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6.svg" ContentType="image/svg+xml"/>
  <Override PartName="/ppt/media/image4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3" r:id="rId3"/>
    <p:sldId id="257" r:id="rId5"/>
    <p:sldId id="268" r:id="rId6"/>
    <p:sldId id="270" r:id="rId7"/>
    <p:sldId id="271" r:id="rId8"/>
    <p:sldId id="295" r:id="rId9"/>
    <p:sldId id="272" r:id="rId10"/>
    <p:sldId id="274" r:id="rId11"/>
    <p:sldId id="275" r:id="rId12"/>
    <p:sldId id="276" r:id="rId13"/>
    <p:sldId id="277" r:id="rId14"/>
    <p:sldId id="280" r:id="rId15"/>
    <p:sldId id="281" r:id="rId16"/>
    <p:sldId id="282" r:id="rId17"/>
    <p:sldId id="283" r:id="rId18"/>
    <p:sldId id="284" r:id="rId19"/>
    <p:sldId id="292" r:id="rId20"/>
    <p:sldId id="287" r:id="rId21"/>
    <p:sldId id="288" r:id="rId22"/>
    <p:sldId id="289" r:id="rId23"/>
    <p:sldId id="290" r:id="rId24"/>
    <p:sldId id="29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xiaorong" initials="z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/>
            <a:endParaRPr lang="zh-CN" altLang="en-US" smtClean="0">
              <a:solidFill>
                <a:srgbClr val="0070C0"/>
              </a:solidFill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solidFill>
                <a:schemeClr val="tx1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highlight>
                <a:srgbClr val="FFFF00"/>
              </a:highlight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solidFill>
                <a:schemeClr val="tx1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highlight>
                <a:srgbClr val="FFFF00"/>
              </a:highlight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endParaRPr lang="zh-CN" altLang="en-US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0" algn="just">
              <a:lnSpc>
                <a:spcPts val="3000"/>
              </a:lnSpc>
              <a:buClr>
                <a:prstClr val="black"/>
              </a:buClr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Cambria Math" panose="02040503050406030204" pitchFamily="18" charset="0"/>
              <a:ea typeface="华文楷体" panose="02010600040101010101" charset="-122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sym typeface="+mn-ea"/>
            </a:endParaRPr>
          </a:p>
          <a:p>
            <a:pPr algn="l"/>
            <a:endParaRPr lang="zh-CN" altLang="en-US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>
              <a:highlight>
                <a:srgbClr val="00FFFF"/>
              </a:highligh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BE79-F9D4-48DF-982F-554DFDB54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webp"/><Relationship Id="rId4" Type="http://schemas.openxmlformats.org/officeDocument/2006/relationships/image" Target="../media/image3.png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76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81.png"/><Relationship Id="rId16" Type="http://schemas.openxmlformats.org/officeDocument/2006/relationships/tags" Target="../tags/tag27.xml"/><Relationship Id="rId15" Type="http://schemas.openxmlformats.org/officeDocument/2006/relationships/image" Target="../media/image80.png"/><Relationship Id="rId14" Type="http://schemas.openxmlformats.org/officeDocument/2006/relationships/image" Target="../media/image79.png"/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83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image" Target="../media/image82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87.png"/><Relationship Id="rId16" Type="http://schemas.openxmlformats.org/officeDocument/2006/relationships/image" Target="../media/image75.png"/><Relationship Id="rId15" Type="http://schemas.openxmlformats.org/officeDocument/2006/relationships/tags" Target="../tags/tag34.xml"/><Relationship Id="rId14" Type="http://schemas.openxmlformats.org/officeDocument/2006/relationships/image" Target="../media/image86.png"/><Relationship Id="rId13" Type="http://schemas.openxmlformats.org/officeDocument/2006/relationships/image" Target="../media/image85.png"/><Relationship Id="rId12" Type="http://schemas.openxmlformats.org/officeDocument/2006/relationships/image" Target="../media/image69.png"/><Relationship Id="rId11" Type="http://schemas.openxmlformats.org/officeDocument/2006/relationships/image" Target="../media/image84.png"/><Relationship Id="rId10" Type="http://schemas.openxmlformats.org/officeDocument/2006/relationships/tags" Target="../tags/tag3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8" Type="http://schemas.openxmlformats.org/officeDocument/2006/relationships/image" Target="../media/image92.png"/><Relationship Id="rId7" Type="http://schemas.openxmlformats.org/officeDocument/2006/relationships/image" Target="../media/image91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88.png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1.png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49.png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5.png"/><Relationship Id="rId15" Type="http://schemas.openxmlformats.org/officeDocument/2006/relationships/image" Target="../media/image109.png"/><Relationship Id="rId14" Type="http://schemas.openxmlformats.org/officeDocument/2006/relationships/image" Target="../media/image108.png"/><Relationship Id="rId13" Type="http://schemas.openxmlformats.org/officeDocument/2006/relationships/tags" Target="../tags/tag45.xml"/><Relationship Id="rId12" Type="http://schemas.openxmlformats.org/officeDocument/2006/relationships/image" Target="../media/image107.png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88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png"/><Relationship Id="rId8" Type="http://schemas.openxmlformats.org/officeDocument/2006/relationships/image" Target="../media/image118.png"/><Relationship Id="rId7" Type="http://schemas.openxmlformats.org/officeDocument/2006/relationships/image" Target="../media/image117.png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88.png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0.png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26.png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8" Type="http://schemas.openxmlformats.org/officeDocument/2006/relationships/image" Target="../media/image133.png"/><Relationship Id="rId7" Type="http://schemas.openxmlformats.org/officeDocument/2006/relationships/image" Target="../media/image132.png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0.png"/><Relationship Id="rId7" Type="http://schemas.openxmlformats.org/officeDocument/2006/relationships/image" Target="../media/image139.png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29.png"/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22" Type="http://schemas.openxmlformats.org/officeDocument/2006/relationships/image" Target="../media/image26.svg"/><Relationship Id="rId21" Type="http://schemas.openxmlformats.org/officeDocument/2006/relationships/image" Target="../media/image25.svg"/><Relationship Id="rId20" Type="http://schemas.openxmlformats.org/officeDocument/2006/relationships/image" Target="../media/image24.png"/><Relationship Id="rId2" Type="http://schemas.openxmlformats.org/officeDocument/2006/relationships/image" Target="../media/image6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3.png"/><Relationship Id="rId7" Type="http://schemas.openxmlformats.org/officeDocument/2006/relationships/image" Target="../media/image150.png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1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6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tags" Target="../tags/tag5.xml"/><Relationship Id="rId3" Type="http://schemas.openxmlformats.org/officeDocument/2006/relationships/image" Target="../media/image36.pn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35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10" Type="http://schemas.openxmlformats.org/officeDocument/2006/relationships/tags" Target="../tags/tag19.xml"/><Relationship Id="rId1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tags" Target="../tags/tag2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0.png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tags" Target="../tags/tag21.xml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49.png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72.png"/><Relationship Id="rId14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9.png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300480" y="1512570"/>
                <a:ext cx="9638030" cy="20243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p>
                <a:pPr indent="0" algn="ctr" fontAlgn="auto">
                  <a:lnSpc>
                    <a:spcPts val="6200"/>
                  </a:lnSpc>
                </a:pPr>
                <a:r>
                  <a:rPr lang="en-US" altLang="zh-CN" sz="4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the properties of light baryons with</a:t>
                </a:r>
                <a:endParaRPr lang="en-US" altLang="zh-CN" sz="4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ctr" fontAlgn="auto">
                  <a:lnSpc>
                    <a:spcPts val="6200"/>
                  </a:lnSpc>
                </a:pPr>
                <a:r>
                  <a:rPr lang="en-US" altLang="zh-CN" sz="4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46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46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46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4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4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decays of charmed baryons</a:t>
                </a:r>
                <a:endParaRPr lang="en-US" altLang="zh-CN" sz="46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MS PGothic" panose="020B0600070205080204" charset="-128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1512570"/>
                <a:ext cx="9638030" cy="2024380"/>
              </a:xfrm>
              <a:prstGeom prst="rect">
                <a:avLst/>
              </a:prstGeom>
              <a:blipFill rotWithShape="1">
                <a:blip r:embed="rId1"/>
                <a:stretch>
                  <a:fillRect l="-8565" r="-10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41350" y="3321050"/>
            <a:ext cx="10910570" cy="3422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李莹 郑州大学</a:t>
            </a:r>
            <a:endPara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ctr" fontAlgn="auto">
              <a:lnSpc>
                <a:spcPts val="2580"/>
              </a:lnSpc>
            </a:pPr>
            <a:endParaRPr lang="en-US" alt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主要合作者：刘思威，吕文韬，王冠颖，闫文成，李龙科，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王恩，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李德民，谢聚军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，耿立升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 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第八届强子谱和强子结构研讨会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@2025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日</a:t>
            </a:r>
            <a:endParaRPr lang="zh-CN" altLang="en-US" sz="20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14300" imgH="215900" progId="Equation.KSEE3">
                  <p:embed/>
                </p:oleObj>
              </mc:Choice>
              <mc:Fallback>
                <p:oleObj name="" r:id="rId2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70" y="76200"/>
            <a:ext cx="1260000" cy="12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" y="86995"/>
            <a:ext cx="1205230" cy="1205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421640" y="2012950"/>
            <a:ext cx="5221605" cy="264604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8" t="-91" r="-46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>
                <a:off x="345440" y="1112520"/>
                <a:ext cx="692213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--- </a:t>
                </a:r>
                <a:endParaRPr lang="en-US" altLang="zh-CN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Breit-Wigner decay amplitude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1112520"/>
                <a:ext cx="6922135" cy="829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46100" y="3978275"/>
                <a:ext cx="521652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Tree-level diagram accounting for the contribution from the intermediate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𝟏𝟔𝟓𝟎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b="1" i="1"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3978275"/>
                <a:ext cx="5216525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" y="2012950"/>
            <a:ext cx="4474210" cy="200596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464185" y="4909820"/>
            <a:ext cx="5113655" cy="1206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3535660" y="28244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9745" y="5474970"/>
                <a:ext cx="4652645" cy="70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𝟏𝟔𝟓𝟎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𝟏𝟔𝟓𝟎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𝟏𝟔𝟓𝟎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𝟏𝟔𝟓𝟎</m:t>
                              </m:r>
                            </m:sub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𝟏𝟔𝟓𝟎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𝟏𝟔𝟓𝟎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99745" y="5474970"/>
                <a:ext cx="4652645" cy="7080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37"/>
          <p:cNvSpPr/>
          <p:nvPr userDrawn="1">
            <p:custDataLst>
              <p:tags r:id="rId9"/>
            </p:custDataLst>
          </p:nvPr>
        </p:nvSpPr>
        <p:spPr>
          <a:xfrm>
            <a:off x="421640" y="5306060"/>
            <a:ext cx="5222240" cy="10198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986145" y="1572895"/>
                <a:ext cx="5804535" cy="83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0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986145" y="1572895"/>
                <a:ext cx="5804535" cy="8382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353810" y="2645410"/>
                <a:ext cx="5146675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𝟏𝟓𝟑𝟓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𝟏𝟓𝟑𝟓</m:t>
                          </m:r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10" y="2645410"/>
                <a:ext cx="5146675" cy="71564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447726" y="3555619"/>
                <a:ext cx="1973580" cy="6654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𝑿𝑵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𝑿𝑵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b="1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26" y="3555619"/>
                <a:ext cx="1973580" cy="665480"/>
              </a:xfrm>
              <a:prstGeom prst="rect">
                <a:avLst/>
              </a:prstGeom>
              <a:blipFill rotWithShape="1">
                <a:blip r:embed="rId14"/>
                <a:stretch>
                  <a:fillRect l="-29" t="-38" r="29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7236460" y="4277360"/>
                <a:ext cx="4064000" cy="688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altLang="zh-CN" b="1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60" y="4277360"/>
                <a:ext cx="4064000" cy="688340"/>
              </a:xfrm>
              <a:prstGeom prst="rect">
                <a:avLst/>
              </a:prstGeom>
              <a:blipFill rotWithShape="1">
                <a:blip r:embed="rId15"/>
                <a:stretch>
                  <a:fillRect r="-1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37"/>
          <p:cNvSpPr/>
          <p:nvPr userDrawn="1">
            <p:custDataLst>
              <p:tags r:id="rId16"/>
            </p:custDataLst>
          </p:nvPr>
        </p:nvSpPr>
        <p:spPr>
          <a:xfrm>
            <a:off x="6062980" y="1360170"/>
            <a:ext cx="5727700" cy="406717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6650990" y="5395595"/>
                <a:ext cx="4589145" cy="93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𝟏𝟓𝟑𝟓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𝟏𝟓𝟑𝟎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;            </m:t>
                      </m:r>
                      <m:sSubSup>
                        <m:sSub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𝟏𝟓𝟑𝟓</m:t>
                          </m:r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𝟏𝟓𝟎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𝟏𝟔𝟓𝟎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𝟏𝟔𝟓𝟎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;            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𝟏𝟔𝟓𝟎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𝟏𝟐𝟓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altLang="zh-CN" b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90" y="5395595"/>
                <a:ext cx="4589145" cy="9302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6750050" y="4968875"/>
            <a:ext cx="44900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BESIII, PHYSICAL REVIEW D 88, 032010 (2013)</a:t>
            </a:r>
            <a:endParaRPr lang="en-US" altLang="zh-CN" sz="1600">
              <a:solidFill>
                <a:srgbClr val="000000"/>
              </a:solidFill>
              <a:latin typeface="AdvP6F00"/>
              <a:ea typeface="AdvP6F0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9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471805" y="1421765"/>
            <a:ext cx="6051550" cy="22885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8" t="-91" r="-46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54685" y="4770755"/>
                <a:ext cx="6453505" cy="643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𝟏𝟓𝟑𝟓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𝟏𝟓𝟑𝟓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𝟏𝟓𝟑𝟓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𝟏𝟓𝟑𝟓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𝟏𝟓𝟑𝟓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𝟏𝟓𝟑𝟓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54685" y="4770755"/>
                <a:ext cx="6453505" cy="6438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67385" y="5581015"/>
                <a:ext cx="5173345" cy="59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𝟏𝟔𝟓𝟎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𝟏𝟔𝟓𝟎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𝟏𝟔𝟓𝟎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𝟏𝟔𝟓𝟎</m:t>
                            </m:r>
                          </m:sub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𝟏𝟔𝟓𝟎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𝟏𝟔𝟓𝟎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67385" y="5581015"/>
                <a:ext cx="5173345" cy="5905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953250" y="1769745"/>
                <a:ext cx="5102860" cy="2095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𝟑𝟐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sz="16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1" i="1"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𝟑𝟐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sz="16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charset="0"/>
                  <a:buChar char="Ø"/>
                </a:pPr>
                <a:endParaRPr lang="en-US" altLang="zh-CN" sz="16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953250" y="1769745"/>
                <a:ext cx="5102860" cy="20955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" y="1824355"/>
            <a:ext cx="2855595" cy="1430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040630" y="4421505"/>
                <a:ext cx="6798945" cy="492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A</a:t>
                </a:r>
                <a:r>
                  <a:rPr lang="en-US" altLang="zh-CN" sz="24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𝑨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630" y="4421505"/>
                <a:ext cx="6798945" cy="4927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5318125" y="5431155"/>
                <a:ext cx="6243955" cy="492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B</a:t>
                </a:r>
                <a:r>
                  <a:rPr lang="en-US" altLang="zh-CN" sz="24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𝑩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5" y="5431155"/>
                <a:ext cx="6243955" cy="49276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7137400" y="11569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Double differential widths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37"/>
          <p:cNvSpPr/>
          <p:nvPr userDrawn="1">
            <p:custDataLst>
              <p:tags r:id="rId15"/>
            </p:custDataLst>
          </p:nvPr>
        </p:nvSpPr>
        <p:spPr>
          <a:xfrm>
            <a:off x="7258685" y="1769745"/>
            <a:ext cx="4438650" cy="17113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4695" y="1824355"/>
            <a:ext cx="3189605" cy="1430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67385" y="4203700"/>
                <a:ext cx="4810125" cy="428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342900" indent="-342900">
                  <a:buFont typeface="Wingdings" panose="05000000000000000000" charset="0"/>
                  <a:buChar char="Ø"/>
                  <a:defRPr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pPr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𝟏𝟓𝟑𝟓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sup>
                    </m:sSup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zh-CN" sz="20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nary>
                    <m:r>
                      <a:rPr lang="en-US" altLang="zh-CN" sz="20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5" y="4203700"/>
                <a:ext cx="4810125" cy="42862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10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38125" y="2048510"/>
            <a:ext cx="11717020" cy="31375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Results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9" t="-91" r="-55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63"/>
          <a:stretch>
            <a:fillRect/>
          </a:stretch>
        </p:blipFill>
        <p:spPr>
          <a:xfrm>
            <a:off x="4176395" y="2317115"/>
            <a:ext cx="3787775" cy="2685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" y="2317115"/>
            <a:ext cx="3682365" cy="2685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5"/>
                </p:custDataLst>
              </p:nvPr>
            </p:nvGraphicFramePr>
            <p:xfrm>
              <a:off x="237490" y="5344160"/>
              <a:ext cx="11717655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845"/>
                    <a:gridCol w="1539875"/>
                    <a:gridCol w="1673860"/>
                    <a:gridCol w="1674495"/>
                    <a:gridCol w="1673860"/>
                    <a:gridCol w="1673860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/d.o.f.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A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13939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895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43369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3227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−−−</m:t>
                                </m:r>
                              </m:oMath>
                            </m:oMathPara>
                          </a14:m>
                          <a:endParaRPr lang="en-US" altLang="zh-CN" b="1" i="1"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(0.98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0.21)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oMath>
                          </a14:m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−−−</m:t>
                                </m:r>
                              </m:oMath>
                            </m:oMathPara>
                          </a14:m>
                          <a:endParaRPr lang="en-US" altLang="zh-CN" sz="1800" b="1" i="1"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5.67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6"/>
                </p:custDataLst>
              </p:nvPr>
            </p:nvGraphicFramePr>
            <p:xfrm>
              <a:off x="237490" y="5344160"/>
              <a:ext cx="11717655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845"/>
                    <a:gridCol w="1539875"/>
                    <a:gridCol w="1673860"/>
                    <a:gridCol w="1674495"/>
                    <a:gridCol w="1673860"/>
                    <a:gridCol w="1673860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A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5.67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46100" y="1369695"/>
                <a:ext cx="5342255" cy="424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A</a:t>
                </a:r>
                <a:r>
                  <a:rPr lang="en-US" altLang="zh-CN" sz="20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𝑨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369695"/>
                <a:ext cx="5342255" cy="4241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4170" y="2286635"/>
            <a:ext cx="3799840" cy="2715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7667561" y="1205484"/>
                <a:ext cx="2959100" cy="3327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𝑻</m:t>
                          </m:r>
                        </m:e>
                        <m:sup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</m:oMath>
                  </m:oMathPara>
                </a14:m>
                <a:endParaRPr lang="en-US" altLang="zh-CN" sz="1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61" y="1205484"/>
                <a:ext cx="2959100" cy="332740"/>
              </a:xfrm>
              <a:prstGeom prst="rect">
                <a:avLst/>
              </a:prstGeom>
              <a:blipFill rotWithShape="1">
                <a:blip r:embed="rId10"/>
                <a:stretch>
                  <a:fillRect l="-19" t="-76" r="19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489251" y="1641094"/>
                <a:ext cx="2950210" cy="3041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ea typeface="MS PGothic" panose="020B0600070205080204" charset="-128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b="1" i="1"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251" y="1641094"/>
                <a:ext cx="2950210" cy="304165"/>
              </a:xfrm>
              <a:prstGeom prst="rect">
                <a:avLst/>
              </a:prstGeom>
              <a:blipFill rotWithShape="1">
                <a:blip r:embed="rId11"/>
                <a:stretch>
                  <a:fillRect l="-19" t="-84" r="19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11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38125" y="2002790"/>
            <a:ext cx="11717020" cy="31375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Results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9" t="-91" r="-55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2236470"/>
            <a:ext cx="3780790" cy="27203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95" y="2240915"/>
            <a:ext cx="3765550" cy="27139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945" y="2240915"/>
            <a:ext cx="3825875" cy="2716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46100" y="1369695"/>
                <a:ext cx="5342255" cy="424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B</a:t>
                </a:r>
                <a:r>
                  <a:rPr lang="en-US" altLang="zh-CN" sz="20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𝑩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369695"/>
                <a:ext cx="5342255" cy="4241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/>
              <p:nvPr>
                <p:custDataLst>
                  <p:tags r:id="rId7"/>
                </p:custDataLst>
              </p:nvPr>
            </p:nvGraphicFramePr>
            <p:xfrm>
              <a:off x="238125" y="5341620"/>
              <a:ext cx="11717020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210"/>
                    <a:gridCol w="1659890"/>
                    <a:gridCol w="1639570"/>
                    <a:gridCol w="1589405"/>
                    <a:gridCol w="1845310"/>
                    <a:gridCol w="1501775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/d.o.f.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B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Cambria Math" panose="02040503050406030204" pitchFamily="18" charset="0"/>
                              <a:ea typeface="MS PGothic" panose="020B0600070205080204" charset="-128"/>
                              <a:cs typeface="Cambria Math" panose="02040503050406030204" pitchFamily="18" charset="0"/>
                            </a:rPr>
                            <a:t>45763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3421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Cambria Math" panose="02040503050406030204" pitchFamily="18" charset="0"/>
                              <a:ea typeface="MS PGothic" panose="020B0600070205080204" charset="-128"/>
                              <a:cs typeface="Cambria Math" panose="02040503050406030204" pitchFamily="18" charset="0"/>
                            </a:rPr>
                            <a:t>37691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2817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−−−</m:t>
                                </m:r>
                              </m:oMath>
                            </m:oMathPara>
                          </a14:m>
                          <a:endParaRPr lang="en-US" altLang="zh-CN" b="1" i="1"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(0.805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0.158)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oMath>
                          </a14:m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−−−</m:t>
                                </m:r>
                              </m:oMath>
                            </m:oMathPara>
                          </a14:m>
                          <a:endParaRPr lang="en-US" altLang="zh-CN" sz="1800" b="1" i="1"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3.15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/>
              <p:nvPr>
                <p:custDataLst>
                  <p:tags r:id="rId8"/>
                </p:custDataLst>
              </p:nvPr>
            </p:nvGraphicFramePr>
            <p:xfrm>
              <a:off x="238125" y="5341620"/>
              <a:ext cx="11717020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210"/>
                    <a:gridCol w="1659890"/>
                    <a:gridCol w="1639570"/>
                    <a:gridCol w="1589405"/>
                    <a:gridCol w="1845310"/>
                    <a:gridCol w="1501775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B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3.15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193280" y="1244600"/>
                <a:ext cx="4408805" cy="60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14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14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0" y="1244600"/>
                <a:ext cx="4408805" cy="6096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12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8" t="-91" r="-46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857240" y="3931285"/>
                <a:ext cx="5839460" cy="424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A</a:t>
                </a:r>
                <a:r>
                  <a:rPr lang="en-US" altLang="zh-CN" sz="20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𝑨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40" y="3931285"/>
                <a:ext cx="5839460" cy="4241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5986145" y="4363720"/>
                <a:ext cx="5585460" cy="424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B</a:t>
                </a:r>
                <a:r>
                  <a:rPr lang="en-US" altLang="zh-CN" sz="2000" b="1"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𝑩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45" y="4363720"/>
                <a:ext cx="5585460" cy="4241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1848485" y="5221605"/>
                <a:ext cx="8258175" cy="551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C</a:t>
                </a:r>
                <a:r>
                  <a:rPr lang="en-US" altLang="zh-CN" sz="2400" b="1">
                    <a:solidFill>
                      <a:schemeClr val="tx1"/>
                    </a:solidFill>
                    <a:sym typeface="+mn-ea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𝚺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𝝓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’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485" y="5221605"/>
                <a:ext cx="8258175" cy="5511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1848485" y="5864860"/>
                <a:ext cx="8258175" cy="551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D</a:t>
                </a:r>
                <a:r>
                  <a:rPr lang="en-US" altLang="zh-CN" sz="2400" b="1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lang="en-US" altLang="zh-CN" sz="2400" b="1">
                    <a:solidFill>
                      <a:schemeClr val="tx1"/>
                    </a:solidFill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𝑫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𝚺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𝝓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’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485" y="5864860"/>
                <a:ext cx="8258175" cy="5511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62980" y="2835910"/>
                <a:ext cx="5773420" cy="6381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5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𝟏𝟑𝟖𝟎</m:t>
                      </m:r>
                      <m:r>
                        <a:rPr lang="en-US" altLang="zh-CN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𝐌𝐞𝐕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;       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𝟏𝟐𝟎</m:t>
                      </m:r>
                      <m:r>
                        <a:rPr lang="en-US" altLang="zh-CN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</m:oMath>
                  </m:oMathPara>
                </a14:m>
                <a:endParaRPr lang="en-US" altLang="zh-CN" sz="2000" b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062980" y="2835910"/>
                <a:ext cx="5773420" cy="6381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857240" y="3394710"/>
            <a:ext cx="6194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Aft>
                <a:spcPts val="600"/>
              </a:spcAft>
            </a:pP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Wang, L. S. Geng, J. J. Wu, J. J. Xie, B. S. Zou  Chin.Phys.Lett. 41       (2024) 10, 101401 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64185" y="2022475"/>
            <a:ext cx="5221605" cy="264604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986145" y="1572895"/>
                <a:ext cx="5804535" cy="814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𝑻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</m:t>
                          </m:r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𝒑𝑲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986145" y="1572895"/>
                <a:ext cx="5804535" cy="8140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: 圆角 37"/>
          <p:cNvSpPr/>
          <p:nvPr userDrawn="1">
            <p:custDataLst>
              <p:tags r:id="rId13"/>
            </p:custDataLst>
          </p:nvPr>
        </p:nvSpPr>
        <p:spPr>
          <a:xfrm>
            <a:off x="6062980" y="1360170"/>
            <a:ext cx="5727700" cy="13360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>
                <a:off x="345440" y="1112520"/>
                <a:ext cx="469709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𝚺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--- </a:t>
                </a:r>
                <a:endParaRPr lang="en-US" altLang="zh-CN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Breit-Wigner decay amplitude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1112520"/>
                <a:ext cx="4697095" cy="82994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46100" y="3978275"/>
                <a:ext cx="521652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Tree-level diagram accounting for the contribution from the intermediate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𝛴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altLang="zh-CN" sz="1600" i="1">
                  <a:solidFill>
                    <a:schemeClr val="tx1"/>
                  </a:solidFill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3978275"/>
                <a:ext cx="5216525" cy="5835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225" y="2068830"/>
            <a:ext cx="4474210" cy="200596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V="1">
            <a:off x="464185" y="4909820"/>
            <a:ext cx="5113655" cy="1206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13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38125" y="2029460"/>
            <a:ext cx="11717020" cy="31375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Results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3834130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9" t="-91" r="-55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3"/>
                </p:custDataLst>
              </p:nvPr>
            </p:nvGraphicFramePr>
            <p:xfrm>
              <a:off x="238125" y="5389245"/>
              <a:ext cx="11717020" cy="851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210"/>
                    <a:gridCol w="1540510"/>
                    <a:gridCol w="1673860"/>
                    <a:gridCol w="1673860"/>
                    <a:gridCol w="1673860"/>
                    <a:gridCol w="1673860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/d.o.f.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667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Model C</a:t>
                          </a:r>
                          <a:endParaRPr lang="en-US" altLang="zh-CN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11848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813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52495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3938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56230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4019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(1.35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0.43)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π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(1.83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0.35)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𝜋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1.55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4"/>
                </p:custDataLst>
              </p:nvPr>
            </p:nvGraphicFramePr>
            <p:xfrm>
              <a:off x="238125" y="5389245"/>
              <a:ext cx="11717020" cy="851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7210"/>
                    <a:gridCol w="1540510"/>
                    <a:gridCol w="1673860"/>
                    <a:gridCol w="1673860"/>
                    <a:gridCol w="1673860"/>
                    <a:gridCol w="1673860"/>
                    <a:gridCol w="167386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</a:tr>
                  <a:tr h="4667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Model C</a:t>
                          </a:r>
                          <a:endParaRPr lang="en-US" altLang="zh-CN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11848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813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52495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3938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56230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4019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(1.35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0.43)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π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(1.83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0.35)</a:t>
                          </a: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𝜋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1.55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46100" y="1369695"/>
                <a:ext cx="7068185" cy="4768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C</a:t>
                </a:r>
                <a:r>
                  <a:rPr lang="en-US" altLang="zh-CN" sz="2000" b="1"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𝝓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’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369695"/>
                <a:ext cx="7068185" cy="476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5" y="2270125"/>
            <a:ext cx="3827780" cy="27139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595" y="2267585"/>
            <a:ext cx="3827145" cy="27012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430" y="2270125"/>
            <a:ext cx="3771900" cy="2713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8079676" y="1205484"/>
                <a:ext cx="2959100" cy="3327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𝑻</m:t>
                          </m:r>
                        </m:e>
                        <m:sup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</m:oMath>
                  </m:oMathPara>
                </a14:m>
                <a:endParaRPr lang="en-US" altLang="zh-CN" sz="1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676" y="1205484"/>
                <a:ext cx="2959100" cy="332740"/>
              </a:xfrm>
              <a:prstGeom prst="rect">
                <a:avLst/>
              </a:prstGeom>
              <a:blipFill rotWithShape="1">
                <a:blip r:embed="rId10"/>
                <a:stretch>
                  <a:fillRect l="-19" t="-76" r="19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901366" y="1641094"/>
                <a:ext cx="2950210" cy="3041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  <a:ea typeface="MS PGothic" panose="020B0600070205080204" charset="-128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b="1" i="1"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366" y="1641094"/>
                <a:ext cx="2950210" cy="304165"/>
              </a:xfrm>
              <a:prstGeom prst="rect">
                <a:avLst/>
              </a:prstGeom>
              <a:blipFill rotWithShape="1">
                <a:blip r:embed="rId11"/>
                <a:stretch>
                  <a:fillRect l="-19" t="-84" r="19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14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38125" y="1953895"/>
            <a:ext cx="11717020" cy="31375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183515"/>
            <a:ext cx="12192000" cy="802640"/>
            <a:chOff x="0" y="289"/>
            <a:chExt cx="19200" cy="126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0" y="1553"/>
              <a:ext cx="19200" cy="0"/>
            </a:xfrm>
            <a:prstGeom prst="line">
              <a:avLst/>
            </a:prstGeom>
            <a:ln w="38100">
              <a:solidFill>
                <a:srgbClr val="8C1F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/>
                <p:cNvSpPr txBox="1"/>
                <p:nvPr/>
              </p:nvSpPr>
              <p:spPr>
                <a:xfrm>
                  <a:off x="860" y="289"/>
                  <a:ext cx="6038" cy="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pPr algn="l"/>
                  <a:r>
                    <a:rPr lang="en-US" altLang="zh-CN" sz="32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华文仿宋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Results</a:t>
                  </a:r>
                  <a:r>
                    <a:rPr lang="en-US" altLang="zh-CN" sz="32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 -</a:t>
                  </a:r>
                  <a:r>
                    <a:rPr lang="en-US" altLang="zh-CN" sz="3200" b="1" dirty="0">
                      <a:solidFill>
                        <a:srgbClr val="0070C0"/>
                      </a:solidFill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𝜦</m:t>
                          </m:r>
                        </m:e>
                        <m:sub>
                          <m:r>
                            <a:rPr lang="en-US" altLang="zh-CN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+</m:t>
                          </m:r>
                        </m:sup>
                      </m:sSubSup>
                      <m:r>
                        <a:rPr lang="en-US" altLang="zh-CN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→</m:t>
                      </m:r>
                      <m:r>
                        <a:rPr lang="en-US" altLang="zh-CN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lang="en-US" altLang="zh-CN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𝜼</m:t>
                      </m:r>
                    </m:oMath>
                  </a14:m>
                  <a:endPara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3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" y="289"/>
                  <a:ext cx="6038" cy="965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3"/>
                </p:custDataLst>
              </p:nvPr>
            </p:nvGraphicFramePr>
            <p:xfrm>
              <a:off x="238125" y="5309870"/>
              <a:ext cx="11717020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9900"/>
                    <a:gridCol w="1650365"/>
                    <a:gridCol w="1630680"/>
                    <a:gridCol w="1675130"/>
                    <a:gridCol w="1845310"/>
                    <a:gridCol w="1805305"/>
                    <a:gridCol w="137033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a:t>/d.o.f.</a:t>
                          </a:r>
                          <a:endParaRPr lang="en-US" altLang="zh-CN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D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41614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2506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41026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2910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53264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3248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(1.049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0.309)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oMath>
                          </a14:m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(1.597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0.260)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MS PGothic" panose="020B0600070205080204" charset="-128"/>
                                  <a:cs typeface="Cambria Math" panose="02040503050406030204" pitchFamily="18" charset="0"/>
                                  <a:sym typeface="+mn-ea"/>
                                </a:rPr>
                                <m:t>𝝅</m:t>
                              </m:r>
                            </m:oMath>
                          </a14:m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4"/>
                </p:custDataLst>
              </p:nvPr>
            </p:nvGraphicFramePr>
            <p:xfrm>
              <a:off x="238125" y="5309870"/>
              <a:ext cx="11717020" cy="953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9900"/>
                    <a:gridCol w="1650365"/>
                    <a:gridCol w="1630680"/>
                    <a:gridCol w="1675130"/>
                    <a:gridCol w="1845310"/>
                    <a:gridCol w="1805305"/>
                    <a:gridCol w="1370330"/>
                  </a:tblGrid>
                  <a:tr h="38481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en-US" altLang="zh-CN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</a:tr>
                  <a:tr h="568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 D</a:t>
                          </a:r>
                          <a:endParaRPr lang="en-US" altLang="zh-CN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</a:t>
                          </a:r>
                          <a:endParaRPr lang="en-US" altLang="zh-CN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546100" y="1369695"/>
                <a:ext cx="7068185" cy="4768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ctr"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Model D</a:t>
                </a:r>
                <a:r>
                  <a:rPr lang="en-US" altLang="zh-CN" sz="2000" b="1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𝑻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𝑫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|=|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𝟏𝟓𝟑𝟓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𝑵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𝟏𝟔𝟓𝟎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𝝓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𝑻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(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𝒊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𝝓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’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1369695"/>
                <a:ext cx="7068185" cy="476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10" y="2192020"/>
            <a:ext cx="3750945" cy="2715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055" y="2192020"/>
            <a:ext cx="3818255" cy="2720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310" y="2192020"/>
            <a:ext cx="3747770" cy="2710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415020" y="1314450"/>
                <a:ext cx="3600450" cy="60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𝑻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1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𝟏𝟓𝟑𝟓</m:t>
                              </m:r>
                            </m:sub>
                          </m:sSub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1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415020" y="1314450"/>
                <a:ext cx="3600450" cy="6096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15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124" y="4815840"/>
            <a:ext cx="7028160" cy="44280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kaons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are double Cabibbo suppressed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45813" y="183439"/>
                <a:ext cx="4747895" cy="61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Motivation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华文仿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747895" cy="612140"/>
              </a:xfrm>
              <a:prstGeom prst="rect">
                <a:avLst/>
              </a:prstGeom>
              <a:blipFill rotWithShape="1">
                <a:blip r:embed="rId3"/>
                <a:stretch>
                  <a:fillRect l="-7" t="-91" r="-447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440" y="1605280"/>
            <a:ext cx="3853815" cy="286829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45" y="1601470"/>
            <a:ext cx="3859530" cy="2875280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74345" y="5450840"/>
                <a:ext cx="8220710" cy="55245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marL="457200" indent="-457200" algn="l">
                  <a:buFont typeface="Wingdings" panose="05000000000000000000" charset="0"/>
                  <a:buChar char="Ø"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altLang="zh-CN" sz="20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𝚺</m:t>
                    </m:r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𝟏𝟑𝟖𝟓</m:t>
                    </m:r>
                    <m:r>
                      <a:rPr lang="en-US" altLang="zh-CN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suppressed due to Korner-Pati-Woo theory</a:t>
                </a:r>
                <a:endParaRPr lang="en-US" altLang="zh-CN" sz="2000" b="1">
                  <a:latin typeface="华文楷体" panose="02010600040101010101" charset="-122"/>
                  <a:ea typeface="华文楷体" panose="0201060004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" y="5450840"/>
                <a:ext cx="8220710" cy="552450"/>
              </a:xfrm>
              <a:prstGeom prst="rect">
                <a:avLst/>
              </a:prstGeom>
              <a:blipFill rotWithShape="1">
                <a:blip r:embed="rId6"/>
                <a:stretch>
                  <a:fillRect r="-9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74124" y="6067648"/>
                <a:ext cx="6577426" cy="345217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marL="457200" indent="-457200" algn="l">
                  <a:buFont typeface="Wingdings" panose="05000000000000000000" charset="0"/>
                  <a:buChar char="Ø"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predicted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branching fraction is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𝟔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)%</m:t>
                    </m:r>
                  </m:oMath>
                </a14:m>
                <a:endParaRPr lang="en-US" altLang="zh-CN" sz="2400" b="1" i="1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74124" y="6067648"/>
                <a:ext cx="6577426" cy="345217"/>
              </a:xfrm>
              <a:prstGeom prst="rect">
                <a:avLst/>
              </a:prstGeom>
              <a:blipFill rotWithShape="1">
                <a:blip r:embed="rId9"/>
                <a:stretch>
                  <a:fillRect l="-6" t="-65" r="-9038" b="-1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527550" y="4547235"/>
            <a:ext cx="313626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C, 2017, 95 (3): 035212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8799195" y="5840095"/>
            <a:ext cx="2897505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Phys.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Rev.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95, 035212 (2017)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74124" y="1089025"/>
                <a:ext cx="7028160" cy="44280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marL="457200" indent="-457200" algn="l">
                  <a:buFont typeface="Wingdings" panose="05000000000000000000" charset="0"/>
                  <a:buChar char="Ø"/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Cabibbo-favored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 ( 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𝚵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、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𝚺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i="1">
                    <a:solidFill>
                      <a:schemeClr val="tx1"/>
                    </a:solidFill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   </a:t>
                </a:r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ea typeface="华文楷体" panose="0201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74124" y="1089025"/>
                <a:ext cx="7028160" cy="442805"/>
              </a:xfrm>
              <a:prstGeom prst="rect">
                <a:avLst/>
              </a:prstGeom>
              <a:blipFill rotWithShape="1">
                <a:blip r:embed="rId13"/>
                <a:stretch>
                  <a:fillRect l="-6" r="-38674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964045" y="6477000"/>
            <a:ext cx="29190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99, 073003 (2019)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16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0" y="1946910"/>
            <a:ext cx="5447030" cy="175069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33376" y="3927094"/>
                <a:ext cx="5763260" cy="26352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marL="285750" indent="-285750" algn="l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4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400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400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𝜼</m:t>
                        </m:r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𝜼</m:t>
                        </m:r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76" y="3927094"/>
                <a:ext cx="5763260" cy="2635250"/>
              </a:xfrm>
              <a:prstGeom prst="rect">
                <a:avLst/>
              </a:prstGeom>
              <a:blipFill rotWithShape="1">
                <a:blip r:embed="rId3"/>
                <a:stretch>
                  <a:fillRect l="-10" t="-10" r="10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45813" y="183439"/>
                <a:ext cx="4838700" cy="61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华文仿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838700" cy="612140"/>
              </a:xfrm>
              <a:prstGeom prst="rect">
                <a:avLst/>
              </a:prstGeom>
              <a:blipFill rotWithShape="1">
                <a:blip r:embed="rId4"/>
                <a:stretch>
                  <a:fillRect l="-7" t="-91" r="-439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57505" y="1140460"/>
                <a:ext cx="4461510" cy="461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457200" indent="-457200" algn="l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𝚵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" y="1140460"/>
                <a:ext cx="4461510" cy="461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75" y="1946910"/>
            <a:ext cx="5024755" cy="22987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911860" y="4501515"/>
                <a:ext cx="4247515" cy="635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𝑴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d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60" y="4501515"/>
                <a:ext cx="4247515" cy="635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1970405" y="5249545"/>
                <a:ext cx="3754755" cy="8470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lvl="0" indent="0" algn="l">
                  <a:buClrTx/>
                  <a:buSzTx/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|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𝟎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|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𝜼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𝚵</m:t>
                              </m:r>
                            </m:e>
                            <m: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05" y="5249545"/>
                <a:ext cx="3754755" cy="8470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0337165" y="4819015"/>
                <a:ext cx="1359535" cy="9848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ts val="406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rgbClr val="0070C0"/>
                    </a:solidFill>
                  </a:rPr>
                  <a:t>= 1</a:t>
                </a:r>
                <a:endParaRPr lang="en-US" altLang="zh-CN" sz="2400">
                  <a:solidFill>
                    <a:srgbClr val="0070C0"/>
                  </a:solidFill>
                </a:endParaRPr>
              </a:p>
              <a:p>
                <a:pPr indent="0" fontAlgn="auto">
                  <a:lnSpc>
                    <a:spcPts val="406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zh-CN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400">
                    <a:solidFill>
                      <a:srgbClr val="0070C0"/>
                    </a:solidFill>
                  </a:rPr>
                  <a:t>= 2</a:t>
                </a:r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65" y="4819015"/>
                <a:ext cx="1359535" cy="984885"/>
              </a:xfrm>
              <a:prstGeom prst="rect">
                <a:avLst/>
              </a:prstGeom>
              <a:blipFill rotWithShape="1">
                <a:blip r:embed="rId9"/>
                <a:stretch>
                  <a:fillRect b="-46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17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53415" y="1039495"/>
                <a:ext cx="4192905" cy="72136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marL="457200" indent="-457200" algn="l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𝚺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4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" y="1039495"/>
                <a:ext cx="4192905" cy="721360"/>
              </a:xfrm>
              <a:prstGeom prst="rect">
                <a:avLst/>
              </a:prstGeom>
              <a:blipFill rotWithShape="1">
                <a:blip r:embed="rId1"/>
                <a:stretch>
                  <a:fillRect r="-2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207135" y="5220970"/>
                <a:ext cx="4134485" cy="8470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=|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35" y="5220970"/>
                <a:ext cx="4134485" cy="847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45813" y="183439"/>
                <a:ext cx="4838700" cy="61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华文仿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838700" cy="612140"/>
              </a:xfrm>
              <a:prstGeom prst="rect">
                <a:avLst/>
              </a:prstGeom>
              <a:blipFill rotWithShape="1">
                <a:blip r:embed="rId4"/>
                <a:stretch>
                  <a:fillRect l="-7" t="-91" r="-439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1760855"/>
            <a:ext cx="4978400" cy="22987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452755" y="4453255"/>
                <a:ext cx="6604635" cy="6350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 algn="l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𝑴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</m:d>
                  </m:oMath>
                </a14:m>
                <a:endParaRPr lang="en-US" altLang="zh-CN" sz="2000" b="1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5" y="4453255"/>
                <a:ext cx="6604635" cy="635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730" y="1760855"/>
            <a:ext cx="5307330" cy="175704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393815" y="4013835"/>
                <a:ext cx="4711065" cy="26181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 algn="l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Font typeface="Wingdings" panose="05000000000000000000" charset="0"/>
                  <a:buNone/>
                </a:pPr>
                <a:r>
                  <a:rPr lang="en-US" altLang="zh-CN" sz="24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Font typeface="Wingdings" panose="05000000000000000000" charset="0"/>
                  <a:buNone/>
                </a:pPr>
                <a:r>
                  <a:rPr lang="en-US" altLang="zh-CN" sz="2400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Font typeface="Wingdings" panose="05000000000000000000" charset="0"/>
                  <a:buNone/>
                </a:pPr>
                <a:r>
                  <a:rPr lang="en-US" altLang="zh-CN" sz="2400" b="1" i="1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b="1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sz="2400" b="1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15" y="4013835"/>
                <a:ext cx="4711065" cy="26181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18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8770" y="1196340"/>
            <a:ext cx="5328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Conventional hadrons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4080" y="1196340"/>
            <a:ext cx="5600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Exotic hadrons</a:t>
            </a:r>
            <a:endParaRPr lang="en-US" altLang="zh-CN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00020" y="1765300"/>
            <a:ext cx="3271520" cy="2160270"/>
            <a:chOff x="7791" y="113"/>
            <a:chExt cx="5152" cy="3402"/>
          </a:xfrm>
        </p:grpSpPr>
        <p:grpSp>
          <p:nvGrpSpPr>
            <p:cNvPr id="33" name="组合 32"/>
            <p:cNvGrpSpPr/>
            <p:nvPr/>
          </p:nvGrpSpPr>
          <p:grpSpPr>
            <a:xfrm>
              <a:off x="7791" y="113"/>
              <a:ext cx="3402" cy="3402"/>
              <a:chOff x="7059" y="0"/>
              <a:chExt cx="3402" cy="340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059" y="0"/>
                <a:ext cx="3402" cy="3402"/>
              </a:xfrm>
              <a:prstGeom prst="ellipse">
                <a:avLst/>
              </a:prstGeom>
              <a:solidFill>
                <a:schemeClr val="bg2">
                  <a:lumMod val="90000"/>
                  <a:alpha val="85000"/>
                </a:schemeClr>
              </a:solidFill>
              <a:ln>
                <a:noFill/>
              </a:ln>
              <a:effectLst>
                <a:softEdge rad="254000"/>
              </a:effectLst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椭圆 34"/>
                  <p:cNvSpPr/>
                  <p:nvPr/>
                </p:nvSpPr>
                <p:spPr>
                  <a:xfrm>
                    <a:off x="8990" y="1156"/>
                    <a:ext cx="794" cy="794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  <a:alpha val="97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sz="2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楷体" panose="02010609060101010101" charset="-122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楷体" panose="02010609060101010101" charset="-122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en-US" altLang="zh-CN" sz="2100" i="1">
                      <a:solidFill>
                        <a:schemeClr val="accent6">
                          <a:lumMod val="75000"/>
                        </a:schemeClr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endParaRPr>
                  </a:p>
                </p:txBody>
              </p:sp>
            </mc:Choice>
            <mc:Fallback>
              <p:sp>
                <p:nvSpPr>
                  <p:cNvPr id="35" name="椭圆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0" y="1156"/>
                    <a:ext cx="794" cy="794"/>
                  </a:xfrm>
                  <a:prstGeom prst="ellipse">
                    <a:avLst/>
                  </a:prstGeom>
                  <a:blipFill rotWithShape="1">
                    <a:blip r:embed="rId2"/>
                  </a:blip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椭圆 35"/>
              <p:cNvSpPr/>
              <p:nvPr/>
            </p:nvSpPr>
            <p:spPr>
              <a:xfrm>
                <a:off x="7886" y="1444"/>
                <a:ext cx="794" cy="79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4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u</a:t>
                </a:r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 rot="20520000">
              <a:off x="10769" y="2237"/>
              <a:ext cx="2175" cy="10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>
                  <a:latin typeface="华文楷体" panose="02010600040101010101" charset="-122"/>
                  <a:ea typeface="华文楷体" panose="02010600040101010101" charset="-122"/>
                </a:rPr>
                <a:t>介子</a:t>
              </a:r>
              <a:endParaRPr lang="zh-CN" altLang="en-US"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en-US" altLang="zh-CN">
                  <a:latin typeface="华文楷体" panose="02010600040101010101" charset="-122"/>
                  <a:ea typeface="华文楷体" panose="02010600040101010101" charset="-122"/>
                </a:rPr>
                <a:t>Meson</a:t>
              </a:r>
              <a:endParaRPr lang="en-US" altLang="zh-CN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0">
            <a:off x="5647690" y="1741170"/>
            <a:ext cx="1907540" cy="1907540"/>
            <a:chOff x="396" y="5607"/>
            <a:chExt cx="4206" cy="4206"/>
          </a:xfrm>
        </p:grpSpPr>
        <p:sp>
          <p:nvSpPr>
            <p:cNvPr id="39" name="椭圆 38"/>
            <p:cNvSpPr/>
            <p:nvPr/>
          </p:nvSpPr>
          <p:spPr>
            <a:xfrm>
              <a:off x="396" y="5607"/>
              <a:ext cx="4206" cy="4206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椭圆 39"/>
                <p:cNvSpPr/>
                <p:nvPr/>
              </p:nvSpPr>
              <p:spPr>
                <a:xfrm>
                  <a:off x="2980" y="7723"/>
                  <a:ext cx="714" cy="71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altLang="zh-CN" sz="2400" i="1">
                    <a:solidFill>
                      <a:schemeClr val="accent4">
                        <a:lumMod val="5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0" name="椭圆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" y="7723"/>
                  <a:ext cx="714" cy="714"/>
                </a:xfrm>
                <a:prstGeom prst="ellipse">
                  <a:avLst/>
                </a:prstGeom>
                <a:blipFill rotWithShape="1">
                  <a:blip r:embed="rId3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椭圆 40"/>
            <p:cNvSpPr/>
            <p:nvPr/>
          </p:nvSpPr>
          <p:spPr>
            <a:xfrm>
              <a:off x="2130" y="8174"/>
              <a:ext cx="714" cy="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100" i="1">
                  <a:latin typeface="Cambria Math" panose="02040503050406030204" pitchFamily="18" charset="0"/>
                  <a:cs typeface="Cambria Math" panose="02040503050406030204" pitchFamily="18" charset="0"/>
                </a:rPr>
                <a:t>u</a:t>
              </a:r>
              <a:endParaRPr lang="en-US" altLang="zh-CN" sz="2100" i="1">
                <a:latin typeface="Cambria Math" panose="02040503050406030204" pitchFamily="18" charset="0"/>
                <a:cs typeface="Cambria Math" panose="02040503050406030204" pitchFamily="18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19920000">
              <a:off x="1760" y="7737"/>
              <a:ext cx="2222" cy="1111"/>
            </a:xfrm>
            <a:prstGeom prst="ellips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  <a:alpha val="90000"/>
                </a:schemeClr>
              </a:solidFill>
              <a:prstDash val="dash"/>
              <a:miter lim="800000"/>
            </a:ln>
            <a:effectLst>
              <a:outerShdw dir="6000000" sx="16000" sy="16000" algn="ctr" rotWithShape="0">
                <a:srgbClr val="000000">
                  <a:alpha val="100000"/>
                </a:srgbClr>
              </a:outerShdw>
            </a:effectLst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43" name="椭圆 42"/>
            <p:cNvSpPr/>
            <p:nvPr/>
          </p:nvSpPr>
          <p:spPr>
            <a:xfrm rot="19320000">
              <a:off x="1108" y="6718"/>
              <a:ext cx="2222" cy="1111"/>
            </a:xfrm>
            <a:prstGeom prst="ellips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  <a:alpha val="90000"/>
                </a:schemeClr>
              </a:solidFill>
              <a:prstDash val="dash"/>
              <a:miter lim="800000"/>
            </a:ln>
            <a:effectLst>
              <a:outerShdw dir="6000000" sx="16000" sy="16000" algn="ctr" rotWithShape="0">
                <a:srgbClr val="000000">
                  <a:alpha val="100000"/>
                </a:srgbClr>
              </a:outerShdw>
            </a:effectLst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椭圆 43"/>
                <p:cNvSpPr/>
                <p:nvPr/>
              </p:nvSpPr>
              <p:spPr>
                <a:xfrm>
                  <a:off x="2142" y="6661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97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zh-CN" i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4" name="椭圆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" y="6661"/>
                  <a:ext cx="714" cy="714"/>
                </a:xfrm>
                <a:prstGeom prst="ellipse">
                  <a:avLst/>
                </a:prstGeom>
                <a:blipFill rotWithShape="1">
                  <a:blip r:embed="rId4"/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椭圆 44"/>
                <p:cNvSpPr/>
                <p:nvPr/>
              </p:nvSpPr>
              <p:spPr>
                <a:xfrm>
                  <a:off x="1429" y="7281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zh-CN" sz="240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椭圆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" y="7281"/>
                  <a:ext cx="714" cy="714"/>
                </a:xfrm>
                <a:prstGeom prst="ellipse">
                  <a:avLst/>
                </a:prstGeom>
                <a:blipFill rotWithShape="1">
                  <a:blip r:embed="rId5"/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文本框 61"/>
          <p:cNvSpPr txBox="1"/>
          <p:nvPr/>
        </p:nvSpPr>
        <p:spPr>
          <a:xfrm rot="21540000">
            <a:off x="6078855" y="3554095"/>
            <a:ext cx="118364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sym typeface="+mn-ea"/>
              </a:rPr>
              <a:t>分子态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sym typeface="+mn-ea"/>
              </a:rPr>
              <a:t>Molecule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 rot="0">
            <a:off x="7591425" y="1700530"/>
            <a:ext cx="1907540" cy="1907540"/>
            <a:chOff x="9042" y="5749"/>
            <a:chExt cx="4206" cy="4206"/>
          </a:xfrm>
        </p:grpSpPr>
        <p:sp>
          <p:nvSpPr>
            <p:cNvPr id="49" name="椭圆 48"/>
            <p:cNvSpPr/>
            <p:nvPr/>
          </p:nvSpPr>
          <p:spPr>
            <a:xfrm>
              <a:off x="9042" y="5749"/>
              <a:ext cx="4206" cy="4206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椭圆 49"/>
                <p:cNvSpPr/>
                <p:nvPr/>
              </p:nvSpPr>
              <p:spPr>
                <a:xfrm>
                  <a:off x="11361" y="7635"/>
                  <a:ext cx="714" cy="71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1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1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zh-CN" sz="2100" i="1">
                    <a:solidFill>
                      <a:schemeClr val="accent4">
                        <a:lumMod val="5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0" name="椭圆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1" y="7635"/>
                  <a:ext cx="714" cy="714"/>
                </a:xfrm>
                <a:prstGeom prst="ellipse">
                  <a:avLst/>
                </a:prstGeom>
                <a:blipFill rotWithShape="1">
                  <a:blip r:embed="rId6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椭圆 50"/>
            <p:cNvSpPr/>
            <p:nvPr/>
          </p:nvSpPr>
          <p:spPr>
            <a:xfrm>
              <a:off x="11073" y="6920"/>
              <a:ext cx="714" cy="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1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rPr>
                <a:t>u</a:t>
              </a:r>
              <a:endParaRPr lang="en-US" altLang="zh-CN" sz="2100" i="1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椭圆 51"/>
                <p:cNvSpPr/>
                <p:nvPr/>
              </p:nvSpPr>
              <p:spPr>
                <a:xfrm>
                  <a:off x="10556" y="7913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94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altLang="zh-CN" sz="2100" i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2" name="椭圆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" y="7913"/>
                  <a:ext cx="714" cy="714"/>
                </a:xfrm>
                <a:prstGeom prst="ellipse">
                  <a:avLst/>
                </a:prstGeom>
                <a:blipFill rotWithShape="1">
                  <a:blip r:embed="rId7"/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椭圆 52"/>
                <p:cNvSpPr/>
                <p:nvPr/>
              </p:nvSpPr>
              <p:spPr>
                <a:xfrm>
                  <a:off x="10359" y="7056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3" name="椭圆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9" y="7056"/>
                  <a:ext cx="714" cy="714"/>
                </a:xfrm>
                <a:prstGeom prst="ellipse">
                  <a:avLst/>
                </a:prstGeom>
                <a:blipFill rotWithShape="1">
                  <a:blip r:embed="rId5"/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文本框 54"/>
          <p:cNvSpPr txBox="1"/>
          <p:nvPr/>
        </p:nvSpPr>
        <p:spPr>
          <a:xfrm rot="21540000">
            <a:off x="7893050" y="3544570"/>
            <a:ext cx="1381125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四夸克态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T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etraquark</a:t>
            </a:r>
            <a:endParaRPr lang="en-US" altLang="zh-CN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0">
            <a:off x="9584055" y="1765300"/>
            <a:ext cx="1908175" cy="1908175"/>
            <a:chOff x="4110" y="4731"/>
            <a:chExt cx="4206" cy="4206"/>
          </a:xfrm>
        </p:grpSpPr>
        <p:sp>
          <p:nvSpPr>
            <p:cNvPr id="60" name="椭圆 59"/>
            <p:cNvSpPr/>
            <p:nvPr/>
          </p:nvSpPr>
          <p:spPr>
            <a:xfrm>
              <a:off x="4110" y="4731"/>
              <a:ext cx="4206" cy="4206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椭圆 60"/>
                <p:cNvSpPr/>
                <p:nvPr/>
              </p:nvSpPr>
              <p:spPr>
                <a:xfrm>
                  <a:off x="6330" y="6696"/>
                  <a:ext cx="714" cy="71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1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1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zh-CN" sz="2100" i="1">
                    <a:solidFill>
                      <a:schemeClr val="accent4">
                        <a:lumMod val="5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1" name="椭圆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" y="6696"/>
                  <a:ext cx="714" cy="714"/>
                </a:xfrm>
                <a:prstGeom prst="ellipse">
                  <a:avLst/>
                </a:prstGeom>
                <a:blipFill rotWithShape="1">
                  <a:blip r:embed="rId8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椭圆 62"/>
            <p:cNvSpPr/>
            <p:nvPr/>
          </p:nvSpPr>
          <p:spPr>
            <a:xfrm>
              <a:off x="6405" y="6075"/>
              <a:ext cx="714" cy="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1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rPr>
                <a:t>u</a:t>
              </a:r>
              <a:endParaRPr lang="en-US" altLang="zh-CN" sz="2100" i="1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椭圆 63"/>
                <p:cNvSpPr/>
                <p:nvPr/>
              </p:nvSpPr>
              <p:spPr>
                <a:xfrm>
                  <a:off x="5615" y="6969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94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altLang="zh-CN" sz="2100" i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4" name="椭圆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" y="6969"/>
                  <a:ext cx="714" cy="714"/>
                </a:xfrm>
                <a:prstGeom prst="ellipse">
                  <a:avLst/>
                </a:prstGeom>
                <a:blipFill rotWithShape="1">
                  <a:blip r:embed="rId9"/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椭圆 64"/>
                <p:cNvSpPr/>
                <p:nvPr/>
              </p:nvSpPr>
              <p:spPr>
                <a:xfrm>
                  <a:off x="5751" y="5901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5" name="椭圆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" y="5901"/>
                  <a:ext cx="714" cy="714"/>
                </a:xfrm>
                <a:prstGeom prst="ellipse">
                  <a:avLst/>
                </a:prstGeom>
                <a:blipFill rotWithShape="1">
                  <a:blip r:embed="rId10"/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椭圆 65"/>
            <p:cNvSpPr/>
            <p:nvPr/>
          </p:nvSpPr>
          <p:spPr>
            <a:xfrm>
              <a:off x="5161" y="6255"/>
              <a:ext cx="714" cy="7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97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1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rPr>
                <a:t>u</a:t>
              </a:r>
              <a:endParaRPr lang="en-US" altLang="zh-CN" sz="2100" i="1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 rot="21540000">
            <a:off x="9921875" y="3552190"/>
            <a:ext cx="1381125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五夸克态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Pentaquark</a:t>
            </a:r>
            <a:endParaRPr lang="en-US" altLang="zh-CN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1540000">
            <a:off x="5948045" y="6024880"/>
            <a:ext cx="193421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强子夸克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偶素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Hadro-quarkonium</a:t>
            </a:r>
            <a:endParaRPr lang="en-US" altLang="zh-CN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 rot="0">
            <a:off x="5843270" y="4201795"/>
            <a:ext cx="1907540" cy="1907540"/>
            <a:chOff x="396" y="5607"/>
            <a:chExt cx="4206" cy="4206"/>
          </a:xfrm>
        </p:grpSpPr>
        <p:sp>
          <p:nvSpPr>
            <p:cNvPr id="88" name="椭圆 87"/>
            <p:cNvSpPr/>
            <p:nvPr/>
          </p:nvSpPr>
          <p:spPr>
            <a:xfrm>
              <a:off x="396" y="5607"/>
              <a:ext cx="4206" cy="4206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椭圆 88"/>
                <p:cNvSpPr/>
                <p:nvPr/>
              </p:nvSpPr>
              <p:spPr>
                <a:xfrm>
                  <a:off x="2806" y="7723"/>
                  <a:ext cx="714" cy="71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zh-CN" sz="2000" i="1">
                    <a:solidFill>
                      <a:schemeClr val="accent4">
                        <a:lumMod val="5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9" name="椭圆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6" y="7723"/>
                  <a:ext cx="714" cy="714"/>
                </a:xfrm>
                <a:prstGeom prst="ellipse">
                  <a:avLst/>
                </a:prstGeom>
                <a:blipFill rotWithShape="1">
                  <a:blip r:embed="rId11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椭圆 89"/>
            <p:cNvSpPr/>
            <p:nvPr/>
          </p:nvSpPr>
          <p:spPr>
            <a:xfrm>
              <a:off x="2130" y="8174"/>
              <a:ext cx="714" cy="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100" i="1">
                  <a:latin typeface="Cambria Math" panose="02040503050406030204" pitchFamily="18" charset="0"/>
                  <a:cs typeface="Cambria Math" panose="02040503050406030204" pitchFamily="18" charset="0"/>
                </a:rPr>
                <a:t>u</a:t>
              </a:r>
              <a:endParaRPr lang="en-US" altLang="zh-CN" sz="2100" i="1">
                <a:latin typeface="Cambria Math" panose="02040503050406030204" pitchFamily="18" charset="0"/>
                <a:cs typeface="Cambria Math" panose="02040503050406030204" pitchFamily="18" charset="0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 rot="19920000">
              <a:off x="1751" y="7779"/>
              <a:ext cx="2064" cy="1032"/>
            </a:xfrm>
            <a:prstGeom prst="ellips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  <a:alpha val="90000"/>
                </a:schemeClr>
              </a:solidFill>
              <a:prstDash val="dash"/>
              <a:miter lim="800000"/>
            </a:ln>
            <a:effectLst>
              <a:outerShdw dir="6000000" sx="16000" sy="16000" algn="ctr" rotWithShape="0">
                <a:srgbClr val="000000">
                  <a:alpha val="100000"/>
                </a:srgbClr>
              </a:outerShdw>
            </a:effectLst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92" name="椭圆 91"/>
            <p:cNvSpPr/>
            <p:nvPr/>
          </p:nvSpPr>
          <p:spPr>
            <a:xfrm rot="19320000">
              <a:off x="1108" y="6718"/>
              <a:ext cx="2222" cy="1111"/>
            </a:xfrm>
            <a:prstGeom prst="ellips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  <a:alpha val="90000"/>
                </a:schemeClr>
              </a:solidFill>
              <a:prstDash val="dash"/>
              <a:miter lim="800000"/>
            </a:ln>
            <a:effectLst>
              <a:outerShdw dir="6000000" sx="16000" sy="16000" algn="ctr" rotWithShape="0">
                <a:srgbClr val="000000">
                  <a:alpha val="100000"/>
                </a:srgbClr>
              </a:outerShdw>
            </a:effectLst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椭圆 92"/>
                <p:cNvSpPr/>
                <p:nvPr/>
              </p:nvSpPr>
              <p:spPr>
                <a:xfrm>
                  <a:off x="2142" y="6661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97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altLang="zh-CN" sz="2000" i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3" name="椭圆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" y="6661"/>
                  <a:ext cx="714" cy="714"/>
                </a:xfrm>
                <a:prstGeom prst="ellipse">
                  <a:avLst/>
                </a:prstGeom>
                <a:blipFill rotWithShape="1">
                  <a:blip r:embed="rId12"/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椭圆 93"/>
                <p:cNvSpPr/>
                <p:nvPr/>
              </p:nvSpPr>
              <p:spPr>
                <a:xfrm>
                  <a:off x="1429" y="7281"/>
                  <a:ext cx="714" cy="71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zh-CN" sz="240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4" name="椭圆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" y="7281"/>
                  <a:ext cx="714" cy="714"/>
                </a:xfrm>
                <a:prstGeom prst="ellipse">
                  <a:avLst/>
                </a:prstGeom>
                <a:blipFill rotWithShape="1">
                  <a:blip r:embed="rId5"/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组合 94"/>
          <p:cNvGrpSpPr/>
          <p:nvPr/>
        </p:nvGrpSpPr>
        <p:grpSpPr>
          <a:xfrm rot="0">
            <a:off x="7795260" y="4243070"/>
            <a:ext cx="1908042" cy="1908042"/>
            <a:chOff x="7219" y="601"/>
            <a:chExt cx="4206" cy="4206"/>
          </a:xfrm>
        </p:grpSpPr>
        <p:sp>
          <p:nvSpPr>
            <p:cNvPr id="96" name="椭圆 95"/>
            <p:cNvSpPr/>
            <p:nvPr/>
          </p:nvSpPr>
          <p:spPr>
            <a:xfrm>
              <a:off x="7219" y="601"/>
              <a:ext cx="4206" cy="4206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120000">
              <a:off x="8368" y="1797"/>
              <a:ext cx="1946" cy="970"/>
            </a:xfrm>
            <a:prstGeom prst="rect">
              <a:avLst/>
            </a:prstGeom>
            <a:effectLst>
              <a:outerShdw blurRad="50800" dist="50800" dir="5400000" algn="ctr" rotWithShape="0">
                <a:schemeClr val="accent1">
                  <a:lumMod val="40000"/>
                  <a:lumOff val="60000"/>
                  <a:alpha val="100000"/>
                </a:schemeClr>
              </a:outerShdw>
            </a:effec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椭圆 97"/>
                <p:cNvSpPr/>
                <p:nvPr/>
              </p:nvSpPr>
              <p:spPr>
                <a:xfrm rot="21180000">
                  <a:off x="9847" y="2324"/>
                  <a:ext cx="794" cy="79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97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楷体" panose="02010609060101010101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1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楷体" panose="02010609060101010101" charset="-122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zh-CN" sz="2100" i="1">
                    <a:solidFill>
                      <a:schemeClr val="accent6">
                        <a:lumMod val="7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endParaRPr>
                </a:p>
              </p:txBody>
            </p:sp>
          </mc:Choice>
          <mc:Fallback>
            <p:sp>
              <p:nvSpPr>
                <p:cNvPr id="98" name="椭圆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80000">
                  <a:off x="9847" y="2324"/>
                  <a:ext cx="794" cy="794"/>
                </a:xfrm>
                <a:prstGeom prst="ellipse">
                  <a:avLst/>
                </a:prstGeom>
                <a:blipFill rotWithShape="1">
                  <a:blip r:embed="rId14"/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椭圆 98"/>
            <p:cNvSpPr/>
            <p:nvPr/>
          </p:nvSpPr>
          <p:spPr>
            <a:xfrm rot="21180000">
              <a:off x="8132" y="2500"/>
              <a:ext cx="794" cy="7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rPr>
                <a:t>u</a:t>
              </a:r>
              <a:endParaRPr lang="en-US" altLang="zh-CN" sz="2400" i="1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文本框 99"/>
                <p:cNvSpPr txBox="1"/>
                <p:nvPr/>
              </p:nvSpPr>
              <p:spPr>
                <a:xfrm rot="21000000">
                  <a:off x="8919" y="2326"/>
                  <a:ext cx="845" cy="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0" name="文本框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0000">
                  <a:off x="8919" y="2326"/>
                  <a:ext cx="845" cy="497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文本框 100"/>
          <p:cNvSpPr txBox="1"/>
          <p:nvPr/>
        </p:nvSpPr>
        <p:spPr>
          <a:xfrm rot="21540000">
            <a:off x="8434705" y="6015355"/>
            <a:ext cx="883285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混杂态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Hybrid</a:t>
            </a:r>
            <a:endParaRPr lang="en-US" altLang="zh-CN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9666820" y="4243070"/>
            <a:ext cx="1908000" cy="1908000"/>
            <a:chOff x="2402" y="5877"/>
            <a:chExt cx="4762" cy="4762"/>
          </a:xfrm>
        </p:grpSpPr>
        <p:sp>
          <p:nvSpPr>
            <p:cNvPr id="104" name="椭圆 103"/>
            <p:cNvSpPr/>
            <p:nvPr/>
          </p:nvSpPr>
          <p:spPr>
            <a:xfrm>
              <a:off x="2402" y="5877"/>
              <a:ext cx="4762" cy="4762"/>
            </a:xfrm>
            <a:prstGeom prst="ellipse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grpSp>
          <p:nvGrpSpPr>
            <p:cNvPr id="105" name="组合 104"/>
            <p:cNvGrpSpPr/>
            <p:nvPr/>
          </p:nvGrpSpPr>
          <p:grpSpPr>
            <a:xfrm rot="3360000">
              <a:off x="3518" y="7086"/>
              <a:ext cx="2532" cy="2225"/>
              <a:chOff x="3518" y="7086"/>
              <a:chExt cx="2532" cy="2225"/>
            </a:xfrm>
          </p:grpSpPr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18" y="7086"/>
                <a:ext cx="2386" cy="1246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  <a:alpha val="100000"/>
                  </a:schemeClr>
                </a:outerShdw>
              </a:effectLst>
            </p:spPr>
          </p:pic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0740000">
                <a:off x="3654" y="8051"/>
                <a:ext cx="2396" cy="126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accent6">
                    <a:lumMod val="40000"/>
                    <a:lumOff val="60000"/>
                    <a:alpha val="100000"/>
                  </a:schemeClr>
                </a:outerShdw>
              </a:effec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文本框 107"/>
                <p:cNvSpPr txBox="1"/>
                <p:nvPr/>
              </p:nvSpPr>
              <p:spPr>
                <a:xfrm rot="21000000">
                  <a:off x="2945" y="8188"/>
                  <a:ext cx="845" cy="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8" name="文本框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0000">
                  <a:off x="2945" y="8188"/>
                  <a:ext cx="845" cy="766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文本框 108"/>
                <p:cNvSpPr txBox="1"/>
                <p:nvPr/>
              </p:nvSpPr>
              <p:spPr>
                <a:xfrm rot="21000000">
                  <a:off x="5794" y="7096"/>
                  <a:ext cx="845" cy="1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9" name="文本框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0000">
                  <a:off x="5794" y="7096"/>
                  <a:ext cx="845" cy="1070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文本框 109"/>
          <p:cNvSpPr txBox="1"/>
          <p:nvPr/>
        </p:nvSpPr>
        <p:spPr>
          <a:xfrm rot="21540000">
            <a:off x="10173335" y="6016625"/>
            <a:ext cx="1010285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胶球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Glueball</a:t>
            </a:r>
            <a:endParaRPr lang="en-US" altLang="zh-CN">
              <a:latin typeface="华文楷体" panose="02010600040101010101" charset="-122"/>
              <a:ea typeface="华文楷体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文本框 110"/>
              <p:cNvSpPr txBox="1"/>
              <p:nvPr/>
            </p:nvSpPr>
            <p:spPr>
              <a:xfrm>
                <a:off x="1080770" y="4880610"/>
                <a:ext cx="1733550" cy="16859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342900" indent="-342900" fontAlgn="auto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  <a:sym typeface="+mn-ea"/>
                      </a:rPr>
                      <m:t>𝑵</m:t>
                    </m:r>
                    <m:r>
                      <a:rPr lang="en-US" altLang="zh-CN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altLang="zh-CN" sz="2200" b="1" dirty="0">
                  <a:solidFill>
                    <a:srgbClr val="FF0000"/>
                  </a:solidFill>
                  <a:latin typeface="Cambria Math" panose="02040503050406030204" pitchFamily="18" charset="0"/>
                  <a:ea typeface="楷体" panose="02010609060101010101" charset="-122"/>
                  <a:cs typeface="Cambria Math" panose="02040503050406030204" pitchFamily="18" charset="0"/>
                  <a:sym typeface="+mn-ea"/>
                </a:endParaRPr>
              </a:p>
              <a:p>
                <a:pPr marL="342900" indent="-342900" fontAlgn="auto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𝚺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200" b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342900" indent="-342900" fontAlgn="auto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𝚵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1" name="文本框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70" y="4880610"/>
                <a:ext cx="1733550" cy="168592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图片 112" descr="问号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20000">
            <a:off x="3191510" y="4177030"/>
            <a:ext cx="1899285" cy="189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图片 113" descr="问号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980000">
            <a:off x="4328160" y="5479415"/>
            <a:ext cx="1015365" cy="1015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文本框 153"/>
              <p:cNvSpPr txBox="1"/>
              <p:nvPr/>
            </p:nvSpPr>
            <p:spPr>
              <a:xfrm>
                <a:off x="1080770" y="4273550"/>
                <a:ext cx="1805305" cy="50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4" name="文本框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70" y="4273550"/>
                <a:ext cx="1805305" cy="50546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8890" y="1735455"/>
            <a:ext cx="3164840" cy="2160270"/>
            <a:chOff x="2446" y="113"/>
            <a:chExt cx="4984" cy="3402"/>
          </a:xfrm>
        </p:grpSpPr>
        <p:grpSp>
          <p:nvGrpSpPr>
            <p:cNvPr id="3" name="组合 2"/>
            <p:cNvGrpSpPr/>
            <p:nvPr/>
          </p:nvGrpSpPr>
          <p:grpSpPr>
            <a:xfrm>
              <a:off x="2446" y="113"/>
              <a:ext cx="3402" cy="3402"/>
              <a:chOff x="1896" y="0"/>
              <a:chExt cx="3402" cy="340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96" y="0"/>
                <a:ext cx="3402" cy="3402"/>
              </a:xfrm>
              <a:prstGeom prst="ellipse">
                <a:avLst/>
              </a:prstGeom>
              <a:solidFill>
                <a:schemeClr val="bg2">
                  <a:lumMod val="90000"/>
                  <a:alpha val="85000"/>
                </a:schemeClr>
              </a:solidFill>
              <a:ln>
                <a:noFill/>
              </a:ln>
              <a:effectLst>
                <a:softEdge rad="254000"/>
              </a:effectLst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864" y="1076"/>
                <a:ext cx="737" cy="737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97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7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u</a:t>
                </a:r>
                <a:endParaRPr lang="en-US" altLang="zh-CN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椭圆 8"/>
                  <p:cNvSpPr/>
                  <p:nvPr/>
                </p:nvSpPr>
                <p:spPr>
                  <a:xfrm>
                    <a:off x="3228" y="1813"/>
                    <a:ext cx="737" cy="737"/>
                  </a:xfrm>
                  <a:prstGeom prst="ellipse">
                    <a:avLst/>
                  </a:prstGeom>
                  <a:solidFill>
                    <a:srgbClr val="00B050">
                      <a:alpha val="97000"/>
                    </a:srgb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7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altLang="zh-CN" sz="27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" name="椭圆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8" y="1813"/>
                    <a:ext cx="737" cy="737"/>
                  </a:xfrm>
                  <a:prstGeom prst="ellipse">
                    <a:avLst/>
                  </a:prstGeom>
                  <a:blipFill rotWithShape="1">
                    <a:blip r:embed="rId24"/>
                  </a:blip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椭圆 11"/>
              <p:cNvSpPr/>
              <p:nvPr/>
            </p:nvSpPr>
            <p:spPr>
              <a:xfrm>
                <a:off x="2790" y="990"/>
                <a:ext cx="794" cy="7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4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u</a:t>
                </a:r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 rot="20520000">
              <a:off x="5255" y="2443"/>
              <a:ext cx="2175" cy="10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重子</a:t>
              </a:r>
              <a:endPara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en-US" altLang="zh-CN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Baryon</a:t>
              </a:r>
              <a:endParaRPr lang="en-US" altLang="zh-CN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5813" y="183439"/>
            <a:ext cx="232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2314575"/>
            <a:ext cx="5432425" cy="370395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60" y="2314575"/>
            <a:ext cx="5431155" cy="370395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45813" y="183439"/>
                <a:ext cx="4093845" cy="61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Results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-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华文仿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093845" cy="612140"/>
              </a:xfrm>
              <a:prstGeom prst="rect">
                <a:avLst/>
              </a:prstGeom>
              <a:blipFill rotWithShape="1">
                <a:blip r:embed="rId4"/>
                <a:stretch>
                  <a:fillRect l="-9" t="-91" r="-519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32740" y="1176655"/>
                <a:ext cx="6096000" cy="8769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𝜞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𝒅</m:t>
                        </m:r>
                        <m:sSubSup>
                          <m:sSub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20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𝚲</m:t>
                            </m:r>
                          </m:sub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𝒅</m:t>
                        </m:r>
                        <m:sSubSup>
                          <m:sSub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altLang="zh-CN" sz="20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𝚲</m:t>
                            </m:r>
                          </m:sub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𝚵</m:t>
                                </m:r>
                              </m:e>
                              <m:sub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𝐜</m:t>
                                </m:r>
                              </m:sub>
                              <m:sup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𝚲</m:t>
                            </m:r>
                          </m:sub>
                        </m:sSub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𝟑𝟐</m:t>
                        </m:r>
                        <m:sSubSup>
                          <m:sSub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𝚵</m:t>
                                </m:r>
                              </m:e>
                              <m:sub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𝐜</m:t>
                                </m:r>
                              </m:sub>
                              <m:sup>
                                <m:r>
                                  <a:rPr lang="en-US" altLang="zh-CN" sz="2000" b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sub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𝚺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" y="1176655"/>
                <a:ext cx="6096000" cy="8769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19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95" y="1162685"/>
            <a:ext cx="3167380" cy="2550795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95" y="3949700"/>
            <a:ext cx="3175635" cy="2529205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158240"/>
            <a:ext cx="3539490" cy="2527935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155" y="3950335"/>
            <a:ext cx="3571240" cy="252793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45" y="3950335"/>
            <a:ext cx="3538855" cy="252793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045" y="1167765"/>
            <a:ext cx="3569970" cy="255016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45813" y="183439"/>
                <a:ext cx="4093845" cy="61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Results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-</a:t>
                </a:r>
                <a:r>
                  <a:rPr lang="en-US" altLang="zh-CN" sz="3200" b="1" dirty="0">
                    <a:solidFill>
                      <a:srgbClr val="0070C0"/>
                    </a:solidFill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华文仿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093845" cy="612140"/>
              </a:xfrm>
              <a:prstGeom prst="rect">
                <a:avLst/>
              </a:prstGeom>
              <a:blipFill rotWithShape="1">
                <a:blip r:embed="rId8"/>
                <a:stretch>
                  <a:fillRect l="-9" t="-91" r="-519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20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21310" y="986155"/>
                <a:ext cx="11375390" cy="421894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265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sz="2200" b="1" dirty="0">
                    <a:solidFill>
                      <a:srgbClr val="8C1F2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1" i="1" kern="120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 i="1" kern="120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200" b="1" i="1" kern="120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200" b="1" i="1" kern="120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200" b="1" i="1" kern="1200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⟶</m:t>
                    </m:r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685165" indent="-342900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 present experimental data</a:t>
                </a:r>
                <a:r>
                  <a:rPr lang="en-US" altLang="zh-CN" sz="2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support the existence of the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lang="en-US" altLang="zh-CN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</a:t>
                </a:r>
                <a:r>
                  <a:rPr lang="en-US" altLang="zh-CN" sz="2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cannot distinguish the two descriptions of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𝑵</m:t>
                    </m:r>
                    <m:r>
                      <a:rPr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 </a:t>
                </a:r>
                <a:endPara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685165" indent="-342900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𝑹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𝓑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 kern="120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𝟏𝟓𝟑𝟓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)/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𝓑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 kern="120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𝟏𝟔𝟓𝟎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)=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𝟏𝟒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±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𝟎𝟑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𝟕𝟓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±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𝟏𝟐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for the molecular picture and the genuine baryon state of the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𝑵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respectively, which could be tested experimentally in the future, for instance in the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kern="1200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1" i="1" kern="120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⟶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with a large branching fraction of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𝓑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=(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𝟖𝟕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±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𝟏𝟑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±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𝟎𝟓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)%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685165" indent="-342900" algn="just" fontAlgn="auto">
                  <a:lnSpc>
                    <a:spcPts val="1500"/>
                  </a:lnSpc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265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2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华文楷体" panose="02010600040101010101" charset="-122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:</a:t>
                </a:r>
                <a:endParaRPr lang="en-US" altLang="zh-CN" sz="22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marL="685165" indent="-342900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We consider the S-wave pseudoscalar meson and octet baryon interactions within the </a:t>
                </a:r>
                <a:r>
                  <a:rPr lang="en-US" altLang="zh-CN" sz="2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chiral unitary approach</a:t>
                </a:r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which can </a:t>
                </a:r>
                <a:r>
                  <a:rPr lang="en-US" altLang="zh-CN" sz="2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dynamically generate the intermediate states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𝚵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lang="en-US" altLang="zh-CN" sz="2000" b="1" i="1" kern="1200" baseline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kern="1200" baseline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kern="1200" baseline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1" i="1" kern="1200" baseline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1200" baseline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000" b="1" i="1" kern="1200" baseline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kern="1200" baseline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 </a:t>
                </a:r>
                <a:r>
                  <a:rPr lang="en-US" altLang="zh-CN" sz="20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 </a:t>
                </a:r>
                <a:r>
                  <a:rPr lang="en-US" altLang="zh-CN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Therefore, we make a call for a precise measurement of this process.</a:t>
                </a:r>
                <a:endPara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265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Wingdings" panose="05000000000000000000" pitchFamily="2" charset="2"/>
                  <a:buChar char="Ø"/>
                </a:pPr>
                <a:endParaRPr lang="zh-CN" altLang="en-US" sz="2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 marL="342265" indent="0" algn="just">
                  <a:lnSpc>
                    <a:spcPts val="3000"/>
                  </a:lnSpc>
                  <a:buClr>
                    <a:prstClr val="black"/>
                  </a:buClr>
                  <a:buSzPct val="100000"/>
                  <a:buFont typeface="Wingdings" panose="05000000000000000000" pitchFamily="2" charset="2"/>
                  <a:buNone/>
                </a:pPr>
                <a:endParaRPr lang="en-US" altLang="zh-CN" sz="2200" b="1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" y="986155"/>
                <a:ext cx="11375390" cy="4218940"/>
              </a:xfrm>
              <a:prstGeom prst="rect">
                <a:avLst/>
              </a:prstGeom>
              <a:blipFill rotWithShape="1">
                <a:blip r:embed="rId2"/>
                <a:stretch>
                  <a:fillRect b="-22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933640" y="180470"/>
            <a:ext cx="211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Summary</a:t>
            </a:r>
            <a:endParaRPr lang="zh-CN" altLang="en-US" sz="3600" b="1" dirty="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56291" y="6294666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21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857115" y="5494655"/>
            <a:ext cx="689673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395" y="2167255"/>
            <a:ext cx="3766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ass reverse problem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 flipV="1">
            <a:off x="6137275" y="2170430"/>
            <a:ext cx="602170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strong coupling to channels with strangeness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/>
              <p:cNvSpPr>
                <a:spLocks noGrp="1"/>
              </p:cNvSpPr>
              <p:nvPr/>
            </p:nvSpPr>
            <p:spPr>
              <a:xfrm>
                <a:off x="239395" y="1265555"/>
                <a:ext cx="8737600" cy="66865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 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 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Calibri" panose="020F0502020204030204" charset="0"/>
                    <a:cs typeface="Calibri" panose="020F050202020403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1800" dirty="0">
                    <a:latin typeface="Calibri" panose="020F0502020204030204" charset="0"/>
                    <a:cs typeface="Calibri" panose="020F050202020403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1530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altLang="zh-CN" sz="1800" dirty="0"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en-US" altLang="zh-CN" sz="1800" dirty="0">
                    <a:latin typeface="Calibri" panose="020F0502020204030204" charset="0"/>
                    <a:cs typeface="Calibri" panose="020F050202020403020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altLang="zh-CN" sz="1800" dirty="0"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" y="1265555"/>
                <a:ext cx="8737600" cy="6686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3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813" y="183439"/>
            <a:ext cx="232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60" y="3830955"/>
            <a:ext cx="4307205" cy="2745740"/>
          </a:xfrm>
          <a:prstGeom prst="rect">
            <a:avLst/>
          </a:prstGeom>
          <a:noFill/>
          <a:ln w="15875"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380605" y="2965450"/>
                <a:ext cx="1150620" cy="4610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𝑵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𝟏𝟓𝟑𝟓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altLang="zh-CN" sz="2000" b="1"/>
                  <a:t>    </a:t>
                </a:r>
                <a:endParaRPr lang="en-US" altLang="zh-CN" sz="2000" b="1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05" y="2965450"/>
                <a:ext cx="1150620" cy="461010"/>
              </a:xfrm>
              <a:prstGeom prst="rect">
                <a:avLst/>
              </a:prstGeom>
              <a:blipFill rotWithShape="1">
                <a:blip r:embed="rId4"/>
                <a:stretch>
                  <a:fillRect b="-42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/>
          <p:cNvSpPr/>
          <p:nvPr/>
        </p:nvSpPr>
        <p:spPr>
          <a:xfrm>
            <a:off x="8807450" y="2711450"/>
            <a:ext cx="221615" cy="875665"/>
          </a:xfrm>
          <a:prstGeom prst="leftBrac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9276080" y="2395855"/>
                <a:ext cx="1888490" cy="15024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indent="0" fontAlgn="auto">
                  <a:lnSpc>
                    <a:spcPts val="35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𝜼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000" b="1">
                    <a:latin typeface="华文楷体" panose="02010600040101010101" charset="-122"/>
                    <a:ea typeface="华文楷体" panose="02010600040101010101" charset="-122"/>
                    <a:cs typeface="Cambria Math" panose="02040503050406030204" pitchFamily="18" charset="0"/>
                  </a:rPr>
                  <a:t>   </a:t>
                </a:r>
                <a:endParaRPr lang="zh-CN" altLang="en-US" sz="2000" b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fontAlgn="auto">
                  <a:lnSpc>
                    <a:spcPts val="35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𝑲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𝜦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000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</a:t>
                </a:r>
                <a:r>
                  <a:rPr lang="zh-CN" altLang="en-US" sz="2000" b="1">
                    <a:latin typeface="华文楷体" panose="02010600040101010101" charset="-122"/>
                    <a:ea typeface="华文楷体" panose="02010600040101010101" charset="-122"/>
                    <a:cs typeface="Cambria Math" panose="02040503050406030204" pitchFamily="18" charset="0"/>
                  </a:rPr>
                  <a:t>含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̅"/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zh-CN" altLang="en-US" sz="2000" b="1">
                    <a:latin typeface="Cambria Math" panose="02040503050406030204" pitchFamily="18" charset="0"/>
                    <a:ea typeface="华文楷体" panose="02010600040101010101" charset="-122"/>
                    <a:cs typeface="Cambria Math" panose="02040503050406030204" pitchFamily="18" charset="0"/>
                  </a:rPr>
                  <a:t>成分</a:t>
                </a:r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fontAlgn="auto">
                  <a:lnSpc>
                    <a:spcPts val="35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𝑲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𝜮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000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</a:t>
                </a:r>
                <a:endParaRPr lang="zh-CN" altLang="en-US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080" y="2395855"/>
                <a:ext cx="1888490" cy="1502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2523490" y="6403340"/>
            <a:ext cx="720471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00B0F0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E.Wang, L.S.G</a:t>
            </a:r>
            <a:r>
              <a:rPr lang="en-US" altLang="zh-CN" sz="1600" b="0" i="0">
                <a:solidFill>
                  <a:srgbClr val="00B0F0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eng, J.J.Wu, J.J.Xie, B.S. Zou, 2024 Chinese Phys. Lett. 41 101401</a:t>
            </a:r>
            <a:endParaRPr lang="en-US" altLang="zh-CN" sz="1600" b="0" i="0">
              <a:solidFill>
                <a:srgbClr val="00B0F0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6100" y="2649220"/>
            <a:ext cx="5805170" cy="3592830"/>
            <a:chOff x="860" y="4172"/>
            <a:chExt cx="9142" cy="565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" y="4172"/>
              <a:ext cx="9143" cy="5658"/>
            </a:xfrm>
            <a:prstGeom prst="rect">
              <a:avLst/>
            </a:prstGeom>
            <a:no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: 圆角 37"/>
            <p:cNvSpPr/>
            <p:nvPr userDrawn="1">
              <p:custDataLst>
                <p:tags r:id="rId7"/>
              </p:custDataLst>
            </p:nvPr>
          </p:nvSpPr>
          <p:spPr>
            <a:xfrm>
              <a:off x="2265" y="6822"/>
              <a:ext cx="1684" cy="63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: 圆角 37"/>
            <p:cNvSpPr/>
            <p:nvPr userDrawn="1">
              <p:custDataLst>
                <p:tags r:id="rId8"/>
              </p:custDataLst>
            </p:nvPr>
          </p:nvSpPr>
          <p:spPr>
            <a:xfrm>
              <a:off x="2265" y="7656"/>
              <a:ext cx="1684" cy="63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: 圆角 37"/>
            <p:cNvSpPr/>
            <p:nvPr userDrawn="1">
              <p:custDataLst>
                <p:tags r:id="rId9"/>
              </p:custDataLst>
            </p:nvPr>
          </p:nvSpPr>
          <p:spPr>
            <a:xfrm>
              <a:off x="4149" y="7161"/>
              <a:ext cx="1421" cy="63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: 圆角 37"/>
            <p:cNvSpPr/>
            <p:nvPr userDrawn="1">
              <p:custDataLst>
                <p:tags r:id="rId10"/>
              </p:custDataLst>
            </p:nvPr>
          </p:nvSpPr>
          <p:spPr>
            <a:xfrm>
              <a:off x="4149" y="8088"/>
              <a:ext cx="1421" cy="63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4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813" y="183439"/>
            <a:ext cx="232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22275" y="1146810"/>
                <a:ext cx="6971665" cy="3562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342900" indent="-342900" algn="just" fontAlgn="auto"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PART of theoretical explanations of the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b="1" i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5" y="1146810"/>
                <a:ext cx="6971665" cy="356235"/>
              </a:xfrm>
              <a:prstGeom prst="rect">
                <a:avLst/>
              </a:prstGeom>
              <a:blipFill rotWithShape="1">
                <a:blip r:embed="rId2"/>
                <a:stretch>
                  <a:fillRect b="-15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117600" y="1568450"/>
            <a:ext cx="10351135" cy="5063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Mixing of the pentaquark component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1" lang="en-US" altLang="zh-CN" sz="2000" dirty="0">
              <a:solidFill>
                <a:srgbClr val="C00000"/>
              </a:solidFill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Nucl. Phys. A 699, 624 (2002)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Chiral Constituent Quark Model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1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 Energy Phys. Nucl. Phys. 29, 250 (2005) </a:t>
            </a:r>
            <a:r>
              <a:rPr lang="en-US" altLang="zh-CN" sz="1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Jaffe and</a:t>
            </a:r>
            <a:r>
              <a:rPr kumimoji="1" lang="en-US" altLang="zh-CN" sz="1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Wilczek’s Diquark Model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endParaRPr lang="en-US" altLang="zh-CN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Eur. Phys. J. A 35, 325 (2008)</a:t>
            </a:r>
            <a:endParaRPr lang="en-US" altLang="zh-CN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10000"/>
              </a:lnSpc>
              <a:buFont typeface="Wingdings" panose="05000000000000000000" charset="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Quark-model like state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dirty="0">
                <a:solidFill>
                  <a:srgbClr val="0D4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D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108, 094519 (2023)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Hamiltonian Effective Field Theory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D 105, 114039 (2022)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HEFT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 116, 082004 (2016)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1" lang="zh-CN" altLang="en-US" sz="1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HEFT</a:t>
            </a:r>
            <a:r>
              <a:rPr kumimoji="1" lang="en-US" altLang="zh-CN" sz="1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kumimoji="1" lang="en-US" altLang="zh-CN" sz="1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Dynamically generated state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1"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D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96, 054009 (2017) 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Chiral Unitary Theory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endParaRPr lang="en-US" altLang="zh-CN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C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98, 015201 (2018)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ChUT </a:t>
            </a:r>
            <a:endParaRPr kumimoji="1" lang="zh-CN" altLang="en-US" sz="1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Nucl. Phys. A992, 121630 (2019)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ChUT </a:t>
            </a:r>
            <a:endParaRPr kumimoji="1" lang="en-US" altLang="zh-CN" sz="1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0" fontAlgn="auto">
              <a:lnSpc>
                <a:spcPct val="8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/>
              <p:cNvSpPr>
                <a:spLocks noGrp="1"/>
              </p:cNvSpPr>
              <p:nvPr/>
            </p:nvSpPr>
            <p:spPr>
              <a:xfrm>
                <a:off x="300990" y="1343660"/>
                <a:ext cx="4653280" cy="66865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r>
                  <a:rPr lang="en-US" altLang="zh-CN" sz="2400" smtClean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𝚺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" y="1343660"/>
                <a:ext cx="4653280" cy="6686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5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990" y="2369820"/>
            <a:ext cx="3804920" cy="1659890"/>
            <a:chOff x="907" y="3760"/>
            <a:chExt cx="5992" cy="26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" y="3760"/>
              <a:ext cx="5993" cy="2614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: 圆角 37"/>
            <p:cNvSpPr/>
            <p:nvPr userDrawn="1">
              <p:custDataLst>
                <p:tags r:id="rId4"/>
              </p:custDataLst>
            </p:nvPr>
          </p:nvSpPr>
          <p:spPr>
            <a:xfrm>
              <a:off x="3783" y="4149"/>
              <a:ext cx="2505" cy="63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65480" y="6294755"/>
            <a:ext cx="3052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D110, 030001 (2024)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5963920" y="1346200"/>
                <a:ext cx="4764405" cy="66865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2400" smtClean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𝚵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  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sym typeface="+mn-ea"/>
                      </a:rPr>
                      <m:t>, 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sz="24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20" y="1346200"/>
                <a:ext cx="4764405" cy="6686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5" y="3550920"/>
            <a:ext cx="4767580" cy="1651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90" y="4763135"/>
            <a:ext cx="4767580" cy="127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37"/>
          <p:cNvSpPr/>
          <p:nvPr userDrawn="1">
            <p:custDataLst>
              <p:tags r:id="rId8"/>
            </p:custDataLst>
          </p:nvPr>
        </p:nvSpPr>
        <p:spPr>
          <a:xfrm>
            <a:off x="2686050" y="5098415"/>
            <a:ext cx="2268220" cy="40259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3920" y="2379345"/>
            <a:ext cx="5805805" cy="3592830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: 圆角 37"/>
          <p:cNvSpPr/>
          <p:nvPr userDrawn="1">
            <p:custDataLst>
              <p:tags r:id="rId10"/>
            </p:custDataLst>
          </p:nvPr>
        </p:nvSpPr>
        <p:spPr>
          <a:xfrm>
            <a:off x="3335655" y="3921760"/>
            <a:ext cx="2106295" cy="4794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: 圆角 37"/>
          <p:cNvSpPr/>
          <p:nvPr userDrawn="1">
            <p:custDataLst>
              <p:tags r:id="rId11"/>
            </p:custDataLst>
          </p:nvPr>
        </p:nvSpPr>
        <p:spPr>
          <a:xfrm>
            <a:off x="6845300" y="2847340"/>
            <a:ext cx="1084580" cy="4794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: 圆角 37"/>
          <p:cNvSpPr/>
          <p:nvPr userDrawn="1">
            <p:custDataLst>
              <p:tags r:id="rId12"/>
            </p:custDataLst>
          </p:nvPr>
        </p:nvSpPr>
        <p:spPr>
          <a:xfrm>
            <a:off x="9290050" y="4136390"/>
            <a:ext cx="1084580" cy="4794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: 圆角 37"/>
          <p:cNvSpPr/>
          <p:nvPr userDrawn="1">
            <p:custDataLst>
              <p:tags r:id="rId13"/>
            </p:custDataLst>
          </p:nvPr>
        </p:nvSpPr>
        <p:spPr>
          <a:xfrm>
            <a:off x="10465435" y="3656965"/>
            <a:ext cx="1084580" cy="4794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: 圆角 37"/>
          <p:cNvSpPr/>
          <p:nvPr userDrawn="1">
            <p:custDataLst>
              <p:tags r:id="rId14"/>
            </p:custDataLst>
          </p:nvPr>
        </p:nvSpPr>
        <p:spPr>
          <a:xfrm>
            <a:off x="6845300" y="3550920"/>
            <a:ext cx="1084580" cy="402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: 圆角 37"/>
          <p:cNvSpPr/>
          <p:nvPr userDrawn="1">
            <p:custDataLst>
              <p:tags r:id="rId15"/>
            </p:custDataLst>
          </p:nvPr>
        </p:nvSpPr>
        <p:spPr>
          <a:xfrm>
            <a:off x="8056880" y="3550920"/>
            <a:ext cx="1084580" cy="402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: 圆角 37"/>
          <p:cNvSpPr/>
          <p:nvPr userDrawn="1">
            <p:custDataLst>
              <p:tags r:id="rId16"/>
            </p:custDataLst>
          </p:nvPr>
        </p:nvSpPr>
        <p:spPr>
          <a:xfrm>
            <a:off x="9290050" y="5201920"/>
            <a:ext cx="1084580" cy="402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: 圆角 37"/>
          <p:cNvSpPr/>
          <p:nvPr userDrawn="1">
            <p:custDataLst>
              <p:tags r:id="rId17"/>
            </p:custDataLst>
          </p:nvPr>
        </p:nvSpPr>
        <p:spPr>
          <a:xfrm>
            <a:off x="10465435" y="4562475"/>
            <a:ext cx="1084580" cy="402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: 圆角 37"/>
          <p:cNvSpPr/>
          <p:nvPr userDrawn="1">
            <p:custDataLst>
              <p:tags r:id="rId18"/>
            </p:custDataLst>
          </p:nvPr>
        </p:nvSpPr>
        <p:spPr>
          <a:xfrm>
            <a:off x="10465435" y="5326380"/>
            <a:ext cx="1084580" cy="402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5813" y="183439"/>
            <a:ext cx="232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3300" y="6310630"/>
            <a:ext cx="695642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00B0F0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E.Wang, L.S.G</a:t>
            </a:r>
            <a:r>
              <a:rPr lang="en-US" altLang="zh-CN" sz="1600" b="0" i="0">
                <a:solidFill>
                  <a:srgbClr val="00B0F0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eng, J.J.Wu, J.J.Xie, B.S. Zou, 2024 Chinese Phys. Lett. 41 101401</a:t>
            </a:r>
            <a:endParaRPr lang="en-US" altLang="zh-CN" sz="1600" b="0" i="0">
              <a:solidFill>
                <a:srgbClr val="00B0F0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5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5813" y="183439"/>
            <a:ext cx="232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59105" y="1082675"/>
                <a:ext cx="11062970" cy="4933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342900" indent="-342900" algn="l" fontAlgn="auto"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PART of theoretical explanations of the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light baryons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𝑷</m:t>
                        </m:r>
                      </m:sup>
                    </m:sSup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</a:t>
                </a:r>
                <a:endParaRPr lang="zh-CN" altLang="en-US" sz="2400" b="1" i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" y="1082675"/>
                <a:ext cx="11062970" cy="4933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300355" y="1521460"/>
                <a:ext cx="5632450" cy="44538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342900" indent="-342900" algn="l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𝚲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𝟏𝟒𝟎𝟓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:endParaRPr kumimoji="1" lang="en-US" altLang="zh-CN" sz="2000" dirty="0">
                  <a:solidFill>
                    <a:srgbClr val="C00000"/>
                  </a:solidFill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altLang="zh-CN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Pole trajectories of 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𝚲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𝟏𝟒𝟎𝟓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help establish its dynamical nature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Sci. Bull. 70 (2025) 1953-1961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Two-pole structures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in QCD -- a universal phenomenon governed by chiral dynamics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plenary talk at the 11th International Workshop on Chiral Dynamics (CD2024)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Identifying the </a:t>
                </a:r>
                <a:r>
                  <a:rPr lang="en-US" altLang="zh-CN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two-pole structure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𝚲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𝟏𝟒𝟎𝟓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using an SU(3) flavor filter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arXiv: 2407. 13486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Dynamical origin of universal </a:t>
                </a:r>
                <a:r>
                  <a:rPr lang="en-US" altLang="zh-CN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two-pole structures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 their light quark mass evolution   </a:t>
                </a:r>
                <a:r>
                  <a:rPr lang="en-US" altLang="zh-CN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6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arXiv: 2407. 13486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𝑵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𝟏𝟓𝟑𝟓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:endParaRPr kumimoji="1"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Roles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𝑵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𝒂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b>
                    </m:sSub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𝟗𝟖𝟎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in the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𝒏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Phys. Rev. D 111, 034046 (2025)</a:t>
                </a:r>
                <a:endParaRPr lang="en-US" altLang="zh-CN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Studying the </a:t>
                </a:r>
                <a14:m>
                  <m:oMath xmlns:m="http://schemas.openxmlformats.org/officeDocument/2006/math"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𝑲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𝜦</m:t>
                    </m:r>
                  </m:oMath>
                </a14:m>
                <a:r>
                  <a:rPr lang="en-US" altLang="zh-CN" sz="20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strong interaction with femtoscopic correlation functions and the</a:t>
                </a:r>
                <a:r>
                  <a:rPr lang="en-US" altLang="zh-CN" sz="20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𝑵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arXiv: 2503. 22453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Role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𝑵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𝜼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𝒑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 and the possible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𝝓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𝒑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state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𝝓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𝒑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</a:t>
                </a:r>
                <a:r>
                  <a:rPr lang="en-US" altLang="zh-CN" sz="12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EPJ Web Conf. 241, 02010 (2020)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Role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𝑵</m:t>
                        </m:r>
                      </m:e>
                      <m:sup>
                        <m:r>
                          <a:rPr lang="en-US" altLang="zh-CN" sz="1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1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𝟏𝟓𝟑𝟓</m:t>
                    </m:r>
                    <m:r>
                      <a:rPr lang="en-US" altLang="zh-CN" sz="1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4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14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  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Phys. Rev. D 96, 054009 (2017)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:endParaRPr kumimoji="1"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l" fontAlgn="auto">
                  <a:lnSpc>
                    <a:spcPct val="130000"/>
                  </a:lnSpc>
                </a:pPr>
                <a:r>
                  <a:rPr lang="en-US" altLang="zh-CN" dirty="0">
                    <a:solidFill>
                      <a:srgbClr val="0D46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1" lang="en-US" altLang="zh-CN" sz="1600" b="1" dirty="0"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    </a:t>
                </a:r>
                <a:endParaRPr kumimoji="1" lang="en-US" altLang="zh-CN" sz="1600" b="1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indent="0" algn="l" fontAlgn="auto">
                  <a:lnSpc>
                    <a:spcPct val="11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l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</a:t>
                </a:r>
                <a:endParaRPr kumimoji="1" lang="en-US" altLang="zh-CN" sz="1600" b="1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indent="0" algn="l" fontAlgn="auto">
                  <a:lnSpc>
                    <a:spcPct val="80000"/>
                  </a:lnSpc>
                </a:pPr>
                <a:r>
                  <a:rPr lang="en-US" altLang="zh-CN" sz="16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</a:t>
                </a:r>
                <a:endParaRPr lang="en-US" altLang="zh-CN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" y="1521460"/>
                <a:ext cx="5632450" cy="4453890"/>
              </a:xfrm>
              <a:prstGeom prst="rect">
                <a:avLst/>
              </a:prstGeom>
              <a:blipFill rotWithShape="1">
                <a:blip r:embed="rId3"/>
                <a:stretch>
                  <a:fillRect b="-45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6013450" y="1521460"/>
                <a:ext cx="5928360" cy="5117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𝟏𝟑𝟖𝟎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)?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𝟏𝟒𝟑𝟎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)?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𝚺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𝟏𝟔𝟐𝟎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)?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......</a:t>
                </a:r>
                <a:endParaRPr kumimoji="1"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𝜦</m:t>
                    </m:r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reaction, and a triangle singularity producing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𝟏𝟒𝟑𝟎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state  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arXiv:2505.21403v2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Testing the nature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𝚺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𝟏𝟒𝟑𝟎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arXiv:2505.15650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How to unravel the nature of the</a:t>
                </a:r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𝟏𝟒𝟑𝟎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state from correlation functions 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Phys. Rev. D 110, 114018 (2024)</a:t>
                </a: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5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Search for 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𝚺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𝟏𝟑𝟖𝟎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by triangle singularity 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Phys. Rev. D 110, 094017 (2024)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50000"/>
                  </a:lnSpc>
                  <a:buFont typeface="Wingdings" panose="05000000000000000000" charset="0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Evidence of the low-lying baryon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𝛬</m:t>
                    </m:r>
                  </m:oMath>
                </a14:m>
                <a:r>
                  <a:rPr lang="en-US" altLang="zh-CN" sz="1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Phys. Rev. D 110, 054020 (2024)</a:t>
                </a:r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𝚵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kumimoji="1"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1"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: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𝚵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𝟏𝟔𝟐𝟎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kumimoji="1" lang="en-US" altLang="zh-CN" sz="2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𝚵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𝟏𝟔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𝟗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𝑱</m:t>
                        </m:r>
                      </m:e>
                      <m:sup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𝑷</m:t>
                        </m:r>
                      </m:sup>
                    </m:sSup>
                    <m:r>
                      <a:rPr kumimoji="1"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?</m:t>
                        </m:r>
                      </m:e>
                      <m:sup>
                        <m:r>
                          <a:rPr kumimoji="1"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?</m:t>
                        </m:r>
                      </m:sup>
                    </m:sSup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Theoretical study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𝜦</m:t>
                    </m:r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𝑲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4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1400" b="1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 and</a:t>
                </a:r>
                <a:r>
                  <a:rPr lang="en-US" altLang="zh-CN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𝚵</m:t>
                        </m:r>
                      </m:e>
                      <m:sup>
                        <m:r>
                          <a:rPr lang="en-US" altLang="zh-CN" sz="1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𝟏𝟔𝟗𝟎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resonance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</a:t>
                </a: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Phys. Rev. D 108, 114006 (2023)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50000"/>
                  </a:lnSpc>
                  <a:buFont typeface="Wingdings" panose="05000000000000000000" charset="0"/>
                  <a:buNone/>
                </a:pP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Theoretical interpretation of 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𝟏𝟔𝟐𝟎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</a:t>
                </a:r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𝟏𝟔𝟗𝟎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resonances seen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</m:e>
                      <m:sub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𝐜</m:t>
                        </m:r>
                      </m:sub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𝚵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𝛑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𝛑</m:t>
                        </m:r>
                      </m:e>
                      <m:sup>
                        <m:r>
                          <a:rPr lang="en-US" altLang="zh-CN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Eur.Phys.J.C 83 (2023) 10, 954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50000"/>
                  </a:lnSpc>
                  <a:buFont typeface="Wingdings" panose="05000000000000000000" charset="0"/>
                  <a:buNone/>
                </a:pP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𝟏𝟔𝟐𝟎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</a:t>
                </a:r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𝟏𝟔𝟗𝟎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molecular states from meson-baryon interaction up to next-to-leadinng order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Eur.Phys.J.C 83 (2023) 10, 954</a:t>
                </a: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endParaRPr lang="en-US" altLang="zh-CN" sz="1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 fontAlgn="auto">
                  <a:lnSpc>
                    <a:spcPct val="70000"/>
                  </a:lnSpc>
                  <a:buFont typeface="Wingdings" panose="05000000000000000000" charset="0"/>
                  <a:buChar char="ü"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Theoretical study of the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𝟏𝟔𝟐𝟎</m:t>
                    </m:r>
                    <m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and</a:t>
                </a:r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𝚵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𝟏𝟔𝟗𝟎</m:t>
                    </m:r>
                    <m:r>
                      <a:rPr lang="en-US" altLang="zh-CN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resonances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b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𝚵</m:t>
                        </m:r>
                      </m:e>
                      <m:sub>
                        <m:r>
                          <a:rPr lang="en-US" altLang="zh-CN" sz="1400" b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𝐜</m:t>
                        </m:r>
                      </m:sub>
                    </m:sSub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14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𝑴𝑩</m:t>
                    </m:r>
                  </m:oMath>
                </a14:m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decays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0" algn="l" fontAlgn="auto">
                  <a:lnSpc>
                    <a:spcPct val="70000"/>
                  </a:lnSpc>
                  <a:buFont typeface="Wingdings" panose="05000000000000000000" charset="0"/>
                  <a:buNone/>
                </a:pPr>
                <a:r>
                  <a:rPr lang="en-US" altLang="zh-CN" sz="1200" b="1" dirty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Eur.Phys.J.C 83 (2023) 10, 954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</a:t>
                </a:r>
                <a:endParaRPr kumimoji="1" lang="en-US" altLang="zh-CN" sz="1600" b="1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indent="0" fontAlgn="auto">
                  <a:lnSpc>
                    <a:spcPct val="80000"/>
                  </a:lnSpc>
                </a:pPr>
                <a:r>
                  <a:rPr lang="en-US" altLang="zh-CN" sz="16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</a:t>
                </a:r>
                <a:endParaRPr lang="en-US" altLang="zh-CN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50" y="1521460"/>
                <a:ext cx="5928360" cy="5117465"/>
              </a:xfrm>
              <a:prstGeom prst="rect">
                <a:avLst/>
              </a:prstGeom>
              <a:blipFill rotWithShape="1">
                <a:blip r:embed="rId4"/>
                <a:stretch>
                  <a:fillRect b="-10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238125" y="1842770"/>
            <a:ext cx="11717020" cy="452564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18185" y="1202055"/>
                <a:ext cx="7242175" cy="42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 fontAlgn="auto"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Belle   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  <m:sSubSup>
                          <m:sSub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𝟑𝟓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𝟐𝟐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zh-CN" b="1" i="1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楷体" panose="02010609060101010101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5" y="1202055"/>
                <a:ext cx="7242175" cy="424815"/>
              </a:xfrm>
              <a:prstGeom prst="rect">
                <a:avLst/>
              </a:prstGeom>
              <a:blipFill rotWithShape="1">
                <a:blip r:embed="rId1"/>
                <a:stretch>
                  <a:fillRect t="-2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423920" y="5833745"/>
            <a:ext cx="5344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L. K. Li et al. [Belle], Phys. Rev. D 107 (2023) no.3, 032004</a:t>
            </a:r>
            <a:endParaRPr lang="en-US" altLang="zh-CN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930" y="2642235"/>
            <a:ext cx="3813810" cy="3051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740" y="2642235"/>
            <a:ext cx="3817620" cy="30118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3545" y="2701925"/>
            <a:ext cx="3760470" cy="2994025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 userDrawn="1">
            <p:custDataLst>
              <p:tags r:id="rId6"/>
            </p:custDataLst>
          </p:nvPr>
        </p:nvCxnSpPr>
        <p:spPr>
          <a:xfrm flipH="1">
            <a:off x="9188974" y="2462300"/>
            <a:ext cx="370205" cy="651510"/>
          </a:xfrm>
          <a:prstGeom prst="straightConnector1">
            <a:avLst/>
          </a:prstGeom>
          <a:ln w="57150">
            <a:gradFill flip="none" rotWithShape="1">
              <a:gsLst>
                <a:gs pos="49000">
                  <a:srgbClr val="C00000">
                    <a:alpha val="42000"/>
                  </a:srgbClr>
                </a:gs>
                <a:gs pos="0">
                  <a:srgbClr val="FEE1E1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占位符 2"/>
              <p:cNvSpPr>
                <a:spLocks noGrp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8682990" y="2003425"/>
                <a:ext cx="3221990" cy="497205"/>
              </a:xfrm>
              <a:prstGeom prst="rect">
                <a:avLst/>
              </a:prstGeom>
            </p:spPr>
            <p:txBody>
              <a:bodyPr lIns="90000" tIns="46800" rIns="90000" bIns="46800" anchor="ctr" anchorCtr="1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0" lang="zh-CN" altLang="en-US" sz="4400" b="0" i="0" u="none" strike="noStrike" kern="1200" cap="none" spc="0" normalizeH="0" baseline="0" dirty="0" smtClean="0">
                    <a:solidFill>
                      <a:srgbClr val="003366"/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6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𝜨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𝜨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𝟏𝟔𝟓𝟎</m:t>
                    </m:r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682990" y="2003425"/>
                <a:ext cx="3221990" cy="497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 userDrawn="1">
            <p:custDataLst>
              <p:tags r:id="rId10"/>
            </p:custDataLst>
          </p:nvPr>
        </p:nvCxnSpPr>
        <p:spPr>
          <a:xfrm flipH="1">
            <a:off x="10541524" y="2500400"/>
            <a:ext cx="183515" cy="662940"/>
          </a:xfrm>
          <a:prstGeom prst="straightConnector1">
            <a:avLst/>
          </a:prstGeom>
          <a:ln w="57150">
            <a:gradFill flip="none" rotWithShape="1">
              <a:gsLst>
                <a:gs pos="49000">
                  <a:srgbClr val="C00000">
                    <a:alpha val="42000"/>
                  </a:srgbClr>
                </a:gs>
                <a:gs pos="0">
                  <a:srgbClr val="FEE1E1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6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45813" y="183439"/>
                <a:ext cx="4503420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仿宋" panose="02010600040101010101" pitchFamily="2" charset="-122"/>
                    <a:cs typeface="Times New Roman" panose="02020603050405020304" pitchFamily="18" charset="0"/>
                    <a:sym typeface="+mn-ea"/>
                  </a:rPr>
                  <a:t>Motivation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03420" cy="612775"/>
              </a:xfrm>
              <a:prstGeom prst="rect">
                <a:avLst/>
              </a:prstGeom>
              <a:blipFill rotWithShape="1">
                <a:blip r:embed="rId11"/>
                <a:stretch>
                  <a:fillRect l="-8" t="-91" r="-472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5515610" y="1125220"/>
            <a:ext cx="6181725" cy="234632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8" t="-91" r="-46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341620" y="3503930"/>
                <a:ext cx="4642485" cy="4540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𝑴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𝒖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𝒖𝒅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𝒅𝒖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20" y="3503930"/>
                <a:ext cx="4642485" cy="454025"/>
              </a:xfrm>
              <a:prstGeom prst="rect">
                <a:avLst/>
              </a:prstGeom>
              <a:blipFill rotWithShape="1">
                <a:blip r:embed="rId3"/>
                <a:stretch>
                  <a:fillRect b="-94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919470" y="4135755"/>
                <a:ext cx="4862830" cy="7207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𝜼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e>
                      </m:d>
                    </m:oMath>
                  </m:oMathPara>
                </a14:m>
                <a:endParaRPr lang="zh-CN" altLang="en-US" b="1"/>
              </a:p>
              <a:p>
                <a:endParaRPr lang="zh-CN" altLang="en-US" b="1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0" y="4135755"/>
                <a:ext cx="4862830" cy="720725"/>
              </a:xfrm>
              <a:prstGeom prst="rect">
                <a:avLst/>
              </a:prstGeom>
              <a:blipFill rotWithShape="1">
                <a:blip r:embed="rId4"/>
                <a:stretch>
                  <a:fillRect b="-2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6233160" y="5198110"/>
                <a:ext cx="1202690" cy="48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</m:t>
                    </m:r>
                  </m:oMath>
                </a14:m>
                <a:r>
                  <a:rPr lang="en-US" altLang="zh-CN" b="1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</a:t>
                </a:r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0" y="5198110"/>
                <a:ext cx="1202690" cy="484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360" r="8316"/>
          <a:stretch>
            <a:fillRect/>
          </a:stretch>
        </p:blipFill>
        <p:spPr>
          <a:xfrm>
            <a:off x="5997575" y="1086485"/>
            <a:ext cx="3741420" cy="2317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97790" y="1176020"/>
                <a:ext cx="531876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---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   S-wave meson-baryon interaction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" y="1176020"/>
                <a:ext cx="5318760" cy="8299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5901055" y="5935345"/>
                <a:ext cx="4064000" cy="67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𝝅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𝜼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e>
                      </m:d>
                    </m:oMath>
                  </m:oMathPara>
                </a14:m>
                <a:endParaRPr lang="en-US" altLang="zh-CN" b="1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55" y="5935345"/>
                <a:ext cx="4064000" cy="6705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95605" y="4309745"/>
                <a:ext cx="4608830" cy="17951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zh-CN" alt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1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𝜦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𝜦</m:t>
                                        </m:r>
                                      </m:e>
                                      <m:sub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𝜮</m:t>
                                    </m:r>
                                  </m:e>
                                  <m:sup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𝜮</m:t>
                                    </m:r>
                                  </m:e>
                                  <m:sup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𝜦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𝜦</m:t>
                                        </m:r>
                                      </m:e>
                                      <m:sub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𝜩</m:t>
                                    </m:r>
                                  </m:e>
                                  <m:sup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𝜩</m:t>
                                    </m:r>
                                  </m:e>
                                  <m:sup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𝜦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𝜦</m:t>
                                        </m:r>
                                      </m:e>
                                      <m:sub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b="1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" y="4309745"/>
                <a:ext cx="4608830" cy="17951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8818" y="6183868"/>
                <a:ext cx="5442010" cy="35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1700" b="1" i="1" dirty="0" smtClean="0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altLang="zh-CN" sz="1700" b="1" i="1" dirty="0" smtClean="0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700" b="1" i="1" dirty="0" smtClean="0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zh-CN" sz="1700" b="1" i="1" dirty="0" smtClean="0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SU(3) </a:t>
                </a:r>
                <a:r>
                  <a:rPr lang="en-US" altLang="zh-CN" sz="17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pseudoscalar</a:t>
                </a:r>
                <a:r>
                  <a:rPr lang="en-US" altLang="zh-CN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baryon matrices</a:t>
                </a:r>
                <a:endParaRPr lang="zh-CN" altLang="en-US" sz="17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8" y="6183868"/>
                <a:ext cx="5442010" cy="352425"/>
              </a:xfrm>
              <a:prstGeom prst="rect">
                <a:avLst/>
              </a:prstGeom>
              <a:blipFill rotWithShape="1">
                <a:blip r:embed="rId11"/>
                <a:stretch>
                  <a:fillRect l="-6" t="-68" r="7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02895" y="2305685"/>
                <a:ext cx="4780280" cy="17951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zh-CN" alt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zh-CN" altLang="en-US" sz="1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  <m:sup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zh-CN" altLang="en-US" sz="1400" b="1" i="0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b="1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" y="2305685"/>
                <a:ext cx="4780280" cy="17951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738995" y="2005965"/>
            <a:ext cx="191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quark-level diagram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87375" y="4144645"/>
            <a:ext cx="4154805" cy="1079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7541260" y="5034280"/>
                <a:ext cx="3023235" cy="34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isospin triplet</a:t>
                </a:r>
                <a:r>
                  <a:rPr lang="en-US" altLang="zh-CN" sz="1600" b="1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/>
                  <a:t> </a:t>
                </a:r>
                <a:endParaRPr lang="en-US" altLang="zh-CN" sz="1600" b="1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260" y="5034280"/>
                <a:ext cx="3023235" cy="3460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7541260" y="5414010"/>
                <a:ext cx="247269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isospin doublet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𝒑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260" y="5414010"/>
                <a:ext cx="2472690" cy="3371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7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421640" y="2082800"/>
            <a:ext cx="4036060" cy="371030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986367"/>
            <a:ext cx="12192000" cy="0"/>
          </a:xfrm>
          <a:prstGeom prst="line">
            <a:avLst/>
          </a:prstGeom>
          <a:ln w="38100">
            <a:solidFill>
              <a:srgbClr val="8C1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8857" y="125183"/>
            <a:ext cx="2657603" cy="700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Mechanism -</a:t>
                </a:r>
                <a:r>
                  <a:rPr lang="en-US" altLang="zh-CN" sz="3200" b="1" dirty="0">
                    <a:solidFill>
                      <a:srgbClr val="0070C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𝜦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𝒄</m:t>
                        </m:r>
                      </m:sub>
                      <m:sup>
                        <m:r>
                          <a:rPr lang="en-US" altLang="zh-CN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𝒑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𝜼</m:t>
                    </m:r>
                  </m:oMath>
                </a14:m>
                <a:endPara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3" y="183439"/>
                <a:ext cx="4578985" cy="612775"/>
              </a:xfrm>
              <a:prstGeom prst="rect">
                <a:avLst/>
              </a:prstGeom>
              <a:blipFill rotWithShape="1">
                <a:blip r:embed="rId2"/>
                <a:stretch>
                  <a:fillRect l="-8" t="-91" r="-46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064186" y="1427099"/>
                <a:ext cx="4173220" cy="4394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𝑻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𝑵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𝟏𝟓𝟑𝟓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</m:oMath>
                  </m:oMathPara>
                </a14:m>
                <a:endParaRPr lang="en-US" altLang="zh-CN" sz="2000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86" y="1427099"/>
                <a:ext cx="4173220" cy="439420"/>
              </a:xfrm>
              <a:prstGeom prst="rect">
                <a:avLst/>
              </a:prstGeom>
              <a:blipFill rotWithShape="1">
                <a:blip r:embed="rId3"/>
                <a:stretch>
                  <a:fillRect l="-14" t="-58" r="14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7190676" y="1957324"/>
                <a:ext cx="4168140" cy="3956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𝝅𝜨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𝜼𝜨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MS PGothic" panose="020B0600070205080204" charset="-128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i="1"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76" y="1957324"/>
                <a:ext cx="4168140" cy="395605"/>
              </a:xfrm>
              <a:prstGeom prst="rect">
                <a:avLst/>
              </a:prstGeom>
              <a:blipFill rotWithShape="1">
                <a:blip r:embed="rId4"/>
                <a:stretch>
                  <a:fillRect l="-14" t="-64" r="14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4848860" y="2880995"/>
                <a:ext cx="3775710" cy="3606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  <a:sym typeface="+mn-ea"/>
                      </a:rPr>
                      <m:t>𝑻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𝑽𝑮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charset="-122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楷体" panose="02010600040101010101" charset="-122"/>
                        <a:cs typeface="Cambria Math" panose="02040503050406030204" pitchFamily="18" charset="0"/>
                      </a:rPr>
                      <m:t>𝑽</m:t>
                    </m:r>
                  </m:oMath>
                </a14:m>
                <a:endParaRPr lang="en-US" altLang="zh-CN" b="1" i="1">
                  <a:solidFill>
                    <a:srgbClr val="FF0000"/>
                  </a:solidFill>
                  <a:latin typeface="Cambria Math" panose="02040503050406030204" pitchFamily="18" charset="0"/>
                  <a:ea typeface="华文楷体" panose="02010600040101010101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60" y="2880995"/>
                <a:ext cx="3775710" cy="360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4848860" y="3516630"/>
                <a:ext cx="6425565" cy="55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</m:e>
                    </m:rad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)×(</m:t>
                    </m:r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60" y="3516630"/>
                <a:ext cx="6425565" cy="5556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4848860" y="4318635"/>
                <a:ext cx="4881245" cy="51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𝑮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{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𝝈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𝒂𝒓𝒄𝒕𝒂𝒏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𝝈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𝒂𝒓𝒄𝒕𝒂𝒏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𝜟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charset="-128"/>
                            <a:cs typeface="Cambria Math" panose="02040503050406030204" pitchFamily="18" charset="0"/>
                          </a:rPr>
                          <m:t>𝝈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charset="-128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i="1">
                  <a:solidFill>
                    <a:schemeClr val="tx1"/>
                  </a:solidFill>
                  <a:latin typeface="Cambria Math" panose="02040503050406030204" pitchFamily="18" charset="0"/>
                  <a:ea typeface="MS PGothic" panose="020B0600070205080204" charset="-128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60" y="4318635"/>
                <a:ext cx="4881245" cy="5181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: 圆角 37"/>
          <p:cNvSpPr/>
          <p:nvPr userDrawn="1">
            <p:custDataLst>
              <p:tags r:id="rId8"/>
            </p:custDataLst>
          </p:nvPr>
        </p:nvSpPr>
        <p:spPr>
          <a:xfrm>
            <a:off x="5753735" y="1259840"/>
            <a:ext cx="6106160" cy="13182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/>
              <p:cNvSpPr txBox="1"/>
              <p:nvPr/>
            </p:nvSpPr>
            <p:spPr>
              <a:xfrm>
                <a:off x="5257165" y="5045710"/>
                <a:ext cx="4064000" cy="65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−[(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𝜟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65" y="5045710"/>
                <a:ext cx="4064000" cy="6591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5333365" y="5823585"/>
                <a:ext cx="4064000" cy="65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+[(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𝜟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65" y="5823585"/>
                <a:ext cx="4064000" cy="6591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44195" y="6172835"/>
                <a:ext cx="4505960" cy="4540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𝑴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𝝅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𝜼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𝑲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</m:d>
                  </m:oMath>
                </a14:m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 b="1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5" y="6172835"/>
                <a:ext cx="4505960" cy="454025"/>
              </a:xfrm>
              <a:prstGeom prst="rect">
                <a:avLst/>
              </a:prstGeom>
              <a:blipFill rotWithShape="1">
                <a:blip r:embed="rId11"/>
                <a:stretch>
                  <a:fillRect b="-6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" y="3804285"/>
            <a:ext cx="3387090" cy="1695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" y="2149475"/>
            <a:ext cx="3187065" cy="16548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9165" y="5374005"/>
            <a:ext cx="3012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hadronic-level diagram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17500" y="5978525"/>
            <a:ext cx="4588510" cy="825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213360" y="1153160"/>
                <a:ext cx="554037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𝟏𝟓𝟑𝟓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charset="-128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:r>
                  <a:rPr lang="en-US" altLang="zh-CN" sz="24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---</a:t>
                </a: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</a:t>
                </a:r>
                <a:endParaRPr lang="en-US" altLang="zh-CN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</a:t>
                </a: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S-wave meson-baryon interaction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1153160"/>
                <a:ext cx="5540375" cy="82994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9281795" y="4969510"/>
                <a:ext cx="2639695" cy="1076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altLang="zh-CN" sz="1600" b="1">
                          <a:latin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𝟏𝟏𝟓𝟎</m:t>
                      </m:r>
                      <m:r>
                        <a:rPr lang="en-US" altLang="zh-CN" sz="1600" b="1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𝐌𝐞𝐕</m:t>
                      </m:r>
                    </m:oMath>
                  </m:oMathPara>
                </a14:m>
                <a:endParaRPr lang="en-US" altLang="zh-CN" sz="1600" b="1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PDG (pole): </a:t>
                </a: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1510, 55i</a:t>
                </a: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(pole): </a:t>
                </a: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1509, 34i)</a:t>
                </a:r>
                <a:endPara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795" y="4969510"/>
                <a:ext cx="2639695" cy="1076325"/>
              </a:xfrm>
              <a:prstGeom prst="rect">
                <a:avLst/>
              </a:prstGeom>
              <a:blipFill rotWithShape="1">
                <a:blip r:embed="rId15"/>
                <a:stretch>
                  <a:fillRect b="-74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9100185" y="5142230"/>
            <a:ext cx="0" cy="99314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656291" y="6294666"/>
            <a:ext cx="2857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>
                <a:solidFill>
                  <a:schemeClr val="tx1"/>
                </a:solidFill>
              </a:rPr>
              <a:t>8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ABLE_ENDDRAG_ORIGIN_RECT" val="922*75"/>
  <p:tag name="TABLE_ENDDRAG_RECT" val="18*420*922*75"/>
</p:tagLst>
</file>

<file path=ppt/tags/tag36.xml><?xml version="1.0" encoding="utf-8"?>
<p:tagLst xmlns:p="http://schemas.openxmlformats.org/presentationml/2006/main">
  <p:tag name="TABLE_ENDDRAG_ORIGIN_RECT" val="922*75"/>
  <p:tag name="TABLE_ENDDRAG_RECT" val="18*420*922*75"/>
</p:tagLst>
</file>

<file path=ppt/tags/tag37.xml><?xml version="1.0" encoding="utf-8"?>
<p:tagLst xmlns:p="http://schemas.openxmlformats.org/presentationml/2006/main">
  <p:tag name="TABLE_ENDDRAG_ORIGIN_RECT" val="922*67"/>
  <p:tag name="TABLE_ENDDRAG_RECT" val="18*420*922*67"/>
</p:tagLst>
</file>

<file path=ppt/tags/tag38.xml><?xml version="1.0" encoding="utf-8"?>
<p:tagLst xmlns:p="http://schemas.openxmlformats.org/presentationml/2006/main">
  <p:tag name="TABLE_ENDDRAG_ORIGIN_RECT" val="922*67"/>
  <p:tag name="TABLE_ENDDRAG_RECT" val="18*420*922*67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ABLE_ENDDRAG_ORIGIN_RECT" val="922*67"/>
  <p:tag name="TABLE_ENDDRAG_RECT" val="18*424*922*67"/>
</p:tagLst>
</file>

<file path=ppt/tags/tag47.xml><?xml version="1.0" encoding="utf-8"?>
<p:tagLst xmlns:p="http://schemas.openxmlformats.org/presentationml/2006/main">
  <p:tag name="TABLE_ENDDRAG_ORIGIN_RECT" val="922*67"/>
  <p:tag name="TABLE_ENDDRAG_RECT" val="18*424*922*67"/>
</p:tagLst>
</file>

<file path=ppt/tags/tag48.xml><?xml version="1.0" encoding="utf-8"?>
<p:tagLst xmlns:p="http://schemas.openxmlformats.org/presentationml/2006/main">
  <p:tag name="TABLE_ENDDRAG_ORIGIN_RECT" val="922*71"/>
  <p:tag name="TABLE_ENDDRAG_RECT" val="18*422*922*71"/>
</p:tagLst>
</file>

<file path=ppt/tags/tag49.xml><?xml version="1.0" encoding="utf-8"?>
<p:tagLst xmlns:p="http://schemas.openxmlformats.org/presentationml/2006/main">
  <p:tag name="TABLE_ENDDRAG_ORIGIN_RECT" val="922*71"/>
  <p:tag name="TABLE_ENDDRAG_RECT" val="18*422*922*7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DIAGRAM_VIRTUALLY_FRAME" val="{&quot;height&quot;:130.15,&quot;left&quot;:31.95,&quot;top&quot;:379.2,&quot;width&quot;:1024.7}"/>
</p:tagLst>
</file>

<file path=ppt/tags/tag53.xml><?xml version="1.0" encoding="utf-8"?>
<p:tagLst xmlns:p="http://schemas.openxmlformats.org/presentationml/2006/main">
  <p:tag name="KSO_WM_DIAGRAM_VIRTUALLY_FRAME" val="{&quot;height&quot;:130.15,&quot;left&quot;:31.95,&quot;top&quot;:379.2,&quot;width&quot;:1024.7}"/>
</p:tagLst>
</file>

<file path=ppt/tags/tag54.xml><?xml version="1.0" encoding="utf-8"?>
<p:tagLst xmlns:p="http://schemas.openxmlformats.org/presentationml/2006/main">
  <p:tag name="KSO_WM_DIAGRAM_VIRTUALLY_FRAME" val="{&quot;height&quot;:130.15,&quot;left&quot;:31.95,&quot;top&quot;:379.2,&quot;width&quot;:1024.7}"/>
</p:tagLst>
</file>

<file path=ppt/tags/tag55.xml><?xml version="1.0" encoding="utf-8"?>
<p:tagLst xmlns:p="http://schemas.openxmlformats.org/presentationml/2006/main">
  <p:tag name="KSO_WM_DIAGRAM_VIRTUALLY_FRAME" val="{&quot;height&quot;:130.15,&quot;left&quot;:31.95,&quot;top&quot;:379.2,&quot;width&quot;:1024.7}"/>
</p:tagLst>
</file>

<file path=ppt/tags/tag56.xml><?xml version="1.0" encoding="utf-8"?>
<p:tagLst xmlns:p="http://schemas.openxmlformats.org/presentationml/2006/main">
  <p:tag name="KSO_WM_DIAGRAM_VIRTUALLY_FRAME" val="{&quot;height&quot;:124.05,&quot;left&quot;:31.95,&quot;top&quot;:385.3,&quot;width&quot;:733.5}"/>
</p:tagLst>
</file>

<file path=ppt/tags/tag57.xml><?xml version="1.0" encoding="utf-8"?>
<p:tagLst xmlns:p="http://schemas.openxmlformats.org/presentationml/2006/main">
  <p:tag name="KSO_WM_DIAGRAM_VIRTUALLY_FRAME" val="{&quot;height&quot;:124.05,&quot;left&quot;:31.95,&quot;top&quot;:385.3,&quot;width&quot;:733.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12107</Words>
  <Application>WPS 演示</Application>
  <PresentationFormat>宽屏</PresentationFormat>
  <Paragraphs>583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Cambria Math</vt:lpstr>
      <vt:lpstr>MS PGothic</vt:lpstr>
      <vt:lpstr>楷体</vt:lpstr>
      <vt:lpstr>Wingdings</vt:lpstr>
      <vt:lpstr>华文楷体</vt:lpstr>
      <vt:lpstr>华文仿宋</vt:lpstr>
      <vt:lpstr>MS Mincho</vt:lpstr>
      <vt:lpstr>Segoe Print</vt:lpstr>
      <vt:lpstr>Calibri</vt:lpstr>
      <vt:lpstr>-apple-system</vt:lpstr>
      <vt:lpstr>等线</vt:lpstr>
      <vt:lpstr>AdvP6F00</vt:lpstr>
      <vt:lpstr>微软雅黑</vt:lpstr>
      <vt:lpstr>Arial Unicode MS</vt:lpstr>
      <vt:lpstr>BatangChe</vt:lpstr>
      <vt:lpstr>WPS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李莹</dc:creator>
  <cp:lastModifiedBy>青青梅子酒</cp:lastModifiedBy>
  <cp:revision>48</cp:revision>
  <dcterms:created xsi:type="dcterms:W3CDTF">2023-08-09T12:44:00Z</dcterms:created>
  <dcterms:modified xsi:type="dcterms:W3CDTF">2025-07-13T16:15:21Z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6837513A20334BE78B005B8EF496BDB5_13</vt:lpwstr>
  </property>
  <property fmtid="{D5CDD505-2E9C-101B-9397-08002B2CF9AE}" pid="3" name="KSOProductBuildVer">
    <vt:lpwstr>2052-12.1.0.21915</vt:lpwstr>
  </property>
</Properties>
</file>