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2" r:id="rId3"/>
    <p:sldId id="327" r:id="rId4"/>
    <p:sldId id="326" r:id="rId5"/>
    <p:sldId id="288" r:id="rId6"/>
    <p:sldId id="328" r:id="rId7"/>
    <p:sldId id="289" r:id="rId8"/>
    <p:sldId id="329" r:id="rId9"/>
    <p:sldId id="290" r:id="rId10"/>
    <p:sldId id="291" r:id="rId11"/>
    <p:sldId id="265" r:id="rId12"/>
    <p:sldId id="330" r:id="rId13"/>
    <p:sldId id="331" r:id="rId14"/>
    <p:sldId id="332" r:id="rId15"/>
    <p:sldId id="277" r:id="rId16"/>
  </p:sldIdLst>
  <p:sldSz cx="12192000" cy="6858000"/>
  <p:notesSz cx="6886575" cy="100171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51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C44F3D9F-3B8C-4016-B24C-DD6319646835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65492D2E-D06B-4789-88E0-50846AAE5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15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73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F6A6-48DE-C7FE-EC36-F20E08B6F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639D208-8415-4A45-ACDA-92EFF9548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0C17EB-7F52-8392-95E3-8818FFC2D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EC96E7-A960-E9F1-FE5B-071FFF7583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00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572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95296-2910-1ABD-88A6-CFC46C405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5C0790-4ADA-FCD7-7712-31D3CA1A3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D54CBF-16DA-9E56-123E-7F7ECC4B3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3ABEEB-E730-34EE-CFFF-3964082DC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560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D96A1-50C4-CC76-E7F3-B56ABB87C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5FF4BC-71E2-A3C5-8606-21B7EA208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0F69C9-535D-EC99-208A-48244C119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DC1F1A-4916-898C-72F7-6C6F37306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186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7C530-E21A-E92F-FBC9-E20B944E6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4654A2-E8B7-9D9D-4A87-A890488A9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7DE052F-1317-CCAB-BD55-B14271C5C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5A93CC-1C62-0EF0-F52D-9F0AB146B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89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CCE8-33AA-4A6C-92BE-A6291C1D2E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51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4AE08-674E-EEF8-3B4B-0131E7D78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102061-51AC-4B11-2909-6E1EA0FC4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5A5DC6-ED66-3D4D-1740-D2B0D5678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DA0136-80ED-D181-80AE-3A77A9366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6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9D6E1-93CB-ACC3-D248-6F97A335C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DA25875-DB3C-F839-F373-17C3DF1CA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063188-7E35-939A-E8D0-E0D03A43F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38551C-52A2-8F2F-CBD9-92B7A7B3A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92D2E-D06B-4789-88E0-50846AAE53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62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29816-6DB8-31CE-951D-AF70B7F81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4DB421-2CC5-7B4F-9A63-A737C5DE1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0BE764-3694-17C6-6DCE-61F75E65F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2011AC-5CCC-5F4B-BB52-D65ADBA2E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88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950B2-5C09-D18D-1E2E-AEAF9B4BF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FEC9BA-6602-4AA8-6821-00B397C3D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E62A96-F1AA-B7FD-7C3C-26F345641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6ECA32-EA38-3991-02BA-0B27D3DF98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81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08706-9E65-77C2-E2E5-E15E6F84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23B27F-B426-D0A8-21ED-3F145A33A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502B84-B82C-3414-D06D-58790BF39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AAC867-5417-4F4E-5D34-3797A7F75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068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CE333-F644-9D88-D7A5-E00381CB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60859A8-B28E-38E5-0DDC-DF4D2241A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D67D127-9FA5-CFD3-0F72-36269F96B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676C43-AF97-40A1-6391-254F4AEF5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18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FD4DC-8A88-112A-1A36-6BA15C4A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4CFF14F-8CE2-923E-CFDA-B5E7A311D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861796-1561-C0F8-2498-5A9B5359F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E65957-3891-E24B-599E-AD75D9F2D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632D-7BCA-4CC6-896C-5CBD8A301B9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0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38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8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44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4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3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96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56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44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51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1989-C0C8-49C1-B4A4-BF448A848101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5B7E-8ED3-456D-84D1-604D0434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6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41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2.png"/><Relationship Id="rId10" Type="http://schemas.openxmlformats.org/officeDocument/2006/relationships/image" Target="../media/image66.png"/><Relationship Id="rId4" Type="http://schemas.openxmlformats.org/officeDocument/2006/relationships/image" Target="../media/image59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3.png"/><Relationship Id="rId10" Type="http://schemas.openxmlformats.org/officeDocument/2006/relationships/image" Target="../media/image69.png"/><Relationship Id="rId4" Type="http://schemas.openxmlformats.org/officeDocument/2006/relationships/image" Target="../media/image52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0" Type="http://schemas.openxmlformats.org/officeDocument/2006/relationships/image" Target="../media/image39.png"/><Relationship Id="rId4" Type="http://schemas.openxmlformats.org/officeDocument/2006/relationships/image" Target="../media/image370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42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21.png"/><Relationship Id="rId5" Type="http://schemas.openxmlformats.org/officeDocument/2006/relationships/image" Target="../media/image400.pn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356838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79" y="80530"/>
            <a:ext cx="2468392" cy="18427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43" y="149474"/>
            <a:ext cx="1866012" cy="18660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435" y="70905"/>
            <a:ext cx="2793022" cy="18620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221" y="87160"/>
            <a:ext cx="3329720" cy="1924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3">
                <a:extLst>
                  <a:ext uri="{FF2B5EF4-FFF2-40B4-BE49-F238E27FC236}">
                    <a16:creationId xmlns:a16="http://schemas.microsoft.com/office/drawing/2014/main" id="{205D110D-408D-67E3-74F2-ABAFFC640AEB}"/>
                  </a:ext>
                </a:extLst>
              </p:cNvPr>
              <p:cNvSpPr txBox="1"/>
              <p:nvPr/>
            </p:nvSpPr>
            <p:spPr bwMode="auto">
              <a:xfrm>
                <a:off x="482739" y="2440076"/>
                <a:ext cx="1007613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zh-CN" altLang="en-US" sz="3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kumimoji="0" lang="en-US" altLang="zh-CN" sz="3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3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𝟐𝟗𝟏𝟎</m:t>
                          </m:r>
                        </m:e>
                      </m:d>
                      <m:r>
                        <a:rPr kumimoji="0" lang="en-US" altLang="zh-CN" sz="3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altLang="zh-CN" sz="3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𝐚𝐧𝐝</m:t>
                      </m:r>
                      <m:r>
                        <a:rPr kumimoji="0" lang="en-US" altLang="zh-CN" sz="3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0" lang="en-US" altLang="zh-C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zh-CN" altLang="en-US" sz="3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kumimoji="0" lang="en-US" altLang="zh-CN" sz="3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3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𝟐𝟗𝟒𝟎</m:t>
                          </m:r>
                        </m:e>
                      </m:d>
                      <m:r>
                        <a:rPr kumimoji="0" lang="en-US" altLang="zh-CN" sz="3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altLang="zh-CN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𝐩𝐫𝐨𝐝𝐮𝐜𝐭𝐢𝐨𝐧</m:t>
                      </m:r>
                      <m:r>
                        <a:rPr kumimoji="0" lang="en-US" altLang="zh-CN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altLang="zh-CN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𝐢𝐧</m:t>
                      </m:r>
                      <m:r>
                        <a:rPr kumimoji="0" lang="en-US" altLang="zh-CN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altLang="zh-C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zh-CN" altLang="en-US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0" lang="en-US" altLang="zh-C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kumimoji="0" lang="en-US" altLang="zh-CN" sz="3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altLang="zh-CN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𝐬𝐜𝐚𝐭𝐭𝐞𝐫𝐢𝐧𝐠</m:t>
                      </m:r>
                      <m:r>
                        <a:rPr kumimoji="0" lang="en-US" altLang="zh-CN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altLang="zh-CN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𝐩𝐫𝐨𝐜𝐞𝐬𝐬</m:t>
                      </m:r>
                    </m:oMath>
                  </m:oMathPara>
                </a14:m>
                <a:endParaRPr lang="zh-CN" altLang="en-US" sz="3000">
                  <a:latin typeface="Times New Roman" panose="02020603050405020304" pitchFamily="18" charset="0"/>
                  <a:ea typeface="思源黑体 CN Heavy" panose="020B0A00000000000000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33">
                <a:extLst>
                  <a:ext uri="{FF2B5EF4-FFF2-40B4-BE49-F238E27FC236}">
                    <a16:creationId xmlns:a16="http://schemas.microsoft.com/office/drawing/2014/main" id="{205D110D-408D-67E3-74F2-ABAFFC640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739" y="2440076"/>
                <a:ext cx="10076133" cy="553998"/>
              </a:xfrm>
              <a:prstGeom prst="rect">
                <a:avLst/>
              </a:prstGeom>
              <a:blipFill>
                <a:blip r:embed="rId7"/>
                <a:stretch>
                  <a:fillRect r="-85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31">
            <a:extLst>
              <a:ext uri="{FF2B5EF4-FFF2-40B4-BE49-F238E27FC236}">
                <a16:creationId xmlns:a16="http://schemas.microsoft.com/office/drawing/2014/main" id="{F7F12562-4CCA-105E-B80B-6C0128EADB25}"/>
              </a:ext>
            </a:extLst>
          </p:cNvPr>
          <p:cNvSpPr txBox="1"/>
          <p:nvPr/>
        </p:nvSpPr>
        <p:spPr bwMode="auto">
          <a:xfrm>
            <a:off x="2806715" y="3184695"/>
            <a:ext cx="6013795" cy="2704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Student</a:t>
            </a:r>
            <a:r>
              <a:rPr lang="zh-CN" altLang="en-US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Quan-Yun Guo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Professor </a:t>
            </a:r>
            <a:r>
              <a:rPr lang="zh-CN" altLang="en-US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Dian-Yong </a:t>
            </a:r>
            <a:r>
              <a:rPr lang="en-US" altLang="zh-CN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rPr>
              <a:t>Chen </a:t>
            </a:r>
            <a:endParaRPr lang="en-US" altLang="zh-CN" sz="2400" dirty="0"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Southeast University- Physics College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Date</a:t>
            </a:r>
            <a:r>
              <a:rPr lang="zh-CN" altLang="en-US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2025</a:t>
            </a:r>
            <a:r>
              <a:rPr lang="en-US" altLang="zh-CN" sz="2400"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. 7. 14</a:t>
            </a:r>
            <a:endParaRPr lang="en-US" altLang="zh-CN" sz="2400" dirty="0"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3BE2F0-7B06-4DAD-573A-D28F87B2A569}"/>
              </a:ext>
            </a:extLst>
          </p:cNvPr>
          <p:cNvSpPr/>
          <p:nvPr/>
        </p:nvSpPr>
        <p:spPr>
          <a:xfrm>
            <a:off x="973245" y="6408138"/>
            <a:ext cx="9680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Based on </a:t>
            </a:r>
            <a:r>
              <a:rPr lang="en-US" altLang="zh-CN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-Yun </a:t>
            </a:r>
            <a:r>
              <a:rPr lang="en-US" altLang="zh-CN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Guo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Dian-Yong Chen  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Published in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 Phys.Rev.D 111 (2025) 11, 114011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3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947BE-415D-AB12-0E7A-F2969B465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2">
            <a:extLst>
              <a:ext uri="{FF2B5EF4-FFF2-40B4-BE49-F238E27FC236}">
                <a16:creationId xmlns:a16="http://schemas.microsoft.com/office/drawing/2014/main" id="{8888B3C9-F59A-3B26-17DD-4DD54651C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CAE4E56-F1B0-C9FA-5113-4E6C081B033F}"/>
              </a:ext>
            </a:extLst>
          </p:cNvPr>
          <p:cNvCxnSpPr/>
          <p:nvPr/>
        </p:nvCxnSpPr>
        <p:spPr>
          <a:xfrm>
            <a:off x="23290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9E8491F3-04D4-2E90-3A75-5C95E018D021}"/>
              </a:ext>
            </a:extLst>
          </p:cNvPr>
          <p:cNvSpPr/>
          <p:nvPr/>
        </p:nvSpPr>
        <p:spPr>
          <a:xfrm>
            <a:off x="0" y="6383422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BED121D-44A1-06F1-3B70-51ACE93C7753}"/>
                  </a:ext>
                </a:extLst>
              </p:cNvPr>
              <p:cNvSpPr txBox="1"/>
              <p:nvPr/>
            </p:nvSpPr>
            <p:spPr>
              <a:xfrm>
                <a:off x="3268656" y="738929"/>
                <a:ext cx="497839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zh-CN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BED121D-44A1-06F1-3B70-51ACE93C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656" y="738929"/>
                <a:ext cx="4978396" cy="584775"/>
              </a:xfrm>
              <a:prstGeom prst="rect">
                <a:avLst/>
              </a:prstGeom>
              <a:blipFill>
                <a:blip r:embed="rId4"/>
                <a:stretch>
                  <a:fillRect l="-3060"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913F76A-F85C-8E15-7ECC-11F3DE09BB8C}"/>
                  </a:ext>
                </a:extLst>
              </p:cNvPr>
              <p:cNvSpPr/>
              <p:nvPr/>
            </p:nvSpPr>
            <p:spPr>
              <a:xfrm>
                <a:off x="317685" y="1304397"/>
                <a:ext cx="10880335" cy="507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coupling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𝑁𝐷</m:t>
                        </m:r>
                      </m:sub>
                    </m:sSub>
                  </m:oMath>
                </a14:m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𝑁𝐷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determined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SU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(4)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symmetry.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913F76A-F85C-8E15-7ECC-11F3DE09B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5" y="1304397"/>
                <a:ext cx="10880335" cy="507896"/>
              </a:xfrm>
              <a:prstGeom prst="rect">
                <a:avLst/>
              </a:prstGeom>
              <a:blipFill>
                <a:blip r:embed="rId5"/>
                <a:stretch>
                  <a:fillRect l="-280" b="-14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DCB639-BE8B-21E5-28DE-06D601CFE5E0}"/>
                  </a:ext>
                </a:extLst>
              </p:cNvPr>
              <p:cNvSpPr txBox="1"/>
              <p:nvPr/>
            </p:nvSpPr>
            <p:spPr>
              <a:xfrm>
                <a:off x="317685" y="1857715"/>
                <a:ext cx="8204728" cy="1474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coupling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𝑁𝐷</m:t>
                        </m:r>
                      </m:sub>
                    </m:sSub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zh-CN" altLang="en-US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𝑁𝐷</m:t>
                        </m:r>
                      </m:sub>
                    </m:sSub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zh-CN" altLang="en-US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can be determined by the effective Lagrangians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the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zh-CN" alt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processes.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DCB639-BE8B-21E5-28DE-06D601CFE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5" y="1857715"/>
                <a:ext cx="8204728" cy="1474699"/>
              </a:xfrm>
              <a:prstGeom prst="rect">
                <a:avLst/>
              </a:prstGeom>
              <a:blipFill>
                <a:blip r:embed="rId6"/>
                <a:stretch>
                  <a:fillRect l="-371" b="-6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A12B7FF-8D53-4CAB-03F9-A6E4086AE86E}"/>
                  </a:ext>
                </a:extLst>
              </p:cNvPr>
              <p:cNvSpPr txBox="1"/>
              <p:nvPr/>
            </p:nvSpPr>
            <p:spPr>
              <a:xfrm>
                <a:off x="7850165" y="2203510"/>
                <a:ext cx="4002294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zh-CN" alt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altLang="zh-CN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zh-CN" alt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̅"/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zh-CN" altLang="en-US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altLang="zh-CN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𝐵𝐶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zh-CN" altLang="en-US" sz="200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A12B7FF-8D53-4CAB-03F9-A6E4086AE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65" y="2203510"/>
                <a:ext cx="4002294" cy="8849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65C0949-05D4-32C0-E64B-1DEEB5A12519}"/>
                  </a:ext>
                </a:extLst>
              </p:cNvPr>
              <p:cNvSpPr txBox="1"/>
              <p:nvPr/>
            </p:nvSpPr>
            <p:spPr>
              <a:xfrm>
                <a:off x="320353" y="3343885"/>
                <a:ext cx="5679755" cy="1474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(3)</m:t>
                    </m:r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coupling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determined by the compositeness condition with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non-relativistic limit. 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65C0949-05D4-32C0-E64B-1DEEB5A12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53" y="3343885"/>
                <a:ext cx="5679755" cy="1474699"/>
              </a:xfrm>
              <a:prstGeom prst="rect">
                <a:avLst/>
              </a:prstGeom>
              <a:blipFill>
                <a:blip r:embed="rId8"/>
                <a:stretch>
                  <a:fillRect l="-537" b="-7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1C0FE12-31F9-31B2-4856-CF92D7AB3E0F}"/>
                  </a:ext>
                </a:extLst>
              </p:cNvPr>
              <p:cNvSpPr txBox="1"/>
              <p:nvPr/>
            </p:nvSpPr>
            <p:spPr>
              <a:xfrm>
                <a:off x="7077277" y="3601041"/>
                <a:ext cx="4568480" cy="818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zh-CN" alt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zh-CN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CN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5/2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  <m:r>
                            <a:rPr lang="zh-CN" alt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</m:rad>
                    </m:oMath>
                  </m:oMathPara>
                </a14:m>
                <a:endPara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1C0FE12-31F9-31B2-4856-CF92D7AB3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277" y="3601041"/>
                <a:ext cx="4568480" cy="8184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左右 16">
            <a:extLst>
              <a:ext uri="{FF2B5EF4-FFF2-40B4-BE49-F238E27FC236}">
                <a16:creationId xmlns:a16="http://schemas.microsoft.com/office/drawing/2014/main" id="{958142F2-FAB6-0310-653D-929D0E982E1C}"/>
              </a:ext>
            </a:extLst>
          </p:cNvPr>
          <p:cNvSpPr/>
          <p:nvPr/>
        </p:nvSpPr>
        <p:spPr>
          <a:xfrm>
            <a:off x="7050819" y="2666982"/>
            <a:ext cx="642135" cy="2912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左右 17">
            <a:extLst>
              <a:ext uri="{FF2B5EF4-FFF2-40B4-BE49-F238E27FC236}">
                <a16:creationId xmlns:a16="http://schemas.microsoft.com/office/drawing/2014/main" id="{40A345B1-2B20-0B33-CB18-C00EC14DC518}"/>
              </a:ext>
            </a:extLst>
          </p:cNvPr>
          <p:cNvSpPr/>
          <p:nvPr/>
        </p:nvSpPr>
        <p:spPr>
          <a:xfrm>
            <a:off x="6191894" y="3898142"/>
            <a:ext cx="642135" cy="2912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9D34D1B7-74C1-1C2B-2F77-46547FFAF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178274"/>
                  </p:ext>
                </p:extLst>
              </p:nvPr>
            </p:nvGraphicFramePr>
            <p:xfrm>
              <a:off x="665290" y="4886487"/>
              <a:ext cx="10907999" cy="1404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22783">
                      <a:extLst>
                        <a:ext uri="{9D8B030D-6E8A-4147-A177-3AD203B41FA5}">
                          <a16:colId xmlns:a16="http://schemas.microsoft.com/office/drawing/2014/main" val="2055494375"/>
                        </a:ext>
                      </a:extLst>
                    </a:gridCol>
                    <a:gridCol w="1521374">
                      <a:extLst>
                        <a:ext uri="{9D8B030D-6E8A-4147-A177-3AD203B41FA5}">
                          <a16:colId xmlns:a16="http://schemas.microsoft.com/office/drawing/2014/main" val="2982226718"/>
                        </a:ext>
                      </a:extLst>
                    </a:gridCol>
                    <a:gridCol w="1513977">
                      <a:extLst>
                        <a:ext uri="{9D8B030D-6E8A-4147-A177-3AD203B41FA5}">
                          <a16:colId xmlns:a16="http://schemas.microsoft.com/office/drawing/2014/main" val="861994119"/>
                        </a:ext>
                      </a:extLst>
                    </a:gridCol>
                    <a:gridCol w="1429215">
                      <a:extLst>
                        <a:ext uri="{9D8B030D-6E8A-4147-A177-3AD203B41FA5}">
                          <a16:colId xmlns:a16="http://schemas.microsoft.com/office/drawing/2014/main" val="3889066526"/>
                        </a:ext>
                      </a:extLst>
                    </a:gridCol>
                    <a:gridCol w="1573550">
                      <a:extLst>
                        <a:ext uri="{9D8B030D-6E8A-4147-A177-3AD203B41FA5}">
                          <a16:colId xmlns:a16="http://schemas.microsoft.com/office/drawing/2014/main" val="1610888844"/>
                        </a:ext>
                      </a:extLst>
                    </a:gridCol>
                    <a:gridCol w="1573550">
                      <a:extLst>
                        <a:ext uri="{9D8B030D-6E8A-4147-A177-3AD203B41FA5}">
                          <a16:colId xmlns:a16="http://schemas.microsoft.com/office/drawing/2014/main" val="4011914272"/>
                        </a:ext>
                      </a:extLst>
                    </a:gridCol>
                    <a:gridCol w="1573550">
                      <a:extLst>
                        <a:ext uri="{9D8B030D-6E8A-4147-A177-3AD203B41FA5}">
                          <a16:colId xmlns:a16="http://schemas.microsoft.com/office/drawing/2014/main" val="330683557"/>
                        </a:ext>
                      </a:extLst>
                    </a:gridCol>
                  </a:tblGrid>
                  <a:tr h="435131">
                    <a:tc gridSpan="7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Numerical results of coupling constants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965770"/>
                      </a:ext>
                    </a:extLst>
                  </a:tr>
                  <a:tr h="48409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zh-CN" altLang="en-US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𝑁𝑁</m:t>
                                    </m:r>
                                  </m:sub>
                                </m:sSub>
                                <m:r>
                                  <a:rPr lang="en-US" altLang="zh-CN" sz="1600" b="0" i="1" kern="100" smtClean="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=13.45</m:t>
                                </m:r>
                              </m:oMath>
                            </m:oMathPara>
                          </a14:m>
                          <a:endParaRPr lang="zh-CN" sz="16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𝑁𝐷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=−2.69</m:t>
                                </m:r>
                              </m:oMath>
                            </m:oMathPara>
                          </a14:m>
                          <a:endParaRPr lang="zh-CN" sz="16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6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altLang="zh-CN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  <m:r>
                                      <a:rPr lang="zh-CN" altLang="en-US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1600" b="0" i="1" kern="100" smtClean="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=14.1</m:t>
                                </m:r>
                              </m:oMath>
                            </m:oMathPara>
                          </a14:m>
                          <a:endParaRPr lang="zh-CN" sz="16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=2.22</m:t>
                                </m:r>
                              </m:oMath>
                            </m:oMathPara>
                          </a14:m>
                          <a:endParaRPr lang="zh-CN" sz="16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=3.55</m:t>
                                </m:r>
                              </m:oMath>
                            </m:oMathPara>
                          </a14:m>
                          <a:endParaRPr lang="zh-CN" sz="16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𝑁𝐷</m:t>
                                    </m:r>
                                  </m:sub>
                                </m:sSub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=−13.98</m:t>
                                </m:r>
                              </m:oMath>
                            </m:oMathPara>
                          </a14:m>
                          <a:endParaRPr lang="zh-CN" sz="16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sSup>
                                      <m:sSupPr>
                                        <m:ctrlP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=3.75</m:t>
                                </m:r>
                              </m:oMath>
                            </m:oMathPara>
                          </a14:m>
                          <a:endParaRPr lang="zh-CN" sz="16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1376846"/>
                      </a:ext>
                    </a:extLst>
                  </a:tr>
                  <a:tr h="484771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𝑁𝐷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=0.99</m:t>
                                </m:r>
                              </m:oMath>
                            </m:oMathPara>
                          </a14:m>
                          <a:endParaRPr lang="zh-CN" sz="16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zh-CN" altLang="en-US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=1.35</m:t>
                                </m:r>
                              </m:oMath>
                            </m:oMathPara>
                          </a14:m>
                          <a:endParaRPr lang="zh-CN" sz="16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=2.34</m:t>
                                </m:r>
                              </m:oMath>
                            </m:oMathPara>
                          </a14:m>
                          <a:endParaRPr lang="zh-CN" sz="16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zh-CN" altLang="en-US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=9.32</m:t>
                                </m:r>
                              </m:oMath>
                            </m:oMathPara>
                          </a14:m>
                          <a:endParaRPr lang="zh-CN" altLang="zh-CN" sz="16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sSup>
                                      <m:sSupPr>
                                        <m:ctrlP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=−5.20</m:t>
                                </m:r>
                              </m:oMath>
                            </m:oMathPara>
                          </a14:m>
                          <a:endParaRPr lang="zh-CN" altLang="zh-CN" sz="16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𝑁𝐷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=0.84</m:t>
                                </m:r>
                              </m:oMath>
                            </m:oMathPara>
                          </a14:m>
                          <a:endParaRPr lang="zh-CN" altLang="zh-CN" sz="16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CN" sz="16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sz="16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zh-CN" altLang="en-US" sz="16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16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=9.08</m:t>
                                </m:r>
                              </m:oMath>
                            </m:oMathPara>
                          </a14:m>
                          <a:endParaRPr lang="zh-CN" altLang="zh-CN" sz="1600" b="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6720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表格 18">
                <a:extLst>
                  <a:ext uri="{FF2B5EF4-FFF2-40B4-BE49-F238E27FC236}">
                    <a16:creationId xmlns:a16="http://schemas.microsoft.com/office/drawing/2014/main" id="{9D34D1B7-74C1-1C2B-2F77-46547FFAF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178274"/>
                  </p:ext>
                </p:extLst>
              </p:nvPr>
            </p:nvGraphicFramePr>
            <p:xfrm>
              <a:off x="665290" y="4886487"/>
              <a:ext cx="10907999" cy="1404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22783">
                      <a:extLst>
                        <a:ext uri="{9D8B030D-6E8A-4147-A177-3AD203B41FA5}">
                          <a16:colId xmlns:a16="http://schemas.microsoft.com/office/drawing/2014/main" val="2055494375"/>
                        </a:ext>
                      </a:extLst>
                    </a:gridCol>
                    <a:gridCol w="1521374">
                      <a:extLst>
                        <a:ext uri="{9D8B030D-6E8A-4147-A177-3AD203B41FA5}">
                          <a16:colId xmlns:a16="http://schemas.microsoft.com/office/drawing/2014/main" val="2982226718"/>
                        </a:ext>
                      </a:extLst>
                    </a:gridCol>
                    <a:gridCol w="1513977">
                      <a:extLst>
                        <a:ext uri="{9D8B030D-6E8A-4147-A177-3AD203B41FA5}">
                          <a16:colId xmlns:a16="http://schemas.microsoft.com/office/drawing/2014/main" val="861994119"/>
                        </a:ext>
                      </a:extLst>
                    </a:gridCol>
                    <a:gridCol w="1429215">
                      <a:extLst>
                        <a:ext uri="{9D8B030D-6E8A-4147-A177-3AD203B41FA5}">
                          <a16:colId xmlns:a16="http://schemas.microsoft.com/office/drawing/2014/main" val="3889066526"/>
                        </a:ext>
                      </a:extLst>
                    </a:gridCol>
                    <a:gridCol w="1573550">
                      <a:extLst>
                        <a:ext uri="{9D8B030D-6E8A-4147-A177-3AD203B41FA5}">
                          <a16:colId xmlns:a16="http://schemas.microsoft.com/office/drawing/2014/main" val="1610888844"/>
                        </a:ext>
                      </a:extLst>
                    </a:gridCol>
                    <a:gridCol w="1573550">
                      <a:extLst>
                        <a:ext uri="{9D8B030D-6E8A-4147-A177-3AD203B41FA5}">
                          <a16:colId xmlns:a16="http://schemas.microsoft.com/office/drawing/2014/main" val="4011914272"/>
                        </a:ext>
                      </a:extLst>
                    </a:gridCol>
                    <a:gridCol w="1573550">
                      <a:extLst>
                        <a:ext uri="{9D8B030D-6E8A-4147-A177-3AD203B41FA5}">
                          <a16:colId xmlns:a16="http://schemas.microsoft.com/office/drawing/2014/main" val="330683557"/>
                        </a:ext>
                      </a:extLst>
                    </a:gridCol>
                  </a:tblGrid>
                  <a:tr h="435131">
                    <a:tc gridSpan="7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Numerical results of coupling constants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965770"/>
                      </a:ext>
                    </a:extLst>
                  </a:tr>
                  <a:tr h="48409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53" t="-93671" r="-533216" b="-1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14056" t="-93671" r="-506024" b="-1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14056" t="-93671" r="-406024" b="-1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34188" t="-93671" r="-332051" b="-1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92278" t="-93671" r="-200000" b="-1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494186" t="-93671" r="-100775" b="-1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594186" t="-93671" r="-775" b="-103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376846"/>
                      </a:ext>
                    </a:extLst>
                  </a:tr>
                  <a:tr h="48477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53" t="-191250" r="-533216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14056" t="-191250" r="-50602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14056" t="-191250" r="-40602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34188" t="-191250" r="-332051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92278" t="-191250" r="-200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494186" t="-191250" r="-100775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594186" t="-191250" r="-775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67200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17590E-B418-F3EC-F1DD-31291C257E19}"/>
                  </a:ext>
                </a:extLst>
              </p:cNvPr>
              <p:cNvSpPr txBox="1"/>
              <p:nvPr/>
            </p:nvSpPr>
            <p:spPr>
              <a:xfrm>
                <a:off x="9202550" y="6480114"/>
                <a:ext cx="29509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2910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29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17590E-B418-F3EC-F1DD-31291C257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550" y="6480114"/>
                <a:ext cx="295096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7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6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2">
            <a:extLst>
              <a:ext uri="{FF2B5EF4-FFF2-40B4-BE49-F238E27FC236}">
                <a16:creationId xmlns:a16="http://schemas.microsoft.com/office/drawing/2014/main" id="{045A82EF-FAE0-A85F-BD55-809D3D6E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86EDEAD-5336-745E-E6CC-4DF82B79C628}"/>
              </a:ext>
            </a:extLst>
          </p:cNvPr>
          <p:cNvCxnSpPr/>
          <p:nvPr/>
        </p:nvCxnSpPr>
        <p:spPr>
          <a:xfrm>
            <a:off x="23290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0" y="6383422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9E9785A-6AAE-7211-1E63-BA4FD28E33BB}"/>
                  </a:ext>
                </a:extLst>
              </p:cNvPr>
              <p:cNvSpPr/>
              <p:nvPr/>
            </p:nvSpPr>
            <p:spPr>
              <a:xfrm>
                <a:off x="5001546" y="1207188"/>
                <a:ext cx="1637525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zh-CN" alt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zh-CN" altLang="en-US" sz="1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9E9785A-6AAE-7211-1E63-BA4FD28E3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546" y="1207188"/>
                <a:ext cx="1637525" cy="338554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5119282-79C6-53F2-E389-24A2C90F01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4" y="3902080"/>
            <a:ext cx="3256042" cy="2481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E7C027F-E115-1E1F-43D9-48C3AFD1189D}"/>
                  </a:ext>
                </a:extLst>
              </p:cNvPr>
              <p:cNvSpPr/>
              <p:nvPr/>
            </p:nvSpPr>
            <p:spPr>
              <a:xfrm>
                <a:off x="3765543" y="5902703"/>
                <a:ext cx="78476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ratio of cross sections for these four processes is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1:0.29:0.05:0.21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 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</a:t>
                </a:r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E7C027F-E115-1E1F-43D9-48C3AFD11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43" y="5902703"/>
                <a:ext cx="7847679" cy="338554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FCABE801-0A1C-EFE2-F2D6-DE23BD7BBA48}"/>
              </a:ext>
            </a:extLst>
          </p:cNvPr>
          <p:cNvSpPr txBox="1"/>
          <p:nvPr/>
        </p:nvSpPr>
        <p:spPr>
          <a:xfrm>
            <a:off x="3071861" y="672631"/>
            <a:ext cx="5496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umerical results and Discussions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F4867C15-988F-A0BD-9BBA-CAD95D681B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106284"/>
                  </p:ext>
                </p:extLst>
              </p:nvPr>
            </p:nvGraphicFramePr>
            <p:xfrm>
              <a:off x="3842016" y="4213645"/>
              <a:ext cx="7344000" cy="15467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0197">
                      <a:extLst>
                        <a:ext uri="{9D8B030D-6E8A-4147-A177-3AD203B41FA5}">
                          <a16:colId xmlns:a16="http://schemas.microsoft.com/office/drawing/2014/main" val="2055494375"/>
                        </a:ext>
                      </a:extLst>
                    </a:gridCol>
                    <a:gridCol w="1439662">
                      <a:extLst>
                        <a:ext uri="{9D8B030D-6E8A-4147-A177-3AD203B41FA5}">
                          <a16:colId xmlns:a16="http://schemas.microsoft.com/office/drawing/2014/main" val="2982226718"/>
                        </a:ext>
                      </a:extLst>
                    </a:gridCol>
                    <a:gridCol w="1432641">
                      <a:extLst>
                        <a:ext uri="{9D8B030D-6E8A-4147-A177-3AD203B41FA5}">
                          <a16:colId xmlns:a16="http://schemas.microsoft.com/office/drawing/2014/main" val="861994119"/>
                        </a:ext>
                      </a:extLst>
                    </a:gridCol>
                    <a:gridCol w="1352461">
                      <a:extLst>
                        <a:ext uri="{9D8B030D-6E8A-4147-A177-3AD203B41FA5}">
                          <a16:colId xmlns:a16="http://schemas.microsoft.com/office/drawing/2014/main" val="3889066526"/>
                        </a:ext>
                      </a:extLst>
                    </a:gridCol>
                    <a:gridCol w="1489039">
                      <a:extLst>
                        <a:ext uri="{9D8B030D-6E8A-4147-A177-3AD203B41FA5}">
                          <a16:colId xmlns:a16="http://schemas.microsoft.com/office/drawing/2014/main" val="1610888844"/>
                        </a:ext>
                      </a:extLst>
                    </a:gridCol>
                  </a:tblGrid>
                  <a:tr h="209069">
                    <a:tc gridSpan="5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The cross sections for the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zh-CN" altLang="en-US" sz="16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6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16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altLang="zh-CN" sz="16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  <m:r>
                                <a:rPr lang="en-US" altLang="zh-CN" sz="16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16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altLang="zh-CN" sz="16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  <m:r>
                                <a:rPr lang="en-US" altLang="zh-CN" sz="16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6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𝟐𝟗𝟏𝟎</m:t>
                              </m:r>
                              <m:r>
                                <a:rPr lang="en-US" altLang="zh-CN" sz="16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)/</m:t>
                              </m:r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16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altLang="zh-CN" sz="16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  <m:r>
                                <a:rPr lang="en-US" altLang="zh-CN" sz="16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6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𝟐𝟗𝟒𝟎</m:t>
                              </m:r>
                              <m:r>
                                <a:rPr lang="en-US" altLang="zh-CN" sz="16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6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965770"/>
                      </a:ext>
                    </a:extLst>
                  </a:tr>
                  <a:tr h="2520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zh-CN" sz="14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kern="100" smtClean="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  <m:sSub>
                                  <m:sSubPr>
                                    <m:ctrlP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sz="1400" b="0" i="1" kern="100" smtClean="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(2286)</m:t>
                                </m:r>
                              </m:oMath>
                            </m:oMathPara>
                          </a14:m>
                          <a:endParaRPr lang="zh-CN" sz="14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  <m:sSub>
                                  <m:sSubPr>
                                    <m:ctrlP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sz="14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(2910)</m:t>
                                </m:r>
                              </m:oMath>
                            </m:oMathPara>
                          </a14:m>
                          <a:endParaRPr lang="zh-CN" altLang="zh-CN" sz="1400" b="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  <m:sSub>
                                  <m:sSubPr>
                                    <m:ctrlP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sz="14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(2940)</m:t>
                                </m:r>
                              </m:oMath>
                            </m:oMathPara>
                          </a14:m>
                          <a:endParaRPr lang="zh-CN" altLang="zh-CN" sz="1400" b="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4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sz="14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(2286)</m:t>
                                </m:r>
                              </m:oMath>
                            </m:oMathPara>
                          </a14:m>
                          <a:endParaRPr lang="zh-CN" altLang="zh-CN" sz="1400" b="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1376846"/>
                      </a:ext>
                    </a:extLst>
                  </a:tr>
                  <a:tr h="264956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=15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zh-CN" sz="1400" b="0" i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12.40 nb</a:t>
                          </a:r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1.47 nb</a:t>
                          </a:r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0.26 nb</a:t>
                          </a:r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3.30 nb</a:t>
                          </a:r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6720068"/>
                      </a:ext>
                    </a:extLst>
                  </a:tr>
                  <a:tr h="2619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=20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20.34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4.23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0.76 nb</a:t>
                          </a:r>
                          <a:endParaRPr lang="zh-CN" altLang="zh-CN" sz="1400" b="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4.58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8994338"/>
                      </a:ext>
                    </a:extLst>
                  </a:tr>
                  <a:tr h="2619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=25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26.15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6.81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1.25 nb</a:t>
                          </a:r>
                          <a:endParaRPr lang="zh-CN" altLang="zh-CN" sz="1400" b="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5.54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7227294"/>
                      </a:ext>
                    </a:extLst>
                  </a:tr>
                  <a:tr h="2619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400" b="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1400" b="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=30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30.48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8.99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1.66 nb</a:t>
                          </a:r>
                          <a:endParaRPr lang="zh-CN" altLang="zh-CN" sz="1400" b="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6.30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35724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F4867C15-988F-A0BD-9BBA-CAD95D681B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106284"/>
                  </p:ext>
                </p:extLst>
              </p:nvPr>
            </p:nvGraphicFramePr>
            <p:xfrm>
              <a:off x="3842016" y="4213645"/>
              <a:ext cx="7344000" cy="15467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0197">
                      <a:extLst>
                        <a:ext uri="{9D8B030D-6E8A-4147-A177-3AD203B41FA5}">
                          <a16:colId xmlns:a16="http://schemas.microsoft.com/office/drawing/2014/main" val="2055494375"/>
                        </a:ext>
                      </a:extLst>
                    </a:gridCol>
                    <a:gridCol w="1439662">
                      <a:extLst>
                        <a:ext uri="{9D8B030D-6E8A-4147-A177-3AD203B41FA5}">
                          <a16:colId xmlns:a16="http://schemas.microsoft.com/office/drawing/2014/main" val="2982226718"/>
                        </a:ext>
                      </a:extLst>
                    </a:gridCol>
                    <a:gridCol w="1432641">
                      <a:extLst>
                        <a:ext uri="{9D8B030D-6E8A-4147-A177-3AD203B41FA5}">
                          <a16:colId xmlns:a16="http://schemas.microsoft.com/office/drawing/2014/main" val="861994119"/>
                        </a:ext>
                      </a:extLst>
                    </a:gridCol>
                    <a:gridCol w="1352461">
                      <a:extLst>
                        <a:ext uri="{9D8B030D-6E8A-4147-A177-3AD203B41FA5}">
                          <a16:colId xmlns:a16="http://schemas.microsoft.com/office/drawing/2014/main" val="3889066526"/>
                        </a:ext>
                      </a:extLst>
                    </a:gridCol>
                    <a:gridCol w="1489039">
                      <a:extLst>
                        <a:ext uri="{9D8B030D-6E8A-4147-A177-3AD203B41FA5}">
                          <a16:colId xmlns:a16="http://schemas.microsoft.com/office/drawing/2014/main" val="1610888844"/>
                        </a:ext>
                      </a:extLst>
                    </a:gridCol>
                  </a:tblGrid>
                  <a:tr h="243840"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3" t="-25000" r="-249" b="-57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965770"/>
                      </a:ext>
                    </a:extLst>
                  </a:tr>
                  <a:tr h="2520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zh-CN" sz="14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3080" t="-121951" r="-297046" b="-4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14894" t="-121951" r="-199574" b="-4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33333" t="-121951" r="-111261" b="-4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4262" t="-121951" r="-1230" b="-45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376846"/>
                      </a:ext>
                    </a:extLst>
                  </a:tr>
                  <a:tr h="2649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75" t="-206818" r="-352434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12.40 nb</a:t>
                          </a:r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1.47 nb</a:t>
                          </a:r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0.26 nb</a:t>
                          </a:r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3.30 nb</a:t>
                          </a:r>
                          <a:endParaRPr 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6720068"/>
                      </a:ext>
                    </a:extLst>
                  </a:tr>
                  <a:tr h="261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75" t="-313953" r="-352434" b="-2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20.34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4.23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0.76 nb</a:t>
                          </a:r>
                          <a:endParaRPr lang="zh-CN" altLang="zh-CN" sz="1400" b="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4.58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8994338"/>
                      </a:ext>
                    </a:extLst>
                  </a:tr>
                  <a:tr h="261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75" t="-413953" r="-352434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26.15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6.81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1.25 nb</a:t>
                          </a:r>
                          <a:endParaRPr lang="zh-CN" altLang="zh-CN" sz="1400" b="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5.54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7227294"/>
                      </a:ext>
                    </a:extLst>
                  </a:tr>
                  <a:tr h="261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75" t="-513953" r="-352434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30.48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8.99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1.66 nb</a:t>
                          </a:r>
                          <a:endParaRPr lang="zh-CN" altLang="zh-CN" sz="1400" b="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6.30 nb</a:t>
                          </a:r>
                          <a:endParaRPr lang="zh-CN" altLang="zh-CN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357249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1284277-DE8C-4888-37FA-4E4EA49EC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4" y="1636921"/>
            <a:ext cx="5315323" cy="1953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4E6703-2835-031A-F88D-5AECC0B50E56}"/>
                  </a:ext>
                </a:extLst>
              </p:cNvPr>
              <p:cNvSpPr txBox="1"/>
              <p:nvPr/>
            </p:nvSpPr>
            <p:spPr>
              <a:xfrm>
                <a:off x="5820309" y="1848429"/>
                <a:ext cx="5768940" cy="1311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/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=1.1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work.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en-US"/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cross sections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2.5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−2.00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+7.15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nb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zh-CN" altLang="en-US"/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t-channel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contributions are dominant.</a:t>
                </a:r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4E6703-2835-031A-F88D-5AECC0B50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309" y="1848429"/>
                <a:ext cx="5768940" cy="1311641"/>
              </a:xfrm>
              <a:prstGeom prst="rect">
                <a:avLst/>
              </a:prstGeom>
              <a:blipFill>
                <a:blip r:embed="rId9"/>
                <a:stretch>
                  <a:fillRect b="-6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E8A4502-1D7D-205D-47F6-59F7E039D381}"/>
                  </a:ext>
                </a:extLst>
              </p:cNvPr>
              <p:cNvSpPr/>
              <p:nvPr/>
            </p:nvSpPr>
            <p:spPr>
              <a:xfrm>
                <a:off x="4180806" y="3668261"/>
                <a:ext cx="3279004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zh-CN" altLang="en-US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𝑫</m:t>
                      </m:r>
                      <m:sSub>
                        <m:sSub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𝟐𝟗𝟏𝟎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𝟐𝟗𝟒𝟎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E8A4502-1D7D-205D-47F6-59F7E039D3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806" y="3668261"/>
                <a:ext cx="3279004" cy="338554"/>
              </a:xfrm>
              <a:prstGeom prst="rect">
                <a:avLst/>
              </a:prstGeom>
              <a:blipFill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5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4292-20D2-9FEF-EDBB-B24B57D3F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2">
            <a:extLst>
              <a:ext uri="{FF2B5EF4-FFF2-40B4-BE49-F238E27FC236}">
                <a16:creationId xmlns:a16="http://schemas.microsoft.com/office/drawing/2014/main" id="{A9C64A29-A5AF-915A-516F-E41EEDB2F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2CB01D8-8305-0DF2-31D6-7E7DFB9CCAD1}"/>
              </a:ext>
            </a:extLst>
          </p:cNvPr>
          <p:cNvCxnSpPr/>
          <p:nvPr/>
        </p:nvCxnSpPr>
        <p:spPr>
          <a:xfrm>
            <a:off x="23290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99F975D2-571E-2617-B9C3-861AC5D856E4}"/>
              </a:ext>
            </a:extLst>
          </p:cNvPr>
          <p:cNvSpPr/>
          <p:nvPr/>
        </p:nvSpPr>
        <p:spPr>
          <a:xfrm>
            <a:off x="0" y="6383422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83FC713-9C0E-0162-BC6A-84CA50E366CE}"/>
                  </a:ext>
                </a:extLst>
              </p:cNvPr>
              <p:cNvSpPr/>
              <p:nvPr/>
            </p:nvSpPr>
            <p:spPr>
              <a:xfrm>
                <a:off x="4636279" y="912113"/>
                <a:ext cx="1964760" cy="375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zh-CN" alt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</m:oMath>
                  </m:oMathPara>
                </a14:m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83FC713-9C0E-0162-BC6A-84CA50E36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279" y="912113"/>
                <a:ext cx="1964760" cy="37555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784CAF0-B085-668E-6D34-4AA7800EFBA5}"/>
                  </a:ext>
                </a:extLst>
              </p:cNvPr>
              <p:cNvSpPr txBox="1"/>
              <p:nvPr/>
            </p:nvSpPr>
            <p:spPr>
              <a:xfrm>
                <a:off x="246761" y="5129913"/>
                <a:ext cx="5510338" cy="108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The </a:t>
                </a:r>
                <a:r>
                  <a:rPr lang="en-US" altLang="zh-CN" sz="15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t-channel</a:t>
                </a:r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contributions are dominant.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The contribution of cross sections mainly come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5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5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(2910)</m:t>
                    </m:r>
                  </m:oMath>
                </a14:m>
                <a:endParaRPr lang="en-US" altLang="zh-CN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5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0.96</m:t>
                        </m:r>
                        <m:r>
                          <m:rPr>
                            <m:nor/>
                          </m:rPr>
                          <a:rPr lang="en-US" altLang="zh-CN" sz="15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5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pb</m:t>
                        </m:r>
                      </m:e>
                    </m:d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5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446</m:t>
                        </m:r>
                        <m:r>
                          <m:rPr>
                            <m:nor/>
                          </m:rPr>
                          <a:rPr lang="en-US" altLang="zh-CN" sz="15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5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15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5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19.4</m:t>
                        </m:r>
                        <m:r>
                          <m:rPr>
                            <m:nor/>
                          </m:rPr>
                          <a:rPr lang="en-US" altLang="zh-CN" sz="15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5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zh-CN" sz="15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1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1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=15</m:t>
                    </m:r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 for three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5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5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784CAF0-B085-668E-6D34-4AA7800E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1" y="5129913"/>
                <a:ext cx="5510338" cy="1089594"/>
              </a:xfrm>
              <a:prstGeom prst="rect">
                <a:avLst/>
              </a:prstGeom>
              <a:blipFill>
                <a:blip r:embed="rId5"/>
                <a:stretch>
                  <a:fillRect l="-442" b="-5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3B178F9B-9C81-B3C2-8315-2A143EC2E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15" y="2020479"/>
            <a:ext cx="3162414" cy="259261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E4853AF-979F-AED2-F420-71CF0940EE39}"/>
              </a:ext>
            </a:extLst>
          </p:cNvPr>
          <p:cNvSpPr txBox="1"/>
          <p:nvPr/>
        </p:nvSpPr>
        <p:spPr>
          <a:xfrm>
            <a:off x="5512242" y="1590280"/>
            <a:ext cx="3256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invariant mass distributions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3DC426A1-78D1-AD10-FBF6-2FE9C1EA63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68" y="1934384"/>
            <a:ext cx="3355762" cy="2642749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546B64E7-C32A-9BF2-9D2B-49A31BE77C9E}"/>
              </a:ext>
            </a:extLst>
          </p:cNvPr>
          <p:cNvSpPr txBox="1"/>
          <p:nvPr/>
        </p:nvSpPr>
        <p:spPr>
          <a:xfrm>
            <a:off x="9367552" y="1590280"/>
            <a:ext cx="2380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total cross sections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B74EC9F-2ACD-69AC-8E8E-0243361396DE}"/>
              </a:ext>
            </a:extLst>
          </p:cNvPr>
          <p:cNvGrpSpPr/>
          <p:nvPr/>
        </p:nvGrpSpPr>
        <p:grpSpPr>
          <a:xfrm>
            <a:off x="309937" y="1355411"/>
            <a:ext cx="4862743" cy="3934566"/>
            <a:chOff x="731177" y="1239626"/>
            <a:chExt cx="4862743" cy="393456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2A54EC1-45A4-BD74-2C05-33019C1AC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77" y="1556613"/>
              <a:ext cx="4862743" cy="3617579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E1A3DCD-288B-B41D-0516-AAC55E22AC0C}"/>
                </a:ext>
              </a:extLst>
            </p:cNvPr>
            <p:cNvSpPr txBox="1"/>
            <p:nvPr/>
          </p:nvSpPr>
          <p:spPr>
            <a:xfrm>
              <a:off x="1812289" y="1239626"/>
              <a:ext cx="28806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</a:t>
              </a:r>
              <a:r>
                <a: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ndividual </a:t>
              </a:r>
              <a:r>
                <a:rPr lang="en-US" altLang="zh-CN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 sections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155437C-653E-88C0-F59B-F22AAE12D9DD}"/>
                  </a:ext>
                </a:extLst>
              </p:cNvPr>
              <p:cNvSpPr txBox="1"/>
              <p:nvPr/>
            </p:nvSpPr>
            <p:spPr>
              <a:xfrm>
                <a:off x="5757099" y="4685359"/>
                <a:ext cx="6072027" cy="1156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Both"/>
                </a:pP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contributions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2286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smooth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background</m:t>
                        </m:r>
                      </m:e>
                    </m:d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AutoNum type="arabicParenBoth"/>
                </a:pP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2910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predominantly.</a:t>
                </a:r>
              </a:p>
              <a:p>
                <a:pPr marL="342900" indent="-342900">
                  <a:lnSpc>
                    <a:spcPct val="150000"/>
                  </a:lnSpc>
                  <a:buAutoNum type="arabicParenBoth"/>
                </a:pP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2940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about one order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(2910)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155437C-653E-88C0-F59B-F22AAE12D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099" y="4685359"/>
                <a:ext cx="6072027" cy="1156086"/>
              </a:xfrm>
              <a:prstGeom prst="rect">
                <a:avLst/>
              </a:prstGeom>
              <a:blipFill>
                <a:blip r:embed="rId9"/>
                <a:stretch>
                  <a:fillRect l="-301" b="-6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28A67AA-BA57-9028-0B73-8475B2321014}"/>
                  </a:ext>
                </a:extLst>
              </p:cNvPr>
              <p:cNvSpPr txBox="1"/>
              <p:nvPr/>
            </p:nvSpPr>
            <p:spPr>
              <a:xfrm>
                <a:off x="5757099" y="5759559"/>
                <a:ext cx="5290715" cy="428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  The total cross section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0.49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−0.38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+1.56</m:t>
                        </m:r>
                      </m:sup>
                    </m:sSubSup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nb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=15</m:t>
                    </m:r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GeV.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28A67AA-BA57-9028-0B73-8475B2321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099" y="5759559"/>
                <a:ext cx="5290715" cy="428900"/>
              </a:xfrm>
              <a:prstGeom prst="rect">
                <a:avLst/>
              </a:prstGeom>
              <a:blipFill>
                <a:blip r:embed="rId10"/>
                <a:stretch>
                  <a:fillRect l="-576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5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4F6D8-C256-9959-C909-7BF42E305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02F3611-A648-4850-EF09-C33B4AC9B155}"/>
              </a:ext>
            </a:extLst>
          </p:cNvPr>
          <p:cNvSpPr/>
          <p:nvPr/>
        </p:nvSpPr>
        <p:spPr>
          <a:xfrm>
            <a:off x="0" y="6356838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图片 11" descr="logo2">
            <a:extLst>
              <a:ext uri="{FF2B5EF4-FFF2-40B4-BE49-F238E27FC236}">
                <a16:creationId xmlns:a16="http://schemas.microsoft.com/office/drawing/2014/main" id="{95923FD7-E7CF-C203-B653-04C4DDB9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1E5DE31-DA74-036E-A592-D1845A8B403B}"/>
              </a:ext>
            </a:extLst>
          </p:cNvPr>
          <p:cNvCxnSpPr/>
          <p:nvPr/>
        </p:nvCxnSpPr>
        <p:spPr>
          <a:xfrm>
            <a:off x="72277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04F9AEDA-FE9B-6E8B-11AF-9CFAE1A3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5050"/>
            <a:ext cx="4312716" cy="640707"/>
          </a:xfrm>
          <a:prstGeom prst="rect">
            <a:avLst/>
          </a:prstGeom>
        </p:spPr>
      </p:pic>
      <p:pic>
        <p:nvPicPr>
          <p:cNvPr id="8" name="图片 7" descr="logo2">
            <a:extLst>
              <a:ext uri="{FF2B5EF4-FFF2-40B4-BE49-F238E27FC236}">
                <a16:creationId xmlns:a16="http://schemas.microsoft.com/office/drawing/2014/main" id="{9126D857-B0FD-64D8-EE5F-4374DA0AA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62C9F56-C5E1-5096-9A5A-F5854C97ACB2}"/>
              </a:ext>
            </a:extLst>
          </p:cNvPr>
          <p:cNvSpPr/>
          <p:nvPr/>
        </p:nvSpPr>
        <p:spPr>
          <a:xfrm>
            <a:off x="4920033" y="754779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2" charset="-122"/>
                <a:cs typeface="Times New Roman" panose="02020603050405020304" pitchFamily="18" charset="0"/>
              </a:rPr>
              <a:t>Summary</a:t>
            </a:r>
            <a:endParaRPr lang="zh-CN" altLang="en-US" sz="3200" b="1">
              <a:latin typeface="Times New Roman" panose="02020603050405020304" pitchFamily="18" charset="0"/>
              <a:ea typeface="微软雅黑" panose="020B0503020204020204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9A520A0-BC13-404F-11BF-5247267021EB}"/>
                  </a:ext>
                </a:extLst>
              </p:cNvPr>
              <p:cNvSpPr txBox="1"/>
              <p:nvPr/>
            </p:nvSpPr>
            <p:spPr>
              <a:xfrm>
                <a:off x="505392" y="1434164"/>
                <a:ext cx="11181211" cy="620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The BABAR and Belle Collaborations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zh-CN" alt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zh-CN" sz="2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sz="2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𝟐𝟗𝟏𝟎</m:t>
                    </m:r>
                    <m:r>
                      <a:rPr kumimoji="1" lang="en-US" altLang="zh-CN" sz="2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zh-CN" altLang="en-US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kumimoji="1" lang="en-US" altLang="zh-CN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  <m:r>
                          <a:rPr kumimoji="1" lang="en-US" altLang="zh-CN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1" lang="en-US" altLang="zh-CN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kumimoji="1" lang="en-US" altLang="zh-CN" sz="2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1" lang="en-US" altLang="zh-CN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9A520A0-BC13-404F-11BF-524726702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2" y="1434164"/>
                <a:ext cx="11181211" cy="620619"/>
              </a:xfrm>
              <a:prstGeom prst="rect">
                <a:avLst/>
              </a:prstGeom>
              <a:blipFill>
                <a:blip r:embed="rId4"/>
                <a:stretch>
                  <a:fillRect l="-981" b="-24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F0A71CAF-6162-2497-F1DB-8CCB19550FDA}"/>
              </a:ext>
            </a:extLst>
          </p:cNvPr>
          <p:cNvSpPr txBox="1"/>
          <p:nvPr/>
        </p:nvSpPr>
        <p:spPr>
          <a:xfrm>
            <a:off x="505389" y="2150001"/>
            <a:ext cx="11181211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J-PARC hadron facility provides experimental conditions.</a:t>
            </a:r>
            <a:endParaRPr kumimoji="1" lang="en-US" altLang="zh-CN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10000E2-BC75-D6FE-A643-9EBFA9B3ADBD}"/>
                  </a:ext>
                </a:extLst>
              </p:cNvPr>
              <p:cNvSpPr txBox="1"/>
              <p:nvPr/>
            </p:nvSpPr>
            <p:spPr>
              <a:xfrm>
                <a:off x="505389" y="2865838"/>
                <a:ext cx="11181211" cy="629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The parameter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zh-CN" alt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kumimoji="1" lang="en-US" altLang="zh-CN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kumimoji="1" lang="en-US" altLang="zh-CN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1" lang="en-US" altLang="zh-CN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1" lang="en-US" altLang="zh-CN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kumimoji="1" lang="en-US" altLang="zh-CN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kumimoji="1" lang="en-US" altLang="zh-CN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should be determined with experimental data.</a:t>
                </a:r>
                <a:endParaRPr kumimoji="1" lang="en-US" altLang="zh-CN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10000E2-BC75-D6FE-A643-9EBFA9B3A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9" y="2865838"/>
                <a:ext cx="11181211" cy="629147"/>
              </a:xfrm>
              <a:prstGeom prst="rect">
                <a:avLst/>
              </a:prstGeom>
              <a:blipFill>
                <a:blip r:embed="rId5"/>
                <a:stretch>
                  <a:fillRect l="-981" b="-23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2EE8C383-1A97-C6BB-2782-7ED932934185}"/>
              </a:ext>
            </a:extLst>
          </p:cNvPr>
          <p:cNvSpPr txBox="1"/>
          <p:nvPr/>
        </p:nvSpPr>
        <p:spPr>
          <a:xfrm>
            <a:off x="505386" y="3595010"/>
            <a:ext cx="11181211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cross sections for two-body and three-body processes are estimated</a:t>
            </a:r>
            <a:endParaRPr kumimoji="1" lang="en-US" altLang="zh-CN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1DB6859-B438-5673-4F6E-A0371FF1E602}"/>
                  </a:ext>
                </a:extLst>
              </p:cNvPr>
              <p:cNvSpPr txBox="1"/>
              <p:nvPr/>
            </p:nvSpPr>
            <p:spPr>
              <a:xfrm>
                <a:off x="505387" y="4308141"/>
                <a:ext cx="11181211" cy="669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The signal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l-GR" altLang="zh-CN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</m:t>
                        </m:r>
                      </m:sub>
                    </m:sSub>
                    <m:r>
                      <a:rPr kumimoji="1" lang="en-US" altLang="zh-CN" sz="2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sz="2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𝟐𝟗𝟏𝟎</m:t>
                    </m:r>
                    <m:r>
                      <a:rPr kumimoji="1" lang="en-US" altLang="zh-CN" sz="2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predominantly</a:t>
                </a:r>
                <a:r>
                  <a:rPr lang="en-US" altLang="zh-CN" sz="28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kumimoji="1" lang="en-US" altLang="zh-CN" sz="2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kumimoji="1" lang="en-US" altLang="zh-CN" sz="2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invariant mass spectrum.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1DB6859-B438-5673-4F6E-A0371FF1E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7" y="4308141"/>
                <a:ext cx="11181211" cy="669799"/>
              </a:xfrm>
              <a:prstGeom prst="rect">
                <a:avLst/>
              </a:prstGeom>
              <a:blipFill>
                <a:blip r:embed="rId6"/>
                <a:stretch>
                  <a:fillRect l="-981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A85699E3-2D07-60D1-EB72-C0D92752B4BE}"/>
              </a:ext>
            </a:extLst>
          </p:cNvPr>
          <p:cNvSpPr txBox="1"/>
          <p:nvPr/>
        </p:nvSpPr>
        <p:spPr>
          <a:xfrm>
            <a:off x="510468" y="5044873"/>
            <a:ext cx="11407498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We hope our work can be tested by further experimental measurements.</a:t>
            </a:r>
          </a:p>
        </p:txBody>
      </p:sp>
    </p:spTree>
    <p:extLst>
      <p:ext uri="{BB962C8B-B14F-4D97-AF65-F5344CB8AC3E}">
        <p14:creationId xmlns:p14="http://schemas.microsoft.com/office/powerpoint/2010/main" val="5681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E6B83-AFDD-C66C-FF2D-B46C1427C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B79127B-8551-941E-06B8-DAFC5C0456AF}"/>
              </a:ext>
            </a:extLst>
          </p:cNvPr>
          <p:cNvSpPr/>
          <p:nvPr/>
        </p:nvSpPr>
        <p:spPr>
          <a:xfrm>
            <a:off x="0" y="6356838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图片 11" descr="logo2">
            <a:extLst>
              <a:ext uri="{FF2B5EF4-FFF2-40B4-BE49-F238E27FC236}">
                <a16:creationId xmlns:a16="http://schemas.microsoft.com/office/drawing/2014/main" id="{44CD5442-8334-5253-E3FE-95A050452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D1BF665-19AF-FFC5-2DF8-A454FE428D07}"/>
              </a:ext>
            </a:extLst>
          </p:cNvPr>
          <p:cNvCxnSpPr/>
          <p:nvPr/>
        </p:nvCxnSpPr>
        <p:spPr>
          <a:xfrm>
            <a:off x="72277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B4AE7835-1B80-5E72-78CD-E685FD7E4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5050"/>
            <a:ext cx="4312716" cy="640707"/>
          </a:xfrm>
          <a:prstGeom prst="rect">
            <a:avLst/>
          </a:prstGeom>
        </p:spPr>
      </p:pic>
      <p:pic>
        <p:nvPicPr>
          <p:cNvPr id="8" name="图片 7" descr="logo2">
            <a:extLst>
              <a:ext uri="{FF2B5EF4-FFF2-40B4-BE49-F238E27FC236}">
                <a16:creationId xmlns:a16="http://schemas.microsoft.com/office/drawing/2014/main" id="{5107AB8D-5280-8E5E-2671-897991E2E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4D9622E-41EC-E643-9E38-1C946B3613C2}"/>
                  </a:ext>
                </a:extLst>
              </p:cNvPr>
              <p:cNvSpPr/>
              <p:nvPr/>
            </p:nvSpPr>
            <p:spPr>
              <a:xfrm>
                <a:off x="1762884" y="748887"/>
                <a:ext cx="8213531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1 </a:t>
                </a:r>
                <a:r>
                  <a:rPr lang="zh-CN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sup>
                    </m:sSup>
                  </m:oMath>
                </a14:m>
                <a:r>
                  <a:rPr lang="zh-CN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number</a:t>
                </a:r>
                <a:endParaRPr lang="zh-CN" altLang="en-US" sz="3200" b="1">
                  <a:latin typeface="Times New Roman" panose="02020603050405020304" pitchFamily="18" charset="0"/>
                  <a:ea typeface="微软雅黑" panose="020B0503020204020204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4D9622E-41EC-E643-9E38-1C946B361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884" y="748887"/>
                <a:ext cx="8213531" cy="593624"/>
              </a:xfrm>
              <a:prstGeom prst="rect">
                <a:avLst/>
              </a:prstGeom>
              <a:blipFill>
                <a:blip r:embed="rId4"/>
                <a:stretch>
                  <a:fillRect l="-1855" t="-14433" r="-816" b="-34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F7ED17-761A-674A-B14A-10D5AC70169A}"/>
                  </a:ext>
                </a:extLst>
              </p:cNvPr>
              <p:cNvSpPr txBox="1"/>
              <p:nvPr/>
            </p:nvSpPr>
            <p:spPr>
              <a:xfrm>
                <a:off x="5680830" y="1696948"/>
                <a:ext cx="6221150" cy="170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Both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Fig.10 and Fig.11 correspond to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 A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(2910)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considerd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type m:val="lin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type m:val="lin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AutoNum type="arabicParenBoth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Fig.12 and Fig.13 correspond to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 B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(2910)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considerd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type m:val="lin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type m:val="lin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F7ED17-761A-674A-B14A-10D5AC701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830" y="1696948"/>
                <a:ext cx="6221150" cy="1704184"/>
              </a:xfrm>
              <a:prstGeom prst="rect">
                <a:avLst/>
              </a:prstGeom>
              <a:blipFill>
                <a:blip r:embed="rId5"/>
                <a:stretch>
                  <a:fillRect l="-686" r="-392" b="-3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A14798A-C8E2-D403-22CA-24ED19036898}"/>
                  </a:ext>
                </a:extLst>
              </p:cNvPr>
              <p:cNvSpPr txBox="1"/>
              <p:nvPr/>
            </p:nvSpPr>
            <p:spPr>
              <a:xfrm>
                <a:off x="5680830" y="3412755"/>
                <a:ext cx="6173714" cy="1289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Both" startAt="3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 A ,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can find that the measured widths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(2910)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(29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well reproduced within a common Λ range, which is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0.73–0.77</m:t>
                    </m:r>
                  </m:oMath>
                </a14:m>
                <a:r>
                  <a:rPr lang="en-US" altLang="zh-C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A14798A-C8E2-D403-22CA-24ED19036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830" y="3412755"/>
                <a:ext cx="6173714" cy="1289071"/>
              </a:xfrm>
              <a:prstGeom prst="rect">
                <a:avLst/>
              </a:prstGeom>
              <a:blipFill>
                <a:blip r:embed="rId6"/>
                <a:stretch>
                  <a:fillRect l="-691" b="-7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380751E2-A5AE-07CB-36C2-F75E20B34FD0}"/>
              </a:ext>
            </a:extLst>
          </p:cNvPr>
          <p:cNvSpPr txBox="1"/>
          <p:nvPr/>
        </p:nvSpPr>
        <p:spPr>
          <a:xfrm>
            <a:off x="338324" y="6422753"/>
            <a:ext cx="3689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Phys.Rev.D 109 (2024) 9, 094049</a:t>
            </a:r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9589D4F-FDAB-AB5A-F3FE-EAC0AA1ABB8B}"/>
              </a:ext>
            </a:extLst>
          </p:cNvPr>
          <p:cNvGrpSpPr/>
          <p:nvPr/>
        </p:nvGrpSpPr>
        <p:grpSpPr>
          <a:xfrm>
            <a:off x="290020" y="1334471"/>
            <a:ext cx="5141726" cy="5022368"/>
            <a:chOff x="290020" y="1334471"/>
            <a:chExt cx="5141726" cy="502236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BC6A4A9-A145-F1DD-AE0F-3E6C744E8996}"/>
                </a:ext>
              </a:extLst>
            </p:cNvPr>
            <p:cNvGrpSpPr/>
            <p:nvPr/>
          </p:nvGrpSpPr>
          <p:grpSpPr>
            <a:xfrm>
              <a:off x="290020" y="1334471"/>
              <a:ext cx="5141726" cy="5022368"/>
              <a:chOff x="290020" y="1334471"/>
              <a:chExt cx="5141726" cy="5022368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4B96703-0CCF-96E5-F441-83244F9CC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020" y="1703804"/>
                <a:ext cx="5141726" cy="4653035"/>
              </a:xfrm>
              <a:prstGeom prst="rect">
                <a:avLst/>
              </a:prstGeom>
            </p:spPr>
          </p:pic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505BE06-1E80-8657-F8FD-CDE9E2BA62C8}"/>
                  </a:ext>
                </a:extLst>
              </p:cNvPr>
              <p:cNvSpPr txBox="1"/>
              <p:nvPr/>
            </p:nvSpPr>
            <p:spPr>
              <a:xfrm>
                <a:off x="1215669" y="1334471"/>
                <a:ext cx="12974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 A</a:t>
                </a:r>
                <a:endParaRPr lang="zh-CN" altLang="en-US" b="1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1B43BFE-EDA9-C1B3-6CBC-D2062BD54113}"/>
                  </a:ext>
                </a:extLst>
              </p:cNvPr>
              <p:cNvSpPr txBox="1"/>
              <p:nvPr/>
            </p:nvSpPr>
            <p:spPr>
              <a:xfrm>
                <a:off x="3691552" y="1344646"/>
                <a:ext cx="12974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 B</a:t>
                </a:r>
                <a:endParaRPr lang="zh-CN" altLang="en-US" b="1"/>
              </a:p>
            </p:txBody>
          </p:sp>
        </p:grp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E9CA92A-9169-0474-D512-36C7DDE94409}"/>
                </a:ext>
              </a:extLst>
            </p:cNvPr>
            <p:cNvCxnSpPr>
              <a:cxnSpLocks/>
            </p:cNvCxnSpPr>
            <p:nvPr/>
          </p:nvCxnSpPr>
          <p:spPr>
            <a:xfrm>
              <a:off x="2876764" y="1484616"/>
              <a:ext cx="0" cy="474152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18D579FD-1BD1-35E4-92A8-05D0E80DF445}"/>
              </a:ext>
            </a:extLst>
          </p:cNvPr>
          <p:cNvSpPr txBox="1"/>
          <p:nvPr/>
        </p:nvSpPr>
        <p:spPr>
          <a:xfrm>
            <a:off x="178185" y="868449"/>
            <a:ext cx="13463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APPENDIX</a:t>
            </a:r>
            <a:endParaRPr lang="zh-CN" altLang="en-US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AFF47F5-37E5-39D0-CBEB-57096738BE47}"/>
                  </a:ext>
                </a:extLst>
              </p:cNvPr>
              <p:cNvSpPr txBox="1"/>
              <p:nvPr/>
            </p:nvSpPr>
            <p:spPr>
              <a:xfrm>
                <a:off x="5679776" y="4701826"/>
                <a:ext cx="6174768" cy="1289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arenBoth" startAt="4"/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 B ,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can find that the measured widths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(2910)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(29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well reproduced in the range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0.65&lt;</m:t>
                    </m:r>
                    <m:r>
                      <m:rPr>
                        <m:sty m:val="p"/>
                      </m:rPr>
                      <a:rPr lang="el-GR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&lt;0.70</m:t>
                    </m:r>
                  </m:oMath>
                </a14:m>
                <a:r>
                  <a:rPr lang="zh-CN" alt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0.7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&lt;0.8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respectively.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AFF47F5-37E5-39D0-CBEB-57096738B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776" y="4701826"/>
                <a:ext cx="6174768" cy="1289071"/>
              </a:xfrm>
              <a:prstGeom prst="rect">
                <a:avLst/>
              </a:prstGeom>
              <a:blipFill>
                <a:blip r:embed="rId8"/>
                <a:stretch>
                  <a:fillRect l="-691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2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时尚炫彩毕业旅行展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6623"/>
            <a:ext cx="12192000" cy="5741377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0" y="6356838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6238" y="2430460"/>
            <a:ext cx="8819523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very much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图片 5" descr="logo2">
            <a:extLst>
              <a:ext uri="{FF2B5EF4-FFF2-40B4-BE49-F238E27FC236}">
                <a16:creationId xmlns:a16="http://schemas.microsoft.com/office/drawing/2014/main" id="{045A82EF-FAE0-A85F-BD55-809D3D6E0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6EDEAD-5336-745E-E6CC-4DF82B79C628}"/>
              </a:ext>
            </a:extLst>
          </p:cNvPr>
          <p:cNvCxnSpPr/>
          <p:nvPr/>
        </p:nvCxnSpPr>
        <p:spPr>
          <a:xfrm>
            <a:off x="23290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5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356838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图片 11" descr="logo2">
            <a:extLst>
              <a:ext uri="{FF2B5EF4-FFF2-40B4-BE49-F238E27FC236}">
                <a16:creationId xmlns:a16="http://schemas.microsoft.com/office/drawing/2014/main" id="{045A82EF-FAE0-A85F-BD55-809D3D6E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86EDEAD-5336-745E-E6CC-4DF82B79C628}"/>
              </a:ext>
            </a:extLst>
          </p:cNvPr>
          <p:cNvCxnSpPr/>
          <p:nvPr/>
        </p:nvCxnSpPr>
        <p:spPr>
          <a:xfrm>
            <a:off x="72277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8D430290-B797-EC2E-0252-C782ACE791DC}"/>
              </a:ext>
            </a:extLst>
          </p:cNvPr>
          <p:cNvGrpSpPr/>
          <p:nvPr/>
        </p:nvGrpSpPr>
        <p:grpSpPr>
          <a:xfrm>
            <a:off x="1547040" y="1062761"/>
            <a:ext cx="8295602" cy="4864450"/>
            <a:chOff x="1434025" y="1069164"/>
            <a:chExt cx="8168564" cy="486445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E1236E3-CD25-3EA8-0517-F41841F65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9548"/>
            <a:stretch/>
          </p:blipFill>
          <p:spPr>
            <a:xfrm>
              <a:off x="1434025" y="1069164"/>
              <a:ext cx="8168564" cy="400113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C5C4581-FA4D-F5EA-177C-37E1C1A6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6984" y="4942738"/>
              <a:ext cx="5075605" cy="990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92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F7AC5-1FF7-BCEA-DC29-8B4040158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F9B6D93-5EDB-645C-C293-C4DC43506C7D}"/>
              </a:ext>
            </a:extLst>
          </p:cNvPr>
          <p:cNvSpPr/>
          <p:nvPr/>
        </p:nvSpPr>
        <p:spPr>
          <a:xfrm>
            <a:off x="0" y="6356838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图片 11" descr="logo2">
            <a:extLst>
              <a:ext uri="{FF2B5EF4-FFF2-40B4-BE49-F238E27FC236}">
                <a16:creationId xmlns:a16="http://schemas.microsoft.com/office/drawing/2014/main" id="{BC3DC47F-410E-0F28-FD52-471056210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FDA6598-F1C3-B2E9-01A4-39EFFA1C4EF6}"/>
              </a:ext>
            </a:extLst>
          </p:cNvPr>
          <p:cNvCxnSpPr/>
          <p:nvPr/>
        </p:nvCxnSpPr>
        <p:spPr>
          <a:xfrm>
            <a:off x="72277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6D7DBD1-6688-13C0-AB0D-B1C49443E057}"/>
                  </a:ext>
                </a:extLst>
              </p:cNvPr>
              <p:cNvSpPr txBox="1"/>
              <p:nvPr/>
            </p:nvSpPr>
            <p:spPr>
              <a:xfrm>
                <a:off x="554805" y="1400944"/>
                <a:ext cx="406359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Conventional hadrons: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Meson(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Baryon(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𝑞𝑞𝑞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6D7DBD1-6688-13C0-AB0D-B1C49443E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5" y="1400944"/>
                <a:ext cx="4063593" cy="954107"/>
              </a:xfrm>
              <a:prstGeom prst="rect">
                <a:avLst/>
              </a:prstGeom>
              <a:blipFill>
                <a:blip r:embed="rId4"/>
                <a:stretch>
                  <a:fillRect l="-2999" t="-7051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3914D38-B9AF-47B7-5530-5B162AEE3633}"/>
                  </a:ext>
                </a:extLst>
              </p:cNvPr>
              <p:cNvSpPr/>
              <p:nvPr/>
            </p:nvSpPr>
            <p:spPr>
              <a:xfrm>
                <a:off x="4819674" y="1364325"/>
                <a:ext cx="6519117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Exotic states: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Molecular states:</a:t>
                </a:r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loosely bound states composed of a </a:t>
                </a:r>
              </a:p>
              <a:p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pair of hadrons, bound by residual interactions of strong</a:t>
                </a:r>
              </a:p>
              <a:p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interactions</a:t>
                </a:r>
                <a:r>
                  <a:rPr lang="en-US" altLang="zh-CN" sz="2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Tetraquarks:</a:t>
                </a:r>
                <a:r>
                  <a:rPr lang="en-US" altLang="zh-CN" sz="2000" b="1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Pentaquarks:</a:t>
                </a:r>
                <a:r>
                  <a:rPr lang="en-US" altLang="zh-CN" sz="2000" b="1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𝑞𝑞𝑞𝑞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Hybrids: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zh-CN" sz="2000" i="1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Glueballs: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𝑔𝑔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𝑔𝑔𝑔</m:t>
                    </m:r>
                  </m:oMath>
                </a14:m>
                <a:endParaRPr lang="en-US" altLang="zh-CN" sz="2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3914D38-B9AF-47B7-5530-5B162AEE3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674" y="1364325"/>
                <a:ext cx="6519117" cy="2677656"/>
              </a:xfrm>
              <a:prstGeom prst="rect">
                <a:avLst/>
              </a:prstGeom>
              <a:blipFill>
                <a:blip r:embed="rId5"/>
                <a:stretch>
                  <a:fillRect l="-1964" t="-2506" b="-3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96C06F7-C2E0-3ED2-C802-268457F2E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901" y="4162972"/>
            <a:ext cx="7353405" cy="1995737"/>
          </a:xfrm>
          <a:prstGeom prst="rect">
            <a:avLst/>
          </a:prstGeom>
        </p:spPr>
      </p:pic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469005FF-E378-CC1B-5E5E-09E878F5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5050"/>
            <a:ext cx="4312716" cy="640707"/>
          </a:xfrm>
          <a:prstGeom prst="rect">
            <a:avLst/>
          </a:prstGeom>
        </p:spPr>
      </p:pic>
      <p:pic>
        <p:nvPicPr>
          <p:cNvPr id="8" name="图片 7" descr="logo2">
            <a:extLst>
              <a:ext uri="{FF2B5EF4-FFF2-40B4-BE49-F238E27FC236}">
                <a16:creationId xmlns:a16="http://schemas.microsoft.com/office/drawing/2014/main" id="{1FE6AE1F-E5A6-A394-11B8-6598E86D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F43AB2A-F515-0B72-9934-3453DF2C9903}"/>
              </a:ext>
            </a:extLst>
          </p:cNvPr>
          <p:cNvSpPr/>
          <p:nvPr/>
        </p:nvSpPr>
        <p:spPr>
          <a:xfrm>
            <a:off x="4664632" y="717104"/>
            <a:ext cx="2342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2" charset="-122"/>
                <a:cs typeface="Times New Roman" panose="02020603050405020304" pitchFamily="18" charset="0"/>
              </a:rPr>
              <a:t>ackground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9F5E6E1-6DC6-D227-8357-F97AC56F8B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63" r="5772"/>
          <a:stretch/>
        </p:blipFill>
        <p:spPr>
          <a:xfrm>
            <a:off x="1192599" y="4440363"/>
            <a:ext cx="2468547" cy="18556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E25165A-CE69-6BCA-66A3-5D6E1434CA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99" y="2516575"/>
            <a:ext cx="2350643" cy="172353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FF035BE-3891-447D-ECFF-34D495E599C2}"/>
              </a:ext>
            </a:extLst>
          </p:cNvPr>
          <p:cNvGrpSpPr/>
          <p:nvPr/>
        </p:nvGrpSpPr>
        <p:grpSpPr>
          <a:xfrm>
            <a:off x="8023183" y="2848887"/>
            <a:ext cx="1413781" cy="667067"/>
            <a:chOff x="10455816" y="1656687"/>
            <a:chExt cx="1413781" cy="667067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D53398F2-D92E-F9BA-7BF6-BC538DD1F75B}"/>
                </a:ext>
              </a:extLst>
            </p:cNvPr>
            <p:cNvSpPr/>
            <p:nvPr/>
          </p:nvSpPr>
          <p:spPr>
            <a:xfrm>
              <a:off x="10456072" y="1656687"/>
              <a:ext cx="1371360" cy="66706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E6F89E2-BC07-7A6B-53D5-F4DE71F714B0}"/>
                    </a:ext>
                  </a:extLst>
                </p:cNvPr>
                <p:cNvSpPr txBox="1"/>
                <p:nvPr/>
              </p:nvSpPr>
              <p:spPr>
                <a:xfrm>
                  <a:off x="10455816" y="1790164"/>
                  <a:ext cx="1413781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</m:t>
                            </m:r>
                          </m:sub>
                        </m:s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𝟐𝟗𝟏𝟎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b="1">
                    <a:latin typeface="Blackadder ITC" panose="04020505051007020D02" pitchFamily="8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E6F89E2-BC07-7A6B-53D5-F4DE71F71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5816" y="1790164"/>
                  <a:ext cx="1413781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AE84C02-C5E5-3DF2-381C-EB97D032AB8F}"/>
              </a:ext>
            </a:extLst>
          </p:cNvPr>
          <p:cNvGrpSpPr/>
          <p:nvPr/>
        </p:nvGrpSpPr>
        <p:grpSpPr>
          <a:xfrm>
            <a:off x="9691955" y="2816727"/>
            <a:ext cx="1413781" cy="667067"/>
            <a:chOff x="10456072" y="1656687"/>
            <a:chExt cx="1413781" cy="667067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9F39196-42C9-6775-B0B8-960368B0DB18}"/>
                </a:ext>
              </a:extLst>
            </p:cNvPr>
            <p:cNvSpPr/>
            <p:nvPr/>
          </p:nvSpPr>
          <p:spPr>
            <a:xfrm>
              <a:off x="10456072" y="1656687"/>
              <a:ext cx="1371360" cy="66706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F952A0A5-496B-4C99-AAC0-E678AF6B9D08}"/>
                    </a:ext>
                  </a:extLst>
                </p:cNvPr>
                <p:cNvSpPr txBox="1"/>
                <p:nvPr/>
              </p:nvSpPr>
              <p:spPr>
                <a:xfrm>
                  <a:off x="10456072" y="1749080"/>
                  <a:ext cx="1413781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𝟐𝟗𝟒𝟎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F952A0A5-496B-4C99-AAC0-E678AF6B9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6072" y="1749080"/>
                  <a:ext cx="1413781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57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19DFC-F885-4E1C-D9F9-40F8D30CE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B76D15D-C745-B8FC-E559-2EF82125BFE7}"/>
              </a:ext>
            </a:extLst>
          </p:cNvPr>
          <p:cNvSpPr/>
          <p:nvPr/>
        </p:nvSpPr>
        <p:spPr>
          <a:xfrm>
            <a:off x="0" y="6356838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图片 11" descr="logo2">
            <a:extLst>
              <a:ext uri="{FF2B5EF4-FFF2-40B4-BE49-F238E27FC236}">
                <a16:creationId xmlns:a16="http://schemas.microsoft.com/office/drawing/2014/main" id="{DCF12338-2364-DD4D-C41F-E61B60436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F430A01-DC35-B542-FD91-0AC210AA7527}"/>
              </a:ext>
            </a:extLst>
          </p:cNvPr>
          <p:cNvCxnSpPr/>
          <p:nvPr/>
        </p:nvCxnSpPr>
        <p:spPr>
          <a:xfrm>
            <a:off x="72277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2A80A5C-0BBD-E982-AC69-895C17CFB144}"/>
              </a:ext>
            </a:extLst>
          </p:cNvPr>
          <p:cNvGrpSpPr/>
          <p:nvPr/>
        </p:nvGrpSpPr>
        <p:grpSpPr>
          <a:xfrm>
            <a:off x="7526719" y="2251174"/>
            <a:ext cx="4535919" cy="2609269"/>
            <a:chOff x="7656081" y="1742258"/>
            <a:chExt cx="4535919" cy="2609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7873FEA-BF93-9E12-F53C-D8864C1F427D}"/>
                    </a:ext>
                  </a:extLst>
                </p:cNvPr>
                <p:cNvSpPr txBox="1"/>
                <p:nvPr/>
              </p:nvSpPr>
              <p:spPr>
                <a:xfrm>
                  <a:off x="7656081" y="1742258"/>
                  <a:ext cx="4535919" cy="17045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2880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a14:m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2881.9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±0.1±0.5</m:t>
                          </m:r>
                        </m:e>
                      </m:d>
                    </m:oMath>
                  </a14:m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MeV,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5.8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±1.5±1.1</m:t>
                          </m:r>
                        </m:e>
                      </m:d>
                    </m:oMath>
                  </a14:m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MeV,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2940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a14:m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2939.8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±1.3±1.0</m:t>
                          </m:r>
                        </m:e>
                      </m:d>
                    </m:oMath>
                  </a14:m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MeV,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17.5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±5.2±5.9</m:t>
                          </m:r>
                        </m:e>
                      </m:d>
                    </m:oMath>
                  </a14:m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MeV,</a:t>
                  </a: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7873FEA-BF93-9E12-F53C-D8864C1F42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081" y="1742258"/>
                  <a:ext cx="4535919" cy="1704569"/>
                </a:xfrm>
                <a:prstGeom prst="rect">
                  <a:avLst/>
                </a:prstGeom>
                <a:blipFill>
                  <a:blip r:embed="rId4"/>
                  <a:stretch>
                    <a:fillRect b="-46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3980A45E-EB49-0315-0A39-A5A204424E99}"/>
                    </a:ext>
                  </a:extLst>
                </p:cNvPr>
                <p:cNvSpPr txBox="1"/>
                <p:nvPr/>
              </p:nvSpPr>
              <p:spPr>
                <a:xfrm>
                  <a:off x="7656081" y="3477955"/>
                  <a:ext cx="4288012" cy="8735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2910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a14:m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2913.8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±5.6±3.8</m:t>
                          </m:r>
                        </m:e>
                      </m:d>
                    </m:oMath>
                  </a14:m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MeV,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m:rPr>
                              <m:nor/>
                            </m:rP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±20.0±18.8</m:t>
                          </m:r>
                        </m:e>
                      </m:d>
                    </m:oMath>
                  </a14:m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MeV,</a:t>
                  </a: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3980A45E-EB49-0315-0A39-A5A204424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081" y="3477955"/>
                  <a:ext cx="4288012" cy="873572"/>
                </a:xfrm>
                <a:prstGeom prst="rect">
                  <a:avLst/>
                </a:prstGeom>
                <a:blipFill>
                  <a:blip r:embed="rId5"/>
                  <a:stretch>
                    <a:fillRect r="-2415" b="-97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图片 2" descr="logo2">
            <a:extLst>
              <a:ext uri="{FF2B5EF4-FFF2-40B4-BE49-F238E27FC236}">
                <a16:creationId xmlns:a16="http://schemas.microsoft.com/office/drawing/2014/main" id="{C3F6A0A3-E8E9-1C4C-76B6-BEEC13D8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5050"/>
            <a:ext cx="4312716" cy="640707"/>
          </a:xfrm>
          <a:prstGeom prst="rect">
            <a:avLst/>
          </a:prstGeom>
        </p:spPr>
      </p:pic>
      <p:pic>
        <p:nvPicPr>
          <p:cNvPr id="8" name="图片 7" descr="logo2">
            <a:extLst>
              <a:ext uri="{FF2B5EF4-FFF2-40B4-BE49-F238E27FC236}">
                <a16:creationId xmlns:a16="http://schemas.microsoft.com/office/drawing/2014/main" id="{D30C7405-09AC-1F05-5804-D4C513017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3129762-9615-1834-5544-D136A66AF9B3}"/>
              </a:ext>
            </a:extLst>
          </p:cNvPr>
          <p:cNvSpPr/>
          <p:nvPr/>
        </p:nvSpPr>
        <p:spPr>
          <a:xfrm>
            <a:off x="3547715" y="810070"/>
            <a:ext cx="4792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2" charset="-122"/>
                <a:cs typeface="Times New Roman" panose="02020603050405020304" pitchFamily="18" charset="0"/>
              </a:rPr>
              <a:t>Experimental background</a:t>
            </a:r>
            <a:endParaRPr lang="zh-CN" altLang="en-US" sz="3200" b="1">
              <a:latin typeface="Times New Roman" panose="02020603050405020304" pitchFamily="18" charset="0"/>
              <a:ea typeface="微软雅黑" panose="020B0503020204020204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6064247-4FE6-76F6-2986-FB855F6080CE}"/>
              </a:ext>
            </a:extLst>
          </p:cNvPr>
          <p:cNvGrpSpPr/>
          <p:nvPr/>
        </p:nvGrpSpPr>
        <p:grpSpPr>
          <a:xfrm>
            <a:off x="536091" y="1531717"/>
            <a:ext cx="7124621" cy="3794566"/>
            <a:chOff x="288183" y="1645703"/>
            <a:chExt cx="7124621" cy="379456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0682A1-2AD6-B033-37B1-616EEB71A9E5}"/>
                </a:ext>
              </a:extLst>
            </p:cNvPr>
            <p:cNvGrpSpPr/>
            <p:nvPr/>
          </p:nvGrpSpPr>
          <p:grpSpPr>
            <a:xfrm>
              <a:off x="288183" y="1645703"/>
              <a:ext cx="7124621" cy="3379399"/>
              <a:chOff x="361430" y="1543373"/>
              <a:chExt cx="7124621" cy="3379399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45232DEE-B457-46FA-1A9B-23A5C99C1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430" y="2017158"/>
                <a:ext cx="6990628" cy="2905614"/>
              </a:xfrm>
              <a:prstGeom prst="rect">
                <a:avLst/>
              </a:prstGeom>
            </p:spPr>
          </p:pic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CCEF073-85E5-A5C6-FE43-B49091B0112D}"/>
                  </a:ext>
                </a:extLst>
              </p:cNvPr>
              <p:cNvSpPr txBox="1"/>
              <p:nvPr/>
            </p:nvSpPr>
            <p:spPr>
              <a:xfrm>
                <a:off x="894656" y="1543373"/>
                <a:ext cx="296208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Phys.Rev.Lett. 98 (2007) 012001</a:t>
                </a:r>
                <a:endParaRPr lang="zh-CN" altLang="en-US" sz="1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5CF8F7B-714F-AE54-B934-B0C685788838}"/>
                  </a:ext>
                </a:extLst>
              </p:cNvPr>
              <p:cNvSpPr txBox="1"/>
              <p:nvPr/>
            </p:nvSpPr>
            <p:spPr>
              <a:xfrm>
                <a:off x="4229700" y="1576228"/>
                <a:ext cx="325635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Phys.Rev.Lett. 130 (2023) 3, 031901</a:t>
                </a:r>
                <a:endParaRPr lang="zh-CN" altLang="en-US" sz="1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74B8A38-B894-D9C7-09B1-BD5A86093992}"/>
                </a:ext>
              </a:extLst>
            </p:cNvPr>
            <p:cNvGrpSpPr/>
            <p:nvPr/>
          </p:nvGrpSpPr>
          <p:grpSpPr>
            <a:xfrm>
              <a:off x="437703" y="5084888"/>
              <a:ext cx="3832239" cy="338554"/>
              <a:chOff x="-356193" y="4922300"/>
              <a:chExt cx="3832239" cy="338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53A6CA6C-8416-95BF-FBDA-D869CF0B0247}"/>
                      </a:ext>
                    </a:extLst>
                  </p:cNvPr>
                  <p:cNvSpPr txBox="1"/>
                  <p:nvPr/>
                </p:nvSpPr>
                <p:spPr>
                  <a:xfrm>
                    <a:off x="-356193" y="4922300"/>
                    <a:ext cx="1928426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2880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zh-CN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oMath>
                    </a14:m>
                    <a:r>
                      <a: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zh-CN" altLang="en-US" sz="160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53A6CA6C-8416-95BF-FBDA-D869CF0B0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56193" y="4922300"/>
                    <a:ext cx="1928426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1ECE6633-A014-CB89-4286-B33A4B9185C7}"/>
                      </a:ext>
                    </a:extLst>
                  </p:cNvPr>
                  <p:cNvSpPr txBox="1"/>
                  <p:nvPr/>
                </p:nvSpPr>
                <p:spPr>
                  <a:xfrm>
                    <a:off x="1447994" y="4922300"/>
                    <a:ext cx="2028052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940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zh-CN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oMath>
                    </a14:m>
                    <a:r>
                      <a:rPr lang="en-US" altLang="zh-CN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zh-CN" altLang="en-US" sz="160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1ECE6633-A014-CB89-4286-B33A4B9185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7994" y="4922300"/>
                    <a:ext cx="2028052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873EB74C-601D-8646-AA18-3396EA071E7D}"/>
                    </a:ext>
                  </a:extLst>
                </p:cNvPr>
                <p:cNvSpPr txBox="1"/>
                <p:nvPr/>
              </p:nvSpPr>
              <p:spPr>
                <a:xfrm>
                  <a:off x="4585556" y="5067538"/>
                  <a:ext cx="2770311" cy="3727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(2455)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0,++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873EB74C-601D-8646-AA18-3396EA071E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556" y="5067538"/>
                  <a:ext cx="2770311" cy="372731"/>
                </a:xfrm>
                <a:prstGeom prst="rect">
                  <a:avLst/>
                </a:prstGeom>
                <a:blipFill>
                  <a:blip r:embed="rId9"/>
                  <a:stretch>
                    <a:fillRect r="-1322"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BA76B5D-8250-0E79-3121-AA229AB6DF2B}"/>
                  </a:ext>
                </a:extLst>
              </p:cNvPr>
              <p:cNvSpPr txBox="1"/>
              <p:nvPr/>
            </p:nvSpPr>
            <p:spPr>
              <a:xfrm>
                <a:off x="1733702" y="5610728"/>
                <a:ext cx="85976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Open question: How to describe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</m:t>
                        </m:r>
                      </m:sub>
                    </m:sSub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𝟐𝟗𝟏𝟎</m:t>
                    </m:r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zh-C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</m:t>
                        </m:r>
                      </m:sub>
                    </m:sSub>
                    <m:r>
                      <a:rPr lang="en-US" altLang="zh-CN" sz="24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𝟐𝟗𝟒𝟎</m:t>
                    </m:r>
                    <m:r>
                      <a:rPr lang="en-US" altLang="zh-CN" sz="24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?</a:t>
                </a:r>
                <a:endParaRPr lang="zh-CN" altLang="en-US" sz="2400" b="1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BA76B5D-8250-0E79-3121-AA229AB6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702" y="5610728"/>
                <a:ext cx="8597667" cy="461665"/>
              </a:xfrm>
              <a:prstGeom prst="rect">
                <a:avLst/>
              </a:prstGeom>
              <a:blipFill>
                <a:blip r:embed="rId10"/>
                <a:stretch>
                  <a:fillRect l="-1063" t="-11842" r="-2835" b="-27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F4504-9938-8ED1-40D8-046FFBC82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2">
            <a:extLst>
              <a:ext uri="{FF2B5EF4-FFF2-40B4-BE49-F238E27FC236}">
                <a16:creationId xmlns:a16="http://schemas.microsoft.com/office/drawing/2014/main" id="{54E42286-FC68-5995-0148-8B624B0CD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E9F58E3-8BDD-F049-D9FF-1275BE742210}"/>
              </a:ext>
            </a:extLst>
          </p:cNvPr>
          <p:cNvCxnSpPr/>
          <p:nvPr/>
        </p:nvCxnSpPr>
        <p:spPr>
          <a:xfrm>
            <a:off x="23290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C983675-A236-4EA7-E3EC-072261B63343}"/>
              </a:ext>
            </a:extLst>
          </p:cNvPr>
          <p:cNvSpPr/>
          <p:nvPr/>
        </p:nvSpPr>
        <p:spPr>
          <a:xfrm>
            <a:off x="0" y="6383422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D78EB1-6717-B664-5875-C66DD1727C61}"/>
              </a:ext>
            </a:extLst>
          </p:cNvPr>
          <p:cNvSpPr/>
          <p:nvPr/>
        </p:nvSpPr>
        <p:spPr>
          <a:xfrm>
            <a:off x="3813694" y="676716"/>
            <a:ext cx="4398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2" charset="-122"/>
                <a:cs typeface="Times New Roman" panose="02020603050405020304" pitchFamily="18" charset="0"/>
              </a:rPr>
              <a:t>Theoretical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EE36D723-AC2E-80CC-4AB5-F8763ED6CE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643994"/>
                  </p:ext>
                </p:extLst>
              </p:nvPr>
            </p:nvGraphicFramePr>
            <p:xfrm>
              <a:off x="251718" y="1312137"/>
              <a:ext cx="11522465" cy="50156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05855">
                      <a:extLst>
                        <a:ext uri="{9D8B030D-6E8A-4147-A177-3AD203B41FA5}">
                          <a16:colId xmlns:a16="http://schemas.microsoft.com/office/drawing/2014/main" val="2055494375"/>
                        </a:ext>
                      </a:extLst>
                    </a:gridCol>
                    <a:gridCol w="2424701">
                      <a:extLst>
                        <a:ext uri="{9D8B030D-6E8A-4147-A177-3AD203B41FA5}">
                          <a16:colId xmlns:a16="http://schemas.microsoft.com/office/drawing/2014/main" val="406262713"/>
                        </a:ext>
                      </a:extLst>
                    </a:gridCol>
                    <a:gridCol w="3328827">
                      <a:extLst>
                        <a:ext uri="{9D8B030D-6E8A-4147-A177-3AD203B41FA5}">
                          <a16:colId xmlns:a16="http://schemas.microsoft.com/office/drawing/2014/main" val="1854511364"/>
                        </a:ext>
                      </a:extLst>
                    </a:gridCol>
                    <a:gridCol w="3863082">
                      <a:extLst>
                        <a:ext uri="{9D8B030D-6E8A-4147-A177-3AD203B41FA5}">
                          <a16:colId xmlns:a16="http://schemas.microsoft.com/office/drawing/2014/main" val="1790993318"/>
                        </a:ext>
                      </a:extLst>
                    </a:gridCol>
                  </a:tblGrid>
                  <a:tr h="237271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Method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References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Explanation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Research contents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965770"/>
                      </a:ext>
                    </a:extLst>
                  </a:tr>
                  <a:tr h="538185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QCD sum rules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Eur.Phys.J.C 51 (2007) 883-889</a:t>
                          </a:r>
                          <a:endParaRPr lang="zh-CN" sz="12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(2940)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as 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6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altLang="zh-CN" sz="160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molecular state </a:t>
                          </a: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zh-CN" altLang="zh-CN" sz="160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Decays modes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kern="100" smtClean="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zh-CN" sz="14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4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C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2940</m:t>
                                      </m:r>
                                    </m:e>
                                  </m:d>
                                  <m:r>
                                    <a:rPr lang="zh-CN" altLang="en-US" sz="1400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altLang="zh-CN" sz="14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altLang="zh-CN" sz="14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14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zh-CN" altLang="zh-CN" sz="14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CN" sz="1400" i="1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14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4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sz="14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4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zh-CN" sz="14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1376846"/>
                      </a:ext>
                    </a:extLst>
                  </a:tr>
                  <a:tr h="490607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sz="105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Eur.Phys.J.C 82 (2022) 10, 920</a:t>
                          </a:r>
                          <a:endParaRPr lang="zh-CN" sz="12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</m:t>
                              </m:r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as a</a:t>
                          </a:r>
                          <a:r>
                            <a:rPr lang="en-US" altLang="zh-CN" sz="1600" kern="100" baseline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zh-CN" sz="1600" i="1" kern="1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600" i="1" kern="100" baseline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zh-CN" sz="1600" i="1" kern="100" baseline="0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600" b="0" i="1" kern="100" baseline="0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600" b="0" i="1" kern="100" baseline="0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  <m:sup>
                                      <m:r>
                                        <a:rPr lang="en-US" altLang="zh-CN" sz="1600" b="0" i="1" kern="100" baseline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r>
                                    <a:rPr lang="en-US" altLang="zh-CN" sz="1600" b="0" i="1" kern="1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, 2</m:t>
                                  </m:r>
                                  <m:r>
                                    <a:rPr lang="en-US" altLang="zh-CN" sz="1600" b="0" i="1" kern="1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state.</a:t>
                          </a:r>
                          <a:endParaRPr lang="zh-CN" altLang="zh-CN" sz="160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The mass, diﬀerent decays and interactions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6720068"/>
                      </a:ext>
                    </a:extLst>
                  </a:tr>
                  <a:tr h="3949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One-boson-exchange model</a:t>
                          </a: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8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Phys.Rev.D 82 (2010) 114029</a:t>
                          </a:r>
                          <a:endParaRPr lang="zh-CN" sz="12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</m:t>
                              </m:r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as</a:t>
                          </a:r>
                          <a:r>
                            <a:rPr lang="en-US" altLang="zh-CN" sz="1600" kern="100" baseline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kern="1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b="0" i="1" kern="1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600" b="0" i="1" kern="1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altLang="zh-CN" sz="160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systems</a:t>
                          </a:r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kern="100" noProof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kern="100" noProof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kern="100" noProof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1600" i="1" kern="100" noProof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i="1" kern="100" noProof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0" kern="100" noProof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kern="100" noProof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0" kern="10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  <m:r>
                                <a:rPr lang="en-US" altLang="zh-CN" sz="1600" b="0" i="1" kern="100" noProof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zh-CN" altLang="zh-CN" sz="1600" i="1" kern="10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i="1" kern="100" noProof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0" kern="100" noProof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CN" sz="1600" kern="100" noProof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0" kern="10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zh-CN" altLang="zh-CN" sz="16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The interaction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oMath>
                          </a14:m>
                          <a:endParaRPr lang="zh-CN" sz="16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8626916"/>
                      </a:ext>
                    </a:extLst>
                  </a:tr>
                  <a:tr h="406856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1" i="0" u="none" strike="noStrike" kern="100" cap="none" spc="0" normalizeH="0" baseline="30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en-US" altLang="zh-CN" sz="1800" b="1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kumimoji="0" lang="en-US" altLang="zh-CN" sz="1800" b="1" i="0" u="none" strike="noStrike" kern="1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 </a:t>
                          </a:r>
                          <a:r>
                            <a:rPr kumimoji="0" lang="en-US" altLang="zh-CN" sz="1800" b="1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model</a:t>
                          </a: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altLang="en-US" sz="18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kern="10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Eur.Phys.J.C 78 (2018) 7, 599</a:t>
                          </a:r>
                          <a:endParaRPr lang="zh-CN" altLang="zh-CN" sz="1200" kern="100" noProof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</m:t>
                              </m:r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as</a:t>
                          </a:r>
                          <a:r>
                            <a:rPr lang="en-US" altLang="zh-CN" sz="1600" kern="100" baseline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the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altLang="zh-CN" sz="1600" kern="100" noProof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wave state </a:t>
                          </a:r>
                          <a:r>
                            <a:rPr lang="en-US" altLang="zh-CN" sz="1600" kern="10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with one radial excitation.</a:t>
                          </a:r>
                          <a:endParaRPr lang="zh-CN" altLang="zh-CN" sz="1600" kern="100" noProof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The decay widths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</m:t>
                              </m:r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zh-CN" sz="1600" kern="100" noProof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5721545"/>
                      </a:ext>
                    </a:extLst>
                  </a:tr>
                  <a:tr h="462337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Eur.Phys.J.C 81 (2021) 5, 467</a:t>
                          </a:r>
                          <a:endParaRPr lang="zh-CN" altLang="en-US" sz="12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</m:t>
                              </m:r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as</a:t>
                          </a:r>
                          <a:r>
                            <a:rPr lang="en-US" altLang="zh-CN" sz="1600" kern="100" baseline="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1600" b="0" i="1" kern="1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zh-CN" altLang="en-US" sz="160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wave</a:t>
                          </a:r>
                          <a:r>
                            <a:rPr lang="en-US" altLang="zh-CN" sz="1600" kern="100" baseline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state</a:t>
                          </a:r>
                          <a:r>
                            <a:rPr lang="en-US" altLang="zh-CN" sz="1600" kern="100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kern="100" noProof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kern="100" noProof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kern="100" noProof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1600" i="1" kern="100" noProof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i="1" kern="100" noProof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0" kern="100" noProof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CN" sz="1600" kern="100" noProof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0" kern="10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zh-CN" altLang="en-US" sz="16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The decay widths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</m:t>
                              </m:r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zh-CN" sz="1600" kern="100" noProof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0668967"/>
                      </a:ext>
                    </a:extLst>
                  </a:tr>
                  <a:tr h="639481">
                    <a:tc rowSpan="3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kumimoji="0" lang="en-US" altLang="zh-CN" sz="1800" b="1" i="0" u="none" strike="noStrike" kern="100" cap="none" spc="0" normalizeH="0" baseline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The effective Lagrangian approach</a:t>
                          </a:r>
                          <a:endParaRPr kumimoji="0" lang="zh-CN" altLang="en-US" sz="1800" b="1" i="0" u="none" strike="noStrike" kern="100" cap="none" spc="0" normalizeH="0" baseline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Phys.Rev.D 81 (2010) 014006</a:t>
                          </a:r>
                          <a:endParaRPr lang="zh-CN" altLang="en-US" sz="12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(2940)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as 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6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altLang="zh-CN" sz="160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molecular state </a:t>
                          </a: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zh-CN" altLang="en-US" sz="16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kern="10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The decay</a:t>
                          </a:r>
                          <a:r>
                            <a:rPr lang="en-US" altLang="zh-CN" sz="1600" kern="100" baseline="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kern="10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channels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kern="10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b="0" i="1" kern="10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sz="1600" b="0" i="1" kern="100" noProof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++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sz="16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sz="16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0577263"/>
                      </a:ext>
                    </a:extLst>
                  </a:tr>
                  <a:tr h="605321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Phys.Rev.D 83 (2011) 094005 </a:t>
                          </a:r>
                          <a:endParaRPr lang="zh-CN" altLang="en-US" sz="12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(2940)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as 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6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altLang="zh-CN" sz="160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molecular state </a:t>
                          </a: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zh-CN" altLang="en-US" sz="16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kern="10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The decay</a:t>
                          </a:r>
                          <a:r>
                            <a:rPr lang="en-US" altLang="zh-CN" sz="1600" kern="100" baseline="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kern="10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channels</a:t>
                          </a:r>
                          <a:r>
                            <a:rPr lang="en-US" altLang="zh-CN" sz="1600" kern="100" baseline="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1600" i="1" kern="100" baseline="0" noProof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600" i="1" kern="100" baseline="0" noProof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i="1" kern="100" baseline="0" noProof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sub>
                                  </m:sSub>
                                  <m: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(2286)</m:t>
                                  </m:r>
                                </m:e>
                                <m:sup>
                                  <m: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1600" b="0" i="1" kern="100" baseline="0" noProof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1600" i="1" kern="100" baseline="0" noProof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600" i="1" kern="100" baseline="0" noProof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i="1" kern="100" baseline="0" noProof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sub>
                                  </m:sSub>
                                  <m: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(2286)</m:t>
                                  </m:r>
                                </m:e>
                                <m:sup>
                                  <m: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1600" b="0" i="1" kern="100" baseline="0" noProof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600" b="0" i="1" kern="100" baseline="0" noProof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2113632"/>
                      </a:ext>
                    </a:extLst>
                  </a:tr>
                  <a:tr h="943773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b="0" u="sng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Phys.Rev.D 109 (2024) 9, 094049</a:t>
                          </a:r>
                          <a:endParaRPr lang="zh-CN" altLang="en-US" sz="1200" b="0" u="sng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en-US" altLang="zh-CN" sz="1600" b="0" i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(2910)</m:t>
                              </m:r>
                            </m:oMath>
                          </a14:m>
                          <a:r>
                            <a:rPr lang="en-US" altLang="zh-CN" sz="1600" b="0" i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and 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en-US" altLang="zh-CN" sz="1600" b="0" i="0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(2940</m:t>
                              </m:r>
                              <m:r>
                                <a:rPr lang="en-US" altLang="zh-CN" sz="16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6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both as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b="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600" b="0" i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altLang="zh-CN" sz="1600" b="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molecular state </a:t>
                          </a:r>
                          <a:r>
                            <a:rPr lang="en-US" altLang="zh-CN" sz="1600" b="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with </a:t>
                          </a:r>
                        </a:p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b="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b="0" i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1600" b="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b="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kern="1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b="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600" b="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b="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kern="1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CN" sz="1600" b="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6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respectively. </a:t>
                          </a:r>
                          <a:endParaRPr lang="zh-CN" altLang="en-US" sz="16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The branching fractions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𝑁𝐷</m:t>
                              </m:r>
                              <m:r>
                                <a:rPr lang="en-US" altLang="zh-CN" sz="1600" b="0" i="0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zh-CN" altLang="en-US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altLang="zh-CN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zh-CN" altLang="en-US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zh-CN" altLang="en-US" sz="16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6586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EE36D723-AC2E-80CC-4AB5-F8763ED6CE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643994"/>
                  </p:ext>
                </p:extLst>
              </p:nvPr>
            </p:nvGraphicFramePr>
            <p:xfrm>
              <a:off x="251718" y="1312137"/>
              <a:ext cx="11522465" cy="50156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05855">
                      <a:extLst>
                        <a:ext uri="{9D8B030D-6E8A-4147-A177-3AD203B41FA5}">
                          <a16:colId xmlns:a16="http://schemas.microsoft.com/office/drawing/2014/main" val="2055494375"/>
                        </a:ext>
                      </a:extLst>
                    </a:gridCol>
                    <a:gridCol w="2424701">
                      <a:extLst>
                        <a:ext uri="{9D8B030D-6E8A-4147-A177-3AD203B41FA5}">
                          <a16:colId xmlns:a16="http://schemas.microsoft.com/office/drawing/2014/main" val="406262713"/>
                        </a:ext>
                      </a:extLst>
                    </a:gridCol>
                    <a:gridCol w="3328827">
                      <a:extLst>
                        <a:ext uri="{9D8B030D-6E8A-4147-A177-3AD203B41FA5}">
                          <a16:colId xmlns:a16="http://schemas.microsoft.com/office/drawing/2014/main" val="1854511364"/>
                        </a:ext>
                      </a:extLst>
                    </a:gridCol>
                    <a:gridCol w="3863082">
                      <a:extLst>
                        <a:ext uri="{9D8B030D-6E8A-4147-A177-3AD203B41FA5}">
                          <a16:colId xmlns:a16="http://schemas.microsoft.com/office/drawing/2014/main" val="179099331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Method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References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Explanation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Research contents</a:t>
                          </a:r>
                          <a:endParaRPr lang="zh-CN" sz="12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965770"/>
                      </a:ext>
                    </a:extLst>
                  </a:tr>
                  <a:tr h="538185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QCD sum rules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Eur.Phys.J.C 51 (2007) 883-889</a:t>
                          </a:r>
                          <a:endParaRPr lang="zh-CN" sz="12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0403" t="-65909" r="-116484" b="-878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423" t="-65909" r="-315" b="-878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376846"/>
                      </a:ext>
                    </a:extLst>
                  </a:tr>
                  <a:tr h="490607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sz="105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Eur.Phys.J.C 82 (2022) 10, 920</a:t>
                          </a:r>
                          <a:endParaRPr lang="zh-CN" sz="12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0403" t="-180247" r="-116484" b="-854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The mass, diﬀerent decays and interactions</a:t>
                          </a:r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672006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One-boson-exchange model</a:t>
                          </a: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8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Phys.Rev.D 82 (2010) 114029</a:t>
                          </a:r>
                          <a:endParaRPr lang="zh-CN" sz="12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0403" t="-252222" r="-116484" b="-6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423" t="-252222" r="-315" b="-66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8626916"/>
                      </a:ext>
                    </a:extLst>
                  </a:tr>
                  <a:tr h="48768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1" i="0" u="none" strike="noStrike" kern="100" cap="none" spc="0" normalizeH="0" baseline="30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en-US" altLang="zh-CN" sz="1800" b="1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kumimoji="0" lang="en-US" altLang="zh-CN" sz="1800" b="1" i="0" u="none" strike="noStrike" kern="1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0 </a:t>
                          </a:r>
                          <a:r>
                            <a:rPr kumimoji="0" lang="en-US" altLang="zh-CN" sz="1800" b="1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model</a:t>
                          </a: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altLang="en-US" sz="18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kern="100" noProof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Eur.Phys.J.C 78 (2018) 7, 599</a:t>
                          </a:r>
                          <a:endParaRPr lang="zh-CN" altLang="zh-CN" sz="1200" kern="100" noProof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0403" t="-396250" r="-116484" b="-65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423" t="-396250" r="-315" b="-65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721545"/>
                      </a:ext>
                    </a:extLst>
                  </a:tr>
                  <a:tr h="487680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Eur.Phys.J.C 81 (2021) 5, 467</a:t>
                          </a:r>
                          <a:endParaRPr lang="zh-CN" altLang="en-US" sz="12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0403" t="-496250" r="-116484" b="-55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423" t="-496250" r="-315" b="-55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0668967"/>
                      </a:ext>
                    </a:extLst>
                  </a:tr>
                  <a:tr h="639481">
                    <a:tc rowSpan="3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kumimoji="0" lang="en-US" altLang="zh-CN" sz="1800" b="1" i="0" u="none" strike="noStrike" kern="100" cap="none" spc="0" normalizeH="0" baseline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The effective Lagrangian approach</a:t>
                          </a:r>
                          <a:endParaRPr kumimoji="0" lang="zh-CN" altLang="en-US" sz="1800" b="1" i="0" u="none" strike="noStrike" kern="100" cap="none" spc="0" normalizeH="0" baseline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Phys.Rev.D 81 (2010) 014006</a:t>
                          </a:r>
                          <a:endParaRPr lang="zh-CN" altLang="en-US" sz="12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0403" t="-450000" r="-116484" b="-3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423" t="-450000" r="-315" b="-3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0577263"/>
                      </a:ext>
                    </a:extLst>
                  </a:tr>
                  <a:tr h="605321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Phys.Rev.D 83 (2011) 094005 </a:t>
                          </a:r>
                          <a:endParaRPr lang="zh-CN" altLang="en-US" sz="12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0403" t="-588889" r="-116484" b="-2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423" t="-588889" r="-315" b="-2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2113632"/>
                      </a:ext>
                    </a:extLst>
                  </a:tr>
                  <a:tr h="943773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 b="0" u="sng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 Phys.Rev.D 109 (2024) 9, 094049</a:t>
                          </a:r>
                          <a:endParaRPr lang="zh-CN" altLang="en-US" sz="1200" b="0" u="sng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0403" t="-440000" r="-116484" b="-5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423" t="-440000" r="-315" b="-5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65860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3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BF150-93AB-584B-A8C1-9E44C3D72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2">
            <a:extLst>
              <a:ext uri="{FF2B5EF4-FFF2-40B4-BE49-F238E27FC236}">
                <a16:creationId xmlns:a16="http://schemas.microsoft.com/office/drawing/2014/main" id="{0DDE1CEB-5841-3CEF-DEBF-444668AB9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B96176E-BA1F-1CB7-BF76-DA635D07CE93}"/>
              </a:ext>
            </a:extLst>
          </p:cNvPr>
          <p:cNvCxnSpPr/>
          <p:nvPr/>
        </p:nvCxnSpPr>
        <p:spPr>
          <a:xfrm>
            <a:off x="23290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013DD8D7-DC8F-5611-08B3-53A0DB5E00DE}"/>
              </a:ext>
            </a:extLst>
          </p:cNvPr>
          <p:cNvSpPr/>
          <p:nvPr/>
        </p:nvSpPr>
        <p:spPr>
          <a:xfrm>
            <a:off x="0" y="6383422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1AE8CC0-4D04-5D8C-6D81-CB6F70910A22}"/>
              </a:ext>
            </a:extLst>
          </p:cNvPr>
          <p:cNvSpPr/>
          <p:nvPr/>
        </p:nvSpPr>
        <p:spPr>
          <a:xfrm>
            <a:off x="3907651" y="716549"/>
            <a:ext cx="3875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2" charset="-122"/>
                <a:cs typeface="Times New Roman" panose="02020603050405020304" pitchFamily="18" charset="0"/>
              </a:rPr>
              <a:t>Production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AFB1AEB1-7B9A-08D2-1683-D859C4618F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7661923"/>
                  </p:ext>
                </p:extLst>
              </p:nvPr>
            </p:nvGraphicFramePr>
            <p:xfrm>
              <a:off x="563377" y="1369861"/>
              <a:ext cx="11065245" cy="185564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00350">
                      <a:extLst>
                        <a:ext uri="{9D8B030D-6E8A-4147-A177-3AD203B41FA5}">
                          <a16:colId xmlns:a16="http://schemas.microsoft.com/office/drawing/2014/main" val="2055494375"/>
                        </a:ext>
                      </a:extLst>
                    </a:gridCol>
                    <a:gridCol w="2244904">
                      <a:extLst>
                        <a:ext uri="{9D8B030D-6E8A-4147-A177-3AD203B41FA5}">
                          <a16:colId xmlns:a16="http://schemas.microsoft.com/office/drawing/2014/main" val="406262713"/>
                        </a:ext>
                      </a:extLst>
                    </a:gridCol>
                    <a:gridCol w="3388932">
                      <a:extLst>
                        <a:ext uri="{9D8B030D-6E8A-4147-A177-3AD203B41FA5}">
                          <a16:colId xmlns:a16="http://schemas.microsoft.com/office/drawing/2014/main" val="1790993318"/>
                        </a:ext>
                      </a:extLst>
                    </a:gridCol>
                    <a:gridCol w="2931059">
                      <a:extLst>
                        <a:ext uri="{9D8B030D-6E8A-4147-A177-3AD203B41FA5}">
                          <a16:colId xmlns:a16="http://schemas.microsoft.com/office/drawing/2014/main" val="65218088"/>
                        </a:ext>
                      </a:extLst>
                    </a:gridCol>
                  </a:tblGrid>
                  <a:tr h="232387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References</a:t>
                          </a:r>
                          <a:endParaRPr lang="zh-CN" sz="18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Process</a:t>
                          </a:r>
                          <a:endParaRPr lang="zh-CN" altLang="en-US" sz="18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Explanation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1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Cross-sectional magnitude</a:t>
                          </a:r>
                          <a:endParaRPr lang="zh-CN" sz="18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965770"/>
                      </a:ext>
                    </a:extLst>
                  </a:tr>
                  <a:tr h="52710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 92 (2015) 9, 094032</a:t>
                          </a:r>
                          <a:endParaRPr lang="zh-CN" sz="14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𝜸</m:t>
                                </m:r>
                                <m:r>
                                  <a:rPr lang="en-US" altLang="zh-CN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zh-CN" altLang="en-US" sz="1600" b="1" i="1" kern="100" smtClean="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zh-CN" altLang="zh-CN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0" kern="10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altLang="zh-CN" sz="1600" b="1" i="0" kern="100">
                                        <a:effectLst/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  <m:r>
                                  <a:rPr lang="en-US" altLang="zh-CN" sz="1600" b="1" i="1" kern="100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b="1" i="1" kern="100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𝟐𝟗𝟒𝟎</m:t>
                                </m:r>
                                <m:r>
                                  <a:rPr lang="en-US" altLang="zh-CN" sz="1600" b="1" i="1" kern="100">
                                    <a:effectLst/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6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(2940)</m:t>
                              </m:r>
                            </m:oMath>
                          </a14:m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as 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1600" b="0" i="1" kern="100" smtClean="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molecular state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sz="160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sz="16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oMath>
                          </a14:m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00" smtClean="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1~</m:t>
                                </m:r>
                                <m:sSup>
                                  <m:sSupPr>
                                    <m:ctrlPr>
                                      <a:rPr lang="en-US" altLang="zh-CN" sz="18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altLang="zh-CN" sz="18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nb</m:t>
                                </m:r>
                              </m:oMath>
                            </m:oMathPara>
                          </a14:m>
                          <a:endParaRPr lang="zh-CN" sz="1800" i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1376846"/>
                      </a:ext>
                    </a:extLst>
                  </a:tr>
                  <a:tr h="52710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 92 (2015) 3, 034029</a:t>
                          </a:r>
                          <a:endParaRPr lang="zh-CN" sz="14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1" i="1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  <m:r>
                                  <a:rPr lang="en-US" altLang="zh-CN" sz="1600" b="1" i="1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zh-CN" altLang="en-US" sz="1600" b="1" i="1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 kern="1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kern="1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1600" b="1" i="1" kern="1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 kern="1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kern="1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1600" b="1" i="1" kern="1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600" b="1" i="1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zh-CN" sz="1600" b="1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(2940)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as 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molecular state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160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oMath>
                          </a14:m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b="0" i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1~</m:t>
                              </m:r>
                              <m:sSup>
                                <m:sSupPr>
                                  <m:ctrlPr>
                                    <a:rPr lang="en-US" altLang="zh-CN" sz="18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800" b="0" i="0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altLang="zh-CN" sz="180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1800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6720068"/>
                      </a:ext>
                    </a:extLst>
                  </a:tr>
                  <a:tr h="52710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 84 (2011) 114010</a:t>
                          </a:r>
                          <a:endParaRPr lang="zh-CN" sz="14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kern="1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600" b="1" i="1" kern="1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1" i="1" kern="100" noProof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</m:e>
                                </m:acc>
                                <m:r>
                                  <a:rPr lang="zh-CN" altLang="en-US" sz="1600" b="1" i="1" kern="1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CN" sz="1600" b="1" i="1" kern="1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sz="1600" b="1" i="1" kern="100" noProof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altLang="zh-CN" sz="1600" b="1" i="0" kern="100" noProof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𝚲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b="1" i="0" kern="100" noProof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b="1" i="1" kern="1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1600" b="1" i="0" kern="1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altLang="zh-CN" sz="1600" b="1" i="0" kern="100" noProof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1600" b="1" i="1" kern="1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1" i="1" kern="1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𝟐𝟗𝟒𝟎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16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Consider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(2940)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as 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 molecular state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i="1" kern="100"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i="1" kern="100">
                                  <a:effectLst/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160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kern="1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kern="1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60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zh-CN" alt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b="0" i="1" kern="1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altLang="zh-CN" sz="1600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b="0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oMath>
                          </a14:m>
                          <a:endParaRPr lang="zh-CN" sz="16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altLang="zh-CN" sz="1800" b="0" i="0" kern="100" smtClean="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kern="100" smtClean="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~</m:t>
                              </m:r>
                              <m:sSup>
                                <m:sSupPr>
                                  <m:ctrlP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CN" sz="1800" b="0" i="0" kern="100" smtClean="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kern="100" smtClean="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altLang="zh-CN" sz="18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altLang="zh-CN" sz="1800" kern="10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2027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AFB1AEB1-7B9A-08D2-1683-D859C4618F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7661923"/>
                  </p:ext>
                </p:extLst>
              </p:nvPr>
            </p:nvGraphicFramePr>
            <p:xfrm>
              <a:off x="563377" y="1369861"/>
              <a:ext cx="11065245" cy="185564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00350">
                      <a:extLst>
                        <a:ext uri="{9D8B030D-6E8A-4147-A177-3AD203B41FA5}">
                          <a16:colId xmlns:a16="http://schemas.microsoft.com/office/drawing/2014/main" val="2055494375"/>
                        </a:ext>
                      </a:extLst>
                    </a:gridCol>
                    <a:gridCol w="2244904">
                      <a:extLst>
                        <a:ext uri="{9D8B030D-6E8A-4147-A177-3AD203B41FA5}">
                          <a16:colId xmlns:a16="http://schemas.microsoft.com/office/drawing/2014/main" val="406262713"/>
                        </a:ext>
                      </a:extLst>
                    </a:gridCol>
                    <a:gridCol w="3388932">
                      <a:extLst>
                        <a:ext uri="{9D8B030D-6E8A-4147-A177-3AD203B41FA5}">
                          <a16:colId xmlns:a16="http://schemas.microsoft.com/office/drawing/2014/main" val="1790993318"/>
                        </a:ext>
                      </a:extLst>
                    </a:gridCol>
                    <a:gridCol w="2931059">
                      <a:extLst>
                        <a:ext uri="{9D8B030D-6E8A-4147-A177-3AD203B41FA5}">
                          <a16:colId xmlns:a16="http://schemas.microsoft.com/office/drawing/2014/main" val="6521808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800" b="1" kern="100"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References</a:t>
                          </a:r>
                          <a:endParaRPr lang="zh-CN" sz="18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Process</a:t>
                          </a:r>
                          <a:endParaRPr lang="zh-CN" altLang="en-US" sz="18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Explanation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1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Cross-sectional magnitude</a:t>
                          </a:r>
                          <a:endParaRPr lang="zh-CN" sz="1800" b="1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965770"/>
                      </a:ext>
                    </a:extLst>
                  </a:tr>
                  <a:tr h="52710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 92 (2015) 9, 094032</a:t>
                          </a:r>
                          <a:endParaRPr lang="zh-CN" sz="14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382" t="-65517" r="-281572" b="-3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0288" t="-65517" r="-86871" b="-3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7755" t="-65517" r="-416" b="-314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376846"/>
                      </a:ext>
                    </a:extLst>
                  </a:tr>
                  <a:tr h="52710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 92 (2015) 3, 034029</a:t>
                          </a:r>
                          <a:endParaRPr lang="zh-CN" sz="14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382" t="-165517" r="-281572" b="-2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0288" t="-165517" r="-86871" b="-2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7755" t="-165517" r="-416" b="-214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6720068"/>
                      </a:ext>
                    </a:extLst>
                  </a:tr>
                  <a:tr h="527108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400" kern="10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 84 (2011) 114010</a:t>
                          </a:r>
                          <a:endParaRPr lang="zh-CN" sz="14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1382" t="-265517" r="-281572" b="-1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0288" t="-265517" r="-86871" b="-1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7755" t="-265517" r="-416" b="-114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20278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E4E465C-E37E-1DAA-DEFE-C8EEB1C4FD70}"/>
                  </a:ext>
                </a:extLst>
              </p:cNvPr>
              <p:cNvSpPr txBox="1"/>
              <p:nvPr/>
            </p:nvSpPr>
            <p:spPr>
              <a:xfrm>
                <a:off x="390420" y="3321264"/>
                <a:ext cx="5275778" cy="87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1: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value should be taken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quantum 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kern="100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kern="100"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b="0" i="0" kern="100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(29</m:t>
                    </m:r>
                    <m:r>
                      <a:rPr lang="en-US" altLang="zh-CN" b="0" i="0" kern="100" smtClean="0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b="0" i="0" kern="100"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en-US" altLang="zh-CN" kern="10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kern="1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kern="1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en-US" altLang="zh-CN" b="0" i="1" kern="1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0" kern="1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2940</m:t>
                        </m:r>
                      </m:e>
                    </m:d>
                    <m:r>
                      <a:rPr lang="zh-CN" altLang="en-US" i="1" kern="1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？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E4E465C-E37E-1DAA-DEFE-C8EEB1C4F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20" y="3321264"/>
                <a:ext cx="5275778" cy="873572"/>
              </a:xfrm>
              <a:prstGeom prst="rect">
                <a:avLst/>
              </a:prstGeom>
              <a:blipFill>
                <a:blip r:embed="rId5"/>
                <a:stretch>
                  <a:fillRect l="-925" b="-10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BEE24B4-2086-DBA0-59E1-7CE6489FBAE6}"/>
                  </a:ext>
                </a:extLst>
              </p:cNvPr>
              <p:cNvSpPr txBox="1"/>
              <p:nvPr/>
            </p:nvSpPr>
            <p:spPr>
              <a:xfrm>
                <a:off x="5465852" y="3432393"/>
                <a:ext cx="6596006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2: 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determine the value of model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sub>
                    </m:sSub>
                    <m:r>
                      <a:rPr lang="zh-CN" altLang="en-US" i="1" kern="1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？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BEE24B4-2086-DBA0-59E1-7CE6489FB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852" y="3432393"/>
                <a:ext cx="6596006" cy="458074"/>
              </a:xfrm>
              <a:prstGeom prst="rect">
                <a:avLst/>
              </a:prstGeom>
              <a:blipFill>
                <a:blip r:embed="rId6"/>
                <a:stretch>
                  <a:fillRect l="-832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7A105690-944C-9305-0C53-49199AAF6F6C}"/>
              </a:ext>
            </a:extLst>
          </p:cNvPr>
          <p:cNvGrpSpPr/>
          <p:nvPr/>
        </p:nvGrpSpPr>
        <p:grpSpPr>
          <a:xfrm>
            <a:off x="5274805" y="3959004"/>
            <a:ext cx="6526775" cy="735394"/>
            <a:chOff x="5805592" y="5143437"/>
            <a:chExt cx="6526775" cy="735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52A5675-C2AE-855F-1C8B-51F35C300FC7}"/>
                    </a:ext>
                  </a:extLst>
                </p:cNvPr>
                <p:cNvSpPr txBox="1"/>
                <p:nvPr/>
              </p:nvSpPr>
              <p:spPr>
                <a:xfrm>
                  <a:off x="5805592" y="5143437"/>
                  <a:ext cx="3671616" cy="7200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altLang="zh-CN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52A5675-C2AE-855F-1C8B-51F35C300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92" y="5143437"/>
                  <a:ext cx="3671616" cy="7200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A7D3BA1-A778-5E44-529F-BFB462D4CE56}"/>
                    </a:ext>
                  </a:extLst>
                </p:cNvPr>
                <p:cNvSpPr txBox="1"/>
                <p:nvPr/>
              </p:nvSpPr>
              <p:spPr>
                <a:xfrm>
                  <a:off x="9456207" y="5148438"/>
                  <a:ext cx="2876160" cy="7303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US" altLang="zh-CN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A7D3BA1-A778-5E44-529F-BFB462D4C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207" y="5148438"/>
                  <a:ext cx="2876160" cy="73039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3FB3082-9F77-8DD1-86CA-BA85F9C5229B}"/>
                  </a:ext>
                </a:extLst>
              </p:cNvPr>
              <p:cNvSpPr txBox="1"/>
              <p:nvPr/>
            </p:nvSpPr>
            <p:spPr>
              <a:xfrm>
                <a:off x="6750329" y="5119506"/>
                <a:ext cx="23773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𝐫</m:t>
                          </m:r>
                        </m:sub>
                      </m:sSub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𝐆𝐞𝐕</m:t>
                      </m:r>
                    </m:oMath>
                  </m:oMathPara>
                </a14:m>
                <a:endParaRPr lang="zh-CN" alt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3FB3082-9F77-8DD1-86CA-BA85F9C52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329" y="5119506"/>
                <a:ext cx="23773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问号 的图像结果">
            <a:extLst>
              <a:ext uri="{FF2B5EF4-FFF2-40B4-BE49-F238E27FC236}">
                <a16:creationId xmlns:a16="http://schemas.microsoft.com/office/drawing/2014/main" id="{21821521-4CAC-F49E-DB9A-D9F00227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C6828D"/>
              </a:clrFrom>
              <a:clrTo>
                <a:srgbClr val="C682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11" y="4915686"/>
            <a:ext cx="700446" cy="105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90C7C32-3B9E-987C-58C9-93AABF7B4DD8}"/>
              </a:ext>
            </a:extLst>
          </p:cNvPr>
          <p:cNvSpPr txBox="1"/>
          <p:nvPr/>
        </p:nvSpPr>
        <p:spPr>
          <a:xfrm>
            <a:off x="1060499" y="4257361"/>
            <a:ext cx="335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u="sng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Phys.Rev.D 109 (2024) 9, 094049</a:t>
            </a:r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C80DB8E-12D7-83AF-F950-F8C4A32365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" y="4677892"/>
            <a:ext cx="4530763" cy="15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9058C-1E0C-44C5-2415-FF604B858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2">
            <a:extLst>
              <a:ext uri="{FF2B5EF4-FFF2-40B4-BE49-F238E27FC236}">
                <a16:creationId xmlns:a16="http://schemas.microsoft.com/office/drawing/2014/main" id="{352B7D8A-AFF0-F36E-7818-5F50C949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4A337DC-0893-9D77-E4F5-2DE3EDC716C7}"/>
              </a:ext>
            </a:extLst>
          </p:cNvPr>
          <p:cNvCxnSpPr/>
          <p:nvPr/>
        </p:nvCxnSpPr>
        <p:spPr>
          <a:xfrm>
            <a:off x="23290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7DF50D15-8721-B7A0-C0EF-6FCE1BC2E432}"/>
              </a:ext>
            </a:extLst>
          </p:cNvPr>
          <p:cNvSpPr/>
          <p:nvPr/>
        </p:nvSpPr>
        <p:spPr>
          <a:xfrm>
            <a:off x="0" y="6383422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5B488C-1D14-CCD4-67B6-627F897BBC3A}"/>
              </a:ext>
            </a:extLst>
          </p:cNvPr>
          <p:cNvSpPr txBox="1"/>
          <p:nvPr/>
        </p:nvSpPr>
        <p:spPr>
          <a:xfrm>
            <a:off x="215544" y="6480114"/>
            <a:ext cx="328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[2] Phys. Rev. Lett., 55:154, 1985.</a:t>
            </a:r>
            <a:endParaRPr lang="zh-CN" altLang="en-US" sz="16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2EA65BA-3AF7-FCF9-0ED6-71D8AE7E601B}"/>
                  </a:ext>
                </a:extLst>
              </p:cNvPr>
              <p:cNvSpPr txBox="1"/>
              <p:nvPr/>
            </p:nvSpPr>
            <p:spPr>
              <a:xfrm>
                <a:off x="2213145" y="755649"/>
                <a:ext cx="82123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2 </a:t>
                </a:r>
                <a:r>
                  <a:rPr lang="zh-CN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：Determine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2EA65BA-3AF7-FCF9-0ED6-71D8AE7E6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45" y="755649"/>
                <a:ext cx="8212355" cy="584775"/>
              </a:xfrm>
              <a:prstGeom prst="rect">
                <a:avLst/>
              </a:prstGeom>
              <a:blipFill>
                <a:blip r:embed="rId4"/>
                <a:stretch>
                  <a:fillRect l="-1856" t="-15625" b="-3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368126A-F5ED-84A5-6BD1-E86A4CD772BB}"/>
                  </a:ext>
                </a:extLst>
              </p:cNvPr>
              <p:cNvSpPr/>
              <p:nvPr/>
            </p:nvSpPr>
            <p:spPr>
              <a:xfrm>
                <a:off x="411120" y="1197190"/>
                <a:ext cx="10992991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1985, Ref.[2] proposed </a:t>
                </a:r>
                <a:r>
                  <a:rPr lang="en-US" altLang="zh-CN" sz="2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upper limit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cross section 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altLang="zh-CN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nb</a:t>
                </a:r>
                <a:r>
                  <a:rPr lang="en-US" altLang="zh-CN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</m:t>
                    </m:r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𝒑</m:t>
                    </m:r>
                    <m:r>
                      <a:rPr lang="zh-CN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zh-CN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𝐜</m:t>
                        </m:r>
                      </m:sub>
                    </m:sSub>
                  </m:oMath>
                </a14:m>
                <a:endPara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368126A-F5ED-84A5-6BD1-E86A4CD77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0" y="1197190"/>
                <a:ext cx="10992991" cy="498663"/>
              </a:xfrm>
              <a:prstGeom prst="rect">
                <a:avLst/>
              </a:prstGeom>
              <a:blipFill>
                <a:blip r:embed="rId5"/>
                <a:stretch>
                  <a:fillRect l="-554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C874ED8D-5032-A08C-5E62-2FB45DDCC8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4866559"/>
                  </p:ext>
                </p:extLst>
              </p:nvPr>
            </p:nvGraphicFramePr>
            <p:xfrm>
              <a:off x="4744495" y="3738645"/>
              <a:ext cx="7036592" cy="16559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29700">
                      <a:extLst>
                        <a:ext uri="{9D8B030D-6E8A-4147-A177-3AD203B41FA5}">
                          <a16:colId xmlns:a16="http://schemas.microsoft.com/office/drawing/2014/main" val="2055494375"/>
                        </a:ext>
                      </a:extLst>
                    </a:gridCol>
                    <a:gridCol w="1151723">
                      <a:extLst>
                        <a:ext uri="{9D8B030D-6E8A-4147-A177-3AD203B41FA5}">
                          <a16:colId xmlns:a16="http://schemas.microsoft.com/office/drawing/2014/main" val="406262713"/>
                        </a:ext>
                      </a:extLst>
                    </a:gridCol>
                    <a:gridCol w="1151723">
                      <a:extLst>
                        <a:ext uri="{9D8B030D-6E8A-4147-A177-3AD203B41FA5}">
                          <a16:colId xmlns:a16="http://schemas.microsoft.com/office/drawing/2014/main" val="3531561539"/>
                        </a:ext>
                      </a:extLst>
                    </a:gridCol>
                    <a:gridCol w="1151723">
                      <a:extLst>
                        <a:ext uri="{9D8B030D-6E8A-4147-A177-3AD203B41FA5}">
                          <a16:colId xmlns:a16="http://schemas.microsoft.com/office/drawing/2014/main" val="997736365"/>
                        </a:ext>
                      </a:extLst>
                    </a:gridCol>
                    <a:gridCol w="1151723">
                      <a:extLst>
                        <a:ext uri="{9D8B030D-6E8A-4147-A177-3AD203B41FA5}">
                          <a16:colId xmlns:a16="http://schemas.microsoft.com/office/drawing/2014/main" val="422886196"/>
                        </a:ext>
                      </a:extLst>
                    </a:gridCol>
                  </a:tblGrid>
                  <a:tr h="371729">
                    <a:tc gridSpan="5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The </a:t>
                          </a:r>
                          <a:r>
                            <a:rPr lang="en-US" altLang="zh-CN" sz="2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cross sections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zh-CN" alt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a:rPr lang="en-US" altLang="zh-CN" sz="2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</m:oMath>
                          </a14:m>
                          <a:endParaRPr lang="zh-CN" altLang="en-US" sz="20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zh-CN" altLang="en-US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zh-CN" altLang="en-US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zh-CN" altLang="en-US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965770"/>
                      </a:ext>
                    </a:extLst>
                  </a:tr>
                  <a:tr h="42809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zh-CN" altLang="en-US" sz="18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altLang="zh-CN" sz="1800" b="0" i="0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800" b="0" i="0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8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00" smtClean="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zh-CN" sz="18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sz="18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zh-CN" sz="18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CN" sz="18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1376846"/>
                      </a:ext>
                    </a:extLst>
                  </a:tr>
                  <a:tr h="42809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with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=1.</m:t>
                              </m:r>
                              <m:r>
                                <a:rPr lang="en-US" altLang="zh-CN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en-US" altLang="zh-CN" sz="1800" b="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3.30 nb</a:t>
                          </a:r>
                          <a:endParaRPr 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4.58 nb</a:t>
                          </a:r>
                          <a:endParaRPr 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5.54 nb</a:t>
                          </a:r>
                          <a:endParaRPr 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6.30 nb</a:t>
                          </a:r>
                          <a:endParaRPr 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6720068"/>
                      </a:ext>
                    </a:extLst>
                  </a:tr>
                  <a:tr h="42809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with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=3.0</m:t>
                              </m:r>
                            </m:oMath>
                          </a14:m>
                          <a:r>
                            <a:rPr lang="en-US" altLang="zh-CN" sz="1800" b="0" kern="10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GeV</a:t>
                          </a:r>
                          <a:endParaRPr lang="zh-CN" alt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467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535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zh-CN" alt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588</a:t>
                          </a:r>
                          <a:r>
                            <a:rPr lang="en-US" altLang="zh-CN" sz="1800" b="0" i="0" kern="100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zh-CN" alt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630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n-US" altLang="zh-CN" sz="18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zh-CN" alt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8994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C874ED8D-5032-A08C-5E62-2FB45DDCC8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4866559"/>
                  </p:ext>
                </p:extLst>
              </p:nvPr>
            </p:nvGraphicFramePr>
            <p:xfrm>
              <a:off x="4744495" y="3738645"/>
              <a:ext cx="7036592" cy="16559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29700">
                      <a:extLst>
                        <a:ext uri="{9D8B030D-6E8A-4147-A177-3AD203B41FA5}">
                          <a16:colId xmlns:a16="http://schemas.microsoft.com/office/drawing/2014/main" val="2055494375"/>
                        </a:ext>
                      </a:extLst>
                    </a:gridCol>
                    <a:gridCol w="1151723">
                      <a:extLst>
                        <a:ext uri="{9D8B030D-6E8A-4147-A177-3AD203B41FA5}">
                          <a16:colId xmlns:a16="http://schemas.microsoft.com/office/drawing/2014/main" val="406262713"/>
                        </a:ext>
                      </a:extLst>
                    </a:gridCol>
                    <a:gridCol w="1151723">
                      <a:extLst>
                        <a:ext uri="{9D8B030D-6E8A-4147-A177-3AD203B41FA5}">
                          <a16:colId xmlns:a16="http://schemas.microsoft.com/office/drawing/2014/main" val="3531561539"/>
                        </a:ext>
                      </a:extLst>
                    </a:gridCol>
                    <a:gridCol w="1151723">
                      <a:extLst>
                        <a:ext uri="{9D8B030D-6E8A-4147-A177-3AD203B41FA5}">
                          <a16:colId xmlns:a16="http://schemas.microsoft.com/office/drawing/2014/main" val="997736365"/>
                        </a:ext>
                      </a:extLst>
                    </a:gridCol>
                    <a:gridCol w="1151723">
                      <a:extLst>
                        <a:ext uri="{9D8B030D-6E8A-4147-A177-3AD203B41FA5}">
                          <a16:colId xmlns:a16="http://schemas.microsoft.com/office/drawing/2014/main" val="422886196"/>
                        </a:ext>
                      </a:extLst>
                    </a:gridCol>
                  </a:tblGrid>
                  <a:tr h="371729"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7" t="-11475" r="-173" b="-36393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zh-CN" altLang="en-US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zh-CN" altLang="en-US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zh-CN" altLang="en-US" sz="14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965770"/>
                      </a:ext>
                    </a:extLst>
                  </a:tr>
                  <a:tr h="4280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1" t="-97143" r="-189975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1640" t="-97143" r="-301058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sz="18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zh-CN" sz="18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CN" sz="1800" b="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1376846"/>
                      </a:ext>
                    </a:extLst>
                  </a:tr>
                  <a:tr h="4280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1" t="-194366" r="-189975" b="-1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3.30 nb</a:t>
                          </a:r>
                          <a:endParaRPr 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4.58 nb</a:t>
                          </a:r>
                          <a:endParaRPr 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5.54 nb</a:t>
                          </a:r>
                          <a:endParaRPr 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6.30 nb</a:t>
                          </a:r>
                          <a:endParaRPr lang="zh-CN" sz="1800" b="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6720068"/>
                      </a:ext>
                    </a:extLst>
                  </a:tr>
                  <a:tr h="4280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1" t="-298571" r="-189975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1640" t="-298571" r="-301058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11640" t="-298571" r="-201058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11640" t="-298571" r="-101058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11640" t="-298571" r="-1058" b="-1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99433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4" name="图片 23">
            <a:extLst>
              <a:ext uri="{FF2B5EF4-FFF2-40B4-BE49-F238E27FC236}">
                <a16:creationId xmlns:a16="http://schemas.microsoft.com/office/drawing/2014/main" id="{2D8D2EF7-DB37-248D-667B-3DA9E6877E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3296903"/>
            <a:ext cx="3617598" cy="2655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AA6699A-ABBB-1D1D-CE6F-7293C93859AD}"/>
                  </a:ext>
                </a:extLst>
              </p:cNvPr>
              <p:cNvSpPr txBox="1"/>
              <p:nvPr/>
            </p:nvSpPr>
            <p:spPr>
              <a:xfrm>
                <a:off x="1714852" y="5881704"/>
                <a:ext cx="20959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𝐫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𝐆𝐞𝐕</m:t>
                      </m:r>
                    </m:oMath>
                  </m:oMathPara>
                </a14:m>
                <a:endParaRPr lang="zh-CN" alt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AA6699A-ABBB-1D1D-CE6F-7293C9385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852" y="5881704"/>
                <a:ext cx="209592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F0BADA0-85D4-852F-1E6D-8B1302729A8C}"/>
                  </a:ext>
                </a:extLst>
              </p:cNvPr>
              <p:cNvSpPr txBox="1"/>
              <p:nvPr/>
            </p:nvSpPr>
            <p:spPr>
              <a:xfrm>
                <a:off x="5139447" y="5606278"/>
                <a:ext cx="63699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</a:t>
                </a:r>
                <a:r>
                  <a:rPr lang="zh-CN" altLang="en-US" sz="2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great significance 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determining the cross section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F0BADA0-85D4-852F-1E6D-8B1302729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47" y="5606278"/>
                <a:ext cx="6369977" cy="400110"/>
              </a:xfrm>
              <a:prstGeom prst="rect">
                <a:avLst/>
              </a:prstGeom>
              <a:blipFill>
                <a:blip r:embed="rId9"/>
                <a:stretch>
                  <a:fillRect t="-9231" r="-2010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89644F3A-95CA-50C2-65AC-404FF78A94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10" y="1657954"/>
            <a:ext cx="8918390" cy="18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369BE-3B13-3BC1-2CF5-D2DAA5117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2">
            <a:extLst>
              <a:ext uri="{FF2B5EF4-FFF2-40B4-BE49-F238E27FC236}">
                <a16:creationId xmlns:a16="http://schemas.microsoft.com/office/drawing/2014/main" id="{502EC777-E622-D8E9-5C7C-CB0CAAC43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B0C5DB0-54A1-02C2-4248-3F6E979C0EA5}"/>
              </a:ext>
            </a:extLst>
          </p:cNvPr>
          <p:cNvCxnSpPr/>
          <p:nvPr/>
        </p:nvCxnSpPr>
        <p:spPr>
          <a:xfrm>
            <a:off x="23290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7C067CE0-C25F-B54B-C626-12FCBEA92CA3}"/>
              </a:ext>
            </a:extLst>
          </p:cNvPr>
          <p:cNvSpPr/>
          <p:nvPr/>
        </p:nvSpPr>
        <p:spPr>
          <a:xfrm>
            <a:off x="0" y="6383422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9F1C570-145E-F7A6-DEC7-A086037F9702}"/>
              </a:ext>
            </a:extLst>
          </p:cNvPr>
          <p:cNvSpPr txBox="1"/>
          <p:nvPr/>
        </p:nvSpPr>
        <p:spPr>
          <a:xfrm>
            <a:off x="4102311" y="724082"/>
            <a:ext cx="371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Research contents 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F5B5CCC-471A-C045-751E-332D361C8EC6}"/>
              </a:ext>
            </a:extLst>
          </p:cNvPr>
          <p:cNvSpPr txBox="1"/>
          <p:nvPr/>
        </p:nvSpPr>
        <p:spPr>
          <a:xfrm>
            <a:off x="585634" y="1574851"/>
            <a:ext cx="24923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1" i="1">
                <a:latin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00" i="0">
                <a:latin typeface="Times New Roman" panose="02020603050405020304" pitchFamily="18" charset="0"/>
              </a:rPr>
              <a:t>Experimental condition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90D80CB-A551-6592-2F1D-862358B3970F}"/>
              </a:ext>
            </a:extLst>
          </p:cNvPr>
          <p:cNvSpPr/>
          <p:nvPr/>
        </p:nvSpPr>
        <p:spPr>
          <a:xfrm>
            <a:off x="3143889" y="1405574"/>
            <a:ext cx="5466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J-PARC hadron facility [1]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proposes that the expected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 energy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will reach over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GeV.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FE99C7A-5580-A799-9968-B9B453F39846}"/>
                  </a:ext>
                </a:extLst>
              </p:cNvPr>
              <p:cNvSpPr/>
              <p:nvPr/>
            </p:nvSpPr>
            <p:spPr>
              <a:xfrm>
                <a:off x="585634" y="2362651"/>
                <a:ext cx="3215800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zh-CN" altLang="en-US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𝑫</m:t>
                      </m:r>
                      <m:sSub>
                        <m:sSub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𝟐𝟗𝟏𝟎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𝟐𝟗𝟒𝟎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FE99C7A-5580-A799-9968-B9B453F39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4" y="2362651"/>
                <a:ext cx="3215800" cy="338554"/>
              </a:xfrm>
              <a:prstGeom prst="rect">
                <a:avLst/>
              </a:prstGeom>
              <a:blipFill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0B7EEC6-F999-B14A-30E7-20F6519DAF66}"/>
                  </a:ext>
                </a:extLst>
              </p:cNvPr>
              <p:cNvSpPr/>
              <p:nvPr/>
            </p:nvSpPr>
            <p:spPr>
              <a:xfrm>
                <a:off x="585634" y="4358946"/>
                <a:ext cx="1535976" cy="34413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zh-CN" altLang="en-US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</m:oMath>
                  </m:oMathPara>
                </a14:m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0B7EEC6-F999-B14A-30E7-20F6519DA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4" y="4358946"/>
                <a:ext cx="1535976" cy="34413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F27E9D6D-E20A-26B4-03F6-2B180D82D34A}"/>
              </a:ext>
            </a:extLst>
          </p:cNvPr>
          <p:cNvSpPr txBox="1"/>
          <p:nvPr/>
        </p:nvSpPr>
        <p:spPr>
          <a:xfrm>
            <a:off x="283368" y="6449315"/>
            <a:ext cx="3030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[1] e-Print: 2110.04462 [nucl-ex].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8AFEB3C-769C-225A-2C37-B84EAC23FA6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7034"/>
          <a:stretch/>
        </p:blipFill>
        <p:spPr>
          <a:xfrm>
            <a:off x="8392163" y="910914"/>
            <a:ext cx="3343171" cy="1532624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8678EB2F-C20C-05CD-83FF-7B31A68211ED}"/>
              </a:ext>
            </a:extLst>
          </p:cNvPr>
          <p:cNvSpPr txBox="1"/>
          <p:nvPr/>
        </p:nvSpPr>
        <p:spPr>
          <a:xfrm>
            <a:off x="8457026" y="2764254"/>
            <a:ext cx="26568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1" i="1">
                <a:latin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00" i="0"/>
              <a:t>The effective Lagrangians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E9C9637-B7A7-56E0-CD75-32BF08CD15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4" y="2725247"/>
            <a:ext cx="7431714" cy="16019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4B931B-F5A1-F996-5421-5B8CDE625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4" y="4751347"/>
            <a:ext cx="7226840" cy="15712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6C9A02-334E-B17D-F4A9-3C194A5DB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3"/>
          <a:stretch>
            <a:fillRect/>
          </a:stretch>
        </p:blipFill>
        <p:spPr>
          <a:xfrm>
            <a:off x="7937442" y="3299598"/>
            <a:ext cx="3736973" cy="270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/>
      <p:bldP spid="2" grpId="0" animBg="1"/>
      <p:bldP spid="6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1DCF8-E9D7-32EE-8041-62DF1C3B9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2">
            <a:extLst>
              <a:ext uri="{FF2B5EF4-FFF2-40B4-BE49-F238E27FC236}">
                <a16:creationId xmlns:a16="http://schemas.microsoft.com/office/drawing/2014/main" id="{193B2FF3-8F51-4AB0-42A8-FA93E7439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5" y="53250"/>
            <a:ext cx="4312716" cy="640707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4E10846-7D4C-FA10-D527-D0329B1F91E1}"/>
              </a:ext>
            </a:extLst>
          </p:cNvPr>
          <p:cNvCxnSpPr/>
          <p:nvPr/>
        </p:nvCxnSpPr>
        <p:spPr>
          <a:xfrm>
            <a:off x="23290" y="754779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08C8364-CC58-3283-1EA3-C4039718EFD1}"/>
              </a:ext>
            </a:extLst>
          </p:cNvPr>
          <p:cNvSpPr/>
          <p:nvPr/>
        </p:nvSpPr>
        <p:spPr>
          <a:xfrm>
            <a:off x="0" y="6396866"/>
            <a:ext cx="12192000" cy="501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A7CF76-F587-2E43-A152-2B22A9BBCC83}"/>
              </a:ext>
            </a:extLst>
          </p:cNvPr>
          <p:cNvSpPr txBox="1"/>
          <p:nvPr/>
        </p:nvSpPr>
        <p:spPr>
          <a:xfrm>
            <a:off x="4933045" y="682432"/>
            <a:ext cx="23259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Amplitudes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6938FE0-2396-D10F-3ACB-534289717515}"/>
                  </a:ext>
                </a:extLst>
              </p:cNvPr>
              <p:cNvSpPr/>
              <p:nvPr/>
            </p:nvSpPr>
            <p:spPr>
              <a:xfrm>
                <a:off x="1438595" y="1277802"/>
                <a:ext cx="3328938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zh-CN" altLang="en-US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𝟐𝟗𝟏𝟎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6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𝟐𝟗𝟒𝟎</m:t>
                      </m:r>
                      <m:r>
                        <a:rPr lang="en-US" altLang="zh-CN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6938FE0-2396-D10F-3ACB-534289717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95" y="1277802"/>
                <a:ext cx="3328938" cy="338554"/>
              </a:xfrm>
              <a:prstGeom prst="rect">
                <a:avLst/>
              </a:prstGeom>
              <a:blipFill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5B48C03-9B62-E4E6-BDDC-C99A2FE25590}"/>
                  </a:ext>
                </a:extLst>
              </p:cNvPr>
              <p:cNvSpPr txBox="1"/>
              <p:nvPr/>
            </p:nvSpPr>
            <p:spPr>
              <a:xfrm>
                <a:off x="390955" y="1573085"/>
                <a:ext cx="5106836" cy="1004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𝑁𝐷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1200" b="0"/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𝑁𝐷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1200" b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5B48C03-9B62-E4E6-BDDC-C99A2FE25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55" y="1573085"/>
                <a:ext cx="5106836" cy="10048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464C2F8-DD3F-0E9D-353B-CF597961BE2C}"/>
                  </a:ext>
                </a:extLst>
              </p:cNvPr>
              <p:cNvSpPr txBox="1"/>
              <p:nvPr/>
            </p:nvSpPr>
            <p:spPr>
              <a:xfrm>
                <a:off x="390955" y="2437190"/>
                <a:ext cx="4812616" cy="991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zh-CN" altLang="en-US" sz="1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𝑁𝐷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1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1200" b="0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120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464C2F8-DD3F-0E9D-353B-CF597961B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55" y="2437190"/>
                <a:ext cx="4812616" cy="991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BFAEBF4-DCF2-0401-7633-D55B8ED4C83A}"/>
                  </a:ext>
                </a:extLst>
              </p:cNvPr>
              <p:cNvSpPr txBox="1"/>
              <p:nvPr/>
            </p:nvSpPr>
            <p:spPr>
              <a:xfrm>
                <a:off x="390955" y="3353583"/>
                <a:ext cx="5424218" cy="112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zh-CN" altLang="en-US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𝐷𝑁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1200" b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zh-CN" altLang="en-US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𝐷𝑁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1200" b="0"/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b="1"/>
                  <a:t>……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BFAEBF4-DCF2-0401-7633-D55B8ED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55" y="3353583"/>
                <a:ext cx="5424218" cy="1127425"/>
              </a:xfrm>
              <a:prstGeom prst="rect">
                <a:avLst/>
              </a:prstGeom>
              <a:blipFill>
                <a:blip r:embed="rId7"/>
                <a:stretch>
                  <a:fillRect b="-3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4A87F989-A101-2572-578F-F44D07374FAC}"/>
              </a:ext>
            </a:extLst>
          </p:cNvPr>
          <p:cNvSpPr/>
          <p:nvPr/>
        </p:nvSpPr>
        <p:spPr>
          <a:xfrm>
            <a:off x="2007836" y="4557139"/>
            <a:ext cx="19612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>
                <a:latin typeface="Cambria Math" panose="02040503050406030204" pitchFamily="18" charset="0"/>
                <a:cs typeface="Times New Roman" panose="02020603050405020304" pitchFamily="18" charset="0"/>
              </a:rPr>
              <a:t>The cross section</a:t>
            </a:r>
            <a:endParaRPr lang="zh-CN" altLang="en-US" b="1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D6015C0-5D18-F719-DBB5-1F5767AD7E58}"/>
                  </a:ext>
                </a:extLst>
              </p:cNvPr>
              <p:cNvSpPr txBox="1"/>
              <p:nvPr/>
            </p:nvSpPr>
            <p:spPr>
              <a:xfrm>
                <a:off x="1438595" y="5002602"/>
                <a:ext cx="2751808" cy="597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𝑑𝑐𝑜𝑠</m:t>
                          </m:r>
                          <m:r>
                            <a:rPr lang="zh-CN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zh-CN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f>
                        <m:f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1400" b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D6015C0-5D18-F719-DBB5-1F5767AD7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95" y="5002602"/>
                <a:ext cx="2751808" cy="597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76C2D95-21DD-E7A4-66EC-D75A18F2F3A9}"/>
                  </a:ext>
                </a:extLst>
              </p:cNvPr>
              <p:cNvSpPr/>
              <p:nvPr/>
            </p:nvSpPr>
            <p:spPr>
              <a:xfrm>
                <a:off x="327454" y="5505316"/>
                <a:ext cx="5269526" cy="771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stand for three momenta of the initial pion beam and the final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in the center of mass system, respectively.</a:t>
                </a: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76C2D95-21DD-E7A4-66EC-D75A18F2F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54" y="5505316"/>
                <a:ext cx="5269526" cy="771045"/>
              </a:xfrm>
              <a:prstGeom prst="rect">
                <a:avLst/>
              </a:prstGeom>
              <a:blipFill>
                <a:blip r:embed="rId10"/>
                <a:stretch>
                  <a:fillRect l="-463" r="-1389" b="-78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04C5D27-0043-F9B8-FED1-AC81FD22382C}"/>
                  </a:ext>
                </a:extLst>
              </p:cNvPr>
              <p:cNvSpPr/>
              <p:nvPr/>
            </p:nvSpPr>
            <p:spPr>
              <a:xfrm>
                <a:off x="8059591" y="1169550"/>
                <a:ext cx="1543223" cy="34413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zh-CN" altLang="en-US" sz="16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𝒑</m:t>
                      </m:r>
                    </m:oMath>
                  </m:oMathPara>
                </a14:m>
                <a:endParaRPr lang="zh-CN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04C5D27-0043-F9B8-FED1-AC81FD223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591" y="1169550"/>
                <a:ext cx="1543223" cy="344133"/>
              </a:xfrm>
              <a:prstGeom prst="rect">
                <a:avLst/>
              </a:prstGeom>
              <a:blipFill>
                <a:blip r:embed="rId11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>
            <a:extLst>
              <a:ext uri="{FF2B5EF4-FFF2-40B4-BE49-F238E27FC236}">
                <a16:creationId xmlns:a16="http://schemas.microsoft.com/office/drawing/2014/main" id="{525EA4CB-3ECC-13E8-C7F0-E84EB5BFEBED}"/>
              </a:ext>
            </a:extLst>
          </p:cNvPr>
          <p:cNvGrpSpPr/>
          <p:nvPr/>
        </p:nvGrpSpPr>
        <p:grpSpPr>
          <a:xfrm>
            <a:off x="5988616" y="1582231"/>
            <a:ext cx="6060725" cy="3154811"/>
            <a:chOff x="5965178" y="1752421"/>
            <a:chExt cx="5906611" cy="337967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B4580AC-38CE-3482-26AC-C49BCF26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55"/>
            <a:stretch/>
          </p:blipFill>
          <p:spPr>
            <a:xfrm>
              <a:off x="5965178" y="1752421"/>
              <a:ext cx="5906611" cy="3068919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4D46D39-A662-0082-7FDE-EA5782013418}"/>
                </a:ext>
              </a:extLst>
            </p:cNvPr>
            <p:cNvSpPr txBox="1"/>
            <p:nvPr/>
          </p:nvSpPr>
          <p:spPr>
            <a:xfrm>
              <a:off x="8541603" y="4749422"/>
              <a:ext cx="532104" cy="38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1"/>
                <a:t>……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7EE3790-798E-FB7C-4569-977D0B52B29B}"/>
                  </a:ext>
                </a:extLst>
              </p:cNvPr>
              <p:cNvSpPr txBox="1"/>
              <p:nvPr/>
            </p:nvSpPr>
            <p:spPr>
              <a:xfrm>
                <a:off x="7358693" y="5081850"/>
                <a:ext cx="3544451" cy="598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zh-CN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𝑑𝑐𝑜𝑠</m:t>
                      </m:r>
                      <m:r>
                        <a:rPr lang="zh-CN" alt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altLang="zh-CN" sz="1600" b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7EE3790-798E-FB7C-4569-977D0B52B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693" y="5081850"/>
                <a:ext cx="3544451" cy="5986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43A2CFA3-800B-5367-73FB-2EF25E92D4D9}"/>
              </a:ext>
            </a:extLst>
          </p:cNvPr>
          <p:cNvSpPr/>
          <p:nvPr/>
        </p:nvSpPr>
        <p:spPr>
          <a:xfrm>
            <a:off x="8302372" y="4741805"/>
            <a:ext cx="18022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Cambria Math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>
                <a:latin typeface="Cambria Math" panose="02040503050406030204" pitchFamily="18" charset="0"/>
                <a:cs typeface="Times New Roman" panose="02020603050405020304" pitchFamily="18" charset="0"/>
              </a:rPr>
              <a:t>cross</a:t>
            </a:r>
            <a:r>
              <a:rPr lang="en-US" altLang="zh-CN" sz="1600" b="1">
                <a:latin typeface="Cambria Math" panose="02040503050406030204" pitchFamily="18" charset="0"/>
                <a:cs typeface="Times New Roman" panose="02020603050405020304" pitchFamily="18" charset="0"/>
              </a:rPr>
              <a:t> section</a:t>
            </a:r>
            <a:endParaRPr lang="zh-CN" altLang="en-US" sz="1600" b="1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10107236-55A1-2E36-8F77-3140B3B173D3}"/>
                  </a:ext>
                </a:extLst>
              </p:cNvPr>
              <p:cNvSpPr/>
              <p:nvPr/>
            </p:nvSpPr>
            <p:spPr>
              <a:xfrm>
                <a:off x="6266759" y="5608769"/>
                <a:ext cx="5728320" cy="759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flux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ad>
                      <m:radPr>
                        <m:degHide m:val="on"/>
                        <m:ctrlP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 the three momentum of the initial </a:t>
                </a:r>
                <a14:m>
                  <m:oMath xmlns:m="http://schemas.openxmlformats.org/officeDocument/2006/math">
                    <m:r>
                      <a:rPr lang="zh-CN" altLang="en-US" sz="15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zh-C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energy of the outgoing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and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1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10107236-55A1-2E36-8F77-3140B3B17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759" y="5608769"/>
                <a:ext cx="5728320" cy="759119"/>
              </a:xfrm>
              <a:prstGeom prst="rect">
                <a:avLst/>
              </a:prstGeom>
              <a:blipFill>
                <a:blip r:embed="rId14"/>
                <a:stretch>
                  <a:fillRect l="-426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6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  <p:bldP spid="3" grpId="0"/>
      <p:bldP spid="6" grpId="0"/>
      <p:bldP spid="12" grpId="0" animBg="1"/>
      <p:bldP spid="17" grpId="0"/>
      <p:bldP spid="18" grpId="0"/>
      <p:bldP spid="19" grpId="0" animBg="1"/>
      <p:bldP spid="31" grpId="0"/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5318</TotalTime>
  <Words>1766</Words>
  <Application>Microsoft Office PowerPoint</Application>
  <PresentationFormat>宽屏</PresentationFormat>
  <Paragraphs>235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Arial</vt:lpstr>
      <vt:lpstr>Blackadder ITC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 泉运</dc:creator>
  <cp:lastModifiedBy>泉运 郭</cp:lastModifiedBy>
  <cp:revision>276</cp:revision>
  <cp:lastPrinted>2025-04-21T01:48:25Z</cp:lastPrinted>
  <dcterms:created xsi:type="dcterms:W3CDTF">2024-12-12T08:35:01Z</dcterms:created>
  <dcterms:modified xsi:type="dcterms:W3CDTF">2025-07-13T12:17:39Z</dcterms:modified>
</cp:coreProperties>
</file>