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9" r:id="rId2"/>
    <p:sldMasterId id="2147483724" r:id="rId3"/>
    <p:sldMasterId id="2147483812" r:id="rId4"/>
    <p:sldMasterId id="2147483837" r:id="rId5"/>
    <p:sldMasterId id="2147483849" r:id="rId6"/>
    <p:sldMasterId id="2147483861" r:id="rId7"/>
  </p:sldMasterIdLst>
  <p:notesMasterIdLst>
    <p:notesMasterId r:id="rId47"/>
  </p:notesMasterIdLst>
  <p:sldIdLst>
    <p:sldId id="426" r:id="rId8"/>
    <p:sldId id="428" r:id="rId9"/>
    <p:sldId id="442" r:id="rId10"/>
    <p:sldId id="427" r:id="rId11"/>
    <p:sldId id="502" r:id="rId12"/>
    <p:sldId id="503" r:id="rId13"/>
    <p:sldId id="504" r:id="rId14"/>
    <p:sldId id="499" r:id="rId15"/>
    <p:sldId id="500" r:id="rId16"/>
    <p:sldId id="501" r:id="rId17"/>
    <p:sldId id="450" r:id="rId18"/>
    <p:sldId id="478" r:id="rId19"/>
    <p:sldId id="511" r:id="rId20"/>
    <p:sldId id="482" r:id="rId21"/>
    <p:sldId id="483" r:id="rId22"/>
    <p:sldId id="484" r:id="rId23"/>
    <p:sldId id="485" r:id="rId24"/>
    <p:sldId id="481" r:id="rId25"/>
    <p:sldId id="486" r:id="rId26"/>
    <p:sldId id="487" r:id="rId27"/>
    <p:sldId id="488" r:id="rId28"/>
    <p:sldId id="489" r:id="rId29"/>
    <p:sldId id="518" r:id="rId30"/>
    <p:sldId id="490" r:id="rId31"/>
    <p:sldId id="491" r:id="rId32"/>
    <p:sldId id="492" r:id="rId33"/>
    <p:sldId id="493" r:id="rId34"/>
    <p:sldId id="494" r:id="rId35"/>
    <p:sldId id="497" r:id="rId36"/>
    <p:sldId id="495" r:id="rId37"/>
    <p:sldId id="496" r:id="rId38"/>
    <p:sldId id="498" r:id="rId39"/>
    <p:sldId id="514" r:id="rId40"/>
    <p:sldId id="516" r:id="rId41"/>
    <p:sldId id="517" r:id="rId42"/>
    <p:sldId id="512" r:id="rId43"/>
    <p:sldId id="513" r:id="rId44"/>
    <p:sldId id="515" r:id="rId45"/>
    <p:sldId id="50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37" autoAdjust="0"/>
    <p:restoredTop sz="94660"/>
  </p:normalViewPr>
  <p:slideViewPr>
    <p:cSldViewPr snapToGrid="0">
      <p:cViewPr varScale="1">
        <p:scale>
          <a:sx n="66" d="100"/>
          <a:sy n="66" d="100"/>
        </p:scale>
        <p:origin x="576"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93A60-0494-40AF-A1C8-F6BEEEA64C54}" type="datetimeFigureOut">
              <a:rPr lang="zh-CN" altLang="en-US" smtClean="0"/>
              <a:t>2025/7/12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805E7-A969-4F90-B8C3-9093EAABD2A8}" type="slidenum">
              <a:rPr lang="zh-CN" altLang="en-US" smtClean="0"/>
              <a:t>‹#›</a:t>
            </a:fld>
            <a:endParaRPr lang="zh-CN" altLang="en-US"/>
          </a:p>
        </p:txBody>
      </p:sp>
    </p:spTree>
    <p:extLst>
      <p:ext uri="{BB962C8B-B14F-4D97-AF65-F5344CB8AC3E}">
        <p14:creationId xmlns:p14="http://schemas.microsoft.com/office/powerpoint/2010/main" val="65932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C85A00E-BB72-43F6-88FB-A82F1C2D846F}" type="slidenum">
              <a:rPr kumimoji="0" lang="zh-CN" altLang="en-GB"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altLang="zh-CN" sz="1800" b="0" i="0" u="none" strike="noStrike" kern="0" cap="none" spc="0" normalizeH="0" baseline="0" noProof="0">
              <a:ln>
                <a:noFill/>
              </a:ln>
              <a:solidFill>
                <a:prstClr val="black"/>
              </a:solidFill>
              <a:effectLst/>
              <a:uLnTx/>
              <a:uFillTx/>
            </a:endParaRPr>
          </a:p>
        </p:txBody>
      </p:sp>
      <p:sp>
        <p:nvSpPr>
          <p:cNvPr id="223234" name="Rectangle 2"/>
          <p:cNvSpPr>
            <a:spLocks noGrp="1" noRot="1" noChangeAspect="1" noChangeArrowheads="1" noTextEdit="1"/>
          </p:cNvSpPr>
          <p:nvPr>
            <p:ph type="sldImg"/>
          </p:nvPr>
        </p:nvSpPr>
        <p:spPr>
          <a:xfrm>
            <a:off x="368300" y="703263"/>
            <a:ext cx="6126163" cy="3446462"/>
          </a:xfrm>
          <a:ln/>
        </p:spPr>
      </p:sp>
      <p:sp>
        <p:nvSpPr>
          <p:cNvPr id="223235" name="Rectangle 3"/>
          <p:cNvSpPr>
            <a:spLocks noGrp="1" noChangeArrowheads="1"/>
          </p:cNvSpPr>
          <p:nvPr>
            <p:ph type="body" idx="1"/>
          </p:nvPr>
        </p:nvSpPr>
        <p:spPr>
          <a:xfrm>
            <a:off x="923925" y="4360863"/>
            <a:ext cx="5010150" cy="4079875"/>
          </a:xfrm>
        </p:spPr>
        <p:txBody>
          <a:bodyPr/>
          <a:lstStyle/>
          <a:p>
            <a:endParaRPr lang="zh-CN" altLang="en-US"/>
          </a:p>
        </p:txBody>
      </p:sp>
    </p:spTree>
    <p:extLst>
      <p:ext uri="{BB962C8B-B14F-4D97-AF65-F5344CB8AC3E}">
        <p14:creationId xmlns:p14="http://schemas.microsoft.com/office/powerpoint/2010/main" val="383245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2C01068-B8BE-442C-B378-B9339F30602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80003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934F9C6-DA21-402E-997D-C5CE25AAE5F0}"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36136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14B1F76-EFC8-4C34-979E-45D536F13E11}"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46777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41"/>
            <a:ext cx="109728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09600" y="6245225"/>
            <a:ext cx="2844800" cy="476250"/>
          </a:xfrm>
        </p:spPr>
        <p:txBody>
          <a:bodyPr/>
          <a:lstStyle>
            <a:lvl1pPr>
              <a:defRPr/>
            </a:lvl1pPr>
          </a:lstStyle>
          <a:p>
            <a:endParaRPr lang="en-GB" altLang="zh-CN">
              <a:solidFill>
                <a:srgbClr val="000000"/>
              </a:solidFill>
            </a:endParaRPr>
          </a:p>
        </p:txBody>
      </p:sp>
      <p:sp>
        <p:nvSpPr>
          <p:cNvPr id="4" name="页脚占位符 3"/>
          <p:cNvSpPr>
            <a:spLocks noGrp="1"/>
          </p:cNvSpPr>
          <p:nvPr>
            <p:ph type="ftr" sz="quarter" idx="11"/>
          </p:nvPr>
        </p:nvSpPr>
        <p:spPr>
          <a:xfrm>
            <a:off x="4165600" y="6245225"/>
            <a:ext cx="3860800" cy="476250"/>
          </a:xfrm>
        </p:spPr>
        <p:txBody>
          <a:bodyPr/>
          <a:lstStyle>
            <a:lvl1pPr>
              <a:defRPr/>
            </a:lvl1pPr>
          </a:lstStyle>
          <a:p>
            <a:endParaRPr lang="en-GB" altLang="zh-CN">
              <a:solidFill>
                <a:srgbClr val="000000"/>
              </a:solidFill>
            </a:endParaRPr>
          </a:p>
        </p:txBody>
      </p:sp>
      <p:sp>
        <p:nvSpPr>
          <p:cNvPr id="5" name="灯片编号占位符 4"/>
          <p:cNvSpPr>
            <a:spLocks noGrp="1"/>
          </p:cNvSpPr>
          <p:nvPr>
            <p:ph type="sldNum" sz="quarter" idx="12"/>
          </p:nvPr>
        </p:nvSpPr>
        <p:spPr>
          <a:xfrm>
            <a:off x="8737600" y="6245225"/>
            <a:ext cx="2844800" cy="476250"/>
          </a:xfrm>
        </p:spPr>
        <p:txBody>
          <a:bodyPr/>
          <a:lstStyle>
            <a:lvl1pPr>
              <a:defRPr/>
            </a:lvl1pPr>
          </a:lstStyle>
          <a:p>
            <a:fld id="{08BFFF78-F6B2-469A-9A80-E9CC5B7A44AD}"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77699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3"/>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0"/>
            <a:ext cx="5384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38591"/>
            <a:ext cx="5384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609600" y="6245225"/>
            <a:ext cx="2844800" cy="476250"/>
          </a:xfrm>
        </p:spPr>
        <p:txBody>
          <a:bodyPr/>
          <a:lstStyle>
            <a:lvl1pPr>
              <a:defRPr/>
            </a:lvl1pPr>
          </a:lstStyle>
          <a:p>
            <a:endParaRPr lang="en-GB" altLang="zh-CN">
              <a:solidFill>
                <a:srgbClr val="000000"/>
              </a:solidFill>
            </a:endParaRPr>
          </a:p>
        </p:txBody>
      </p:sp>
      <p:sp>
        <p:nvSpPr>
          <p:cNvPr id="7" name="页脚占位符 6"/>
          <p:cNvSpPr>
            <a:spLocks noGrp="1"/>
          </p:cNvSpPr>
          <p:nvPr>
            <p:ph type="ftr" sz="quarter" idx="11"/>
          </p:nvPr>
        </p:nvSpPr>
        <p:spPr>
          <a:xfrm>
            <a:off x="4165600" y="6245225"/>
            <a:ext cx="3860800" cy="476250"/>
          </a:xfrm>
        </p:spPr>
        <p:txBody>
          <a:bodyPr/>
          <a:lstStyle>
            <a:lvl1pPr>
              <a:defRPr/>
            </a:lvl1pPr>
          </a:lstStyle>
          <a:p>
            <a:endParaRPr lang="en-GB" altLang="zh-CN">
              <a:solidFill>
                <a:srgbClr val="000000"/>
              </a:solidFill>
            </a:endParaRPr>
          </a:p>
        </p:txBody>
      </p:sp>
      <p:sp>
        <p:nvSpPr>
          <p:cNvPr id="8" name="灯片编号占位符 7"/>
          <p:cNvSpPr>
            <a:spLocks noGrp="1"/>
          </p:cNvSpPr>
          <p:nvPr>
            <p:ph type="sldNum" sz="quarter" idx="12"/>
          </p:nvPr>
        </p:nvSpPr>
        <p:spPr>
          <a:xfrm>
            <a:off x="8737600" y="6245225"/>
            <a:ext cx="2844800" cy="476250"/>
          </a:xfrm>
        </p:spPr>
        <p:txBody>
          <a:bodyPr/>
          <a:lstStyle>
            <a:lvl1pPr>
              <a:defRPr/>
            </a:lvl1pPr>
          </a:lstStyle>
          <a:p>
            <a:fld id="{A5FB9BBC-8A85-4CE9-A706-35B2B04D7065}"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089747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40C315E-36B1-4FAD-89D5-2415EEE64A33}" type="slidenum">
              <a:rPr lang="zh-CN" altLang="en-GB"/>
              <a:pPr>
                <a:defRPr/>
              </a:pPr>
              <a:t>‹#›</a:t>
            </a:fld>
            <a:endParaRPr lang="en-GB" altLang="zh-CN"/>
          </a:p>
        </p:txBody>
      </p:sp>
    </p:spTree>
    <p:extLst>
      <p:ext uri="{BB962C8B-B14F-4D97-AF65-F5344CB8AC3E}">
        <p14:creationId xmlns:p14="http://schemas.microsoft.com/office/powerpoint/2010/main" val="774005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07DF5F6-0141-44BB-8D9A-8E6ED45BE9FF}" type="slidenum">
              <a:rPr lang="zh-CN" altLang="en-GB"/>
              <a:pPr>
                <a:defRPr/>
              </a:pPr>
              <a:t>‹#›</a:t>
            </a:fld>
            <a:endParaRPr lang="en-GB" altLang="zh-CN"/>
          </a:p>
        </p:txBody>
      </p:sp>
    </p:spTree>
    <p:extLst>
      <p:ext uri="{BB962C8B-B14F-4D97-AF65-F5344CB8AC3E}">
        <p14:creationId xmlns:p14="http://schemas.microsoft.com/office/powerpoint/2010/main" val="53972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D716A94-8FB1-4F5B-B166-DAA68524FDED}" type="slidenum">
              <a:rPr lang="zh-CN" altLang="en-GB"/>
              <a:pPr>
                <a:defRPr/>
              </a:pPr>
              <a:t>‹#›</a:t>
            </a:fld>
            <a:endParaRPr lang="en-GB" altLang="zh-CN"/>
          </a:p>
        </p:txBody>
      </p:sp>
    </p:spTree>
    <p:extLst>
      <p:ext uri="{BB962C8B-B14F-4D97-AF65-F5344CB8AC3E}">
        <p14:creationId xmlns:p14="http://schemas.microsoft.com/office/powerpoint/2010/main" val="2735968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726F3E-5AA9-4DE8-AAEE-6B90BE1D7C35}" type="slidenum">
              <a:rPr lang="zh-CN" altLang="en-GB"/>
              <a:pPr>
                <a:defRPr/>
              </a:pPr>
              <a:t>‹#›</a:t>
            </a:fld>
            <a:endParaRPr lang="en-GB" altLang="zh-CN"/>
          </a:p>
        </p:txBody>
      </p:sp>
    </p:spTree>
    <p:extLst>
      <p:ext uri="{BB962C8B-B14F-4D97-AF65-F5344CB8AC3E}">
        <p14:creationId xmlns:p14="http://schemas.microsoft.com/office/powerpoint/2010/main" val="2640875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02B9A85-C6E2-406E-912E-3D094C7067E0}" type="slidenum">
              <a:rPr lang="zh-CN" altLang="en-GB"/>
              <a:pPr>
                <a:defRPr/>
              </a:pPr>
              <a:t>‹#›</a:t>
            </a:fld>
            <a:endParaRPr lang="en-GB" altLang="zh-CN"/>
          </a:p>
        </p:txBody>
      </p:sp>
    </p:spTree>
    <p:extLst>
      <p:ext uri="{BB962C8B-B14F-4D97-AF65-F5344CB8AC3E}">
        <p14:creationId xmlns:p14="http://schemas.microsoft.com/office/powerpoint/2010/main" val="1892209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EDE7FF-34C5-472D-AF73-E1C8AF6D408A}" type="slidenum">
              <a:rPr lang="zh-CN" altLang="en-GB"/>
              <a:pPr>
                <a:defRPr/>
              </a:pPr>
              <a:t>‹#›</a:t>
            </a:fld>
            <a:endParaRPr lang="en-GB" altLang="zh-CN"/>
          </a:p>
        </p:txBody>
      </p:sp>
    </p:spTree>
    <p:extLst>
      <p:ext uri="{BB962C8B-B14F-4D97-AF65-F5344CB8AC3E}">
        <p14:creationId xmlns:p14="http://schemas.microsoft.com/office/powerpoint/2010/main" val="233124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BCE455D-037D-4ECB-B92A-01CCA3CE6B7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331803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A42FD3-5501-4466-B0EF-C693BF37ED6B}" type="slidenum">
              <a:rPr lang="zh-CN" altLang="en-GB"/>
              <a:pPr>
                <a:defRPr/>
              </a:pPr>
              <a:t>‹#›</a:t>
            </a:fld>
            <a:endParaRPr lang="en-GB" altLang="zh-CN"/>
          </a:p>
        </p:txBody>
      </p:sp>
    </p:spTree>
    <p:extLst>
      <p:ext uri="{BB962C8B-B14F-4D97-AF65-F5344CB8AC3E}">
        <p14:creationId xmlns:p14="http://schemas.microsoft.com/office/powerpoint/2010/main" val="628841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F58A9E8-C34F-41AF-9746-A1FB7A48180C}" type="slidenum">
              <a:rPr lang="zh-CN" altLang="en-GB"/>
              <a:pPr>
                <a:defRPr/>
              </a:pPr>
              <a:t>‹#›</a:t>
            </a:fld>
            <a:endParaRPr lang="en-GB" altLang="zh-CN"/>
          </a:p>
        </p:txBody>
      </p:sp>
    </p:spTree>
    <p:extLst>
      <p:ext uri="{BB962C8B-B14F-4D97-AF65-F5344CB8AC3E}">
        <p14:creationId xmlns:p14="http://schemas.microsoft.com/office/powerpoint/2010/main" val="2386438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732A00-4582-4C21-9DFB-866BDFB9CEBD}" type="slidenum">
              <a:rPr lang="zh-CN" altLang="en-GB"/>
              <a:pPr>
                <a:defRPr/>
              </a:pPr>
              <a:t>‹#›</a:t>
            </a:fld>
            <a:endParaRPr lang="en-GB" altLang="zh-CN"/>
          </a:p>
        </p:txBody>
      </p:sp>
    </p:spTree>
    <p:extLst>
      <p:ext uri="{BB962C8B-B14F-4D97-AF65-F5344CB8AC3E}">
        <p14:creationId xmlns:p14="http://schemas.microsoft.com/office/powerpoint/2010/main" val="803991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060A92-70B3-4902-B975-49C587C007B9}" type="slidenum">
              <a:rPr lang="zh-CN" altLang="en-GB"/>
              <a:pPr>
                <a:defRPr/>
              </a:pPr>
              <a:t>‹#›</a:t>
            </a:fld>
            <a:endParaRPr lang="en-GB" altLang="zh-CN"/>
          </a:p>
        </p:txBody>
      </p:sp>
    </p:spTree>
    <p:extLst>
      <p:ext uri="{BB962C8B-B14F-4D97-AF65-F5344CB8AC3E}">
        <p14:creationId xmlns:p14="http://schemas.microsoft.com/office/powerpoint/2010/main" val="4126847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86A5C3A-53CC-4F9C-B68F-FBE0D5585B02}" type="slidenum">
              <a:rPr lang="zh-CN" altLang="en-GB"/>
              <a:pPr>
                <a:defRPr/>
              </a:pPr>
              <a:t>‹#›</a:t>
            </a:fld>
            <a:endParaRPr lang="en-GB" altLang="zh-CN"/>
          </a:p>
        </p:txBody>
      </p:sp>
    </p:spTree>
    <p:extLst>
      <p:ext uri="{BB962C8B-B14F-4D97-AF65-F5344CB8AC3E}">
        <p14:creationId xmlns:p14="http://schemas.microsoft.com/office/powerpoint/2010/main" val="545266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0486A0C-B05D-4235-91D6-AD626C67AB80}" type="datetimeFigureOut">
              <a:rPr lang="zh-CN" altLang="en-US" smtClean="0"/>
              <a:t>2025/7/12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4122373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0486A0C-B05D-4235-91D6-AD626C67AB80}" type="datetimeFigureOut">
              <a:rPr lang="zh-CN" altLang="en-US" smtClean="0"/>
              <a:t>2025/7/12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639867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0486A0C-B05D-4235-91D6-AD626C67AB80}" type="datetimeFigureOut">
              <a:rPr lang="zh-CN" altLang="en-US" smtClean="0"/>
              <a:t>2025/7/12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177795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0486A0C-B05D-4235-91D6-AD626C67AB80}" type="datetimeFigureOut">
              <a:rPr lang="zh-CN" altLang="en-US" smtClean="0"/>
              <a:t>2025/7/12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3503402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0486A0C-B05D-4235-91D6-AD626C67AB80}" type="datetimeFigureOut">
              <a:rPr lang="zh-CN" altLang="en-US" smtClean="0"/>
              <a:t>2025/7/12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31273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369E267-1337-449A-8E15-FC27D4CDCBF1}"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783009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0486A0C-B05D-4235-91D6-AD626C67AB80}" type="datetimeFigureOut">
              <a:rPr lang="zh-CN" altLang="en-US" smtClean="0"/>
              <a:t>2025/7/12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4004255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86A0C-B05D-4235-91D6-AD626C67AB80}" type="datetimeFigureOut">
              <a:rPr lang="zh-CN" altLang="en-US" smtClean="0"/>
              <a:t>2025/7/12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648717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0486A0C-B05D-4235-91D6-AD626C67AB80}" type="datetimeFigureOut">
              <a:rPr lang="zh-CN" altLang="en-US" smtClean="0"/>
              <a:t>2025/7/12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619408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0486A0C-B05D-4235-91D6-AD626C67AB80}" type="datetimeFigureOut">
              <a:rPr lang="zh-CN" altLang="en-US" smtClean="0"/>
              <a:t>2025/7/12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214352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0486A0C-B05D-4235-91D6-AD626C67AB80}" type="datetimeFigureOut">
              <a:rPr lang="zh-CN" altLang="en-US" smtClean="0"/>
              <a:t>2025/7/12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577743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0486A0C-B05D-4235-91D6-AD626C67AB80}" type="datetimeFigureOut">
              <a:rPr lang="zh-CN" altLang="en-US" smtClean="0"/>
              <a:t>2025/7/12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1451268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6CCAE38-2893-4B5F-9C00-B099E3A3D0B5}" type="datetime1">
              <a:rPr lang="zh-CN" altLang="en-US" smtClean="0"/>
              <a:pPr/>
              <a:t>2025/7/12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845978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13C1EF8-30A1-4C6D-A755-C7DCF9753E18}" type="datetime1">
              <a:rPr lang="zh-CN" altLang="en-US" smtClean="0"/>
              <a:pPr/>
              <a:t>2025/7/12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299949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9E398F-12CD-433E-9906-085431C6C745}" type="datetime1">
              <a:rPr lang="zh-CN" altLang="en-US" smtClean="0"/>
              <a:pPr/>
              <a:t>2025/7/12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2359104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288E789-F735-4B57-AC67-9ABC974D3CA2}" type="datetime1">
              <a:rPr lang="zh-CN" altLang="en-US" smtClean="0"/>
              <a:pPr/>
              <a:t>2025/7/12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13603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GB"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0107513F-117B-43A3-ADA0-59D02EB089A1}"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518335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EC096CD-46C8-438A-A307-9222DBE25F95}" type="datetime1">
              <a:rPr lang="zh-CN" altLang="en-US" smtClean="0"/>
              <a:pPr/>
              <a:t>2025/7/12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1527513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A0E0039-1E2C-4225-9ACC-BEF7ED1C9D8A}" type="datetime1">
              <a:rPr lang="zh-CN" altLang="en-US" smtClean="0"/>
              <a:pPr/>
              <a:t>2025/7/12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271020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5798EA-BDC7-474C-9525-1F8C38E6B9EF}" type="datetime1">
              <a:rPr lang="zh-CN" altLang="en-US" smtClean="0"/>
              <a:pPr/>
              <a:t>2025/7/12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3146613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E586AD8-4A67-4BFB-A296-7BDA5E584FBB}" type="datetime1">
              <a:rPr lang="zh-CN" altLang="en-US" smtClean="0"/>
              <a:pPr/>
              <a:t>2025/7/12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2220418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8A09AE-596D-4618-85D3-F109E237DFC3}" type="datetime1">
              <a:rPr lang="zh-CN" altLang="en-US" smtClean="0"/>
              <a:pPr/>
              <a:t>2025/7/12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4047092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2B95D93-A61C-442B-8D4D-231AE9B9D472}" type="datetime1">
              <a:rPr lang="zh-CN" altLang="en-US" smtClean="0"/>
              <a:pPr/>
              <a:t>2025/7/12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3748312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066F00-5AD7-48F1-B527-5FBC8AE8656B}" type="datetime1">
              <a:rPr lang="zh-CN" altLang="en-US" smtClean="0"/>
              <a:pPr/>
              <a:t>2025/7/12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3194742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1"/>
            <a:ext cx="10972800" cy="868363"/>
          </a:xfrm>
        </p:spPr>
        <p:txBody>
          <a:bodyPr/>
          <a:lstStyle/>
          <a:p>
            <a:r>
              <a:rPr lang="zh-CN" altLang="en-US"/>
              <a:t>单击此处编辑母版标题样式</a:t>
            </a:r>
          </a:p>
        </p:txBody>
      </p:sp>
      <p:sp>
        <p:nvSpPr>
          <p:cNvPr id="3" name="Rectangle 5"/>
          <p:cNvSpPr>
            <a:spLocks noGrp="1" noChangeArrowheads="1"/>
          </p:cNvSpPr>
          <p:nvPr>
            <p:ph type="dt" sz="half" idx="10"/>
          </p:nvPr>
        </p:nvSpPr>
        <p:spPr/>
        <p:txBody>
          <a:bodyPr/>
          <a:lstStyle>
            <a:lvl1pPr>
              <a:defRPr/>
            </a:lvl1pPr>
          </a:lstStyle>
          <a:p>
            <a:pPr>
              <a:defRPr/>
            </a:pPr>
            <a:endParaRPr lang="zh-CN" altLang="zh-CN">
              <a:solidFill>
                <a:srgbClr val="080808"/>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zh-CN" altLang="zh-CN">
              <a:solidFill>
                <a:srgbClr val="080808"/>
              </a:solidFill>
            </a:endParaRPr>
          </a:p>
        </p:txBody>
      </p:sp>
      <p:sp>
        <p:nvSpPr>
          <p:cNvPr id="5" name="Rectangle 7"/>
          <p:cNvSpPr>
            <a:spLocks noGrp="1" noChangeArrowheads="1"/>
          </p:cNvSpPr>
          <p:nvPr>
            <p:ph type="sldNum" sz="quarter" idx="12"/>
          </p:nvPr>
        </p:nvSpPr>
        <p:spPr/>
        <p:txBody>
          <a:bodyPr/>
          <a:lstStyle>
            <a:lvl1pPr>
              <a:defRPr smtClean="0"/>
            </a:lvl1pPr>
          </a:lstStyle>
          <a:p>
            <a:pPr>
              <a:defRPr/>
            </a:pPr>
            <a:fld id="{36135932-1E07-4E17-9D27-391F854434E3}" type="slidenum">
              <a:rPr lang="zh-CN" altLang="en-US">
                <a:solidFill>
                  <a:srgbClr val="080808"/>
                </a:solidFill>
              </a:rPr>
              <a:pPr>
                <a:defRPr/>
              </a:pPr>
              <a:t>‹#›</a:t>
            </a:fld>
            <a:endParaRPr lang="en-US" altLang="zh-CN" sz="1800">
              <a:solidFill>
                <a:srgbClr val="080808"/>
              </a:solidFill>
            </a:endParaRPr>
          </a:p>
        </p:txBody>
      </p:sp>
    </p:spTree>
    <p:extLst>
      <p:ext uri="{BB962C8B-B14F-4D97-AF65-F5344CB8AC3E}">
        <p14:creationId xmlns:p14="http://schemas.microsoft.com/office/powerpoint/2010/main" val="599718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0FA55E3A-A219-4C2C-8B1E-A98EF9D076E9}" type="datetime1">
              <a:rPr lang="zh-CN" altLang="en-US" smtClean="0"/>
              <a:t>2025/7/14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38082318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07B3093-F0C0-4A07-8C0E-537BDCA6AD12}" type="datetime1">
              <a:rPr lang="zh-CN" altLang="en-US" smtClean="0"/>
              <a:t>2025/7/14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94166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GB"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GB"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9BA080C4-CBF2-4D1E-A3B5-880F360F0FD0}"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039323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9473E03-3F79-47B1-A949-6CC8803C8199}" type="datetime1">
              <a:rPr lang="zh-CN" altLang="en-US" smtClean="0"/>
              <a:t>2025/7/14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3611725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44E323F-33A9-4B82-BD72-3FD4112E60F5}" type="datetime1">
              <a:rPr lang="zh-CN" altLang="en-US" smtClean="0"/>
              <a:t>2025/7/14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613206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D4DC026-B6D9-4845-941A-65DDF57BA1BA}" type="datetime1">
              <a:rPr lang="zh-CN" altLang="en-US" smtClean="0"/>
              <a:t>2025/7/14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305558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DE744B5-2E94-481F-ABF1-91F432771B66}" type="datetime1">
              <a:rPr lang="zh-CN" altLang="en-US" smtClean="0"/>
              <a:t>2025/7/14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3431832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C0D67-E393-4E87-9DB9-C9E28DE49693}" type="datetime1">
              <a:rPr lang="zh-CN" altLang="en-US" smtClean="0"/>
              <a:t>2025/7/14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801411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0AD048F2-B904-4430-BA61-09F454763F37}" type="datetime1">
              <a:rPr lang="zh-CN" altLang="en-US" smtClean="0"/>
              <a:t>2025/7/14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13129827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77F873BB-5BE2-44EB-A07E-0927B7CF7E4B}" type="datetime1">
              <a:rPr lang="zh-CN" altLang="en-US" smtClean="0"/>
              <a:t>2025/7/14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3236365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3ACE676-2149-45AA-BB43-4341E1A5C86F}" type="datetime1">
              <a:rPr lang="zh-CN" altLang="en-US" smtClean="0"/>
              <a:t>2025/7/14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5903138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9308AE3-E580-4581-903A-F670CE143290}" type="datetime1">
              <a:rPr lang="zh-CN" altLang="en-US" smtClean="0"/>
              <a:t>2025/7/14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4013242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BA1C68B-4EE1-4505-AF1E-327C30BDD0F5}" type="datetime1">
              <a:rPr lang="zh-CN" altLang="en-US" smtClean="0"/>
              <a:t>2025/7/14</a:t>
            </a:fld>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40C315E-36B1-4FAD-89D5-2415EEE64A33}" type="slidenum">
              <a:rPr lang="zh-CN" altLang="en-GB"/>
              <a:pPr>
                <a:defRPr/>
              </a:pPr>
              <a:t>‹#›</a:t>
            </a:fld>
            <a:endParaRPr lang="en-GB" altLang="zh-CN"/>
          </a:p>
        </p:txBody>
      </p:sp>
    </p:spTree>
    <p:extLst>
      <p:ext uri="{BB962C8B-B14F-4D97-AF65-F5344CB8AC3E}">
        <p14:creationId xmlns:p14="http://schemas.microsoft.com/office/powerpoint/2010/main" val="3093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GB"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GB"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00F83A3-73FE-4CEE-B803-B03CC30F4AAF}"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1989432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1D2370F-12A9-4C95-B83D-E1F71FA028D1}" type="datetime1">
              <a:rPr lang="zh-CN" altLang="en-US" smtClean="0"/>
              <a:t>2025/7/14</a:t>
            </a:fld>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07DF5F6-0141-44BB-8D9A-8E6ED45BE9FF}" type="slidenum">
              <a:rPr lang="zh-CN" altLang="en-GB"/>
              <a:pPr>
                <a:defRPr/>
              </a:pPr>
              <a:t>‹#›</a:t>
            </a:fld>
            <a:endParaRPr lang="en-GB" altLang="zh-CN"/>
          </a:p>
        </p:txBody>
      </p:sp>
    </p:spTree>
    <p:extLst>
      <p:ext uri="{BB962C8B-B14F-4D97-AF65-F5344CB8AC3E}">
        <p14:creationId xmlns:p14="http://schemas.microsoft.com/office/powerpoint/2010/main" val="21850205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E97B88B-E6EF-4BB7-BC8E-1E26D4673851}" type="datetime1">
              <a:rPr lang="zh-CN" altLang="en-US" smtClean="0"/>
              <a:t>2025/7/14</a:t>
            </a:fld>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D716A94-8FB1-4F5B-B166-DAA68524FDED}" type="slidenum">
              <a:rPr lang="zh-CN" altLang="en-GB"/>
              <a:pPr>
                <a:defRPr/>
              </a:pPr>
              <a:t>‹#›</a:t>
            </a:fld>
            <a:endParaRPr lang="en-GB" altLang="zh-CN"/>
          </a:p>
        </p:txBody>
      </p:sp>
    </p:spTree>
    <p:extLst>
      <p:ext uri="{BB962C8B-B14F-4D97-AF65-F5344CB8AC3E}">
        <p14:creationId xmlns:p14="http://schemas.microsoft.com/office/powerpoint/2010/main" val="3388836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8BE682B-A37F-4AE2-8650-0F98C31AB922}" type="datetime1">
              <a:rPr lang="zh-CN" altLang="en-US" smtClean="0"/>
              <a:t>2025/7/14</a:t>
            </a:fld>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726F3E-5AA9-4DE8-AAEE-6B90BE1D7C35}" type="slidenum">
              <a:rPr lang="zh-CN" altLang="en-GB"/>
              <a:pPr>
                <a:defRPr/>
              </a:pPr>
              <a:t>‹#›</a:t>
            </a:fld>
            <a:endParaRPr lang="en-GB" altLang="zh-CN"/>
          </a:p>
        </p:txBody>
      </p:sp>
    </p:spTree>
    <p:extLst>
      <p:ext uri="{BB962C8B-B14F-4D97-AF65-F5344CB8AC3E}">
        <p14:creationId xmlns:p14="http://schemas.microsoft.com/office/powerpoint/2010/main" val="14449727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3D11A51-D9E7-4C6E-8A27-83C9140A7665}" type="datetime1">
              <a:rPr lang="zh-CN" altLang="en-US" smtClean="0"/>
              <a:t>2025/7/14</a:t>
            </a:fld>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02B9A85-C6E2-406E-912E-3D094C7067E0}" type="slidenum">
              <a:rPr lang="zh-CN" altLang="en-GB"/>
              <a:pPr>
                <a:defRPr/>
              </a:pPr>
              <a:t>‹#›</a:t>
            </a:fld>
            <a:endParaRPr lang="en-GB" altLang="zh-CN"/>
          </a:p>
        </p:txBody>
      </p:sp>
    </p:spTree>
    <p:extLst>
      <p:ext uri="{BB962C8B-B14F-4D97-AF65-F5344CB8AC3E}">
        <p14:creationId xmlns:p14="http://schemas.microsoft.com/office/powerpoint/2010/main" val="35294166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166595F-F031-4AE8-B256-F1D8B782A272}" type="datetime1">
              <a:rPr lang="zh-CN" altLang="en-US" smtClean="0"/>
              <a:t>2025/7/14</a:t>
            </a:fld>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EDE7FF-34C5-472D-AF73-E1C8AF6D408A}" type="slidenum">
              <a:rPr lang="zh-CN" altLang="en-GB"/>
              <a:pPr>
                <a:defRPr/>
              </a:pPr>
              <a:t>‹#›</a:t>
            </a:fld>
            <a:endParaRPr lang="en-GB" altLang="zh-CN"/>
          </a:p>
        </p:txBody>
      </p:sp>
    </p:spTree>
    <p:extLst>
      <p:ext uri="{BB962C8B-B14F-4D97-AF65-F5344CB8AC3E}">
        <p14:creationId xmlns:p14="http://schemas.microsoft.com/office/powerpoint/2010/main" val="837095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489A6B3-5406-4D94-BDCC-0AEAD5CCE940}" type="datetime1">
              <a:rPr lang="zh-CN" altLang="en-US" smtClean="0"/>
              <a:t>2025/7/14</a:t>
            </a:fld>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A42FD3-5501-4466-B0EF-C693BF37ED6B}" type="slidenum">
              <a:rPr lang="zh-CN" altLang="en-GB"/>
              <a:pPr>
                <a:defRPr/>
              </a:pPr>
              <a:t>‹#›</a:t>
            </a:fld>
            <a:endParaRPr lang="en-GB" altLang="zh-CN"/>
          </a:p>
        </p:txBody>
      </p:sp>
    </p:spTree>
    <p:extLst>
      <p:ext uri="{BB962C8B-B14F-4D97-AF65-F5344CB8AC3E}">
        <p14:creationId xmlns:p14="http://schemas.microsoft.com/office/powerpoint/2010/main" val="2600275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E38275F-0459-461F-AEE1-94B34F9CC112}" type="datetime1">
              <a:rPr lang="zh-CN" altLang="en-US" smtClean="0"/>
              <a:t>2025/7/14</a:t>
            </a:fld>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F58A9E8-C34F-41AF-9746-A1FB7A48180C}" type="slidenum">
              <a:rPr lang="zh-CN" altLang="en-GB"/>
              <a:pPr>
                <a:defRPr/>
              </a:pPr>
              <a:t>‹#›</a:t>
            </a:fld>
            <a:endParaRPr lang="en-GB" altLang="zh-CN"/>
          </a:p>
        </p:txBody>
      </p:sp>
    </p:spTree>
    <p:extLst>
      <p:ext uri="{BB962C8B-B14F-4D97-AF65-F5344CB8AC3E}">
        <p14:creationId xmlns:p14="http://schemas.microsoft.com/office/powerpoint/2010/main" val="27258620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0366744-F8B4-45E6-A29F-9DBC67007B3A}" type="datetime1">
              <a:rPr lang="zh-CN" altLang="en-US" smtClean="0"/>
              <a:t>2025/7/14</a:t>
            </a:fld>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732A00-4582-4C21-9DFB-866BDFB9CEBD}" type="slidenum">
              <a:rPr lang="zh-CN" altLang="en-GB"/>
              <a:pPr>
                <a:defRPr/>
              </a:pPr>
              <a:t>‹#›</a:t>
            </a:fld>
            <a:endParaRPr lang="en-GB" altLang="zh-CN"/>
          </a:p>
        </p:txBody>
      </p:sp>
    </p:spTree>
    <p:extLst>
      <p:ext uri="{BB962C8B-B14F-4D97-AF65-F5344CB8AC3E}">
        <p14:creationId xmlns:p14="http://schemas.microsoft.com/office/powerpoint/2010/main" val="12622331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9530845-D25D-4FED-967C-147222EBA8C8}" type="datetime1">
              <a:rPr lang="zh-CN" altLang="en-US" smtClean="0"/>
              <a:t>2025/7/14</a:t>
            </a:fld>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060A92-70B3-4902-B975-49C587C007B9}" type="slidenum">
              <a:rPr lang="zh-CN" altLang="en-GB"/>
              <a:pPr>
                <a:defRPr/>
              </a:pPr>
              <a:t>‹#›</a:t>
            </a:fld>
            <a:endParaRPr lang="en-GB" altLang="zh-CN"/>
          </a:p>
        </p:txBody>
      </p:sp>
    </p:spTree>
    <p:extLst>
      <p:ext uri="{BB962C8B-B14F-4D97-AF65-F5344CB8AC3E}">
        <p14:creationId xmlns:p14="http://schemas.microsoft.com/office/powerpoint/2010/main" val="39398425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963910C-7A1D-4CFC-8491-78C42F1B83E1}" type="datetime1">
              <a:rPr lang="zh-CN" altLang="en-US" smtClean="0"/>
              <a:t>2025/7/14</a:t>
            </a:fld>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86A5C3A-53CC-4F9C-B68F-FBE0D5585B02}" type="slidenum">
              <a:rPr lang="zh-CN" altLang="en-GB"/>
              <a:pPr>
                <a:defRPr/>
              </a:pPr>
              <a:t>‹#›</a:t>
            </a:fld>
            <a:endParaRPr lang="en-GB" altLang="zh-CN"/>
          </a:p>
        </p:txBody>
      </p:sp>
    </p:spTree>
    <p:extLst>
      <p:ext uri="{BB962C8B-B14F-4D97-AF65-F5344CB8AC3E}">
        <p14:creationId xmlns:p14="http://schemas.microsoft.com/office/powerpoint/2010/main" val="388443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GB"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GB"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B527D597-F47B-41B3-ADE8-88A1CDF6D9DF}"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3419015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28B7B292-4B7A-4BEB-9C41-E8316575FDE1}" type="datetime1">
              <a:rPr lang="zh-CN" altLang="en-US" smtClean="0">
                <a:solidFill>
                  <a:srgbClr val="000000"/>
                </a:solidFill>
              </a:rPr>
              <a:t>2025/7/14</a:t>
            </a:fld>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2C01068-B8BE-442C-B378-B9339F30602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8946569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BA83C5A1-CDC8-45DE-8DFE-282F33FBB908}" type="datetime1">
              <a:rPr lang="zh-CN" altLang="en-US" smtClean="0">
                <a:solidFill>
                  <a:srgbClr val="000000"/>
                </a:solidFill>
              </a:rPr>
              <a:t>2025/7/14</a:t>
            </a:fld>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BCE455D-037D-4ECB-B92A-01CCA3CE6B7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8945731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BEAFF26C-B99D-41C8-9639-32F93A75403D}" type="datetime1">
              <a:rPr lang="zh-CN" altLang="en-US" smtClean="0">
                <a:solidFill>
                  <a:srgbClr val="000000"/>
                </a:solidFill>
              </a:rPr>
              <a:t>2025/7/14</a:t>
            </a:fld>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369E267-1337-449A-8E15-FC27D4CDCBF1}"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5721181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8405351F-B8DF-470A-BD51-7C8A50D14700}" type="datetime1">
              <a:rPr lang="zh-CN" altLang="en-US" smtClean="0">
                <a:solidFill>
                  <a:srgbClr val="000000"/>
                </a:solidFill>
              </a:rPr>
              <a:t>2025/7/14</a:t>
            </a:fld>
            <a:endParaRPr lang="en-GB"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0107513F-117B-43A3-ADA0-59D02EB089A1}"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092465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1D0F3F87-D23D-4209-AB0D-1D32BC5EE1D9}" type="datetime1">
              <a:rPr lang="zh-CN" altLang="en-US" smtClean="0">
                <a:solidFill>
                  <a:srgbClr val="000000"/>
                </a:solidFill>
              </a:rPr>
              <a:t>2025/7/14</a:t>
            </a:fld>
            <a:endParaRPr lang="en-GB"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GB"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9BA080C4-CBF2-4D1E-A3B5-880F360F0FD0}"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5196825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D375B814-8103-4FBA-9004-4AFD1BA87D55}" type="datetime1">
              <a:rPr lang="zh-CN" altLang="en-US" smtClean="0">
                <a:solidFill>
                  <a:srgbClr val="000000"/>
                </a:solidFill>
              </a:rPr>
              <a:t>2025/7/14</a:t>
            </a:fld>
            <a:endParaRPr lang="en-GB"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GB"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00F83A3-73FE-4CEE-B803-B03CC30F4AAF}"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857841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2D648397-006F-47EE-903C-FD8D1BC1E738}" type="datetime1">
              <a:rPr lang="zh-CN" altLang="en-US" smtClean="0">
                <a:solidFill>
                  <a:srgbClr val="000000"/>
                </a:solidFill>
              </a:rPr>
              <a:t>2025/7/14</a:t>
            </a:fld>
            <a:endParaRPr lang="en-GB"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GB"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B527D597-F47B-41B3-ADE8-88A1CDF6D9DF}"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4343252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4BF20637-785B-476E-9981-2ADB20DBCD81}" type="datetime1">
              <a:rPr lang="zh-CN" altLang="en-US" smtClean="0">
                <a:solidFill>
                  <a:srgbClr val="000000"/>
                </a:solidFill>
              </a:rPr>
              <a:t>2025/7/14</a:t>
            </a:fld>
            <a:endParaRPr lang="en-GB"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5418212-4B14-4400-8E48-55F51D19542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303355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45A8DCF7-A61D-4197-A86A-A4B95FD66F1D}" type="datetime1">
              <a:rPr lang="zh-CN" altLang="en-US" smtClean="0">
                <a:solidFill>
                  <a:srgbClr val="000000"/>
                </a:solidFill>
              </a:rPr>
              <a:t>2025/7/14</a:t>
            </a:fld>
            <a:endParaRPr lang="en-GB"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99A7DA4-2129-417B-818A-CCA9B45E70EE}"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6922995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EF06E995-2E5D-4BFF-A92F-C60F235B7BFD}" type="datetime1">
              <a:rPr lang="zh-CN" altLang="en-US" smtClean="0">
                <a:solidFill>
                  <a:srgbClr val="000000"/>
                </a:solidFill>
              </a:rPr>
              <a:t>2025/7/14</a:t>
            </a:fld>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934F9C6-DA21-402E-997D-C5CE25AAE5F0}"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138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5418212-4B14-4400-8E48-55F51D19542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4664724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5C012DA8-B84E-4AF3-9BAF-E24D21D17BD6}" type="datetime1">
              <a:rPr lang="zh-CN" altLang="en-US" smtClean="0">
                <a:solidFill>
                  <a:srgbClr val="000000"/>
                </a:solidFill>
              </a:rPr>
              <a:t>2025/7/14</a:t>
            </a:fld>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14B1F76-EFC8-4C34-979E-45D536F13E11}"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7654745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41"/>
            <a:ext cx="109728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09600" y="6245225"/>
            <a:ext cx="2844800" cy="476250"/>
          </a:xfrm>
        </p:spPr>
        <p:txBody>
          <a:bodyPr/>
          <a:lstStyle>
            <a:lvl1pPr>
              <a:defRPr/>
            </a:lvl1pPr>
          </a:lstStyle>
          <a:p>
            <a:fld id="{C15481E0-2E35-4747-8D97-F32F20C6E190}" type="datetime1">
              <a:rPr lang="zh-CN" altLang="en-US" smtClean="0">
                <a:solidFill>
                  <a:srgbClr val="000000"/>
                </a:solidFill>
              </a:rPr>
              <a:t>2025/7/14</a:t>
            </a:fld>
            <a:endParaRPr lang="en-GB" altLang="zh-CN">
              <a:solidFill>
                <a:srgbClr val="000000"/>
              </a:solidFill>
            </a:endParaRPr>
          </a:p>
        </p:txBody>
      </p:sp>
      <p:sp>
        <p:nvSpPr>
          <p:cNvPr id="4" name="页脚占位符 3"/>
          <p:cNvSpPr>
            <a:spLocks noGrp="1"/>
          </p:cNvSpPr>
          <p:nvPr>
            <p:ph type="ftr" sz="quarter" idx="11"/>
          </p:nvPr>
        </p:nvSpPr>
        <p:spPr>
          <a:xfrm>
            <a:off x="4165600" y="6245225"/>
            <a:ext cx="3860800" cy="476250"/>
          </a:xfrm>
        </p:spPr>
        <p:txBody>
          <a:bodyPr/>
          <a:lstStyle>
            <a:lvl1pPr>
              <a:defRPr/>
            </a:lvl1pPr>
          </a:lstStyle>
          <a:p>
            <a:endParaRPr lang="en-GB" altLang="zh-CN">
              <a:solidFill>
                <a:srgbClr val="000000"/>
              </a:solidFill>
            </a:endParaRPr>
          </a:p>
        </p:txBody>
      </p:sp>
      <p:sp>
        <p:nvSpPr>
          <p:cNvPr id="5" name="灯片编号占位符 4"/>
          <p:cNvSpPr>
            <a:spLocks noGrp="1"/>
          </p:cNvSpPr>
          <p:nvPr>
            <p:ph type="sldNum" sz="quarter" idx="12"/>
          </p:nvPr>
        </p:nvSpPr>
        <p:spPr>
          <a:xfrm>
            <a:off x="8737600" y="6245225"/>
            <a:ext cx="2844800" cy="476250"/>
          </a:xfrm>
        </p:spPr>
        <p:txBody>
          <a:bodyPr/>
          <a:lstStyle>
            <a:lvl1pPr>
              <a:defRPr/>
            </a:lvl1pPr>
          </a:lstStyle>
          <a:p>
            <a:fld id="{08BFFF78-F6B2-469A-9A80-E9CC5B7A44AD}"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4138346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3"/>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0"/>
            <a:ext cx="5384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38591"/>
            <a:ext cx="5384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609600" y="6245225"/>
            <a:ext cx="2844800" cy="476250"/>
          </a:xfrm>
        </p:spPr>
        <p:txBody>
          <a:bodyPr/>
          <a:lstStyle>
            <a:lvl1pPr>
              <a:defRPr/>
            </a:lvl1pPr>
          </a:lstStyle>
          <a:p>
            <a:fld id="{4D29183A-77C4-4E13-ABCE-0C293056DBF3}" type="datetime1">
              <a:rPr lang="zh-CN" altLang="en-US" smtClean="0">
                <a:solidFill>
                  <a:srgbClr val="000000"/>
                </a:solidFill>
              </a:rPr>
              <a:t>2025/7/14</a:t>
            </a:fld>
            <a:endParaRPr lang="en-GB" altLang="zh-CN">
              <a:solidFill>
                <a:srgbClr val="000000"/>
              </a:solidFill>
            </a:endParaRPr>
          </a:p>
        </p:txBody>
      </p:sp>
      <p:sp>
        <p:nvSpPr>
          <p:cNvPr id="7" name="页脚占位符 6"/>
          <p:cNvSpPr>
            <a:spLocks noGrp="1"/>
          </p:cNvSpPr>
          <p:nvPr>
            <p:ph type="ftr" sz="quarter" idx="11"/>
          </p:nvPr>
        </p:nvSpPr>
        <p:spPr>
          <a:xfrm>
            <a:off x="4165600" y="6245225"/>
            <a:ext cx="3860800" cy="476250"/>
          </a:xfrm>
        </p:spPr>
        <p:txBody>
          <a:bodyPr/>
          <a:lstStyle>
            <a:lvl1pPr>
              <a:defRPr/>
            </a:lvl1pPr>
          </a:lstStyle>
          <a:p>
            <a:endParaRPr lang="en-GB" altLang="zh-CN">
              <a:solidFill>
                <a:srgbClr val="000000"/>
              </a:solidFill>
            </a:endParaRPr>
          </a:p>
        </p:txBody>
      </p:sp>
      <p:sp>
        <p:nvSpPr>
          <p:cNvPr id="8" name="灯片编号占位符 7"/>
          <p:cNvSpPr>
            <a:spLocks noGrp="1"/>
          </p:cNvSpPr>
          <p:nvPr>
            <p:ph type="sldNum" sz="quarter" idx="12"/>
          </p:nvPr>
        </p:nvSpPr>
        <p:spPr>
          <a:xfrm>
            <a:off x="8737600" y="6245225"/>
            <a:ext cx="2844800" cy="476250"/>
          </a:xfrm>
        </p:spPr>
        <p:txBody>
          <a:bodyPr/>
          <a:lstStyle>
            <a:lvl1pPr>
              <a:defRPr/>
            </a:lvl1pPr>
          </a:lstStyle>
          <a:p>
            <a:fld id="{A5FB9BBC-8A85-4CE9-A706-35B2B04D7065}"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7819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99A7DA4-2129-417B-818A-CCA9B45E70EE}"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30724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宋体" charset="-122"/>
              </a:defRPr>
            </a:lvl1pPr>
          </a:lstStyle>
          <a:p>
            <a:pPr fontAlgn="base">
              <a:spcBef>
                <a:spcPct val="0"/>
              </a:spcBef>
              <a:spcAft>
                <a:spcPct val="0"/>
              </a:spcAft>
            </a:pPr>
            <a:endParaRPr lang="en-GB"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宋体" charset="-122"/>
              </a:defRPr>
            </a:lvl1pPr>
          </a:lstStyle>
          <a:p>
            <a:pPr fontAlgn="base">
              <a:spcBef>
                <a:spcPct val="0"/>
              </a:spcBef>
              <a:spcAft>
                <a:spcPct val="0"/>
              </a:spcAft>
            </a:pPr>
            <a:endParaRPr lang="en-GB"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宋体" charset="-122"/>
              </a:defRPr>
            </a:lvl1pPr>
          </a:lstStyle>
          <a:p>
            <a:pPr fontAlgn="base">
              <a:spcBef>
                <a:spcPct val="0"/>
              </a:spcBef>
              <a:spcAft>
                <a:spcPct val="0"/>
              </a:spcAft>
            </a:pPr>
            <a:fld id="{6975524F-C991-480D-AC43-5ECA7E168D21}" type="slidenum">
              <a:rPr lang="zh-CN" altLang="en-GB">
                <a:solidFill>
                  <a:srgbClr val="000000"/>
                </a:solidFill>
              </a:rPr>
              <a:pPr fontAlgn="base">
                <a:spcBef>
                  <a:spcPct val="0"/>
                </a:spcBef>
                <a:spcAft>
                  <a:spcPct val="0"/>
                </a:spcAft>
              </a:pPr>
              <a:t>‹#›</a:t>
            </a:fld>
            <a:endParaRPr lang="en-GB" altLang="zh-CN">
              <a:solidFill>
                <a:srgbClr val="000000"/>
              </a:solidFill>
            </a:endParaRPr>
          </a:p>
        </p:txBody>
      </p:sp>
    </p:spTree>
    <p:extLst>
      <p:ext uri="{BB962C8B-B14F-4D97-AF65-F5344CB8AC3E}">
        <p14:creationId xmlns:p14="http://schemas.microsoft.com/office/powerpoint/2010/main" val="1176738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宋体" pitchFamily="2" charset="-122"/>
              </a:defRPr>
            </a:lvl1pPr>
          </a:lstStyle>
          <a:p>
            <a:pPr fontAlgn="base">
              <a:spcBef>
                <a:spcPct val="0"/>
              </a:spcBef>
              <a:spcAft>
                <a:spcPct val="0"/>
              </a:spcAft>
              <a:defRPr/>
            </a:pPr>
            <a:fld id="{359BE0D1-A52E-4683-BD66-0D7424BBFB46}" type="slidenum">
              <a:rPr lang="zh-CN" altLang="en-GB"/>
              <a:pPr fontAlgn="base">
                <a:spcBef>
                  <a:spcPct val="0"/>
                </a:spcBef>
                <a:spcAft>
                  <a:spcPct val="0"/>
                </a:spcAft>
                <a:defRPr/>
              </a:pPr>
              <a:t>‹#›</a:t>
            </a:fld>
            <a:endParaRPr lang="en-GB" altLang="zh-CN"/>
          </a:p>
        </p:txBody>
      </p:sp>
    </p:spTree>
    <p:extLst>
      <p:ext uri="{BB962C8B-B14F-4D97-AF65-F5344CB8AC3E}">
        <p14:creationId xmlns:p14="http://schemas.microsoft.com/office/powerpoint/2010/main" val="276246149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86A0C-B05D-4235-91D6-AD626C67AB80}" type="datetimeFigureOut">
              <a:rPr lang="zh-CN" altLang="en-US" smtClean="0"/>
              <a:t>2025/7/12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95238784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84A33-1EC7-488E-B9B9-538C9F9A949B}" type="datetime1">
              <a:rPr lang="zh-CN" altLang="en-US" smtClean="0"/>
              <a:pPr/>
              <a:t>2025/7/12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240606373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725A4-042C-44BF-92F7-46D53E61317A}" type="datetime1">
              <a:rPr lang="zh-CN" altLang="en-US" smtClean="0"/>
              <a:t>2025/7/14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379327930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fontAlgn="base">
              <a:spcBef>
                <a:spcPct val="0"/>
              </a:spcBef>
              <a:spcAft>
                <a:spcPct val="0"/>
              </a:spcAft>
              <a:defRPr/>
            </a:pPr>
            <a:fld id="{00AC0B02-7EAF-4FAD-A990-EA695C69A0AB}" type="datetime1">
              <a:rPr lang="zh-CN" altLang="en-US" smtClean="0"/>
              <a:t>2025/7/14</a:t>
            </a:fld>
            <a:endParaRPr lang="en-GB"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宋体" pitchFamily="2" charset="-122"/>
              </a:defRPr>
            </a:lvl1pPr>
          </a:lstStyle>
          <a:p>
            <a:pPr fontAlgn="base">
              <a:spcBef>
                <a:spcPct val="0"/>
              </a:spcBef>
              <a:spcAft>
                <a:spcPct val="0"/>
              </a:spcAft>
              <a:defRPr/>
            </a:pPr>
            <a:fld id="{359BE0D1-A52E-4683-BD66-0D7424BBFB46}" type="slidenum">
              <a:rPr lang="zh-CN" altLang="en-GB"/>
              <a:pPr fontAlgn="base">
                <a:spcBef>
                  <a:spcPct val="0"/>
                </a:spcBef>
                <a:spcAft>
                  <a:spcPct val="0"/>
                </a:spcAft>
                <a:defRPr/>
              </a:pPr>
              <a:t>‹#›</a:t>
            </a:fld>
            <a:endParaRPr lang="en-GB" altLang="zh-CN"/>
          </a:p>
        </p:txBody>
      </p:sp>
    </p:spTree>
    <p:extLst>
      <p:ext uri="{BB962C8B-B14F-4D97-AF65-F5344CB8AC3E}">
        <p14:creationId xmlns:p14="http://schemas.microsoft.com/office/powerpoint/2010/main" val="191884021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宋体" charset="-122"/>
              </a:defRPr>
            </a:lvl1pPr>
          </a:lstStyle>
          <a:p>
            <a:pPr fontAlgn="base">
              <a:spcBef>
                <a:spcPct val="0"/>
              </a:spcBef>
              <a:spcAft>
                <a:spcPct val="0"/>
              </a:spcAft>
            </a:pPr>
            <a:fld id="{6B143B41-95C6-4B7A-9266-7ADF67ACC190}" type="datetime1">
              <a:rPr lang="zh-CN" altLang="en-US" smtClean="0">
                <a:solidFill>
                  <a:srgbClr val="000000"/>
                </a:solidFill>
              </a:rPr>
              <a:t>2025/7/14</a:t>
            </a:fld>
            <a:endParaRPr lang="en-GB"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宋体" charset="-122"/>
              </a:defRPr>
            </a:lvl1pPr>
          </a:lstStyle>
          <a:p>
            <a:pPr fontAlgn="base">
              <a:spcBef>
                <a:spcPct val="0"/>
              </a:spcBef>
              <a:spcAft>
                <a:spcPct val="0"/>
              </a:spcAft>
            </a:pPr>
            <a:endParaRPr lang="en-GB"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宋体" charset="-122"/>
              </a:defRPr>
            </a:lvl1pPr>
          </a:lstStyle>
          <a:p>
            <a:pPr fontAlgn="base">
              <a:spcBef>
                <a:spcPct val="0"/>
              </a:spcBef>
              <a:spcAft>
                <a:spcPct val="0"/>
              </a:spcAft>
            </a:pPr>
            <a:fld id="{6975524F-C991-480D-AC43-5ECA7E168D21}" type="slidenum">
              <a:rPr lang="zh-CN" altLang="en-GB">
                <a:solidFill>
                  <a:srgbClr val="000000"/>
                </a:solidFill>
              </a:rPr>
              <a:pPr fontAlgn="base">
                <a:spcBef>
                  <a:spcPct val="0"/>
                </a:spcBef>
                <a:spcAft>
                  <a:spcPct val="0"/>
                </a:spcAft>
              </a:pPr>
              <a:t>‹#›</a:t>
            </a:fld>
            <a:endParaRPr lang="en-GB" altLang="zh-CN">
              <a:solidFill>
                <a:srgbClr val="000000"/>
              </a:solidFill>
            </a:endParaRPr>
          </a:p>
        </p:txBody>
      </p:sp>
    </p:spTree>
    <p:extLst>
      <p:ext uri="{BB962C8B-B14F-4D97-AF65-F5344CB8AC3E}">
        <p14:creationId xmlns:p14="http://schemas.microsoft.com/office/powerpoint/2010/main" val="288098854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tags" Target="../tags/tag3.xml"/><Relationship Id="rId7" Type="http://schemas.openxmlformats.org/officeDocument/2006/relationships/slideLayout" Target="../slideLayouts/slideLayout65.xml"/><Relationship Id="rId12" Type="http://schemas.openxmlformats.org/officeDocument/2006/relationships/image" Target="../media/image2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5.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tags" Target="../tags/tag4.xml"/><Relationship Id="rId9" Type="http://schemas.openxmlformats.org/officeDocument/2006/relationships/image" Target="../media/image23.png"/><Relationship Id="rId1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emf"/><Relationship Id="rId7" Type="http://schemas.openxmlformats.org/officeDocument/2006/relationships/image" Target="../media/image57.png"/><Relationship Id="rId12" Type="http://schemas.openxmlformats.org/officeDocument/2006/relationships/image" Target="../media/image62.emf"/><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emf"/><Relationship Id="rId5" Type="http://schemas.openxmlformats.org/officeDocument/2006/relationships/image" Target="../media/image55.emf"/><Relationship Id="rId10" Type="http://schemas.openxmlformats.org/officeDocument/2006/relationships/image" Target="../media/image60.png"/><Relationship Id="rId4" Type="http://schemas.openxmlformats.org/officeDocument/2006/relationships/image" Target="../media/image54.emf"/><Relationship Id="rId9" Type="http://schemas.openxmlformats.org/officeDocument/2006/relationships/image" Target="../media/image59.emf"/></Relationships>
</file>

<file path=ppt/slides/_rels/slide1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7.xml"/><Relationship Id="rId4" Type="http://schemas.openxmlformats.org/officeDocument/2006/relationships/image" Target="../media/image65.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7.xml"/><Relationship Id="rId5" Type="http://schemas.openxmlformats.org/officeDocument/2006/relationships/image" Target="../media/image69.emf"/><Relationship Id="rId4" Type="http://schemas.openxmlformats.org/officeDocument/2006/relationships/image" Target="../media/image68.emf"/></Relationships>
</file>

<file path=ppt/slides/_rels/slide2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emf"/><Relationship Id="rId4" Type="http://schemas.openxmlformats.org/officeDocument/2006/relationships/image" Target="../media/image75.emf"/></Relationships>
</file>

<file path=ppt/slides/_rels/slide2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emf"/><Relationship Id="rId4" Type="http://schemas.openxmlformats.org/officeDocument/2006/relationships/image" Target="../media/image80.emf"/></Relationships>
</file>

<file path=ppt/slides/_rels/slide2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emf"/></Relationships>
</file>

<file path=ppt/slides/_rels/slide25.x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7.emf"/><Relationship Id="rId7" Type="http://schemas.openxmlformats.org/officeDocument/2006/relationships/image" Target="../media/image91.emf"/><Relationship Id="rId2" Type="http://schemas.openxmlformats.org/officeDocument/2006/relationships/image" Target="../media/image86.emf"/><Relationship Id="rId1" Type="http://schemas.openxmlformats.org/officeDocument/2006/relationships/slideLayout" Target="../slideLayouts/slideLayout7.xml"/><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 Id="rId9" Type="http://schemas.openxmlformats.org/officeDocument/2006/relationships/image" Target="../media/image93.emf"/></Relationships>
</file>

<file path=ppt/slides/_rels/slide26.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image" Target="../media/image95.emf"/><Relationship Id="rId7" Type="http://schemas.openxmlformats.org/officeDocument/2006/relationships/image" Target="../media/image99.emf"/><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emf"/><Relationship Id="rId10" Type="http://schemas.openxmlformats.org/officeDocument/2006/relationships/image" Target="../media/image102.emf"/><Relationship Id="rId4" Type="http://schemas.openxmlformats.org/officeDocument/2006/relationships/image" Target="../media/image96.png"/><Relationship Id="rId9" Type="http://schemas.openxmlformats.org/officeDocument/2006/relationships/image" Target="../media/image101.png"/></Relationships>
</file>

<file path=ppt/slides/_rels/slide27.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7.xml"/><Relationship Id="rId5" Type="http://schemas.openxmlformats.org/officeDocument/2006/relationships/image" Target="../media/image106.emf"/><Relationship Id="rId4" Type="http://schemas.openxmlformats.org/officeDocument/2006/relationships/image" Target="../media/image105.png"/></Relationships>
</file>

<file path=ppt/slides/_rels/slide28.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7.xml"/><Relationship Id="rId5" Type="http://schemas.openxmlformats.org/officeDocument/2006/relationships/image" Target="../media/image115.emf"/><Relationship Id="rId4" Type="http://schemas.openxmlformats.org/officeDocument/2006/relationships/image" Target="../media/image114.emf"/></Relationships>
</file>

<file path=ppt/slides/_rels/slide32.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emf"/></Relationships>
</file>

<file path=ppt/slides/_rels/slide33.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18" Type="http://schemas.openxmlformats.org/officeDocument/2006/relationships/image" Target="../media/image136.png"/><Relationship Id="rId3" Type="http://schemas.openxmlformats.org/officeDocument/2006/relationships/image" Target="../media/image121.png"/><Relationship Id="rId21" Type="http://schemas.openxmlformats.org/officeDocument/2006/relationships/image" Target="../media/image73.emf"/><Relationship Id="rId7" Type="http://schemas.openxmlformats.org/officeDocument/2006/relationships/image" Target="../media/image125.png"/><Relationship Id="rId12" Type="http://schemas.openxmlformats.org/officeDocument/2006/relationships/image" Target="../media/image130.png"/><Relationship Id="rId17" Type="http://schemas.openxmlformats.org/officeDocument/2006/relationships/image" Target="../media/image135.png"/><Relationship Id="rId2" Type="http://schemas.openxmlformats.org/officeDocument/2006/relationships/image" Target="../media/image120.png"/><Relationship Id="rId16" Type="http://schemas.openxmlformats.org/officeDocument/2006/relationships/image" Target="../media/image134.png"/><Relationship Id="rId20" Type="http://schemas.openxmlformats.org/officeDocument/2006/relationships/image" Target="../media/image97.emf"/><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29.png"/><Relationship Id="rId24" Type="http://schemas.openxmlformats.org/officeDocument/2006/relationships/image" Target="../media/image140.png"/><Relationship Id="rId5" Type="http://schemas.openxmlformats.org/officeDocument/2006/relationships/image" Target="../media/image123.png"/><Relationship Id="rId15" Type="http://schemas.openxmlformats.org/officeDocument/2006/relationships/image" Target="../media/image133.png"/><Relationship Id="rId23" Type="http://schemas.openxmlformats.org/officeDocument/2006/relationships/image" Target="../media/image139.png"/><Relationship Id="rId10" Type="http://schemas.openxmlformats.org/officeDocument/2006/relationships/image" Target="../media/image128.png"/><Relationship Id="rId19" Type="http://schemas.openxmlformats.org/officeDocument/2006/relationships/image" Target="../media/image137.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2.png"/><Relationship Id="rId22" Type="http://schemas.openxmlformats.org/officeDocument/2006/relationships/image" Target="../media/image138.png"/></Relationships>
</file>

<file path=ppt/slides/_rels/slide34.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image" Target="../media/image141.emf"/><Relationship Id="rId1" Type="http://schemas.openxmlformats.org/officeDocument/2006/relationships/slideLayout" Target="../slideLayouts/slideLayout7.xml"/><Relationship Id="rId4" Type="http://schemas.openxmlformats.org/officeDocument/2006/relationships/image" Target="../media/image143.png"/></Relationships>
</file>

<file path=ppt/slides/_rels/slide3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wmf"/><Relationship Id="rId7" Type="http://schemas.openxmlformats.org/officeDocument/2006/relationships/image" Target="../media/image153.png"/><Relationship Id="rId2" Type="http://schemas.openxmlformats.org/officeDocument/2006/relationships/image" Target="../media/image148.wmf"/><Relationship Id="rId1" Type="http://schemas.openxmlformats.org/officeDocument/2006/relationships/slideLayout" Target="../slideLayouts/slideLayout76.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 Id="rId9" Type="http://schemas.openxmlformats.org/officeDocument/2006/relationships/image" Target="../media/image155.png"/></Relationships>
</file>

<file path=ppt/slides/_rels/slide38.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wmf"/><Relationship Id="rId7" Type="http://schemas.openxmlformats.org/officeDocument/2006/relationships/image" Target="../media/image161.emf"/><Relationship Id="rId2" Type="http://schemas.openxmlformats.org/officeDocument/2006/relationships/image" Target="../media/image156.png"/><Relationship Id="rId1" Type="http://schemas.openxmlformats.org/officeDocument/2006/relationships/slideLayout" Target="../slideLayouts/slideLayout76.xml"/><Relationship Id="rId6" Type="http://schemas.openxmlformats.org/officeDocument/2006/relationships/image" Target="../media/image160.emf"/><Relationship Id="rId5" Type="http://schemas.openxmlformats.org/officeDocument/2006/relationships/image" Target="../media/image159.emf"/><Relationship Id="rId4" Type="http://schemas.openxmlformats.org/officeDocument/2006/relationships/image" Target="../media/image158.emf"/><Relationship Id="rId9" Type="http://schemas.openxmlformats.org/officeDocument/2006/relationships/image" Target="../media/image163.png"/></Relationships>
</file>

<file path=ppt/slides/_rels/slide39.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9.png"/><Relationship Id="rId7" Type="http://schemas.openxmlformats.org/officeDocument/2006/relationships/image" Target="../media/image12.emf"/><Relationship Id="rId2" Type="http://schemas.openxmlformats.org/officeDocument/2006/relationships/image" Target="../media/image8.emf"/><Relationship Id="rId1" Type="http://schemas.openxmlformats.org/officeDocument/2006/relationships/slideLayout" Target="../slideLayouts/slideLayout65.xml"/><Relationship Id="rId6" Type="http://schemas.openxmlformats.org/officeDocument/2006/relationships/image" Target="../media/image710.png"/><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62.png"/><Relationship Id="rId2" Type="http://schemas.openxmlformats.org/officeDocument/2006/relationships/image" Target="../media/image16.emf"/><Relationship Id="rId1" Type="http://schemas.openxmlformats.org/officeDocument/2006/relationships/slideLayout" Target="../slideLayouts/slideLayout65.xml"/><Relationship Id="rId6" Type="http://schemas.openxmlformats.org/officeDocument/2006/relationships/image" Target="../media/image61.png"/><Relationship Id="rId5" Type="http://schemas.openxmlformats.org/officeDocument/2006/relationships/image" Target="../media/image18.emf"/><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9.emf"/><Relationship Id="rId1" Type="http://schemas.openxmlformats.org/officeDocument/2006/relationships/slideLayout" Target="../slideLayouts/slideLayout54.xml"/><Relationship Id="rId4"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AutoShape 4" descr="photo_original_bridge_FCPPL_rogne"/>
          <p:cNvSpPr>
            <a:spLocks noChangeAspect="1" noChangeArrowheads="1"/>
          </p:cNvSpPr>
          <p:nvPr/>
        </p:nvSpPr>
        <p:spPr bwMode="auto">
          <a:xfrm>
            <a:off x="4667250" y="200025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222213" name="AutoShape 5" descr="photo_original_bridge_FCPPL_rogne"/>
          <p:cNvSpPr>
            <a:spLocks noChangeAspect="1" noChangeArrowheads="1"/>
          </p:cNvSpPr>
          <p:nvPr/>
        </p:nvSpPr>
        <p:spPr bwMode="auto">
          <a:xfrm>
            <a:off x="4667250" y="200025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pic>
        <p:nvPicPr>
          <p:cNvPr id="222214" name="Picture 6" descr="ihep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8" y="90488"/>
            <a:ext cx="1139825" cy="766762"/>
          </a:xfrm>
          <a:prstGeom prst="rect">
            <a:avLst/>
          </a:prstGeom>
          <a:noFill/>
          <a:extLst>
            <a:ext uri="{909E8E84-426E-40DD-AFC4-6F175D3DCCD1}">
              <a14:hiddenFill xmlns:a14="http://schemas.microsoft.com/office/drawing/2010/main">
                <a:solidFill>
                  <a:srgbClr val="FFFFFF"/>
                </a:solidFill>
              </a14:hiddenFill>
            </a:ext>
          </a:extLst>
        </p:spPr>
      </p:pic>
      <p:pic>
        <p:nvPicPr>
          <p:cNvPr id="222215" name="Picture 7" descr="ihep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15888"/>
            <a:ext cx="3200400" cy="476250"/>
          </a:xfrm>
          <a:prstGeom prst="rect">
            <a:avLst/>
          </a:prstGeom>
          <a:noFill/>
          <a:extLst>
            <a:ext uri="{909E8E84-426E-40DD-AFC4-6F175D3DCCD1}">
              <a14:hiddenFill xmlns:a14="http://schemas.microsoft.com/office/drawing/2010/main">
                <a:solidFill>
                  <a:srgbClr val="FFFFFF"/>
                </a:solidFill>
              </a14:hiddenFill>
            </a:ext>
          </a:extLst>
        </p:spPr>
      </p:pic>
      <p:sp>
        <p:nvSpPr>
          <p:cNvPr id="222216" name="Text Box 8"/>
          <p:cNvSpPr txBox="1">
            <a:spLocks noChangeArrowheads="1"/>
          </p:cNvSpPr>
          <p:nvPr/>
        </p:nvSpPr>
        <p:spPr bwMode="auto">
          <a:xfrm>
            <a:off x="2840038" y="573088"/>
            <a:ext cx="3249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1" u="none" strike="noStrike" kern="0" cap="none" spc="0" normalizeH="0" baseline="0" noProof="0">
                <a:ln>
                  <a:noFill/>
                </a:ln>
                <a:solidFill>
                  <a:srgbClr val="969696"/>
                </a:solidFill>
                <a:effectLst>
                  <a:outerShdw blurRad="38100" dist="38100" dir="2700000" algn="tl">
                    <a:srgbClr val="C0C0C0"/>
                  </a:outerShdw>
                </a:effectLst>
                <a:uLnTx/>
                <a:uFillTx/>
                <a:latin typeface="Calibri" pitchFamily="34" charset="0"/>
                <a:ea typeface="宋体" charset="-122"/>
              </a:rPr>
              <a:t>Institute of High Energy Physics, CAS</a:t>
            </a:r>
            <a:endParaRPr kumimoji="0" lang="en-GB" altLang="zh-CN" sz="1600" b="1" i="1" u="none" strike="noStrike" kern="0" cap="none" spc="0" normalizeH="0" baseline="0" noProof="0">
              <a:ln>
                <a:noFill/>
              </a:ln>
              <a:solidFill>
                <a:srgbClr val="969696"/>
              </a:solidFill>
              <a:effectLst>
                <a:outerShdw blurRad="38100" dist="38100" dir="2700000" algn="tl">
                  <a:srgbClr val="C0C0C0"/>
                </a:outerShdw>
              </a:effectLst>
              <a:uLnTx/>
              <a:uFillTx/>
              <a:latin typeface="Calibri" pitchFamily="34" charset="0"/>
              <a:ea typeface="宋体" charset="-122"/>
            </a:endParaRPr>
          </a:p>
        </p:txBody>
      </p:sp>
      <p:sp>
        <p:nvSpPr>
          <p:cNvPr id="222217" name="Text Box 9"/>
          <p:cNvSpPr txBox="1">
            <a:spLocks noChangeArrowheads="1"/>
          </p:cNvSpPr>
          <p:nvPr/>
        </p:nvSpPr>
        <p:spPr bwMode="auto">
          <a:xfrm>
            <a:off x="3264921" y="5950631"/>
            <a:ext cx="8519658" cy="6463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r" defTabSz="914400">
              <a:spcBef>
                <a:spcPct val="0"/>
              </a:spcBef>
            </a:pPr>
            <a:r>
              <a:rPr lang="zh-CN" altLang="en-US" b="1" kern="0" dirty="0">
                <a:solidFill>
                  <a:srgbClr val="333399"/>
                </a:solidFill>
                <a:latin typeface="Calibri" panose="020F0502020204030204" pitchFamily="34" charset="0"/>
                <a:ea typeface="SimHei" panose="02010609060101010101" pitchFamily="49" charset="-122"/>
              </a:rPr>
              <a:t>第八届强子谱和强子结构研讨会</a:t>
            </a:r>
            <a:endParaRPr lang="en-US" altLang="zh-CN" b="1" kern="0" dirty="0">
              <a:solidFill>
                <a:srgbClr val="333399"/>
              </a:solidFill>
              <a:latin typeface="Calibri" panose="020F0502020204030204" pitchFamily="34" charset="0"/>
              <a:ea typeface="SimHei" panose="02010609060101010101" pitchFamily="49" charset="-122"/>
            </a:endParaRPr>
          </a:p>
          <a:p>
            <a:pPr lvl="0" algn="r" defTabSz="914400">
              <a:spcBef>
                <a:spcPct val="0"/>
              </a:spcBef>
            </a:pPr>
            <a:r>
              <a:rPr lang="en-US" altLang="zh-CN" b="1" kern="0" dirty="0">
                <a:solidFill>
                  <a:srgbClr val="333399"/>
                </a:solidFill>
                <a:latin typeface="Calibri" panose="020F0502020204030204" pitchFamily="34" charset="0"/>
                <a:ea typeface="SimHei" panose="02010609060101010101" pitchFamily="49" charset="-122"/>
              </a:rPr>
              <a:t>2025</a:t>
            </a:r>
            <a:r>
              <a:rPr lang="zh-CN" altLang="en-US" b="1" kern="0" dirty="0">
                <a:solidFill>
                  <a:srgbClr val="333399"/>
                </a:solidFill>
                <a:latin typeface="Calibri" panose="020F0502020204030204" pitchFamily="34" charset="0"/>
                <a:ea typeface="SimHei" panose="02010609060101010101" pitchFamily="49" charset="-122"/>
              </a:rPr>
              <a:t>年</a:t>
            </a:r>
            <a:r>
              <a:rPr lang="en-US" altLang="zh-CN" b="1" kern="0" dirty="0">
                <a:solidFill>
                  <a:srgbClr val="333399"/>
                </a:solidFill>
                <a:latin typeface="Calibri" panose="020F0502020204030204" pitchFamily="34" charset="0"/>
                <a:ea typeface="SimHei" panose="02010609060101010101" pitchFamily="49" charset="-122"/>
              </a:rPr>
              <a:t>7</a:t>
            </a:r>
            <a:r>
              <a:rPr lang="zh-CN" altLang="en-US" b="1" kern="0" dirty="0">
                <a:solidFill>
                  <a:srgbClr val="333399"/>
                </a:solidFill>
                <a:latin typeface="Calibri" panose="020F0502020204030204" pitchFamily="34" charset="0"/>
                <a:ea typeface="SimHei" panose="02010609060101010101" pitchFamily="49" charset="-122"/>
              </a:rPr>
              <a:t>月</a:t>
            </a:r>
            <a:r>
              <a:rPr lang="en-US" altLang="zh-CN" b="1" kern="0" dirty="0">
                <a:solidFill>
                  <a:srgbClr val="333399"/>
                </a:solidFill>
                <a:latin typeface="Calibri" panose="020F0502020204030204" pitchFamily="34" charset="0"/>
                <a:ea typeface="SimHei" panose="02010609060101010101" pitchFamily="49" charset="-122"/>
              </a:rPr>
              <a:t>11-16</a:t>
            </a:r>
            <a:r>
              <a:rPr lang="zh-CN" altLang="en-US" b="1" kern="0" dirty="0">
                <a:solidFill>
                  <a:srgbClr val="333399"/>
                </a:solidFill>
                <a:latin typeface="Calibri" panose="020F0502020204030204" pitchFamily="34" charset="0"/>
                <a:ea typeface="SimHei" panose="02010609060101010101" pitchFamily="49" charset="-122"/>
              </a:rPr>
              <a:t>日，桂林</a:t>
            </a:r>
            <a:endParaRPr lang="en-US" altLang="zh-CN" b="1" kern="0" dirty="0">
              <a:solidFill>
                <a:srgbClr val="333399"/>
              </a:solidFill>
              <a:latin typeface="Calibri" panose="020F0502020204030204" pitchFamily="34" charset="0"/>
              <a:ea typeface="SimHei" panose="02010609060101010101" pitchFamily="49" charset="-122"/>
            </a:endParaRPr>
          </a:p>
        </p:txBody>
      </p:sp>
      <p:pic>
        <p:nvPicPr>
          <p:cNvPr id="222218" name="Picture 10" descr="cas_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7666" y="44453"/>
            <a:ext cx="2592387" cy="10017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7759" y="80466"/>
            <a:ext cx="1215135" cy="120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3"/>
          <p:cNvSpPr txBox="1">
            <a:spLocks noChangeArrowheads="1"/>
          </p:cNvSpPr>
          <p:nvPr/>
        </p:nvSpPr>
        <p:spPr bwMode="auto">
          <a:xfrm>
            <a:off x="783771" y="1550597"/>
            <a:ext cx="10689772" cy="1446550"/>
          </a:xfrm>
          <a:prstGeom prst="rect">
            <a:avLst/>
          </a:prstGeom>
          <a:solidFill>
            <a:srgbClr val="CCE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FFCC"/>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zh-CN" sz="4400" b="1" i="0" u="none" strike="noStrike" kern="0" cap="none" spc="0" normalizeH="0" baseline="0" noProof="0" dirty="0">
                <a:ln>
                  <a:noFill/>
                </a:ln>
                <a:solidFill>
                  <a:srgbClr val="333399"/>
                </a:solidFill>
                <a:effectLst/>
                <a:uLnTx/>
                <a:uFillTx/>
                <a:latin typeface="Calibri" panose="020F0502020204030204" pitchFamily="34" charset="0"/>
                <a:ea typeface="SimHei" panose="02010609060101010101" pitchFamily="49" charset="-122"/>
              </a:rPr>
              <a:t>Isospin</a:t>
            </a:r>
            <a:r>
              <a:rPr kumimoji="0" lang="en-US" altLang="zh-CN" sz="4400" b="1" i="0" u="none" strike="noStrike" kern="0" cap="none" spc="0" normalizeH="0" noProof="0" dirty="0">
                <a:ln>
                  <a:noFill/>
                </a:ln>
                <a:solidFill>
                  <a:srgbClr val="333399"/>
                </a:solidFill>
                <a:effectLst/>
                <a:uLnTx/>
                <a:uFillTx/>
                <a:latin typeface="Calibri" panose="020F0502020204030204" pitchFamily="34" charset="0"/>
                <a:ea typeface="SimHei" panose="02010609060101010101" pitchFamily="49" charset="-122"/>
              </a:rPr>
              <a:t> violating decays via intermediate meson loops</a:t>
            </a:r>
            <a:endParaRPr kumimoji="0" lang="zh-CN" altLang="en-GB" sz="4400" b="1" i="1" u="none" strike="noStrike" kern="0" cap="none" spc="0" normalizeH="0" baseline="0" noProof="0" dirty="0">
              <a:ln>
                <a:noFill/>
              </a:ln>
              <a:solidFill>
                <a:srgbClr val="333399"/>
              </a:solidFill>
              <a:effectLst/>
              <a:uLnTx/>
              <a:uFillTx/>
              <a:latin typeface="Calibri" panose="020F0502020204030204" pitchFamily="34" charset="0"/>
              <a:ea typeface="SimHei" panose="02010609060101010101" pitchFamily="49" charset="-122"/>
            </a:endParaRPr>
          </a:p>
        </p:txBody>
      </p:sp>
      <p:sp>
        <p:nvSpPr>
          <p:cNvPr id="15" name="副标题 1"/>
          <p:cNvSpPr>
            <a:spLocks noGrp="1"/>
          </p:cNvSpPr>
          <p:nvPr>
            <p:ph type="subTitle" idx="1"/>
          </p:nvPr>
        </p:nvSpPr>
        <p:spPr>
          <a:xfrm>
            <a:off x="1571628" y="3322157"/>
            <a:ext cx="9328600" cy="2303463"/>
          </a:xfrm>
        </p:spPr>
        <p:txBody>
          <a:bodyPr/>
          <a:lstStyle/>
          <a:p>
            <a:pPr eaLnBrk="1" hangingPunct="1">
              <a:lnSpc>
                <a:spcPct val="80000"/>
              </a:lnSpc>
              <a:spcBef>
                <a:spcPct val="25000"/>
              </a:spcBef>
              <a:spcAft>
                <a:spcPct val="20000"/>
              </a:spcAft>
            </a:pPr>
            <a:r>
              <a:rPr lang="en-GB" altLang="zh-CN" sz="2800" b="1" dirty="0">
                <a:solidFill>
                  <a:schemeClr val="accent2"/>
                </a:solidFill>
                <a:latin typeface="Calibri" panose="020F0502020204030204" pitchFamily="34" charset="0"/>
                <a:ea typeface="宋体" panose="02010600030101010101" pitchFamily="2" charset="-122"/>
              </a:rPr>
              <a:t>Qiang Zhao</a:t>
            </a:r>
          </a:p>
          <a:p>
            <a:pPr eaLnBrk="1" hangingPunct="1">
              <a:lnSpc>
                <a:spcPct val="80000"/>
              </a:lnSpc>
              <a:spcBef>
                <a:spcPct val="30000"/>
              </a:spcBef>
              <a:spcAft>
                <a:spcPct val="20000"/>
              </a:spcAft>
            </a:pPr>
            <a:r>
              <a:rPr lang="en-GB" altLang="zh-CN" sz="2400" b="1" dirty="0">
                <a:solidFill>
                  <a:schemeClr val="accent2"/>
                </a:solidFill>
                <a:latin typeface="Calibri" panose="020F0502020204030204" pitchFamily="34" charset="0"/>
                <a:ea typeface="宋体" panose="02010600030101010101" pitchFamily="2" charset="-122"/>
              </a:rPr>
              <a:t>Division of Theoretical Physics</a:t>
            </a:r>
          </a:p>
          <a:p>
            <a:pPr eaLnBrk="1" hangingPunct="1">
              <a:lnSpc>
                <a:spcPct val="80000"/>
              </a:lnSpc>
              <a:spcBef>
                <a:spcPct val="30000"/>
              </a:spcBef>
              <a:spcAft>
                <a:spcPct val="20000"/>
              </a:spcAft>
            </a:pPr>
            <a:r>
              <a:rPr lang="en-GB" altLang="zh-CN" sz="2400" b="1" dirty="0">
                <a:solidFill>
                  <a:schemeClr val="accent2"/>
                </a:solidFill>
                <a:latin typeface="Calibri" panose="020F0502020204030204" pitchFamily="34" charset="0"/>
                <a:ea typeface="宋体" panose="02010600030101010101" pitchFamily="2" charset="-122"/>
              </a:rPr>
              <a:t>Institute of High Energy Physics, CAS</a:t>
            </a:r>
          </a:p>
          <a:p>
            <a:pPr eaLnBrk="1" hangingPunct="1">
              <a:lnSpc>
                <a:spcPct val="90000"/>
              </a:lnSpc>
              <a:spcBef>
                <a:spcPct val="30000"/>
              </a:spcBef>
            </a:pPr>
            <a:r>
              <a:rPr lang="en-GB" altLang="zh-CN" sz="2400" b="1" i="1" dirty="0">
                <a:solidFill>
                  <a:schemeClr val="accent2"/>
                </a:solidFill>
                <a:latin typeface="Calibri" panose="020F0502020204030204" pitchFamily="34" charset="0"/>
                <a:ea typeface="宋体" panose="02010600030101010101" pitchFamily="2" charset="-122"/>
              </a:rPr>
              <a:t>zhaoq</a:t>
            </a:r>
            <a:r>
              <a:rPr lang="en-GB" altLang="zh-CN" sz="2400" b="1" dirty="0">
                <a:solidFill>
                  <a:schemeClr val="accent2"/>
                </a:solidFill>
                <a:latin typeface="Calibri" panose="020F0502020204030204" pitchFamily="34" charset="0"/>
                <a:ea typeface="宋体" panose="02010600030101010101" pitchFamily="2" charset="-122"/>
              </a:rPr>
              <a:t>@</a:t>
            </a:r>
            <a:r>
              <a:rPr lang="en-GB" altLang="zh-CN" sz="2400" b="1" i="1" dirty="0">
                <a:solidFill>
                  <a:schemeClr val="accent2"/>
                </a:solidFill>
                <a:latin typeface="Calibri" panose="020F0502020204030204" pitchFamily="34" charset="0"/>
                <a:ea typeface="宋体" panose="02010600030101010101" pitchFamily="2" charset="-122"/>
              </a:rPr>
              <a:t>ihep.ac.cn </a:t>
            </a:r>
            <a:endParaRPr lang="zh-CN" altLang="en-US" dirty="0">
              <a:ea typeface="宋体" panose="02010600030101010101" pitchFamily="2" charset="-122"/>
            </a:endParaRPr>
          </a:p>
        </p:txBody>
      </p:sp>
    </p:spTree>
    <p:extLst>
      <p:ext uri="{BB962C8B-B14F-4D97-AF65-F5344CB8AC3E}">
        <p14:creationId xmlns:p14="http://schemas.microsoft.com/office/powerpoint/2010/main" val="270273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2" name="Picture 58" descr="txp_fig"/>
          <p:cNvPicPr>
            <a:picLocks noChangeAspect="1" noChangeArrowheads="1"/>
          </p:cNvPicPr>
          <p:nvPr>
            <p:custDataLst>
              <p:tags r:id="rId1"/>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6610" y="2850925"/>
            <a:ext cx="15113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59" descr="txp_fig"/>
          <p:cNvPicPr>
            <a:picLocks noChangeAspect="1" noChangeArrowheads="1"/>
          </p:cNvPicPr>
          <p:nvPr>
            <p:custDataLst>
              <p:tags r:id="rId2"/>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1673" y="2268311"/>
            <a:ext cx="230346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61" descr="txp_fig"/>
          <p:cNvPicPr>
            <a:picLocks noChangeAspect="1" noChangeArrowheads="1"/>
          </p:cNvPicPr>
          <p:nvPr>
            <p:custDataLst>
              <p:tags r:id="rId3"/>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1674" y="1511074"/>
            <a:ext cx="2160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62" descr="txp_fig"/>
          <p:cNvPicPr>
            <a:picLocks noChangeAspect="1" noChangeArrowheads="1"/>
          </p:cNvPicPr>
          <p:nvPr>
            <p:custDataLst>
              <p:tags r:id="rId4"/>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099" y="3882799"/>
            <a:ext cx="22320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64" descr="txp_fig"/>
          <p:cNvPicPr>
            <a:picLocks noChangeAspect="1" noChangeArrowheads="1"/>
          </p:cNvPicPr>
          <p:nvPr>
            <p:custDataLst>
              <p:tags r:id="rId5"/>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098" y="3498625"/>
            <a:ext cx="2449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Picture 65" descr="txp_fig"/>
          <p:cNvPicPr>
            <a:picLocks noChangeAspect="1" noChangeArrowheads="1"/>
          </p:cNvPicPr>
          <p:nvPr>
            <p:custDataLst>
              <p:tags r:id="rId6"/>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296" y="5523966"/>
            <a:ext cx="21605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8" name="Text Box 66"/>
          <p:cNvSpPr txBox="1">
            <a:spLocks noChangeArrowheads="1"/>
          </p:cNvSpPr>
          <p:nvPr/>
        </p:nvSpPr>
        <p:spPr bwMode="auto">
          <a:xfrm>
            <a:off x="5999249" y="2850925"/>
            <a:ext cx="2663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a:ln>
                  <a:noFill/>
                </a:ln>
                <a:solidFill>
                  <a:srgbClr val="3333FF"/>
                </a:solidFill>
                <a:effectLst/>
                <a:uLnTx/>
                <a:uFillTx/>
                <a:latin typeface="Verdana" pitchFamily="34" charset="0"/>
                <a:ea typeface="宋体" pitchFamily="2" charset="-122"/>
              </a:rPr>
              <a:t>Q. Wang et al, PRD2012</a:t>
            </a:r>
          </a:p>
        </p:txBody>
      </p:sp>
      <p:sp>
        <p:nvSpPr>
          <p:cNvPr id="42009" name="Text Box 68"/>
          <p:cNvSpPr txBox="1">
            <a:spLocks noChangeArrowheads="1"/>
          </p:cNvSpPr>
          <p:nvPr/>
        </p:nvSpPr>
        <p:spPr bwMode="auto">
          <a:xfrm>
            <a:off x="5999248" y="1482500"/>
            <a:ext cx="30591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a:ln>
                  <a:noFill/>
                </a:ln>
                <a:solidFill>
                  <a:srgbClr val="3333FF"/>
                </a:solidFill>
                <a:effectLst/>
                <a:uLnTx/>
                <a:uFillTx/>
                <a:latin typeface="Verdana" pitchFamily="34" charset="0"/>
                <a:ea typeface="宋体" pitchFamily="2" charset="-122"/>
              </a:rPr>
              <a:t>Y.J. Zhang et al, PRL(2009);</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a:ln>
                  <a:noFill/>
                </a:ln>
                <a:solidFill>
                  <a:srgbClr val="3333FF"/>
                </a:solidFill>
                <a:effectLst/>
                <a:uLnTx/>
                <a:uFillTx/>
                <a:latin typeface="Verdana" pitchFamily="34" charset="0"/>
                <a:ea typeface="宋体" pitchFamily="2" charset="-122"/>
              </a:rPr>
              <a:t>X. Liu, B. Zhang, X.Q. Li, PLB(2009)</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a:ln>
                  <a:noFill/>
                </a:ln>
                <a:solidFill>
                  <a:srgbClr val="3333FF"/>
                </a:solidFill>
                <a:effectLst/>
                <a:uLnTx/>
                <a:uFillTx/>
                <a:latin typeface="Verdana" pitchFamily="34" charset="0"/>
                <a:ea typeface="宋体" pitchFamily="2" charset="-122"/>
              </a:rPr>
              <a:t>Q. Wang et al. PRD(2012), PLB(2012)</a:t>
            </a:r>
          </a:p>
        </p:txBody>
      </p:sp>
      <p:sp>
        <p:nvSpPr>
          <p:cNvPr id="42010" name="Text Box 70"/>
          <p:cNvSpPr txBox="1">
            <a:spLocks noChangeArrowheads="1"/>
          </p:cNvSpPr>
          <p:nvPr/>
        </p:nvSpPr>
        <p:spPr bwMode="auto">
          <a:xfrm>
            <a:off x="3766280" y="5812892"/>
            <a:ext cx="4787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Verdana" pitchFamily="34" charset="0"/>
                <a:ea typeface="宋体" pitchFamily="2" charset="-122"/>
              </a:rPr>
              <a:t>The mass shift in </a:t>
            </a:r>
            <a:r>
              <a:rPr kumimoji="0" lang="en-US" altLang="zh-CN" sz="1600" b="0" i="0" u="none" strike="noStrike" kern="0" cap="none" spc="0" normalizeH="0" baseline="0" noProof="0" dirty="0" err="1">
                <a:ln>
                  <a:noFill/>
                </a:ln>
                <a:solidFill>
                  <a:srgbClr val="000000"/>
                </a:solidFill>
                <a:effectLst/>
                <a:uLnTx/>
                <a:uFillTx/>
                <a:latin typeface="Verdana" pitchFamily="34" charset="0"/>
                <a:ea typeface="宋体" pitchFamily="2" charset="-122"/>
              </a:rPr>
              <a:t>charmonia</a:t>
            </a:r>
            <a:r>
              <a:rPr kumimoji="0" lang="en-US" altLang="zh-CN" sz="1600" b="0" i="0" u="none" strike="noStrike" kern="0" cap="none" spc="0" normalizeH="0" baseline="0" noProof="0" dirty="0">
                <a:ln>
                  <a:noFill/>
                </a:ln>
                <a:solidFill>
                  <a:srgbClr val="000000"/>
                </a:solidFill>
                <a:effectLst/>
                <a:uLnTx/>
                <a:uFillTx/>
                <a:latin typeface="Verdana" pitchFamily="34" charset="0"/>
                <a:ea typeface="宋体" pitchFamily="2" charset="-122"/>
              </a:rPr>
              <a:t> and charmed mesons</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E.Eichten</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et al., PRD17(1987)3090</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X.-G. Wu and Q. Zhao, PRD85, 034040 (2012) </a:t>
            </a:r>
          </a:p>
        </p:txBody>
      </p:sp>
      <p:sp>
        <p:nvSpPr>
          <p:cNvPr id="42011" name="Text Box 71"/>
          <p:cNvSpPr txBox="1">
            <a:spLocks noChangeArrowheads="1"/>
          </p:cNvSpPr>
          <p:nvPr/>
        </p:nvSpPr>
        <p:spPr bwMode="auto">
          <a:xfrm>
            <a:off x="3730710" y="4290787"/>
            <a:ext cx="514509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G. Li and Q. Zhao, PRD(2011)074005</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F.K.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Guo</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C.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Hanhart</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G. Li, U.-G.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Mei</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sym typeface="Symbol" panose="05050102010706020507" pitchFamily="18" charset="2"/>
              </a:rPr>
              <a:t></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ner</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and Q. Zhao, PRD82, 034025 (2010); PRD83, 034013 (2011)</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F.K.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Guo</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and Ulf-G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Mei</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sym typeface="Symbol" panose="05050102010706020507" pitchFamily="18" charset="2"/>
              </a:rPr>
              <a:t></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ner</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PRL108(2012)112002</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J. Wang and Q. Zhao, PRD111, 096007 (2025) </a:t>
            </a:r>
          </a:p>
        </p:txBody>
      </p:sp>
      <p:sp>
        <p:nvSpPr>
          <p:cNvPr id="42012" name="AutoShape 84"/>
          <p:cNvSpPr>
            <a:spLocks/>
          </p:cNvSpPr>
          <p:nvPr/>
        </p:nvSpPr>
        <p:spPr bwMode="auto">
          <a:xfrm>
            <a:off x="3478248" y="1555103"/>
            <a:ext cx="144512" cy="1540297"/>
          </a:xfrm>
          <a:prstGeom prst="leftBrace">
            <a:avLst>
              <a:gd name="adj1" fmla="val 83880"/>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zh-CN" sz="1800" b="1" i="0" u="none" strike="noStrike" kern="0" cap="none" spc="0" normalizeH="0" baseline="0" noProof="0">
              <a:ln>
                <a:noFill/>
              </a:ln>
              <a:solidFill>
                <a:srgbClr val="000000"/>
              </a:solidFill>
              <a:effectLst/>
              <a:uLnTx/>
              <a:uFillTx/>
              <a:latin typeface="Verdana" pitchFamily="34" charset="0"/>
              <a:ea typeface="宋体" pitchFamily="2" charset="-122"/>
            </a:endParaRPr>
          </a:p>
        </p:txBody>
      </p:sp>
      <p:sp>
        <p:nvSpPr>
          <p:cNvPr id="42013" name="AutoShape 85"/>
          <p:cNvSpPr>
            <a:spLocks/>
          </p:cNvSpPr>
          <p:nvPr/>
        </p:nvSpPr>
        <p:spPr bwMode="auto">
          <a:xfrm>
            <a:off x="3478248" y="3499318"/>
            <a:ext cx="144512" cy="1581150"/>
          </a:xfrm>
          <a:prstGeom prst="leftBrace">
            <a:avLst>
              <a:gd name="adj1" fmla="val 114770"/>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zh-CN" sz="1800" b="1" i="0" u="none" strike="noStrike" kern="0" cap="none" spc="0" normalizeH="0" baseline="0" noProof="0">
              <a:ln>
                <a:noFill/>
              </a:ln>
              <a:solidFill>
                <a:srgbClr val="000000"/>
              </a:solidFill>
              <a:effectLst/>
              <a:uLnTx/>
              <a:uFillTx/>
              <a:latin typeface="Verdana" pitchFamily="34" charset="0"/>
              <a:ea typeface="宋体" pitchFamily="2" charset="-122"/>
            </a:endParaRPr>
          </a:p>
        </p:txBody>
      </p:sp>
      <p:sp>
        <p:nvSpPr>
          <p:cNvPr id="42014" name="AutoShape 86"/>
          <p:cNvSpPr>
            <a:spLocks/>
          </p:cNvSpPr>
          <p:nvPr/>
        </p:nvSpPr>
        <p:spPr bwMode="auto">
          <a:xfrm>
            <a:off x="3478248" y="5523967"/>
            <a:ext cx="144512" cy="720725"/>
          </a:xfrm>
          <a:prstGeom prst="leftBrace">
            <a:avLst>
              <a:gd name="adj1" fmla="val 82246"/>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zh-CN" sz="1800" b="1" i="0" u="none" strike="noStrike" kern="0" cap="none" spc="0" normalizeH="0" baseline="0" noProof="0">
              <a:ln>
                <a:noFill/>
              </a:ln>
              <a:solidFill>
                <a:srgbClr val="000000"/>
              </a:solidFill>
              <a:effectLst/>
              <a:uLnTx/>
              <a:uFillTx/>
              <a:latin typeface="Verdana" pitchFamily="34" charset="0"/>
              <a:ea typeface="宋体" pitchFamily="2" charset="-122"/>
            </a:endParaRPr>
          </a:p>
        </p:txBody>
      </p:sp>
      <p:sp>
        <p:nvSpPr>
          <p:cNvPr id="42015" name="Text Box 67"/>
          <p:cNvSpPr txBox="1">
            <a:spLocks noChangeArrowheads="1"/>
          </p:cNvSpPr>
          <p:nvPr/>
        </p:nvSpPr>
        <p:spPr bwMode="auto">
          <a:xfrm>
            <a:off x="6286586" y="2203225"/>
            <a:ext cx="25558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X.-H.  Liu et  al, PRD81, 014017(2010);</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X. Liu et al, PRD81, 074006(2010)</a:t>
            </a:r>
          </a:p>
        </p:txBody>
      </p:sp>
      <p:sp>
        <p:nvSpPr>
          <p:cNvPr id="42016" name="Text Box 87"/>
          <p:cNvSpPr txBox="1">
            <a:spLocks noChangeArrowheads="1"/>
          </p:cNvSpPr>
          <p:nvPr/>
        </p:nvSpPr>
        <p:spPr bwMode="auto">
          <a:xfrm>
            <a:off x="754743" y="296864"/>
            <a:ext cx="10559143" cy="4616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pitchFamily="2" charset="-122"/>
              </a:rPr>
              <a:t> Typical processes where the </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pitchFamily="2" charset="-122"/>
              </a:rPr>
              <a:t>open threshold coupled channels</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pitchFamily="2" charset="-122"/>
              </a:rPr>
              <a:t> can play a role</a:t>
            </a:r>
          </a:p>
        </p:txBody>
      </p:sp>
      <p:sp>
        <p:nvSpPr>
          <p:cNvPr id="42017" name="Text Box 39"/>
          <p:cNvSpPr txBox="1">
            <a:spLocks noChangeArrowheads="1"/>
          </p:cNvSpPr>
          <p:nvPr/>
        </p:nvSpPr>
        <p:spPr bwMode="auto">
          <a:xfrm>
            <a:off x="3779924" y="1765074"/>
            <a:ext cx="1489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Arial" pitchFamily="34" charset="0"/>
                <a:ea typeface="宋体" pitchFamily="2" charset="-122"/>
                <a:sym typeface="Symbol" pitchFamily="18" charset="2"/>
              </a:rPr>
              <a:t>“ puzzle” </a:t>
            </a:r>
          </a:p>
        </p:txBody>
      </p:sp>
      <p:sp>
        <p:nvSpPr>
          <p:cNvPr id="40" name="任意多边形 5"/>
          <p:cNvSpPr>
            <a:spLocks/>
          </p:cNvSpPr>
          <p:nvPr/>
        </p:nvSpPr>
        <p:spPr bwMode="auto">
          <a:xfrm>
            <a:off x="592249" y="1843076"/>
            <a:ext cx="1228725" cy="723900"/>
          </a:xfrm>
          <a:custGeom>
            <a:avLst/>
            <a:gdLst>
              <a:gd name="T0" fmla="*/ 0 w 1511585"/>
              <a:gd name="T1" fmla="*/ 210423 h 795738"/>
              <a:gd name="T2" fmla="*/ 426799 w 1511585"/>
              <a:gd name="T3" fmla="*/ 201529 h 795738"/>
              <a:gd name="T4" fmla="*/ 810919 w 1511585"/>
              <a:gd name="T5" fmla="*/ 14719 h 795738"/>
              <a:gd name="T6" fmla="*/ 988751 w 1511585"/>
              <a:gd name="T7" fmla="*/ 646312 h 795738"/>
              <a:gd name="T8" fmla="*/ 512158 w 1511585"/>
              <a:gd name="T9" fmla="*/ 423920 h 795738"/>
              <a:gd name="T10" fmla="*/ 14226 w 1511585"/>
              <a:gd name="T11" fmla="*/ 406129 h 795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11585" h="795738">
                <a:moveTo>
                  <a:pt x="0" y="254468"/>
                </a:moveTo>
                <a:cubicBezTo>
                  <a:pt x="220532" y="268812"/>
                  <a:pt x="441064" y="283156"/>
                  <a:pt x="645459" y="243711"/>
                </a:cubicBezTo>
                <a:cubicBezTo>
                  <a:pt x="849854" y="204266"/>
                  <a:pt x="1084730" y="-71847"/>
                  <a:pt x="1226372" y="17800"/>
                </a:cubicBezTo>
                <a:cubicBezTo>
                  <a:pt x="1368014" y="107447"/>
                  <a:pt x="1570617" y="699118"/>
                  <a:pt x="1495313" y="781593"/>
                </a:cubicBezTo>
                <a:cubicBezTo>
                  <a:pt x="1420009" y="864068"/>
                  <a:pt x="1020183" y="561061"/>
                  <a:pt x="774550" y="512652"/>
                </a:cubicBezTo>
                <a:cubicBezTo>
                  <a:pt x="528917" y="464243"/>
                  <a:pt x="275216" y="477690"/>
                  <a:pt x="21515" y="491137"/>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任意多边形 6"/>
          <p:cNvSpPr>
            <a:spLocks/>
          </p:cNvSpPr>
          <p:nvPr/>
        </p:nvSpPr>
        <p:spPr bwMode="auto">
          <a:xfrm>
            <a:off x="1084374" y="1560501"/>
            <a:ext cx="1157287" cy="1379538"/>
          </a:xfrm>
          <a:custGeom>
            <a:avLst/>
            <a:gdLst>
              <a:gd name="T0" fmla="*/ 834524 w 1421372"/>
              <a:gd name="T1" fmla="*/ 0 h 1516829"/>
              <a:gd name="T2" fmla="*/ 442651 w 1421372"/>
              <a:gd name="T3" fmla="*/ 97828 h 1516829"/>
              <a:gd name="T4" fmla="*/ 50777 w 1421372"/>
              <a:gd name="T5" fmla="*/ 382415 h 1516829"/>
              <a:gd name="T6" fmla="*/ 79277 w 1421372"/>
              <a:gd name="T7" fmla="*/ 755937 h 1516829"/>
              <a:gd name="T8" fmla="*/ 727650 w 1421372"/>
              <a:gd name="T9" fmla="*/ 1120566 h 1516829"/>
              <a:gd name="T10" fmla="*/ 941399 w 1421372"/>
              <a:gd name="T11" fmla="*/ 1253967 h 15168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1372" h="1516829">
                <a:moveTo>
                  <a:pt x="1260007" y="0"/>
                </a:moveTo>
                <a:cubicBezTo>
                  <a:pt x="1062783" y="20619"/>
                  <a:pt x="865560" y="41239"/>
                  <a:pt x="668337" y="118335"/>
                </a:cubicBezTo>
                <a:cubicBezTo>
                  <a:pt x="471114" y="195431"/>
                  <a:pt x="168106" y="329901"/>
                  <a:pt x="76666" y="462579"/>
                </a:cubicBezTo>
                <a:cubicBezTo>
                  <a:pt x="-14774" y="595257"/>
                  <a:pt x="-50632" y="765586"/>
                  <a:pt x="119697" y="914400"/>
                </a:cubicBezTo>
                <a:cubicBezTo>
                  <a:pt x="290026" y="1063214"/>
                  <a:pt x="881697" y="1255059"/>
                  <a:pt x="1098643" y="1355464"/>
                </a:cubicBezTo>
                <a:cubicBezTo>
                  <a:pt x="1315589" y="1455869"/>
                  <a:pt x="1368480" y="1486349"/>
                  <a:pt x="1421372" y="1516829"/>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任意多边形 7"/>
          <p:cNvSpPr>
            <a:spLocks/>
          </p:cNvSpPr>
          <p:nvPr/>
        </p:nvSpPr>
        <p:spPr bwMode="auto">
          <a:xfrm>
            <a:off x="1786049" y="1716076"/>
            <a:ext cx="439737" cy="952500"/>
          </a:xfrm>
          <a:custGeom>
            <a:avLst/>
            <a:gdLst>
              <a:gd name="T0" fmla="*/ 243702 w 540060"/>
              <a:gd name="T1" fmla="*/ 3973 h 1048303"/>
              <a:gd name="T2" fmla="*/ 94071 w 540060"/>
              <a:gd name="T3" fmla="*/ 12858 h 1048303"/>
              <a:gd name="T4" fmla="*/ 1443 w 540060"/>
              <a:gd name="T5" fmla="*/ 110592 h 1048303"/>
              <a:gd name="T6" fmla="*/ 165324 w 540060"/>
              <a:gd name="T7" fmla="*/ 688103 h 1048303"/>
              <a:gd name="T8" fmla="*/ 357706 w 540060"/>
              <a:gd name="T9" fmla="*/ 865799 h 1048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0060" h="1048303">
                <a:moveTo>
                  <a:pt x="367938" y="4811"/>
                </a:moveTo>
                <a:cubicBezTo>
                  <a:pt x="285463" y="-568"/>
                  <a:pt x="202988" y="-5947"/>
                  <a:pt x="142028" y="15568"/>
                </a:cubicBezTo>
                <a:cubicBezTo>
                  <a:pt x="81068" y="37083"/>
                  <a:pt x="-15751" y="-2361"/>
                  <a:pt x="2178" y="133903"/>
                </a:cubicBezTo>
                <a:cubicBezTo>
                  <a:pt x="20107" y="270167"/>
                  <a:pt x="159957" y="680750"/>
                  <a:pt x="249604" y="833150"/>
                </a:cubicBezTo>
                <a:cubicBezTo>
                  <a:pt x="339251" y="985550"/>
                  <a:pt x="439655" y="1016926"/>
                  <a:pt x="540060" y="1048303"/>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任意多边形 8"/>
          <p:cNvSpPr>
            <a:spLocks/>
          </p:cNvSpPr>
          <p:nvPr/>
        </p:nvSpPr>
        <p:spPr bwMode="auto">
          <a:xfrm>
            <a:off x="663685" y="3358221"/>
            <a:ext cx="1346200" cy="319088"/>
          </a:xfrm>
          <a:custGeom>
            <a:avLst/>
            <a:gdLst>
              <a:gd name="T0" fmla="*/ 0 w 1796527"/>
              <a:gd name="T1" fmla="*/ 248894 h 408791"/>
              <a:gd name="T2" fmla="*/ 380764 w 1796527"/>
              <a:gd name="T3" fmla="*/ 242344 h 408791"/>
              <a:gd name="T4" fmla="*/ 707132 w 1796527"/>
              <a:gd name="T5" fmla="*/ 170296 h 408791"/>
              <a:gd name="T6" fmla="*/ 1009325 w 1796527"/>
              <a:gd name="T7" fmla="*/ 0 h 408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96527" h="408791">
                <a:moveTo>
                  <a:pt x="0" y="408791"/>
                </a:moveTo>
                <a:lnTo>
                  <a:pt x="677732" y="398033"/>
                </a:lnTo>
                <a:cubicBezTo>
                  <a:pt x="887506" y="376518"/>
                  <a:pt x="1072179" y="346038"/>
                  <a:pt x="1258645" y="279699"/>
                </a:cubicBezTo>
                <a:cubicBezTo>
                  <a:pt x="1445111" y="213360"/>
                  <a:pt x="1620819" y="106680"/>
                  <a:pt x="1796527" y="0"/>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任意多边形 9"/>
          <p:cNvSpPr>
            <a:spLocks/>
          </p:cNvSpPr>
          <p:nvPr/>
        </p:nvSpPr>
        <p:spPr bwMode="auto">
          <a:xfrm>
            <a:off x="674799" y="3551896"/>
            <a:ext cx="1450975" cy="1017588"/>
          </a:xfrm>
          <a:custGeom>
            <a:avLst/>
            <a:gdLst>
              <a:gd name="T0" fmla="*/ 0 w 1936376"/>
              <a:gd name="T1" fmla="*/ 314488 h 1303256"/>
              <a:gd name="T2" fmla="*/ 386802 w 1936376"/>
              <a:gd name="T3" fmla="*/ 301384 h 1303256"/>
              <a:gd name="T4" fmla="*/ 537897 w 1936376"/>
              <a:gd name="T5" fmla="*/ 366903 h 1303256"/>
              <a:gd name="T6" fmla="*/ 761517 w 1936376"/>
              <a:gd name="T7" fmla="*/ 740359 h 1303256"/>
              <a:gd name="T8" fmla="*/ 954918 w 1936376"/>
              <a:gd name="T9" fmla="*/ 733806 h 1303256"/>
              <a:gd name="T10" fmla="*/ 948874 w 1936376"/>
              <a:gd name="T11" fmla="*/ 203108 h 1303256"/>
              <a:gd name="T12" fmla="*/ 1087881 w 1936376"/>
              <a:gd name="T13" fmla="*/ 0 h 1303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36376" h="1303256">
                <a:moveTo>
                  <a:pt x="0" y="516367"/>
                </a:moveTo>
                <a:cubicBezTo>
                  <a:pt x="264458" y="498437"/>
                  <a:pt x="528917" y="480507"/>
                  <a:pt x="688489" y="494851"/>
                </a:cubicBezTo>
                <a:cubicBezTo>
                  <a:pt x="848061" y="509195"/>
                  <a:pt x="846268" y="482301"/>
                  <a:pt x="957430" y="602428"/>
                </a:cubicBezTo>
                <a:cubicBezTo>
                  <a:pt x="1068592" y="722555"/>
                  <a:pt x="1231750" y="1115209"/>
                  <a:pt x="1355463" y="1215614"/>
                </a:cubicBezTo>
                <a:cubicBezTo>
                  <a:pt x="1479176" y="1316019"/>
                  <a:pt x="1644127" y="1351877"/>
                  <a:pt x="1699708" y="1204856"/>
                </a:cubicBezTo>
                <a:cubicBezTo>
                  <a:pt x="1755289" y="1057835"/>
                  <a:pt x="1649505" y="534296"/>
                  <a:pt x="1688950" y="333487"/>
                </a:cubicBezTo>
                <a:cubicBezTo>
                  <a:pt x="1728395" y="132678"/>
                  <a:pt x="1832385" y="66339"/>
                  <a:pt x="1936376" y="0"/>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任意多边形 10"/>
          <p:cNvSpPr>
            <a:spLocks/>
          </p:cNvSpPr>
          <p:nvPr/>
        </p:nvSpPr>
        <p:spPr bwMode="auto">
          <a:xfrm>
            <a:off x="1524111" y="3704296"/>
            <a:ext cx="582613" cy="1023938"/>
          </a:xfrm>
          <a:custGeom>
            <a:avLst/>
            <a:gdLst>
              <a:gd name="T0" fmla="*/ 436819 w 777286"/>
              <a:gd name="T1" fmla="*/ 694002 h 1313170"/>
              <a:gd name="T2" fmla="*/ 279634 w 777286"/>
              <a:gd name="T3" fmla="*/ 445369 h 1313170"/>
              <a:gd name="T4" fmla="*/ 219178 w 777286"/>
              <a:gd name="T5" fmla="*/ 72421 h 1313170"/>
              <a:gd name="T6" fmla="*/ 110357 w 777286"/>
              <a:gd name="T7" fmla="*/ 6991 h 1313170"/>
              <a:gd name="T8" fmla="*/ 1537 w 777286"/>
              <a:gd name="T9" fmla="*/ 170565 h 1313170"/>
              <a:gd name="T10" fmla="*/ 194996 w 777286"/>
              <a:gd name="T11" fmla="*/ 543514 h 1313170"/>
              <a:gd name="T12" fmla="*/ 370318 w 777286"/>
              <a:gd name="T13" fmla="*/ 798689 h 1313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7286" h="1313170">
                <a:moveTo>
                  <a:pt x="777286" y="1141048"/>
                </a:moveTo>
                <a:cubicBezTo>
                  <a:pt x="669709" y="1021817"/>
                  <a:pt x="562133" y="902586"/>
                  <a:pt x="497587" y="732257"/>
                </a:cubicBezTo>
                <a:cubicBezTo>
                  <a:pt x="433041" y="561928"/>
                  <a:pt x="440213" y="239199"/>
                  <a:pt x="390011" y="119072"/>
                </a:cubicBezTo>
                <a:cubicBezTo>
                  <a:pt x="339809" y="-1055"/>
                  <a:pt x="260919" y="-15399"/>
                  <a:pt x="196373" y="11495"/>
                </a:cubicBezTo>
                <a:cubicBezTo>
                  <a:pt x="131827" y="38389"/>
                  <a:pt x="-22366" y="133415"/>
                  <a:pt x="2735" y="280436"/>
                </a:cubicBezTo>
                <a:cubicBezTo>
                  <a:pt x="27836" y="427457"/>
                  <a:pt x="237611" y="721500"/>
                  <a:pt x="346980" y="893622"/>
                </a:cubicBezTo>
                <a:cubicBezTo>
                  <a:pt x="456349" y="1065744"/>
                  <a:pt x="557650" y="1189457"/>
                  <a:pt x="658952" y="1313170"/>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任意多边形 15"/>
          <p:cNvSpPr>
            <a:spLocks/>
          </p:cNvSpPr>
          <p:nvPr/>
        </p:nvSpPr>
        <p:spPr bwMode="auto">
          <a:xfrm>
            <a:off x="592248" y="5408965"/>
            <a:ext cx="1935162" cy="390525"/>
          </a:xfrm>
          <a:custGeom>
            <a:avLst/>
            <a:gdLst>
              <a:gd name="T0" fmla="*/ 0 w 1936376"/>
              <a:gd name="T1" fmla="*/ 176928 h 455989"/>
              <a:gd name="T2" fmla="*/ 494541 w 1936376"/>
              <a:gd name="T3" fmla="*/ 200635 h 455989"/>
              <a:gd name="T4" fmla="*/ 860071 w 1936376"/>
              <a:gd name="T5" fmla="*/ 10965 h 455989"/>
              <a:gd name="T6" fmla="*/ 1247105 w 1936376"/>
              <a:gd name="T7" fmla="*/ 50480 h 455989"/>
              <a:gd name="T8" fmla="*/ 1462123 w 1936376"/>
              <a:gd name="T9" fmla="*/ 279665 h 455989"/>
              <a:gd name="T10" fmla="*/ 1935162 w 1936376"/>
              <a:gd name="T11" fmla="*/ 334985 h 4559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6376" h="455989">
                <a:moveTo>
                  <a:pt x="0" y="240837"/>
                </a:moveTo>
                <a:cubicBezTo>
                  <a:pt x="175708" y="275799"/>
                  <a:pt x="351416" y="310761"/>
                  <a:pt x="494851" y="273109"/>
                </a:cubicBezTo>
                <a:cubicBezTo>
                  <a:pt x="638286" y="235457"/>
                  <a:pt x="735105" y="48992"/>
                  <a:pt x="860611" y="14926"/>
                </a:cubicBezTo>
                <a:cubicBezTo>
                  <a:pt x="986117" y="-19140"/>
                  <a:pt x="1147482" y="7754"/>
                  <a:pt x="1247887" y="68714"/>
                </a:cubicBezTo>
                <a:cubicBezTo>
                  <a:pt x="1348292" y="129674"/>
                  <a:pt x="1348292" y="316140"/>
                  <a:pt x="1463040" y="380686"/>
                </a:cubicBezTo>
                <a:cubicBezTo>
                  <a:pt x="1577788" y="445232"/>
                  <a:pt x="1757082" y="450610"/>
                  <a:pt x="1936376" y="455989"/>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任意多边形 16"/>
          <p:cNvSpPr>
            <a:spLocks/>
          </p:cNvSpPr>
          <p:nvPr/>
        </p:nvSpPr>
        <p:spPr bwMode="auto">
          <a:xfrm>
            <a:off x="1300273" y="5621690"/>
            <a:ext cx="627062" cy="365125"/>
          </a:xfrm>
          <a:custGeom>
            <a:avLst/>
            <a:gdLst>
              <a:gd name="T0" fmla="*/ 1324 w 627346"/>
              <a:gd name="T1" fmla="*/ 146074 h 365579"/>
              <a:gd name="T2" fmla="*/ 227133 w 627346"/>
              <a:gd name="T3" fmla="*/ 6398 h 365579"/>
              <a:gd name="T4" fmla="*/ 452942 w 627346"/>
              <a:gd name="T5" fmla="*/ 49376 h 365579"/>
              <a:gd name="T6" fmla="*/ 624986 w 627346"/>
              <a:gd name="T7" fmla="*/ 275005 h 365579"/>
              <a:gd name="T8" fmla="*/ 334660 w 627346"/>
              <a:gd name="T9" fmla="*/ 360959 h 365579"/>
              <a:gd name="T10" fmla="*/ 1324 w 627346"/>
              <a:gd name="T11" fmla="*/ 146074 h 3655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7346" h="365579">
                <a:moveTo>
                  <a:pt x="1325" y="146256"/>
                </a:moveTo>
                <a:cubicBezTo>
                  <a:pt x="-16604" y="87089"/>
                  <a:pt x="151932" y="22542"/>
                  <a:pt x="227236" y="6406"/>
                </a:cubicBezTo>
                <a:cubicBezTo>
                  <a:pt x="302540" y="-9730"/>
                  <a:pt x="386808" y="4613"/>
                  <a:pt x="453147" y="49437"/>
                </a:cubicBezTo>
                <a:cubicBezTo>
                  <a:pt x="519486" y="94260"/>
                  <a:pt x="644991" y="223352"/>
                  <a:pt x="625269" y="275347"/>
                </a:cubicBezTo>
                <a:cubicBezTo>
                  <a:pt x="605547" y="327342"/>
                  <a:pt x="438803" y="381130"/>
                  <a:pt x="334812" y="361408"/>
                </a:cubicBezTo>
                <a:cubicBezTo>
                  <a:pt x="230821" y="341686"/>
                  <a:pt x="19254" y="205423"/>
                  <a:pt x="1325" y="146256"/>
                </a:cubicBezTo>
                <a:close/>
              </a:path>
            </a:pathLst>
          </a:custGeom>
          <a:noFill/>
          <a:ln w="28575"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任意多边形 17"/>
          <p:cNvSpPr>
            <a:spLocks/>
          </p:cNvSpPr>
          <p:nvPr/>
        </p:nvSpPr>
        <p:spPr bwMode="auto">
          <a:xfrm>
            <a:off x="623998" y="5893151"/>
            <a:ext cx="1871662" cy="285750"/>
          </a:xfrm>
          <a:custGeom>
            <a:avLst/>
            <a:gdLst>
              <a:gd name="T0" fmla="*/ 0 w 1871830"/>
              <a:gd name="T1" fmla="*/ 26162 h 286105"/>
              <a:gd name="T2" fmla="*/ 473294 w 1871830"/>
              <a:gd name="T3" fmla="*/ 15418 h 286105"/>
              <a:gd name="T4" fmla="*/ 795995 w 1871830"/>
              <a:gd name="T5" fmla="*/ 208816 h 286105"/>
              <a:gd name="T6" fmla="*/ 1183235 w 1871830"/>
              <a:gd name="T7" fmla="*/ 284025 h 286105"/>
              <a:gd name="T8" fmla="*/ 1495179 w 1871830"/>
              <a:gd name="T9" fmla="*/ 144350 h 286105"/>
              <a:gd name="T10" fmla="*/ 1871662 w 1871830"/>
              <a:gd name="T11" fmla="*/ 133605 h 286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1830" h="286105">
                <a:moveTo>
                  <a:pt x="0" y="26195"/>
                </a:moveTo>
                <a:cubicBezTo>
                  <a:pt x="170329" y="5576"/>
                  <a:pt x="340658" y="-15043"/>
                  <a:pt x="473336" y="15437"/>
                </a:cubicBezTo>
                <a:cubicBezTo>
                  <a:pt x="606014" y="45917"/>
                  <a:pt x="677732" y="164252"/>
                  <a:pt x="796066" y="209075"/>
                </a:cubicBezTo>
                <a:cubicBezTo>
                  <a:pt x="914400" y="253898"/>
                  <a:pt x="1066800" y="295136"/>
                  <a:pt x="1183341" y="284378"/>
                </a:cubicBezTo>
                <a:cubicBezTo>
                  <a:pt x="1299882" y="273620"/>
                  <a:pt x="1380565" y="169630"/>
                  <a:pt x="1495313" y="144529"/>
                </a:cubicBezTo>
                <a:cubicBezTo>
                  <a:pt x="1610061" y="119428"/>
                  <a:pt x="1740945" y="126599"/>
                  <a:pt x="1871830" y="133771"/>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 name="虚尾箭头 1"/>
          <p:cNvSpPr/>
          <p:nvPr/>
        </p:nvSpPr>
        <p:spPr bwMode="auto">
          <a:xfrm>
            <a:off x="2686160" y="2059158"/>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31" name="虚尾箭头 30"/>
          <p:cNvSpPr/>
          <p:nvPr/>
        </p:nvSpPr>
        <p:spPr bwMode="auto">
          <a:xfrm>
            <a:off x="2686160" y="3931366"/>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32" name="虚尾箭头 31"/>
          <p:cNvSpPr/>
          <p:nvPr/>
        </p:nvSpPr>
        <p:spPr bwMode="auto">
          <a:xfrm>
            <a:off x="2686160" y="5741230"/>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pic>
        <p:nvPicPr>
          <p:cNvPr id="3" name="图片 2"/>
          <p:cNvPicPr>
            <a:picLocks noChangeAspect="1"/>
          </p:cNvPicPr>
          <p:nvPr/>
        </p:nvPicPr>
        <p:blipFill>
          <a:blip r:embed="rId14"/>
          <a:stretch>
            <a:fillRect/>
          </a:stretch>
        </p:blipFill>
        <p:spPr>
          <a:xfrm>
            <a:off x="7150551" y="3532873"/>
            <a:ext cx="1343720" cy="349926"/>
          </a:xfrm>
          <a:prstGeom prst="rect">
            <a:avLst/>
          </a:prstGeom>
          <a:ln>
            <a:solidFill>
              <a:srgbClr val="FF0000"/>
            </a:solidFill>
          </a:ln>
        </p:spPr>
      </p:pic>
      <p:sp>
        <p:nvSpPr>
          <p:cNvPr id="33" name="文本框 32"/>
          <p:cNvSpPr txBox="1"/>
          <p:nvPr/>
        </p:nvSpPr>
        <p:spPr>
          <a:xfrm>
            <a:off x="8778961" y="992017"/>
            <a:ext cx="3236686" cy="2246769"/>
          </a:xfrm>
          <a:prstGeom prst="rect">
            <a:avLst/>
          </a:prstGeom>
          <a:solidFill>
            <a:schemeClr val="accent3">
              <a:lumMod val="85000"/>
            </a:scheme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The open channel couplings introduce NOT ONLY additional dynamics (add. effective DOF) into the hadron structures, BUT ALSO novel kinematic effects, i.e. triangle singularity … </a:t>
            </a:r>
            <a:endParaRPr kumimoji="0" lang="zh-CN" altLang="en-US" sz="20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8961" y="3458235"/>
            <a:ext cx="31813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直接连接符 14"/>
          <p:cNvCxnSpPr>
            <a:cxnSpLocks noChangeShapeType="1"/>
          </p:cNvCxnSpPr>
          <p:nvPr/>
        </p:nvCxnSpPr>
        <p:spPr bwMode="auto">
          <a:xfrm>
            <a:off x="10194517" y="3776746"/>
            <a:ext cx="0" cy="998538"/>
          </a:xfrm>
          <a:prstGeom prst="line">
            <a:avLst/>
          </a:prstGeom>
          <a:noFill/>
          <a:ln w="2857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15"/>
          <p:cNvCxnSpPr>
            <a:cxnSpLocks noChangeShapeType="1"/>
          </p:cNvCxnSpPr>
          <p:nvPr/>
        </p:nvCxnSpPr>
        <p:spPr bwMode="auto">
          <a:xfrm flipH="1">
            <a:off x="10194517" y="4383171"/>
            <a:ext cx="647700" cy="450850"/>
          </a:xfrm>
          <a:prstGeom prst="line">
            <a:avLst/>
          </a:prstGeom>
          <a:noFill/>
          <a:ln w="2857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灯片编号占位符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5" name="箭头: 右 4"/>
          <p:cNvSpPr/>
          <p:nvPr/>
        </p:nvSpPr>
        <p:spPr bwMode="auto">
          <a:xfrm>
            <a:off x="8494271" y="5812892"/>
            <a:ext cx="564089" cy="366009"/>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6" name="文本框 5"/>
          <p:cNvSpPr txBox="1"/>
          <p:nvPr/>
        </p:nvSpPr>
        <p:spPr>
          <a:xfrm>
            <a:off x="9264205" y="5778330"/>
            <a:ext cx="237757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rPr>
              <a:t>Hadronic molecules</a:t>
            </a:r>
            <a:endParaRPr kumimoji="0" lang="zh-CN" altLang="en-US" sz="18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291274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TextBox 14"/>
          <p:cNvSpPr txBox="1">
            <a:spLocks noChangeArrowheads="1"/>
          </p:cNvSpPr>
          <p:nvPr/>
        </p:nvSpPr>
        <p:spPr bwMode="auto">
          <a:xfrm>
            <a:off x="378394" y="337791"/>
            <a:ext cx="6370749" cy="1154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ts val="600"/>
              </a:spcBef>
              <a:spcAft>
                <a:spcPct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The narrow two-body open thresholds:</a:t>
            </a:r>
          </a:p>
          <a:p>
            <a:pPr marL="0" marR="0" lvl="0" indent="0" defTabSz="914400" eaLnBrk="1" fontAlgn="base" latinLnBrk="0" hangingPunct="1">
              <a:lnSpc>
                <a:spcPct val="100000"/>
              </a:lnSpc>
              <a:spcBef>
                <a:spcPts val="600"/>
              </a:spcBef>
              <a:spcAft>
                <a:spcPct val="0"/>
              </a:spcAft>
              <a:buClrTx/>
              <a:buSzTx/>
              <a:buFontTx/>
              <a:buNone/>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Their possible impact on the spectrum should be systematically investigated.  </a:t>
            </a:r>
            <a:endParaRPr kumimoji="0" lang="zh-CN" altLang="en-US" sz="20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endParaRPr>
          </a:p>
        </p:txBody>
      </p:sp>
      <p:pic>
        <p:nvPicPr>
          <p:cNvPr id="5" name="图片 4"/>
          <p:cNvPicPr>
            <a:picLocks noChangeAspect="1"/>
          </p:cNvPicPr>
          <p:nvPr/>
        </p:nvPicPr>
        <p:blipFill>
          <a:blip r:embed="rId2"/>
          <a:stretch>
            <a:fillRect/>
          </a:stretch>
        </p:blipFill>
        <p:spPr>
          <a:xfrm>
            <a:off x="378394" y="1629262"/>
            <a:ext cx="5822719" cy="3018900"/>
          </a:xfrm>
          <a:prstGeom prst="rect">
            <a:avLst/>
          </a:prstGeom>
        </p:spPr>
      </p:pic>
      <p:pic>
        <p:nvPicPr>
          <p:cNvPr id="7" name="图片 6"/>
          <p:cNvPicPr>
            <a:picLocks noChangeAspect="1"/>
          </p:cNvPicPr>
          <p:nvPr/>
        </p:nvPicPr>
        <p:blipFill>
          <a:blip r:embed="rId3"/>
          <a:stretch>
            <a:fillRect/>
          </a:stretch>
        </p:blipFill>
        <p:spPr>
          <a:xfrm>
            <a:off x="6819575" y="337791"/>
            <a:ext cx="4365306" cy="6466855"/>
          </a:xfrm>
          <a:prstGeom prst="rect">
            <a:avLst/>
          </a:prstGeom>
        </p:spPr>
      </p:pic>
      <p:sp>
        <p:nvSpPr>
          <p:cNvPr id="8" name="矩形 7"/>
          <p:cNvSpPr/>
          <p:nvPr/>
        </p:nvSpPr>
        <p:spPr bwMode="auto">
          <a:xfrm>
            <a:off x="9630229" y="3084282"/>
            <a:ext cx="805543" cy="3243943"/>
          </a:xfrm>
          <a:prstGeom prst="rect">
            <a:avLst/>
          </a:prstGeom>
          <a:solidFill>
            <a:srgbClr val="00B0F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9" name="矩形 8"/>
          <p:cNvSpPr/>
          <p:nvPr/>
        </p:nvSpPr>
        <p:spPr bwMode="auto">
          <a:xfrm>
            <a:off x="9630228" y="471715"/>
            <a:ext cx="1255487" cy="2612568"/>
          </a:xfrm>
          <a:prstGeom prst="rect">
            <a:avLst/>
          </a:prstGeom>
          <a:solidFill>
            <a:srgbClr val="FFC00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10" name="文本框 9"/>
          <p:cNvSpPr txBox="1"/>
          <p:nvPr/>
        </p:nvSpPr>
        <p:spPr>
          <a:xfrm>
            <a:off x="10160000" y="4371205"/>
            <a:ext cx="205216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P-wave thresh.</a:t>
            </a:r>
            <a:endParaRPr kumimoji="0" lang="zh-CN" altLang="en-US" sz="2400" b="0"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11" name="文本框 10"/>
          <p:cNvSpPr txBox="1"/>
          <p:nvPr/>
        </p:nvSpPr>
        <p:spPr>
          <a:xfrm>
            <a:off x="10257971" y="2324823"/>
            <a:ext cx="203453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S-wave thresh.</a:t>
            </a:r>
            <a:endParaRPr kumimoji="0" lang="zh-CN" altLang="en-US"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2" name="Line 6"/>
          <p:cNvSpPr>
            <a:spLocks noChangeShapeType="1"/>
          </p:cNvSpPr>
          <p:nvPr/>
        </p:nvSpPr>
        <p:spPr bwMode="auto">
          <a:xfrm>
            <a:off x="943393" y="5902388"/>
            <a:ext cx="792162"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3" name="Line 7"/>
          <p:cNvSpPr>
            <a:spLocks noChangeShapeType="1"/>
          </p:cNvSpPr>
          <p:nvPr/>
        </p:nvSpPr>
        <p:spPr bwMode="auto">
          <a:xfrm>
            <a:off x="1880018" y="5953188"/>
            <a:ext cx="647700" cy="3603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4" name="Text Box 14"/>
          <p:cNvSpPr txBox="1">
            <a:spLocks noChangeArrowheads="1"/>
          </p:cNvSpPr>
          <p:nvPr/>
        </p:nvSpPr>
        <p:spPr bwMode="auto">
          <a:xfrm>
            <a:off x="870559" y="5491070"/>
            <a:ext cx="524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M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5" name="Line 7"/>
          <p:cNvSpPr>
            <a:spLocks noChangeShapeType="1"/>
          </p:cNvSpPr>
          <p:nvPr/>
        </p:nvSpPr>
        <p:spPr bwMode="auto">
          <a:xfrm flipV="1">
            <a:off x="1887807" y="5443646"/>
            <a:ext cx="639911" cy="42009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6" name="Oval 10"/>
          <p:cNvSpPr>
            <a:spLocks noChangeArrowheads="1"/>
          </p:cNvSpPr>
          <p:nvPr/>
        </p:nvSpPr>
        <p:spPr bwMode="auto">
          <a:xfrm>
            <a:off x="1700630" y="5750284"/>
            <a:ext cx="35877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7" name="Text Box 14"/>
          <p:cNvSpPr txBox="1">
            <a:spLocks noChangeArrowheads="1"/>
          </p:cNvSpPr>
          <p:nvPr/>
        </p:nvSpPr>
        <p:spPr bwMode="auto">
          <a:xfrm>
            <a:off x="2537638" y="5258868"/>
            <a:ext cx="16818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h</a:t>
            </a:r>
            <a:r>
              <a:rPr kumimoji="0" lang="en-GB" altLang="zh-CN" sz="2000" b="1" i="0" u="none" strike="noStrike" kern="0" cap="none" spc="0" normalizeH="0" baseline="-25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1</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(P, V, A, …)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8" name="Text Box 14"/>
          <p:cNvSpPr txBox="1">
            <a:spLocks noChangeArrowheads="1"/>
          </p:cNvSpPr>
          <p:nvPr/>
        </p:nvSpPr>
        <p:spPr bwMode="auto">
          <a:xfrm>
            <a:off x="2525352" y="6072178"/>
            <a:ext cx="16161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h</a:t>
            </a:r>
            <a:r>
              <a:rPr kumimoji="0" lang="en-GB" altLang="zh-CN" sz="2000" b="1" i="0" u="none" strike="noStrike" kern="0" cap="none" spc="0" normalizeH="0" baseline="-25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2</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(P, V, A …)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9" name="Text Box 14"/>
          <p:cNvSpPr txBox="1">
            <a:spLocks noChangeArrowheads="1"/>
          </p:cNvSpPr>
          <p:nvPr/>
        </p:nvSpPr>
        <p:spPr bwMode="auto">
          <a:xfrm>
            <a:off x="1452198" y="5353426"/>
            <a:ext cx="6174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err="1">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g</a:t>
            </a:r>
            <a:r>
              <a:rPr kumimoji="0" lang="en-GB" altLang="zh-CN" sz="2000" b="1" i="0" u="none" strike="noStrike" kern="0" cap="none" spc="0" normalizeH="0" baseline="-25000" noProof="0" dirty="0" err="1">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eff</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4" name="矩形 3"/>
          <p:cNvSpPr/>
          <p:nvPr/>
        </p:nvSpPr>
        <p:spPr bwMode="auto">
          <a:xfrm>
            <a:off x="378394" y="2598057"/>
            <a:ext cx="2357549" cy="326572"/>
          </a:xfrm>
          <a:prstGeom prst="rect">
            <a:avLst/>
          </a:prstGeom>
          <a:solidFill>
            <a:srgbClr val="00B05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20" name="矩形 19"/>
          <p:cNvSpPr/>
          <p:nvPr/>
        </p:nvSpPr>
        <p:spPr bwMode="auto">
          <a:xfrm>
            <a:off x="7251602" y="5130800"/>
            <a:ext cx="3706684" cy="349891"/>
          </a:xfrm>
          <a:prstGeom prst="rect">
            <a:avLst/>
          </a:prstGeom>
          <a:solidFill>
            <a:srgbClr val="00B05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Tree>
    <p:extLst>
      <p:ext uri="{BB962C8B-B14F-4D97-AF65-F5344CB8AC3E}">
        <p14:creationId xmlns:p14="http://schemas.microsoft.com/office/powerpoint/2010/main" val="29836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12</a:t>
            </a:fld>
            <a:endParaRPr lang="en-GB" altLang="zh-CN"/>
          </a:p>
        </p:txBody>
      </p:sp>
      <p:pic>
        <p:nvPicPr>
          <p:cNvPr id="3" name="图片 2">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49" y="1056036"/>
            <a:ext cx="5415002" cy="5595978"/>
          </a:xfrm>
          <a:prstGeom prst="rect">
            <a:avLst/>
          </a:prstGeom>
        </p:spPr>
      </p:pic>
      <p:pic>
        <p:nvPicPr>
          <p:cNvPr id="4" name="图片 3" descr="图表&#10;&#10;描述已自动生成">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056" y="684937"/>
            <a:ext cx="4817087" cy="5981350"/>
          </a:xfrm>
          <a:prstGeom prst="rect">
            <a:avLst/>
          </a:prstGeom>
        </p:spPr>
      </p:pic>
      <p:sp>
        <p:nvSpPr>
          <p:cNvPr id="5" name="文本框 4">
            <a:extLst/>
          </p:cNvPr>
          <p:cNvSpPr txBox="1"/>
          <p:nvPr/>
        </p:nvSpPr>
        <p:spPr>
          <a:xfrm>
            <a:off x="858420" y="168084"/>
            <a:ext cx="7879179" cy="461665"/>
          </a:xfrm>
          <a:prstGeom prst="rect">
            <a:avLst/>
          </a:prstGeom>
          <a:noFill/>
        </p:spPr>
        <p:txBody>
          <a:bodyPr wrap="square">
            <a:spAutoFit/>
          </a:bodyPr>
          <a:lstStyle/>
          <a:p>
            <a:pPr algn="l">
              <a:lnSpc>
                <a:spcPct val="150000"/>
              </a:lnSpc>
              <a:spcBef>
                <a:spcPts val="0"/>
              </a:spcBef>
            </a:pPr>
            <a:r>
              <a:rPr lang="en-US" altLang="zh-CN" sz="1600" dirty="0">
                <a:solidFill>
                  <a:srgbClr val="0000FF"/>
                </a:solidFill>
                <a:ea typeface="Arial Unicode MS" panose="020B0604020202020204" pitchFamily="34" charset="-122"/>
                <a:cs typeface="Arial Unicode MS" panose="020B0604020202020204" pitchFamily="34" charset="-122"/>
              </a:rPr>
              <a:t>X.-K. Dong, F.-K. </a:t>
            </a:r>
            <a:r>
              <a:rPr lang="en-US" altLang="zh-CN" sz="1600" dirty="0" err="1">
                <a:solidFill>
                  <a:srgbClr val="0000FF"/>
                </a:solidFill>
                <a:ea typeface="Arial Unicode MS" panose="020B0604020202020204" pitchFamily="34" charset="-122"/>
                <a:cs typeface="Arial Unicode MS" panose="020B0604020202020204" pitchFamily="34" charset="-122"/>
              </a:rPr>
              <a:t>Guo</a:t>
            </a:r>
            <a:r>
              <a:rPr lang="en-US" altLang="zh-CN" sz="1600" dirty="0">
                <a:solidFill>
                  <a:srgbClr val="0000FF"/>
                </a:solidFill>
                <a:ea typeface="Arial Unicode MS" panose="020B0604020202020204" pitchFamily="34" charset="-122"/>
                <a:cs typeface="Arial Unicode MS" panose="020B0604020202020204" pitchFamily="34" charset="-122"/>
              </a:rPr>
              <a:t>, B.-S. Zou, </a:t>
            </a:r>
            <a:r>
              <a:rPr lang="en-US" altLang="zh-CN" sz="1600" dirty="0" err="1">
                <a:solidFill>
                  <a:srgbClr val="0000FF"/>
                </a:solidFill>
                <a:ea typeface="Arial Unicode MS" panose="020B0604020202020204" pitchFamily="34" charset="-122"/>
                <a:cs typeface="Arial Unicode MS" panose="020B0604020202020204" pitchFamily="34" charset="-122"/>
              </a:rPr>
              <a:t>Progr</a:t>
            </a:r>
            <a:r>
              <a:rPr lang="en-US" altLang="zh-CN" sz="1600" dirty="0">
                <a:solidFill>
                  <a:srgbClr val="0000FF"/>
                </a:solidFill>
                <a:ea typeface="Arial Unicode MS" panose="020B0604020202020204" pitchFamily="34" charset="-122"/>
                <a:cs typeface="Arial Unicode MS" panose="020B0604020202020204" pitchFamily="34" charset="-122"/>
              </a:rPr>
              <a:t>. Phys. 41 (2021) 65 [arXiv:2101.01021]</a:t>
            </a:r>
          </a:p>
        </p:txBody>
      </p:sp>
    </p:spTree>
    <p:extLst>
      <p:ext uri="{BB962C8B-B14F-4D97-AF65-F5344CB8AC3E}">
        <p14:creationId xmlns:p14="http://schemas.microsoft.com/office/powerpoint/2010/main" val="23836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4434" name="Rectangle 2"/>
              <p:cNvSpPr>
                <a:spLocks noGrp="1" noChangeArrowheads="1"/>
              </p:cNvSpPr>
              <p:nvPr>
                <p:ph type="title"/>
              </p:nvPr>
            </p:nvSpPr>
            <p:spPr>
              <a:xfrm>
                <a:off x="972457" y="1778000"/>
                <a:ext cx="10443029" cy="2146300"/>
              </a:xfrm>
              <a:solidFill>
                <a:srgbClr val="99CCFF"/>
              </a:solidFill>
              <a:effectLst>
                <a:outerShdw dist="107763" dir="2700000" algn="ctr" rotWithShape="0">
                  <a:schemeClr val="bg2">
                    <a:alpha val="50000"/>
                  </a:schemeClr>
                </a:outerShdw>
              </a:effectLst>
            </p:spPr>
            <p:txBody>
              <a:bodyPr/>
              <a:lstStyle/>
              <a:p>
                <a:pPr algn="l"/>
                <a:r>
                  <a:rPr lang="en-US" altLang="zh-CN" b="1" dirty="0">
                    <a:solidFill>
                      <a:schemeClr val="accent2"/>
                    </a:solidFill>
                    <a:latin typeface="Calibri" pitchFamily="34" charset="0"/>
                    <a:ea typeface="宋体" charset="-122"/>
                  </a:rPr>
                  <a:t>2. </a:t>
                </a:r>
                <a:r>
                  <a:rPr lang="en-US" altLang="zh-CN" sz="4000" b="1" dirty="0">
                    <a:solidFill>
                      <a:schemeClr val="accent2"/>
                    </a:solidFill>
                  </a:rPr>
                  <a:t>Isospin-violating decay of </a:t>
                </a:r>
                <a14:m>
                  <m:oMath xmlns:m="http://schemas.openxmlformats.org/officeDocument/2006/math">
                    <m:sSubSup>
                      <m:sSubSupPr>
                        <m:ctrlPr>
                          <a:rPr lang="en-US" altLang="zh-CN" sz="4000" b="1">
                            <a:solidFill>
                              <a:schemeClr val="accent2"/>
                            </a:solidFill>
                          </a:rPr>
                        </m:ctrlPr>
                      </m:sSubSupPr>
                      <m:e>
                        <m:r>
                          <a:rPr lang="en-US" altLang="zh-CN" sz="4000" b="1">
                            <a:solidFill>
                              <a:schemeClr val="accent2"/>
                            </a:solidFill>
                          </a:rPr>
                          <m:t>𝑩</m:t>
                        </m:r>
                      </m:e>
                      <m:sub>
                        <m:r>
                          <a:rPr lang="en-US" altLang="zh-CN" sz="4000" b="1">
                            <a:solidFill>
                              <a:schemeClr val="accent2"/>
                            </a:solidFill>
                          </a:rPr>
                          <m:t>𝒔</m:t>
                        </m:r>
                      </m:sub>
                      <m:sup>
                        <m:r>
                          <a:rPr lang="en-US" altLang="zh-CN" sz="4000" b="1">
                            <a:solidFill>
                              <a:schemeClr val="accent2"/>
                            </a:solidFill>
                          </a:rPr>
                          <m:t>∗</m:t>
                        </m:r>
                      </m:sup>
                    </m:sSubSup>
                    <m:r>
                      <a:rPr lang="en-US" altLang="zh-CN" sz="4000" b="1">
                        <a:solidFill>
                          <a:schemeClr val="accent2"/>
                        </a:solidFill>
                      </a:rPr>
                      <m:t>→</m:t>
                    </m:r>
                    <m:sSub>
                      <m:sSubPr>
                        <m:ctrlPr>
                          <a:rPr lang="en-US" altLang="zh-CN" sz="4000" b="1">
                            <a:solidFill>
                              <a:schemeClr val="accent2"/>
                            </a:solidFill>
                          </a:rPr>
                        </m:ctrlPr>
                      </m:sSubPr>
                      <m:e>
                        <m:r>
                          <a:rPr lang="en-US" altLang="zh-CN" sz="4000" b="1">
                            <a:solidFill>
                              <a:schemeClr val="accent2"/>
                            </a:solidFill>
                          </a:rPr>
                          <m:t>𝑩</m:t>
                        </m:r>
                      </m:e>
                      <m:sub>
                        <m:r>
                          <a:rPr lang="en-US" altLang="zh-CN" sz="4000" b="1">
                            <a:solidFill>
                              <a:schemeClr val="accent2"/>
                            </a:solidFill>
                          </a:rPr>
                          <m:t>𝒔</m:t>
                        </m:r>
                      </m:sub>
                    </m:sSub>
                    <m:sSup>
                      <m:sSupPr>
                        <m:ctrlPr>
                          <a:rPr lang="en-US" altLang="zh-CN" sz="4000" b="1">
                            <a:solidFill>
                              <a:schemeClr val="accent2"/>
                            </a:solidFill>
                          </a:rPr>
                        </m:ctrlPr>
                      </m:sSupPr>
                      <m:e>
                        <m:r>
                          <a:rPr lang="en-US" altLang="zh-CN" sz="4000" b="1">
                            <a:solidFill>
                              <a:schemeClr val="accent2"/>
                            </a:solidFill>
                          </a:rPr>
                          <m:t>𝝅</m:t>
                        </m:r>
                      </m:e>
                      <m:sup>
                        <m:r>
                          <a:rPr lang="en-US" altLang="zh-CN" sz="4000" b="1">
                            <a:solidFill>
                              <a:schemeClr val="accent2"/>
                            </a:solidFill>
                          </a:rPr>
                          <m:t>𝟎</m:t>
                        </m:r>
                      </m:sup>
                    </m:sSup>
                  </m:oMath>
                </a14:m>
                <a:r>
                  <a:rPr lang="en-US" altLang="zh-CN" sz="4000" b="1" dirty="0">
                    <a:solidFill>
                      <a:schemeClr val="accent2"/>
                    </a:solidFill>
                  </a:rPr>
                  <a:t> </a:t>
                </a:r>
              </a:p>
            </p:txBody>
          </p:sp>
        </mc:Choice>
        <mc:Fallback>
          <p:sp>
            <p:nvSpPr>
              <p:cNvPr id="274434" name="Rectangle 2"/>
              <p:cNvSpPr>
                <a:spLocks noGrp="1" noRot="1" noChangeAspect="1" noMove="1" noResize="1" noEditPoints="1" noAdjustHandles="1" noChangeArrowheads="1" noChangeShapeType="1" noTextEdit="1"/>
              </p:cNvSpPr>
              <p:nvPr>
                <p:ph type="title"/>
              </p:nvPr>
            </p:nvSpPr>
            <p:spPr>
              <a:xfrm>
                <a:off x="972457" y="1778000"/>
                <a:ext cx="10443029" cy="2146300"/>
              </a:xfrm>
              <a:blipFill>
                <a:blip r:embed="rId2"/>
                <a:stretch>
                  <a:fillRect l="-741"/>
                </a:stretch>
              </a:blipFill>
              <a:effectLst>
                <a:outerShdw dist="107763" dir="2700000" algn="ctr" rotWithShape="0">
                  <a:schemeClr val="bg2">
                    <a:alpha val="50000"/>
                  </a:schemeClr>
                </a:outerShdw>
              </a:effectLst>
            </p:spPr>
            <p:txBody>
              <a:bodyPr/>
              <a:lstStyle/>
              <a:p>
                <a:r>
                  <a:rPr lang="zh-CN" altLang="en-US">
                    <a:noFill/>
                  </a:rPr>
                  <a:t> </a:t>
                </a:r>
              </a:p>
            </p:txBody>
          </p:sp>
        </mc:Fallback>
      </mc:AlternateContent>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00F83A3-73FE-4CEE-B803-B03CC30F4AAF}" type="slidenum">
              <a:rPr kumimoji="0" lang="zh-CN" alt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GB" altLang="zh-CN" sz="1800" b="0" i="0" u="none" strike="noStrike" kern="0" cap="none" spc="0" normalizeH="0" baseline="0" noProof="0">
              <a:ln>
                <a:noFill/>
              </a:ln>
              <a:solidFill>
                <a:srgbClr val="000000"/>
              </a:solidFill>
              <a:effectLst/>
              <a:uLnTx/>
              <a:uFillTx/>
            </a:endParaRPr>
          </a:p>
        </p:txBody>
      </p:sp>
      <p:sp>
        <p:nvSpPr>
          <p:cNvPr id="3" name="矩形 2"/>
          <p:cNvSpPr/>
          <p:nvPr/>
        </p:nvSpPr>
        <p:spPr>
          <a:xfrm>
            <a:off x="1400629" y="5703274"/>
            <a:ext cx="8157029" cy="369332"/>
          </a:xfrm>
          <a:prstGeom prst="rect">
            <a:avLst/>
          </a:prstGeom>
        </p:spPr>
        <p:txBody>
          <a:bodyPr wrap="square">
            <a:spAutoFit/>
          </a:bodyPr>
          <a:lstStyle/>
          <a:p>
            <a:pPr algn="just"/>
            <a:r>
              <a:rPr lang="en-US" altLang="zh-CN" dirty="0">
                <a:solidFill>
                  <a:srgbClr val="C00000"/>
                </a:solidFill>
                <a:latin typeface="Calibri" panose="020F0502020204030204" pitchFamily="34" charset="0"/>
                <a:cs typeface="Calibri" panose="020F0502020204030204" pitchFamily="34" charset="0"/>
              </a:rPr>
              <a:t>J. Wang and Q. Zhao, PRD 111 (2025)  096007,  2503.13138 [</a:t>
            </a:r>
            <a:r>
              <a:rPr lang="en-US" altLang="zh-CN" dirty="0" err="1">
                <a:solidFill>
                  <a:srgbClr val="C00000"/>
                </a:solidFill>
                <a:latin typeface="Calibri" panose="020F0502020204030204" pitchFamily="34" charset="0"/>
                <a:cs typeface="Calibri" panose="020F0502020204030204" pitchFamily="34" charset="0"/>
              </a:rPr>
              <a:t>hep-ph</a:t>
            </a:r>
            <a:r>
              <a:rPr lang="en-US" altLang="zh-CN" dirty="0">
                <a:solidFill>
                  <a:srgbClr val="C00000"/>
                </a:solidFill>
                <a:latin typeface="Calibri" panose="020F0502020204030204" pitchFamily="34" charset="0"/>
                <a:cs typeface="Calibri" panose="020F0502020204030204" pitchFamily="34" charset="0"/>
              </a:rPr>
              <a:t>]</a:t>
            </a:r>
            <a:endParaRPr lang="en-US" altLang="zh-CN" b="0" dirty="0">
              <a:solidFill>
                <a:srgbClr val="C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621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242121" y="3290276"/>
            <a:ext cx="3516581" cy="2944929"/>
          </a:xfrm>
          <a:prstGeom prst="rect">
            <a:avLst/>
          </a:prstGeom>
        </p:spPr>
      </p:pic>
      <mc:AlternateContent xmlns:mc="http://schemas.openxmlformats.org/markup-compatibility/2006">
        <mc:Choice xmlns:a14="http://schemas.microsoft.com/office/drawing/2010/main" Requires="a14">
          <p:sp>
            <p:nvSpPr>
              <p:cNvPr id="3" name="文本框 2"/>
              <p:cNvSpPr txBox="1"/>
              <p:nvPr/>
            </p:nvSpPr>
            <p:spPr>
              <a:xfrm>
                <a:off x="7406520" y="3171373"/>
                <a:ext cx="45730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i="1" dirty="0" smtClean="0">
                          <a:solidFill>
                            <a:srgbClr val="0000CC"/>
                          </a:solidFill>
                          <a:latin typeface="Cambria Math" panose="02040503050406030204" pitchFamily="18" charset="0"/>
                        </a:rPr>
                        <m:t>𝑑</m:t>
                      </m:r>
                    </m:oMath>
                  </m:oMathPara>
                </a14:m>
                <a:endParaRPr lang="zh-CN" altLang="en-US" sz="2400" dirty="0">
                  <a:solidFill>
                    <a:srgbClr val="0000CC"/>
                  </a:solidFill>
                </a:endParaRPr>
              </a:p>
            </p:txBody>
          </p:sp>
        </mc:Choice>
        <mc:Fallback>
          <p:sp>
            <p:nvSpPr>
              <p:cNvPr id="3" name="文本框 2"/>
              <p:cNvSpPr txBox="1">
                <a:spLocks noRot="1" noChangeAspect="1" noMove="1" noResize="1" noEditPoints="1" noAdjustHandles="1" noChangeArrowheads="1" noChangeShapeType="1" noTextEdit="1"/>
              </p:cNvSpPr>
              <p:nvPr/>
            </p:nvSpPr>
            <p:spPr>
              <a:xfrm>
                <a:off x="7406520" y="3171373"/>
                <a:ext cx="457305" cy="46166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p:cNvSpPr txBox="1"/>
              <p:nvPr/>
            </p:nvSpPr>
            <p:spPr>
              <a:xfrm>
                <a:off x="10577891" y="3171373"/>
                <a:ext cx="45730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dirty="0" smtClean="0">
                          <a:solidFill>
                            <a:srgbClr val="0000CC"/>
                          </a:solidFill>
                          <a:latin typeface="Cambria Math" panose="02040503050406030204" pitchFamily="18" charset="0"/>
                        </a:rPr>
                        <m:t>𝑢</m:t>
                      </m:r>
                    </m:oMath>
                  </m:oMathPara>
                </a14:m>
                <a:endParaRPr lang="zh-CN" altLang="en-US" sz="2400" dirty="0">
                  <a:solidFill>
                    <a:srgbClr val="0000CC"/>
                  </a:solidFill>
                </a:endParaRPr>
              </a:p>
            </p:txBody>
          </p:sp>
        </mc:Choice>
        <mc:Fallback>
          <p:sp>
            <p:nvSpPr>
              <p:cNvPr id="4" name="文本框 3"/>
              <p:cNvSpPr txBox="1">
                <a:spLocks noRot="1" noChangeAspect="1" noMove="1" noResize="1" noEditPoints="1" noAdjustHandles="1" noChangeArrowheads="1" noChangeShapeType="1" noTextEdit="1"/>
              </p:cNvSpPr>
              <p:nvPr/>
            </p:nvSpPr>
            <p:spPr>
              <a:xfrm>
                <a:off x="10577891" y="3171373"/>
                <a:ext cx="457305" cy="46166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p:cNvSpPr txBox="1"/>
              <p:nvPr/>
            </p:nvSpPr>
            <p:spPr>
              <a:xfrm>
                <a:off x="8879720" y="5704116"/>
                <a:ext cx="41857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dirty="0" smtClean="0">
                          <a:solidFill>
                            <a:srgbClr val="0000CC"/>
                          </a:solidFill>
                          <a:latin typeface="Cambria Math" panose="02040503050406030204" pitchFamily="18" charset="0"/>
                        </a:rPr>
                        <m:t>𝑠</m:t>
                      </m:r>
                    </m:oMath>
                  </m:oMathPara>
                </a14:m>
                <a:endParaRPr lang="zh-CN" altLang="en-US" sz="2400" dirty="0">
                  <a:solidFill>
                    <a:srgbClr val="0000CC"/>
                  </a:solidFill>
                </a:endParaRPr>
              </a:p>
            </p:txBody>
          </p:sp>
        </mc:Choice>
        <mc:Fallback>
          <p:sp>
            <p:nvSpPr>
              <p:cNvPr id="5" name="文本框 4"/>
              <p:cNvSpPr txBox="1">
                <a:spLocks noRot="1" noChangeAspect="1" noMove="1" noResize="1" noEditPoints="1" noAdjustHandles="1" noChangeArrowheads="1" noChangeShapeType="1" noTextEdit="1"/>
              </p:cNvSpPr>
              <p:nvPr/>
            </p:nvSpPr>
            <p:spPr>
              <a:xfrm>
                <a:off x="8879720" y="5704116"/>
                <a:ext cx="418576"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6501530" y="1220647"/>
                <a:ext cx="5338321" cy="400110"/>
              </a:xfrm>
              <a:prstGeom prst="rect">
                <a:avLst/>
              </a:prstGeom>
              <a:noFill/>
            </p:spPr>
            <p:txBody>
              <a:bodyPr wrap="none" rtlCol="0">
                <a:spAutoFit/>
              </a:bodyPr>
              <a:lstStyle/>
              <a:p>
                <a:r>
                  <a:rPr lang="en-US" altLang="zh-CN" sz="2000" dirty="0">
                    <a:solidFill>
                      <a:srgbClr val="0000CC"/>
                    </a:solidFill>
                  </a:rPr>
                  <a:t>SU(3) flavor triplet with </a:t>
                </a:r>
                <a14:m>
                  <m:oMath xmlns:m="http://schemas.openxmlformats.org/officeDocument/2006/math">
                    <m:r>
                      <a:rPr lang="en-US" altLang="zh-CN" sz="2000" i="1" dirty="0" smtClean="0">
                        <a:solidFill>
                          <a:srgbClr val="0000CC"/>
                        </a:solidFill>
                        <a:latin typeface="Cambria Math" panose="02040503050406030204" pitchFamily="18" charset="0"/>
                      </a:rPr>
                      <m:t>𝐼</m:t>
                    </m:r>
                    <m:r>
                      <a:rPr lang="en-US" altLang="zh-CN" sz="2000" i="1" dirty="0" smtClean="0">
                        <a:solidFill>
                          <a:srgbClr val="0000CC"/>
                        </a:solidFill>
                        <a:latin typeface="Cambria Math" panose="02040503050406030204" pitchFamily="18" charset="0"/>
                      </a:rPr>
                      <m:t>, </m:t>
                    </m:r>
                    <m:r>
                      <a:rPr lang="en-US" altLang="zh-CN" sz="2000" i="1" dirty="0" smtClean="0">
                        <a:solidFill>
                          <a:srgbClr val="0000CC"/>
                        </a:solidFill>
                        <a:latin typeface="Cambria Math" panose="02040503050406030204" pitchFamily="18" charset="0"/>
                      </a:rPr>
                      <m:t>𝑈</m:t>
                    </m:r>
                    <m:r>
                      <a:rPr lang="en-US" altLang="zh-CN" sz="2000" i="1" dirty="0" smtClean="0">
                        <a:solidFill>
                          <a:srgbClr val="0000CC"/>
                        </a:solidFill>
                        <a:latin typeface="Cambria Math" panose="02040503050406030204" pitchFamily="18" charset="0"/>
                      </a:rPr>
                      <m:t>, </m:t>
                    </m:r>
                    <m:r>
                      <a:rPr lang="en-US" altLang="zh-CN" sz="2000" i="1" dirty="0" smtClean="0">
                        <a:solidFill>
                          <a:srgbClr val="0000CC"/>
                        </a:solidFill>
                        <a:latin typeface="Cambria Math" panose="02040503050406030204" pitchFamily="18" charset="0"/>
                      </a:rPr>
                      <m:t>𝑉</m:t>
                    </m:r>
                    <m:r>
                      <a:rPr lang="en-US" altLang="zh-CN" sz="2000" i="1" dirty="0" smtClean="0">
                        <a:solidFill>
                          <a:srgbClr val="0000CC"/>
                        </a:solidFill>
                        <a:latin typeface="Cambria Math" panose="02040503050406030204" pitchFamily="18" charset="0"/>
                      </a:rPr>
                      <m:t> </m:t>
                    </m:r>
                  </m:oMath>
                </a14:m>
                <a:r>
                  <a:rPr lang="en-US" altLang="zh-CN" sz="2000" dirty="0">
                    <a:solidFill>
                      <a:srgbClr val="0000CC"/>
                    </a:solidFill>
                  </a:rPr>
                  <a:t>SU(2) doublets</a:t>
                </a:r>
                <a:endParaRPr lang="zh-CN" altLang="en-US" sz="2000" dirty="0">
                  <a:solidFill>
                    <a:srgbClr val="0000CC"/>
                  </a:solidFill>
                </a:endParaRPr>
              </a:p>
            </p:txBody>
          </p:sp>
        </mc:Choice>
        <mc:Fallback>
          <p:sp>
            <p:nvSpPr>
              <p:cNvPr id="6" name="文本框 5"/>
              <p:cNvSpPr txBox="1">
                <a:spLocks noRot="1" noChangeAspect="1" noMove="1" noResize="1" noEditPoints="1" noAdjustHandles="1" noChangeArrowheads="1" noChangeShapeType="1" noTextEdit="1"/>
              </p:cNvSpPr>
              <p:nvPr/>
            </p:nvSpPr>
            <p:spPr>
              <a:xfrm>
                <a:off x="6501530" y="1220647"/>
                <a:ext cx="5338321" cy="400110"/>
              </a:xfrm>
              <a:prstGeom prst="rect">
                <a:avLst/>
              </a:prstGeom>
              <a:blipFill>
                <a:blip r:embed="rId6"/>
                <a:stretch>
                  <a:fillRect l="-1257" t="-6061" b="-27273"/>
                </a:stretch>
              </a:blipFill>
            </p:spPr>
            <p:txBody>
              <a:bodyPr/>
              <a:lstStyle/>
              <a:p>
                <a:r>
                  <a:rPr lang="zh-CN" altLang="en-US">
                    <a:noFill/>
                  </a:rPr>
                  <a:t> </a:t>
                </a:r>
              </a:p>
            </p:txBody>
          </p:sp>
        </mc:Fallback>
      </mc:AlternateContent>
      <p:sp>
        <p:nvSpPr>
          <p:cNvPr id="7" name="Text Box 6"/>
          <p:cNvSpPr txBox="1">
            <a:spLocks noChangeArrowheads="1"/>
          </p:cNvSpPr>
          <p:nvPr/>
        </p:nvSpPr>
        <p:spPr bwMode="auto">
          <a:xfrm>
            <a:off x="2006283" y="1260515"/>
            <a:ext cx="24320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400" b="0" i="0" u="none" strike="noStrike" kern="0" cap="none" spc="0" normalizeH="0" baseline="0" noProof="0" dirty="0">
                <a:ln>
                  <a:noFill/>
                </a:ln>
                <a:solidFill>
                  <a:srgbClr val="0000FF"/>
                </a:solidFill>
                <a:effectLst/>
                <a:uLnTx/>
                <a:uFillTx/>
                <a:latin typeface="Calibri" pitchFamily="34" charset="0"/>
                <a:ea typeface="宋体" charset="-122"/>
              </a:rPr>
              <a:t>三类轻味夸克：</a:t>
            </a:r>
            <a:endParaRPr kumimoji="0" lang="en-GB" altLang="zh-CN" sz="2400" b="0" i="0" u="none" strike="noStrike" kern="0" cap="none" spc="0" normalizeH="0" baseline="0" noProof="0" dirty="0">
              <a:ln>
                <a:noFill/>
              </a:ln>
              <a:solidFill>
                <a:srgbClr val="0000FF"/>
              </a:solidFill>
              <a:effectLst/>
              <a:uLnTx/>
              <a:uFillTx/>
              <a:latin typeface="Calibri" pitchFamily="34" charset="0"/>
              <a:ea typeface="宋体" charset="-122"/>
            </a:endParaRPr>
          </a:p>
        </p:txBody>
      </p:sp>
      <mc:AlternateContent xmlns:mc="http://schemas.openxmlformats.org/markup-compatibility/2006">
        <mc:Choice xmlns:a14="http://schemas.microsoft.com/office/drawing/2010/main" Requires="a14">
          <p:graphicFrame>
            <p:nvGraphicFramePr>
              <p:cNvPr id="8" name="表格 7"/>
              <p:cNvGraphicFramePr>
                <a:graphicFrameLocks noGrp="1"/>
              </p:cNvGraphicFramePr>
              <p:nvPr>
                <p:extLst>
                  <p:ext uri="{D42A27DB-BD31-4B8C-83A1-F6EECF244321}">
                    <p14:modId xmlns:p14="http://schemas.microsoft.com/office/powerpoint/2010/main" val="1675057359"/>
                  </p:ext>
                </p:extLst>
              </p:nvPr>
            </p:nvGraphicFramePr>
            <p:xfrm>
              <a:off x="417340" y="1779475"/>
              <a:ext cx="5783942" cy="1854200"/>
            </p:xfrm>
            <a:graphic>
              <a:graphicData uri="http://schemas.openxmlformats.org/drawingml/2006/table">
                <a:tbl>
                  <a:tblPr firstRow="1" bandRow="1">
                    <a:tableStyleId>{5C22544A-7EE6-4342-B048-85BDC9FD1C3A}</a:tableStyleId>
                  </a:tblPr>
                  <a:tblGrid>
                    <a:gridCol w="1760330">
                      <a:extLst>
                        <a:ext uri="{9D8B030D-6E8A-4147-A177-3AD203B41FA5}">
                          <a16:colId xmlns:a16="http://schemas.microsoft.com/office/drawing/2014/main" val="1308298639"/>
                        </a:ext>
                      </a:extLst>
                    </a:gridCol>
                    <a:gridCol w="1285287">
                      <a:extLst>
                        <a:ext uri="{9D8B030D-6E8A-4147-A177-3AD203B41FA5}">
                          <a16:colId xmlns:a16="http://schemas.microsoft.com/office/drawing/2014/main" val="2123270200"/>
                        </a:ext>
                      </a:extLst>
                    </a:gridCol>
                    <a:gridCol w="1263316">
                      <a:extLst>
                        <a:ext uri="{9D8B030D-6E8A-4147-A177-3AD203B41FA5}">
                          <a16:colId xmlns:a16="http://schemas.microsoft.com/office/drawing/2014/main" val="2499114040"/>
                        </a:ext>
                      </a:extLst>
                    </a:gridCol>
                    <a:gridCol w="1475009">
                      <a:extLst>
                        <a:ext uri="{9D8B030D-6E8A-4147-A177-3AD203B41FA5}">
                          <a16:colId xmlns:a16="http://schemas.microsoft.com/office/drawing/2014/main" val="1275202664"/>
                        </a:ext>
                      </a:extLst>
                    </a:gridCol>
                  </a:tblGrid>
                  <a:tr h="370840">
                    <a:tc>
                      <a:txBody>
                        <a:bodyPr/>
                        <a:lstStyle/>
                        <a:p>
                          <a:pPr algn="ctr"/>
                          <a:r>
                            <a:rPr lang="zh-CN" altLang="en-US" dirty="0">
                              <a:solidFill>
                                <a:srgbClr val="0000FF"/>
                              </a:solidFill>
                            </a:rPr>
                            <a:t>量子数</a:t>
                          </a:r>
                          <a:r>
                            <a:rPr lang="en-US" altLang="zh-CN" dirty="0">
                              <a:solidFill>
                                <a:srgbClr val="0000FF"/>
                              </a:solidFill>
                            </a:rPr>
                            <a:t>\</a:t>
                          </a:r>
                          <a:r>
                            <a:rPr lang="zh-CN" altLang="en-US" dirty="0">
                              <a:solidFill>
                                <a:srgbClr val="0000FF"/>
                              </a:solidFill>
                            </a:rPr>
                            <a:t>夸克</a:t>
                          </a:r>
                        </a:p>
                      </a:txBody>
                      <a:tcPr>
                        <a:solidFill>
                          <a:schemeClr val="bg2">
                            <a:lumMod val="40000"/>
                            <a:lumOff val="60000"/>
                          </a:schemeClr>
                        </a:solidFill>
                      </a:tcPr>
                    </a:tc>
                    <a:tc>
                      <a:txBody>
                        <a:bodyPr/>
                        <a:lstStyle/>
                        <a:p>
                          <a:pPr algn="ctr"/>
                          <a:r>
                            <a:rPr lang="en-US" altLang="zh-CN" dirty="0">
                              <a:solidFill>
                                <a:srgbClr val="0000FF"/>
                              </a:solidFill>
                            </a:rPr>
                            <a:t>down</a:t>
                          </a:r>
                          <a:endParaRPr lang="zh-CN" altLang="en-US" dirty="0">
                            <a:solidFill>
                              <a:srgbClr val="0000FF"/>
                            </a:solidFill>
                          </a:endParaRPr>
                        </a:p>
                      </a:txBody>
                      <a:tcPr>
                        <a:solidFill>
                          <a:schemeClr val="bg2">
                            <a:lumMod val="40000"/>
                            <a:lumOff val="60000"/>
                          </a:schemeClr>
                        </a:solidFill>
                      </a:tcPr>
                    </a:tc>
                    <a:tc>
                      <a:txBody>
                        <a:bodyPr/>
                        <a:lstStyle/>
                        <a:p>
                          <a:pPr algn="ctr"/>
                          <a:r>
                            <a:rPr lang="en-US" altLang="zh-CN" dirty="0">
                              <a:solidFill>
                                <a:srgbClr val="0000FF"/>
                              </a:solidFill>
                            </a:rPr>
                            <a:t>up</a:t>
                          </a:r>
                          <a:endParaRPr lang="zh-CN" altLang="en-US" dirty="0">
                            <a:solidFill>
                              <a:srgbClr val="0000FF"/>
                            </a:solidFill>
                          </a:endParaRPr>
                        </a:p>
                      </a:txBody>
                      <a:tcPr>
                        <a:solidFill>
                          <a:schemeClr val="bg2">
                            <a:lumMod val="40000"/>
                            <a:lumOff val="60000"/>
                          </a:schemeClr>
                        </a:solidFill>
                      </a:tcPr>
                    </a:tc>
                    <a:tc>
                      <a:txBody>
                        <a:bodyPr/>
                        <a:lstStyle/>
                        <a:p>
                          <a:pPr algn="ctr"/>
                          <a:r>
                            <a:rPr lang="en-US" altLang="zh-CN" dirty="0">
                              <a:solidFill>
                                <a:srgbClr val="0000FF"/>
                              </a:solidFill>
                            </a:rPr>
                            <a:t>strange</a:t>
                          </a:r>
                          <a:endParaRPr lang="zh-CN" altLang="en-US" dirty="0">
                            <a:solidFill>
                              <a:srgbClr val="0000FF"/>
                            </a:solidFill>
                          </a:endParaRPr>
                        </a:p>
                      </a:txBody>
                      <a:tcPr>
                        <a:solidFill>
                          <a:schemeClr val="bg2">
                            <a:lumMod val="40000"/>
                            <a:lumOff val="60000"/>
                          </a:schemeClr>
                        </a:solidFill>
                      </a:tcPr>
                    </a:tc>
                    <a:extLst>
                      <a:ext uri="{0D108BD9-81ED-4DB2-BD59-A6C34878D82A}">
                        <a16:rowId xmlns:a16="http://schemas.microsoft.com/office/drawing/2014/main" val="3350145271"/>
                      </a:ext>
                    </a:extLst>
                  </a:tr>
                  <a:tr h="370840">
                    <a:tc>
                      <a:txBody>
                        <a:bodyPr/>
                        <a:lstStyle/>
                        <a:p>
                          <a:r>
                            <a:rPr lang="zh-CN" altLang="en-US" dirty="0"/>
                            <a:t>电荷</a:t>
                          </a:r>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−1/3</m:t>
                                </m:r>
                              </m:oMath>
                            </m:oMathPara>
                          </a14:m>
                          <a:endParaRPr lang="zh-CN" altLang="en-US" dirty="0"/>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+2/3</m:t>
                                </m:r>
                              </m:oMath>
                            </m:oMathPara>
                          </a14:m>
                          <a:endParaRPr lang="zh-CN" altLang="en-US" dirty="0"/>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−1/3</m:t>
                                </m:r>
                              </m:oMath>
                            </m:oMathPara>
                          </a14:m>
                          <a:endParaRPr lang="zh-CN" altLang="en-US" dirty="0"/>
                        </a:p>
                      </a:txBody>
                      <a:tcPr>
                        <a:solidFill>
                          <a:schemeClr val="bg2">
                            <a:lumMod val="40000"/>
                            <a:lumOff val="60000"/>
                          </a:schemeClr>
                        </a:solidFill>
                      </a:tcPr>
                    </a:tc>
                    <a:extLst>
                      <a:ext uri="{0D108BD9-81ED-4DB2-BD59-A6C34878D82A}">
                        <a16:rowId xmlns:a16="http://schemas.microsoft.com/office/drawing/2014/main" val="1684187904"/>
                      </a:ext>
                    </a:extLst>
                  </a:tr>
                  <a:tr h="370840">
                    <a:tc>
                      <a:txBody>
                        <a:bodyPr/>
                        <a:lstStyle/>
                        <a:p>
                          <a:r>
                            <a:rPr lang="zh-CN" altLang="en-US" dirty="0"/>
                            <a:t>同位旋</a:t>
                          </a:r>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1/2</m:t>
                                </m:r>
                              </m:oMath>
                            </m:oMathPara>
                          </a14:m>
                          <a:endParaRPr lang="zh-CN" altLang="en-US" dirty="0"/>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1/2</m:t>
                                </m:r>
                              </m:oMath>
                            </m:oMathPara>
                          </a14:m>
                          <a:endParaRPr lang="zh-CN" altLang="en-US" dirty="0"/>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m:t>
                                </m:r>
                              </m:oMath>
                            </m:oMathPara>
                          </a14:m>
                          <a:endParaRPr lang="zh-CN" altLang="en-US" dirty="0"/>
                        </a:p>
                      </a:txBody>
                      <a:tcPr>
                        <a:solidFill>
                          <a:schemeClr val="bg2">
                            <a:lumMod val="40000"/>
                            <a:lumOff val="60000"/>
                          </a:schemeClr>
                        </a:solidFill>
                      </a:tcPr>
                    </a:tc>
                    <a:extLst>
                      <a:ext uri="{0D108BD9-81ED-4DB2-BD59-A6C34878D82A}">
                        <a16:rowId xmlns:a16="http://schemas.microsoft.com/office/drawing/2014/main" val="133529508"/>
                      </a:ext>
                    </a:extLst>
                  </a:tr>
                  <a:tr h="370840">
                    <a:tc>
                      <a:txBody>
                        <a:bodyPr/>
                        <a:lstStyle/>
                        <a:p>
                          <a:r>
                            <a:rPr lang="zh-CN" altLang="en-US" dirty="0"/>
                            <a:t>同位旋</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𝑧</m:t>
                                  </m:r>
                                </m:e>
                              </m:acc>
                            </m:oMath>
                          </a14:m>
                          <a:r>
                            <a:rPr lang="zh-CN" altLang="en-US" dirty="0"/>
                            <a:t>分量</a:t>
                          </a:r>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−1/2</m:t>
                                </m:r>
                              </m:oMath>
                            </m:oMathPara>
                          </a14:m>
                          <a:endParaRPr lang="zh-CN" altLang="en-US" dirty="0"/>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+1/2</m:t>
                                </m:r>
                              </m:oMath>
                            </m:oMathPara>
                          </a14:m>
                          <a:endParaRPr lang="zh-CN" altLang="en-US" dirty="0"/>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m:t>
                                </m:r>
                              </m:oMath>
                            </m:oMathPara>
                          </a14:m>
                          <a:endParaRPr lang="zh-CN" altLang="en-US" dirty="0"/>
                        </a:p>
                      </a:txBody>
                      <a:tcPr>
                        <a:solidFill>
                          <a:schemeClr val="bg2">
                            <a:lumMod val="40000"/>
                            <a:lumOff val="60000"/>
                          </a:schemeClr>
                        </a:solidFill>
                      </a:tcPr>
                    </a:tc>
                    <a:extLst>
                      <a:ext uri="{0D108BD9-81ED-4DB2-BD59-A6C34878D82A}">
                        <a16:rowId xmlns:a16="http://schemas.microsoft.com/office/drawing/2014/main" val="2775043062"/>
                      </a:ext>
                    </a:extLst>
                  </a:tr>
                  <a:tr h="370840">
                    <a:tc>
                      <a:txBody>
                        <a:bodyPr/>
                        <a:lstStyle/>
                        <a:p>
                          <a:r>
                            <a:rPr lang="zh-CN" altLang="en-US" dirty="0"/>
                            <a:t>奇异数</a:t>
                          </a:r>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m:t>
                                </m:r>
                              </m:oMath>
                            </m:oMathPara>
                          </a14:m>
                          <a:endParaRPr lang="zh-CN" altLang="en-US" dirty="0"/>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m:t>
                                </m:r>
                              </m:oMath>
                            </m:oMathPara>
                          </a14:m>
                          <a:endParaRPr lang="zh-CN" altLang="en-US" dirty="0"/>
                        </a:p>
                      </a:txBody>
                      <a:tcPr>
                        <a:solidFill>
                          <a:schemeClr val="bg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p>
                      </a:txBody>
                      <a:tcPr>
                        <a:solidFill>
                          <a:schemeClr val="bg2">
                            <a:lumMod val="40000"/>
                            <a:lumOff val="60000"/>
                          </a:schemeClr>
                        </a:solidFill>
                      </a:tcPr>
                    </a:tc>
                    <a:extLst>
                      <a:ext uri="{0D108BD9-81ED-4DB2-BD59-A6C34878D82A}">
                        <a16:rowId xmlns:a16="http://schemas.microsoft.com/office/drawing/2014/main" val="3134171012"/>
                      </a:ext>
                    </a:extLst>
                  </a:tr>
                </a:tbl>
              </a:graphicData>
            </a:graphic>
          </p:graphicFrame>
        </mc:Choice>
        <mc:Fallback>
          <p:graphicFrame>
            <p:nvGraphicFramePr>
              <p:cNvPr id="8" name="表格 7"/>
              <p:cNvGraphicFramePr>
                <a:graphicFrameLocks noGrp="1"/>
              </p:cNvGraphicFramePr>
              <p:nvPr>
                <p:extLst>
                  <p:ext uri="{D42A27DB-BD31-4B8C-83A1-F6EECF244321}">
                    <p14:modId xmlns:p14="http://schemas.microsoft.com/office/powerpoint/2010/main" val="1675057359"/>
                  </p:ext>
                </p:extLst>
              </p:nvPr>
            </p:nvGraphicFramePr>
            <p:xfrm>
              <a:off x="417340" y="1779475"/>
              <a:ext cx="5783942" cy="1854200"/>
            </p:xfrm>
            <a:graphic>
              <a:graphicData uri="http://schemas.openxmlformats.org/drawingml/2006/table">
                <a:tbl>
                  <a:tblPr firstRow="1" bandRow="1">
                    <a:tableStyleId>{5C22544A-7EE6-4342-B048-85BDC9FD1C3A}</a:tableStyleId>
                  </a:tblPr>
                  <a:tblGrid>
                    <a:gridCol w="1760330">
                      <a:extLst>
                        <a:ext uri="{9D8B030D-6E8A-4147-A177-3AD203B41FA5}">
                          <a16:colId xmlns:a16="http://schemas.microsoft.com/office/drawing/2014/main" val="1308298639"/>
                        </a:ext>
                      </a:extLst>
                    </a:gridCol>
                    <a:gridCol w="1285287">
                      <a:extLst>
                        <a:ext uri="{9D8B030D-6E8A-4147-A177-3AD203B41FA5}">
                          <a16:colId xmlns:a16="http://schemas.microsoft.com/office/drawing/2014/main" val="2123270200"/>
                        </a:ext>
                      </a:extLst>
                    </a:gridCol>
                    <a:gridCol w="1263316">
                      <a:extLst>
                        <a:ext uri="{9D8B030D-6E8A-4147-A177-3AD203B41FA5}">
                          <a16:colId xmlns:a16="http://schemas.microsoft.com/office/drawing/2014/main" val="2499114040"/>
                        </a:ext>
                      </a:extLst>
                    </a:gridCol>
                    <a:gridCol w="1475009">
                      <a:extLst>
                        <a:ext uri="{9D8B030D-6E8A-4147-A177-3AD203B41FA5}">
                          <a16:colId xmlns:a16="http://schemas.microsoft.com/office/drawing/2014/main" val="1275202664"/>
                        </a:ext>
                      </a:extLst>
                    </a:gridCol>
                  </a:tblGrid>
                  <a:tr h="370840">
                    <a:tc>
                      <a:txBody>
                        <a:bodyPr/>
                        <a:lstStyle/>
                        <a:p>
                          <a:pPr algn="ctr"/>
                          <a:r>
                            <a:rPr lang="zh-CN" altLang="en-US" dirty="0">
                              <a:solidFill>
                                <a:srgbClr val="0000FF"/>
                              </a:solidFill>
                            </a:rPr>
                            <a:t>量子数</a:t>
                          </a:r>
                          <a:r>
                            <a:rPr lang="en-US" altLang="zh-CN" dirty="0">
                              <a:solidFill>
                                <a:srgbClr val="0000FF"/>
                              </a:solidFill>
                            </a:rPr>
                            <a:t>\</a:t>
                          </a:r>
                          <a:r>
                            <a:rPr lang="zh-CN" altLang="en-US" dirty="0">
                              <a:solidFill>
                                <a:srgbClr val="0000FF"/>
                              </a:solidFill>
                            </a:rPr>
                            <a:t>夸克</a:t>
                          </a:r>
                        </a:p>
                      </a:txBody>
                      <a:tcPr>
                        <a:solidFill>
                          <a:schemeClr val="bg2">
                            <a:lumMod val="40000"/>
                            <a:lumOff val="60000"/>
                          </a:schemeClr>
                        </a:solidFill>
                      </a:tcPr>
                    </a:tc>
                    <a:tc>
                      <a:txBody>
                        <a:bodyPr/>
                        <a:lstStyle/>
                        <a:p>
                          <a:pPr algn="ctr"/>
                          <a:r>
                            <a:rPr lang="en-US" altLang="zh-CN" dirty="0">
                              <a:solidFill>
                                <a:srgbClr val="0000FF"/>
                              </a:solidFill>
                            </a:rPr>
                            <a:t>down</a:t>
                          </a:r>
                          <a:endParaRPr lang="zh-CN" altLang="en-US" dirty="0">
                            <a:solidFill>
                              <a:srgbClr val="0000FF"/>
                            </a:solidFill>
                          </a:endParaRPr>
                        </a:p>
                      </a:txBody>
                      <a:tcPr>
                        <a:solidFill>
                          <a:schemeClr val="bg2">
                            <a:lumMod val="40000"/>
                            <a:lumOff val="60000"/>
                          </a:schemeClr>
                        </a:solidFill>
                      </a:tcPr>
                    </a:tc>
                    <a:tc>
                      <a:txBody>
                        <a:bodyPr/>
                        <a:lstStyle/>
                        <a:p>
                          <a:pPr algn="ctr"/>
                          <a:r>
                            <a:rPr lang="en-US" altLang="zh-CN" dirty="0">
                              <a:solidFill>
                                <a:srgbClr val="0000FF"/>
                              </a:solidFill>
                            </a:rPr>
                            <a:t>up</a:t>
                          </a:r>
                          <a:endParaRPr lang="zh-CN" altLang="en-US" dirty="0">
                            <a:solidFill>
                              <a:srgbClr val="0000FF"/>
                            </a:solidFill>
                          </a:endParaRPr>
                        </a:p>
                      </a:txBody>
                      <a:tcPr>
                        <a:solidFill>
                          <a:schemeClr val="bg2">
                            <a:lumMod val="40000"/>
                            <a:lumOff val="60000"/>
                          </a:schemeClr>
                        </a:solidFill>
                      </a:tcPr>
                    </a:tc>
                    <a:tc>
                      <a:txBody>
                        <a:bodyPr/>
                        <a:lstStyle/>
                        <a:p>
                          <a:pPr algn="ctr"/>
                          <a:r>
                            <a:rPr lang="en-US" altLang="zh-CN" dirty="0">
                              <a:solidFill>
                                <a:srgbClr val="0000FF"/>
                              </a:solidFill>
                            </a:rPr>
                            <a:t>strange</a:t>
                          </a:r>
                          <a:endParaRPr lang="zh-CN" altLang="en-US" dirty="0">
                            <a:solidFill>
                              <a:srgbClr val="0000FF"/>
                            </a:solidFill>
                          </a:endParaRPr>
                        </a:p>
                      </a:txBody>
                      <a:tcPr>
                        <a:solidFill>
                          <a:schemeClr val="bg2">
                            <a:lumMod val="40000"/>
                            <a:lumOff val="60000"/>
                          </a:schemeClr>
                        </a:solidFill>
                      </a:tcPr>
                    </a:tc>
                    <a:extLst>
                      <a:ext uri="{0D108BD9-81ED-4DB2-BD59-A6C34878D82A}">
                        <a16:rowId xmlns:a16="http://schemas.microsoft.com/office/drawing/2014/main" val="3350145271"/>
                      </a:ext>
                    </a:extLst>
                  </a:tr>
                  <a:tr h="370840">
                    <a:tc>
                      <a:txBody>
                        <a:bodyPr/>
                        <a:lstStyle/>
                        <a:p>
                          <a:r>
                            <a:rPr lang="zh-CN" altLang="en-US" dirty="0"/>
                            <a:t>电荷</a:t>
                          </a:r>
                        </a:p>
                      </a:txBody>
                      <a:tcPr>
                        <a:solidFill>
                          <a:schemeClr val="bg2">
                            <a:lumMod val="40000"/>
                            <a:lumOff val="60000"/>
                          </a:schemeClr>
                        </a:solidFill>
                      </a:tcPr>
                    </a:tc>
                    <a:tc>
                      <a:txBody>
                        <a:bodyPr/>
                        <a:lstStyle/>
                        <a:p>
                          <a:endParaRPr lang="zh-CN"/>
                        </a:p>
                      </a:txBody>
                      <a:tcPr>
                        <a:blipFill>
                          <a:blip r:embed="rId7"/>
                          <a:stretch>
                            <a:fillRect l="-137441" t="-108197" r="-215166" b="-324590"/>
                          </a:stretch>
                        </a:blipFill>
                      </a:tcPr>
                    </a:tc>
                    <a:tc>
                      <a:txBody>
                        <a:bodyPr/>
                        <a:lstStyle/>
                        <a:p>
                          <a:endParaRPr lang="zh-CN"/>
                        </a:p>
                      </a:txBody>
                      <a:tcPr>
                        <a:blipFill>
                          <a:blip r:embed="rId7"/>
                          <a:stretch>
                            <a:fillRect l="-240865" t="-108197" r="-118269" b="-324590"/>
                          </a:stretch>
                        </a:blipFill>
                      </a:tcPr>
                    </a:tc>
                    <a:tc>
                      <a:txBody>
                        <a:bodyPr/>
                        <a:lstStyle/>
                        <a:p>
                          <a:endParaRPr lang="zh-CN"/>
                        </a:p>
                      </a:txBody>
                      <a:tcPr>
                        <a:blipFill>
                          <a:blip r:embed="rId7"/>
                          <a:stretch>
                            <a:fillRect l="-292975" t="-108197" r="-1653" b="-324590"/>
                          </a:stretch>
                        </a:blipFill>
                      </a:tcPr>
                    </a:tc>
                    <a:extLst>
                      <a:ext uri="{0D108BD9-81ED-4DB2-BD59-A6C34878D82A}">
                        <a16:rowId xmlns:a16="http://schemas.microsoft.com/office/drawing/2014/main" val="1684187904"/>
                      </a:ext>
                    </a:extLst>
                  </a:tr>
                  <a:tr h="370840">
                    <a:tc>
                      <a:txBody>
                        <a:bodyPr/>
                        <a:lstStyle/>
                        <a:p>
                          <a:r>
                            <a:rPr lang="zh-CN" altLang="en-US" dirty="0"/>
                            <a:t>同位旋</a:t>
                          </a:r>
                        </a:p>
                      </a:txBody>
                      <a:tcPr>
                        <a:solidFill>
                          <a:schemeClr val="bg2">
                            <a:lumMod val="40000"/>
                            <a:lumOff val="60000"/>
                          </a:schemeClr>
                        </a:solidFill>
                      </a:tcPr>
                    </a:tc>
                    <a:tc>
                      <a:txBody>
                        <a:bodyPr/>
                        <a:lstStyle/>
                        <a:p>
                          <a:endParaRPr lang="zh-CN"/>
                        </a:p>
                      </a:txBody>
                      <a:tcPr>
                        <a:blipFill>
                          <a:blip r:embed="rId7"/>
                          <a:stretch>
                            <a:fillRect l="-137441" t="-204839" r="-215166" b="-219355"/>
                          </a:stretch>
                        </a:blipFill>
                      </a:tcPr>
                    </a:tc>
                    <a:tc>
                      <a:txBody>
                        <a:bodyPr/>
                        <a:lstStyle/>
                        <a:p>
                          <a:endParaRPr lang="zh-CN"/>
                        </a:p>
                      </a:txBody>
                      <a:tcPr>
                        <a:blipFill>
                          <a:blip r:embed="rId7"/>
                          <a:stretch>
                            <a:fillRect l="-240865" t="-204839" r="-118269" b="-219355"/>
                          </a:stretch>
                        </a:blipFill>
                      </a:tcPr>
                    </a:tc>
                    <a:tc>
                      <a:txBody>
                        <a:bodyPr/>
                        <a:lstStyle/>
                        <a:p>
                          <a:endParaRPr lang="zh-CN"/>
                        </a:p>
                      </a:txBody>
                      <a:tcPr>
                        <a:blipFill>
                          <a:blip r:embed="rId7"/>
                          <a:stretch>
                            <a:fillRect l="-292975" t="-204839" r="-1653" b="-219355"/>
                          </a:stretch>
                        </a:blipFill>
                      </a:tcPr>
                    </a:tc>
                    <a:extLst>
                      <a:ext uri="{0D108BD9-81ED-4DB2-BD59-A6C34878D82A}">
                        <a16:rowId xmlns:a16="http://schemas.microsoft.com/office/drawing/2014/main" val="133529508"/>
                      </a:ext>
                    </a:extLst>
                  </a:tr>
                  <a:tr h="370840">
                    <a:tc>
                      <a:txBody>
                        <a:bodyPr/>
                        <a:lstStyle/>
                        <a:p>
                          <a:endParaRPr lang="zh-CN"/>
                        </a:p>
                      </a:txBody>
                      <a:tcPr>
                        <a:blipFill>
                          <a:blip r:embed="rId7"/>
                          <a:stretch>
                            <a:fillRect l="-346" t="-309836" r="-230104" b="-122951"/>
                          </a:stretch>
                        </a:blipFill>
                      </a:tcPr>
                    </a:tc>
                    <a:tc>
                      <a:txBody>
                        <a:bodyPr/>
                        <a:lstStyle/>
                        <a:p>
                          <a:endParaRPr lang="zh-CN"/>
                        </a:p>
                      </a:txBody>
                      <a:tcPr>
                        <a:blipFill>
                          <a:blip r:embed="rId7"/>
                          <a:stretch>
                            <a:fillRect l="-137441" t="-309836" r="-215166" b="-122951"/>
                          </a:stretch>
                        </a:blipFill>
                      </a:tcPr>
                    </a:tc>
                    <a:tc>
                      <a:txBody>
                        <a:bodyPr/>
                        <a:lstStyle/>
                        <a:p>
                          <a:endParaRPr lang="zh-CN"/>
                        </a:p>
                      </a:txBody>
                      <a:tcPr>
                        <a:blipFill>
                          <a:blip r:embed="rId7"/>
                          <a:stretch>
                            <a:fillRect l="-240865" t="-309836" r="-118269" b="-122951"/>
                          </a:stretch>
                        </a:blipFill>
                      </a:tcPr>
                    </a:tc>
                    <a:tc>
                      <a:txBody>
                        <a:bodyPr/>
                        <a:lstStyle/>
                        <a:p>
                          <a:endParaRPr lang="zh-CN"/>
                        </a:p>
                      </a:txBody>
                      <a:tcPr>
                        <a:blipFill>
                          <a:blip r:embed="rId7"/>
                          <a:stretch>
                            <a:fillRect l="-292975" t="-309836" r="-1653" b="-122951"/>
                          </a:stretch>
                        </a:blipFill>
                      </a:tcPr>
                    </a:tc>
                    <a:extLst>
                      <a:ext uri="{0D108BD9-81ED-4DB2-BD59-A6C34878D82A}">
                        <a16:rowId xmlns:a16="http://schemas.microsoft.com/office/drawing/2014/main" val="2775043062"/>
                      </a:ext>
                    </a:extLst>
                  </a:tr>
                  <a:tr h="370840">
                    <a:tc>
                      <a:txBody>
                        <a:bodyPr/>
                        <a:lstStyle/>
                        <a:p>
                          <a:r>
                            <a:rPr lang="zh-CN" altLang="en-US" dirty="0"/>
                            <a:t>奇异数</a:t>
                          </a:r>
                        </a:p>
                      </a:txBody>
                      <a:tcPr>
                        <a:solidFill>
                          <a:schemeClr val="bg2">
                            <a:lumMod val="40000"/>
                            <a:lumOff val="60000"/>
                          </a:schemeClr>
                        </a:solidFill>
                      </a:tcPr>
                    </a:tc>
                    <a:tc>
                      <a:txBody>
                        <a:bodyPr/>
                        <a:lstStyle/>
                        <a:p>
                          <a:endParaRPr lang="zh-CN"/>
                        </a:p>
                      </a:txBody>
                      <a:tcPr>
                        <a:blipFill>
                          <a:blip r:embed="rId7"/>
                          <a:stretch>
                            <a:fillRect l="-137441" t="-409836" r="-215166" b="-22951"/>
                          </a:stretch>
                        </a:blipFill>
                      </a:tcPr>
                    </a:tc>
                    <a:tc>
                      <a:txBody>
                        <a:bodyPr/>
                        <a:lstStyle/>
                        <a:p>
                          <a:endParaRPr lang="zh-CN"/>
                        </a:p>
                      </a:txBody>
                      <a:tcPr>
                        <a:blipFill>
                          <a:blip r:embed="rId7"/>
                          <a:stretch>
                            <a:fillRect l="-240865" t="-409836" r="-118269" b="-22951"/>
                          </a:stretch>
                        </a:blipFill>
                      </a:tcPr>
                    </a:tc>
                    <a:tc>
                      <a:txBody>
                        <a:bodyPr/>
                        <a:lstStyle/>
                        <a:p>
                          <a:endParaRPr lang="zh-CN"/>
                        </a:p>
                      </a:txBody>
                      <a:tcPr>
                        <a:blipFill>
                          <a:blip r:embed="rId7"/>
                          <a:stretch>
                            <a:fillRect l="-292975" t="-409836" r="-1653" b="-22951"/>
                          </a:stretch>
                        </a:blipFill>
                      </a:tcPr>
                    </a:tc>
                    <a:extLst>
                      <a:ext uri="{0D108BD9-81ED-4DB2-BD59-A6C34878D82A}">
                        <a16:rowId xmlns:a16="http://schemas.microsoft.com/office/drawing/2014/main" val="3134171012"/>
                      </a:ext>
                    </a:extLst>
                  </a:tr>
                </a:tbl>
              </a:graphicData>
            </a:graphic>
          </p:graphicFrame>
        </mc:Fallback>
      </mc:AlternateContent>
      <p:sp>
        <p:nvSpPr>
          <p:cNvPr id="9" name="Freeform 12"/>
          <p:cNvSpPr>
            <a:spLocks/>
          </p:cNvSpPr>
          <p:nvPr/>
        </p:nvSpPr>
        <p:spPr bwMode="auto">
          <a:xfrm rot="733423">
            <a:off x="767618" y="4310497"/>
            <a:ext cx="935038" cy="431800"/>
          </a:xfrm>
          <a:custGeom>
            <a:avLst/>
            <a:gdLst>
              <a:gd name="T0" fmla="*/ 0 w 752"/>
              <a:gd name="T1" fmla="*/ 256 h 290"/>
              <a:gd name="T2" fmla="*/ 8 w 752"/>
              <a:gd name="T3" fmla="*/ 192 h 290"/>
              <a:gd name="T4" fmla="*/ 80 w 752"/>
              <a:gd name="T5" fmla="*/ 160 h 290"/>
              <a:gd name="T6" fmla="*/ 160 w 752"/>
              <a:gd name="T7" fmla="*/ 168 h 290"/>
              <a:gd name="T8" fmla="*/ 112 w 752"/>
              <a:gd name="T9" fmla="*/ 248 h 290"/>
              <a:gd name="T10" fmla="*/ 176 w 752"/>
              <a:gd name="T11" fmla="*/ 152 h 290"/>
              <a:gd name="T12" fmla="*/ 264 w 752"/>
              <a:gd name="T13" fmla="*/ 160 h 290"/>
              <a:gd name="T14" fmla="*/ 256 w 752"/>
              <a:gd name="T15" fmla="*/ 224 h 290"/>
              <a:gd name="T16" fmla="*/ 200 w 752"/>
              <a:gd name="T17" fmla="*/ 216 h 290"/>
              <a:gd name="T18" fmla="*/ 288 w 752"/>
              <a:gd name="T19" fmla="*/ 104 h 290"/>
              <a:gd name="T20" fmla="*/ 392 w 752"/>
              <a:gd name="T21" fmla="*/ 144 h 290"/>
              <a:gd name="T22" fmla="*/ 384 w 752"/>
              <a:gd name="T23" fmla="*/ 184 h 290"/>
              <a:gd name="T24" fmla="*/ 336 w 752"/>
              <a:gd name="T25" fmla="*/ 176 h 290"/>
              <a:gd name="T26" fmla="*/ 352 w 752"/>
              <a:gd name="T27" fmla="*/ 128 h 290"/>
              <a:gd name="T28" fmla="*/ 448 w 752"/>
              <a:gd name="T29" fmla="*/ 72 h 290"/>
              <a:gd name="T30" fmla="*/ 496 w 752"/>
              <a:gd name="T31" fmla="*/ 168 h 290"/>
              <a:gd name="T32" fmla="*/ 448 w 752"/>
              <a:gd name="T33" fmla="*/ 160 h 290"/>
              <a:gd name="T34" fmla="*/ 456 w 752"/>
              <a:gd name="T35" fmla="*/ 128 h 290"/>
              <a:gd name="T36" fmla="*/ 480 w 752"/>
              <a:gd name="T37" fmla="*/ 80 h 290"/>
              <a:gd name="T38" fmla="*/ 528 w 752"/>
              <a:gd name="T39" fmla="*/ 48 h 290"/>
              <a:gd name="T40" fmla="*/ 560 w 752"/>
              <a:gd name="T41" fmla="*/ 56 h 290"/>
              <a:gd name="T42" fmla="*/ 592 w 752"/>
              <a:gd name="T43" fmla="*/ 104 h 290"/>
              <a:gd name="T44" fmla="*/ 584 w 752"/>
              <a:gd name="T45" fmla="*/ 136 h 290"/>
              <a:gd name="T46" fmla="*/ 544 w 752"/>
              <a:gd name="T47" fmla="*/ 128 h 290"/>
              <a:gd name="T48" fmla="*/ 608 w 752"/>
              <a:gd name="T49" fmla="*/ 16 h 290"/>
              <a:gd name="T50" fmla="*/ 632 w 752"/>
              <a:gd name="T51" fmla="*/ 0 h 290"/>
              <a:gd name="T52" fmla="*/ 680 w 752"/>
              <a:gd name="T53" fmla="*/ 56 h 290"/>
              <a:gd name="T54" fmla="*/ 672 w 752"/>
              <a:gd name="T55" fmla="*/ 96 h 290"/>
              <a:gd name="T56" fmla="*/ 632 w 752"/>
              <a:gd name="T57" fmla="*/ 32 h 290"/>
              <a:gd name="T58" fmla="*/ 640 w 752"/>
              <a:gd name="T59" fmla="*/ 8 h 290"/>
              <a:gd name="T60" fmla="*/ 752 w 752"/>
              <a:gd name="T61" fmla="*/ 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2" h="290">
                <a:moveTo>
                  <a:pt x="0" y="256"/>
                </a:moveTo>
                <a:cubicBezTo>
                  <a:pt x="3" y="235"/>
                  <a:pt x="0" y="212"/>
                  <a:pt x="8" y="192"/>
                </a:cubicBezTo>
                <a:cubicBezTo>
                  <a:pt x="18" y="168"/>
                  <a:pt x="80" y="160"/>
                  <a:pt x="80" y="160"/>
                </a:cubicBezTo>
                <a:cubicBezTo>
                  <a:pt x="107" y="163"/>
                  <a:pt x="144" y="147"/>
                  <a:pt x="160" y="168"/>
                </a:cubicBezTo>
                <a:cubicBezTo>
                  <a:pt x="251" y="290"/>
                  <a:pt x="135" y="253"/>
                  <a:pt x="112" y="248"/>
                </a:cubicBezTo>
                <a:cubicBezTo>
                  <a:pt x="95" y="197"/>
                  <a:pt x="130" y="167"/>
                  <a:pt x="176" y="152"/>
                </a:cubicBezTo>
                <a:cubicBezTo>
                  <a:pt x="205" y="155"/>
                  <a:pt x="242" y="140"/>
                  <a:pt x="264" y="160"/>
                </a:cubicBezTo>
                <a:cubicBezTo>
                  <a:pt x="280" y="174"/>
                  <a:pt x="272" y="210"/>
                  <a:pt x="256" y="224"/>
                </a:cubicBezTo>
                <a:cubicBezTo>
                  <a:pt x="242" y="236"/>
                  <a:pt x="219" y="219"/>
                  <a:pt x="200" y="216"/>
                </a:cubicBezTo>
                <a:cubicBezTo>
                  <a:pt x="217" y="166"/>
                  <a:pt x="245" y="132"/>
                  <a:pt x="288" y="104"/>
                </a:cubicBezTo>
                <a:cubicBezTo>
                  <a:pt x="335" y="111"/>
                  <a:pt x="366" y="105"/>
                  <a:pt x="392" y="144"/>
                </a:cubicBezTo>
                <a:cubicBezTo>
                  <a:pt x="389" y="157"/>
                  <a:pt x="396" y="177"/>
                  <a:pt x="384" y="184"/>
                </a:cubicBezTo>
                <a:cubicBezTo>
                  <a:pt x="370" y="192"/>
                  <a:pt x="344" y="190"/>
                  <a:pt x="336" y="176"/>
                </a:cubicBezTo>
                <a:cubicBezTo>
                  <a:pt x="328" y="161"/>
                  <a:pt x="338" y="137"/>
                  <a:pt x="352" y="128"/>
                </a:cubicBezTo>
                <a:cubicBezTo>
                  <a:pt x="385" y="106"/>
                  <a:pt x="411" y="84"/>
                  <a:pt x="448" y="72"/>
                </a:cubicBezTo>
                <a:cubicBezTo>
                  <a:pt x="520" y="86"/>
                  <a:pt x="505" y="94"/>
                  <a:pt x="496" y="168"/>
                </a:cubicBezTo>
                <a:cubicBezTo>
                  <a:pt x="480" y="165"/>
                  <a:pt x="459" y="171"/>
                  <a:pt x="448" y="160"/>
                </a:cubicBezTo>
                <a:cubicBezTo>
                  <a:pt x="440" y="152"/>
                  <a:pt x="453" y="139"/>
                  <a:pt x="456" y="128"/>
                </a:cubicBezTo>
                <a:cubicBezTo>
                  <a:pt x="461" y="112"/>
                  <a:pt x="467" y="92"/>
                  <a:pt x="480" y="80"/>
                </a:cubicBezTo>
                <a:cubicBezTo>
                  <a:pt x="494" y="67"/>
                  <a:pt x="528" y="48"/>
                  <a:pt x="528" y="48"/>
                </a:cubicBezTo>
                <a:cubicBezTo>
                  <a:pt x="539" y="51"/>
                  <a:pt x="552" y="49"/>
                  <a:pt x="560" y="56"/>
                </a:cubicBezTo>
                <a:cubicBezTo>
                  <a:pt x="574" y="69"/>
                  <a:pt x="592" y="104"/>
                  <a:pt x="592" y="104"/>
                </a:cubicBezTo>
                <a:cubicBezTo>
                  <a:pt x="589" y="115"/>
                  <a:pt x="594" y="131"/>
                  <a:pt x="584" y="136"/>
                </a:cubicBezTo>
                <a:cubicBezTo>
                  <a:pt x="572" y="142"/>
                  <a:pt x="550" y="140"/>
                  <a:pt x="544" y="128"/>
                </a:cubicBezTo>
                <a:cubicBezTo>
                  <a:pt x="518" y="76"/>
                  <a:pt x="579" y="35"/>
                  <a:pt x="608" y="16"/>
                </a:cubicBezTo>
                <a:cubicBezTo>
                  <a:pt x="616" y="11"/>
                  <a:pt x="632" y="0"/>
                  <a:pt x="632" y="0"/>
                </a:cubicBezTo>
                <a:cubicBezTo>
                  <a:pt x="669" y="12"/>
                  <a:pt x="659" y="24"/>
                  <a:pt x="680" y="56"/>
                </a:cubicBezTo>
                <a:cubicBezTo>
                  <a:pt x="677" y="69"/>
                  <a:pt x="683" y="88"/>
                  <a:pt x="672" y="96"/>
                </a:cubicBezTo>
                <a:cubicBezTo>
                  <a:pt x="652" y="111"/>
                  <a:pt x="632" y="32"/>
                  <a:pt x="632" y="32"/>
                </a:cubicBezTo>
                <a:cubicBezTo>
                  <a:pt x="635" y="24"/>
                  <a:pt x="632" y="9"/>
                  <a:pt x="640" y="8"/>
                </a:cubicBezTo>
                <a:cubicBezTo>
                  <a:pt x="677" y="3"/>
                  <a:pt x="752" y="16"/>
                  <a:pt x="752"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自由: 形状 9"/>
          <p:cNvSpPr/>
          <p:nvPr/>
        </p:nvSpPr>
        <p:spPr>
          <a:xfrm>
            <a:off x="1594423" y="4153374"/>
            <a:ext cx="727453" cy="955653"/>
          </a:xfrm>
          <a:custGeom>
            <a:avLst/>
            <a:gdLst>
              <a:gd name="connsiteX0" fmla="*/ 720196 w 727453"/>
              <a:gd name="connsiteY0" fmla="*/ 0 h 420915"/>
              <a:gd name="connsiteX1" fmla="*/ 96081 w 727453"/>
              <a:gd name="connsiteY1" fmla="*/ 137886 h 420915"/>
              <a:gd name="connsiteX2" fmla="*/ 67053 w 727453"/>
              <a:gd name="connsiteY2" fmla="*/ 283029 h 420915"/>
              <a:gd name="connsiteX3" fmla="*/ 727453 w 727453"/>
              <a:gd name="connsiteY3" fmla="*/ 420915 h 420915"/>
            </a:gdLst>
            <a:ahLst/>
            <a:cxnLst>
              <a:cxn ang="0">
                <a:pos x="connsiteX0" y="connsiteY0"/>
              </a:cxn>
              <a:cxn ang="0">
                <a:pos x="connsiteX1" y="connsiteY1"/>
              </a:cxn>
              <a:cxn ang="0">
                <a:pos x="connsiteX2" y="connsiteY2"/>
              </a:cxn>
              <a:cxn ang="0">
                <a:pos x="connsiteX3" y="connsiteY3"/>
              </a:cxn>
            </a:cxnLst>
            <a:rect l="l" t="t" r="r" b="b"/>
            <a:pathLst>
              <a:path w="727453" h="420915">
                <a:moveTo>
                  <a:pt x="720196" y="0"/>
                </a:moveTo>
                <a:cubicBezTo>
                  <a:pt x="462567" y="45357"/>
                  <a:pt x="204938" y="90715"/>
                  <a:pt x="96081" y="137886"/>
                </a:cubicBezTo>
                <a:cubicBezTo>
                  <a:pt x="-12776" y="185057"/>
                  <a:pt x="-38176" y="235858"/>
                  <a:pt x="67053" y="283029"/>
                </a:cubicBezTo>
                <a:cubicBezTo>
                  <a:pt x="172282" y="330200"/>
                  <a:pt x="449867" y="375557"/>
                  <a:pt x="727453" y="420915"/>
                </a:cubicBezTo>
              </a:path>
            </a:pathLst>
          </a:cu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12"/>
          <p:cNvSpPr>
            <a:spLocks/>
          </p:cNvSpPr>
          <p:nvPr/>
        </p:nvSpPr>
        <p:spPr bwMode="auto">
          <a:xfrm rot="733423">
            <a:off x="704625" y="4685924"/>
            <a:ext cx="935038" cy="431800"/>
          </a:xfrm>
          <a:custGeom>
            <a:avLst/>
            <a:gdLst>
              <a:gd name="T0" fmla="*/ 0 w 752"/>
              <a:gd name="T1" fmla="*/ 256 h 290"/>
              <a:gd name="T2" fmla="*/ 8 w 752"/>
              <a:gd name="T3" fmla="*/ 192 h 290"/>
              <a:gd name="T4" fmla="*/ 80 w 752"/>
              <a:gd name="T5" fmla="*/ 160 h 290"/>
              <a:gd name="T6" fmla="*/ 160 w 752"/>
              <a:gd name="T7" fmla="*/ 168 h 290"/>
              <a:gd name="T8" fmla="*/ 112 w 752"/>
              <a:gd name="T9" fmla="*/ 248 h 290"/>
              <a:gd name="T10" fmla="*/ 176 w 752"/>
              <a:gd name="T11" fmla="*/ 152 h 290"/>
              <a:gd name="T12" fmla="*/ 264 w 752"/>
              <a:gd name="T13" fmla="*/ 160 h 290"/>
              <a:gd name="T14" fmla="*/ 256 w 752"/>
              <a:gd name="T15" fmla="*/ 224 h 290"/>
              <a:gd name="T16" fmla="*/ 200 w 752"/>
              <a:gd name="T17" fmla="*/ 216 h 290"/>
              <a:gd name="T18" fmla="*/ 288 w 752"/>
              <a:gd name="T19" fmla="*/ 104 h 290"/>
              <a:gd name="T20" fmla="*/ 392 w 752"/>
              <a:gd name="T21" fmla="*/ 144 h 290"/>
              <a:gd name="T22" fmla="*/ 384 w 752"/>
              <a:gd name="T23" fmla="*/ 184 h 290"/>
              <a:gd name="T24" fmla="*/ 336 w 752"/>
              <a:gd name="T25" fmla="*/ 176 h 290"/>
              <a:gd name="T26" fmla="*/ 352 w 752"/>
              <a:gd name="T27" fmla="*/ 128 h 290"/>
              <a:gd name="T28" fmla="*/ 448 w 752"/>
              <a:gd name="T29" fmla="*/ 72 h 290"/>
              <a:gd name="T30" fmla="*/ 496 w 752"/>
              <a:gd name="T31" fmla="*/ 168 h 290"/>
              <a:gd name="T32" fmla="*/ 448 w 752"/>
              <a:gd name="T33" fmla="*/ 160 h 290"/>
              <a:gd name="T34" fmla="*/ 456 w 752"/>
              <a:gd name="T35" fmla="*/ 128 h 290"/>
              <a:gd name="T36" fmla="*/ 480 w 752"/>
              <a:gd name="T37" fmla="*/ 80 h 290"/>
              <a:gd name="T38" fmla="*/ 528 w 752"/>
              <a:gd name="T39" fmla="*/ 48 h 290"/>
              <a:gd name="T40" fmla="*/ 560 w 752"/>
              <a:gd name="T41" fmla="*/ 56 h 290"/>
              <a:gd name="T42" fmla="*/ 592 w 752"/>
              <a:gd name="T43" fmla="*/ 104 h 290"/>
              <a:gd name="T44" fmla="*/ 584 w 752"/>
              <a:gd name="T45" fmla="*/ 136 h 290"/>
              <a:gd name="T46" fmla="*/ 544 w 752"/>
              <a:gd name="T47" fmla="*/ 128 h 290"/>
              <a:gd name="T48" fmla="*/ 608 w 752"/>
              <a:gd name="T49" fmla="*/ 16 h 290"/>
              <a:gd name="T50" fmla="*/ 632 w 752"/>
              <a:gd name="T51" fmla="*/ 0 h 290"/>
              <a:gd name="T52" fmla="*/ 680 w 752"/>
              <a:gd name="T53" fmla="*/ 56 h 290"/>
              <a:gd name="T54" fmla="*/ 672 w 752"/>
              <a:gd name="T55" fmla="*/ 96 h 290"/>
              <a:gd name="T56" fmla="*/ 632 w 752"/>
              <a:gd name="T57" fmla="*/ 32 h 290"/>
              <a:gd name="T58" fmla="*/ 640 w 752"/>
              <a:gd name="T59" fmla="*/ 8 h 290"/>
              <a:gd name="T60" fmla="*/ 752 w 752"/>
              <a:gd name="T61" fmla="*/ 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2" h="290">
                <a:moveTo>
                  <a:pt x="0" y="256"/>
                </a:moveTo>
                <a:cubicBezTo>
                  <a:pt x="3" y="235"/>
                  <a:pt x="0" y="212"/>
                  <a:pt x="8" y="192"/>
                </a:cubicBezTo>
                <a:cubicBezTo>
                  <a:pt x="18" y="168"/>
                  <a:pt x="80" y="160"/>
                  <a:pt x="80" y="160"/>
                </a:cubicBezTo>
                <a:cubicBezTo>
                  <a:pt x="107" y="163"/>
                  <a:pt x="144" y="147"/>
                  <a:pt x="160" y="168"/>
                </a:cubicBezTo>
                <a:cubicBezTo>
                  <a:pt x="251" y="290"/>
                  <a:pt x="135" y="253"/>
                  <a:pt x="112" y="248"/>
                </a:cubicBezTo>
                <a:cubicBezTo>
                  <a:pt x="95" y="197"/>
                  <a:pt x="130" y="167"/>
                  <a:pt x="176" y="152"/>
                </a:cubicBezTo>
                <a:cubicBezTo>
                  <a:pt x="205" y="155"/>
                  <a:pt x="242" y="140"/>
                  <a:pt x="264" y="160"/>
                </a:cubicBezTo>
                <a:cubicBezTo>
                  <a:pt x="280" y="174"/>
                  <a:pt x="272" y="210"/>
                  <a:pt x="256" y="224"/>
                </a:cubicBezTo>
                <a:cubicBezTo>
                  <a:pt x="242" y="236"/>
                  <a:pt x="219" y="219"/>
                  <a:pt x="200" y="216"/>
                </a:cubicBezTo>
                <a:cubicBezTo>
                  <a:pt x="217" y="166"/>
                  <a:pt x="245" y="132"/>
                  <a:pt x="288" y="104"/>
                </a:cubicBezTo>
                <a:cubicBezTo>
                  <a:pt x="335" y="111"/>
                  <a:pt x="366" y="105"/>
                  <a:pt x="392" y="144"/>
                </a:cubicBezTo>
                <a:cubicBezTo>
                  <a:pt x="389" y="157"/>
                  <a:pt x="396" y="177"/>
                  <a:pt x="384" y="184"/>
                </a:cubicBezTo>
                <a:cubicBezTo>
                  <a:pt x="370" y="192"/>
                  <a:pt x="344" y="190"/>
                  <a:pt x="336" y="176"/>
                </a:cubicBezTo>
                <a:cubicBezTo>
                  <a:pt x="328" y="161"/>
                  <a:pt x="338" y="137"/>
                  <a:pt x="352" y="128"/>
                </a:cubicBezTo>
                <a:cubicBezTo>
                  <a:pt x="385" y="106"/>
                  <a:pt x="411" y="84"/>
                  <a:pt x="448" y="72"/>
                </a:cubicBezTo>
                <a:cubicBezTo>
                  <a:pt x="520" y="86"/>
                  <a:pt x="505" y="94"/>
                  <a:pt x="496" y="168"/>
                </a:cubicBezTo>
                <a:cubicBezTo>
                  <a:pt x="480" y="165"/>
                  <a:pt x="459" y="171"/>
                  <a:pt x="448" y="160"/>
                </a:cubicBezTo>
                <a:cubicBezTo>
                  <a:pt x="440" y="152"/>
                  <a:pt x="453" y="139"/>
                  <a:pt x="456" y="128"/>
                </a:cubicBezTo>
                <a:cubicBezTo>
                  <a:pt x="461" y="112"/>
                  <a:pt x="467" y="92"/>
                  <a:pt x="480" y="80"/>
                </a:cubicBezTo>
                <a:cubicBezTo>
                  <a:pt x="494" y="67"/>
                  <a:pt x="528" y="48"/>
                  <a:pt x="528" y="48"/>
                </a:cubicBezTo>
                <a:cubicBezTo>
                  <a:pt x="539" y="51"/>
                  <a:pt x="552" y="49"/>
                  <a:pt x="560" y="56"/>
                </a:cubicBezTo>
                <a:cubicBezTo>
                  <a:pt x="574" y="69"/>
                  <a:pt x="592" y="104"/>
                  <a:pt x="592" y="104"/>
                </a:cubicBezTo>
                <a:cubicBezTo>
                  <a:pt x="589" y="115"/>
                  <a:pt x="594" y="131"/>
                  <a:pt x="584" y="136"/>
                </a:cubicBezTo>
                <a:cubicBezTo>
                  <a:pt x="572" y="142"/>
                  <a:pt x="550" y="140"/>
                  <a:pt x="544" y="128"/>
                </a:cubicBezTo>
                <a:cubicBezTo>
                  <a:pt x="518" y="76"/>
                  <a:pt x="579" y="35"/>
                  <a:pt x="608" y="16"/>
                </a:cubicBezTo>
                <a:cubicBezTo>
                  <a:pt x="616" y="11"/>
                  <a:pt x="632" y="0"/>
                  <a:pt x="632" y="0"/>
                </a:cubicBezTo>
                <a:cubicBezTo>
                  <a:pt x="669" y="12"/>
                  <a:pt x="659" y="24"/>
                  <a:pt x="680" y="56"/>
                </a:cubicBezTo>
                <a:cubicBezTo>
                  <a:pt x="677" y="69"/>
                  <a:pt x="683" y="88"/>
                  <a:pt x="672" y="96"/>
                </a:cubicBezTo>
                <a:cubicBezTo>
                  <a:pt x="652" y="111"/>
                  <a:pt x="632" y="32"/>
                  <a:pt x="632" y="32"/>
                </a:cubicBezTo>
                <a:cubicBezTo>
                  <a:pt x="635" y="24"/>
                  <a:pt x="632" y="9"/>
                  <a:pt x="640" y="8"/>
                </a:cubicBezTo>
                <a:cubicBezTo>
                  <a:pt x="677" y="3"/>
                  <a:pt x="752" y="16"/>
                  <a:pt x="752"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2" name="文本框 11"/>
              <p:cNvSpPr txBox="1"/>
              <p:nvPr/>
            </p:nvSpPr>
            <p:spPr>
              <a:xfrm>
                <a:off x="1958149" y="4430215"/>
                <a:ext cx="3780971" cy="43640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sz="2000" b="0" i="1" dirty="0" smtClean="0">
                          <a:solidFill>
                            <a:srgbClr val="0000CC"/>
                          </a:solidFill>
                          <a:latin typeface="Cambria Math" panose="02040503050406030204" pitchFamily="18" charset="0"/>
                        </a:rPr>
                        <m:t>𝑞</m:t>
                      </m:r>
                      <m:acc>
                        <m:accPr>
                          <m:chr m:val="̅"/>
                          <m:ctrlPr>
                            <a:rPr lang="en-US" altLang="zh-CN" sz="2000" i="1" dirty="0" smtClean="0">
                              <a:solidFill>
                                <a:srgbClr val="0000CC"/>
                              </a:solidFill>
                              <a:latin typeface="Cambria Math" panose="02040503050406030204" pitchFamily="18" charset="0"/>
                            </a:rPr>
                          </m:ctrlPr>
                        </m:accPr>
                        <m:e>
                          <m:r>
                            <a:rPr lang="en-US" altLang="zh-CN" sz="2000" i="1" dirty="0" smtClean="0">
                              <a:solidFill>
                                <a:srgbClr val="0000CC"/>
                              </a:solidFill>
                              <a:latin typeface="Cambria Math" panose="02040503050406030204" pitchFamily="18" charset="0"/>
                            </a:rPr>
                            <m:t>𝑞</m:t>
                          </m:r>
                        </m:e>
                      </m:acc>
                      <m:r>
                        <a:rPr lang="en-US" altLang="zh-CN" sz="2000" i="1" dirty="0" smtClean="0">
                          <a:solidFill>
                            <a:srgbClr val="0000CC"/>
                          </a:solidFill>
                          <a:latin typeface="Cambria Math" panose="02040503050406030204" pitchFamily="18" charset="0"/>
                        </a:rPr>
                        <m:t>=</m:t>
                      </m:r>
                      <m:r>
                        <a:rPr lang="en-US" altLang="zh-CN" sz="2000" b="0" i="1" dirty="0" smtClean="0">
                          <a:solidFill>
                            <a:srgbClr val="0000CC"/>
                          </a:solidFill>
                          <a:latin typeface="Cambria Math" panose="02040503050406030204" pitchFamily="18" charset="0"/>
                        </a:rPr>
                        <m:t>(</m:t>
                      </m:r>
                      <m:r>
                        <a:rPr lang="en-US" altLang="zh-CN" sz="2000" b="0" i="1" dirty="0" smtClean="0">
                          <a:solidFill>
                            <a:srgbClr val="0000CC"/>
                          </a:solidFill>
                          <a:latin typeface="Cambria Math" panose="02040503050406030204" pitchFamily="18" charset="0"/>
                        </a:rPr>
                        <m:t>𝑢</m:t>
                      </m:r>
                      <m:acc>
                        <m:accPr>
                          <m:chr m:val="̅"/>
                          <m:ctrlPr>
                            <a:rPr lang="en-US" altLang="zh-CN" sz="2000" b="0" i="1" dirty="0" smtClean="0">
                              <a:solidFill>
                                <a:srgbClr val="0000CC"/>
                              </a:solidFill>
                              <a:latin typeface="Cambria Math" panose="02040503050406030204" pitchFamily="18" charset="0"/>
                            </a:rPr>
                          </m:ctrlPr>
                        </m:accPr>
                        <m:e>
                          <m:r>
                            <a:rPr lang="en-US" altLang="zh-CN" sz="2000" b="0" i="1" dirty="0" smtClean="0">
                              <a:solidFill>
                                <a:srgbClr val="0000CC"/>
                              </a:solidFill>
                              <a:latin typeface="Cambria Math" panose="02040503050406030204" pitchFamily="18" charset="0"/>
                            </a:rPr>
                            <m:t>𝑢</m:t>
                          </m:r>
                        </m:e>
                      </m:acc>
                      <m:r>
                        <a:rPr lang="en-US" altLang="zh-CN" sz="2000" b="0" i="1" dirty="0" smtClean="0">
                          <a:solidFill>
                            <a:srgbClr val="0000CC"/>
                          </a:solidFill>
                          <a:latin typeface="Cambria Math" panose="02040503050406030204" pitchFamily="18" charset="0"/>
                        </a:rPr>
                        <m:t>+</m:t>
                      </m:r>
                      <m:r>
                        <a:rPr lang="en-US" altLang="zh-CN" sz="2000" b="0" i="1" dirty="0" smtClean="0">
                          <a:solidFill>
                            <a:srgbClr val="0000CC"/>
                          </a:solidFill>
                          <a:latin typeface="Cambria Math" panose="02040503050406030204" pitchFamily="18" charset="0"/>
                        </a:rPr>
                        <m:t>𝑑</m:t>
                      </m:r>
                      <m:acc>
                        <m:accPr>
                          <m:chr m:val="̅"/>
                          <m:ctrlPr>
                            <a:rPr lang="en-US" altLang="zh-CN" sz="2000" b="0" i="1" dirty="0" smtClean="0">
                              <a:solidFill>
                                <a:srgbClr val="0000CC"/>
                              </a:solidFill>
                              <a:latin typeface="Cambria Math" panose="02040503050406030204" pitchFamily="18" charset="0"/>
                            </a:rPr>
                          </m:ctrlPr>
                        </m:accPr>
                        <m:e>
                          <m:r>
                            <a:rPr lang="en-US" altLang="zh-CN" sz="2000" b="0" i="1" dirty="0" smtClean="0">
                              <a:solidFill>
                                <a:srgbClr val="0000CC"/>
                              </a:solidFill>
                              <a:latin typeface="Cambria Math" panose="02040503050406030204" pitchFamily="18" charset="0"/>
                            </a:rPr>
                            <m:t>𝑑</m:t>
                          </m:r>
                        </m:e>
                      </m:acc>
                      <m:r>
                        <a:rPr lang="en-US" altLang="zh-CN" sz="2000" b="0" i="1" dirty="0" smtClean="0">
                          <a:solidFill>
                            <a:srgbClr val="0000CC"/>
                          </a:solidFill>
                          <a:latin typeface="Cambria Math" panose="02040503050406030204" pitchFamily="18" charset="0"/>
                        </a:rPr>
                        <m:t>+</m:t>
                      </m:r>
                      <m:r>
                        <a:rPr lang="en-US" altLang="zh-CN" sz="2000" b="0" i="1" dirty="0" smtClean="0">
                          <a:solidFill>
                            <a:srgbClr val="0000CC"/>
                          </a:solidFill>
                          <a:latin typeface="Cambria Math" panose="02040503050406030204" pitchFamily="18" charset="0"/>
                        </a:rPr>
                        <m:t>𝑠</m:t>
                      </m:r>
                      <m:acc>
                        <m:accPr>
                          <m:chr m:val="̅"/>
                          <m:ctrlPr>
                            <a:rPr lang="en-US" altLang="zh-CN" sz="2000" b="0" i="1" dirty="0" smtClean="0">
                              <a:solidFill>
                                <a:srgbClr val="0000CC"/>
                              </a:solidFill>
                              <a:latin typeface="Cambria Math" panose="02040503050406030204" pitchFamily="18" charset="0"/>
                            </a:rPr>
                          </m:ctrlPr>
                        </m:accPr>
                        <m:e>
                          <m:r>
                            <a:rPr lang="en-US" altLang="zh-CN" sz="2000" b="0" i="1" dirty="0" smtClean="0">
                              <a:solidFill>
                                <a:srgbClr val="0000CC"/>
                              </a:solidFill>
                              <a:latin typeface="Cambria Math" panose="02040503050406030204" pitchFamily="18" charset="0"/>
                            </a:rPr>
                            <m:t>𝑠</m:t>
                          </m:r>
                        </m:e>
                      </m:acc>
                      <m:r>
                        <a:rPr lang="en-US" altLang="zh-CN" sz="2000" b="0" i="1" dirty="0" smtClean="0">
                          <a:solidFill>
                            <a:srgbClr val="0000CC"/>
                          </a:solidFill>
                          <a:latin typeface="Cambria Math" panose="02040503050406030204" pitchFamily="18" charset="0"/>
                        </a:rPr>
                        <m:t>)/</m:t>
                      </m:r>
                      <m:rad>
                        <m:radPr>
                          <m:degHide m:val="on"/>
                          <m:ctrlPr>
                            <a:rPr lang="en-US" altLang="zh-CN" sz="2000" b="0" i="1" dirty="0" smtClean="0">
                              <a:solidFill>
                                <a:srgbClr val="0000CC"/>
                              </a:solidFill>
                              <a:latin typeface="Cambria Math" panose="02040503050406030204" pitchFamily="18" charset="0"/>
                            </a:rPr>
                          </m:ctrlPr>
                        </m:radPr>
                        <m:deg/>
                        <m:e>
                          <m:r>
                            <a:rPr lang="en-US" altLang="zh-CN" sz="2000" b="0" i="1" dirty="0" smtClean="0">
                              <a:solidFill>
                                <a:srgbClr val="0000CC"/>
                              </a:solidFill>
                              <a:latin typeface="Cambria Math" panose="02040503050406030204" pitchFamily="18" charset="0"/>
                            </a:rPr>
                            <m:t>3</m:t>
                          </m:r>
                        </m:e>
                      </m:rad>
                    </m:oMath>
                  </m:oMathPara>
                </a14:m>
                <a:endParaRPr lang="zh-CN" altLang="en-US" sz="2000" dirty="0">
                  <a:solidFill>
                    <a:srgbClr val="0000CC"/>
                  </a:solidFill>
                </a:endParaRPr>
              </a:p>
            </p:txBody>
          </p:sp>
        </mc:Choice>
        <mc:Fallback>
          <p:sp>
            <p:nvSpPr>
              <p:cNvPr id="12" name="文本框 11"/>
              <p:cNvSpPr txBox="1">
                <a:spLocks noRot="1" noChangeAspect="1" noMove="1" noResize="1" noEditPoints="1" noAdjustHandles="1" noChangeArrowheads="1" noChangeShapeType="1" noTextEdit="1"/>
              </p:cNvSpPr>
              <p:nvPr/>
            </p:nvSpPr>
            <p:spPr>
              <a:xfrm>
                <a:off x="1958149" y="4430215"/>
                <a:ext cx="3780971" cy="436402"/>
              </a:xfrm>
              <a:prstGeom prst="rect">
                <a:avLst/>
              </a:prstGeom>
              <a:blipFill>
                <a:blip r:embed="rId8"/>
                <a:stretch>
                  <a:fillRect b="-1549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矩形 12"/>
              <p:cNvSpPr/>
              <p:nvPr/>
            </p:nvSpPr>
            <p:spPr>
              <a:xfrm>
                <a:off x="2696092" y="5253613"/>
                <a:ext cx="3505190" cy="61093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tLang="zh-CN" i="1" dirty="0" smtClean="0">
                          <a:solidFill>
                            <a:srgbClr val="0000CC"/>
                          </a:solidFill>
                          <a:latin typeface="Cambria Math" panose="02040503050406030204" pitchFamily="18" charset="0"/>
                        </a:rPr>
                        <m:t>𝑢</m:t>
                      </m:r>
                      <m:acc>
                        <m:accPr>
                          <m:chr m:val="̅"/>
                          <m:ctrlPr>
                            <a:rPr lang="en-US" altLang="zh-CN" i="1" dirty="0">
                              <a:solidFill>
                                <a:srgbClr val="0000CC"/>
                              </a:solidFill>
                              <a:latin typeface="Cambria Math" panose="02040503050406030204" pitchFamily="18" charset="0"/>
                            </a:rPr>
                          </m:ctrlPr>
                        </m:accPr>
                        <m:e>
                          <m:r>
                            <a:rPr lang="en-US" altLang="zh-CN" i="1" dirty="0">
                              <a:solidFill>
                                <a:srgbClr val="0000CC"/>
                              </a:solidFill>
                              <a:latin typeface="Cambria Math" panose="02040503050406030204" pitchFamily="18" charset="0"/>
                            </a:rPr>
                            <m:t>𝑢</m:t>
                          </m:r>
                        </m:e>
                      </m:acc>
                      <m:r>
                        <a:rPr lang="en-US" altLang="zh-CN" b="0" i="1" dirty="0" smtClean="0">
                          <a:solidFill>
                            <a:srgbClr val="0000CC"/>
                          </a:solidFill>
                          <a:latin typeface="Cambria Math" panose="02040503050406030204" pitchFamily="18" charset="0"/>
                        </a:rPr>
                        <m:t>=</m:t>
                      </m:r>
                      <m:f>
                        <m:fPr>
                          <m:ctrlPr>
                            <a:rPr lang="en-US" altLang="zh-CN" b="0" i="1" dirty="0" smtClean="0">
                              <a:solidFill>
                                <a:srgbClr val="0000CC"/>
                              </a:solidFill>
                              <a:latin typeface="Cambria Math" panose="02040503050406030204" pitchFamily="18" charset="0"/>
                            </a:rPr>
                          </m:ctrlPr>
                        </m:fPr>
                        <m:num>
                          <m:r>
                            <a:rPr lang="en-US" altLang="zh-CN" b="0" i="1" dirty="0" smtClean="0">
                              <a:solidFill>
                                <a:srgbClr val="0000CC"/>
                              </a:solidFill>
                              <a:latin typeface="Cambria Math" panose="02040503050406030204" pitchFamily="18" charset="0"/>
                            </a:rPr>
                            <m:t>1</m:t>
                          </m:r>
                        </m:num>
                        <m:den>
                          <m:r>
                            <a:rPr lang="en-US" altLang="zh-CN" b="0" i="1" dirty="0" smtClean="0">
                              <a:solidFill>
                                <a:srgbClr val="0000CC"/>
                              </a:solidFill>
                              <a:latin typeface="Cambria Math" panose="02040503050406030204" pitchFamily="18" charset="0"/>
                            </a:rPr>
                            <m:t>2</m:t>
                          </m:r>
                        </m:den>
                      </m:f>
                      <m:d>
                        <m:dPr>
                          <m:ctrlPr>
                            <a:rPr lang="en-US" altLang="zh-CN" b="0" i="1" dirty="0" smtClean="0">
                              <a:solidFill>
                                <a:srgbClr val="0000CC"/>
                              </a:solidFill>
                              <a:latin typeface="Cambria Math" panose="02040503050406030204" pitchFamily="18" charset="0"/>
                            </a:rPr>
                          </m:ctrlPr>
                        </m:dPr>
                        <m:e>
                          <m:r>
                            <a:rPr lang="en-US" altLang="zh-CN" b="0" i="1" dirty="0" smtClean="0">
                              <a:solidFill>
                                <a:srgbClr val="0000CC"/>
                              </a:solidFill>
                              <a:latin typeface="Cambria Math" panose="02040503050406030204" pitchFamily="18" charset="0"/>
                            </a:rPr>
                            <m:t>𝑢</m:t>
                          </m:r>
                          <m:acc>
                            <m:accPr>
                              <m:chr m:val="̅"/>
                              <m:ctrlPr>
                                <a:rPr lang="en-US" altLang="zh-CN" b="0" i="1" dirty="0" smtClean="0">
                                  <a:solidFill>
                                    <a:srgbClr val="0000CC"/>
                                  </a:solidFill>
                                  <a:latin typeface="Cambria Math" panose="02040503050406030204" pitchFamily="18" charset="0"/>
                                </a:rPr>
                              </m:ctrlPr>
                            </m:accPr>
                            <m:e>
                              <m:r>
                                <a:rPr lang="en-US" altLang="zh-CN" b="0" i="1" dirty="0" smtClean="0">
                                  <a:solidFill>
                                    <a:srgbClr val="0000CC"/>
                                  </a:solidFill>
                                  <a:latin typeface="Cambria Math" panose="02040503050406030204" pitchFamily="18" charset="0"/>
                                </a:rPr>
                                <m:t>𝑢</m:t>
                              </m:r>
                            </m:e>
                          </m:acc>
                          <m:r>
                            <a:rPr lang="en-US" altLang="zh-CN" b="0" i="1" dirty="0" smtClean="0">
                              <a:solidFill>
                                <a:srgbClr val="0000CC"/>
                              </a:solidFill>
                              <a:latin typeface="Cambria Math" panose="02040503050406030204" pitchFamily="18" charset="0"/>
                            </a:rPr>
                            <m:t>+</m:t>
                          </m:r>
                          <m:r>
                            <a:rPr lang="en-US" altLang="zh-CN" b="0" i="1" dirty="0" smtClean="0">
                              <a:solidFill>
                                <a:srgbClr val="0000CC"/>
                              </a:solidFill>
                              <a:latin typeface="Cambria Math" panose="02040503050406030204" pitchFamily="18" charset="0"/>
                            </a:rPr>
                            <m:t>𝑑</m:t>
                          </m:r>
                          <m:acc>
                            <m:accPr>
                              <m:chr m:val="̅"/>
                              <m:ctrlPr>
                                <a:rPr lang="en-US" altLang="zh-CN" b="0" i="1" dirty="0" smtClean="0">
                                  <a:solidFill>
                                    <a:srgbClr val="0000CC"/>
                                  </a:solidFill>
                                  <a:latin typeface="Cambria Math" panose="02040503050406030204" pitchFamily="18" charset="0"/>
                                </a:rPr>
                              </m:ctrlPr>
                            </m:accPr>
                            <m:e>
                              <m:r>
                                <a:rPr lang="en-US" altLang="zh-CN" b="0" i="1" dirty="0" smtClean="0">
                                  <a:solidFill>
                                    <a:srgbClr val="0000CC"/>
                                  </a:solidFill>
                                  <a:latin typeface="Cambria Math" panose="02040503050406030204" pitchFamily="18" charset="0"/>
                                </a:rPr>
                                <m:t>𝑑</m:t>
                              </m:r>
                            </m:e>
                          </m:acc>
                        </m:e>
                      </m:d>
                      <m:r>
                        <a:rPr lang="en-US" altLang="zh-CN" b="0" i="1" dirty="0" smtClean="0">
                          <a:solidFill>
                            <a:srgbClr val="0000CC"/>
                          </a:solidFill>
                          <a:latin typeface="Cambria Math" panose="02040503050406030204" pitchFamily="18" charset="0"/>
                        </a:rPr>
                        <m:t>+</m:t>
                      </m:r>
                      <m:f>
                        <m:fPr>
                          <m:ctrlPr>
                            <a:rPr lang="en-US" altLang="zh-CN" b="0" i="1" dirty="0" smtClean="0">
                              <a:solidFill>
                                <a:srgbClr val="0000CC"/>
                              </a:solidFill>
                              <a:latin typeface="Cambria Math" panose="02040503050406030204" pitchFamily="18" charset="0"/>
                            </a:rPr>
                          </m:ctrlPr>
                        </m:fPr>
                        <m:num>
                          <m:r>
                            <a:rPr lang="en-US" altLang="zh-CN" b="0" i="1" dirty="0" smtClean="0">
                              <a:solidFill>
                                <a:srgbClr val="0000CC"/>
                              </a:solidFill>
                              <a:latin typeface="Cambria Math" panose="02040503050406030204" pitchFamily="18" charset="0"/>
                            </a:rPr>
                            <m:t>1</m:t>
                          </m:r>
                        </m:num>
                        <m:den>
                          <m:r>
                            <a:rPr lang="en-US" altLang="zh-CN" b="0" i="1" dirty="0" smtClean="0">
                              <a:solidFill>
                                <a:srgbClr val="0000CC"/>
                              </a:solidFill>
                              <a:latin typeface="Cambria Math" panose="02040503050406030204" pitchFamily="18" charset="0"/>
                            </a:rPr>
                            <m:t>2</m:t>
                          </m:r>
                        </m:den>
                      </m:f>
                      <m:d>
                        <m:dPr>
                          <m:ctrlPr>
                            <a:rPr lang="en-US" altLang="zh-CN" b="0" i="1" dirty="0" smtClean="0">
                              <a:solidFill>
                                <a:srgbClr val="0000CC"/>
                              </a:solidFill>
                              <a:latin typeface="Cambria Math" panose="02040503050406030204" pitchFamily="18" charset="0"/>
                            </a:rPr>
                          </m:ctrlPr>
                        </m:dPr>
                        <m:e>
                          <m:r>
                            <a:rPr lang="en-US" altLang="zh-CN" b="0" i="1" dirty="0" smtClean="0">
                              <a:solidFill>
                                <a:srgbClr val="0000CC"/>
                              </a:solidFill>
                              <a:latin typeface="Cambria Math" panose="02040503050406030204" pitchFamily="18" charset="0"/>
                            </a:rPr>
                            <m:t>𝑢</m:t>
                          </m:r>
                          <m:acc>
                            <m:accPr>
                              <m:chr m:val="̅"/>
                              <m:ctrlPr>
                                <a:rPr lang="en-US" altLang="zh-CN" b="0" i="1" dirty="0" smtClean="0">
                                  <a:solidFill>
                                    <a:srgbClr val="0000CC"/>
                                  </a:solidFill>
                                  <a:latin typeface="Cambria Math" panose="02040503050406030204" pitchFamily="18" charset="0"/>
                                </a:rPr>
                              </m:ctrlPr>
                            </m:accPr>
                            <m:e>
                              <m:r>
                                <a:rPr lang="en-US" altLang="zh-CN" b="0" i="1" dirty="0" smtClean="0">
                                  <a:solidFill>
                                    <a:srgbClr val="0000CC"/>
                                  </a:solidFill>
                                  <a:latin typeface="Cambria Math" panose="02040503050406030204" pitchFamily="18" charset="0"/>
                                </a:rPr>
                                <m:t>𝑢</m:t>
                              </m:r>
                            </m:e>
                          </m:acc>
                          <m:r>
                            <a:rPr lang="en-US" altLang="zh-CN" b="0" i="1" dirty="0" smtClean="0">
                              <a:solidFill>
                                <a:srgbClr val="0000CC"/>
                              </a:solidFill>
                              <a:latin typeface="Cambria Math" panose="02040503050406030204" pitchFamily="18" charset="0"/>
                            </a:rPr>
                            <m:t>−</m:t>
                          </m:r>
                          <m:r>
                            <a:rPr lang="en-US" altLang="zh-CN" b="0" i="1" dirty="0" smtClean="0">
                              <a:solidFill>
                                <a:srgbClr val="0000CC"/>
                              </a:solidFill>
                              <a:latin typeface="Cambria Math" panose="02040503050406030204" pitchFamily="18" charset="0"/>
                            </a:rPr>
                            <m:t>𝑑</m:t>
                          </m:r>
                          <m:acc>
                            <m:accPr>
                              <m:chr m:val="̅"/>
                              <m:ctrlPr>
                                <a:rPr lang="en-US" altLang="zh-CN" b="0" i="1" dirty="0" smtClean="0">
                                  <a:solidFill>
                                    <a:srgbClr val="0000CC"/>
                                  </a:solidFill>
                                  <a:latin typeface="Cambria Math" panose="02040503050406030204" pitchFamily="18" charset="0"/>
                                </a:rPr>
                              </m:ctrlPr>
                            </m:accPr>
                            <m:e>
                              <m:r>
                                <a:rPr lang="en-US" altLang="zh-CN" b="0" i="1" dirty="0" smtClean="0">
                                  <a:solidFill>
                                    <a:srgbClr val="0000CC"/>
                                  </a:solidFill>
                                  <a:latin typeface="Cambria Math" panose="02040503050406030204" pitchFamily="18" charset="0"/>
                                </a:rPr>
                                <m:t>𝑑</m:t>
                              </m:r>
                            </m:e>
                          </m:acc>
                        </m:e>
                      </m:d>
                    </m:oMath>
                  </m:oMathPara>
                </a14:m>
                <a:endParaRPr lang="zh-CN" altLang="en-US" dirty="0"/>
              </a:p>
            </p:txBody>
          </p:sp>
        </mc:Choice>
        <mc:Fallback>
          <p:sp>
            <p:nvSpPr>
              <p:cNvPr id="13" name="矩形 12"/>
              <p:cNvSpPr>
                <a:spLocks noRot="1" noChangeAspect="1" noMove="1" noResize="1" noEditPoints="1" noAdjustHandles="1" noChangeArrowheads="1" noChangeShapeType="1" noTextEdit="1"/>
              </p:cNvSpPr>
              <p:nvPr/>
            </p:nvSpPr>
            <p:spPr>
              <a:xfrm>
                <a:off x="2696092" y="5253613"/>
                <a:ext cx="3505190" cy="610936"/>
              </a:xfrm>
              <a:prstGeom prst="rect">
                <a:avLst/>
              </a:prstGeom>
              <a:blipFill>
                <a:blip r:embed="rId9"/>
                <a:stretch>
                  <a:fillRect/>
                </a:stretch>
              </a:blipFill>
            </p:spPr>
            <p:txBody>
              <a:bodyPr/>
              <a:lstStyle/>
              <a:p>
                <a:r>
                  <a:rPr lang="zh-CN" altLang="en-US">
                    <a:noFill/>
                  </a:rPr>
                  <a:t> </a:t>
                </a:r>
              </a:p>
            </p:txBody>
          </p:sp>
        </mc:Fallback>
      </mc:AlternateContent>
      <p:sp>
        <p:nvSpPr>
          <p:cNvPr id="14" name="文本框 13"/>
          <p:cNvSpPr txBox="1"/>
          <p:nvPr/>
        </p:nvSpPr>
        <p:spPr>
          <a:xfrm>
            <a:off x="622957" y="371484"/>
            <a:ext cx="6612708" cy="461665"/>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n-US" altLang="zh-CN" sz="2400" b="1" dirty="0">
                <a:solidFill>
                  <a:srgbClr val="0000CC"/>
                </a:solidFill>
              </a:rPr>
              <a:t>Isospin symmetry and SU(2) flavor doublets</a:t>
            </a:r>
            <a:endParaRPr lang="zh-CN" altLang="en-US" sz="2400" b="1" dirty="0">
              <a:solidFill>
                <a:srgbClr val="0000CC"/>
              </a:solidFill>
            </a:endParaRPr>
          </a:p>
        </p:txBody>
      </p:sp>
      <p:sp>
        <p:nvSpPr>
          <p:cNvPr id="15" name="右大括号 14"/>
          <p:cNvSpPr/>
          <p:nvPr/>
        </p:nvSpPr>
        <p:spPr bwMode="auto">
          <a:xfrm rot="5400000">
            <a:off x="3895328" y="5499157"/>
            <a:ext cx="186814" cy="1152014"/>
          </a:xfrm>
          <a:prstGeom prst="rightBrace">
            <a:avLst/>
          </a:prstGeom>
          <a:no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sp>
        <p:nvSpPr>
          <p:cNvPr id="16" name="右大括号 15"/>
          <p:cNvSpPr/>
          <p:nvPr/>
        </p:nvSpPr>
        <p:spPr bwMode="auto">
          <a:xfrm rot="5400000">
            <a:off x="5383042" y="5499157"/>
            <a:ext cx="186814" cy="1152014"/>
          </a:xfrm>
          <a:prstGeom prst="rightBrac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mc:AlternateContent xmlns:mc="http://schemas.openxmlformats.org/markup-compatibility/2006">
        <mc:Choice xmlns:a14="http://schemas.microsoft.com/office/drawing/2010/main" Requires="a14">
          <p:sp>
            <p:nvSpPr>
              <p:cNvPr id="17" name="文本框 16"/>
              <p:cNvSpPr txBox="1"/>
              <p:nvPr/>
            </p:nvSpPr>
            <p:spPr>
              <a:xfrm>
                <a:off x="3664493" y="6285779"/>
                <a:ext cx="77386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b="0" i="1" smtClean="0">
                          <a:solidFill>
                            <a:srgbClr val="0000CC"/>
                          </a:solidFill>
                          <a:latin typeface="Cambria Math" panose="02040503050406030204" pitchFamily="18" charset="0"/>
                        </a:rPr>
                        <m:t>𝐼</m:t>
                      </m:r>
                      <m:r>
                        <a:rPr lang="en-US" altLang="zh-CN" b="0" i="1" smtClean="0">
                          <a:solidFill>
                            <a:srgbClr val="0000CC"/>
                          </a:solidFill>
                          <a:latin typeface="Cambria Math" panose="02040503050406030204" pitchFamily="18" charset="0"/>
                        </a:rPr>
                        <m:t>=0</m:t>
                      </m:r>
                    </m:oMath>
                  </m:oMathPara>
                </a14:m>
                <a:endParaRPr lang="zh-CN" altLang="en-US" dirty="0">
                  <a:solidFill>
                    <a:srgbClr val="0000CC"/>
                  </a:solidFill>
                </a:endParaRPr>
              </a:p>
            </p:txBody>
          </p:sp>
        </mc:Choice>
        <mc:Fallback>
          <p:sp>
            <p:nvSpPr>
              <p:cNvPr id="17" name="文本框 16"/>
              <p:cNvSpPr txBox="1">
                <a:spLocks noRot="1" noChangeAspect="1" noMove="1" noResize="1" noEditPoints="1" noAdjustHandles="1" noChangeArrowheads="1" noChangeShapeType="1" noTextEdit="1"/>
              </p:cNvSpPr>
              <p:nvPr/>
            </p:nvSpPr>
            <p:spPr>
              <a:xfrm>
                <a:off x="3664493" y="6285779"/>
                <a:ext cx="773866"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p:cNvSpPr txBox="1"/>
              <p:nvPr/>
            </p:nvSpPr>
            <p:spPr>
              <a:xfrm>
                <a:off x="5089516" y="6301889"/>
                <a:ext cx="77386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𝐼</m:t>
                      </m:r>
                      <m:r>
                        <a:rPr lang="en-US" altLang="zh-CN" b="0" i="1" smtClean="0">
                          <a:solidFill>
                            <a:srgbClr val="FF0000"/>
                          </a:solidFill>
                          <a:latin typeface="Cambria Math" panose="02040503050406030204" pitchFamily="18" charset="0"/>
                        </a:rPr>
                        <m:t>=1</m:t>
                      </m:r>
                    </m:oMath>
                  </m:oMathPara>
                </a14:m>
                <a:endParaRPr lang="zh-CN" altLang="en-US" dirty="0">
                  <a:solidFill>
                    <a:srgbClr val="FF0000"/>
                  </a:solidFill>
                </a:endParaRPr>
              </a:p>
            </p:txBody>
          </p:sp>
        </mc:Choice>
        <mc:Fallback>
          <p:sp>
            <p:nvSpPr>
              <p:cNvPr id="18" name="文本框 17"/>
              <p:cNvSpPr txBox="1">
                <a:spLocks noRot="1" noChangeAspect="1" noMove="1" noResize="1" noEditPoints="1" noAdjustHandles="1" noChangeArrowheads="1" noChangeShapeType="1" noTextEdit="1"/>
              </p:cNvSpPr>
              <p:nvPr/>
            </p:nvSpPr>
            <p:spPr>
              <a:xfrm>
                <a:off x="5089516" y="6301889"/>
                <a:ext cx="773866"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18"/>
              <p:cNvSpPr txBox="1"/>
              <p:nvPr/>
            </p:nvSpPr>
            <p:spPr>
              <a:xfrm>
                <a:off x="8450857" y="2574072"/>
                <a:ext cx="1086195" cy="64678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𝐼</m:t>
                      </m:r>
                      <m:r>
                        <a:rPr lang="en-US" altLang="zh-CN" sz="2400" b="0" i="1" smtClean="0">
                          <a:latin typeface="Cambria Math" panose="02040503050406030204" pitchFamily="18" charset="0"/>
                        </a:rPr>
                        <m:t>: </m:t>
                      </m:r>
                      <m:d>
                        <m:dPr>
                          <m:ctrlPr>
                            <a:rPr lang="en-US" altLang="zh-CN" sz="2400" b="0" i="1" smtClean="0">
                              <a:latin typeface="Cambria Math" panose="02040503050406030204" pitchFamily="18" charset="0"/>
                            </a:rPr>
                          </m:ctrlPr>
                        </m:dPr>
                        <m:e>
                          <m:m>
                            <m:mPr>
                              <m:mcs>
                                <m:mc>
                                  <m:mcPr>
                                    <m:count m:val="1"/>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𝑢</m:t>
                                </m:r>
                              </m:e>
                            </m:mr>
                            <m:mr>
                              <m:e>
                                <m:r>
                                  <a:rPr lang="en-US" altLang="zh-CN" sz="2400" b="0" i="1" smtClean="0">
                                    <a:latin typeface="Cambria Math" panose="02040503050406030204" pitchFamily="18" charset="0"/>
                                  </a:rPr>
                                  <m:t>𝑑</m:t>
                                </m:r>
                              </m:e>
                            </m:mr>
                          </m:m>
                        </m:e>
                      </m:d>
                    </m:oMath>
                  </m:oMathPara>
                </a14:m>
                <a:endParaRPr lang="zh-CN" altLang="en-US" sz="2400" dirty="0"/>
              </a:p>
            </p:txBody>
          </p:sp>
        </mc:Choice>
        <mc:Fallback>
          <p:sp>
            <p:nvSpPr>
              <p:cNvPr id="19" name="文本框 18"/>
              <p:cNvSpPr txBox="1">
                <a:spLocks noRot="1" noChangeAspect="1" noMove="1" noResize="1" noEditPoints="1" noAdjustHandles="1" noChangeArrowheads="1" noChangeShapeType="1" noTextEdit="1"/>
              </p:cNvSpPr>
              <p:nvPr/>
            </p:nvSpPr>
            <p:spPr>
              <a:xfrm>
                <a:off x="8450857" y="2574072"/>
                <a:ext cx="1086195" cy="646780"/>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19"/>
              <p:cNvSpPr txBox="1"/>
              <p:nvPr/>
            </p:nvSpPr>
            <p:spPr>
              <a:xfrm>
                <a:off x="7045427" y="4478398"/>
                <a:ext cx="1179490" cy="74546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𝑈</m:t>
                      </m:r>
                      <m:r>
                        <a:rPr lang="en-US" altLang="zh-CN" sz="2400" b="0" i="1" smtClean="0">
                          <a:latin typeface="Cambria Math" panose="02040503050406030204" pitchFamily="18" charset="0"/>
                        </a:rPr>
                        <m:t>: </m:t>
                      </m:r>
                      <m:d>
                        <m:dPr>
                          <m:ctrlPr>
                            <a:rPr lang="en-US" altLang="zh-CN" sz="2400" b="0" i="1" smtClean="0">
                              <a:latin typeface="Cambria Math" panose="02040503050406030204" pitchFamily="18" charset="0"/>
                            </a:rPr>
                          </m:ctrlPr>
                        </m:dPr>
                        <m:e>
                          <m:m>
                            <m:mPr>
                              <m:mcs>
                                <m:mc>
                                  <m:mcPr>
                                    <m:count m:val="1"/>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𝑑</m:t>
                                </m:r>
                              </m:e>
                            </m:mr>
                            <m:mr>
                              <m:e>
                                <m:r>
                                  <a:rPr lang="en-US" altLang="zh-CN" sz="2400" b="0" i="1" smtClean="0">
                                    <a:latin typeface="Cambria Math" panose="02040503050406030204" pitchFamily="18" charset="0"/>
                                  </a:rPr>
                                  <m:t>𝑠</m:t>
                                </m:r>
                              </m:e>
                            </m:mr>
                          </m:m>
                        </m:e>
                      </m:d>
                    </m:oMath>
                  </m:oMathPara>
                </a14:m>
                <a:endParaRPr lang="zh-CN" altLang="en-US" sz="2400" dirty="0"/>
              </a:p>
            </p:txBody>
          </p:sp>
        </mc:Choice>
        <mc:Fallback>
          <p:sp>
            <p:nvSpPr>
              <p:cNvPr id="20" name="文本框 19"/>
              <p:cNvSpPr txBox="1">
                <a:spLocks noRot="1" noChangeAspect="1" noMove="1" noResize="1" noEditPoints="1" noAdjustHandles="1" noChangeArrowheads="1" noChangeShapeType="1" noTextEdit="1"/>
              </p:cNvSpPr>
              <p:nvPr/>
            </p:nvSpPr>
            <p:spPr>
              <a:xfrm>
                <a:off x="7045427" y="4478398"/>
                <a:ext cx="1179490" cy="745460"/>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文本框 20"/>
              <p:cNvSpPr txBox="1"/>
              <p:nvPr/>
            </p:nvSpPr>
            <p:spPr>
              <a:xfrm>
                <a:off x="9935027" y="4504637"/>
                <a:ext cx="1158009" cy="6469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𝑉</m:t>
                      </m:r>
                      <m:r>
                        <a:rPr lang="en-US" altLang="zh-CN" sz="2400" b="0" i="1" smtClean="0">
                          <a:latin typeface="Cambria Math" panose="02040503050406030204" pitchFamily="18" charset="0"/>
                        </a:rPr>
                        <m:t>: </m:t>
                      </m:r>
                      <m:d>
                        <m:dPr>
                          <m:ctrlPr>
                            <a:rPr lang="en-US" altLang="zh-CN" sz="2400" b="0" i="1" smtClean="0">
                              <a:latin typeface="Cambria Math" panose="02040503050406030204" pitchFamily="18" charset="0"/>
                            </a:rPr>
                          </m:ctrlPr>
                        </m:dPr>
                        <m:e>
                          <m:m>
                            <m:mPr>
                              <m:mcs>
                                <m:mc>
                                  <m:mcPr>
                                    <m:count m:val="1"/>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𝑢</m:t>
                                </m:r>
                              </m:e>
                            </m:mr>
                            <m:mr>
                              <m:e>
                                <m:r>
                                  <a:rPr lang="en-US" altLang="zh-CN" sz="2400" b="0" i="1" smtClean="0">
                                    <a:latin typeface="Cambria Math" panose="02040503050406030204" pitchFamily="18" charset="0"/>
                                  </a:rPr>
                                  <m:t>𝑠</m:t>
                                </m:r>
                              </m:e>
                            </m:mr>
                          </m:m>
                        </m:e>
                      </m:d>
                    </m:oMath>
                  </m:oMathPara>
                </a14:m>
                <a:endParaRPr lang="zh-CN" altLang="en-US" sz="2400" dirty="0"/>
              </a:p>
            </p:txBody>
          </p:sp>
        </mc:Choice>
        <mc:Fallback>
          <p:sp>
            <p:nvSpPr>
              <p:cNvPr id="21" name="文本框 20"/>
              <p:cNvSpPr txBox="1">
                <a:spLocks noRot="1" noChangeAspect="1" noMove="1" noResize="1" noEditPoints="1" noAdjustHandles="1" noChangeArrowheads="1" noChangeShapeType="1" noTextEdit="1"/>
              </p:cNvSpPr>
              <p:nvPr/>
            </p:nvSpPr>
            <p:spPr>
              <a:xfrm>
                <a:off x="9935027" y="4504637"/>
                <a:ext cx="1158009" cy="64697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文本框 21"/>
              <p:cNvSpPr txBox="1"/>
              <p:nvPr/>
            </p:nvSpPr>
            <p:spPr>
              <a:xfrm>
                <a:off x="7317113" y="1823589"/>
                <a:ext cx="2298834"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sz="2400" b="0" i="1" smtClean="0">
                              <a:solidFill>
                                <a:srgbClr val="0000CC"/>
                              </a:solidFill>
                              <a:latin typeface="Cambria Math" panose="02040503050406030204" pitchFamily="18" charset="0"/>
                            </a:rPr>
                          </m:ctrlPr>
                        </m:sSubPr>
                        <m:e>
                          <m:r>
                            <a:rPr lang="en-US" altLang="zh-CN" sz="2400" b="0" i="1" smtClean="0">
                              <a:solidFill>
                                <a:srgbClr val="0000CC"/>
                              </a:solidFill>
                              <a:latin typeface="Cambria Math" panose="02040503050406030204" pitchFamily="18" charset="0"/>
                            </a:rPr>
                            <m:t>𝑚</m:t>
                          </m:r>
                        </m:e>
                        <m:sub>
                          <m:r>
                            <a:rPr lang="en-US" altLang="zh-CN" sz="2400" b="0" i="1" smtClean="0">
                              <a:solidFill>
                                <a:srgbClr val="0000CC"/>
                              </a:solidFill>
                              <a:latin typeface="Cambria Math" panose="02040503050406030204" pitchFamily="18" charset="0"/>
                            </a:rPr>
                            <m:t>𝑢</m:t>
                          </m:r>
                        </m:sub>
                      </m:sSub>
                      <m:r>
                        <a:rPr lang="en-US" altLang="zh-CN" sz="2400" b="0" i="1" smtClean="0">
                          <a:solidFill>
                            <a:srgbClr val="0000CC"/>
                          </a:solidFill>
                          <a:latin typeface="Cambria Math" panose="02040503050406030204" pitchFamily="18" charset="0"/>
                        </a:rPr>
                        <m:t>≃</m:t>
                      </m:r>
                      <m:sSub>
                        <m:sSubPr>
                          <m:ctrlPr>
                            <a:rPr lang="en-US" altLang="zh-CN" sz="2400" b="0" i="1" smtClean="0">
                              <a:solidFill>
                                <a:srgbClr val="0000CC"/>
                              </a:solidFill>
                              <a:latin typeface="Cambria Math" panose="02040503050406030204" pitchFamily="18" charset="0"/>
                            </a:rPr>
                          </m:ctrlPr>
                        </m:sSubPr>
                        <m:e>
                          <m:r>
                            <a:rPr lang="en-US" altLang="zh-CN" sz="2400" b="0" i="1" smtClean="0">
                              <a:solidFill>
                                <a:srgbClr val="0000CC"/>
                              </a:solidFill>
                              <a:latin typeface="Cambria Math" panose="02040503050406030204" pitchFamily="18" charset="0"/>
                            </a:rPr>
                            <m:t>𝑚</m:t>
                          </m:r>
                        </m:e>
                        <m:sub>
                          <m:r>
                            <a:rPr lang="en-US" altLang="zh-CN" sz="2400" b="0" i="1" smtClean="0">
                              <a:solidFill>
                                <a:srgbClr val="0000CC"/>
                              </a:solidFill>
                              <a:latin typeface="Cambria Math" panose="02040503050406030204" pitchFamily="18" charset="0"/>
                            </a:rPr>
                            <m:t>𝑑</m:t>
                          </m:r>
                        </m:sub>
                      </m:sSub>
                      <m:r>
                        <a:rPr lang="en-US" altLang="zh-CN" sz="2400" b="0" i="1" smtClean="0">
                          <a:solidFill>
                            <a:srgbClr val="0000CC"/>
                          </a:solidFill>
                          <a:latin typeface="Cambria Math" panose="02040503050406030204" pitchFamily="18" charset="0"/>
                        </a:rPr>
                        <m:t>&lt;</m:t>
                      </m:r>
                      <m:sSub>
                        <m:sSubPr>
                          <m:ctrlPr>
                            <a:rPr lang="en-US" altLang="zh-CN" sz="2400" b="0" i="1" smtClean="0">
                              <a:solidFill>
                                <a:srgbClr val="0000CC"/>
                              </a:solidFill>
                              <a:latin typeface="Cambria Math" panose="02040503050406030204" pitchFamily="18" charset="0"/>
                            </a:rPr>
                          </m:ctrlPr>
                        </m:sSubPr>
                        <m:e>
                          <m:r>
                            <a:rPr lang="en-US" altLang="zh-CN" sz="2400" b="0" i="1" smtClean="0">
                              <a:solidFill>
                                <a:srgbClr val="0000CC"/>
                              </a:solidFill>
                              <a:latin typeface="Cambria Math" panose="02040503050406030204" pitchFamily="18" charset="0"/>
                            </a:rPr>
                            <m:t>𝑚</m:t>
                          </m:r>
                        </m:e>
                        <m:sub>
                          <m:r>
                            <a:rPr lang="en-US" altLang="zh-CN" sz="2400" b="0" i="1" smtClean="0">
                              <a:solidFill>
                                <a:srgbClr val="0000CC"/>
                              </a:solidFill>
                              <a:latin typeface="Cambria Math" panose="02040503050406030204" pitchFamily="18" charset="0"/>
                            </a:rPr>
                            <m:t>𝑠</m:t>
                          </m:r>
                        </m:sub>
                      </m:sSub>
                    </m:oMath>
                  </m:oMathPara>
                </a14:m>
                <a:endParaRPr lang="zh-CN" altLang="en-US" sz="2400" dirty="0">
                  <a:solidFill>
                    <a:srgbClr val="0000CC"/>
                  </a:solidFill>
                </a:endParaRPr>
              </a:p>
            </p:txBody>
          </p:sp>
        </mc:Choice>
        <mc:Fallback>
          <p:sp>
            <p:nvSpPr>
              <p:cNvPr id="22" name="文本框 21"/>
              <p:cNvSpPr txBox="1">
                <a:spLocks noRot="1" noChangeAspect="1" noMove="1" noResize="1" noEditPoints="1" noAdjustHandles="1" noChangeArrowheads="1" noChangeShapeType="1" noTextEdit="1"/>
              </p:cNvSpPr>
              <p:nvPr/>
            </p:nvSpPr>
            <p:spPr>
              <a:xfrm>
                <a:off x="7317113" y="1823589"/>
                <a:ext cx="2298834" cy="461665"/>
              </a:xfrm>
              <a:prstGeom prst="rect">
                <a:avLst/>
              </a:prstGeom>
              <a:blipFill>
                <a:blip r:embed="rId15"/>
                <a:stretch>
                  <a:fillRect b="-5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8561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69345" y="1224535"/>
            <a:ext cx="8804428" cy="4923404"/>
          </a:xfrm>
          <a:prstGeom prst="rect">
            <a:avLst/>
          </a:prstGeom>
        </p:spPr>
      </p:pic>
      <p:sp>
        <p:nvSpPr>
          <p:cNvPr id="3" name="矩形 2"/>
          <p:cNvSpPr/>
          <p:nvPr/>
        </p:nvSpPr>
        <p:spPr>
          <a:xfrm>
            <a:off x="7833896" y="927775"/>
            <a:ext cx="3343608" cy="369332"/>
          </a:xfrm>
          <a:prstGeom prst="rect">
            <a:avLst/>
          </a:prstGeom>
        </p:spPr>
        <p:txBody>
          <a:bodyPr wrap="none">
            <a:spAutoFit/>
          </a:bodyPr>
          <a:lstStyle/>
          <a:p>
            <a:r>
              <a:rPr lang="en-US" altLang="zh-CN" dirty="0">
                <a:solidFill>
                  <a:srgbClr val="0000CC"/>
                </a:solidFill>
                <a:latin typeface="Arial" panose="020B0604020202020204" pitchFamily="34" charset="0"/>
              </a:rPr>
              <a:t>BESIII, PL B846 (2023)138245</a:t>
            </a:r>
            <a:endParaRPr lang="zh-CN" altLang="en-US" dirty="0">
              <a:solidFill>
                <a:srgbClr val="0000CC"/>
              </a:solidFill>
            </a:endParaRPr>
          </a:p>
        </p:txBody>
      </p:sp>
      <p:sp>
        <p:nvSpPr>
          <p:cNvPr id="4" name="文本框 3"/>
          <p:cNvSpPr txBox="1"/>
          <p:nvPr/>
        </p:nvSpPr>
        <p:spPr>
          <a:xfrm>
            <a:off x="869345" y="413300"/>
            <a:ext cx="7411003" cy="400110"/>
          </a:xfrm>
          <a:prstGeom prst="rect">
            <a:avLst/>
          </a:prstGeom>
          <a:noFill/>
        </p:spPr>
        <p:txBody>
          <a:bodyPr wrap="none" rtlCol="0">
            <a:spAutoFit/>
          </a:bodyPr>
          <a:lstStyle/>
          <a:p>
            <a:r>
              <a:rPr lang="en-US" altLang="zh-CN" sz="2000" dirty="0">
                <a:solidFill>
                  <a:srgbClr val="FF0000"/>
                </a:solidFill>
              </a:rPr>
              <a:t>Measurement of the quantum numbers for the first time in 2023!</a:t>
            </a:r>
            <a:endParaRPr lang="zh-CN" altLang="en-US" sz="2000" dirty="0">
              <a:solidFill>
                <a:srgbClr val="FF0000"/>
              </a:solidFill>
            </a:endParaRPr>
          </a:p>
        </p:txBody>
      </p:sp>
    </p:spTree>
    <p:extLst>
      <p:ext uri="{BB962C8B-B14F-4D97-AF65-F5344CB8AC3E}">
        <p14:creationId xmlns:p14="http://schemas.microsoft.com/office/powerpoint/2010/main" val="154113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88634" y="1016171"/>
            <a:ext cx="8658566" cy="5385501"/>
          </a:xfrm>
          <a:prstGeom prst="rect">
            <a:avLst/>
          </a:prstGeom>
        </p:spPr>
      </p:pic>
    </p:spTree>
    <p:extLst>
      <p:ext uri="{BB962C8B-B14F-4D97-AF65-F5344CB8AC3E}">
        <p14:creationId xmlns:p14="http://schemas.microsoft.com/office/powerpoint/2010/main" val="201603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14255" y="394367"/>
            <a:ext cx="7979048" cy="2893119"/>
          </a:xfrm>
          <a:prstGeom prst="rect">
            <a:avLst/>
          </a:prstGeom>
        </p:spPr>
      </p:pic>
      <p:pic>
        <p:nvPicPr>
          <p:cNvPr id="3" name="图片 2"/>
          <p:cNvPicPr>
            <a:picLocks noChangeAspect="1"/>
          </p:cNvPicPr>
          <p:nvPr/>
        </p:nvPicPr>
        <p:blipFill>
          <a:blip r:embed="rId3"/>
          <a:stretch>
            <a:fillRect/>
          </a:stretch>
        </p:blipFill>
        <p:spPr>
          <a:xfrm>
            <a:off x="714255" y="3347185"/>
            <a:ext cx="8014259" cy="3264071"/>
          </a:xfrm>
          <a:prstGeom prst="rect">
            <a:avLst/>
          </a:prstGeom>
        </p:spPr>
      </p:pic>
    </p:spTree>
    <p:extLst>
      <p:ext uri="{BB962C8B-B14F-4D97-AF65-F5344CB8AC3E}">
        <p14:creationId xmlns:p14="http://schemas.microsoft.com/office/powerpoint/2010/main" val="15979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9085" y="6282621"/>
            <a:ext cx="10145485" cy="307777"/>
          </a:xfrm>
          <a:prstGeom prst="rect">
            <a:avLst/>
          </a:prstGeom>
        </p:spPr>
        <p:txBody>
          <a:bodyPr wrap="square">
            <a:spAutoFit/>
          </a:bodyPr>
          <a:lstStyle/>
          <a:p>
            <a:r>
              <a:rPr lang="en-US" altLang="zh-CN" sz="1400" dirty="0">
                <a:solidFill>
                  <a:srgbClr val="231F20"/>
                </a:solidFill>
                <a:latin typeface="Calibri" panose="020F0502020204030204" pitchFamily="34" charset="0"/>
                <a:cs typeface="Calibri" panose="020F0502020204030204" pitchFamily="34" charset="0"/>
              </a:rPr>
              <a:t>J. Gasser and H. </a:t>
            </a:r>
            <a:r>
              <a:rPr lang="en-US" altLang="zh-CN" sz="1400" dirty="0" err="1">
                <a:solidFill>
                  <a:srgbClr val="231F20"/>
                </a:solidFill>
                <a:latin typeface="Calibri" panose="020F0502020204030204" pitchFamily="34" charset="0"/>
                <a:cs typeface="Calibri" panose="020F0502020204030204" pitchFamily="34" charset="0"/>
              </a:rPr>
              <a:t>Leutwyler</a:t>
            </a:r>
            <a:r>
              <a:rPr lang="en-US" altLang="zh-CN" sz="1400" dirty="0">
                <a:solidFill>
                  <a:srgbClr val="231F20"/>
                </a:solidFill>
                <a:latin typeface="Calibri" panose="020F0502020204030204" pitchFamily="34" charset="0"/>
                <a:cs typeface="Calibri" panose="020F0502020204030204" pitchFamily="34" charset="0"/>
              </a:rPr>
              <a:t>, Chiral perturbation theory: Expansions in the mass of the strange quark, </a:t>
            </a:r>
            <a:r>
              <a:rPr lang="en-US" altLang="zh-CN" sz="1400" dirty="0" err="1">
                <a:solidFill>
                  <a:srgbClr val="2E3093"/>
                </a:solidFill>
                <a:latin typeface="Calibri" panose="020F0502020204030204" pitchFamily="34" charset="0"/>
                <a:cs typeface="Calibri" panose="020F0502020204030204" pitchFamily="34" charset="0"/>
              </a:rPr>
              <a:t>Nucl</a:t>
            </a:r>
            <a:r>
              <a:rPr lang="en-US" altLang="zh-CN" sz="1400" dirty="0">
                <a:solidFill>
                  <a:srgbClr val="2E3093"/>
                </a:solidFill>
                <a:latin typeface="Calibri" panose="020F0502020204030204" pitchFamily="34" charset="0"/>
                <a:cs typeface="Calibri" panose="020F0502020204030204" pitchFamily="34" charset="0"/>
              </a:rPr>
              <a:t>. Phys.B250, 465 (1985)</a:t>
            </a:r>
            <a:r>
              <a:rPr lang="en-US" altLang="zh-CN" sz="1400" dirty="0">
                <a:solidFill>
                  <a:srgbClr val="231F20"/>
                </a:solidFill>
                <a:latin typeface="Calibri" panose="020F0502020204030204" pitchFamily="34" charset="0"/>
                <a:cs typeface="Calibri" panose="020F0502020204030204" pitchFamily="34" charset="0"/>
              </a:rPr>
              <a:t>.</a:t>
            </a:r>
            <a:endParaRPr lang="zh-CN" altLang="en-US" sz="1400"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3" name="TextBox 14"/>
              <p:cNvSpPr txBox="1">
                <a:spLocks noChangeArrowheads="1"/>
              </p:cNvSpPr>
              <p:nvPr/>
            </p:nvSpPr>
            <p:spPr bwMode="auto">
              <a:xfrm>
                <a:off x="849085" y="307659"/>
                <a:ext cx="7704955" cy="532966"/>
              </a:xfrm>
              <a:prstGeom prst="rect">
                <a:avLst/>
              </a:prstGeom>
              <a:solidFill>
                <a:srgbClr val="99CCFF"/>
              </a:solidFill>
              <a:ln>
                <a:noFill/>
              </a:ln>
              <a:effectLst>
                <a:outerShdw blurRad="50800" dist="38100" dir="2700000" algn="tl" rotWithShape="0">
                  <a:prstClr val="black">
                    <a:alpha val="40000"/>
                  </a:prstClr>
                </a:outerShdw>
              </a:effectLst>
              <a:extLst/>
            </p:spPr>
            <p:txBody>
              <a:bodyPr wrap="square" rtlCol="0">
                <a:spAutoFit/>
              </a:bodyPr>
              <a:lstStyle>
                <a:defPPr>
                  <a:defRPr lang="en-US"/>
                </a:defPPr>
                <a:lvl1pPr marL="609600" indent="-609600">
                  <a:spcBef>
                    <a:spcPct val="35000"/>
                  </a:spcBef>
                  <a:buSzPct val="130000"/>
                  <a:buNone/>
                  <a:defRPr sz="3600" b="1">
                    <a:solidFill>
                      <a:schemeClr val="accent2"/>
                    </a:solidFill>
                    <a:latin typeface="Calibri" panose="020F0502020204030204" pitchFamily="34" charset="0"/>
                    <a:ea typeface="宋体" panose="02010600030101010101" pitchFamily="2" charset="-122"/>
                  </a:defRPr>
                </a:lvl1pPr>
              </a:lstStyle>
              <a:p>
                <a:pPr marL="609600" marR="0" lvl="0" indent="-609600" defTabSz="914400" eaLnBrk="1" fontAlgn="auto" latinLnBrk="0" hangingPunct="1">
                  <a:lnSpc>
                    <a:spcPct val="100000"/>
                  </a:lnSpc>
                  <a:spcBef>
                    <a:spcPct val="35000"/>
                  </a:spcBef>
                  <a:spcAft>
                    <a:spcPts val="0"/>
                  </a:spcAft>
                  <a:buClrTx/>
                  <a:buSzPct val="130000"/>
                  <a:buFontTx/>
                  <a:buNone/>
                  <a:tabLst/>
                  <a:defRPr/>
                </a:pPr>
                <a:r>
                  <a:rPr kumimoji="0" lang="en-US" altLang="zh-CN" sz="2800" b="1" i="0" u="none" strike="noStrike" kern="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rPr>
                  <a:t>Isospin-violating through </a:t>
                </a:r>
                <a14:m>
                  <m:oMath xmlns:m="http://schemas.openxmlformats.org/officeDocument/2006/math">
                    <m:r>
                      <a:rPr kumimoji="0" lang="en-US" altLang="zh-CN" sz="2800" b="1" i="1" u="none" strike="noStrike" kern="0" cap="none" spc="0" normalizeH="0" baseline="0" noProof="0" smtClean="0">
                        <a:ln>
                          <a:noFill/>
                        </a:ln>
                        <a:solidFill>
                          <a:schemeClr val="accent2"/>
                        </a:solidFill>
                        <a:effectLst/>
                        <a:uLnTx/>
                        <a:uFillTx/>
                        <a:latin typeface="Cambria Math" panose="02040503050406030204" pitchFamily="18" charset="0"/>
                        <a:ea typeface="宋体" panose="02010600030101010101" pitchFamily="2" charset="-122"/>
                      </a:rPr>
                      <m:t>𝜼</m:t>
                    </m:r>
                    <m:r>
                      <a:rPr kumimoji="0" lang="en-US" altLang="zh-CN" sz="2800" b="1" i="1" u="none" strike="noStrike" kern="0" cap="none" spc="0" normalizeH="0" baseline="0" noProof="0" smtClean="0">
                        <a:ln>
                          <a:noFill/>
                        </a:ln>
                        <a:solidFill>
                          <a:schemeClr val="accent2"/>
                        </a:solidFill>
                        <a:effectLst/>
                        <a:uLnTx/>
                        <a:uFillTx/>
                        <a:latin typeface="Cambria Math" panose="02040503050406030204" pitchFamily="18" charset="0"/>
                        <a:ea typeface="宋体" panose="02010600030101010101" pitchFamily="2" charset="-122"/>
                      </a:rPr>
                      <m:t>−</m:t>
                    </m:r>
                    <m:sSup>
                      <m:sSupPr>
                        <m:ctrlPr>
                          <a:rPr kumimoji="0" lang="en-US" altLang="zh-CN" sz="2800" b="1" i="1" u="none" strike="noStrike" kern="0" cap="none" spc="0" normalizeH="0" baseline="0" noProof="0" smtClean="0">
                            <a:ln>
                              <a:noFill/>
                            </a:ln>
                            <a:solidFill>
                              <a:schemeClr val="accent2"/>
                            </a:solidFill>
                            <a:effectLst/>
                            <a:uLnTx/>
                            <a:uFillTx/>
                            <a:latin typeface="Cambria Math" panose="02040503050406030204" pitchFamily="18" charset="0"/>
                            <a:ea typeface="宋体" panose="02010600030101010101" pitchFamily="2" charset="-122"/>
                          </a:rPr>
                        </m:ctrlPr>
                      </m:sSupPr>
                      <m:e>
                        <m:r>
                          <a:rPr kumimoji="0" lang="en-US" altLang="zh-CN" sz="2800" b="1" i="1" u="none" strike="noStrike" kern="0" cap="none" spc="0" normalizeH="0" baseline="0" noProof="0" smtClean="0">
                            <a:ln>
                              <a:noFill/>
                            </a:ln>
                            <a:solidFill>
                              <a:schemeClr val="accent2"/>
                            </a:solidFill>
                            <a:effectLst/>
                            <a:uLnTx/>
                            <a:uFillTx/>
                            <a:latin typeface="Cambria Math" panose="02040503050406030204" pitchFamily="18" charset="0"/>
                            <a:ea typeface="宋体" panose="02010600030101010101" pitchFamily="2" charset="-122"/>
                          </a:rPr>
                          <m:t>𝝅</m:t>
                        </m:r>
                      </m:e>
                      <m:sup>
                        <m:r>
                          <a:rPr kumimoji="0" lang="en-US" altLang="zh-CN" sz="2800" b="1" i="1" u="none" strike="noStrike" kern="0" cap="none" spc="0" normalizeH="0" baseline="0" noProof="0" smtClean="0">
                            <a:ln>
                              <a:noFill/>
                            </a:ln>
                            <a:solidFill>
                              <a:schemeClr val="accent2"/>
                            </a:solidFill>
                            <a:effectLst/>
                            <a:uLnTx/>
                            <a:uFillTx/>
                            <a:latin typeface="Cambria Math" panose="02040503050406030204" pitchFamily="18" charset="0"/>
                            <a:ea typeface="宋体" panose="02010600030101010101" pitchFamily="2" charset="-122"/>
                          </a:rPr>
                          <m:t>𝟎</m:t>
                        </m:r>
                      </m:sup>
                    </m:sSup>
                  </m:oMath>
                </a14:m>
                <a:r>
                  <a:rPr kumimoji="0" lang="en-US" altLang="zh-CN" sz="2800" b="1" i="0" u="none" strike="noStrike" kern="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rPr>
                  <a:t> mixing</a:t>
                </a:r>
              </a:p>
            </p:txBody>
          </p:sp>
        </mc:Choice>
        <mc:Fallback>
          <p:sp>
            <p:nvSpPr>
              <p:cNvPr id="3" name="TextBox 14"/>
              <p:cNvSpPr txBox="1">
                <a:spLocks noRot="1" noChangeAspect="1" noMove="1" noResize="1" noEditPoints="1" noAdjustHandles="1" noChangeArrowheads="1" noChangeShapeType="1" noTextEdit="1"/>
              </p:cNvSpPr>
              <p:nvPr/>
            </p:nvSpPr>
            <p:spPr bwMode="auto">
              <a:xfrm>
                <a:off x="849085" y="307659"/>
                <a:ext cx="7704955" cy="532966"/>
              </a:xfrm>
              <a:prstGeom prst="rect">
                <a:avLst/>
              </a:prstGeom>
              <a:blipFill>
                <a:blip r:embed="rId2"/>
                <a:stretch>
                  <a:fillRect/>
                </a:stretch>
              </a:blipFill>
              <a:ln>
                <a:noFill/>
              </a:ln>
              <a:effectLst>
                <a:outerShdw blurRad="50800" dist="38100" dir="2700000" algn="tl" rotWithShape="0">
                  <a:prstClr val="black">
                    <a:alpha val="40000"/>
                  </a:prstClr>
                </a:outerShdw>
              </a:effectLst>
              <a:extLst/>
            </p:spPr>
            <p:txBody>
              <a:bodyPr/>
              <a:lstStyle/>
              <a:p>
                <a:r>
                  <a:rPr lang="zh-CN" altLang="en-US">
                    <a:noFill/>
                  </a:rPr>
                  <a:t> </a:t>
                </a:r>
              </a:p>
            </p:txBody>
          </p:sp>
        </mc:Fallback>
      </mc:AlternateContent>
      <p:pic>
        <p:nvPicPr>
          <p:cNvPr id="4" name="图片 3"/>
          <p:cNvPicPr>
            <a:picLocks noChangeAspect="1"/>
          </p:cNvPicPr>
          <p:nvPr/>
        </p:nvPicPr>
        <p:blipFill>
          <a:blip r:embed="rId3"/>
          <a:stretch>
            <a:fillRect/>
          </a:stretch>
        </p:blipFill>
        <p:spPr>
          <a:xfrm>
            <a:off x="517410" y="4281959"/>
            <a:ext cx="3488534" cy="829420"/>
          </a:xfrm>
          <a:prstGeom prst="rect">
            <a:avLst/>
          </a:prstGeom>
        </p:spPr>
      </p:pic>
      <p:pic>
        <p:nvPicPr>
          <p:cNvPr id="5" name="图片 4"/>
          <p:cNvPicPr>
            <a:picLocks noChangeAspect="1"/>
          </p:cNvPicPr>
          <p:nvPr/>
        </p:nvPicPr>
        <p:blipFill>
          <a:blip r:embed="rId4"/>
          <a:stretch>
            <a:fillRect/>
          </a:stretch>
        </p:blipFill>
        <p:spPr>
          <a:xfrm>
            <a:off x="4701562" y="4530260"/>
            <a:ext cx="2178665" cy="332817"/>
          </a:xfrm>
          <a:prstGeom prst="rect">
            <a:avLst/>
          </a:prstGeom>
        </p:spPr>
      </p:pic>
      <p:pic>
        <p:nvPicPr>
          <p:cNvPr id="6" name="图片 5"/>
          <p:cNvPicPr>
            <a:picLocks noChangeAspect="1"/>
          </p:cNvPicPr>
          <p:nvPr/>
        </p:nvPicPr>
        <p:blipFill>
          <a:blip r:embed="rId5"/>
          <a:stretch>
            <a:fillRect/>
          </a:stretch>
        </p:blipFill>
        <p:spPr>
          <a:xfrm>
            <a:off x="7060690" y="5249067"/>
            <a:ext cx="2541016" cy="850301"/>
          </a:xfrm>
          <a:prstGeom prst="rect">
            <a:avLst/>
          </a:prstGeom>
        </p:spPr>
      </p:pic>
      <p:sp>
        <p:nvSpPr>
          <p:cNvPr id="7" name="文本框 6"/>
          <p:cNvSpPr txBox="1"/>
          <p:nvPr/>
        </p:nvSpPr>
        <p:spPr>
          <a:xfrm>
            <a:off x="4005944" y="4480622"/>
            <a:ext cx="595035" cy="369332"/>
          </a:xfrm>
          <a:prstGeom prst="rect">
            <a:avLst/>
          </a:prstGeom>
          <a:noFill/>
        </p:spPr>
        <p:txBody>
          <a:bodyPr wrap="none" rtlCol="0">
            <a:spAutoFit/>
          </a:bodyPr>
          <a:lstStyle/>
          <a:p>
            <a:r>
              <a:rPr lang="en-US" altLang="zh-CN" dirty="0"/>
              <a:t>with</a:t>
            </a:r>
            <a:endParaRPr lang="zh-CN" altLang="en-US" dirty="0"/>
          </a:p>
        </p:txBody>
      </p:sp>
      <mc:AlternateContent xmlns:mc="http://schemas.openxmlformats.org/markup-compatibility/2006">
        <mc:Choice xmlns:a14="http://schemas.microsoft.com/office/drawing/2010/main" Requires="a14">
          <p:sp>
            <p:nvSpPr>
              <p:cNvPr id="8" name="文本框 7"/>
              <p:cNvSpPr txBox="1"/>
              <p:nvPr/>
            </p:nvSpPr>
            <p:spPr>
              <a:xfrm>
                <a:off x="517409" y="5453453"/>
                <a:ext cx="6717673" cy="441531"/>
              </a:xfrm>
              <a:prstGeom prst="rect">
                <a:avLst/>
              </a:prstGeom>
              <a:noFill/>
            </p:spPr>
            <p:txBody>
              <a:bodyPr wrap="none" rtlCol="0">
                <a:spAutoFit/>
              </a:bodyPr>
              <a:lstStyle/>
              <a:p>
                <a:r>
                  <a:rPr lang="en-US" altLang="zh-CN" sz="2000" dirty="0">
                    <a:latin typeface="Calibri" panose="020F0502020204030204" pitchFamily="34" charset="0"/>
                    <a:cs typeface="Calibri" panose="020F0502020204030204" pitchFamily="34" charset="0"/>
                  </a:rPr>
                  <a:t>Since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𝜃</m:t>
                        </m:r>
                      </m:e>
                      <m:sub>
                        <m:r>
                          <a:rPr lang="en-US" altLang="zh-CN" sz="2000" b="0" i="1" smtClean="0">
                            <a:latin typeface="Cambria Math" panose="02040503050406030204" pitchFamily="18" charset="0"/>
                          </a:rPr>
                          <m:t>𝜂</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𝜋</m:t>
                            </m:r>
                          </m:e>
                          <m:sup>
                            <m:r>
                              <a:rPr lang="en-US" altLang="zh-CN" sz="2000" b="0" i="1" smtClean="0">
                                <a:latin typeface="Cambria Math" panose="02040503050406030204" pitchFamily="18" charset="0"/>
                              </a:rPr>
                              <m:t>0</m:t>
                            </m:r>
                          </m:sup>
                        </m:sSup>
                      </m:sub>
                    </m:sSub>
                  </m:oMath>
                </a14:m>
                <a:r>
                  <a:rPr lang="en-US" altLang="zh-CN" sz="2000" dirty="0">
                    <a:latin typeface="Calibri" panose="020F0502020204030204" pitchFamily="34" charset="0"/>
                    <a:cs typeface="Calibri" panose="020F0502020204030204" pitchFamily="34" charset="0"/>
                  </a:rPr>
                  <a:t> is small, we can make the following approximation: </a:t>
                </a:r>
                <a:endParaRPr lang="zh-CN" altLang="en-US" sz="2000" dirty="0">
                  <a:latin typeface="Calibri" panose="020F0502020204030204" pitchFamily="34" charset="0"/>
                  <a:cs typeface="Calibri" panose="020F0502020204030204" pitchFamily="34"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517409" y="5453453"/>
                <a:ext cx="6717673" cy="441531"/>
              </a:xfrm>
              <a:prstGeom prst="rect">
                <a:avLst/>
              </a:prstGeom>
              <a:blipFill>
                <a:blip r:embed="rId6"/>
                <a:stretch>
                  <a:fillRect l="-998" t="-6944" r="-363" b="-16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p:cNvSpPr txBox="1"/>
              <p:nvPr/>
            </p:nvSpPr>
            <p:spPr>
              <a:xfrm>
                <a:off x="517410" y="3372032"/>
                <a:ext cx="6246248" cy="707886"/>
              </a:xfrm>
              <a:prstGeom prst="rect">
                <a:avLst/>
              </a:prstGeom>
              <a:noFill/>
            </p:spPr>
            <p:txBody>
              <a:bodyPr wrap="square" rtlCol="0">
                <a:spAutoFit/>
              </a:bodyPr>
              <a:lstStyle/>
              <a:p>
                <a:r>
                  <a:rPr lang="en-US" altLang="zh-CN" sz="2000" dirty="0">
                    <a:latin typeface="Calibri" panose="020F0502020204030204" pitchFamily="34" charset="0"/>
                    <a:cs typeface="Calibri" panose="020F0502020204030204" pitchFamily="34" charset="0"/>
                  </a:rPr>
                  <a:t>The </a:t>
                </a:r>
                <a14:m>
                  <m:oMath xmlns:m="http://schemas.openxmlformats.org/officeDocument/2006/math">
                    <m:r>
                      <a:rPr lang="en-US" altLang="zh-CN" sz="2000" i="1">
                        <a:latin typeface="Cambria Math" panose="02040503050406030204" pitchFamily="18" charset="0"/>
                      </a:rPr>
                      <m:t>𝜂</m:t>
                    </m:r>
                    <m:r>
                      <a:rPr lang="en-US" altLang="zh-CN" sz="2000" i="1">
                        <a:latin typeface="Cambria Math" panose="02040503050406030204" pitchFamily="18" charset="0"/>
                      </a:rPr>
                      <m:t>−</m:t>
                    </m:r>
                    <m:r>
                      <a:rPr lang="en-US" altLang="zh-CN" sz="2000" i="1">
                        <a:latin typeface="Cambria Math" panose="02040503050406030204" pitchFamily="18" charset="0"/>
                      </a:rPr>
                      <m:t>𝜂</m:t>
                    </m:r>
                    <m:r>
                      <a:rPr lang="en-US" altLang="zh-CN" sz="2000" i="1">
                        <a:latin typeface="Cambria Math" panose="02040503050406030204" pitchFamily="18" charset="0"/>
                      </a:rPr>
                      <m:t>′</m:t>
                    </m:r>
                  </m:oMath>
                </a14:m>
                <a:r>
                  <a:rPr lang="en-US" altLang="zh-CN" sz="2000" dirty="0">
                    <a:latin typeface="Calibri" panose="020F0502020204030204" pitchFamily="34" charset="0"/>
                    <a:cs typeface="Calibri" panose="020F0502020204030204" pitchFamily="34" charset="0"/>
                  </a:rPr>
                  <a:t> mixing angle is given by the leading order chiral expansion</a:t>
                </a:r>
                <a:endParaRPr lang="zh-CN" altLang="en-US" sz="2000" dirty="0">
                  <a:latin typeface="Calibri" panose="020F0502020204030204" pitchFamily="34" charset="0"/>
                  <a:cs typeface="Calibri" panose="020F0502020204030204" pitchFamily="34" charset="0"/>
                </a:endParaRPr>
              </a:p>
            </p:txBody>
          </p:sp>
        </mc:Choice>
        <mc:Fallback>
          <p:sp>
            <p:nvSpPr>
              <p:cNvPr id="9" name="文本框 8"/>
              <p:cNvSpPr txBox="1">
                <a:spLocks noRot="1" noChangeAspect="1" noMove="1" noResize="1" noEditPoints="1" noAdjustHandles="1" noChangeArrowheads="1" noChangeShapeType="1" noTextEdit="1"/>
              </p:cNvSpPr>
              <p:nvPr/>
            </p:nvSpPr>
            <p:spPr>
              <a:xfrm>
                <a:off x="517410" y="3372032"/>
                <a:ext cx="6246248" cy="707886"/>
              </a:xfrm>
              <a:prstGeom prst="rect">
                <a:avLst/>
              </a:prstGeom>
              <a:blipFill>
                <a:blip r:embed="rId7"/>
                <a:stretch>
                  <a:fillRect l="-1073" t="-4310" r="-1268" b="-1465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矩形 9"/>
              <p:cNvSpPr/>
              <p:nvPr/>
            </p:nvSpPr>
            <p:spPr>
              <a:xfrm>
                <a:off x="442859" y="1269683"/>
                <a:ext cx="8890000" cy="400110"/>
              </a:xfrm>
              <a:prstGeom prst="rect">
                <a:avLst/>
              </a:prstGeom>
            </p:spPr>
            <p:txBody>
              <a:bodyPr wrap="square">
                <a:spAutoFit/>
              </a:bodyPr>
              <a:lstStyle/>
              <a:p>
                <a:r>
                  <a:rPr lang="en-US" altLang="zh-CN" sz="2000" dirty="0">
                    <a:solidFill>
                      <a:srgbClr val="231F20"/>
                    </a:solidFill>
                    <a:latin typeface="Calibri" panose="020F0502020204030204" pitchFamily="34" charset="0"/>
                    <a:cs typeface="Calibri" panose="020F0502020204030204" pitchFamily="34" charset="0"/>
                  </a:rPr>
                  <a:t>For </a:t>
                </a:r>
                <a14:m>
                  <m:oMath xmlns:m="http://schemas.openxmlformats.org/officeDocument/2006/math">
                    <m:sSubSup>
                      <m:sSubSupPr>
                        <m:ctrlPr>
                          <a:rPr lang="en-US" altLang="zh-CN" sz="2000" b="0" i="1" dirty="0" smtClean="0">
                            <a:solidFill>
                              <a:srgbClr val="231F20"/>
                            </a:solidFill>
                            <a:latin typeface="Cambria Math" panose="02040503050406030204" pitchFamily="18" charset="0"/>
                            <a:cs typeface="Calibri" panose="020F0502020204030204" pitchFamily="34" charset="0"/>
                          </a:rPr>
                        </m:ctrlPr>
                      </m:sSubSupPr>
                      <m:e>
                        <m:r>
                          <a:rPr lang="en-US" altLang="zh-CN" sz="2000" i="1" dirty="0" smtClean="0">
                            <a:solidFill>
                              <a:srgbClr val="231F20"/>
                            </a:solidFill>
                            <a:latin typeface="Cambria Math" panose="02040503050406030204" pitchFamily="18" charset="0"/>
                            <a:cs typeface="Calibri" panose="020F0502020204030204" pitchFamily="34" charset="0"/>
                          </a:rPr>
                          <m:t>𝐷</m:t>
                        </m:r>
                      </m:e>
                      <m:sub>
                        <m:r>
                          <a:rPr lang="en-US" altLang="zh-CN" sz="2000" i="1" dirty="0" smtClean="0">
                            <a:solidFill>
                              <a:srgbClr val="231F20"/>
                            </a:solidFill>
                            <a:latin typeface="Cambria Math" panose="02040503050406030204" pitchFamily="18" charset="0"/>
                            <a:cs typeface="Calibri" panose="020F0502020204030204" pitchFamily="34" charset="0"/>
                          </a:rPr>
                          <m:t>𝑠</m:t>
                        </m:r>
                      </m:sub>
                      <m:sup>
                        <m:r>
                          <a:rPr lang="en-US" altLang="zh-CN" sz="2000" b="0" i="1" dirty="0" smtClean="0">
                            <a:solidFill>
                              <a:srgbClr val="231F20"/>
                            </a:solidFill>
                            <a:latin typeface="Cambria Math" panose="02040503050406030204" pitchFamily="18" charset="0"/>
                            <a:cs typeface="Calibri" panose="020F0502020204030204" pitchFamily="34" charset="0"/>
                          </a:rPr>
                          <m:t>∗+</m:t>
                        </m:r>
                      </m:sup>
                    </m:sSubSup>
                    <m:r>
                      <a:rPr lang="en-US" altLang="zh-CN" sz="2000" i="1" dirty="0" smtClean="0">
                        <a:solidFill>
                          <a:srgbClr val="231F20"/>
                        </a:solidFill>
                        <a:latin typeface="Cambria Math" panose="02040503050406030204" pitchFamily="18" charset="0"/>
                        <a:cs typeface="Calibri" panose="020F0502020204030204" pitchFamily="34" charset="0"/>
                      </a:rPr>
                      <m:t> </m:t>
                    </m:r>
                    <m:r>
                      <a:rPr lang="en-US" altLang="zh-CN" sz="2000" i="1" dirty="0">
                        <a:solidFill>
                          <a:srgbClr val="231F20"/>
                        </a:solidFill>
                        <a:latin typeface="Cambria Math" panose="02040503050406030204" pitchFamily="18" charset="0"/>
                        <a:cs typeface="Calibri" panose="020F0502020204030204" pitchFamily="34" charset="0"/>
                      </a:rPr>
                      <m:t>→ </m:t>
                    </m:r>
                    <m:sSubSup>
                      <m:sSubSupPr>
                        <m:ctrlPr>
                          <a:rPr lang="en-US" altLang="zh-CN" sz="2000" b="0" i="1" dirty="0" smtClean="0">
                            <a:solidFill>
                              <a:srgbClr val="231F20"/>
                            </a:solidFill>
                            <a:latin typeface="Cambria Math" panose="02040503050406030204" pitchFamily="18" charset="0"/>
                            <a:cs typeface="Calibri" panose="020F0502020204030204" pitchFamily="34" charset="0"/>
                          </a:rPr>
                        </m:ctrlPr>
                      </m:sSubSupPr>
                      <m:e>
                        <m:r>
                          <a:rPr lang="en-US" altLang="zh-CN" sz="2000" i="1" dirty="0" err="1" smtClean="0">
                            <a:solidFill>
                              <a:srgbClr val="231F20"/>
                            </a:solidFill>
                            <a:latin typeface="Cambria Math" panose="02040503050406030204" pitchFamily="18" charset="0"/>
                            <a:cs typeface="Calibri" panose="020F0502020204030204" pitchFamily="34" charset="0"/>
                          </a:rPr>
                          <m:t>𝐷</m:t>
                        </m:r>
                      </m:e>
                      <m:sub>
                        <m:r>
                          <a:rPr lang="en-US" altLang="zh-CN" sz="2000" i="1" dirty="0" err="1" smtClean="0">
                            <a:solidFill>
                              <a:srgbClr val="231F20"/>
                            </a:solidFill>
                            <a:latin typeface="Cambria Math" panose="02040503050406030204" pitchFamily="18" charset="0"/>
                            <a:cs typeface="Calibri" panose="020F0502020204030204" pitchFamily="34" charset="0"/>
                          </a:rPr>
                          <m:t>𝑠</m:t>
                        </m:r>
                      </m:sub>
                      <m:sup>
                        <m:r>
                          <a:rPr lang="en-US" altLang="zh-CN" sz="2000" b="0" i="1" dirty="0" smtClean="0">
                            <a:solidFill>
                              <a:srgbClr val="231F20"/>
                            </a:solidFill>
                            <a:latin typeface="Cambria Math" panose="02040503050406030204" pitchFamily="18" charset="0"/>
                            <a:cs typeface="Calibri" panose="020F0502020204030204" pitchFamily="34" charset="0"/>
                          </a:rPr>
                          <m:t>+</m:t>
                        </m:r>
                      </m:sup>
                    </m:sSubSup>
                    <m:r>
                      <a:rPr lang="en-US" altLang="zh-CN" sz="2000" i="1" dirty="0" smtClean="0">
                        <a:solidFill>
                          <a:srgbClr val="231F20"/>
                        </a:solidFill>
                        <a:latin typeface="Cambria Math" panose="02040503050406030204" pitchFamily="18" charset="0"/>
                        <a:cs typeface="Calibri" panose="020F0502020204030204" pitchFamily="34" charset="0"/>
                      </a:rPr>
                      <m:t> </m:t>
                    </m:r>
                    <m:r>
                      <a:rPr lang="en-US" altLang="zh-CN" sz="2000" b="0" i="1" dirty="0" smtClean="0">
                        <a:solidFill>
                          <a:srgbClr val="231F20"/>
                        </a:solidFill>
                        <a:latin typeface="Cambria Math" panose="02040503050406030204" pitchFamily="18" charset="0"/>
                        <a:cs typeface="Calibri" panose="020F0502020204030204" pitchFamily="34" charset="0"/>
                      </a:rPr>
                      <m:t>𝜂</m:t>
                    </m:r>
                  </m:oMath>
                </a14:m>
                <a:r>
                  <a:rPr lang="el-GR" altLang="zh-CN" sz="2000" dirty="0">
                    <a:solidFill>
                      <a:srgbClr val="231F20"/>
                    </a:solidFill>
                    <a:latin typeface="Calibri" panose="020F0502020204030204" pitchFamily="34" charset="0"/>
                    <a:cs typeface="Calibri" panose="020F0502020204030204" pitchFamily="34" charset="0"/>
                  </a:rPr>
                  <a:t>, </a:t>
                </a:r>
                <a:r>
                  <a:rPr lang="en-US" altLang="zh-CN" sz="2000" dirty="0">
                    <a:solidFill>
                      <a:srgbClr val="231F20"/>
                    </a:solidFill>
                    <a:latin typeface="Calibri" panose="020F0502020204030204" pitchFamily="34" charset="0"/>
                    <a:cs typeface="Calibri" panose="020F0502020204030204" pitchFamily="34" charset="0"/>
                  </a:rPr>
                  <a:t>the corresponding effective </a:t>
                </a:r>
                <a:r>
                  <a:rPr lang="en-US" altLang="zh-CN" sz="2000" dirty="0" err="1">
                    <a:solidFill>
                      <a:srgbClr val="231F20"/>
                    </a:solidFill>
                    <a:latin typeface="Calibri" panose="020F0502020204030204" pitchFamily="34" charset="0"/>
                    <a:cs typeface="Calibri" panose="020F0502020204030204" pitchFamily="34" charset="0"/>
                  </a:rPr>
                  <a:t>Lagrangian</a:t>
                </a:r>
                <a:r>
                  <a:rPr lang="en-US" altLang="zh-CN" sz="2000" dirty="0">
                    <a:solidFill>
                      <a:srgbClr val="231F20"/>
                    </a:solidFill>
                    <a:latin typeface="Calibri" panose="020F0502020204030204" pitchFamily="34" charset="0"/>
                    <a:cs typeface="Calibri" panose="020F0502020204030204" pitchFamily="34" charset="0"/>
                  </a:rPr>
                  <a:t> is</a:t>
                </a:r>
                <a:endParaRPr lang="zh-CN" altLang="en-US" sz="2000" dirty="0">
                  <a:latin typeface="Calibri" panose="020F0502020204030204" pitchFamily="34" charset="0"/>
                  <a:cs typeface="Calibri" panose="020F0502020204030204" pitchFamily="34" charset="0"/>
                </a:endParaRPr>
              </a:p>
            </p:txBody>
          </p:sp>
        </mc:Choice>
        <mc:Fallback>
          <p:sp>
            <p:nvSpPr>
              <p:cNvPr id="10" name="矩形 9"/>
              <p:cNvSpPr>
                <a:spLocks noRot="1" noChangeAspect="1" noMove="1" noResize="1" noEditPoints="1" noAdjustHandles="1" noChangeArrowheads="1" noChangeShapeType="1" noTextEdit="1"/>
              </p:cNvSpPr>
              <p:nvPr/>
            </p:nvSpPr>
            <p:spPr>
              <a:xfrm>
                <a:off x="442859" y="1269683"/>
                <a:ext cx="8890000" cy="400110"/>
              </a:xfrm>
              <a:prstGeom prst="rect">
                <a:avLst/>
              </a:prstGeom>
              <a:blipFill>
                <a:blip r:embed="rId8"/>
                <a:stretch>
                  <a:fillRect l="-754" t="-7576" b="-25758"/>
                </a:stretch>
              </a:blipFill>
            </p:spPr>
            <p:txBody>
              <a:bodyPr/>
              <a:lstStyle/>
              <a:p>
                <a:r>
                  <a:rPr lang="zh-CN" altLang="en-US">
                    <a:noFill/>
                  </a:rPr>
                  <a:t> </a:t>
                </a:r>
              </a:p>
            </p:txBody>
          </p:sp>
        </mc:Fallback>
      </mc:AlternateContent>
      <p:pic>
        <p:nvPicPr>
          <p:cNvPr id="11" name="图片 10"/>
          <p:cNvPicPr>
            <a:picLocks noChangeAspect="1"/>
          </p:cNvPicPr>
          <p:nvPr/>
        </p:nvPicPr>
        <p:blipFill>
          <a:blip r:embed="rId9"/>
          <a:stretch>
            <a:fillRect/>
          </a:stretch>
        </p:blipFill>
        <p:spPr>
          <a:xfrm>
            <a:off x="660398" y="1928033"/>
            <a:ext cx="4368975" cy="431614"/>
          </a:xfrm>
          <a:prstGeom prst="rect">
            <a:avLst/>
          </a:prstGeom>
        </p:spPr>
      </p:pic>
      <mc:AlternateContent xmlns:mc="http://schemas.openxmlformats.org/markup-compatibility/2006">
        <mc:Choice xmlns:a14="http://schemas.microsoft.com/office/drawing/2010/main" Requires="a14">
          <p:sp>
            <p:nvSpPr>
              <p:cNvPr id="12" name="文本框 11"/>
              <p:cNvSpPr txBox="1"/>
              <p:nvPr/>
            </p:nvSpPr>
            <p:spPr>
              <a:xfrm>
                <a:off x="517409" y="2551870"/>
                <a:ext cx="6246248" cy="707886"/>
              </a:xfrm>
              <a:prstGeom prst="rect">
                <a:avLst/>
              </a:prstGeom>
              <a:noFill/>
            </p:spPr>
            <p:txBody>
              <a:bodyPr wrap="square" rtlCol="0">
                <a:spAutoFit/>
              </a:bodyPr>
              <a:lstStyle/>
              <a:p>
                <a:r>
                  <a:rPr lang="en-US" altLang="zh-CN" sz="2000" dirty="0">
                    <a:latin typeface="Calibri" panose="020F0502020204030204" pitchFamily="34" charset="0"/>
                    <a:cs typeface="Calibri" panose="020F0502020204030204" pitchFamily="34" charset="0"/>
                  </a:rPr>
                  <a:t>where the mixing angle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𝛼</m:t>
                        </m:r>
                      </m:e>
                      <m:sub>
                        <m:r>
                          <a:rPr lang="en-US" altLang="zh-CN" sz="2000" b="0" i="1" smtClean="0">
                            <a:latin typeface="Cambria Math" panose="02040503050406030204" pitchFamily="18" charset="0"/>
                          </a:rPr>
                          <m:t>𝑃</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40.6</m:t>
                        </m:r>
                      </m:e>
                      <m:sup>
                        <m:r>
                          <a:rPr lang="en-US" altLang="zh-CN" sz="2000" b="0" i="1" smtClean="0">
                            <a:latin typeface="Cambria Math" panose="02040503050406030204" pitchFamily="18" charset="0"/>
                          </a:rPr>
                          <m:t>∘</m:t>
                        </m:r>
                      </m:sup>
                    </m:sSup>
                  </m:oMath>
                </a14:m>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is adopted for the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m:t>
                    </m:r>
                  </m:oMath>
                </a14:m>
                <a:r>
                  <a:rPr lang="en-US" altLang="zh-CN" sz="2000" dirty="0">
                    <a:latin typeface="Calibri" panose="020F0502020204030204" pitchFamily="34" charset="0"/>
                    <a:cs typeface="Calibri" panose="020F0502020204030204" pitchFamily="34" charset="0"/>
                  </a:rPr>
                  <a:t> mixing.</a:t>
                </a:r>
                <a:endParaRPr lang="zh-CN" altLang="en-US" sz="2000" dirty="0">
                  <a:latin typeface="Calibri" panose="020F0502020204030204" pitchFamily="34" charset="0"/>
                  <a:cs typeface="Calibri" panose="020F0502020204030204" pitchFamily="34" charset="0"/>
                </a:endParaRPr>
              </a:p>
            </p:txBody>
          </p:sp>
        </mc:Choice>
        <mc:Fallback>
          <p:sp>
            <p:nvSpPr>
              <p:cNvPr id="12" name="文本框 11"/>
              <p:cNvSpPr txBox="1">
                <a:spLocks noRot="1" noChangeAspect="1" noMove="1" noResize="1" noEditPoints="1" noAdjustHandles="1" noChangeArrowheads="1" noChangeShapeType="1" noTextEdit="1"/>
              </p:cNvSpPr>
              <p:nvPr/>
            </p:nvSpPr>
            <p:spPr>
              <a:xfrm>
                <a:off x="517409" y="2551870"/>
                <a:ext cx="6246248" cy="707886"/>
              </a:xfrm>
              <a:prstGeom prst="rect">
                <a:avLst/>
              </a:prstGeom>
              <a:blipFill>
                <a:blip r:embed="rId10"/>
                <a:stretch>
                  <a:fillRect l="-1073" t="-5172" b="-14655"/>
                </a:stretch>
              </a:blipFill>
            </p:spPr>
            <p:txBody>
              <a:bodyPr/>
              <a:lstStyle/>
              <a:p>
                <a:r>
                  <a:rPr lang="zh-CN" altLang="en-US">
                    <a:noFill/>
                  </a:rPr>
                  <a:t> </a:t>
                </a:r>
              </a:p>
            </p:txBody>
          </p:sp>
        </mc:Fallback>
      </mc:AlternateContent>
      <p:pic>
        <p:nvPicPr>
          <p:cNvPr id="13" name="图片 12"/>
          <p:cNvPicPr>
            <a:picLocks noChangeAspect="1"/>
          </p:cNvPicPr>
          <p:nvPr/>
        </p:nvPicPr>
        <p:blipFill>
          <a:blip r:embed="rId11"/>
          <a:stretch>
            <a:fillRect/>
          </a:stretch>
        </p:blipFill>
        <p:spPr>
          <a:xfrm>
            <a:off x="7104232" y="1337846"/>
            <a:ext cx="4936275" cy="665550"/>
          </a:xfrm>
          <a:prstGeom prst="rect">
            <a:avLst/>
          </a:prstGeom>
        </p:spPr>
      </p:pic>
      <p:pic>
        <p:nvPicPr>
          <p:cNvPr id="14" name="图片 13"/>
          <p:cNvPicPr>
            <a:picLocks noChangeAspect="1"/>
          </p:cNvPicPr>
          <p:nvPr/>
        </p:nvPicPr>
        <p:blipFill>
          <a:blip r:embed="rId12"/>
          <a:stretch>
            <a:fillRect/>
          </a:stretch>
        </p:blipFill>
        <p:spPr>
          <a:xfrm>
            <a:off x="7124877" y="2070218"/>
            <a:ext cx="4953657" cy="2009700"/>
          </a:xfrm>
          <a:prstGeom prst="rect">
            <a:avLst/>
          </a:prstGeom>
        </p:spPr>
      </p:pic>
      <p:sp>
        <p:nvSpPr>
          <p:cNvPr id="15" name="矩形 14"/>
          <p:cNvSpPr/>
          <p:nvPr/>
        </p:nvSpPr>
        <p:spPr bwMode="auto">
          <a:xfrm>
            <a:off x="7104232" y="3372032"/>
            <a:ext cx="4974302" cy="70788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19881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9226" y="443076"/>
            <a:ext cx="2796791" cy="461665"/>
          </a:xfrm>
          <a:prstGeom prst="rect">
            <a:avLst/>
          </a:prstGeom>
        </p:spPr>
        <p:txBody>
          <a:bodyPr wrap="none">
            <a:spAutoFit/>
          </a:bodyPr>
          <a:lstStyle/>
          <a:p>
            <a:r>
              <a:rPr lang="en-US" altLang="zh-CN" sz="2400" dirty="0">
                <a:solidFill>
                  <a:srgbClr val="0000CC"/>
                </a:solidFill>
                <a:latin typeface="Calibri" panose="020F0502020204030204" pitchFamily="34" charset="0"/>
                <a:cs typeface="Calibri" panose="020F0502020204030204" pitchFamily="34" charset="0"/>
              </a:rPr>
              <a:t>Effective </a:t>
            </a:r>
            <a:r>
              <a:rPr lang="en-US" altLang="zh-CN" sz="2400" dirty="0" err="1">
                <a:solidFill>
                  <a:srgbClr val="0000CC"/>
                </a:solidFill>
                <a:latin typeface="Calibri" panose="020F0502020204030204" pitchFamily="34" charset="0"/>
                <a:cs typeface="Calibri" panose="020F0502020204030204" pitchFamily="34" charset="0"/>
              </a:rPr>
              <a:t>Lagrangians</a:t>
            </a:r>
            <a:endParaRPr lang="zh-CN" altLang="en-US" sz="2400" dirty="0">
              <a:solidFill>
                <a:srgbClr val="0000CC"/>
              </a:solidFill>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a:blip r:embed="rId2"/>
          <a:stretch>
            <a:fillRect/>
          </a:stretch>
        </p:blipFill>
        <p:spPr>
          <a:xfrm>
            <a:off x="909226" y="1072491"/>
            <a:ext cx="8029585" cy="1830365"/>
          </a:xfrm>
          <a:prstGeom prst="rect">
            <a:avLst/>
          </a:prstGeom>
        </p:spPr>
      </p:pic>
      <p:pic>
        <p:nvPicPr>
          <p:cNvPr id="5" name="图片 4"/>
          <p:cNvPicPr>
            <a:picLocks noChangeAspect="1"/>
          </p:cNvPicPr>
          <p:nvPr/>
        </p:nvPicPr>
        <p:blipFill>
          <a:blip r:embed="rId3"/>
          <a:stretch>
            <a:fillRect/>
          </a:stretch>
        </p:blipFill>
        <p:spPr>
          <a:xfrm>
            <a:off x="909226" y="3237835"/>
            <a:ext cx="10079370" cy="1203535"/>
          </a:xfrm>
          <a:prstGeom prst="rect">
            <a:avLst/>
          </a:prstGeom>
        </p:spPr>
      </p:pic>
      <p:pic>
        <p:nvPicPr>
          <p:cNvPr id="6" name="图片 5"/>
          <p:cNvPicPr>
            <a:picLocks noChangeAspect="1"/>
          </p:cNvPicPr>
          <p:nvPr/>
        </p:nvPicPr>
        <p:blipFill>
          <a:blip r:embed="rId4"/>
          <a:stretch>
            <a:fillRect/>
          </a:stretch>
        </p:blipFill>
        <p:spPr>
          <a:xfrm>
            <a:off x="909226" y="4718400"/>
            <a:ext cx="9330603" cy="1524004"/>
          </a:xfrm>
          <a:prstGeom prst="rect">
            <a:avLst/>
          </a:prstGeom>
        </p:spPr>
      </p:pic>
    </p:spTree>
    <p:extLst>
      <p:ext uri="{BB962C8B-B14F-4D97-AF65-F5344CB8AC3E}">
        <p14:creationId xmlns:p14="http://schemas.microsoft.com/office/powerpoint/2010/main" val="354112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zh-CN" sz="5400" b="1" u="sng">
                <a:solidFill>
                  <a:schemeClr val="accent2"/>
                </a:solidFill>
                <a:latin typeface="Calibri" panose="020F0502020204030204" pitchFamily="34" charset="0"/>
                <a:ea typeface="宋体" panose="02010600030101010101" pitchFamily="2" charset="-122"/>
              </a:rPr>
              <a:t>Outline </a:t>
            </a:r>
          </a:p>
        </p:txBody>
      </p:sp>
      <mc:AlternateContent xmlns:mc="http://schemas.openxmlformats.org/markup-compatibility/2006">
        <mc:Choice xmlns:a14="http://schemas.microsoft.com/office/drawing/2010/main" Requires="a14">
          <p:sp>
            <p:nvSpPr>
              <p:cNvPr id="14339" name="Rectangle 3"/>
              <p:cNvSpPr>
                <a:spLocks noGrp="1" noChangeArrowheads="1"/>
              </p:cNvSpPr>
              <p:nvPr>
                <p:ph type="body" idx="1"/>
              </p:nvPr>
            </p:nvSpPr>
            <p:spPr>
              <a:xfrm>
                <a:off x="1037772" y="1628776"/>
                <a:ext cx="10072914" cy="4525963"/>
              </a:xfrm>
            </p:spPr>
            <p:txBody>
              <a:bodyPr/>
              <a:lstStyle/>
              <a:p>
                <a:pPr marL="609600" indent="-609600">
                  <a:spcBef>
                    <a:spcPct val="35000"/>
                  </a:spcBef>
                  <a:buSzPct val="130000"/>
                  <a:buAutoNum type="arabicPeriod"/>
                </a:pPr>
                <a:r>
                  <a:rPr lang="en-US" altLang="zh-CN" b="1" dirty="0">
                    <a:solidFill>
                      <a:schemeClr val="accent2"/>
                    </a:solidFill>
                    <a:latin typeface="Calibri" panose="020F0502020204030204" pitchFamily="34" charset="0"/>
                    <a:ea typeface="宋体" panose="02010600030101010101" pitchFamily="2" charset="-122"/>
                  </a:rPr>
                  <a:t>General remarks on the non-</a:t>
                </a:r>
                <a:r>
                  <a:rPr lang="en-US" altLang="zh-CN" b="1" dirty="0" err="1">
                    <a:solidFill>
                      <a:schemeClr val="accent2"/>
                    </a:solidFill>
                    <a:latin typeface="Calibri" panose="020F0502020204030204" pitchFamily="34" charset="0"/>
                    <a:ea typeface="宋体" panose="02010600030101010101" pitchFamily="2" charset="-122"/>
                  </a:rPr>
                  <a:t>pQCD</a:t>
                </a:r>
                <a:r>
                  <a:rPr lang="en-US" altLang="zh-CN" b="1" dirty="0">
                    <a:solidFill>
                      <a:schemeClr val="accent2"/>
                    </a:solidFill>
                    <a:latin typeface="Calibri" panose="020F0502020204030204" pitchFamily="34" charset="0"/>
                    <a:ea typeface="宋体" panose="02010600030101010101" pitchFamily="2" charset="-122"/>
                  </a:rPr>
                  <a:t> and hadron spectroscopy</a:t>
                </a:r>
              </a:p>
              <a:p>
                <a:pPr marL="609600" indent="-609600">
                  <a:spcBef>
                    <a:spcPct val="35000"/>
                  </a:spcBef>
                  <a:buSzPct val="130000"/>
                  <a:buAutoNum type="arabicPeriod"/>
                </a:pPr>
                <a:r>
                  <a:rPr lang="en-US" altLang="zh-CN" b="1" dirty="0">
                    <a:solidFill>
                      <a:schemeClr val="accent2"/>
                    </a:solidFill>
                    <a:latin typeface="Calibri" panose="020F0502020204030204" pitchFamily="34" charset="0"/>
                    <a:ea typeface="宋体" panose="02010600030101010101" pitchFamily="2" charset="-122"/>
                  </a:rPr>
                  <a:t>Isospin-violating decay of </a:t>
                </a:r>
                <a14:m>
                  <m:oMath xmlns:m="http://schemas.openxmlformats.org/officeDocument/2006/math">
                    <m:sSubSup>
                      <m:sSubSupPr>
                        <m:ctrlPr>
                          <a:rPr lang="en-US" altLang="zh-CN" b="1" i="1">
                            <a:solidFill>
                              <a:schemeClr val="accent2"/>
                            </a:solidFill>
                            <a:latin typeface="Cambria Math" panose="02040503050406030204" pitchFamily="18" charset="0"/>
                            <a:ea typeface="宋体" panose="02010600030101010101" pitchFamily="2" charset="-122"/>
                          </a:rPr>
                        </m:ctrlPr>
                      </m:sSubSupPr>
                      <m:e>
                        <m:r>
                          <a:rPr lang="en-US" altLang="zh-CN" b="1" i="1">
                            <a:solidFill>
                              <a:schemeClr val="accent2"/>
                            </a:solidFill>
                            <a:latin typeface="Cambria Math" panose="02040503050406030204" pitchFamily="18" charset="0"/>
                            <a:ea typeface="宋体" panose="02010600030101010101" pitchFamily="2" charset="-122"/>
                          </a:rPr>
                          <m:t>𝑩</m:t>
                        </m:r>
                      </m:e>
                      <m:sub>
                        <m:r>
                          <a:rPr lang="en-US" altLang="zh-CN" b="1" i="1">
                            <a:solidFill>
                              <a:schemeClr val="accent2"/>
                            </a:solidFill>
                            <a:latin typeface="Cambria Math" panose="02040503050406030204" pitchFamily="18" charset="0"/>
                            <a:ea typeface="宋体" panose="02010600030101010101" pitchFamily="2" charset="-122"/>
                          </a:rPr>
                          <m:t>𝒔</m:t>
                        </m:r>
                      </m:sub>
                      <m:sup>
                        <m:r>
                          <a:rPr lang="en-US" altLang="zh-CN" b="1" i="1">
                            <a:solidFill>
                              <a:schemeClr val="accent2"/>
                            </a:solidFill>
                            <a:latin typeface="Cambria Math" panose="02040503050406030204" pitchFamily="18" charset="0"/>
                            <a:ea typeface="宋体" panose="02010600030101010101" pitchFamily="2" charset="-122"/>
                          </a:rPr>
                          <m:t>∗</m:t>
                        </m:r>
                      </m:sup>
                    </m:sSubSup>
                    <m:r>
                      <a:rPr lang="en-US" altLang="zh-CN" b="1" i="1">
                        <a:solidFill>
                          <a:schemeClr val="accent2"/>
                        </a:solidFill>
                        <a:latin typeface="Cambria Math" panose="02040503050406030204" pitchFamily="18" charset="0"/>
                        <a:ea typeface="宋体" panose="02010600030101010101" pitchFamily="2" charset="-122"/>
                      </a:rPr>
                      <m:t>→</m:t>
                    </m:r>
                    <m:sSub>
                      <m:sSubPr>
                        <m:ctrlPr>
                          <a:rPr lang="en-US" altLang="zh-CN" b="1" i="1">
                            <a:solidFill>
                              <a:schemeClr val="accent2"/>
                            </a:solidFill>
                            <a:latin typeface="Cambria Math" panose="02040503050406030204" pitchFamily="18" charset="0"/>
                            <a:ea typeface="宋体" panose="02010600030101010101" pitchFamily="2" charset="-122"/>
                          </a:rPr>
                        </m:ctrlPr>
                      </m:sSubPr>
                      <m:e>
                        <m:r>
                          <a:rPr lang="en-US" altLang="zh-CN" b="1" i="1">
                            <a:solidFill>
                              <a:schemeClr val="accent2"/>
                            </a:solidFill>
                            <a:latin typeface="Cambria Math" panose="02040503050406030204" pitchFamily="18" charset="0"/>
                            <a:ea typeface="宋体" panose="02010600030101010101" pitchFamily="2" charset="-122"/>
                          </a:rPr>
                          <m:t>𝑩</m:t>
                        </m:r>
                      </m:e>
                      <m:sub>
                        <m:r>
                          <a:rPr lang="en-US" altLang="zh-CN" b="1" i="1">
                            <a:solidFill>
                              <a:schemeClr val="accent2"/>
                            </a:solidFill>
                            <a:latin typeface="Cambria Math" panose="02040503050406030204" pitchFamily="18" charset="0"/>
                            <a:ea typeface="宋体" panose="02010600030101010101" pitchFamily="2" charset="-122"/>
                          </a:rPr>
                          <m:t>𝒔</m:t>
                        </m:r>
                      </m:sub>
                    </m:sSub>
                    <m:sSup>
                      <m:sSupPr>
                        <m:ctrlPr>
                          <a:rPr lang="en-US" altLang="zh-CN" b="1" i="1">
                            <a:solidFill>
                              <a:schemeClr val="accent2"/>
                            </a:solidFill>
                            <a:latin typeface="Cambria Math" panose="02040503050406030204" pitchFamily="18" charset="0"/>
                            <a:ea typeface="宋体" panose="02010600030101010101" pitchFamily="2" charset="-122"/>
                          </a:rPr>
                        </m:ctrlPr>
                      </m:sSupPr>
                      <m:e>
                        <m:r>
                          <a:rPr lang="en-US" altLang="zh-CN" b="1" i="1">
                            <a:solidFill>
                              <a:schemeClr val="accent2"/>
                            </a:solidFill>
                            <a:latin typeface="Cambria Math" panose="02040503050406030204" pitchFamily="18" charset="0"/>
                            <a:ea typeface="宋体" panose="02010600030101010101" pitchFamily="2" charset="-122"/>
                          </a:rPr>
                          <m:t>𝝅</m:t>
                        </m:r>
                      </m:e>
                      <m:sup>
                        <m:r>
                          <a:rPr lang="en-US" altLang="zh-CN" b="1" i="1">
                            <a:solidFill>
                              <a:schemeClr val="accent2"/>
                            </a:solidFill>
                            <a:latin typeface="Cambria Math" panose="02040503050406030204" pitchFamily="18" charset="0"/>
                            <a:ea typeface="宋体" panose="02010600030101010101" pitchFamily="2" charset="-122"/>
                          </a:rPr>
                          <m:t>𝟎</m:t>
                        </m:r>
                      </m:sup>
                    </m:sSup>
                  </m:oMath>
                </a14:m>
                <a:endParaRPr lang="en-US" altLang="zh-CN" b="1" dirty="0">
                  <a:solidFill>
                    <a:schemeClr val="accent2"/>
                  </a:solidFill>
                  <a:latin typeface="Calibri" panose="020F0502020204030204" pitchFamily="34" charset="0"/>
                  <a:ea typeface="宋体" panose="02010600030101010101" pitchFamily="2" charset="-122"/>
                </a:endParaRPr>
              </a:p>
              <a:p>
                <a:pPr marL="609600" indent="-609600">
                  <a:spcBef>
                    <a:spcPct val="35000"/>
                  </a:spcBef>
                  <a:buSzPct val="130000"/>
                  <a:buAutoNum type="arabicPeriod"/>
                </a:pPr>
                <a14:m>
                  <m:oMath xmlns:m="http://schemas.openxmlformats.org/officeDocument/2006/math">
                    <m:r>
                      <a:rPr lang="en-US" altLang="zh-CN" b="1" dirty="0">
                        <a:solidFill>
                          <a:schemeClr val="accent2"/>
                        </a:solidFill>
                        <a:latin typeface="Calibri" panose="020F0502020204030204" pitchFamily="34" charset="0"/>
                        <a:ea typeface="宋体" panose="02010600030101010101" pitchFamily="2" charset="-122"/>
                      </a:rPr>
                      <m:t>𝑼</m:t>
                    </m:r>
                  </m:oMath>
                </a14:m>
                <a:r>
                  <a:rPr lang="en-US" altLang="zh-CN" b="1" dirty="0">
                    <a:solidFill>
                      <a:schemeClr val="accent2"/>
                    </a:solidFill>
                    <a:latin typeface="Calibri" panose="020F0502020204030204" pitchFamily="34" charset="0"/>
                    <a:ea typeface="宋体" panose="02010600030101010101" pitchFamily="2" charset="-122"/>
                  </a:rPr>
                  <a:t>-spin-violating decay of </a:t>
                </a:r>
                <a14:m>
                  <m:oMath xmlns:m="http://schemas.openxmlformats.org/officeDocument/2006/math">
                    <m:sSub>
                      <m:sSubPr>
                        <m:ctrlPr>
                          <a:rPr lang="en-US" altLang="zh-CN" b="1">
                            <a:solidFill>
                              <a:schemeClr val="accent2"/>
                            </a:solidFill>
                            <a:latin typeface="Calibri" panose="020F0502020204030204" pitchFamily="34" charset="0"/>
                            <a:ea typeface="宋体" panose="02010600030101010101" pitchFamily="2" charset="-122"/>
                          </a:rPr>
                        </m:ctrlPr>
                      </m:sSubPr>
                      <m:e>
                        <m:r>
                          <a:rPr lang="en-US" altLang="zh-CN" b="1">
                            <a:solidFill>
                              <a:schemeClr val="accent2"/>
                            </a:solidFill>
                            <a:latin typeface="Calibri" panose="020F0502020204030204" pitchFamily="34" charset="0"/>
                            <a:ea typeface="宋体" panose="02010600030101010101" pitchFamily="2" charset="-122"/>
                          </a:rPr>
                          <m:t>𝝌</m:t>
                        </m:r>
                      </m:e>
                      <m:sub>
                        <m:r>
                          <a:rPr lang="en-US" altLang="zh-CN" b="1">
                            <a:solidFill>
                              <a:schemeClr val="accent2"/>
                            </a:solidFill>
                            <a:latin typeface="Calibri" panose="020F0502020204030204" pitchFamily="34" charset="0"/>
                            <a:ea typeface="宋体" panose="02010600030101010101" pitchFamily="2" charset="-122"/>
                          </a:rPr>
                          <m:t>𝒄</m:t>
                        </m:r>
                        <m:r>
                          <a:rPr lang="en-US" altLang="zh-CN" b="1">
                            <a:solidFill>
                              <a:schemeClr val="accent2"/>
                            </a:solidFill>
                            <a:latin typeface="Calibri" panose="020F0502020204030204" pitchFamily="34" charset="0"/>
                            <a:ea typeface="宋体" panose="02010600030101010101" pitchFamily="2" charset="-122"/>
                          </a:rPr>
                          <m:t>𝟐</m:t>
                        </m:r>
                      </m:sub>
                    </m:sSub>
                    <m:r>
                      <a:rPr lang="en-US" altLang="zh-CN" b="1">
                        <a:solidFill>
                          <a:schemeClr val="accent2"/>
                        </a:solidFill>
                        <a:latin typeface="Calibri" panose="020F0502020204030204" pitchFamily="34" charset="0"/>
                        <a:ea typeface="宋体" panose="02010600030101010101" pitchFamily="2" charset="-122"/>
                      </a:rPr>
                      <m:t>→</m:t>
                    </m:r>
                    <m:r>
                      <a:rPr lang="en-US" altLang="zh-CN" b="1">
                        <a:solidFill>
                          <a:schemeClr val="accent2"/>
                        </a:solidFill>
                        <a:latin typeface="Calibri" panose="020F0502020204030204" pitchFamily="34" charset="0"/>
                        <a:ea typeface="宋体" panose="02010600030101010101" pitchFamily="2" charset="-122"/>
                      </a:rPr>
                      <m:t>𝑽𝑷</m:t>
                    </m:r>
                  </m:oMath>
                </a14:m>
                <a:endParaRPr lang="en-US" altLang="zh-CN" b="1" dirty="0">
                  <a:solidFill>
                    <a:schemeClr val="accent2"/>
                  </a:solidFill>
                  <a:latin typeface="Calibri" panose="020F0502020204030204" pitchFamily="34" charset="0"/>
                  <a:ea typeface="宋体" panose="02010600030101010101" pitchFamily="2" charset="-122"/>
                </a:endParaRPr>
              </a:p>
              <a:p>
                <a:pPr marL="609600" indent="-609600">
                  <a:spcBef>
                    <a:spcPct val="35000"/>
                  </a:spcBef>
                  <a:buSzPct val="130000"/>
                  <a:buFontTx/>
                  <a:buAutoNum type="arabicPeriod"/>
                </a:pPr>
                <a:r>
                  <a:rPr lang="en-US" altLang="zh-CN" b="1" dirty="0">
                    <a:solidFill>
                      <a:schemeClr val="accent2"/>
                    </a:solidFill>
                    <a:latin typeface="Calibri" panose="020F0502020204030204" pitchFamily="34" charset="0"/>
                    <a:ea typeface="宋体" panose="02010600030101010101" pitchFamily="2" charset="-122"/>
                  </a:rPr>
                  <a:t>A brief summary</a:t>
                </a:r>
              </a:p>
            </p:txBody>
          </p:sp>
        </mc:Choice>
        <mc:Fallback>
          <p:sp>
            <p:nvSpPr>
              <p:cNvPr id="14339" name="Rectangle 3"/>
              <p:cNvSpPr>
                <a:spLocks noGrp="1" noRot="1" noChangeAspect="1" noMove="1" noResize="1" noEditPoints="1" noAdjustHandles="1" noChangeArrowheads="1" noChangeShapeType="1" noTextEdit="1"/>
              </p:cNvSpPr>
              <p:nvPr>
                <p:ph type="body" idx="1"/>
              </p:nvPr>
            </p:nvSpPr>
            <p:spPr>
              <a:xfrm>
                <a:off x="1037772" y="1628776"/>
                <a:ext cx="10072914" cy="4525963"/>
              </a:xfrm>
              <a:blipFill>
                <a:blip r:embed="rId2"/>
                <a:stretch>
                  <a:fillRect l="-2299" t="-53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23422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98285" y="376535"/>
            <a:ext cx="9390743" cy="400110"/>
          </a:xfrm>
          <a:prstGeom prst="rect">
            <a:avLst/>
          </a:prstGeom>
        </p:spPr>
        <p:txBody>
          <a:bodyPr wrap="square">
            <a:spAutoFit/>
          </a:bodyPr>
          <a:lstStyle/>
          <a:p>
            <a:r>
              <a:rPr lang="en-US" altLang="zh-CN" sz="2000" dirty="0">
                <a:solidFill>
                  <a:srgbClr val="231F20"/>
                </a:solidFill>
                <a:latin typeface="Calibri" panose="020F0502020204030204" pitchFamily="34" charset="0"/>
                <a:cs typeface="Calibri" panose="020F0502020204030204" pitchFamily="34" charset="0"/>
              </a:rPr>
              <a:t>For the light hadron vertices, we adopt the following effective </a:t>
            </a:r>
            <a:r>
              <a:rPr lang="en-US" altLang="zh-CN" sz="2000" dirty="0" err="1">
                <a:solidFill>
                  <a:srgbClr val="231F20"/>
                </a:solidFill>
                <a:latin typeface="Calibri" panose="020F0502020204030204" pitchFamily="34" charset="0"/>
                <a:cs typeface="Calibri" panose="020F0502020204030204" pitchFamily="34" charset="0"/>
              </a:rPr>
              <a:t>Lagrangians</a:t>
            </a:r>
            <a:r>
              <a:rPr lang="en-US" altLang="zh-CN" sz="2000" dirty="0">
                <a:solidFill>
                  <a:srgbClr val="231F20"/>
                </a:solidFill>
                <a:latin typeface="Calibri" panose="020F0502020204030204" pitchFamily="34" charset="0"/>
                <a:cs typeface="Calibri" panose="020F0502020204030204" pitchFamily="34" charset="0"/>
              </a:rPr>
              <a:t>:</a:t>
            </a:r>
            <a:endParaRPr lang="zh-CN" altLang="en-US" sz="2000" dirty="0">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2"/>
          <a:stretch>
            <a:fillRect/>
          </a:stretch>
        </p:blipFill>
        <p:spPr>
          <a:xfrm>
            <a:off x="1519704" y="1015707"/>
            <a:ext cx="4193360" cy="1284807"/>
          </a:xfrm>
          <a:prstGeom prst="rect">
            <a:avLst/>
          </a:prstGeom>
        </p:spPr>
      </p:pic>
      <p:sp>
        <p:nvSpPr>
          <p:cNvPr id="7" name="文本框 6"/>
          <p:cNvSpPr txBox="1"/>
          <p:nvPr/>
        </p:nvSpPr>
        <p:spPr>
          <a:xfrm>
            <a:off x="798285" y="2648857"/>
            <a:ext cx="4942379" cy="369332"/>
          </a:xfrm>
          <a:prstGeom prst="rect">
            <a:avLst/>
          </a:prstGeom>
          <a:noFill/>
        </p:spPr>
        <p:txBody>
          <a:bodyPr wrap="none" rtlCol="0">
            <a:spAutoFit/>
          </a:bodyPr>
          <a:lstStyle/>
          <a:p>
            <a:r>
              <a:rPr lang="en-US" altLang="zh-CN" dirty="0"/>
              <a:t>The following coupling constants are adopted:</a:t>
            </a:r>
            <a:endParaRPr lang="zh-CN" altLang="en-US" dirty="0"/>
          </a:p>
        </p:txBody>
      </p:sp>
      <p:pic>
        <p:nvPicPr>
          <p:cNvPr id="8" name="图片 7"/>
          <p:cNvPicPr>
            <a:picLocks noChangeAspect="1"/>
          </p:cNvPicPr>
          <p:nvPr/>
        </p:nvPicPr>
        <p:blipFill>
          <a:blip r:embed="rId3"/>
          <a:stretch>
            <a:fillRect/>
          </a:stretch>
        </p:blipFill>
        <p:spPr>
          <a:xfrm>
            <a:off x="798285" y="3235904"/>
            <a:ext cx="10443043" cy="2032782"/>
          </a:xfrm>
          <a:prstGeom prst="rect">
            <a:avLst/>
          </a:prstGeom>
        </p:spPr>
      </p:pic>
      <p:pic>
        <p:nvPicPr>
          <p:cNvPr id="9" name="图片 8"/>
          <p:cNvPicPr>
            <a:picLocks noChangeAspect="1"/>
          </p:cNvPicPr>
          <p:nvPr/>
        </p:nvPicPr>
        <p:blipFill>
          <a:blip r:embed="rId4"/>
          <a:stretch>
            <a:fillRect/>
          </a:stretch>
        </p:blipFill>
        <p:spPr>
          <a:xfrm>
            <a:off x="1826922" y="5860698"/>
            <a:ext cx="5074622" cy="303591"/>
          </a:xfrm>
          <a:prstGeom prst="rect">
            <a:avLst/>
          </a:prstGeom>
        </p:spPr>
      </p:pic>
      <p:pic>
        <p:nvPicPr>
          <p:cNvPr id="10" name="图片 9"/>
          <p:cNvPicPr>
            <a:picLocks noChangeAspect="1"/>
          </p:cNvPicPr>
          <p:nvPr/>
        </p:nvPicPr>
        <p:blipFill>
          <a:blip r:embed="rId5"/>
          <a:stretch>
            <a:fillRect/>
          </a:stretch>
        </p:blipFill>
        <p:spPr>
          <a:xfrm>
            <a:off x="6971248" y="5846184"/>
            <a:ext cx="1918129" cy="318105"/>
          </a:xfrm>
          <a:prstGeom prst="rect">
            <a:avLst/>
          </a:prstGeom>
        </p:spPr>
      </p:pic>
      <p:sp>
        <p:nvSpPr>
          <p:cNvPr id="11" name="文本框 10"/>
          <p:cNvSpPr txBox="1"/>
          <p:nvPr/>
        </p:nvSpPr>
        <p:spPr>
          <a:xfrm>
            <a:off x="1110342" y="5809471"/>
            <a:ext cx="595035" cy="369332"/>
          </a:xfrm>
          <a:prstGeom prst="rect">
            <a:avLst/>
          </a:prstGeom>
          <a:noFill/>
        </p:spPr>
        <p:txBody>
          <a:bodyPr wrap="none" rtlCol="0">
            <a:spAutoFit/>
          </a:bodyPr>
          <a:lstStyle/>
          <a:p>
            <a:r>
              <a:rPr lang="en-US" altLang="zh-CN" dirty="0"/>
              <a:t>with</a:t>
            </a:r>
            <a:endParaRPr lang="zh-CN" altLang="en-US" dirty="0"/>
          </a:p>
        </p:txBody>
      </p:sp>
    </p:spTree>
    <p:extLst>
      <p:ext uri="{BB962C8B-B14F-4D97-AF65-F5344CB8AC3E}">
        <p14:creationId xmlns:p14="http://schemas.microsoft.com/office/powerpoint/2010/main" val="331601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p:cNvSpPr/>
              <p:nvPr/>
            </p:nvSpPr>
            <p:spPr>
              <a:xfrm>
                <a:off x="791027" y="360794"/>
                <a:ext cx="10000343" cy="1015663"/>
              </a:xfrm>
              <a:prstGeom prst="rect">
                <a:avLst/>
              </a:prstGeom>
            </p:spPr>
            <p:txBody>
              <a:bodyPr wrap="square">
                <a:spAutoFit/>
              </a:bodyPr>
              <a:lstStyle/>
              <a:p>
                <a:r>
                  <a:rPr lang="en-US" altLang="zh-CN" sz="2000" dirty="0">
                    <a:solidFill>
                      <a:srgbClr val="231F20"/>
                    </a:solidFill>
                    <a:latin typeface="Calibri" panose="020F0502020204030204" pitchFamily="34" charset="0"/>
                    <a:cs typeface="Calibri" panose="020F0502020204030204" pitchFamily="34" charset="0"/>
                  </a:rPr>
                  <a:t>The relative strengths and phases of the coupling constants for vector and scalar mesons can be determined by </a:t>
                </a:r>
                <a14:m>
                  <m:oMath xmlns:m="http://schemas.openxmlformats.org/officeDocument/2006/math">
                    <m:r>
                      <a:rPr lang="en-US" altLang="zh-CN" sz="2000" i="1" dirty="0" smtClean="0">
                        <a:solidFill>
                          <a:srgbClr val="231F20"/>
                        </a:solidFill>
                        <a:latin typeface="Cambria Math" panose="02040503050406030204" pitchFamily="18" charset="0"/>
                        <a:cs typeface="Calibri" panose="020F0502020204030204" pitchFamily="34" charset="0"/>
                      </a:rPr>
                      <m:t>𝑆𝑈</m:t>
                    </m:r>
                    <m:r>
                      <a:rPr lang="en-US" altLang="zh-CN" sz="2000" b="0" i="1" dirty="0" smtClean="0">
                        <a:solidFill>
                          <a:srgbClr val="231F20"/>
                        </a:solidFill>
                        <a:latin typeface="Cambria Math" panose="02040503050406030204" pitchFamily="18" charset="0"/>
                        <a:cs typeface="Calibri" panose="020F0502020204030204" pitchFamily="34" charset="0"/>
                      </a:rPr>
                      <m:t>(</m:t>
                    </m:r>
                    <m:r>
                      <a:rPr lang="en-US" altLang="zh-CN" sz="2000" i="1" dirty="0" smtClean="0">
                        <a:solidFill>
                          <a:srgbClr val="231F20"/>
                        </a:solidFill>
                        <a:latin typeface="Cambria Math" panose="02040503050406030204" pitchFamily="18" charset="0"/>
                        <a:cs typeface="Calibri" panose="020F0502020204030204" pitchFamily="34" charset="0"/>
                      </a:rPr>
                      <m:t>3</m:t>
                    </m:r>
                    <m:r>
                      <a:rPr lang="en-US" altLang="zh-CN" sz="2000" b="0" i="1" dirty="0" smtClean="0">
                        <a:solidFill>
                          <a:srgbClr val="231F20"/>
                        </a:solidFill>
                        <a:latin typeface="Cambria Math" panose="02040503050406030204" pitchFamily="18" charset="0"/>
                        <a:cs typeface="Calibri" panose="020F0502020204030204" pitchFamily="34" charset="0"/>
                      </a:rPr>
                      <m:t>)</m:t>
                    </m:r>
                  </m:oMath>
                </a14:m>
                <a:r>
                  <a:rPr lang="en-US" altLang="zh-CN" sz="2000" dirty="0">
                    <a:solidFill>
                      <a:srgbClr val="231F20"/>
                    </a:solidFill>
                    <a:latin typeface="Calibri" panose="020F0502020204030204" pitchFamily="34" charset="0"/>
                    <a:cs typeface="Calibri" panose="020F0502020204030204" pitchFamily="34" charset="0"/>
                  </a:rPr>
                  <a:t> flavor symmetry relations and expressed by overall coupling constants </a:t>
                </a:r>
                <a14:m>
                  <m:oMath xmlns:m="http://schemas.openxmlformats.org/officeDocument/2006/math">
                    <m:sSub>
                      <m:sSubPr>
                        <m:ctrlPr>
                          <a:rPr lang="en-US" altLang="zh-CN" sz="2000" b="0" i="1" dirty="0" smtClean="0">
                            <a:solidFill>
                              <a:srgbClr val="231F20"/>
                            </a:solidFill>
                            <a:latin typeface="Cambria Math" panose="02040503050406030204" pitchFamily="18" charset="0"/>
                            <a:cs typeface="Calibri" panose="020F0502020204030204" pitchFamily="34" charset="0"/>
                          </a:rPr>
                        </m:ctrlPr>
                      </m:sSubPr>
                      <m:e>
                        <m:r>
                          <a:rPr lang="en-US" altLang="zh-CN" sz="2000" i="1" dirty="0" smtClean="0">
                            <a:solidFill>
                              <a:srgbClr val="231F20"/>
                            </a:solidFill>
                            <a:latin typeface="Cambria Math" panose="02040503050406030204" pitchFamily="18" charset="0"/>
                            <a:cs typeface="Calibri" panose="020F0502020204030204" pitchFamily="34" charset="0"/>
                          </a:rPr>
                          <m:t>𝑔</m:t>
                        </m:r>
                      </m:e>
                      <m:sub>
                        <m:r>
                          <a:rPr lang="en-US" altLang="zh-CN" sz="2000" b="0" i="1" dirty="0" smtClean="0">
                            <a:solidFill>
                              <a:srgbClr val="231F20"/>
                            </a:solidFill>
                            <a:latin typeface="Cambria Math" panose="02040503050406030204" pitchFamily="18" charset="0"/>
                            <a:cs typeface="Calibri" panose="020F0502020204030204" pitchFamily="34" charset="0"/>
                          </a:rPr>
                          <m:t>𝑉𝑉𝑃</m:t>
                        </m:r>
                      </m:sub>
                    </m:sSub>
                  </m:oMath>
                </a14:m>
                <a:r>
                  <a:rPr lang="en-US" altLang="zh-CN" sz="2000" dirty="0">
                    <a:solidFill>
                      <a:srgbClr val="231F20"/>
                    </a:solidFill>
                    <a:latin typeface="Calibri" panose="020F0502020204030204" pitchFamily="34" charset="0"/>
                    <a:cs typeface="Calibri" panose="020F0502020204030204" pitchFamily="34" charset="0"/>
                  </a:rPr>
                  <a:t> and </a:t>
                </a:r>
                <a14:m>
                  <m:oMath xmlns:m="http://schemas.openxmlformats.org/officeDocument/2006/math">
                    <m:sSub>
                      <m:sSubPr>
                        <m:ctrlPr>
                          <a:rPr lang="en-US" altLang="zh-CN" sz="2000" b="0" i="1" dirty="0" smtClean="0">
                            <a:solidFill>
                              <a:srgbClr val="231F20"/>
                            </a:solidFill>
                            <a:latin typeface="Cambria Math" panose="02040503050406030204" pitchFamily="18" charset="0"/>
                            <a:cs typeface="Calibri" panose="020F0502020204030204" pitchFamily="34" charset="0"/>
                          </a:rPr>
                        </m:ctrlPr>
                      </m:sSubPr>
                      <m:e>
                        <m:r>
                          <a:rPr lang="en-US" altLang="zh-CN" sz="2000" i="1" dirty="0" smtClean="0">
                            <a:solidFill>
                              <a:srgbClr val="231F20"/>
                            </a:solidFill>
                            <a:latin typeface="Cambria Math" panose="02040503050406030204" pitchFamily="18" charset="0"/>
                            <a:cs typeface="Calibri" panose="020F0502020204030204" pitchFamily="34" charset="0"/>
                          </a:rPr>
                          <m:t>𝑔</m:t>
                        </m:r>
                      </m:e>
                      <m:sub>
                        <m:r>
                          <a:rPr lang="en-US" altLang="zh-CN" sz="2000" i="1" dirty="0" smtClean="0">
                            <a:solidFill>
                              <a:srgbClr val="231F20"/>
                            </a:solidFill>
                            <a:latin typeface="Cambria Math" panose="02040503050406030204" pitchFamily="18" charset="0"/>
                            <a:cs typeface="Calibri" panose="020F0502020204030204" pitchFamily="34" charset="0"/>
                          </a:rPr>
                          <m:t>𝑉𝑃𝑃</m:t>
                        </m:r>
                      </m:sub>
                    </m:sSub>
                  </m:oMath>
                </a14:m>
                <a:r>
                  <a:rPr lang="en-US" altLang="zh-CN" sz="2000" dirty="0">
                    <a:latin typeface="Calibri" panose="020F0502020204030204" pitchFamily="34" charset="0"/>
                    <a:cs typeface="Calibri" panose="020F0502020204030204" pitchFamily="34" charset="0"/>
                  </a:rPr>
                  <a:t>,</a:t>
                </a:r>
                <a:endParaRPr lang="zh-CN" altLang="en-US" sz="2000" dirty="0">
                  <a:latin typeface="Calibri" panose="020F0502020204030204" pitchFamily="34" charset="0"/>
                  <a:cs typeface="Calibri" panose="020F0502020204030204" pitchFamily="34" charset="0"/>
                </a:endParaRPr>
              </a:p>
            </p:txBody>
          </p:sp>
        </mc:Choice>
        <mc:Fallback>
          <p:sp>
            <p:nvSpPr>
              <p:cNvPr id="2" name="矩形 1"/>
              <p:cNvSpPr>
                <a:spLocks noRot="1" noChangeAspect="1" noMove="1" noResize="1" noEditPoints="1" noAdjustHandles="1" noChangeArrowheads="1" noChangeShapeType="1" noTextEdit="1"/>
              </p:cNvSpPr>
              <p:nvPr/>
            </p:nvSpPr>
            <p:spPr>
              <a:xfrm>
                <a:off x="791027" y="360794"/>
                <a:ext cx="10000343" cy="1015663"/>
              </a:xfrm>
              <a:prstGeom prst="rect">
                <a:avLst/>
              </a:prstGeom>
              <a:blipFill>
                <a:blip r:embed="rId2"/>
                <a:stretch>
                  <a:fillRect l="-671" t="-2994" b="-9581"/>
                </a:stretch>
              </a:blipFill>
            </p:spPr>
            <p:txBody>
              <a:bodyPr/>
              <a:lstStyle/>
              <a:p>
                <a:r>
                  <a:rPr lang="zh-CN" altLang="en-US">
                    <a:noFill/>
                  </a:rPr>
                  <a:t> </a:t>
                </a:r>
              </a:p>
            </p:txBody>
          </p:sp>
        </mc:Fallback>
      </mc:AlternateContent>
      <p:pic>
        <p:nvPicPr>
          <p:cNvPr id="3" name="图片 2"/>
          <p:cNvPicPr>
            <a:picLocks noChangeAspect="1"/>
          </p:cNvPicPr>
          <p:nvPr/>
        </p:nvPicPr>
        <p:blipFill>
          <a:blip r:embed="rId3"/>
          <a:stretch>
            <a:fillRect/>
          </a:stretch>
        </p:blipFill>
        <p:spPr>
          <a:xfrm>
            <a:off x="1559576" y="1493643"/>
            <a:ext cx="6474081" cy="2259244"/>
          </a:xfrm>
          <a:prstGeom prst="rect">
            <a:avLst/>
          </a:prstGeom>
        </p:spPr>
      </p:pic>
    </p:spTree>
    <p:extLst>
      <p:ext uri="{BB962C8B-B14F-4D97-AF65-F5344CB8AC3E}">
        <p14:creationId xmlns:p14="http://schemas.microsoft.com/office/powerpoint/2010/main" val="397619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893268" y="603900"/>
            <a:ext cx="3198150" cy="1687800"/>
          </a:xfrm>
          <a:prstGeom prst="rect">
            <a:avLst/>
          </a:prstGeom>
        </p:spPr>
      </p:pic>
      <p:sp>
        <p:nvSpPr>
          <p:cNvPr id="3" name="文本框 2"/>
          <p:cNvSpPr txBox="1"/>
          <p:nvPr/>
        </p:nvSpPr>
        <p:spPr>
          <a:xfrm>
            <a:off x="849086" y="747486"/>
            <a:ext cx="2723823" cy="369332"/>
          </a:xfrm>
          <a:prstGeom prst="rect">
            <a:avLst/>
          </a:prstGeom>
          <a:noFill/>
        </p:spPr>
        <p:txBody>
          <a:bodyPr wrap="none" rtlCol="0">
            <a:spAutoFit/>
          </a:bodyPr>
          <a:lstStyle/>
          <a:p>
            <a:r>
              <a:rPr lang="en-US" altLang="zh-CN" dirty="0"/>
              <a:t>The tree-level amplitude:</a:t>
            </a:r>
            <a:endParaRPr lang="zh-CN" altLang="en-US" dirty="0"/>
          </a:p>
        </p:txBody>
      </p:sp>
      <p:pic>
        <p:nvPicPr>
          <p:cNvPr id="4" name="图片 3"/>
          <p:cNvPicPr>
            <a:picLocks noChangeAspect="1"/>
          </p:cNvPicPr>
          <p:nvPr/>
        </p:nvPicPr>
        <p:blipFill>
          <a:blip r:embed="rId3"/>
          <a:stretch>
            <a:fillRect/>
          </a:stretch>
        </p:blipFill>
        <p:spPr>
          <a:xfrm>
            <a:off x="1348109" y="1286849"/>
            <a:ext cx="5284408" cy="382293"/>
          </a:xfrm>
          <a:prstGeom prst="rect">
            <a:avLst/>
          </a:prstGeom>
        </p:spPr>
      </p:pic>
      <p:pic>
        <p:nvPicPr>
          <p:cNvPr id="5" name="图片 4"/>
          <p:cNvPicPr>
            <a:picLocks noChangeAspect="1"/>
          </p:cNvPicPr>
          <p:nvPr/>
        </p:nvPicPr>
        <p:blipFill>
          <a:blip r:embed="rId4"/>
          <a:stretch>
            <a:fillRect/>
          </a:stretch>
        </p:blipFill>
        <p:spPr>
          <a:xfrm>
            <a:off x="1660594" y="1839173"/>
            <a:ext cx="2219182" cy="420753"/>
          </a:xfrm>
          <a:prstGeom prst="rect">
            <a:avLst/>
          </a:prstGeom>
        </p:spPr>
      </p:pic>
      <p:sp>
        <p:nvSpPr>
          <p:cNvPr id="6" name="文本框 5"/>
          <p:cNvSpPr txBox="1"/>
          <p:nvPr/>
        </p:nvSpPr>
        <p:spPr>
          <a:xfrm>
            <a:off x="914399" y="1890594"/>
            <a:ext cx="595035" cy="369332"/>
          </a:xfrm>
          <a:prstGeom prst="rect">
            <a:avLst/>
          </a:prstGeom>
          <a:noFill/>
        </p:spPr>
        <p:txBody>
          <a:bodyPr wrap="none" rtlCol="0">
            <a:spAutoFit/>
          </a:bodyPr>
          <a:lstStyle/>
          <a:p>
            <a:r>
              <a:rPr lang="en-US" altLang="zh-CN" dirty="0"/>
              <a:t>with</a:t>
            </a:r>
            <a:endParaRPr lang="zh-CN" altLang="en-US" dirty="0"/>
          </a:p>
        </p:txBody>
      </p:sp>
      <p:pic>
        <p:nvPicPr>
          <p:cNvPr id="7" name="图片 6"/>
          <p:cNvPicPr>
            <a:picLocks noChangeAspect="1"/>
          </p:cNvPicPr>
          <p:nvPr/>
        </p:nvPicPr>
        <p:blipFill>
          <a:blip r:embed="rId5"/>
          <a:stretch>
            <a:fillRect/>
          </a:stretch>
        </p:blipFill>
        <p:spPr>
          <a:xfrm>
            <a:off x="849086" y="3683078"/>
            <a:ext cx="9820407" cy="3105900"/>
          </a:xfrm>
          <a:prstGeom prst="rect">
            <a:avLst/>
          </a:prstGeom>
        </p:spPr>
      </p:pic>
      <mc:AlternateContent xmlns:mc="http://schemas.openxmlformats.org/markup-compatibility/2006">
        <mc:Choice xmlns:a14="http://schemas.microsoft.com/office/drawing/2010/main" Requires="a14">
          <p:sp>
            <p:nvSpPr>
              <p:cNvPr id="8" name="文本框 7"/>
              <p:cNvSpPr txBox="1"/>
              <p:nvPr/>
            </p:nvSpPr>
            <p:spPr>
              <a:xfrm>
                <a:off x="849085" y="2761422"/>
                <a:ext cx="6218625" cy="369332"/>
              </a:xfrm>
              <a:prstGeom prst="rect">
                <a:avLst/>
              </a:prstGeom>
              <a:noFill/>
            </p:spPr>
            <p:txBody>
              <a:bodyPr wrap="none" rtlCol="0">
                <a:spAutoFit/>
              </a:bodyPr>
              <a:lstStyle/>
              <a:p>
                <a:r>
                  <a:rPr lang="en-US" altLang="zh-CN" dirty="0"/>
                  <a:t>The loop amplitude at one-loop level without </a:t>
                </a:r>
                <a14:m>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oMath>
                </a14:m>
                <a:r>
                  <a:rPr lang="en-US" altLang="zh-CN" dirty="0"/>
                  <a:t> mixing:</a:t>
                </a:r>
                <a:endParaRPr lang="zh-CN" altLang="en-US" dirty="0"/>
              </a:p>
            </p:txBody>
          </p:sp>
        </mc:Choice>
        <mc:Fallback>
          <p:sp>
            <p:nvSpPr>
              <p:cNvPr id="8" name="文本框 7"/>
              <p:cNvSpPr txBox="1">
                <a:spLocks noRot="1" noChangeAspect="1" noMove="1" noResize="1" noEditPoints="1" noAdjustHandles="1" noChangeArrowheads="1" noChangeShapeType="1" noTextEdit="1"/>
              </p:cNvSpPr>
              <p:nvPr/>
            </p:nvSpPr>
            <p:spPr>
              <a:xfrm>
                <a:off x="849085" y="2761422"/>
                <a:ext cx="6218625" cy="369332"/>
              </a:xfrm>
              <a:prstGeom prst="rect">
                <a:avLst/>
              </a:prstGeom>
              <a:blipFill>
                <a:blip r:embed="rId6"/>
                <a:stretch>
                  <a:fillRect l="-784" t="-9836" r="-196"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7484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430481" y="4965661"/>
            <a:ext cx="2497975" cy="767482"/>
          </a:xfrm>
          <a:prstGeom prst="rect">
            <a:avLst/>
          </a:prstGeom>
        </p:spPr>
      </p:pic>
      <p:pic>
        <p:nvPicPr>
          <p:cNvPr id="3" name="图片 2"/>
          <p:cNvPicPr>
            <a:picLocks noChangeAspect="1"/>
          </p:cNvPicPr>
          <p:nvPr/>
        </p:nvPicPr>
        <p:blipFill>
          <a:blip r:embed="rId3"/>
          <a:stretch>
            <a:fillRect/>
          </a:stretch>
        </p:blipFill>
        <p:spPr>
          <a:xfrm>
            <a:off x="725278" y="2241171"/>
            <a:ext cx="10224311" cy="2309057"/>
          </a:xfrm>
          <a:prstGeom prst="rect">
            <a:avLst/>
          </a:prstGeom>
        </p:spPr>
      </p:pic>
      <p:sp>
        <p:nvSpPr>
          <p:cNvPr id="4" name="文本框 3"/>
          <p:cNvSpPr txBox="1"/>
          <p:nvPr/>
        </p:nvSpPr>
        <p:spPr>
          <a:xfrm>
            <a:off x="870857" y="471714"/>
            <a:ext cx="1261884" cy="369332"/>
          </a:xfrm>
          <a:prstGeom prst="rect">
            <a:avLst/>
          </a:prstGeom>
          <a:noFill/>
        </p:spPr>
        <p:txBody>
          <a:bodyPr wrap="none" rtlCol="0">
            <a:spAutoFit/>
          </a:bodyPr>
          <a:lstStyle/>
          <a:p>
            <a:r>
              <a:rPr lang="en-US" altLang="zh-CN" dirty="0"/>
              <a:t>Examples:</a:t>
            </a:r>
            <a:endParaRPr lang="zh-CN" altLang="en-US" dirty="0"/>
          </a:p>
        </p:txBody>
      </p:sp>
      <p:pic>
        <p:nvPicPr>
          <p:cNvPr id="5" name="图片 4"/>
          <p:cNvPicPr>
            <a:picLocks noChangeAspect="1"/>
          </p:cNvPicPr>
          <p:nvPr/>
        </p:nvPicPr>
        <p:blipFill>
          <a:blip r:embed="rId4"/>
          <a:stretch>
            <a:fillRect/>
          </a:stretch>
        </p:blipFill>
        <p:spPr>
          <a:xfrm>
            <a:off x="7786201" y="214652"/>
            <a:ext cx="3539358" cy="1737519"/>
          </a:xfrm>
          <a:prstGeom prst="rect">
            <a:avLst/>
          </a:prstGeom>
          <a:ln>
            <a:solidFill>
              <a:srgbClr val="FF0000"/>
            </a:solidFill>
          </a:ln>
        </p:spPr>
      </p:pic>
      <p:sp>
        <p:nvSpPr>
          <p:cNvPr id="6" name="文本框 5"/>
          <p:cNvSpPr txBox="1"/>
          <p:nvPr/>
        </p:nvSpPr>
        <p:spPr>
          <a:xfrm>
            <a:off x="1095392" y="5164736"/>
            <a:ext cx="1796326" cy="369332"/>
          </a:xfrm>
          <a:prstGeom prst="rect">
            <a:avLst/>
          </a:prstGeom>
          <a:noFill/>
        </p:spPr>
        <p:txBody>
          <a:bodyPr wrap="none" rtlCol="0">
            <a:spAutoFit/>
          </a:bodyPr>
          <a:lstStyle/>
          <a:p>
            <a:r>
              <a:rPr lang="en-US" altLang="zh-CN" dirty="0"/>
              <a:t>with a UV cutoff</a:t>
            </a:r>
            <a:endParaRPr lang="zh-CN" altLang="en-US" dirty="0"/>
          </a:p>
        </p:txBody>
      </p:sp>
      <p:sp>
        <p:nvSpPr>
          <p:cNvPr id="7" name="文本框 6"/>
          <p:cNvSpPr txBox="1"/>
          <p:nvPr/>
        </p:nvSpPr>
        <p:spPr>
          <a:xfrm>
            <a:off x="6408058" y="5171993"/>
            <a:ext cx="569387" cy="369332"/>
          </a:xfrm>
          <a:prstGeom prst="rect">
            <a:avLst/>
          </a:prstGeom>
          <a:noFill/>
        </p:spPr>
        <p:txBody>
          <a:bodyPr wrap="none" rtlCol="0">
            <a:spAutoFit/>
          </a:bodyPr>
          <a:lstStyle/>
          <a:p>
            <a:r>
              <a:rPr lang="en-US" altLang="zh-CN" dirty="0"/>
              <a:t>and</a:t>
            </a:r>
            <a:endParaRPr lang="zh-CN" altLang="en-US" dirty="0"/>
          </a:p>
        </p:txBody>
      </p:sp>
      <p:pic>
        <p:nvPicPr>
          <p:cNvPr id="8" name="图片 7"/>
          <p:cNvPicPr>
            <a:picLocks noChangeAspect="1"/>
          </p:cNvPicPr>
          <p:nvPr/>
        </p:nvPicPr>
        <p:blipFill>
          <a:blip r:embed="rId5"/>
          <a:stretch>
            <a:fillRect/>
          </a:stretch>
        </p:blipFill>
        <p:spPr>
          <a:xfrm>
            <a:off x="7280528" y="5164736"/>
            <a:ext cx="1895348" cy="326773"/>
          </a:xfrm>
          <a:prstGeom prst="rect">
            <a:avLst/>
          </a:prstGeom>
        </p:spPr>
      </p:pic>
      <mc:AlternateContent xmlns:mc="http://schemas.openxmlformats.org/markup-compatibility/2006">
        <mc:Choice xmlns:a14="http://schemas.microsoft.com/office/drawing/2010/main" Requires="a14">
          <p:sp>
            <p:nvSpPr>
              <p:cNvPr id="9" name="文本框 8"/>
              <p:cNvSpPr txBox="1"/>
              <p:nvPr/>
            </p:nvSpPr>
            <p:spPr>
              <a:xfrm>
                <a:off x="9573423" y="5133677"/>
                <a:ext cx="1909049" cy="388889"/>
              </a:xfrm>
              <a:prstGeom prst="rect">
                <a:avLst/>
              </a:prstGeom>
              <a:noFill/>
            </p:spPr>
            <p:txBody>
              <a:bodyPr wrap="none" rtlCol="0">
                <a:spAutoFit/>
              </a:bodyPr>
              <a:lstStyle/>
              <a:p>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𝑄𝐶𝐷</m:t>
                        </m:r>
                      </m:sub>
                    </m:sSub>
                    <m:r>
                      <a:rPr lang="en-US" altLang="zh-CN" b="0" i="1" smtClean="0">
                        <a:latin typeface="Cambria Math" panose="02040503050406030204" pitchFamily="18" charset="0"/>
                      </a:rPr>
                      <m:t>=220</m:t>
                    </m:r>
                  </m:oMath>
                </a14:m>
                <a:r>
                  <a:rPr lang="zh-CN" altLang="en-US" dirty="0"/>
                  <a:t> </a:t>
                </a:r>
                <a:r>
                  <a:rPr lang="en-US" altLang="zh-CN" dirty="0"/>
                  <a:t>MeV</a:t>
                </a:r>
                <a:endParaRPr lang="zh-CN" altLang="en-US" dirty="0"/>
              </a:p>
            </p:txBody>
          </p:sp>
        </mc:Choice>
        <mc:Fallback>
          <p:sp>
            <p:nvSpPr>
              <p:cNvPr id="9" name="文本框 8"/>
              <p:cNvSpPr txBox="1">
                <a:spLocks noRot="1" noChangeAspect="1" noMove="1" noResize="1" noEditPoints="1" noAdjustHandles="1" noChangeArrowheads="1" noChangeShapeType="1" noTextEdit="1"/>
              </p:cNvSpPr>
              <p:nvPr/>
            </p:nvSpPr>
            <p:spPr>
              <a:xfrm>
                <a:off x="9573423" y="5133677"/>
                <a:ext cx="1909049" cy="388889"/>
              </a:xfrm>
              <a:prstGeom prst="rect">
                <a:avLst/>
              </a:prstGeom>
              <a:blipFill>
                <a:blip r:embed="rId6"/>
                <a:stretch>
                  <a:fillRect t="-7813" r="-1274" b="-187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689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文本框 1"/>
              <p:cNvSpPr txBox="1"/>
              <p:nvPr/>
            </p:nvSpPr>
            <p:spPr>
              <a:xfrm>
                <a:off x="703942" y="199650"/>
                <a:ext cx="5898025" cy="369332"/>
              </a:xfrm>
              <a:prstGeom prst="rect">
                <a:avLst/>
              </a:prstGeom>
              <a:noFill/>
            </p:spPr>
            <p:txBody>
              <a:bodyPr wrap="none" rtlCol="0">
                <a:spAutoFit/>
              </a:bodyPr>
              <a:lstStyle/>
              <a:p>
                <a:r>
                  <a:rPr lang="en-US" altLang="zh-CN" dirty="0"/>
                  <a:t>The loop amplitude at one-loop level with </a:t>
                </a:r>
                <a14:m>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oMath>
                </a14:m>
                <a:r>
                  <a:rPr lang="en-US" altLang="zh-CN" dirty="0"/>
                  <a:t> mixing:</a:t>
                </a:r>
                <a:endParaRPr lang="zh-CN" altLang="en-US" dirty="0"/>
              </a:p>
            </p:txBody>
          </p:sp>
        </mc:Choice>
        <mc:Fallback>
          <p:sp>
            <p:nvSpPr>
              <p:cNvPr id="2" name="文本框 1"/>
              <p:cNvSpPr txBox="1">
                <a:spLocks noRot="1" noChangeAspect="1" noMove="1" noResize="1" noEditPoints="1" noAdjustHandles="1" noChangeArrowheads="1" noChangeShapeType="1" noTextEdit="1"/>
              </p:cNvSpPr>
              <p:nvPr/>
            </p:nvSpPr>
            <p:spPr>
              <a:xfrm>
                <a:off x="703942" y="199650"/>
                <a:ext cx="5898025" cy="369332"/>
              </a:xfrm>
              <a:prstGeom prst="rect">
                <a:avLst/>
              </a:prstGeom>
              <a:blipFill>
                <a:blip r:embed="rId2"/>
                <a:stretch>
                  <a:fillRect l="-826" t="-10000" r="-207" b="-26667"/>
                </a:stretch>
              </a:blipFill>
            </p:spPr>
            <p:txBody>
              <a:bodyPr/>
              <a:lstStyle/>
              <a:p>
                <a:r>
                  <a:rPr lang="zh-CN" altLang="en-US">
                    <a:noFill/>
                  </a:rPr>
                  <a:t> </a:t>
                </a:r>
              </a:p>
            </p:txBody>
          </p:sp>
        </mc:Fallback>
      </mc:AlternateContent>
      <p:pic>
        <p:nvPicPr>
          <p:cNvPr id="3" name="图片 2"/>
          <p:cNvPicPr>
            <a:picLocks noChangeAspect="1"/>
          </p:cNvPicPr>
          <p:nvPr/>
        </p:nvPicPr>
        <p:blipFill>
          <a:blip r:embed="rId3"/>
          <a:stretch>
            <a:fillRect/>
          </a:stretch>
        </p:blipFill>
        <p:spPr>
          <a:xfrm>
            <a:off x="703941" y="871700"/>
            <a:ext cx="11079125" cy="3598700"/>
          </a:xfrm>
          <a:prstGeom prst="rect">
            <a:avLst/>
          </a:prstGeom>
        </p:spPr>
      </p:pic>
      <p:sp>
        <p:nvSpPr>
          <p:cNvPr id="4" name="椭圆 3"/>
          <p:cNvSpPr/>
          <p:nvPr/>
        </p:nvSpPr>
        <p:spPr bwMode="auto">
          <a:xfrm>
            <a:off x="2953657" y="2061029"/>
            <a:ext cx="297543" cy="26851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pic>
        <p:nvPicPr>
          <p:cNvPr id="5" name="图片 4"/>
          <p:cNvPicPr>
            <a:picLocks noChangeAspect="1"/>
          </p:cNvPicPr>
          <p:nvPr/>
        </p:nvPicPr>
        <p:blipFill>
          <a:blip r:embed="rId4"/>
          <a:stretch>
            <a:fillRect/>
          </a:stretch>
        </p:blipFill>
        <p:spPr>
          <a:xfrm>
            <a:off x="1091445" y="4949227"/>
            <a:ext cx="4522382" cy="1277401"/>
          </a:xfrm>
          <a:prstGeom prst="rect">
            <a:avLst/>
          </a:prstGeom>
        </p:spPr>
      </p:pic>
      <p:sp>
        <p:nvSpPr>
          <p:cNvPr id="6" name="左大括号 5"/>
          <p:cNvSpPr/>
          <p:nvPr/>
        </p:nvSpPr>
        <p:spPr bwMode="auto">
          <a:xfrm>
            <a:off x="551543" y="4949371"/>
            <a:ext cx="261257" cy="1219200"/>
          </a:xfrm>
          <a:prstGeom prst="leftBrac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5468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600150" y="1366056"/>
            <a:ext cx="1529550" cy="361050"/>
          </a:xfrm>
          <a:prstGeom prst="rect">
            <a:avLst/>
          </a:prstGeom>
        </p:spPr>
      </p:pic>
      <p:pic>
        <p:nvPicPr>
          <p:cNvPr id="3" name="图片 2"/>
          <p:cNvPicPr>
            <a:picLocks noChangeAspect="1"/>
          </p:cNvPicPr>
          <p:nvPr/>
        </p:nvPicPr>
        <p:blipFill>
          <a:blip r:embed="rId3"/>
          <a:stretch>
            <a:fillRect/>
          </a:stretch>
        </p:blipFill>
        <p:spPr>
          <a:xfrm>
            <a:off x="3129700" y="1322556"/>
            <a:ext cx="851681" cy="404550"/>
          </a:xfrm>
          <a:prstGeom prst="rect">
            <a:avLst/>
          </a:prstGeom>
        </p:spPr>
      </p:pic>
      <p:pic>
        <p:nvPicPr>
          <p:cNvPr id="4" name="图片 3"/>
          <p:cNvPicPr>
            <a:picLocks noChangeAspect="1"/>
          </p:cNvPicPr>
          <p:nvPr/>
        </p:nvPicPr>
        <p:blipFill>
          <a:blip r:embed="rId4"/>
          <a:stretch>
            <a:fillRect/>
          </a:stretch>
        </p:blipFill>
        <p:spPr>
          <a:xfrm>
            <a:off x="3581588" y="1947719"/>
            <a:ext cx="4206263" cy="378450"/>
          </a:xfrm>
          <a:prstGeom prst="rect">
            <a:avLst/>
          </a:prstGeom>
        </p:spPr>
      </p:pic>
      <p:pic>
        <p:nvPicPr>
          <p:cNvPr id="5" name="图片 4"/>
          <p:cNvPicPr>
            <a:picLocks noChangeAspect="1"/>
          </p:cNvPicPr>
          <p:nvPr/>
        </p:nvPicPr>
        <p:blipFill>
          <a:blip r:embed="rId5"/>
          <a:stretch>
            <a:fillRect/>
          </a:stretch>
        </p:blipFill>
        <p:spPr>
          <a:xfrm>
            <a:off x="1136597" y="2928450"/>
            <a:ext cx="2103131" cy="391500"/>
          </a:xfrm>
          <a:prstGeom prst="rect">
            <a:avLst/>
          </a:prstGeom>
        </p:spPr>
      </p:pic>
      <p:pic>
        <p:nvPicPr>
          <p:cNvPr id="6" name="图片 5"/>
          <p:cNvPicPr>
            <a:picLocks noChangeAspect="1"/>
          </p:cNvPicPr>
          <p:nvPr/>
        </p:nvPicPr>
        <p:blipFill>
          <a:blip r:embed="rId6"/>
          <a:stretch>
            <a:fillRect/>
          </a:stretch>
        </p:blipFill>
        <p:spPr>
          <a:xfrm>
            <a:off x="3239728" y="2928450"/>
            <a:ext cx="5422950" cy="408900"/>
          </a:xfrm>
          <a:prstGeom prst="rect">
            <a:avLst/>
          </a:prstGeom>
        </p:spPr>
      </p:pic>
      <p:pic>
        <p:nvPicPr>
          <p:cNvPr id="7" name="图片 6"/>
          <p:cNvPicPr>
            <a:picLocks noChangeAspect="1"/>
          </p:cNvPicPr>
          <p:nvPr/>
        </p:nvPicPr>
        <p:blipFill>
          <a:blip r:embed="rId7"/>
          <a:stretch>
            <a:fillRect/>
          </a:stretch>
        </p:blipFill>
        <p:spPr>
          <a:xfrm>
            <a:off x="9688171" y="3015450"/>
            <a:ext cx="2155275" cy="321900"/>
          </a:xfrm>
          <a:prstGeom prst="rect">
            <a:avLst/>
          </a:prstGeom>
          <a:ln>
            <a:solidFill>
              <a:srgbClr val="0000CC"/>
            </a:solidFill>
          </a:ln>
        </p:spPr>
      </p:pic>
      <p:sp>
        <p:nvSpPr>
          <p:cNvPr id="8" name="右大括号 7"/>
          <p:cNvSpPr/>
          <p:nvPr/>
        </p:nvSpPr>
        <p:spPr bwMode="auto">
          <a:xfrm rot="5400000">
            <a:off x="6729243" y="3096458"/>
            <a:ext cx="186814" cy="927043"/>
          </a:xfrm>
          <a:prstGeom prst="rightBrace">
            <a:avLst/>
          </a:prstGeom>
          <a:no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sp>
        <p:nvSpPr>
          <p:cNvPr id="9" name="右大括号 8"/>
          <p:cNvSpPr/>
          <p:nvPr/>
        </p:nvSpPr>
        <p:spPr bwMode="auto">
          <a:xfrm rot="5400000">
            <a:off x="7999243" y="3067429"/>
            <a:ext cx="186814" cy="985101"/>
          </a:xfrm>
          <a:prstGeom prst="rightBrac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sp>
        <p:nvSpPr>
          <p:cNvPr id="10" name="文本框 9"/>
          <p:cNvSpPr txBox="1"/>
          <p:nvPr/>
        </p:nvSpPr>
        <p:spPr>
          <a:xfrm>
            <a:off x="7467479" y="3782609"/>
            <a:ext cx="2390398" cy="369332"/>
          </a:xfrm>
          <a:prstGeom prst="rect">
            <a:avLst/>
          </a:prstGeom>
          <a:noFill/>
          <a:ln>
            <a:solidFill>
              <a:srgbClr val="FF0000"/>
            </a:solidFill>
          </a:ln>
        </p:spPr>
        <p:txBody>
          <a:bodyPr wrap="none" rtlCol="0">
            <a:spAutoFit/>
          </a:bodyPr>
          <a:lstStyle/>
          <a:p>
            <a:r>
              <a:rPr lang="en-US" altLang="zh-CN" dirty="0"/>
              <a:t>Isospin breaking term</a:t>
            </a:r>
            <a:endParaRPr lang="zh-CN" altLang="en-US" dirty="0"/>
          </a:p>
        </p:txBody>
      </p:sp>
      <p:sp>
        <p:nvSpPr>
          <p:cNvPr id="11" name="文本框 10"/>
          <p:cNvSpPr txBox="1"/>
          <p:nvPr/>
        </p:nvSpPr>
        <p:spPr>
          <a:xfrm>
            <a:off x="4602115" y="3782609"/>
            <a:ext cx="2698175" cy="369332"/>
          </a:xfrm>
          <a:prstGeom prst="rect">
            <a:avLst/>
          </a:prstGeom>
          <a:noFill/>
          <a:ln>
            <a:solidFill>
              <a:srgbClr val="0000CC"/>
            </a:solidFill>
          </a:ln>
        </p:spPr>
        <p:txBody>
          <a:bodyPr wrap="none" rtlCol="0">
            <a:spAutoFit/>
          </a:bodyPr>
          <a:lstStyle/>
          <a:p>
            <a:r>
              <a:rPr lang="en-US" altLang="zh-CN" dirty="0"/>
              <a:t>Loop power suppression</a:t>
            </a:r>
            <a:endParaRPr lang="zh-CN" altLang="en-US" dirty="0"/>
          </a:p>
        </p:txBody>
      </p:sp>
      <p:pic>
        <p:nvPicPr>
          <p:cNvPr id="12" name="图片 11"/>
          <p:cNvPicPr>
            <a:picLocks noChangeAspect="1"/>
          </p:cNvPicPr>
          <p:nvPr/>
        </p:nvPicPr>
        <p:blipFill>
          <a:blip r:embed="rId8"/>
          <a:stretch>
            <a:fillRect/>
          </a:stretch>
        </p:blipFill>
        <p:spPr>
          <a:xfrm>
            <a:off x="2090621" y="4808821"/>
            <a:ext cx="3580538" cy="417600"/>
          </a:xfrm>
          <a:prstGeom prst="rect">
            <a:avLst/>
          </a:prstGeom>
        </p:spPr>
      </p:pic>
      <p:pic>
        <p:nvPicPr>
          <p:cNvPr id="13" name="图片 12"/>
          <p:cNvPicPr>
            <a:picLocks noChangeAspect="1"/>
          </p:cNvPicPr>
          <p:nvPr/>
        </p:nvPicPr>
        <p:blipFill>
          <a:blip r:embed="rId9"/>
          <a:stretch>
            <a:fillRect/>
          </a:stretch>
        </p:blipFill>
        <p:spPr>
          <a:xfrm>
            <a:off x="2090621" y="5785921"/>
            <a:ext cx="5405569" cy="900450"/>
          </a:xfrm>
          <a:prstGeom prst="rect">
            <a:avLst/>
          </a:prstGeom>
        </p:spPr>
      </p:pic>
      <p:sp>
        <p:nvSpPr>
          <p:cNvPr id="14" name="文本框 13"/>
          <p:cNvSpPr txBox="1"/>
          <p:nvPr/>
        </p:nvSpPr>
        <p:spPr>
          <a:xfrm>
            <a:off x="882598" y="397596"/>
            <a:ext cx="4390946" cy="369332"/>
          </a:xfrm>
          <a:prstGeom prst="rect">
            <a:avLst/>
          </a:prstGeom>
          <a:noFill/>
        </p:spPr>
        <p:txBody>
          <a:bodyPr wrap="none" rtlCol="0">
            <a:spAutoFit/>
          </a:bodyPr>
          <a:lstStyle/>
          <a:p>
            <a:r>
              <a:rPr lang="en-US" altLang="zh-CN" b="1" dirty="0">
                <a:solidFill>
                  <a:srgbClr val="0000CC"/>
                </a:solidFill>
              </a:rPr>
              <a:t>Power counting of the loop amplitude:</a:t>
            </a:r>
            <a:endParaRPr lang="zh-CN" altLang="en-US" b="1" dirty="0">
              <a:solidFill>
                <a:srgbClr val="0000CC"/>
              </a:solidFill>
            </a:endParaRPr>
          </a:p>
        </p:txBody>
      </p:sp>
      <p:sp>
        <p:nvSpPr>
          <p:cNvPr id="15" name="文本框 14"/>
          <p:cNvSpPr txBox="1"/>
          <p:nvPr/>
        </p:nvSpPr>
        <p:spPr>
          <a:xfrm>
            <a:off x="882598" y="878847"/>
            <a:ext cx="8879354" cy="369332"/>
          </a:xfrm>
          <a:prstGeom prst="rect">
            <a:avLst/>
          </a:prstGeom>
          <a:noFill/>
        </p:spPr>
        <p:txBody>
          <a:bodyPr wrap="none" rtlCol="0">
            <a:spAutoFit/>
          </a:bodyPr>
          <a:lstStyle/>
          <a:p>
            <a:r>
              <a:rPr lang="en-US" altLang="zh-CN" dirty="0"/>
              <a:t>Assuming the intermediate mesons are close to being on-shell, the propagator reads </a:t>
            </a:r>
            <a:endParaRPr lang="zh-CN" altLang="en-US" dirty="0"/>
          </a:p>
        </p:txBody>
      </p:sp>
      <p:sp>
        <p:nvSpPr>
          <p:cNvPr id="16" name="文本框 15"/>
          <p:cNvSpPr txBox="1"/>
          <p:nvPr/>
        </p:nvSpPr>
        <p:spPr>
          <a:xfrm>
            <a:off x="882598" y="1903648"/>
            <a:ext cx="2416046" cy="369332"/>
          </a:xfrm>
          <a:prstGeom prst="rect">
            <a:avLst/>
          </a:prstGeom>
          <a:noFill/>
        </p:spPr>
        <p:txBody>
          <a:bodyPr wrap="none" rtlCol="0">
            <a:spAutoFit/>
          </a:bodyPr>
          <a:lstStyle/>
          <a:p>
            <a:r>
              <a:rPr lang="en-US" altLang="zh-CN" dirty="0"/>
              <a:t>The integrand counts:</a:t>
            </a:r>
            <a:endParaRPr lang="zh-CN" altLang="en-US" dirty="0"/>
          </a:p>
        </p:txBody>
      </p:sp>
      <p:sp>
        <p:nvSpPr>
          <p:cNvPr id="17" name="文本框 16"/>
          <p:cNvSpPr txBox="1"/>
          <p:nvPr/>
        </p:nvSpPr>
        <p:spPr>
          <a:xfrm>
            <a:off x="882598" y="2524158"/>
            <a:ext cx="6596742" cy="369332"/>
          </a:xfrm>
          <a:prstGeom prst="rect">
            <a:avLst/>
          </a:prstGeom>
          <a:noFill/>
        </p:spPr>
        <p:txBody>
          <a:bodyPr wrap="none" rtlCol="0">
            <a:spAutoFit/>
          </a:bodyPr>
          <a:lstStyle/>
          <a:p>
            <a:r>
              <a:rPr lang="en-US" altLang="zh-CN" dirty="0"/>
              <a:t>For the two loop amplitudes which cancel each other, we have </a:t>
            </a:r>
            <a:endParaRPr lang="zh-CN" altLang="en-US" dirty="0"/>
          </a:p>
        </p:txBody>
      </p:sp>
      <p:sp>
        <p:nvSpPr>
          <p:cNvPr id="18" name="文本框 17"/>
          <p:cNvSpPr txBox="1"/>
          <p:nvPr/>
        </p:nvSpPr>
        <p:spPr>
          <a:xfrm>
            <a:off x="882598" y="4404884"/>
            <a:ext cx="4339650" cy="369332"/>
          </a:xfrm>
          <a:prstGeom prst="rect">
            <a:avLst/>
          </a:prstGeom>
          <a:noFill/>
        </p:spPr>
        <p:txBody>
          <a:bodyPr wrap="none" rtlCol="0">
            <a:spAutoFit/>
          </a:bodyPr>
          <a:lstStyle/>
          <a:p>
            <a:r>
              <a:rPr lang="en-US" altLang="zh-CN" dirty="0"/>
              <a:t>The loop amplitude can be expressed as</a:t>
            </a:r>
            <a:endParaRPr lang="zh-CN" altLang="en-US" dirty="0"/>
          </a:p>
        </p:txBody>
      </p:sp>
      <p:sp>
        <p:nvSpPr>
          <p:cNvPr id="19" name="文本框 18"/>
          <p:cNvSpPr txBox="1"/>
          <p:nvPr/>
        </p:nvSpPr>
        <p:spPr>
          <a:xfrm>
            <a:off x="882598" y="5416589"/>
            <a:ext cx="3954929" cy="369332"/>
          </a:xfrm>
          <a:prstGeom prst="rect">
            <a:avLst/>
          </a:prstGeom>
          <a:noFill/>
        </p:spPr>
        <p:txBody>
          <a:bodyPr wrap="none" rtlCol="0">
            <a:spAutoFit/>
          </a:bodyPr>
          <a:lstStyle/>
          <a:p>
            <a:r>
              <a:rPr lang="en-US" altLang="zh-CN" dirty="0"/>
              <a:t>The total amplitude can be written as</a:t>
            </a:r>
            <a:endParaRPr lang="zh-CN" altLang="en-US" dirty="0"/>
          </a:p>
        </p:txBody>
      </p:sp>
    </p:spTree>
    <p:extLst>
      <p:ext uri="{BB962C8B-B14F-4D97-AF65-F5344CB8AC3E}">
        <p14:creationId xmlns:p14="http://schemas.microsoft.com/office/powerpoint/2010/main" val="919919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p:cNvSpPr/>
              <p:nvPr/>
            </p:nvSpPr>
            <p:spPr>
              <a:xfrm>
                <a:off x="1037772" y="317864"/>
                <a:ext cx="8476342" cy="461665"/>
              </a:xfrm>
              <a:prstGeom prst="rect">
                <a:avLst/>
              </a:prstGeom>
              <a:solidFill>
                <a:schemeClr val="accent5">
                  <a:lumMod val="75000"/>
                </a:schemeClr>
              </a:solidFill>
            </p:spPr>
            <p:txBody>
              <a:bodyPr wrap="square">
                <a:spAutoFit/>
              </a:bodyPr>
              <a:lstStyle/>
              <a:p>
                <a:r>
                  <a:rPr lang="en-US" altLang="zh-CN" sz="2400" b="1" dirty="0">
                    <a:solidFill>
                      <a:srgbClr val="0000CC"/>
                    </a:solidFill>
                    <a:latin typeface="Calibri" panose="020F0502020204030204" pitchFamily="34" charset="0"/>
                    <a:cs typeface="Calibri" panose="020F0502020204030204" pitchFamily="34" charset="0"/>
                  </a:rPr>
                  <a:t>	Tree and loop amplitudes of </a:t>
                </a:r>
                <a14:m>
                  <m:oMath xmlns:m="http://schemas.openxmlformats.org/officeDocument/2006/math">
                    <m:sSubSup>
                      <m:sSubSupPr>
                        <m:ctrlPr>
                          <a:rPr lang="en-US" altLang="zh-CN" sz="2400" b="1" i="1" dirty="0" smtClean="0">
                            <a:solidFill>
                              <a:srgbClr val="0000CC"/>
                            </a:solidFill>
                            <a:latin typeface="Cambria Math" panose="02040503050406030204" pitchFamily="18" charset="0"/>
                            <a:cs typeface="Calibri" panose="020F0502020204030204" pitchFamily="34" charset="0"/>
                          </a:rPr>
                        </m:ctrlPr>
                      </m:sSubSupPr>
                      <m:e>
                        <m:r>
                          <a:rPr lang="en-US" altLang="zh-CN" sz="2400" b="1" i="1" dirty="0" smtClean="0">
                            <a:solidFill>
                              <a:srgbClr val="0000CC"/>
                            </a:solidFill>
                            <a:latin typeface="Cambria Math" panose="02040503050406030204" pitchFamily="18" charset="0"/>
                            <a:cs typeface="Calibri" panose="020F0502020204030204" pitchFamily="34" charset="0"/>
                          </a:rPr>
                          <m:t>𝑫</m:t>
                        </m:r>
                      </m:e>
                      <m:sub>
                        <m:r>
                          <a:rPr lang="en-US" altLang="zh-CN" sz="2400" b="1" i="1" dirty="0" smtClean="0">
                            <a:solidFill>
                              <a:srgbClr val="0000CC"/>
                            </a:solidFill>
                            <a:latin typeface="Cambria Math" panose="02040503050406030204" pitchFamily="18" charset="0"/>
                            <a:cs typeface="Calibri" panose="020F0502020204030204" pitchFamily="34" charset="0"/>
                          </a:rPr>
                          <m:t>𝒔</m:t>
                        </m:r>
                      </m:sub>
                      <m:sup>
                        <m:r>
                          <a:rPr lang="en-US" altLang="zh-CN" sz="2400" b="1" i="1" dirty="0" smtClean="0">
                            <a:solidFill>
                              <a:srgbClr val="0000CC"/>
                            </a:solidFill>
                            <a:latin typeface="Cambria Math" panose="02040503050406030204" pitchFamily="18" charset="0"/>
                            <a:cs typeface="Calibri" panose="020F0502020204030204" pitchFamily="34" charset="0"/>
                          </a:rPr>
                          <m:t>∗+</m:t>
                        </m:r>
                      </m:sup>
                    </m:sSubSup>
                    <m:r>
                      <a:rPr lang="en-US" altLang="zh-CN" sz="2400" b="1" i="1" dirty="0" smtClean="0">
                        <a:solidFill>
                          <a:srgbClr val="0000CC"/>
                        </a:solidFill>
                        <a:latin typeface="Cambria Math" panose="02040503050406030204" pitchFamily="18" charset="0"/>
                        <a:cs typeface="Calibri" panose="020F0502020204030204" pitchFamily="34" charset="0"/>
                      </a:rPr>
                      <m:t>→</m:t>
                    </m:r>
                    <m:sSubSup>
                      <m:sSubSupPr>
                        <m:ctrlPr>
                          <a:rPr lang="en-US" altLang="zh-CN" sz="2400" b="1" i="1" dirty="0" smtClean="0">
                            <a:solidFill>
                              <a:srgbClr val="0000CC"/>
                            </a:solidFill>
                            <a:latin typeface="Cambria Math" panose="02040503050406030204" pitchFamily="18" charset="0"/>
                            <a:cs typeface="Calibri" panose="020F0502020204030204" pitchFamily="34" charset="0"/>
                          </a:rPr>
                        </m:ctrlPr>
                      </m:sSubSupPr>
                      <m:e>
                        <m:r>
                          <a:rPr lang="en-US" altLang="zh-CN" sz="2400" b="1" i="1" dirty="0" smtClean="0">
                            <a:solidFill>
                              <a:srgbClr val="0000CC"/>
                            </a:solidFill>
                            <a:latin typeface="Cambria Math" panose="02040503050406030204" pitchFamily="18" charset="0"/>
                            <a:cs typeface="Calibri" panose="020F0502020204030204" pitchFamily="34" charset="0"/>
                          </a:rPr>
                          <m:t>𝑫</m:t>
                        </m:r>
                      </m:e>
                      <m:sub>
                        <m:r>
                          <a:rPr lang="en-US" altLang="zh-CN" sz="2400" b="1" i="1" dirty="0" smtClean="0">
                            <a:solidFill>
                              <a:srgbClr val="0000CC"/>
                            </a:solidFill>
                            <a:latin typeface="Cambria Math" panose="02040503050406030204" pitchFamily="18" charset="0"/>
                            <a:cs typeface="Calibri" panose="020F0502020204030204" pitchFamily="34" charset="0"/>
                          </a:rPr>
                          <m:t>𝒔</m:t>
                        </m:r>
                      </m:sub>
                      <m:sup>
                        <m:r>
                          <a:rPr lang="en-US" altLang="zh-CN" sz="2400" b="1" i="1" dirty="0" smtClean="0">
                            <a:solidFill>
                              <a:srgbClr val="0000CC"/>
                            </a:solidFill>
                            <a:latin typeface="Cambria Math" panose="02040503050406030204" pitchFamily="18" charset="0"/>
                            <a:cs typeface="Calibri" panose="020F0502020204030204" pitchFamily="34" charset="0"/>
                          </a:rPr>
                          <m:t>+</m:t>
                        </m:r>
                      </m:sup>
                    </m:sSubSup>
                    <m:r>
                      <a:rPr lang="en-US" altLang="zh-CN" sz="2400" b="1" i="1" dirty="0" smtClean="0">
                        <a:solidFill>
                          <a:srgbClr val="0000CC"/>
                        </a:solidFill>
                        <a:latin typeface="Cambria Math" panose="02040503050406030204" pitchFamily="18" charset="0"/>
                        <a:cs typeface="Calibri" panose="020F0502020204030204" pitchFamily="34" charset="0"/>
                      </a:rPr>
                      <m:t> </m:t>
                    </m:r>
                    <m:r>
                      <a:rPr lang="el-GR" altLang="zh-CN" sz="2400" b="1" i="1" dirty="0" smtClean="0">
                        <a:solidFill>
                          <a:srgbClr val="0000CC"/>
                        </a:solidFill>
                        <a:latin typeface="Cambria Math" panose="02040503050406030204" pitchFamily="18" charset="0"/>
                        <a:cs typeface="Calibri" panose="020F0502020204030204" pitchFamily="34" charset="0"/>
                      </a:rPr>
                      <m:t>𝜸</m:t>
                    </m:r>
                    <m:r>
                      <a:rPr lang="en-US" altLang="zh-CN" sz="2400" b="1" i="1" dirty="0" smtClean="0">
                        <a:solidFill>
                          <a:srgbClr val="0000CC"/>
                        </a:solidFill>
                        <a:latin typeface="Cambria Math" panose="02040503050406030204" pitchFamily="18" charset="0"/>
                        <a:cs typeface="Calibri" panose="020F0502020204030204" pitchFamily="34" charset="0"/>
                      </a:rPr>
                      <m:t> </m:t>
                    </m:r>
                  </m:oMath>
                </a14:m>
                <a:r>
                  <a:rPr lang="en-US" altLang="zh-CN" sz="2400" b="1" dirty="0">
                    <a:solidFill>
                      <a:srgbClr val="0000CC"/>
                    </a:solidFill>
                    <a:latin typeface="Calibri" panose="020F0502020204030204" pitchFamily="34" charset="0"/>
                    <a:cs typeface="Calibri" panose="020F0502020204030204" pitchFamily="34" charset="0"/>
                  </a:rPr>
                  <a:t>in the VMD model</a:t>
                </a:r>
                <a:endParaRPr lang="zh-CN" altLang="en-US" sz="2400" b="1" dirty="0">
                  <a:solidFill>
                    <a:srgbClr val="0000CC"/>
                  </a:solidFill>
                  <a:latin typeface="Calibri" panose="020F0502020204030204" pitchFamily="34" charset="0"/>
                  <a:cs typeface="Calibri" panose="020F0502020204030204" pitchFamily="34" charset="0"/>
                </a:endParaRPr>
              </a:p>
            </p:txBody>
          </p:sp>
        </mc:Choice>
        <mc:Fallback>
          <p:sp>
            <p:nvSpPr>
              <p:cNvPr id="2" name="矩形 1"/>
              <p:cNvSpPr>
                <a:spLocks noRot="1" noChangeAspect="1" noMove="1" noResize="1" noEditPoints="1" noAdjustHandles="1" noChangeArrowheads="1" noChangeShapeType="1" noTextEdit="1"/>
              </p:cNvSpPr>
              <p:nvPr/>
            </p:nvSpPr>
            <p:spPr>
              <a:xfrm>
                <a:off x="1037772" y="317864"/>
                <a:ext cx="8476342" cy="461665"/>
              </a:xfrm>
              <a:prstGeom prst="rect">
                <a:avLst/>
              </a:prstGeom>
              <a:blipFill>
                <a:blip r:embed="rId2"/>
                <a:stretch>
                  <a:fillRect t="-10526" b="-28947"/>
                </a:stretch>
              </a:blipFill>
            </p:spPr>
            <p:txBody>
              <a:bodyPr/>
              <a:lstStyle/>
              <a:p>
                <a:r>
                  <a:rPr lang="zh-CN" altLang="en-US">
                    <a:noFill/>
                  </a:rPr>
                  <a:t> </a:t>
                </a:r>
              </a:p>
            </p:txBody>
          </p:sp>
        </mc:Fallback>
      </mc:AlternateContent>
      <p:pic>
        <p:nvPicPr>
          <p:cNvPr id="3" name="图片 2"/>
          <p:cNvPicPr>
            <a:picLocks noChangeAspect="1"/>
          </p:cNvPicPr>
          <p:nvPr/>
        </p:nvPicPr>
        <p:blipFill>
          <a:blip r:embed="rId3"/>
          <a:stretch>
            <a:fillRect/>
          </a:stretch>
        </p:blipFill>
        <p:spPr>
          <a:xfrm>
            <a:off x="2220065" y="1752431"/>
            <a:ext cx="3723535" cy="448023"/>
          </a:xfrm>
          <a:prstGeom prst="rect">
            <a:avLst/>
          </a:prstGeom>
        </p:spPr>
      </p:pic>
      <mc:AlternateContent xmlns:mc="http://schemas.openxmlformats.org/markup-compatibility/2006">
        <mc:Choice xmlns:a14="http://schemas.microsoft.com/office/drawing/2010/main" Requires="a14">
          <p:sp>
            <p:nvSpPr>
              <p:cNvPr id="4" name="文本框 3"/>
              <p:cNvSpPr txBox="1"/>
              <p:nvPr/>
            </p:nvSpPr>
            <p:spPr>
              <a:xfrm>
                <a:off x="943429" y="1081314"/>
                <a:ext cx="9317231" cy="369332"/>
              </a:xfrm>
              <a:prstGeom prst="rect">
                <a:avLst/>
              </a:prstGeom>
              <a:noFill/>
            </p:spPr>
            <p:txBody>
              <a:bodyPr wrap="none" rtlCol="0">
                <a:spAutoFit/>
              </a:bodyPr>
              <a:lstStyle/>
              <a:p>
                <a:r>
                  <a:rPr lang="en-US" altLang="zh-CN" dirty="0"/>
                  <a:t>The radiative decay of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𝐷</m:t>
                        </m:r>
                      </m:e>
                      <m:sub>
                        <m:r>
                          <a:rPr lang="en-US" altLang="zh-CN" i="1">
                            <a:latin typeface="Cambria Math" panose="02040503050406030204" pitchFamily="18" charset="0"/>
                          </a:rPr>
                          <m:t>𝑠</m:t>
                        </m:r>
                      </m:sub>
                      <m:sup>
                        <m:r>
                          <a:rPr lang="en-US" altLang="zh-CN" i="1">
                            <a:latin typeface="Cambria Math" panose="02040503050406030204" pitchFamily="18" charset="0"/>
                          </a:rPr>
                          <m:t>∗</m:t>
                        </m:r>
                      </m:sup>
                    </m:sSubSup>
                  </m:oMath>
                </a14:m>
                <a:r>
                  <a:rPr lang="en-US" altLang="zh-CN" dirty="0"/>
                  <a:t> and its loop correction can be evaluated in the same framework </a:t>
                </a:r>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943429" y="1081314"/>
                <a:ext cx="9317231" cy="369332"/>
              </a:xfrm>
              <a:prstGeom prst="rect">
                <a:avLst/>
              </a:prstGeom>
              <a:blipFill>
                <a:blip r:embed="rId4"/>
                <a:stretch>
                  <a:fillRect l="-589" t="-8197" r="-262" b="-24590"/>
                </a:stretch>
              </a:blipFill>
            </p:spPr>
            <p:txBody>
              <a:bodyPr/>
              <a:lstStyle/>
              <a:p>
                <a:r>
                  <a:rPr lang="zh-CN" altLang="en-US">
                    <a:noFill/>
                  </a:rPr>
                  <a:t> </a:t>
                </a:r>
              </a:p>
            </p:txBody>
          </p:sp>
        </mc:Fallback>
      </mc:AlternateContent>
      <p:pic>
        <p:nvPicPr>
          <p:cNvPr id="5" name="图片 4"/>
          <p:cNvPicPr>
            <a:picLocks noChangeAspect="1"/>
          </p:cNvPicPr>
          <p:nvPr/>
        </p:nvPicPr>
        <p:blipFill>
          <a:blip r:embed="rId5"/>
          <a:stretch>
            <a:fillRect/>
          </a:stretch>
        </p:blipFill>
        <p:spPr>
          <a:xfrm>
            <a:off x="8607046" y="1752432"/>
            <a:ext cx="3080084" cy="1622140"/>
          </a:xfrm>
          <a:prstGeom prst="rect">
            <a:avLst/>
          </a:prstGeom>
        </p:spPr>
      </p:pic>
      <mc:AlternateContent xmlns:mc="http://schemas.openxmlformats.org/markup-compatibility/2006">
        <mc:Choice xmlns:a14="http://schemas.microsoft.com/office/drawing/2010/main" Requires="a14">
          <p:sp>
            <p:nvSpPr>
              <p:cNvPr id="6" name="矩形 5"/>
              <p:cNvSpPr/>
              <p:nvPr/>
            </p:nvSpPr>
            <p:spPr>
              <a:xfrm>
                <a:off x="1033832" y="2873606"/>
                <a:ext cx="6096000" cy="430502"/>
              </a:xfrm>
              <a:prstGeom prst="rect">
                <a:avLst/>
              </a:prstGeom>
            </p:spPr>
            <p:txBody>
              <a:bodyPr>
                <a:spAutoFit/>
              </a:bodyPr>
              <a:lstStyle/>
              <a:p>
                <a:r>
                  <a:rPr lang="en-US" altLang="zh-CN" sz="2000" dirty="0">
                    <a:solidFill>
                      <a:srgbClr val="231F20"/>
                    </a:solidFill>
                    <a:latin typeface="Calibri" panose="020F0502020204030204" pitchFamily="34" charset="0"/>
                    <a:cs typeface="Calibri" panose="020F0502020204030204" pitchFamily="34" charset="0"/>
                  </a:rPr>
                  <a:t>where </a:t>
                </a:r>
                <a14:m>
                  <m:oMath xmlns:m="http://schemas.openxmlformats.org/officeDocument/2006/math">
                    <m:sSubSup>
                      <m:sSubSupPr>
                        <m:ctrlPr>
                          <a:rPr lang="en-US" altLang="zh-CN" sz="2000" b="0" i="1" dirty="0" smtClean="0">
                            <a:solidFill>
                              <a:srgbClr val="231F20"/>
                            </a:solidFill>
                            <a:latin typeface="Cambria Math" panose="02040503050406030204" pitchFamily="18" charset="0"/>
                            <a:cs typeface="Calibri" panose="020F0502020204030204" pitchFamily="34" charset="0"/>
                          </a:rPr>
                        </m:ctrlPr>
                      </m:sSubSupPr>
                      <m:e>
                        <m:r>
                          <a:rPr lang="en-US" altLang="zh-CN" sz="2000" i="1" dirty="0" smtClean="0">
                            <a:solidFill>
                              <a:srgbClr val="231F20"/>
                            </a:solidFill>
                            <a:latin typeface="Cambria Math" panose="02040503050406030204" pitchFamily="18" charset="0"/>
                            <a:cs typeface="Calibri" panose="020F0502020204030204" pitchFamily="34" charset="0"/>
                          </a:rPr>
                          <m:t>𝑔</m:t>
                        </m:r>
                      </m:e>
                      <m:sub>
                        <m:r>
                          <a:rPr lang="en-US" altLang="zh-CN" sz="2000" b="0" i="1" dirty="0" smtClean="0">
                            <a:solidFill>
                              <a:srgbClr val="231F20"/>
                            </a:solidFill>
                            <a:latin typeface="Cambria Math" panose="02040503050406030204" pitchFamily="18" charset="0"/>
                            <a:cs typeface="Calibri" panose="020F0502020204030204" pitchFamily="34" charset="0"/>
                          </a:rPr>
                          <m:t>𝑡𝑟𝑒𝑒</m:t>
                        </m:r>
                      </m:sub>
                      <m:sup>
                        <m:r>
                          <a:rPr lang="el-GR" altLang="zh-CN" sz="2000" i="1" dirty="0" smtClean="0">
                            <a:solidFill>
                              <a:srgbClr val="231F20"/>
                            </a:solidFill>
                            <a:latin typeface="Cambria Math" panose="02040503050406030204" pitchFamily="18" charset="0"/>
                            <a:cs typeface="Calibri" panose="020F0502020204030204" pitchFamily="34" charset="0"/>
                          </a:rPr>
                          <m:t>𝛾</m:t>
                        </m:r>
                      </m:sup>
                    </m:sSubSup>
                  </m:oMath>
                </a14:m>
                <a:r>
                  <a:rPr lang="en-US" altLang="zh-CN" sz="2000" dirty="0">
                    <a:solidFill>
                      <a:srgbClr val="231F20"/>
                    </a:solidFill>
                    <a:latin typeface="Calibri" panose="020F0502020204030204" pitchFamily="34" charset="0"/>
                    <a:cs typeface="Calibri" panose="020F0502020204030204" pitchFamily="34" charset="0"/>
                  </a:rPr>
                  <a:t> can be calculated using the VMD model</a:t>
                </a:r>
                <a:endParaRPr lang="zh-CN" altLang="en-US" sz="2000" dirty="0">
                  <a:latin typeface="Calibri" panose="020F0502020204030204" pitchFamily="34" charset="0"/>
                  <a:cs typeface="Calibri" panose="020F0502020204030204" pitchFamily="34" charset="0"/>
                </a:endParaRPr>
              </a:p>
            </p:txBody>
          </p:sp>
        </mc:Choice>
        <mc:Fallback>
          <p:sp>
            <p:nvSpPr>
              <p:cNvPr id="6" name="矩形 5"/>
              <p:cNvSpPr>
                <a:spLocks noRot="1" noChangeAspect="1" noMove="1" noResize="1" noEditPoints="1" noAdjustHandles="1" noChangeArrowheads="1" noChangeShapeType="1" noTextEdit="1"/>
              </p:cNvSpPr>
              <p:nvPr/>
            </p:nvSpPr>
            <p:spPr>
              <a:xfrm>
                <a:off x="1033832" y="2873606"/>
                <a:ext cx="6096000" cy="430502"/>
              </a:xfrm>
              <a:prstGeom prst="rect">
                <a:avLst/>
              </a:prstGeom>
              <a:blipFill>
                <a:blip r:embed="rId6"/>
                <a:stretch>
                  <a:fillRect l="-1100" t="-1408" b="-22535"/>
                </a:stretch>
              </a:blipFill>
            </p:spPr>
            <p:txBody>
              <a:bodyPr/>
              <a:lstStyle/>
              <a:p>
                <a:r>
                  <a:rPr lang="zh-CN" altLang="en-US">
                    <a:noFill/>
                  </a:rPr>
                  <a:t> </a:t>
                </a:r>
              </a:p>
            </p:txBody>
          </p:sp>
        </mc:Fallback>
      </mc:AlternateContent>
      <p:pic>
        <p:nvPicPr>
          <p:cNvPr id="7" name="图片 6"/>
          <p:cNvPicPr>
            <a:picLocks noChangeAspect="1"/>
          </p:cNvPicPr>
          <p:nvPr/>
        </p:nvPicPr>
        <p:blipFill>
          <a:blip r:embed="rId7"/>
          <a:stretch>
            <a:fillRect/>
          </a:stretch>
        </p:blipFill>
        <p:spPr>
          <a:xfrm>
            <a:off x="2220065" y="3450050"/>
            <a:ext cx="2641950" cy="778650"/>
          </a:xfrm>
          <a:prstGeom prst="rect">
            <a:avLst/>
          </a:prstGeom>
        </p:spPr>
      </p:pic>
      <p:pic>
        <p:nvPicPr>
          <p:cNvPr id="8" name="图片 7"/>
          <p:cNvPicPr>
            <a:picLocks noChangeAspect="1"/>
          </p:cNvPicPr>
          <p:nvPr/>
        </p:nvPicPr>
        <p:blipFill>
          <a:blip r:embed="rId8"/>
          <a:stretch>
            <a:fillRect/>
          </a:stretch>
        </p:blipFill>
        <p:spPr>
          <a:xfrm>
            <a:off x="2220065" y="4558571"/>
            <a:ext cx="4688735" cy="699075"/>
          </a:xfrm>
          <a:prstGeom prst="rect">
            <a:avLst/>
          </a:prstGeom>
        </p:spPr>
      </p:pic>
      <mc:AlternateContent xmlns:mc="http://schemas.openxmlformats.org/markup-compatibility/2006">
        <mc:Choice xmlns:a14="http://schemas.microsoft.com/office/drawing/2010/main" Requires="a14">
          <p:sp>
            <p:nvSpPr>
              <p:cNvPr id="9" name="矩形 8"/>
              <p:cNvSpPr/>
              <p:nvPr/>
            </p:nvSpPr>
            <p:spPr>
              <a:xfrm>
                <a:off x="1040778" y="5504451"/>
                <a:ext cx="7413504" cy="400110"/>
              </a:xfrm>
              <a:prstGeom prst="rect">
                <a:avLst/>
              </a:prstGeom>
            </p:spPr>
            <p:txBody>
              <a:bodyPr wrap="none">
                <a:spAutoFit/>
              </a:bodyPr>
              <a:lstStyle/>
              <a:p>
                <a:r>
                  <a:rPr lang="en-US" altLang="zh-CN" sz="2000" dirty="0">
                    <a:solidFill>
                      <a:srgbClr val="231F20"/>
                    </a:solidFill>
                    <a:latin typeface="Calibri" panose="020F0502020204030204" pitchFamily="34" charset="0"/>
                    <a:cs typeface="Calibri" panose="020F0502020204030204" pitchFamily="34" charset="0"/>
                  </a:rPr>
                  <a:t>where </a:t>
                </a:r>
                <a14:m>
                  <m:oMath xmlns:m="http://schemas.openxmlformats.org/officeDocument/2006/math">
                    <m:r>
                      <a:rPr lang="en-US" altLang="zh-CN" sz="2000" i="1" dirty="0" smtClean="0">
                        <a:solidFill>
                          <a:srgbClr val="231F20"/>
                        </a:solidFill>
                        <a:latin typeface="Cambria Math" panose="02040503050406030204" pitchFamily="18" charset="0"/>
                        <a:cs typeface="Calibri" panose="020F0502020204030204" pitchFamily="34" charset="0"/>
                      </a:rPr>
                      <m:t>𝑉</m:t>
                    </m:r>
                    <m:r>
                      <a:rPr lang="en-US" altLang="zh-CN" sz="2000" b="0" i="1" dirty="0" smtClean="0">
                        <a:solidFill>
                          <a:srgbClr val="231F20"/>
                        </a:solidFill>
                        <a:latin typeface="Cambria Math" panose="02040503050406030204" pitchFamily="18" charset="0"/>
                        <a:cs typeface="Calibri" panose="020F0502020204030204" pitchFamily="34" charset="0"/>
                      </a:rPr>
                      <m:t>=</m:t>
                    </m:r>
                    <m:r>
                      <a:rPr lang="el-GR" altLang="zh-CN" sz="2000" i="1" dirty="0">
                        <a:solidFill>
                          <a:srgbClr val="231F20"/>
                        </a:solidFill>
                        <a:latin typeface="Cambria Math" panose="02040503050406030204" pitchFamily="18" charset="0"/>
                        <a:cs typeface="Calibri" panose="020F0502020204030204" pitchFamily="34" charset="0"/>
                      </a:rPr>
                      <m:t>𝜌</m:t>
                    </m:r>
                    <m:r>
                      <a:rPr lang="en-US" altLang="zh-CN" sz="2000" b="0" i="1" dirty="0" smtClean="0">
                        <a:solidFill>
                          <a:srgbClr val="231F20"/>
                        </a:solidFill>
                        <a:latin typeface="Cambria Math" panose="02040503050406030204" pitchFamily="18" charset="0"/>
                        <a:cs typeface="Calibri" panose="020F0502020204030204" pitchFamily="34" charset="0"/>
                      </a:rPr>
                      <m:t>,</m:t>
                    </m:r>
                    <m:r>
                      <a:rPr lang="el-GR" altLang="zh-CN" sz="2000" i="1" dirty="0">
                        <a:solidFill>
                          <a:srgbClr val="231F20"/>
                        </a:solidFill>
                        <a:latin typeface="Cambria Math" panose="02040503050406030204" pitchFamily="18" charset="0"/>
                        <a:cs typeface="Calibri" panose="020F0502020204030204" pitchFamily="34" charset="0"/>
                      </a:rPr>
                      <m:t>𝜔</m:t>
                    </m:r>
                    <m:r>
                      <a:rPr lang="en-US" altLang="zh-CN" sz="2000" b="0" i="1" dirty="0" smtClean="0">
                        <a:solidFill>
                          <a:srgbClr val="231F20"/>
                        </a:solidFill>
                        <a:latin typeface="Cambria Math" panose="02040503050406030204" pitchFamily="18" charset="0"/>
                        <a:cs typeface="Calibri" panose="020F0502020204030204" pitchFamily="34" charset="0"/>
                      </a:rPr>
                      <m:t>,</m:t>
                    </m:r>
                    <m:r>
                      <a:rPr lang="el-GR" altLang="zh-CN" sz="2000" i="1" dirty="0">
                        <a:solidFill>
                          <a:srgbClr val="231F20"/>
                        </a:solidFill>
                        <a:latin typeface="Cambria Math" panose="02040503050406030204" pitchFamily="18" charset="0"/>
                        <a:cs typeface="Calibri" panose="020F0502020204030204" pitchFamily="34" charset="0"/>
                      </a:rPr>
                      <m:t> </m:t>
                    </m:r>
                    <m:r>
                      <a:rPr lang="el-GR" altLang="zh-CN" sz="2000" i="1" dirty="0">
                        <a:solidFill>
                          <a:srgbClr val="231F20"/>
                        </a:solidFill>
                        <a:latin typeface="Cambria Math" panose="02040503050406030204" pitchFamily="18" charset="0"/>
                        <a:cs typeface="Calibri" panose="020F0502020204030204" pitchFamily="34" charset="0"/>
                      </a:rPr>
                      <m:t>𝜙</m:t>
                    </m:r>
                    <m:r>
                      <a:rPr lang="en-US" altLang="zh-CN" sz="2000" b="0" i="1" dirty="0" smtClean="0">
                        <a:solidFill>
                          <a:srgbClr val="231F20"/>
                        </a:solidFill>
                        <a:latin typeface="Cambria Math" panose="02040503050406030204" pitchFamily="18" charset="0"/>
                        <a:cs typeface="Calibri" panose="020F0502020204030204" pitchFamily="34" charset="0"/>
                      </a:rPr>
                      <m:t>,</m:t>
                    </m:r>
                    <m:r>
                      <a:rPr lang="el-GR" altLang="zh-CN" sz="2000" i="1" dirty="0">
                        <a:solidFill>
                          <a:srgbClr val="231F20"/>
                        </a:solidFill>
                        <a:latin typeface="Cambria Math" panose="02040503050406030204" pitchFamily="18" charset="0"/>
                        <a:cs typeface="Calibri" panose="020F0502020204030204" pitchFamily="34" charset="0"/>
                      </a:rPr>
                      <m:t> </m:t>
                    </m:r>
                    <m:r>
                      <a:rPr lang="en-US" altLang="zh-CN" sz="2000" i="1" dirty="0">
                        <a:solidFill>
                          <a:srgbClr val="231F20"/>
                        </a:solidFill>
                        <a:latin typeface="Cambria Math" panose="02040503050406030204" pitchFamily="18" charset="0"/>
                        <a:cs typeface="Calibri" panose="020F0502020204030204" pitchFamily="34" charset="0"/>
                      </a:rPr>
                      <m:t>𝐽</m:t>
                    </m:r>
                    <m:r>
                      <a:rPr lang="en-US" altLang="zh-CN" sz="2000" b="0" i="1" dirty="0" smtClean="0">
                        <a:solidFill>
                          <a:srgbClr val="231F20"/>
                        </a:solidFill>
                        <a:latin typeface="Cambria Math" panose="02040503050406030204" pitchFamily="18" charset="0"/>
                        <a:cs typeface="Calibri" panose="020F0502020204030204" pitchFamily="34" charset="0"/>
                      </a:rPr>
                      <m:t>/</m:t>
                    </m:r>
                    <m:r>
                      <a:rPr lang="el-GR" altLang="zh-CN" sz="2000" i="1" dirty="0">
                        <a:solidFill>
                          <a:srgbClr val="231F20"/>
                        </a:solidFill>
                        <a:latin typeface="Cambria Math" panose="02040503050406030204" pitchFamily="18" charset="0"/>
                        <a:cs typeface="Calibri" panose="020F0502020204030204" pitchFamily="34" charset="0"/>
                      </a:rPr>
                      <m:t>𝜓</m:t>
                    </m:r>
                    <m:r>
                      <a:rPr lang="el-GR" altLang="zh-CN" sz="2000" i="1" dirty="0">
                        <a:solidFill>
                          <a:srgbClr val="231F20"/>
                        </a:solidFill>
                        <a:latin typeface="Cambria Math" panose="02040503050406030204" pitchFamily="18" charset="0"/>
                        <a:cs typeface="Calibri" panose="020F0502020204030204" pitchFamily="34" charset="0"/>
                      </a:rPr>
                      <m:t> </m:t>
                    </m:r>
                  </m:oMath>
                </a14:m>
                <a:r>
                  <a:rPr lang="en-US" altLang="zh-CN" sz="2000" dirty="0">
                    <a:solidFill>
                      <a:srgbClr val="231F20"/>
                    </a:solidFill>
                    <a:latin typeface="Calibri" panose="020F0502020204030204" pitchFamily="34" charset="0"/>
                    <a:cs typeface="Calibri" panose="020F0502020204030204" pitchFamily="34" charset="0"/>
                  </a:rPr>
                  <a:t> and </a:t>
                </a:r>
                <a14:m>
                  <m:oMath xmlns:m="http://schemas.openxmlformats.org/officeDocument/2006/math">
                    <m:r>
                      <a:rPr lang="en-US" altLang="zh-CN" sz="2000" i="1" dirty="0" smtClean="0">
                        <a:solidFill>
                          <a:srgbClr val="231F20"/>
                        </a:solidFill>
                        <a:latin typeface="Cambria Math" panose="02040503050406030204" pitchFamily="18" charset="0"/>
                        <a:cs typeface="Calibri" panose="020F0502020204030204" pitchFamily="34" charset="0"/>
                      </a:rPr>
                      <m:t>𝑒</m:t>
                    </m:r>
                    <m:r>
                      <a:rPr lang="en-US" altLang="zh-CN" sz="2000" b="0" i="1" dirty="0" smtClean="0">
                        <a:solidFill>
                          <a:srgbClr val="231F20"/>
                        </a:solidFill>
                        <a:latin typeface="Cambria Math" panose="02040503050406030204" pitchFamily="18" charset="0"/>
                        <a:cs typeface="Calibri" panose="020F0502020204030204" pitchFamily="34" charset="0"/>
                      </a:rPr>
                      <m:t>/</m:t>
                    </m:r>
                    <m:sSub>
                      <m:sSubPr>
                        <m:ctrlPr>
                          <a:rPr lang="en-US" altLang="zh-CN" sz="2000" b="0" i="1" dirty="0" smtClean="0">
                            <a:solidFill>
                              <a:srgbClr val="231F20"/>
                            </a:solidFill>
                            <a:latin typeface="Cambria Math" panose="02040503050406030204" pitchFamily="18" charset="0"/>
                            <a:cs typeface="Calibri" panose="020F0502020204030204" pitchFamily="34" charset="0"/>
                          </a:rPr>
                        </m:ctrlPr>
                      </m:sSubPr>
                      <m:e>
                        <m:r>
                          <a:rPr lang="en-US" altLang="zh-CN" sz="2000" i="1" dirty="0" err="1">
                            <a:solidFill>
                              <a:srgbClr val="231F20"/>
                            </a:solidFill>
                            <a:latin typeface="Cambria Math" panose="02040503050406030204" pitchFamily="18" charset="0"/>
                            <a:cs typeface="Calibri" panose="020F0502020204030204" pitchFamily="34" charset="0"/>
                          </a:rPr>
                          <m:t>𝑓</m:t>
                        </m:r>
                      </m:e>
                      <m:sub>
                        <m:r>
                          <a:rPr lang="en-US" altLang="zh-CN" sz="2000" i="1" dirty="0" err="1">
                            <a:solidFill>
                              <a:srgbClr val="231F20"/>
                            </a:solidFill>
                            <a:latin typeface="Cambria Math" panose="02040503050406030204" pitchFamily="18" charset="0"/>
                            <a:cs typeface="Calibri" panose="020F0502020204030204" pitchFamily="34" charset="0"/>
                          </a:rPr>
                          <m:t>𝑉</m:t>
                        </m:r>
                      </m:sub>
                    </m:sSub>
                  </m:oMath>
                </a14:m>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can be determined by </a:t>
                </a:r>
                <a14:m>
                  <m:oMath xmlns:m="http://schemas.openxmlformats.org/officeDocument/2006/math">
                    <m:r>
                      <a:rPr lang="en-US" altLang="zh-CN" sz="2000" b="0" i="1" smtClean="0">
                        <a:latin typeface="Cambria Math" panose="02040503050406030204" pitchFamily="18" charset="0"/>
                        <a:cs typeface="Calibri" panose="020F0502020204030204" pitchFamily="34" charset="0"/>
                      </a:rPr>
                      <m:t>𝑉</m:t>
                    </m:r>
                    <m:r>
                      <a:rPr lang="en-US" altLang="zh-CN" sz="2000" b="0" i="1" smtClean="0">
                        <a:latin typeface="Cambria Math" panose="02040503050406030204" pitchFamily="18" charset="0"/>
                        <a:cs typeface="Calibri" panose="020F0502020204030204" pitchFamily="34" charset="0"/>
                      </a:rPr>
                      <m:t>→</m:t>
                    </m:r>
                    <m:sSup>
                      <m:sSupPr>
                        <m:ctrlPr>
                          <a:rPr lang="en-US" altLang="zh-CN" sz="2000" b="0" i="1" smtClean="0">
                            <a:latin typeface="Cambria Math" panose="02040503050406030204" pitchFamily="18" charset="0"/>
                            <a:cs typeface="Calibri" panose="020F0502020204030204" pitchFamily="34" charset="0"/>
                          </a:rPr>
                        </m:ctrlPr>
                      </m:sSupPr>
                      <m:e>
                        <m:r>
                          <a:rPr lang="en-US" altLang="zh-CN" sz="2000" b="0" i="1" smtClean="0">
                            <a:latin typeface="Cambria Math" panose="02040503050406030204" pitchFamily="18" charset="0"/>
                            <a:cs typeface="Calibri" panose="020F0502020204030204" pitchFamily="34" charset="0"/>
                          </a:rPr>
                          <m:t>𝑒</m:t>
                        </m:r>
                      </m:e>
                      <m:sup>
                        <m:r>
                          <a:rPr lang="en-US" altLang="zh-CN" sz="2000" b="0" i="1" smtClean="0">
                            <a:latin typeface="Cambria Math" panose="02040503050406030204" pitchFamily="18" charset="0"/>
                            <a:cs typeface="Calibri" panose="020F0502020204030204" pitchFamily="34" charset="0"/>
                          </a:rPr>
                          <m:t>+</m:t>
                        </m:r>
                      </m:sup>
                    </m:sSup>
                    <m:sSup>
                      <m:sSupPr>
                        <m:ctrlPr>
                          <a:rPr lang="en-US" altLang="zh-CN" sz="2000" b="0" i="1" smtClean="0">
                            <a:latin typeface="Cambria Math" panose="02040503050406030204" pitchFamily="18" charset="0"/>
                            <a:cs typeface="Calibri" panose="020F0502020204030204" pitchFamily="34" charset="0"/>
                          </a:rPr>
                        </m:ctrlPr>
                      </m:sSupPr>
                      <m:e>
                        <m:r>
                          <a:rPr lang="en-US" altLang="zh-CN" sz="2000" b="0" i="1" smtClean="0">
                            <a:latin typeface="Cambria Math" panose="02040503050406030204" pitchFamily="18" charset="0"/>
                            <a:cs typeface="Calibri" panose="020F0502020204030204" pitchFamily="34" charset="0"/>
                          </a:rPr>
                          <m:t>𝑒</m:t>
                        </m:r>
                      </m:e>
                      <m:sup>
                        <m:r>
                          <a:rPr lang="en-US" altLang="zh-CN" sz="2000" b="0" i="1" smtClean="0">
                            <a:latin typeface="Cambria Math" panose="02040503050406030204" pitchFamily="18" charset="0"/>
                            <a:cs typeface="Calibri" panose="020F0502020204030204" pitchFamily="34" charset="0"/>
                          </a:rPr>
                          <m:t>−</m:t>
                        </m:r>
                      </m:sup>
                    </m:sSup>
                  </m:oMath>
                </a14:m>
                <a:r>
                  <a:rPr lang="en-US" altLang="zh-CN" sz="2000" dirty="0">
                    <a:latin typeface="Calibri" panose="020F0502020204030204" pitchFamily="34" charset="0"/>
                    <a:cs typeface="Calibri" panose="020F0502020204030204" pitchFamily="34" charset="0"/>
                  </a:rPr>
                  <a:t>.</a:t>
                </a:r>
                <a:endParaRPr lang="zh-CN" altLang="en-US" sz="2000" dirty="0">
                  <a:latin typeface="Calibri" panose="020F0502020204030204" pitchFamily="34" charset="0"/>
                  <a:cs typeface="Calibri" panose="020F0502020204030204" pitchFamily="34" charset="0"/>
                </a:endParaRPr>
              </a:p>
            </p:txBody>
          </p:sp>
        </mc:Choice>
        <mc:Fallback>
          <p:sp>
            <p:nvSpPr>
              <p:cNvPr id="9" name="矩形 8"/>
              <p:cNvSpPr>
                <a:spLocks noRot="1" noChangeAspect="1" noMove="1" noResize="1" noEditPoints="1" noAdjustHandles="1" noChangeArrowheads="1" noChangeShapeType="1" noTextEdit="1"/>
              </p:cNvSpPr>
              <p:nvPr/>
            </p:nvSpPr>
            <p:spPr>
              <a:xfrm>
                <a:off x="1040778" y="5504451"/>
                <a:ext cx="7413504" cy="400110"/>
              </a:xfrm>
              <a:prstGeom prst="rect">
                <a:avLst/>
              </a:prstGeom>
              <a:blipFill>
                <a:blip r:embed="rId9"/>
                <a:stretch>
                  <a:fillRect l="-905" t="-9091" b="-25758"/>
                </a:stretch>
              </a:blipFill>
            </p:spPr>
            <p:txBody>
              <a:bodyPr/>
              <a:lstStyle/>
              <a:p>
                <a:r>
                  <a:rPr lang="zh-CN" altLang="en-US">
                    <a:noFill/>
                  </a:rPr>
                  <a:t> </a:t>
                </a:r>
              </a:p>
            </p:txBody>
          </p:sp>
        </mc:Fallback>
      </mc:AlternateContent>
      <p:pic>
        <p:nvPicPr>
          <p:cNvPr id="10" name="图片 9"/>
          <p:cNvPicPr>
            <a:picLocks noChangeAspect="1"/>
          </p:cNvPicPr>
          <p:nvPr/>
        </p:nvPicPr>
        <p:blipFill>
          <a:blip r:embed="rId10"/>
          <a:stretch>
            <a:fillRect/>
          </a:stretch>
        </p:blipFill>
        <p:spPr>
          <a:xfrm>
            <a:off x="8737310" y="5278206"/>
            <a:ext cx="2190038" cy="852600"/>
          </a:xfrm>
          <a:prstGeom prst="rect">
            <a:avLst/>
          </a:prstGeom>
        </p:spPr>
      </p:pic>
    </p:spTree>
    <p:extLst>
      <p:ext uri="{BB962C8B-B14F-4D97-AF65-F5344CB8AC3E}">
        <p14:creationId xmlns:p14="http://schemas.microsoft.com/office/powerpoint/2010/main" val="2820656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4057" y="435206"/>
            <a:ext cx="10210799" cy="400110"/>
          </a:xfrm>
          <a:prstGeom prst="rect">
            <a:avLst/>
          </a:prstGeom>
        </p:spPr>
        <p:txBody>
          <a:bodyPr wrap="square">
            <a:spAutoFit/>
          </a:bodyPr>
          <a:lstStyle/>
          <a:p>
            <a:r>
              <a:rPr lang="en-US" altLang="zh-CN" sz="2000" dirty="0">
                <a:solidFill>
                  <a:srgbClr val="231F20"/>
                </a:solidFill>
                <a:latin typeface="Calibri" panose="020F0502020204030204" pitchFamily="34" charset="0"/>
                <a:cs typeface="Calibri" panose="020F0502020204030204" pitchFamily="34" charset="0"/>
              </a:rPr>
              <a:t>To match the coupling constants in heavy quark effective field theory, we have</a:t>
            </a:r>
            <a:endParaRPr lang="zh-CN" altLang="en-US" sz="2000" dirty="0">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a:blip r:embed="rId2"/>
          <a:stretch>
            <a:fillRect/>
          </a:stretch>
        </p:blipFill>
        <p:spPr>
          <a:xfrm>
            <a:off x="2857078" y="943632"/>
            <a:ext cx="2050988" cy="413250"/>
          </a:xfrm>
          <a:prstGeom prst="rect">
            <a:avLst/>
          </a:prstGeom>
        </p:spPr>
      </p:pic>
      <p:pic>
        <p:nvPicPr>
          <p:cNvPr id="4" name="图片 3"/>
          <p:cNvPicPr>
            <a:picLocks noChangeAspect="1"/>
          </p:cNvPicPr>
          <p:nvPr/>
        </p:nvPicPr>
        <p:blipFill>
          <a:blip r:embed="rId3"/>
          <a:stretch>
            <a:fillRect/>
          </a:stretch>
        </p:blipFill>
        <p:spPr>
          <a:xfrm>
            <a:off x="1249312" y="2222547"/>
            <a:ext cx="5266519" cy="830850"/>
          </a:xfrm>
          <a:prstGeom prst="rect">
            <a:avLst/>
          </a:prstGeom>
        </p:spPr>
      </p:pic>
      <mc:AlternateContent xmlns:mc="http://schemas.openxmlformats.org/markup-compatibility/2006">
        <mc:Choice xmlns:a14="http://schemas.microsoft.com/office/drawing/2010/main" Requires="a14">
          <p:sp>
            <p:nvSpPr>
              <p:cNvPr id="5" name="矩形 4"/>
              <p:cNvSpPr/>
              <p:nvPr/>
            </p:nvSpPr>
            <p:spPr>
              <a:xfrm>
                <a:off x="1074057" y="1700981"/>
                <a:ext cx="8026400" cy="400110"/>
              </a:xfrm>
              <a:prstGeom prst="rect">
                <a:avLst/>
              </a:prstGeom>
            </p:spPr>
            <p:txBody>
              <a:bodyPr wrap="square">
                <a:spAutoFit/>
              </a:bodyPr>
              <a:lstStyle/>
              <a:p>
                <a:r>
                  <a:rPr lang="en-US" altLang="zh-CN" sz="2000" dirty="0">
                    <a:solidFill>
                      <a:srgbClr val="231F20"/>
                    </a:solidFill>
                    <a:latin typeface="Calibri" panose="020F0502020204030204" pitchFamily="34" charset="0"/>
                    <a:cs typeface="Calibri" panose="020F0502020204030204" pitchFamily="34" charset="0"/>
                  </a:rPr>
                  <a:t>For the tree-level </a:t>
                </a:r>
                <a14:m>
                  <m:oMath xmlns:m="http://schemas.openxmlformats.org/officeDocument/2006/math">
                    <m:r>
                      <a:rPr lang="en-US" altLang="zh-CN" sz="2000" i="1" dirty="0" smtClean="0">
                        <a:solidFill>
                          <a:srgbClr val="231F20"/>
                        </a:solidFill>
                        <a:latin typeface="Cambria Math" panose="02040503050406030204" pitchFamily="18" charset="0"/>
                        <a:cs typeface="Calibri" panose="020F0502020204030204" pitchFamily="34" charset="0"/>
                      </a:rPr>
                      <m:t>𝑉</m:t>
                    </m:r>
                    <m:r>
                      <a:rPr lang="en-US" altLang="zh-CN" sz="2000" b="0" i="1" dirty="0" smtClean="0">
                        <a:solidFill>
                          <a:srgbClr val="231F20"/>
                        </a:solidFill>
                        <a:latin typeface="Cambria Math" panose="02040503050406030204" pitchFamily="18" charset="0"/>
                        <a:cs typeface="Calibri" panose="020F0502020204030204" pitchFamily="34" charset="0"/>
                      </a:rPr>
                      <m:t>=</m:t>
                    </m:r>
                    <m:r>
                      <a:rPr lang="en-US" altLang="zh-CN" sz="2000" i="1" dirty="0" smtClean="0">
                        <a:solidFill>
                          <a:srgbClr val="231F20"/>
                        </a:solidFill>
                        <a:latin typeface="Cambria Math" panose="02040503050406030204" pitchFamily="18" charset="0"/>
                        <a:cs typeface="Calibri" panose="020F0502020204030204" pitchFamily="34" charset="0"/>
                      </a:rPr>
                      <m:t>𝜙</m:t>
                    </m:r>
                    <m:r>
                      <a:rPr lang="en-US" altLang="zh-CN" sz="2000" b="0" i="1" dirty="0" smtClean="0">
                        <a:solidFill>
                          <a:srgbClr val="231F20"/>
                        </a:solidFill>
                        <a:latin typeface="Cambria Math" panose="02040503050406030204" pitchFamily="18" charset="0"/>
                        <a:cs typeface="Calibri" panose="020F0502020204030204" pitchFamily="34" charset="0"/>
                      </a:rPr>
                      <m:t>,</m:t>
                    </m:r>
                    <m:r>
                      <a:rPr lang="en-US" altLang="zh-CN" sz="2000" i="1" dirty="0" smtClean="0">
                        <a:solidFill>
                          <a:srgbClr val="231F20"/>
                        </a:solidFill>
                        <a:latin typeface="Cambria Math" panose="02040503050406030204" pitchFamily="18" charset="0"/>
                        <a:cs typeface="Calibri" panose="020F0502020204030204" pitchFamily="34" charset="0"/>
                      </a:rPr>
                      <m:t> </m:t>
                    </m:r>
                    <m:r>
                      <a:rPr lang="en-US" altLang="zh-CN" sz="2000" i="1" dirty="0" smtClean="0">
                        <a:solidFill>
                          <a:srgbClr val="231F20"/>
                        </a:solidFill>
                        <a:latin typeface="Cambria Math" panose="02040503050406030204" pitchFamily="18" charset="0"/>
                        <a:cs typeface="Calibri" panose="020F0502020204030204" pitchFamily="34" charset="0"/>
                      </a:rPr>
                      <m:t>𝐽</m:t>
                    </m:r>
                    <m:r>
                      <a:rPr lang="en-US" altLang="zh-CN" sz="2000" b="0" i="1" dirty="0" smtClean="0">
                        <a:solidFill>
                          <a:srgbClr val="231F20"/>
                        </a:solidFill>
                        <a:latin typeface="Cambria Math" panose="02040503050406030204" pitchFamily="18" charset="0"/>
                        <a:cs typeface="Calibri" panose="020F0502020204030204" pitchFamily="34" charset="0"/>
                      </a:rPr>
                      <m:t>/</m:t>
                    </m:r>
                    <m:r>
                      <a:rPr lang="en-US" altLang="zh-CN" sz="2000" i="1" dirty="0" smtClean="0">
                        <a:solidFill>
                          <a:srgbClr val="231F20"/>
                        </a:solidFill>
                        <a:latin typeface="Cambria Math" panose="02040503050406030204" pitchFamily="18" charset="0"/>
                        <a:cs typeface="Calibri" panose="020F0502020204030204" pitchFamily="34" charset="0"/>
                      </a:rPr>
                      <m:t>𝜓</m:t>
                    </m:r>
                  </m:oMath>
                </a14:m>
                <a:r>
                  <a:rPr lang="en-US" altLang="zh-CN" sz="2000" dirty="0">
                    <a:solidFill>
                      <a:srgbClr val="231F20"/>
                    </a:solidFill>
                    <a:latin typeface="Calibri" panose="020F0502020204030204" pitchFamily="34" charset="0"/>
                    <a:cs typeface="Calibri" panose="020F0502020204030204" pitchFamily="34" charset="0"/>
                  </a:rPr>
                  <a:t>, the coupling constant can be extracted:</a:t>
                </a:r>
                <a:endParaRPr lang="zh-CN" altLang="en-US" sz="2000" dirty="0">
                  <a:solidFill>
                    <a:srgbClr val="231F20"/>
                  </a:solidFill>
                  <a:latin typeface="Calibri" panose="020F0502020204030204" pitchFamily="34" charset="0"/>
                  <a:cs typeface="Calibri" panose="020F0502020204030204" pitchFamily="34" charset="0"/>
                </a:endParaRPr>
              </a:p>
            </p:txBody>
          </p:sp>
        </mc:Choice>
        <mc:Fallback>
          <p:sp>
            <p:nvSpPr>
              <p:cNvPr id="5" name="矩形 4"/>
              <p:cNvSpPr>
                <a:spLocks noRot="1" noChangeAspect="1" noMove="1" noResize="1" noEditPoints="1" noAdjustHandles="1" noChangeArrowheads="1" noChangeShapeType="1" noTextEdit="1"/>
              </p:cNvSpPr>
              <p:nvPr/>
            </p:nvSpPr>
            <p:spPr>
              <a:xfrm>
                <a:off x="1074057" y="1700981"/>
                <a:ext cx="8026400" cy="400110"/>
              </a:xfrm>
              <a:prstGeom prst="rect">
                <a:avLst/>
              </a:prstGeom>
              <a:blipFill>
                <a:blip r:embed="rId4"/>
                <a:stretch>
                  <a:fillRect l="-759" t="-7576" b="-25758"/>
                </a:stretch>
              </a:blipFill>
            </p:spPr>
            <p:txBody>
              <a:bodyPr/>
              <a:lstStyle/>
              <a:p>
                <a:r>
                  <a:rPr lang="zh-CN" altLang="en-US">
                    <a:noFill/>
                  </a:rPr>
                  <a:t> </a:t>
                </a:r>
              </a:p>
            </p:txBody>
          </p:sp>
        </mc:Fallback>
      </mc:AlternateContent>
      <p:pic>
        <p:nvPicPr>
          <p:cNvPr id="6" name="图片 5"/>
          <p:cNvPicPr>
            <a:picLocks noChangeAspect="1"/>
          </p:cNvPicPr>
          <p:nvPr/>
        </p:nvPicPr>
        <p:blipFill>
          <a:blip r:embed="rId5"/>
          <a:stretch>
            <a:fillRect/>
          </a:stretch>
        </p:blipFill>
        <p:spPr>
          <a:xfrm>
            <a:off x="1880683" y="3736189"/>
            <a:ext cx="4536507" cy="430650"/>
          </a:xfrm>
          <a:prstGeom prst="rect">
            <a:avLst/>
          </a:prstGeom>
        </p:spPr>
      </p:pic>
      <p:sp>
        <p:nvSpPr>
          <p:cNvPr id="7" name="文本框 6"/>
          <p:cNvSpPr txBox="1"/>
          <p:nvPr/>
        </p:nvSpPr>
        <p:spPr>
          <a:xfrm>
            <a:off x="1168400" y="3797507"/>
            <a:ext cx="595035" cy="369332"/>
          </a:xfrm>
          <a:prstGeom prst="rect">
            <a:avLst/>
          </a:prstGeom>
          <a:noFill/>
        </p:spPr>
        <p:txBody>
          <a:bodyPr wrap="none" rtlCol="0">
            <a:spAutoFit/>
          </a:bodyPr>
          <a:lstStyle/>
          <a:p>
            <a:r>
              <a:rPr lang="en-US" altLang="zh-CN" dirty="0"/>
              <a:t>with</a:t>
            </a:r>
            <a:endParaRPr lang="zh-CN" altLang="en-US" dirty="0"/>
          </a:p>
        </p:txBody>
      </p:sp>
    </p:spTree>
    <p:extLst>
      <p:ext uri="{BB962C8B-B14F-4D97-AF65-F5344CB8AC3E}">
        <p14:creationId xmlns:p14="http://schemas.microsoft.com/office/powerpoint/2010/main" val="182479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85463" y="1136568"/>
            <a:ext cx="9785645" cy="3162450"/>
          </a:xfrm>
          <a:prstGeom prst="rect">
            <a:avLst/>
          </a:prstGeom>
        </p:spPr>
      </p:pic>
      <p:pic>
        <p:nvPicPr>
          <p:cNvPr id="3" name="图片 2"/>
          <p:cNvPicPr>
            <a:picLocks noChangeAspect="1"/>
          </p:cNvPicPr>
          <p:nvPr/>
        </p:nvPicPr>
        <p:blipFill>
          <a:blip r:embed="rId3"/>
          <a:stretch>
            <a:fillRect/>
          </a:stretch>
        </p:blipFill>
        <p:spPr>
          <a:xfrm>
            <a:off x="985463" y="4521654"/>
            <a:ext cx="10032784" cy="1138911"/>
          </a:xfrm>
          <a:prstGeom prst="rect">
            <a:avLst/>
          </a:prstGeom>
        </p:spPr>
      </p:pic>
      <p:sp>
        <p:nvSpPr>
          <p:cNvPr id="4" name="文本框 3"/>
          <p:cNvSpPr txBox="1"/>
          <p:nvPr/>
        </p:nvSpPr>
        <p:spPr>
          <a:xfrm>
            <a:off x="985463" y="336610"/>
            <a:ext cx="3916457" cy="369332"/>
          </a:xfrm>
          <a:prstGeom prst="rect">
            <a:avLst/>
          </a:prstGeom>
          <a:noFill/>
        </p:spPr>
        <p:txBody>
          <a:bodyPr wrap="none" rtlCol="0">
            <a:spAutoFit/>
          </a:bodyPr>
          <a:lstStyle/>
          <a:p>
            <a:r>
              <a:rPr lang="en-US" altLang="zh-CN" dirty="0"/>
              <a:t>Loop amplitudes based on the VMD:</a:t>
            </a:r>
            <a:endParaRPr lang="zh-CN" altLang="en-US" dirty="0"/>
          </a:p>
        </p:txBody>
      </p:sp>
    </p:spTree>
    <p:extLst>
      <p:ext uri="{BB962C8B-B14F-4D97-AF65-F5344CB8AC3E}">
        <p14:creationId xmlns:p14="http://schemas.microsoft.com/office/powerpoint/2010/main" val="91977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503583" y="1446111"/>
            <a:ext cx="7567846" cy="4295920"/>
          </a:xfrm>
          <a:prstGeom prst="rect">
            <a:avLst/>
          </a:prstGeom>
        </p:spPr>
      </p:pic>
      <p:sp>
        <p:nvSpPr>
          <p:cNvPr id="3" name="文本框 2"/>
          <p:cNvSpPr txBox="1"/>
          <p:nvPr/>
        </p:nvSpPr>
        <p:spPr>
          <a:xfrm>
            <a:off x="1081315" y="478971"/>
            <a:ext cx="8672567" cy="400110"/>
          </a:xfrm>
          <a:prstGeom prst="rect">
            <a:avLst/>
          </a:prstGeom>
          <a:noFill/>
        </p:spPr>
        <p:txBody>
          <a:bodyPr wrap="none" rtlCol="0">
            <a:spAutoFit/>
          </a:bodyPr>
          <a:lstStyle/>
          <a:p>
            <a:r>
              <a:rPr lang="en-US" altLang="zh-CN" sz="2000" dirty="0"/>
              <a:t>Contact diagrams induced by the requirement of Lorentz gauge invariance:</a:t>
            </a:r>
            <a:endParaRPr lang="zh-CN" altLang="en-US" sz="2000" dirty="0"/>
          </a:p>
        </p:txBody>
      </p:sp>
      <p:sp>
        <p:nvSpPr>
          <p:cNvPr id="5" name="文本框 4"/>
          <p:cNvSpPr txBox="1"/>
          <p:nvPr/>
        </p:nvSpPr>
        <p:spPr>
          <a:xfrm>
            <a:off x="4172858" y="1446111"/>
            <a:ext cx="410690" cy="584775"/>
          </a:xfrm>
          <a:prstGeom prst="rect">
            <a:avLst/>
          </a:prstGeom>
          <a:noFill/>
        </p:spPr>
        <p:txBody>
          <a:bodyPr wrap="none" rtlCol="0">
            <a:spAutoFit/>
          </a:bodyPr>
          <a:lstStyle/>
          <a:p>
            <a:r>
              <a:rPr lang="zh-CN" altLang="en-US" sz="3200" dirty="0">
                <a:solidFill>
                  <a:srgbClr val="FF0000"/>
                </a:solidFill>
                <a:sym typeface="Symbol" panose="05050102010706020507" pitchFamily="18" charset="2"/>
              </a:rPr>
              <a:t></a:t>
            </a:r>
            <a:endParaRPr lang="zh-CN" altLang="en-US" sz="3200" dirty="0">
              <a:solidFill>
                <a:srgbClr val="FF0000"/>
              </a:solidFill>
            </a:endParaRPr>
          </a:p>
        </p:txBody>
      </p:sp>
      <p:sp>
        <p:nvSpPr>
          <p:cNvPr id="6" name="文本框 5"/>
          <p:cNvSpPr txBox="1"/>
          <p:nvPr/>
        </p:nvSpPr>
        <p:spPr>
          <a:xfrm>
            <a:off x="8660739" y="1466768"/>
            <a:ext cx="410690" cy="584775"/>
          </a:xfrm>
          <a:prstGeom prst="rect">
            <a:avLst/>
          </a:prstGeom>
          <a:noFill/>
        </p:spPr>
        <p:txBody>
          <a:bodyPr wrap="none" rtlCol="0">
            <a:spAutoFit/>
          </a:bodyPr>
          <a:lstStyle/>
          <a:p>
            <a:r>
              <a:rPr lang="zh-CN" altLang="en-US" sz="3200" dirty="0">
                <a:solidFill>
                  <a:srgbClr val="FF0000"/>
                </a:solidFill>
                <a:sym typeface="Symbol" panose="05050102010706020507" pitchFamily="18" charset="2"/>
              </a:rPr>
              <a:t></a:t>
            </a:r>
            <a:endParaRPr lang="zh-CN" altLang="en-US" sz="3200" dirty="0">
              <a:solidFill>
                <a:srgbClr val="FF0000"/>
              </a:solidFill>
            </a:endParaRPr>
          </a:p>
        </p:txBody>
      </p:sp>
      <p:sp>
        <p:nvSpPr>
          <p:cNvPr id="7" name="文本框 6"/>
          <p:cNvSpPr txBox="1"/>
          <p:nvPr/>
        </p:nvSpPr>
        <p:spPr>
          <a:xfrm>
            <a:off x="4172858" y="3547185"/>
            <a:ext cx="410690" cy="584775"/>
          </a:xfrm>
          <a:prstGeom prst="rect">
            <a:avLst/>
          </a:prstGeom>
          <a:noFill/>
        </p:spPr>
        <p:txBody>
          <a:bodyPr wrap="none" rtlCol="0">
            <a:spAutoFit/>
          </a:bodyPr>
          <a:lstStyle/>
          <a:p>
            <a:r>
              <a:rPr lang="zh-CN" altLang="en-US" sz="3200" dirty="0">
                <a:solidFill>
                  <a:srgbClr val="FF0000"/>
                </a:solidFill>
                <a:sym typeface="Symbol" panose="05050102010706020507" pitchFamily="18" charset="2"/>
              </a:rPr>
              <a:t></a:t>
            </a:r>
            <a:endParaRPr lang="zh-CN" altLang="en-US" sz="3200" dirty="0">
              <a:solidFill>
                <a:srgbClr val="FF0000"/>
              </a:solidFill>
            </a:endParaRPr>
          </a:p>
        </p:txBody>
      </p:sp>
      <p:sp>
        <p:nvSpPr>
          <p:cNvPr id="8" name="文本框 7"/>
          <p:cNvSpPr txBox="1"/>
          <p:nvPr/>
        </p:nvSpPr>
        <p:spPr>
          <a:xfrm>
            <a:off x="8660739" y="3547184"/>
            <a:ext cx="410690" cy="584775"/>
          </a:xfrm>
          <a:prstGeom prst="rect">
            <a:avLst/>
          </a:prstGeom>
          <a:noFill/>
        </p:spPr>
        <p:txBody>
          <a:bodyPr wrap="none" rtlCol="0">
            <a:spAutoFit/>
          </a:bodyPr>
          <a:lstStyle/>
          <a:p>
            <a:r>
              <a:rPr lang="zh-CN" altLang="en-US" sz="3200" dirty="0">
                <a:solidFill>
                  <a:srgbClr val="FF0000"/>
                </a:solidFill>
                <a:sym typeface="Symbol" panose="05050102010706020507" pitchFamily="18" charset="2"/>
              </a:rPr>
              <a:t></a:t>
            </a:r>
            <a:endParaRPr lang="zh-CN" altLang="en-US" sz="3200" dirty="0">
              <a:solidFill>
                <a:srgbClr val="FF0000"/>
              </a:solidFill>
            </a:endParaRPr>
          </a:p>
        </p:txBody>
      </p:sp>
    </p:spTree>
    <p:extLst>
      <p:ext uri="{BB962C8B-B14F-4D97-AF65-F5344CB8AC3E}">
        <p14:creationId xmlns:p14="http://schemas.microsoft.com/office/powerpoint/2010/main" val="382876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7DF5F6-0141-44BB-8D9A-8E6ED45BE9FF}"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11" name="Text Box 2"/>
          <p:cNvSpPr txBox="1">
            <a:spLocks noChangeArrowheads="1"/>
          </p:cNvSpPr>
          <p:nvPr/>
        </p:nvSpPr>
        <p:spPr bwMode="auto">
          <a:xfrm>
            <a:off x="576862" y="195115"/>
            <a:ext cx="97065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latin typeface="+mj-lt"/>
                <a:ea typeface="SimHei" pitchFamily="49" charset="-122"/>
              </a:rPr>
              <a:t>Our comprehension of the non-perturbative QCD seems to be much less than we thought!</a:t>
            </a:r>
            <a:r>
              <a:rPr kumimoji="0" lang="en-US" altLang="zh-CN" sz="2400" b="1" i="0" u="none" strike="noStrike" kern="0" cap="none" spc="0" normalizeH="0" noProof="0" dirty="0">
                <a:ln>
                  <a:noFill/>
                </a:ln>
                <a:solidFill>
                  <a:srgbClr val="FF0000"/>
                </a:solidFill>
                <a:effectLst/>
                <a:uLnTx/>
                <a:uFillTx/>
                <a:latin typeface="+mj-lt"/>
                <a:ea typeface="SimHei" pitchFamily="49" charset="-122"/>
              </a:rPr>
              <a:t> </a:t>
            </a:r>
            <a:r>
              <a:rPr kumimoji="0" lang="zh-CN" altLang="en-US" sz="2400" b="1" i="0" u="none" strike="noStrike" kern="0" cap="none" spc="0" normalizeH="0" baseline="0" noProof="0" dirty="0">
                <a:ln>
                  <a:noFill/>
                </a:ln>
                <a:solidFill>
                  <a:srgbClr val="FF0000"/>
                </a:solidFill>
                <a:effectLst/>
                <a:uLnTx/>
                <a:uFillTx/>
                <a:latin typeface="+mj-lt"/>
                <a:ea typeface="宋体" charset="-122"/>
              </a:rPr>
              <a:t>  </a:t>
            </a:r>
          </a:p>
        </p:txBody>
      </p:sp>
      <p:sp>
        <p:nvSpPr>
          <p:cNvPr id="12" name="文本框 11"/>
          <p:cNvSpPr txBox="1"/>
          <p:nvPr/>
        </p:nvSpPr>
        <p:spPr>
          <a:xfrm>
            <a:off x="576862" y="1265809"/>
            <a:ext cx="5534587"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0000FF"/>
                </a:solidFill>
                <a:effectLst/>
                <a:uLnTx/>
                <a:uFillTx/>
              </a:rPr>
              <a:t>Conventional quark model prescription</a:t>
            </a:r>
            <a:endParaRPr kumimoji="0" lang="zh-CN" altLang="en-US" sz="2400" b="1" i="0" u="none" strike="noStrike" kern="0" cap="none" spc="0" normalizeH="0" baseline="0" noProof="0" dirty="0">
              <a:ln>
                <a:noFill/>
              </a:ln>
              <a:solidFill>
                <a:srgbClr val="0000FF"/>
              </a:solidFill>
              <a:effectLst/>
              <a:uLnTx/>
              <a:uFillTx/>
            </a:endParaRPr>
          </a:p>
        </p:txBody>
      </p:sp>
      <p:sp>
        <p:nvSpPr>
          <p:cNvPr id="28" name="Oval 8"/>
          <p:cNvSpPr>
            <a:spLocks noChangeArrowheads="1"/>
          </p:cNvSpPr>
          <p:nvPr/>
        </p:nvSpPr>
        <p:spPr bwMode="auto">
          <a:xfrm>
            <a:off x="9199196" y="1408681"/>
            <a:ext cx="990600" cy="990600"/>
          </a:xfrm>
          <a:prstGeom prst="ellipse">
            <a:avLst/>
          </a:prstGeom>
          <a:gradFill rotWithShape="1">
            <a:gsLst>
              <a:gs pos="0">
                <a:srgbClr val="99CCFF"/>
              </a:gs>
              <a:gs pos="100000">
                <a:srgbClr val="475E76"/>
              </a:gs>
            </a:gsLst>
            <a:path path="rect">
              <a:fillToRect r="100000" b="100000"/>
            </a:path>
          </a:gradFill>
          <a:ln>
            <a:noFill/>
          </a:ln>
          <a:effectLst/>
          <a:extLst>
            <a:ext uri="{91240B29-F687-4F45-9708-019B960494DF}">
              <a14:hiddenLine xmlns:a14="http://schemas.microsoft.com/office/drawing/2010/main" w="9525">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29" name="Oval 9"/>
          <p:cNvSpPr>
            <a:spLocks noChangeArrowheads="1"/>
          </p:cNvSpPr>
          <p:nvPr/>
        </p:nvSpPr>
        <p:spPr bwMode="auto">
          <a:xfrm>
            <a:off x="9580197" y="1464244"/>
            <a:ext cx="263525" cy="247650"/>
          </a:xfrm>
          <a:prstGeom prst="ellipse">
            <a:avLst/>
          </a:prstGeom>
          <a:gradFill rotWithShape="0">
            <a:gsLst>
              <a:gs pos="0">
                <a:srgbClr val="0000FF"/>
              </a:gs>
              <a:gs pos="100000">
                <a:srgbClr val="000076"/>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30" name="Oval 10"/>
          <p:cNvSpPr>
            <a:spLocks noChangeArrowheads="1"/>
          </p:cNvSpPr>
          <p:nvPr/>
        </p:nvSpPr>
        <p:spPr bwMode="auto">
          <a:xfrm>
            <a:off x="9275397" y="1845244"/>
            <a:ext cx="263525" cy="247650"/>
          </a:xfrm>
          <a:prstGeom prst="ellipse">
            <a:avLst/>
          </a:prstGeom>
          <a:gradFill rotWithShape="0">
            <a:gsLst>
              <a:gs pos="0">
                <a:srgbClr val="009900"/>
              </a:gs>
              <a:gs pos="100000">
                <a:srgbClr val="0047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31" name="Oval 11"/>
          <p:cNvSpPr>
            <a:spLocks noChangeArrowheads="1"/>
          </p:cNvSpPr>
          <p:nvPr/>
        </p:nvSpPr>
        <p:spPr bwMode="auto">
          <a:xfrm>
            <a:off x="9732597" y="1921444"/>
            <a:ext cx="263525" cy="247650"/>
          </a:xfrm>
          <a:prstGeom prst="ellipse">
            <a:avLst/>
          </a:prstGeom>
          <a:gradFill rotWithShape="0">
            <a:gsLst>
              <a:gs pos="0">
                <a:srgbClr val="FF0000"/>
              </a:gs>
              <a:gs pos="100000">
                <a:srgbClr val="7600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a:ln>
                <a:noFill/>
              </a:ln>
              <a:solidFill>
                <a:srgbClr val="FF0000"/>
              </a:solidFill>
              <a:effectLst/>
              <a:uLnTx/>
              <a:uFillTx/>
              <a:latin typeface="Times New Roman" pitchFamily="18" charset="0"/>
            </a:endParaRPr>
          </a:p>
        </p:txBody>
      </p:sp>
      <p:sp>
        <p:nvSpPr>
          <p:cNvPr id="32" name="Oval 12"/>
          <p:cNvSpPr>
            <a:spLocks noChangeArrowheads="1"/>
          </p:cNvSpPr>
          <p:nvPr/>
        </p:nvSpPr>
        <p:spPr bwMode="auto">
          <a:xfrm>
            <a:off x="7757634" y="1502345"/>
            <a:ext cx="719137" cy="720725"/>
          </a:xfrm>
          <a:prstGeom prst="ellipse">
            <a:avLst/>
          </a:prstGeom>
          <a:gradFill rotWithShape="1">
            <a:gsLst>
              <a:gs pos="0">
                <a:srgbClr val="99CCFF"/>
              </a:gs>
              <a:gs pos="100000">
                <a:srgbClr val="475E76"/>
              </a:gs>
            </a:gsLst>
            <a:path path="rect">
              <a:fillToRect r="100000" b="100000"/>
            </a:path>
          </a:gradFill>
          <a:ln>
            <a:noFill/>
          </a:ln>
          <a:effectLst/>
          <a:extLst>
            <a:ext uri="{91240B29-F687-4F45-9708-019B960494DF}">
              <a14:hiddenLine xmlns:a14="http://schemas.microsoft.com/office/drawing/2010/main" w="9525">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33" name="Oval 13"/>
          <p:cNvSpPr>
            <a:spLocks noChangeArrowheads="1"/>
          </p:cNvSpPr>
          <p:nvPr/>
        </p:nvSpPr>
        <p:spPr bwMode="auto">
          <a:xfrm>
            <a:off x="7925909" y="1903981"/>
            <a:ext cx="263525" cy="247650"/>
          </a:xfrm>
          <a:prstGeom prst="ellipse">
            <a:avLst/>
          </a:prstGeom>
          <a:gradFill rotWithShape="0">
            <a:gsLst>
              <a:gs pos="0">
                <a:srgbClr val="0000FF"/>
              </a:gs>
              <a:gs pos="100000">
                <a:srgbClr val="000076"/>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34" name="Oval 14"/>
          <p:cNvSpPr>
            <a:spLocks noChangeArrowheads="1"/>
          </p:cNvSpPr>
          <p:nvPr/>
        </p:nvSpPr>
        <p:spPr bwMode="auto">
          <a:xfrm>
            <a:off x="8044971" y="1575369"/>
            <a:ext cx="263525" cy="247650"/>
          </a:xfrm>
          <a:prstGeom prst="ellipse">
            <a:avLst/>
          </a:prstGeom>
          <a:gradFill rotWithShape="0">
            <a:gsLst>
              <a:gs pos="0">
                <a:srgbClr val="FF0000"/>
              </a:gs>
              <a:gs pos="100000">
                <a:srgbClr val="7600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a:ln>
                <a:noFill/>
              </a:ln>
              <a:solidFill>
                <a:srgbClr val="FF0000"/>
              </a:solidFill>
              <a:effectLst/>
              <a:uLnTx/>
              <a:uFillTx/>
              <a:latin typeface="Times New Roman" pitchFamily="18" charset="0"/>
            </a:endParaRPr>
          </a:p>
        </p:txBody>
      </p:sp>
      <p:sp>
        <p:nvSpPr>
          <p:cNvPr id="35" name="Freeform 15"/>
          <p:cNvSpPr>
            <a:spLocks/>
          </p:cNvSpPr>
          <p:nvPr/>
        </p:nvSpPr>
        <p:spPr bwMode="auto">
          <a:xfrm>
            <a:off x="9732596" y="1756345"/>
            <a:ext cx="77788" cy="206375"/>
          </a:xfrm>
          <a:custGeom>
            <a:avLst/>
            <a:gdLst>
              <a:gd name="T0" fmla="*/ 0 w 49"/>
              <a:gd name="T1" fmla="*/ 2147483647 h 130"/>
              <a:gd name="T2" fmla="*/ 2147483647 w 49"/>
              <a:gd name="T3" fmla="*/ 2147483647 h 130"/>
              <a:gd name="T4" fmla="*/ 0 w 49"/>
              <a:gd name="T5" fmla="*/ 2147483647 h 130"/>
              <a:gd name="T6" fmla="*/ 2147483647 w 49"/>
              <a:gd name="T7" fmla="*/ 2147483647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30">
                <a:moveTo>
                  <a:pt x="0" y="2"/>
                </a:moveTo>
                <a:cubicBezTo>
                  <a:pt x="11" y="5"/>
                  <a:pt x="28" y="0"/>
                  <a:pt x="32" y="10"/>
                </a:cubicBezTo>
                <a:cubicBezTo>
                  <a:pt x="49" y="50"/>
                  <a:pt x="22" y="60"/>
                  <a:pt x="0" y="74"/>
                </a:cubicBezTo>
                <a:cubicBezTo>
                  <a:pt x="23" y="90"/>
                  <a:pt x="40" y="100"/>
                  <a:pt x="40" y="13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a:endParaRPr>
          </a:p>
        </p:txBody>
      </p:sp>
      <p:sp>
        <p:nvSpPr>
          <p:cNvPr id="36" name="Freeform 16"/>
          <p:cNvSpPr>
            <a:spLocks/>
          </p:cNvSpPr>
          <p:nvPr/>
        </p:nvSpPr>
        <p:spPr bwMode="auto">
          <a:xfrm>
            <a:off x="9475422" y="2127819"/>
            <a:ext cx="303213" cy="101600"/>
          </a:xfrm>
          <a:custGeom>
            <a:avLst/>
            <a:gdLst>
              <a:gd name="T0" fmla="*/ 2147483647 w 191"/>
              <a:gd name="T1" fmla="*/ 0 h 64"/>
              <a:gd name="T2" fmla="*/ 2147483647 w 191"/>
              <a:gd name="T3" fmla="*/ 2147483647 h 64"/>
              <a:gd name="T4" fmla="*/ 2147483647 w 191"/>
              <a:gd name="T5" fmla="*/ 2147483647 h 64"/>
              <a:gd name="T6" fmla="*/ 2147483647 w 191"/>
              <a:gd name="T7" fmla="*/ 2147483647 h 64"/>
              <a:gd name="T8" fmla="*/ 2147483647 w 191"/>
              <a:gd name="T9" fmla="*/ 0 h 64"/>
              <a:gd name="T10" fmla="*/ 2147483647 w 191"/>
              <a:gd name="T11" fmla="*/ 2147483647 h 64"/>
              <a:gd name="T12" fmla="*/ 2147483647 w 191"/>
              <a:gd name="T13" fmla="*/ 2147483647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64">
                <a:moveTo>
                  <a:pt x="2" y="0"/>
                </a:moveTo>
                <a:cubicBezTo>
                  <a:pt x="5" y="16"/>
                  <a:pt x="0" y="35"/>
                  <a:pt x="10" y="48"/>
                </a:cubicBezTo>
                <a:cubicBezTo>
                  <a:pt x="23" y="64"/>
                  <a:pt x="39" y="32"/>
                  <a:pt x="50" y="16"/>
                </a:cubicBezTo>
                <a:cubicBezTo>
                  <a:pt x="55" y="24"/>
                  <a:pt x="57" y="38"/>
                  <a:pt x="66" y="40"/>
                </a:cubicBezTo>
                <a:cubicBezTo>
                  <a:pt x="119" y="53"/>
                  <a:pt x="114" y="13"/>
                  <a:pt x="154" y="0"/>
                </a:cubicBezTo>
                <a:cubicBezTo>
                  <a:pt x="157" y="8"/>
                  <a:pt x="156" y="18"/>
                  <a:pt x="162" y="24"/>
                </a:cubicBezTo>
                <a:cubicBezTo>
                  <a:pt x="191" y="53"/>
                  <a:pt x="186" y="28"/>
                  <a:pt x="186"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a:endParaRPr>
          </a:p>
        </p:txBody>
      </p:sp>
      <p:sp>
        <p:nvSpPr>
          <p:cNvPr id="37" name="Freeform 17"/>
          <p:cNvSpPr>
            <a:spLocks/>
          </p:cNvSpPr>
          <p:nvPr/>
        </p:nvSpPr>
        <p:spPr bwMode="auto">
          <a:xfrm>
            <a:off x="9423034" y="1613469"/>
            <a:ext cx="195262" cy="209550"/>
          </a:xfrm>
          <a:custGeom>
            <a:avLst/>
            <a:gdLst>
              <a:gd name="T0" fmla="*/ 2147483647 w 123"/>
              <a:gd name="T1" fmla="*/ 2147483647 h 132"/>
              <a:gd name="T2" fmla="*/ 2147483647 w 123"/>
              <a:gd name="T3" fmla="*/ 2147483647 h 132"/>
              <a:gd name="T4" fmla="*/ 2147483647 w 123"/>
              <a:gd name="T5" fmla="*/ 2147483647 h 132"/>
              <a:gd name="T6" fmla="*/ 2147483647 w 123"/>
              <a:gd name="T7" fmla="*/ 2147483647 h 132"/>
              <a:gd name="T8" fmla="*/ 2147483647 w 123"/>
              <a:gd name="T9" fmla="*/ 2147483647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32">
                <a:moveTo>
                  <a:pt x="27" y="132"/>
                </a:moveTo>
                <a:cubicBezTo>
                  <a:pt x="17" y="71"/>
                  <a:pt x="0" y="55"/>
                  <a:pt x="67" y="68"/>
                </a:cubicBezTo>
                <a:cubicBezTo>
                  <a:pt x="72" y="60"/>
                  <a:pt x="81" y="53"/>
                  <a:pt x="83" y="44"/>
                </a:cubicBezTo>
                <a:cubicBezTo>
                  <a:pt x="84" y="36"/>
                  <a:pt x="72" y="28"/>
                  <a:pt x="75" y="20"/>
                </a:cubicBezTo>
                <a:cubicBezTo>
                  <a:pt x="83" y="0"/>
                  <a:pt x="108" y="4"/>
                  <a:pt x="123" y="4"/>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a:endParaRPr>
          </a:p>
        </p:txBody>
      </p:sp>
      <p:sp>
        <p:nvSpPr>
          <p:cNvPr id="38" name="Freeform 18"/>
          <p:cNvSpPr>
            <a:spLocks/>
          </p:cNvSpPr>
          <p:nvPr/>
        </p:nvSpPr>
        <p:spPr bwMode="auto">
          <a:xfrm>
            <a:off x="7913208" y="1678557"/>
            <a:ext cx="169862" cy="250825"/>
          </a:xfrm>
          <a:custGeom>
            <a:avLst/>
            <a:gdLst>
              <a:gd name="T0" fmla="*/ 2147483647 w 107"/>
              <a:gd name="T1" fmla="*/ 2147483647 h 158"/>
              <a:gd name="T2" fmla="*/ 2147483647 w 107"/>
              <a:gd name="T3" fmla="*/ 2147483647 h 158"/>
              <a:gd name="T4" fmla="*/ 2147483647 w 107"/>
              <a:gd name="T5" fmla="*/ 2147483647 h 158"/>
              <a:gd name="T6" fmla="*/ 2147483647 w 107"/>
              <a:gd name="T7" fmla="*/ 2147483647 h 158"/>
              <a:gd name="T8" fmla="*/ 2147483647 w 107"/>
              <a:gd name="T9" fmla="*/ 2147483647 h 158"/>
              <a:gd name="T10" fmla="*/ 2147483647 w 107"/>
              <a:gd name="T11" fmla="*/ 2147483647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58">
                <a:moveTo>
                  <a:pt x="3" y="158"/>
                </a:moveTo>
                <a:cubicBezTo>
                  <a:pt x="6" y="145"/>
                  <a:pt x="0" y="126"/>
                  <a:pt x="11" y="118"/>
                </a:cubicBezTo>
                <a:cubicBezTo>
                  <a:pt x="26" y="107"/>
                  <a:pt x="53" y="122"/>
                  <a:pt x="67" y="110"/>
                </a:cubicBezTo>
                <a:cubicBezTo>
                  <a:pt x="90" y="91"/>
                  <a:pt x="39" y="65"/>
                  <a:pt x="35" y="62"/>
                </a:cubicBezTo>
                <a:cubicBezTo>
                  <a:pt x="32" y="54"/>
                  <a:pt x="24" y="46"/>
                  <a:pt x="27" y="38"/>
                </a:cubicBezTo>
                <a:cubicBezTo>
                  <a:pt x="42" y="0"/>
                  <a:pt x="83" y="38"/>
                  <a:pt x="107" y="38"/>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a:endParaRPr>
          </a:p>
        </p:txBody>
      </p:sp>
      <p:sp>
        <p:nvSpPr>
          <p:cNvPr id="39" name="Text Box 19"/>
          <p:cNvSpPr txBox="1">
            <a:spLocks noChangeArrowheads="1"/>
          </p:cNvSpPr>
          <p:nvPr/>
        </p:nvSpPr>
        <p:spPr bwMode="auto">
          <a:xfrm>
            <a:off x="7722709" y="937703"/>
            <a:ext cx="1112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rPr>
              <a:t>meson</a:t>
            </a:r>
            <a:r>
              <a:rPr kumimoji="0" lang="zh-CN" altLang="en-US" sz="2400" b="1" i="0" u="none" strike="noStrike" kern="0" cap="none" spc="0" normalizeH="0" baseline="0" noProof="0" dirty="0">
                <a:ln>
                  <a:noFill/>
                </a:ln>
                <a:solidFill>
                  <a:srgbClr val="333399"/>
                </a:solidFill>
                <a:effectLst/>
                <a:uLnTx/>
                <a:uFillTx/>
                <a:latin typeface="Calibri" pitchFamily="34" charset="0"/>
              </a:rPr>
              <a:t> </a:t>
            </a:r>
          </a:p>
        </p:txBody>
      </p:sp>
      <p:sp>
        <p:nvSpPr>
          <p:cNvPr id="40" name="Text Box 20"/>
          <p:cNvSpPr txBox="1">
            <a:spLocks noChangeArrowheads="1"/>
          </p:cNvSpPr>
          <p:nvPr/>
        </p:nvSpPr>
        <p:spPr bwMode="auto">
          <a:xfrm>
            <a:off x="9253155" y="961800"/>
            <a:ext cx="10871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rPr>
              <a:t>baryon</a:t>
            </a:r>
            <a:endParaRPr kumimoji="0" lang="zh-CN" altLang="en-US" sz="2400" b="1" i="0" u="none" strike="noStrike" kern="0" cap="none" spc="0" normalizeH="0" baseline="0" noProof="0" dirty="0">
              <a:ln>
                <a:noFill/>
              </a:ln>
              <a:solidFill>
                <a:srgbClr val="333399"/>
              </a:solidFill>
              <a:effectLst/>
              <a:uLnTx/>
              <a:uFillTx/>
              <a:latin typeface="Calibri" pitchFamily="34" charset="0"/>
            </a:endParaRPr>
          </a:p>
        </p:txBody>
      </p:sp>
      <p:sp>
        <p:nvSpPr>
          <p:cNvPr id="41" name="文本框 40"/>
          <p:cNvSpPr txBox="1"/>
          <p:nvPr/>
        </p:nvSpPr>
        <p:spPr>
          <a:xfrm>
            <a:off x="580089" y="1969069"/>
            <a:ext cx="5531360"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0000FF"/>
                </a:solidFill>
                <a:effectLst/>
                <a:uLnTx/>
                <a:uFillTx/>
              </a:rPr>
              <a:t>Exotic states are expected by QCD</a:t>
            </a:r>
            <a:endParaRPr kumimoji="0" lang="zh-CN" altLang="en-US" sz="2400" b="1" i="0" u="none" strike="noStrike" kern="0" cap="none" spc="0" normalizeH="0" baseline="0" noProof="0" dirty="0">
              <a:ln>
                <a:noFill/>
              </a:ln>
              <a:solidFill>
                <a:srgbClr val="0000FF"/>
              </a:solidFill>
              <a:effectLst/>
              <a:uLnTx/>
              <a:uFillTx/>
            </a:endParaRPr>
          </a:p>
        </p:txBody>
      </p:sp>
      <p:sp>
        <p:nvSpPr>
          <p:cNvPr id="43" name="Oval 3"/>
          <p:cNvSpPr>
            <a:spLocks noChangeArrowheads="1"/>
          </p:cNvSpPr>
          <p:nvPr/>
        </p:nvSpPr>
        <p:spPr bwMode="auto">
          <a:xfrm>
            <a:off x="917770" y="3608423"/>
            <a:ext cx="961344" cy="965200"/>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44" name="Freeform 4"/>
          <p:cNvSpPr>
            <a:spLocks/>
          </p:cNvSpPr>
          <p:nvPr/>
        </p:nvSpPr>
        <p:spPr bwMode="auto">
          <a:xfrm>
            <a:off x="1082288" y="3724311"/>
            <a:ext cx="576262" cy="481012"/>
          </a:xfrm>
          <a:custGeom>
            <a:avLst/>
            <a:gdLst>
              <a:gd name="T0" fmla="*/ 0 w 363"/>
              <a:gd name="T1" fmla="*/ 2147483647 h 303"/>
              <a:gd name="T2" fmla="*/ 2147483647 w 363"/>
              <a:gd name="T3" fmla="*/ 2147483647 h 303"/>
              <a:gd name="T4" fmla="*/ 2147483647 w 363"/>
              <a:gd name="T5" fmla="*/ 2147483647 h 303"/>
              <a:gd name="T6" fmla="*/ 0 60000 65536"/>
              <a:gd name="T7" fmla="*/ 0 60000 65536"/>
              <a:gd name="T8" fmla="*/ 0 60000 65536"/>
            </a:gdLst>
            <a:ahLst/>
            <a:cxnLst>
              <a:cxn ang="T6">
                <a:pos x="T0" y="T1"/>
              </a:cxn>
              <a:cxn ang="T7">
                <a:pos x="T2" y="T3"/>
              </a:cxn>
              <a:cxn ang="T8">
                <a:pos x="T4" y="T5"/>
              </a:cxn>
            </a:cxnLst>
            <a:rect l="0" t="0" r="r" b="b"/>
            <a:pathLst>
              <a:path w="363" h="303">
                <a:moveTo>
                  <a:pt x="0" y="121"/>
                </a:moveTo>
                <a:cubicBezTo>
                  <a:pt x="106" y="60"/>
                  <a:pt x="212" y="0"/>
                  <a:pt x="272" y="30"/>
                </a:cubicBezTo>
                <a:cubicBezTo>
                  <a:pt x="332" y="60"/>
                  <a:pt x="348" y="258"/>
                  <a:pt x="363" y="303"/>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45" name="Oval 5"/>
          <p:cNvSpPr>
            <a:spLocks noChangeArrowheads="1"/>
          </p:cNvSpPr>
          <p:nvPr/>
        </p:nvSpPr>
        <p:spPr bwMode="auto">
          <a:xfrm>
            <a:off x="1012438" y="3844961"/>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46" name="Oval 6"/>
          <p:cNvSpPr>
            <a:spLocks noChangeArrowheads="1"/>
          </p:cNvSpPr>
          <p:nvPr/>
        </p:nvSpPr>
        <p:spPr bwMode="auto">
          <a:xfrm>
            <a:off x="1517263" y="4133886"/>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47" name="Text Box 7"/>
          <p:cNvSpPr txBox="1">
            <a:spLocks noChangeArrowheads="1"/>
          </p:cNvSpPr>
          <p:nvPr/>
        </p:nvSpPr>
        <p:spPr bwMode="auto">
          <a:xfrm>
            <a:off x="814047" y="2912605"/>
            <a:ext cx="12699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Hybrid </a:t>
            </a:r>
          </a:p>
        </p:txBody>
      </p:sp>
      <p:sp>
        <p:nvSpPr>
          <p:cNvPr id="48" name="Oval 8"/>
          <p:cNvSpPr>
            <a:spLocks noChangeArrowheads="1"/>
          </p:cNvSpPr>
          <p:nvPr/>
        </p:nvSpPr>
        <p:spPr bwMode="auto">
          <a:xfrm>
            <a:off x="2414896" y="3602603"/>
            <a:ext cx="1042324" cy="997857"/>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49" name="Freeform 9"/>
          <p:cNvSpPr>
            <a:spLocks/>
          </p:cNvSpPr>
          <p:nvPr/>
        </p:nvSpPr>
        <p:spPr bwMode="auto">
          <a:xfrm>
            <a:off x="2458895" y="3677371"/>
            <a:ext cx="839787" cy="814387"/>
          </a:xfrm>
          <a:custGeom>
            <a:avLst/>
            <a:gdLst>
              <a:gd name="T0" fmla="*/ 2147483647 w 529"/>
              <a:gd name="T1" fmla="*/ 2147483647 h 513"/>
              <a:gd name="T2" fmla="*/ 2147483647 w 529"/>
              <a:gd name="T3" fmla="*/ 2147483647 h 513"/>
              <a:gd name="T4" fmla="*/ 2147483647 w 529"/>
              <a:gd name="T5" fmla="*/ 2147483647 h 513"/>
              <a:gd name="T6" fmla="*/ 2147483647 w 529"/>
              <a:gd name="T7" fmla="*/ 2147483647 h 513"/>
              <a:gd name="T8" fmla="*/ 2147483647 w 529"/>
              <a:gd name="T9" fmla="*/ 2147483647 h 513"/>
              <a:gd name="T10" fmla="*/ 2147483647 w 529"/>
              <a:gd name="T11" fmla="*/ 2147483647 h 5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9" h="513">
                <a:moveTo>
                  <a:pt x="7" y="189"/>
                </a:moveTo>
                <a:cubicBezTo>
                  <a:pt x="0" y="159"/>
                  <a:pt x="151" y="0"/>
                  <a:pt x="234" y="7"/>
                </a:cubicBezTo>
                <a:cubicBezTo>
                  <a:pt x="317" y="14"/>
                  <a:pt x="483" y="151"/>
                  <a:pt x="506" y="234"/>
                </a:cubicBezTo>
                <a:cubicBezTo>
                  <a:pt x="529" y="317"/>
                  <a:pt x="408" y="513"/>
                  <a:pt x="370" y="506"/>
                </a:cubicBezTo>
                <a:cubicBezTo>
                  <a:pt x="332" y="499"/>
                  <a:pt x="340" y="242"/>
                  <a:pt x="279" y="189"/>
                </a:cubicBezTo>
                <a:cubicBezTo>
                  <a:pt x="218" y="136"/>
                  <a:pt x="14" y="219"/>
                  <a:pt x="7" y="189"/>
                </a:cubicBezTo>
                <a:close/>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50" name="Text Box 10"/>
          <p:cNvSpPr txBox="1">
            <a:spLocks noChangeArrowheads="1"/>
          </p:cNvSpPr>
          <p:nvPr/>
        </p:nvSpPr>
        <p:spPr bwMode="auto">
          <a:xfrm>
            <a:off x="2216689" y="2936893"/>
            <a:ext cx="12442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err="1">
                <a:ln>
                  <a:noFill/>
                </a:ln>
                <a:solidFill>
                  <a:srgbClr val="333399"/>
                </a:solidFill>
                <a:effectLst/>
                <a:uLnTx/>
                <a:uFillTx/>
                <a:latin typeface="Calibri" pitchFamily="34" charset="0"/>
                <a:ea typeface="宋体" charset="-122"/>
              </a:rPr>
              <a:t>Glueball</a:t>
            </a:r>
            <a:endPar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51" name="Text Box 15"/>
          <p:cNvSpPr txBox="1">
            <a:spLocks noChangeArrowheads="1"/>
          </p:cNvSpPr>
          <p:nvPr/>
        </p:nvSpPr>
        <p:spPr bwMode="auto">
          <a:xfrm>
            <a:off x="3689276" y="2896721"/>
            <a:ext cx="1600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err="1">
                <a:ln>
                  <a:noFill/>
                </a:ln>
                <a:solidFill>
                  <a:srgbClr val="333399"/>
                </a:solidFill>
                <a:effectLst/>
                <a:uLnTx/>
                <a:uFillTx/>
                <a:latin typeface="Calibri" pitchFamily="34" charset="0"/>
                <a:ea typeface="宋体" charset="-122"/>
              </a:rPr>
              <a:t>Tetraquark</a:t>
            </a:r>
            <a:endPar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52" name="Oval 28"/>
          <p:cNvSpPr>
            <a:spLocks noChangeArrowheads="1"/>
          </p:cNvSpPr>
          <p:nvPr/>
        </p:nvSpPr>
        <p:spPr bwMode="auto">
          <a:xfrm>
            <a:off x="3934782" y="3643803"/>
            <a:ext cx="1013020" cy="1029532"/>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53" name="Line 29"/>
          <p:cNvSpPr>
            <a:spLocks noChangeShapeType="1"/>
          </p:cNvSpPr>
          <p:nvPr/>
        </p:nvSpPr>
        <p:spPr bwMode="auto">
          <a:xfrm>
            <a:off x="4117168" y="4139405"/>
            <a:ext cx="358775" cy="28892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54" name="Oval 30"/>
          <p:cNvSpPr>
            <a:spLocks noChangeArrowheads="1"/>
          </p:cNvSpPr>
          <p:nvPr/>
        </p:nvSpPr>
        <p:spPr bwMode="auto">
          <a:xfrm>
            <a:off x="3972703" y="3996527"/>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55" name="Oval 31"/>
          <p:cNvSpPr>
            <a:spLocks noChangeArrowheads="1"/>
          </p:cNvSpPr>
          <p:nvPr/>
        </p:nvSpPr>
        <p:spPr bwMode="auto">
          <a:xfrm>
            <a:off x="4404503" y="4356890"/>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56" name="Line 32"/>
          <p:cNvSpPr>
            <a:spLocks noChangeShapeType="1"/>
          </p:cNvSpPr>
          <p:nvPr/>
        </p:nvSpPr>
        <p:spPr bwMode="auto">
          <a:xfrm>
            <a:off x="4620406" y="3780630"/>
            <a:ext cx="73025" cy="360363"/>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57" name="Oval 33"/>
          <p:cNvSpPr>
            <a:spLocks noChangeArrowheads="1"/>
          </p:cNvSpPr>
          <p:nvPr/>
        </p:nvSpPr>
        <p:spPr bwMode="auto">
          <a:xfrm>
            <a:off x="4620403" y="4067965"/>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58" name="Oval 34"/>
          <p:cNvSpPr>
            <a:spLocks noChangeArrowheads="1"/>
          </p:cNvSpPr>
          <p:nvPr/>
        </p:nvSpPr>
        <p:spPr bwMode="auto">
          <a:xfrm>
            <a:off x="4548965" y="3709190"/>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59" name="Oval 16"/>
          <p:cNvSpPr>
            <a:spLocks noChangeArrowheads="1"/>
          </p:cNvSpPr>
          <p:nvPr/>
        </p:nvSpPr>
        <p:spPr bwMode="auto">
          <a:xfrm>
            <a:off x="5936297" y="3473934"/>
            <a:ext cx="1103301" cy="1076325"/>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60" name="Line 17"/>
          <p:cNvSpPr>
            <a:spLocks noChangeShapeType="1"/>
          </p:cNvSpPr>
          <p:nvPr/>
        </p:nvSpPr>
        <p:spPr bwMode="auto">
          <a:xfrm>
            <a:off x="6127159" y="4156556"/>
            <a:ext cx="431800" cy="2159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61" name="Oval 18"/>
          <p:cNvSpPr>
            <a:spLocks noChangeArrowheads="1"/>
          </p:cNvSpPr>
          <p:nvPr/>
        </p:nvSpPr>
        <p:spPr bwMode="auto">
          <a:xfrm>
            <a:off x="5982696" y="4013681"/>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62" name="Oval 19"/>
          <p:cNvSpPr>
            <a:spLocks noChangeArrowheads="1"/>
          </p:cNvSpPr>
          <p:nvPr/>
        </p:nvSpPr>
        <p:spPr bwMode="auto">
          <a:xfrm>
            <a:off x="6487521" y="4302606"/>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63" name="Line 20"/>
          <p:cNvSpPr>
            <a:spLocks noChangeShapeType="1"/>
          </p:cNvSpPr>
          <p:nvPr/>
        </p:nvSpPr>
        <p:spPr bwMode="auto">
          <a:xfrm>
            <a:off x="6701837" y="3654906"/>
            <a:ext cx="73025" cy="360362"/>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64" name="Oval 21"/>
          <p:cNvSpPr>
            <a:spLocks noChangeArrowheads="1"/>
          </p:cNvSpPr>
          <p:nvPr/>
        </p:nvSpPr>
        <p:spPr bwMode="auto">
          <a:xfrm>
            <a:off x="6701834" y="3942243"/>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65" name="Oval 22"/>
          <p:cNvSpPr>
            <a:spLocks noChangeArrowheads="1"/>
          </p:cNvSpPr>
          <p:nvPr/>
        </p:nvSpPr>
        <p:spPr bwMode="auto">
          <a:xfrm>
            <a:off x="6630396" y="3583468"/>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66" name="Line 23"/>
          <p:cNvSpPr>
            <a:spLocks noChangeShapeType="1"/>
          </p:cNvSpPr>
          <p:nvPr/>
        </p:nvSpPr>
        <p:spPr bwMode="auto">
          <a:xfrm>
            <a:off x="6270034" y="3726343"/>
            <a:ext cx="215900" cy="2159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67" name="Line 24"/>
          <p:cNvSpPr>
            <a:spLocks noChangeShapeType="1"/>
          </p:cNvSpPr>
          <p:nvPr/>
        </p:nvSpPr>
        <p:spPr bwMode="auto">
          <a:xfrm flipV="1">
            <a:off x="6343062" y="3870806"/>
            <a:ext cx="142875" cy="4318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68" name="Line 25"/>
          <p:cNvSpPr>
            <a:spLocks noChangeShapeType="1"/>
          </p:cNvSpPr>
          <p:nvPr/>
        </p:nvSpPr>
        <p:spPr bwMode="auto">
          <a:xfrm flipV="1">
            <a:off x="6487521" y="3870809"/>
            <a:ext cx="287338" cy="71437"/>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69" name="Oval 26"/>
          <p:cNvSpPr>
            <a:spLocks noChangeArrowheads="1"/>
          </p:cNvSpPr>
          <p:nvPr/>
        </p:nvSpPr>
        <p:spPr bwMode="auto">
          <a:xfrm>
            <a:off x="6198596" y="3581881"/>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70" name="Text Box 27"/>
          <p:cNvSpPr txBox="1">
            <a:spLocks noChangeArrowheads="1"/>
          </p:cNvSpPr>
          <p:nvPr/>
        </p:nvSpPr>
        <p:spPr bwMode="auto">
          <a:xfrm>
            <a:off x="5652212" y="2920349"/>
            <a:ext cx="16674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err="1">
                <a:ln>
                  <a:noFill/>
                </a:ln>
                <a:solidFill>
                  <a:srgbClr val="333399"/>
                </a:solidFill>
                <a:effectLst/>
                <a:uLnTx/>
                <a:uFillTx/>
                <a:latin typeface="Calibri" pitchFamily="34" charset="0"/>
                <a:ea typeface="宋体" charset="-122"/>
              </a:rPr>
              <a:t>Pentaquark</a:t>
            </a:r>
            <a:endPar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71" name="Oval 11"/>
          <p:cNvSpPr>
            <a:spLocks noChangeArrowheads="1"/>
          </p:cNvSpPr>
          <p:nvPr/>
        </p:nvSpPr>
        <p:spPr bwMode="auto">
          <a:xfrm>
            <a:off x="7995635" y="3797783"/>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2" name="Line 12"/>
          <p:cNvSpPr>
            <a:spLocks noChangeShapeType="1"/>
          </p:cNvSpPr>
          <p:nvPr/>
        </p:nvSpPr>
        <p:spPr bwMode="auto">
          <a:xfrm>
            <a:off x="8282974" y="4140157"/>
            <a:ext cx="282582" cy="23071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73" name="Oval 13"/>
          <p:cNvSpPr>
            <a:spLocks noChangeArrowheads="1"/>
          </p:cNvSpPr>
          <p:nvPr/>
        </p:nvSpPr>
        <p:spPr bwMode="auto">
          <a:xfrm>
            <a:off x="8138513" y="3982568"/>
            <a:ext cx="170049" cy="172403"/>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4" name="Oval 14"/>
          <p:cNvSpPr>
            <a:spLocks noChangeArrowheads="1"/>
          </p:cNvSpPr>
          <p:nvPr/>
        </p:nvSpPr>
        <p:spPr bwMode="auto">
          <a:xfrm>
            <a:off x="8497876" y="4300042"/>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75" name="Oval 35"/>
          <p:cNvSpPr>
            <a:spLocks noChangeArrowheads="1"/>
          </p:cNvSpPr>
          <p:nvPr/>
        </p:nvSpPr>
        <p:spPr bwMode="auto">
          <a:xfrm>
            <a:off x="8714773" y="3581883"/>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6" name="Line 36"/>
          <p:cNvSpPr>
            <a:spLocks noChangeShapeType="1"/>
          </p:cNvSpPr>
          <p:nvPr/>
        </p:nvSpPr>
        <p:spPr bwMode="auto">
          <a:xfrm>
            <a:off x="9133220" y="3867632"/>
            <a:ext cx="103956" cy="290514"/>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77" name="Oval 37"/>
          <p:cNvSpPr>
            <a:spLocks noChangeArrowheads="1"/>
          </p:cNvSpPr>
          <p:nvPr/>
        </p:nvSpPr>
        <p:spPr bwMode="auto">
          <a:xfrm>
            <a:off x="9178073" y="4130206"/>
            <a:ext cx="170049" cy="172403"/>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78" name="Oval 38"/>
          <p:cNvSpPr>
            <a:spLocks noChangeArrowheads="1"/>
          </p:cNvSpPr>
          <p:nvPr/>
        </p:nvSpPr>
        <p:spPr bwMode="auto">
          <a:xfrm>
            <a:off x="9035198" y="3699994"/>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79" name="Text Box 39"/>
          <p:cNvSpPr txBox="1">
            <a:spLocks noChangeArrowheads="1"/>
          </p:cNvSpPr>
          <p:nvPr/>
        </p:nvSpPr>
        <p:spPr bwMode="auto">
          <a:xfrm>
            <a:off x="7581768" y="2938611"/>
            <a:ext cx="2577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Hadronic molecule</a:t>
            </a:r>
            <a:endParaRPr kumimoji="0" lang="en-GB" altLang="zh-CN" sz="20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80" name="文本框 79"/>
          <p:cNvSpPr txBox="1"/>
          <p:nvPr/>
        </p:nvSpPr>
        <p:spPr>
          <a:xfrm>
            <a:off x="576862" y="5069225"/>
            <a:ext cx="4800840" cy="1708160"/>
          </a:xfrm>
          <a:prstGeom prst="rect">
            <a:avLst/>
          </a:prstGeom>
          <a:noFill/>
        </p:spPr>
        <p:txBody>
          <a:bodyPr wrap="square" rtlCol="0">
            <a:spAutoFit/>
          </a:bodyPr>
          <a:lstStyle/>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FF0000"/>
                </a:solidFill>
                <a:effectLst/>
                <a:uLnTx/>
                <a:uFillTx/>
              </a:rPr>
              <a:t>How the non-</a:t>
            </a:r>
            <a:r>
              <a:rPr kumimoji="0" lang="en-US" altLang="zh-CN" sz="2000" b="1" i="0" u="none" strike="noStrike" kern="0" cap="none" spc="0" normalizeH="0" baseline="0" noProof="0" dirty="0" err="1">
                <a:ln>
                  <a:noFill/>
                </a:ln>
                <a:solidFill>
                  <a:srgbClr val="FF0000"/>
                </a:solidFill>
                <a:effectLst/>
                <a:uLnTx/>
                <a:uFillTx/>
              </a:rPr>
              <a:t>pQCD</a:t>
            </a:r>
            <a:r>
              <a:rPr kumimoji="0" lang="en-US" altLang="zh-CN" sz="2000" b="1" i="0" u="none" strike="noStrike" kern="0" cap="none" spc="0" normalizeH="0" baseline="0" noProof="0" dirty="0">
                <a:ln>
                  <a:noFill/>
                </a:ln>
                <a:solidFill>
                  <a:srgbClr val="FF0000"/>
                </a:solidFill>
                <a:effectLst/>
                <a:uLnTx/>
                <a:uFillTx/>
              </a:rPr>
              <a:t> manifest</a:t>
            </a:r>
            <a:r>
              <a:rPr kumimoji="0" lang="en-US" altLang="zh-CN" sz="2000" b="1" i="0" u="none" strike="noStrike" kern="0" cap="none" spc="0" normalizeH="0" noProof="0" dirty="0">
                <a:ln>
                  <a:noFill/>
                </a:ln>
                <a:solidFill>
                  <a:srgbClr val="FF0000"/>
                </a:solidFill>
                <a:effectLst/>
                <a:uLnTx/>
                <a:uFillTx/>
              </a:rPr>
              <a:t> itself in the quark-gluon interactions?</a:t>
            </a:r>
            <a:endParaRPr kumimoji="0" lang="en-US" altLang="zh-CN" sz="2000" b="1" i="0" u="none" strike="noStrike" kern="0" cap="none" spc="0" normalizeH="0" baseline="0" noProof="0" dirty="0">
              <a:ln>
                <a:noFill/>
              </a:ln>
              <a:solidFill>
                <a:srgbClr val="FF0000"/>
              </a:solidFill>
              <a:effectLst/>
              <a:uLnTx/>
              <a:uFillTx/>
            </a:endParaRP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FF0000"/>
                </a:solidFill>
                <a:effectLst/>
                <a:uLnTx/>
                <a:uFillTx/>
              </a:rPr>
              <a:t>What is the proper effective degrees of freedom in the description of hadron structures?</a:t>
            </a:r>
            <a:endParaRPr kumimoji="0" lang="zh-CN" altLang="en-US" sz="2000" b="1" i="0" u="none" strike="noStrike" kern="0" cap="none" spc="0" normalizeH="0" baseline="0" noProof="0" dirty="0">
              <a:ln>
                <a:noFill/>
              </a:ln>
              <a:solidFill>
                <a:srgbClr val="FF0000"/>
              </a:solidFill>
              <a:effectLst/>
              <a:uLnTx/>
              <a:uFillTx/>
            </a:endParaRPr>
          </a:p>
        </p:txBody>
      </p:sp>
      <p:pic>
        <p:nvPicPr>
          <p:cNvPr id="81" name="图片 80"/>
          <p:cNvPicPr>
            <a:picLocks noChangeAspect="1"/>
          </p:cNvPicPr>
          <p:nvPr/>
        </p:nvPicPr>
        <p:blipFill>
          <a:blip r:embed="rId2"/>
          <a:stretch>
            <a:fillRect/>
          </a:stretch>
        </p:blipFill>
        <p:spPr>
          <a:xfrm>
            <a:off x="5740520" y="2996919"/>
            <a:ext cx="5878098" cy="3671433"/>
          </a:xfrm>
          <a:prstGeom prst="rect">
            <a:avLst/>
          </a:prstGeom>
        </p:spPr>
      </p:pic>
    </p:spTree>
    <p:extLst>
      <p:ext uri="{BB962C8B-B14F-4D97-AF65-F5344CB8AC3E}">
        <p14:creationId xmlns:p14="http://schemas.microsoft.com/office/powerpoint/2010/main" val="13490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animBg="1"/>
      <p:bldP spid="44" grpId="0" animBg="1"/>
      <p:bldP spid="45" grpId="0" animBg="1"/>
      <p:bldP spid="46" grpId="0" animBg="1"/>
      <p:bldP spid="47" grpId="0"/>
      <p:bldP spid="48" grpId="0" animBg="1"/>
      <p:bldP spid="49" grpId="0" animBg="1"/>
      <p:bldP spid="50" grpId="0"/>
      <p:bldP spid="51"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p:bldP spid="71" grpId="0" animBg="1"/>
      <p:bldP spid="72" grpId="0" animBg="1"/>
      <p:bldP spid="73" grpId="0" animBg="1"/>
      <p:bldP spid="74" grpId="0" animBg="1"/>
      <p:bldP spid="75" grpId="0" animBg="1"/>
      <p:bldP spid="76" grpId="0" animBg="1"/>
      <p:bldP spid="77" grpId="0" animBg="1"/>
      <p:bldP spid="78" grpId="0" animBg="1"/>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933941" y="1065447"/>
            <a:ext cx="7994884" cy="4007296"/>
          </a:xfrm>
          <a:prstGeom prst="rect">
            <a:avLst/>
          </a:prstGeom>
        </p:spPr>
      </p:pic>
      <p:sp>
        <p:nvSpPr>
          <p:cNvPr id="9" name="文本框 8"/>
          <p:cNvSpPr txBox="1"/>
          <p:nvPr/>
        </p:nvSpPr>
        <p:spPr>
          <a:xfrm>
            <a:off x="985463" y="336610"/>
            <a:ext cx="4660250" cy="369332"/>
          </a:xfrm>
          <a:prstGeom prst="rect">
            <a:avLst/>
          </a:prstGeom>
          <a:noFill/>
        </p:spPr>
        <p:txBody>
          <a:bodyPr wrap="none" rtlCol="0">
            <a:spAutoFit/>
          </a:bodyPr>
          <a:lstStyle/>
          <a:p>
            <a:r>
              <a:rPr lang="en-US" altLang="zh-CN" dirty="0"/>
              <a:t>Meson-photon coupling via the VMD model:</a:t>
            </a:r>
            <a:endParaRPr lang="zh-CN" altLang="en-US" dirty="0"/>
          </a:p>
        </p:txBody>
      </p:sp>
      <mc:AlternateContent xmlns:mc="http://schemas.openxmlformats.org/markup-compatibility/2006">
        <mc:Choice xmlns:a14="http://schemas.microsoft.com/office/drawing/2010/main" Requires="a14">
          <p:sp>
            <p:nvSpPr>
              <p:cNvPr id="10" name="矩形 9"/>
              <p:cNvSpPr/>
              <p:nvPr/>
            </p:nvSpPr>
            <p:spPr>
              <a:xfrm>
                <a:off x="985462" y="5587163"/>
                <a:ext cx="9987337" cy="707886"/>
              </a:xfrm>
              <a:prstGeom prst="rect">
                <a:avLst/>
              </a:prstGeom>
            </p:spPr>
            <p:txBody>
              <a:bodyPr wrap="square">
                <a:spAutoFit/>
              </a:bodyPr>
              <a:lstStyle/>
              <a:p>
                <a:r>
                  <a:rPr lang="en-US" altLang="zh-CN" sz="2000" dirty="0">
                    <a:solidFill>
                      <a:srgbClr val="231F20"/>
                    </a:solidFill>
                    <a:latin typeface="Calibri" panose="020F0502020204030204" pitchFamily="34" charset="0"/>
                    <a:cs typeface="Calibri" panose="020F0502020204030204" pitchFamily="34" charset="0"/>
                  </a:rPr>
                  <a:t>where </a:t>
                </a:r>
                <a14:m>
                  <m:oMath xmlns:m="http://schemas.openxmlformats.org/officeDocument/2006/math">
                    <m:r>
                      <a:rPr lang="en-US" altLang="zh-CN" sz="2000" i="1" dirty="0" smtClean="0">
                        <a:solidFill>
                          <a:srgbClr val="231F20"/>
                        </a:solidFill>
                        <a:latin typeface="Cambria Math" panose="02040503050406030204" pitchFamily="18" charset="0"/>
                        <a:cs typeface="Calibri" panose="020F0502020204030204" pitchFamily="34" charset="0"/>
                      </a:rPr>
                      <m:t>𝑅</m:t>
                    </m:r>
                    <m:r>
                      <a:rPr lang="en-US" altLang="zh-CN" sz="2000" b="0" i="1" dirty="0" smtClean="0">
                        <a:solidFill>
                          <a:srgbClr val="231F20"/>
                        </a:solidFill>
                        <a:latin typeface="Cambria Math" panose="02040503050406030204" pitchFamily="18" charset="0"/>
                        <a:cs typeface="Calibri" panose="020F0502020204030204" pitchFamily="34" charset="0"/>
                      </a:rPr>
                      <m:t>=</m:t>
                    </m:r>
                    <m:r>
                      <a:rPr lang="en-US" altLang="zh-CN" sz="2000" i="1" dirty="0" smtClean="0">
                        <a:solidFill>
                          <a:srgbClr val="231F20"/>
                        </a:solidFill>
                        <a:latin typeface="Cambria Math" panose="02040503050406030204" pitchFamily="18" charset="0"/>
                        <a:cs typeface="Calibri" panose="020F0502020204030204" pitchFamily="34" charset="0"/>
                      </a:rPr>
                      <m:t>0.8 </m:t>
                    </m:r>
                  </m:oMath>
                </a14:m>
                <a:r>
                  <a:rPr lang="en-US" altLang="zh-CN" sz="2000" dirty="0">
                    <a:solidFill>
                      <a:srgbClr val="231F20"/>
                    </a:solidFill>
                    <a:latin typeface="Calibri" panose="020F0502020204030204" pitchFamily="34" charset="0"/>
                    <a:cs typeface="Calibri" panose="020F0502020204030204" pitchFamily="34" charset="0"/>
                  </a:rPr>
                  <a:t> is the SU(3) flavor-symmetry-breaking parameter for processes involving the strange quark pair.</a:t>
                </a:r>
                <a:endParaRPr lang="zh-CN" altLang="en-US" sz="2000" dirty="0">
                  <a:latin typeface="Calibri" panose="020F0502020204030204" pitchFamily="34" charset="0"/>
                  <a:cs typeface="Calibri" panose="020F0502020204030204" pitchFamily="34" charset="0"/>
                </a:endParaRPr>
              </a:p>
            </p:txBody>
          </p:sp>
        </mc:Choice>
        <mc:Fallback>
          <p:sp>
            <p:nvSpPr>
              <p:cNvPr id="10" name="矩形 9"/>
              <p:cNvSpPr>
                <a:spLocks noRot="1" noChangeAspect="1" noMove="1" noResize="1" noEditPoints="1" noAdjustHandles="1" noChangeArrowheads="1" noChangeShapeType="1" noTextEdit="1"/>
              </p:cNvSpPr>
              <p:nvPr/>
            </p:nvSpPr>
            <p:spPr>
              <a:xfrm>
                <a:off x="985462" y="5587163"/>
                <a:ext cx="9987337" cy="707886"/>
              </a:xfrm>
              <a:prstGeom prst="rect">
                <a:avLst/>
              </a:prstGeom>
              <a:blipFill>
                <a:blip r:embed="rId3"/>
                <a:stretch>
                  <a:fillRect l="-672" t="-5172" b="-146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42930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65482" y="162401"/>
            <a:ext cx="10159554" cy="1339828"/>
          </a:xfrm>
          <a:prstGeom prst="rect">
            <a:avLst/>
          </a:prstGeom>
        </p:spPr>
      </p:pic>
      <p:pic>
        <p:nvPicPr>
          <p:cNvPr id="3" name="图片 2"/>
          <p:cNvPicPr>
            <a:picLocks noChangeAspect="1"/>
          </p:cNvPicPr>
          <p:nvPr/>
        </p:nvPicPr>
        <p:blipFill>
          <a:blip r:embed="rId3"/>
          <a:stretch>
            <a:fillRect/>
          </a:stretch>
        </p:blipFill>
        <p:spPr>
          <a:xfrm>
            <a:off x="965482" y="1587707"/>
            <a:ext cx="10159554" cy="1349978"/>
          </a:xfrm>
          <a:prstGeom prst="rect">
            <a:avLst/>
          </a:prstGeom>
        </p:spPr>
      </p:pic>
      <p:pic>
        <p:nvPicPr>
          <p:cNvPr id="4" name="图片 3"/>
          <p:cNvPicPr>
            <a:picLocks noChangeAspect="1"/>
          </p:cNvPicPr>
          <p:nvPr/>
        </p:nvPicPr>
        <p:blipFill>
          <a:blip r:embed="rId4"/>
          <a:stretch>
            <a:fillRect/>
          </a:stretch>
        </p:blipFill>
        <p:spPr>
          <a:xfrm>
            <a:off x="965482" y="3023163"/>
            <a:ext cx="10123526" cy="1307182"/>
          </a:xfrm>
          <a:prstGeom prst="rect">
            <a:avLst/>
          </a:prstGeom>
        </p:spPr>
      </p:pic>
      <p:pic>
        <p:nvPicPr>
          <p:cNvPr id="5" name="图片 4"/>
          <p:cNvPicPr>
            <a:picLocks noChangeAspect="1"/>
          </p:cNvPicPr>
          <p:nvPr/>
        </p:nvPicPr>
        <p:blipFill>
          <a:blip r:embed="rId5"/>
          <a:stretch>
            <a:fillRect/>
          </a:stretch>
        </p:blipFill>
        <p:spPr>
          <a:xfrm>
            <a:off x="965483" y="4485486"/>
            <a:ext cx="10159554" cy="2047987"/>
          </a:xfrm>
          <a:prstGeom prst="rect">
            <a:avLst/>
          </a:prstGeom>
        </p:spPr>
      </p:pic>
    </p:spTree>
    <p:extLst>
      <p:ext uri="{BB962C8B-B14F-4D97-AF65-F5344CB8AC3E}">
        <p14:creationId xmlns:p14="http://schemas.microsoft.com/office/powerpoint/2010/main" val="1555196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37754" y="1031422"/>
            <a:ext cx="4918894" cy="3314700"/>
          </a:xfrm>
          <a:prstGeom prst="rect">
            <a:avLst/>
          </a:prstGeom>
        </p:spPr>
      </p:pic>
      <p:sp>
        <p:nvSpPr>
          <p:cNvPr id="3" name="文本框 2"/>
          <p:cNvSpPr txBox="1"/>
          <p:nvPr/>
        </p:nvSpPr>
        <p:spPr>
          <a:xfrm>
            <a:off x="929590" y="312058"/>
            <a:ext cx="2451120" cy="461665"/>
          </a:xfrm>
          <a:prstGeom prst="rect">
            <a:avLst/>
          </a:prstGeom>
          <a:noFill/>
        </p:spPr>
        <p:txBody>
          <a:bodyPr wrap="none" rtlCol="0">
            <a:spAutoFit/>
          </a:bodyPr>
          <a:lstStyle/>
          <a:p>
            <a:r>
              <a:rPr lang="en-US" altLang="zh-CN" sz="2400" dirty="0">
                <a:latin typeface="Calibri" panose="020F0502020204030204" pitchFamily="34" charset="0"/>
                <a:cs typeface="Calibri" panose="020F0502020204030204" pitchFamily="34" charset="0"/>
              </a:rPr>
              <a:t>Numerical results:</a:t>
            </a:r>
            <a:endParaRPr lang="zh-CN" altLang="en-US" sz="2400" dirty="0">
              <a:latin typeface="Calibri" panose="020F0502020204030204" pitchFamily="34" charset="0"/>
              <a:cs typeface="Calibri" panose="020F0502020204030204" pitchFamily="34" charset="0"/>
            </a:endParaRPr>
          </a:p>
        </p:txBody>
      </p:sp>
      <p:pic>
        <p:nvPicPr>
          <p:cNvPr id="4" name="图片 3"/>
          <p:cNvPicPr>
            <a:picLocks noChangeAspect="1"/>
          </p:cNvPicPr>
          <p:nvPr/>
        </p:nvPicPr>
        <p:blipFill>
          <a:blip r:embed="rId3"/>
          <a:stretch>
            <a:fillRect/>
          </a:stretch>
        </p:blipFill>
        <p:spPr>
          <a:xfrm>
            <a:off x="5699104" y="1031422"/>
            <a:ext cx="5858933" cy="1067803"/>
          </a:xfrm>
          <a:prstGeom prst="rect">
            <a:avLst/>
          </a:prstGeom>
        </p:spPr>
      </p:pic>
      <p:pic>
        <p:nvPicPr>
          <p:cNvPr id="5" name="图片 4"/>
          <p:cNvPicPr>
            <a:picLocks noChangeAspect="1"/>
          </p:cNvPicPr>
          <p:nvPr/>
        </p:nvPicPr>
        <p:blipFill>
          <a:blip r:embed="rId4"/>
          <a:stretch>
            <a:fillRect/>
          </a:stretch>
        </p:blipFill>
        <p:spPr>
          <a:xfrm>
            <a:off x="5699104" y="736883"/>
            <a:ext cx="1727769" cy="294539"/>
          </a:xfrm>
          <a:prstGeom prst="rect">
            <a:avLst/>
          </a:prstGeom>
          <a:ln>
            <a:solidFill>
              <a:srgbClr val="FF0000"/>
            </a:solidFill>
          </a:ln>
        </p:spPr>
      </p:pic>
      <p:cxnSp>
        <p:nvCxnSpPr>
          <p:cNvPr id="7" name="直接连接符 6"/>
          <p:cNvCxnSpPr/>
          <p:nvPr/>
        </p:nvCxnSpPr>
        <p:spPr bwMode="auto">
          <a:xfrm flipV="1">
            <a:off x="3149600" y="1161143"/>
            <a:ext cx="21771" cy="2823028"/>
          </a:xfrm>
          <a:prstGeom prst="line">
            <a:avLst/>
          </a:prstGeom>
          <a:solidFill>
            <a:schemeClr val="accent1"/>
          </a:solidFill>
          <a:ln w="19050"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a14="http://schemas.microsoft.com/office/drawing/2010/main" Requires="a14">
          <p:sp>
            <p:nvSpPr>
              <p:cNvPr id="8" name="矩形 7"/>
              <p:cNvSpPr/>
              <p:nvPr/>
            </p:nvSpPr>
            <p:spPr>
              <a:xfrm>
                <a:off x="5699104" y="2284550"/>
                <a:ext cx="6096000" cy="1646605"/>
              </a:xfrm>
              <a:prstGeom prst="rect">
                <a:avLst/>
              </a:prstGeom>
            </p:spPr>
            <p:txBody>
              <a:bodyPr>
                <a:spAutoFit/>
              </a:bodyPr>
              <a:lstStyle/>
              <a:p>
                <a:pPr algn="just">
                  <a:spcBef>
                    <a:spcPts val="600"/>
                  </a:spcBef>
                </a:pPr>
                <a:r>
                  <a:rPr lang="en-US" altLang="zh-CN" sz="1600" dirty="0">
                    <a:solidFill>
                      <a:srgbClr val="0000CC"/>
                    </a:solidFill>
                    <a:latin typeface="Calibri" panose="020F0502020204030204" pitchFamily="34" charset="0"/>
                    <a:cs typeface="Calibri" panose="020F0502020204030204" pitchFamily="34" charset="0"/>
                  </a:rPr>
                  <a:t>[13] Chi-Yee Cheung and </a:t>
                </a:r>
                <a:r>
                  <a:rPr lang="en-US" altLang="zh-CN" sz="1600" dirty="0" err="1">
                    <a:solidFill>
                      <a:srgbClr val="0000CC"/>
                    </a:solidFill>
                    <a:latin typeface="Calibri" panose="020F0502020204030204" pitchFamily="34" charset="0"/>
                    <a:cs typeface="Calibri" panose="020F0502020204030204" pitchFamily="34" charset="0"/>
                  </a:rPr>
                  <a:t>Chien</a:t>
                </a:r>
                <a:r>
                  <a:rPr lang="en-US" altLang="zh-CN" sz="1600" dirty="0">
                    <a:solidFill>
                      <a:srgbClr val="0000CC"/>
                    </a:solidFill>
                    <a:latin typeface="Calibri" panose="020F0502020204030204" pitchFamily="34" charset="0"/>
                    <a:cs typeface="Calibri" panose="020F0502020204030204" pitchFamily="34" charset="0"/>
                  </a:rPr>
                  <a:t>-Wen Hwang, Three symmetry breakings in strong and radiative decays of strange heavy </a:t>
                </a:r>
                <a:r>
                  <a:rPr lang="fr-FR" altLang="zh-CN" sz="1600" dirty="0">
                    <a:solidFill>
                      <a:srgbClr val="0000CC"/>
                    </a:solidFill>
                    <a:latin typeface="Calibri" panose="020F0502020204030204" pitchFamily="34" charset="0"/>
                    <a:cs typeface="Calibri" panose="020F0502020204030204" pitchFamily="34" charset="0"/>
                  </a:rPr>
                  <a:t>mesons, Eur. Phys. J. C 76, 19 (2016).</a:t>
                </a:r>
                <a:r>
                  <a:rPr lang="en-US" altLang="zh-CN" sz="1600" dirty="0">
                    <a:solidFill>
                      <a:srgbClr val="0000CC"/>
                    </a:solidFill>
                    <a:latin typeface="Calibri" panose="020F0502020204030204" pitchFamily="34" charset="0"/>
                    <a:cs typeface="Calibri" panose="020F0502020204030204" pitchFamily="34" charset="0"/>
                  </a:rPr>
                  <a:t> </a:t>
                </a:r>
              </a:p>
              <a:p>
                <a:pPr algn="just">
                  <a:spcBef>
                    <a:spcPts val="600"/>
                  </a:spcBef>
                </a:pPr>
                <a:r>
                  <a:rPr lang="en-US" altLang="zh-CN" sz="1600" dirty="0">
                    <a:solidFill>
                      <a:srgbClr val="0000CC"/>
                    </a:solidFill>
                    <a:latin typeface="Calibri" panose="020F0502020204030204" pitchFamily="34" charset="0"/>
                    <a:cs typeface="Calibri" panose="020F0502020204030204" pitchFamily="34" charset="0"/>
                  </a:rPr>
                  <a:t>[18] Bin Yang, Bo Wang, Lu </a:t>
                </a:r>
                <a:r>
                  <a:rPr lang="en-US" altLang="zh-CN" sz="1600" dirty="0" err="1">
                    <a:solidFill>
                      <a:srgbClr val="0000CC"/>
                    </a:solidFill>
                    <a:latin typeface="Calibri" panose="020F0502020204030204" pitchFamily="34" charset="0"/>
                    <a:cs typeface="Calibri" panose="020F0502020204030204" pitchFamily="34" charset="0"/>
                  </a:rPr>
                  <a:t>Meng</a:t>
                </a:r>
                <a:r>
                  <a:rPr lang="en-US" altLang="zh-CN" sz="1600" dirty="0">
                    <a:solidFill>
                      <a:srgbClr val="0000CC"/>
                    </a:solidFill>
                    <a:latin typeface="Calibri" panose="020F0502020204030204" pitchFamily="34" charset="0"/>
                    <a:cs typeface="Calibri" panose="020F0502020204030204" pitchFamily="34" charset="0"/>
                  </a:rPr>
                  <a:t>, and Shi-Lin Zhu, Isospin violating decay </a:t>
                </a:r>
                <a14:m>
                  <m:oMath xmlns:m="http://schemas.openxmlformats.org/officeDocument/2006/math">
                    <m:sSubSup>
                      <m:sSubSupPr>
                        <m:ctrlPr>
                          <a:rPr lang="en-US" altLang="zh-CN" sz="1600" b="0" i="1" dirty="0" smtClean="0">
                            <a:solidFill>
                              <a:srgbClr val="0000CC"/>
                            </a:solidFill>
                            <a:latin typeface="Cambria Math" panose="02040503050406030204" pitchFamily="18" charset="0"/>
                            <a:cs typeface="Calibri" panose="020F0502020204030204" pitchFamily="34" charset="0"/>
                          </a:rPr>
                        </m:ctrlPr>
                      </m:sSubSupPr>
                      <m:e>
                        <m:r>
                          <a:rPr lang="en-US" altLang="zh-CN" sz="1600" i="1" dirty="0" smtClean="0">
                            <a:solidFill>
                              <a:srgbClr val="0000CC"/>
                            </a:solidFill>
                            <a:latin typeface="Cambria Math" panose="02040503050406030204" pitchFamily="18" charset="0"/>
                            <a:cs typeface="Calibri" panose="020F0502020204030204" pitchFamily="34" charset="0"/>
                          </a:rPr>
                          <m:t>𝐷</m:t>
                        </m:r>
                      </m:e>
                      <m:sub>
                        <m:r>
                          <a:rPr lang="en-US" altLang="zh-CN" sz="1600" i="1" dirty="0" smtClean="0">
                            <a:solidFill>
                              <a:srgbClr val="0000CC"/>
                            </a:solidFill>
                            <a:latin typeface="Cambria Math" panose="02040503050406030204" pitchFamily="18" charset="0"/>
                            <a:cs typeface="Calibri" panose="020F0502020204030204" pitchFamily="34" charset="0"/>
                          </a:rPr>
                          <m:t>𝑠</m:t>
                        </m:r>
                      </m:sub>
                      <m:sup>
                        <m:r>
                          <a:rPr lang="en-US" altLang="zh-CN" sz="1600" i="1" dirty="0" smtClean="0">
                            <a:solidFill>
                              <a:srgbClr val="0000CC"/>
                            </a:solidFill>
                            <a:latin typeface="Cambria Math" panose="02040503050406030204" pitchFamily="18" charset="0"/>
                            <a:cs typeface="Calibri" panose="020F0502020204030204" pitchFamily="34" charset="0"/>
                          </a:rPr>
                          <m:t>∗</m:t>
                        </m:r>
                      </m:sup>
                    </m:sSubSup>
                    <m:r>
                      <a:rPr lang="en-US" altLang="zh-CN" sz="1600" i="1" dirty="0" smtClean="0">
                        <a:solidFill>
                          <a:srgbClr val="0000CC"/>
                        </a:solidFill>
                        <a:latin typeface="Cambria Math" panose="02040503050406030204" pitchFamily="18" charset="0"/>
                        <a:cs typeface="Calibri" panose="020F0502020204030204" pitchFamily="34" charset="0"/>
                      </a:rPr>
                      <m:t> </m:t>
                    </m:r>
                    <m:r>
                      <a:rPr lang="en-US" altLang="zh-CN" sz="1600" i="1" dirty="0">
                        <a:solidFill>
                          <a:srgbClr val="0000CC"/>
                        </a:solidFill>
                        <a:latin typeface="Cambria Math" panose="02040503050406030204" pitchFamily="18" charset="0"/>
                        <a:cs typeface="Calibri" panose="020F0502020204030204" pitchFamily="34" charset="0"/>
                      </a:rPr>
                      <m:t>→ </m:t>
                    </m:r>
                    <m:sSub>
                      <m:sSubPr>
                        <m:ctrlPr>
                          <a:rPr lang="en-US" altLang="zh-CN" sz="1600" b="0" i="1" dirty="0" smtClean="0">
                            <a:solidFill>
                              <a:srgbClr val="0000CC"/>
                            </a:solidFill>
                            <a:latin typeface="Cambria Math" panose="02040503050406030204" pitchFamily="18" charset="0"/>
                            <a:cs typeface="Calibri" panose="020F0502020204030204" pitchFamily="34" charset="0"/>
                          </a:rPr>
                        </m:ctrlPr>
                      </m:sSubPr>
                      <m:e>
                        <m:r>
                          <a:rPr lang="en-US" altLang="zh-CN" sz="1600" i="1" dirty="0">
                            <a:solidFill>
                              <a:srgbClr val="0000CC"/>
                            </a:solidFill>
                            <a:latin typeface="Cambria Math" panose="02040503050406030204" pitchFamily="18" charset="0"/>
                            <a:cs typeface="Calibri" panose="020F0502020204030204" pitchFamily="34" charset="0"/>
                          </a:rPr>
                          <m:t>𝐷</m:t>
                        </m:r>
                      </m:e>
                      <m:sub>
                        <m:r>
                          <a:rPr lang="en-US" altLang="zh-CN" sz="1600" b="0" i="1" dirty="0" smtClean="0">
                            <a:solidFill>
                              <a:srgbClr val="0000CC"/>
                            </a:solidFill>
                            <a:latin typeface="Cambria Math" panose="02040503050406030204" pitchFamily="18" charset="0"/>
                            <a:cs typeface="Calibri" panose="020F0502020204030204" pitchFamily="34" charset="0"/>
                          </a:rPr>
                          <m:t>𝑠</m:t>
                        </m:r>
                      </m:sub>
                    </m:sSub>
                    <m:sSup>
                      <m:sSupPr>
                        <m:ctrlPr>
                          <a:rPr lang="en-US" altLang="zh-CN" sz="1600" b="0" i="1" dirty="0" smtClean="0">
                            <a:solidFill>
                              <a:srgbClr val="0000CC"/>
                            </a:solidFill>
                            <a:latin typeface="Cambria Math" panose="02040503050406030204" pitchFamily="18" charset="0"/>
                            <a:cs typeface="Calibri" panose="020F0502020204030204" pitchFamily="34" charset="0"/>
                          </a:rPr>
                        </m:ctrlPr>
                      </m:sSupPr>
                      <m:e>
                        <m:r>
                          <a:rPr lang="en-US" altLang="zh-CN" sz="1600" i="1" dirty="0">
                            <a:solidFill>
                              <a:srgbClr val="0000CC"/>
                            </a:solidFill>
                            <a:latin typeface="Cambria Math" panose="02040503050406030204" pitchFamily="18" charset="0"/>
                            <a:cs typeface="Calibri" panose="020F0502020204030204" pitchFamily="34" charset="0"/>
                          </a:rPr>
                          <m:t>𝜋</m:t>
                        </m:r>
                      </m:e>
                      <m:sup>
                        <m:r>
                          <a:rPr lang="en-US" altLang="zh-CN" sz="1600" i="1" dirty="0">
                            <a:solidFill>
                              <a:srgbClr val="0000CC"/>
                            </a:solidFill>
                            <a:latin typeface="Cambria Math" panose="02040503050406030204" pitchFamily="18" charset="0"/>
                            <a:cs typeface="Calibri" panose="020F0502020204030204" pitchFamily="34" charset="0"/>
                          </a:rPr>
                          <m:t>0</m:t>
                        </m:r>
                      </m:sup>
                    </m:sSup>
                    <m:r>
                      <a:rPr lang="en-US" altLang="zh-CN" sz="1600" i="1" dirty="0">
                        <a:solidFill>
                          <a:srgbClr val="0000CC"/>
                        </a:solidFill>
                        <a:latin typeface="Cambria Math" panose="02040503050406030204" pitchFamily="18" charset="0"/>
                        <a:cs typeface="Calibri" panose="020F0502020204030204" pitchFamily="34" charset="0"/>
                      </a:rPr>
                      <m:t> </m:t>
                    </m:r>
                  </m:oMath>
                </a14:m>
                <a:r>
                  <a:rPr lang="en-US" altLang="zh-CN" sz="1600" dirty="0">
                    <a:solidFill>
                      <a:srgbClr val="0000CC"/>
                    </a:solidFill>
                    <a:latin typeface="Calibri" panose="020F0502020204030204" pitchFamily="34" charset="0"/>
                    <a:cs typeface="Calibri" panose="020F0502020204030204" pitchFamily="34" charset="0"/>
                  </a:rPr>
                  <a:t> in chiral perturbation theory, Phys. Rev. D 101, 054019 (2020).</a:t>
                </a:r>
                <a:endParaRPr lang="zh-CN" altLang="en-US" sz="1600" dirty="0">
                  <a:solidFill>
                    <a:srgbClr val="0000CC"/>
                  </a:solidFill>
                  <a:latin typeface="Calibri" panose="020F0502020204030204" pitchFamily="34" charset="0"/>
                  <a:cs typeface="Calibri" panose="020F0502020204030204" pitchFamily="34" charset="0"/>
                </a:endParaRPr>
              </a:p>
            </p:txBody>
          </p:sp>
        </mc:Choice>
        <mc:Fallback>
          <p:sp>
            <p:nvSpPr>
              <p:cNvPr id="8" name="矩形 7"/>
              <p:cNvSpPr>
                <a:spLocks noRot="1" noChangeAspect="1" noMove="1" noResize="1" noEditPoints="1" noAdjustHandles="1" noChangeArrowheads="1" noChangeShapeType="1" noTextEdit="1"/>
              </p:cNvSpPr>
              <p:nvPr/>
            </p:nvSpPr>
            <p:spPr>
              <a:xfrm>
                <a:off x="5699104" y="2284550"/>
                <a:ext cx="6096000" cy="1646605"/>
              </a:xfrm>
              <a:prstGeom prst="rect">
                <a:avLst/>
              </a:prstGeom>
              <a:blipFill>
                <a:blip r:embed="rId5"/>
                <a:stretch>
                  <a:fillRect l="-600" t="-1111" r="-500" b="-40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20064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自由: 形状 1"/>
          <p:cNvSpPr/>
          <p:nvPr/>
        </p:nvSpPr>
        <p:spPr bwMode="auto">
          <a:xfrm>
            <a:off x="1979485" y="3602557"/>
            <a:ext cx="1458686" cy="547251"/>
          </a:xfrm>
          <a:custGeom>
            <a:avLst/>
            <a:gdLst>
              <a:gd name="connsiteX0" fmla="*/ 0 w 1458686"/>
              <a:gd name="connsiteY0" fmla="*/ 544285 h 547251"/>
              <a:gd name="connsiteX1" fmla="*/ 537029 w 1458686"/>
              <a:gd name="connsiteY1" fmla="*/ 522514 h 547251"/>
              <a:gd name="connsiteX2" fmla="*/ 979715 w 1458686"/>
              <a:gd name="connsiteY2" fmla="*/ 362857 h 547251"/>
              <a:gd name="connsiteX3" fmla="*/ 1458686 w 1458686"/>
              <a:gd name="connsiteY3" fmla="*/ 0 h 547251"/>
            </a:gdLst>
            <a:ahLst/>
            <a:cxnLst>
              <a:cxn ang="0">
                <a:pos x="connsiteX0" y="connsiteY0"/>
              </a:cxn>
              <a:cxn ang="0">
                <a:pos x="connsiteX1" y="connsiteY1"/>
              </a:cxn>
              <a:cxn ang="0">
                <a:pos x="connsiteX2" y="connsiteY2"/>
              </a:cxn>
              <a:cxn ang="0">
                <a:pos x="connsiteX3" y="connsiteY3"/>
              </a:cxn>
            </a:cxnLst>
            <a:rect l="l" t="t" r="r" b="b"/>
            <a:pathLst>
              <a:path w="1458686" h="547251">
                <a:moveTo>
                  <a:pt x="0" y="544285"/>
                </a:moveTo>
                <a:cubicBezTo>
                  <a:pt x="186871" y="548518"/>
                  <a:pt x="373743" y="552752"/>
                  <a:pt x="537029" y="522514"/>
                </a:cubicBezTo>
                <a:cubicBezTo>
                  <a:pt x="700315" y="492276"/>
                  <a:pt x="826106" y="449943"/>
                  <a:pt x="979715" y="362857"/>
                </a:cubicBezTo>
                <a:cubicBezTo>
                  <a:pt x="1133324" y="275771"/>
                  <a:pt x="1296005" y="137885"/>
                  <a:pt x="1458686" y="0"/>
                </a:cubicBezTo>
              </a:path>
            </a:pathLst>
          </a:cu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rgbClr val="FF0000"/>
              </a:solidFill>
              <a:effectLst/>
              <a:latin typeface="Arial" charset="0"/>
            </a:endParaRPr>
          </a:p>
        </p:txBody>
      </p:sp>
      <p:sp>
        <p:nvSpPr>
          <p:cNvPr id="3" name="自由: 形状 2"/>
          <p:cNvSpPr/>
          <p:nvPr/>
        </p:nvSpPr>
        <p:spPr bwMode="auto">
          <a:xfrm>
            <a:off x="1957714" y="4465646"/>
            <a:ext cx="1509486" cy="399653"/>
          </a:xfrm>
          <a:custGeom>
            <a:avLst/>
            <a:gdLst>
              <a:gd name="connsiteX0" fmla="*/ 0 w 1509486"/>
              <a:gd name="connsiteY0" fmla="*/ 29539 h 399653"/>
              <a:gd name="connsiteX1" fmla="*/ 551543 w 1509486"/>
              <a:gd name="connsiteY1" fmla="*/ 511 h 399653"/>
              <a:gd name="connsiteX2" fmla="*/ 1110343 w 1509486"/>
              <a:gd name="connsiteY2" fmla="*/ 51311 h 399653"/>
              <a:gd name="connsiteX3" fmla="*/ 1509486 w 1509486"/>
              <a:gd name="connsiteY3" fmla="*/ 399653 h 399653"/>
            </a:gdLst>
            <a:ahLst/>
            <a:cxnLst>
              <a:cxn ang="0">
                <a:pos x="connsiteX0" y="connsiteY0"/>
              </a:cxn>
              <a:cxn ang="0">
                <a:pos x="connsiteX1" y="connsiteY1"/>
              </a:cxn>
              <a:cxn ang="0">
                <a:pos x="connsiteX2" y="connsiteY2"/>
              </a:cxn>
              <a:cxn ang="0">
                <a:pos x="connsiteX3" y="connsiteY3"/>
              </a:cxn>
            </a:cxnLst>
            <a:rect l="l" t="t" r="r" b="b"/>
            <a:pathLst>
              <a:path w="1509486" h="399653">
                <a:moveTo>
                  <a:pt x="0" y="29539"/>
                </a:moveTo>
                <a:cubicBezTo>
                  <a:pt x="183243" y="13210"/>
                  <a:pt x="366486" y="-3118"/>
                  <a:pt x="551543" y="511"/>
                </a:cubicBezTo>
                <a:cubicBezTo>
                  <a:pt x="736600" y="4140"/>
                  <a:pt x="950686" y="-15213"/>
                  <a:pt x="1110343" y="51311"/>
                </a:cubicBezTo>
                <a:cubicBezTo>
                  <a:pt x="1270000" y="117835"/>
                  <a:pt x="1389743" y="258744"/>
                  <a:pt x="1509486" y="399653"/>
                </a:cubicBezTo>
              </a:path>
            </a:pathLst>
          </a:custGeom>
          <a:noFill/>
          <a:ln w="19050"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sp>
        <p:nvSpPr>
          <p:cNvPr id="4" name="自由: 形状 3"/>
          <p:cNvSpPr/>
          <p:nvPr/>
        </p:nvSpPr>
        <p:spPr bwMode="auto">
          <a:xfrm>
            <a:off x="3276062" y="3827528"/>
            <a:ext cx="350795" cy="769257"/>
          </a:xfrm>
          <a:custGeom>
            <a:avLst/>
            <a:gdLst>
              <a:gd name="connsiteX0" fmla="*/ 285480 w 350795"/>
              <a:gd name="connsiteY0" fmla="*/ 0 h 769257"/>
              <a:gd name="connsiteX1" fmla="*/ 53252 w 350795"/>
              <a:gd name="connsiteY1" fmla="*/ 232229 h 769257"/>
              <a:gd name="connsiteX2" fmla="*/ 24223 w 350795"/>
              <a:gd name="connsiteY2" fmla="*/ 449943 h 769257"/>
              <a:gd name="connsiteX3" fmla="*/ 350795 w 350795"/>
              <a:gd name="connsiteY3" fmla="*/ 769257 h 769257"/>
            </a:gdLst>
            <a:ahLst/>
            <a:cxnLst>
              <a:cxn ang="0">
                <a:pos x="connsiteX0" y="connsiteY0"/>
              </a:cxn>
              <a:cxn ang="0">
                <a:pos x="connsiteX1" y="connsiteY1"/>
              </a:cxn>
              <a:cxn ang="0">
                <a:pos x="connsiteX2" y="connsiteY2"/>
              </a:cxn>
              <a:cxn ang="0">
                <a:pos x="connsiteX3" y="connsiteY3"/>
              </a:cxn>
            </a:cxnLst>
            <a:rect l="l" t="t" r="r" b="b"/>
            <a:pathLst>
              <a:path w="350795" h="769257">
                <a:moveTo>
                  <a:pt x="285480" y="0"/>
                </a:moveTo>
                <a:cubicBezTo>
                  <a:pt x="191137" y="78619"/>
                  <a:pt x="96795" y="157239"/>
                  <a:pt x="53252" y="232229"/>
                </a:cubicBezTo>
                <a:cubicBezTo>
                  <a:pt x="9709" y="307219"/>
                  <a:pt x="-25367" y="360438"/>
                  <a:pt x="24223" y="449943"/>
                </a:cubicBezTo>
                <a:cubicBezTo>
                  <a:pt x="73813" y="539448"/>
                  <a:pt x="212304" y="654352"/>
                  <a:pt x="350795" y="769257"/>
                </a:cubicBezTo>
              </a:path>
            </a:pathLst>
          </a:custGeom>
          <a:noFill/>
          <a:ln w="19050"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mc:AlternateContent xmlns:mc="http://schemas.openxmlformats.org/markup-compatibility/2006">
        <mc:Choice xmlns:a14="http://schemas.microsoft.com/office/drawing/2010/main" Requires="a14">
          <p:sp>
            <p:nvSpPr>
              <p:cNvPr id="5" name="文本框 4"/>
              <p:cNvSpPr txBox="1"/>
              <p:nvPr/>
            </p:nvSpPr>
            <p:spPr>
              <a:xfrm>
                <a:off x="1848857" y="3688143"/>
                <a:ext cx="42043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𝑐</m:t>
                      </m:r>
                    </m:oMath>
                  </m:oMathPara>
                </a14:m>
                <a:endParaRPr lang="zh-CN" altLang="en-US" sz="2400" dirty="0">
                  <a:solidFill>
                    <a:srgbClr val="FF0000"/>
                  </a:solidFill>
                </a:endParaRPr>
              </a:p>
            </p:txBody>
          </p:sp>
        </mc:Choice>
        <mc:Fallback>
          <p:sp>
            <p:nvSpPr>
              <p:cNvPr id="5" name="文本框 4"/>
              <p:cNvSpPr txBox="1">
                <a:spLocks noRot="1" noChangeAspect="1" noMove="1" noResize="1" noEditPoints="1" noAdjustHandles="1" noChangeArrowheads="1" noChangeShapeType="1" noTextEdit="1"/>
              </p:cNvSpPr>
              <p:nvPr/>
            </p:nvSpPr>
            <p:spPr>
              <a:xfrm>
                <a:off x="1848857" y="3688143"/>
                <a:ext cx="420436" cy="46166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1848857" y="4434639"/>
                <a:ext cx="41857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altLang="zh-CN" sz="2400" b="0" i="1" smtClean="0">
                              <a:solidFill>
                                <a:srgbClr val="0000CC"/>
                              </a:solidFill>
                              <a:latin typeface="Cambria Math" panose="02040503050406030204" pitchFamily="18" charset="0"/>
                            </a:rPr>
                          </m:ctrlPr>
                        </m:accPr>
                        <m:e>
                          <m:r>
                            <a:rPr lang="en-US" altLang="zh-CN" sz="2400" b="0" i="1" smtClean="0">
                              <a:solidFill>
                                <a:srgbClr val="0000CC"/>
                              </a:solidFill>
                              <a:latin typeface="Cambria Math" panose="02040503050406030204" pitchFamily="18" charset="0"/>
                            </a:rPr>
                            <m:t>𝑠</m:t>
                          </m:r>
                        </m:e>
                      </m:acc>
                    </m:oMath>
                  </m:oMathPara>
                </a14:m>
                <a:endParaRPr lang="zh-CN" altLang="en-US" sz="2400" dirty="0">
                  <a:solidFill>
                    <a:srgbClr val="0000CC"/>
                  </a:solidFill>
                </a:endParaRPr>
              </a:p>
            </p:txBody>
          </p:sp>
        </mc:Choice>
        <mc:Fallback>
          <p:sp>
            <p:nvSpPr>
              <p:cNvPr id="6" name="文本框 5"/>
              <p:cNvSpPr txBox="1">
                <a:spLocks noRot="1" noChangeAspect="1" noMove="1" noResize="1" noEditPoints="1" noAdjustHandles="1" noChangeArrowheads="1" noChangeShapeType="1" noTextEdit="1"/>
              </p:cNvSpPr>
              <p:nvPr/>
            </p:nvSpPr>
            <p:spPr>
              <a:xfrm>
                <a:off x="1848857" y="4434639"/>
                <a:ext cx="418576" cy="461665"/>
              </a:xfrm>
              <a:prstGeom prst="rect">
                <a:avLst/>
              </a:prstGeom>
              <a:blipFill>
                <a:blip r:embed="rId3"/>
                <a:stretch>
                  <a:fillRect r="-318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3058940" y="3207944"/>
                <a:ext cx="42043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𝑐</m:t>
                      </m:r>
                    </m:oMath>
                  </m:oMathPara>
                </a14:m>
                <a:endParaRPr lang="zh-CN" altLang="en-US" sz="2400" dirty="0">
                  <a:solidFill>
                    <a:srgbClr val="FF0000"/>
                  </a:solidFill>
                </a:endParaRPr>
              </a:p>
            </p:txBody>
          </p:sp>
        </mc:Choice>
        <mc:Fallback>
          <p:sp>
            <p:nvSpPr>
              <p:cNvPr id="7" name="文本框 6"/>
              <p:cNvSpPr txBox="1">
                <a:spLocks noRot="1" noChangeAspect="1" noMove="1" noResize="1" noEditPoints="1" noAdjustHandles="1" noChangeArrowheads="1" noChangeShapeType="1" noTextEdit="1"/>
              </p:cNvSpPr>
              <p:nvPr/>
            </p:nvSpPr>
            <p:spPr>
              <a:xfrm>
                <a:off x="3058940" y="3207944"/>
                <a:ext cx="420436" cy="46166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3564010" y="4257807"/>
                <a:ext cx="42043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smtClean="0">
                          <a:solidFill>
                            <a:srgbClr val="0000CC"/>
                          </a:solidFill>
                          <a:latin typeface="Cambria Math" panose="02040503050406030204" pitchFamily="18" charset="0"/>
                        </a:rPr>
                        <m:t>𝑠</m:t>
                      </m:r>
                    </m:oMath>
                  </m:oMathPara>
                </a14:m>
                <a:endParaRPr lang="zh-CN" altLang="en-US" sz="2400" dirty="0">
                  <a:solidFill>
                    <a:srgbClr val="0000CC"/>
                  </a:solidFill>
                </a:endParaRPr>
              </a:p>
            </p:txBody>
          </p:sp>
        </mc:Choice>
        <mc:Fallback>
          <p:sp>
            <p:nvSpPr>
              <p:cNvPr id="8" name="文本框 7"/>
              <p:cNvSpPr txBox="1">
                <a:spLocks noRot="1" noChangeAspect="1" noMove="1" noResize="1" noEditPoints="1" noAdjustHandles="1" noChangeArrowheads="1" noChangeShapeType="1" noTextEdit="1"/>
              </p:cNvSpPr>
              <p:nvPr/>
            </p:nvSpPr>
            <p:spPr>
              <a:xfrm>
                <a:off x="3564010" y="4257807"/>
                <a:ext cx="420436"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p:cNvSpPr txBox="1"/>
              <p:nvPr/>
            </p:nvSpPr>
            <p:spPr>
              <a:xfrm>
                <a:off x="3378411" y="4719472"/>
                <a:ext cx="41857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altLang="zh-CN" sz="2400" b="0" i="1" smtClean="0">
                              <a:solidFill>
                                <a:srgbClr val="0000CC"/>
                              </a:solidFill>
                              <a:latin typeface="Cambria Math" panose="02040503050406030204" pitchFamily="18" charset="0"/>
                            </a:rPr>
                          </m:ctrlPr>
                        </m:accPr>
                        <m:e>
                          <m:r>
                            <a:rPr lang="en-US" altLang="zh-CN" sz="2400" b="0" i="1" smtClean="0">
                              <a:solidFill>
                                <a:srgbClr val="0000CC"/>
                              </a:solidFill>
                              <a:latin typeface="Cambria Math" panose="02040503050406030204" pitchFamily="18" charset="0"/>
                            </a:rPr>
                            <m:t>𝑠</m:t>
                          </m:r>
                        </m:e>
                      </m:acc>
                    </m:oMath>
                  </m:oMathPara>
                </a14:m>
                <a:endParaRPr lang="zh-CN" altLang="en-US" sz="2400" dirty="0">
                  <a:solidFill>
                    <a:srgbClr val="0000CC"/>
                  </a:solidFill>
                </a:endParaRPr>
              </a:p>
            </p:txBody>
          </p:sp>
        </mc:Choice>
        <mc:Fallback>
          <p:sp>
            <p:nvSpPr>
              <p:cNvPr id="9" name="文本框 8"/>
              <p:cNvSpPr txBox="1">
                <a:spLocks noRot="1" noChangeAspect="1" noMove="1" noResize="1" noEditPoints="1" noAdjustHandles="1" noChangeArrowheads="1" noChangeShapeType="1" noTextEdit="1"/>
              </p:cNvSpPr>
              <p:nvPr/>
            </p:nvSpPr>
            <p:spPr>
              <a:xfrm>
                <a:off x="3378411" y="4719472"/>
                <a:ext cx="418576" cy="461665"/>
              </a:xfrm>
              <a:prstGeom prst="rect">
                <a:avLst/>
              </a:prstGeom>
              <a:blipFill>
                <a:blip r:embed="rId6"/>
                <a:stretch>
                  <a:fillRect r="-318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3564940" y="3621754"/>
                <a:ext cx="41857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altLang="zh-CN" sz="2400" b="0" i="1" smtClean="0">
                              <a:solidFill>
                                <a:srgbClr val="0000CC"/>
                              </a:solidFill>
                              <a:latin typeface="Cambria Math" panose="02040503050406030204" pitchFamily="18" charset="0"/>
                            </a:rPr>
                          </m:ctrlPr>
                        </m:accPr>
                        <m:e>
                          <m:r>
                            <a:rPr lang="en-US" altLang="zh-CN" sz="2400" b="0" i="1" smtClean="0">
                              <a:solidFill>
                                <a:srgbClr val="0000CC"/>
                              </a:solidFill>
                              <a:latin typeface="Cambria Math" panose="02040503050406030204" pitchFamily="18" charset="0"/>
                            </a:rPr>
                            <m:t>𝑠</m:t>
                          </m:r>
                        </m:e>
                      </m:acc>
                    </m:oMath>
                  </m:oMathPara>
                </a14:m>
                <a:endParaRPr lang="zh-CN" altLang="en-US" sz="2400" dirty="0">
                  <a:solidFill>
                    <a:srgbClr val="0000CC"/>
                  </a:solidFill>
                </a:endParaRPr>
              </a:p>
            </p:txBody>
          </p:sp>
        </mc:Choice>
        <mc:Fallback>
          <p:sp>
            <p:nvSpPr>
              <p:cNvPr id="10" name="文本框 9"/>
              <p:cNvSpPr txBox="1">
                <a:spLocks noRot="1" noChangeAspect="1" noMove="1" noResize="1" noEditPoints="1" noAdjustHandles="1" noChangeArrowheads="1" noChangeShapeType="1" noTextEdit="1"/>
              </p:cNvSpPr>
              <p:nvPr/>
            </p:nvSpPr>
            <p:spPr>
              <a:xfrm>
                <a:off x="3564940" y="3621754"/>
                <a:ext cx="418576" cy="461665"/>
              </a:xfrm>
              <a:prstGeom prst="rect">
                <a:avLst/>
              </a:prstGeom>
              <a:blipFill>
                <a:blip r:embed="rId7"/>
                <a:stretch>
                  <a:fillRect r="-3235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3869225" y="4634466"/>
                <a:ext cx="80784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smtClean="0">
                          <a:solidFill>
                            <a:srgbClr val="0000CC"/>
                          </a:solidFill>
                          <a:latin typeface="Cambria Math" panose="02040503050406030204" pitchFamily="18" charset="0"/>
                        </a:rPr>
                        <m:t>𝜂</m:t>
                      </m:r>
                      <m:r>
                        <a:rPr lang="en-US" altLang="zh-CN" sz="2400" b="0" i="1" smtClean="0">
                          <a:solidFill>
                            <a:srgbClr val="0000CC"/>
                          </a:solidFill>
                          <a:latin typeface="Cambria Math" panose="02040503050406030204" pitchFamily="18" charset="0"/>
                        </a:rPr>
                        <m:t>/</m:t>
                      </m:r>
                      <m:r>
                        <a:rPr lang="en-US" altLang="zh-CN" sz="2400" b="0" i="1" smtClean="0">
                          <a:solidFill>
                            <a:srgbClr val="0000CC"/>
                          </a:solidFill>
                          <a:latin typeface="Cambria Math" panose="02040503050406030204" pitchFamily="18" charset="0"/>
                        </a:rPr>
                        <m:t>𝜙</m:t>
                      </m:r>
                    </m:oMath>
                  </m:oMathPara>
                </a14:m>
                <a:endParaRPr lang="zh-CN" altLang="en-US" sz="2400" dirty="0">
                  <a:solidFill>
                    <a:srgbClr val="0000CC"/>
                  </a:solidFill>
                </a:endParaRPr>
              </a:p>
            </p:txBody>
          </p:sp>
        </mc:Choice>
        <mc:Fallback>
          <p:sp>
            <p:nvSpPr>
              <p:cNvPr id="11" name="文本框 10"/>
              <p:cNvSpPr txBox="1">
                <a:spLocks noRot="1" noChangeAspect="1" noMove="1" noResize="1" noEditPoints="1" noAdjustHandles="1" noChangeArrowheads="1" noChangeShapeType="1" noTextEdit="1"/>
              </p:cNvSpPr>
              <p:nvPr/>
            </p:nvSpPr>
            <p:spPr>
              <a:xfrm>
                <a:off x="3869225" y="4634466"/>
                <a:ext cx="807849" cy="461665"/>
              </a:xfrm>
              <a:prstGeom prst="rect">
                <a:avLst/>
              </a:prstGeom>
              <a:blipFill>
                <a:blip r:embed="rId8"/>
                <a:stretch>
                  <a:fillRect b="-1973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p:cNvSpPr txBox="1"/>
              <p:nvPr/>
            </p:nvSpPr>
            <p:spPr>
              <a:xfrm>
                <a:off x="1342974" y="4003981"/>
                <a:ext cx="61363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Sup>
                        <m:sSubSupPr>
                          <m:ctrlPr>
                            <a:rPr lang="en-US" altLang="zh-CN" sz="2400" b="0" i="1" smtClean="0">
                              <a:solidFill>
                                <a:srgbClr val="0000CC"/>
                              </a:solidFill>
                              <a:latin typeface="Cambria Math" panose="02040503050406030204" pitchFamily="18" charset="0"/>
                            </a:rPr>
                          </m:ctrlPr>
                        </m:sSubSupPr>
                        <m:e>
                          <m:r>
                            <a:rPr lang="en-US" altLang="zh-CN" sz="2400" b="0" i="1" smtClean="0">
                              <a:solidFill>
                                <a:srgbClr val="0000CC"/>
                              </a:solidFill>
                              <a:latin typeface="Cambria Math" panose="02040503050406030204" pitchFamily="18" charset="0"/>
                            </a:rPr>
                            <m:t>𝐷</m:t>
                          </m:r>
                        </m:e>
                        <m:sub>
                          <m:r>
                            <a:rPr lang="en-US" altLang="zh-CN" sz="2400" b="0" i="1" smtClean="0">
                              <a:solidFill>
                                <a:srgbClr val="0000CC"/>
                              </a:solidFill>
                              <a:latin typeface="Cambria Math" panose="02040503050406030204" pitchFamily="18" charset="0"/>
                            </a:rPr>
                            <m:t>𝑠</m:t>
                          </m:r>
                        </m:sub>
                        <m:sup>
                          <m:r>
                            <a:rPr lang="en-US" altLang="zh-CN" sz="2400" b="0" i="1" smtClean="0">
                              <a:solidFill>
                                <a:srgbClr val="0000CC"/>
                              </a:solidFill>
                              <a:latin typeface="Cambria Math" panose="02040503050406030204" pitchFamily="18" charset="0"/>
                            </a:rPr>
                            <m:t>∗</m:t>
                          </m:r>
                        </m:sup>
                      </m:sSubSup>
                    </m:oMath>
                  </m:oMathPara>
                </a14:m>
                <a:endParaRPr lang="zh-CN" altLang="en-US" sz="2400" dirty="0">
                  <a:solidFill>
                    <a:srgbClr val="0000CC"/>
                  </a:solidFill>
                </a:endParaRPr>
              </a:p>
            </p:txBody>
          </p:sp>
        </mc:Choice>
        <mc:Fallback>
          <p:sp>
            <p:nvSpPr>
              <p:cNvPr id="12" name="文本框 11"/>
              <p:cNvSpPr txBox="1">
                <a:spLocks noRot="1" noChangeAspect="1" noMove="1" noResize="1" noEditPoints="1" noAdjustHandles="1" noChangeArrowheads="1" noChangeShapeType="1" noTextEdit="1"/>
              </p:cNvSpPr>
              <p:nvPr/>
            </p:nvSpPr>
            <p:spPr>
              <a:xfrm>
                <a:off x="1342974" y="4003981"/>
                <a:ext cx="613630"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p:cNvSpPr txBox="1"/>
              <p:nvPr/>
            </p:nvSpPr>
            <p:spPr>
              <a:xfrm>
                <a:off x="3656660" y="3135030"/>
                <a:ext cx="59118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sz="2400" b="0" i="1" smtClean="0">
                              <a:solidFill>
                                <a:srgbClr val="0000CC"/>
                              </a:solidFill>
                              <a:latin typeface="Cambria Math" panose="02040503050406030204" pitchFamily="18" charset="0"/>
                            </a:rPr>
                          </m:ctrlPr>
                        </m:sSubPr>
                        <m:e>
                          <m:r>
                            <a:rPr lang="en-US" altLang="zh-CN" sz="2400" b="0" i="1" smtClean="0">
                              <a:solidFill>
                                <a:srgbClr val="0000CC"/>
                              </a:solidFill>
                              <a:latin typeface="Cambria Math" panose="02040503050406030204" pitchFamily="18" charset="0"/>
                            </a:rPr>
                            <m:t>𝐷</m:t>
                          </m:r>
                        </m:e>
                        <m:sub>
                          <m:r>
                            <a:rPr lang="en-US" altLang="zh-CN" sz="2400" b="0" i="1" smtClean="0">
                              <a:solidFill>
                                <a:srgbClr val="0000CC"/>
                              </a:solidFill>
                              <a:latin typeface="Cambria Math" panose="02040503050406030204" pitchFamily="18" charset="0"/>
                            </a:rPr>
                            <m:t>𝑠</m:t>
                          </m:r>
                        </m:sub>
                      </m:sSub>
                    </m:oMath>
                  </m:oMathPara>
                </a14:m>
                <a:endParaRPr lang="zh-CN" altLang="en-US" sz="2400" dirty="0">
                  <a:solidFill>
                    <a:srgbClr val="0000CC"/>
                  </a:solidFill>
                </a:endParaRPr>
              </a:p>
            </p:txBody>
          </p:sp>
        </mc:Choice>
        <mc:Fallback>
          <p:sp>
            <p:nvSpPr>
              <p:cNvPr id="13" name="文本框 12"/>
              <p:cNvSpPr txBox="1">
                <a:spLocks noRot="1" noChangeAspect="1" noMove="1" noResize="1" noEditPoints="1" noAdjustHandles="1" noChangeArrowheads="1" noChangeShapeType="1" noTextEdit="1"/>
              </p:cNvSpPr>
              <p:nvPr/>
            </p:nvSpPr>
            <p:spPr>
              <a:xfrm>
                <a:off x="3656660" y="3135030"/>
                <a:ext cx="591187" cy="461665"/>
              </a:xfrm>
              <a:prstGeom prst="rect">
                <a:avLst/>
              </a:prstGeom>
              <a:blipFill>
                <a:blip r:embed="rId10"/>
                <a:stretch>
                  <a:fillRect/>
                </a:stretch>
              </a:blipFill>
            </p:spPr>
            <p:txBody>
              <a:bodyPr/>
              <a:lstStyle/>
              <a:p>
                <a:r>
                  <a:rPr lang="zh-CN" altLang="en-US">
                    <a:noFill/>
                  </a:rPr>
                  <a:t> </a:t>
                </a:r>
              </a:p>
            </p:txBody>
          </p:sp>
        </mc:Fallback>
      </mc:AlternateContent>
      <p:sp>
        <p:nvSpPr>
          <p:cNvPr id="15" name="自由: 形状 14"/>
          <p:cNvSpPr/>
          <p:nvPr/>
        </p:nvSpPr>
        <p:spPr bwMode="auto">
          <a:xfrm>
            <a:off x="6299460" y="3687563"/>
            <a:ext cx="1458686" cy="547251"/>
          </a:xfrm>
          <a:custGeom>
            <a:avLst/>
            <a:gdLst>
              <a:gd name="connsiteX0" fmla="*/ 0 w 1458686"/>
              <a:gd name="connsiteY0" fmla="*/ 544285 h 547251"/>
              <a:gd name="connsiteX1" fmla="*/ 537029 w 1458686"/>
              <a:gd name="connsiteY1" fmla="*/ 522514 h 547251"/>
              <a:gd name="connsiteX2" fmla="*/ 979715 w 1458686"/>
              <a:gd name="connsiteY2" fmla="*/ 362857 h 547251"/>
              <a:gd name="connsiteX3" fmla="*/ 1458686 w 1458686"/>
              <a:gd name="connsiteY3" fmla="*/ 0 h 547251"/>
            </a:gdLst>
            <a:ahLst/>
            <a:cxnLst>
              <a:cxn ang="0">
                <a:pos x="connsiteX0" y="connsiteY0"/>
              </a:cxn>
              <a:cxn ang="0">
                <a:pos x="connsiteX1" y="connsiteY1"/>
              </a:cxn>
              <a:cxn ang="0">
                <a:pos x="connsiteX2" y="connsiteY2"/>
              </a:cxn>
              <a:cxn ang="0">
                <a:pos x="connsiteX3" y="connsiteY3"/>
              </a:cxn>
            </a:cxnLst>
            <a:rect l="l" t="t" r="r" b="b"/>
            <a:pathLst>
              <a:path w="1458686" h="547251">
                <a:moveTo>
                  <a:pt x="0" y="544285"/>
                </a:moveTo>
                <a:cubicBezTo>
                  <a:pt x="186871" y="548518"/>
                  <a:pt x="373743" y="552752"/>
                  <a:pt x="537029" y="522514"/>
                </a:cubicBezTo>
                <a:cubicBezTo>
                  <a:pt x="700315" y="492276"/>
                  <a:pt x="826106" y="449943"/>
                  <a:pt x="979715" y="362857"/>
                </a:cubicBezTo>
                <a:cubicBezTo>
                  <a:pt x="1133324" y="275771"/>
                  <a:pt x="1296005" y="137885"/>
                  <a:pt x="1458686" y="0"/>
                </a:cubicBezTo>
              </a:path>
            </a:pathLst>
          </a:custGeom>
          <a:noFill/>
          <a:ln w="19050"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rgbClr val="FF0000"/>
              </a:solidFill>
              <a:effectLst/>
              <a:latin typeface="Arial" charset="0"/>
            </a:endParaRPr>
          </a:p>
        </p:txBody>
      </p:sp>
      <p:sp>
        <p:nvSpPr>
          <p:cNvPr id="16" name="自由: 形状 15"/>
          <p:cNvSpPr/>
          <p:nvPr/>
        </p:nvSpPr>
        <p:spPr bwMode="auto">
          <a:xfrm>
            <a:off x="6277689" y="4550652"/>
            <a:ext cx="1509486" cy="399653"/>
          </a:xfrm>
          <a:custGeom>
            <a:avLst/>
            <a:gdLst>
              <a:gd name="connsiteX0" fmla="*/ 0 w 1509486"/>
              <a:gd name="connsiteY0" fmla="*/ 29539 h 399653"/>
              <a:gd name="connsiteX1" fmla="*/ 551543 w 1509486"/>
              <a:gd name="connsiteY1" fmla="*/ 511 h 399653"/>
              <a:gd name="connsiteX2" fmla="*/ 1110343 w 1509486"/>
              <a:gd name="connsiteY2" fmla="*/ 51311 h 399653"/>
              <a:gd name="connsiteX3" fmla="*/ 1509486 w 1509486"/>
              <a:gd name="connsiteY3" fmla="*/ 399653 h 399653"/>
            </a:gdLst>
            <a:ahLst/>
            <a:cxnLst>
              <a:cxn ang="0">
                <a:pos x="connsiteX0" y="connsiteY0"/>
              </a:cxn>
              <a:cxn ang="0">
                <a:pos x="connsiteX1" y="connsiteY1"/>
              </a:cxn>
              <a:cxn ang="0">
                <a:pos x="connsiteX2" y="connsiteY2"/>
              </a:cxn>
              <a:cxn ang="0">
                <a:pos x="connsiteX3" y="connsiteY3"/>
              </a:cxn>
            </a:cxnLst>
            <a:rect l="l" t="t" r="r" b="b"/>
            <a:pathLst>
              <a:path w="1509486" h="399653">
                <a:moveTo>
                  <a:pt x="0" y="29539"/>
                </a:moveTo>
                <a:cubicBezTo>
                  <a:pt x="183243" y="13210"/>
                  <a:pt x="366486" y="-3118"/>
                  <a:pt x="551543" y="511"/>
                </a:cubicBezTo>
                <a:cubicBezTo>
                  <a:pt x="736600" y="4140"/>
                  <a:pt x="950686" y="-15213"/>
                  <a:pt x="1110343" y="51311"/>
                </a:cubicBezTo>
                <a:cubicBezTo>
                  <a:pt x="1270000" y="117835"/>
                  <a:pt x="1389743" y="258744"/>
                  <a:pt x="1509486" y="399653"/>
                </a:cubicBezTo>
              </a:path>
            </a:pathLst>
          </a:cu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sp>
        <p:nvSpPr>
          <p:cNvPr id="17" name="自由: 形状 16"/>
          <p:cNvSpPr/>
          <p:nvPr/>
        </p:nvSpPr>
        <p:spPr bwMode="auto">
          <a:xfrm>
            <a:off x="7596037" y="3912534"/>
            <a:ext cx="350795" cy="769257"/>
          </a:xfrm>
          <a:custGeom>
            <a:avLst/>
            <a:gdLst>
              <a:gd name="connsiteX0" fmla="*/ 285480 w 350795"/>
              <a:gd name="connsiteY0" fmla="*/ 0 h 769257"/>
              <a:gd name="connsiteX1" fmla="*/ 53252 w 350795"/>
              <a:gd name="connsiteY1" fmla="*/ 232229 h 769257"/>
              <a:gd name="connsiteX2" fmla="*/ 24223 w 350795"/>
              <a:gd name="connsiteY2" fmla="*/ 449943 h 769257"/>
              <a:gd name="connsiteX3" fmla="*/ 350795 w 350795"/>
              <a:gd name="connsiteY3" fmla="*/ 769257 h 769257"/>
            </a:gdLst>
            <a:ahLst/>
            <a:cxnLst>
              <a:cxn ang="0">
                <a:pos x="connsiteX0" y="connsiteY0"/>
              </a:cxn>
              <a:cxn ang="0">
                <a:pos x="connsiteX1" y="connsiteY1"/>
              </a:cxn>
              <a:cxn ang="0">
                <a:pos x="connsiteX2" y="connsiteY2"/>
              </a:cxn>
              <a:cxn ang="0">
                <a:pos x="connsiteX3" y="connsiteY3"/>
              </a:cxn>
            </a:cxnLst>
            <a:rect l="l" t="t" r="r" b="b"/>
            <a:pathLst>
              <a:path w="350795" h="769257">
                <a:moveTo>
                  <a:pt x="285480" y="0"/>
                </a:moveTo>
                <a:cubicBezTo>
                  <a:pt x="191137" y="78619"/>
                  <a:pt x="96795" y="157239"/>
                  <a:pt x="53252" y="232229"/>
                </a:cubicBezTo>
                <a:cubicBezTo>
                  <a:pt x="9709" y="307219"/>
                  <a:pt x="-25367" y="360438"/>
                  <a:pt x="24223" y="449943"/>
                </a:cubicBezTo>
                <a:cubicBezTo>
                  <a:pt x="73813" y="539448"/>
                  <a:pt x="212304" y="654352"/>
                  <a:pt x="350795" y="769257"/>
                </a:cubicBezTo>
              </a:path>
            </a:pathLst>
          </a:cu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mc:AlternateContent xmlns:mc="http://schemas.openxmlformats.org/markup-compatibility/2006">
        <mc:Choice xmlns:a14="http://schemas.microsoft.com/office/drawing/2010/main" Requires="a14">
          <p:sp>
            <p:nvSpPr>
              <p:cNvPr id="18" name="文本框 17"/>
              <p:cNvSpPr txBox="1"/>
              <p:nvPr/>
            </p:nvSpPr>
            <p:spPr>
              <a:xfrm>
                <a:off x="6180879" y="4564824"/>
                <a:ext cx="42043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𝑐</m:t>
                      </m:r>
                    </m:oMath>
                  </m:oMathPara>
                </a14:m>
                <a:endParaRPr lang="zh-CN" altLang="en-US" sz="2400" dirty="0">
                  <a:solidFill>
                    <a:srgbClr val="FF0000"/>
                  </a:solidFill>
                </a:endParaRPr>
              </a:p>
            </p:txBody>
          </p:sp>
        </mc:Choice>
        <mc:Fallback>
          <p:sp>
            <p:nvSpPr>
              <p:cNvPr id="18" name="文本框 17"/>
              <p:cNvSpPr txBox="1">
                <a:spLocks noRot="1" noChangeAspect="1" noMove="1" noResize="1" noEditPoints="1" noAdjustHandles="1" noChangeArrowheads="1" noChangeShapeType="1" noTextEdit="1"/>
              </p:cNvSpPr>
              <p:nvPr/>
            </p:nvSpPr>
            <p:spPr>
              <a:xfrm>
                <a:off x="6180879" y="4564824"/>
                <a:ext cx="420436" cy="46166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18"/>
              <p:cNvSpPr txBox="1"/>
              <p:nvPr/>
            </p:nvSpPr>
            <p:spPr>
              <a:xfrm>
                <a:off x="6179589" y="3730355"/>
                <a:ext cx="41857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altLang="zh-CN" sz="2400" b="0" i="1" smtClean="0">
                              <a:solidFill>
                                <a:srgbClr val="0000CC"/>
                              </a:solidFill>
                              <a:latin typeface="Cambria Math" panose="02040503050406030204" pitchFamily="18" charset="0"/>
                            </a:rPr>
                          </m:ctrlPr>
                        </m:accPr>
                        <m:e>
                          <m:r>
                            <a:rPr lang="en-US" altLang="zh-CN" sz="2400" b="0" i="1" smtClean="0">
                              <a:solidFill>
                                <a:srgbClr val="0000CC"/>
                              </a:solidFill>
                              <a:latin typeface="Cambria Math" panose="02040503050406030204" pitchFamily="18" charset="0"/>
                            </a:rPr>
                            <m:t>𝑠</m:t>
                          </m:r>
                        </m:e>
                      </m:acc>
                    </m:oMath>
                  </m:oMathPara>
                </a14:m>
                <a:endParaRPr lang="zh-CN" altLang="en-US" sz="2400" dirty="0">
                  <a:solidFill>
                    <a:srgbClr val="0000CC"/>
                  </a:solidFill>
                </a:endParaRPr>
              </a:p>
            </p:txBody>
          </p:sp>
        </mc:Choice>
        <mc:Fallback>
          <p:sp>
            <p:nvSpPr>
              <p:cNvPr id="19" name="文本框 18"/>
              <p:cNvSpPr txBox="1">
                <a:spLocks noRot="1" noChangeAspect="1" noMove="1" noResize="1" noEditPoints="1" noAdjustHandles="1" noChangeArrowheads="1" noChangeShapeType="1" noTextEdit="1"/>
              </p:cNvSpPr>
              <p:nvPr/>
            </p:nvSpPr>
            <p:spPr>
              <a:xfrm>
                <a:off x="6179589" y="3730355"/>
                <a:ext cx="418576" cy="461665"/>
              </a:xfrm>
              <a:prstGeom prst="rect">
                <a:avLst/>
              </a:prstGeom>
              <a:blipFill>
                <a:blip r:embed="rId12"/>
                <a:stretch>
                  <a:fillRect r="-3235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19"/>
              <p:cNvSpPr txBox="1"/>
              <p:nvPr/>
            </p:nvSpPr>
            <p:spPr>
              <a:xfrm>
                <a:off x="7846594" y="3758461"/>
                <a:ext cx="42043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𝑐</m:t>
                      </m:r>
                    </m:oMath>
                  </m:oMathPara>
                </a14:m>
                <a:endParaRPr lang="zh-CN" altLang="en-US" sz="2400" dirty="0">
                  <a:solidFill>
                    <a:srgbClr val="FF0000"/>
                  </a:solidFill>
                </a:endParaRPr>
              </a:p>
            </p:txBody>
          </p:sp>
        </mc:Choice>
        <mc:Fallback>
          <p:sp>
            <p:nvSpPr>
              <p:cNvPr id="20" name="文本框 19"/>
              <p:cNvSpPr txBox="1">
                <a:spLocks noRot="1" noChangeAspect="1" noMove="1" noResize="1" noEditPoints="1" noAdjustHandles="1" noChangeArrowheads="1" noChangeShapeType="1" noTextEdit="1"/>
              </p:cNvSpPr>
              <p:nvPr/>
            </p:nvSpPr>
            <p:spPr>
              <a:xfrm>
                <a:off x="7846594" y="3758461"/>
                <a:ext cx="420436"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文本框 20"/>
              <p:cNvSpPr txBox="1"/>
              <p:nvPr/>
            </p:nvSpPr>
            <p:spPr>
              <a:xfrm>
                <a:off x="7766417" y="4809590"/>
                <a:ext cx="42043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𝑐</m:t>
                      </m:r>
                    </m:oMath>
                  </m:oMathPara>
                </a14:m>
                <a:endParaRPr lang="zh-CN" altLang="en-US" sz="2400" dirty="0">
                  <a:solidFill>
                    <a:srgbClr val="FF0000"/>
                  </a:solidFill>
                </a:endParaRPr>
              </a:p>
            </p:txBody>
          </p:sp>
        </mc:Choice>
        <mc:Fallback>
          <p:sp>
            <p:nvSpPr>
              <p:cNvPr id="21" name="文本框 20"/>
              <p:cNvSpPr txBox="1">
                <a:spLocks noRot="1" noChangeAspect="1" noMove="1" noResize="1" noEditPoints="1" noAdjustHandles="1" noChangeArrowheads="1" noChangeShapeType="1" noTextEdit="1"/>
              </p:cNvSpPr>
              <p:nvPr/>
            </p:nvSpPr>
            <p:spPr>
              <a:xfrm>
                <a:off x="7766417" y="4809590"/>
                <a:ext cx="420436" cy="461665"/>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文本框 21"/>
              <p:cNvSpPr txBox="1"/>
              <p:nvPr/>
            </p:nvSpPr>
            <p:spPr>
              <a:xfrm>
                <a:off x="7919663" y="4362378"/>
                <a:ext cx="42043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altLang="zh-CN" sz="2400" b="0" i="1" smtClean="0">
                              <a:solidFill>
                                <a:srgbClr val="FF0000"/>
                              </a:solidFill>
                              <a:latin typeface="Cambria Math" panose="02040503050406030204" pitchFamily="18" charset="0"/>
                            </a:rPr>
                          </m:ctrlPr>
                        </m:accPr>
                        <m:e>
                          <m:r>
                            <a:rPr lang="en-US" altLang="zh-CN" sz="2400" b="0" i="1" smtClean="0">
                              <a:solidFill>
                                <a:srgbClr val="FF0000"/>
                              </a:solidFill>
                              <a:latin typeface="Cambria Math" panose="02040503050406030204" pitchFamily="18" charset="0"/>
                            </a:rPr>
                            <m:t>𝑐</m:t>
                          </m:r>
                        </m:e>
                      </m:acc>
                    </m:oMath>
                  </m:oMathPara>
                </a14:m>
                <a:endParaRPr lang="zh-CN" altLang="en-US" sz="2400" dirty="0">
                  <a:solidFill>
                    <a:srgbClr val="FF0000"/>
                  </a:solidFill>
                </a:endParaRPr>
              </a:p>
            </p:txBody>
          </p:sp>
        </mc:Choice>
        <mc:Fallback>
          <p:sp>
            <p:nvSpPr>
              <p:cNvPr id="22" name="文本框 21"/>
              <p:cNvSpPr txBox="1">
                <a:spLocks noRot="1" noChangeAspect="1" noMove="1" noResize="1" noEditPoints="1" noAdjustHandles="1" noChangeArrowheads="1" noChangeShapeType="1" noTextEdit="1"/>
              </p:cNvSpPr>
              <p:nvPr/>
            </p:nvSpPr>
            <p:spPr>
              <a:xfrm>
                <a:off x="7919663" y="4362378"/>
                <a:ext cx="420435" cy="461665"/>
              </a:xfrm>
              <a:prstGeom prst="rect">
                <a:avLst/>
              </a:prstGeom>
              <a:blipFill>
                <a:blip r:embed="rId15"/>
                <a:stretch>
                  <a:fillRect r="-3478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22"/>
              <p:cNvSpPr txBox="1"/>
              <p:nvPr/>
            </p:nvSpPr>
            <p:spPr>
              <a:xfrm>
                <a:off x="7459441" y="3308617"/>
                <a:ext cx="41857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altLang="zh-CN" sz="2400" b="0" i="1" smtClean="0">
                              <a:solidFill>
                                <a:srgbClr val="0000CC"/>
                              </a:solidFill>
                              <a:latin typeface="Cambria Math" panose="02040503050406030204" pitchFamily="18" charset="0"/>
                            </a:rPr>
                          </m:ctrlPr>
                        </m:accPr>
                        <m:e>
                          <m:r>
                            <a:rPr lang="en-US" altLang="zh-CN" sz="2400" b="0" i="1" smtClean="0">
                              <a:solidFill>
                                <a:srgbClr val="0000CC"/>
                              </a:solidFill>
                              <a:latin typeface="Cambria Math" panose="02040503050406030204" pitchFamily="18" charset="0"/>
                            </a:rPr>
                            <m:t>𝑠</m:t>
                          </m:r>
                        </m:e>
                      </m:acc>
                    </m:oMath>
                  </m:oMathPara>
                </a14:m>
                <a:endParaRPr lang="zh-CN" altLang="en-US" sz="2400" dirty="0">
                  <a:solidFill>
                    <a:srgbClr val="0000CC"/>
                  </a:solidFill>
                </a:endParaRPr>
              </a:p>
            </p:txBody>
          </p:sp>
        </mc:Choice>
        <mc:Fallback>
          <p:sp>
            <p:nvSpPr>
              <p:cNvPr id="23" name="文本框 22"/>
              <p:cNvSpPr txBox="1">
                <a:spLocks noRot="1" noChangeAspect="1" noMove="1" noResize="1" noEditPoints="1" noAdjustHandles="1" noChangeArrowheads="1" noChangeShapeType="1" noTextEdit="1"/>
              </p:cNvSpPr>
              <p:nvPr/>
            </p:nvSpPr>
            <p:spPr>
              <a:xfrm>
                <a:off x="7459441" y="3308617"/>
                <a:ext cx="418576" cy="461665"/>
              </a:xfrm>
              <a:prstGeom prst="rect">
                <a:avLst/>
              </a:prstGeom>
              <a:blipFill>
                <a:blip r:embed="rId16"/>
                <a:stretch>
                  <a:fillRect r="-3235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 name="文本框 23"/>
              <p:cNvSpPr txBox="1"/>
              <p:nvPr/>
            </p:nvSpPr>
            <p:spPr>
              <a:xfrm>
                <a:off x="8189200" y="4719472"/>
                <a:ext cx="764248"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𝐽</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𝜓</m:t>
                      </m:r>
                    </m:oMath>
                  </m:oMathPara>
                </a14:m>
                <a:endParaRPr lang="zh-CN" altLang="en-US" sz="2400" dirty="0">
                  <a:solidFill>
                    <a:srgbClr val="FF0000"/>
                  </a:solidFill>
                </a:endParaRPr>
              </a:p>
            </p:txBody>
          </p:sp>
        </mc:Choice>
        <mc:Fallback>
          <p:sp>
            <p:nvSpPr>
              <p:cNvPr id="24" name="文本框 23"/>
              <p:cNvSpPr txBox="1">
                <a:spLocks noRot="1" noChangeAspect="1" noMove="1" noResize="1" noEditPoints="1" noAdjustHandles="1" noChangeArrowheads="1" noChangeShapeType="1" noTextEdit="1"/>
              </p:cNvSpPr>
              <p:nvPr/>
            </p:nvSpPr>
            <p:spPr>
              <a:xfrm>
                <a:off x="8189200" y="4719472"/>
                <a:ext cx="764248" cy="461665"/>
              </a:xfrm>
              <a:prstGeom prst="rect">
                <a:avLst/>
              </a:prstGeom>
              <a:blipFill>
                <a:blip r:embed="rId17"/>
                <a:stretch>
                  <a:fillRect b="-1973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文本框 24"/>
              <p:cNvSpPr txBox="1"/>
              <p:nvPr/>
            </p:nvSpPr>
            <p:spPr>
              <a:xfrm>
                <a:off x="5662949" y="4088987"/>
                <a:ext cx="61363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Sup>
                        <m:sSubSupPr>
                          <m:ctrlPr>
                            <a:rPr lang="en-US" altLang="zh-CN" sz="2400" b="0" i="1" smtClean="0">
                              <a:solidFill>
                                <a:srgbClr val="0000CC"/>
                              </a:solidFill>
                              <a:latin typeface="Cambria Math" panose="02040503050406030204" pitchFamily="18" charset="0"/>
                            </a:rPr>
                          </m:ctrlPr>
                        </m:sSubSupPr>
                        <m:e>
                          <m:r>
                            <a:rPr lang="en-US" altLang="zh-CN" sz="2400" b="0" i="1" smtClean="0">
                              <a:solidFill>
                                <a:srgbClr val="0000CC"/>
                              </a:solidFill>
                              <a:latin typeface="Cambria Math" panose="02040503050406030204" pitchFamily="18" charset="0"/>
                            </a:rPr>
                            <m:t>𝐷</m:t>
                          </m:r>
                        </m:e>
                        <m:sub>
                          <m:r>
                            <a:rPr lang="en-US" altLang="zh-CN" sz="2400" b="0" i="1" smtClean="0">
                              <a:solidFill>
                                <a:srgbClr val="0000CC"/>
                              </a:solidFill>
                              <a:latin typeface="Cambria Math" panose="02040503050406030204" pitchFamily="18" charset="0"/>
                            </a:rPr>
                            <m:t>𝑠</m:t>
                          </m:r>
                        </m:sub>
                        <m:sup>
                          <m:r>
                            <a:rPr lang="en-US" altLang="zh-CN" sz="2400" b="0" i="1" smtClean="0">
                              <a:solidFill>
                                <a:srgbClr val="0000CC"/>
                              </a:solidFill>
                              <a:latin typeface="Cambria Math" panose="02040503050406030204" pitchFamily="18" charset="0"/>
                            </a:rPr>
                            <m:t>∗</m:t>
                          </m:r>
                        </m:sup>
                      </m:sSubSup>
                    </m:oMath>
                  </m:oMathPara>
                </a14:m>
                <a:endParaRPr lang="zh-CN" altLang="en-US" sz="2400" dirty="0">
                  <a:solidFill>
                    <a:srgbClr val="0000CC"/>
                  </a:solidFill>
                </a:endParaRPr>
              </a:p>
            </p:txBody>
          </p:sp>
        </mc:Choice>
        <mc:Fallback>
          <p:sp>
            <p:nvSpPr>
              <p:cNvPr id="25" name="文本框 24"/>
              <p:cNvSpPr txBox="1">
                <a:spLocks noRot="1" noChangeAspect="1" noMove="1" noResize="1" noEditPoints="1" noAdjustHandles="1" noChangeArrowheads="1" noChangeShapeType="1" noTextEdit="1"/>
              </p:cNvSpPr>
              <p:nvPr/>
            </p:nvSpPr>
            <p:spPr>
              <a:xfrm>
                <a:off x="5662949" y="4088987"/>
                <a:ext cx="613630" cy="461665"/>
              </a:xfrm>
              <a:prstGeom prst="rect">
                <a:avLst/>
              </a:prstGeom>
              <a:blipFill>
                <a:blip r:embed="rId18"/>
                <a:stretch>
                  <a:fillRect b="-13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文本框 25"/>
              <p:cNvSpPr txBox="1"/>
              <p:nvPr/>
            </p:nvSpPr>
            <p:spPr>
              <a:xfrm>
                <a:off x="7976635" y="3220036"/>
                <a:ext cx="59118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sz="2400" b="0" i="1" smtClean="0">
                              <a:solidFill>
                                <a:srgbClr val="0000CC"/>
                              </a:solidFill>
                              <a:latin typeface="Cambria Math" panose="02040503050406030204" pitchFamily="18" charset="0"/>
                            </a:rPr>
                          </m:ctrlPr>
                        </m:sSubPr>
                        <m:e>
                          <m:r>
                            <a:rPr lang="en-US" altLang="zh-CN" sz="2400" b="0" i="1" smtClean="0">
                              <a:solidFill>
                                <a:srgbClr val="0000CC"/>
                              </a:solidFill>
                              <a:latin typeface="Cambria Math" panose="02040503050406030204" pitchFamily="18" charset="0"/>
                            </a:rPr>
                            <m:t>𝐷</m:t>
                          </m:r>
                        </m:e>
                        <m:sub>
                          <m:r>
                            <a:rPr lang="en-US" altLang="zh-CN" sz="2400" b="0" i="1" smtClean="0">
                              <a:solidFill>
                                <a:srgbClr val="0000CC"/>
                              </a:solidFill>
                              <a:latin typeface="Cambria Math" panose="02040503050406030204" pitchFamily="18" charset="0"/>
                            </a:rPr>
                            <m:t>𝑠</m:t>
                          </m:r>
                        </m:sub>
                      </m:sSub>
                    </m:oMath>
                  </m:oMathPara>
                </a14:m>
                <a:endParaRPr lang="zh-CN" altLang="en-US" sz="2400" dirty="0">
                  <a:solidFill>
                    <a:srgbClr val="0000CC"/>
                  </a:solidFill>
                </a:endParaRPr>
              </a:p>
            </p:txBody>
          </p:sp>
        </mc:Choice>
        <mc:Fallback>
          <p:sp>
            <p:nvSpPr>
              <p:cNvPr id="26" name="文本框 25"/>
              <p:cNvSpPr txBox="1">
                <a:spLocks noRot="1" noChangeAspect="1" noMove="1" noResize="1" noEditPoints="1" noAdjustHandles="1" noChangeArrowheads="1" noChangeShapeType="1" noTextEdit="1"/>
              </p:cNvSpPr>
              <p:nvPr/>
            </p:nvSpPr>
            <p:spPr>
              <a:xfrm>
                <a:off x="7976635" y="3220036"/>
                <a:ext cx="591187" cy="461665"/>
              </a:xfrm>
              <a:prstGeom prst="rect">
                <a:avLst/>
              </a:prstGeom>
              <a:blipFill>
                <a:blip r:embed="rId19"/>
                <a:stretch>
                  <a:fillRect/>
                </a:stretch>
              </a:blipFill>
            </p:spPr>
            <p:txBody>
              <a:bodyPr/>
              <a:lstStyle/>
              <a:p>
                <a:r>
                  <a:rPr lang="zh-CN" altLang="en-US">
                    <a:noFill/>
                  </a:rPr>
                  <a:t> </a:t>
                </a:r>
              </a:p>
            </p:txBody>
          </p:sp>
        </mc:Fallback>
      </mc:AlternateContent>
      <p:pic>
        <p:nvPicPr>
          <p:cNvPr id="27" name="图片 26"/>
          <p:cNvPicPr>
            <a:picLocks noChangeAspect="1"/>
          </p:cNvPicPr>
          <p:nvPr/>
        </p:nvPicPr>
        <p:blipFill>
          <a:blip r:embed="rId20"/>
          <a:stretch>
            <a:fillRect/>
          </a:stretch>
        </p:blipFill>
        <p:spPr>
          <a:xfrm>
            <a:off x="5765664" y="1190454"/>
            <a:ext cx="3080084" cy="1622140"/>
          </a:xfrm>
          <a:prstGeom prst="rect">
            <a:avLst/>
          </a:prstGeom>
        </p:spPr>
      </p:pic>
      <p:pic>
        <p:nvPicPr>
          <p:cNvPr id="28" name="图片 27"/>
          <p:cNvPicPr>
            <a:picLocks noChangeAspect="1"/>
          </p:cNvPicPr>
          <p:nvPr/>
        </p:nvPicPr>
        <p:blipFill>
          <a:blip r:embed="rId21"/>
          <a:stretch>
            <a:fillRect/>
          </a:stretch>
        </p:blipFill>
        <p:spPr>
          <a:xfrm>
            <a:off x="1441929" y="1193327"/>
            <a:ext cx="3198150" cy="1687800"/>
          </a:xfrm>
          <a:prstGeom prst="rect">
            <a:avLst/>
          </a:prstGeom>
        </p:spPr>
      </p:pic>
      <mc:AlternateContent xmlns:mc="http://schemas.openxmlformats.org/markup-compatibility/2006">
        <mc:Choice xmlns:a14="http://schemas.microsoft.com/office/drawing/2010/main" Requires="a14">
          <p:sp>
            <p:nvSpPr>
              <p:cNvPr id="29" name="文本框 28"/>
              <p:cNvSpPr txBox="1"/>
              <p:nvPr/>
            </p:nvSpPr>
            <p:spPr>
              <a:xfrm>
                <a:off x="890856" y="461584"/>
                <a:ext cx="8062592" cy="461665"/>
              </a:xfrm>
              <a:prstGeom prst="rect">
                <a:avLst/>
              </a:prstGeom>
              <a:noFill/>
            </p:spPr>
            <p:txBody>
              <a:bodyPr wrap="none" rtlCol="0">
                <a:spAutoFit/>
              </a:bodyPr>
              <a:lstStyle/>
              <a:p>
                <a:r>
                  <a:rPr lang="en-US" altLang="zh-CN" sz="2400" dirty="0">
                    <a:latin typeface="Calibri" panose="020F0502020204030204" pitchFamily="34" charset="0"/>
                    <a:cs typeface="Calibri" panose="020F0502020204030204" pitchFamily="34" charset="0"/>
                  </a:rPr>
                  <a:t>Connection and difference between </a:t>
                </a:r>
                <a14:m>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𝑠</m:t>
                        </m:r>
                      </m:sub>
                      <m:sup>
                        <m:r>
                          <a:rPr lang="en-US" altLang="zh-CN" sz="2400" b="0" i="1" smtClean="0">
                            <a:latin typeface="Cambria Math" panose="02040503050406030204" pitchFamily="18" charset="0"/>
                          </a:rPr>
                          <m:t>∗</m:t>
                        </m:r>
                      </m:sup>
                    </m:sSub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𝑠</m:t>
                        </m:r>
                      </m:sub>
                    </m:s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𝜋</m:t>
                        </m:r>
                      </m:e>
                      <m:sup>
                        <m:r>
                          <a:rPr lang="en-US" altLang="zh-CN" sz="2400" b="0" i="1" smtClean="0">
                            <a:latin typeface="Cambria Math" panose="02040503050406030204" pitchFamily="18" charset="0"/>
                          </a:rPr>
                          <m:t>0</m:t>
                        </m:r>
                      </m:sup>
                    </m:sSup>
                  </m:oMath>
                </a14:m>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and </a:t>
                </a:r>
                <a14:m>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𝑠</m:t>
                        </m:r>
                      </m:sub>
                      <m:sup>
                        <m:r>
                          <a:rPr lang="en-US" altLang="zh-CN" sz="2400" b="0" i="1" smtClean="0">
                            <a:latin typeface="Cambria Math" panose="02040503050406030204" pitchFamily="18" charset="0"/>
                          </a:rPr>
                          <m:t>∗</m:t>
                        </m:r>
                      </m:sup>
                    </m:sSub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𝑠</m:t>
                        </m:r>
                      </m:sub>
                    </m:sSub>
                    <m:r>
                      <a:rPr lang="en-US" altLang="zh-CN" sz="2400" b="0" i="1" smtClean="0">
                        <a:latin typeface="Cambria Math" panose="02040503050406030204" pitchFamily="18" charset="0"/>
                      </a:rPr>
                      <m:t>𝛾</m:t>
                    </m:r>
                  </m:oMath>
                </a14:m>
                <a:endParaRPr lang="zh-CN" altLang="en-US" sz="2400" dirty="0">
                  <a:latin typeface="Calibri" panose="020F0502020204030204" pitchFamily="34" charset="0"/>
                  <a:cs typeface="Calibri" panose="020F0502020204030204" pitchFamily="34" charset="0"/>
                </a:endParaRPr>
              </a:p>
            </p:txBody>
          </p:sp>
        </mc:Choice>
        <mc:Fallback>
          <p:sp>
            <p:nvSpPr>
              <p:cNvPr id="29" name="文本框 28"/>
              <p:cNvSpPr txBox="1">
                <a:spLocks noRot="1" noChangeAspect="1" noMove="1" noResize="1" noEditPoints="1" noAdjustHandles="1" noChangeArrowheads="1" noChangeShapeType="1" noTextEdit="1"/>
              </p:cNvSpPr>
              <p:nvPr/>
            </p:nvSpPr>
            <p:spPr>
              <a:xfrm>
                <a:off x="890856" y="461584"/>
                <a:ext cx="8062592" cy="461665"/>
              </a:xfrm>
              <a:prstGeom prst="rect">
                <a:avLst/>
              </a:prstGeom>
              <a:blipFill>
                <a:blip r:embed="rId22"/>
                <a:stretch>
                  <a:fillRect l="-1134" t="-10667" b="-30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文本框 29"/>
              <p:cNvSpPr txBox="1"/>
              <p:nvPr/>
            </p:nvSpPr>
            <p:spPr>
              <a:xfrm>
                <a:off x="1047685" y="5538460"/>
                <a:ext cx="8496493" cy="671209"/>
              </a:xfrm>
              <a:prstGeom prst="rect">
                <a:avLst/>
              </a:prstGeom>
              <a:noFill/>
            </p:spPr>
            <p:txBody>
              <a:bodyPr wrap="none" rtlCol="0">
                <a:spAutoFit/>
              </a:bodyPr>
              <a:lstStyle/>
              <a:p>
                <a:r>
                  <a:rPr lang="en-US" altLang="zh-CN" dirty="0"/>
                  <a:t>The main uncertainties come from the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𝐽</m:t>
                        </m:r>
                        <m:r>
                          <a:rPr lang="en-US" altLang="zh-CN" b="0" i="1" smtClean="0">
                            <a:latin typeface="Cambria Math" panose="02040503050406030204" pitchFamily="18" charset="0"/>
                          </a:rPr>
                          <m:t>/</m:t>
                        </m:r>
                        <m:r>
                          <a:rPr lang="en-US" altLang="zh-CN" b="0" i="1" smtClean="0">
                            <a:latin typeface="Cambria Math" panose="02040503050406030204" pitchFamily="18" charset="0"/>
                          </a:rPr>
                          <m:t>𝜓</m:t>
                        </m:r>
                        <m:r>
                          <a:rPr lang="en-US" altLang="zh-CN" b="0" i="1" smtClean="0">
                            <a:latin typeface="Cambria Math" panose="02040503050406030204" pitchFamily="18" charset="0"/>
                          </a:rPr>
                          <m:t>𝐷𝐷</m:t>
                        </m:r>
                      </m:sub>
                    </m:sSub>
                  </m:oMath>
                </a14:m>
                <a:r>
                  <a:rPr lang="zh-CN" altLang="en-US" dirty="0"/>
                  <a:t> </a:t>
                </a:r>
                <a:r>
                  <a:rPr lang="en-US" altLang="zh-CN" dirty="0"/>
                  <a:t>coupling with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r>
                          <a:rPr lang="en-US" altLang="zh-CN" i="1">
                            <a:latin typeface="Cambria Math" panose="02040503050406030204" pitchFamily="18" charset="0"/>
                          </a:rPr>
                          <m:t>𝐽</m:t>
                        </m:r>
                        <m:r>
                          <a:rPr lang="en-US" altLang="zh-CN" i="1">
                            <a:latin typeface="Cambria Math" panose="02040503050406030204" pitchFamily="18" charset="0"/>
                          </a:rPr>
                          <m:t>/</m:t>
                        </m:r>
                        <m:r>
                          <a:rPr lang="en-US" altLang="zh-CN" i="1">
                            <a:latin typeface="Cambria Math" panose="02040503050406030204" pitchFamily="18" charset="0"/>
                          </a:rPr>
                          <m:t>𝜓</m:t>
                        </m:r>
                        <m:r>
                          <a:rPr lang="en-US" altLang="zh-CN" i="1">
                            <a:latin typeface="Cambria Math" panose="02040503050406030204" pitchFamily="18" charset="0"/>
                          </a:rPr>
                          <m:t>𝐷𝐷</m:t>
                        </m:r>
                      </m:sub>
                    </m:sSub>
                    <m:r>
                      <a:rPr lang="en-US" altLang="zh-CN" b="0" i="1" smtClean="0">
                        <a:latin typeface="Cambria Math" panose="02040503050406030204" pitchFamily="18" charset="0"/>
                      </a:rPr>
                      <m:t>=7.0∼7.5</m:t>
                    </m:r>
                  </m:oMath>
                </a14:m>
                <a:r>
                  <a:rPr lang="en-US" altLang="zh-CN" dirty="0"/>
                  <a:t>. </a:t>
                </a:r>
              </a:p>
              <a:p>
                <a:r>
                  <a:rPr lang="en-US" altLang="zh-CN" dirty="0"/>
                  <a:t>Precise measurement of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m:t>
                        </m:r>
                      </m:sup>
                    </m:sSubSup>
                  </m:oMath>
                </a14:m>
                <a:r>
                  <a:rPr lang="zh-CN" altLang="en-US" dirty="0"/>
                  <a:t> </a:t>
                </a:r>
                <a:r>
                  <a:rPr lang="en-US" altLang="zh-CN" dirty="0"/>
                  <a:t>width can provide a strong constraint on this coupling.</a:t>
                </a:r>
                <a:endParaRPr lang="zh-CN" altLang="en-US" dirty="0"/>
              </a:p>
            </p:txBody>
          </p:sp>
        </mc:Choice>
        <mc:Fallback>
          <p:sp>
            <p:nvSpPr>
              <p:cNvPr id="30" name="文本框 29"/>
              <p:cNvSpPr txBox="1">
                <a:spLocks noRot="1" noChangeAspect="1" noMove="1" noResize="1" noEditPoints="1" noAdjustHandles="1" noChangeArrowheads="1" noChangeShapeType="1" noTextEdit="1"/>
              </p:cNvSpPr>
              <p:nvPr/>
            </p:nvSpPr>
            <p:spPr>
              <a:xfrm>
                <a:off x="1047685" y="5538460"/>
                <a:ext cx="8496493" cy="671209"/>
              </a:xfrm>
              <a:prstGeom prst="rect">
                <a:avLst/>
              </a:prstGeom>
              <a:blipFill>
                <a:blip r:embed="rId23"/>
                <a:stretch>
                  <a:fillRect l="-646" t="-5455" r="-574" b="-1454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1" name="文本框 30"/>
              <p:cNvSpPr txBox="1"/>
              <p:nvPr/>
            </p:nvSpPr>
            <p:spPr>
              <a:xfrm>
                <a:off x="9265180" y="3596695"/>
                <a:ext cx="2764972" cy="923330"/>
              </a:xfrm>
              <a:prstGeom prst="rect">
                <a:avLst/>
              </a:prstGeom>
              <a:noFill/>
            </p:spPr>
            <p:txBody>
              <a:bodyPr wrap="square" rtlCol="0">
                <a:spAutoFit/>
              </a:bodyPr>
              <a:lstStyle/>
              <a:p>
                <a:r>
                  <a:rPr lang="en-US" altLang="zh-CN" dirty="0">
                    <a:solidFill>
                      <a:srgbClr val="FF0000"/>
                    </a:solidFill>
                  </a:rPr>
                  <a:t>Cancellation occurs between the </a:t>
                </a:r>
                <a14:m>
                  <m:oMath xmlns:m="http://schemas.openxmlformats.org/officeDocument/2006/math">
                    <m:r>
                      <a:rPr lang="en-US" altLang="zh-CN" b="0" i="1" smtClean="0">
                        <a:solidFill>
                          <a:srgbClr val="FF0000"/>
                        </a:solidFill>
                        <a:latin typeface="Cambria Math" panose="02040503050406030204" pitchFamily="18" charset="0"/>
                      </a:rPr>
                      <m:t>𝜙</m:t>
                    </m:r>
                  </m:oMath>
                </a14:m>
                <a:r>
                  <a:rPr lang="zh-CN" altLang="en-US" dirty="0">
                    <a:solidFill>
                      <a:srgbClr val="FF0000"/>
                    </a:solidFill>
                  </a:rPr>
                  <a:t> </a:t>
                </a:r>
                <a:r>
                  <a:rPr lang="en-US" altLang="zh-CN" dirty="0">
                    <a:solidFill>
                      <a:srgbClr val="FF0000"/>
                    </a:solidFill>
                  </a:rPr>
                  <a:t>and </a:t>
                </a:r>
                <a14:m>
                  <m:oMath xmlns:m="http://schemas.openxmlformats.org/officeDocument/2006/math">
                    <m:r>
                      <a:rPr lang="en-US" altLang="zh-CN" b="0" i="1" smtClean="0">
                        <a:solidFill>
                          <a:srgbClr val="FF0000"/>
                        </a:solidFill>
                        <a:latin typeface="Cambria Math" panose="02040503050406030204" pitchFamily="18" charset="0"/>
                      </a:rPr>
                      <m:t>𝐽</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𝜓</m:t>
                    </m:r>
                  </m:oMath>
                </a14:m>
                <a:r>
                  <a:rPr lang="zh-CN" altLang="en-US" dirty="0">
                    <a:solidFill>
                      <a:srgbClr val="FF0000"/>
                    </a:solidFill>
                  </a:rPr>
                  <a:t> </a:t>
                </a:r>
                <a:r>
                  <a:rPr lang="en-US" altLang="zh-CN" dirty="0">
                    <a:solidFill>
                      <a:srgbClr val="FF0000"/>
                    </a:solidFill>
                  </a:rPr>
                  <a:t>term.</a:t>
                </a:r>
                <a:endParaRPr lang="zh-CN" altLang="en-US" dirty="0">
                  <a:solidFill>
                    <a:srgbClr val="FF0000"/>
                  </a:solidFill>
                </a:endParaRPr>
              </a:p>
            </p:txBody>
          </p:sp>
        </mc:Choice>
        <mc:Fallback>
          <p:sp>
            <p:nvSpPr>
              <p:cNvPr id="31" name="文本框 30"/>
              <p:cNvSpPr txBox="1">
                <a:spLocks noRot="1" noChangeAspect="1" noMove="1" noResize="1" noEditPoints="1" noAdjustHandles="1" noChangeArrowheads="1" noChangeShapeType="1" noTextEdit="1"/>
              </p:cNvSpPr>
              <p:nvPr/>
            </p:nvSpPr>
            <p:spPr>
              <a:xfrm>
                <a:off x="9265180" y="3596695"/>
                <a:ext cx="2764972" cy="923330"/>
              </a:xfrm>
              <a:prstGeom prst="rect">
                <a:avLst/>
              </a:prstGeom>
              <a:blipFill>
                <a:blip r:embed="rId24"/>
                <a:stretch>
                  <a:fillRect l="-1987" t="-3311" b="-99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31773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79919" y="518924"/>
            <a:ext cx="10441223" cy="1847296"/>
          </a:xfrm>
          <a:prstGeom prst="rect">
            <a:avLst/>
          </a:prstGeom>
        </p:spPr>
      </p:pic>
      <p:pic>
        <p:nvPicPr>
          <p:cNvPr id="5" name="图片 4"/>
          <p:cNvPicPr>
            <a:picLocks noChangeAspect="1"/>
          </p:cNvPicPr>
          <p:nvPr/>
        </p:nvPicPr>
        <p:blipFill>
          <a:blip r:embed="rId3"/>
          <a:stretch>
            <a:fillRect/>
          </a:stretch>
        </p:blipFill>
        <p:spPr>
          <a:xfrm>
            <a:off x="945233" y="2917032"/>
            <a:ext cx="6718310" cy="3040561"/>
          </a:xfrm>
          <a:prstGeom prst="rect">
            <a:avLst/>
          </a:prstGeom>
        </p:spPr>
      </p:pic>
      <mc:AlternateContent xmlns:mc="http://schemas.openxmlformats.org/markup-compatibility/2006">
        <mc:Choice xmlns:a14="http://schemas.microsoft.com/office/drawing/2010/main" Requires="a14">
          <p:sp>
            <p:nvSpPr>
              <p:cNvPr id="6" name="文本框 5"/>
              <p:cNvSpPr txBox="1"/>
              <p:nvPr/>
            </p:nvSpPr>
            <p:spPr>
              <a:xfrm>
                <a:off x="7903029" y="3592286"/>
                <a:ext cx="4034971" cy="942759"/>
              </a:xfrm>
              <a:prstGeom prst="rect">
                <a:avLst/>
              </a:prstGeom>
              <a:noFill/>
            </p:spPr>
            <p:txBody>
              <a:bodyPr wrap="square" rtlCol="0">
                <a:spAutoFit/>
              </a:bodyPr>
              <a:lstStyle/>
              <a:p>
                <a:r>
                  <a:rPr lang="en-US" altLang="zh-CN" dirty="0">
                    <a:solidFill>
                      <a:srgbClr val="FF0000"/>
                    </a:solidFill>
                  </a:rPr>
                  <a:t>Loop corrections to the radiative decays are small, but has a stringent constraint on the coupling </a:t>
                </a:r>
                <a14:m>
                  <m:oMath xmlns:m="http://schemas.openxmlformats.org/officeDocument/2006/math">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𝑔</m:t>
                        </m:r>
                      </m:e>
                      <m:sub>
                        <m:r>
                          <a:rPr lang="en-US" altLang="zh-CN" b="0" i="1" smtClean="0">
                            <a:solidFill>
                              <a:srgbClr val="FF0000"/>
                            </a:solidFill>
                            <a:latin typeface="Cambria Math" panose="02040503050406030204" pitchFamily="18" charset="0"/>
                          </a:rPr>
                          <m:t>𝐽</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𝜓</m:t>
                        </m:r>
                        <m:r>
                          <a:rPr lang="en-US" altLang="zh-CN" b="0" i="1" smtClean="0">
                            <a:solidFill>
                              <a:srgbClr val="FF0000"/>
                            </a:solidFill>
                            <a:latin typeface="Cambria Math" panose="02040503050406030204" pitchFamily="18" charset="0"/>
                          </a:rPr>
                          <m:t>𝐷</m:t>
                        </m:r>
                        <m:acc>
                          <m:accPr>
                            <m:chr m:val="̅"/>
                            <m:ctrlPr>
                              <a:rPr lang="en-US" altLang="zh-CN" b="0" i="1" smtClean="0">
                                <a:solidFill>
                                  <a:srgbClr val="FF0000"/>
                                </a:solidFill>
                                <a:latin typeface="Cambria Math" panose="02040503050406030204" pitchFamily="18" charset="0"/>
                              </a:rPr>
                            </m:ctrlPr>
                          </m:accPr>
                          <m:e>
                            <m:r>
                              <a:rPr lang="en-US" altLang="zh-CN" b="0" i="1" smtClean="0">
                                <a:solidFill>
                                  <a:srgbClr val="FF0000"/>
                                </a:solidFill>
                                <a:latin typeface="Cambria Math" panose="02040503050406030204" pitchFamily="18" charset="0"/>
                              </a:rPr>
                              <m:t>𝐷</m:t>
                            </m:r>
                          </m:e>
                        </m:acc>
                      </m:sub>
                    </m:sSub>
                    <m:r>
                      <a:rPr lang="en-US" altLang="zh-CN" b="0" i="1" smtClean="0">
                        <a:solidFill>
                          <a:srgbClr val="FF0000"/>
                        </a:solidFill>
                        <a:latin typeface="Cambria Math" panose="02040503050406030204" pitchFamily="18" charset="0"/>
                      </a:rPr>
                      <m:t>.</m:t>
                    </m:r>
                  </m:oMath>
                </a14:m>
                <a:endParaRPr lang="zh-CN" altLang="en-US" dirty="0">
                  <a:solidFill>
                    <a:srgbClr val="FF0000"/>
                  </a:solidFill>
                </a:endParaRPr>
              </a:p>
            </p:txBody>
          </p:sp>
        </mc:Choice>
        <mc:Fallback>
          <p:sp>
            <p:nvSpPr>
              <p:cNvPr id="6" name="文本框 5"/>
              <p:cNvSpPr txBox="1">
                <a:spLocks noRot="1" noChangeAspect="1" noMove="1" noResize="1" noEditPoints="1" noAdjustHandles="1" noChangeArrowheads="1" noChangeShapeType="1" noTextEdit="1"/>
              </p:cNvSpPr>
              <p:nvPr/>
            </p:nvSpPr>
            <p:spPr>
              <a:xfrm>
                <a:off x="7903029" y="3592286"/>
                <a:ext cx="4034971" cy="942759"/>
              </a:xfrm>
              <a:prstGeom prst="rect">
                <a:avLst/>
              </a:prstGeom>
              <a:blipFill>
                <a:blip r:embed="rId4"/>
                <a:stretch>
                  <a:fillRect l="-1208" t="-3226" b="-70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6387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872662" y="1278750"/>
            <a:ext cx="7001338" cy="2155655"/>
          </a:xfrm>
          <a:prstGeom prst="rect">
            <a:avLst/>
          </a:prstGeom>
        </p:spPr>
      </p:pic>
      <mc:AlternateContent xmlns:mc="http://schemas.openxmlformats.org/markup-compatibility/2006">
        <mc:Choice xmlns:a14="http://schemas.microsoft.com/office/drawing/2010/main" Requires="a14">
          <p:sp>
            <p:nvSpPr>
              <p:cNvPr id="4" name="文本框 3"/>
              <p:cNvSpPr txBox="1"/>
              <p:nvPr/>
            </p:nvSpPr>
            <p:spPr>
              <a:xfrm>
                <a:off x="872662" y="645885"/>
                <a:ext cx="5723555" cy="400110"/>
              </a:xfrm>
              <a:prstGeom prst="rect">
                <a:avLst/>
              </a:prstGeom>
              <a:noFill/>
            </p:spPr>
            <p:txBody>
              <a:bodyPr wrap="none" rtlCol="0">
                <a:spAutoFit/>
              </a:bodyPr>
              <a:lstStyle/>
              <a:p>
                <a:r>
                  <a:rPr lang="en-US" altLang="zh-CN" sz="2000" dirty="0">
                    <a:solidFill>
                      <a:srgbClr val="0000CC"/>
                    </a:solidFill>
                  </a:rPr>
                  <a:t>The total width of </a:t>
                </a:r>
                <a14:m>
                  <m:oMath xmlns:m="http://schemas.openxmlformats.org/officeDocument/2006/math">
                    <m:sSubSup>
                      <m:sSubSupPr>
                        <m:ctrlPr>
                          <a:rPr lang="en-US" altLang="zh-CN" sz="2000" b="0" i="1" smtClean="0">
                            <a:solidFill>
                              <a:srgbClr val="0000CC"/>
                            </a:solidFill>
                            <a:latin typeface="Cambria Math" panose="02040503050406030204" pitchFamily="18" charset="0"/>
                          </a:rPr>
                        </m:ctrlPr>
                      </m:sSubSupPr>
                      <m:e>
                        <m:r>
                          <a:rPr lang="en-US" altLang="zh-CN" sz="2000" b="0" i="1" smtClean="0">
                            <a:solidFill>
                              <a:srgbClr val="0000CC"/>
                            </a:solidFill>
                            <a:latin typeface="Cambria Math" panose="02040503050406030204" pitchFamily="18" charset="0"/>
                          </a:rPr>
                          <m:t>𝐷</m:t>
                        </m:r>
                      </m:e>
                      <m:sub>
                        <m:r>
                          <a:rPr lang="en-US" altLang="zh-CN" sz="2000" b="0" i="1" smtClean="0">
                            <a:solidFill>
                              <a:srgbClr val="0000CC"/>
                            </a:solidFill>
                            <a:latin typeface="Cambria Math" panose="02040503050406030204" pitchFamily="18" charset="0"/>
                          </a:rPr>
                          <m:t>𝑠</m:t>
                        </m:r>
                      </m:sub>
                      <m:sup>
                        <m:r>
                          <a:rPr lang="en-US" altLang="zh-CN" sz="2000" b="0" i="1" smtClean="0">
                            <a:solidFill>
                              <a:srgbClr val="0000CC"/>
                            </a:solidFill>
                            <a:latin typeface="Cambria Math" panose="02040503050406030204" pitchFamily="18" charset="0"/>
                          </a:rPr>
                          <m:t>∗</m:t>
                        </m:r>
                      </m:sup>
                    </m:sSubSup>
                  </m:oMath>
                </a14:m>
                <a:r>
                  <a:rPr lang="en-US" altLang="zh-CN" sz="2000" dirty="0">
                    <a:solidFill>
                      <a:srgbClr val="0000CC"/>
                    </a:solidFill>
                  </a:rPr>
                  <a:t> with uncertainty estimation. </a:t>
                </a:r>
                <a:endParaRPr lang="zh-CN" altLang="en-US" sz="2000" dirty="0">
                  <a:solidFill>
                    <a:srgbClr val="0000CC"/>
                  </a:solidFill>
                </a:endParaRPr>
              </a:p>
            </p:txBody>
          </p:sp>
        </mc:Choice>
        <mc:Fallback>
          <p:sp>
            <p:nvSpPr>
              <p:cNvPr id="4" name="文本框 3"/>
              <p:cNvSpPr txBox="1">
                <a:spLocks noRot="1" noChangeAspect="1" noMove="1" noResize="1" noEditPoints="1" noAdjustHandles="1" noChangeArrowheads="1" noChangeShapeType="1" noTextEdit="1"/>
              </p:cNvSpPr>
              <p:nvPr/>
            </p:nvSpPr>
            <p:spPr>
              <a:xfrm>
                <a:off x="872662" y="645885"/>
                <a:ext cx="5723555" cy="400110"/>
              </a:xfrm>
              <a:prstGeom prst="rect">
                <a:avLst/>
              </a:prstGeom>
              <a:blipFill>
                <a:blip r:embed="rId3"/>
                <a:stretch>
                  <a:fillRect l="-1065" t="-7576" r="-106" b="-272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56567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4434" name="Rectangle 2"/>
              <p:cNvSpPr>
                <a:spLocks noGrp="1" noChangeArrowheads="1"/>
              </p:cNvSpPr>
              <p:nvPr>
                <p:ph type="title"/>
              </p:nvPr>
            </p:nvSpPr>
            <p:spPr>
              <a:xfrm>
                <a:off x="972457" y="1778000"/>
                <a:ext cx="10443029" cy="2146300"/>
              </a:xfrm>
              <a:solidFill>
                <a:srgbClr val="99CCFF"/>
              </a:solidFill>
              <a:effectLst>
                <a:outerShdw dist="107763" dir="2700000" algn="ctr" rotWithShape="0">
                  <a:schemeClr val="bg2">
                    <a:alpha val="50000"/>
                  </a:schemeClr>
                </a:outerShdw>
              </a:effectLst>
            </p:spPr>
            <p:txBody>
              <a:bodyPr/>
              <a:lstStyle/>
              <a:p>
                <a:pPr algn="l"/>
                <a:r>
                  <a:rPr lang="en-US" altLang="zh-CN" b="1" dirty="0">
                    <a:solidFill>
                      <a:schemeClr val="accent2"/>
                    </a:solidFill>
                    <a:latin typeface="Calibri" pitchFamily="34" charset="0"/>
                    <a:ea typeface="宋体" charset="-122"/>
                  </a:rPr>
                  <a:t>3. </a:t>
                </a:r>
                <a14:m>
                  <m:oMath xmlns:m="http://schemas.openxmlformats.org/officeDocument/2006/math">
                    <m:r>
                      <a:rPr lang="en-US" altLang="zh-CN" sz="4000" b="1" dirty="0">
                        <a:solidFill>
                          <a:schemeClr val="accent2"/>
                        </a:solidFill>
                      </a:rPr>
                      <m:t>𝑼</m:t>
                    </m:r>
                  </m:oMath>
                </a14:m>
                <a:r>
                  <a:rPr lang="en-US" altLang="zh-CN" sz="4000" b="1" dirty="0">
                    <a:solidFill>
                      <a:schemeClr val="accent2"/>
                    </a:solidFill>
                  </a:rPr>
                  <a:t>-spin-violating decay of </a:t>
                </a:r>
                <a14:m>
                  <m:oMath xmlns:m="http://schemas.openxmlformats.org/officeDocument/2006/math">
                    <m:sSub>
                      <m:sSubPr>
                        <m:ctrlPr>
                          <a:rPr lang="en-US" altLang="zh-CN" sz="4000" b="1">
                            <a:solidFill>
                              <a:schemeClr val="accent2"/>
                            </a:solidFill>
                          </a:rPr>
                        </m:ctrlPr>
                      </m:sSubPr>
                      <m:e>
                        <m:r>
                          <a:rPr lang="en-US" altLang="zh-CN" sz="4000" b="1">
                            <a:solidFill>
                              <a:schemeClr val="accent2"/>
                            </a:solidFill>
                          </a:rPr>
                          <m:t>𝝌</m:t>
                        </m:r>
                      </m:e>
                      <m:sub>
                        <m:r>
                          <a:rPr lang="en-US" altLang="zh-CN" sz="4000" b="1">
                            <a:solidFill>
                              <a:schemeClr val="accent2"/>
                            </a:solidFill>
                          </a:rPr>
                          <m:t>𝒄</m:t>
                        </m:r>
                        <m:r>
                          <a:rPr lang="en-US" altLang="zh-CN" sz="4000" b="1">
                            <a:solidFill>
                              <a:schemeClr val="accent2"/>
                            </a:solidFill>
                          </a:rPr>
                          <m:t>𝟐</m:t>
                        </m:r>
                      </m:sub>
                    </m:sSub>
                    <m:r>
                      <a:rPr lang="en-US" altLang="zh-CN" sz="4000" b="1">
                        <a:solidFill>
                          <a:schemeClr val="accent2"/>
                        </a:solidFill>
                      </a:rPr>
                      <m:t>→</m:t>
                    </m:r>
                    <m:r>
                      <a:rPr lang="en-US" altLang="zh-CN" sz="4000" b="1">
                        <a:solidFill>
                          <a:schemeClr val="accent2"/>
                        </a:solidFill>
                      </a:rPr>
                      <m:t>𝑽𝑷</m:t>
                    </m:r>
                  </m:oMath>
                </a14:m>
                <a:r>
                  <a:rPr lang="en-US" altLang="zh-CN" sz="4000" b="1" dirty="0">
                    <a:solidFill>
                      <a:schemeClr val="accent2"/>
                    </a:solidFill>
                  </a:rPr>
                  <a:t> </a:t>
                </a:r>
              </a:p>
            </p:txBody>
          </p:sp>
        </mc:Choice>
        <mc:Fallback>
          <p:sp>
            <p:nvSpPr>
              <p:cNvPr id="274434" name="Rectangle 2"/>
              <p:cNvSpPr>
                <a:spLocks noGrp="1" noRot="1" noChangeAspect="1" noMove="1" noResize="1" noEditPoints="1" noAdjustHandles="1" noChangeArrowheads="1" noChangeShapeType="1" noTextEdit="1"/>
              </p:cNvSpPr>
              <p:nvPr>
                <p:ph type="title"/>
              </p:nvPr>
            </p:nvSpPr>
            <p:spPr>
              <a:xfrm>
                <a:off x="972457" y="1778000"/>
                <a:ext cx="10443029" cy="2146300"/>
              </a:xfrm>
              <a:blipFill>
                <a:blip r:embed="rId2"/>
                <a:stretch>
                  <a:fillRect l="-741"/>
                </a:stretch>
              </a:blipFill>
              <a:effectLst>
                <a:outerShdw dist="107763" dir="2700000" algn="ctr" rotWithShape="0">
                  <a:schemeClr val="bg2">
                    <a:alpha val="50000"/>
                  </a:schemeClr>
                </a:outerShdw>
              </a:effectLst>
            </p:spPr>
            <p:txBody>
              <a:bodyPr/>
              <a:lstStyle/>
              <a:p>
                <a:r>
                  <a:rPr lang="zh-CN" altLang="en-US">
                    <a:noFill/>
                  </a:rPr>
                  <a:t> </a:t>
                </a:r>
              </a:p>
            </p:txBody>
          </p:sp>
        </mc:Fallback>
      </mc:AlternateContent>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00F83A3-73FE-4CEE-B803-B03CC30F4AAF}" type="slidenum">
              <a:rPr kumimoji="0" lang="zh-CN" alt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GB" altLang="zh-CN" sz="1800" b="0" i="0" u="none" strike="noStrike" kern="0" cap="none" spc="0" normalizeH="0" baseline="0" noProof="0">
              <a:ln>
                <a:noFill/>
              </a:ln>
              <a:solidFill>
                <a:srgbClr val="000000"/>
              </a:solidFill>
              <a:effectLst/>
              <a:uLnTx/>
              <a:uFillTx/>
            </a:endParaRPr>
          </a:p>
        </p:txBody>
      </p:sp>
      <mc:AlternateContent xmlns:mc="http://schemas.openxmlformats.org/markup-compatibility/2006">
        <mc:Choice xmlns:a14="http://schemas.microsoft.com/office/drawing/2010/main" Requires="a14">
          <p:sp>
            <p:nvSpPr>
              <p:cNvPr id="3" name="文本框 2"/>
              <p:cNvSpPr txBox="1"/>
              <p:nvPr/>
            </p:nvSpPr>
            <p:spPr>
              <a:xfrm>
                <a:off x="1284515" y="5363029"/>
                <a:ext cx="9644743" cy="646331"/>
              </a:xfrm>
              <a:prstGeom prst="rect">
                <a:avLst/>
              </a:prstGeom>
              <a:noFill/>
            </p:spPr>
            <p:txBody>
              <a:bodyPr wrap="square" rtlCol="0">
                <a:spAutoFit/>
              </a:bodyPr>
              <a:lstStyle/>
              <a:p>
                <a:r>
                  <a:rPr lang="en-US" altLang="zh-CN" dirty="0">
                    <a:solidFill>
                      <a:srgbClr val="C00000"/>
                    </a:solidFill>
                    <a:latin typeface="Calibri" panose="020F0502020204030204" pitchFamily="34" charset="0"/>
                    <a:cs typeface="Calibri" panose="020F0502020204030204" pitchFamily="34" charset="0"/>
                  </a:rPr>
                  <a:t>X.H. Liu and Q. Zhao, </a:t>
                </a:r>
                <a:r>
                  <a:rPr lang="en-US" altLang="zh-CN" i="1" dirty="0">
                    <a:solidFill>
                      <a:srgbClr val="C00000"/>
                    </a:solidFill>
                    <a:latin typeface="Calibri" panose="020F0502020204030204" pitchFamily="34" charset="0"/>
                    <a:cs typeface="Calibri" panose="020F0502020204030204" pitchFamily="34" charset="0"/>
                  </a:rPr>
                  <a:t>Evasion of helicity selection rule in </a:t>
                </a:r>
                <a14:m>
                  <m:oMath xmlns:m="http://schemas.openxmlformats.org/officeDocument/2006/math">
                    <m:sSub>
                      <m:sSubPr>
                        <m:ctrlPr>
                          <a:rPr lang="en-US" altLang="zh-CN" b="0" i="1" dirty="0" smtClean="0">
                            <a:solidFill>
                              <a:srgbClr val="C00000"/>
                            </a:solidFill>
                            <a:latin typeface="Cambria Math" panose="02040503050406030204" pitchFamily="18" charset="0"/>
                          </a:rPr>
                        </m:ctrlPr>
                      </m:sSubPr>
                      <m:e>
                        <m:r>
                          <a:rPr lang="en-US" altLang="zh-CN" b="0" i="1" dirty="0" smtClean="0">
                            <a:solidFill>
                              <a:srgbClr val="C00000"/>
                            </a:solidFill>
                            <a:latin typeface="Cambria Math" panose="02040503050406030204" pitchFamily="18" charset="0"/>
                          </a:rPr>
                          <m:t>𝜒</m:t>
                        </m:r>
                      </m:e>
                      <m:sub>
                        <m:r>
                          <a:rPr lang="en-US" altLang="zh-CN" i="1" dirty="0" smtClean="0">
                            <a:solidFill>
                              <a:srgbClr val="C00000"/>
                            </a:solidFill>
                            <a:latin typeface="Cambria Math" panose="02040503050406030204" pitchFamily="18" charset="0"/>
                          </a:rPr>
                          <m:t>𝑐</m:t>
                        </m:r>
                        <m:r>
                          <a:rPr lang="en-US" altLang="zh-CN" i="1" dirty="0" smtClean="0">
                            <a:solidFill>
                              <a:srgbClr val="C00000"/>
                            </a:solidFill>
                            <a:latin typeface="Cambria Math" panose="02040503050406030204" pitchFamily="18" charset="0"/>
                          </a:rPr>
                          <m:t>1</m:t>
                        </m:r>
                      </m:sub>
                    </m:sSub>
                    <m:r>
                      <a:rPr lang="en-US" altLang="zh-CN" b="0" i="1" dirty="0" smtClean="0">
                        <a:solidFill>
                          <a:srgbClr val="C00000"/>
                        </a:solidFill>
                        <a:latin typeface="Cambria Math" panose="02040503050406030204" pitchFamily="18" charset="0"/>
                      </a:rPr>
                      <m:t>→</m:t>
                    </m:r>
                    <m:r>
                      <a:rPr lang="en-US" altLang="zh-CN" i="1" dirty="0">
                        <a:solidFill>
                          <a:srgbClr val="C00000"/>
                        </a:solidFill>
                        <a:latin typeface="Cambria Math" panose="02040503050406030204" pitchFamily="18" charset="0"/>
                      </a:rPr>
                      <m:t>𝑉𝑉</m:t>
                    </m:r>
                    <m:r>
                      <a:rPr lang="en-US" altLang="zh-CN" i="1" dirty="0">
                        <a:solidFill>
                          <a:srgbClr val="C00000"/>
                        </a:solidFill>
                        <a:latin typeface="Cambria Math" panose="02040503050406030204" pitchFamily="18" charset="0"/>
                      </a:rPr>
                      <m:t> </m:t>
                    </m:r>
                  </m:oMath>
                </a14:m>
                <a:r>
                  <a:rPr lang="en-US" altLang="zh-CN" i="1" dirty="0">
                    <a:solidFill>
                      <a:srgbClr val="C00000"/>
                    </a:solidFill>
                    <a:latin typeface="Calibri" panose="020F0502020204030204" pitchFamily="34" charset="0"/>
                    <a:cs typeface="Calibri" panose="020F0502020204030204" pitchFamily="34" charset="0"/>
                  </a:rPr>
                  <a:t>and </a:t>
                </a:r>
                <a14:m>
                  <m:oMath xmlns:m="http://schemas.openxmlformats.org/officeDocument/2006/math">
                    <m:sSub>
                      <m:sSubPr>
                        <m:ctrlPr>
                          <a:rPr lang="en-US" altLang="zh-CN" b="0" i="1" dirty="0" smtClean="0">
                            <a:solidFill>
                              <a:srgbClr val="C00000"/>
                            </a:solidFill>
                            <a:latin typeface="Cambria Math" panose="02040503050406030204" pitchFamily="18" charset="0"/>
                          </a:rPr>
                        </m:ctrlPr>
                      </m:sSubPr>
                      <m:e>
                        <m:r>
                          <a:rPr lang="en-US" altLang="zh-CN" b="0" i="1" dirty="0" smtClean="0">
                            <a:solidFill>
                              <a:srgbClr val="C00000"/>
                            </a:solidFill>
                            <a:latin typeface="Cambria Math" panose="02040503050406030204" pitchFamily="18" charset="0"/>
                          </a:rPr>
                          <m:t>𝜒</m:t>
                        </m:r>
                      </m:e>
                      <m:sub>
                        <m:r>
                          <a:rPr lang="en-US" altLang="zh-CN" i="1" dirty="0" smtClean="0">
                            <a:solidFill>
                              <a:srgbClr val="C00000"/>
                            </a:solidFill>
                            <a:latin typeface="Cambria Math" panose="02040503050406030204" pitchFamily="18" charset="0"/>
                          </a:rPr>
                          <m:t>𝑐</m:t>
                        </m:r>
                        <m:r>
                          <a:rPr lang="en-US" altLang="zh-CN" i="1" dirty="0" smtClean="0">
                            <a:solidFill>
                              <a:srgbClr val="C00000"/>
                            </a:solidFill>
                            <a:latin typeface="Cambria Math" panose="02040503050406030204" pitchFamily="18" charset="0"/>
                          </a:rPr>
                          <m:t>2</m:t>
                        </m:r>
                      </m:sub>
                    </m:sSub>
                    <m:r>
                      <a:rPr lang="en-US" altLang="zh-CN" b="0" i="1" dirty="0" smtClean="0">
                        <a:solidFill>
                          <a:srgbClr val="C00000"/>
                        </a:solidFill>
                        <a:latin typeface="Cambria Math" panose="02040503050406030204" pitchFamily="18" charset="0"/>
                      </a:rPr>
                      <m:t>→</m:t>
                    </m:r>
                    <m:r>
                      <a:rPr lang="en-US" altLang="zh-CN" i="1" dirty="0">
                        <a:solidFill>
                          <a:srgbClr val="C00000"/>
                        </a:solidFill>
                        <a:latin typeface="Cambria Math" panose="02040503050406030204" pitchFamily="18" charset="0"/>
                      </a:rPr>
                      <m:t>𝑉𝑃</m:t>
                    </m:r>
                    <m:r>
                      <a:rPr lang="en-US" altLang="zh-CN" i="1" dirty="0">
                        <a:solidFill>
                          <a:srgbClr val="C00000"/>
                        </a:solidFill>
                        <a:latin typeface="Cambria Math" panose="02040503050406030204" pitchFamily="18" charset="0"/>
                      </a:rPr>
                      <m:t> </m:t>
                    </m:r>
                  </m:oMath>
                </a14:m>
                <a:r>
                  <a:rPr lang="en-US" altLang="zh-CN" i="1" dirty="0">
                    <a:solidFill>
                      <a:srgbClr val="C00000"/>
                    </a:solidFill>
                    <a:latin typeface="Calibri" panose="020F0502020204030204" pitchFamily="34" charset="0"/>
                    <a:cs typeface="Calibri" panose="020F0502020204030204" pitchFamily="34" charset="0"/>
                  </a:rPr>
                  <a:t> via intermediate charmed meson loops</a:t>
                </a:r>
                <a:r>
                  <a:rPr lang="en-US" altLang="zh-CN" dirty="0">
                    <a:solidFill>
                      <a:srgbClr val="C00000"/>
                    </a:solidFill>
                    <a:latin typeface="Calibri" panose="020F0502020204030204" pitchFamily="34" charset="0"/>
                    <a:cs typeface="Calibri" panose="020F0502020204030204" pitchFamily="34" charset="0"/>
                  </a:rPr>
                  <a:t>, PRD 81, 014017 (2010)</a:t>
                </a:r>
                <a:endParaRPr lang="zh-CN" altLang="en-US" dirty="0">
                  <a:solidFill>
                    <a:srgbClr val="C00000"/>
                  </a:solidFill>
                  <a:latin typeface="Calibri" panose="020F0502020204030204" pitchFamily="34" charset="0"/>
                  <a:cs typeface="Calibri" panose="020F0502020204030204" pitchFamily="34"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1284515" y="5363029"/>
                <a:ext cx="9644743" cy="646331"/>
              </a:xfrm>
              <a:prstGeom prst="rect">
                <a:avLst/>
              </a:prstGeom>
              <a:blipFill>
                <a:blip r:embed="rId3"/>
                <a:stretch>
                  <a:fillRect l="-569" t="-5660"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8575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D00F83A3-73FE-4CEE-B803-B03CC30F4AAF}" type="slidenum">
              <a:rPr lang="zh-CN" altLang="en-GB" smtClean="0">
                <a:solidFill>
                  <a:srgbClr val="000000"/>
                </a:solidFill>
              </a:rPr>
              <a:pPr/>
              <a:t>37</a:t>
            </a:fld>
            <a:endParaRPr lang="en-GB" altLang="zh-CN">
              <a:solidFill>
                <a:srgbClr val="000000"/>
              </a:solidFill>
            </a:endParaRPr>
          </a:p>
        </p:txBody>
      </p:sp>
      <p:sp>
        <p:nvSpPr>
          <p:cNvPr id="4" name="Text Box 3"/>
          <p:cNvSpPr txBox="1">
            <a:spLocks noChangeArrowheads="1"/>
          </p:cNvSpPr>
          <p:nvPr/>
        </p:nvSpPr>
        <p:spPr bwMode="auto">
          <a:xfrm>
            <a:off x="1892235" y="276162"/>
            <a:ext cx="9929651" cy="861774"/>
          </a:xfrm>
          <a:prstGeom prst="rect">
            <a:avLst/>
          </a:prstGeom>
          <a:solidFill>
            <a:schemeClr val="bg2">
              <a:lumMod val="20000"/>
              <a:lumOff val="80000"/>
            </a:schemeClr>
          </a:solidFill>
          <a:ln>
            <a:noFill/>
          </a:ln>
          <a:effectLst/>
        </p:spPr>
        <p:txBody>
          <a:bodyPr wrap="square">
            <a:spAutoFit/>
          </a:bodyPr>
          <a:lstStyle/>
          <a:p>
            <a:pPr>
              <a:spcBef>
                <a:spcPct val="50000"/>
              </a:spcBef>
              <a:buFont typeface="Wingdings" panose="05000000000000000000" pitchFamily="2" charset="2"/>
              <a:buChar char="u"/>
            </a:pPr>
            <a:r>
              <a:rPr lang="en-US" altLang="zh-CN" sz="2000" b="1" dirty="0">
                <a:solidFill>
                  <a:srgbClr val="3333CC"/>
                </a:solidFill>
                <a:latin typeface="Calibri" panose="020F0502020204030204" pitchFamily="34" charset="0"/>
                <a:cs typeface="Calibri" panose="020F0502020204030204" pitchFamily="34" charset="0"/>
              </a:rPr>
              <a:t> Further suppressed by approximate </a:t>
            </a:r>
            <a:r>
              <a:rPr lang="en-US" altLang="zh-CN" sz="2000" b="1" dirty="0">
                <a:solidFill>
                  <a:srgbClr val="FF0000"/>
                </a:solidFill>
                <a:latin typeface="Calibri" panose="020F0502020204030204" pitchFamily="34" charset="0"/>
                <a:cs typeface="Calibri" panose="020F0502020204030204" pitchFamily="34" charset="0"/>
              </a:rPr>
              <a:t>G-parity</a:t>
            </a:r>
            <a:r>
              <a:rPr lang="en-US" altLang="zh-CN" sz="2000" b="1" dirty="0">
                <a:solidFill>
                  <a:srgbClr val="3333CC"/>
                </a:solidFill>
                <a:latin typeface="Calibri" panose="020F0502020204030204" pitchFamily="34" charset="0"/>
                <a:cs typeface="Calibri" panose="020F0502020204030204" pitchFamily="34" charset="0"/>
              </a:rPr>
              <a:t> or </a:t>
            </a:r>
            <a:r>
              <a:rPr lang="en-US" altLang="zh-CN" sz="2000" b="1" dirty="0">
                <a:solidFill>
                  <a:srgbClr val="FF0000"/>
                </a:solidFill>
                <a:latin typeface="Calibri" panose="020F0502020204030204" pitchFamily="34" charset="0"/>
                <a:cs typeface="Calibri" panose="020F0502020204030204" pitchFamily="34" charset="0"/>
              </a:rPr>
              <a:t>isospin/U-spin</a:t>
            </a:r>
            <a:r>
              <a:rPr lang="en-US" altLang="zh-CN" sz="2000" b="1" dirty="0">
                <a:solidFill>
                  <a:srgbClr val="3333CC"/>
                </a:solidFill>
                <a:latin typeface="Calibri" panose="020F0502020204030204" pitchFamily="34" charset="0"/>
                <a:cs typeface="Calibri" panose="020F0502020204030204" pitchFamily="34" charset="0"/>
              </a:rPr>
              <a:t> conservation. </a:t>
            </a:r>
          </a:p>
          <a:p>
            <a:pPr>
              <a:spcBef>
                <a:spcPct val="50000"/>
              </a:spcBef>
              <a:buFont typeface="Wingdings" panose="05000000000000000000" pitchFamily="2" charset="2"/>
              <a:buChar char="u"/>
            </a:pPr>
            <a:r>
              <a:rPr lang="en-US" altLang="zh-CN" sz="2000" b="1" dirty="0">
                <a:solidFill>
                  <a:srgbClr val="3333CC"/>
                </a:solidFill>
                <a:latin typeface="Calibri" panose="020F0502020204030204" pitchFamily="34" charset="0"/>
                <a:cs typeface="Calibri" panose="020F0502020204030204" pitchFamily="34" charset="0"/>
              </a:rPr>
              <a:t> Decay to neutral VP is forbidden by </a:t>
            </a:r>
            <a:r>
              <a:rPr lang="en-US" altLang="zh-CN" sz="2000" b="1" dirty="0">
                <a:solidFill>
                  <a:srgbClr val="FF0000"/>
                </a:solidFill>
                <a:latin typeface="Calibri" panose="020F0502020204030204" pitchFamily="34" charset="0"/>
                <a:cs typeface="Calibri" panose="020F0502020204030204" pitchFamily="34" charset="0"/>
              </a:rPr>
              <a:t>C-parity</a:t>
            </a:r>
            <a:r>
              <a:rPr lang="en-US" altLang="zh-CN" sz="2000" b="1" dirty="0">
                <a:solidFill>
                  <a:srgbClr val="3333CC"/>
                </a:solidFill>
                <a:latin typeface="Calibri" panose="020F0502020204030204" pitchFamily="34" charset="0"/>
                <a:cs typeface="Calibri" panose="020F0502020204030204" pitchFamily="34" charset="0"/>
              </a:rPr>
              <a:t> conservation.</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75" y="3204581"/>
            <a:ext cx="5559879" cy="304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806" y="3112068"/>
            <a:ext cx="5668509" cy="304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7" name="矩形 6"/>
              <p:cNvSpPr/>
              <p:nvPr/>
            </p:nvSpPr>
            <p:spPr>
              <a:xfrm>
                <a:off x="193449" y="322328"/>
                <a:ext cx="1573829" cy="461665"/>
              </a:xfrm>
              <a:prstGeom prst="rect">
                <a:avLst/>
              </a:prstGeom>
              <a:solidFill>
                <a:schemeClr val="accent5">
                  <a:lumMod val="75000"/>
                </a:schemeClr>
              </a:solidFill>
            </p:spPr>
            <p:txBody>
              <a:bodyPr wrap="none">
                <a:spAutoFit/>
              </a:bodyPr>
              <a:lstStyle/>
              <a:p>
                <a14:m>
                  <m:oMath xmlns:m="http://schemas.openxmlformats.org/officeDocument/2006/math">
                    <m:sSub>
                      <m:sSubPr>
                        <m:ctrlPr>
                          <a:rPr lang="en-US" altLang="zh-CN" sz="2400" b="1" i="1">
                            <a:solidFill>
                              <a:schemeClr val="accent2"/>
                            </a:solidFill>
                            <a:latin typeface="Cambria Math" panose="02040503050406030204" pitchFamily="18" charset="0"/>
                          </a:rPr>
                        </m:ctrlPr>
                      </m:sSubPr>
                      <m:e>
                        <m:r>
                          <a:rPr lang="en-US" altLang="zh-CN" sz="2400" b="1">
                            <a:solidFill>
                              <a:schemeClr val="accent2"/>
                            </a:solidFill>
                            <a:latin typeface="Cambria Math" panose="02040503050406030204" pitchFamily="18" charset="0"/>
                          </a:rPr>
                          <m:t>𝝌</m:t>
                        </m:r>
                      </m:e>
                      <m:sub>
                        <m:r>
                          <a:rPr lang="en-US" altLang="zh-CN" sz="2400" b="1">
                            <a:solidFill>
                              <a:schemeClr val="accent2"/>
                            </a:solidFill>
                            <a:latin typeface="Cambria Math" panose="02040503050406030204" pitchFamily="18" charset="0"/>
                          </a:rPr>
                          <m:t>𝒄</m:t>
                        </m:r>
                        <m:r>
                          <a:rPr lang="en-US" altLang="zh-CN" sz="2400" b="1">
                            <a:solidFill>
                              <a:schemeClr val="accent2"/>
                            </a:solidFill>
                            <a:latin typeface="Cambria Math" panose="02040503050406030204" pitchFamily="18" charset="0"/>
                          </a:rPr>
                          <m:t>𝟐</m:t>
                        </m:r>
                      </m:sub>
                    </m:sSub>
                    <m:r>
                      <a:rPr lang="en-US" altLang="zh-CN" sz="2400" b="1">
                        <a:solidFill>
                          <a:schemeClr val="accent2"/>
                        </a:solidFill>
                        <a:latin typeface="Cambria Math" panose="02040503050406030204" pitchFamily="18" charset="0"/>
                      </a:rPr>
                      <m:t>→</m:t>
                    </m:r>
                    <m:r>
                      <a:rPr lang="en-US" altLang="zh-CN" sz="2400" b="1">
                        <a:solidFill>
                          <a:schemeClr val="accent2"/>
                        </a:solidFill>
                        <a:latin typeface="Cambria Math" panose="02040503050406030204" pitchFamily="18" charset="0"/>
                      </a:rPr>
                      <m:t>𝑽𝑷</m:t>
                    </m:r>
                  </m:oMath>
                </a14:m>
                <a:r>
                  <a:rPr lang="en-US" altLang="zh-CN" sz="2400" b="1" dirty="0">
                    <a:solidFill>
                      <a:schemeClr val="accent2"/>
                    </a:solidFill>
                  </a:rPr>
                  <a:t> </a:t>
                </a:r>
                <a:endParaRPr lang="zh-CN" altLang="en-US" sz="2400" dirty="0"/>
              </a:p>
            </p:txBody>
          </p:sp>
        </mc:Choice>
        <mc:Fallback>
          <p:sp>
            <p:nvSpPr>
              <p:cNvPr id="7" name="矩形 6"/>
              <p:cNvSpPr>
                <a:spLocks noRot="1" noChangeAspect="1" noMove="1" noResize="1" noEditPoints="1" noAdjustHandles="1" noChangeArrowheads="1" noChangeShapeType="1" noTextEdit="1"/>
              </p:cNvSpPr>
              <p:nvPr/>
            </p:nvSpPr>
            <p:spPr>
              <a:xfrm>
                <a:off x="193449" y="322328"/>
                <a:ext cx="1573829" cy="461665"/>
              </a:xfrm>
              <a:prstGeom prst="rect">
                <a:avLst/>
              </a:prstGeom>
              <a:blipFill>
                <a:blip r:embed="rId4"/>
                <a:stretch>
                  <a:fillRect l="-1163" t="-9211" r="-5039" b="-30263"/>
                </a:stretch>
              </a:blipFill>
            </p:spPr>
            <p:txBody>
              <a:bodyPr/>
              <a:lstStyle/>
              <a:p>
                <a:r>
                  <a:rPr lang="zh-CN" altLang="en-US">
                    <a:noFill/>
                  </a:rPr>
                  <a:t> </a:t>
                </a:r>
              </a:p>
            </p:txBody>
          </p:sp>
        </mc:Fallback>
      </mc:AlternateContent>
      <p:sp>
        <p:nvSpPr>
          <p:cNvPr id="8" name="文本框 7"/>
          <p:cNvSpPr txBox="1"/>
          <p:nvPr/>
        </p:nvSpPr>
        <p:spPr>
          <a:xfrm>
            <a:off x="522514" y="2685142"/>
            <a:ext cx="2804422" cy="369332"/>
          </a:xfrm>
          <a:prstGeom prst="rect">
            <a:avLst/>
          </a:prstGeom>
          <a:noFill/>
        </p:spPr>
        <p:txBody>
          <a:bodyPr wrap="none" rtlCol="0">
            <a:spAutoFit/>
          </a:bodyPr>
          <a:lstStyle/>
          <a:p>
            <a:pPr marL="285750" indent="-285750">
              <a:buFont typeface="Arial" panose="020B0604020202020204" pitchFamily="34" charset="0"/>
              <a:buChar char="•"/>
            </a:pPr>
            <a:r>
              <a:rPr lang="en-US" altLang="zh-CN" b="1" dirty="0">
                <a:solidFill>
                  <a:srgbClr val="FF0000"/>
                </a:solidFill>
                <a:latin typeface="Calibri" panose="020F0502020204030204" pitchFamily="34" charset="0"/>
                <a:cs typeface="Calibri" panose="020F0502020204030204" pitchFamily="34" charset="0"/>
              </a:rPr>
              <a:t>Long-ranged mechanism</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9" name="文本框 8"/>
          <p:cNvSpPr txBox="1"/>
          <p:nvPr/>
        </p:nvSpPr>
        <p:spPr>
          <a:xfrm>
            <a:off x="522514" y="1549901"/>
            <a:ext cx="2868542" cy="369332"/>
          </a:xfrm>
          <a:prstGeom prst="rect">
            <a:avLst/>
          </a:prstGeom>
          <a:noFill/>
        </p:spPr>
        <p:txBody>
          <a:bodyPr wrap="none" rtlCol="0">
            <a:spAutoFit/>
          </a:bodyPr>
          <a:lstStyle/>
          <a:p>
            <a:pPr marL="285750" indent="-285750">
              <a:buFont typeface="Arial" panose="020B0604020202020204" pitchFamily="34" charset="0"/>
              <a:buChar char="•"/>
            </a:pPr>
            <a:r>
              <a:rPr lang="en-US" altLang="zh-CN" b="1" dirty="0">
                <a:solidFill>
                  <a:srgbClr val="FF0000"/>
                </a:solidFill>
                <a:latin typeface="Calibri" panose="020F0502020204030204" pitchFamily="34" charset="0"/>
                <a:cs typeface="Calibri" panose="020F0502020204030204" pitchFamily="34" charset="0"/>
              </a:rPr>
              <a:t>Short-ranged mechanism</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0" name="Freeform 9"/>
          <p:cNvSpPr>
            <a:spLocks/>
          </p:cNvSpPr>
          <p:nvPr/>
        </p:nvSpPr>
        <p:spPr bwMode="auto">
          <a:xfrm>
            <a:off x="4585381" y="1834750"/>
            <a:ext cx="792162" cy="785812"/>
          </a:xfrm>
          <a:custGeom>
            <a:avLst/>
            <a:gdLst>
              <a:gd name="T0" fmla="*/ 0 w 832"/>
              <a:gd name="T1" fmla="*/ 0 h 499"/>
              <a:gd name="T2" fmla="*/ 635 w 832"/>
              <a:gd name="T3" fmla="*/ 91 h 499"/>
              <a:gd name="T4" fmla="*/ 726 w 832"/>
              <a:gd name="T5" fmla="*/ 317 h 499"/>
              <a:gd name="T6" fmla="*/ 0 w 832"/>
              <a:gd name="T7" fmla="*/ 499 h 499"/>
            </a:gdLst>
            <a:ahLst/>
            <a:cxnLst>
              <a:cxn ang="0">
                <a:pos x="T0" y="T1"/>
              </a:cxn>
              <a:cxn ang="0">
                <a:pos x="T2" y="T3"/>
              </a:cxn>
              <a:cxn ang="0">
                <a:pos x="T4" y="T5"/>
              </a:cxn>
              <a:cxn ang="0">
                <a:pos x="T6" y="T7"/>
              </a:cxn>
            </a:cxnLst>
            <a:rect l="0" t="0" r="r" b="b"/>
            <a:pathLst>
              <a:path w="832" h="499">
                <a:moveTo>
                  <a:pt x="0" y="0"/>
                </a:moveTo>
                <a:cubicBezTo>
                  <a:pt x="257" y="19"/>
                  <a:pt x="514" y="38"/>
                  <a:pt x="635" y="91"/>
                </a:cubicBezTo>
                <a:cubicBezTo>
                  <a:pt x="756" y="144"/>
                  <a:pt x="832" y="249"/>
                  <a:pt x="726" y="317"/>
                </a:cubicBezTo>
                <a:cubicBezTo>
                  <a:pt x="620" y="385"/>
                  <a:pt x="310" y="442"/>
                  <a:pt x="0" y="499"/>
                </a:cubicBezTo>
              </a:path>
            </a:pathLst>
          </a:custGeom>
          <a:noFill/>
          <a:ln w="28575" cmpd="sng">
            <a:solidFill>
              <a:srgbClr val="0000FF"/>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Freeform 10"/>
          <p:cNvSpPr>
            <a:spLocks/>
          </p:cNvSpPr>
          <p:nvPr/>
        </p:nvSpPr>
        <p:spPr bwMode="auto">
          <a:xfrm>
            <a:off x="5966254" y="1563968"/>
            <a:ext cx="815975" cy="1074738"/>
          </a:xfrm>
          <a:custGeom>
            <a:avLst/>
            <a:gdLst>
              <a:gd name="T0" fmla="*/ 643 w 643"/>
              <a:gd name="T1" fmla="*/ 0 h 862"/>
              <a:gd name="T2" fmla="*/ 144 w 643"/>
              <a:gd name="T3" fmla="*/ 136 h 862"/>
              <a:gd name="T4" fmla="*/ 8 w 643"/>
              <a:gd name="T5" fmla="*/ 454 h 862"/>
              <a:gd name="T6" fmla="*/ 190 w 643"/>
              <a:gd name="T7" fmla="*/ 726 h 862"/>
              <a:gd name="T8" fmla="*/ 643 w 643"/>
              <a:gd name="T9" fmla="*/ 862 h 862"/>
            </a:gdLst>
            <a:ahLst/>
            <a:cxnLst>
              <a:cxn ang="0">
                <a:pos x="T0" y="T1"/>
              </a:cxn>
              <a:cxn ang="0">
                <a:pos x="T2" y="T3"/>
              </a:cxn>
              <a:cxn ang="0">
                <a:pos x="T4" y="T5"/>
              </a:cxn>
              <a:cxn ang="0">
                <a:pos x="T6" y="T7"/>
              </a:cxn>
              <a:cxn ang="0">
                <a:pos x="T8" y="T9"/>
              </a:cxn>
            </a:cxnLst>
            <a:rect l="0" t="0" r="r" b="b"/>
            <a:pathLst>
              <a:path w="643" h="862">
                <a:moveTo>
                  <a:pt x="643" y="0"/>
                </a:moveTo>
                <a:cubicBezTo>
                  <a:pt x="446" y="30"/>
                  <a:pt x="250" y="60"/>
                  <a:pt x="144" y="136"/>
                </a:cubicBezTo>
                <a:cubicBezTo>
                  <a:pt x="38" y="212"/>
                  <a:pt x="0" y="356"/>
                  <a:pt x="8" y="454"/>
                </a:cubicBezTo>
                <a:cubicBezTo>
                  <a:pt x="16" y="552"/>
                  <a:pt x="84" y="658"/>
                  <a:pt x="190" y="726"/>
                </a:cubicBezTo>
                <a:cubicBezTo>
                  <a:pt x="296" y="794"/>
                  <a:pt x="469" y="828"/>
                  <a:pt x="643" y="862"/>
                </a:cubicBezTo>
              </a:path>
            </a:pathLst>
          </a:custGeom>
          <a:noFill/>
          <a:ln w="2857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Freeform 11"/>
          <p:cNvSpPr>
            <a:spLocks/>
          </p:cNvSpPr>
          <p:nvPr/>
        </p:nvSpPr>
        <p:spPr bwMode="auto">
          <a:xfrm>
            <a:off x="6223844" y="1750315"/>
            <a:ext cx="574675" cy="708669"/>
          </a:xfrm>
          <a:custGeom>
            <a:avLst/>
            <a:gdLst>
              <a:gd name="T0" fmla="*/ 408 w 408"/>
              <a:gd name="T1" fmla="*/ 0 h 680"/>
              <a:gd name="T2" fmla="*/ 91 w 408"/>
              <a:gd name="T3" fmla="*/ 91 h 680"/>
              <a:gd name="T4" fmla="*/ 0 w 408"/>
              <a:gd name="T5" fmla="*/ 317 h 680"/>
              <a:gd name="T6" fmla="*/ 91 w 408"/>
              <a:gd name="T7" fmla="*/ 544 h 680"/>
              <a:gd name="T8" fmla="*/ 408 w 408"/>
              <a:gd name="T9" fmla="*/ 680 h 680"/>
            </a:gdLst>
            <a:ahLst/>
            <a:cxnLst>
              <a:cxn ang="0">
                <a:pos x="T0" y="T1"/>
              </a:cxn>
              <a:cxn ang="0">
                <a:pos x="T2" y="T3"/>
              </a:cxn>
              <a:cxn ang="0">
                <a:pos x="T4" y="T5"/>
              </a:cxn>
              <a:cxn ang="0">
                <a:pos x="T6" y="T7"/>
              </a:cxn>
              <a:cxn ang="0">
                <a:pos x="T8" y="T9"/>
              </a:cxn>
            </a:cxnLst>
            <a:rect l="0" t="0" r="r" b="b"/>
            <a:pathLst>
              <a:path w="408" h="680">
                <a:moveTo>
                  <a:pt x="408" y="0"/>
                </a:moveTo>
                <a:cubicBezTo>
                  <a:pt x="283" y="19"/>
                  <a:pt x="159" y="38"/>
                  <a:pt x="91" y="91"/>
                </a:cubicBezTo>
                <a:cubicBezTo>
                  <a:pt x="23" y="144"/>
                  <a:pt x="0" y="242"/>
                  <a:pt x="0" y="317"/>
                </a:cubicBezTo>
                <a:cubicBezTo>
                  <a:pt x="0" y="392"/>
                  <a:pt x="23" y="483"/>
                  <a:pt x="91" y="544"/>
                </a:cubicBezTo>
                <a:cubicBezTo>
                  <a:pt x="159" y="605"/>
                  <a:pt x="283" y="642"/>
                  <a:pt x="408" y="680"/>
                </a:cubicBezTo>
              </a:path>
            </a:pathLst>
          </a:custGeom>
          <a:noFill/>
          <a:ln w="2857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Freeform 12"/>
          <p:cNvSpPr>
            <a:spLocks/>
          </p:cNvSpPr>
          <p:nvPr/>
        </p:nvSpPr>
        <p:spPr bwMode="auto">
          <a:xfrm>
            <a:off x="5186704" y="1721739"/>
            <a:ext cx="863600" cy="282575"/>
          </a:xfrm>
          <a:custGeom>
            <a:avLst/>
            <a:gdLst>
              <a:gd name="T0" fmla="*/ 0 w 728"/>
              <a:gd name="T1" fmla="*/ 200 h 242"/>
              <a:gd name="T2" fmla="*/ 16 w 728"/>
              <a:gd name="T3" fmla="*/ 120 h 242"/>
              <a:gd name="T4" fmla="*/ 24 w 728"/>
              <a:gd name="T5" fmla="*/ 96 h 242"/>
              <a:gd name="T6" fmla="*/ 48 w 728"/>
              <a:gd name="T7" fmla="*/ 88 h 242"/>
              <a:gd name="T8" fmla="*/ 144 w 728"/>
              <a:gd name="T9" fmla="*/ 184 h 242"/>
              <a:gd name="T10" fmla="*/ 96 w 728"/>
              <a:gd name="T11" fmla="*/ 176 h 242"/>
              <a:gd name="T12" fmla="*/ 104 w 728"/>
              <a:gd name="T13" fmla="*/ 104 h 242"/>
              <a:gd name="T14" fmla="*/ 208 w 728"/>
              <a:gd name="T15" fmla="*/ 48 h 242"/>
              <a:gd name="T16" fmla="*/ 304 w 728"/>
              <a:gd name="T17" fmla="*/ 56 h 242"/>
              <a:gd name="T18" fmla="*/ 272 w 728"/>
              <a:gd name="T19" fmla="*/ 184 h 242"/>
              <a:gd name="T20" fmla="*/ 248 w 728"/>
              <a:gd name="T21" fmla="*/ 176 h 242"/>
              <a:gd name="T22" fmla="*/ 280 w 728"/>
              <a:gd name="T23" fmla="*/ 64 h 242"/>
              <a:gd name="T24" fmla="*/ 304 w 728"/>
              <a:gd name="T25" fmla="*/ 48 h 242"/>
              <a:gd name="T26" fmla="*/ 352 w 728"/>
              <a:gd name="T27" fmla="*/ 32 h 242"/>
              <a:gd name="T28" fmla="*/ 456 w 728"/>
              <a:gd name="T29" fmla="*/ 88 h 242"/>
              <a:gd name="T30" fmla="*/ 408 w 728"/>
              <a:gd name="T31" fmla="*/ 160 h 242"/>
              <a:gd name="T32" fmla="*/ 456 w 728"/>
              <a:gd name="T33" fmla="*/ 32 h 242"/>
              <a:gd name="T34" fmla="*/ 576 w 728"/>
              <a:gd name="T35" fmla="*/ 40 h 242"/>
              <a:gd name="T36" fmla="*/ 600 w 728"/>
              <a:gd name="T37" fmla="*/ 56 h 242"/>
              <a:gd name="T38" fmla="*/ 568 w 728"/>
              <a:gd name="T39" fmla="*/ 152 h 242"/>
              <a:gd name="T40" fmla="*/ 520 w 728"/>
              <a:gd name="T41" fmla="*/ 144 h 242"/>
              <a:gd name="T42" fmla="*/ 528 w 728"/>
              <a:gd name="T43" fmla="*/ 72 h 242"/>
              <a:gd name="T44" fmla="*/ 616 w 728"/>
              <a:gd name="T45" fmla="*/ 0 h 242"/>
              <a:gd name="T46" fmla="*/ 728 w 728"/>
              <a:gd name="T47" fmla="*/ 5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242">
                <a:moveTo>
                  <a:pt x="0" y="200"/>
                </a:moveTo>
                <a:cubicBezTo>
                  <a:pt x="5" y="173"/>
                  <a:pt x="11" y="147"/>
                  <a:pt x="16" y="120"/>
                </a:cubicBezTo>
                <a:cubicBezTo>
                  <a:pt x="18" y="112"/>
                  <a:pt x="18" y="102"/>
                  <a:pt x="24" y="96"/>
                </a:cubicBezTo>
                <a:cubicBezTo>
                  <a:pt x="30" y="90"/>
                  <a:pt x="40" y="91"/>
                  <a:pt x="48" y="88"/>
                </a:cubicBezTo>
                <a:cubicBezTo>
                  <a:pt x="163" y="98"/>
                  <a:pt x="157" y="82"/>
                  <a:pt x="144" y="184"/>
                </a:cubicBezTo>
                <a:cubicBezTo>
                  <a:pt x="128" y="181"/>
                  <a:pt x="110" y="184"/>
                  <a:pt x="96" y="176"/>
                </a:cubicBezTo>
                <a:cubicBezTo>
                  <a:pt x="74" y="163"/>
                  <a:pt x="103" y="106"/>
                  <a:pt x="104" y="104"/>
                </a:cubicBezTo>
                <a:cubicBezTo>
                  <a:pt x="116" y="68"/>
                  <a:pt x="176" y="54"/>
                  <a:pt x="208" y="48"/>
                </a:cubicBezTo>
                <a:cubicBezTo>
                  <a:pt x="240" y="51"/>
                  <a:pt x="286" y="30"/>
                  <a:pt x="304" y="56"/>
                </a:cubicBezTo>
                <a:cubicBezTo>
                  <a:pt x="374" y="158"/>
                  <a:pt x="317" y="169"/>
                  <a:pt x="272" y="184"/>
                </a:cubicBezTo>
                <a:cubicBezTo>
                  <a:pt x="264" y="181"/>
                  <a:pt x="254" y="182"/>
                  <a:pt x="248" y="176"/>
                </a:cubicBezTo>
                <a:cubicBezTo>
                  <a:pt x="221" y="149"/>
                  <a:pt x="259" y="78"/>
                  <a:pt x="280" y="64"/>
                </a:cubicBezTo>
                <a:cubicBezTo>
                  <a:pt x="288" y="59"/>
                  <a:pt x="295" y="52"/>
                  <a:pt x="304" y="48"/>
                </a:cubicBezTo>
                <a:cubicBezTo>
                  <a:pt x="319" y="41"/>
                  <a:pt x="352" y="32"/>
                  <a:pt x="352" y="32"/>
                </a:cubicBezTo>
                <a:cubicBezTo>
                  <a:pt x="429" y="40"/>
                  <a:pt x="435" y="26"/>
                  <a:pt x="456" y="88"/>
                </a:cubicBezTo>
                <a:cubicBezTo>
                  <a:pt x="454" y="111"/>
                  <a:pt x="463" y="242"/>
                  <a:pt x="408" y="160"/>
                </a:cubicBezTo>
                <a:cubicBezTo>
                  <a:pt x="416" y="106"/>
                  <a:pt x="418" y="70"/>
                  <a:pt x="456" y="32"/>
                </a:cubicBezTo>
                <a:cubicBezTo>
                  <a:pt x="496" y="35"/>
                  <a:pt x="536" y="33"/>
                  <a:pt x="576" y="40"/>
                </a:cubicBezTo>
                <a:cubicBezTo>
                  <a:pt x="585" y="42"/>
                  <a:pt x="599" y="46"/>
                  <a:pt x="600" y="56"/>
                </a:cubicBezTo>
                <a:cubicBezTo>
                  <a:pt x="614" y="145"/>
                  <a:pt x="614" y="137"/>
                  <a:pt x="568" y="152"/>
                </a:cubicBezTo>
                <a:cubicBezTo>
                  <a:pt x="552" y="149"/>
                  <a:pt x="534" y="152"/>
                  <a:pt x="520" y="144"/>
                </a:cubicBezTo>
                <a:cubicBezTo>
                  <a:pt x="498" y="131"/>
                  <a:pt x="527" y="74"/>
                  <a:pt x="528" y="72"/>
                </a:cubicBezTo>
                <a:cubicBezTo>
                  <a:pt x="540" y="35"/>
                  <a:pt x="582" y="11"/>
                  <a:pt x="616" y="0"/>
                </a:cubicBezTo>
                <a:cubicBezTo>
                  <a:pt x="642" y="3"/>
                  <a:pt x="728" y="8"/>
                  <a:pt x="728" y="5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Freeform 14"/>
          <p:cNvSpPr>
            <a:spLocks/>
          </p:cNvSpPr>
          <p:nvPr/>
        </p:nvSpPr>
        <p:spPr bwMode="auto">
          <a:xfrm rot="733423">
            <a:off x="5257530" y="2147272"/>
            <a:ext cx="1078906" cy="431800"/>
          </a:xfrm>
          <a:custGeom>
            <a:avLst/>
            <a:gdLst>
              <a:gd name="T0" fmla="*/ 0 w 752"/>
              <a:gd name="T1" fmla="*/ 256 h 290"/>
              <a:gd name="T2" fmla="*/ 8 w 752"/>
              <a:gd name="T3" fmla="*/ 192 h 290"/>
              <a:gd name="T4" fmla="*/ 80 w 752"/>
              <a:gd name="T5" fmla="*/ 160 h 290"/>
              <a:gd name="T6" fmla="*/ 160 w 752"/>
              <a:gd name="T7" fmla="*/ 168 h 290"/>
              <a:gd name="T8" fmla="*/ 112 w 752"/>
              <a:gd name="T9" fmla="*/ 248 h 290"/>
              <a:gd name="T10" fmla="*/ 176 w 752"/>
              <a:gd name="T11" fmla="*/ 152 h 290"/>
              <a:gd name="T12" fmla="*/ 264 w 752"/>
              <a:gd name="T13" fmla="*/ 160 h 290"/>
              <a:gd name="T14" fmla="*/ 256 w 752"/>
              <a:gd name="T15" fmla="*/ 224 h 290"/>
              <a:gd name="T16" fmla="*/ 200 w 752"/>
              <a:gd name="T17" fmla="*/ 216 h 290"/>
              <a:gd name="T18" fmla="*/ 288 w 752"/>
              <a:gd name="T19" fmla="*/ 104 h 290"/>
              <a:gd name="T20" fmla="*/ 392 w 752"/>
              <a:gd name="T21" fmla="*/ 144 h 290"/>
              <a:gd name="T22" fmla="*/ 384 w 752"/>
              <a:gd name="T23" fmla="*/ 184 h 290"/>
              <a:gd name="T24" fmla="*/ 336 w 752"/>
              <a:gd name="T25" fmla="*/ 176 h 290"/>
              <a:gd name="T26" fmla="*/ 352 w 752"/>
              <a:gd name="T27" fmla="*/ 128 h 290"/>
              <a:gd name="T28" fmla="*/ 448 w 752"/>
              <a:gd name="T29" fmla="*/ 72 h 290"/>
              <a:gd name="T30" fmla="*/ 496 w 752"/>
              <a:gd name="T31" fmla="*/ 168 h 290"/>
              <a:gd name="T32" fmla="*/ 448 w 752"/>
              <a:gd name="T33" fmla="*/ 160 h 290"/>
              <a:gd name="T34" fmla="*/ 456 w 752"/>
              <a:gd name="T35" fmla="*/ 128 h 290"/>
              <a:gd name="T36" fmla="*/ 480 w 752"/>
              <a:gd name="T37" fmla="*/ 80 h 290"/>
              <a:gd name="T38" fmla="*/ 528 w 752"/>
              <a:gd name="T39" fmla="*/ 48 h 290"/>
              <a:gd name="T40" fmla="*/ 560 w 752"/>
              <a:gd name="T41" fmla="*/ 56 h 290"/>
              <a:gd name="T42" fmla="*/ 592 w 752"/>
              <a:gd name="T43" fmla="*/ 104 h 290"/>
              <a:gd name="T44" fmla="*/ 584 w 752"/>
              <a:gd name="T45" fmla="*/ 136 h 290"/>
              <a:gd name="T46" fmla="*/ 544 w 752"/>
              <a:gd name="T47" fmla="*/ 128 h 290"/>
              <a:gd name="T48" fmla="*/ 608 w 752"/>
              <a:gd name="T49" fmla="*/ 16 h 290"/>
              <a:gd name="T50" fmla="*/ 632 w 752"/>
              <a:gd name="T51" fmla="*/ 0 h 290"/>
              <a:gd name="T52" fmla="*/ 680 w 752"/>
              <a:gd name="T53" fmla="*/ 56 h 290"/>
              <a:gd name="T54" fmla="*/ 672 w 752"/>
              <a:gd name="T55" fmla="*/ 96 h 290"/>
              <a:gd name="T56" fmla="*/ 632 w 752"/>
              <a:gd name="T57" fmla="*/ 32 h 290"/>
              <a:gd name="T58" fmla="*/ 640 w 752"/>
              <a:gd name="T59" fmla="*/ 8 h 290"/>
              <a:gd name="T60" fmla="*/ 752 w 752"/>
              <a:gd name="T61" fmla="*/ 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2" h="290">
                <a:moveTo>
                  <a:pt x="0" y="256"/>
                </a:moveTo>
                <a:cubicBezTo>
                  <a:pt x="3" y="235"/>
                  <a:pt x="0" y="212"/>
                  <a:pt x="8" y="192"/>
                </a:cubicBezTo>
                <a:cubicBezTo>
                  <a:pt x="18" y="168"/>
                  <a:pt x="80" y="160"/>
                  <a:pt x="80" y="160"/>
                </a:cubicBezTo>
                <a:cubicBezTo>
                  <a:pt x="107" y="163"/>
                  <a:pt x="144" y="147"/>
                  <a:pt x="160" y="168"/>
                </a:cubicBezTo>
                <a:cubicBezTo>
                  <a:pt x="251" y="290"/>
                  <a:pt x="135" y="253"/>
                  <a:pt x="112" y="248"/>
                </a:cubicBezTo>
                <a:cubicBezTo>
                  <a:pt x="95" y="197"/>
                  <a:pt x="130" y="167"/>
                  <a:pt x="176" y="152"/>
                </a:cubicBezTo>
                <a:cubicBezTo>
                  <a:pt x="205" y="155"/>
                  <a:pt x="242" y="140"/>
                  <a:pt x="264" y="160"/>
                </a:cubicBezTo>
                <a:cubicBezTo>
                  <a:pt x="280" y="174"/>
                  <a:pt x="272" y="210"/>
                  <a:pt x="256" y="224"/>
                </a:cubicBezTo>
                <a:cubicBezTo>
                  <a:pt x="242" y="236"/>
                  <a:pt x="219" y="219"/>
                  <a:pt x="200" y="216"/>
                </a:cubicBezTo>
                <a:cubicBezTo>
                  <a:pt x="217" y="166"/>
                  <a:pt x="245" y="132"/>
                  <a:pt x="288" y="104"/>
                </a:cubicBezTo>
                <a:cubicBezTo>
                  <a:pt x="335" y="111"/>
                  <a:pt x="366" y="105"/>
                  <a:pt x="392" y="144"/>
                </a:cubicBezTo>
                <a:cubicBezTo>
                  <a:pt x="389" y="157"/>
                  <a:pt x="396" y="177"/>
                  <a:pt x="384" y="184"/>
                </a:cubicBezTo>
                <a:cubicBezTo>
                  <a:pt x="370" y="192"/>
                  <a:pt x="344" y="190"/>
                  <a:pt x="336" y="176"/>
                </a:cubicBezTo>
                <a:cubicBezTo>
                  <a:pt x="328" y="161"/>
                  <a:pt x="338" y="137"/>
                  <a:pt x="352" y="128"/>
                </a:cubicBezTo>
                <a:cubicBezTo>
                  <a:pt x="385" y="106"/>
                  <a:pt x="411" y="84"/>
                  <a:pt x="448" y="72"/>
                </a:cubicBezTo>
                <a:cubicBezTo>
                  <a:pt x="520" y="86"/>
                  <a:pt x="505" y="94"/>
                  <a:pt x="496" y="168"/>
                </a:cubicBezTo>
                <a:cubicBezTo>
                  <a:pt x="480" y="165"/>
                  <a:pt x="459" y="171"/>
                  <a:pt x="448" y="160"/>
                </a:cubicBezTo>
                <a:cubicBezTo>
                  <a:pt x="440" y="152"/>
                  <a:pt x="453" y="139"/>
                  <a:pt x="456" y="128"/>
                </a:cubicBezTo>
                <a:cubicBezTo>
                  <a:pt x="461" y="112"/>
                  <a:pt x="467" y="92"/>
                  <a:pt x="480" y="80"/>
                </a:cubicBezTo>
                <a:cubicBezTo>
                  <a:pt x="494" y="67"/>
                  <a:pt x="528" y="48"/>
                  <a:pt x="528" y="48"/>
                </a:cubicBezTo>
                <a:cubicBezTo>
                  <a:pt x="539" y="51"/>
                  <a:pt x="552" y="49"/>
                  <a:pt x="560" y="56"/>
                </a:cubicBezTo>
                <a:cubicBezTo>
                  <a:pt x="574" y="69"/>
                  <a:pt x="592" y="104"/>
                  <a:pt x="592" y="104"/>
                </a:cubicBezTo>
                <a:cubicBezTo>
                  <a:pt x="589" y="115"/>
                  <a:pt x="594" y="131"/>
                  <a:pt x="584" y="136"/>
                </a:cubicBezTo>
                <a:cubicBezTo>
                  <a:pt x="572" y="142"/>
                  <a:pt x="550" y="140"/>
                  <a:pt x="544" y="128"/>
                </a:cubicBezTo>
                <a:cubicBezTo>
                  <a:pt x="518" y="76"/>
                  <a:pt x="579" y="35"/>
                  <a:pt x="608" y="16"/>
                </a:cubicBezTo>
                <a:cubicBezTo>
                  <a:pt x="616" y="11"/>
                  <a:pt x="632" y="0"/>
                  <a:pt x="632" y="0"/>
                </a:cubicBezTo>
                <a:cubicBezTo>
                  <a:pt x="669" y="12"/>
                  <a:pt x="659" y="24"/>
                  <a:pt x="680" y="56"/>
                </a:cubicBezTo>
                <a:cubicBezTo>
                  <a:pt x="677" y="69"/>
                  <a:pt x="683" y="88"/>
                  <a:pt x="672" y="96"/>
                </a:cubicBezTo>
                <a:cubicBezTo>
                  <a:pt x="652" y="111"/>
                  <a:pt x="632" y="32"/>
                  <a:pt x="632" y="32"/>
                </a:cubicBezTo>
                <a:cubicBezTo>
                  <a:pt x="635" y="24"/>
                  <a:pt x="632" y="9"/>
                  <a:pt x="640" y="8"/>
                </a:cubicBezTo>
                <a:cubicBezTo>
                  <a:pt x="677" y="3"/>
                  <a:pt x="752" y="16"/>
                  <a:pt x="752"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mc:AlternateContent xmlns:mc="http://schemas.openxmlformats.org/markup-compatibility/2006">
        <mc:Choice xmlns:a14="http://schemas.microsoft.com/office/drawing/2010/main" Requires="a14">
          <p:sp>
            <p:nvSpPr>
              <p:cNvPr id="16" name="Text Box 15"/>
              <p:cNvSpPr txBox="1">
                <a:spLocks noChangeArrowheads="1"/>
              </p:cNvSpPr>
              <p:nvPr/>
            </p:nvSpPr>
            <p:spPr bwMode="auto">
              <a:xfrm>
                <a:off x="4493306" y="1401362"/>
                <a:ext cx="420436"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Para xmlns:m="http://schemas.openxmlformats.org/officeDocument/2006/math">
                    <m:oMathParaPr>
                      <m:jc m:val="centerGroup"/>
                    </m:oMathParaPr>
                    <m:oMath xmlns:m="http://schemas.openxmlformats.org/officeDocument/2006/math">
                      <m:r>
                        <a:rPr lang="en-GB" altLang="zh-CN" sz="2400" i="1" dirty="0" smtClean="0">
                          <a:solidFill>
                            <a:srgbClr val="0000FF"/>
                          </a:solidFill>
                          <a:latin typeface="Cambria Math" panose="02040503050406030204" pitchFamily="18" charset="0"/>
                        </a:rPr>
                        <m:t>𝑐</m:t>
                      </m:r>
                    </m:oMath>
                  </m:oMathPara>
                </a14:m>
                <a:endParaRPr lang="en-GB" altLang="zh-CN" sz="2400" dirty="0">
                  <a:solidFill>
                    <a:srgbClr val="0000FF"/>
                  </a:solidFill>
                </a:endParaRPr>
              </a:p>
            </p:txBody>
          </p:sp>
        </mc:Choice>
        <mc:Fallback>
          <p:sp>
            <p:nvSpPr>
              <p:cNvPr id="16" name="Text Box 15"/>
              <p:cNvSpPr txBox="1">
                <a:spLocks noRot="1" noChangeAspect="1" noMove="1" noResize="1" noEditPoints="1" noAdjustHandles="1" noChangeArrowheads="1" noChangeShapeType="1" noTextEdit="1"/>
              </p:cNvSpPr>
              <p:nvPr/>
            </p:nvSpPr>
            <p:spPr bwMode="auto">
              <a:xfrm>
                <a:off x="4493306" y="1401362"/>
                <a:ext cx="420436" cy="461665"/>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Text Box 16"/>
              <p:cNvSpPr txBox="1">
                <a:spLocks noChangeArrowheads="1"/>
              </p:cNvSpPr>
              <p:nvPr/>
            </p:nvSpPr>
            <p:spPr bwMode="auto">
              <a:xfrm>
                <a:off x="4469493" y="2549125"/>
                <a:ext cx="420436"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n-US" altLang="zh-CN" sz="2400" b="0" i="1" dirty="0" smtClean="0">
                              <a:solidFill>
                                <a:srgbClr val="0000FF"/>
                              </a:solidFill>
                              <a:latin typeface="Cambria Math" panose="02040503050406030204" pitchFamily="18" charset="0"/>
                            </a:rPr>
                          </m:ctrlPr>
                        </m:accPr>
                        <m:e>
                          <m:r>
                            <a:rPr lang="en-GB" altLang="zh-CN" sz="2400" i="1" dirty="0" smtClean="0">
                              <a:solidFill>
                                <a:srgbClr val="0000FF"/>
                              </a:solidFill>
                              <a:latin typeface="Cambria Math" panose="02040503050406030204" pitchFamily="18" charset="0"/>
                            </a:rPr>
                            <m:t>𝑐</m:t>
                          </m:r>
                        </m:e>
                      </m:acc>
                    </m:oMath>
                  </m:oMathPara>
                </a14:m>
                <a:endParaRPr lang="en-GB" altLang="zh-CN" sz="2400" dirty="0">
                  <a:solidFill>
                    <a:srgbClr val="0000FF"/>
                  </a:solidFill>
                </a:endParaRPr>
              </a:p>
            </p:txBody>
          </p:sp>
        </mc:Choice>
        <mc:Fallback>
          <p:sp>
            <p:nvSpPr>
              <p:cNvPr id="17" name="Text Box 16"/>
              <p:cNvSpPr txBox="1">
                <a:spLocks noRot="1" noChangeAspect="1" noMove="1" noResize="1" noEditPoints="1" noAdjustHandles="1" noChangeArrowheads="1" noChangeShapeType="1" noTextEdit="1"/>
              </p:cNvSpPr>
              <p:nvPr/>
            </p:nvSpPr>
            <p:spPr bwMode="auto">
              <a:xfrm>
                <a:off x="4469493" y="2549125"/>
                <a:ext cx="420436" cy="461665"/>
              </a:xfrm>
              <a:prstGeom prst="rect">
                <a:avLst/>
              </a:prstGeom>
              <a:blipFill>
                <a:blip r:embed="rId6"/>
                <a:stretch>
                  <a:fillRect r="-3478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Text Box 17"/>
              <p:cNvSpPr txBox="1">
                <a:spLocks noChangeArrowheads="1"/>
              </p:cNvSpPr>
              <p:nvPr/>
            </p:nvSpPr>
            <p:spPr bwMode="auto">
              <a:xfrm>
                <a:off x="6820243" y="1401361"/>
                <a:ext cx="471732"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Para xmlns:m="http://schemas.openxmlformats.org/officeDocument/2006/math">
                    <m:oMathParaPr>
                      <m:jc m:val="centerGroup"/>
                    </m:oMathParaPr>
                    <m:oMath xmlns:m="http://schemas.openxmlformats.org/officeDocument/2006/math">
                      <m:r>
                        <a:rPr lang="en-GB" altLang="zh-CN" sz="2400" i="1" dirty="0" smtClean="0">
                          <a:solidFill>
                            <a:srgbClr val="0000FF"/>
                          </a:solidFill>
                          <a:latin typeface="Cambria Math" panose="02040503050406030204" pitchFamily="18" charset="0"/>
                          <a:sym typeface="Symbol" panose="05050102010706020507" pitchFamily="18" charset="2"/>
                        </a:rPr>
                        <m:t>𝑉</m:t>
                      </m:r>
                    </m:oMath>
                  </m:oMathPara>
                </a14:m>
                <a:endParaRPr lang="en-GB" altLang="zh-CN" sz="2400" dirty="0">
                  <a:solidFill>
                    <a:srgbClr val="0000FF"/>
                  </a:solidFill>
                </a:endParaRPr>
              </a:p>
            </p:txBody>
          </p:sp>
        </mc:Choice>
        <mc:Fallback>
          <p:sp>
            <p:nvSpPr>
              <p:cNvPr id="18" name="Text Box 17"/>
              <p:cNvSpPr txBox="1">
                <a:spLocks noRot="1" noChangeAspect="1" noMove="1" noResize="1" noEditPoints="1" noAdjustHandles="1" noChangeArrowheads="1" noChangeShapeType="1" noTextEdit="1"/>
              </p:cNvSpPr>
              <p:nvPr/>
            </p:nvSpPr>
            <p:spPr bwMode="auto">
              <a:xfrm>
                <a:off x="6820243" y="1401361"/>
                <a:ext cx="471732" cy="461665"/>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Text Box 18"/>
              <p:cNvSpPr txBox="1">
                <a:spLocks noChangeArrowheads="1"/>
              </p:cNvSpPr>
              <p:nvPr/>
            </p:nvSpPr>
            <p:spPr bwMode="auto">
              <a:xfrm>
                <a:off x="6792445" y="2363172"/>
                <a:ext cx="467885"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Para xmlns:m="http://schemas.openxmlformats.org/officeDocument/2006/math">
                    <m:oMathParaPr>
                      <m:jc m:val="centerGroup"/>
                    </m:oMathParaPr>
                    <m:oMath xmlns:m="http://schemas.openxmlformats.org/officeDocument/2006/math">
                      <m:r>
                        <a:rPr lang="en-GB" altLang="zh-CN" sz="2400" i="1" dirty="0" smtClean="0">
                          <a:solidFill>
                            <a:srgbClr val="0000FF"/>
                          </a:solidFill>
                          <a:latin typeface="Cambria Math" panose="02040503050406030204" pitchFamily="18" charset="0"/>
                        </a:rPr>
                        <m:t>𝑃</m:t>
                      </m:r>
                    </m:oMath>
                  </m:oMathPara>
                </a14:m>
                <a:endParaRPr lang="en-GB" altLang="zh-CN" sz="2400" dirty="0">
                  <a:solidFill>
                    <a:srgbClr val="0000FF"/>
                  </a:solidFill>
                </a:endParaRPr>
              </a:p>
            </p:txBody>
          </p:sp>
        </mc:Choice>
        <mc:Fallback>
          <p:sp>
            <p:nvSpPr>
              <p:cNvPr id="19" name="Text Box 18"/>
              <p:cNvSpPr txBox="1">
                <a:spLocks noRot="1" noChangeAspect="1" noMove="1" noResize="1" noEditPoints="1" noAdjustHandles="1" noChangeArrowheads="1" noChangeShapeType="1" noTextEdit="1"/>
              </p:cNvSpPr>
              <p:nvPr/>
            </p:nvSpPr>
            <p:spPr bwMode="auto">
              <a:xfrm>
                <a:off x="6792445" y="2363172"/>
                <a:ext cx="467885" cy="461665"/>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Text Box 19"/>
              <p:cNvSpPr txBox="1">
                <a:spLocks noChangeArrowheads="1"/>
              </p:cNvSpPr>
              <p:nvPr/>
            </p:nvSpPr>
            <p:spPr bwMode="auto">
              <a:xfrm>
                <a:off x="4045822" y="1932529"/>
                <a:ext cx="699550"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2400" b="0" i="1" smtClean="0">
                              <a:solidFill>
                                <a:srgbClr val="0000FF"/>
                              </a:solidFill>
                              <a:latin typeface="Cambria Math" panose="02040503050406030204" pitchFamily="18" charset="0"/>
                              <a:sym typeface="Symbol" panose="05050102010706020507" pitchFamily="18" charset="2"/>
                            </a:rPr>
                          </m:ctrlPr>
                        </m:sSubPr>
                        <m:e>
                          <m:r>
                            <a:rPr lang="en-US" altLang="zh-CN" sz="2400" b="0" i="1" smtClean="0">
                              <a:solidFill>
                                <a:srgbClr val="0000FF"/>
                              </a:solidFill>
                              <a:latin typeface="Cambria Math" panose="02040503050406030204" pitchFamily="18" charset="0"/>
                              <a:sym typeface="Symbol" panose="05050102010706020507" pitchFamily="18" charset="2"/>
                            </a:rPr>
                            <m:t>𝜒</m:t>
                          </m:r>
                        </m:e>
                        <m:sub>
                          <m:r>
                            <a:rPr lang="en-US" altLang="zh-CN" sz="2400" b="0" i="1" smtClean="0">
                              <a:solidFill>
                                <a:srgbClr val="0000FF"/>
                              </a:solidFill>
                              <a:latin typeface="Cambria Math" panose="02040503050406030204" pitchFamily="18" charset="0"/>
                              <a:sym typeface="Symbol" panose="05050102010706020507" pitchFamily="18" charset="2"/>
                            </a:rPr>
                            <m:t>𝑐</m:t>
                          </m:r>
                          <m:r>
                            <a:rPr lang="en-US" altLang="zh-CN" sz="2400" b="0" i="1" smtClean="0">
                              <a:solidFill>
                                <a:srgbClr val="0000FF"/>
                              </a:solidFill>
                              <a:latin typeface="Cambria Math" panose="02040503050406030204" pitchFamily="18" charset="0"/>
                              <a:sym typeface="Symbol" panose="05050102010706020507" pitchFamily="18" charset="2"/>
                            </a:rPr>
                            <m:t>2</m:t>
                          </m:r>
                        </m:sub>
                      </m:sSub>
                    </m:oMath>
                  </m:oMathPara>
                </a14:m>
                <a:endParaRPr lang="en-GB" altLang="zh-CN" sz="2400" dirty="0">
                  <a:solidFill>
                    <a:srgbClr val="0000FF"/>
                  </a:solidFill>
                  <a:sym typeface="Symbol" panose="05050102010706020507" pitchFamily="18" charset="2"/>
                </a:endParaRPr>
              </a:p>
            </p:txBody>
          </p:sp>
        </mc:Choice>
        <mc:Fallback>
          <p:sp>
            <p:nvSpPr>
              <p:cNvPr id="20" name="Text Box 19"/>
              <p:cNvSpPr txBox="1">
                <a:spLocks noRot="1" noChangeAspect="1" noMove="1" noResize="1" noEditPoints="1" noAdjustHandles="1" noChangeArrowheads="1" noChangeShapeType="1" noTextEdit="1"/>
              </p:cNvSpPr>
              <p:nvPr/>
            </p:nvSpPr>
            <p:spPr bwMode="auto">
              <a:xfrm>
                <a:off x="4045822" y="1932529"/>
                <a:ext cx="699550" cy="461665"/>
              </a:xfrm>
              <a:prstGeom prst="rect">
                <a:avLst/>
              </a:prstGeom>
              <a:blipFill>
                <a:blip r:embed="rId9"/>
                <a:stretch>
                  <a:fillRect b="-1052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1" name="Text Box 20"/>
          <p:cNvSpPr txBox="1">
            <a:spLocks noChangeArrowheads="1"/>
          </p:cNvSpPr>
          <p:nvPr/>
        </p:nvSpPr>
        <p:spPr bwMode="auto">
          <a:xfrm>
            <a:off x="5518831" y="1309287"/>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zh-CN">
                <a:solidFill>
                  <a:srgbClr val="FF0000"/>
                </a:solidFill>
              </a:rPr>
              <a:t>g</a:t>
            </a:r>
          </a:p>
        </p:txBody>
      </p:sp>
    </p:spTree>
    <p:extLst>
      <p:ext uri="{BB962C8B-B14F-4D97-AF65-F5344CB8AC3E}">
        <p14:creationId xmlns:p14="http://schemas.microsoft.com/office/powerpoint/2010/main" val="2384604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B527D597-F47B-41B3-ADE8-88A1CDF6D9DF}" type="slidenum">
              <a:rPr lang="zh-CN" altLang="en-GB" smtClean="0">
                <a:solidFill>
                  <a:srgbClr val="000000"/>
                </a:solidFill>
              </a:rPr>
              <a:pPr/>
              <a:t>38</a:t>
            </a:fld>
            <a:endParaRPr lang="en-GB" altLang="zh-CN">
              <a:solidFill>
                <a:srgbClr val="000000"/>
              </a:solidFill>
            </a:endParaRPr>
          </a:p>
        </p:txBody>
      </p:sp>
      <p:sp>
        <p:nvSpPr>
          <p:cNvPr id="3" name="Text Box 4"/>
          <p:cNvSpPr txBox="1">
            <a:spLocks noChangeArrowheads="1"/>
          </p:cNvSpPr>
          <p:nvPr/>
        </p:nvSpPr>
        <p:spPr bwMode="auto">
          <a:xfrm>
            <a:off x="7738833" y="4926014"/>
            <a:ext cx="1655763" cy="3968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rgbClr val="FF0000"/>
                </a:solidFill>
                <a:latin typeface="Symbol" panose="05050102010706020507" pitchFamily="18" charset="2"/>
                <a:sym typeface="Symbol" panose="05050102010706020507" pitchFamily="18" charset="2"/>
              </a:rPr>
              <a:t></a:t>
            </a:r>
            <a:r>
              <a:rPr lang="en-US" altLang="zh-CN" sz="2000" b="1">
                <a:solidFill>
                  <a:srgbClr val="FF0000"/>
                </a:solidFill>
                <a:latin typeface="Symbol" panose="05050102010706020507" pitchFamily="18" charset="2"/>
              </a:rPr>
              <a:t>=</a:t>
            </a:r>
            <a:r>
              <a:rPr lang="en-US" altLang="zh-CN" sz="2000" b="1">
                <a:solidFill>
                  <a:srgbClr val="FF0000"/>
                </a:solidFill>
              </a:rPr>
              <a:t>0.3 </a:t>
            </a:r>
            <a:r>
              <a:rPr lang="en-US" altLang="zh-CN" sz="2000" b="1">
                <a:solidFill>
                  <a:srgbClr val="FF0000"/>
                </a:solidFill>
                <a:latin typeface="cmsy10" pitchFamily="34" charset="0"/>
              </a:rPr>
              <a:t>~</a:t>
            </a:r>
            <a:r>
              <a:rPr lang="en-US" altLang="zh-CN" sz="2000" b="1">
                <a:solidFill>
                  <a:srgbClr val="FF0000"/>
                </a:solidFill>
              </a:rPr>
              <a:t> 0.33</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96" y="4710114"/>
            <a:ext cx="6840537"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5" y="914628"/>
            <a:ext cx="5434012"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481033" y="4926014"/>
            <a:ext cx="3024188" cy="720725"/>
          </a:xfrm>
          <a:prstGeom prst="rec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Rectangle 8"/>
          <p:cNvSpPr>
            <a:spLocks noChangeArrowheads="1"/>
          </p:cNvSpPr>
          <p:nvPr/>
        </p:nvSpPr>
        <p:spPr bwMode="auto">
          <a:xfrm>
            <a:off x="3584572" y="986065"/>
            <a:ext cx="792163" cy="3313113"/>
          </a:xfrm>
          <a:prstGeom prst="rect">
            <a:avLst/>
          </a:prstGeom>
          <a:solidFill>
            <a:schemeClr val="accent1">
              <a:alpha val="48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9" name="图片 8"/>
          <p:cNvPicPr>
            <a:picLocks noChangeAspect="1"/>
          </p:cNvPicPr>
          <p:nvPr/>
        </p:nvPicPr>
        <p:blipFill>
          <a:blip r:embed="rId4"/>
          <a:stretch>
            <a:fillRect/>
          </a:stretch>
        </p:blipFill>
        <p:spPr>
          <a:xfrm>
            <a:off x="6370073" y="1694088"/>
            <a:ext cx="2572425" cy="552450"/>
          </a:xfrm>
          <a:prstGeom prst="rect">
            <a:avLst/>
          </a:prstGeom>
        </p:spPr>
      </p:pic>
      <p:pic>
        <p:nvPicPr>
          <p:cNvPr id="10" name="图片 9"/>
          <p:cNvPicPr>
            <a:picLocks noChangeAspect="1"/>
          </p:cNvPicPr>
          <p:nvPr/>
        </p:nvPicPr>
        <p:blipFill>
          <a:blip r:embed="rId5"/>
          <a:stretch>
            <a:fillRect/>
          </a:stretch>
        </p:blipFill>
        <p:spPr>
          <a:xfrm>
            <a:off x="9341916" y="1711488"/>
            <a:ext cx="1911938" cy="535050"/>
          </a:xfrm>
          <a:prstGeom prst="rect">
            <a:avLst/>
          </a:prstGeom>
        </p:spPr>
      </p:pic>
      <p:pic>
        <p:nvPicPr>
          <p:cNvPr id="11" name="图片 10"/>
          <p:cNvPicPr>
            <a:picLocks noChangeAspect="1"/>
          </p:cNvPicPr>
          <p:nvPr/>
        </p:nvPicPr>
        <p:blipFill>
          <a:blip r:embed="rId6"/>
          <a:stretch>
            <a:fillRect/>
          </a:stretch>
        </p:blipFill>
        <p:spPr>
          <a:xfrm>
            <a:off x="6370073" y="1341943"/>
            <a:ext cx="1807650" cy="282750"/>
          </a:xfrm>
          <a:prstGeom prst="rect">
            <a:avLst/>
          </a:prstGeom>
        </p:spPr>
      </p:pic>
      <p:pic>
        <p:nvPicPr>
          <p:cNvPr id="12" name="图片 11"/>
          <p:cNvPicPr>
            <a:picLocks noChangeAspect="1"/>
          </p:cNvPicPr>
          <p:nvPr/>
        </p:nvPicPr>
        <p:blipFill>
          <a:blip r:embed="rId7"/>
          <a:stretch>
            <a:fillRect/>
          </a:stretch>
        </p:blipFill>
        <p:spPr>
          <a:xfrm>
            <a:off x="9341916" y="1362354"/>
            <a:ext cx="1911938" cy="261000"/>
          </a:xfrm>
          <a:prstGeom prst="rect">
            <a:avLst/>
          </a:prstGeom>
        </p:spPr>
      </p:pic>
      <p:sp>
        <p:nvSpPr>
          <p:cNvPr id="13" name="矩形 12"/>
          <p:cNvSpPr/>
          <p:nvPr/>
        </p:nvSpPr>
        <p:spPr>
          <a:xfrm>
            <a:off x="8060667" y="2593760"/>
            <a:ext cx="3288016" cy="369332"/>
          </a:xfrm>
          <a:prstGeom prst="rect">
            <a:avLst/>
          </a:prstGeom>
        </p:spPr>
        <p:txBody>
          <a:bodyPr wrap="none">
            <a:spAutoFit/>
          </a:bodyPr>
          <a:lstStyle/>
          <a:p>
            <a:r>
              <a:rPr lang="en-US" altLang="zh-CN" dirty="0">
                <a:solidFill>
                  <a:srgbClr val="0000CC"/>
                </a:solidFill>
                <a:latin typeface="Arial" panose="020B0604020202020204" pitchFamily="34" charset="0"/>
              </a:rPr>
              <a:t>BESIII, PR D96 (2017) 111102</a:t>
            </a:r>
            <a:endParaRPr lang="zh-CN" altLang="en-US" dirty="0">
              <a:solidFill>
                <a:srgbClr val="0000CC"/>
              </a:solidFill>
            </a:endParaRPr>
          </a:p>
        </p:txBody>
      </p:sp>
      <mc:AlternateContent xmlns:mc="http://schemas.openxmlformats.org/markup-compatibility/2006">
        <mc:Choice xmlns:a14="http://schemas.microsoft.com/office/drawing/2010/main" Requires="a14">
          <p:sp>
            <p:nvSpPr>
              <p:cNvPr id="14" name="文本框 13"/>
              <p:cNvSpPr txBox="1"/>
              <p:nvPr/>
            </p:nvSpPr>
            <p:spPr>
              <a:xfrm>
                <a:off x="682849" y="6157106"/>
                <a:ext cx="9644743" cy="646331"/>
              </a:xfrm>
              <a:prstGeom prst="rect">
                <a:avLst/>
              </a:prstGeom>
              <a:noFill/>
            </p:spPr>
            <p:txBody>
              <a:bodyPr wrap="square" rtlCol="0">
                <a:spAutoFit/>
              </a:bodyPr>
              <a:lstStyle/>
              <a:p>
                <a:r>
                  <a:rPr lang="en-US" altLang="zh-CN" dirty="0">
                    <a:solidFill>
                      <a:srgbClr val="C00000"/>
                    </a:solidFill>
                    <a:latin typeface="Calibri" panose="020F0502020204030204" pitchFamily="34" charset="0"/>
                    <a:cs typeface="Calibri" panose="020F0502020204030204" pitchFamily="34" charset="0"/>
                  </a:rPr>
                  <a:t>X.H. Liu and Q. Zhao, </a:t>
                </a:r>
                <a:r>
                  <a:rPr lang="en-US" altLang="zh-CN" i="1" dirty="0">
                    <a:solidFill>
                      <a:srgbClr val="C00000"/>
                    </a:solidFill>
                    <a:latin typeface="Calibri" panose="020F0502020204030204" pitchFamily="34" charset="0"/>
                    <a:cs typeface="Calibri" panose="020F0502020204030204" pitchFamily="34" charset="0"/>
                  </a:rPr>
                  <a:t>Evasion of helicity selection rule in </a:t>
                </a:r>
                <a14:m>
                  <m:oMath xmlns:m="http://schemas.openxmlformats.org/officeDocument/2006/math">
                    <m:sSub>
                      <m:sSubPr>
                        <m:ctrlPr>
                          <a:rPr lang="en-US" altLang="zh-CN" b="0" i="1" dirty="0" smtClean="0">
                            <a:solidFill>
                              <a:srgbClr val="C00000"/>
                            </a:solidFill>
                            <a:latin typeface="Cambria Math" panose="02040503050406030204" pitchFamily="18" charset="0"/>
                          </a:rPr>
                        </m:ctrlPr>
                      </m:sSubPr>
                      <m:e>
                        <m:r>
                          <a:rPr lang="en-US" altLang="zh-CN" b="0" i="1" dirty="0" smtClean="0">
                            <a:solidFill>
                              <a:srgbClr val="C00000"/>
                            </a:solidFill>
                            <a:latin typeface="Cambria Math" panose="02040503050406030204" pitchFamily="18" charset="0"/>
                          </a:rPr>
                          <m:t>𝜒</m:t>
                        </m:r>
                      </m:e>
                      <m:sub>
                        <m:r>
                          <a:rPr lang="en-US" altLang="zh-CN" i="1" dirty="0" smtClean="0">
                            <a:solidFill>
                              <a:srgbClr val="C00000"/>
                            </a:solidFill>
                            <a:latin typeface="Cambria Math" panose="02040503050406030204" pitchFamily="18" charset="0"/>
                          </a:rPr>
                          <m:t>𝑐</m:t>
                        </m:r>
                        <m:r>
                          <a:rPr lang="en-US" altLang="zh-CN" i="1" dirty="0" smtClean="0">
                            <a:solidFill>
                              <a:srgbClr val="C00000"/>
                            </a:solidFill>
                            <a:latin typeface="Cambria Math" panose="02040503050406030204" pitchFamily="18" charset="0"/>
                          </a:rPr>
                          <m:t>1</m:t>
                        </m:r>
                      </m:sub>
                    </m:sSub>
                    <m:r>
                      <a:rPr lang="en-US" altLang="zh-CN" b="0" i="1" dirty="0" smtClean="0">
                        <a:solidFill>
                          <a:srgbClr val="C00000"/>
                        </a:solidFill>
                        <a:latin typeface="Cambria Math" panose="02040503050406030204" pitchFamily="18" charset="0"/>
                      </a:rPr>
                      <m:t>→</m:t>
                    </m:r>
                    <m:r>
                      <a:rPr lang="en-US" altLang="zh-CN" i="1" dirty="0">
                        <a:solidFill>
                          <a:srgbClr val="C00000"/>
                        </a:solidFill>
                        <a:latin typeface="Cambria Math" panose="02040503050406030204" pitchFamily="18" charset="0"/>
                      </a:rPr>
                      <m:t>𝑉𝑉</m:t>
                    </m:r>
                    <m:r>
                      <a:rPr lang="en-US" altLang="zh-CN" i="1" dirty="0">
                        <a:solidFill>
                          <a:srgbClr val="C00000"/>
                        </a:solidFill>
                        <a:latin typeface="Cambria Math" panose="02040503050406030204" pitchFamily="18" charset="0"/>
                      </a:rPr>
                      <m:t> </m:t>
                    </m:r>
                  </m:oMath>
                </a14:m>
                <a:r>
                  <a:rPr lang="en-US" altLang="zh-CN" i="1" dirty="0">
                    <a:solidFill>
                      <a:srgbClr val="C00000"/>
                    </a:solidFill>
                    <a:latin typeface="Calibri" panose="020F0502020204030204" pitchFamily="34" charset="0"/>
                    <a:cs typeface="Calibri" panose="020F0502020204030204" pitchFamily="34" charset="0"/>
                  </a:rPr>
                  <a:t>and </a:t>
                </a:r>
                <a14:m>
                  <m:oMath xmlns:m="http://schemas.openxmlformats.org/officeDocument/2006/math">
                    <m:sSub>
                      <m:sSubPr>
                        <m:ctrlPr>
                          <a:rPr lang="en-US" altLang="zh-CN" b="0" i="1" dirty="0" smtClean="0">
                            <a:solidFill>
                              <a:srgbClr val="C00000"/>
                            </a:solidFill>
                            <a:latin typeface="Cambria Math" panose="02040503050406030204" pitchFamily="18" charset="0"/>
                          </a:rPr>
                        </m:ctrlPr>
                      </m:sSubPr>
                      <m:e>
                        <m:r>
                          <a:rPr lang="en-US" altLang="zh-CN" b="0" i="1" dirty="0" smtClean="0">
                            <a:solidFill>
                              <a:srgbClr val="C00000"/>
                            </a:solidFill>
                            <a:latin typeface="Cambria Math" panose="02040503050406030204" pitchFamily="18" charset="0"/>
                          </a:rPr>
                          <m:t>𝜒</m:t>
                        </m:r>
                      </m:e>
                      <m:sub>
                        <m:r>
                          <a:rPr lang="en-US" altLang="zh-CN" i="1" dirty="0" smtClean="0">
                            <a:solidFill>
                              <a:srgbClr val="C00000"/>
                            </a:solidFill>
                            <a:latin typeface="Cambria Math" panose="02040503050406030204" pitchFamily="18" charset="0"/>
                          </a:rPr>
                          <m:t>𝑐</m:t>
                        </m:r>
                        <m:r>
                          <a:rPr lang="en-US" altLang="zh-CN" i="1" dirty="0" smtClean="0">
                            <a:solidFill>
                              <a:srgbClr val="C00000"/>
                            </a:solidFill>
                            <a:latin typeface="Cambria Math" panose="02040503050406030204" pitchFamily="18" charset="0"/>
                          </a:rPr>
                          <m:t>2</m:t>
                        </m:r>
                      </m:sub>
                    </m:sSub>
                    <m:r>
                      <a:rPr lang="en-US" altLang="zh-CN" b="0" i="1" dirty="0" smtClean="0">
                        <a:solidFill>
                          <a:srgbClr val="C00000"/>
                        </a:solidFill>
                        <a:latin typeface="Cambria Math" panose="02040503050406030204" pitchFamily="18" charset="0"/>
                      </a:rPr>
                      <m:t>→</m:t>
                    </m:r>
                    <m:r>
                      <a:rPr lang="en-US" altLang="zh-CN" i="1" dirty="0">
                        <a:solidFill>
                          <a:srgbClr val="C00000"/>
                        </a:solidFill>
                        <a:latin typeface="Cambria Math" panose="02040503050406030204" pitchFamily="18" charset="0"/>
                      </a:rPr>
                      <m:t>𝑉𝑃</m:t>
                    </m:r>
                    <m:r>
                      <a:rPr lang="en-US" altLang="zh-CN" i="1" dirty="0">
                        <a:solidFill>
                          <a:srgbClr val="C00000"/>
                        </a:solidFill>
                        <a:latin typeface="Cambria Math" panose="02040503050406030204" pitchFamily="18" charset="0"/>
                      </a:rPr>
                      <m:t> </m:t>
                    </m:r>
                  </m:oMath>
                </a14:m>
                <a:r>
                  <a:rPr lang="en-US" altLang="zh-CN" i="1" dirty="0">
                    <a:solidFill>
                      <a:srgbClr val="C00000"/>
                    </a:solidFill>
                    <a:latin typeface="Calibri" panose="020F0502020204030204" pitchFamily="34" charset="0"/>
                    <a:cs typeface="Calibri" panose="020F0502020204030204" pitchFamily="34" charset="0"/>
                  </a:rPr>
                  <a:t> via intermediate charmed meson loops</a:t>
                </a:r>
                <a:r>
                  <a:rPr lang="en-US" altLang="zh-CN" dirty="0">
                    <a:solidFill>
                      <a:srgbClr val="C00000"/>
                    </a:solidFill>
                    <a:latin typeface="Calibri" panose="020F0502020204030204" pitchFamily="34" charset="0"/>
                    <a:cs typeface="Calibri" panose="020F0502020204030204" pitchFamily="34" charset="0"/>
                  </a:rPr>
                  <a:t>, PRD 81, 014017 (2010)</a:t>
                </a:r>
                <a:endParaRPr lang="zh-CN" altLang="en-US" dirty="0">
                  <a:solidFill>
                    <a:srgbClr val="C00000"/>
                  </a:solidFill>
                  <a:latin typeface="Calibri" panose="020F0502020204030204" pitchFamily="34" charset="0"/>
                  <a:cs typeface="Calibri" panose="020F0502020204030204" pitchFamily="34"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682849" y="6157106"/>
                <a:ext cx="9644743" cy="646331"/>
              </a:xfrm>
              <a:prstGeom prst="rect">
                <a:avLst/>
              </a:prstGeom>
              <a:blipFill>
                <a:blip r:embed="rId8"/>
                <a:stretch>
                  <a:fillRect l="-506" t="-4717" b="-1415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p:cNvSpPr txBox="1"/>
              <p:nvPr/>
            </p:nvSpPr>
            <p:spPr>
              <a:xfrm>
                <a:off x="994229" y="335344"/>
                <a:ext cx="7084312" cy="461665"/>
              </a:xfrm>
              <a:prstGeom prst="rect">
                <a:avLst/>
              </a:prstGeom>
              <a:noFill/>
            </p:spPr>
            <p:txBody>
              <a:bodyPr wrap="none" rtlCol="0">
                <a:spAutoFit/>
              </a:bodyPr>
              <a:lstStyle/>
              <a:p>
                <a:r>
                  <a:rPr lang="en-US" altLang="zh-CN" sz="2400" dirty="0">
                    <a:solidFill>
                      <a:srgbClr val="0000CC"/>
                    </a:solidFill>
                    <a:latin typeface="Calibri" panose="020F0502020204030204" pitchFamily="34" charset="0"/>
                    <a:cs typeface="Calibri" panose="020F0502020204030204" pitchFamily="34" charset="0"/>
                  </a:rPr>
                  <a:t>Predictions for the U-spin-violating decays of </a:t>
                </a:r>
                <a14:m>
                  <m:oMath xmlns:m="http://schemas.openxmlformats.org/officeDocument/2006/math">
                    <m:sSub>
                      <m:sSubPr>
                        <m:ctrlPr>
                          <a:rPr lang="en-US" altLang="zh-CN" sz="2400" b="0" i="1" smtClean="0">
                            <a:solidFill>
                              <a:srgbClr val="0000CC"/>
                            </a:solidFill>
                            <a:latin typeface="Cambria Math" panose="02040503050406030204" pitchFamily="18" charset="0"/>
                          </a:rPr>
                        </m:ctrlPr>
                      </m:sSubPr>
                      <m:e>
                        <m:r>
                          <a:rPr lang="en-US" altLang="zh-CN" sz="2400" b="0" i="1" smtClean="0">
                            <a:solidFill>
                              <a:srgbClr val="0000CC"/>
                            </a:solidFill>
                            <a:latin typeface="Cambria Math" panose="02040503050406030204" pitchFamily="18" charset="0"/>
                          </a:rPr>
                          <m:t>𝜒</m:t>
                        </m:r>
                      </m:e>
                      <m:sub>
                        <m:r>
                          <a:rPr lang="en-US" altLang="zh-CN" sz="2400" b="0" i="1" smtClean="0">
                            <a:solidFill>
                              <a:srgbClr val="0000CC"/>
                            </a:solidFill>
                            <a:latin typeface="Cambria Math" panose="02040503050406030204" pitchFamily="18" charset="0"/>
                          </a:rPr>
                          <m:t>𝑐</m:t>
                        </m:r>
                        <m:r>
                          <a:rPr lang="en-US" altLang="zh-CN" sz="2400" b="0" i="1" smtClean="0">
                            <a:solidFill>
                              <a:srgbClr val="0000CC"/>
                            </a:solidFill>
                            <a:latin typeface="Cambria Math" panose="02040503050406030204" pitchFamily="18" charset="0"/>
                          </a:rPr>
                          <m:t>2</m:t>
                        </m:r>
                      </m:sub>
                    </m:sSub>
                    <m:r>
                      <a:rPr lang="en-US" altLang="zh-CN" sz="2400" b="0" i="1" smtClean="0">
                        <a:solidFill>
                          <a:srgbClr val="0000CC"/>
                        </a:solidFill>
                        <a:latin typeface="Cambria Math" panose="02040503050406030204" pitchFamily="18" charset="0"/>
                      </a:rPr>
                      <m:t>→</m:t>
                    </m:r>
                    <m:r>
                      <a:rPr lang="en-US" altLang="zh-CN" sz="2400" b="0" i="1" smtClean="0">
                        <a:solidFill>
                          <a:srgbClr val="0000CC"/>
                        </a:solidFill>
                        <a:latin typeface="Cambria Math" panose="02040503050406030204" pitchFamily="18" charset="0"/>
                      </a:rPr>
                      <m:t>𝑉𝑃</m:t>
                    </m:r>
                  </m:oMath>
                </a14:m>
                <a:endParaRPr lang="zh-CN" altLang="en-US" sz="2400" dirty="0">
                  <a:solidFill>
                    <a:srgbClr val="0000CC"/>
                  </a:solidFill>
                  <a:latin typeface="Calibri" panose="020F0502020204030204" pitchFamily="34" charset="0"/>
                  <a:cs typeface="Calibri" panose="020F0502020204030204" pitchFamily="34" charset="0"/>
                </a:endParaRPr>
              </a:p>
            </p:txBody>
          </p:sp>
        </mc:Choice>
        <mc:Fallback>
          <p:sp>
            <p:nvSpPr>
              <p:cNvPr id="15" name="文本框 14"/>
              <p:cNvSpPr txBox="1">
                <a:spLocks noRot="1" noChangeAspect="1" noMove="1" noResize="1" noEditPoints="1" noAdjustHandles="1" noChangeArrowheads="1" noChangeShapeType="1" noTextEdit="1"/>
              </p:cNvSpPr>
              <p:nvPr/>
            </p:nvSpPr>
            <p:spPr>
              <a:xfrm>
                <a:off x="994229" y="335344"/>
                <a:ext cx="7084312" cy="461665"/>
              </a:xfrm>
              <a:prstGeom prst="rect">
                <a:avLst/>
              </a:prstGeom>
              <a:blipFill>
                <a:blip r:embed="rId9"/>
                <a:stretch>
                  <a:fillRect l="-1291"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18610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95938" name="Text Box 2"/>
              <p:cNvSpPr txBox="1">
                <a:spLocks noChangeArrowheads="1"/>
              </p:cNvSpPr>
              <p:nvPr/>
            </p:nvSpPr>
            <p:spPr bwMode="auto">
              <a:xfrm>
                <a:off x="645886" y="1240879"/>
                <a:ext cx="10501085" cy="45693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What are the proper effective degrees of freedom for hadron internal structures</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 </a:t>
                </a:r>
              </a:p>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What are the possible color-singlet hadrons apart from the simplest conventional mesons (</a:t>
                </a:r>
                <a14:m>
                  <m:oMath xmlns:m="http://schemas.openxmlformats.org/officeDocument/2006/math">
                    <m:r>
                      <a:rPr kumimoji="0" lang="en-US" altLang="zh-CN" sz="2400" b="1" i="1" u="none" strike="noStrike" kern="0" cap="none" spc="0" normalizeH="0" baseline="0" noProof="0" dirty="0" smtClean="0">
                        <a:ln>
                          <a:noFill/>
                        </a:ln>
                        <a:solidFill>
                          <a:srgbClr val="333399"/>
                        </a:solidFill>
                        <a:effectLst/>
                        <a:uLnTx/>
                        <a:uFillTx/>
                        <a:latin typeface="Cambria Math" panose="02040503050406030204" pitchFamily="18" charset="0"/>
                        <a:ea typeface="宋体" charset="-122"/>
                        <a:sym typeface="Symbol" pitchFamily="18" charset="2"/>
                      </a:rPr>
                      <m:t>𝒒</m:t>
                    </m:r>
                    <m:acc>
                      <m:accPr>
                        <m:chr m:val="̅"/>
                        <m:ctrlPr>
                          <a:rPr kumimoji="0" lang="en-US" altLang="zh-CN" sz="2400" b="1" i="1" u="none" strike="noStrike" kern="0" cap="none" spc="0" normalizeH="0" baseline="0" noProof="0" dirty="0" smtClean="0">
                            <a:ln>
                              <a:noFill/>
                            </a:ln>
                            <a:solidFill>
                              <a:srgbClr val="333399"/>
                            </a:solidFill>
                            <a:effectLst/>
                            <a:uLnTx/>
                            <a:uFillTx/>
                            <a:latin typeface="Cambria Math" panose="02040503050406030204" pitchFamily="18" charset="0"/>
                            <a:ea typeface="宋体" charset="-122"/>
                            <a:sym typeface="Symbol" pitchFamily="18" charset="2"/>
                          </a:rPr>
                        </m:ctrlPr>
                      </m:accPr>
                      <m:e>
                        <m:r>
                          <a:rPr kumimoji="0" lang="en-US" altLang="zh-CN" sz="2400" b="1" i="1" u="none" strike="noStrike" kern="0" cap="none" spc="0" normalizeH="0" baseline="0" noProof="0" dirty="0" smtClean="0">
                            <a:ln>
                              <a:noFill/>
                            </a:ln>
                            <a:solidFill>
                              <a:srgbClr val="333399"/>
                            </a:solidFill>
                            <a:effectLst/>
                            <a:uLnTx/>
                            <a:uFillTx/>
                            <a:latin typeface="Cambria Math" panose="02040503050406030204" pitchFamily="18" charset="0"/>
                            <a:ea typeface="宋体" charset="-122"/>
                            <a:sym typeface="Symbol" pitchFamily="18" charset="2"/>
                          </a:rPr>
                          <m:t>𝒒</m:t>
                        </m:r>
                      </m:e>
                    </m:acc>
                  </m:oMath>
                </a14:m>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 and baryons (</a:t>
                </a:r>
                <a14:m>
                  <m:oMath xmlns:m="http://schemas.openxmlformats.org/officeDocument/2006/math">
                    <m:r>
                      <a:rPr kumimoji="0" lang="en-US" altLang="zh-CN" sz="2400" b="1" i="1" u="none" strike="noStrike" kern="0" cap="none" spc="0" normalizeH="0" baseline="0" noProof="0" dirty="0" smtClean="0">
                        <a:ln>
                          <a:noFill/>
                        </a:ln>
                        <a:solidFill>
                          <a:srgbClr val="333399"/>
                        </a:solidFill>
                        <a:effectLst/>
                        <a:uLnTx/>
                        <a:uFillTx/>
                        <a:latin typeface="Cambria Math" panose="02040503050406030204" pitchFamily="18" charset="0"/>
                        <a:ea typeface="宋体" charset="-122"/>
                        <a:sym typeface="Symbol" pitchFamily="18" charset="2"/>
                      </a:rPr>
                      <m:t>𝒒𝒒𝒒</m:t>
                    </m:r>
                  </m:oMath>
                </a14:m>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 (e.g. </a:t>
                </a:r>
                <a:r>
                  <a:rPr kumimoji="0" lang="en-US" altLang="zh-CN" sz="2400" b="1" i="0" u="none" strike="noStrike" kern="0" cap="none" spc="0" normalizeH="0" baseline="0" noProof="0" dirty="0" err="1">
                    <a:ln>
                      <a:noFill/>
                    </a:ln>
                    <a:solidFill>
                      <a:srgbClr val="FF0000"/>
                    </a:solidFill>
                    <a:effectLst/>
                    <a:uLnTx/>
                    <a:uFillTx/>
                    <a:latin typeface="Calibri" pitchFamily="34" charset="0"/>
                    <a:ea typeface="宋体" charset="-122"/>
                    <a:sym typeface="Symbol" pitchFamily="18" charset="2"/>
                  </a:rPr>
                  <a:t>multiquarks</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sym typeface="Symbol" pitchFamily="18" charset="2"/>
                  </a:rPr>
                  <a:t>, hadronic molecules, </a:t>
                </a:r>
                <a:r>
                  <a:rPr kumimoji="0" lang="en-US" altLang="zh-CN" sz="2400" b="1" i="0" u="none" strike="noStrike" kern="0" cap="none" spc="0" normalizeH="0" baseline="0" noProof="0" dirty="0" err="1">
                    <a:ln>
                      <a:noFill/>
                    </a:ln>
                    <a:solidFill>
                      <a:srgbClr val="FF0000"/>
                    </a:solidFill>
                    <a:effectLst/>
                    <a:uLnTx/>
                    <a:uFillTx/>
                    <a:latin typeface="Calibri" pitchFamily="34" charset="0"/>
                    <a:ea typeface="宋体" charset="-122"/>
                    <a:sym typeface="Symbol" pitchFamily="18" charset="2"/>
                  </a:rPr>
                  <a:t>hadroquarkonia</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sym typeface="Symbol" pitchFamily="18" charset="2"/>
                  </a:rPr>
                  <a:t> </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a:t>
                </a:r>
              </a:p>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What are the proper observables for determining the internal structures for hadrons ? </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sym typeface="Symbol" pitchFamily="18" charset="2"/>
                  </a:rPr>
                  <a:t>Sometimes, symmetry breaking effects can help!</a:t>
                </a:r>
              </a:p>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How to distinguish genuine states from kinematic enhancements due to TS? </a:t>
                </a:r>
              </a:p>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What’s happening in between “perturbative” and “non-perturbative”? </a:t>
                </a:r>
              </a:p>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 … </a:t>
                </a:r>
              </a:p>
            </p:txBody>
          </p:sp>
        </mc:Choice>
        <mc:Fallback>
          <p:sp>
            <p:nvSpPr>
              <p:cNvPr id="295938" name="Text Box 2"/>
              <p:cNvSpPr txBox="1">
                <a:spLocks noRot="1" noChangeAspect="1" noMove="1" noResize="1" noEditPoints="1" noAdjustHandles="1" noChangeArrowheads="1" noChangeShapeType="1" noTextEdit="1"/>
              </p:cNvSpPr>
              <p:nvPr/>
            </p:nvSpPr>
            <p:spPr bwMode="auto">
              <a:xfrm>
                <a:off x="645886" y="1240879"/>
                <a:ext cx="10501085" cy="4569392"/>
              </a:xfrm>
              <a:prstGeom prst="rect">
                <a:avLst/>
              </a:prstGeom>
              <a:blipFill>
                <a:blip r:embed="rId2"/>
                <a:stretch>
                  <a:fillRect l="-813" t="-1068" b="-120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4" name="Rectangle 2"/>
          <p:cNvSpPr txBox="1">
            <a:spLocks noChangeArrowheads="1"/>
          </p:cNvSpPr>
          <p:nvPr/>
        </p:nvSpPr>
        <p:spPr>
          <a:xfrm>
            <a:off x="645886" y="304800"/>
            <a:ext cx="10443029" cy="602343"/>
          </a:xfrm>
          <a:prstGeom prst="rect">
            <a:avLst/>
          </a:prstGeom>
          <a:solidFill>
            <a:srgbClr val="99CCFF"/>
          </a:solidFill>
          <a:effectLst>
            <a:outerShdw dist="107763" dir="2700000" algn="ctr" rotWithShape="0">
              <a:schemeClr val="bg2">
                <a:alpha val="50000"/>
              </a:schemeClr>
            </a:outerShdw>
          </a:effec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chemeClr val="accent2"/>
                </a:solidFill>
                <a:effectLst/>
                <a:uLnTx/>
                <a:uFillTx/>
                <a:latin typeface="+mj-lt"/>
                <a:ea typeface="宋体" charset="-122"/>
                <a:cs typeface="+mj-cs"/>
              </a:rPr>
              <a:t>4. A brief summary</a:t>
            </a:r>
          </a:p>
        </p:txBody>
      </p:sp>
      <p:sp>
        <p:nvSpPr>
          <p:cNvPr id="5" name="Text Box 4"/>
          <p:cNvSpPr txBox="1">
            <a:spLocks noChangeArrowheads="1"/>
          </p:cNvSpPr>
          <p:nvPr/>
        </p:nvSpPr>
        <p:spPr bwMode="auto">
          <a:xfrm>
            <a:off x="950913" y="5816777"/>
            <a:ext cx="71294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4400" b="1" i="1" u="none" strike="noStrike" kern="0" cap="none" spc="0" normalizeH="0" baseline="0" noProof="0" dirty="0">
                <a:ln>
                  <a:noFill/>
                </a:ln>
                <a:solidFill>
                  <a:srgbClr val="0000FF"/>
                </a:solidFill>
                <a:effectLst>
                  <a:outerShdw blurRad="38100" dist="38100" dir="2700000" algn="tl">
                    <a:srgbClr val="C0C0C0"/>
                  </a:outerShdw>
                </a:effectLst>
                <a:uLnTx/>
                <a:uFillTx/>
                <a:ea typeface="宋体" pitchFamily="2" charset="-122"/>
              </a:rPr>
              <a:t>Thanks for your attention!</a:t>
            </a:r>
          </a:p>
        </p:txBody>
      </p:sp>
    </p:spTree>
    <p:extLst>
      <p:ext uri="{BB962C8B-B14F-4D97-AF65-F5344CB8AC3E}">
        <p14:creationId xmlns:p14="http://schemas.microsoft.com/office/powerpoint/2010/main" val="179765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40229" y="904040"/>
            <a:ext cx="6423981" cy="13849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Exotics of Type-I: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J</a:t>
            </a:r>
            <a:r>
              <a:rPr kumimoji="0" lang="en-GB" altLang="zh-CN" sz="2000" b="1"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rPr>
              <a:t>PC</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are not allowed by Q</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Q configurations, e.g. 0</a:t>
            </a:r>
            <a:r>
              <a:rPr kumimoji="0" lang="en-GB" altLang="zh-CN" sz="2000" b="1" i="0" u="none" strike="noStrike" kern="0" cap="none" spc="0" normalizeH="0" baseline="3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,1</a:t>
            </a:r>
            <a:r>
              <a:rPr kumimoji="0" lang="en-GB" altLang="zh-CN" sz="2000" b="1" i="0" u="none" strike="noStrike" kern="0" cap="none" spc="0" normalizeH="0" baseline="3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Wingdings" panose="05000000000000000000" pitchFamily="2" charset="2"/>
              </a:rPr>
              <a:t>Direct observation</a:t>
            </a:r>
            <a:endPar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endParaRPr>
          </a:p>
        </p:txBody>
      </p:sp>
      <p:sp>
        <p:nvSpPr>
          <p:cNvPr id="3" name="Text Box 5"/>
          <p:cNvSpPr txBox="1">
            <a:spLocks noChangeArrowheads="1"/>
          </p:cNvSpPr>
          <p:nvPr/>
        </p:nvSpPr>
        <p:spPr bwMode="auto">
          <a:xfrm>
            <a:off x="740229" y="2414199"/>
            <a:ext cx="5117449" cy="16927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Exotics of Type-II: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J</a:t>
            </a:r>
            <a:r>
              <a:rPr kumimoji="0" lang="en-GB" altLang="zh-CN" sz="2000" b="1"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rPr>
              <a:t>PC</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are the same as Q</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Q configurations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Wingdings" panose="05000000000000000000" pitchFamily="2" charset="2"/>
              </a:rPr>
              <a:t>Outnumbering of conventional QM states?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Wingdings" panose="05000000000000000000" pitchFamily="2" charset="2"/>
              </a:rPr>
              <a:t>Peculiar properties?</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t>
            </a:r>
          </a:p>
        </p:txBody>
      </p:sp>
      <p:sp>
        <p:nvSpPr>
          <p:cNvPr id="4" name="Text Box 5"/>
          <p:cNvSpPr txBox="1">
            <a:spLocks noChangeArrowheads="1"/>
          </p:cNvSpPr>
          <p:nvPr/>
        </p:nvSpPr>
        <p:spPr bwMode="auto">
          <a:xfrm>
            <a:off x="740229" y="4576820"/>
            <a:ext cx="6062130" cy="20005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“Exotics” of Type-III: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Leading kinematic singularity can cause measurable effects, e.g. </a:t>
            </a:r>
            <a:r>
              <a:rPr kumimoji="0" lang="en-GB" altLang="zh-CN" sz="20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the triangle singularity</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What’s the impact?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How to distinguish a genuine state from kinematic effects?</a:t>
            </a:r>
          </a:p>
        </p:txBody>
      </p:sp>
      <p:sp>
        <p:nvSpPr>
          <p:cNvPr id="6" name="Oval 3"/>
          <p:cNvSpPr>
            <a:spLocks noChangeArrowheads="1"/>
          </p:cNvSpPr>
          <p:nvPr/>
        </p:nvSpPr>
        <p:spPr bwMode="auto">
          <a:xfrm>
            <a:off x="7507180" y="1230959"/>
            <a:ext cx="961344" cy="965200"/>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 name="Freeform 4"/>
          <p:cNvSpPr>
            <a:spLocks/>
          </p:cNvSpPr>
          <p:nvPr/>
        </p:nvSpPr>
        <p:spPr bwMode="auto">
          <a:xfrm>
            <a:off x="7671698" y="1346847"/>
            <a:ext cx="576262" cy="481012"/>
          </a:xfrm>
          <a:custGeom>
            <a:avLst/>
            <a:gdLst>
              <a:gd name="T0" fmla="*/ 0 w 363"/>
              <a:gd name="T1" fmla="*/ 2147483647 h 303"/>
              <a:gd name="T2" fmla="*/ 2147483647 w 363"/>
              <a:gd name="T3" fmla="*/ 2147483647 h 303"/>
              <a:gd name="T4" fmla="*/ 2147483647 w 363"/>
              <a:gd name="T5" fmla="*/ 2147483647 h 303"/>
              <a:gd name="T6" fmla="*/ 0 60000 65536"/>
              <a:gd name="T7" fmla="*/ 0 60000 65536"/>
              <a:gd name="T8" fmla="*/ 0 60000 65536"/>
            </a:gdLst>
            <a:ahLst/>
            <a:cxnLst>
              <a:cxn ang="T6">
                <a:pos x="T0" y="T1"/>
              </a:cxn>
              <a:cxn ang="T7">
                <a:pos x="T2" y="T3"/>
              </a:cxn>
              <a:cxn ang="T8">
                <a:pos x="T4" y="T5"/>
              </a:cxn>
            </a:cxnLst>
            <a:rect l="0" t="0" r="r" b="b"/>
            <a:pathLst>
              <a:path w="363" h="303">
                <a:moveTo>
                  <a:pt x="0" y="121"/>
                </a:moveTo>
                <a:cubicBezTo>
                  <a:pt x="106" y="60"/>
                  <a:pt x="212" y="0"/>
                  <a:pt x="272" y="30"/>
                </a:cubicBezTo>
                <a:cubicBezTo>
                  <a:pt x="332" y="60"/>
                  <a:pt x="348" y="258"/>
                  <a:pt x="363" y="303"/>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8" name="Oval 5"/>
          <p:cNvSpPr>
            <a:spLocks noChangeArrowheads="1"/>
          </p:cNvSpPr>
          <p:nvPr/>
        </p:nvSpPr>
        <p:spPr bwMode="auto">
          <a:xfrm>
            <a:off x="7601848" y="1467497"/>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9" name="Oval 6"/>
          <p:cNvSpPr>
            <a:spLocks noChangeArrowheads="1"/>
          </p:cNvSpPr>
          <p:nvPr/>
        </p:nvSpPr>
        <p:spPr bwMode="auto">
          <a:xfrm>
            <a:off x="8106673" y="1756422"/>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10" name="Oval 8"/>
          <p:cNvSpPr>
            <a:spLocks noChangeArrowheads="1"/>
          </p:cNvSpPr>
          <p:nvPr/>
        </p:nvSpPr>
        <p:spPr bwMode="auto">
          <a:xfrm>
            <a:off x="9004306" y="1225137"/>
            <a:ext cx="1042324" cy="997857"/>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1" name="Freeform 9"/>
          <p:cNvSpPr>
            <a:spLocks/>
          </p:cNvSpPr>
          <p:nvPr/>
        </p:nvSpPr>
        <p:spPr bwMode="auto">
          <a:xfrm>
            <a:off x="9048303" y="1299905"/>
            <a:ext cx="839787" cy="814387"/>
          </a:xfrm>
          <a:custGeom>
            <a:avLst/>
            <a:gdLst>
              <a:gd name="T0" fmla="*/ 2147483647 w 529"/>
              <a:gd name="T1" fmla="*/ 2147483647 h 513"/>
              <a:gd name="T2" fmla="*/ 2147483647 w 529"/>
              <a:gd name="T3" fmla="*/ 2147483647 h 513"/>
              <a:gd name="T4" fmla="*/ 2147483647 w 529"/>
              <a:gd name="T5" fmla="*/ 2147483647 h 513"/>
              <a:gd name="T6" fmla="*/ 2147483647 w 529"/>
              <a:gd name="T7" fmla="*/ 2147483647 h 513"/>
              <a:gd name="T8" fmla="*/ 2147483647 w 529"/>
              <a:gd name="T9" fmla="*/ 2147483647 h 513"/>
              <a:gd name="T10" fmla="*/ 2147483647 w 529"/>
              <a:gd name="T11" fmla="*/ 2147483647 h 5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9" h="513">
                <a:moveTo>
                  <a:pt x="7" y="189"/>
                </a:moveTo>
                <a:cubicBezTo>
                  <a:pt x="0" y="159"/>
                  <a:pt x="151" y="0"/>
                  <a:pt x="234" y="7"/>
                </a:cubicBezTo>
                <a:cubicBezTo>
                  <a:pt x="317" y="14"/>
                  <a:pt x="483" y="151"/>
                  <a:pt x="506" y="234"/>
                </a:cubicBezTo>
                <a:cubicBezTo>
                  <a:pt x="529" y="317"/>
                  <a:pt x="408" y="513"/>
                  <a:pt x="370" y="506"/>
                </a:cubicBezTo>
                <a:cubicBezTo>
                  <a:pt x="332" y="499"/>
                  <a:pt x="340" y="242"/>
                  <a:pt x="279" y="189"/>
                </a:cubicBezTo>
                <a:cubicBezTo>
                  <a:pt x="218" y="136"/>
                  <a:pt x="14" y="219"/>
                  <a:pt x="7" y="189"/>
                </a:cubicBezTo>
                <a:close/>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12" name="Oval 28"/>
          <p:cNvSpPr>
            <a:spLocks noChangeArrowheads="1"/>
          </p:cNvSpPr>
          <p:nvPr/>
        </p:nvSpPr>
        <p:spPr bwMode="auto">
          <a:xfrm>
            <a:off x="10524192" y="1266339"/>
            <a:ext cx="1013020" cy="1029532"/>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3" name="Line 29"/>
          <p:cNvSpPr>
            <a:spLocks noChangeShapeType="1"/>
          </p:cNvSpPr>
          <p:nvPr/>
        </p:nvSpPr>
        <p:spPr bwMode="auto">
          <a:xfrm>
            <a:off x="10706576" y="1761939"/>
            <a:ext cx="358775" cy="28892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14" name="Oval 30"/>
          <p:cNvSpPr>
            <a:spLocks noChangeArrowheads="1"/>
          </p:cNvSpPr>
          <p:nvPr/>
        </p:nvSpPr>
        <p:spPr bwMode="auto">
          <a:xfrm>
            <a:off x="10562113" y="1619063"/>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5" name="Oval 31"/>
          <p:cNvSpPr>
            <a:spLocks noChangeArrowheads="1"/>
          </p:cNvSpPr>
          <p:nvPr/>
        </p:nvSpPr>
        <p:spPr bwMode="auto">
          <a:xfrm>
            <a:off x="10993913" y="1979426"/>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16" name="Line 32"/>
          <p:cNvSpPr>
            <a:spLocks noChangeShapeType="1"/>
          </p:cNvSpPr>
          <p:nvPr/>
        </p:nvSpPr>
        <p:spPr bwMode="auto">
          <a:xfrm>
            <a:off x="11209814" y="1403164"/>
            <a:ext cx="73025" cy="360363"/>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17" name="Oval 33"/>
          <p:cNvSpPr>
            <a:spLocks noChangeArrowheads="1"/>
          </p:cNvSpPr>
          <p:nvPr/>
        </p:nvSpPr>
        <p:spPr bwMode="auto">
          <a:xfrm>
            <a:off x="11209813" y="1690501"/>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18" name="Oval 34"/>
          <p:cNvSpPr>
            <a:spLocks noChangeArrowheads="1"/>
          </p:cNvSpPr>
          <p:nvPr/>
        </p:nvSpPr>
        <p:spPr bwMode="auto">
          <a:xfrm>
            <a:off x="11138375" y="1331726"/>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19" name="Oval 11"/>
          <p:cNvSpPr>
            <a:spLocks noChangeArrowheads="1"/>
          </p:cNvSpPr>
          <p:nvPr/>
        </p:nvSpPr>
        <p:spPr bwMode="auto">
          <a:xfrm>
            <a:off x="9967828" y="2833800"/>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0" name="Line 12"/>
          <p:cNvSpPr>
            <a:spLocks noChangeShapeType="1"/>
          </p:cNvSpPr>
          <p:nvPr/>
        </p:nvSpPr>
        <p:spPr bwMode="auto">
          <a:xfrm>
            <a:off x="10255167" y="3176174"/>
            <a:ext cx="282582" cy="23071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21" name="Oval 13"/>
          <p:cNvSpPr>
            <a:spLocks noChangeArrowheads="1"/>
          </p:cNvSpPr>
          <p:nvPr/>
        </p:nvSpPr>
        <p:spPr bwMode="auto">
          <a:xfrm>
            <a:off x="10110704" y="3018585"/>
            <a:ext cx="170049" cy="172403"/>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2" name="Oval 14"/>
          <p:cNvSpPr>
            <a:spLocks noChangeArrowheads="1"/>
          </p:cNvSpPr>
          <p:nvPr/>
        </p:nvSpPr>
        <p:spPr bwMode="auto">
          <a:xfrm>
            <a:off x="10470067" y="3336059"/>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23" name="Oval 35"/>
          <p:cNvSpPr>
            <a:spLocks noChangeArrowheads="1"/>
          </p:cNvSpPr>
          <p:nvPr/>
        </p:nvSpPr>
        <p:spPr bwMode="auto">
          <a:xfrm>
            <a:off x="10686966" y="2617900"/>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4" name="Line 36"/>
          <p:cNvSpPr>
            <a:spLocks noChangeShapeType="1"/>
          </p:cNvSpPr>
          <p:nvPr/>
        </p:nvSpPr>
        <p:spPr bwMode="auto">
          <a:xfrm>
            <a:off x="11105413" y="2903651"/>
            <a:ext cx="103956" cy="290514"/>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25" name="Oval 37"/>
          <p:cNvSpPr>
            <a:spLocks noChangeArrowheads="1"/>
          </p:cNvSpPr>
          <p:nvPr/>
        </p:nvSpPr>
        <p:spPr bwMode="auto">
          <a:xfrm>
            <a:off x="11150264" y="3166223"/>
            <a:ext cx="170049" cy="172403"/>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26" name="Oval 38"/>
          <p:cNvSpPr>
            <a:spLocks noChangeArrowheads="1"/>
          </p:cNvSpPr>
          <p:nvPr/>
        </p:nvSpPr>
        <p:spPr bwMode="auto">
          <a:xfrm>
            <a:off x="11007389" y="2736011"/>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27" name="TextBox 2"/>
          <p:cNvSpPr txBox="1"/>
          <p:nvPr/>
        </p:nvSpPr>
        <p:spPr>
          <a:xfrm>
            <a:off x="740229" y="158007"/>
            <a:ext cx="9306401" cy="646331"/>
          </a:xfrm>
          <a:prstGeom prst="rect">
            <a:avLst/>
          </a:prstGeom>
          <a:solidFill>
            <a:srgbClr val="99CCFF"/>
          </a:solidFill>
          <a:ln>
            <a:noFill/>
          </a:ln>
          <a:effectLst>
            <a:outerShdw blurRad="50800" dist="38100" dir="2700000" algn="tl" rotWithShape="0">
              <a:prstClr val="black">
                <a:alpha val="40000"/>
              </a:prstClr>
            </a:outerShdw>
          </a:effectLst>
        </p:spPr>
        <p:txBody>
          <a:bodyPr wrap="square" rtlCol="0">
            <a:spAutoFit/>
          </a:bodyPr>
          <a:lstStyle/>
          <a:p>
            <a:pPr marL="609600" indent="-609600">
              <a:spcBef>
                <a:spcPct val="35000"/>
              </a:spcBef>
              <a:buSzPct val="130000"/>
              <a:buNone/>
            </a:pPr>
            <a:r>
              <a:rPr lang="en-US" altLang="zh-CN" sz="3600" b="1" dirty="0">
                <a:solidFill>
                  <a:srgbClr val="0000CC"/>
                </a:solidFill>
                <a:latin typeface="Calibri" panose="020F0502020204030204" pitchFamily="34" charset="0"/>
                <a:ea typeface="宋体" panose="02010600030101010101" pitchFamily="2" charset="-122"/>
              </a:rPr>
              <a:t>  </a:t>
            </a:r>
            <a:r>
              <a:rPr lang="en-US" altLang="zh-CN" sz="2800" b="1" dirty="0">
                <a:solidFill>
                  <a:srgbClr val="0000CC"/>
                </a:solidFill>
                <a:latin typeface="Calibri" panose="020F0502020204030204" pitchFamily="34" charset="0"/>
                <a:ea typeface="宋体" panose="02010600030101010101" pitchFamily="2" charset="-122"/>
              </a:rPr>
              <a:t>Hadrons beyond the conventional quark model </a:t>
            </a: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403" y="4576820"/>
            <a:ext cx="31813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直接连接符 14"/>
          <p:cNvCxnSpPr>
            <a:cxnSpLocks noChangeShapeType="1"/>
          </p:cNvCxnSpPr>
          <p:nvPr/>
        </p:nvCxnSpPr>
        <p:spPr bwMode="auto">
          <a:xfrm>
            <a:off x="8514959" y="4895331"/>
            <a:ext cx="0" cy="998538"/>
          </a:xfrm>
          <a:prstGeom prst="line">
            <a:avLst/>
          </a:prstGeom>
          <a:noFill/>
          <a:ln w="2857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15"/>
          <p:cNvCxnSpPr>
            <a:cxnSpLocks noChangeShapeType="1"/>
          </p:cNvCxnSpPr>
          <p:nvPr/>
        </p:nvCxnSpPr>
        <p:spPr bwMode="auto">
          <a:xfrm flipH="1">
            <a:off x="8514959" y="5501756"/>
            <a:ext cx="647700" cy="450850"/>
          </a:xfrm>
          <a:prstGeom prst="line">
            <a:avLst/>
          </a:prstGeom>
          <a:noFill/>
          <a:ln w="2857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4177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4" name="图片 3"/>
          <p:cNvPicPr>
            <a:picLocks noChangeAspect="1"/>
          </p:cNvPicPr>
          <p:nvPr/>
        </p:nvPicPr>
        <p:blipFill>
          <a:blip r:embed="rId2"/>
          <a:stretch>
            <a:fillRect/>
          </a:stretch>
        </p:blipFill>
        <p:spPr>
          <a:xfrm>
            <a:off x="1347814" y="2091727"/>
            <a:ext cx="3938738" cy="805189"/>
          </a:xfrm>
          <a:prstGeom prst="rect">
            <a:avLst/>
          </a:prstGeom>
          <a:ln>
            <a:solidFill>
              <a:srgbClr val="0000FF"/>
            </a:solidFill>
          </a:ln>
        </p:spPr>
      </p:pic>
      <p:pic>
        <p:nvPicPr>
          <p:cNvPr id="5" name="图片 4"/>
          <p:cNvPicPr>
            <a:picLocks noChangeAspect="1"/>
          </p:cNvPicPr>
          <p:nvPr/>
        </p:nvPicPr>
        <p:blipFill>
          <a:blip r:embed="rId3"/>
          <a:stretch>
            <a:fillRect/>
          </a:stretch>
        </p:blipFill>
        <p:spPr>
          <a:xfrm>
            <a:off x="2072793" y="3146752"/>
            <a:ext cx="3833813" cy="543643"/>
          </a:xfrm>
          <a:prstGeom prst="rect">
            <a:avLst/>
          </a:prstGeom>
        </p:spPr>
      </p:pic>
      <p:pic>
        <p:nvPicPr>
          <p:cNvPr id="6" name="图片 5"/>
          <p:cNvPicPr>
            <a:picLocks noChangeAspect="1"/>
          </p:cNvPicPr>
          <p:nvPr/>
        </p:nvPicPr>
        <p:blipFill>
          <a:blip r:embed="rId4"/>
          <a:stretch>
            <a:fillRect/>
          </a:stretch>
        </p:blipFill>
        <p:spPr>
          <a:xfrm>
            <a:off x="606850" y="3819872"/>
            <a:ext cx="3562504" cy="689718"/>
          </a:xfrm>
          <a:prstGeom prst="rect">
            <a:avLst/>
          </a:prstGeom>
        </p:spPr>
      </p:pic>
      <p:pic>
        <p:nvPicPr>
          <p:cNvPr id="7" name="图片 6"/>
          <p:cNvPicPr>
            <a:picLocks noChangeAspect="1"/>
          </p:cNvPicPr>
          <p:nvPr/>
        </p:nvPicPr>
        <p:blipFill>
          <a:blip r:embed="rId5"/>
          <a:stretch>
            <a:fillRect/>
          </a:stretch>
        </p:blipFill>
        <p:spPr>
          <a:xfrm>
            <a:off x="556050" y="5328786"/>
            <a:ext cx="5738566" cy="823621"/>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606850" y="3025464"/>
                <a:ext cx="1323824" cy="7042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𝑇</m:t>
                          </m:r>
                        </m:e>
                        <m:sub>
                          <m: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𝑖</m:t>
                          </m:r>
                        </m:sub>
                      </m:sSub>
                      <m: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sSubSup>
                            <m:sSubSupPr>
                              <m:ctrlP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SupPr>
                            <m:e>
                              <m: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𝑝</m:t>
                              </m:r>
                            </m:e>
                            <m:sub>
                              <m: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𝑖</m:t>
                              </m:r>
                            </m:sub>
                            <m:sup>
                              <m: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p>
                          </m:sSubSup>
                        </m:num>
                        <m:den>
                          <m: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Sub>
                            <m:sSubPr>
                              <m:ctrlP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𝑚</m:t>
                              </m:r>
                            </m:e>
                            <m:sub>
                              <m: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𝑖</m:t>
                              </m:r>
                            </m:sub>
                          </m:sSub>
                        </m:den>
                      </m:f>
                      <m:r>
                        <a:rPr kumimoji="0" lang="en-US" altLang="zh-C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oMath>
                  </m:oMathPara>
                </a14:m>
                <a:endParaRPr kumimoji="0" lang="zh-CN" altLang="en-US" sz="1800" b="0" i="0" u="none" strike="noStrike" kern="0" cap="none" spc="0" normalizeH="0" baseline="0" noProof="0" dirty="0">
                  <a:ln>
                    <a:noFill/>
                  </a:ln>
                  <a:solidFill>
                    <a:sysClr val="windowText" lastClr="000000"/>
                  </a:solidFill>
                  <a:effectLst/>
                  <a:uLnTx/>
                  <a:uFillTx/>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606850" y="3025464"/>
                <a:ext cx="1323824" cy="704232"/>
              </a:xfrm>
              <a:prstGeom prst="rect">
                <a:avLst/>
              </a:prstGeom>
              <a:blipFill>
                <a:blip r:embed="rId6"/>
                <a:stretch>
                  <a:fillRect/>
                </a:stretch>
              </a:blipFill>
            </p:spPr>
            <p:txBody>
              <a:bodyPr/>
              <a:lstStyle/>
              <a:p>
                <a:r>
                  <a:rPr lang="zh-CN" altLang="en-US">
                    <a:noFill/>
                  </a:rPr>
                  <a:t> </a:t>
                </a:r>
              </a:p>
            </p:txBody>
          </p:sp>
        </mc:Fallback>
      </mc:AlternateContent>
      <p:cxnSp>
        <p:nvCxnSpPr>
          <p:cNvPr id="9" name="连接符: 肘形 8"/>
          <p:cNvCxnSpPr/>
          <p:nvPr/>
        </p:nvCxnSpPr>
        <p:spPr bwMode="auto">
          <a:xfrm rot="16200000" flipH="1">
            <a:off x="3743502" y="5110314"/>
            <a:ext cx="241602" cy="219367"/>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文本框 9"/>
          <p:cNvSpPr txBox="1"/>
          <p:nvPr/>
        </p:nvSpPr>
        <p:spPr>
          <a:xfrm>
            <a:off x="3232104" y="4729864"/>
            <a:ext cx="2736647" cy="369332"/>
          </a:xfrm>
          <a:prstGeom prst="rect">
            <a:avLst/>
          </a:prstGeom>
          <a:noFill/>
          <a:ln>
            <a:solidFill>
              <a:srgbClr val="0000FF"/>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Potential smearing factor</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2" name="文本框 11"/>
          <p:cNvSpPr txBox="1"/>
          <p:nvPr/>
        </p:nvSpPr>
        <p:spPr>
          <a:xfrm>
            <a:off x="331956" y="1387825"/>
            <a:ext cx="599256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0000CC"/>
                </a:solidFill>
                <a:effectLst/>
                <a:uLnTx/>
                <a:uFillTx/>
              </a:rPr>
              <a:t>Hamiltonian in a non-relativistic quark model :</a:t>
            </a:r>
            <a:endParaRPr kumimoji="0" lang="zh-CN" altLang="en-US" sz="2000" b="1" i="0" u="none" strike="noStrike" kern="0" cap="none" spc="0" normalizeH="0" baseline="0" noProof="0" dirty="0">
              <a:ln>
                <a:noFill/>
              </a:ln>
              <a:solidFill>
                <a:srgbClr val="0000CC"/>
              </a:solidFill>
              <a:effectLst/>
              <a:uLnTx/>
              <a:uFillTx/>
            </a:endParaRPr>
          </a:p>
        </p:txBody>
      </p:sp>
      <p:pic>
        <p:nvPicPr>
          <p:cNvPr id="13" name="图片 12"/>
          <p:cNvPicPr>
            <a:picLocks noChangeAspect="1"/>
          </p:cNvPicPr>
          <p:nvPr/>
        </p:nvPicPr>
        <p:blipFill>
          <a:blip r:embed="rId7"/>
          <a:stretch>
            <a:fillRect/>
          </a:stretch>
        </p:blipFill>
        <p:spPr>
          <a:xfrm>
            <a:off x="6864119" y="1387825"/>
            <a:ext cx="4811771" cy="1356555"/>
          </a:xfrm>
          <a:prstGeom prst="rect">
            <a:avLst/>
          </a:prstGeom>
        </p:spPr>
      </p:pic>
      <p:pic>
        <p:nvPicPr>
          <p:cNvPr id="14" name="图片 13"/>
          <p:cNvPicPr>
            <a:picLocks noChangeAspect="1"/>
          </p:cNvPicPr>
          <p:nvPr/>
        </p:nvPicPr>
        <p:blipFill>
          <a:blip r:embed="rId8"/>
          <a:stretch>
            <a:fillRect/>
          </a:stretch>
        </p:blipFill>
        <p:spPr>
          <a:xfrm>
            <a:off x="6864119" y="2819272"/>
            <a:ext cx="4895629" cy="750333"/>
          </a:xfrm>
          <a:prstGeom prst="rect">
            <a:avLst/>
          </a:prstGeom>
        </p:spPr>
      </p:pic>
      <p:sp>
        <p:nvSpPr>
          <p:cNvPr id="16" name="矩形 15"/>
          <p:cNvSpPr/>
          <p:nvPr/>
        </p:nvSpPr>
        <p:spPr bwMode="auto">
          <a:xfrm>
            <a:off x="2656114" y="5328785"/>
            <a:ext cx="355600" cy="809879"/>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17" name="矩形 16"/>
          <p:cNvSpPr/>
          <p:nvPr/>
        </p:nvSpPr>
        <p:spPr bwMode="auto">
          <a:xfrm>
            <a:off x="3048000" y="5335656"/>
            <a:ext cx="3069770" cy="809879"/>
          </a:xfrm>
          <a:prstGeom prst="rect">
            <a:avLst/>
          </a:prstGeom>
          <a:noFill/>
          <a:ln w="952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18" name="文本框 17"/>
          <p:cNvSpPr txBox="1"/>
          <p:nvPr/>
        </p:nvSpPr>
        <p:spPr>
          <a:xfrm>
            <a:off x="1839598" y="6298684"/>
            <a:ext cx="1249060" cy="369332"/>
          </a:xfrm>
          <a:prstGeom prst="rect">
            <a:avLst/>
          </a:prstGeom>
          <a:noFill/>
          <a:ln>
            <a:solidFill>
              <a:srgbClr val="FF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rPr>
              <a:t>Coulomb </a:t>
            </a:r>
            <a:endParaRPr kumimoji="0" lang="zh-CN" altLang="en-US" sz="1800" b="1" i="0" u="none" strike="noStrike" kern="0" cap="none" spc="0" normalizeH="0" baseline="0" noProof="0" dirty="0">
              <a:ln>
                <a:noFill/>
              </a:ln>
              <a:solidFill>
                <a:srgbClr val="FF0000"/>
              </a:solidFill>
              <a:effectLst/>
              <a:uLnTx/>
              <a:uFillTx/>
            </a:endParaRPr>
          </a:p>
        </p:txBody>
      </p:sp>
      <p:sp>
        <p:nvSpPr>
          <p:cNvPr id="19" name="文本框 18"/>
          <p:cNvSpPr txBox="1"/>
          <p:nvPr/>
        </p:nvSpPr>
        <p:spPr>
          <a:xfrm>
            <a:off x="3682912" y="6298684"/>
            <a:ext cx="2133918" cy="369332"/>
          </a:xfrm>
          <a:prstGeom prst="rect">
            <a:avLst/>
          </a:prstGeom>
          <a:noFill/>
          <a:ln>
            <a:solidFill>
              <a:srgbClr val="0000CC"/>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CC"/>
                </a:solidFill>
                <a:effectLst/>
                <a:uLnTx/>
                <a:uFillTx/>
              </a:rPr>
              <a:t>Spin-spin correl.  </a:t>
            </a:r>
            <a:endParaRPr kumimoji="0" lang="zh-CN" altLang="en-US" sz="1800" b="1" i="0" u="none" strike="noStrike" kern="0" cap="none" spc="0" normalizeH="0" baseline="0" noProof="0" dirty="0">
              <a:ln>
                <a:noFill/>
              </a:ln>
              <a:solidFill>
                <a:srgbClr val="0000CC"/>
              </a:solidFill>
              <a:effectLst/>
              <a:uLnTx/>
              <a:uFillTx/>
            </a:endParaRPr>
          </a:p>
        </p:txBody>
      </p:sp>
      <p:sp>
        <p:nvSpPr>
          <p:cNvPr id="20" name="左大括号 19"/>
          <p:cNvSpPr/>
          <p:nvPr/>
        </p:nvSpPr>
        <p:spPr bwMode="auto">
          <a:xfrm>
            <a:off x="350767" y="3268722"/>
            <a:ext cx="195943" cy="2682134"/>
          </a:xfrm>
          <a:prstGeom prst="leftBrace">
            <a:avLst/>
          </a:prstGeom>
          <a:no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21" name="左大括号 20"/>
          <p:cNvSpPr/>
          <p:nvPr/>
        </p:nvSpPr>
        <p:spPr bwMode="auto">
          <a:xfrm>
            <a:off x="6604459" y="1609376"/>
            <a:ext cx="259660" cy="1682695"/>
          </a:xfrm>
          <a:prstGeom prst="leftBrace">
            <a:avLst/>
          </a:prstGeom>
          <a:no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11" name="文本框 10"/>
          <p:cNvSpPr txBox="1"/>
          <p:nvPr/>
        </p:nvSpPr>
        <p:spPr>
          <a:xfrm>
            <a:off x="7278914" y="4230914"/>
            <a:ext cx="4222759" cy="1015663"/>
          </a:xfrm>
          <a:prstGeom prst="rect">
            <a:avLst/>
          </a:prstGeom>
          <a:noFill/>
        </p:spPr>
        <p:txBody>
          <a:bodyPr wrap="non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FF0000"/>
                </a:solidFill>
                <a:effectLst/>
                <a:uLnTx/>
                <a:uFillTx/>
              </a:rPr>
              <a:t>Cornell potential model</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FF0000"/>
                </a:solidFill>
                <a:effectLst/>
                <a:uLnTx/>
                <a:uFillTx/>
              </a:rPr>
              <a:t>Godfrey-</a:t>
            </a:r>
            <a:r>
              <a:rPr kumimoji="0" lang="en-US" altLang="zh-CN" sz="2000" b="1" i="0" u="none" strike="noStrike" kern="0" cap="none" spc="0" normalizeH="0" baseline="0" noProof="0" dirty="0" err="1">
                <a:ln>
                  <a:noFill/>
                </a:ln>
                <a:solidFill>
                  <a:srgbClr val="FF0000"/>
                </a:solidFill>
                <a:effectLst/>
                <a:uLnTx/>
                <a:uFillTx/>
              </a:rPr>
              <a:t>Isgur</a:t>
            </a:r>
            <a:r>
              <a:rPr kumimoji="0" lang="en-US" altLang="zh-CN" sz="2000" b="1" i="0" u="none" strike="noStrike" kern="0" cap="none" spc="0" normalizeH="0" baseline="0" noProof="0" dirty="0">
                <a:ln>
                  <a:noFill/>
                </a:ln>
                <a:solidFill>
                  <a:srgbClr val="FF0000"/>
                </a:solidFill>
                <a:effectLst/>
                <a:uLnTx/>
                <a:uFillTx/>
              </a:rPr>
              <a:t> model</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FF0000"/>
                </a:solidFill>
                <a:effectLst/>
                <a:uLnTx/>
                <a:uFillTx/>
              </a:rPr>
              <a:t>A lot of recent development …</a:t>
            </a:r>
            <a:endParaRPr kumimoji="0" lang="zh-CN" altLang="en-US" sz="2000" b="1" i="0" u="none" strike="noStrike" kern="0" cap="none" spc="0" normalizeH="0" baseline="0" noProof="0" dirty="0">
              <a:ln>
                <a:noFill/>
              </a:ln>
              <a:solidFill>
                <a:srgbClr val="FF0000"/>
              </a:solidFill>
              <a:effectLst/>
              <a:uLnTx/>
              <a:uFillTx/>
            </a:endParaRPr>
          </a:p>
        </p:txBody>
      </p:sp>
      <p:sp>
        <p:nvSpPr>
          <p:cNvPr id="22" name="文本框 21"/>
          <p:cNvSpPr txBox="1"/>
          <p:nvPr/>
        </p:nvSpPr>
        <p:spPr>
          <a:xfrm>
            <a:off x="645886" y="201198"/>
            <a:ext cx="10849428" cy="892552"/>
          </a:xfrm>
          <a:prstGeom prst="rect">
            <a:avLst/>
          </a:prstGeom>
          <a:solidFill>
            <a:schemeClr val="accent1">
              <a:lumMod val="90000"/>
            </a:scheme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0000CC"/>
                </a:solidFill>
                <a:effectLst/>
                <a:uLnTx/>
                <a:uFillTx/>
              </a:rPr>
              <a:t>Success of Quark Model: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CC"/>
                </a:solidFill>
                <a:effectLst/>
                <a:uLnTx/>
                <a:uFillTx/>
              </a:rPr>
              <a:t>Hadrons are made of quarks (antiquarks) as </a:t>
            </a:r>
            <a:r>
              <a:rPr kumimoji="0" lang="en-US" altLang="zh-CN" sz="2400" b="1" i="0" u="none" strike="noStrike" kern="0" cap="none" spc="0" normalizeH="0" baseline="0" noProof="0" dirty="0">
                <a:ln>
                  <a:noFill/>
                </a:ln>
                <a:solidFill>
                  <a:srgbClr val="FF0000"/>
                </a:solidFill>
                <a:effectLst/>
                <a:uLnTx/>
                <a:uFillTx/>
              </a:rPr>
              <a:t>Q</a:t>
            </a:r>
            <a:r>
              <a:rPr kumimoji="0" lang="en-US" altLang="zh-CN" sz="2400" b="1" i="0" u="none" strike="noStrike" kern="0" cap="none" spc="0" normalizeH="0" baseline="0" noProof="0" dirty="0">
                <a:ln>
                  <a:noFill/>
                </a:ln>
                <a:solidFill>
                  <a:srgbClr val="0000CC"/>
                </a:solidFill>
                <a:effectLst/>
                <a:uLnTx/>
                <a:uFillTx/>
              </a:rPr>
              <a:t>C</a:t>
            </a:r>
            <a:r>
              <a:rPr kumimoji="0" lang="en-US" altLang="zh-CN" sz="2400" b="1" i="0" u="none" strike="noStrike" kern="0" cap="none" spc="0" normalizeH="0" baseline="0" noProof="0" dirty="0">
                <a:ln>
                  <a:noFill/>
                </a:ln>
                <a:solidFill>
                  <a:srgbClr val="008000"/>
                </a:solidFill>
                <a:effectLst/>
                <a:uLnTx/>
                <a:uFillTx/>
              </a:rPr>
              <a:t>D</a:t>
            </a:r>
            <a:r>
              <a:rPr kumimoji="0" lang="en-US" altLang="zh-CN" sz="2400" b="1" i="0" u="none" strike="noStrike" kern="0" cap="none" spc="0" normalizeH="0" baseline="0" noProof="0" dirty="0">
                <a:ln>
                  <a:noFill/>
                </a:ln>
                <a:solidFill>
                  <a:srgbClr val="0000CC"/>
                </a:solidFill>
                <a:effectLst/>
                <a:uLnTx/>
                <a:uFillTx/>
              </a:rPr>
              <a:t> color singlet </a:t>
            </a:r>
          </a:p>
        </p:txBody>
      </p:sp>
    </p:spTree>
    <p:extLst>
      <p:ext uri="{BB962C8B-B14F-4D97-AF65-F5344CB8AC3E}">
        <p14:creationId xmlns:p14="http://schemas.microsoft.com/office/powerpoint/2010/main" val="292582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4803144" y="1816190"/>
            <a:ext cx="4015069" cy="3345150"/>
          </a:xfrm>
          <a:prstGeom prst="rect">
            <a:avLst/>
          </a:prstGeom>
        </p:spPr>
      </p:pic>
      <p:pic>
        <p:nvPicPr>
          <p:cNvPr id="4" name="图片 3"/>
          <p:cNvPicPr>
            <a:picLocks noChangeAspect="1"/>
          </p:cNvPicPr>
          <p:nvPr/>
        </p:nvPicPr>
        <p:blipFill>
          <a:blip r:embed="rId3"/>
          <a:stretch>
            <a:fillRect/>
          </a:stretch>
        </p:blipFill>
        <p:spPr>
          <a:xfrm>
            <a:off x="430928" y="1816190"/>
            <a:ext cx="3887499" cy="3572085"/>
          </a:xfrm>
          <a:prstGeom prst="rect">
            <a:avLst/>
          </a:prstGeom>
        </p:spPr>
      </p:pic>
      <p:sp>
        <p:nvSpPr>
          <p:cNvPr id="5" name="文本框 4"/>
          <p:cNvSpPr txBox="1"/>
          <p:nvPr/>
        </p:nvSpPr>
        <p:spPr>
          <a:xfrm>
            <a:off x="558798" y="5855147"/>
            <a:ext cx="1037045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G. S. Bali, et al., Phys. Rev. D62, 054503 (2000)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M. Foster and C. Michael (UKQCD), Phys. Rev. D59, 094509 (1999)</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7" name="文本框 6"/>
          <p:cNvSpPr txBox="1"/>
          <p:nvPr/>
        </p:nvSpPr>
        <p:spPr>
          <a:xfrm>
            <a:off x="362857" y="246743"/>
            <a:ext cx="11364686"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00CC"/>
                </a:solidFill>
                <a:effectLst/>
                <a:uLnTx/>
                <a:uFillTx/>
              </a:rPr>
              <a:t>The connection between the quark model and QCD </a:t>
            </a:r>
            <a:r>
              <a:rPr kumimoji="0" lang="en-US" altLang="zh-CN" sz="2400" b="1" i="0" u="none" strike="noStrike" kern="0" cap="none" spc="0" normalizeH="0" baseline="0" noProof="0" dirty="0">
                <a:ln>
                  <a:noFill/>
                </a:ln>
                <a:solidFill>
                  <a:srgbClr val="0000CC"/>
                </a:solidFill>
                <a:effectLst/>
                <a:uLnTx/>
                <a:uFillTx/>
              </a:rPr>
              <a:t>ONLY</a:t>
            </a:r>
            <a:r>
              <a:rPr kumimoji="0" lang="en-US" altLang="zh-CN" sz="2400" b="0" i="0" u="none" strike="noStrike" kern="0" cap="none" spc="0" normalizeH="0" baseline="0" noProof="0" dirty="0">
                <a:ln>
                  <a:noFill/>
                </a:ln>
                <a:solidFill>
                  <a:srgbClr val="0000CC"/>
                </a:solidFill>
                <a:effectLst/>
                <a:uLnTx/>
                <a:uFillTx/>
              </a:rPr>
              <a:t> becomes clear in certain circumstances: in the heavy quark limit the soft QCD for quark-antiquark or quark-quark interactions can become much simpler.</a:t>
            </a:r>
            <a:endParaRPr kumimoji="0" lang="zh-CN" altLang="en-US" sz="2400" b="0" i="0" u="none" strike="noStrike" kern="0" cap="none" spc="0" normalizeH="0" baseline="0" noProof="0" dirty="0">
              <a:ln>
                <a:noFill/>
              </a:ln>
              <a:solidFill>
                <a:srgbClr val="0000CC"/>
              </a:solidFill>
              <a:effectLst/>
              <a:uLnTx/>
              <a:uFillTx/>
            </a:endParaRPr>
          </a:p>
        </p:txBody>
      </p:sp>
      <p:sp>
        <p:nvSpPr>
          <p:cNvPr id="9" name="文本框 8"/>
          <p:cNvSpPr txBox="1"/>
          <p:nvPr/>
        </p:nvSpPr>
        <p:spPr>
          <a:xfrm>
            <a:off x="5744026" y="1544612"/>
            <a:ext cx="275992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Quenched LQCD simulation</a:t>
            </a:r>
            <a:endParaRPr kumimoji="0" lang="zh-CN" altLang="en-US" sz="1800" b="0" i="0" u="none" strike="noStrike" kern="0" cap="none" spc="0" normalizeH="0" baseline="0" noProof="0" dirty="0">
              <a:ln>
                <a:noFill/>
              </a:ln>
              <a:solidFill>
                <a:srgbClr val="FF0000"/>
              </a:solidFill>
              <a:effectLst/>
              <a:uLnTx/>
              <a:uFillTx/>
            </a:endParaRPr>
          </a:p>
        </p:txBody>
      </p:sp>
      <p:sp>
        <p:nvSpPr>
          <p:cNvPr id="10" name="灯片编号占位符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AFA5A19-31B9-4749-ABD7-AC00A8349CB9}"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3963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6" name="图片 5"/>
          <p:cNvPicPr>
            <a:picLocks noChangeAspect="1"/>
          </p:cNvPicPr>
          <p:nvPr/>
        </p:nvPicPr>
        <p:blipFill>
          <a:blip r:embed="rId2"/>
          <a:stretch>
            <a:fillRect/>
          </a:stretch>
        </p:blipFill>
        <p:spPr>
          <a:xfrm>
            <a:off x="6422569" y="643158"/>
            <a:ext cx="4669065" cy="5393195"/>
          </a:xfrm>
          <a:prstGeom prst="rect">
            <a:avLst/>
          </a:prstGeom>
        </p:spPr>
      </p:pic>
      <p:cxnSp>
        <p:nvCxnSpPr>
          <p:cNvPr id="7" name="直接连接符 6"/>
          <p:cNvCxnSpPr/>
          <p:nvPr/>
        </p:nvCxnSpPr>
        <p:spPr bwMode="auto">
          <a:xfrm>
            <a:off x="7323072" y="3439647"/>
            <a:ext cx="3768562" cy="1"/>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矩形 7"/>
          <p:cNvSpPr/>
          <p:nvPr/>
        </p:nvSpPr>
        <p:spPr bwMode="auto">
          <a:xfrm>
            <a:off x="9805016" y="2935067"/>
            <a:ext cx="645886" cy="366484"/>
          </a:xfrm>
          <a:prstGeom prst="rect">
            <a:avLst/>
          </a:prstGeom>
          <a:solidFill>
            <a:srgbClr val="C00000">
              <a:alpha val="3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9" name="文本框 8"/>
          <p:cNvSpPr txBox="1"/>
          <p:nvPr/>
        </p:nvSpPr>
        <p:spPr>
          <a:xfrm>
            <a:off x="7600340" y="6038884"/>
            <a:ext cx="459166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rPr>
              <a:t>Godfrey and </a:t>
            </a:r>
            <a:r>
              <a:rPr kumimoji="0" lang="en-US" altLang="zh-CN" sz="1600" b="0" i="0" u="none" strike="noStrike" kern="0" cap="none" spc="0" normalizeH="0" baseline="0" noProof="0" dirty="0" err="1">
                <a:ln>
                  <a:noFill/>
                </a:ln>
                <a:solidFill>
                  <a:srgbClr val="0000FF"/>
                </a:solidFill>
                <a:effectLst/>
                <a:uLnTx/>
                <a:uFillTx/>
              </a:rPr>
              <a:t>Isgur</a:t>
            </a:r>
            <a:r>
              <a:rPr kumimoji="0" lang="en-US" altLang="zh-CN" sz="1600" b="0" i="0" u="none" strike="noStrike" kern="0" cap="none" spc="0" normalizeH="0" baseline="0" noProof="0" dirty="0">
                <a:ln>
                  <a:noFill/>
                </a:ln>
                <a:solidFill>
                  <a:srgbClr val="0000FF"/>
                </a:solidFill>
                <a:effectLst/>
                <a:uLnTx/>
                <a:uFillTx/>
              </a:rPr>
              <a:t>, PRD32, 189 (1985)</a:t>
            </a:r>
            <a:endParaRPr kumimoji="0" lang="zh-CN" altLang="en-US" sz="1600" b="0" i="0" u="none" strike="noStrike" kern="0" cap="none" spc="0" normalizeH="0" baseline="0" noProof="0" dirty="0">
              <a:ln>
                <a:noFill/>
              </a:ln>
              <a:solidFill>
                <a:srgbClr val="0000FF"/>
              </a:solidFill>
              <a:effectLst/>
              <a:uLnTx/>
              <a:uFillTx/>
            </a:endParaRPr>
          </a:p>
        </p:txBody>
      </p:sp>
      <p:pic>
        <p:nvPicPr>
          <p:cNvPr id="11" name="图片 10"/>
          <p:cNvPicPr>
            <a:picLocks noChangeAspect="1"/>
          </p:cNvPicPr>
          <p:nvPr/>
        </p:nvPicPr>
        <p:blipFill>
          <a:blip r:embed="rId3"/>
          <a:stretch>
            <a:fillRect/>
          </a:stretch>
        </p:blipFill>
        <p:spPr>
          <a:xfrm>
            <a:off x="463927" y="645716"/>
            <a:ext cx="5958643" cy="5366534"/>
          </a:xfrm>
          <a:prstGeom prst="rect">
            <a:avLst/>
          </a:prstGeom>
        </p:spPr>
      </p:pic>
      <p:sp>
        <p:nvSpPr>
          <p:cNvPr id="12" name="文本框 11"/>
          <p:cNvSpPr txBox="1"/>
          <p:nvPr/>
        </p:nvSpPr>
        <p:spPr>
          <a:xfrm>
            <a:off x="411115" y="6014700"/>
            <a:ext cx="7997371"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rPr>
              <a:t>W.J. Deng et al., PRD95, 034026 (2017)</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rPr>
              <a:t>[8]	T. Barnes, S. Godfrey, and E. S. Swanson, PRD 72, 054026 (2005).</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rPr>
              <a:t>[11]	B. Q. Li and K. T. Chao, PRD 79, 094004 (2009).</a:t>
            </a:r>
            <a:endParaRPr kumimoji="0" lang="zh-CN" altLang="en-US" sz="1600" b="0" i="0" u="none" strike="noStrike" kern="0" cap="none" spc="0" normalizeH="0" baseline="0" noProof="0" dirty="0">
              <a:ln>
                <a:noFill/>
              </a:ln>
              <a:solidFill>
                <a:srgbClr val="0000FF"/>
              </a:solidFill>
              <a:effectLst/>
              <a:uLnTx/>
              <a:uFillTx/>
            </a:endParaRPr>
          </a:p>
        </p:txBody>
      </p:sp>
      <p:sp>
        <p:nvSpPr>
          <p:cNvPr id="13" name="矩形 12"/>
          <p:cNvSpPr/>
          <p:nvPr/>
        </p:nvSpPr>
        <p:spPr bwMode="auto">
          <a:xfrm>
            <a:off x="463926" y="5174345"/>
            <a:ext cx="5958643" cy="297544"/>
          </a:xfrm>
          <a:prstGeom prst="rect">
            <a:avLst/>
          </a:prstGeom>
          <a:solidFill>
            <a:srgbClr val="C00000">
              <a:alpha val="3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mc:AlternateContent xmlns:mc="http://schemas.openxmlformats.org/markup-compatibility/2006" xmlns:a14="http://schemas.microsoft.com/office/drawing/2010/main">
        <mc:Choice Requires="a14">
          <p:sp>
            <p:nvSpPr>
              <p:cNvPr id="14" name="Text Box 16"/>
              <p:cNvSpPr txBox="1">
                <a:spLocks noChangeArrowheads="1"/>
              </p:cNvSpPr>
              <p:nvPr/>
            </p:nvSpPr>
            <p:spPr bwMode="auto">
              <a:xfrm>
                <a:off x="11171352" y="3114628"/>
                <a:ext cx="810863" cy="40011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GB" altLang="zh-CN" sz="2000" b="1" i="1" u="none" strike="noStrike" kern="0" cap="none" spc="0" normalizeH="0" baseline="0" noProof="0" dirty="0" smtClean="0">
                        <a:ln>
                          <a:noFill/>
                        </a:ln>
                        <a:solidFill>
                          <a:srgbClr val="CC0000"/>
                        </a:solidFill>
                        <a:effectLst/>
                        <a:uLnTx/>
                        <a:uFillTx/>
                        <a:latin typeface="Cambria Math" panose="02040503050406030204" pitchFamily="18" charset="0"/>
                        <a:ea typeface="宋体" charset="-122"/>
                        <a:sym typeface="Symbol" pitchFamily="18" charset="2"/>
                      </a:rPr>
                      <m:t>𝑫</m:t>
                    </m:r>
                    <m:sSup>
                      <m:sSupPr>
                        <m:ctrlPr>
                          <a:rPr kumimoji="0" lang="en-US" altLang="zh-CN" sz="2000" b="1" i="1" u="none" strike="noStrike" kern="0" cap="none" spc="0" normalizeH="0" baseline="0" noProof="0" dirty="0" smtClean="0">
                            <a:ln>
                              <a:noFill/>
                            </a:ln>
                            <a:solidFill>
                              <a:srgbClr val="CC0000"/>
                            </a:solidFill>
                            <a:effectLst/>
                            <a:uLnTx/>
                            <a:uFillTx/>
                            <a:latin typeface="Cambria Math" panose="02040503050406030204" pitchFamily="18" charset="0"/>
                            <a:ea typeface="宋体" charset="-122"/>
                            <a:sym typeface="Symbol" pitchFamily="18" charset="2"/>
                          </a:rPr>
                        </m:ctrlPr>
                      </m:sSupPr>
                      <m:e>
                        <m:acc>
                          <m:accPr>
                            <m:chr m:val="̅"/>
                            <m:ctrlPr>
                              <a:rPr kumimoji="0" lang="en-US" altLang="zh-CN" sz="2000" b="1" i="1" u="none" strike="noStrike" kern="0" cap="none" spc="0" normalizeH="0" baseline="0" noProof="0" dirty="0" smtClean="0">
                                <a:ln>
                                  <a:noFill/>
                                </a:ln>
                                <a:solidFill>
                                  <a:srgbClr val="CC0000"/>
                                </a:solidFill>
                                <a:effectLst/>
                                <a:uLnTx/>
                                <a:uFillTx/>
                                <a:latin typeface="Cambria Math" panose="02040503050406030204" pitchFamily="18" charset="0"/>
                                <a:ea typeface="宋体" charset="-122"/>
                                <a:sym typeface="Symbol" pitchFamily="18" charset="2"/>
                              </a:rPr>
                            </m:ctrlPr>
                          </m:accPr>
                          <m:e>
                            <m:r>
                              <a:rPr kumimoji="0" lang="en-GB" altLang="zh-CN" sz="2000" b="1" i="1" u="none" strike="noStrike" kern="0" cap="none" spc="0" normalizeH="0" baseline="0" noProof="0" dirty="0" smtClean="0">
                                <a:ln>
                                  <a:noFill/>
                                </a:ln>
                                <a:solidFill>
                                  <a:srgbClr val="CC0000"/>
                                </a:solidFill>
                                <a:effectLst/>
                                <a:uLnTx/>
                                <a:uFillTx/>
                                <a:latin typeface="Cambria Math" panose="02040503050406030204" pitchFamily="18" charset="0"/>
                                <a:ea typeface="宋体" charset="-122"/>
                                <a:sym typeface="Symbol" pitchFamily="18" charset="2"/>
                              </a:rPr>
                              <m:t>𝑫</m:t>
                            </m:r>
                          </m:e>
                        </m:acc>
                      </m:e>
                      <m:sup>
                        <m:r>
                          <a:rPr kumimoji="0" lang="en-US" altLang="zh-CN" sz="2000" b="1" i="1" u="none" strike="noStrike" kern="0" cap="none" spc="0" normalizeH="0" baseline="0" noProof="0" dirty="0" smtClean="0">
                            <a:ln>
                              <a:noFill/>
                            </a:ln>
                            <a:solidFill>
                              <a:srgbClr val="CC0000"/>
                            </a:solidFill>
                            <a:effectLst/>
                            <a:uLnTx/>
                            <a:uFillTx/>
                            <a:latin typeface="Cambria Math" panose="02040503050406030204" pitchFamily="18" charset="0"/>
                            <a:ea typeface="宋体" charset="-122"/>
                            <a:sym typeface="Symbol" pitchFamily="18" charset="2"/>
                          </a:rPr>
                          <m:t>∗</m:t>
                        </m:r>
                      </m:sup>
                    </m:sSup>
                  </m:oMath>
                </a14:m>
                <a:r>
                  <a:rPr kumimoji="0" lang="en-GB" altLang="zh-CN" sz="2000" b="1" i="0" u="none" strike="noStrike" kern="0" cap="none" spc="0" normalizeH="0" baseline="0" noProof="0" dirty="0">
                    <a:ln>
                      <a:noFill/>
                    </a:ln>
                    <a:solidFill>
                      <a:srgbClr val="CC0000"/>
                    </a:solidFill>
                    <a:effectLst/>
                    <a:uLnTx/>
                    <a:uFillTx/>
                    <a:latin typeface="Arial" charset="0"/>
                    <a:ea typeface="宋体" charset="-122"/>
                    <a:sym typeface="Symbol" pitchFamily="18" charset="2"/>
                  </a:rPr>
                  <a:t> </a:t>
                </a:r>
                <a:r>
                  <a:rPr kumimoji="0" lang="zh-CN" altLang="en-GB" sz="2000" b="1" i="0" u="none" strike="noStrike" kern="0" cap="none" spc="0" normalizeH="0" baseline="0" noProof="0" dirty="0">
                    <a:ln>
                      <a:noFill/>
                    </a:ln>
                    <a:solidFill>
                      <a:srgbClr val="CC0000"/>
                    </a:solidFill>
                    <a:effectLst/>
                    <a:uLnTx/>
                    <a:uFillTx/>
                    <a:latin typeface="Arial" charset="0"/>
                    <a:ea typeface="宋体" charset="-122"/>
                    <a:sym typeface="Symbol" pitchFamily="18" charset="2"/>
                  </a:rPr>
                  <a:t> </a:t>
                </a:r>
              </a:p>
            </p:txBody>
          </p:sp>
        </mc:Choice>
        <mc:Fallback xmlns="">
          <p:sp>
            <p:nvSpPr>
              <p:cNvPr id="14" name="Text Box 16"/>
              <p:cNvSpPr txBox="1">
                <a:spLocks noRot="1" noChangeAspect="1" noMove="1" noResize="1" noEditPoints="1" noAdjustHandles="1" noChangeArrowheads="1" noChangeShapeType="1" noTextEdit="1"/>
              </p:cNvSpPr>
              <p:nvPr/>
            </p:nvSpPr>
            <p:spPr bwMode="auto">
              <a:xfrm>
                <a:off x="11171352" y="3114628"/>
                <a:ext cx="810863" cy="400110"/>
              </a:xfrm>
              <a:prstGeom prst="rect">
                <a:avLst/>
              </a:prstGeom>
              <a:blipFill>
                <a:blip r:embed="rId4"/>
                <a:stretch>
                  <a:fillRect r="-13534"/>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pic>
        <p:nvPicPr>
          <p:cNvPr id="16" name="图片 15"/>
          <p:cNvPicPr>
            <a:picLocks noChangeAspect="1"/>
          </p:cNvPicPr>
          <p:nvPr/>
        </p:nvPicPr>
        <p:blipFill>
          <a:blip r:embed="rId5"/>
          <a:stretch>
            <a:fillRect/>
          </a:stretch>
        </p:blipFill>
        <p:spPr>
          <a:xfrm>
            <a:off x="7483772" y="999477"/>
            <a:ext cx="4222000" cy="419622"/>
          </a:xfrm>
          <a:prstGeom prst="rect">
            <a:avLst/>
          </a:prstGeom>
          <a:ln>
            <a:solidFill>
              <a:srgbClr val="FF0000"/>
            </a:solidFill>
          </a:ln>
        </p:spPr>
      </p:pic>
      <mc:AlternateContent xmlns:mc="http://schemas.openxmlformats.org/markup-compatibility/2006" xmlns:a14="http://schemas.microsoft.com/office/drawing/2010/main">
        <mc:Choice Requires="a14">
          <p:sp>
            <p:nvSpPr>
              <p:cNvPr id="17" name="文本框 16"/>
              <p:cNvSpPr txBox="1"/>
              <p:nvPr/>
            </p:nvSpPr>
            <p:spPr>
              <a:xfrm>
                <a:off x="463926" y="191158"/>
                <a:ext cx="9547229" cy="45313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CC"/>
                    </a:solidFill>
                    <a:effectLst/>
                    <a:uLnTx/>
                    <a:uFillTx/>
                  </a:rPr>
                  <a:t>The QM state </a:t>
                </a:r>
                <a14:m>
                  <m:oMath xmlns:m="http://schemas.openxmlformats.org/officeDocument/2006/math">
                    <m:sSub>
                      <m:sSubPr>
                        <m:ctrlPr>
                          <a:rPr kumimoji="0" lang="en-US" altLang="zh-CN" sz="2000" b="1" i="1" u="none" strike="noStrike" kern="0" cap="none" spc="0" normalizeH="0" baseline="0" noProof="0" smtClean="0">
                            <a:ln>
                              <a:noFill/>
                            </a:ln>
                            <a:solidFill>
                              <a:srgbClr val="C00000"/>
                            </a:solidFill>
                            <a:effectLst/>
                            <a:uLnTx/>
                            <a:uFillTx/>
                            <a:latin typeface="Cambria Math" panose="02040503050406030204" pitchFamily="18" charset="0"/>
                          </a:rPr>
                        </m:ctrlPr>
                      </m:sSubPr>
                      <m:e>
                        <m:r>
                          <a:rPr kumimoji="0" lang="en-US" altLang="zh-CN" sz="2000" b="1" i="1" u="none" strike="noStrike" kern="0" cap="none" spc="0" normalizeH="0" baseline="0" noProof="0" smtClean="0">
                            <a:ln>
                              <a:noFill/>
                            </a:ln>
                            <a:solidFill>
                              <a:srgbClr val="C00000"/>
                            </a:solidFill>
                            <a:effectLst/>
                            <a:uLnTx/>
                            <a:uFillTx/>
                            <a:latin typeface="Cambria Math" panose="02040503050406030204" pitchFamily="18" charset="0"/>
                          </a:rPr>
                          <m:t>𝝌</m:t>
                        </m:r>
                      </m:e>
                      <m:sub>
                        <m:r>
                          <a:rPr kumimoji="0" lang="en-US" altLang="zh-CN" sz="2000" b="1" i="1" u="none" strike="noStrike" kern="0" cap="none" spc="0" normalizeH="0" baseline="0" noProof="0" smtClean="0">
                            <a:ln>
                              <a:noFill/>
                            </a:ln>
                            <a:solidFill>
                              <a:srgbClr val="C00000"/>
                            </a:solidFill>
                            <a:effectLst/>
                            <a:uLnTx/>
                            <a:uFillTx/>
                            <a:latin typeface="Cambria Math" panose="02040503050406030204" pitchFamily="18" charset="0"/>
                          </a:rPr>
                          <m:t>𝒄</m:t>
                        </m:r>
                        <m:r>
                          <a:rPr kumimoji="0" lang="en-US" altLang="zh-CN" sz="2000" b="1" i="1" u="none" strike="noStrike" kern="0" cap="none" spc="0" normalizeH="0" baseline="0" noProof="0" smtClean="0">
                            <a:ln>
                              <a:noFill/>
                            </a:ln>
                            <a:solidFill>
                              <a:srgbClr val="C00000"/>
                            </a:solidFill>
                            <a:effectLst/>
                            <a:uLnTx/>
                            <a:uFillTx/>
                            <a:latin typeface="Cambria Math" panose="02040503050406030204" pitchFamily="18" charset="0"/>
                          </a:rPr>
                          <m:t>𝟏</m:t>
                        </m:r>
                      </m:sub>
                    </m:sSub>
                    <m:r>
                      <a:rPr kumimoji="0" lang="en-US" altLang="zh-CN" sz="2000" b="1" i="1" u="none" strike="noStrike" kern="0" cap="none" spc="0" normalizeH="0" baseline="0" noProof="0" smtClean="0">
                        <a:ln>
                          <a:noFill/>
                        </a:ln>
                        <a:solidFill>
                          <a:srgbClr val="C00000"/>
                        </a:solidFill>
                        <a:effectLst/>
                        <a:uLnTx/>
                        <a:uFillTx/>
                        <a:latin typeface="Cambria Math" panose="02040503050406030204" pitchFamily="18" charset="0"/>
                      </a:rPr>
                      <m:t>(</m:t>
                    </m:r>
                    <m:r>
                      <a:rPr kumimoji="0" lang="en-US" altLang="zh-CN" sz="2000" b="1" i="1" u="none" strike="noStrike" kern="0" cap="none" spc="0" normalizeH="0" baseline="0" noProof="0" smtClean="0">
                        <a:ln>
                          <a:noFill/>
                        </a:ln>
                        <a:solidFill>
                          <a:srgbClr val="C00000"/>
                        </a:solidFill>
                        <a:effectLst/>
                        <a:uLnTx/>
                        <a:uFillTx/>
                        <a:latin typeface="Cambria Math" panose="02040503050406030204" pitchFamily="18" charset="0"/>
                      </a:rPr>
                      <m:t>𝟐</m:t>
                    </m:r>
                    <m:r>
                      <a:rPr kumimoji="0" lang="en-US" altLang="zh-CN" sz="2000" b="1" i="1" u="none" strike="noStrike" kern="0" cap="none" spc="0" normalizeH="0" baseline="0" noProof="0" smtClean="0">
                        <a:ln>
                          <a:noFill/>
                        </a:ln>
                        <a:solidFill>
                          <a:srgbClr val="C00000"/>
                        </a:solidFill>
                        <a:effectLst/>
                        <a:uLnTx/>
                        <a:uFillTx/>
                        <a:latin typeface="Cambria Math" panose="02040503050406030204" pitchFamily="18" charset="0"/>
                      </a:rPr>
                      <m:t>𝑷</m:t>
                    </m:r>
                    <m:r>
                      <a:rPr kumimoji="0" lang="en-US" altLang="zh-CN" sz="2000" b="1" i="1" u="none" strike="noStrike" kern="0" cap="none" spc="0" normalizeH="0" baseline="0" noProof="0" smtClean="0">
                        <a:ln>
                          <a:noFill/>
                        </a:ln>
                        <a:solidFill>
                          <a:srgbClr val="C00000"/>
                        </a:solidFill>
                        <a:effectLst/>
                        <a:uLnTx/>
                        <a:uFillTx/>
                        <a:latin typeface="Cambria Math" panose="02040503050406030204" pitchFamily="18" charset="0"/>
                      </a:rPr>
                      <m:t>)</m:t>
                    </m:r>
                  </m:oMath>
                </a14:m>
                <a:r>
                  <a:rPr kumimoji="0" lang="en-US" altLang="zh-CN" sz="2000" b="0" i="0" u="none" strike="noStrike" kern="0" cap="none" spc="0" normalizeH="0" baseline="0" noProof="0" dirty="0">
                    <a:ln>
                      <a:noFill/>
                    </a:ln>
                    <a:solidFill>
                      <a:srgbClr val="0000CC"/>
                    </a:solidFill>
                    <a:effectLst/>
                    <a:uLnTx/>
                    <a:uFillTx/>
                  </a:rPr>
                  <a:t> is about 60 MeV higher than the physical state </a:t>
                </a:r>
                <a14:m>
                  <m:oMath xmlns:m="http://schemas.openxmlformats.org/officeDocument/2006/math">
                    <m:r>
                      <a:rPr kumimoji="0" lang="en-US" altLang="zh-CN" sz="2400" b="1" i="1" u="none" strike="noStrike" kern="0" cap="none" spc="0" normalizeH="0" baseline="0" noProof="0" smtClean="0">
                        <a:ln>
                          <a:noFill/>
                        </a:ln>
                        <a:solidFill>
                          <a:srgbClr val="0000CC"/>
                        </a:solidFill>
                        <a:effectLst/>
                        <a:uLnTx/>
                        <a:uFillTx/>
                        <a:latin typeface="Cambria Math" panose="02040503050406030204" pitchFamily="18" charset="0"/>
                      </a:rPr>
                      <m:t>𝑿</m:t>
                    </m:r>
                    <m:r>
                      <a:rPr kumimoji="0" lang="en-US" altLang="zh-CN" sz="2400" b="1" i="1" u="none" strike="noStrike" kern="0" cap="none" spc="0" normalizeH="0" baseline="0" noProof="0" smtClean="0">
                        <a:ln>
                          <a:noFill/>
                        </a:ln>
                        <a:solidFill>
                          <a:srgbClr val="0000CC"/>
                        </a:solidFill>
                        <a:effectLst/>
                        <a:uLnTx/>
                        <a:uFillTx/>
                        <a:latin typeface="Cambria Math" panose="02040503050406030204" pitchFamily="18" charset="0"/>
                      </a:rPr>
                      <m:t>(</m:t>
                    </m:r>
                    <m:r>
                      <a:rPr kumimoji="0" lang="en-US" altLang="zh-CN" sz="2400" b="1" i="1" u="none" strike="noStrike" kern="0" cap="none" spc="0" normalizeH="0" baseline="0" noProof="0" smtClean="0">
                        <a:ln>
                          <a:noFill/>
                        </a:ln>
                        <a:solidFill>
                          <a:srgbClr val="0000CC"/>
                        </a:solidFill>
                        <a:effectLst/>
                        <a:uLnTx/>
                        <a:uFillTx/>
                        <a:latin typeface="Cambria Math" panose="02040503050406030204" pitchFamily="18" charset="0"/>
                      </a:rPr>
                      <m:t>𝟑𝟖𝟕𝟐</m:t>
                    </m:r>
                    <m:r>
                      <a:rPr kumimoji="0" lang="en-US" altLang="zh-CN" sz="2400" b="1" i="1" u="none" strike="noStrike" kern="0" cap="none" spc="0" normalizeH="0" baseline="0" noProof="0" smtClean="0">
                        <a:ln>
                          <a:noFill/>
                        </a:ln>
                        <a:solidFill>
                          <a:srgbClr val="0000CC"/>
                        </a:solidFill>
                        <a:effectLst/>
                        <a:uLnTx/>
                        <a:uFillTx/>
                        <a:latin typeface="Cambria Math" panose="02040503050406030204" pitchFamily="18" charset="0"/>
                      </a:rPr>
                      <m:t>)</m:t>
                    </m:r>
                  </m:oMath>
                </a14:m>
                <a:r>
                  <a:rPr kumimoji="0" lang="en-US" altLang="zh-CN" sz="2000" b="0" i="0" u="none" strike="noStrike" kern="0" cap="none" spc="0" normalizeH="0" baseline="0" noProof="0" dirty="0">
                    <a:ln>
                      <a:noFill/>
                    </a:ln>
                    <a:solidFill>
                      <a:srgbClr val="0000CC"/>
                    </a:solidFill>
                    <a:effectLst/>
                    <a:uLnTx/>
                    <a:uFillTx/>
                  </a:rPr>
                  <a:t>.  </a:t>
                </a:r>
                <a:endParaRPr kumimoji="0" lang="zh-CN" altLang="en-US" sz="2000" b="0" i="0" u="none" strike="noStrike" kern="0" cap="none" spc="0" normalizeH="0" baseline="0" noProof="0" dirty="0">
                  <a:ln>
                    <a:noFill/>
                  </a:ln>
                  <a:solidFill>
                    <a:srgbClr val="0000CC"/>
                  </a:solidFill>
                  <a:effectLst/>
                  <a:uLnTx/>
                  <a:uFillTx/>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463926" y="191158"/>
                <a:ext cx="9547229" cy="453137"/>
              </a:xfrm>
              <a:prstGeom prst="rect">
                <a:avLst/>
              </a:prstGeom>
              <a:blipFill>
                <a:blip r:embed="rId6"/>
                <a:stretch>
                  <a:fillRect l="-639" b="-21333"/>
                </a:stretch>
              </a:blipFill>
            </p:spPr>
            <p:txBody>
              <a:bodyPr/>
              <a:lstStyle/>
              <a:p>
                <a:r>
                  <a:rPr lang="zh-CN" altLang="en-US">
                    <a:noFill/>
                  </a:rPr>
                  <a:t> </a:t>
                </a:r>
              </a:p>
            </p:txBody>
          </p:sp>
        </mc:Fallback>
      </mc:AlternateContent>
      <p:sp>
        <p:nvSpPr>
          <p:cNvPr id="18" name="矩形 17"/>
          <p:cNvSpPr/>
          <p:nvPr/>
        </p:nvSpPr>
        <p:spPr bwMode="auto">
          <a:xfrm>
            <a:off x="463926" y="1081314"/>
            <a:ext cx="5958642" cy="1110343"/>
          </a:xfrm>
          <a:prstGeom prst="rect">
            <a:avLst/>
          </a:prstGeom>
          <a:solidFill>
            <a:srgbClr val="00B0F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mc:AlternateContent xmlns:mc="http://schemas.openxmlformats.org/markup-compatibility/2006" xmlns:a14="http://schemas.microsoft.com/office/drawing/2010/main">
        <mc:Choice Requires="a14">
          <p:sp>
            <p:nvSpPr>
              <p:cNvPr id="3" name="矩形 2"/>
              <p:cNvSpPr/>
              <p:nvPr/>
            </p:nvSpPr>
            <p:spPr>
              <a:xfrm>
                <a:off x="9638184" y="3413382"/>
                <a:ext cx="1048685" cy="338554"/>
              </a:xfrm>
              <a:prstGeom prst="rect">
                <a:avLst/>
              </a:prstGeom>
              <a:solidFill>
                <a:srgbClr val="0000CC"/>
              </a:solidFill>
              <a:ln>
                <a:solidFill>
                  <a:srgbClr val="0000CC"/>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600" b="1" i="1" u="none" strike="noStrike" kern="0" cap="none" spc="0" normalizeH="0" baseline="0" noProof="0" smtClean="0">
                          <a:ln>
                            <a:noFill/>
                          </a:ln>
                          <a:solidFill>
                            <a:srgbClr val="FFFF00"/>
                          </a:solidFill>
                          <a:effectLst/>
                          <a:uLnTx/>
                          <a:uFillTx/>
                          <a:latin typeface="Cambria Math" panose="02040503050406030204" pitchFamily="18" charset="0"/>
                        </a:rPr>
                        <m:t>𝑿</m:t>
                      </m:r>
                      <m:r>
                        <a:rPr kumimoji="0" lang="en-US" altLang="zh-CN" sz="1600" b="1" i="1" u="none" strike="noStrike" kern="0" cap="none" spc="0" normalizeH="0" baseline="0" noProof="0" smtClean="0">
                          <a:ln>
                            <a:noFill/>
                          </a:ln>
                          <a:solidFill>
                            <a:srgbClr val="FFFF00"/>
                          </a:solidFill>
                          <a:effectLst/>
                          <a:uLnTx/>
                          <a:uFillTx/>
                          <a:latin typeface="Cambria Math" panose="02040503050406030204" pitchFamily="18" charset="0"/>
                        </a:rPr>
                        <m:t>(</m:t>
                      </m:r>
                      <m:r>
                        <a:rPr kumimoji="0" lang="en-US" altLang="zh-CN" sz="1600" b="1" i="1" u="none" strike="noStrike" kern="0" cap="none" spc="0" normalizeH="0" baseline="0" noProof="0" smtClean="0">
                          <a:ln>
                            <a:noFill/>
                          </a:ln>
                          <a:solidFill>
                            <a:srgbClr val="FFFF00"/>
                          </a:solidFill>
                          <a:effectLst/>
                          <a:uLnTx/>
                          <a:uFillTx/>
                          <a:latin typeface="Cambria Math" panose="02040503050406030204" pitchFamily="18" charset="0"/>
                        </a:rPr>
                        <m:t>𝟑𝟖𝟕𝟐</m:t>
                      </m:r>
                      <m:r>
                        <a:rPr kumimoji="0" lang="en-US" altLang="zh-CN" sz="1600" b="1" i="1" u="none" strike="noStrike" kern="0" cap="none" spc="0" normalizeH="0" baseline="0" noProof="0" smtClean="0">
                          <a:ln>
                            <a:noFill/>
                          </a:ln>
                          <a:solidFill>
                            <a:srgbClr val="FFFF00"/>
                          </a:solidFill>
                          <a:effectLst/>
                          <a:uLnTx/>
                          <a:uFillTx/>
                          <a:latin typeface="Cambria Math" panose="02040503050406030204" pitchFamily="18" charset="0"/>
                        </a:rPr>
                        <m:t>)</m:t>
                      </m:r>
                    </m:oMath>
                  </m:oMathPara>
                </a14:m>
                <a:endParaRPr kumimoji="0" lang="zh-CN" altLang="en-US" sz="1600" b="0" i="0" u="none" strike="noStrike" kern="0" cap="none" spc="0" normalizeH="0" baseline="0" noProof="0" dirty="0">
                  <a:ln>
                    <a:noFill/>
                  </a:ln>
                  <a:solidFill>
                    <a:srgbClr val="FFFF00"/>
                  </a:solidFill>
                  <a:effectLst/>
                  <a:uLnTx/>
                  <a:uFillTx/>
                </a:endParaRPr>
              </a:p>
            </p:txBody>
          </p:sp>
        </mc:Choice>
        <mc:Fallback xmlns="">
          <p:sp>
            <p:nvSpPr>
              <p:cNvPr id="3" name="矩形 2"/>
              <p:cNvSpPr>
                <a:spLocks noRot="1" noChangeAspect="1" noMove="1" noResize="1" noEditPoints="1" noAdjustHandles="1" noChangeArrowheads="1" noChangeShapeType="1" noTextEdit="1"/>
              </p:cNvSpPr>
              <p:nvPr/>
            </p:nvSpPr>
            <p:spPr>
              <a:xfrm>
                <a:off x="9638184" y="3413382"/>
                <a:ext cx="1048685" cy="338554"/>
              </a:xfrm>
              <a:prstGeom prst="rect">
                <a:avLst/>
              </a:prstGeom>
              <a:blipFill>
                <a:blip r:embed="rId7"/>
                <a:stretch>
                  <a:fillRect b="-10526"/>
                </a:stretch>
              </a:blipFill>
              <a:ln>
                <a:solidFill>
                  <a:srgbClr val="0000CC"/>
                </a:solidFill>
              </a:ln>
            </p:spPr>
            <p:txBody>
              <a:bodyPr/>
              <a:lstStyle/>
              <a:p>
                <a:r>
                  <a:rPr lang="zh-CN" altLang="en-US">
                    <a:noFill/>
                  </a:rPr>
                  <a:t> </a:t>
                </a:r>
              </a:p>
            </p:txBody>
          </p:sp>
        </mc:Fallback>
      </mc:AlternateContent>
    </p:spTree>
    <p:extLst>
      <p:ext uri="{BB962C8B-B14F-4D97-AF65-F5344CB8AC3E}">
        <p14:creationId xmlns:p14="http://schemas.microsoft.com/office/powerpoint/2010/main" val="421630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214910" y="1715694"/>
            <a:ext cx="4863252" cy="3275497"/>
          </a:xfrm>
          <a:prstGeom prst="rect">
            <a:avLst/>
          </a:prstGeom>
        </p:spPr>
      </p:pic>
      <p:sp>
        <p:nvSpPr>
          <p:cNvPr id="3" name="文本框 2"/>
          <p:cNvSpPr txBox="1"/>
          <p:nvPr/>
        </p:nvSpPr>
        <p:spPr>
          <a:xfrm>
            <a:off x="558798" y="5192337"/>
            <a:ext cx="1063669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rPr>
              <a:t>However, the effects of the open channels on the soft QCD potential is also evident!</a:t>
            </a:r>
            <a:endParaRPr kumimoji="0" lang="zh-CN" altLang="en-US" sz="2400" b="0" i="0" u="none" strike="noStrike" kern="0" cap="none" spc="0" normalizeH="0" baseline="0" noProof="0" dirty="0">
              <a:ln>
                <a:noFill/>
              </a:ln>
              <a:solidFill>
                <a:srgbClr val="FF0000"/>
              </a:solidFill>
              <a:effectLst/>
              <a:uLnTx/>
              <a:uFillTx/>
            </a:endParaRPr>
          </a:p>
        </p:txBody>
      </p:sp>
      <p:sp>
        <p:nvSpPr>
          <p:cNvPr id="5" name="文本框 4"/>
          <p:cNvSpPr txBox="1"/>
          <p:nvPr/>
        </p:nvSpPr>
        <p:spPr>
          <a:xfrm>
            <a:off x="558799" y="5809056"/>
            <a:ext cx="9929908"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G. S. Bali, et al., Phys. Rev. D62, 054503 (2000)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M. Foster and C. Michael (UKQCD), Phys. Rev. D59, 094509 (1999)</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CC"/>
                </a:solidFill>
                <a:effectLst/>
                <a:uLnTx/>
                <a:uFillTx/>
              </a:rPr>
              <a:t>J. </a:t>
            </a:r>
            <a:r>
              <a:rPr kumimoji="0" lang="en-US" altLang="zh-CN" sz="1800" b="0" i="0" u="none" strike="noStrike" kern="0" cap="none" spc="0" normalizeH="0" baseline="0" noProof="0" dirty="0" err="1">
                <a:ln>
                  <a:noFill/>
                </a:ln>
                <a:solidFill>
                  <a:srgbClr val="0000CC"/>
                </a:solidFill>
                <a:effectLst/>
                <a:uLnTx/>
                <a:uFillTx/>
              </a:rPr>
              <a:t>Bulava</a:t>
            </a:r>
            <a:r>
              <a:rPr kumimoji="0" lang="en-US" altLang="zh-CN" sz="1800" b="0" i="0" u="none" strike="noStrike" kern="0" cap="none" spc="0" normalizeH="0" baseline="0" noProof="0" dirty="0">
                <a:ln>
                  <a:noFill/>
                </a:ln>
                <a:solidFill>
                  <a:srgbClr val="0000CC"/>
                </a:solidFill>
                <a:effectLst/>
                <a:uLnTx/>
                <a:uFillTx/>
              </a:rPr>
              <a:t>, et al., Phys. Lett. B793, 493 (2019)</a:t>
            </a:r>
            <a:endParaRPr kumimoji="0" lang="zh-CN" altLang="en-US" sz="1800" b="0" i="0" u="none" strike="noStrike" kern="0" cap="none" spc="0" normalizeH="0" baseline="0" noProof="0" dirty="0">
              <a:ln>
                <a:noFill/>
              </a:ln>
              <a:solidFill>
                <a:srgbClr val="0000CC"/>
              </a:solidFill>
              <a:effectLst/>
              <a:uLnTx/>
              <a:uFillTx/>
            </a:endParaRPr>
          </a:p>
        </p:txBody>
      </p:sp>
      <p:pic>
        <p:nvPicPr>
          <p:cNvPr id="6" name="图片 5"/>
          <p:cNvPicPr>
            <a:picLocks noChangeAspect="1"/>
          </p:cNvPicPr>
          <p:nvPr/>
        </p:nvPicPr>
        <p:blipFill>
          <a:blip r:embed="rId3"/>
          <a:stretch>
            <a:fillRect/>
          </a:stretch>
        </p:blipFill>
        <p:spPr>
          <a:xfrm>
            <a:off x="131254" y="1646042"/>
            <a:ext cx="4015069" cy="3345150"/>
          </a:xfrm>
          <a:prstGeom prst="rect">
            <a:avLst/>
          </a:prstGeom>
        </p:spPr>
      </p:pic>
      <p:sp>
        <p:nvSpPr>
          <p:cNvPr id="7" name="文本框 6"/>
          <p:cNvSpPr txBox="1"/>
          <p:nvPr/>
        </p:nvSpPr>
        <p:spPr>
          <a:xfrm>
            <a:off x="1072136" y="1374464"/>
            <a:ext cx="275992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Quenched LQCD simulation</a:t>
            </a:r>
            <a:endParaRPr kumimoji="0" lang="zh-CN" altLang="en-US" sz="1800" b="0" i="0" u="none" strike="noStrike" kern="0" cap="none" spc="0" normalizeH="0" baseline="0" noProof="0" dirty="0">
              <a:ln>
                <a:noFill/>
              </a:ln>
              <a:solidFill>
                <a:srgbClr val="FF0000"/>
              </a:solidFill>
              <a:effectLst/>
              <a:uLnTx/>
              <a:uFillTx/>
            </a:endParaRPr>
          </a:p>
        </p:txBody>
      </p:sp>
      <p:sp>
        <p:nvSpPr>
          <p:cNvPr id="8" name="文本框 7"/>
          <p:cNvSpPr txBox="1"/>
          <p:nvPr/>
        </p:nvSpPr>
        <p:spPr>
          <a:xfrm>
            <a:off x="5166428" y="1457708"/>
            <a:ext cx="303826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CC"/>
                </a:solidFill>
                <a:effectLst/>
                <a:uLnTx/>
                <a:uFillTx/>
              </a:rPr>
              <a:t>Unquenched LQCD simulation</a:t>
            </a:r>
            <a:endParaRPr kumimoji="0" lang="zh-CN" altLang="en-US" sz="1800" b="1" i="0" u="none" strike="noStrike" kern="0" cap="none" spc="0" normalizeH="0" baseline="0" noProof="0" dirty="0">
              <a:ln>
                <a:noFill/>
              </a:ln>
              <a:solidFill>
                <a:srgbClr val="0000CC"/>
              </a:solidFill>
              <a:effectLst/>
              <a:uLnTx/>
              <a:uFillTx/>
            </a:endParaRPr>
          </a:p>
        </p:txBody>
      </p:sp>
      <p:sp>
        <p:nvSpPr>
          <p:cNvPr id="10" name="灯片编号占位符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AFA5A19-31B9-4749-ABD7-AC00A8349CB9}"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TextBox 14"/>
          <p:cNvSpPr txBox="1">
            <a:spLocks noChangeArrowheads="1"/>
          </p:cNvSpPr>
          <p:nvPr/>
        </p:nvSpPr>
        <p:spPr bwMode="auto">
          <a:xfrm>
            <a:off x="1469433" y="269649"/>
            <a:ext cx="9429184"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Open threshold effects: A missing piece of dynamics in the potential QM</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endParaRPr>
          </a:p>
        </p:txBody>
      </p:sp>
      <mc:AlternateContent xmlns:mc="http://schemas.openxmlformats.org/markup-compatibility/2006" xmlns:a14="http://schemas.microsoft.com/office/drawing/2010/main">
        <mc:Choice Requires="a14">
          <p:sp>
            <p:nvSpPr>
              <p:cNvPr id="12" name="文本框 11"/>
              <p:cNvSpPr txBox="1"/>
              <p:nvPr/>
            </p:nvSpPr>
            <p:spPr>
              <a:xfrm>
                <a:off x="9204358" y="1303953"/>
                <a:ext cx="2981405" cy="373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The creation energy for a quark pair with </a:t>
                </a:r>
                <a14:m>
                  <m:oMath xmlns:m="http://schemas.openxmlformats.org/officeDocument/2006/math">
                    <m:sSup>
                      <m:sSup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p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𝐽</m:t>
                        </m:r>
                      </m:e>
                      <m:sup>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𝑃𝐶</m:t>
                        </m:r>
                      </m:sup>
                    </m:sSup>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m:t>
                    </m:r>
                    <m:sSup>
                      <m:sSup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p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0</m:t>
                        </m:r>
                      </m:e>
                      <m:sup>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m:t>
                        </m:r>
                      </m:sup>
                    </m:sSup>
                  </m:oMath>
                </a14:m>
                <a:r>
                  <a:rPr kumimoji="0" lang="en-US" altLang="zh-CN"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𝐸</m:t>
                    </m:r>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≃2</m:t>
                    </m:r>
                    <m:sSub>
                      <m:sSub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𝑚</m:t>
                        </m:r>
                      </m:e>
                      <m: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𝜋</m:t>
                        </m:r>
                      </m:sub>
                    </m:s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≃280</m:t>
                    </m:r>
                  </m:oMath>
                </a14:m>
                <a:r>
                  <a:rPr kumimoji="0" lang="zh-CN" altLang="en-US" sz="1800" b="0" i="0" u="none" strike="noStrike" kern="0" cap="none" spc="0" normalizeH="0" baseline="0" noProof="0" dirty="0">
                    <a:ln>
                      <a:noFill/>
                    </a:ln>
                    <a:solidFill>
                      <a:srgbClr val="FF0000"/>
                    </a:solidFill>
                    <a:effectLst/>
                    <a:uLnTx/>
                    <a:uFillTx/>
                  </a:rPr>
                  <a:t> </a:t>
                </a:r>
                <a:r>
                  <a:rPr kumimoji="0" lang="en-US" altLang="zh-CN" sz="1800" b="0" i="0" u="none" strike="noStrike" kern="0" cap="none" spc="0" normalizeH="0" baseline="0" noProof="0" dirty="0">
                    <a:ln>
                      <a:noFill/>
                    </a:ln>
                    <a:solidFill>
                      <a:srgbClr val="FF0000"/>
                    </a:solidFill>
                    <a:effectLst/>
                    <a:uLnTx/>
                    <a:uFillTx/>
                  </a:rPr>
                  <a:t>MeV.</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The radial excitation energy for nucleon:</a:t>
                </a:r>
              </a:p>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𝑚</m:t>
                        </m:r>
                      </m:e>
                      <m:sub>
                        <m:r>
                          <a:rPr kumimoji="0" lang="en-US" altLang="zh-CN" sz="1800" b="0" i="1" u="none" strike="noStrike" kern="0" cap="none" spc="0" normalizeH="0" baseline="0" noProof="0">
                            <a:ln>
                              <a:noFill/>
                            </a:ln>
                            <a:solidFill>
                              <a:srgbClr val="FF0000"/>
                            </a:solidFill>
                            <a:effectLst/>
                            <a:uLnTx/>
                            <a:uFillTx/>
                            <a:latin typeface="Cambria Math" panose="02040503050406030204" pitchFamily="18" charset="0"/>
                          </a:rPr>
                          <m:t>𝑁</m:t>
                        </m:r>
                        <m:d>
                          <m:dPr>
                            <m:ctrlPr>
                              <a:rPr kumimoji="0" lang="en-US" altLang="zh-CN" sz="1800" b="0" i="1" u="none" strike="noStrike" kern="0" cap="none" spc="0" normalizeH="0" baseline="0" noProof="0">
                                <a:ln>
                                  <a:noFill/>
                                </a:ln>
                                <a:solidFill>
                                  <a:srgbClr val="FF0000"/>
                                </a:solidFill>
                                <a:effectLst/>
                                <a:uLnTx/>
                                <a:uFillTx/>
                                <a:latin typeface="Cambria Math" panose="02040503050406030204" pitchFamily="18" charset="0"/>
                              </a:rPr>
                            </m:ctrlPr>
                          </m:dPr>
                          <m:e>
                            <m:r>
                              <a:rPr kumimoji="0" lang="en-US" altLang="zh-CN" sz="1800" b="0" i="1" u="none" strike="noStrike" kern="0" cap="none" spc="0" normalizeH="0" baseline="0" noProof="0">
                                <a:ln>
                                  <a:noFill/>
                                </a:ln>
                                <a:solidFill>
                                  <a:srgbClr val="FF0000"/>
                                </a:solidFill>
                                <a:effectLst/>
                                <a:uLnTx/>
                                <a:uFillTx/>
                                <a:latin typeface="Cambria Math" panose="02040503050406030204" pitchFamily="18" charset="0"/>
                              </a:rPr>
                              <m:t>1440</m:t>
                            </m:r>
                          </m:e>
                        </m:d>
                      </m:sub>
                    </m:s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m:t>
                    </m:r>
                    <m:sSub>
                      <m:sSub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𝑚</m:t>
                        </m:r>
                      </m:e>
                      <m:sub>
                        <m:r>
                          <a:rPr kumimoji="0" lang="en-US" altLang="zh-CN" sz="1800" b="0" i="1" u="none" strike="noStrike" kern="0" cap="none" spc="0" normalizeH="0" baseline="0" noProof="0">
                            <a:ln>
                              <a:noFill/>
                            </a:ln>
                            <a:solidFill>
                              <a:srgbClr val="FF0000"/>
                            </a:solidFill>
                            <a:effectLst/>
                            <a:uLnTx/>
                            <a:uFillTx/>
                            <a:latin typeface="Cambria Math" panose="02040503050406030204" pitchFamily="18" charset="0"/>
                          </a:rPr>
                          <m:t>𝑁</m:t>
                        </m:r>
                        <m:d>
                          <m:dPr>
                            <m:ctrlPr>
                              <a:rPr kumimoji="0" lang="en-US" altLang="zh-CN" sz="1800" b="0" i="1" u="none" strike="noStrike" kern="0" cap="none" spc="0" normalizeH="0" baseline="0" noProof="0">
                                <a:ln>
                                  <a:noFill/>
                                </a:ln>
                                <a:solidFill>
                                  <a:srgbClr val="FF0000"/>
                                </a:solidFill>
                                <a:effectLst/>
                                <a:uLnTx/>
                                <a:uFillTx/>
                                <a:latin typeface="Cambria Math" panose="02040503050406030204" pitchFamily="18" charset="0"/>
                              </a:rPr>
                            </m:ctrlPr>
                          </m:dPr>
                          <m:e>
                            <m:r>
                              <a:rPr kumimoji="0" lang="en-US" altLang="zh-CN" sz="1800" b="0" i="1" u="none" strike="noStrike" kern="0" cap="none" spc="0" normalizeH="0" baseline="0" noProof="0">
                                <a:ln>
                                  <a:noFill/>
                                </a:ln>
                                <a:solidFill>
                                  <a:srgbClr val="FF0000"/>
                                </a:solidFill>
                                <a:effectLst/>
                                <a:uLnTx/>
                                <a:uFillTx/>
                                <a:latin typeface="Cambria Math" panose="02040503050406030204" pitchFamily="18" charset="0"/>
                              </a:rPr>
                              <m:t>980</m:t>
                            </m:r>
                          </m:e>
                        </m:d>
                      </m:sub>
                    </m:s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≃460</m:t>
                    </m:r>
                  </m:oMath>
                </a14:m>
                <a:r>
                  <a:rPr kumimoji="0" lang="zh-CN" altLang="en-US" sz="1800" b="0" i="0" u="none" strike="noStrike" kern="0" cap="none" spc="0" normalizeH="0" baseline="0" noProof="0" dirty="0">
                    <a:ln>
                      <a:noFill/>
                    </a:ln>
                    <a:solidFill>
                      <a:srgbClr val="FF0000"/>
                    </a:solidFill>
                    <a:effectLst/>
                    <a:uLnTx/>
                    <a:uFillTx/>
                  </a:rPr>
                  <a:t> </a:t>
                </a:r>
                <a:r>
                  <a:rPr kumimoji="0" lang="en-US" altLang="zh-CN" sz="1800" b="0" i="0" u="none" strike="noStrike" kern="0" cap="none" spc="0" normalizeH="0" baseline="0" noProof="0" dirty="0">
                    <a:ln>
                      <a:noFill/>
                    </a:ln>
                    <a:solidFill>
                      <a:srgbClr val="FF0000"/>
                    </a:solidFill>
                    <a:effectLst/>
                    <a:uLnTx/>
                    <a:uFillTx/>
                  </a:rPr>
                  <a:t>MeV</a:t>
                </a:r>
                <a:r>
                  <a:rPr kumimoji="0" lang="en-US" altLang="zh-CN" sz="1800"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The orbital excitation energy for nucleon:</a:t>
                </a:r>
              </a:p>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𝑚</m:t>
                        </m:r>
                      </m:e>
                      <m:sub>
                        <m:r>
                          <a:rPr kumimoji="0" lang="en-US" altLang="zh-CN" sz="1800" b="0" i="1" u="none" strike="noStrike" kern="0" cap="none" spc="0" normalizeH="0" baseline="0" noProof="0">
                            <a:ln>
                              <a:noFill/>
                            </a:ln>
                            <a:solidFill>
                              <a:srgbClr val="FF0000"/>
                            </a:solidFill>
                            <a:effectLst/>
                            <a:uLnTx/>
                            <a:uFillTx/>
                            <a:latin typeface="Cambria Math" panose="02040503050406030204" pitchFamily="18" charset="0"/>
                          </a:rPr>
                          <m:t>𝑁</m:t>
                        </m:r>
                        <m:d>
                          <m:dPr>
                            <m:ctrlPr>
                              <a:rPr kumimoji="0" lang="en-US" altLang="zh-CN" sz="1800" b="0" i="1" u="none" strike="noStrike" kern="0" cap="none" spc="0" normalizeH="0" baseline="0" noProof="0">
                                <a:ln>
                                  <a:noFill/>
                                </a:ln>
                                <a:solidFill>
                                  <a:srgbClr val="FF0000"/>
                                </a:solidFill>
                                <a:effectLst/>
                                <a:uLnTx/>
                                <a:uFillTx/>
                                <a:latin typeface="Cambria Math" panose="02040503050406030204" pitchFamily="18" charset="0"/>
                              </a:rPr>
                            </m:ctrlPr>
                          </m:dPr>
                          <m:e>
                            <m:r>
                              <a:rPr kumimoji="0" lang="en-US" altLang="zh-CN" sz="1800" b="0" i="1" u="none" strike="noStrike" kern="0" cap="none" spc="0" normalizeH="0" baseline="0" noProof="0">
                                <a:ln>
                                  <a:noFill/>
                                </a:ln>
                                <a:solidFill>
                                  <a:srgbClr val="FF0000"/>
                                </a:solidFill>
                                <a:effectLst/>
                                <a:uLnTx/>
                                <a:uFillTx/>
                                <a:latin typeface="Cambria Math" panose="02040503050406030204" pitchFamily="18" charset="0"/>
                              </a:rPr>
                              <m:t>1535</m:t>
                            </m:r>
                          </m:e>
                        </m:d>
                      </m:sub>
                    </m:s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m:t>
                    </m:r>
                    <m:sSub>
                      <m:sSub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𝑚</m:t>
                        </m:r>
                      </m:e>
                      <m: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𝑁</m:t>
                        </m:r>
                        <m:d>
                          <m:d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d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980</m:t>
                            </m:r>
                          </m:e>
                        </m:d>
                      </m:sub>
                    </m:s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≃550</m:t>
                    </m:r>
                  </m:oMath>
                </a14:m>
                <a:r>
                  <a:rPr kumimoji="0" lang="zh-CN" altLang="en-US" sz="1800" b="0" i="0" u="none" strike="noStrike" kern="0" cap="none" spc="0" normalizeH="0" baseline="0" noProof="0" dirty="0">
                    <a:ln>
                      <a:noFill/>
                    </a:ln>
                    <a:solidFill>
                      <a:srgbClr val="FF0000"/>
                    </a:solidFill>
                    <a:effectLst/>
                    <a:uLnTx/>
                    <a:uFillTx/>
                  </a:rPr>
                  <a:t> </a:t>
                </a:r>
                <a:r>
                  <a:rPr kumimoji="0" lang="en-US" altLang="zh-CN" sz="1800" b="0" i="0" u="none" strike="noStrike" kern="0" cap="none" spc="0" normalizeH="0" baseline="0" noProof="0" dirty="0">
                    <a:ln>
                      <a:noFill/>
                    </a:ln>
                    <a:solidFill>
                      <a:srgbClr val="FF0000"/>
                    </a:solidFill>
                    <a:effectLst/>
                    <a:uLnTx/>
                    <a:uFillTx/>
                  </a:rPr>
                  <a:t>MeV.</a:t>
                </a:r>
                <a:endParaRPr kumimoji="0" lang="zh-CN" altLang="en-US" sz="1800" b="0" i="0" u="none" strike="noStrike" kern="0" cap="none" spc="0" normalizeH="0" baseline="0" noProof="0" dirty="0">
                  <a:ln>
                    <a:noFill/>
                  </a:ln>
                  <a:solidFill>
                    <a:sysClr val="windowText" lastClr="000000"/>
                  </a:solidFill>
                  <a:effectLst/>
                  <a:uLnTx/>
                  <a:uFillTx/>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9204358" y="1303953"/>
                <a:ext cx="2981405" cy="3733330"/>
              </a:xfrm>
              <a:prstGeom prst="rect">
                <a:avLst/>
              </a:prstGeom>
              <a:blipFill>
                <a:blip r:embed="rId4"/>
                <a:stretch>
                  <a:fillRect l="-1840" t="-980" b="-17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7932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altLang="zh-CN" sz="1800" b="0" i="0" u="none" strike="noStrike" kern="0" cap="none" spc="0" normalizeH="0" baseline="0" noProof="0">
              <a:ln>
                <a:noFill/>
              </a:ln>
              <a:solidFill>
                <a:sysClr val="windowText" lastClr="000000"/>
              </a:solidFill>
              <a:effectLst/>
              <a:uLnTx/>
              <a:uFillTx/>
            </a:endParaRPr>
          </a:p>
        </p:txBody>
      </p:sp>
      <p:cxnSp>
        <p:nvCxnSpPr>
          <p:cNvPr id="3" name="直接箭头连接符 2"/>
          <p:cNvCxnSpPr/>
          <p:nvPr/>
        </p:nvCxnSpPr>
        <p:spPr bwMode="auto">
          <a:xfrm>
            <a:off x="1041990" y="4532539"/>
            <a:ext cx="3773714" cy="725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直接箭头连接符 3"/>
          <p:cNvCxnSpPr/>
          <p:nvPr/>
        </p:nvCxnSpPr>
        <p:spPr bwMode="auto">
          <a:xfrm flipV="1">
            <a:off x="1041990" y="1143453"/>
            <a:ext cx="0" cy="502194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连接符 4"/>
          <p:cNvCxnSpPr/>
          <p:nvPr/>
        </p:nvCxnSpPr>
        <p:spPr bwMode="auto">
          <a:xfrm flipV="1">
            <a:off x="1041989" y="1803853"/>
            <a:ext cx="2692401" cy="2728686"/>
          </a:xfrm>
          <a:prstGeom prst="line">
            <a:avLst/>
          </a:prstGeom>
          <a:solidFill>
            <a:schemeClr val="accent1"/>
          </a:solidFill>
          <a:ln w="19050"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自由: 形状 5"/>
          <p:cNvSpPr/>
          <p:nvPr/>
        </p:nvSpPr>
        <p:spPr bwMode="auto">
          <a:xfrm>
            <a:off x="1158105" y="4583339"/>
            <a:ext cx="2881085" cy="1661886"/>
          </a:xfrm>
          <a:custGeom>
            <a:avLst/>
            <a:gdLst>
              <a:gd name="connsiteX0" fmla="*/ 0 w 2881085"/>
              <a:gd name="connsiteY0" fmla="*/ 1661886 h 1661886"/>
              <a:gd name="connsiteX1" fmla="*/ 159657 w 2881085"/>
              <a:gd name="connsiteY1" fmla="*/ 914400 h 1661886"/>
              <a:gd name="connsiteX2" fmla="*/ 399143 w 2881085"/>
              <a:gd name="connsiteY2" fmla="*/ 522514 h 1661886"/>
              <a:gd name="connsiteX3" fmla="*/ 928914 w 2881085"/>
              <a:gd name="connsiteY3" fmla="*/ 268514 h 1661886"/>
              <a:gd name="connsiteX4" fmla="*/ 1857828 w 2881085"/>
              <a:gd name="connsiteY4" fmla="*/ 87086 h 1661886"/>
              <a:gd name="connsiteX5" fmla="*/ 2881085 w 2881085"/>
              <a:gd name="connsiteY5" fmla="*/ 0 h 166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1085" h="1661886">
                <a:moveTo>
                  <a:pt x="0" y="1661886"/>
                </a:moveTo>
                <a:cubicBezTo>
                  <a:pt x="46566" y="1383090"/>
                  <a:pt x="93133" y="1104295"/>
                  <a:pt x="159657" y="914400"/>
                </a:cubicBezTo>
                <a:cubicBezTo>
                  <a:pt x="226181" y="724505"/>
                  <a:pt x="270934" y="630162"/>
                  <a:pt x="399143" y="522514"/>
                </a:cubicBezTo>
                <a:cubicBezTo>
                  <a:pt x="527353" y="414866"/>
                  <a:pt x="685800" y="341085"/>
                  <a:pt x="928914" y="268514"/>
                </a:cubicBezTo>
                <a:cubicBezTo>
                  <a:pt x="1172028" y="195943"/>
                  <a:pt x="1532466" y="131838"/>
                  <a:pt x="1857828" y="87086"/>
                </a:cubicBezTo>
                <a:cubicBezTo>
                  <a:pt x="2183190" y="42334"/>
                  <a:pt x="2532137" y="21167"/>
                  <a:pt x="2881085" y="0"/>
                </a:cubicBezTo>
              </a:path>
            </a:pathLst>
          </a:custGeom>
          <a:noFill/>
          <a:ln w="19050"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7" name="自由: 形状 6"/>
          <p:cNvSpPr/>
          <p:nvPr/>
        </p:nvSpPr>
        <p:spPr bwMode="auto">
          <a:xfrm>
            <a:off x="1158105" y="2834368"/>
            <a:ext cx="1640113" cy="2975428"/>
          </a:xfrm>
          <a:custGeom>
            <a:avLst/>
            <a:gdLst>
              <a:gd name="connsiteX0" fmla="*/ 0 w 2721428"/>
              <a:gd name="connsiteY0" fmla="*/ 3759200 h 3759200"/>
              <a:gd name="connsiteX1" fmla="*/ 108857 w 2721428"/>
              <a:gd name="connsiteY1" fmla="*/ 3200400 h 3759200"/>
              <a:gd name="connsiteX2" fmla="*/ 275771 w 2721428"/>
              <a:gd name="connsiteY2" fmla="*/ 2663372 h 3759200"/>
              <a:gd name="connsiteX3" fmla="*/ 624114 w 2721428"/>
              <a:gd name="connsiteY3" fmla="*/ 1966686 h 3759200"/>
              <a:gd name="connsiteX4" fmla="*/ 1335314 w 2721428"/>
              <a:gd name="connsiteY4" fmla="*/ 1124857 h 3759200"/>
              <a:gd name="connsiteX5" fmla="*/ 2721428 w 2721428"/>
              <a:gd name="connsiteY5" fmla="*/ 0 h 37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1428" h="3759200">
                <a:moveTo>
                  <a:pt x="0" y="3759200"/>
                </a:moveTo>
                <a:cubicBezTo>
                  <a:pt x="31447" y="3571119"/>
                  <a:pt x="62895" y="3383038"/>
                  <a:pt x="108857" y="3200400"/>
                </a:cubicBezTo>
                <a:cubicBezTo>
                  <a:pt x="154819" y="3017762"/>
                  <a:pt x="189895" y="2868991"/>
                  <a:pt x="275771" y="2663372"/>
                </a:cubicBezTo>
                <a:cubicBezTo>
                  <a:pt x="361647" y="2457753"/>
                  <a:pt x="447524" y="2223105"/>
                  <a:pt x="624114" y="1966686"/>
                </a:cubicBezTo>
                <a:cubicBezTo>
                  <a:pt x="800705" y="1710267"/>
                  <a:pt x="985762" y="1452638"/>
                  <a:pt x="1335314" y="1124857"/>
                </a:cubicBezTo>
                <a:cubicBezTo>
                  <a:pt x="1684866" y="797076"/>
                  <a:pt x="2203147" y="398538"/>
                  <a:pt x="2721428" y="0"/>
                </a:cubicBezTo>
              </a:path>
            </a:pathLst>
          </a:cu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8" name="矩形 7"/>
          <p:cNvSpPr/>
          <p:nvPr/>
        </p:nvSpPr>
        <p:spPr bwMode="auto">
          <a:xfrm>
            <a:off x="1041989" y="1827526"/>
            <a:ext cx="854889" cy="4337869"/>
          </a:xfrm>
          <a:prstGeom prst="rect">
            <a:avLst/>
          </a:prstGeom>
          <a:solidFill>
            <a:srgbClr val="00B0F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9" name="文本框 8"/>
          <p:cNvSpPr txBox="1"/>
          <p:nvPr/>
        </p:nvSpPr>
        <p:spPr>
          <a:xfrm>
            <a:off x="1885312" y="4176939"/>
            <a:ext cx="68159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1 </a:t>
            </a:r>
            <a:r>
              <a:rPr kumimoji="0" lang="en-US" altLang="zh-CN" sz="2000" b="0" i="0" u="none" strike="noStrike" kern="0" cap="none" spc="0" normalizeH="0" baseline="0" noProof="0" dirty="0" err="1">
                <a:ln>
                  <a:noFill/>
                </a:ln>
                <a:solidFill>
                  <a:sysClr val="windowText" lastClr="000000"/>
                </a:solidFill>
                <a:effectLst/>
                <a:uLnTx/>
                <a:uFillTx/>
              </a:rPr>
              <a:t>fm</a:t>
            </a:r>
            <a:endParaRPr kumimoji="0" lang="zh-CN" altLang="en-US" sz="2000" b="0" i="0" u="none" strike="noStrike" kern="0" cap="none" spc="0" normalizeH="0" baseline="0" noProof="0" dirty="0">
              <a:ln>
                <a:noFill/>
              </a:ln>
              <a:solidFill>
                <a:sysClr val="windowText" lastClr="000000"/>
              </a:solidFill>
              <a:effectLst/>
              <a:uLnTx/>
              <a:uFillTx/>
            </a:endParaRPr>
          </a:p>
        </p:txBody>
      </p:sp>
      <p:pic>
        <p:nvPicPr>
          <p:cNvPr id="10" name="图片 9"/>
          <p:cNvPicPr>
            <a:picLocks noChangeAspect="1"/>
          </p:cNvPicPr>
          <p:nvPr/>
        </p:nvPicPr>
        <p:blipFill>
          <a:blip r:embed="rId2"/>
          <a:stretch>
            <a:fillRect/>
          </a:stretch>
        </p:blipFill>
        <p:spPr>
          <a:xfrm>
            <a:off x="1881511" y="1842894"/>
            <a:ext cx="1263712" cy="562256"/>
          </a:xfrm>
          <a:prstGeom prst="rect">
            <a:avLst/>
          </a:prstGeom>
        </p:spPr>
      </p:pic>
      <p:pic>
        <p:nvPicPr>
          <p:cNvPr id="11" name="图片 10"/>
          <p:cNvPicPr>
            <a:picLocks noChangeAspect="1"/>
          </p:cNvPicPr>
          <p:nvPr/>
        </p:nvPicPr>
        <p:blipFill>
          <a:blip r:embed="rId3"/>
          <a:stretch>
            <a:fillRect/>
          </a:stretch>
        </p:blipFill>
        <p:spPr>
          <a:xfrm>
            <a:off x="2354005" y="4828330"/>
            <a:ext cx="683699" cy="459006"/>
          </a:xfrm>
          <a:prstGeom prst="rect">
            <a:avLst/>
          </a:prstGeom>
        </p:spPr>
      </p:pic>
      <mc:AlternateContent xmlns:mc="http://schemas.openxmlformats.org/markup-compatibility/2006" xmlns:a14="http://schemas.microsoft.com/office/drawing/2010/main">
        <mc:Choice Requires="a14">
          <p:sp>
            <p:nvSpPr>
              <p:cNvPr id="12" name="文本框 11"/>
              <p:cNvSpPr txBox="1"/>
              <p:nvPr/>
            </p:nvSpPr>
            <p:spPr>
              <a:xfrm>
                <a:off x="1158105" y="1208889"/>
                <a:ext cx="2273508" cy="62183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t>𝑽</m:t>
                      </m:r>
                      <m:d>
                        <m:dPr>
                          <m:ctrlP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ctrlPr>
                        </m:dPr>
                        <m:e>
                          <m:sSub>
                            <m:sSubPr>
                              <m:ctrlP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ctrlPr>
                            </m:sSubPr>
                            <m:e>
                              <m: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t>𝒓</m:t>
                              </m:r>
                            </m:e>
                            <m:sub>
                              <m: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t>𝒊𝒋</m:t>
                              </m:r>
                            </m:sub>
                          </m:sSub>
                        </m:e>
                      </m:d>
                      <m: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t>=−</m:t>
                      </m:r>
                      <m:f>
                        <m:fPr>
                          <m:ctrlP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ctrlPr>
                        </m:fPr>
                        <m:num>
                          <m: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t>𝜿</m:t>
                          </m:r>
                        </m:num>
                        <m:den>
                          <m: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t>𝒓</m:t>
                          </m:r>
                        </m:den>
                      </m:f>
                      <m: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t>+</m:t>
                      </m:r>
                      <m: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t>𝝈</m:t>
                      </m:r>
                      <m:r>
                        <a:rPr kumimoji="0" lang="en-US" altLang="zh-CN" sz="2000" b="1" i="1" u="none" strike="noStrike" kern="0" cap="none" spc="0" normalizeH="0" baseline="0" noProof="0" smtClean="0">
                          <a:ln>
                            <a:noFill/>
                          </a:ln>
                          <a:solidFill>
                            <a:srgbClr val="0000CC"/>
                          </a:solidFill>
                          <a:effectLst/>
                          <a:uLnTx/>
                          <a:uFillTx/>
                          <a:latin typeface="Cambria Math" panose="02040503050406030204" pitchFamily="18" charset="0"/>
                        </a:rPr>
                        <m:t>𝒓</m:t>
                      </m:r>
                    </m:oMath>
                  </m:oMathPara>
                </a14:m>
                <a:endParaRPr kumimoji="0" lang="zh-CN" altLang="en-US" sz="2000" b="1" i="0" u="none" strike="noStrike" kern="0" cap="none" spc="0" normalizeH="0" baseline="0" noProof="0" dirty="0">
                  <a:ln>
                    <a:noFill/>
                  </a:ln>
                  <a:solidFill>
                    <a:srgbClr val="0000CC"/>
                  </a:solidFill>
                  <a:effectLst/>
                  <a:uLnTx/>
                  <a:uFillTx/>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1158105" y="1208889"/>
                <a:ext cx="2273508" cy="62183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4393262" y="4587327"/>
                <a:ext cx="519821" cy="4247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n-US" altLang="zh-CN"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𝑟</m:t>
                          </m:r>
                        </m:e>
                        <m:sub>
                          <m:r>
                            <a:rPr kumimoji="0" lang="en-US" altLang="zh-CN"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𝑖𝑗</m:t>
                          </m:r>
                        </m:sub>
                      </m:sSub>
                    </m:oMath>
                  </m:oMathPara>
                </a14:m>
                <a:endParaRPr kumimoji="0" lang="zh-CN" altLang="en-US" sz="2000" b="0" i="0" u="none" strike="noStrike" kern="0" cap="none" spc="0" normalizeH="0" baseline="0" noProof="0" dirty="0">
                  <a:ln>
                    <a:noFill/>
                  </a:ln>
                  <a:solidFill>
                    <a:sysClr val="windowText" lastClr="000000"/>
                  </a:solidFill>
                  <a:effectLst/>
                  <a:uLnTx/>
                  <a:uFillTx/>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4393262" y="4587327"/>
                <a:ext cx="519821" cy="424796"/>
              </a:xfrm>
              <a:prstGeom prst="rect">
                <a:avLst/>
              </a:prstGeom>
              <a:blipFill>
                <a:blip r:embed="rId5"/>
                <a:stretch>
                  <a:fillRect b="-10145"/>
                </a:stretch>
              </a:blipFill>
            </p:spPr>
            <p:txBody>
              <a:bodyPr/>
              <a:lstStyle/>
              <a:p>
                <a:r>
                  <a:rPr lang="zh-CN" altLang="en-US">
                    <a:noFill/>
                  </a:rPr>
                  <a:t> </a:t>
                </a:r>
              </a:p>
            </p:txBody>
          </p:sp>
        </mc:Fallback>
      </mc:AlternateContent>
      <p:cxnSp>
        <p:nvCxnSpPr>
          <p:cNvPr id="14" name="直接连接符 13"/>
          <p:cNvCxnSpPr/>
          <p:nvPr/>
        </p:nvCxnSpPr>
        <p:spPr bwMode="auto">
          <a:xfrm>
            <a:off x="1044566" y="3327853"/>
            <a:ext cx="3768562" cy="1"/>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Line 12"/>
          <p:cNvSpPr>
            <a:spLocks noChangeShapeType="1"/>
          </p:cNvSpPr>
          <p:nvPr/>
        </p:nvSpPr>
        <p:spPr bwMode="auto">
          <a:xfrm flipV="1">
            <a:off x="1681880" y="3028404"/>
            <a:ext cx="0" cy="43180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Line 13"/>
          <p:cNvSpPr>
            <a:spLocks noChangeShapeType="1"/>
          </p:cNvSpPr>
          <p:nvPr/>
        </p:nvSpPr>
        <p:spPr bwMode="auto">
          <a:xfrm flipV="1">
            <a:off x="1897780" y="3028404"/>
            <a:ext cx="0" cy="431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自由: 形状 16"/>
          <p:cNvSpPr/>
          <p:nvPr/>
        </p:nvSpPr>
        <p:spPr bwMode="auto">
          <a:xfrm>
            <a:off x="1175657" y="3365607"/>
            <a:ext cx="2335946" cy="2389734"/>
          </a:xfrm>
          <a:custGeom>
            <a:avLst/>
            <a:gdLst>
              <a:gd name="connsiteX0" fmla="*/ 0 w 2335946"/>
              <a:gd name="connsiteY0" fmla="*/ 2389734 h 2389734"/>
              <a:gd name="connsiteX1" fmla="*/ 391886 w 2335946"/>
              <a:gd name="connsiteY1" fmla="*/ 914400 h 2389734"/>
              <a:gd name="connsiteX2" fmla="*/ 1221761 w 2335946"/>
              <a:gd name="connsiteY2" fmla="*/ 238205 h 2389734"/>
              <a:gd name="connsiteX3" fmla="*/ 2335946 w 2335946"/>
              <a:gd name="connsiteY3" fmla="*/ 0 h 2389734"/>
            </a:gdLst>
            <a:ahLst/>
            <a:cxnLst>
              <a:cxn ang="0">
                <a:pos x="connsiteX0" y="connsiteY0"/>
              </a:cxn>
              <a:cxn ang="0">
                <a:pos x="connsiteX1" y="connsiteY1"/>
              </a:cxn>
              <a:cxn ang="0">
                <a:pos x="connsiteX2" y="connsiteY2"/>
              </a:cxn>
              <a:cxn ang="0">
                <a:pos x="connsiteX3" y="connsiteY3"/>
              </a:cxn>
            </a:cxnLst>
            <a:rect l="l" t="t" r="r" b="b"/>
            <a:pathLst>
              <a:path w="2335946" h="2389734">
                <a:moveTo>
                  <a:pt x="0" y="2389734"/>
                </a:moveTo>
                <a:cubicBezTo>
                  <a:pt x="94129" y="1831361"/>
                  <a:pt x="188259" y="1272988"/>
                  <a:pt x="391886" y="914400"/>
                </a:cubicBezTo>
                <a:cubicBezTo>
                  <a:pt x="595513" y="555812"/>
                  <a:pt x="897751" y="390605"/>
                  <a:pt x="1221761" y="238205"/>
                </a:cubicBezTo>
                <a:cubicBezTo>
                  <a:pt x="1545771" y="85805"/>
                  <a:pt x="1940858" y="42902"/>
                  <a:pt x="2335946" y="0"/>
                </a:cubicBezTo>
              </a:path>
            </a:pathLst>
          </a:custGeom>
          <a:noFill/>
          <a:ln w="28575"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mc:AlternateContent xmlns:mc="http://schemas.openxmlformats.org/markup-compatibility/2006" xmlns:a14="http://schemas.microsoft.com/office/drawing/2010/main">
        <mc:Choice Requires="a14">
          <p:sp>
            <p:nvSpPr>
              <p:cNvPr id="18" name="TextBox 13"/>
              <p:cNvSpPr txBox="1">
                <a:spLocks noChangeArrowheads="1"/>
              </p:cNvSpPr>
              <p:nvPr/>
            </p:nvSpPr>
            <p:spPr bwMode="auto">
              <a:xfrm>
                <a:off x="1176140" y="2630187"/>
                <a:ext cx="1491114"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zh-CN" sz="2000" b="1" i="1" u="none" strike="noStrike" kern="0" cap="none" spc="0" normalizeH="0" baseline="0" noProof="0" dirty="0" smtClean="0">
                            <a:ln>
                              <a:noFill/>
                            </a:ln>
                            <a:solidFill>
                              <a:srgbClr val="FF0000"/>
                            </a:solidFill>
                            <a:effectLst/>
                            <a:uLnTx/>
                            <a:uFillTx/>
                            <a:latin typeface="Cambria Math" panose="02040503050406030204" pitchFamily="18" charset="0"/>
                            <a:ea typeface="宋体" pitchFamily="2" charset="-122"/>
                            <a:cs typeface="Calibri" panose="020F0502020204030204" pitchFamily="34" charset="0"/>
                            <a:sym typeface="Symbol" pitchFamily="18" charset="2"/>
                          </a:rPr>
                        </m:ctrlPr>
                      </m:accPr>
                      <m:e>
                        <m:r>
                          <a:rPr kumimoji="0" lang="en-US" altLang="zh-CN" sz="2000" b="1" i="1" u="none" strike="noStrike" kern="0" cap="none" spc="0" normalizeH="0" baseline="0" noProof="0" dirty="0" smtClean="0">
                            <a:ln>
                              <a:noFill/>
                            </a:ln>
                            <a:solidFill>
                              <a:srgbClr val="FF0000"/>
                            </a:solidFill>
                            <a:effectLst/>
                            <a:uLnTx/>
                            <a:uFillTx/>
                            <a:latin typeface="Cambria Math" panose="02040503050406030204" pitchFamily="18" charset="0"/>
                            <a:ea typeface="宋体" pitchFamily="2" charset="-122"/>
                            <a:cs typeface="Calibri" panose="020F0502020204030204" pitchFamily="34" charset="0"/>
                            <a:sym typeface="Symbol" pitchFamily="18" charset="2"/>
                          </a:rPr>
                          <m:t>𝒒</m:t>
                        </m:r>
                      </m:e>
                    </m:acc>
                    <m:r>
                      <a:rPr kumimoji="0" lang="en-US" altLang="zh-CN" sz="2000" b="1" i="1" u="none" strike="noStrike" kern="0" cap="none" spc="0" normalizeH="0" baseline="0" noProof="0" dirty="0" err="1">
                        <a:ln>
                          <a:noFill/>
                        </a:ln>
                        <a:solidFill>
                          <a:srgbClr val="FF0000"/>
                        </a:solidFill>
                        <a:effectLst/>
                        <a:uLnTx/>
                        <a:uFillTx/>
                        <a:latin typeface="Cambria Math" panose="02040503050406030204" pitchFamily="18" charset="0"/>
                        <a:ea typeface="宋体" pitchFamily="2" charset="-122"/>
                        <a:cs typeface="Calibri" panose="020F0502020204030204" pitchFamily="34" charset="0"/>
                        <a:sym typeface="Symbol" pitchFamily="18" charset="2"/>
                      </a:rPr>
                      <m:t>𝒒</m:t>
                    </m:r>
                    <m:r>
                      <a:rPr kumimoji="0" lang="en-US" altLang="zh-CN" sz="2000" b="1" i="1" u="none" strike="noStrike" kern="0" cap="none" spc="0" normalizeH="0" baseline="0" noProof="0" dirty="0">
                        <a:ln>
                          <a:noFill/>
                        </a:ln>
                        <a:solidFill>
                          <a:srgbClr val="FF0000"/>
                        </a:solidFill>
                        <a:effectLst/>
                        <a:uLnTx/>
                        <a:uFillTx/>
                        <a:latin typeface="Cambria Math" panose="02040503050406030204" pitchFamily="18" charset="0"/>
                        <a:ea typeface="宋体" pitchFamily="2" charset="-122"/>
                        <a:cs typeface="Calibri" panose="020F0502020204030204" pitchFamily="34" charset="0"/>
                        <a:sym typeface="Symbol" pitchFamily="18" charset="2"/>
                      </a:rPr>
                      <m:t> </m:t>
                    </m:r>
                  </m:oMath>
                </a14:m>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ea typeface="宋体" pitchFamily="2" charset="-122"/>
                    <a:cs typeface="Calibri" panose="020F0502020204030204" pitchFamily="34" charset="0"/>
                    <a:sym typeface="Symbol" pitchFamily="18" charset="2"/>
                  </a:rPr>
                  <a:t>creation </a:t>
                </a:r>
                <a:endParaRPr kumimoji="0" lang="zh-CN" altLang="en-US" sz="2000" b="1" i="0" u="none" strike="noStrike" kern="0" cap="none" spc="0" normalizeH="0" baseline="0" noProof="0" dirty="0">
                  <a:ln>
                    <a:noFill/>
                  </a:ln>
                  <a:solidFill>
                    <a:srgbClr val="FF0000"/>
                  </a:solidFill>
                  <a:effectLst/>
                  <a:uLnTx/>
                  <a:uFillTx/>
                  <a:latin typeface="Calibri" panose="020F0502020204030204" pitchFamily="34" charset="0"/>
                  <a:ea typeface="宋体" pitchFamily="2" charset="-122"/>
                  <a:cs typeface="Calibri" panose="020F0502020204030204" pitchFamily="34" charset="0"/>
                </a:endParaRPr>
              </a:p>
            </p:txBody>
          </p:sp>
        </mc:Choice>
        <mc:Fallback xmlns="">
          <p:sp>
            <p:nvSpPr>
              <p:cNvPr id="18" name="TextBox 13"/>
              <p:cNvSpPr txBox="1">
                <a:spLocks noRot="1" noChangeAspect="1" noMove="1" noResize="1" noEditPoints="1" noAdjustHandles="1" noChangeArrowheads="1" noChangeShapeType="1" noTextEdit="1"/>
              </p:cNvSpPr>
              <p:nvPr/>
            </p:nvSpPr>
            <p:spPr bwMode="auto">
              <a:xfrm>
                <a:off x="1176140" y="2630187"/>
                <a:ext cx="1491114" cy="400110"/>
              </a:xfrm>
              <a:prstGeom prst="rect">
                <a:avLst/>
              </a:prstGeom>
              <a:blipFill>
                <a:blip r:embed="rId6"/>
                <a:stretch>
                  <a:fillRect l="-408" t="-7576" r="-3265"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20" name="TextBox 11"/>
          <p:cNvSpPr txBox="1">
            <a:spLocks noChangeArrowheads="1"/>
          </p:cNvSpPr>
          <p:nvPr/>
        </p:nvSpPr>
        <p:spPr bwMode="auto">
          <a:xfrm>
            <a:off x="5369125" y="3667327"/>
            <a:ext cx="62968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The effect of vacuum polarization due to dynamical quark pair creation may be manifested by the strong coupling to open thresholds and compensated by that of the hadron loops, i.e. coupled-channel effects.  </a:t>
            </a:r>
            <a:endParaRPr kumimoji="0" lang="zh-CN" altLang="en-US" sz="20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endParaRPr>
          </a:p>
        </p:txBody>
      </p:sp>
      <p:sp>
        <p:nvSpPr>
          <p:cNvPr id="21" name="TextBox 12"/>
          <p:cNvSpPr txBox="1">
            <a:spLocks noChangeArrowheads="1"/>
          </p:cNvSpPr>
          <p:nvPr/>
        </p:nvSpPr>
        <p:spPr bwMode="auto">
          <a:xfrm>
            <a:off x="2566909" y="5922317"/>
            <a:ext cx="92280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ts val="0"/>
              </a:spcBef>
              <a:spcAft>
                <a:spcPct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E. </a:t>
            </a:r>
            <a:r>
              <a:rPr kumimoji="0" lang="en-US" altLang="zh-CN" sz="1600" b="0" i="0" u="none" strike="noStrike" kern="0" cap="none" spc="0" normalizeH="0" baseline="0" noProof="0" dirty="0" err="1">
                <a:ln>
                  <a:noFill/>
                </a:ln>
                <a:solidFill>
                  <a:srgbClr val="0000FF"/>
                </a:solidFill>
                <a:effectLst/>
                <a:uLnTx/>
                <a:uFillTx/>
                <a:latin typeface="Calibri" panose="020F0502020204030204" pitchFamily="34" charset="0"/>
                <a:ea typeface="宋体" pitchFamily="2" charset="-122"/>
                <a:cs typeface="Calibri" panose="020F0502020204030204" pitchFamily="34" charset="0"/>
              </a:rPr>
              <a:t>Eichten</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et al., PRD17, 3090 (1987); E. J. </a:t>
            </a:r>
            <a:r>
              <a:rPr kumimoji="0" lang="en-US" altLang="zh-CN" sz="1600" b="0" i="0" u="none" strike="noStrike" kern="0" cap="none" spc="0" normalizeH="0" baseline="0" noProof="0" dirty="0" err="1">
                <a:ln>
                  <a:noFill/>
                </a:ln>
                <a:solidFill>
                  <a:srgbClr val="0000FF"/>
                </a:solidFill>
                <a:effectLst/>
                <a:uLnTx/>
                <a:uFillTx/>
                <a:latin typeface="Calibri" panose="020F0502020204030204" pitchFamily="34" charset="0"/>
                <a:ea typeface="宋体" pitchFamily="2" charset="-122"/>
                <a:cs typeface="Calibri" panose="020F0502020204030204" pitchFamily="34" charset="0"/>
              </a:rPr>
              <a:t>Eichten</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K. Lane, and C. </a:t>
            </a:r>
            <a:r>
              <a:rPr kumimoji="0" lang="en-US" altLang="zh-CN" sz="1600" b="0" i="0" u="none" strike="noStrike" kern="0" cap="none" spc="0" normalizeH="0" baseline="0" noProof="0" dirty="0" err="1">
                <a:ln>
                  <a:noFill/>
                </a:ln>
                <a:solidFill>
                  <a:srgbClr val="0000FF"/>
                </a:solidFill>
                <a:effectLst/>
                <a:uLnTx/>
                <a:uFillTx/>
                <a:latin typeface="Calibri" panose="020F0502020204030204" pitchFamily="34" charset="0"/>
                <a:ea typeface="宋体" pitchFamily="2" charset="-122"/>
                <a:cs typeface="Calibri" panose="020F0502020204030204" pitchFamily="34" charset="0"/>
              </a:rPr>
              <a:t>Quigg</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Phys. Rev. D 69, 094019 (2004)</a:t>
            </a:r>
          </a:p>
          <a:p>
            <a:pPr marL="0" marR="0" lvl="0" indent="0" defTabSz="914400" eaLnBrk="1" fontAlgn="base" latinLnBrk="0" hangingPunct="1">
              <a:lnSpc>
                <a:spcPct val="100000"/>
              </a:lnSpc>
              <a:spcBef>
                <a:spcPts val="0"/>
              </a:spcBef>
              <a:spcAft>
                <a:spcPct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B.-Q. Li and K.-T. Chao, Phys. Rev. </a:t>
            </a:r>
            <a:r>
              <a:rPr kumimoji="0" lang="zh-CN"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D79</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a:t>
            </a:r>
            <a:r>
              <a:rPr kumimoji="0" lang="zh-CN"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094004</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a:t>
            </a:r>
            <a:r>
              <a:rPr kumimoji="0" lang="zh-CN"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(2009)</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a:t>
            </a:r>
          </a:p>
          <a:p>
            <a:pPr marL="0" marR="0" lvl="0" indent="0" defTabSz="914400" eaLnBrk="1" fontAlgn="base" latinLnBrk="0" hangingPunct="1">
              <a:lnSpc>
                <a:spcPct val="100000"/>
              </a:lnSpc>
              <a:spcBef>
                <a:spcPts val="0"/>
              </a:spcBef>
              <a:spcAft>
                <a:spcPct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T. Barnes and E. Swanson, </a:t>
            </a:r>
            <a:r>
              <a:rPr kumimoji="0" lang="zh-CN"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Phys.Rev. C77</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a:t>
            </a:r>
            <a:r>
              <a:rPr kumimoji="0" lang="zh-CN"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055206 (2008) </a:t>
            </a:r>
            <a:endParaRPr kumimoji="0" lang="zh-CN" altLang="en-US"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endParaRPr>
          </a:p>
        </p:txBody>
      </p:sp>
      <p:sp>
        <p:nvSpPr>
          <p:cNvPr id="22" name="TextBox 15"/>
          <p:cNvSpPr txBox="1">
            <a:spLocks noChangeArrowheads="1"/>
          </p:cNvSpPr>
          <p:nvPr/>
        </p:nvSpPr>
        <p:spPr bwMode="auto">
          <a:xfrm>
            <a:off x="5369125" y="1338853"/>
            <a:ext cx="56183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008000"/>
                </a:solidFill>
                <a:effectLst/>
                <a:uLnTx/>
                <a:uFillTx/>
                <a:latin typeface="Calibri" panose="020F0502020204030204" pitchFamily="34" charset="0"/>
                <a:ea typeface="宋体" pitchFamily="2" charset="-122"/>
                <a:cs typeface="Calibri" panose="020F0502020204030204" pitchFamily="34" charset="0"/>
              </a:rPr>
              <a:t>Color screening effects? String breaking effects?   </a:t>
            </a:r>
            <a:endParaRPr kumimoji="0" lang="zh-CN" altLang="en-US" sz="2000" b="1" i="0" u="none" strike="noStrike" kern="0" cap="none" spc="0" normalizeH="0" baseline="0" noProof="0" dirty="0">
              <a:ln>
                <a:noFill/>
              </a:ln>
              <a:solidFill>
                <a:srgbClr val="008000"/>
              </a:solidFill>
              <a:effectLst/>
              <a:uLnTx/>
              <a:uFillTx/>
              <a:latin typeface="Calibri" panose="020F0502020204030204" pitchFamily="34" charset="0"/>
              <a:ea typeface="宋体" pitchFamily="2" charset="-122"/>
              <a:cs typeface="Calibri" panose="020F0502020204030204" pitchFamily="34" charset="0"/>
            </a:endParaRPr>
          </a:p>
        </p:txBody>
      </p:sp>
      <p:sp>
        <p:nvSpPr>
          <p:cNvPr id="23" name="TextBox 14"/>
          <p:cNvSpPr txBox="1">
            <a:spLocks noChangeArrowheads="1"/>
          </p:cNvSpPr>
          <p:nvPr/>
        </p:nvSpPr>
        <p:spPr bwMode="auto">
          <a:xfrm>
            <a:off x="1469433" y="269649"/>
            <a:ext cx="9429184"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Open threshold effects: A missing piece of dynamics in the potential QM</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endParaRPr>
          </a:p>
        </p:txBody>
      </p:sp>
      <p:cxnSp>
        <p:nvCxnSpPr>
          <p:cNvPr id="24" name="直接连接符 23"/>
          <p:cNvCxnSpPr/>
          <p:nvPr/>
        </p:nvCxnSpPr>
        <p:spPr>
          <a:xfrm flipV="1">
            <a:off x="7448034" y="2032680"/>
            <a:ext cx="730250" cy="1390650"/>
          </a:xfrm>
          <a:prstGeom prst="line">
            <a:avLst/>
          </a:prstGeom>
          <a:ln w="28575">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5" name="任意多边形 1"/>
          <p:cNvSpPr/>
          <p:nvPr/>
        </p:nvSpPr>
        <p:spPr>
          <a:xfrm>
            <a:off x="6527284" y="2270805"/>
            <a:ext cx="2324100" cy="376238"/>
          </a:xfrm>
          <a:custGeom>
            <a:avLst/>
            <a:gdLst>
              <a:gd name="connsiteX0" fmla="*/ 0 w 2323652"/>
              <a:gd name="connsiteY0" fmla="*/ 279795 h 376614"/>
              <a:gd name="connsiteX1" fmla="*/ 656217 w 2323652"/>
              <a:gd name="connsiteY1" fmla="*/ 290552 h 376614"/>
              <a:gd name="connsiteX2" fmla="*/ 946673 w 2323652"/>
              <a:gd name="connsiteY2" fmla="*/ 75400 h 376614"/>
              <a:gd name="connsiteX3" fmla="*/ 1194099 w 2323652"/>
              <a:gd name="connsiteY3" fmla="*/ 96 h 376614"/>
              <a:gd name="connsiteX4" fmla="*/ 1495313 w 2323652"/>
              <a:gd name="connsiteY4" fmla="*/ 64642 h 376614"/>
              <a:gd name="connsiteX5" fmla="*/ 1667436 w 2323652"/>
              <a:gd name="connsiteY5" fmla="*/ 258280 h 376614"/>
              <a:gd name="connsiteX6" fmla="*/ 1914862 w 2323652"/>
              <a:gd name="connsiteY6" fmla="*/ 355098 h 376614"/>
              <a:gd name="connsiteX7" fmla="*/ 2323652 w 2323652"/>
              <a:gd name="connsiteY7" fmla="*/ 376614 h 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652" h="376614">
                <a:moveTo>
                  <a:pt x="0" y="279795"/>
                </a:moveTo>
                <a:cubicBezTo>
                  <a:pt x="249219" y="302206"/>
                  <a:pt x="498438" y="324618"/>
                  <a:pt x="656217" y="290552"/>
                </a:cubicBezTo>
                <a:cubicBezTo>
                  <a:pt x="813996" y="256486"/>
                  <a:pt x="857026" y="123809"/>
                  <a:pt x="946673" y="75400"/>
                </a:cubicBezTo>
                <a:cubicBezTo>
                  <a:pt x="1036320" y="26991"/>
                  <a:pt x="1102659" y="1889"/>
                  <a:pt x="1194099" y="96"/>
                </a:cubicBezTo>
                <a:cubicBezTo>
                  <a:pt x="1285539" y="-1697"/>
                  <a:pt x="1416424" y="21611"/>
                  <a:pt x="1495313" y="64642"/>
                </a:cubicBezTo>
                <a:cubicBezTo>
                  <a:pt x="1574202" y="107673"/>
                  <a:pt x="1597511" y="209871"/>
                  <a:pt x="1667436" y="258280"/>
                </a:cubicBezTo>
                <a:cubicBezTo>
                  <a:pt x="1737361" y="306689"/>
                  <a:pt x="1805493" y="335376"/>
                  <a:pt x="1914862" y="355098"/>
                </a:cubicBezTo>
                <a:cubicBezTo>
                  <a:pt x="2024231" y="374820"/>
                  <a:pt x="2173941" y="375717"/>
                  <a:pt x="2323652" y="376614"/>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6" name="任意多边形 2"/>
          <p:cNvSpPr/>
          <p:nvPr/>
        </p:nvSpPr>
        <p:spPr>
          <a:xfrm>
            <a:off x="6520934" y="2834368"/>
            <a:ext cx="2330450" cy="419100"/>
          </a:xfrm>
          <a:custGeom>
            <a:avLst/>
            <a:gdLst>
              <a:gd name="connsiteX0" fmla="*/ 0 w 2345167"/>
              <a:gd name="connsiteY0" fmla="*/ 0 h 419659"/>
              <a:gd name="connsiteX1" fmla="*/ 666974 w 2345167"/>
              <a:gd name="connsiteY1" fmla="*/ 43031 h 419659"/>
              <a:gd name="connsiteX2" fmla="*/ 892885 w 2345167"/>
              <a:gd name="connsiteY2" fmla="*/ 182880 h 419659"/>
              <a:gd name="connsiteX3" fmla="*/ 1032734 w 2345167"/>
              <a:gd name="connsiteY3" fmla="*/ 344245 h 419659"/>
              <a:gd name="connsiteX4" fmla="*/ 1290918 w 2345167"/>
              <a:gd name="connsiteY4" fmla="*/ 419548 h 419659"/>
              <a:gd name="connsiteX5" fmla="*/ 1484556 w 2345167"/>
              <a:gd name="connsiteY5" fmla="*/ 355002 h 419659"/>
              <a:gd name="connsiteX6" fmla="*/ 1624405 w 2345167"/>
              <a:gd name="connsiteY6" fmla="*/ 139850 h 419659"/>
              <a:gd name="connsiteX7" fmla="*/ 1775012 w 2345167"/>
              <a:gd name="connsiteY7" fmla="*/ 86061 h 419659"/>
              <a:gd name="connsiteX8" fmla="*/ 2345167 w 2345167"/>
              <a:gd name="connsiteY8" fmla="*/ 129092 h 41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167" h="419659">
                <a:moveTo>
                  <a:pt x="0" y="0"/>
                </a:moveTo>
                <a:cubicBezTo>
                  <a:pt x="259080" y="6275"/>
                  <a:pt x="518160" y="12551"/>
                  <a:pt x="666974" y="43031"/>
                </a:cubicBezTo>
                <a:cubicBezTo>
                  <a:pt x="815788" y="73511"/>
                  <a:pt x="831925" y="132678"/>
                  <a:pt x="892885" y="182880"/>
                </a:cubicBezTo>
                <a:cubicBezTo>
                  <a:pt x="953845" y="233082"/>
                  <a:pt x="966395" y="304800"/>
                  <a:pt x="1032734" y="344245"/>
                </a:cubicBezTo>
                <a:cubicBezTo>
                  <a:pt x="1099073" y="383690"/>
                  <a:pt x="1215614" y="417755"/>
                  <a:pt x="1290918" y="419548"/>
                </a:cubicBezTo>
                <a:cubicBezTo>
                  <a:pt x="1366222" y="421341"/>
                  <a:pt x="1428975" y="401618"/>
                  <a:pt x="1484556" y="355002"/>
                </a:cubicBezTo>
                <a:cubicBezTo>
                  <a:pt x="1540137" y="308386"/>
                  <a:pt x="1575996" y="184674"/>
                  <a:pt x="1624405" y="139850"/>
                </a:cubicBezTo>
                <a:cubicBezTo>
                  <a:pt x="1672814" y="95027"/>
                  <a:pt x="1654885" y="87854"/>
                  <a:pt x="1775012" y="86061"/>
                </a:cubicBezTo>
                <a:cubicBezTo>
                  <a:pt x="1895139" y="84268"/>
                  <a:pt x="2120153" y="106680"/>
                  <a:pt x="2345167" y="129092"/>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7" name="任意多边形 3"/>
          <p:cNvSpPr/>
          <p:nvPr/>
        </p:nvSpPr>
        <p:spPr>
          <a:xfrm>
            <a:off x="7448035" y="2507344"/>
            <a:ext cx="608013" cy="466725"/>
          </a:xfrm>
          <a:custGeom>
            <a:avLst/>
            <a:gdLst>
              <a:gd name="connsiteX0" fmla="*/ 16109 w 608081"/>
              <a:gd name="connsiteY0" fmla="*/ 150607 h 467140"/>
              <a:gd name="connsiteX1" fmla="*/ 188231 w 608081"/>
              <a:gd name="connsiteY1" fmla="*/ 21516 h 467140"/>
              <a:gd name="connsiteX2" fmla="*/ 371111 w 608081"/>
              <a:gd name="connsiteY2" fmla="*/ 0 h 467140"/>
              <a:gd name="connsiteX3" fmla="*/ 543233 w 608081"/>
              <a:gd name="connsiteY3" fmla="*/ 86061 h 467140"/>
              <a:gd name="connsiteX4" fmla="*/ 607779 w 608081"/>
              <a:gd name="connsiteY4" fmla="*/ 247426 h 467140"/>
              <a:gd name="connsiteX5" fmla="*/ 521718 w 608081"/>
              <a:gd name="connsiteY5" fmla="*/ 408791 h 467140"/>
              <a:gd name="connsiteX6" fmla="*/ 360353 w 608081"/>
              <a:gd name="connsiteY6" fmla="*/ 462579 h 467140"/>
              <a:gd name="connsiteX7" fmla="*/ 220504 w 608081"/>
              <a:gd name="connsiteY7" fmla="*/ 441064 h 467140"/>
              <a:gd name="connsiteX8" fmla="*/ 26866 w 608081"/>
              <a:gd name="connsiteY8" fmla="*/ 258184 h 467140"/>
              <a:gd name="connsiteX9" fmla="*/ 16109 w 608081"/>
              <a:gd name="connsiteY9" fmla="*/ 150607 h 46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081" h="467140">
                <a:moveTo>
                  <a:pt x="16109" y="150607"/>
                </a:moveTo>
                <a:cubicBezTo>
                  <a:pt x="43003" y="111162"/>
                  <a:pt x="129064" y="46617"/>
                  <a:pt x="188231" y="21516"/>
                </a:cubicBezTo>
                <a:cubicBezTo>
                  <a:pt x="247398" y="-3585"/>
                  <a:pt x="311944" y="-10757"/>
                  <a:pt x="371111" y="0"/>
                </a:cubicBezTo>
                <a:cubicBezTo>
                  <a:pt x="430278" y="10757"/>
                  <a:pt x="503788" y="44823"/>
                  <a:pt x="543233" y="86061"/>
                </a:cubicBezTo>
                <a:cubicBezTo>
                  <a:pt x="582678" y="127299"/>
                  <a:pt x="611365" y="193638"/>
                  <a:pt x="607779" y="247426"/>
                </a:cubicBezTo>
                <a:cubicBezTo>
                  <a:pt x="604193" y="301214"/>
                  <a:pt x="562956" y="372932"/>
                  <a:pt x="521718" y="408791"/>
                </a:cubicBezTo>
                <a:cubicBezTo>
                  <a:pt x="480480" y="444650"/>
                  <a:pt x="410555" y="457200"/>
                  <a:pt x="360353" y="462579"/>
                </a:cubicBezTo>
                <a:cubicBezTo>
                  <a:pt x="310151" y="467958"/>
                  <a:pt x="276085" y="475130"/>
                  <a:pt x="220504" y="441064"/>
                </a:cubicBezTo>
                <a:cubicBezTo>
                  <a:pt x="164923" y="406998"/>
                  <a:pt x="55553" y="308386"/>
                  <a:pt x="26866" y="258184"/>
                </a:cubicBezTo>
                <a:cubicBezTo>
                  <a:pt x="-1821" y="207982"/>
                  <a:pt x="-10785" y="190052"/>
                  <a:pt x="16109" y="150607"/>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9" name="Line 6"/>
          <p:cNvSpPr>
            <a:spLocks noChangeShapeType="1"/>
          </p:cNvSpPr>
          <p:nvPr/>
        </p:nvSpPr>
        <p:spPr bwMode="auto">
          <a:xfrm>
            <a:off x="7042332" y="5546750"/>
            <a:ext cx="792162"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30" name="Line 7"/>
          <p:cNvSpPr>
            <a:spLocks noChangeShapeType="1"/>
          </p:cNvSpPr>
          <p:nvPr/>
        </p:nvSpPr>
        <p:spPr bwMode="auto">
          <a:xfrm>
            <a:off x="7978957" y="5597550"/>
            <a:ext cx="647700" cy="3603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31" name="Line 7"/>
          <p:cNvSpPr>
            <a:spLocks noChangeShapeType="1"/>
          </p:cNvSpPr>
          <p:nvPr/>
        </p:nvSpPr>
        <p:spPr bwMode="auto">
          <a:xfrm flipV="1">
            <a:off x="7986746" y="5088008"/>
            <a:ext cx="639911" cy="42009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32" name="Oval 10"/>
          <p:cNvSpPr>
            <a:spLocks noChangeArrowheads="1"/>
          </p:cNvSpPr>
          <p:nvPr/>
        </p:nvSpPr>
        <p:spPr bwMode="auto">
          <a:xfrm>
            <a:off x="7799569" y="5394646"/>
            <a:ext cx="35877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33" name="Text Box 14"/>
          <p:cNvSpPr txBox="1">
            <a:spLocks noChangeArrowheads="1"/>
          </p:cNvSpPr>
          <p:nvPr/>
        </p:nvSpPr>
        <p:spPr bwMode="auto">
          <a:xfrm>
            <a:off x="7551137" y="4997788"/>
            <a:ext cx="6174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err="1">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g</a:t>
            </a:r>
            <a:r>
              <a:rPr kumimoji="0" lang="en-GB" altLang="zh-CN" sz="2000" b="1" i="0" u="none" strike="noStrike" kern="0" cap="none" spc="0" normalizeH="0" baseline="-25000" noProof="0" dirty="0" err="1">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eff</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8420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20" grpId="0"/>
      <p:bldP spid="22" grpId="0"/>
      <p:bldP spid="25" grpId="0" animBg="1"/>
      <p:bldP spid="26" grpId="0" animBg="1"/>
      <p:bldP spid="27" grpId="0" animBg="1"/>
      <p:bldP spid="29" grpId="0" animBg="1"/>
      <p:bldP spid="30" grpId="0" animBg="1"/>
      <p:bldP spid="31" grpId="0" animBg="1"/>
      <p:bldP spid="32" grpId="0" animBg="1"/>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ta_c(\eta_c^\prime)\to VV$&#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23"/>
  <p:tag name="PICTUREFILESIZE" val="732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hi_{c1}\to VV, ~\chi_{c2}\to VP$ &#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09"/>
  <p:tag name="PICTUREFILESIZE" val="7973"/>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3770)\to nonD\bar{D}$&#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87"/>
  <p:tag name="PICTUREFILESIZE" val="1021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prime\to\gamma\eta_c, J/\psi\to\gamma\eta_c$&#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94"/>
  <p:tag name="PICTUREFILESIZE" val="9709"/>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prime\to J/\psi\pi^0, \psi^\prime\to J/\psi\eta$&#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24"/>
  <p:tag name="PICTUREFILESIZE" val="10768"/>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_{s1}(2460)-D_{s1}(2536)$&#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34"/>
  <p:tag name="PICTUREFILESIZE" val="1298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60889</TotalTime>
  <Words>1524</Words>
  <Application>Microsoft Office PowerPoint</Application>
  <PresentationFormat>宽屏</PresentationFormat>
  <Paragraphs>256</Paragraphs>
  <Slides>39</Slides>
  <Notes>1</Notes>
  <HiddenSlides>0</HiddenSlides>
  <MMClips>0</MMClips>
  <ScaleCrop>false</ScaleCrop>
  <HeadingPairs>
    <vt:vector size="6" baseType="variant">
      <vt:variant>
        <vt:lpstr>已用的字体</vt:lpstr>
      </vt:variant>
      <vt:variant>
        <vt:i4>15</vt:i4>
      </vt:variant>
      <vt:variant>
        <vt:lpstr>主题</vt:lpstr>
      </vt:variant>
      <vt:variant>
        <vt:i4>7</vt:i4>
      </vt:variant>
      <vt:variant>
        <vt:lpstr>幻灯片标题</vt:lpstr>
      </vt:variant>
      <vt:variant>
        <vt:i4>39</vt:i4>
      </vt:variant>
    </vt:vector>
  </HeadingPairs>
  <TitlesOfParts>
    <vt:vector size="61" baseType="lpstr">
      <vt:lpstr>Arial Unicode MS</vt:lpstr>
      <vt:lpstr>等线</vt:lpstr>
      <vt:lpstr>等线 Light</vt:lpstr>
      <vt:lpstr>SimHei</vt:lpstr>
      <vt:lpstr>宋体</vt:lpstr>
      <vt:lpstr>宋体</vt:lpstr>
      <vt:lpstr>Arial</vt:lpstr>
      <vt:lpstr>Calibri</vt:lpstr>
      <vt:lpstr>Calibri Light</vt:lpstr>
      <vt:lpstr>Cambria Math</vt:lpstr>
      <vt:lpstr>cmsy10</vt:lpstr>
      <vt:lpstr>Symbol</vt:lpstr>
      <vt:lpstr>Times New Roman</vt:lpstr>
      <vt:lpstr>Verdana</vt:lpstr>
      <vt:lpstr>Wingdings</vt:lpstr>
      <vt:lpstr>Default Design</vt:lpstr>
      <vt:lpstr>1_Default Design</vt:lpstr>
      <vt:lpstr>Office 主题​​</vt:lpstr>
      <vt:lpstr>Office 主题</vt:lpstr>
      <vt:lpstr>1_Office 主题​​</vt:lpstr>
      <vt:lpstr>2_Default Design</vt:lpstr>
      <vt:lpstr>3_Default Design</vt:lpstr>
      <vt:lpstr>PowerPoint 演示文稿</vt:lpstr>
      <vt:lpstr>Outline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Isospin-violating decay of B_s^∗→B_s π^0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U-spin-violating decay of χ_c2→VP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 qiang</dc:creator>
  <cp:lastModifiedBy>zhao qiang</cp:lastModifiedBy>
  <cp:revision>537</cp:revision>
  <dcterms:created xsi:type="dcterms:W3CDTF">2019-04-10T14:27:43Z</dcterms:created>
  <dcterms:modified xsi:type="dcterms:W3CDTF">2025-07-14T04:28:51Z</dcterms:modified>
</cp:coreProperties>
</file>