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1"/>
  </p:notesMasterIdLst>
  <p:sldIdLst>
    <p:sldId id="443" r:id="rId6"/>
    <p:sldId id="459" r:id="rId7"/>
    <p:sldId id="975" r:id="rId8"/>
    <p:sldId id="1107" r:id="rId9"/>
    <p:sldId id="1108" r:id="rId10"/>
    <p:sldId id="1091" r:id="rId12"/>
    <p:sldId id="1094" r:id="rId13"/>
    <p:sldId id="1109" r:id="rId14"/>
    <p:sldId id="1084" r:id="rId15"/>
    <p:sldId id="1086" r:id="rId16"/>
    <p:sldId id="1080" r:id="rId17"/>
    <p:sldId id="1042" r:id="rId18"/>
    <p:sldId id="1043" r:id="rId19"/>
    <p:sldId id="1095" r:id="rId20"/>
    <p:sldId id="1096" r:id="rId21"/>
    <p:sldId id="1098" r:id="rId22"/>
    <p:sldId id="1046" r:id="rId23"/>
    <p:sldId id="1093" r:id="rId24"/>
    <p:sldId id="1047" r:id="rId25"/>
    <p:sldId id="1054" r:id="rId26"/>
    <p:sldId id="1048" r:id="rId27"/>
    <p:sldId id="1049" r:id="rId28"/>
    <p:sldId id="1050" r:id="rId29"/>
    <p:sldId id="1083" r:id="rId30"/>
    <p:sldId id="1081" r:id="rId31"/>
    <p:sldId id="1082" r:id="rId32"/>
    <p:sldId id="1103" r:id="rId33"/>
    <p:sldId id="1104" r:id="rId34"/>
    <p:sldId id="1105" r:id="rId35"/>
    <p:sldId id="1106" r:id="rId36"/>
    <p:sldId id="865" r:id="rId37"/>
    <p:sldId id="461" r:id="rId38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99"/>
    <a:srgbClr val="45E725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0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gs" Target="tags/tag89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363683-30B8-4ACE-B563-A8CD40F2FE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lang="zh-CN" altLang="en-US" sz="1200" strike="noStrike" noProof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B4E3">
                <a:alpha val="100000"/>
              </a:srgbClr>
            </a:gs>
            <a:gs pos="17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8EB4E3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009650"/>
            <a:ext cx="9144000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9" name="Rectangle 5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009650"/>
            <a:ext cx="9144000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Rectangle 5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B4E3">
                <a:alpha val="100000"/>
              </a:srgbClr>
            </a:gs>
            <a:gs pos="17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8EB4E3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latin typeface="Corbel" panose="020B0503020204020204" pitchFamily="34" charset="0"/>
                <a:ea typeface="PMingLiU" pitchFamily="18" charset="-12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B4E3">
                <a:alpha val="100000"/>
              </a:srgbClr>
            </a:gs>
            <a:gs pos="17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8EB4E3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DAC358-6034-4E15-8D5F-1941DAC89A3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latin typeface="Corbel" panose="020B0503020204020204" pitchFamily="34" charset="0"/>
                <a:ea typeface="PMingLiU" pitchFamily="18" charset="-12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orbel" panose="020B0503020204020204" pitchFamily="34" charset="0"/>
                <a:ea typeface="PMingLiU" pitchFamily="18" charset="-120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39.png"/><Relationship Id="rId2" Type="http://schemas.openxmlformats.org/officeDocument/2006/relationships/tags" Target="../tags/tag14.xml"/><Relationship Id="rId13" Type="http://schemas.openxmlformats.org/officeDocument/2006/relationships/slideLayout" Target="../slideLayouts/slideLayout29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39.png"/><Relationship Id="rId17" Type="http://schemas.openxmlformats.org/officeDocument/2006/relationships/slideLayout" Target="../slideLayouts/slideLayout2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9.png"/><Relationship Id="rId2" Type="http://schemas.openxmlformats.org/officeDocument/2006/relationships/tags" Target="../tags/tag40.xml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48.xml"/><Relationship Id="rId12" Type="http://schemas.openxmlformats.org/officeDocument/2006/relationships/image" Target="../media/image41.png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5" Type="http://schemas.openxmlformats.org/officeDocument/2006/relationships/slideLayout" Target="../slideLayouts/slideLayout29.xml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62.png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61.png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9.png"/><Relationship Id="rId2" Type="http://schemas.openxmlformats.org/officeDocument/2006/relationships/tags" Target="../tags/tag53.xml"/><Relationship Id="rId1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38.png"/><Relationship Id="rId1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2.bin"/><Relationship Id="rId7" Type="http://schemas.openxmlformats.org/officeDocument/2006/relationships/tags" Target="../tags/tag57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.bin"/><Relationship Id="rId44" Type="http://schemas.openxmlformats.org/officeDocument/2006/relationships/vmlDrawing" Target="../drawings/vmlDrawing1.vml"/><Relationship Id="rId43" Type="http://schemas.openxmlformats.org/officeDocument/2006/relationships/slideLayout" Target="../slideLayouts/slideLayout29.xml"/><Relationship Id="rId42" Type="http://schemas.openxmlformats.org/officeDocument/2006/relationships/image" Target="../media/image85.png"/><Relationship Id="rId41" Type="http://schemas.openxmlformats.org/officeDocument/2006/relationships/image" Target="../media/image84.png"/><Relationship Id="rId40" Type="http://schemas.openxmlformats.org/officeDocument/2006/relationships/image" Target="../media/image83.png"/><Relationship Id="rId4" Type="http://schemas.openxmlformats.org/officeDocument/2006/relationships/tags" Target="../tags/tag56.xml"/><Relationship Id="rId39" Type="http://schemas.openxmlformats.org/officeDocument/2006/relationships/image" Target="../media/image82.png"/><Relationship Id="rId38" Type="http://schemas.openxmlformats.org/officeDocument/2006/relationships/tags" Target="../tags/tag70.xml"/><Relationship Id="rId37" Type="http://schemas.openxmlformats.org/officeDocument/2006/relationships/tags" Target="../tags/tag69.xml"/><Relationship Id="rId36" Type="http://schemas.openxmlformats.org/officeDocument/2006/relationships/image" Target="../media/image81.png"/><Relationship Id="rId35" Type="http://schemas.openxmlformats.org/officeDocument/2006/relationships/image" Target="../media/image80.wmf"/><Relationship Id="rId34" Type="http://schemas.openxmlformats.org/officeDocument/2006/relationships/oleObject" Target="../embeddings/oleObject9.bin"/><Relationship Id="rId33" Type="http://schemas.openxmlformats.org/officeDocument/2006/relationships/tags" Target="../tags/tag68.xml"/><Relationship Id="rId32" Type="http://schemas.openxmlformats.org/officeDocument/2006/relationships/oleObject" Target="../embeddings/oleObject8.bin"/><Relationship Id="rId31" Type="http://schemas.openxmlformats.org/officeDocument/2006/relationships/tags" Target="../tags/tag67.xml"/><Relationship Id="rId30" Type="http://schemas.openxmlformats.org/officeDocument/2006/relationships/image" Target="../media/image79.wmf"/><Relationship Id="rId3" Type="http://schemas.openxmlformats.org/officeDocument/2006/relationships/tags" Target="../tags/tag55.xml"/><Relationship Id="rId29" Type="http://schemas.openxmlformats.org/officeDocument/2006/relationships/oleObject" Target="../embeddings/oleObject7.bin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image" Target="../media/image78.wmf"/><Relationship Id="rId24" Type="http://schemas.openxmlformats.org/officeDocument/2006/relationships/oleObject" Target="../embeddings/oleObject6.bin"/><Relationship Id="rId23" Type="http://schemas.openxmlformats.org/officeDocument/2006/relationships/tags" Target="../tags/tag63.xml"/><Relationship Id="rId22" Type="http://schemas.openxmlformats.org/officeDocument/2006/relationships/image" Target="../media/image77.wmf"/><Relationship Id="rId21" Type="http://schemas.openxmlformats.org/officeDocument/2006/relationships/oleObject" Target="../embeddings/oleObject5.bin"/><Relationship Id="rId20" Type="http://schemas.openxmlformats.org/officeDocument/2006/relationships/tags" Target="../tags/tag62.xml"/><Relationship Id="rId2" Type="http://schemas.openxmlformats.org/officeDocument/2006/relationships/image" Target="../media/image70.png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15" Type="http://schemas.openxmlformats.org/officeDocument/2006/relationships/image" Target="../media/image74.wmf"/><Relationship Id="rId14" Type="http://schemas.openxmlformats.org/officeDocument/2006/relationships/oleObject" Target="../embeddings/oleObject4.bin"/><Relationship Id="rId13" Type="http://schemas.openxmlformats.org/officeDocument/2006/relationships/tags" Target="../tags/tag59.xml"/><Relationship Id="rId12" Type="http://schemas.openxmlformats.org/officeDocument/2006/relationships/image" Target="../media/image73.wmf"/><Relationship Id="rId11" Type="http://schemas.openxmlformats.org/officeDocument/2006/relationships/oleObject" Target="../embeddings/oleObject3.bin"/><Relationship Id="rId10" Type="http://schemas.openxmlformats.org/officeDocument/2006/relationships/tags" Target="../tags/tag58.xml"/><Relationship Id="rId1" Type="http://schemas.openxmlformats.org/officeDocument/2006/relationships/tags" Target="../tags/tag5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9" Type="http://schemas.openxmlformats.org/officeDocument/2006/relationships/slideLayout" Target="../slideLayouts/slideLayout29.xml"/><Relationship Id="rId28" Type="http://schemas.openxmlformats.org/officeDocument/2006/relationships/tags" Target="../tags/tag87.xml"/><Relationship Id="rId27" Type="http://schemas.openxmlformats.org/officeDocument/2006/relationships/image" Target="../media/image96.png"/><Relationship Id="rId26" Type="http://schemas.openxmlformats.org/officeDocument/2006/relationships/image" Target="../media/image95.png"/><Relationship Id="rId25" Type="http://schemas.openxmlformats.org/officeDocument/2006/relationships/image" Target="../media/image94.png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image" Target="../media/image93.png"/><Relationship Id="rId20" Type="http://schemas.openxmlformats.org/officeDocument/2006/relationships/image" Target="../media/image92.png"/><Relationship Id="rId2" Type="http://schemas.openxmlformats.org/officeDocument/2006/relationships/tags" Target="../tags/tag72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image" Target="../media/image91.png"/><Relationship Id="rId15" Type="http://schemas.openxmlformats.org/officeDocument/2006/relationships/image" Target="../media/image90.png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66.png"/><Relationship Id="rId3" Type="http://schemas.openxmlformats.org/officeDocument/2006/relationships/tags" Target="../tags/tag88.xml"/><Relationship Id="rId2" Type="http://schemas.openxmlformats.org/officeDocument/2006/relationships/image" Target="../media/image102.png"/><Relationship Id="rId1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tags" Target="../tags/tag5.xml"/><Relationship Id="rId4" Type="http://schemas.openxmlformats.org/officeDocument/2006/relationships/image" Target="../media/image7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29.xml"/><Relationship Id="rId12" Type="http://schemas.openxmlformats.org/officeDocument/2006/relationships/image" Target="../media/image21.png"/><Relationship Id="rId11" Type="http://schemas.openxmlformats.org/officeDocument/2006/relationships/tags" Target="../tags/tag12.xml"/><Relationship Id="rId10" Type="http://schemas.openxmlformats.org/officeDocument/2006/relationships/image" Target="../media/image20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hyperlink" Target="https://arxiv.org/abs/2502.11351" TargetMode="Externa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H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0"/>
            <a:ext cx="3203575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3" descr="K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054100"/>
            <a:ext cx="9045575" cy="470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1"/>
          <p:cNvSpPr>
            <a:spLocks noGrp="1"/>
          </p:cNvSpPr>
          <p:nvPr>
            <p:ph type="ctrTitle" idx="4294967295"/>
          </p:nvPr>
        </p:nvSpPr>
        <p:spPr>
          <a:xfrm>
            <a:off x="242570" y="1901190"/>
            <a:ext cx="8648065" cy="1389380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marL="0" lvl="0" indent="0" algn="ctr" eaLnBrk="1" hangingPunct="1">
              <a:buClrTx/>
              <a:buNone/>
            </a:pPr>
            <a:r>
              <a:rPr lang="en-US" altLang="zh-CN" sz="2800" dirty="0">
                <a:solidFill>
                  <a:schemeClr val="hlink"/>
                </a:solidFill>
                <a:latin typeface="微软雅黑" panose="020B0503020204020204" pitchFamily="34" charset="-122"/>
              </a:rPr>
              <a:t>Mixing Effect Between Molecular and Diquark-Antidiquark States in Tetraquarks</a:t>
            </a:r>
            <a:endParaRPr lang="en-US" altLang="zh-CN" sz="2800" dirty="0">
              <a:solidFill>
                <a:schemeClr val="hlin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4" name="副标题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1371600" y="3498215"/>
            <a:ext cx="6400800" cy="116205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 typeface="Arial" panose="020B0604020202020204" pitchFamily="34" charset="0"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defRPr/>
            </a:lvl5pPr>
          </a:lstStyle>
          <a:p>
            <a:pPr marL="0" lvl="0" indent="0" algn="ctr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</a:rPr>
              <a:t>Zhi-Feng Sun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</a:rPr>
              <a:t>2025. 7. </a:t>
            </a:r>
            <a:r>
              <a:rPr lang="en-US" altLang="zh-CN" sz="2800" b="1" dirty="0">
                <a:latin typeface="微软雅黑" panose="020B0503020204020204" pitchFamily="34" charset="-122"/>
              </a:rPr>
              <a:t>14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0"/>
            <a:ext cx="31686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Box 4"/>
          <p:cNvSpPr txBox="1"/>
          <p:nvPr/>
        </p:nvSpPr>
        <p:spPr>
          <a:xfrm>
            <a:off x="0" y="1214438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兰州大学物理科学与技术学院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127" name="内容占位符 3" descr="QQ截图20140429211417_副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40425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15060" y="5230495"/>
            <a:ext cx="6994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Collaborators: Z. H. Cao, W. He, Y. Ma, C. Q. Pang, J. F. Wang, </a:t>
            </a:r>
            <a:endParaRPr lang="en-US" altLang="zh-CN" b="1"/>
          </a:p>
          <a:p>
            <a:r>
              <a:rPr lang="en-US" altLang="zh-CN" b="1"/>
              <a:t>                         C. W. Xiao</a:t>
            </a:r>
            <a:r>
              <a:rPr lang="en-US" altLang="zh-CN" b="1">
                <a:sym typeface="+mn-ea"/>
              </a:rPr>
              <a:t>, D. S. Zhang</a:t>
            </a:r>
            <a:endParaRPr lang="en-US" altLang="zh-CN" b="1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2140" y="31299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/>
              <a:t>diquark model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196" r="67378"/>
          <a:stretch>
            <a:fillRect/>
          </a:stretch>
        </p:blipFill>
        <p:spPr>
          <a:xfrm>
            <a:off x="467360" y="1222375"/>
            <a:ext cx="2088515" cy="1482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2140" y="4158615"/>
            <a:ext cx="2323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/>
              <a:t>QCD sum rules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12140" y="50603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/>
              <a:t>quark model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79705" y="511810"/>
            <a:ext cx="477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ym typeface="宋体" panose="02010600030101010101" pitchFamily="2" charset="-122"/>
              </a:rPr>
              <a:t>• </a:t>
            </a:r>
            <a:r>
              <a:rPr lang="en-US" altLang="zh-CN" sz="2000" b="1"/>
              <a:t>P</a:t>
            </a:r>
            <a:r>
              <a:rPr lang="en-US" altLang="zh-CN" sz="2000" b="1"/>
              <a:t>icture of diquark-antidiquark state</a:t>
            </a:r>
            <a:endParaRPr lang="en-US" altLang="zh-CN" sz="20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0488" t="30550" r="37770" b="30165"/>
          <a:stretch>
            <a:fillRect/>
          </a:stretch>
        </p:blipFill>
        <p:spPr>
          <a:xfrm>
            <a:off x="2700020" y="1270635"/>
            <a:ext cx="942340" cy="648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68607" t="13005"/>
          <a:stretch>
            <a:fillRect/>
          </a:stretch>
        </p:blipFill>
        <p:spPr>
          <a:xfrm>
            <a:off x="3786505" y="1268730"/>
            <a:ext cx="2009775" cy="14357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00470" y="1643380"/>
            <a:ext cx="2137410" cy="2755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en-US" altLang="zh-CN" sz="1200"/>
              <a:t>Phys. Lett. B 778 (2018) 247</a:t>
            </a:r>
            <a:endParaRPr lang="en-US" altLang="zh-CN" sz="1200"/>
          </a:p>
        </p:txBody>
      </p:sp>
      <p:sp>
        <p:nvSpPr>
          <p:cNvPr id="11" name="文本框 10"/>
          <p:cNvSpPr txBox="1"/>
          <p:nvPr/>
        </p:nvSpPr>
        <p:spPr>
          <a:xfrm>
            <a:off x="251460" y="2712085"/>
            <a:ext cx="5372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ym typeface="宋体" panose="02010600030101010101" pitchFamily="2" charset="-122"/>
              </a:rPr>
              <a:t>• </a:t>
            </a:r>
            <a:r>
              <a:rPr lang="en-US" altLang="zh-CN" sz="2000" b="1"/>
              <a:t>M</a:t>
            </a:r>
            <a:r>
              <a:rPr lang="en-US" altLang="zh-CN" sz="2000" b="1"/>
              <a:t>ethords for diquark-antidiquark state</a:t>
            </a:r>
            <a:endParaRPr lang="en-US" altLang="zh-CN" sz="2000" b="1"/>
          </a:p>
        </p:txBody>
      </p:sp>
      <p:sp>
        <p:nvSpPr>
          <p:cNvPr id="12" name="文本框 11"/>
          <p:cNvSpPr txBox="1"/>
          <p:nvPr/>
        </p:nvSpPr>
        <p:spPr>
          <a:xfrm>
            <a:off x="972185" y="3504565"/>
            <a:ext cx="338455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Rev. Lett.  91, 232003 (2003)</a:t>
            </a:r>
            <a:endParaRPr lang="en-US" alt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3636645" y="3795395"/>
            <a:ext cx="310642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Rev. D 89, 114010 (2014)</a:t>
            </a:r>
            <a:endParaRPr lang="en-US" altLang="zh-CN" sz="1200"/>
          </a:p>
        </p:txBody>
      </p:sp>
      <p:sp>
        <p:nvSpPr>
          <p:cNvPr id="14" name="右大括号 13"/>
          <p:cNvSpPr/>
          <p:nvPr/>
        </p:nvSpPr>
        <p:spPr>
          <a:xfrm>
            <a:off x="5940425" y="1054735"/>
            <a:ext cx="287655" cy="1511935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2185" y="3799205"/>
            <a:ext cx="230441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/>
              <a:t>Phys.Rev.D</a:t>
            </a:r>
            <a:r>
              <a:rPr lang="en-US" altLang="zh-CN" sz="1200" b="0" i="0"/>
              <a:t> 103 (2021) 094038</a:t>
            </a:r>
            <a:endParaRPr lang="en-US" altLang="zh-CN" sz="1200" b="0" i="0"/>
          </a:p>
        </p:txBody>
      </p:sp>
      <p:sp>
        <p:nvSpPr>
          <p:cNvPr id="17" name="文本框 16"/>
          <p:cNvSpPr txBox="1"/>
          <p:nvPr/>
        </p:nvSpPr>
        <p:spPr>
          <a:xfrm>
            <a:off x="3555365" y="3450590"/>
            <a:ext cx="23856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</a:t>
            </a:r>
            <a:r>
              <a:rPr lang="en-US" altLang="zh-CN" sz="1200"/>
              <a:t>Phys. Rev. D 94, 054026 (2016)</a:t>
            </a:r>
            <a:endParaRPr lang="en-US" altLang="zh-CN" sz="1200"/>
          </a:p>
        </p:txBody>
      </p:sp>
      <p:sp>
        <p:nvSpPr>
          <p:cNvPr id="18" name="文本框 17"/>
          <p:cNvSpPr txBox="1"/>
          <p:nvPr/>
        </p:nvSpPr>
        <p:spPr>
          <a:xfrm>
            <a:off x="972185" y="4526915"/>
            <a:ext cx="230441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/>
              <a:t>Phys.Rev.D</a:t>
            </a:r>
            <a:r>
              <a:rPr lang="en-US" altLang="zh-CN" sz="1200" b="0" i="0"/>
              <a:t> 108 (2023) 094019</a:t>
            </a:r>
            <a:endParaRPr lang="en-US" altLang="zh-CN" sz="1200" b="0" i="0"/>
          </a:p>
        </p:txBody>
      </p:sp>
      <p:sp>
        <p:nvSpPr>
          <p:cNvPr id="19" name="文本框 18"/>
          <p:cNvSpPr txBox="1"/>
          <p:nvPr/>
        </p:nvSpPr>
        <p:spPr>
          <a:xfrm>
            <a:off x="3470910" y="4526915"/>
            <a:ext cx="246951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/>
              <a:t>Chin.Phys.C</a:t>
            </a:r>
            <a:r>
              <a:rPr lang="en-US" altLang="zh-CN" sz="1200" b="0" i="0"/>
              <a:t> 45 (2021) 9, 093102</a:t>
            </a:r>
            <a:endParaRPr lang="en-US" altLang="zh-CN" sz="1200" b="0" i="0"/>
          </a:p>
        </p:txBody>
      </p:sp>
      <p:sp>
        <p:nvSpPr>
          <p:cNvPr id="2" name="文本框 1"/>
          <p:cNvSpPr txBox="1"/>
          <p:nvPr/>
        </p:nvSpPr>
        <p:spPr>
          <a:xfrm>
            <a:off x="962660" y="4796155"/>
            <a:ext cx="217551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Eur. Phys. J. C 77</a:t>
            </a:r>
            <a:r>
              <a:rPr lang="en-US" altLang="zh-CN" sz="1200">
                <a:sym typeface="+mn-ea"/>
              </a:rPr>
              <a:t> (2017)</a:t>
            </a:r>
            <a:r>
              <a:rPr lang="en-US" altLang="zh-CN" sz="1200"/>
              <a:t> 78</a:t>
            </a:r>
            <a:endParaRPr lang="en-US" alt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972185" y="5440045"/>
            <a:ext cx="239395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Rev. D 92</a:t>
            </a:r>
            <a:r>
              <a:rPr lang="en-US" altLang="zh-CN" sz="1200">
                <a:sym typeface="+mn-ea"/>
              </a:rPr>
              <a:t> (2015)</a:t>
            </a:r>
            <a:r>
              <a:rPr lang="en-US" altLang="zh-CN" sz="1200"/>
              <a:t> 034027</a:t>
            </a:r>
            <a:endParaRPr lang="en-US" altLang="zh-CN" sz="1200"/>
          </a:p>
        </p:txBody>
      </p:sp>
      <p:sp>
        <p:nvSpPr>
          <p:cNvPr id="22" name="文本框 21"/>
          <p:cNvSpPr txBox="1"/>
          <p:nvPr/>
        </p:nvSpPr>
        <p:spPr>
          <a:xfrm>
            <a:off x="3555365" y="5471160"/>
            <a:ext cx="234823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Rev. D 90, 054009 (2014)</a:t>
            </a:r>
            <a:endParaRPr lang="en-US" altLang="zh-CN" sz="1200"/>
          </a:p>
        </p:txBody>
      </p:sp>
      <p:sp>
        <p:nvSpPr>
          <p:cNvPr id="23" name="文本框 22"/>
          <p:cNvSpPr txBox="1"/>
          <p:nvPr/>
        </p:nvSpPr>
        <p:spPr>
          <a:xfrm>
            <a:off x="3492500" y="5674995"/>
            <a:ext cx="153606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</a:t>
            </a:r>
            <a:r>
              <a:rPr lang="en-US" altLang="zh-CN" sz="1200"/>
              <a:t>arXiv:1707.01180</a:t>
            </a:r>
            <a:endParaRPr lang="en-US" altLang="zh-CN" sz="1200"/>
          </a:p>
        </p:txBody>
      </p:sp>
      <p:sp>
        <p:nvSpPr>
          <p:cNvPr id="24" name="文本框 23"/>
          <p:cNvSpPr txBox="1"/>
          <p:nvPr/>
        </p:nvSpPr>
        <p:spPr>
          <a:xfrm>
            <a:off x="899795" y="5621020"/>
            <a:ext cx="14947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</a:t>
            </a:r>
            <a:r>
              <a:rPr lang="en-US" altLang="zh-CN" sz="1200"/>
              <a:t>arXiv:1608.07900</a:t>
            </a:r>
            <a:endParaRPr lang="en-US" altLang="zh-CN" sz="1200"/>
          </a:p>
        </p:txBody>
      </p:sp>
      <p:sp>
        <p:nvSpPr>
          <p:cNvPr id="25" name="圆角矩形 24"/>
          <p:cNvSpPr/>
          <p:nvPr/>
        </p:nvSpPr>
        <p:spPr>
          <a:xfrm>
            <a:off x="1034415" y="3501390"/>
            <a:ext cx="4906010" cy="575945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97585" y="5467350"/>
            <a:ext cx="4906010" cy="575945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97585" y="4512310"/>
            <a:ext cx="4906010" cy="575945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92500" y="4773295"/>
            <a:ext cx="248856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/>
              <a:t>Phys.Rev.D</a:t>
            </a:r>
            <a:r>
              <a:rPr lang="en-US" altLang="zh-CN" sz="1200" b="0" i="0"/>
              <a:t> 87 (2013) 014003</a:t>
            </a:r>
            <a:endParaRPr lang="en-US" altLang="zh-CN" sz="1200" b="0" i="0"/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/>
        </p:nvSpPr>
        <p:spPr>
          <a:xfrm>
            <a:off x="71120" y="2582863"/>
            <a:ext cx="900112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Mixture of molecular and diquark-antidiquark states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2"/>
          <p:cNvPicPr>
            <a:picLocks noChangeAspect="1"/>
          </p:cNvPicPr>
          <p:nvPr/>
        </p:nvPicPr>
        <p:blipFill>
          <a:blip r:embed="rId1"/>
          <a:srcRect l="8214" t="7100"/>
          <a:stretch>
            <a:fillRect/>
          </a:stretch>
        </p:blipFill>
        <p:spPr>
          <a:xfrm>
            <a:off x="4283075" y="1123950"/>
            <a:ext cx="4760913" cy="353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052513"/>
            <a:ext cx="3900487" cy="3532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9"/>
          <p:cNvSpPr txBox="1"/>
          <p:nvPr/>
        </p:nvSpPr>
        <p:spPr>
          <a:xfrm>
            <a:off x="323850" y="333375"/>
            <a:ext cx="1874838" cy="460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(3985)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图片 4"/>
          <p:cNvPicPr>
            <a:picLocks noChangeAspect="1"/>
          </p:cNvPicPr>
          <p:nvPr/>
        </p:nvPicPr>
        <p:blipFill>
          <a:blip r:embed="rId3"/>
          <a:srcRect t="22136" r="47452" b="21916"/>
          <a:stretch>
            <a:fillRect/>
          </a:stretch>
        </p:blipFill>
        <p:spPr>
          <a:xfrm>
            <a:off x="682625" y="4924425"/>
            <a:ext cx="2520950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5"/>
          <p:cNvPicPr>
            <a:picLocks noChangeAspect="1"/>
          </p:cNvPicPr>
          <p:nvPr/>
        </p:nvPicPr>
        <p:blipFill>
          <a:blip r:embed="rId3"/>
          <a:srcRect l="55554" t="19493" b="12555"/>
          <a:stretch>
            <a:fillRect/>
          </a:stretch>
        </p:blipFill>
        <p:spPr>
          <a:xfrm>
            <a:off x="827088" y="5302250"/>
            <a:ext cx="2132012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6"/>
          <p:cNvPicPr>
            <a:picLocks noChangeAspect="1"/>
          </p:cNvPicPr>
          <p:nvPr/>
        </p:nvPicPr>
        <p:blipFill>
          <a:blip r:embed="rId4"/>
          <a:srcRect l="3090" t="19432"/>
          <a:stretch>
            <a:fillRect/>
          </a:stretch>
        </p:blipFill>
        <p:spPr>
          <a:xfrm>
            <a:off x="5868988" y="5013325"/>
            <a:ext cx="2271712" cy="23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550" y="5302250"/>
            <a:ext cx="1857375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8"/>
          <p:cNvPicPr>
            <a:picLocks noChangeAspect="1"/>
          </p:cNvPicPr>
          <p:nvPr/>
        </p:nvPicPr>
        <p:blipFill>
          <a:blip r:embed="rId3"/>
          <a:srcRect t="22137" r="87991" b="15417"/>
          <a:stretch>
            <a:fillRect/>
          </a:stretch>
        </p:blipFill>
        <p:spPr>
          <a:xfrm>
            <a:off x="5292725" y="4940300"/>
            <a:ext cx="5762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9"/>
          <p:cNvPicPr>
            <a:picLocks noChangeAspect="1"/>
          </p:cNvPicPr>
          <p:nvPr/>
        </p:nvPicPr>
        <p:blipFill>
          <a:blip r:embed="rId3"/>
          <a:srcRect l="55554" t="19493" r="36607" b="5507"/>
          <a:stretch>
            <a:fillRect/>
          </a:stretch>
        </p:blipFill>
        <p:spPr>
          <a:xfrm>
            <a:off x="5437188" y="5281613"/>
            <a:ext cx="376237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67995" y="5949315"/>
            <a:ext cx="2268855" cy="3371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bg1"/>
                </a:solidFill>
              </a:rPr>
              <a:t>PRL126,102001(2021)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2045" y="5949315"/>
            <a:ext cx="2294255" cy="3371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600" b="0">
                <a:solidFill>
                  <a:schemeClr val="bg1"/>
                </a:solidFill>
              </a:rPr>
              <a:t>PRL</a:t>
            </a:r>
            <a:r>
              <a:rPr lang="en-US" altLang="zh-CN" sz="1600" b="0" i="0">
                <a:solidFill>
                  <a:schemeClr val="bg1"/>
                </a:solidFill>
              </a:rPr>
              <a:t>129, 112003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(2022)</a:t>
            </a:r>
            <a:endParaRPr lang="en-US" altLang="zh-CN" sz="1600" b="0" i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rcRect t="7224"/>
          <a:stretch>
            <a:fillRect/>
          </a:stretch>
        </p:blipFill>
        <p:spPr>
          <a:xfrm>
            <a:off x="34925" y="979488"/>
            <a:ext cx="5040313" cy="409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2"/>
          <p:cNvPicPr>
            <a:picLocks noChangeAspect="1"/>
          </p:cNvPicPr>
          <p:nvPr/>
        </p:nvPicPr>
        <p:blipFill>
          <a:blip r:embed="rId2"/>
          <a:srcRect l="5785" t="9164" b="3189"/>
          <a:stretch>
            <a:fillRect/>
          </a:stretch>
        </p:blipFill>
        <p:spPr>
          <a:xfrm>
            <a:off x="5075238" y="1050925"/>
            <a:ext cx="3816350" cy="2112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9"/>
          <p:cNvSpPr txBox="1"/>
          <p:nvPr/>
        </p:nvSpPr>
        <p:spPr>
          <a:xfrm>
            <a:off x="323850" y="404813"/>
            <a:ext cx="3567113" cy="460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(4000)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(4220)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3282950"/>
            <a:ext cx="3476625" cy="1543050"/>
          </a:xfrm>
          <a:prstGeom prst="rect">
            <a:avLst/>
          </a:prstGeom>
          <a:noFill/>
          <a:ln w="127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17" name="文本框 1"/>
          <p:cNvSpPr txBox="1"/>
          <p:nvPr/>
        </p:nvSpPr>
        <p:spPr>
          <a:xfrm>
            <a:off x="395605" y="5085080"/>
            <a:ext cx="3469640" cy="39878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quark components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ccus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文本框 1"/>
          <p:cNvSpPr txBox="1"/>
          <p:nvPr/>
        </p:nvSpPr>
        <p:spPr>
          <a:xfrm>
            <a:off x="3204210" y="4897438"/>
            <a:ext cx="252413" cy="373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2"/>
          <p:cNvSpPr txBox="1"/>
          <p:nvPr/>
        </p:nvSpPr>
        <p:spPr>
          <a:xfrm>
            <a:off x="3487420" y="4897438"/>
            <a:ext cx="250825" cy="373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5805170"/>
            <a:ext cx="2380615" cy="3371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bg1"/>
                </a:solidFill>
              </a:rPr>
              <a:t>PRL127, 082001 (2021)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"/>
          <p:cNvSpPr txBox="1"/>
          <p:nvPr/>
        </p:nvSpPr>
        <p:spPr>
          <a:xfrm>
            <a:off x="755650" y="3501073"/>
            <a:ext cx="231775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it is not so natural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文本框 3"/>
          <p:cNvSpPr txBox="1"/>
          <p:nvPr/>
        </p:nvSpPr>
        <p:spPr>
          <a:xfrm>
            <a:off x="828040" y="4077335"/>
            <a:ext cx="6139815" cy="101473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l"/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OZI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rule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For quark-level Feynman diagrams (omitting gluon lines), if the diagram can be divided into two or more parts without crossing any hadrons or quark lines, the corresponding amplitude is suppressed.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4" name="组合 4"/>
          <p:cNvGrpSpPr/>
          <p:nvPr>
            <p:custDataLst>
              <p:tags r:id="rId1"/>
            </p:custDataLst>
          </p:nvPr>
        </p:nvGrpSpPr>
        <p:grpSpPr>
          <a:xfrm>
            <a:off x="755650" y="1341120"/>
            <a:ext cx="5579745" cy="1619250"/>
            <a:chOff x="1076" y="3244"/>
            <a:chExt cx="8349" cy="2879"/>
          </a:xfrm>
        </p:grpSpPr>
        <p:pic>
          <p:nvPicPr>
            <p:cNvPr id="15365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6989" t="12814" r="5664" b="57455"/>
            <a:stretch>
              <a:fillRect/>
            </a:stretch>
          </p:blipFill>
          <p:spPr>
            <a:xfrm>
              <a:off x="1159" y="3803"/>
              <a:ext cx="8112" cy="2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6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983" y="3245"/>
              <a:ext cx="1888" cy="545"/>
            </a:xfrm>
            <a:prstGeom prst="rect">
              <a:avLst/>
            </a:prstGeom>
            <a:solidFill>
              <a:srgbClr val="558ED5"/>
            </a:solidFill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hadron level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7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6973" y="3245"/>
              <a:ext cx="1754" cy="545"/>
            </a:xfrm>
            <a:prstGeom prst="rect">
              <a:avLst/>
            </a:prstGeom>
            <a:solidFill>
              <a:srgbClr val="558ED5"/>
            </a:solidFill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quark level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8" name="圆角矩形 2"/>
            <p:cNvSpPr/>
            <p:nvPr>
              <p:custDataLst>
                <p:tags r:id="rId6"/>
              </p:custDataLst>
            </p:nvPr>
          </p:nvSpPr>
          <p:spPr>
            <a:xfrm>
              <a:off x="1076" y="3245"/>
              <a:ext cx="3629" cy="28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 anchorCtr="0"/>
            <a:p>
              <a:pPr>
                <a:buClrTx/>
              </a:pPr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9" name="圆角矩形 3"/>
            <p:cNvSpPr/>
            <p:nvPr>
              <p:custDataLst>
                <p:tags r:id="rId7"/>
              </p:custDataLst>
            </p:nvPr>
          </p:nvSpPr>
          <p:spPr>
            <a:xfrm>
              <a:off x="6065" y="3244"/>
              <a:ext cx="3360" cy="2879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 anchorCtr="0"/>
            <a:p>
              <a:pPr>
                <a:buClrTx/>
              </a:pPr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0" name="文本框 6"/>
          <p:cNvSpPr txBox="1"/>
          <p:nvPr/>
        </p:nvSpPr>
        <p:spPr>
          <a:xfrm>
            <a:off x="755650" y="3069590"/>
            <a:ext cx="39198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the process is 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OZI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-suppressed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文本框 2"/>
          <p:cNvSpPr txBox="1"/>
          <p:nvPr>
            <p:custDataLst>
              <p:tags r:id="rId8"/>
            </p:custDataLst>
          </p:nvPr>
        </p:nvSpPr>
        <p:spPr>
          <a:xfrm>
            <a:off x="106998" y="548323"/>
            <a:ext cx="58769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2400" b="1" dirty="0">
                <a:sym typeface="宋体" panose="02010600030101010101" pitchFamily="2" charset="-122"/>
              </a:rPr>
              <a:t>• 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Treating Z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as pure molecular state:</a:t>
            </a: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椭圆 1"/>
          <p:cNvSpPr/>
          <p:nvPr>
            <p:custDataLst>
              <p:tags r:id="rId9"/>
            </p:custDataLst>
          </p:nvPr>
        </p:nvSpPr>
        <p:spPr>
          <a:xfrm>
            <a:off x="4392000" y="172800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5867740" y="172800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>
            <p:custDataLst>
              <p:tags r:id="rId11"/>
            </p:custDataLst>
          </p:nvPr>
        </p:nvSpPr>
        <p:spPr>
          <a:xfrm>
            <a:off x="4392000" y="263732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>
            <p:custDataLst>
              <p:tags r:id="rId12"/>
            </p:custDataLst>
          </p:nvPr>
        </p:nvSpPr>
        <p:spPr>
          <a:xfrm>
            <a:off x="5940130" y="263732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999" t="56975" r="52359" b="11317"/>
          <a:stretch>
            <a:fillRect/>
          </a:stretch>
        </p:blipFill>
        <p:spPr>
          <a:xfrm>
            <a:off x="6516370" y="2205355"/>
            <a:ext cx="2339975" cy="206565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371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59885" t="56975" r="7170" b="11317"/>
          <a:stretch>
            <a:fillRect/>
          </a:stretch>
        </p:blipFill>
        <p:spPr>
          <a:xfrm>
            <a:off x="3498215" y="2205355"/>
            <a:ext cx="2313305" cy="206565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365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l="60351" t="10603" r="5664" b="56257"/>
          <a:stretch>
            <a:fillRect/>
          </a:stretch>
        </p:blipFill>
        <p:spPr>
          <a:xfrm>
            <a:off x="397510" y="2210435"/>
            <a:ext cx="2317750" cy="206057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solid"/>
          </a:ln>
        </p:spPr>
      </p:pic>
      <p:sp>
        <p:nvSpPr>
          <p:cNvPr id="31752" name="文本框 2"/>
          <p:cNvSpPr txBox="1"/>
          <p:nvPr>
            <p:custDataLst>
              <p:tags r:id="rId5"/>
            </p:custDataLst>
          </p:nvPr>
        </p:nvSpPr>
        <p:spPr>
          <a:xfrm>
            <a:off x="98743" y="1196658"/>
            <a:ext cx="5697220" cy="5835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How to solve the problem?</a:t>
            </a:r>
            <a:endParaRPr lang="en-US" alt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2847340" y="3069590"/>
            <a:ext cx="565785" cy="4318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Box 2"/>
          <p:cNvSpPr txBox="1"/>
          <p:nvPr>
            <p:custDataLst>
              <p:tags r:id="rId6"/>
            </p:custDataLst>
          </p:nvPr>
        </p:nvSpPr>
        <p:spPr>
          <a:xfrm>
            <a:off x="396240" y="4797108"/>
            <a:ext cx="1732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ea typeface="黑体" panose="02010609060101010101" pitchFamily="49" charset="-122"/>
                <a:cs typeface="Arial" panose="020B0604020202020204" pitchFamily="34" charset="0"/>
              </a:rPr>
              <a:t>notice: meson</a:t>
            </a:r>
            <a:endParaRPr lang="en-US" altLang="zh-CN" b="1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6" name="TextBox 1"/>
          <p:cNvSpPr txBox="1"/>
          <p:nvPr>
            <p:custDataLst>
              <p:tags r:id="rId7"/>
            </p:custDataLst>
          </p:nvPr>
        </p:nvSpPr>
        <p:spPr>
          <a:xfrm>
            <a:off x="2051050" y="4842000"/>
            <a:ext cx="353822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composed of a quark and an antiquark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TextBox 2"/>
          <p:cNvSpPr txBox="1"/>
          <p:nvPr>
            <p:custDataLst>
              <p:tags r:id="rId8"/>
            </p:custDataLst>
          </p:nvPr>
        </p:nvSpPr>
        <p:spPr>
          <a:xfrm>
            <a:off x="1115060" y="5140008"/>
            <a:ext cx="329501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1800" b="1" dirty="0">
                <a:ea typeface="黑体" panose="02010609060101010101" pitchFamily="49" charset="-122"/>
                <a:cs typeface="Arial" panose="020B0604020202020204" pitchFamily="34" charset="0"/>
              </a:rPr>
              <a:t> diquark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composed of two quarks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椭圆 2"/>
          <p:cNvSpPr/>
          <p:nvPr>
            <p:custDataLst>
              <p:tags r:id="rId9"/>
            </p:custDataLst>
          </p:nvPr>
        </p:nvSpPr>
        <p:spPr>
          <a:xfrm>
            <a:off x="648000" y="2484000"/>
            <a:ext cx="144145" cy="30099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>
            <p:custDataLst>
              <p:tags r:id="rId10"/>
            </p:custDataLst>
          </p:nvPr>
        </p:nvSpPr>
        <p:spPr>
          <a:xfrm>
            <a:off x="2304000" y="2484000"/>
            <a:ext cx="144145" cy="32639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>
            <p:custDataLst>
              <p:tags r:id="rId11"/>
            </p:custDataLst>
          </p:nvPr>
        </p:nvSpPr>
        <p:spPr>
          <a:xfrm>
            <a:off x="685800" y="3789045"/>
            <a:ext cx="144145" cy="2921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>
            <p:custDataLst>
              <p:tags r:id="rId12"/>
            </p:custDataLst>
          </p:nvPr>
        </p:nvSpPr>
        <p:spPr>
          <a:xfrm>
            <a:off x="2339975" y="3789045"/>
            <a:ext cx="144145" cy="2921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>
            <p:custDataLst>
              <p:tags r:id="rId13"/>
            </p:custDataLst>
          </p:nvPr>
        </p:nvSpPr>
        <p:spPr>
          <a:xfrm>
            <a:off x="3780000" y="2419350"/>
            <a:ext cx="144145" cy="28892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>
            <p:custDataLst>
              <p:tags r:id="rId14"/>
            </p:custDataLst>
          </p:nvPr>
        </p:nvSpPr>
        <p:spPr>
          <a:xfrm>
            <a:off x="5472000" y="2412000"/>
            <a:ext cx="144145" cy="27178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>
            <p:custDataLst>
              <p:tags r:id="rId15"/>
            </p:custDataLst>
          </p:nvPr>
        </p:nvSpPr>
        <p:spPr>
          <a:xfrm>
            <a:off x="3786505" y="3816000"/>
            <a:ext cx="144145" cy="27622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>
            <p:custDataLst>
              <p:tags r:id="rId16"/>
            </p:custDataLst>
          </p:nvPr>
        </p:nvSpPr>
        <p:spPr>
          <a:xfrm>
            <a:off x="5507990" y="3816000"/>
            <a:ext cx="144145" cy="27432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文本框 9"/>
          <p:cNvSpPr txBox="1"/>
          <p:nvPr/>
        </p:nvSpPr>
        <p:spPr>
          <a:xfrm rot="19080000">
            <a:off x="5645150" y="3048000"/>
            <a:ext cx="3667760" cy="3371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diquark exchange contribution </a:t>
            </a:r>
            <a:r>
              <a:rPr lang="en-US" altLang="zh-CN" sz="16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!!!</a:t>
            </a:r>
            <a:endParaRPr lang="en-US" altLang="zh-CN" sz="16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870575" y="3021965"/>
            <a:ext cx="565785" cy="4318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7308215" y="4076065"/>
            <a:ext cx="903605" cy="1440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37555" y="4076065"/>
            <a:ext cx="903605" cy="1440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7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999" t="56975" r="7170" b="11317"/>
          <a:stretch>
            <a:fillRect/>
          </a:stretch>
        </p:blipFill>
        <p:spPr>
          <a:xfrm>
            <a:off x="899795" y="4147820"/>
            <a:ext cx="3884930" cy="147891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372" name="文本框 9"/>
          <p:cNvSpPr txBox="1"/>
          <p:nvPr/>
        </p:nvSpPr>
        <p:spPr>
          <a:xfrm>
            <a:off x="395605" y="1075373"/>
            <a:ext cx="6442710" cy="460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 of diquark-exchange potential: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文本框 1"/>
          <p:cNvSpPr txBox="1"/>
          <p:nvPr/>
        </p:nvSpPr>
        <p:spPr>
          <a:xfrm>
            <a:off x="541655" y="2637790"/>
            <a:ext cx="8110855" cy="675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only color antitriplet diquarks are considered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(attractive force between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quarks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文本框 1"/>
          <p:cNvSpPr txBox="1"/>
          <p:nvPr/>
        </p:nvSpPr>
        <p:spPr>
          <a:xfrm>
            <a:off x="538480" y="3324225"/>
            <a:ext cx="8474710" cy="67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the diquark components in tetraquark are studied via effective field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theory for the first time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文本框 8"/>
          <p:cNvSpPr txBox="1"/>
          <p:nvPr/>
        </p:nvSpPr>
        <p:spPr>
          <a:xfrm>
            <a:off x="541655" y="1779905"/>
            <a:ext cx="7484110" cy="436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solve the problem of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OZI suppressed amplitude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8480" y="2230755"/>
            <a:ext cx="81146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 dirty="0">
                <a:sym typeface="Arial" panose="020B0604020202020204" pitchFamily="34" charset="0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study the 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mixing effect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of molecular and diquark-antidiquark states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3449025" y="429213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4571705" y="429213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3449025" y="530051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4571705" y="5300510"/>
            <a:ext cx="79375" cy="216535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4689" t="10863" r="55311" b="13035"/>
          <a:stretch>
            <a:fillRect/>
          </a:stretch>
        </p:blipFill>
        <p:spPr>
          <a:xfrm>
            <a:off x="6052820" y="4819650"/>
            <a:ext cx="472440" cy="480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49398" t="14505" r="5892" b="9425"/>
          <a:stretch>
            <a:fillRect/>
          </a:stretch>
        </p:blipFill>
        <p:spPr>
          <a:xfrm>
            <a:off x="6084570" y="4220210"/>
            <a:ext cx="476250" cy="48323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48496" t="17813" r="10960" b="14545"/>
          <a:stretch>
            <a:fillRect/>
          </a:stretch>
        </p:blipFill>
        <p:spPr>
          <a:xfrm rot="240000">
            <a:off x="7459980" y="4834890"/>
            <a:ext cx="444500" cy="521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l="8225" t="16108" r="53533" b="16250"/>
          <a:stretch>
            <a:fillRect/>
          </a:stretch>
        </p:blipFill>
        <p:spPr>
          <a:xfrm rot="20760000">
            <a:off x="7625715" y="4194175"/>
            <a:ext cx="446405" cy="527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58000" y="4580255"/>
            <a:ext cx="333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</a:t>
            </a:r>
            <a:endParaRPr lang="en-US" altLang="zh-CN"/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/>
          <p:cNvPicPr>
            <a:picLocks noChangeAspect="1"/>
          </p:cNvPicPr>
          <p:nvPr/>
        </p:nvPicPr>
        <p:blipFill>
          <a:blip r:embed="rId1"/>
          <a:srcRect l="8801" t="68427" r="33022" b="19423"/>
          <a:stretch>
            <a:fillRect/>
          </a:stretch>
        </p:blipFill>
        <p:spPr>
          <a:xfrm>
            <a:off x="538163" y="3502025"/>
            <a:ext cx="2640012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rcRect l="10690" t="9322" r="24878" b="62135"/>
          <a:stretch>
            <a:fillRect/>
          </a:stretch>
        </p:blipFill>
        <p:spPr>
          <a:xfrm>
            <a:off x="485775" y="1916113"/>
            <a:ext cx="2924175" cy="1255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"/>
          <p:cNvPicPr>
            <a:picLocks noChangeAspect="1"/>
          </p:cNvPicPr>
          <p:nvPr/>
        </p:nvPicPr>
        <p:blipFill>
          <a:blip r:embed="rId1"/>
          <a:srcRect l="11375" t="39653" r="12144" b="32352"/>
          <a:stretch>
            <a:fillRect/>
          </a:stretch>
        </p:blipFill>
        <p:spPr>
          <a:xfrm>
            <a:off x="3851275" y="1989138"/>
            <a:ext cx="3471863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"/>
          <p:cNvPicPr>
            <a:picLocks noChangeAspect="1"/>
          </p:cNvPicPr>
          <p:nvPr/>
        </p:nvPicPr>
        <p:blipFill>
          <a:blip r:embed="rId1"/>
          <a:srcRect l="8801" t="80519" r="33022" b="7719"/>
          <a:stretch>
            <a:fillRect/>
          </a:stretch>
        </p:blipFill>
        <p:spPr>
          <a:xfrm>
            <a:off x="3779838" y="3517900"/>
            <a:ext cx="2640012" cy="51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1"/>
          <p:cNvSpPr txBox="1"/>
          <p:nvPr/>
        </p:nvSpPr>
        <p:spPr>
          <a:xfrm>
            <a:off x="467360" y="4652963"/>
            <a:ext cx="4589463" cy="3984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这些矩阵是SU(3)对称性下的张量结构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1"/>
          <p:cNvSpPr txBox="1"/>
          <p:nvPr/>
        </p:nvSpPr>
        <p:spPr>
          <a:xfrm>
            <a:off x="250825" y="981075"/>
            <a:ext cx="2927350" cy="52197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Diquark fields: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圆角矩形 2"/>
          <p:cNvSpPr/>
          <p:nvPr/>
        </p:nvSpPr>
        <p:spPr>
          <a:xfrm>
            <a:off x="466725" y="1773238"/>
            <a:ext cx="7058025" cy="23764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p>
            <a:pPr>
              <a:buClrTx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1"/>
          <p:cNvSpPr txBox="1"/>
          <p:nvPr/>
        </p:nvSpPr>
        <p:spPr>
          <a:xfrm>
            <a:off x="69850" y="334010"/>
            <a:ext cx="4557395" cy="52197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Hidden Local Symmetry: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268730"/>
            <a:ext cx="2790825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b="1" dirty="0">
                <a:ea typeface="PMingLiU" pitchFamily="18" charset="-120"/>
              </a:rPr>
            </a:fld>
            <a:endParaRPr lang="zh-CN" altLang="en-US" sz="1200" b="1" dirty="0">
              <a:ea typeface="PMingLiU" pitchFamily="18" charset="-120"/>
            </a:endParaRPr>
          </a:p>
        </p:txBody>
      </p:sp>
      <p:sp>
        <p:nvSpPr>
          <p:cNvPr id="21513" name="TextBox 1"/>
          <p:cNvSpPr txBox="1"/>
          <p:nvPr/>
        </p:nvSpPr>
        <p:spPr>
          <a:xfrm>
            <a:off x="682943" y="1268730"/>
            <a:ext cx="20828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field strength: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TextBox 7"/>
          <p:cNvSpPr txBox="1"/>
          <p:nvPr/>
        </p:nvSpPr>
        <p:spPr>
          <a:xfrm>
            <a:off x="179388" y="932180"/>
            <a:ext cx="57531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</a:t>
            </a:r>
            <a:r>
              <a:rPr lang="en-US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vector mesons are introduced as gauge bosons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2282" t="1045" r="-369" b="-1045"/>
          <a:stretch>
            <a:fillRect/>
          </a:stretch>
        </p:blipFill>
        <p:spPr>
          <a:xfrm>
            <a:off x="755015" y="1732915"/>
            <a:ext cx="2946400" cy="850900"/>
          </a:xfrm>
          <a:prstGeom prst="rect">
            <a:avLst/>
          </a:prstGeom>
          <a:ln w="12700" cmpd="sng">
            <a:solidFill>
              <a:srgbClr val="0000FF"/>
            </a:solidFill>
            <a:prstDash val="solid"/>
          </a:ln>
        </p:spPr>
      </p:pic>
      <p:sp>
        <p:nvSpPr>
          <p:cNvPr id="2" name="TextBox 7"/>
          <p:cNvSpPr txBox="1"/>
          <p:nvPr/>
        </p:nvSpPr>
        <p:spPr>
          <a:xfrm>
            <a:off x="162878" y="2709545"/>
            <a:ext cx="49129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building blocks and transformation rule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1619"/>
          <a:stretch>
            <a:fillRect/>
          </a:stretch>
        </p:blipFill>
        <p:spPr>
          <a:xfrm>
            <a:off x="3701415" y="3141345"/>
            <a:ext cx="2419350" cy="522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9483"/>
          <a:stretch>
            <a:fillRect/>
          </a:stretch>
        </p:blipFill>
        <p:spPr>
          <a:xfrm>
            <a:off x="3827145" y="3869055"/>
            <a:ext cx="2184400" cy="296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9535"/>
          <a:stretch>
            <a:fillRect/>
          </a:stretch>
        </p:blipFill>
        <p:spPr>
          <a:xfrm>
            <a:off x="3755390" y="4169410"/>
            <a:ext cx="1530350" cy="988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240" y="3573145"/>
            <a:ext cx="143510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365" y="5101590"/>
            <a:ext cx="1892300" cy="387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rcRect t="12371"/>
          <a:stretch>
            <a:fillRect/>
          </a:stretch>
        </p:blipFill>
        <p:spPr>
          <a:xfrm>
            <a:off x="3737610" y="5461635"/>
            <a:ext cx="1498600" cy="539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rcRect t="8254"/>
          <a:stretch>
            <a:fillRect/>
          </a:stretch>
        </p:blipFill>
        <p:spPr>
          <a:xfrm>
            <a:off x="441325" y="3790950"/>
            <a:ext cx="2241550" cy="1101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rcRect l="5954" t="14012" b="9012"/>
          <a:stretch>
            <a:fillRect/>
          </a:stretch>
        </p:blipFill>
        <p:spPr>
          <a:xfrm>
            <a:off x="467360" y="3203575"/>
            <a:ext cx="2223135" cy="516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rcRect l="54549" t="32075" r="6475" b="14434"/>
          <a:stretch>
            <a:fillRect/>
          </a:stretch>
        </p:blipFill>
        <p:spPr>
          <a:xfrm>
            <a:off x="7085330" y="2916555"/>
            <a:ext cx="1635125" cy="3067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rcRect l="4723" t="34623" r="52960" b="11887"/>
          <a:stretch>
            <a:fillRect/>
          </a:stretch>
        </p:blipFill>
        <p:spPr>
          <a:xfrm>
            <a:off x="7020560" y="3295650"/>
            <a:ext cx="1609725" cy="277495"/>
          </a:xfrm>
          <a:prstGeom prst="rect">
            <a:avLst/>
          </a:prstGeom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605" y="4798695"/>
            <a:ext cx="1823720" cy="278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570" y="5077460"/>
            <a:ext cx="2343785" cy="361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96570" y="5433695"/>
            <a:ext cx="2266950" cy="37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1"/>
          <p:cNvGrpSpPr/>
          <p:nvPr/>
        </p:nvGrpSpPr>
        <p:grpSpPr>
          <a:xfrm>
            <a:off x="720090" y="1088390"/>
            <a:ext cx="7765415" cy="1992630"/>
            <a:chOff x="740" y="2793"/>
            <a:chExt cx="12888" cy="3554"/>
          </a:xfrm>
        </p:grpSpPr>
        <p:pic>
          <p:nvPicPr>
            <p:cNvPr id="17410" name="图片 1"/>
            <p:cNvPicPr>
              <a:picLocks noChangeAspect="1"/>
            </p:cNvPicPr>
            <p:nvPr/>
          </p:nvPicPr>
          <p:blipFill>
            <a:blip r:embed="rId1"/>
            <a:srcRect l="4399" t="6976" r="28471" b="81932"/>
            <a:stretch>
              <a:fillRect/>
            </a:stretch>
          </p:blipFill>
          <p:spPr>
            <a:xfrm>
              <a:off x="740" y="2792"/>
              <a:ext cx="4987" cy="6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1" name="图片 1"/>
            <p:cNvPicPr>
              <a:picLocks noChangeAspect="1"/>
            </p:cNvPicPr>
            <p:nvPr/>
          </p:nvPicPr>
          <p:blipFill>
            <a:blip r:embed="rId1"/>
            <a:srcRect l="16939" t="86137" r="28136" b="3871"/>
            <a:stretch>
              <a:fillRect/>
            </a:stretch>
          </p:blipFill>
          <p:spPr>
            <a:xfrm>
              <a:off x="1645" y="5735"/>
              <a:ext cx="4080" cy="6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图片 2"/>
            <p:cNvPicPr>
              <a:picLocks noChangeAspect="1"/>
            </p:cNvPicPr>
            <p:nvPr/>
          </p:nvPicPr>
          <p:blipFill>
            <a:blip r:embed="rId1"/>
            <a:srcRect l="18123" t="18082" r="25418" b="74527"/>
            <a:stretch>
              <a:fillRect/>
            </a:stretch>
          </p:blipFill>
          <p:spPr>
            <a:xfrm>
              <a:off x="5842" y="2905"/>
              <a:ext cx="4195" cy="4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图片 3"/>
            <p:cNvPicPr>
              <a:picLocks noChangeAspect="1"/>
            </p:cNvPicPr>
            <p:nvPr/>
          </p:nvPicPr>
          <p:blipFill>
            <a:blip r:embed="rId1"/>
            <a:srcRect l="18137" t="26476" r="11679" b="61606"/>
            <a:stretch>
              <a:fillRect/>
            </a:stretch>
          </p:blipFill>
          <p:spPr>
            <a:xfrm>
              <a:off x="1760" y="3472"/>
              <a:ext cx="5215" cy="7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4"/>
            <p:cNvPicPr>
              <a:picLocks noChangeAspect="1"/>
            </p:cNvPicPr>
            <p:nvPr/>
          </p:nvPicPr>
          <p:blipFill>
            <a:blip r:embed="rId1"/>
            <a:srcRect l="18137" t="35927" r="23883" b="54222"/>
            <a:stretch>
              <a:fillRect/>
            </a:stretch>
          </p:blipFill>
          <p:spPr>
            <a:xfrm>
              <a:off x="7090" y="3472"/>
              <a:ext cx="4307" cy="6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图片 5"/>
            <p:cNvPicPr>
              <a:picLocks noChangeAspect="1"/>
            </p:cNvPicPr>
            <p:nvPr/>
          </p:nvPicPr>
          <p:blipFill>
            <a:blip r:embed="rId1"/>
            <a:srcRect l="16966" t="46146" b="42700"/>
            <a:stretch>
              <a:fillRect/>
            </a:stretch>
          </p:blipFill>
          <p:spPr>
            <a:xfrm>
              <a:off x="1645" y="4205"/>
              <a:ext cx="6172" cy="6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图片 6"/>
            <p:cNvPicPr>
              <a:picLocks noChangeAspect="1"/>
            </p:cNvPicPr>
            <p:nvPr/>
          </p:nvPicPr>
          <p:blipFill>
            <a:blip r:embed="rId1"/>
            <a:srcRect l="17101" t="56445" r="3552" b="32047"/>
            <a:stretch>
              <a:fillRect/>
            </a:stretch>
          </p:blipFill>
          <p:spPr>
            <a:xfrm>
              <a:off x="7730" y="4225"/>
              <a:ext cx="5897" cy="7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图片 7"/>
            <p:cNvPicPr>
              <a:picLocks noChangeAspect="1"/>
            </p:cNvPicPr>
            <p:nvPr/>
          </p:nvPicPr>
          <p:blipFill>
            <a:blip r:embed="rId1"/>
            <a:srcRect l="18137" t="66321" r="26938" b="23717"/>
            <a:stretch>
              <a:fillRect/>
            </a:stretch>
          </p:blipFill>
          <p:spPr>
            <a:xfrm>
              <a:off x="1760" y="4920"/>
              <a:ext cx="4082" cy="6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图片 8"/>
            <p:cNvPicPr>
              <a:picLocks noChangeAspect="1"/>
            </p:cNvPicPr>
            <p:nvPr/>
          </p:nvPicPr>
          <p:blipFill>
            <a:blip r:embed="rId1"/>
            <a:srcRect l="18137" t="75757" r="28458" b="14494"/>
            <a:stretch>
              <a:fillRect/>
            </a:stretch>
          </p:blipFill>
          <p:spPr>
            <a:xfrm>
              <a:off x="5955" y="4890"/>
              <a:ext cx="3970" cy="59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9" name="文本框 9"/>
          <p:cNvSpPr txBox="1"/>
          <p:nvPr/>
        </p:nvSpPr>
        <p:spPr>
          <a:xfrm>
            <a:off x="179388" y="334963"/>
            <a:ext cx="4621530" cy="460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Lagrangians (HLS, P and C)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圆角矩形 2"/>
          <p:cNvSpPr/>
          <p:nvPr/>
        </p:nvSpPr>
        <p:spPr>
          <a:xfrm>
            <a:off x="466725" y="911225"/>
            <a:ext cx="8353425" cy="453136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p>
            <a:pPr>
              <a:buClrTx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3156" b="-12624"/>
          <a:stretch>
            <a:fillRect/>
          </a:stretch>
        </p:blipFill>
        <p:spPr>
          <a:xfrm>
            <a:off x="2484120" y="4386580"/>
            <a:ext cx="1512570" cy="504190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46844" t="11348"/>
          <a:stretch>
            <a:fillRect/>
          </a:stretch>
        </p:blipFill>
        <p:spPr>
          <a:xfrm>
            <a:off x="756285" y="4440555"/>
            <a:ext cx="1716405" cy="396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4484" t="6250" b="45313"/>
          <a:stretch>
            <a:fillRect/>
          </a:stretch>
        </p:blipFill>
        <p:spPr>
          <a:xfrm>
            <a:off x="828040" y="4933950"/>
            <a:ext cx="3056890" cy="334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6875"/>
          <a:stretch>
            <a:fillRect/>
          </a:stretch>
        </p:blipFill>
        <p:spPr>
          <a:xfrm>
            <a:off x="3586480" y="4890770"/>
            <a:ext cx="3200400" cy="367030"/>
          </a:xfrm>
          <a:prstGeom prst="rect">
            <a:avLst/>
          </a:prstGeom>
        </p:spPr>
      </p:pic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b="61213"/>
          <a:stretch>
            <a:fillRect/>
          </a:stretch>
        </p:blipFill>
        <p:spPr>
          <a:xfrm>
            <a:off x="683260" y="3122295"/>
            <a:ext cx="4121150" cy="669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15532" t="22610" b="60699"/>
          <a:stretch>
            <a:fillRect/>
          </a:stretch>
        </p:blipFill>
        <p:spPr>
          <a:xfrm>
            <a:off x="3923665" y="3192780"/>
            <a:ext cx="3481070" cy="2882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15732" t="58382" r="7396" b="20699"/>
          <a:stretch>
            <a:fillRect/>
          </a:stretch>
        </p:blipFill>
        <p:spPr>
          <a:xfrm>
            <a:off x="1334770" y="3833495"/>
            <a:ext cx="3168015" cy="3613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14869" t="39743" r="27227" b="42757"/>
          <a:stretch>
            <a:fillRect/>
          </a:stretch>
        </p:blipFill>
        <p:spPr>
          <a:xfrm>
            <a:off x="4787900" y="3481070"/>
            <a:ext cx="2386330" cy="3022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15732" t="81287" r="7396" b="-74"/>
          <a:stretch>
            <a:fillRect/>
          </a:stretch>
        </p:blipFill>
        <p:spPr>
          <a:xfrm>
            <a:off x="3851910" y="3896995"/>
            <a:ext cx="3168015" cy="324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 idx="4294967295"/>
          </p:nvPr>
        </p:nvSpPr>
        <p:spPr>
          <a:xfrm>
            <a:off x="142875" y="0"/>
            <a:ext cx="9001125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Outline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6" name="内容占位符 4"/>
          <p:cNvSpPr txBox="1"/>
          <p:nvPr/>
        </p:nvSpPr>
        <p:spPr>
          <a:xfrm>
            <a:off x="323850" y="1631315"/>
            <a:ext cx="8013700" cy="217424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Introduction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Mixture of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molecular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and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diquark-antidiquark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states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Study of X(4500), Z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(3900) and T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cs0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(2900)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Summary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zh-CN" altLang="en-US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0000" y="2377470"/>
            <a:ext cx="28638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-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968000" y="2377470"/>
            <a:ext cx="250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250825" y="478790"/>
            <a:ext cx="7082790" cy="460375"/>
          </a:xfrm>
          <a:prstGeom prst="rect">
            <a:avLst/>
          </a:prstGeom>
          <a:solidFill>
            <a:srgbClr val="558ED5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</a:t>
            </a:r>
            <a:r>
              <a:rPr lang="zh-CN" altLang="zh-CN" sz="24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zh-CN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determine the constants: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845" t="-2350" r="2984" b="49026"/>
          <a:stretch>
            <a:fillRect/>
          </a:stretch>
        </p:blipFill>
        <p:spPr>
          <a:xfrm>
            <a:off x="683260" y="4004945"/>
            <a:ext cx="3240405" cy="1440180"/>
          </a:xfrm>
          <a:prstGeom prst="rect">
            <a:avLst/>
          </a:prstGeom>
          <a:noFill/>
          <a:ln w="127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43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26462" t="56593" r="35016" b="10701"/>
          <a:stretch>
            <a:fillRect/>
          </a:stretch>
        </p:blipFill>
        <p:spPr>
          <a:xfrm>
            <a:off x="4571365" y="4044315"/>
            <a:ext cx="2376805" cy="140144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438" name="文本框 3"/>
          <p:cNvSpPr txBox="1"/>
          <p:nvPr>
            <p:custDataLst>
              <p:tags r:id="rId4"/>
            </p:custDataLst>
          </p:nvPr>
        </p:nvSpPr>
        <p:spPr>
          <a:xfrm>
            <a:off x="1905000" y="3685540"/>
            <a:ext cx="1167765" cy="30670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quark level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文本框 4"/>
          <p:cNvSpPr txBox="1"/>
          <p:nvPr>
            <p:custDataLst>
              <p:tags r:id="rId5"/>
            </p:custDataLst>
          </p:nvPr>
        </p:nvSpPr>
        <p:spPr>
          <a:xfrm>
            <a:off x="4712970" y="3754755"/>
            <a:ext cx="1995170" cy="306705"/>
          </a:xfrm>
          <a:prstGeom prst="rect">
            <a:avLst/>
          </a:prstGeom>
          <a:solidFill>
            <a:schemeClr val="accent1"/>
          </a:solidFill>
          <a:ln w="12700" cmpd="sng">
            <a:noFill/>
            <a:prstDash val="solid"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hadron-diquark level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t="1644"/>
          <a:stretch>
            <a:fillRect/>
          </a:stretch>
        </p:blipFill>
        <p:spPr>
          <a:xfrm>
            <a:off x="683260" y="1124585"/>
            <a:ext cx="6264275" cy="2317750"/>
          </a:xfrm>
          <a:prstGeom prst="rect">
            <a:avLst/>
          </a:prstGeom>
          <a:ln w="12700" cmpd="sng">
            <a:solidFill>
              <a:srgbClr val="0000FF"/>
            </a:solidFill>
            <a:prstDash val="soli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"/>
          <p:cNvPicPr>
            <a:picLocks noChangeAspect="1"/>
          </p:cNvPicPr>
          <p:nvPr/>
        </p:nvPicPr>
        <p:blipFill>
          <a:blip r:embed="rId1"/>
          <a:srcRect b="71359"/>
          <a:stretch>
            <a:fillRect/>
          </a:stretch>
        </p:blipFill>
        <p:spPr>
          <a:xfrm>
            <a:off x="755015" y="1414463"/>
            <a:ext cx="5368925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rcRect t="57126"/>
          <a:stretch>
            <a:fillRect/>
          </a:stretch>
        </p:blipFill>
        <p:spPr>
          <a:xfrm>
            <a:off x="828040" y="3717925"/>
            <a:ext cx="5319713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1"/>
          <a:srcRect t="29370" b="42606"/>
          <a:stretch>
            <a:fillRect/>
          </a:stretch>
        </p:blipFill>
        <p:spPr>
          <a:xfrm>
            <a:off x="755015" y="2578100"/>
            <a:ext cx="5368925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3"/>
          <p:cNvSpPr txBox="1"/>
          <p:nvPr/>
        </p:nvSpPr>
        <p:spPr>
          <a:xfrm>
            <a:off x="323215" y="872490"/>
            <a:ext cx="3534410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non-zero amplitudes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999" t="56975" r="52370" b="11317"/>
          <a:stretch>
            <a:fillRect/>
          </a:stretch>
        </p:blipFill>
        <p:spPr>
          <a:xfrm>
            <a:off x="6804025" y="1332865"/>
            <a:ext cx="1861185" cy="151638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rcRect l="34764" t="6177" r="35397" b="77687"/>
          <a:stretch>
            <a:fillRect/>
          </a:stretch>
        </p:blipFill>
        <p:spPr>
          <a:xfrm>
            <a:off x="6156325" y="1989138"/>
            <a:ext cx="1966913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292600"/>
            <a:ext cx="221932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1"/>
          <p:cNvPicPr>
            <a:picLocks noChangeAspect="1"/>
          </p:cNvPicPr>
          <p:nvPr/>
        </p:nvPicPr>
        <p:blipFill>
          <a:blip r:embed="rId1"/>
          <a:srcRect l="10988" t="63646" r="13351"/>
          <a:stretch>
            <a:fillRect/>
          </a:stretch>
        </p:blipFill>
        <p:spPr>
          <a:xfrm>
            <a:off x="611188" y="2949575"/>
            <a:ext cx="4484687" cy="84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9"/>
          <p:cNvSpPr txBox="1"/>
          <p:nvPr/>
        </p:nvSpPr>
        <p:spPr>
          <a:xfrm>
            <a:off x="250825" y="1000125"/>
            <a:ext cx="6035040" cy="46037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BS equation (on-shell approximation):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9"/>
          <p:cNvSpPr txBox="1"/>
          <p:nvPr/>
        </p:nvSpPr>
        <p:spPr>
          <a:xfrm>
            <a:off x="251460" y="3861435"/>
            <a:ext cx="3776980" cy="46037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Analytic continuation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文本框 1"/>
          <p:cNvSpPr txBox="1"/>
          <p:nvPr/>
        </p:nvSpPr>
        <p:spPr>
          <a:xfrm>
            <a:off x="540385" y="5013325"/>
            <a:ext cx="67824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en-US" b="1" dirty="0">
                <a:sym typeface="Arial" panose="020B0604020202020204" pitchFamily="34" charset="0"/>
              </a:rPr>
              <a:t>•</a:t>
            </a:r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first Riemann sheet: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bound state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b="1" dirty="0">
                <a:sym typeface="Arial" panose="020B0604020202020204" pitchFamily="34" charset="0"/>
              </a:rPr>
              <a:t>•</a:t>
            </a:r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second Riemann sheet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resonance, virtual state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7" name="图片 1"/>
          <p:cNvPicPr>
            <a:picLocks noChangeAspect="1"/>
          </p:cNvPicPr>
          <p:nvPr/>
        </p:nvPicPr>
        <p:blipFill>
          <a:blip r:embed="rId3"/>
          <a:srcRect l="7416" r="6488"/>
          <a:stretch>
            <a:fillRect/>
          </a:stretch>
        </p:blipFill>
        <p:spPr>
          <a:xfrm>
            <a:off x="682625" y="1593850"/>
            <a:ext cx="4179888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右箭头 1"/>
          <p:cNvSpPr/>
          <p:nvPr/>
        </p:nvSpPr>
        <p:spPr>
          <a:xfrm>
            <a:off x="5292725" y="2133600"/>
            <a:ext cx="719138" cy="142875"/>
          </a:xfrm>
          <a:prstGeom prst="rightArrow">
            <a:avLst>
              <a:gd name="adj1" fmla="val 50000"/>
              <a:gd name="adj2" fmla="val 503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p>
            <a:pPr>
              <a:buClrTx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7810" y="2421255"/>
            <a:ext cx="44323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"/>
          <p:cNvPicPr>
            <a:picLocks noChangeAspect="1"/>
          </p:cNvPicPr>
          <p:nvPr/>
        </p:nvPicPr>
        <p:blipFill>
          <a:blip r:embed="rId1"/>
          <a:srcRect l="7327" t="34351" r="5705" b="4828"/>
          <a:stretch>
            <a:fillRect/>
          </a:stretch>
        </p:blipFill>
        <p:spPr>
          <a:xfrm>
            <a:off x="323215" y="1200150"/>
            <a:ext cx="4772025" cy="240030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506" name="文本框 9"/>
          <p:cNvSpPr txBox="1"/>
          <p:nvPr/>
        </p:nvSpPr>
        <p:spPr>
          <a:xfrm>
            <a:off x="180340" y="623888"/>
            <a:ext cx="33197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en-US" sz="2400" b="1" dirty="0">
                <a:sym typeface="Arial" panose="020B0604020202020204" pitchFamily="34" charset="0"/>
              </a:rPr>
              <a:t>•</a:t>
            </a:r>
            <a:r>
              <a:rPr lang="en-US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umerical results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4176078"/>
            <a:ext cx="3476625" cy="154305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 l="11334" t="38545" r="67598" b="48510"/>
          <a:stretch>
            <a:fillRect/>
          </a:stretch>
        </p:blipFill>
        <p:spPr>
          <a:xfrm>
            <a:off x="5580380" y="1631315"/>
            <a:ext cx="861060" cy="23495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箭头连接符 3"/>
          <p:cNvCxnSpPr/>
          <p:nvPr/>
        </p:nvCxnSpPr>
        <p:spPr>
          <a:xfrm flipV="1">
            <a:off x="5020945" y="1703705"/>
            <a:ext cx="487045" cy="110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5580380" y="3287395"/>
            <a:ext cx="1720850" cy="3683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自旋为</a:t>
            </a:r>
            <a:r>
              <a:rPr lang="en-US" altLang="zh-CN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0</a:t>
            </a:r>
            <a:r>
              <a:rPr lang="zh-CN" altLang="en-US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、</a:t>
            </a:r>
            <a:r>
              <a:rPr lang="en-US" altLang="zh-CN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</a:t>
            </a:r>
            <a:r>
              <a:rPr lang="zh-CN" altLang="en-US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、</a:t>
            </a:r>
            <a:r>
              <a:rPr lang="en-US" altLang="zh-CN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endParaRPr lang="zh-CN" altLang="en-US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020945" y="2637155"/>
            <a:ext cx="487045" cy="791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51460" y="3719830"/>
            <a:ext cx="3205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注：表格中数值的单位为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MeV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文本框 2"/>
              <p:cNvSpPr txBox="1"/>
              <p:nvPr/>
            </p:nvSpPr>
            <p:spPr>
              <a:xfrm>
                <a:off x="3779520" y="4149725"/>
                <a:ext cx="3662680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algn="l"/>
                <a:r>
                  <a:rPr lang="en-US" altLang="en-US" sz="20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•</a:t>
                </a:r>
                <a:r>
                  <a:rPr lang="en-US" altLang="en-US" sz="12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Z</a:t>
                </a:r>
                <a:r>
                  <a:rPr lang="en-US" altLang="zh-CN" sz="1600" baseline="-25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cs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(4000)</a:t>
                </a:r>
                <a:r>
                  <a:rPr lang="en-US" altLang="zh-CN" sz="1600" baseline="30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+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: mixture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宋体" panose="02010600030101010101" pitchFamily="2" charset="-122"/>
                      </a:rPr>
                      <m:t>/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𝑐𝑢</m:t>
                        </m:r>
                      </m:sub>
                    </m:sSub>
                  </m:oMath>
                </a14:m>
                <a:endParaRPr lang="zh-CN" altLang="en-US" sz="16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3556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4149725"/>
                <a:ext cx="3662680" cy="398780"/>
              </a:xfrm>
              <a:prstGeom prst="rect">
                <a:avLst/>
              </a:prstGeom>
              <a:blipFill rotWithShape="1">
                <a:blip r:embed="rId3"/>
                <a:stretch>
                  <a:fillRect t="-127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780790" y="4581525"/>
                <a:ext cx="4901565" cy="1144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l"/>
                <a:r>
                  <a:rPr lang="en-US" altLang="en-US" sz="20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•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T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he mass of</a:t>
                </a:r>
                <a:r>
                  <a:rPr lang="en-US" altLang="en-US" sz="20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Z</a:t>
                </a:r>
                <a:r>
                  <a:rPr lang="en-US" altLang="zh-CN" sz="1600" baseline="-25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cs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(4220)</a:t>
                </a:r>
                <a:r>
                  <a:rPr lang="en-US" altLang="zh-CN" sz="1600" baseline="30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+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agrees with the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state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/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composed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∗+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宋体" panose="02010600030101010101" pitchFamily="2" charset="-122"/>
                      </a:rPr>
                      <m:t>/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𝑐𝑢</m:t>
                        </m:r>
                      </m:sub>
                    </m:sSub>
                  </m:oMath>
                </a14:m>
                <a:r>
                  <a:rPr lang="en-US" altLang="zh-CN" sz="1600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宋体" panose="02010600030101010101" pitchFamily="2" charset="-122"/>
                  </a:rPr>
                  <a:t>,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however the  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/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widths are different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宋体" panose="02010600030101010101" pitchFamily="2" charset="-122"/>
                  </a:rPr>
                  <a:t>;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since the experimental 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/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error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is </a:t>
                </a: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large, we expect further experiments.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90" y="4581525"/>
                <a:ext cx="4901565" cy="1144270"/>
              </a:xfrm>
              <a:prstGeom prst="rect">
                <a:avLst/>
              </a:prstGeom>
              <a:blipFill rotWithShape="1">
                <a:blip r:embed="rId4"/>
                <a:stretch>
                  <a:fillRect t="-44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/>
        </p:nvSpPr>
        <p:spPr>
          <a:xfrm>
            <a:off x="71120" y="2582863"/>
            <a:ext cx="900112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Studies of X(4500), Z</a:t>
            </a:r>
            <a:r>
              <a:rPr lang="en-US" altLang="zh-CN" sz="44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(3900) and T</a:t>
            </a:r>
            <a:r>
              <a:rPr lang="en-US" altLang="zh-CN" sz="44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cs0</a:t>
            </a:r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(2900)</a:t>
            </a:r>
            <a:endParaRPr lang="en-US" altLang="zh-CN" sz="44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2000" y="3204000"/>
            <a:ext cx="511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-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3708000" y="3163570"/>
            <a:ext cx="349885" cy="530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*</a:t>
            </a:r>
            <a:endParaRPr lang="en-US" altLang="zh-CN" sz="4400" b="1" baseline="30000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35" y="965200"/>
            <a:ext cx="2556510" cy="1799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4022090" y="1109345"/>
            <a:ext cx="2618740" cy="132524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 rot="0">
            <a:off x="4091940" y="1802130"/>
            <a:ext cx="1893570" cy="568960"/>
            <a:chOff x="10787" y="5190"/>
            <a:chExt cx="3152" cy="976"/>
          </a:xfrm>
        </p:grpSpPr>
        <p:graphicFrame>
          <p:nvGraphicFramePr>
            <p:cNvPr id="59" name="对象 58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10787" y="5204"/>
            <a:ext cx="2325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" name="" r:id="rId5" imgW="1016000" imgH="177165" progId="Equation.KSEE3">
                    <p:embed/>
                  </p:oleObj>
                </mc:Choice>
                <mc:Fallback>
                  <p:oleObj name="" r:id="rId5" imgW="1016000" imgH="177165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787" y="5204"/>
                          <a:ext cx="2325" cy="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对象 60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0832" y="5610"/>
            <a:ext cx="1829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" name="" r:id="rId8" imgW="800100" imgH="241300" progId="Equation.KSEE3">
                    <p:embed/>
                  </p:oleObj>
                </mc:Choice>
                <mc:Fallback>
                  <p:oleObj name="" r:id="rId8" imgW="800100" imgH="2413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832" y="5610"/>
                          <a:ext cx="1829" cy="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对象 40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3090" y="5190"/>
            <a:ext cx="849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" name="" r:id="rId11" imgW="368300" imgH="177165" progId="Equation.KSEE3">
                    <p:embed/>
                  </p:oleObj>
                </mc:Choice>
                <mc:Fallback>
                  <p:oleObj name="" r:id="rId11" imgW="368300" imgH="177165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090" y="5190"/>
                          <a:ext cx="849" cy="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2669" y="5652"/>
            <a:ext cx="849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" name="" r:id="rId14" imgW="368300" imgH="177165" progId="Equation.KSEE3">
                    <p:embed/>
                  </p:oleObj>
                </mc:Choice>
                <mc:Fallback>
                  <p:oleObj name="" r:id="rId14" imgW="368300" imgH="177165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669" y="5652"/>
                          <a:ext cx="849" cy="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文本框 8"/>
          <p:cNvSpPr txBox="1"/>
          <p:nvPr/>
        </p:nvSpPr>
        <p:spPr>
          <a:xfrm>
            <a:off x="1058545" y="694055"/>
            <a:ext cx="1913890" cy="27114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GB" altLang="zh-CN" sz="1400" dirty="0">
                <a:solidFill>
                  <a:schemeClr val="bg1"/>
                </a:solidFill>
                <a:effectLst/>
                <a:cs typeface="Arial" panose="020B0604020202020204" pitchFamily="34" charset="0"/>
                <a:sym typeface="+mn-ea"/>
              </a:rPr>
              <a:t>PRL118.022003</a:t>
            </a:r>
            <a:r>
              <a:rPr lang="en-US" altLang="en-GB" sz="1400" dirty="0">
                <a:solidFill>
                  <a:schemeClr val="bg1"/>
                </a:solidFill>
                <a:effectLst/>
                <a:cs typeface="Arial" panose="020B0604020202020204" pitchFamily="34" charset="0"/>
                <a:sym typeface="+mn-ea"/>
              </a:rPr>
              <a:t>(2017)</a:t>
            </a:r>
            <a:endParaRPr lang="en-US" altLang="en-GB" sz="1400" dirty="0">
              <a:solidFill>
                <a:schemeClr val="bg1"/>
              </a:solidFill>
              <a:effectLst/>
              <a:cs typeface="Arial" panose="020B0604020202020204" pitchFamily="3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023995" y="1147445"/>
                <a:ext cx="3105785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kumimoji="1"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quark components</a:t>
                </a:r>
                <a:r>
                  <a:rPr kumimoji="1"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1" lang="en-US" altLang="zh-CN" sz="1600" b="0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kumimoji="1" lang="en-US" altLang="zh-CN" sz="1600" b="0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</m:acc>
                  </m:oMath>
                </a14:m>
                <a:endParaRPr kumimoji="1" lang="en-US" altLang="zh-CN" sz="1600" b="0" i="1" dirty="0" smtClean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95" y="1147445"/>
                <a:ext cx="3105785" cy="3371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24405" y="1484557"/>
                <a:ext cx="1811866" cy="331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1600" b="0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I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1600" b="0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G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1600" b="0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b="0" smtClean="0"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1600" b="0" smtClean="0"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</a:rPr>
                                <m:t>J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1" lang="en-US" altLang="zh-CN" sz="1600" b="0" smtClean="0"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</a:rPr>
                                <m:t>pc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i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05" y="1484557"/>
                <a:ext cx="1811866" cy="331470"/>
              </a:xfrm>
              <a:prstGeom prst="rect">
                <a:avLst/>
              </a:prstGeom>
              <a:blipFill rotWithShape="1">
                <a:blip r:embed="rId17"/>
                <a:stretch>
                  <a:fillRect l="-6" t="-170" r="17" b="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6829425" y="4406265"/>
            <a:ext cx="2013585" cy="820420"/>
            <a:chOff x="8543" y="3810"/>
            <a:chExt cx="3982" cy="1870"/>
          </a:xfrm>
        </p:grpSpPr>
        <p:grpSp>
          <p:nvGrpSpPr>
            <p:cNvPr id="132" name="组合 131"/>
            <p:cNvGrpSpPr>
              <a:grpSpLocks noChangeAspect="1"/>
            </p:cNvGrpSpPr>
            <p:nvPr/>
          </p:nvGrpSpPr>
          <p:grpSpPr>
            <a:xfrm>
              <a:off x="8543" y="3810"/>
              <a:ext cx="3982" cy="1871"/>
              <a:chOff x="9178" y="4404"/>
              <a:chExt cx="3499" cy="1645"/>
            </a:xfrm>
          </p:grpSpPr>
          <p:grpSp>
            <p:nvGrpSpPr>
              <p:cNvPr id="133" name="组合 132"/>
              <p:cNvGrpSpPr>
                <a:grpSpLocks noChangeAspect="1"/>
              </p:cNvGrpSpPr>
              <p:nvPr/>
            </p:nvGrpSpPr>
            <p:grpSpPr>
              <a:xfrm>
                <a:off x="9178" y="4404"/>
                <a:ext cx="3499" cy="1645"/>
                <a:chOff x="7796" y="4428"/>
                <a:chExt cx="2584" cy="1215"/>
              </a:xfrm>
            </p:grpSpPr>
            <p:sp>
              <p:nvSpPr>
                <p:cNvPr id="134" name="圆角矩形 133"/>
                <p:cNvSpPr/>
                <p:nvPr/>
              </p:nvSpPr>
              <p:spPr>
                <a:xfrm>
                  <a:off x="7796" y="4428"/>
                  <a:ext cx="2584" cy="121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15"/>
                </a:p>
              </p:txBody>
            </p:sp>
            <p:grpSp>
              <p:nvGrpSpPr>
                <p:cNvPr id="135" name="组合 134"/>
                <p:cNvGrpSpPr>
                  <a:grpSpLocks noChangeAspect="1"/>
                </p:cNvGrpSpPr>
                <p:nvPr/>
              </p:nvGrpSpPr>
              <p:grpSpPr>
                <a:xfrm>
                  <a:off x="7844" y="4491"/>
                  <a:ext cx="2218" cy="1088"/>
                  <a:chOff x="6151" y="3558"/>
                  <a:chExt cx="7508" cy="3684"/>
                </a:xfrm>
              </p:grpSpPr>
              <p:grpSp>
                <p:nvGrpSpPr>
                  <p:cNvPr id="136" name="组合 135"/>
                  <p:cNvGrpSpPr>
                    <a:grpSpLocks noChangeAspect="1"/>
                  </p:cNvGrpSpPr>
                  <p:nvPr/>
                </p:nvGrpSpPr>
                <p:grpSpPr>
                  <a:xfrm>
                    <a:off x="6151" y="3558"/>
                    <a:ext cx="6474" cy="3684"/>
                    <a:chOff x="478" y="1275"/>
                    <a:chExt cx="5810" cy="2911"/>
                  </a:xfrm>
                </p:grpSpPr>
                <p:grpSp>
                  <p:nvGrpSpPr>
                    <p:cNvPr id="137" name="组合 136"/>
                    <p:cNvGrpSpPr/>
                    <p:nvPr/>
                  </p:nvGrpSpPr>
                  <p:grpSpPr>
                    <a:xfrm rot="0">
                      <a:off x="2019" y="1613"/>
                      <a:ext cx="4269" cy="2294"/>
                      <a:chOff x="11584" y="3608"/>
                      <a:chExt cx="4269" cy="2294"/>
                    </a:xfrm>
                  </p:grpSpPr>
                  <p:cxnSp>
                    <p:nvCxnSpPr>
                      <p:cNvPr id="138" name="直接连接符 137"/>
                      <p:cNvCxnSpPr/>
                      <p:nvPr>
                        <p:custDataLst>
                          <p:tags r:id="rId18"/>
                        </p:custDataLst>
                      </p:nvPr>
                    </p:nvCxnSpPr>
                    <p:spPr>
                      <a:xfrm>
                        <a:off x="11584" y="3608"/>
                        <a:ext cx="4232" cy="0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直接连接符 138"/>
                      <p:cNvCxnSpPr/>
                      <p:nvPr>
                        <p:custDataLst>
                          <p:tags r:id="rId19"/>
                        </p:custDataLst>
                      </p:nvPr>
                    </p:nvCxnSpPr>
                    <p:spPr>
                      <a:xfrm flipV="1">
                        <a:off x="11608" y="5888"/>
                        <a:ext cx="4245" cy="14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140" name="对象 139">
                      <a:hlinkClick r:id="" action="ppaction://ole?verb="/>
                    </p:cNvPr>
                    <p:cNvGraphicFramePr>
                      <a:graphicFrameLocks noChangeAspect="1"/>
                    </p:cNvGraphicFramePr>
                    <p:nvPr>
                      <p:custDataLst>
                        <p:tags r:id="rId20"/>
                      </p:custDataLst>
                    </p:nvPr>
                  </p:nvGraphicFramePr>
                  <p:xfrm>
                    <a:off x="478" y="1275"/>
                    <a:ext cx="1499" cy="67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41" name="" r:id="rId21" imgW="558800" imgH="254000" progId="Equation.KSEE3">
                            <p:embed/>
                          </p:oleObj>
                        </mc:Choice>
                        <mc:Fallback>
                          <p:oleObj name="" r:id="rId21" imgW="558800" imgH="254000" progId="Equation.KSEE3">
                            <p:embed/>
                            <p:pic>
                              <p:nvPicPr>
                                <p:cNvPr id="0" name="图片 1024"/>
                                <p:cNvPicPr/>
                                <p:nvPr/>
                              </p:nvPicPr>
                              <p:blipFill>
                                <a:blip r:embed="rId2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78" y="1275"/>
                                  <a:ext cx="1499" cy="67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42" name="对象 141">
                      <a:hlinkClick r:id="" action="ppaction://ole?verb="/>
                    </p:cNvPr>
                    <p:cNvGraphicFramePr>
                      <a:graphicFrameLocks noChangeAspect="1"/>
                    </p:cNvGraphicFramePr>
                    <p:nvPr>
                      <p:custDataLst>
                        <p:tags r:id="rId23"/>
                      </p:custDataLst>
                    </p:nvPr>
                  </p:nvGraphicFramePr>
                  <p:xfrm>
                    <a:off x="501" y="3522"/>
                    <a:ext cx="1496" cy="66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43" name="" r:id="rId24" imgW="571500" imgH="254000" progId="Equation.KSEE3">
                            <p:embed/>
                          </p:oleObj>
                        </mc:Choice>
                        <mc:Fallback>
                          <p:oleObj name="" r:id="rId24" imgW="571500" imgH="254000" progId="Equation.KSEE3">
                            <p:embed/>
                            <p:pic>
                              <p:nvPicPr>
                                <p:cNvPr id="0" name="图片 1025"/>
                                <p:cNvPicPr/>
                                <p:nvPr/>
                              </p:nvPicPr>
                              <p:blipFill>
                                <a:blip r:embed="rId2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1" y="3522"/>
                                  <a:ext cx="1496" cy="66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144" name="直接连接符 143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 flipV="1">
                    <a:off x="10350" y="5287"/>
                    <a:ext cx="0" cy="1566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 flipV="1">
                    <a:off x="10350" y="3985"/>
                    <a:ext cx="0" cy="1566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46" name="对象 145">
                    <a:hlinkClick r:id="" action="ppaction://ole?verb="/>
                  </p:cNvPr>
                  <p:cNvGraphicFramePr>
                    <a:graphicFrameLocks noChangeAspect="1"/>
                  </p:cNvGraphicFramePr>
                  <p:nvPr>
                    <p:custDataLst>
                      <p:tags r:id="rId28"/>
                    </p:custDataLst>
                  </p:nvPr>
                </p:nvGraphicFramePr>
                <p:xfrm>
                  <a:off x="10571" y="4965"/>
                  <a:ext cx="3088" cy="8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7" name="" r:id="rId29" imgW="1066800" imgH="254000" progId="Equation.KSEE3">
                          <p:embed/>
                        </p:oleObj>
                      </mc:Choice>
                      <mc:Fallback>
                        <p:oleObj name="" r:id="rId29" imgW="1066800" imgH="254000" progId="Equation.KSEE3">
                          <p:embed/>
                          <p:pic>
                            <p:nvPicPr>
                              <p:cNvPr id="0" name="图片 1025"/>
                              <p:cNvPicPr/>
                              <p:nvPr/>
                            </p:nvPicPr>
                            <p:blipFill>
                              <a:blip r:embed="rId3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571" y="4965"/>
                                <a:ext cx="3088" cy="85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148" name="对象 147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31"/>
                </p:custDataLst>
              </p:nvPr>
            </p:nvGraphicFramePr>
            <p:xfrm>
              <a:off x="11888" y="4489"/>
              <a:ext cx="668" cy="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" name="" r:id="rId32" imgW="558800" imgH="254000" progId="Equation.KSEE3">
                      <p:embed/>
                    </p:oleObj>
                  </mc:Choice>
                  <mc:Fallback>
                    <p:oleObj name="" r:id="rId32" imgW="558800" imgH="2540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11888" y="4489"/>
                            <a:ext cx="668" cy="34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" name="对象 149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33"/>
                </p:custDataLst>
              </p:nvPr>
            </p:nvGraphicFramePr>
            <p:xfrm>
              <a:off x="11881" y="5611"/>
              <a:ext cx="684" cy="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" name="" r:id="rId34" imgW="571500" imgH="254000" progId="Equation.KSEE3">
                      <p:embed/>
                    </p:oleObj>
                  </mc:Choice>
                  <mc:Fallback>
                    <p:oleObj name="" r:id="rId34" imgW="571500" imgH="2540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11881" y="5611"/>
                            <a:ext cx="684" cy="34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2" name="直接箭头连接符 151"/>
            <p:cNvCxnSpPr/>
            <p:nvPr/>
          </p:nvCxnSpPr>
          <p:spPr>
            <a:xfrm flipH="1" flipV="1">
              <a:off x="10371" y="4522"/>
              <a:ext cx="12" cy="547"/>
            </a:xfrm>
            <a:prstGeom prst="straightConnector1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910" y="5155565"/>
            <a:ext cx="1980565" cy="1485265"/>
          </a:xfrm>
          <a:prstGeom prst="rect">
            <a:avLst/>
          </a:prstGeom>
        </p:spPr>
      </p:pic>
      <p:sp>
        <p:nvSpPr>
          <p:cNvPr id="27649" name="文本框 1"/>
          <p:cNvSpPr txBox="1"/>
          <p:nvPr>
            <p:custDataLst>
              <p:tags r:id="rId37"/>
            </p:custDataLst>
          </p:nvPr>
        </p:nvSpPr>
        <p:spPr>
          <a:xfrm>
            <a:off x="179388" y="260985"/>
            <a:ext cx="3999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 b="1">
                <a:sym typeface="Arial" panose="020B0604020202020204" pitchFamily="34" charset="0"/>
              </a:rPr>
              <a:t>• 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O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bservation of X(4500)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8"/>
            </p:custDataLst>
          </p:nvPr>
        </p:nvSpPr>
        <p:spPr>
          <a:xfrm>
            <a:off x="251143" y="3644900"/>
            <a:ext cx="32378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 b="1">
                <a:sym typeface="Arial" panose="020B0604020202020204" pitchFamily="34" charset="0"/>
              </a:rPr>
              <a:t>• 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N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umerical results</a:t>
            </a:r>
            <a:r>
              <a:rPr lang="zh-CN" altLang="en-US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endParaRPr lang="zh-CN" altLang="en-US" sz="2400" b="1" dirty="0">
              <a:ea typeface="黑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850" y="4171315"/>
            <a:ext cx="62426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X(4500) can be explained as a mixture of molecular and diquark-antidiquark states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4728845"/>
            <a:ext cx="61734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diquark-antidiquark components are very important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70395" y="5732145"/>
            <a:ext cx="1872615" cy="3371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p>
            <a:pPr marL="0" indent="0" algn="l"/>
            <a:r>
              <a:rPr lang="en-US" altLang="zh-CN" sz="16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arXiv:2410.05749</a:t>
            </a:r>
            <a:endParaRPr lang="en-US" altLang="zh-CN" sz="1600" b="0" i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9460" y="5200015"/>
            <a:ext cx="3452495" cy="1397000"/>
            <a:chOff x="2778" y="7511"/>
            <a:chExt cx="5437" cy="2200"/>
          </a:xfrm>
        </p:grpSpPr>
        <p:grpSp>
          <p:nvGrpSpPr>
            <p:cNvPr id="3" name="组合 2"/>
            <p:cNvGrpSpPr/>
            <p:nvPr/>
          </p:nvGrpSpPr>
          <p:grpSpPr>
            <a:xfrm>
              <a:off x="2849" y="7511"/>
              <a:ext cx="5367" cy="2201"/>
              <a:chOff x="850" y="6306"/>
              <a:chExt cx="4928" cy="1968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9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b="65613"/>
              <a:stretch>
                <a:fillRect/>
              </a:stretch>
            </p:blipFill>
            <p:spPr>
              <a:xfrm>
                <a:off x="850" y="6306"/>
                <a:ext cx="4929" cy="79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9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t="49112"/>
              <a:stretch>
                <a:fillRect/>
              </a:stretch>
            </p:blipFill>
            <p:spPr>
              <a:xfrm>
                <a:off x="850" y="7100"/>
                <a:ext cx="4929" cy="117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2778" y="8447"/>
                  <a:ext cx="1144" cy="3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t">
                  <a:no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𝑔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∗</m:t>
                                </m:r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∗−</m:t>
                                </m:r>
                              </m:sup>
                            </m:sSubSup>
                          </m:sub>
                        </m:sSub>
                        <m:r>
                          <a:rPr lang="en-US" altLang="zh-CN" sz="12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|</m:t>
                        </m:r>
                      </m:oMath>
                    </m:oMathPara>
                  </a14:m>
                  <a:endParaRPr lang="en-US" altLang="zh-CN" sz="1200" i="1">
                    <a:latin typeface="Cambria Math" panose="02040503050406030204" charset="0"/>
                    <a:ea typeface="MS Mincho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" y="8447"/>
                  <a:ext cx="1144" cy="390"/>
                </a:xfrm>
                <a:prstGeom prst="rect">
                  <a:avLst/>
                </a:prstGeom>
                <a:blipFill rotWithShape="1">
                  <a:blip r:embed="rId4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2778" y="8872"/>
                  <a:ext cx="1143" cy="3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t">
                  <a:no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2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𝑐𝑞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2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|</m:t>
                        </m:r>
                      </m:oMath>
                    </m:oMathPara>
                  </a14:m>
                  <a:endParaRPr lang="en-US" altLang="zh-CN" sz="1200" i="1">
                    <a:latin typeface="Cambria Math" panose="02040503050406030204" charset="0"/>
                    <a:ea typeface="MS Mincho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" y="8872"/>
                  <a:ext cx="1143" cy="353"/>
                </a:xfrm>
                <a:prstGeom prst="rect">
                  <a:avLst/>
                </a:prstGeom>
                <a:blipFill rotWithShape="1">
                  <a:blip r:embed="rId4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2835" y="9298"/>
                  <a:ext cx="1143" cy="3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t">
                  <a:no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2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𝑐𝑠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2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|</m:t>
                        </m:r>
                      </m:oMath>
                    </m:oMathPara>
                  </a14:m>
                  <a:endParaRPr lang="en-US" altLang="zh-CN" sz="1200" i="1">
                    <a:latin typeface="Cambria Math" panose="02040503050406030204" charset="0"/>
                    <a:ea typeface="MS Mincho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" y="9298"/>
                  <a:ext cx="1143" cy="353"/>
                </a:xfrm>
                <a:prstGeom prst="rect">
                  <a:avLst/>
                </a:prstGeom>
                <a:blipFill rotWithShape="1">
                  <a:blip r:embed="rId4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文本框 4"/>
          <p:cNvSpPr txBox="1"/>
          <p:nvPr/>
        </p:nvSpPr>
        <p:spPr>
          <a:xfrm>
            <a:off x="251460" y="2875915"/>
            <a:ext cx="7389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• The structure of X(4500) is not so clear:</a:t>
            </a:r>
            <a:endParaRPr lang="en-US" altLang="zh-CN" sz="2400" b="1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850" y="3260725"/>
            <a:ext cx="690181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diquark-antidiquark state,  rescattering effects, 4P charmonium, ...</a:t>
            </a:r>
            <a:endParaRPr lang="en-US" altLang="zh-CN" sz="1600"/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9070" y="404495"/>
            <a:ext cx="4653915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sym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Experiments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of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Z</a:t>
            </a:r>
            <a:r>
              <a:rPr lang="zh-CN" altLang="en-US" sz="2400" b="1" baseline="-25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(3900)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 rot="0">
            <a:off x="339090" y="871220"/>
            <a:ext cx="2230120" cy="1553845"/>
            <a:chOff x="636986" y="1353535"/>
            <a:chExt cx="3547907" cy="2649646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>
              <a:clrChange>
                <a:clrFrom>
                  <a:srgbClr val="FFFEFF">
                    <a:alpha val="100000"/>
                  </a:srgbClr>
                </a:clrFrom>
                <a:clrTo>
                  <a:srgbClr val="FFFEFF">
                    <a:alpha val="100000"/>
                    <a:alpha val="0"/>
                  </a:srgbClr>
                </a:clrTo>
              </a:clrChange>
            </a:blip>
            <a:srcRect l="7180" b="10067"/>
            <a:stretch>
              <a:fillRect/>
            </a:stretch>
          </p:blipFill>
          <p:spPr>
            <a:xfrm>
              <a:off x="867381" y="1353535"/>
              <a:ext cx="3101881" cy="2232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510461" y="3603169"/>
                  <a:ext cx="2674432" cy="400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050" i="1" smtClean="0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𝑚𝑎𝑥</m:t>
                            </m:r>
                          </m:sub>
                        </m:sSub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±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𝐽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/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𝜓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kumimoji="1" lang="en-US" altLang="zh-CN" sz="1050" b="0" i="0" smtClean="0">
                            <a:latin typeface="Cambria Math" panose="02040503050406030204" charset="0"/>
                          </a:rPr>
                          <m:t>GeV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sz="1015" dirty="0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461" y="3603169"/>
                  <a:ext cx="2674432" cy="40001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 rot="16200000">
              <a:off x="-256997" y="2296776"/>
              <a:ext cx="2190091" cy="4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Events/0.01 GeV/c</a:t>
              </a:r>
              <a:r>
                <a:rPr kumimoji="1" lang="en-US" altLang="zh-CN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6"/>
            </p:custDataLst>
          </p:nvPr>
        </p:nvGrpSpPr>
        <p:grpSpPr>
          <a:xfrm rot="0">
            <a:off x="2499995" y="814070"/>
            <a:ext cx="2286000" cy="1664970"/>
            <a:chOff x="590022" y="3786177"/>
            <a:chExt cx="3637018" cy="2838247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>
              <a:clrChange>
                <a:clrFrom>
                  <a:srgbClr val="FFFFFE">
                    <a:alpha val="100000"/>
                  </a:srgbClr>
                </a:clrFrom>
                <a:clrTo>
                  <a:srgbClr val="FFFFFE">
                    <a:alpha val="100000"/>
                    <a:alpha val="0"/>
                  </a:srgbClr>
                </a:clrTo>
              </a:clrChange>
            </a:blip>
            <a:srcRect l="7801" b="11514"/>
            <a:stretch>
              <a:fillRect/>
            </a:stretch>
          </p:blipFill>
          <p:spPr>
            <a:xfrm>
              <a:off x="867381" y="3884460"/>
              <a:ext cx="3153145" cy="2304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1528359" y="6202297"/>
                  <a:ext cx="2698681" cy="4221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𝑀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∗</m:t>
                            </m:r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0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kumimoji="1" lang="en-US" altLang="zh-CN" sz="1050" b="0" i="0" smtClean="0">
                            <a:latin typeface="Cambria Math" panose="02040503050406030204" charset="0"/>
                          </a:rPr>
                          <m:t>GeV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15" dirty="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359" y="6202297"/>
                  <a:ext cx="2698681" cy="422127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 rot="16200000">
              <a:off x="-263194" y="4639393"/>
              <a:ext cx="2094823" cy="38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Events/4 MeV/c</a:t>
              </a:r>
              <a:r>
                <a:rPr kumimoji="1" lang="en-US" altLang="zh-CN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610870" y="871855"/>
            <a:ext cx="2044700" cy="2139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GB" altLang="zh-CN" sz="800" b="0" i="0" u="none" strike="noStrike" dirty="0">
                <a:solidFill>
                  <a:srgbClr val="5D74A2"/>
                </a:solidFill>
                <a:effectLst/>
                <a:cs typeface="Arial" panose="020B0604020202020204" pitchFamily="34" charset="0"/>
              </a:rPr>
              <a:t>PRL110 (2013), 252001</a:t>
            </a:r>
            <a:endParaRPr lang="en-GB" altLang="zh-CN" sz="800" b="0" i="0" u="none" strike="noStrike" dirty="0">
              <a:solidFill>
                <a:srgbClr val="5D74A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2887980" y="906145"/>
            <a:ext cx="2188845" cy="2139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GB" altLang="zh-CN" sz="800" b="0" i="0" u="none" strike="noStrike" dirty="0">
                <a:solidFill>
                  <a:srgbClr val="5D74A2"/>
                </a:solidFill>
                <a:effectLst/>
                <a:cs typeface="Arial" panose="020B0604020202020204" pitchFamily="34" charset="0"/>
              </a:rPr>
              <a:t>PRL112 (2014) 2, 022001</a:t>
            </a:r>
            <a:endParaRPr lang="en-GB" altLang="zh-CN" sz="800" b="0" i="0" u="none" strike="noStrike" dirty="0">
              <a:solidFill>
                <a:srgbClr val="5D74A2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 rot="0">
            <a:off x="4588510" y="895350"/>
            <a:ext cx="2357120" cy="1556385"/>
            <a:chOff x="6658031" y="512447"/>
            <a:chExt cx="5204765" cy="2753790"/>
          </a:xfrm>
        </p:grpSpPr>
        <p:pic>
          <p:nvPicPr>
            <p:cNvPr id="45" name="图片 4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9517" b="12241"/>
            <a:stretch>
              <a:fillRect/>
            </a:stretch>
          </p:blipFill>
          <p:spPr>
            <a:xfrm>
              <a:off x="7202310" y="512447"/>
              <a:ext cx="4285913" cy="243238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文本框 46"/>
                <p:cNvSpPr txBox="1"/>
                <p:nvPr/>
              </p:nvSpPr>
              <p:spPr>
                <a:xfrm>
                  <a:off x="8369608" y="2793305"/>
                  <a:ext cx="3493188" cy="472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050" i="1" smtClean="0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050" b="0" i="1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𝐽</m:t>
                            </m:r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/</m:t>
                            </m:r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kumimoji="1" lang="en-US" altLang="zh-CN" sz="1050" b="0" i="0" smtClean="0">
                            <a:latin typeface="Cambria Math" panose="02040503050406030204" charset="0"/>
                          </a:rPr>
                          <m:t>GeV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15" dirty="0"/>
                </a:p>
              </p:txBody>
            </p:sp>
          </mc:Choice>
          <mc:Fallback>
            <p:sp>
              <p:nvSpPr>
                <p:cNvPr id="47" name="文本框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608" y="2793305"/>
                  <a:ext cx="3493188" cy="472932"/>
                </a:xfrm>
                <a:prstGeom prst="rect">
                  <a:avLst/>
                </a:prstGeom>
                <a:blipFill rotWithShape="1">
                  <a:blip r:embed="rId1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文本框 47"/>
            <p:cNvSpPr txBox="1"/>
            <p:nvPr>
              <p:custDataLst>
                <p:tags r:id="rId17"/>
              </p:custDataLst>
            </p:nvPr>
          </p:nvSpPr>
          <p:spPr>
            <a:xfrm rot="16200000">
              <a:off x="5844457" y="1326616"/>
              <a:ext cx="2185354" cy="55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Events/(10 MeV/c</a:t>
              </a:r>
              <a:r>
                <a:rPr kumimoji="1" lang="en-US" altLang="zh-CN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 rot="0">
            <a:off x="6757670" y="906145"/>
            <a:ext cx="2251075" cy="1504315"/>
            <a:chOff x="6819324" y="3535044"/>
            <a:chExt cx="4955525" cy="2653173"/>
          </a:xfrm>
        </p:grpSpPr>
        <p:pic>
          <p:nvPicPr>
            <p:cNvPr id="50" name="图片 4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2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663" b="8137"/>
            <a:stretch>
              <a:fillRect/>
            </a:stretch>
          </p:blipFill>
          <p:spPr>
            <a:xfrm>
              <a:off x="7296265" y="3536757"/>
              <a:ext cx="4178106" cy="228628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8786553" y="5801146"/>
                  <a:ext cx="2988296" cy="3870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𝑀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(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𝐷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050" b="0" i="1" smtClean="0">
                                    <a:latin typeface="Cambria Math" panose="02040503050406030204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kumimoji="1" lang="en-US" altLang="zh-CN" sz="1050" b="0" i="0" smtClean="0">
                            <a:latin typeface="Cambria Math" panose="02040503050406030204" charset="0"/>
                          </a:rPr>
                          <m:t>GeV</m:t>
                        </m:r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1050" b="0" i="1" smtClean="0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1050" b="0" i="1" smtClean="0">
                            <a:latin typeface="Cambria Math" panose="0204050305040603020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553" y="5801146"/>
                  <a:ext cx="2988296" cy="387071"/>
                </a:xfrm>
                <a:prstGeom prst="rect">
                  <a:avLst/>
                </a:prstGeom>
                <a:blipFill rotWithShape="1">
                  <a:blip r:embed="rId2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文本框 51"/>
            <p:cNvSpPr txBox="1"/>
            <p:nvPr>
              <p:custDataLst>
                <p:tags r:id="rId22"/>
              </p:custDataLst>
            </p:nvPr>
          </p:nvSpPr>
          <p:spPr>
            <a:xfrm rot="16200000">
              <a:off x="5992668" y="4361699"/>
              <a:ext cx="2209515" cy="556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Events/(10 MeV/c</a:t>
              </a:r>
              <a:r>
                <a:rPr kumimoji="1" lang="en-US" altLang="zh-CN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文本框 52"/>
          <p:cNvSpPr txBox="1"/>
          <p:nvPr>
            <p:custDataLst>
              <p:tags r:id="rId23"/>
            </p:custDataLst>
          </p:nvPr>
        </p:nvSpPr>
        <p:spPr>
          <a:xfrm>
            <a:off x="4905375" y="951230"/>
            <a:ext cx="2016760" cy="2139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GB" altLang="zh-CN" sz="800" b="0" i="0" u="none" strike="noStrike" dirty="0">
                <a:solidFill>
                  <a:srgbClr val="5D74A2"/>
                </a:solidFill>
                <a:effectLst/>
                <a:cs typeface="Arial" panose="020B0604020202020204" pitchFamily="34" charset="0"/>
              </a:rPr>
              <a:t>PRL115 (2015) 11, 112003</a:t>
            </a:r>
            <a:endParaRPr lang="en-GB" altLang="zh-CN" sz="800" b="0" i="0" u="none" strike="noStrike" dirty="0">
              <a:solidFill>
                <a:srgbClr val="5D74A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24"/>
            </p:custDataLst>
          </p:nvPr>
        </p:nvSpPr>
        <p:spPr>
          <a:xfrm>
            <a:off x="7002780" y="956310"/>
            <a:ext cx="2010410" cy="2139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GB" altLang="zh-CN" sz="800" b="0" i="0" u="none" strike="noStrike" dirty="0">
                <a:solidFill>
                  <a:srgbClr val="5D74A2"/>
                </a:solidFill>
                <a:effectLst/>
                <a:cs typeface="Arial" panose="020B0604020202020204" pitchFamily="34" charset="0"/>
              </a:rPr>
              <a:t>PRL115 (2015) 22, 222002</a:t>
            </a:r>
            <a:endParaRPr lang="en-GB" altLang="zh-CN" sz="800" b="0" i="0" u="none" strike="noStrike" dirty="0">
              <a:solidFill>
                <a:srgbClr val="5D74A2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/>
              <p:cNvSpPr txBox="1"/>
              <p:nvPr/>
            </p:nvSpPr>
            <p:spPr>
              <a:xfrm>
                <a:off x="591820" y="2510790"/>
                <a:ext cx="256794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500" i="1" kern="10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𝑚</m:t>
                      </m:r>
                      <m:r>
                        <a:rPr lang="en-US" altLang="zh-CN" sz="1500" i="1" kern="10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3893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.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±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.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±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3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.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0</m:t>
                      </m:r>
                      <m:r>
                        <a:rPr lang="en-US" altLang="zh-CN" sz="1500" b="0" i="1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500" b="0" i="0" kern="100" smtClean="0">
                          <a:effectLst/>
                          <a:latin typeface="Cambria Math" panose="02040503050406030204" charset="0"/>
                          <a:ea typeface="宋体" panose="02010600030101010101" pitchFamily="2" charset="-122"/>
                        </a:rPr>
                        <m:t>MeV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" y="2510790"/>
                <a:ext cx="2567940" cy="32194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本框 59"/>
              <p:cNvSpPr txBox="1"/>
              <p:nvPr/>
            </p:nvSpPr>
            <p:spPr>
              <a:xfrm>
                <a:off x="3310890" y="2510790"/>
                <a:ext cx="241427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50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44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500" b="0" i="0" smtClean="0"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lang="zh-CN" altLang="zh-CN" sz="15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90" y="2510790"/>
                <a:ext cx="2414270" cy="32194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5605" y="4293235"/>
            <a:ext cx="3473450" cy="13716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179388" y="3788410"/>
            <a:ext cx="32378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 b="1">
                <a:sym typeface="Arial" panose="020B0604020202020204" pitchFamily="34" charset="0"/>
              </a:rPr>
              <a:t>• 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N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umerical results</a:t>
            </a:r>
            <a:r>
              <a:rPr lang="zh-CN" altLang="en-US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endParaRPr lang="zh-CN" altLang="en-US" sz="2400" b="1" dirty="0">
              <a:ea typeface="黑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860" y="4130040"/>
            <a:ext cx="5053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</a:t>
            </a:r>
            <a:r>
              <a:rPr lang="en-US" sz="1400" baseline="-25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(3900)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can be explained as a mixture of molecular and diquark-antidiquark components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1445" y="470725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diquark-antidiquark components are very important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7810" y="5300980"/>
            <a:ext cx="1872615" cy="3371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p>
            <a:pPr marL="0" indent="0" algn="l"/>
            <a:r>
              <a:rPr lang="en-US" altLang="zh-CN" sz="16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arXiv:2412.11144</a:t>
            </a:r>
            <a:endParaRPr lang="en-US" altLang="zh-CN" sz="1600" b="0" i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7325" y="2864485"/>
            <a:ext cx="8826500" cy="829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sym typeface="Arial" panose="020B0604020202020204" pitchFamily="34" charset="0"/>
              </a:rPr>
              <a:t>•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Our previous work does not support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 existance of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the 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DD*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bound state 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67100" y="3368675"/>
            <a:ext cx="1855470" cy="2451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0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Chin.Phys.C 36 (2012) 194</a:t>
            </a:r>
            <a:endParaRPr lang="en-US" altLang="zh-CN" sz="10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165" y="2916000"/>
            <a:ext cx="43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</a:rPr>
              <a:t>_</a:t>
            </a:r>
            <a:endParaRPr lang="en-US" altLang="zh-CN" sz="2400" b="1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815" y="5709285"/>
            <a:ext cx="9120505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sym typeface="Arial" panose="020B0604020202020204" pitchFamily="34" charset="0"/>
              </a:rPr>
              <a:t>• 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olecular and non-molecular components are of similar importance 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870" y="6214110"/>
            <a:ext cx="3101975" cy="245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en-US" altLang="zh-CN" sz="1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Sci.China Phys. Mech. Astron. 67 (2024) 291011</a:t>
            </a:r>
            <a:endParaRPr lang="en-US" altLang="zh-CN" sz="1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505" y="2493010"/>
            <a:ext cx="5089525" cy="36004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33851" t="50425" r="32644" b="3505"/>
          <a:stretch>
            <a:fillRect/>
          </a:stretch>
        </p:blipFill>
        <p:spPr>
          <a:xfrm>
            <a:off x="2339975" y="1557020"/>
            <a:ext cx="2253615" cy="159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33851" t="2340" r="32644" b="51740"/>
          <a:stretch>
            <a:fillRect/>
          </a:stretch>
        </p:blipFill>
        <p:spPr>
          <a:xfrm>
            <a:off x="179705" y="1536065"/>
            <a:ext cx="2201545" cy="1570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787140"/>
            <a:ext cx="5418455" cy="1785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3790" y="5659120"/>
            <a:ext cx="360426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>
                <a:solidFill>
                  <a:srgbClr val="000000"/>
                </a:solidFill>
                <a:ea typeface="NimbusRomNo9L-Regu"/>
                <a:cs typeface="Arial" panose="020B0604020202020204" pitchFamily="34" charset="0"/>
              </a:rPr>
              <a:t>Phys. Rev. Lett. </a:t>
            </a:r>
            <a:r>
              <a:rPr lang="en-US" altLang="zh-CN" sz="1400" b="1">
                <a:solidFill>
                  <a:srgbClr val="000000"/>
                </a:solidFill>
                <a:ea typeface="NimbusRomNo9L-Medi"/>
                <a:cs typeface="Arial" panose="020B0604020202020204" pitchFamily="34" charset="0"/>
              </a:rPr>
              <a:t>131 </a:t>
            </a:r>
            <a:r>
              <a:rPr lang="en-US" altLang="zh-CN" sz="1400">
                <a:solidFill>
                  <a:srgbClr val="000000"/>
                </a:solidFill>
                <a:ea typeface="NimbusRomNo9L-Regu"/>
                <a:cs typeface="Arial" panose="020B0604020202020204" pitchFamily="34" charset="0"/>
              </a:rPr>
              <a:t>(2023) 041902</a:t>
            </a:r>
            <a:endParaRPr lang="en-US" altLang="zh-CN" sz="1400">
              <a:solidFill>
                <a:srgbClr val="000000"/>
              </a:solidFill>
              <a:ea typeface="NimbusRomNo9L-Regu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9356" t="6724" r="67960" b="63614"/>
          <a:stretch>
            <a:fillRect/>
          </a:stretch>
        </p:blipFill>
        <p:spPr>
          <a:xfrm>
            <a:off x="4499610" y="1701165"/>
            <a:ext cx="1112520" cy="1356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179"/>
          <a:stretch>
            <a:fillRect/>
          </a:stretch>
        </p:blipFill>
        <p:spPr>
          <a:xfrm>
            <a:off x="5867400" y="2277110"/>
            <a:ext cx="2470150" cy="648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4677"/>
          <a:stretch>
            <a:fillRect/>
          </a:stretch>
        </p:blipFill>
        <p:spPr>
          <a:xfrm>
            <a:off x="5867400" y="2925445"/>
            <a:ext cx="2470150" cy="589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45" y="3717290"/>
            <a:ext cx="2184400" cy="67945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940425" y="2204720"/>
            <a:ext cx="2376170" cy="2232660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32230" y="1151890"/>
            <a:ext cx="2410460" cy="404495"/>
            <a:chOff x="2098" y="1814"/>
            <a:chExt cx="3796" cy="637"/>
          </a:xfrm>
        </p:grpSpPr>
        <p:sp>
          <p:nvSpPr>
            <p:cNvPr id="11" name="文本框 10"/>
            <p:cNvSpPr txBox="1"/>
            <p:nvPr/>
          </p:nvSpPr>
          <p:spPr>
            <a:xfrm>
              <a:off x="2098" y="1871"/>
              <a:ext cx="3796" cy="580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fit without T</a:t>
              </a:r>
              <a:r>
                <a:rPr lang="en-US" altLang="zh-CN" baseline="-25000">
                  <a:solidFill>
                    <a:schemeClr val="bg1"/>
                  </a:solidFill>
                </a:rPr>
                <a:t>cs0</a:t>
              </a:r>
              <a:r>
                <a:rPr lang="en-US" altLang="zh-CN">
                  <a:solidFill>
                    <a:schemeClr val="bg1"/>
                  </a:solidFill>
                </a:rPr>
                <a:t>(2900)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969" y="1814"/>
              <a:ext cx="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*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37" y="1871"/>
              <a:ext cx="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-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75740" y="3503295"/>
            <a:ext cx="2073910" cy="393065"/>
            <a:chOff x="2324" y="5517"/>
            <a:chExt cx="3266" cy="619"/>
          </a:xfrm>
        </p:grpSpPr>
        <p:sp>
          <p:nvSpPr>
            <p:cNvPr id="12" name="文本框 11"/>
            <p:cNvSpPr txBox="1"/>
            <p:nvPr/>
          </p:nvSpPr>
          <p:spPr>
            <a:xfrm>
              <a:off x="2324" y="5536"/>
              <a:ext cx="3266" cy="580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fit with T</a:t>
              </a:r>
              <a:r>
                <a:rPr lang="en-US" altLang="zh-CN" baseline="-25000">
                  <a:solidFill>
                    <a:schemeClr val="bg1"/>
                  </a:solidFill>
                </a:rPr>
                <a:t>cs0</a:t>
              </a:r>
              <a:r>
                <a:rPr lang="en-US" altLang="zh-CN">
                  <a:solidFill>
                    <a:schemeClr val="bg1"/>
                  </a:solidFill>
                </a:rPr>
                <a:t>(2900)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17" y="5517"/>
              <a:ext cx="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*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85" y="5556"/>
              <a:ext cx="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-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9070" y="360045"/>
            <a:ext cx="4653280" cy="504190"/>
            <a:chOff x="282" y="567"/>
            <a:chExt cx="7328" cy="794"/>
          </a:xfrm>
        </p:grpSpPr>
        <p:sp>
          <p:nvSpPr>
            <p:cNvPr id="8" name="文本框 7"/>
            <p:cNvSpPr txBox="1"/>
            <p:nvPr/>
          </p:nvSpPr>
          <p:spPr>
            <a:xfrm>
              <a:off x="282" y="637"/>
              <a:ext cx="7329" cy="7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chemeClr val="tx1"/>
                  </a:solidFill>
                  <a:sym typeface="Arial" panose="020B0604020202020204" pitchFamily="34" charset="0"/>
                </a:rPr>
                <a:t>• </a:t>
              </a:r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E</a:t>
              </a:r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xperiments</a:t>
              </a: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for</a:t>
              </a: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cs0</a:t>
              </a:r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(2900)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：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62" y="567"/>
              <a:ext cx="4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ea typeface="黑体" panose="02010609060101010101" pitchFamily="49" charset="-122"/>
                  <a:cs typeface="Arial" panose="020B0604020202020204" pitchFamily="34" charset="0"/>
                </a:rPr>
                <a:t>*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7" y="624"/>
              <a:ext cx="45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ea typeface="黑体" panose="02010609060101010101" pitchFamily="49" charset="-122"/>
                  <a:cs typeface="Arial" panose="020B0604020202020204" pitchFamily="34" charset="0"/>
                </a:rPr>
                <a:t>-</a:t>
              </a:r>
              <a:endParaRPr lang="en-US" altLang="zh-CN"/>
            </a:p>
          </p:txBody>
        </p:sp>
      </p:grp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557020"/>
            <a:ext cx="2612390" cy="155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557020"/>
            <a:ext cx="2178050" cy="1403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75965" y="4004310"/>
            <a:ext cx="1960880" cy="935990"/>
            <a:chOff x="9355" y="6874"/>
            <a:chExt cx="3088" cy="14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l="68050" t="34894" b="32674"/>
            <a:stretch>
              <a:fillRect/>
            </a:stretch>
          </p:blipFill>
          <p:spPr>
            <a:xfrm>
              <a:off x="9355" y="6874"/>
              <a:ext cx="3088" cy="1475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 flipV="1">
              <a:off x="10715" y="7370"/>
              <a:ext cx="0" cy="4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</p:spPr>
        </p:cxnSp>
      </p:grpSp>
      <p:grpSp>
        <p:nvGrpSpPr>
          <p:cNvPr id="11" name="组合 10"/>
          <p:cNvGrpSpPr/>
          <p:nvPr/>
        </p:nvGrpSpPr>
        <p:grpSpPr>
          <a:xfrm>
            <a:off x="5580380" y="3977640"/>
            <a:ext cx="1960880" cy="1040130"/>
            <a:chOff x="5386" y="8122"/>
            <a:chExt cx="3088" cy="163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l="68050" t="63984"/>
            <a:stretch>
              <a:fillRect/>
            </a:stretch>
          </p:blipFill>
          <p:spPr>
            <a:xfrm>
              <a:off x="5386" y="8122"/>
              <a:ext cx="3088" cy="1638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 flipV="1">
              <a:off x="6746" y="8660"/>
              <a:ext cx="0" cy="4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</p:spPr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68050" b="65106"/>
          <a:stretch>
            <a:fillRect/>
          </a:stretch>
        </p:blipFill>
        <p:spPr>
          <a:xfrm>
            <a:off x="827405" y="3860165"/>
            <a:ext cx="2128520" cy="10941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3850" y="105283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 dirty="0">
                <a:sym typeface="Arial" panose="020B0604020202020204" pitchFamily="34" charset="0"/>
              </a:rPr>
              <a:t>• </a:t>
            </a:r>
            <a:r>
              <a:rPr lang="en-US" altLang="zh-CN" sz="2400" b="1"/>
              <a:t>C</a:t>
            </a:r>
            <a:r>
              <a:rPr lang="en-US" altLang="zh-CN" sz="2400" b="1"/>
              <a:t>oupled channels:</a:t>
            </a:r>
            <a:endParaRPr lang="en-US" altLang="zh-CN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347345" y="3274695"/>
            <a:ext cx="3720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Arial" panose="020B0604020202020204" pitchFamily="34" charset="0"/>
              </a:rPr>
              <a:t>• </a:t>
            </a:r>
            <a:r>
              <a:rPr lang="en-US" altLang="zh-CN" sz="2400" b="1"/>
              <a:t>Feynman diagrams:</a:t>
            </a:r>
            <a:endParaRPr lang="en-US" altLang="zh-CN" sz="2400" b="1"/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23850" y="1052830"/>
            <a:ext cx="7131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 dirty="0">
                <a:sym typeface="Arial" panose="020B0604020202020204" pitchFamily="34" charset="0"/>
              </a:rPr>
              <a:t>• </a:t>
            </a:r>
            <a:r>
              <a:rPr lang="en-US" altLang="zh-CN" sz="2400" b="1"/>
              <a:t>Lagrangians for </a:t>
            </a:r>
            <a:r>
              <a:rPr lang="en-US" altLang="zh-CN" sz="2400" b="1">
                <a:solidFill>
                  <a:srgbClr val="0000FF"/>
                </a:solidFill>
              </a:rPr>
              <a:t>light</a:t>
            </a:r>
            <a:r>
              <a:rPr lang="en-US" altLang="zh-CN" sz="2400" b="1"/>
              <a:t> diquarks and mesons:</a:t>
            </a:r>
            <a:endParaRPr lang="en-US" altLang="zh-CN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4140200" y="3573145"/>
            <a:ext cx="2557780" cy="3067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400" b="0" dirty="0">
                <a:ea typeface="黑体" panose="02010609060101010101" pitchFamily="49" charset="-122"/>
                <a:cs typeface="Arial" panose="020B0604020202020204" pitchFamily="34" charset="0"/>
              </a:rPr>
              <a:t>Phys. Rept.</a:t>
            </a:r>
            <a:r>
              <a:rPr lang="en-US" altLang="zh-CN" sz="1400" b="0" i="0" dirty="0">
                <a:ea typeface="黑体" panose="02010609060101010101" pitchFamily="49" charset="-122"/>
                <a:cs typeface="Arial" panose="020B0604020202020204" pitchFamily="34" charset="0"/>
              </a:rPr>
              <a:t> 381 (2003) 1-233</a:t>
            </a:r>
            <a:endParaRPr lang="en-US" altLang="zh-CN" sz="1400" b="0" i="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1514"/>
          <a:stretch>
            <a:fillRect/>
          </a:stretch>
        </p:blipFill>
        <p:spPr>
          <a:xfrm>
            <a:off x="1259840" y="1701165"/>
            <a:ext cx="4576445" cy="1576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3501390"/>
            <a:ext cx="654050" cy="3727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3373120"/>
            <a:ext cx="1265555" cy="62928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3401060" y="3717290"/>
            <a:ext cx="666750" cy="15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圆角矩形 9"/>
          <p:cNvSpPr/>
          <p:nvPr/>
        </p:nvSpPr>
        <p:spPr>
          <a:xfrm>
            <a:off x="1331595" y="1628775"/>
            <a:ext cx="4680585" cy="172847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/>
        </p:nvSpPr>
        <p:spPr>
          <a:xfrm>
            <a:off x="142875" y="2582863"/>
            <a:ext cx="900112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Introduction</a:t>
            </a:r>
            <a:endParaRPr lang="en-US" altLang="zh-CN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30827" r="52566"/>
          <a:stretch>
            <a:fillRect/>
          </a:stretch>
        </p:blipFill>
        <p:spPr>
          <a:xfrm>
            <a:off x="5940425" y="2251075"/>
            <a:ext cx="23812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70" y="4221480"/>
            <a:ext cx="2037715" cy="13131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9388" y="1052830"/>
            <a:ext cx="32378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400" b="1">
                <a:sym typeface="Arial" panose="020B0604020202020204" pitchFamily="34" charset="0"/>
              </a:rPr>
              <a:t>• 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N</a:t>
            </a:r>
            <a:r>
              <a:rPr lang="en-US" altLang="zh-CN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umerical results</a:t>
            </a:r>
            <a:r>
              <a:rPr lang="zh-CN" altLang="en-US" sz="2400" b="1" dirty="0">
                <a:ea typeface="黑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endParaRPr lang="zh-CN" altLang="en-US" sz="2400" b="1" dirty="0">
              <a:ea typeface="黑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20487" name="图片 1"/>
          <p:cNvPicPr>
            <a:picLocks noChangeAspect="1"/>
          </p:cNvPicPr>
          <p:nvPr/>
        </p:nvPicPr>
        <p:blipFill>
          <a:blip r:embed="rId4"/>
          <a:srcRect l="7416" r="6488"/>
          <a:stretch>
            <a:fillRect/>
          </a:stretch>
        </p:blipFill>
        <p:spPr>
          <a:xfrm>
            <a:off x="5796280" y="1196340"/>
            <a:ext cx="2794635" cy="817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9017" b="53066"/>
          <a:stretch>
            <a:fillRect/>
          </a:stretch>
        </p:blipFill>
        <p:spPr>
          <a:xfrm>
            <a:off x="755015" y="1628775"/>
            <a:ext cx="4185920" cy="2088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6638" t="56682" r="17237" b="31212"/>
          <a:stretch>
            <a:fillRect/>
          </a:stretch>
        </p:blipFill>
        <p:spPr>
          <a:xfrm>
            <a:off x="827405" y="5085715"/>
            <a:ext cx="1873250" cy="433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2843" r="77900" b="72752"/>
          <a:stretch>
            <a:fillRect/>
          </a:stretch>
        </p:blipFill>
        <p:spPr>
          <a:xfrm>
            <a:off x="611505" y="1513205"/>
            <a:ext cx="1241425" cy="403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56638" t="71222" r="17237" b="17803"/>
          <a:stretch>
            <a:fillRect/>
          </a:stretch>
        </p:blipFill>
        <p:spPr>
          <a:xfrm>
            <a:off x="827405" y="5517515"/>
            <a:ext cx="1788795" cy="37528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55015" y="5085715"/>
            <a:ext cx="1944370" cy="791845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895" y="3861435"/>
            <a:ext cx="5053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</a:t>
            </a:r>
            <a:r>
              <a:rPr lang="en-US" sz="1400" baseline="-25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cs0</a:t>
            </a: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(2900)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can be explained as a mixture of molecular and diquark-antidiquark components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5480" y="4438650"/>
            <a:ext cx="4944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coupling to the diquark-antidiquark component is as large as each molecular component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3945" y="3827145"/>
            <a:ext cx="29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*</a:t>
            </a:r>
            <a:endParaRPr lang="en-US" altLang="zh-CN" sz="1400"/>
          </a:p>
        </p:txBody>
      </p:sp>
      <p:sp>
        <p:nvSpPr>
          <p:cNvPr id="13" name="文本框 12"/>
          <p:cNvSpPr txBox="1"/>
          <p:nvPr/>
        </p:nvSpPr>
        <p:spPr>
          <a:xfrm>
            <a:off x="1127125" y="3848100"/>
            <a:ext cx="2508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-</a:t>
            </a:r>
            <a:endParaRPr lang="en-US" altLang="zh-CN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"/>
          <p:cNvSpPr txBox="1"/>
          <p:nvPr/>
        </p:nvSpPr>
        <p:spPr>
          <a:xfrm>
            <a:off x="394970" y="909320"/>
            <a:ext cx="8201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Lagrangians involving diquarks are constructed</a:t>
            </a: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文本框 1"/>
          <p:cNvSpPr txBox="1"/>
          <p:nvPr/>
        </p:nvSpPr>
        <p:spPr>
          <a:xfrm>
            <a:off x="611505" y="2127885"/>
            <a:ext cx="83026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en-US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•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solved the problem of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OZI suppressed amplitude if treating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as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molecular states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文本框 2"/>
              <p:cNvSpPr txBox="1"/>
              <p:nvPr/>
            </p:nvSpPr>
            <p:spPr>
              <a:xfrm>
                <a:off x="394970" y="2781300"/>
                <a:ext cx="7198360" cy="521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algn="l"/>
                <a:r>
                  <a:rPr lang="en-US" altLang="en-US" sz="28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•</a:t>
                </a:r>
                <a:r>
                  <a:rPr lang="en-US" altLang="en-US" sz="24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Z</a:t>
                </a:r>
                <a:r>
                  <a:rPr lang="en-US" altLang="zh-CN" sz="2000" baseline="-25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cs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(4000)</a:t>
                </a:r>
                <a:r>
                  <a:rPr lang="en-US" altLang="zh-CN" sz="2000" baseline="30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+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can be explained as a mixture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+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宋体" panose="02010600030101010101" pitchFamily="2" charset="-122"/>
                      </a:rPr>
                      <m:t>/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𝑐𝑢</m:t>
                        </m:r>
                      </m:sub>
                    </m:sSub>
                  </m:oMath>
                </a14:m>
                <a:endParaRPr lang="zh-CN" altLang="en-US" sz="20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3556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" y="2781300"/>
                <a:ext cx="7198360" cy="521970"/>
              </a:xfrm>
              <a:prstGeom prst="rect">
                <a:avLst/>
              </a:prstGeom>
              <a:blipFill rotWithShape="1">
                <a:blip r:embed="rId1"/>
                <a:stretch>
                  <a:fillRect t="-340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00710" y="1435100"/>
            <a:ext cx="80486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 dirty="0">
                <a:sym typeface="Arial" panose="020B0604020202020204" pitchFamily="34" charset="0"/>
              </a:rPr>
              <a:t>•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employ diquark exchange potential to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study the mixing effect of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molecular and diquark-antidiquark states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2"/>
              <p:cNvSpPr txBox="1"/>
              <p:nvPr/>
            </p:nvSpPr>
            <p:spPr>
              <a:xfrm>
                <a:off x="394970" y="3344545"/>
                <a:ext cx="8390890" cy="14465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l"/>
                <a:r>
                  <a:rPr lang="en-US" altLang="en-US" sz="28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•</a:t>
                </a:r>
                <a:r>
                  <a:rPr lang="en-US" altLang="en-US" sz="24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The mass of</a:t>
                </a:r>
                <a:r>
                  <a:rPr lang="en-US" altLang="en-US" sz="2400" b="1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Z</a:t>
                </a:r>
                <a:r>
                  <a:rPr lang="en-US" altLang="zh-CN" sz="2000" baseline="-25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cs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(4220)</a:t>
                </a:r>
                <a:r>
                  <a:rPr lang="en-US" altLang="zh-CN" sz="2000" baseline="30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+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agrees with the mixing 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∗+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宋体" panose="02010600030101010101" pitchFamily="2" charset="-122"/>
                      </a:rPr>
                      <m:t>/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宋体" panose="02010600030101010101" pitchFamily="2" charset="-122"/>
                </a:endParaRPr>
              </a:p>
              <a:p>
                <a:pPr algn="l"/>
                <a:r>
                  <a:rPr lang="en-US" altLang="zh-CN" sz="2000" i="1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宋体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宋体" panose="02010600030101010101" pitchFamily="2" charset="-122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𝑐𝑢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宋体" panose="02010600030101010101" pitchFamily="2" charset="-122"/>
                  </a:rPr>
                  <a:t>,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however the widths are different</a:t>
                </a:r>
                <a:r>
                  <a:rPr lang="en-US" altLang="zh-CN" sz="2000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宋体" panose="02010600030101010101" pitchFamily="2" charset="-122"/>
                  </a:rPr>
                  <a:t>; </a:t>
                </a:r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since the experimental </a:t>
                </a:r>
                <a:endPara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error is large, we expect further experiments.</a:t>
                </a:r>
                <a:endPara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/>
                <a:endParaRPr lang="zh-CN" altLang="en-US" sz="20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" y="3344545"/>
                <a:ext cx="8390890" cy="1446530"/>
              </a:xfrm>
              <a:prstGeom prst="rect">
                <a:avLst/>
              </a:prstGeom>
              <a:blipFill rotWithShape="1">
                <a:blip r:embed="rId2"/>
                <a:stretch>
                  <a:fillRect t="-122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29" name="标题 1"/>
          <p:cNvSpPr txBox="1"/>
          <p:nvPr/>
        </p:nvSpPr>
        <p:spPr>
          <a:xfrm>
            <a:off x="70485" y="44450"/>
            <a:ext cx="9002713" cy="9096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总结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5925" y="4540885"/>
            <a:ext cx="8256905" cy="829945"/>
            <a:chOff x="655" y="7151"/>
            <a:chExt cx="13003" cy="1307"/>
          </a:xfrm>
        </p:grpSpPr>
        <p:sp>
          <p:nvSpPr>
            <p:cNvPr id="5" name="文本框 1"/>
            <p:cNvSpPr txBox="1"/>
            <p:nvPr/>
          </p:nvSpPr>
          <p:spPr>
            <a:xfrm>
              <a:off x="655" y="7151"/>
              <a:ext cx="1300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en-US" sz="28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• 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X(4500), X(3900) and T</a:t>
              </a:r>
              <a:r>
                <a:rPr lang="en-US" altLang="zh-CN" sz="20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cs0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(2900) can be explained as a mixture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of molecular and diquark-antidiquark states.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471" y="7313"/>
              <a:ext cx="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</a:t>
              </a:r>
              <a:endParaRPr lang="en-US" alt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14" y="7228"/>
              <a:ext cx="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*</a:t>
              </a:r>
              <a:endParaRPr lang="en-US" altLang="zh-CN"/>
            </a:p>
          </p:txBody>
        </p:sp>
      </p:grp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 descr="H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0"/>
            <a:ext cx="3203575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3" descr="K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075"/>
            <a:ext cx="8181975" cy="453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0"/>
            <a:ext cx="3168650" cy="1125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内容占位符 3" descr="QQ截图20140429211417_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1588"/>
            <a:ext cx="5940425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灯片编号占位符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</a:fld>
            <a:endParaRPr lang="zh-CN" altLang="en-US" sz="1200" b="1" dirty="0">
              <a:latin typeface="Corbel" panose="020B0503020204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5606" name="灯片编号占位符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  <a:sym typeface="Calibri" panose="020F0502020204030204" pitchFamily="34" charset="0"/>
              </a:rPr>
            </a:fld>
            <a:endParaRPr lang="zh-CN" altLang="en-US" sz="1200" b="1" dirty="0">
              <a:latin typeface="Corbel" panose="020B0503020204020204" pitchFamily="34" charset="0"/>
              <a:ea typeface="PMingLiU" pitchFamily="18" charset="-120"/>
              <a:sym typeface="Calibri" panose="020F0502020204030204" pitchFamily="34" charset="0"/>
            </a:endParaRPr>
          </a:p>
        </p:txBody>
      </p:sp>
      <p:sp>
        <p:nvSpPr>
          <p:cNvPr id="25607" name="WordArt 8"/>
          <p:cNvSpPr/>
          <p:nvPr/>
        </p:nvSpPr>
        <p:spPr>
          <a:xfrm rot="-1860000">
            <a:off x="2700338" y="2781300"/>
            <a:ext cx="4176712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琥珀" panose="02010800040101010101" charset="-122"/>
                <a:ea typeface="华文琥珀" panose="02010800040101010101" charset="-122"/>
              </a:rPr>
              <a:t>谢谢！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9" name="矩形 2"/>
          <p:cNvSpPr/>
          <p:nvPr>
            <p:custDataLst>
              <p:tags r:id="rId1"/>
            </p:custDataLst>
          </p:nvPr>
        </p:nvSpPr>
        <p:spPr>
          <a:xfrm>
            <a:off x="181610" y="1341120"/>
            <a:ext cx="6408420" cy="67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olecular state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also named hadronic molecule, 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composed of two or more hadrons</a:t>
            </a:r>
            <a:endParaRPr lang="en-US" altLang="zh-CN" sz="1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070" y="692785"/>
            <a:ext cx="516953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Short review of molecular state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灯片编号占位符 4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zh-CN" altLang="en-US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08850" y="3435985"/>
            <a:ext cx="1160780" cy="925195"/>
            <a:chOff x="5151" y="5635"/>
            <a:chExt cx="1828" cy="1457"/>
          </a:xfrm>
        </p:grpSpPr>
        <p:sp>
          <p:nvSpPr>
            <p:cNvPr id="2" name="椭圆 1"/>
            <p:cNvSpPr/>
            <p:nvPr/>
          </p:nvSpPr>
          <p:spPr>
            <a:xfrm rot="21060000">
              <a:off x="5151" y="5635"/>
              <a:ext cx="1701" cy="100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28969" t="15871" r="17588" b="23935"/>
            <a:stretch>
              <a:fillRect/>
            </a:stretch>
          </p:blipFill>
          <p:spPr>
            <a:xfrm>
              <a:off x="5264" y="5874"/>
              <a:ext cx="580" cy="588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15694" t="7905" r="30765" b="17851"/>
            <a:stretch>
              <a:fillRect/>
            </a:stretch>
          </p:blipFill>
          <p:spPr>
            <a:xfrm>
              <a:off x="6058" y="5738"/>
              <a:ext cx="619" cy="63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309" y="6658"/>
              <a:ext cx="167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deuterium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37" name="TextBox 1"/>
          <p:cNvSpPr txBox="1"/>
          <p:nvPr/>
        </p:nvSpPr>
        <p:spPr>
          <a:xfrm>
            <a:off x="181293" y="2059940"/>
            <a:ext cx="6233160" cy="7308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•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First molecular state: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deuterium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observed in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1931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(before the observation of neutron)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文本框 2"/>
          <p:cNvSpPr txBox="1"/>
          <p:nvPr/>
        </p:nvSpPr>
        <p:spPr>
          <a:xfrm>
            <a:off x="541655" y="2856865"/>
            <a:ext cx="56667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  <a:sym typeface="Wingdings 2" panose="05020102010507070707" charset="0"/>
              </a:rPr>
              <a:t>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In 1931, the atomic weight of the hydrogen atom was 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    measured using the chemical scale and the physical scale, 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    with results of 1.00777 and 1.00778, respectively (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</a:t>
            </a:r>
            <a:endParaRPr lang="en-US" altLang="zh-CN" sz="16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atomic weight of hydrogen is expressed as a decimal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b="1" dirty="0">
                <a:sym typeface="Wingdings 2" panose="05020102010507070707" charset="0"/>
              </a:rPr>
              <a:t>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/>
              <a:t>Menzel and others proposed that hydrogen should have  </a:t>
            </a:r>
            <a:endParaRPr lang="en-US" altLang="zh-CN" sz="1600" dirty="0"/>
          </a:p>
          <a:p>
            <a:r>
              <a:rPr lang="en-US" altLang="zh-CN" sz="1600" dirty="0"/>
              <a:t>    an </a:t>
            </a:r>
            <a:r>
              <a:rPr lang="en-US" altLang="zh-CN" sz="1600" dirty="0">
                <a:solidFill>
                  <a:srgbClr val="0000FF"/>
                </a:solidFill>
              </a:rPr>
              <a:t>isotope with mass number 2</a:t>
            </a:r>
            <a:r>
              <a:rPr lang="en-US" altLang="zh-CN" sz="1600" dirty="0"/>
              <a:t>, and calculated that the    </a:t>
            </a:r>
            <a:endParaRPr lang="en-US" altLang="zh-CN" sz="1600" dirty="0"/>
          </a:p>
          <a:p>
            <a:r>
              <a:rPr lang="en-US" altLang="zh-CN" sz="1600" dirty="0"/>
              <a:t>    ratio of </a:t>
            </a:r>
            <a:r>
              <a:rPr lang="zh-CN" altLang="en-US" sz="1600" baseline="30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1600" dirty="0"/>
              <a:t> to </a:t>
            </a:r>
            <a:r>
              <a:rPr lang="zh-CN" altLang="en-US" sz="1600" baseline="30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1600" dirty="0"/>
              <a:t> atoms is 4500:1.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文本框 3"/>
          <p:cNvSpPr txBox="1"/>
          <p:nvPr/>
        </p:nvSpPr>
        <p:spPr>
          <a:xfrm>
            <a:off x="540385" y="4653915"/>
            <a:ext cx="82715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1600" b="1" dirty="0">
                <a:sym typeface="Wingdings 2" panose="05020102010507070707" charset="0"/>
              </a:rPr>
              <a:t>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Urey and others discovered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the isotope of hydrogen, i.e.,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deuterium.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4 L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of liquid hydrogen were slowly evaporated at a temperature of 14 K,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leaving a final residue of 1 mL. Using this remaining residue as a sample,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grating spectroscopic analysis was performed. The results showed new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spectral lines within the hydrogen atom's Balmer series; the positions of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these lines matched the predicted positions for </a:t>
            </a:r>
            <a:r>
              <a:rPr lang="zh-CN" altLang="en-US" sz="1600" baseline="30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thereby confirming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the existence of deuterium.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1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295" y="807085"/>
            <a:ext cx="1236980" cy="1563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文本框 2"/>
          <p:cNvSpPr txBox="1"/>
          <p:nvPr/>
        </p:nvSpPr>
        <p:spPr>
          <a:xfrm>
            <a:off x="6693218" y="2574290"/>
            <a:ext cx="223774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1934</a:t>
            </a:r>
            <a:r>
              <a:rPr lang="en-US" altLang="zh-CN" sz="1200">
                <a:sym typeface="+mn-ea"/>
              </a:rPr>
              <a:t> Nobel Prize in Chemistry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343" name="文本框 3"/>
          <p:cNvSpPr txBox="1"/>
          <p:nvPr/>
        </p:nvSpPr>
        <p:spPr>
          <a:xfrm>
            <a:off x="7019608" y="2332990"/>
            <a:ext cx="15525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Harold Clayton Urey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6" name="文本框 1"/>
          <p:cNvSpPr txBox="1"/>
          <p:nvPr/>
        </p:nvSpPr>
        <p:spPr>
          <a:xfrm>
            <a:off x="179705" y="837248"/>
            <a:ext cx="66001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of neutron: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 milestone in nuclear physics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7360" y="1289685"/>
            <a:ext cx="2915920" cy="1229360"/>
            <a:chOff x="736" y="2822"/>
            <a:chExt cx="4592" cy="1936"/>
          </a:xfrm>
        </p:grpSpPr>
        <p:pic>
          <p:nvPicPr>
            <p:cNvPr id="15363" name="图片 5"/>
            <p:cNvPicPr>
              <a:picLocks noChangeAspect="1"/>
            </p:cNvPicPr>
            <p:nvPr/>
          </p:nvPicPr>
          <p:blipFill>
            <a:blip r:embed="rId1"/>
            <a:srcRect t="4184" b="24104"/>
            <a:stretch>
              <a:fillRect/>
            </a:stretch>
          </p:blipFill>
          <p:spPr>
            <a:xfrm>
              <a:off x="736" y="2822"/>
              <a:ext cx="4592" cy="1937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pic>
          <p:nvPicPr>
            <p:cNvPr id="15364" name="图片 6"/>
            <p:cNvPicPr>
              <a:picLocks noChangeAspect="1"/>
            </p:cNvPicPr>
            <p:nvPr/>
          </p:nvPicPr>
          <p:blipFill>
            <a:blip r:embed="rId2"/>
            <a:srcRect l="28773" t="53672" r="28137" b="14018"/>
            <a:stretch>
              <a:fillRect/>
            </a:stretch>
          </p:blipFill>
          <p:spPr>
            <a:xfrm>
              <a:off x="2829" y="2822"/>
              <a:ext cx="2499" cy="388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</p:grpSp>
      <p:pic>
        <p:nvPicPr>
          <p:cNvPr id="1536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60" y="1054735"/>
            <a:ext cx="1085850" cy="1264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8"/>
          <p:cNvSpPr txBox="1"/>
          <p:nvPr/>
        </p:nvSpPr>
        <p:spPr>
          <a:xfrm>
            <a:off x="7092950" y="2493963"/>
            <a:ext cx="207708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1935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 Nobel Prize in Physics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文本框 2"/>
          <p:cNvSpPr txBox="1"/>
          <p:nvPr/>
        </p:nvSpPr>
        <p:spPr>
          <a:xfrm>
            <a:off x="7456170" y="2285683"/>
            <a:ext cx="133286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James Chadwick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65" y="1289685"/>
            <a:ext cx="3604895" cy="12299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251460" y="3356293"/>
            <a:ext cx="584771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nteraction between nucleons: Yukawa potential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505" y="3143250"/>
            <a:ext cx="1132205" cy="136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55270" y="285369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uclear structure was understood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7092950" y="4654868"/>
            <a:ext cx="207708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r>
              <a:rPr lang="en-US" altLang="zh-CN" sz="1200">
                <a:sym typeface="+mn-ea"/>
              </a:rPr>
              <a:t> Nobel Prize in Physics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635" y="374713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exchange </a:t>
            </a:r>
            <a:r>
              <a:rPr lang="en-US" altLang="zh-CN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pion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proposed by Yukawa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635" y="416115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form of the potential: 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708336" y="4161409"/>
                <a:ext cx="167132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𝜙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336" y="4161409"/>
                <a:ext cx="167132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4" t="-69" r="34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635635" y="4586605"/>
            <a:ext cx="2541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interaction constant:  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3275901" y="4581144"/>
                <a:ext cx="974725" cy="3600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15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01" y="4581144"/>
                <a:ext cx="974725" cy="360045"/>
              </a:xfrm>
              <a:prstGeom prst="rect">
                <a:avLst/>
              </a:prstGeom>
              <a:blipFill rotWithShape="1">
                <a:blip r:embed="rId7"/>
                <a:stretch>
                  <a:fillRect l="-59" t="-71" r="59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635635" y="5012055"/>
            <a:ext cx="62426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•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proton and neutron form a loosely bound state with 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J</a:t>
            </a:r>
            <a:r>
              <a:rPr lang="en-US" altLang="zh-CN" sz="1800" baseline="30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18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binding energy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 = 2.225 MeV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7595870" y="4456748"/>
            <a:ext cx="117665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Hideki Yukawa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5652135" y="1268730"/>
            <a:ext cx="3272155" cy="3149600"/>
            <a:chOff x="8539" y="1771"/>
            <a:chExt cx="5153" cy="496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7044" r="4789"/>
            <a:stretch>
              <a:fillRect/>
            </a:stretch>
          </p:blipFill>
          <p:spPr>
            <a:xfrm>
              <a:off x="8539" y="1771"/>
              <a:ext cx="5153" cy="49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10249" y="2463"/>
                  <a:ext cx="3121" cy="439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noAutofit/>
                </a:bodyPr>
                <a:p>
                  <a:r>
                    <a:rPr lang="zh-CN" altLang="en-US" sz="1200">
                      <a:latin typeface="Cambria Math" panose="02040503050406030204" charset="0"/>
                      <a:cs typeface="Cambria Math" panose="02040503050406030204" charset="0"/>
                    </a:rPr>
                    <a:t>矢量粒子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𝜌</m:t>
                      </m:r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𝜔</m:t>
                      </m:r>
                    </m:oMath>
                  </a14:m>
                  <a:r>
                    <a:rPr lang="en-US" altLang="zh-CN" sz="1200"/>
                    <a:t>, </a:t>
                  </a:r>
                  <a:r>
                    <a:rPr lang="zh-CN" altLang="en-US" sz="1200"/>
                    <a:t>赝标粒子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𝜂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’</m:t>
                      </m:r>
                    </m:oMath>
                  </a14:m>
                  <a:endParaRPr lang="en-US" altLang="zh-CN" sz="1200" i="1">
                    <a:latin typeface="Cambria Math" panose="02040503050406030204" charset="0"/>
                    <a:ea typeface="MS Mincho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" y="2463"/>
                  <a:ext cx="3121" cy="439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连接符 5"/>
            <p:cNvCxnSpPr>
              <a:stCxn id="5" idx="1"/>
            </p:cNvCxnSpPr>
            <p:nvPr/>
          </p:nvCxnSpPr>
          <p:spPr>
            <a:xfrm flipH="1">
              <a:off x="9637" y="2683"/>
              <a:ext cx="612" cy="15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0892" y="3245"/>
                  <a:ext cx="2653" cy="493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noAutofit/>
                </a:bodyPr>
                <a:p>
                  <a:r>
                    <a:rPr lang="zh-CN" altLang="en-US" sz="1200">
                      <a:latin typeface="Cambria Math" panose="02040503050406030204" charset="0"/>
                      <a:cs typeface="Cambria Math" panose="02040503050406030204" charset="0"/>
                    </a:rPr>
                    <a:t>标量粒子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</m:oMath>
                  </a14:m>
                  <a:r>
                    <a:rPr lang="en-US" altLang="zh-CN" sz="1200"/>
                    <a:t>, </a:t>
                  </a:r>
                  <a:r>
                    <a:rPr lang="zh-CN" altLang="en-US" sz="1200"/>
                    <a:t>赝标粒子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𝜂</m:t>
                      </m:r>
                    </m:oMath>
                  </a14:m>
                  <a:endParaRPr lang="en-US" altLang="zh-CN" sz="1200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10892" y="3245"/>
                  <a:ext cx="2653" cy="493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H="1">
              <a:off x="10212" y="3585"/>
              <a:ext cx="701" cy="1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962" y="4117"/>
                  <a:ext cx="1441" cy="423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noAutofit/>
                </a:bodyPr>
                <a:p>
                  <a:r>
                    <a:rPr lang="zh-CN" altLang="en-US" sz="1200"/>
                    <a:t>赝标粒子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charset="0"/>
                          <a:cs typeface="Cambria Math" panose="02040503050406030204" charset="0"/>
                        </a:rPr>
                        <m:t>𝜋</m:t>
                      </m:r>
                    </m:oMath>
                  </a14:m>
                  <a:endParaRPr lang="en-US" altLang="zh-CN" sz="1200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1962" y="4117"/>
                  <a:ext cx="1441" cy="423"/>
                </a:xfrm>
                <a:prstGeom prst="rect">
                  <a:avLst/>
                </a:prstGeom>
                <a:blipFill rotWithShape="1">
                  <a:blip r:embed="rId10"/>
                </a:blipFill>
                <a:ln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11686" y="4379"/>
              <a:ext cx="276" cy="6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410" name="文本框 1"/>
              <p:cNvSpPr txBox="1"/>
              <p:nvPr/>
            </p:nvSpPr>
            <p:spPr>
              <a:xfrm>
                <a:off x="146050" y="2057400"/>
                <a:ext cx="5986145" cy="20300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• Residual strong interaction beyond nucleons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zh-CN" b="1" dirty="0">
                    <a:sym typeface="宋体" panose="02010600030101010101" pitchFamily="2" charset="-122"/>
                  </a:rPr>
                  <a:t>      •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𝜋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</a:rPr>
                  <a:t> exchange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</a:rPr>
                  <a:t>：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</a:rPr>
                  <a:t>130 MeV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</a:rPr>
                  <a:t>long range</a:t>
                </a:r>
                <a:r>
                  <a:rPr lang="en-US" altLang="zh-CN" b="1" dirty="0">
                    <a:sym typeface="宋体" panose="02010600030101010101" pitchFamily="2" charset="-122"/>
                  </a:rPr>
                  <a:t> </a:t>
                </a:r>
                <a:endParaRPr lang="en-US" altLang="zh-CN" b="1" dirty="0">
                  <a:sym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zh-CN" b="1" dirty="0">
                    <a:sym typeface="宋体" panose="02010600030101010101" pitchFamily="2" charset="-122"/>
                  </a:rPr>
                  <a:t>      •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𝜂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 exchange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：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600 MeV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middle range</a:t>
                </a:r>
                <a:endParaRPr lang="zh-CN" altLang="en-US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</a:endParaRPr>
              </a:p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zh-CN" b="1" dirty="0">
                    <a:sym typeface="宋体" panose="02010600030101010101" pitchFamily="2" charset="-122"/>
                  </a:rPr>
                  <a:t>      •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宋体" panose="02010600030101010101" pitchFamily="2" charset="-122"/>
                      </a:rPr>
                      <m:t>𝜌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宋体" panose="02010600030101010101" pitchFamily="2" charset="-122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宋体" panose="02010600030101010101" pitchFamily="2" charset="-122"/>
                      </a:rPr>
                      <m:t>𝜔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宋体" panose="02010600030101010101" pitchFamily="2" charset="-122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𝜂</m:t>
                    </m:r>
                    <m:r>
                      <a:rPr lang="en-US" altLang="zh-CN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 exchange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：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800-900 MeV</a:t>
                </a:r>
                <a:r>
                  <a:rPr lang="zh-CN" altLang="en-US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rPr>
                  <a:t>short range</a:t>
                </a:r>
                <a:endParaRPr lang="zh-CN" altLang="en-US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7410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2057400"/>
                <a:ext cx="5986145" cy="203009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文本框 2"/>
          <p:cNvSpPr txBox="1"/>
          <p:nvPr/>
        </p:nvSpPr>
        <p:spPr>
          <a:xfrm>
            <a:off x="179388" y="548323"/>
            <a:ext cx="6995160" cy="52197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Further development of nuclear force: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050" y="4505960"/>
            <a:ext cx="61849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ym typeface="宋体" panose="02010600030101010101" pitchFamily="2" charset="-122"/>
              </a:rPr>
              <a:t>• Extended to meson and baryon effective field </a:t>
            </a:r>
            <a:endParaRPr lang="en-US" altLang="zh-CN" sz="2000" b="1" dirty="0">
              <a:sym typeface="宋体" panose="02010600030101010101" pitchFamily="2" charset="-122"/>
            </a:endParaRPr>
          </a:p>
          <a:p>
            <a:r>
              <a:rPr lang="en-US" altLang="zh-CN" sz="2000" b="1" dirty="0">
                <a:sym typeface="宋体" panose="02010600030101010101" pitchFamily="2" charset="-122"/>
              </a:rPr>
              <a:t>  theory</a:t>
            </a:r>
            <a:endParaRPr lang="en-US" altLang="zh-CN" sz="2000" b="1" dirty="0"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050" y="1341120"/>
            <a:ext cx="4572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sym typeface="宋体" panose="02010600030101010101" pitchFamily="2" charset="-122"/>
              </a:rPr>
              <a:t>• Interaction between nucleons</a:t>
            </a:r>
            <a:endParaRPr lang="en-US" altLang="zh-CN" sz="2000" b="1" dirty="0">
              <a:sym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b="1" dirty="0">
                <a:ea typeface="PMingLiU" pitchFamily="18" charset="-120"/>
              </a:rPr>
            </a:fld>
            <a:endParaRPr lang="zh-CN" altLang="en-US" sz="1200" b="1" dirty="0">
              <a:ea typeface="PMingLiU" pitchFamily="18" charset="-120"/>
            </a:endParaRPr>
          </a:p>
        </p:txBody>
      </p:sp>
      <p:sp>
        <p:nvSpPr>
          <p:cNvPr id="9225" name="标题 1"/>
          <p:cNvSpPr>
            <a:spLocks noGrp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Early studies of molecular states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6" name="矩形 3"/>
          <p:cNvSpPr/>
          <p:nvPr/>
        </p:nvSpPr>
        <p:spPr>
          <a:xfrm>
            <a:off x="684530" y="5164455"/>
            <a:ext cx="2137410" cy="3067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PRD 59 (1999) 074001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982345"/>
            <a:ext cx="7846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• </a:t>
            </a:r>
            <a:r>
              <a:rPr lang="en-US" altLang="zh-CN"/>
              <a:t>Molecular states composed of charmed (bottomed) and anti-charmed </a:t>
            </a:r>
            <a:endParaRPr lang="en-US" altLang="zh-CN"/>
          </a:p>
          <a:p>
            <a:r>
              <a:rPr lang="en-US" altLang="zh-CN"/>
              <a:t>   (anti-bottomed) mesons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95605" y="2277745"/>
            <a:ext cx="5614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•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Molecular state composed of a nucleon and D</a:t>
            </a:r>
            <a:r>
              <a:rPr lang="en-US" altLang="zh-CN" sz="16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meson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605" y="3068955"/>
            <a:ext cx="841248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•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Weinstein and Isgur proposed the f</a:t>
            </a:r>
            <a:r>
              <a:rPr lang="en-US" altLang="zh-CN" sz="16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(980) and a</a:t>
            </a:r>
            <a:r>
              <a:rPr lang="en-US" altLang="zh-CN" sz="16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(980) as the KK molecular states;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lvl="0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However, their partner states within the nonet can not be explained within this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lvl="0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molecular scheme.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4232275"/>
            <a:ext cx="836676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•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advent of the chiral unitary approach has brought new light into this issue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lvl="0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and all those states are generated from a coupled channels unitary approach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lvl="0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based on the interaction provided by the chiral Lagrangians;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240" y="5561965"/>
            <a:ext cx="845185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•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Before 2003, most observed states could be accommodated within the quark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lvl="0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model easily.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895" y="2708275"/>
            <a:ext cx="2550160" cy="3067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Phys. Lett. B 195 (1987) 484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815" y="1628140"/>
            <a:ext cx="5683885" cy="306705"/>
          </a:xfrm>
          <a:prstGeom prst="rect">
            <a:avLst/>
          </a:prstGeom>
          <a:ln w="12700" cmpd="sng">
            <a:noFill/>
            <a:prstDash val="solid"/>
          </a:ln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JETP Lett. 23 (1976) 333; Pis</a:t>
            </a:r>
            <a:r>
              <a:rPr lang="en-US" altLang="zh-CN" sz="1400" dirty="0">
                <a:ea typeface="微软雅黑" panose="020B0503020204020204" pitchFamily="34" charset="-122"/>
                <a:cs typeface="Arial" panose="020B0604020202020204" pitchFamily="34" charset="0"/>
              </a:rPr>
              <a:t>’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 Zh. Eksp. Teor. Fiz. 23 (1976) 369;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9350" y="1638300"/>
            <a:ext cx="189230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PRL 38 (1977) 317;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5435" y="1916430"/>
            <a:ext cx="3170555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Nuovo Cimento A 107 (1994) 2471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260" y="1916430"/>
            <a:ext cx="224282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Z. Phys. C 61 (1994) 525;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260" y="3931920"/>
            <a:ext cx="267208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PRL 48 (1982) 659;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01240" y="3925570"/>
            <a:ext cx="247142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PRD 27 (1983) 588;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3040" y="3925570"/>
            <a:ext cx="192278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PRD 41 (1990) 2236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260" y="3931920"/>
            <a:ext cx="5168265" cy="2882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895" y="1628140"/>
            <a:ext cx="7313930" cy="64833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6060" y="2859405"/>
            <a:ext cx="285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_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125220"/>
            <a:ext cx="3620770" cy="2815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8201"/>
          <a:stretch>
            <a:fillRect/>
          </a:stretch>
        </p:blipFill>
        <p:spPr>
          <a:xfrm>
            <a:off x="381635" y="3912235"/>
            <a:ext cx="3504565" cy="962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799"/>
          <a:stretch>
            <a:fillRect/>
          </a:stretch>
        </p:blipFill>
        <p:spPr>
          <a:xfrm>
            <a:off x="4643755" y="1125220"/>
            <a:ext cx="3871595" cy="3815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315" y="621030"/>
            <a:ext cx="9012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ym typeface="宋体" panose="02010600030101010101" pitchFamily="2" charset="-122"/>
              </a:rPr>
              <a:t>• </a:t>
            </a:r>
            <a:r>
              <a:rPr lang="en-US" altLang="zh-CN" sz="2000" b="1"/>
              <a:t>S</a:t>
            </a:r>
            <a:r>
              <a:rPr lang="en-US" altLang="zh-CN" sz="2000" b="1"/>
              <a:t>ince 2003, many candidates of molecular states have been observed</a:t>
            </a:r>
            <a:endParaRPr lang="en-US" altLang="zh-CN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79070" y="4941570"/>
            <a:ext cx="5565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ym typeface="宋体" panose="02010600030101010101" pitchFamily="2" charset="-122"/>
              </a:rPr>
              <a:t>• </a:t>
            </a:r>
            <a:r>
              <a:rPr lang="en-US" altLang="zh-CN" sz="2000" b="1"/>
              <a:t>T</a:t>
            </a:r>
            <a:r>
              <a:rPr lang="en-US" altLang="zh-CN" sz="2000" b="1"/>
              <a:t>he topic of molecular state becomes hot</a:t>
            </a:r>
            <a:endParaRPr lang="en-US" altLang="zh-CN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325120" y="5301615"/>
            <a:ext cx="3541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one-boson-exchange model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lattice QCD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quark model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QCD sum rules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851910" y="5433060"/>
            <a:ext cx="196151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Rept. 639, 1</a:t>
            </a:r>
            <a:endParaRPr lang="en-US" altLang="zh-CN" sz="1200"/>
          </a:p>
        </p:txBody>
      </p:sp>
      <p:sp>
        <p:nvSpPr>
          <p:cNvPr id="9" name="文本框 8"/>
          <p:cNvSpPr txBox="1"/>
          <p:nvPr/>
        </p:nvSpPr>
        <p:spPr>
          <a:xfrm>
            <a:off x="3851275" y="5681980"/>
            <a:ext cx="289369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Prog. Part. Nucl. Phys. 107, 237</a:t>
            </a:r>
            <a:endParaRPr lang="en-US" altLang="zh-CN" sz="1200"/>
          </a:p>
        </p:txBody>
      </p:sp>
      <p:sp>
        <p:nvSpPr>
          <p:cNvPr id="10" name="文本框 9"/>
          <p:cNvSpPr txBox="1"/>
          <p:nvPr/>
        </p:nvSpPr>
        <p:spPr>
          <a:xfrm>
            <a:off x="6443980" y="5457190"/>
            <a:ext cx="257302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Rev. Mod. Phys. 90, 015004</a:t>
            </a:r>
            <a:endParaRPr lang="en-US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6463030" y="5970270"/>
            <a:ext cx="233870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Phys. Rept. 1108, 1</a:t>
            </a:r>
            <a:endParaRPr lang="en-US" altLang="zh-CN" sz="1200"/>
          </a:p>
        </p:txBody>
      </p:sp>
      <p:sp>
        <p:nvSpPr>
          <p:cNvPr id="14" name="文本框 13"/>
          <p:cNvSpPr txBox="1"/>
          <p:nvPr/>
        </p:nvSpPr>
        <p:spPr>
          <a:xfrm>
            <a:off x="3856355" y="5960745"/>
            <a:ext cx="273177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Rept. Prog. Phys. 86, 026201</a:t>
            </a:r>
            <a:endParaRPr lang="en-US" altLang="zh-CN" sz="1200"/>
          </a:p>
        </p:txBody>
      </p:sp>
      <p:sp>
        <p:nvSpPr>
          <p:cNvPr id="15" name="文本框 14"/>
          <p:cNvSpPr txBox="1"/>
          <p:nvPr/>
        </p:nvSpPr>
        <p:spPr>
          <a:xfrm>
            <a:off x="6444615" y="5704205"/>
            <a:ext cx="264731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Commun. Theor. Phys. 73, 125201</a:t>
            </a:r>
            <a:endParaRPr lang="en-US" altLang="zh-CN" sz="1200"/>
          </a:p>
        </p:txBody>
      </p:sp>
      <p:sp>
        <p:nvSpPr>
          <p:cNvPr id="16" name="文本框 15"/>
          <p:cNvSpPr txBox="1"/>
          <p:nvPr/>
        </p:nvSpPr>
        <p:spPr>
          <a:xfrm>
            <a:off x="6443345" y="6238875"/>
            <a:ext cx="162941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/>
              <a:t>arXiv: 2502. 11351</a:t>
            </a:r>
            <a:endParaRPr lang="en-US" altLang="zh-CN" sz="1200" b="0" i="0">
              <a:hlinkClick r:id="rId3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910" y="5432425"/>
            <a:ext cx="5112385" cy="10972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72865" y="6251575"/>
            <a:ext cx="201358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/>
              <a:t>Symmetry 12, 1869 (2020)</a:t>
            </a:r>
            <a:endParaRPr lang="en-US" altLang="zh-CN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010025" y="1698625"/>
            <a:ext cx="4923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 sz="1600"/>
              <a:t>color antitriplet: </a:t>
            </a:r>
            <a:r>
              <a:rPr lang="en-US" altLang="zh-CN" sz="1600">
                <a:solidFill>
                  <a:srgbClr val="0000FF"/>
                </a:solidFill>
              </a:rPr>
              <a:t>attactive</a:t>
            </a:r>
            <a:r>
              <a:rPr lang="en-US" altLang="zh-CN" sz="1600"/>
              <a:t> force between two quarks </a:t>
            </a:r>
            <a:endParaRPr lang="en-US" altLang="zh-CN"/>
          </a:p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 sz="1600">
                <a:sym typeface="+mn-ea"/>
              </a:rPr>
              <a:t>color sextet: </a:t>
            </a:r>
            <a:r>
              <a:rPr lang="en-US" altLang="zh-CN" sz="1600">
                <a:solidFill>
                  <a:srgbClr val="0000FF"/>
                </a:solidFill>
                <a:sym typeface="+mn-ea"/>
              </a:rPr>
              <a:t>repulsive</a:t>
            </a:r>
            <a:r>
              <a:rPr lang="en-US" altLang="zh-CN" sz="1600">
                <a:sym typeface="+mn-ea"/>
              </a:rPr>
              <a:t> force between two quarks </a:t>
            </a:r>
            <a:endParaRPr lang="en-US" altLang="zh-CN"/>
          </a:p>
          <a:p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 sz="1600"/>
              <a:t>light flavor: qq</a:t>
            </a:r>
            <a:endParaRPr lang="en-US" altLang="zh-CN"/>
          </a:p>
          <a:p>
            <a:pPr algn="l">
              <a:buClrTx/>
              <a:buSzTx/>
            </a:pPr>
            <a:r>
              <a:rPr lang="en-US" altLang="zh-CN" b="1" dirty="0">
                <a:sym typeface="宋体" panose="02010600030101010101" pitchFamily="2" charset="-122"/>
              </a:rPr>
              <a:t>• </a:t>
            </a:r>
            <a:r>
              <a:rPr lang="en-US" altLang="zh-CN" sz="1600"/>
              <a:t>heavy flavor: Qq, QQ</a:t>
            </a:r>
            <a:endParaRPr lang="en-US" altLang="zh-CN" sz="1600"/>
          </a:p>
        </p:txBody>
      </p:sp>
      <p:sp>
        <p:nvSpPr>
          <p:cNvPr id="9225" name="标题 1"/>
          <p:cNvSpPr>
            <a:spLocks noGrp="1"/>
          </p:cNvSpPr>
          <p:nvPr/>
        </p:nvSpPr>
        <p:spPr>
          <a:xfrm>
            <a:off x="467995" y="116840"/>
            <a:ext cx="8229600" cy="6578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Short review of diquark-antidiquark state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3200" y="1125855"/>
            <a:ext cx="3731895" cy="2458720"/>
            <a:chOff x="623" y="5164"/>
            <a:chExt cx="5877" cy="387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t="27373" b="39196"/>
            <a:stretch>
              <a:fillRect/>
            </a:stretch>
          </p:blipFill>
          <p:spPr>
            <a:xfrm>
              <a:off x="668" y="6235"/>
              <a:ext cx="5717" cy="124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" y="7604"/>
              <a:ext cx="5571" cy="1432"/>
            </a:xfrm>
            <a:prstGeom prst="rect">
              <a:avLst/>
            </a:prstGeom>
          </p:spPr>
        </p:pic>
        <p:pic>
          <p:nvPicPr>
            <p:cNvPr id="216" name="picture 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724" y="5452"/>
              <a:ext cx="4349" cy="139"/>
            </a:xfrm>
            <a:prstGeom prst="rect">
              <a:avLst/>
            </a:prstGeom>
          </p:spPr>
        </p:pic>
        <p:pic>
          <p:nvPicPr>
            <p:cNvPr id="10" name="picture 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726" y="5823"/>
              <a:ext cx="4349" cy="13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24" y="5188"/>
              <a:ext cx="5876" cy="3848"/>
            </a:xfrm>
            <a:prstGeom prst="rect">
              <a:avLst/>
            </a:pr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l="18282" t="46074" r="19772" b="38583"/>
            <a:stretch>
              <a:fillRect/>
            </a:stretch>
          </p:blipFill>
          <p:spPr>
            <a:xfrm>
              <a:off x="736" y="5533"/>
              <a:ext cx="4991" cy="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rcRect l="41736" t="66727" r="42311" b="26444"/>
            <a:stretch>
              <a:fillRect/>
            </a:stretch>
          </p:blipFill>
          <p:spPr>
            <a:xfrm>
              <a:off x="668" y="5954"/>
              <a:ext cx="1737" cy="20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23" y="5164"/>
              <a:ext cx="275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Lett. 8 (1964) 214-215</a:t>
              </a:r>
              <a:endParaRPr lang="en-US" altLang="zh-CN" sz="1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700" y="7492"/>
              <a:ext cx="4349" cy="139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80340" y="4058285"/>
            <a:ext cx="3763645" cy="1741805"/>
            <a:chOff x="822" y="1671"/>
            <a:chExt cx="5927" cy="274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rcRect l="22442" t="12704" r="23835" b="80048"/>
            <a:stretch>
              <a:fillRect/>
            </a:stretch>
          </p:blipFill>
          <p:spPr>
            <a:xfrm>
              <a:off x="951" y="2105"/>
              <a:ext cx="4624" cy="27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rcRect t="34008" b="26312"/>
            <a:stretch>
              <a:fillRect/>
            </a:stretch>
          </p:blipFill>
          <p:spPr>
            <a:xfrm>
              <a:off x="963" y="2793"/>
              <a:ext cx="5557" cy="1588"/>
            </a:xfrm>
            <a:prstGeom prst="rect">
              <a:avLst/>
            </a:prstGeom>
          </p:spPr>
        </p:pic>
        <p:pic>
          <p:nvPicPr>
            <p:cNvPr id="20" name="picture 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951" y="1966"/>
              <a:ext cx="4349" cy="13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822" y="2370"/>
              <a:ext cx="4177" cy="4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D. B. Lichtenberg, L. J. Tassie</a:t>
              </a:r>
              <a:endParaRPr lang="en-US" altLang="zh-CN" sz="1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953" y="2337"/>
              <a:ext cx="4349" cy="13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51" y="1702"/>
              <a:ext cx="5899" cy="2712"/>
            </a:xfrm>
            <a:prstGeom prst="rect">
              <a:avLst/>
            </a:pr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2" y="1671"/>
              <a:ext cx="480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Rev.155 (1967)1601</a:t>
              </a:r>
              <a:endParaRPr lang="en-US" altLang="zh-CN" sz="1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996690" y="4725035"/>
            <a:ext cx="3914140" cy="33718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1600" b="1" dirty="0">
                <a:sym typeface="宋体" panose="02010600030101010101" pitchFamily="2" charset="-122"/>
              </a:rPr>
              <a:t>• </a:t>
            </a:r>
            <a:r>
              <a:rPr lang="en-US" altLang="zh-CN" sz="1600"/>
              <a:t>diquark-antidiquark state was proposed</a:t>
            </a:r>
            <a:endParaRPr lang="en-US" altLang="zh-CN"/>
          </a:p>
        </p:txBody>
      </p:sp>
      <p:sp>
        <p:nvSpPr>
          <p:cNvPr id="2" name="圆角矩形 1"/>
          <p:cNvSpPr/>
          <p:nvPr/>
        </p:nvSpPr>
        <p:spPr>
          <a:xfrm>
            <a:off x="4011930" y="1699260"/>
            <a:ext cx="4928235" cy="1198245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灯片编号占位符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fld id="{9A0DB2DC-4C9A-4742-B13C-FB6460FD3503}" type="slidenum">
              <a:rPr lang="zh-CN" altLang="en-US" sz="1200" b="1" dirty="0">
                <a:latin typeface="Corbel" panose="020B0503020204020204" pitchFamily="34" charset="0"/>
                <a:ea typeface="PMingLiU" pitchFamily="18" charset="-120"/>
              </a:rPr>
            </a:fld>
            <a:endParaRPr lang="en-US" altLang="zh-CN" sz="1200" b="1" dirty="0">
              <a:latin typeface="Corbel" panose="020B0503020204020204" pitchFamily="34" charset="0"/>
              <a:ea typeface="PMingLiU" pitchFamily="18" charset="-12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208405" y="2277110"/>
            <a:ext cx="627380" cy="101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flipV="1">
            <a:off x="323850" y="3196590"/>
            <a:ext cx="627380" cy="101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flipV="1">
            <a:off x="1545590" y="5390515"/>
            <a:ext cx="1370330" cy="101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050,&quot;width&quot;:1008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4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5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6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7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8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27.5,&quot;left&quot;:59.5,&quot;top&quot;:105.6,&quot;width&quot;:439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127.5,&quot;left&quot;:59.5,&quot;top&quot;:105.6,&quot;width&quot;:439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127.5,&quot;left&quot;:59.5,&quot;top&quot;:105.6,&quot;width&quot;:439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127.5,&quot;left&quot;:59.5,&quot;top&quot;:105.6,&quot;width&quot;:439.35}"/>
</p:tagLst>
</file>

<file path=ppt/tags/tag24.xml><?xml version="1.0" encoding="utf-8"?>
<p:tagLst xmlns:p="http://schemas.openxmlformats.org/presentationml/2006/main">
  <p:tag name="KSO_WM_UNIT_PLACING_PICTURE_USER_VIEWPORT" val="{&quot;height&quot;:3740,&quot;width&quot;:11102.499212598424}"/>
</p:tagLst>
</file>

<file path=ppt/tags/tag25.xml><?xml version="1.0" encoding="utf-8"?>
<p:tagLst xmlns:p="http://schemas.openxmlformats.org/presentationml/2006/main">
  <p:tag name="KSO_WM_UNIT_PLACING_PICTURE_USER_VIEWPORT" val="{&quot;height&quot;:3740,&quot;width&quot;:11102.499212598424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1105,&quot;width&quot;:1023}"/>
</p:tagLst>
</file>

<file path=ppt/tags/tag40.xml><?xml version="1.0" encoding="utf-8"?>
<p:tagLst xmlns:p="http://schemas.openxmlformats.org/presentationml/2006/main">
  <p:tag name="KSO_WM_UNIT_PLACING_PICTURE_USER_VIEWPORT" val="{&quot;height&quot;:3740,&quot;width&quot;:11102.499212598424}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DIAGRAM_VIRTUALLY_FRAME" val="{&quot;height&quot;:264.0249606299213,&quot;left&quot;:53.75,&quot;top&quot;:139.62503937007872,&quot;width&quot;:635.3750393700788}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633,&quot;width&quot;:619}"/>
</p:tagLst>
</file>

<file path=ppt/tags/tag50.xml><?xml version="1.0" encoding="utf-8"?>
<p:tagLst xmlns:p="http://schemas.openxmlformats.org/presentationml/2006/main">
  <p:tag name="KSO_WM_DIAGRAM_VIRTUALLY_FRAME" val="{&quot;height&quot;:264.0249606299213,&quot;left&quot;:53.75,&quot;top&quot;:139.62503937007872,&quot;width&quot;:635.3750393700788}"/>
</p:tagLst>
</file>

<file path=ppt/tags/tag51.xml><?xml version="1.0" encoding="utf-8"?>
<p:tagLst xmlns:p="http://schemas.openxmlformats.org/presentationml/2006/main">
  <p:tag name="KSO_WM_DIAGRAM_VIRTUALLY_FRAME" val="{&quot;height&quot;:264.0249606299213,&quot;left&quot;:53.75,&quot;top&quot;:139.62503937007872,&quot;width&quot;:635.3750393700788}"/>
</p:tagLst>
</file>

<file path=ppt/tags/tag52.xml><?xml version="1.0" encoding="utf-8"?>
<p:tagLst xmlns:p="http://schemas.openxmlformats.org/presentationml/2006/main">
  <p:tag name="KSO_WM_DIAGRAM_VIRTUALLY_FRAME" val="{&quot;height&quot;:264.0249606299213,&quot;left&quot;:53.75,&quot;top&quot;:139.62503937007872,&quot;width&quot;:635.3750393700788}"/>
</p:tagLst>
</file>

<file path=ppt/tags/tag53.xml><?xml version="1.0" encoding="utf-8"?>
<p:tagLst xmlns:p="http://schemas.openxmlformats.org/presentationml/2006/main">
  <p:tag name="KSO_WM_UNIT_PLACING_PICTURE_USER_VIEWPORT" val="{&quot;height&quot;:3740,&quot;width&quot;:11102.499212598424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2.xml><?xml version="1.0" encoding="utf-8"?>
<p:tagLst xmlns:p="http://schemas.openxmlformats.org/presentationml/2006/main">
  <p:tag name="picid" val="{40e9d2d5-5db6-47eb-854a-a5a90b3c6154}"/>
  <p:tag name="KSO_WM_DIAGRAM_VIRTUALLY_FRAME" val="{&quot;height&quot;:470.85,&quot;left&quot;:4.1,&quot;top&quot;:75.4,&quot;width&quot;:705.6}"/>
</p:tagLst>
</file>

<file path=ppt/tags/tag73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4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5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6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7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8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79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picid" val="{7c1c3681-be23-48b6-9746-5c748efd8c9f}"/>
  <p:tag name="KSO_WM_DIAGRAM_VIRTUALLY_FRAME" val="{&quot;height&quot;:470.85,&quot;left&quot;:4.1,&quot;top&quot;:75.4,&quot;width&quot;:705.6}"/>
</p:tagLst>
</file>

<file path=ppt/tags/tag81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2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3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4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5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6.xml><?xml version="1.0" encoding="utf-8"?>
<p:tagLst xmlns:p="http://schemas.openxmlformats.org/presentationml/2006/main">
  <p:tag name="KSO_WM_DIAGRAM_VIRTUALLY_FRAME" val="{&quot;height&quot;:470.85,&quot;left&quot;:4.1,&quot;top&quot;:75.4,&quot;width&quot;:705.6}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PP_MARK_KEY" val="76bca985-c76d-47ea-af57-74c42e864f1d"/>
  <p:tag name="COMMONDATA" val="eyJoZGlkIjoiNGMzOGU2NTgwMDVhZGQ1ZjQyMDI4ZjBmODE0NzhhM2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复活节模板">
  <a:themeElements>
    <a:clrScheme name="复活节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复活节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复活节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复活节模板">
  <a:themeElements>
    <a:clrScheme name="1_复活节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复活节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复活节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onsolas"/>
        <a:ea typeface="华文楷体"/>
        <a:cs typeface=""/>
      </a:majorFont>
      <a:minorFont>
        <a:latin typeface="Corbe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onsolas"/>
        <a:ea typeface="华文楷体"/>
        <a:cs typeface=""/>
      </a:majorFont>
      <a:minorFont>
        <a:latin typeface="Corbe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8459</Words>
  <Application>WPS 演示</Application>
  <PresentationFormat>全屏显示(4:3)</PresentationFormat>
  <Paragraphs>513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32</vt:i4>
      </vt:variant>
    </vt:vector>
  </HeadingPairs>
  <TitlesOfParts>
    <vt:vector size="67" baseType="lpstr">
      <vt:lpstr>Arial</vt:lpstr>
      <vt:lpstr>宋体</vt:lpstr>
      <vt:lpstr>Wingdings</vt:lpstr>
      <vt:lpstr>Calibri</vt:lpstr>
      <vt:lpstr>微软雅黑</vt:lpstr>
      <vt:lpstr>Times New Roman</vt:lpstr>
      <vt:lpstr>Corbel</vt:lpstr>
      <vt:lpstr>PMingLiU</vt:lpstr>
      <vt:lpstr>MingLiU-ExtB</vt:lpstr>
      <vt:lpstr>Consolas</vt:lpstr>
      <vt:lpstr>华文楷体</vt:lpstr>
      <vt:lpstr>黑体</vt:lpstr>
      <vt:lpstr>Wingdings 2</vt:lpstr>
      <vt:lpstr>Cambria Math</vt:lpstr>
      <vt:lpstr>MS Mincho</vt:lpstr>
      <vt:lpstr>Segoe Print</vt:lpstr>
      <vt:lpstr>Wingdings</vt:lpstr>
      <vt:lpstr>Arial Unicode MS</vt:lpstr>
      <vt:lpstr>华文琥珀</vt:lpstr>
      <vt:lpstr>华文仿宋</vt:lpstr>
      <vt:lpstr>NimbusRomNo9L-Regu</vt:lpstr>
      <vt:lpstr>NimbusRomNo9L-Medi</vt:lpstr>
      <vt:lpstr>复活节模板</vt:lpstr>
      <vt:lpstr>1_复活节模板</vt:lpstr>
      <vt:lpstr>2_Office 主题</vt:lpstr>
      <vt:lpstr>1_Office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Mixing Effect Between Molecular and Diquark-Antidiquark States in Tetraquarks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分子态的研究</dc:title>
  <dc:creator>Administrator</dc:creator>
  <cp:lastModifiedBy>峰哥</cp:lastModifiedBy>
  <cp:revision>921</cp:revision>
  <dcterms:created xsi:type="dcterms:W3CDTF">2020-07-11T02:02:00Z</dcterms:created>
  <dcterms:modified xsi:type="dcterms:W3CDTF">2025-07-14T04:48:10Z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C7D75D3D995E4B4D88C3D631C9DD4063</vt:lpwstr>
  </property>
</Properties>
</file>