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60" r:id="rId3"/>
    <p:sldId id="259" r:id="rId4"/>
    <p:sldId id="261" r:id="rId5"/>
    <p:sldId id="264" r:id="rId6"/>
    <p:sldId id="262" r:id="rId7"/>
    <p:sldId id="263" r:id="rId8"/>
  </p:sldIdLst>
  <p:sldSz cx="12192000" cy="6858000"/>
  <p:notesSz cx="6858000" cy="12192000"/>
  <p:custDataLst>
    <p:tags r:id="rId10"/>
  </p:custDataLst>
  <p:defaultTextStyle>
    <a:defPPr>
      <a:defRPr lang="zh-CN"/>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8" userDrawn="1">
          <p15:clr>
            <a:srgbClr val="A4A3A4"/>
          </p15:clr>
        </p15:guide>
        <p15:guide id="2" pos="28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5" d="100"/>
          <a:sy n="85" d="100"/>
        </p:scale>
        <p:origin x="147" y="39"/>
      </p:cViewPr>
      <p:guideLst>
        <p:guide orient="horz" pos="2148"/>
        <p:guide pos="28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81562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815623"/>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2024/11/3</a:t>
            </a:fld>
            <a:endParaRPr lang="zh-CN" altLang="en-US"/>
          </a:p>
        </p:txBody>
      </p:sp>
      <p:sp>
        <p:nvSpPr>
          <p:cNvPr id="4" name="幻灯片图像占位符 3"/>
          <p:cNvSpPr>
            <a:spLocks noGrp="1" noRot="1" noChangeAspect="1"/>
          </p:cNvSpPr>
          <p:nvPr>
            <p:ph type="sldImg" idx="2"/>
          </p:nvPr>
        </p:nvSpPr>
        <p:spPr>
          <a:xfrm>
            <a:off x="-1447800" y="2032000"/>
            <a:ext cx="9753600" cy="5486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7823200"/>
            <a:ext cx="5486400" cy="6400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15440379"/>
            <a:ext cx="2971800" cy="81562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15440379"/>
            <a:ext cx="2971800" cy="81562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标题幻灯片">
    <p:spTree>
      <p:nvGrpSpPr>
        <p:cNvPr id="1" name=""/>
        <p:cNvGrpSpPr/>
        <p:nvPr/>
      </p:nvGrpSpPr>
      <p:grpSpPr bwMode="auto">
        <a:xfrm>
          <a:off x="0" y="0"/>
          <a:ext cx="0" cy="0"/>
          <a:chOff x="0" y="0"/>
          <a:chExt cx="0" cy="0"/>
        </a:xfrm>
      </p:grpSpPr>
      <p:sp>
        <p:nvSpPr>
          <p:cNvPr id="4" name="标题 1"/>
          <p:cNvSpPr>
            <a:spLocks noGrp="1"/>
          </p:cNvSpPr>
          <p:nvPr>
            <p:ph type="ctrTitle"/>
          </p:nvPr>
        </p:nvSpPr>
        <p:spPr bwMode="auto">
          <a:xfrm>
            <a:off x="1524000" y="1122363"/>
            <a:ext cx="9144000" cy="2387600"/>
          </a:xfrm>
        </p:spPr>
        <p:txBody>
          <a:bodyPr anchor="b"/>
          <a:lstStyle>
            <a:lvl1pPr algn="ctr">
              <a:defRPr sz="6000"/>
            </a:lvl1pPr>
          </a:lstStyle>
          <a:p>
            <a:pPr>
              <a:defRPr/>
            </a:pPr>
            <a:r>
              <a:rPr lang="zh-CN"/>
              <a:t>单击此处编辑母版标题样式</a:t>
            </a:r>
          </a:p>
        </p:txBody>
      </p:sp>
      <p:sp>
        <p:nvSpPr>
          <p:cNvPr id="5" name="副标题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zh-CN"/>
              <a:t>单击此处编辑母版副标题样式</a:t>
            </a:r>
          </a:p>
        </p:txBody>
      </p:sp>
      <p:sp>
        <p:nvSpPr>
          <p:cNvPr id="6" name="日期占位符 3"/>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7" name="页脚占位符 4"/>
          <p:cNvSpPr>
            <a:spLocks noGrp="1"/>
          </p:cNvSpPr>
          <p:nvPr>
            <p:ph type="ftr" sz="quarter" idx="11"/>
          </p:nvPr>
        </p:nvSpPr>
        <p:spPr bwMode="auto"/>
        <p:txBody>
          <a:bodyPr/>
          <a:lstStyle/>
          <a:p>
            <a:pPr>
              <a:defRPr/>
            </a:pPr>
            <a:endParaRPr lang="zh-CN"/>
          </a:p>
        </p:txBody>
      </p:sp>
      <p:sp>
        <p:nvSpPr>
          <p:cNvPr id="8" name="灯片编号占位符 5"/>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标题和竖排文字">
    <p:spTree>
      <p:nvGrpSpPr>
        <p:cNvPr id="1" name=""/>
        <p:cNvGrpSpPr/>
        <p:nvPr/>
      </p:nvGrpSpPr>
      <p:grpSpPr bwMode="auto">
        <a:xfrm>
          <a:off x="0" y="0"/>
          <a:ext cx="0" cy="0"/>
          <a:chOff x="0" y="0"/>
          <a:chExt cx="0" cy="0"/>
        </a:xfrm>
      </p:grpSpPr>
      <p:sp>
        <p:nvSpPr>
          <p:cNvPr id="4" name="标题 1"/>
          <p:cNvSpPr>
            <a:spLocks noGrp="1"/>
          </p:cNvSpPr>
          <p:nvPr>
            <p:ph type="title"/>
          </p:nvPr>
        </p:nvSpPr>
        <p:spPr bwMode="auto"/>
        <p:txBody>
          <a:bodyPr/>
          <a:lstStyle/>
          <a:p>
            <a:pPr>
              <a:defRPr/>
            </a:pPr>
            <a:r>
              <a:rPr lang="zh-CN"/>
              <a:t>单击此处编辑母版标题样式</a:t>
            </a:r>
          </a:p>
        </p:txBody>
      </p:sp>
      <p:sp>
        <p:nvSpPr>
          <p:cNvPr id="5" name="竖排文字占位符 2"/>
          <p:cNvSpPr>
            <a:spLocks noGrp="1"/>
          </p:cNvSpPr>
          <p:nvPr>
            <p:ph type="body" orient="vert" idx="1" hasCustomPrompt="1"/>
          </p:nvPr>
        </p:nvSpPr>
        <p:spPr bwMode="auto"/>
        <p:txBody>
          <a:bodyPr vert="eaVert"/>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6" name="日期占位符 3"/>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7" name="页脚占位符 4"/>
          <p:cNvSpPr>
            <a:spLocks noGrp="1"/>
          </p:cNvSpPr>
          <p:nvPr>
            <p:ph type="ftr" sz="quarter" idx="11"/>
          </p:nvPr>
        </p:nvSpPr>
        <p:spPr bwMode="auto"/>
        <p:txBody>
          <a:bodyPr/>
          <a:lstStyle/>
          <a:p>
            <a:pPr>
              <a:defRPr/>
            </a:pPr>
            <a:endParaRPr lang="zh-CN"/>
          </a:p>
        </p:txBody>
      </p:sp>
      <p:sp>
        <p:nvSpPr>
          <p:cNvPr id="8" name="灯片编号占位符 5"/>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竖排标题与文本">
    <p:spTree>
      <p:nvGrpSpPr>
        <p:cNvPr id="1" name=""/>
        <p:cNvGrpSpPr/>
        <p:nvPr/>
      </p:nvGrpSpPr>
      <p:grpSpPr bwMode="auto">
        <a:xfrm>
          <a:off x="0" y="0"/>
          <a:ext cx="0" cy="0"/>
          <a:chOff x="0" y="0"/>
          <a:chExt cx="0" cy="0"/>
        </a:xfrm>
      </p:grpSpPr>
      <p:sp>
        <p:nvSpPr>
          <p:cNvPr id="4" name="竖排标题 1"/>
          <p:cNvSpPr>
            <a:spLocks noGrp="1"/>
          </p:cNvSpPr>
          <p:nvPr>
            <p:ph type="title" orient="vert"/>
          </p:nvPr>
        </p:nvSpPr>
        <p:spPr bwMode="auto">
          <a:xfrm>
            <a:off x="8724900" y="365125"/>
            <a:ext cx="2628900" cy="5811838"/>
          </a:xfrm>
        </p:spPr>
        <p:txBody>
          <a:bodyPr vert="eaVert"/>
          <a:lstStyle/>
          <a:p>
            <a:pPr>
              <a:defRPr/>
            </a:pPr>
            <a:r>
              <a:rPr lang="zh-CN"/>
              <a:t>单击此处编辑母版标题样式</a:t>
            </a:r>
          </a:p>
        </p:txBody>
      </p:sp>
      <p:sp>
        <p:nvSpPr>
          <p:cNvPr id="5" name="竖排文字占位符 2"/>
          <p:cNvSpPr>
            <a:spLocks noGrp="1"/>
          </p:cNvSpPr>
          <p:nvPr>
            <p:ph type="body" orient="vert" idx="1" hasCustomPrompt="1"/>
          </p:nvPr>
        </p:nvSpPr>
        <p:spPr bwMode="auto">
          <a:xfrm>
            <a:off x="838200" y="365125"/>
            <a:ext cx="7734300" cy="5811838"/>
          </a:xfrm>
        </p:spPr>
        <p:txBody>
          <a:bodyPr vert="eaVert"/>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6" name="日期占位符 3"/>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7" name="页脚占位符 4"/>
          <p:cNvSpPr>
            <a:spLocks noGrp="1"/>
          </p:cNvSpPr>
          <p:nvPr>
            <p:ph type="ftr" sz="quarter" idx="11"/>
          </p:nvPr>
        </p:nvSpPr>
        <p:spPr bwMode="auto"/>
        <p:txBody>
          <a:bodyPr/>
          <a:lstStyle/>
          <a:p>
            <a:pPr>
              <a:defRPr/>
            </a:pPr>
            <a:endParaRPr lang="zh-CN"/>
          </a:p>
        </p:txBody>
      </p:sp>
      <p:sp>
        <p:nvSpPr>
          <p:cNvPr id="8" name="灯片编号占位符 5"/>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标题和内容">
    <p:spTree>
      <p:nvGrpSpPr>
        <p:cNvPr id="1" name=""/>
        <p:cNvGrpSpPr/>
        <p:nvPr/>
      </p:nvGrpSpPr>
      <p:grpSpPr bwMode="auto">
        <a:xfrm>
          <a:off x="0" y="0"/>
          <a:ext cx="0" cy="0"/>
          <a:chOff x="0" y="0"/>
          <a:chExt cx="0" cy="0"/>
        </a:xfrm>
      </p:grpSpPr>
      <p:sp>
        <p:nvSpPr>
          <p:cNvPr id="4" name="标题 1"/>
          <p:cNvSpPr>
            <a:spLocks noGrp="1"/>
          </p:cNvSpPr>
          <p:nvPr>
            <p:ph type="title"/>
          </p:nvPr>
        </p:nvSpPr>
        <p:spPr bwMode="auto"/>
        <p:txBody>
          <a:bodyPr/>
          <a:lstStyle/>
          <a:p>
            <a:pPr>
              <a:defRPr/>
            </a:pPr>
            <a:r>
              <a:rPr lang="zh-CN"/>
              <a:t>单击此处编辑母版标题样式</a:t>
            </a:r>
          </a:p>
        </p:txBody>
      </p:sp>
      <p:sp>
        <p:nvSpPr>
          <p:cNvPr id="5" name="内容占位符 2"/>
          <p:cNvSpPr>
            <a:spLocks noGrp="1"/>
          </p:cNvSpPr>
          <p:nvPr>
            <p:ph idx="1" hasCustomPrompt="1"/>
          </p:nvPr>
        </p:nvSpPr>
        <p:spPr bwMode="auto"/>
        <p:txBody>
          <a:bodyPr/>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6" name="日期占位符 3"/>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7" name="页脚占位符 4"/>
          <p:cNvSpPr>
            <a:spLocks noGrp="1"/>
          </p:cNvSpPr>
          <p:nvPr>
            <p:ph type="ftr" sz="quarter" idx="11"/>
          </p:nvPr>
        </p:nvSpPr>
        <p:spPr bwMode="auto"/>
        <p:txBody>
          <a:bodyPr/>
          <a:lstStyle/>
          <a:p>
            <a:pPr>
              <a:defRPr/>
            </a:pPr>
            <a:endParaRPr lang="zh-CN"/>
          </a:p>
        </p:txBody>
      </p:sp>
      <p:sp>
        <p:nvSpPr>
          <p:cNvPr id="8" name="灯片编号占位符 5"/>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节标题">
    <p:spTree>
      <p:nvGrpSpPr>
        <p:cNvPr id="1" name=""/>
        <p:cNvGrpSpPr/>
        <p:nvPr/>
      </p:nvGrpSpPr>
      <p:grpSpPr bwMode="auto">
        <a:xfrm>
          <a:off x="0" y="0"/>
          <a:ext cx="0" cy="0"/>
          <a:chOff x="0" y="0"/>
          <a:chExt cx="0" cy="0"/>
        </a:xfrm>
      </p:grpSpPr>
      <p:sp>
        <p:nvSpPr>
          <p:cNvPr id="4" name="标题 1"/>
          <p:cNvSpPr>
            <a:spLocks noGrp="1"/>
          </p:cNvSpPr>
          <p:nvPr>
            <p:ph type="title"/>
          </p:nvPr>
        </p:nvSpPr>
        <p:spPr bwMode="auto">
          <a:xfrm>
            <a:off x="831850" y="1709738"/>
            <a:ext cx="10515600" cy="2852737"/>
          </a:xfrm>
        </p:spPr>
        <p:txBody>
          <a:bodyPr anchor="b"/>
          <a:lstStyle>
            <a:lvl1pPr>
              <a:defRPr sz="6000"/>
            </a:lvl1pPr>
          </a:lstStyle>
          <a:p>
            <a:pPr>
              <a:defRPr/>
            </a:pPr>
            <a:r>
              <a:rPr lang="zh-CN"/>
              <a:t>单击此处编辑母版标题样式</a:t>
            </a:r>
          </a:p>
        </p:txBody>
      </p:sp>
      <p:sp>
        <p:nvSpPr>
          <p:cNvPr id="5" name="文本占位符 2"/>
          <p:cNvSpPr>
            <a:spLocks noGrp="1"/>
          </p:cNvSpPr>
          <p:nvPr>
            <p:ph type="body" idx="1" hasCustomPrompt="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zh-CN"/>
              <a:t>编辑母版文本样式</a:t>
            </a:r>
          </a:p>
        </p:txBody>
      </p:sp>
      <p:sp>
        <p:nvSpPr>
          <p:cNvPr id="6" name="日期占位符 3"/>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7" name="页脚占位符 4"/>
          <p:cNvSpPr>
            <a:spLocks noGrp="1"/>
          </p:cNvSpPr>
          <p:nvPr>
            <p:ph type="ftr" sz="quarter" idx="11"/>
          </p:nvPr>
        </p:nvSpPr>
        <p:spPr bwMode="auto"/>
        <p:txBody>
          <a:bodyPr/>
          <a:lstStyle/>
          <a:p>
            <a:pPr>
              <a:defRPr/>
            </a:pPr>
            <a:endParaRPr lang="zh-CN"/>
          </a:p>
        </p:txBody>
      </p:sp>
      <p:sp>
        <p:nvSpPr>
          <p:cNvPr id="8" name="灯片编号占位符 5"/>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两栏内容">
    <p:spTree>
      <p:nvGrpSpPr>
        <p:cNvPr id="1" name=""/>
        <p:cNvGrpSpPr/>
        <p:nvPr/>
      </p:nvGrpSpPr>
      <p:grpSpPr bwMode="auto">
        <a:xfrm>
          <a:off x="0" y="0"/>
          <a:ext cx="0" cy="0"/>
          <a:chOff x="0" y="0"/>
          <a:chExt cx="0" cy="0"/>
        </a:xfrm>
      </p:grpSpPr>
      <p:sp>
        <p:nvSpPr>
          <p:cNvPr id="4" name="标题 1"/>
          <p:cNvSpPr>
            <a:spLocks noGrp="1"/>
          </p:cNvSpPr>
          <p:nvPr>
            <p:ph type="title"/>
          </p:nvPr>
        </p:nvSpPr>
        <p:spPr bwMode="auto"/>
        <p:txBody>
          <a:bodyPr/>
          <a:lstStyle/>
          <a:p>
            <a:pPr>
              <a:defRPr/>
            </a:pPr>
            <a:r>
              <a:rPr lang="zh-CN"/>
              <a:t>单击此处编辑母版标题样式</a:t>
            </a:r>
          </a:p>
        </p:txBody>
      </p:sp>
      <p:sp>
        <p:nvSpPr>
          <p:cNvPr id="5" name="内容占位符 2"/>
          <p:cNvSpPr>
            <a:spLocks noGrp="1"/>
          </p:cNvSpPr>
          <p:nvPr>
            <p:ph sz="half" idx="1" hasCustomPrompt="1"/>
          </p:nvPr>
        </p:nvSpPr>
        <p:spPr bwMode="auto">
          <a:xfrm>
            <a:off x="838200" y="1825625"/>
            <a:ext cx="5181600" cy="4351338"/>
          </a:xfrm>
        </p:spPr>
        <p:txBody>
          <a:bodyPr/>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6" name="内容占位符 3"/>
          <p:cNvSpPr>
            <a:spLocks noGrp="1"/>
          </p:cNvSpPr>
          <p:nvPr>
            <p:ph sz="half" idx="2" hasCustomPrompt="1"/>
          </p:nvPr>
        </p:nvSpPr>
        <p:spPr bwMode="auto">
          <a:xfrm>
            <a:off x="6172200" y="1825625"/>
            <a:ext cx="5181600" cy="4351338"/>
          </a:xfrm>
        </p:spPr>
        <p:txBody>
          <a:bodyPr/>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7" name="日期占位符 4"/>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8" name="页脚占位符 5"/>
          <p:cNvSpPr>
            <a:spLocks noGrp="1"/>
          </p:cNvSpPr>
          <p:nvPr>
            <p:ph type="ftr" sz="quarter" idx="11"/>
          </p:nvPr>
        </p:nvSpPr>
        <p:spPr bwMode="auto"/>
        <p:txBody>
          <a:bodyPr/>
          <a:lstStyle/>
          <a:p>
            <a:pPr>
              <a:defRPr/>
            </a:pPr>
            <a:endParaRPr lang="zh-CN"/>
          </a:p>
        </p:txBody>
      </p:sp>
      <p:sp>
        <p:nvSpPr>
          <p:cNvPr id="9" name="灯片编号占位符 6"/>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比较">
    <p:spTree>
      <p:nvGrpSpPr>
        <p:cNvPr id="1" name=""/>
        <p:cNvGrpSpPr/>
        <p:nvPr/>
      </p:nvGrpSpPr>
      <p:grpSpPr bwMode="auto">
        <a:xfrm>
          <a:off x="0" y="0"/>
          <a:ext cx="0" cy="0"/>
          <a:chOff x="0" y="0"/>
          <a:chExt cx="0" cy="0"/>
        </a:xfrm>
      </p:grpSpPr>
      <p:sp>
        <p:nvSpPr>
          <p:cNvPr id="4" name="标题 1"/>
          <p:cNvSpPr>
            <a:spLocks noGrp="1"/>
          </p:cNvSpPr>
          <p:nvPr>
            <p:ph type="title"/>
          </p:nvPr>
        </p:nvSpPr>
        <p:spPr bwMode="auto">
          <a:xfrm>
            <a:off x="839788" y="365125"/>
            <a:ext cx="10515600" cy="1325563"/>
          </a:xfrm>
        </p:spPr>
        <p:txBody>
          <a:bodyPr/>
          <a:lstStyle/>
          <a:p>
            <a:pPr>
              <a:defRPr/>
            </a:pPr>
            <a:r>
              <a:rPr lang="zh-CN"/>
              <a:t>单击此处编辑母版标题样式</a:t>
            </a:r>
          </a:p>
        </p:txBody>
      </p:sp>
      <p:sp>
        <p:nvSpPr>
          <p:cNvPr id="5" name="文本占位符 2"/>
          <p:cNvSpPr>
            <a:spLocks noGrp="1"/>
          </p:cNvSpPr>
          <p:nvPr>
            <p:ph type="body" idx="1" hasCustomPrompt="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zh-CN"/>
              <a:t>编辑母版文本样式</a:t>
            </a:r>
          </a:p>
        </p:txBody>
      </p:sp>
      <p:sp>
        <p:nvSpPr>
          <p:cNvPr id="6" name="内容占位符 3"/>
          <p:cNvSpPr>
            <a:spLocks noGrp="1"/>
          </p:cNvSpPr>
          <p:nvPr>
            <p:ph sz="half" idx="2" hasCustomPrompt="1"/>
          </p:nvPr>
        </p:nvSpPr>
        <p:spPr bwMode="auto">
          <a:xfrm>
            <a:off x="839788" y="2505074"/>
            <a:ext cx="5157787" cy="3684588"/>
          </a:xfrm>
        </p:spPr>
        <p:txBody>
          <a:bodyPr/>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7" name="文本占位符 4"/>
          <p:cNvSpPr>
            <a:spLocks noGrp="1"/>
          </p:cNvSpPr>
          <p:nvPr>
            <p:ph type="body" sz="quarter" idx="3" hasCustomPrompt="1"/>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zh-CN"/>
              <a:t>编辑母版文本样式</a:t>
            </a:r>
          </a:p>
        </p:txBody>
      </p:sp>
      <p:sp>
        <p:nvSpPr>
          <p:cNvPr id="8" name="内容占位符 5"/>
          <p:cNvSpPr>
            <a:spLocks noGrp="1"/>
          </p:cNvSpPr>
          <p:nvPr>
            <p:ph sz="quarter" idx="4" hasCustomPrompt="1"/>
          </p:nvPr>
        </p:nvSpPr>
        <p:spPr bwMode="auto">
          <a:xfrm>
            <a:off x="6172200" y="2505074"/>
            <a:ext cx="5183188" cy="3684588"/>
          </a:xfrm>
        </p:spPr>
        <p:txBody>
          <a:bodyPr/>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9" name="日期占位符 6"/>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10" name="页脚占位符 7"/>
          <p:cNvSpPr>
            <a:spLocks noGrp="1"/>
          </p:cNvSpPr>
          <p:nvPr>
            <p:ph type="ftr" sz="quarter" idx="11"/>
          </p:nvPr>
        </p:nvSpPr>
        <p:spPr bwMode="auto"/>
        <p:txBody>
          <a:bodyPr/>
          <a:lstStyle/>
          <a:p>
            <a:pPr>
              <a:defRPr/>
            </a:pPr>
            <a:endParaRPr lang="zh-CN"/>
          </a:p>
        </p:txBody>
      </p:sp>
      <p:sp>
        <p:nvSpPr>
          <p:cNvPr id="11" name="灯片编号占位符 8"/>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仅标题">
    <p:spTree>
      <p:nvGrpSpPr>
        <p:cNvPr id="1" name=""/>
        <p:cNvGrpSpPr/>
        <p:nvPr/>
      </p:nvGrpSpPr>
      <p:grpSpPr bwMode="auto">
        <a:xfrm>
          <a:off x="0" y="0"/>
          <a:ext cx="0" cy="0"/>
          <a:chOff x="0" y="0"/>
          <a:chExt cx="0" cy="0"/>
        </a:xfrm>
      </p:grpSpPr>
      <p:sp>
        <p:nvSpPr>
          <p:cNvPr id="4" name="标题 1"/>
          <p:cNvSpPr>
            <a:spLocks noGrp="1"/>
          </p:cNvSpPr>
          <p:nvPr>
            <p:ph type="title"/>
          </p:nvPr>
        </p:nvSpPr>
        <p:spPr bwMode="auto"/>
        <p:txBody>
          <a:bodyPr/>
          <a:lstStyle/>
          <a:p>
            <a:pPr>
              <a:defRPr/>
            </a:pPr>
            <a:r>
              <a:rPr lang="zh-CN"/>
              <a:t>单击此处编辑母版标题样式</a:t>
            </a:r>
          </a:p>
        </p:txBody>
      </p:sp>
      <p:sp>
        <p:nvSpPr>
          <p:cNvPr id="5" name="日期占位符 2"/>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6" name="页脚占位符 3"/>
          <p:cNvSpPr>
            <a:spLocks noGrp="1"/>
          </p:cNvSpPr>
          <p:nvPr>
            <p:ph type="ftr" sz="quarter" idx="11"/>
          </p:nvPr>
        </p:nvSpPr>
        <p:spPr bwMode="auto"/>
        <p:txBody>
          <a:bodyPr/>
          <a:lstStyle/>
          <a:p>
            <a:pPr>
              <a:defRPr/>
            </a:pPr>
            <a:endParaRPr lang="zh-CN"/>
          </a:p>
        </p:txBody>
      </p:sp>
      <p:sp>
        <p:nvSpPr>
          <p:cNvPr id="7" name="灯片编号占位符 4"/>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空白">
    <p:spTree>
      <p:nvGrpSpPr>
        <p:cNvPr id="1" name=""/>
        <p:cNvGrpSpPr/>
        <p:nvPr/>
      </p:nvGrpSpPr>
      <p:grpSpPr bwMode="auto">
        <a:xfrm>
          <a:off x="0" y="0"/>
          <a:ext cx="0" cy="0"/>
          <a:chOff x="0" y="0"/>
          <a:chExt cx="0" cy="0"/>
        </a:xfrm>
      </p:grpSpPr>
      <p:sp>
        <p:nvSpPr>
          <p:cNvPr id="4" name="日期占位符 1"/>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5" name="页脚占位符 2"/>
          <p:cNvSpPr>
            <a:spLocks noGrp="1"/>
          </p:cNvSpPr>
          <p:nvPr>
            <p:ph type="ftr" sz="quarter" idx="11"/>
          </p:nvPr>
        </p:nvSpPr>
        <p:spPr bwMode="auto"/>
        <p:txBody>
          <a:bodyPr/>
          <a:lstStyle/>
          <a:p>
            <a:pPr>
              <a:defRPr/>
            </a:pPr>
            <a:endParaRPr lang="zh-CN"/>
          </a:p>
        </p:txBody>
      </p:sp>
      <p:sp>
        <p:nvSpPr>
          <p:cNvPr id="6" name="灯片编号占位符 3"/>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内容与标题">
    <p:spTree>
      <p:nvGrpSpPr>
        <p:cNvPr id="1" name=""/>
        <p:cNvGrpSpPr/>
        <p:nvPr/>
      </p:nvGrpSpPr>
      <p:grpSpPr bwMode="auto">
        <a:xfrm>
          <a:off x="0" y="0"/>
          <a:ext cx="0" cy="0"/>
          <a:chOff x="0" y="0"/>
          <a:chExt cx="0" cy="0"/>
        </a:xfrm>
      </p:grpSpPr>
      <p:sp>
        <p:nvSpPr>
          <p:cNvPr id="4" name="标题 1"/>
          <p:cNvSpPr>
            <a:spLocks noGrp="1"/>
          </p:cNvSpPr>
          <p:nvPr>
            <p:ph type="title"/>
          </p:nvPr>
        </p:nvSpPr>
        <p:spPr bwMode="auto">
          <a:xfrm>
            <a:off x="839788" y="457200"/>
            <a:ext cx="3932237" cy="1600200"/>
          </a:xfrm>
        </p:spPr>
        <p:txBody>
          <a:bodyPr anchor="b"/>
          <a:lstStyle>
            <a:lvl1pPr>
              <a:defRPr sz="3200"/>
            </a:lvl1pPr>
          </a:lstStyle>
          <a:p>
            <a:pPr>
              <a:defRPr/>
            </a:pPr>
            <a:r>
              <a:rPr lang="zh-CN"/>
              <a:t>单击此处编辑母版标题样式</a:t>
            </a:r>
          </a:p>
        </p:txBody>
      </p:sp>
      <p:sp>
        <p:nvSpPr>
          <p:cNvPr id="5" name="内容占位符 2"/>
          <p:cNvSpPr>
            <a:spLocks noGrp="1"/>
          </p:cNvSpPr>
          <p:nvPr>
            <p:ph idx="1" hasCustomPrompt="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6" name="文本占位符 3"/>
          <p:cNvSpPr>
            <a:spLocks noGrp="1"/>
          </p:cNvSpPr>
          <p:nvPr>
            <p:ph type="body" sz="half" idx="2" hasCustomPrompt="1"/>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zh-CN"/>
              <a:t>编辑母版文本样式</a:t>
            </a:r>
          </a:p>
        </p:txBody>
      </p:sp>
      <p:sp>
        <p:nvSpPr>
          <p:cNvPr id="7" name="日期占位符 4"/>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8" name="页脚占位符 5"/>
          <p:cNvSpPr>
            <a:spLocks noGrp="1"/>
          </p:cNvSpPr>
          <p:nvPr>
            <p:ph type="ftr" sz="quarter" idx="11"/>
          </p:nvPr>
        </p:nvSpPr>
        <p:spPr bwMode="auto"/>
        <p:txBody>
          <a:bodyPr/>
          <a:lstStyle/>
          <a:p>
            <a:pPr>
              <a:defRPr/>
            </a:pPr>
            <a:endParaRPr lang="zh-CN"/>
          </a:p>
        </p:txBody>
      </p:sp>
      <p:sp>
        <p:nvSpPr>
          <p:cNvPr id="9" name="灯片编号占位符 6"/>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图片与标题">
    <p:spTree>
      <p:nvGrpSpPr>
        <p:cNvPr id="1" name=""/>
        <p:cNvGrpSpPr/>
        <p:nvPr/>
      </p:nvGrpSpPr>
      <p:grpSpPr bwMode="auto">
        <a:xfrm>
          <a:off x="0" y="0"/>
          <a:ext cx="0" cy="0"/>
          <a:chOff x="0" y="0"/>
          <a:chExt cx="0" cy="0"/>
        </a:xfrm>
      </p:grpSpPr>
      <p:sp>
        <p:nvSpPr>
          <p:cNvPr id="4" name="标题 1"/>
          <p:cNvSpPr>
            <a:spLocks noGrp="1"/>
          </p:cNvSpPr>
          <p:nvPr>
            <p:ph type="title"/>
          </p:nvPr>
        </p:nvSpPr>
        <p:spPr bwMode="auto">
          <a:xfrm>
            <a:off x="839788" y="457200"/>
            <a:ext cx="3932237" cy="1600200"/>
          </a:xfrm>
        </p:spPr>
        <p:txBody>
          <a:bodyPr anchor="b"/>
          <a:lstStyle>
            <a:lvl1pPr>
              <a:defRPr sz="3200"/>
            </a:lvl1pPr>
          </a:lstStyle>
          <a:p>
            <a:pPr>
              <a:defRPr/>
            </a:pPr>
            <a:r>
              <a:rPr lang="zh-CN"/>
              <a:t>单击此处编辑母版标题样式</a:t>
            </a:r>
          </a:p>
        </p:txBody>
      </p:sp>
      <p:sp>
        <p:nvSpPr>
          <p:cNvPr id="5" name="图片占位符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zh-CN"/>
          </a:p>
        </p:txBody>
      </p:sp>
      <p:sp>
        <p:nvSpPr>
          <p:cNvPr id="6" name="文本占位符 3"/>
          <p:cNvSpPr>
            <a:spLocks noGrp="1"/>
          </p:cNvSpPr>
          <p:nvPr>
            <p:ph type="body" sz="half" idx="2" hasCustomPrompt="1"/>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zh-CN"/>
              <a:t>编辑母版文本样式</a:t>
            </a:r>
          </a:p>
        </p:txBody>
      </p:sp>
      <p:sp>
        <p:nvSpPr>
          <p:cNvPr id="7" name="日期占位符 4"/>
          <p:cNvSpPr>
            <a:spLocks noGrp="1"/>
          </p:cNvSpPr>
          <p:nvPr>
            <p:ph type="dt" sz="half" idx="10"/>
          </p:nvPr>
        </p:nvSpPr>
        <p:spPr bwMode="auto"/>
        <p:txBody>
          <a:bodyPr/>
          <a:lstStyle/>
          <a:p>
            <a:pPr>
              <a:defRPr/>
            </a:pPr>
            <a:fld id="{415BD937-668E-4ED7-831D-23507F346543}" type="datetimeFigureOut">
              <a:rPr lang="en-US" altLang="zh-CN"/>
              <a:t>11/3/2024</a:t>
            </a:fld>
            <a:endParaRPr lang="zh-CN"/>
          </a:p>
        </p:txBody>
      </p:sp>
      <p:sp>
        <p:nvSpPr>
          <p:cNvPr id="8" name="页脚占位符 5"/>
          <p:cNvSpPr>
            <a:spLocks noGrp="1"/>
          </p:cNvSpPr>
          <p:nvPr>
            <p:ph type="ftr" sz="quarter" idx="11"/>
          </p:nvPr>
        </p:nvSpPr>
        <p:spPr bwMode="auto"/>
        <p:txBody>
          <a:bodyPr/>
          <a:lstStyle/>
          <a:p>
            <a:pPr>
              <a:defRPr/>
            </a:pPr>
            <a:endParaRPr lang="zh-CN"/>
          </a:p>
        </p:txBody>
      </p:sp>
      <p:sp>
        <p:nvSpPr>
          <p:cNvPr id="9" name="灯片编号占位符 6"/>
          <p:cNvSpPr>
            <a:spLocks noGrp="1"/>
          </p:cNvSpPr>
          <p:nvPr>
            <p:ph type="sldNum" sz="quarter" idx="12"/>
          </p:nvPr>
        </p:nvSpPr>
        <p:spPr bwMode="auto"/>
        <p:txBody>
          <a:bodyPr/>
          <a:lstStyle/>
          <a:p>
            <a:pPr>
              <a:defRPr/>
            </a:pPr>
            <a:fld id="{7E89B8FD-6623-4F09-BECC-04F687FB7F27}" type="slidenum">
              <a:rPr lang="en-US" altLang="zh-CN"/>
              <a:t>‹#›</a:t>
            </a:fld>
            <a:endParaRPr 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标题占位符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zh-CN"/>
              <a:t>单击此处编辑母版标题样式</a:t>
            </a:r>
          </a:p>
        </p:txBody>
      </p:sp>
      <p:sp>
        <p:nvSpPr>
          <p:cNvPr id="5" name="文本占位符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zh-CN"/>
              <a:t>编辑母版文本样式</a:t>
            </a:r>
          </a:p>
          <a:p>
            <a:pPr lvl="1">
              <a:defRPr/>
            </a:pPr>
            <a:r>
              <a:rPr lang="zh-CN"/>
              <a:t>第二级</a:t>
            </a:r>
          </a:p>
          <a:p>
            <a:pPr lvl="2">
              <a:defRPr/>
            </a:pPr>
            <a:r>
              <a:rPr lang="zh-CN"/>
              <a:t>第三级</a:t>
            </a:r>
          </a:p>
          <a:p>
            <a:pPr lvl="3">
              <a:defRPr/>
            </a:pPr>
            <a:r>
              <a:rPr lang="zh-CN"/>
              <a:t>第四级</a:t>
            </a:r>
          </a:p>
          <a:p>
            <a:pPr lvl="4">
              <a:defRPr/>
            </a:pPr>
            <a:r>
              <a:rPr lang="zh-CN"/>
              <a:t>第五级</a:t>
            </a:r>
          </a:p>
        </p:txBody>
      </p:sp>
      <p:sp>
        <p:nvSpPr>
          <p:cNvPr id="6" name="日期占位符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15BD937-668E-4ED7-831D-23507F346543}" type="datetimeFigureOut">
              <a:rPr lang="en-US" altLang="zh-CN"/>
              <a:t>11/3/2024</a:t>
            </a:fld>
            <a:endParaRPr lang="zh-CN"/>
          </a:p>
        </p:txBody>
      </p:sp>
      <p:sp>
        <p:nvSpPr>
          <p:cNvPr id="7" name="页脚占位符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p>
        </p:txBody>
      </p:sp>
      <p:sp>
        <p:nvSpPr>
          <p:cNvPr id="8" name="灯片编号占位符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E89B8FD-6623-4F09-BECC-04F687FB7F27}" type="slidenum">
              <a:rPr lang="en-US" altLang="zh-CN"/>
              <a:t>‹#›</a:t>
            </a:fld>
            <a:endParaRPr 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panose="020B0604020202020204"/>
        <a:buChar char="•"/>
        <a:defRPr sz="2800">
          <a:solidFill>
            <a:schemeClr val="tx1"/>
          </a:solidFill>
          <a:latin typeface="+mn-lt"/>
          <a:ea typeface="+mn-ea"/>
          <a:cs typeface="+mn-cs"/>
        </a:defRPr>
      </a:lvl1pPr>
      <a:lvl2pPr marL="685800" indent="-228600" algn="l" defTabSz="914400">
        <a:lnSpc>
          <a:spcPct val="90000"/>
        </a:lnSpc>
        <a:spcBef>
          <a:spcPts val="500"/>
        </a:spcBef>
        <a:buFont typeface="Arial" panose="020B0604020202020204"/>
        <a:buChar char="•"/>
        <a:defRPr sz="2400">
          <a:solidFill>
            <a:schemeClr val="tx1"/>
          </a:solidFill>
          <a:latin typeface="+mn-lt"/>
          <a:ea typeface="+mn-ea"/>
          <a:cs typeface="+mn-cs"/>
        </a:defRPr>
      </a:lvl2pPr>
      <a:lvl3pPr marL="1143000" indent="-228600" algn="l" defTabSz="914400">
        <a:lnSpc>
          <a:spcPct val="90000"/>
        </a:lnSpc>
        <a:spcBef>
          <a:spcPts val="500"/>
        </a:spcBef>
        <a:buFont typeface="Arial" panose="020B0604020202020204"/>
        <a:buChar char="•"/>
        <a:defRPr sz="2000">
          <a:solidFill>
            <a:schemeClr val="tx1"/>
          </a:solidFill>
          <a:latin typeface="+mn-lt"/>
          <a:ea typeface="+mn-ea"/>
          <a:cs typeface="+mn-cs"/>
        </a:defRPr>
      </a:lvl3pPr>
      <a:lvl4pPr marL="1600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4pPr>
      <a:lvl5pPr marL="20574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5pPr>
      <a:lvl6pPr marL="25146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6pPr>
      <a:lvl7pPr marL="29718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7pPr>
      <a:lvl8pPr marL="34290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8pPr>
      <a:lvl9pPr marL="3886200" indent="-228600" algn="l" defTabSz="914400">
        <a:lnSpc>
          <a:spcPct val="90000"/>
        </a:lnSpc>
        <a:spcBef>
          <a:spcPts val="500"/>
        </a:spcBef>
        <a:buFont typeface="Arial" panose="020B0604020202020204"/>
        <a:buChar char="•"/>
        <a:defRPr sz="1800">
          <a:solidFill>
            <a:schemeClr val="tx1"/>
          </a:solidFill>
          <a:latin typeface="+mn-lt"/>
          <a:ea typeface="+mn-ea"/>
          <a:cs typeface="+mn-cs"/>
        </a:defRPr>
      </a:lvl9pPr>
    </p:bodyStyle>
    <p:otherStyle>
      <a:defPPr>
        <a:defRPr lang="zh-CN"/>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图片 2" descr="图片包含 自然, 火山口&#10;&#10;描述已自动生成"/>
          <p:cNvPicPr>
            <a:picLocks noChangeAspect="1"/>
          </p:cNvPicPr>
          <p:nvPr/>
        </p:nvPicPr>
        <p:blipFill>
          <a:blip r:embed="rId2"/>
          <a:stretch>
            <a:fillRect/>
          </a:stretch>
        </p:blipFill>
        <p:spPr bwMode="auto">
          <a:xfrm>
            <a:off x="27380" y="52533"/>
            <a:ext cx="864000" cy="540000"/>
          </a:xfrm>
          <a:prstGeom prst="rect">
            <a:avLst/>
          </a:prstGeom>
        </p:spPr>
      </p:pic>
      <p:sp>
        <p:nvSpPr>
          <p:cNvPr id="4" name="矩形 3">
            <a:extLst>
              <a:ext uri="{FF2B5EF4-FFF2-40B4-BE49-F238E27FC236}">
                <a16:creationId xmlns:a16="http://schemas.microsoft.com/office/drawing/2014/main" id="{D2636D8B-EC32-4908-B5E6-2A6D583611CE}"/>
              </a:ext>
            </a:extLst>
          </p:cNvPr>
          <p:cNvSpPr/>
          <p:nvPr/>
        </p:nvSpPr>
        <p:spPr>
          <a:xfrm>
            <a:off x="695400" y="836712"/>
            <a:ext cx="6114174" cy="369332"/>
          </a:xfrm>
          <a:prstGeom prst="rect">
            <a:avLst/>
          </a:prstGeom>
        </p:spPr>
        <p:txBody>
          <a:bodyPr wrap="none">
            <a:spAutoFit/>
          </a:bodyPr>
          <a:lstStyle/>
          <a:p>
            <a:r>
              <a:rPr lang="en-US" altLang="zh-CN" dirty="0">
                <a:latin typeface="+mn-ea"/>
              </a:rPr>
              <a:t>FIRST IDRC MEETING REPORT (</a:t>
            </a:r>
            <a:r>
              <a:rPr lang="zh-CN" altLang="en-US" dirty="0">
                <a:latin typeface="+mn-ea"/>
              </a:rPr>
              <a:t>第一次</a:t>
            </a:r>
            <a:r>
              <a:rPr lang="en-US" altLang="zh-CN" dirty="0">
                <a:latin typeface="+mn-ea"/>
              </a:rPr>
              <a:t>IDRC</a:t>
            </a:r>
            <a:r>
              <a:rPr lang="zh-CN" altLang="en-US" dirty="0">
                <a:latin typeface="+mn-ea"/>
              </a:rPr>
              <a:t>会议报告</a:t>
            </a:r>
            <a:r>
              <a:rPr lang="en-US" altLang="zh-CN" dirty="0">
                <a:latin typeface="+mn-ea"/>
              </a:rPr>
              <a:t>)</a:t>
            </a:r>
            <a:endParaRPr lang="zh-CN" altLang="en-US" dirty="0">
              <a:latin typeface="+mn-ea"/>
            </a:endParaRPr>
          </a:p>
        </p:txBody>
      </p:sp>
      <p:sp>
        <p:nvSpPr>
          <p:cNvPr id="6" name="文本框 5">
            <a:extLst>
              <a:ext uri="{FF2B5EF4-FFF2-40B4-BE49-F238E27FC236}">
                <a16:creationId xmlns:a16="http://schemas.microsoft.com/office/drawing/2014/main" id="{5B8B4F0B-48BA-402F-BF99-4CC7E7048732}"/>
              </a:ext>
            </a:extLst>
          </p:cNvPr>
          <p:cNvSpPr txBox="1"/>
          <p:nvPr/>
        </p:nvSpPr>
        <p:spPr>
          <a:xfrm>
            <a:off x="3310622" y="1229425"/>
            <a:ext cx="5570756" cy="523220"/>
          </a:xfrm>
          <a:prstGeom prst="rect">
            <a:avLst/>
          </a:prstGeom>
          <a:noFill/>
        </p:spPr>
        <p:txBody>
          <a:bodyPr wrap="none" rtlCol="0">
            <a:spAutoFit/>
          </a:bodyPr>
          <a:lstStyle/>
          <a:p>
            <a:r>
              <a:rPr lang="zh-CN" altLang="en-US" sz="2800" b="1" dirty="0"/>
              <a:t>关于机械设计的</a:t>
            </a:r>
            <a:r>
              <a:rPr lang="zh-CN" altLang="en-US" sz="2800" b="1" dirty="0">
                <a:solidFill>
                  <a:srgbClr val="0070C0"/>
                </a:solidFill>
              </a:rPr>
              <a:t>结果</a:t>
            </a:r>
            <a:r>
              <a:rPr lang="zh-CN" altLang="en-US" sz="2800" b="1" dirty="0"/>
              <a:t>、</a:t>
            </a:r>
            <a:r>
              <a:rPr lang="zh-CN" altLang="en-US" sz="2800" b="1" dirty="0">
                <a:solidFill>
                  <a:srgbClr val="0070C0"/>
                </a:solidFill>
              </a:rPr>
              <a:t>意见</a:t>
            </a:r>
            <a:r>
              <a:rPr lang="zh-CN" altLang="en-US" sz="2800" b="1" dirty="0"/>
              <a:t>和</a:t>
            </a:r>
            <a:r>
              <a:rPr lang="zh-CN" altLang="en-US" sz="2800" b="1" dirty="0">
                <a:solidFill>
                  <a:srgbClr val="0070C0"/>
                </a:solidFill>
              </a:rPr>
              <a:t>建议</a:t>
            </a:r>
          </a:p>
        </p:txBody>
      </p:sp>
      <p:sp>
        <p:nvSpPr>
          <p:cNvPr id="8" name="矩形 7">
            <a:extLst>
              <a:ext uri="{FF2B5EF4-FFF2-40B4-BE49-F238E27FC236}">
                <a16:creationId xmlns:a16="http://schemas.microsoft.com/office/drawing/2014/main" id="{F38E88D7-5CAF-4931-BDE6-999624FA8B46}"/>
              </a:ext>
            </a:extLst>
          </p:cNvPr>
          <p:cNvSpPr/>
          <p:nvPr/>
        </p:nvSpPr>
        <p:spPr>
          <a:xfrm>
            <a:off x="459380" y="2663840"/>
            <a:ext cx="8569682" cy="2800767"/>
          </a:xfrm>
          <a:prstGeom prst="rect">
            <a:avLst/>
          </a:prstGeom>
        </p:spPr>
        <p:txBody>
          <a:bodyPr wrap="square">
            <a:spAutoFit/>
          </a:bodyPr>
          <a:lstStyle/>
          <a:p>
            <a:r>
              <a:rPr lang="en-US" altLang="zh-CN" sz="1600" dirty="0">
                <a:latin typeface="+mn-ea"/>
              </a:rPr>
              <a:t>Mechanical interface between the detector structure with a large magnet system and the final beam focusing magnet should be critically important to be carefully studied in communication with the accelerator group in both viewpoints of magnetic field interaction and mechanical vibration. Measurements of vibrations at the proposed CEPC site and evaluation of their impact on offset between the beams at the IP, taking into account expected vibration modes in the mechanical transfer functions of the most sensitive magnetic elements within the cryostat, are needed. The Committee notes that the cantilevered cryostat for the final focusing magnet system will also involve an auxiliary support 3.3 m from the IP, on the ECAL, which may be beneficial for stabilization. It is nevertheless important to pursue a detailed evaluation, in particular for the twisted mode, which is the most dangerous mode for the vertical offset between the beams.</a:t>
            </a:r>
            <a:endParaRPr lang="zh-CN" altLang="en-US" sz="1600" dirty="0">
              <a:latin typeface="+mn-ea"/>
            </a:endParaRPr>
          </a:p>
        </p:txBody>
      </p:sp>
      <p:sp>
        <p:nvSpPr>
          <p:cNvPr id="10" name="文本框 9">
            <a:extLst>
              <a:ext uri="{FF2B5EF4-FFF2-40B4-BE49-F238E27FC236}">
                <a16:creationId xmlns:a16="http://schemas.microsoft.com/office/drawing/2014/main" id="{0CDEE1A6-48EF-4724-BF9B-BD2F4A552C01}"/>
              </a:ext>
            </a:extLst>
          </p:cNvPr>
          <p:cNvSpPr txBox="1"/>
          <p:nvPr/>
        </p:nvSpPr>
        <p:spPr>
          <a:xfrm>
            <a:off x="487304" y="2050329"/>
            <a:ext cx="607859" cy="369332"/>
          </a:xfrm>
          <a:prstGeom prst="rect">
            <a:avLst/>
          </a:prstGeom>
          <a:noFill/>
        </p:spPr>
        <p:txBody>
          <a:bodyPr wrap="none" rtlCol="0">
            <a:spAutoFit/>
          </a:bodyPr>
          <a:lstStyle/>
          <a:p>
            <a:r>
              <a:rPr lang="en-US" altLang="zh-CN" dirty="0">
                <a:solidFill>
                  <a:srgbClr val="0070C0"/>
                </a:solidFill>
                <a:latin typeface="+mn-ea"/>
              </a:rPr>
              <a:t>MDI</a:t>
            </a:r>
            <a:endParaRPr lang="zh-CN" altLang="en-US" dirty="0">
              <a:solidFill>
                <a:srgbClr val="0070C0"/>
              </a:solidFill>
              <a:latin typeface="+mn-ea"/>
            </a:endParaRPr>
          </a:p>
        </p:txBody>
      </p:sp>
      <p:sp>
        <p:nvSpPr>
          <p:cNvPr id="2" name="文本框 1">
            <a:extLst>
              <a:ext uri="{FF2B5EF4-FFF2-40B4-BE49-F238E27FC236}">
                <a16:creationId xmlns:a16="http://schemas.microsoft.com/office/drawing/2014/main" id="{042C3421-AFAB-461B-9D27-BB3452121F87}"/>
              </a:ext>
            </a:extLst>
          </p:cNvPr>
          <p:cNvSpPr txBox="1"/>
          <p:nvPr/>
        </p:nvSpPr>
        <p:spPr>
          <a:xfrm>
            <a:off x="2416500" y="5628575"/>
            <a:ext cx="4655442" cy="369332"/>
          </a:xfrm>
          <a:prstGeom prst="rect">
            <a:avLst/>
          </a:prstGeom>
          <a:noFill/>
        </p:spPr>
        <p:txBody>
          <a:bodyPr wrap="none" rtlCol="0">
            <a:spAutoFit/>
          </a:bodyPr>
          <a:lstStyle/>
          <a:p>
            <a:pPr algn="ctr"/>
            <a:r>
              <a:rPr lang="zh-CN" altLang="en-US" dirty="0"/>
              <a:t>与加速器接口设计，振动传递和干扰问题</a:t>
            </a:r>
            <a:r>
              <a:rPr lang="en-US" altLang="zh-CN" dirty="0"/>
              <a:t>……</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图片 2" descr="图片包含 自然, 火山口&#10;&#10;描述已自动生成"/>
          <p:cNvPicPr>
            <a:picLocks noChangeAspect="1"/>
          </p:cNvPicPr>
          <p:nvPr/>
        </p:nvPicPr>
        <p:blipFill>
          <a:blip r:embed="rId2"/>
          <a:stretch>
            <a:fillRect/>
          </a:stretch>
        </p:blipFill>
        <p:spPr bwMode="auto">
          <a:xfrm>
            <a:off x="27380" y="52533"/>
            <a:ext cx="864000" cy="540000"/>
          </a:xfrm>
          <a:prstGeom prst="rect">
            <a:avLst/>
          </a:prstGeom>
        </p:spPr>
      </p:pic>
      <p:sp>
        <p:nvSpPr>
          <p:cNvPr id="4" name="矩形 3">
            <a:extLst>
              <a:ext uri="{FF2B5EF4-FFF2-40B4-BE49-F238E27FC236}">
                <a16:creationId xmlns:a16="http://schemas.microsoft.com/office/drawing/2014/main" id="{D2636D8B-EC32-4908-B5E6-2A6D583611CE}"/>
              </a:ext>
            </a:extLst>
          </p:cNvPr>
          <p:cNvSpPr/>
          <p:nvPr/>
        </p:nvSpPr>
        <p:spPr>
          <a:xfrm>
            <a:off x="695400" y="836712"/>
            <a:ext cx="6114174" cy="369332"/>
          </a:xfrm>
          <a:prstGeom prst="rect">
            <a:avLst/>
          </a:prstGeom>
        </p:spPr>
        <p:txBody>
          <a:bodyPr wrap="none">
            <a:spAutoFit/>
          </a:bodyPr>
          <a:lstStyle/>
          <a:p>
            <a:r>
              <a:rPr lang="en-US" altLang="zh-CN" dirty="0">
                <a:latin typeface="+mn-ea"/>
              </a:rPr>
              <a:t>FIRST IDRC MEETING REPORT (</a:t>
            </a:r>
            <a:r>
              <a:rPr lang="zh-CN" altLang="en-US" dirty="0">
                <a:latin typeface="+mn-ea"/>
              </a:rPr>
              <a:t>第一次</a:t>
            </a:r>
            <a:r>
              <a:rPr lang="en-US" altLang="zh-CN" dirty="0">
                <a:latin typeface="+mn-ea"/>
              </a:rPr>
              <a:t>IDRC</a:t>
            </a:r>
            <a:r>
              <a:rPr lang="zh-CN" altLang="en-US" dirty="0">
                <a:latin typeface="+mn-ea"/>
              </a:rPr>
              <a:t>会议报告</a:t>
            </a:r>
            <a:r>
              <a:rPr lang="en-US" altLang="zh-CN" dirty="0">
                <a:latin typeface="+mn-ea"/>
              </a:rPr>
              <a:t>)</a:t>
            </a:r>
            <a:endParaRPr lang="zh-CN" altLang="en-US" dirty="0">
              <a:latin typeface="+mn-ea"/>
            </a:endParaRPr>
          </a:p>
        </p:txBody>
      </p:sp>
      <p:sp>
        <p:nvSpPr>
          <p:cNvPr id="6" name="文本框 5">
            <a:extLst>
              <a:ext uri="{FF2B5EF4-FFF2-40B4-BE49-F238E27FC236}">
                <a16:creationId xmlns:a16="http://schemas.microsoft.com/office/drawing/2014/main" id="{5B8B4F0B-48BA-402F-BF99-4CC7E7048732}"/>
              </a:ext>
            </a:extLst>
          </p:cNvPr>
          <p:cNvSpPr txBox="1"/>
          <p:nvPr/>
        </p:nvSpPr>
        <p:spPr>
          <a:xfrm>
            <a:off x="3310622" y="1229425"/>
            <a:ext cx="5570756" cy="523220"/>
          </a:xfrm>
          <a:prstGeom prst="rect">
            <a:avLst/>
          </a:prstGeom>
          <a:noFill/>
        </p:spPr>
        <p:txBody>
          <a:bodyPr wrap="none" rtlCol="0">
            <a:spAutoFit/>
          </a:bodyPr>
          <a:lstStyle/>
          <a:p>
            <a:r>
              <a:rPr lang="zh-CN" altLang="en-US" sz="2800" b="1" dirty="0"/>
              <a:t>关于机械设计的</a:t>
            </a:r>
            <a:r>
              <a:rPr lang="zh-CN" altLang="en-US" sz="2800" b="1" dirty="0">
                <a:solidFill>
                  <a:srgbClr val="0070C0"/>
                </a:solidFill>
              </a:rPr>
              <a:t>结果</a:t>
            </a:r>
            <a:r>
              <a:rPr lang="zh-CN" altLang="en-US" sz="2800" b="1" dirty="0"/>
              <a:t>、</a:t>
            </a:r>
            <a:r>
              <a:rPr lang="zh-CN" altLang="en-US" sz="2800" b="1" dirty="0">
                <a:solidFill>
                  <a:srgbClr val="0070C0"/>
                </a:solidFill>
              </a:rPr>
              <a:t>意见</a:t>
            </a:r>
            <a:r>
              <a:rPr lang="zh-CN" altLang="en-US" sz="2800" b="1" dirty="0"/>
              <a:t>和</a:t>
            </a:r>
            <a:r>
              <a:rPr lang="zh-CN" altLang="en-US" sz="2800" b="1" dirty="0">
                <a:solidFill>
                  <a:srgbClr val="0070C0"/>
                </a:solidFill>
              </a:rPr>
              <a:t>建议</a:t>
            </a:r>
          </a:p>
        </p:txBody>
      </p:sp>
      <p:sp>
        <p:nvSpPr>
          <p:cNvPr id="10" name="文本框 9">
            <a:extLst>
              <a:ext uri="{FF2B5EF4-FFF2-40B4-BE49-F238E27FC236}">
                <a16:creationId xmlns:a16="http://schemas.microsoft.com/office/drawing/2014/main" id="{0CDEE1A6-48EF-4724-BF9B-BD2F4A552C01}"/>
              </a:ext>
            </a:extLst>
          </p:cNvPr>
          <p:cNvSpPr txBox="1"/>
          <p:nvPr/>
        </p:nvSpPr>
        <p:spPr>
          <a:xfrm>
            <a:off x="487304" y="2050329"/>
            <a:ext cx="1377300" cy="369332"/>
          </a:xfrm>
          <a:prstGeom prst="rect">
            <a:avLst/>
          </a:prstGeom>
          <a:noFill/>
        </p:spPr>
        <p:txBody>
          <a:bodyPr wrap="none" rtlCol="0">
            <a:spAutoFit/>
          </a:bodyPr>
          <a:lstStyle/>
          <a:p>
            <a:r>
              <a:rPr lang="en-US" altLang="zh-CN" dirty="0">
                <a:solidFill>
                  <a:srgbClr val="0070C0"/>
                </a:solidFill>
                <a:latin typeface="+mn-ea"/>
              </a:rPr>
              <a:t>TRACKING</a:t>
            </a:r>
            <a:endParaRPr lang="zh-CN" altLang="en-US" dirty="0">
              <a:solidFill>
                <a:srgbClr val="0070C0"/>
              </a:solidFill>
              <a:latin typeface="+mn-ea"/>
            </a:endParaRPr>
          </a:p>
        </p:txBody>
      </p:sp>
      <p:sp>
        <p:nvSpPr>
          <p:cNvPr id="2" name="矩形 1">
            <a:extLst>
              <a:ext uri="{FF2B5EF4-FFF2-40B4-BE49-F238E27FC236}">
                <a16:creationId xmlns:a16="http://schemas.microsoft.com/office/drawing/2014/main" id="{7A50CA2E-8DF4-4360-ADD7-EF9903547906}"/>
              </a:ext>
            </a:extLst>
          </p:cNvPr>
          <p:cNvSpPr/>
          <p:nvPr/>
        </p:nvSpPr>
        <p:spPr>
          <a:xfrm>
            <a:off x="459380" y="2663781"/>
            <a:ext cx="7872536" cy="1200329"/>
          </a:xfrm>
          <a:prstGeom prst="rect">
            <a:avLst/>
          </a:prstGeom>
        </p:spPr>
        <p:txBody>
          <a:bodyPr wrap="square">
            <a:spAutoFit/>
          </a:bodyPr>
          <a:lstStyle/>
          <a:p>
            <a:r>
              <a:rPr lang="en-US" altLang="zh-CN" dirty="0"/>
              <a:t>Alignment between ITK and OTK: The relative alignment of the ITK and OTK has a significant impact on the global tracking precision. The simulation must in corporate realistic alignment tolerances and errors, reflecting expected mechanical installation uncertainties</a:t>
            </a:r>
            <a:endParaRPr lang="zh-CN" altLang="en-US" dirty="0"/>
          </a:p>
        </p:txBody>
      </p:sp>
      <p:sp>
        <p:nvSpPr>
          <p:cNvPr id="7" name="文本框 6">
            <a:extLst>
              <a:ext uri="{FF2B5EF4-FFF2-40B4-BE49-F238E27FC236}">
                <a16:creationId xmlns:a16="http://schemas.microsoft.com/office/drawing/2014/main" id="{2D906F36-96CD-4D68-BE03-44EDD8E7958A}"/>
              </a:ext>
            </a:extLst>
          </p:cNvPr>
          <p:cNvSpPr txBox="1"/>
          <p:nvPr/>
        </p:nvSpPr>
        <p:spPr bwMode="auto">
          <a:xfrm>
            <a:off x="2853398" y="4221088"/>
            <a:ext cx="3084499" cy="369332"/>
          </a:xfrm>
          <a:prstGeom prst="rect">
            <a:avLst/>
          </a:prstGeom>
          <a:noFill/>
        </p:spPr>
        <p:txBody>
          <a:bodyPr wrap="none" rtlCol="0">
            <a:spAutoFit/>
          </a:bodyPr>
          <a:lstStyle/>
          <a:p>
            <a:pPr algn="ctr"/>
            <a:r>
              <a:rPr lang="en-US" altLang="zh-CN" dirty="0"/>
              <a:t>ITK</a:t>
            </a:r>
            <a:r>
              <a:rPr lang="zh-CN" altLang="en-US" dirty="0"/>
              <a:t>和</a:t>
            </a:r>
            <a:r>
              <a:rPr lang="en-US" altLang="zh-CN" dirty="0"/>
              <a:t>OTK</a:t>
            </a:r>
            <a:r>
              <a:rPr lang="zh-CN" altLang="en-US" dirty="0"/>
              <a:t>之间的准直问题</a:t>
            </a:r>
            <a:r>
              <a:rPr lang="en-US" altLang="zh-CN" dirty="0"/>
              <a:t>……</a:t>
            </a:r>
            <a:endParaRPr lang="zh-CN" altLang="en-US" dirty="0"/>
          </a:p>
        </p:txBody>
      </p:sp>
    </p:spTree>
    <p:extLst>
      <p:ext uri="{BB962C8B-B14F-4D97-AF65-F5344CB8AC3E}">
        <p14:creationId xmlns:p14="http://schemas.microsoft.com/office/powerpoint/2010/main" val="4065630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图片 2" descr="图片包含 自然, 火山口&#10;&#10;描述已自动生成"/>
          <p:cNvPicPr>
            <a:picLocks noChangeAspect="1"/>
          </p:cNvPicPr>
          <p:nvPr/>
        </p:nvPicPr>
        <p:blipFill>
          <a:blip r:embed="rId2"/>
          <a:stretch>
            <a:fillRect/>
          </a:stretch>
        </p:blipFill>
        <p:spPr bwMode="auto">
          <a:xfrm>
            <a:off x="27380" y="52533"/>
            <a:ext cx="864000" cy="540000"/>
          </a:xfrm>
          <a:prstGeom prst="rect">
            <a:avLst/>
          </a:prstGeom>
        </p:spPr>
      </p:pic>
      <p:sp>
        <p:nvSpPr>
          <p:cNvPr id="4" name="矩形 3">
            <a:extLst>
              <a:ext uri="{FF2B5EF4-FFF2-40B4-BE49-F238E27FC236}">
                <a16:creationId xmlns:a16="http://schemas.microsoft.com/office/drawing/2014/main" id="{D2636D8B-EC32-4908-B5E6-2A6D583611CE}"/>
              </a:ext>
            </a:extLst>
          </p:cNvPr>
          <p:cNvSpPr/>
          <p:nvPr/>
        </p:nvSpPr>
        <p:spPr>
          <a:xfrm>
            <a:off x="695400" y="836712"/>
            <a:ext cx="6114174" cy="369332"/>
          </a:xfrm>
          <a:prstGeom prst="rect">
            <a:avLst/>
          </a:prstGeom>
        </p:spPr>
        <p:txBody>
          <a:bodyPr wrap="none">
            <a:spAutoFit/>
          </a:bodyPr>
          <a:lstStyle/>
          <a:p>
            <a:r>
              <a:rPr lang="en-US" altLang="zh-CN" dirty="0">
                <a:latin typeface="+mn-ea"/>
              </a:rPr>
              <a:t>FIRST IDRC MEETING REPORT (</a:t>
            </a:r>
            <a:r>
              <a:rPr lang="zh-CN" altLang="en-US" dirty="0">
                <a:latin typeface="+mn-ea"/>
              </a:rPr>
              <a:t>第一次</a:t>
            </a:r>
            <a:r>
              <a:rPr lang="en-US" altLang="zh-CN" dirty="0">
                <a:latin typeface="+mn-ea"/>
              </a:rPr>
              <a:t>IDRC</a:t>
            </a:r>
            <a:r>
              <a:rPr lang="zh-CN" altLang="en-US" dirty="0">
                <a:latin typeface="+mn-ea"/>
              </a:rPr>
              <a:t>会议报告</a:t>
            </a:r>
            <a:r>
              <a:rPr lang="en-US" altLang="zh-CN" dirty="0">
                <a:latin typeface="+mn-ea"/>
              </a:rPr>
              <a:t>)</a:t>
            </a:r>
            <a:endParaRPr lang="zh-CN" altLang="en-US" dirty="0">
              <a:latin typeface="+mn-ea"/>
            </a:endParaRPr>
          </a:p>
        </p:txBody>
      </p:sp>
      <p:sp>
        <p:nvSpPr>
          <p:cNvPr id="6" name="文本框 5">
            <a:extLst>
              <a:ext uri="{FF2B5EF4-FFF2-40B4-BE49-F238E27FC236}">
                <a16:creationId xmlns:a16="http://schemas.microsoft.com/office/drawing/2014/main" id="{5B8B4F0B-48BA-402F-BF99-4CC7E7048732}"/>
              </a:ext>
            </a:extLst>
          </p:cNvPr>
          <p:cNvSpPr txBox="1"/>
          <p:nvPr/>
        </p:nvSpPr>
        <p:spPr>
          <a:xfrm>
            <a:off x="3310622" y="1229425"/>
            <a:ext cx="5570756" cy="523220"/>
          </a:xfrm>
          <a:prstGeom prst="rect">
            <a:avLst/>
          </a:prstGeom>
          <a:noFill/>
        </p:spPr>
        <p:txBody>
          <a:bodyPr wrap="none" rtlCol="0">
            <a:spAutoFit/>
          </a:bodyPr>
          <a:lstStyle/>
          <a:p>
            <a:r>
              <a:rPr lang="zh-CN" altLang="en-US" sz="2800" b="1" dirty="0"/>
              <a:t>关于机械设计的</a:t>
            </a:r>
            <a:r>
              <a:rPr lang="zh-CN" altLang="en-US" sz="2800" b="1" dirty="0">
                <a:solidFill>
                  <a:srgbClr val="0070C0"/>
                </a:solidFill>
              </a:rPr>
              <a:t>结果</a:t>
            </a:r>
            <a:r>
              <a:rPr lang="zh-CN" altLang="en-US" sz="2800" b="1" dirty="0"/>
              <a:t>、</a:t>
            </a:r>
            <a:r>
              <a:rPr lang="zh-CN" altLang="en-US" sz="2800" b="1" dirty="0">
                <a:solidFill>
                  <a:srgbClr val="0070C0"/>
                </a:solidFill>
              </a:rPr>
              <a:t>意见</a:t>
            </a:r>
            <a:r>
              <a:rPr lang="zh-CN" altLang="en-US" sz="2800" b="1" dirty="0"/>
              <a:t>和</a:t>
            </a:r>
            <a:r>
              <a:rPr lang="zh-CN" altLang="en-US" sz="2800" b="1" dirty="0">
                <a:solidFill>
                  <a:srgbClr val="0070C0"/>
                </a:solidFill>
              </a:rPr>
              <a:t>建议</a:t>
            </a:r>
          </a:p>
        </p:txBody>
      </p:sp>
      <p:sp>
        <p:nvSpPr>
          <p:cNvPr id="10" name="文本框 9">
            <a:extLst>
              <a:ext uri="{FF2B5EF4-FFF2-40B4-BE49-F238E27FC236}">
                <a16:creationId xmlns:a16="http://schemas.microsoft.com/office/drawing/2014/main" id="{0CDEE1A6-48EF-4724-BF9B-BD2F4A552C01}"/>
              </a:ext>
            </a:extLst>
          </p:cNvPr>
          <p:cNvSpPr txBox="1"/>
          <p:nvPr/>
        </p:nvSpPr>
        <p:spPr>
          <a:xfrm>
            <a:off x="487304" y="2050329"/>
            <a:ext cx="3082895" cy="369332"/>
          </a:xfrm>
          <a:prstGeom prst="rect">
            <a:avLst/>
          </a:prstGeom>
          <a:noFill/>
        </p:spPr>
        <p:txBody>
          <a:bodyPr wrap="none" rtlCol="0">
            <a:spAutoFit/>
          </a:bodyPr>
          <a:lstStyle/>
          <a:p>
            <a:r>
              <a:rPr lang="en-US" altLang="zh-CN" dirty="0">
                <a:solidFill>
                  <a:srgbClr val="0070C0"/>
                </a:solidFill>
                <a:latin typeface="+mn-ea"/>
              </a:rPr>
              <a:t>TRACKING --- ITK </a:t>
            </a:r>
            <a:r>
              <a:rPr lang="en-US" altLang="zh-CN" dirty="0">
                <a:latin typeface="+mn-ea"/>
              </a:rPr>
              <a:t>and</a:t>
            </a:r>
            <a:r>
              <a:rPr lang="en-US" altLang="zh-CN" dirty="0">
                <a:solidFill>
                  <a:srgbClr val="0070C0"/>
                </a:solidFill>
                <a:latin typeface="+mn-ea"/>
              </a:rPr>
              <a:t> OTK</a:t>
            </a:r>
            <a:endParaRPr lang="zh-CN" altLang="en-US" dirty="0">
              <a:solidFill>
                <a:srgbClr val="0070C0"/>
              </a:solidFill>
              <a:latin typeface="+mn-ea"/>
            </a:endParaRPr>
          </a:p>
        </p:txBody>
      </p:sp>
      <p:sp>
        <p:nvSpPr>
          <p:cNvPr id="2" name="矩形 1">
            <a:extLst>
              <a:ext uri="{FF2B5EF4-FFF2-40B4-BE49-F238E27FC236}">
                <a16:creationId xmlns:a16="http://schemas.microsoft.com/office/drawing/2014/main" id="{8D374688-EF05-4246-8966-3C9553D2E286}"/>
              </a:ext>
            </a:extLst>
          </p:cNvPr>
          <p:cNvSpPr/>
          <p:nvPr/>
        </p:nvSpPr>
        <p:spPr>
          <a:xfrm>
            <a:off x="487304" y="2663840"/>
            <a:ext cx="7944544" cy="1477328"/>
          </a:xfrm>
          <a:prstGeom prst="rect">
            <a:avLst/>
          </a:prstGeom>
        </p:spPr>
        <p:txBody>
          <a:bodyPr wrap="square">
            <a:spAutoFit/>
          </a:bodyPr>
          <a:lstStyle/>
          <a:p>
            <a:r>
              <a:rPr lang="en-US" altLang="zh-CN" dirty="0"/>
              <a:t>The envisaged power consumption is 300 mW/cm</a:t>
            </a:r>
            <a:r>
              <a:rPr lang="en-US" altLang="zh-CN" baseline="30000" dirty="0"/>
              <a:t>2</a:t>
            </a:r>
            <a:r>
              <a:rPr lang="en-US" altLang="zh-CN" dirty="0"/>
              <a:t> (ASIC) and requires active CO</a:t>
            </a:r>
            <a:r>
              <a:rPr lang="en-US" altLang="zh-CN" baseline="-25000" dirty="0"/>
              <a:t>2</a:t>
            </a:r>
            <a:r>
              <a:rPr lang="en-US" altLang="zh-CN" dirty="0"/>
              <a:t> cooling. The full coverage will require ~3500 wafers with 2 different sensor designs in the barrel and 21different detectors in endcaps (wedge-shaped). The purpose of the detector is to provide a TOF point for the tracks originating at the same vertex (PID)</a:t>
            </a:r>
            <a:endParaRPr lang="zh-CN" altLang="en-US" dirty="0"/>
          </a:p>
        </p:txBody>
      </p:sp>
      <p:sp>
        <p:nvSpPr>
          <p:cNvPr id="7" name="文本框 6">
            <a:extLst>
              <a:ext uri="{FF2B5EF4-FFF2-40B4-BE49-F238E27FC236}">
                <a16:creationId xmlns:a16="http://schemas.microsoft.com/office/drawing/2014/main" id="{60312C3F-6ECB-4EF5-B8A0-CFEF5DA9F87C}"/>
              </a:ext>
            </a:extLst>
          </p:cNvPr>
          <p:cNvSpPr txBox="1"/>
          <p:nvPr/>
        </p:nvSpPr>
        <p:spPr bwMode="auto">
          <a:xfrm>
            <a:off x="3416662" y="4293096"/>
            <a:ext cx="2085827" cy="369332"/>
          </a:xfrm>
          <a:prstGeom prst="rect">
            <a:avLst/>
          </a:prstGeom>
          <a:noFill/>
        </p:spPr>
        <p:txBody>
          <a:bodyPr wrap="none" rtlCol="0">
            <a:spAutoFit/>
          </a:bodyPr>
          <a:lstStyle/>
          <a:p>
            <a:pPr algn="ctr"/>
            <a:r>
              <a:rPr lang="en-US" altLang="zh-CN" dirty="0"/>
              <a:t>OTK</a:t>
            </a:r>
            <a:r>
              <a:rPr lang="zh-CN" altLang="en-US" dirty="0"/>
              <a:t>的冷却问题</a:t>
            </a:r>
            <a:r>
              <a:rPr lang="en-US" altLang="zh-CN" dirty="0"/>
              <a:t>……</a:t>
            </a:r>
            <a:endParaRPr lang="zh-CN" altLang="en-US" dirty="0"/>
          </a:p>
        </p:txBody>
      </p:sp>
    </p:spTree>
    <p:extLst>
      <p:ext uri="{BB962C8B-B14F-4D97-AF65-F5344CB8AC3E}">
        <p14:creationId xmlns:p14="http://schemas.microsoft.com/office/powerpoint/2010/main" val="2931424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图片 2" descr="图片包含 自然, 火山口&#10;&#10;描述已自动生成"/>
          <p:cNvPicPr>
            <a:picLocks noChangeAspect="1"/>
          </p:cNvPicPr>
          <p:nvPr/>
        </p:nvPicPr>
        <p:blipFill>
          <a:blip r:embed="rId2"/>
          <a:stretch>
            <a:fillRect/>
          </a:stretch>
        </p:blipFill>
        <p:spPr bwMode="auto">
          <a:xfrm>
            <a:off x="27380" y="52533"/>
            <a:ext cx="864000" cy="540000"/>
          </a:xfrm>
          <a:prstGeom prst="rect">
            <a:avLst/>
          </a:prstGeom>
        </p:spPr>
      </p:pic>
      <p:sp>
        <p:nvSpPr>
          <p:cNvPr id="4" name="矩形 3">
            <a:extLst>
              <a:ext uri="{FF2B5EF4-FFF2-40B4-BE49-F238E27FC236}">
                <a16:creationId xmlns:a16="http://schemas.microsoft.com/office/drawing/2014/main" id="{D2636D8B-EC32-4908-B5E6-2A6D583611CE}"/>
              </a:ext>
            </a:extLst>
          </p:cNvPr>
          <p:cNvSpPr/>
          <p:nvPr/>
        </p:nvSpPr>
        <p:spPr>
          <a:xfrm>
            <a:off x="695400" y="836712"/>
            <a:ext cx="6114174" cy="369332"/>
          </a:xfrm>
          <a:prstGeom prst="rect">
            <a:avLst/>
          </a:prstGeom>
        </p:spPr>
        <p:txBody>
          <a:bodyPr wrap="none">
            <a:spAutoFit/>
          </a:bodyPr>
          <a:lstStyle/>
          <a:p>
            <a:r>
              <a:rPr lang="en-US" altLang="zh-CN" dirty="0">
                <a:latin typeface="+mn-ea"/>
              </a:rPr>
              <a:t>FIRST IDRC MEETING REPORT (</a:t>
            </a:r>
            <a:r>
              <a:rPr lang="zh-CN" altLang="en-US" dirty="0">
                <a:latin typeface="+mn-ea"/>
              </a:rPr>
              <a:t>第一次</a:t>
            </a:r>
            <a:r>
              <a:rPr lang="en-US" altLang="zh-CN" dirty="0">
                <a:latin typeface="+mn-ea"/>
              </a:rPr>
              <a:t>IDRC</a:t>
            </a:r>
            <a:r>
              <a:rPr lang="zh-CN" altLang="en-US" dirty="0">
                <a:latin typeface="+mn-ea"/>
              </a:rPr>
              <a:t>会议报告</a:t>
            </a:r>
            <a:r>
              <a:rPr lang="en-US" altLang="zh-CN" dirty="0">
                <a:latin typeface="+mn-ea"/>
              </a:rPr>
              <a:t>)</a:t>
            </a:r>
            <a:endParaRPr lang="zh-CN" altLang="en-US" dirty="0">
              <a:latin typeface="+mn-ea"/>
            </a:endParaRPr>
          </a:p>
        </p:txBody>
      </p:sp>
      <p:sp>
        <p:nvSpPr>
          <p:cNvPr id="6" name="文本框 5">
            <a:extLst>
              <a:ext uri="{FF2B5EF4-FFF2-40B4-BE49-F238E27FC236}">
                <a16:creationId xmlns:a16="http://schemas.microsoft.com/office/drawing/2014/main" id="{5B8B4F0B-48BA-402F-BF99-4CC7E7048732}"/>
              </a:ext>
            </a:extLst>
          </p:cNvPr>
          <p:cNvSpPr txBox="1"/>
          <p:nvPr/>
        </p:nvSpPr>
        <p:spPr>
          <a:xfrm>
            <a:off x="3310622" y="1229425"/>
            <a:ext cx="5570756" cy="523220"/>
          </a:xfrm>
          <a:prstGeom prst="rect">
            <a:avLst/>
          </a:prstGeom>
          <a:noFill/>
        </p:spPr>
        <p:txBody>
          <a:bodyPr wrap="none" rtlCol="0">
            <a:spAutoFit/>
          </a:bodyPr>
          <a:lstStyle/>
          <a:p>
            <a:r>
              <a:rPr lang="zh-CN" altLang="en-US" sz="2800" b="1" dirty="0"/>
              <a:t>关于机械设计的</a:t>
            </a:r>
            <a:r>
              <a:rPr lang="zh-CN" altLang="en-US" sz="2800" b="1" dirty="0">
                <a:solidFill>
                  <a:srgbClr val="0070C0"/>
                </a:solidFill>
              </a:rPr>
              <a:t>结果</a:t>
            </a:r>
            <a:r>
              <a:rPr lang="zh-CN" altLang="en-US" sz="2800" b="1" dirty="0"/>
              <a:t>、</a:t>
            </a:r>
            <a:r>
              <a:rPr lang="zh-CN" altLang="en-US" sz="2800" b="1" dirty="0">
                <a:solidFill>
                  <a:srgbClr val="0070C0"/>
                </a:solidFill>
              </a:rPr>
              <a:t>意见</a:t>
            </a:r>
            <a:r>
              <a:rPr lang="zh-CN" altLang="en-US" sz="2800" b="1" dirty="0"/>
              <a:t>和</a:t>
            </a:r>
            <a:r>
              <a:rPr lang="zh-CN" altLang="en-US" sz="2800" b="1" dirty="0">
                <a:solidFill>
                  <a:srgbClr val="0070C0"/>
                </a:solidFill>
              </a:rPr>
              <a:t>建议</a:t>
            </a:r>
          </a:p>
        </p:txBody>
      </p:sp>
      <p:sp>
        <p:nvSpPr>
          <p:cNvPr id="10" name="文本框 9">
            <a:extLst>
              <a:ext uri="{FF2B5EF4-FFF2-40B4-BE49-F238E27FC236}">
                <a16:creationId xmlns:a16="http://schemas.microsoft.com/office/drawing/2014/main" id="{0CDEE1A6-48EF-4724-BF9B-BD2F4A552C01}"/>
              </a:ext>
            </a:extLst>
          </p:cNvPr>
          <p:cNvSpPr txBox="1"/>
          <p:nvPr/>
        </p:nvSpPr>
        <p:spPr>
          <a:xfrm>
            <a:off x="487304" y="2050329"/>
            <a:ext cx="2198038" cy="369332"/>
          </a:xfrm>
          <a:prstGeom prst="rect">
            <a:avLst/>
          </a:prstGeom>
          <a:noFill/>
        </p:spPr>
        <p:txBody>
          <a:bodyPr wrap="none" rtlCol="0">
            <a:spAutoFit/>
          </a:bodyPr>
          <a:lstStyle/>
          <a:p>
            <a:r>
              <a:rPr lang="en-US" altLang="zh-CN" dirty="0">
                <a:solidFill>
                  <a:srgbClr val="0070C0"/>
                </a:solidFill>
                <a:latin typeface="+mn-ea"/>
              </a:rPr>
              <a:t>TRACKING --- TPC</a:t>
            </a:r>
            <a:endParaRPr lang="zh-CN" altLang="en-US" dirty="0">
              <a:solidFill>
                <a:srgbClr val="0070C0"/>
              </a:solidFill>
              <a:latin typeface="+mn-ea"/>
            </a:endParaRPr>
          </a:p>
        </p:txBody>
      </p:sp>
      <p:sp>
        <p:nvSpPr>
          <p:cNvPr id="3" name="矩形 2">
            <a:extLst>
              <a:ext uri="{FF2B5EF4-FFF2-40B4-BE49-F238E27FC236}">
                <a16:creationId xmlns:a16="http://schemas.microsoft.com/office/drawing/2014/main" id="{87D2D4B3-9683-4D2E-A9DA-E2406909DB17}"/>
              </a:ext>
            </a:extLst>
          </p:cNvPr>
          <p:cNvSpPr/>
          <p:nvPr/>
        </p:nvSpPr>
        <p:spPr>
          <a:xfrm>
            <a:off x="487304" y="2663840"/>
            <a:ext cx="7080448" cy="1477328"/>
          </a:xfrm>
          <a:prstGeom prst="rect">
            <a:avLst/>
          </a:prstGeom>
        </p:spPr>
        <p:txBody>
          <a:bodyPr wrap="square">
            <a:spAutoFit/>
          </a:bodyPr>
          <a:lstStyle/>
          <a:p>
            <a:r>
              <a:rPr lang="en-US" altLang="zh-CN" dirty="0"/>
              <a:t>The mechanical alignment of the modules has to be excellent (a few tens of microns) to avoid systematics on the sagitta measurement. The electric and magnetic fields have to be precisely parallel to avoid ExB distortions. This calls for a very uniform magnetic field (see magnet section).</a:t>
            </a:r>
            <a:endParaRPr lang="zh-CN" altLang="en-US" dirty="0"/>
          </a:p>
        </p:txBody>
      </p:sp>
      <p:sp>
        <p:nvSpPr>
          <p:cNvPr id="7" name="文本框 6">
            <a:extLst>
              <a:ext uri="{FF2B5EF4-FFF2-40B4-BE49-F238E27FC236}">
                <a16:creationId xmlns:a16="http://schemas.microsoft.com/office/drawing/2014/main" id="{D6189374-6EF9-4AD3-83EF-A1B00E494005}"/>
              </a:ext>
            </a:extLst>
          </p:cNvPr>
          <p:cNvSpPr txBox="1"/>
          <p:nvPr/>
        </p:nvSpPr>
        <p:spPr bwMode="auto">
          <a:xfrm>
            <a:off x="2308949" y="4385347"/>
            <a:ext cx="3437158" cy="369332"/>
          </a:xfrm>
          <a:prstGeom prst="rect">
            <a:avLst/>
          </a:prstGeom>
          <a:noFill/>
        </p:spPr>
        <p:txBody>
          <a:bodyPr wrap="none" rtlCol="0">
            <a:spAutoFit/>
          </a:bodyPr>
          <a:lstStyle/>
          <a:p>
            <a:pPr algn="ctr"/>
            <a:r>
              <a:rPr lang="en-US" altLang="zh-CN" dirty="0"/>
              <a:t>TPC</a:t>
            </a:r>
            <a:r>
              <a:rPr lang="zh-CN" altLang="en-US" dirty="0"/>
              <a:t>的电场和磁场的平行问题</a:t>
            </a:r>
            <a:r>
              <a:rPr lang="en-US" altLang="zh-CN" dirty="0"/>
              <a:t>……</a:t>
            </a:r>
            <a:endParaRPr lang="zh-CN" altLang="en-US" dirty="0"/>
          </a:p>
        </p:txBody>
      </p:sp>
    </p:spTree>
    <p:extLst>
      <p:ext uri="{BB962C8B-B14F-4D97-AF65-F5344CB8AC3E}">
        <p14:creationId xmlns:p14="http://schemas.microsoft.com/office/powerpoint/2010/main" val="1370801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图片 2" descr="图片包含 自然, 火山口&#10;&#10;描述已自动生成"/>
          <p:cNvPicPr>
            <a:picLocks noChangeAspect="1"/>
          </p:cNvPicPr>
          <p:nvPr/>
        </p:nvPicPr>
        <p:blipFill>
          <a:blip r:embed="rId2"/>
          <a:stretch>
            <a:fillRect/>
          </a:stretch>
        </p:blipFill>
        <p:spPr bwMode="auto">
          <a:xfrm>
            <a:off x="27380" y="52533"/>
            <a:ext cx="864000" cy="540000"/>
          </a:xfrm>
          <a:prstGeom prst="rect">
            <a:avLst/>
          </a:prstGeom>
        </p:spPr>
      </p:pic>
      <p:sp>
        <p:nvSpPr>
          <p:cNvPr id="4" name="矩形 3">
            <a:extLst>
              <a:ext uri="{FF2B5EF4-FFF2-40B4-BE49-F238E27FC236}">
                <a16:creationId xmlns:a16="http://schemas.microsoft.com/office/drawing/2014/main" id="{D2636D8B-EC32-4908-B5E6-2A6D583611CE}"/>
              </a:ext>
            </a:extLst>
          </p:cNvPr>
          <p:cNvSpPr/>
          <p:nvPr/>
        </p:nvSpPr>
        <p:spPr>
          <a:xfrm>
            <a:off x="695400" y="836712"/>
            <a:ext cx="6114174" cy="369332"/>
          </a:xfrm>
          <a:prstGeom prst="rect">
            <a:avLst/>
          </a:prstGeom>
        </p:spPr>
        <p:txBody>
          <a:bodyPr wrap="none">
            <a:spAutoFit/>
          </a:bodyPr>
          <a:lstStyle/>
          <a:p>
            <a:r>
              <a:rPr lang="en-US" altLang="zh-CN" dirty="0">
                <a:latin typeface="+mn-ea"/>
              </a:rPr>
              <a:t>FIRST IDRC MEETING REPORT (</a:t>
            </a:r>
            <a:r>
              <a:rPr lang="zh-CN" altLang="en-US" dirty="0">
                <a:latin typeface="+mn-ea"/>
              </a:rPr>
              <a:t>第一次</a:t>
            </a:r>
            <a:r>
              <a:rPr lang="en-US" altLang="zh-CN" dirty="0">
                <a:latin typeface="+mn-ea"/>
              </a:rPr>
              <a:t>IDRC</a:t>
            </a:r>
            <a:r>
              <a:rPr lang="zh-CN" altLang="en-US" dirty="0">
                <a:latin typeface="+mn-ea"/>
              </a:rPr>
              <a:t>会议报告</a:t>
            </a:r>
            <a:r>
              <a:rPr lang="en-US" altLang="zh-CN" dirty="0">
                <a:latin typeface="+mn-ea"/>
              </a:rPr>
              <a:t>)</a:t>
            </a:r>
            <a:endParaRPr lang="zh-CN" altLang="en-US" dirty="0">
              <a:latin typeface="+mn-ea"/>
            </a:endParaRPr>
          </a:p>
        </p:txBody>
      </p:sp>
      <p:sp>
        <p:nvSpPr>
          <p:cNvPr id="6" name="文本框 5">
            <a:extLst>
              <a:ext uri="{FF2B5EF4-FFF2-40B4-BE49-F238E27FC236}">
                <a16:creationId xmlns:a16="http://schemas.microsoft.com/office/drawing/2014/main" id="{5B8B4F0B-48BA-402F-BF99-4CC7E7048732}"/>
              </a:ext>
            </a:extLst>
          </p:cNvPr>
          <p:cNvSpPr txBox="1"/>
          <p:nvPr/>
        </p:nvSpPr>
        <p:spPr>
          <a:xfrm>
            <a:off x="3310622" y="1229425"/>
            <a:ext cx="5570756" cy="523220"/>
          </a:xfrm>
          <a:prstGeom prst="rect">
            <a:avLst/>
          </a:prstGeom>
          <a:noFill/>
        </p:spPr>
        <p:txBody>
          <a:bodyPr wrap="none" rtlCol="0">
            <a:spAutoFit/>
          </a:bodyPr>
          <a:lstStyle/>
          <a:p>
            <a:r>
              <a:rPr lang="zh-CN" altLang="en-US" sz="2800" b="1" dirty="0"/>
              <a:t>关于机械设计的</a:t>
            </a:r>
            <a:r>
              <a:rPr lang="zh-CN" altLang="en-US" sz="2800" b="1" dirty="0">
                <a:solidFill>
                  <a:srgbClr val="0070C0"/>
                </a:solidFill>
              </a:rPr>
              <a:t>结果</a:t>
            </a:r>
            <a:r>
              <a:rPr lang="zh-CN" altLang="en-US" sz="2800" b="1" dirty="0"/>
              <a:t>、</a:t>
            </a:r>
            <a:r>
              <a:rPr lang="zh-CN" altLang="en-US" sz="2800" b="1" dirty="0">
                <a:solidFill>
                  <a:srgbClr val="0070C0"/>
                </a:solidFill>
              </a:rPr>
              <a:t>意见</a:t>
            </a:r>
            <a:r>
              <a:rPr lang="zh-CN" altLang="en-US" sz="2800" b="1" dirty="0"/>
              <a:t>和</a:t>
            </a:r>
            <a:r>
              <a:rPr lang="zh-CN" altLang="en-US" sz="2800" b="1" dirty="0">
                <a:solidFill>
                  <a:srgbClr val="0070C0"/>
                </a:solidFill>
              </a:rPr>
              <a:t>建议</a:t>
            </a:r>
          </a:p>
        </p:txBody>
      </p:sp>
      <p:sp>
        <p:nvSpPr>
          <p:cNvPr id="10" name="文本框 9">
            <a:extLst>
              <a:ext uri="{FF2B5EF4-FFF2-40B4-BE49-F238E27FC236}">
                <a16:creationId xmlns:a16="http://schemas.microsoft.com/office/drawing/2014/main" id="{0CDEE1A6-48EF-4724-BF9B-BD2F4A552C01}"/>
              </a:ext>
            </a:extLst>
          </p:cNvPr>
          <p:cNvSpPr txBox="1"/>
          <p:nvPr/>
        </p:nvSpPr>
        <p:spPr>
          <a:xfrm>
            <a:off x="487304" y="2050329"/>
            <a:ext cx="3339376" cy="369332"/>
          </a:xfrm>
          <a:prstGeom prst="rect">
            <a:avLst/>
          </a:prstGeom>
          <a:noFill/>
        </p:spPr>
        <p:txBody>
          <a:bodyPr wrap="none" rtlCol="0">
            <a:spAutoFit/>
          </a:bodyPr>
          <a:lstStyle/>
          <a:p>
            <a:r>
              <a:rPr lang="en-US" altLang="zh-CN" dirty="0">
                <a:solidFill>
                  <a:srgbClr val="0070C0"/>
                </a:solidFill>
                <a:latin typeface="+mn-ea"/>
              </a:rPr>
              <a:t>MECHANICAL INTEGRATION</a:t>
            </a:r>
            <a:endParaRPr lang="zh-CN" altLang="en-US" dirty="0">
              <a:solidFill>
                <a:srgbClr val="0070C0"/>
              </a:solidFill>
              <a:latin typeface="+mn-ea"/>
            </a:endParaRPr>
          </a:p>
        </p:txBody>
      </p:sp>
      <p:sp>
        <p:nvSpPr>
          <p:cNvPr id="2" name="矩形 1">
            <a:extLst>
              <a:ext uri="{FF2B5EF4-FFF2-40B4-BE49-F238E27FC236}">
                <a16:creationId xmlns:a16="http://schemas.microsoft.com/office/drawing/2014/main" id="{28F2AE89-D8FC-4B68-9B7B-EC437EA9DD9B}"/>
              </a:ext>
            </a:extLst>
          </p:cNvPr>
          <p:cNvSpPr/>
          <p:nvPr/>
        </p:nvSpPr>
        <p:spPr>
          <a:xfrm>
            <a:off x="767408" y="2663840"/>
            <a:ext cx="1011815" cy="369332"/>
          </a:xfrm>
          <a:prstGeom prst="rect">
            <a:avLst/>
          </a:prstGeom>
        </p:spPr>
        <p:txBody>
          <a:bodyPr wrap="none">
            <a:spAutoFit/>
          </a:bodyPr>
          <a:lstStyle/>
          <a:p>
            <a:r>
              <a:rPr lang="en-US" altLang="zh-CN" dirty="0"/>
              <a:t>Findings</a:t>
            </a:r>
            <a:endParaRPr lang="zh-CN" altLang="en-US" dirty="0"/>
          </a:p>
        </p:txBody>
      </p:sp>
      <p:sp>
        <p:nvSpPr>
          <p:cNvPr id="3" name="矩形 2">
            <a:extLst>
              <a:ext uri="{FF2B5EF4-FFF2-40B4-BE49-F238E27FC236}">
                <a16:creationId xmlns:a16="http://schemas.microsoft.com/office/drawing/2014/main" id="{5ADA8AA7-0651-4E8A-AED4-A0BEDC2038AE}"/>
              </a:ext>
            </a:extLst>
          </p:cNvPr>
          <p:cNvSpPr/>
          <p:nvPr/>
        </p:nvSpPr>
        <p:spPr>
          <a:xfrm>
            <a:off x="459380" y="3277351"/>
            <a:ext cx="8849055" cy="1477328"/>
          </a:xfrm>
          <a:prstGeom prst="rect">
            <a:avLst/>
          </a:prstGeom>
        </p:spPr>
        <p:txBody>
          <a:bodyPr wrap="square">
            <a:spAutoFit/>
          </a:bodyPr>
          <a:lstStyle/>
          <a:p>
            <a:r>
              <a:rPr lang="en-US" altLang="zh-CN" dirty="0"/>
              <a:t>The study team presented the first ideas about the mechanical integration for the reference detector. In particular, they developed a concept for the installation sequence of the various detector elements and possible mitigation measures to compensate for the sagging of HCAL modules due to their self-weight (18.8mm), which is larger than the gap between HCAL and ECAL (10mm).</a:t>
            </a:r>
            <a:endParaRPr lang="zh-CN" altLang="en-US" dirty="0"/>
          </a:p>
        </p:txBody>
      </p:sp>
      <p:sp>
        <p:nvSpPr>
          <p:cNvPr id="8" name="文本框 7">
            <a:extLst>
              <a:ext uri="{FF2B5EF4-FFF2-40B4-BE49-F238E27FC236}">
                <a16:creationId xmlns:a16="http://schemas.microsoft.com/office/drawing/2014/main" id="{B291DC8E-AA1B-4031-B9A2-7F3812AA7DE1}"/>
              </a:ext>
            </a:extLst>
          </p:cNvPr>
          <p:cNvSpPr txBox="1"/>
          <p:nvPr/>
        </p:nvSpPr>
        <p:spPr bwMode="auto">
          <a:xfrm>
            <a:off x="3276736" y="4998858"/>
            <a:ext cx="3214341" cy="369332"/>
          </a:xfrm>
          <a:prstGeom prst="rect">
            <a:avLst/>
          </a:prstGeom>
          <a:noFill/>
        </p:spPr>
        <p:txBody>
          <a:bodyPr wrap="none" rtlCol="0">
            <a:spAutoFit/>
          </a:bodyPr>
          <a:lstStyle/>
          <a:p>
            <a:pPr algn="ctr"/>
            <a:r>
              <a:rPr lang="en-US" altLang="zh-CN" dirty="0"/>
              <a:t>HCAL</a:t>
            </a:r>
            <a:r>
              <a:rPr lang="zh-CN" altLang="en-US" dirty="0"/>
              <a:t>的组装变形控制问题</a:t>
            </a:r>
            <a:r>
              <a:rPr lang="en-US" altLang="zh-CN" dirty="0"/>
              <a:t>……</a:t>
            </a:r>
            <a:endParaRPr lang="zh-CN" altLang="en-US" dirty="0"/>
          </a:p>
        </p:txBody>
      </p:sp>
    </p:spTree>
    <p:extLst>
      <p:ext uri="{BB962C8B-B14F-4D97-AF65-F5344CB8AC3E}">
        <p14:creationId xmlns:p14="http://schemas.microsoft.com/office/powerpoint/2010/main" val="335674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图片 2" descr="图片包含 自然, 火山口&#10;&#10;描述已自动生成"/>
          <p:cNvPicPr>
            <a:picLocks noChangeAspect="1"/>
          </p:cNvPicPr>
          <p:nvPr/>
        </p:nvPicPr>
        <p:blipFill>
          <a:blip r:embed="rId2"/>
          <a:stretch>
            <a:fillRect/>
          </a:stretch>
        </p:blipFill>
        <p:spPr bwMode="auto">
          <a:xfrm>
            <a:off x="27380" y="52533"/>
            <a:ext cx="864000" cy="540000"/>
          </a:xfrm>
          <a:prstGeom prst="rect">
            <a:avLst/>
          </a:prstGeom>
        </p:spPr>
      </p:pic>
      <p:sp>
        <p:nvSpPr>
          <p:cNvPr id="4" name="矩形 3">
            <a:extLst>
              <a:ext uri="{FF2B5EF4-FFF2-40B4-BE49-F238E27FC236}">
                <a16:creationId xmlns:a16="http://schemas.microsoft.com/office/drawing/2014/main" id="{D2636D8B-EC32-4908-B5E6-2A6D583611CE}"/>
              </a:ext>
            </a:extLst>
          </p:cNvPr>
          <p:cNvSpPr/>
          <p:nvPr/>
        </p:nvSpPr>
        <p:spPr>
          <a:xfrm>
            <a:off x="695400" y="836712"/>
            <a:ext cx="6114174" cy="369332"/>
          </a:xfrm>
          <a:prstGeom prst="rect">
            <a:avLst/>
          </a:prstGeom>
        </p:spPr>
        <p:txBody>
          <a:bodyPr wrap="none">
            <a:spAutoFit/>
          </a:bodyPr>
          <a:lstStyle/>
          <a:p>
            <a:r>
              <a:rPr lang="en-US" altLang="zh-CN" dirty="0">
                <a:latin typeface="+mn-ea"/>
              </a:rPr>
              <a:t>FIRST IDRC MEETING REPORT (</a:t>
            </a:r>
            <a:r>
              <a:rPr lang="zh-CN" altLang="en-US" dirty="0">
                <a:latin typeface="+mn-ea"/>
              </a:rPr>
              <a:t>第一次</a:t>
            </a:r>
            <a:r>
              <a:rPr lang="en-US" altLang="zh-CN" dirty="0">
                <a:latin typeface="+mn-ea"/>
              </a:rPr>
              <a:t>IDRC</a:t>
            </a:r>
            <a:r>
              <a:rPr lang="zh-CN" altLang="en-US" dirty="0">
                <a:latin typeface="+mn-ea"/>
              </a:rPr>
              <a:t>会议报告</a:t>
            </a:r>
            <a:r>
              <a:rPr lang="en-US" altLang="zh-CN" dirty="0">
                <a:latin typeface="+mn-ea"/>
              </a:rPr>
              <a:t>)</a:t>
            </a:r>
            <a:endParaRPr lang="zh-CN" altLang="en-US" dirty="0">
              <a:latin typeface="+mn-ea"/>
            </a:endParaRPr>
          </a:p>
        </p:txBody>
      </p:sp>
      <p:sp>
        <p:nvSpPr>
          <p:cNvPr id="6" name="文本框 5">
            <a:extLst>
              <a:ext uri="{FF2B5EF4-FFF2-40B4-BE49-F238E27FC236}">
                <a16:creationId xmlns:a16="http://schemas.microsoft.com/office/drawing/2014/main" id="{5B8B4F0B-48BA-402F-BF99-4CC7E7048732}"/>
              </a:ext>
            </a:extLst>
          </p:cNvPr>
          <p:cNvSpPr txBox="1"/>
          <p:nvPr/>
        </p:nvSpPr>
        <p:spPr>
          <a:xfrm>
            <a:off x="3310622" y="1229425"/>
            <a:ext cx="5570756" cy="523220"/>
          </a:xfrm>
          <a:prstGeom prst="rect">
            <a:avLst/>
          </a:prstGeom>
          <a:noFill/>
        </p:spPr>
        <p:txBody>
          <a:bodyPr wrap="none" rtlCol="0">
            <a:spAutoFit/>
          </a:bodyPr>
          <a:lstStyle/>
          <a:p>
            <a:r>
              <a:rPr lang="zh-CN" altLang="en-US" sz="2800" b="1" dirty="0"/>
              <a:t>关于机械设计的</a:t>
            </a:r>
            <a:r>
              <a:rPr lang="zh-CN" altLang="en-US" sz="2800" b="1" dirty="0">
                <a:solidFill>
                  <a:srgbClr val="0070C0"/>
                </a:solidFill>
              </a:rPr>
              <a:t>结果</a:t>
            </a:r>
            <a:r>
              <a:rPr lang="zh-CN" altLang="en-US" sz="2800" b="1" dirty="0"/>
              <a:t>、</a:t>
            </a:r>
            <a:r>
              <a:rPr lang="zh-CN" altLang="en-US" sz="2800" b="1" dirty="0">
                <a:solidFill>
                  <a:srgbClr val="0070C0"/>
                </a:solidFill>
              </a:rPr>
              <a:t>意见</a:t>
            </a:r>
            <a:r>
              <a:rPr lang="zh-CN" altLang="en-US" sz="2800" b="1" dirty="0"/>
              <a:t>和</a:t>
            </a:r>
            <a:r>
              <a:rPr lang="zh-CN" altLang="en-US" sz="2800" b="1" dirty="0">
                <a:solidFill>
                  <a:srgbClr val="0070C0"/>
                </a:solidFill>
              </a:rPr>
              <a:t>建议</a:t>
            </a:r>
          </a:p>
        </p:txBody>
      </p:sp>
      <p:sp>
        <p:nvSpPr>
          <p:cNvPr id="10" name="文本框 9">
            <a:extLst>
              <a:ext uri="{FF2B5EF4-FFF2-40B4-BE49-F238E27FC236}">
                <a16:creationId xmlns:a16="http://schemas.microsoft.com/office/drawing/2014/main" id="{0CDEE1A6-48EF-4724-BF9B-BD2F4A552C01}"/>
              </a:ext>
            </a:extLst>
          </p:cNvPr>
          <p:cNvSpPr txBox="1"/>
          <p:nvPr/>
        </p:nvSpPr>
        <p:spPr>
          <a:xfrm>
            <a:off x="487304" y="2050329"/>
            <a:ext cx="3339376" cy="369332"/>
          </a:xfrm>
          <a:prstGeom prst="rect">
            <a:avLst/>
          </a:prstGeom>
          <a:noFill/>
        </p:spPr>
        <p:txBody>
          <a:bodyPr wrap="none" rtlCol="0">
            <a:spAutoFit/>
          </a:bodyPr>
          <a:lstStyle/>
          <a:p>
            <a:r>
              <a:rPr lang="en-US" altLang="zh-CN" dirty="0">
                <a:solidFill>
                  <a:srgbClr val="0070C0"/>
                </a:solidFill>
                <a:latin typeface="+mn-ea"/>
              </a:rPr>
              <a:t>MECHANICAL INTEGRATION</a:t>
            </a:r>
            <a:endParaRPr lang="zh-CN" altLang="en-US" dirty="0">
              <a:solidFill>
                <a:srgbClr val="0070C0"/>
              </a:solidFill>
              <a:latin typeface="+mn-ea"/>
            </a:endParaRPr>
          </a:p>
        </p:txBody>
      </p:sp>
      <p:sp>
        <p:nvSpPr>
          <p:cNvPr id="2" name="矩形 1">
            <a:extLst>
              <a:ext uri="{FF2B5EF4-FFF2-40B4-BE49-F238E27FC236}">
                <a16:creationId xmlns:a16="http://schemas.microsoft.com/office/drawing/2014/main" id="{28F2AE89-D8FC-4B68-9B7B-EC437EA9DD9B}"/>
              </a:ext>
            </a:extLst>
          </p:cNvPr>
          <p:cNvSpPr/>
          <p:nvPr/>
        </p:nvSpPr>
        <p:spPr>
          <a:xfrm>
            <a:off x="767408" y="2663840"/>
            <a:ext cx="1261884" cy="369332"/>
          </a:xfrm>
          <a:prstGeom prst="rect">
            <a:avLst/>
          </a:prstGeom>
        </p:spPr>
        <p:txBody>
          <a:bodyPr wrap="none">
            <a:spAutoFit/>
          </a:bodyPr>
          <a:lstStyle/>
          <a:p>
            <a:r>
              <a:rPr lang="en-US" altLang="zh-CN" dirty="0"/>
              <a:t>Comments</a:t>
            </a:r>
            <a:endParaRPr lang="zh-CN" altLang="en-US" dirty="0"/>
          </a:p>
        </p:txBody>
      </p:sp>
      <p:sp>
        <p:nvSpPr>
          <p:cNvPr id="7" name="矩形 6">
            <a:extLst>
              <a:ext uri="{FF2B5EF4-FFF2-40B4-BE49-F238E27FC236}">
                <a16:creationId xmlns:a16="http://schemas.microsoft.com/office/drawing/2014/main" id="{8BBA3253-D382-47FF-AC35-211E6F76126F}"/>
              </a:ext>
            </a:extLst>
          </p:cNvPr>
          <p:cNvSpPr/>
          <p:nvPr/>
        </p:nvSpPr>
        <p:spPr>
          <a:xfrm>
            <a:off x="456959" y="3277351"/>
            <a:ext cx="8879400" cy="1200329"/>
          </a:xfrm>
          <a:prstGeom prst="rect">
            <a:avLst/>
          </a:prstGeom>
        </p:spPr>
        <p:txBody>
          <a:bodyPr wrap="square">
            <a:spAutoFit/>
          </a:bodyPr>
          <a:lstStyle/>
          <a:p>
            <a:r>
              <a:rPr lang="en-US" altLang="zh-CN" dirty="0"/>
              <a:t>Not much work has been done so far in terms of the integration of detector services. Beyond sufficient space to be foreseen in the detector for cables, fibers, cooling pipes and hoses, but the services also have an impact on the detector’s performance through their material budget.</a:t>
            </a:r>
            <a:endParaRPr lang="zh-CN" altLang="en-US" dirty="0"/>
          </a:p>
        </p:txBody>
      </p:sp>
      <p:sp>
        <p:nvSpPr>
          <p:cNvPr id="8" name="矩形 7">
            <a:extLst>
              <a:ext uri="{FF2B5EF4-FFF2-40B4-BE49-F238E27FC236}">
                <a16:creationId xmlns:a16="http://schemas.microsoft.com/office/drawing/2014/main" id="{71BA283B-CC3D-4429-B8A1-CACB92C9573D}"/>
              </a:ext>
            </a:extLst>
          </p:cNvPr>
          <p:cNvSpPr/>
          <p:nvPr/>
        </p:nvSpPr>
        <p:spPr>
          <a:xfrm>
            <a:off x="487304" y="4721859"/>
            <a:ext cx="8849055" cy="923330"/>
          </a:xfrm>
          <a:prstGeom prst="rect">
            <a:avLst/>
          </a:prstGeom>
        </p:spPr>
        <p:txBody>
          <a:bodyPr wrap="square">
            <a:spAutoFit/>
          </a:bodyPr>
          <a:lstStyle/>
          <a:p>
            <a:r>
              <a:rPr lang="en-US" altLang="zh-CN" dirty="0"/>
              <a:t>Moreover, an estimate of the total power budget including power conversion efficiency and losses along the cables is necessary to correctly define the size of the power plants and of the services, and the impact of the services on the detector design</a:t>
            </a:r>
            <a:endParaRPr lang="zh-CN" altLang="en-US" dirty="0"/>
          </a:p>
        </p:txBody>
      </p:sp>
      <p:sp>
        <p:nvSpPr>
          <p:cNvPr id="3" name="文本框 2">
            <a:extLst>
              <a:ext uri="{FF2B5EF4-FFF2-40B4-BE49-F238E27FC236}">
                <a16:creationId xmlns:a16="http://schemas.microsoft.com/office/drawing/2014/main" id="{A4E6351F-2586-4564-B259-48D151E0783A}"/>
              </a:ext>
            </a:extLst>
          </p:cNvPr>
          <p:cNvSpPr txBox="1"/>
          <p:nvPr/>
        </p:nvSpPr>
        <p:spPr>
          <a:xfrm>
            <a:off x="9338170" y="3554349"/>
            <a:ext cx="2518638" cy="646331"/>
          </a:xfrm>
          <a:prstGeom prst="rect">
            <a:avLst/>
          </a:prstGeom>
          <a:noFill/>
        </p:spPr>
        <p:txBody>
          <a:bodyPr wrap="none" rtlCol="0">
            <a:spAutoFit/>
          </a:bodyPr>
          <a:lstStyle/>
          <a:p>
            <a:r>
              <a:rPr lang="en-US" altLang="zh-CN" dirty="0">
                <a:latin typeface="+mn-ea"/>
              </a:rPr>
              <a:t>1. </a:t>
            </a:r>
            <a:r>
              <a:rPr lang="zh-CN" altLang="en-US" dirty="0">
                <a:latin typeface="+mn-ea"/>
              </a:rPr>
              <a:t>预留管线空间问题</a:t>
            </a:r>
            <a:endParaRPr lang="en-US" altLang="zh-CN" dirty="0">
              <a:latin typeface="+mn-ea"/>
            </a:endParaRPr>
          </a:p>
          <a:p>
            <a:r>
              <a:rPr lang="en-US" altLang="zh-CN" dirty="0">
                <a:latin typeface="+mn-ea"/>
              </a:rPr>
              <a:t>2. </a:t>
            </a:r>
            <a:r>
              <a:rPr lang="zh-CN" altLang="en-US" dirty="0">
                <a:latin typeface="+mn-ea"/>
              </a:rPr>
              <a:t>结构件材料选择问题</a:t>
            </a:r>
          </a:p>
        </p:txBody>
      </p:sp>
      <p:sp>
        <p:nvSpPr>
          <p:cNvPr id="11" name="文本框 10">
            <a:extLst>
              <a:ext uri="{FF2B5EF4-FFF2-40B4-BE49-F238E27FC236}">
                <a16:creationId xmlns:a16="http://schemas.microsoft.com/office/drawing/2014/main" id="{34F1D0DF-2628-4E93-86B1-9A1AEDD47979}"/>
              </a:ext>
            </a:extLst>
          </p:cNvPr>
          <p:cNvSpPr txBox="1"/>
          <p:nvPr/>
        </p:nvSpPr>
        <p:spPr bwMode="auto">
          <a:xfrm>
            <a:off x="9427313" y="4860358"/>
            <a:ext cx="2416046" cy="923330"/>
          </a:xfrm>
          <a:prstGeom prst="rect">
            <a:avLst/>
          </a:prstGeom>
          <a:noFill/>
        </p:spPr>
        <p:txBody>
          <a:bodyPr wrap="none" rtlCol="0">
            <a:spAutoFit/>
          </a:bodyPr>
          <a:lstStyle/>
          <a:p>
            <a:pPr algn="ctr"/>
            <a:r>
              <a:rPr lang="zh-CN" altLang="en-US" dirty="0">
                <a:latin typeface="+mn-ea"/>
              </a:rPr>
              <a:t>冷却系统及辅助设施</a:t>
            </a:r>
            <a:endParaRPr lang="en-US" altLang="zh-CN" dirty="0">
              <a:latin typeface="+mn-ea"/>
            </a:endParaRPr>
          </a:p>
          <a:p>
            <a:pPr algn="ctr"/>
            <a:r>
              <a:rPr lang="zh-CN" altLang="en-US" dirty="0">
                <a:latin typeface="+mn-ea"/>
              </a:rPr>
              <a:t>    涉及的功耗问题</a:t>
            </a:r>
            <a:endParaRPr lang="en-US" altLang="zh-CN" dirty="0">
              <a:latin typeface="+mn-ea"/>
            </a:endParaRPr>
          </a:p>
          <a:p>
            <a:pPr algn="ctr"/>
            <a:r>
              <a:rPr lang="en-US" altLang="zh-CN" dirty="0">
                <a:latin typeface="+mn-ea"/>
              </a:rPr>
              <a:t>(</a:t>
            </a:r>
            <a:r>
              <a:rPr lang="zh-CN" altLang="en-US" dirty="0">
                <a:latin typeface="+mn-ea"/>
              </a:rPr>
              <a:t>功率转换和电缆损耗</a:t>
            </a:r>
            <a:r>
              <a:rPr lang="en-US" altLang="zh-CN" dirty="0">
                <a:latin typeface="+mn-ea"/>
              </a:rPr>
              <a:t>)</a:t>
            </a:r>
            <a:endParaRPr lang="zh-CN" altLang="en-US" dirty="0">
              <a:latin typeface="+mn-ea"/>
            </a:endParaRPr>
          </a:p>
        </p:txBody>
      </p:sp>
    </p:spTree>
    <p:extLst>
      <p:ext uri="{BB962C8B-B14F-4D97-AF65-F5344CB8AC3E}">
        <p14:creationId xmlns:p14="http://schemas.microsoft.com/office/powerpoint/2010/main" val="1019102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图片 2" descr="图片包含 自然, 火山口&#10;&#10;描述已自动生成"/>
          <p:cNvPicPr>
            <a:picLocks noChangeAspect="1"/>
          </p:cNvPicPr>
          <p:nvPr/>
        </p:nvPicPr>
        <p:blipFill>
          <a:blip r:embed="rId2"/>
          <a:stretch>
            <a:fillRect/>
          </a:stretch>
        </p:blipFill>
        <p:spPr bwMode="auto">
          <a:xfrm>
            <a:off x="27380" y="52533"/>
            <a:ext cx="864000" cy="540000"/>
          </a:xfrm>
          <a:prstGeom prst="rect">
            <a:avLst/>
          </a:prstGeom>
        </p:spPr>
      </p:pic>
      <p:sp>
        <p:nvSpPr>
          <p:cNvPr id="4" name="矩形 3">
            <a:extLst>
              <a:ext uri="{FF2B5EF4-FFF2-40B4-BE49-F238E27FC236}">
                <a16:creationId xmlns:a16="http://schemas.microsoft.com/office/drawing/2014/main" id="{D2636D8B-EC32-4908-B5E6-2A6D583611CE}"/>
              </a:ext>
            </a:extLst>
          </p:cNvPr>
          <p:cNvSpPr/>
          <p:nvPr/>
        </p:nvSpPr>
        <p:spPr>
          <a:xfrm>
            <a:off x="695400" y="836712"/>
            <a:ext cx="6114174" cy="369332"/>
          </a:xfrm>
          <a:prstGeom prst="rect">
            <a:avLst/>
          </a:prstGeom>
        </p:spPr>
        <p:txBody>
          <a:bodyPr wrap="none">
            <a:spAutoFit/>
          </a:bodyPr>
          <a:lstStyle/>
          <a:p>
            <a:r>
              <a:rPr lang="en-US" altLang="zh-CN" dirty="0">
                <a:latin typeface="+mn-ea"/>
              </a:rPr>
              <a:t>FIRST IDRC MEETING REPORT (</a:t>
            </a:r>
            <a:r>
              <a:rPr lang="zh-CN" altLang="en-US" dirty="0">
                <a:latin typeface="+mn-ea"/>
              </a:rPr>
              <a:t>第一次</a:t>
            </a:r>
            <a:r>
              <a:rPr lang="en-US" altLang="zh-CN" dirty="0">
                <a:latin typeface="+mn-ea"/>
              </a:rPr>
              <a:t>IDRC</a:t>
            </a:r>
            <a:r>
              <a:rPr lang="zh-CN" altLang="en-US" dirty="0">
                <a:latin typeface="+mn-ea"/>
              </a:rPr>
              <a:t>会议报告</a:t>
            </a:r>
            <a:r>
              <a:rPr lang="en-US" altLang="zh-CN" dirty="0">
                <a:latin typeface="+mn-ea"/>
              </a:rPr>
              <a:t>)</a:t>
            </a:r>
            <a:endParaRPr lang="zh-CN" altLang="en-US" dirty="0">
              <a:latin typeface="+mn-ea"/>
            </a:endParaRPr>
          </a:p>
        </p:txBody>
      </p:sp>
      <p:sp>
        <p:nvSpPr>
          <p:cNvPr id="6" name="文本框 5">
            <a:extLst>
              <a:ext uri="{FF2B5EF4-FFF2-40B4-BE49-F238E27FC236}">
                <a16:creationId xmlns:a16="http://schemas.microsoft.com/office/drawing/2014/main" id="{5B8B4F0B-48BA-402F-BF99-4CC7E7048732}"/>
              </a:ext>
            </a:extLst>
          </p:cNvPr>
          <p:cNvSpPr txBox="1"/>
          <p:nvPr/>
        </p:nvSpPr>
        <p:spPr>
          <a:xfrm>
            <a:off x="3310622" y="1229425"/>
            <a:ext cx="5570756" cy="523220"/>
          </a:xfrm>
          <a:prstGeom prst="rect">
            <a:avLst/>
          </a:prstGeom>
          <a:noFill/>
        </p:spPr>
        <p:txBody>
          <a:bodyPr wrap="none" rtlCol="0">
            <a:spAutoFit/>
          </a:bodyPr>
          <a:lstStyle/>
          <a:p>
            <a:r>
              <a:rPr lang="zh-CN" altLang="en-US" sz="2800" b="1" dirty="0"/>
              <a:t>关于机械设计的</a:t>
            </a:r>
            <a:r>
              <a:rPr lang="zh-CN" altLang="en-US" sz="2800" b="1" dirty="0">
                <a:solidFill>
                  <a:srgbClr val="0070C0"/>
                </a:solidFill>
              </a:rPr>
              <a:t>结果</a:t>
            </a:r>
            <a:r>
              <a:rPr lang="zh-CN" altLang="en-US" sz="2800" b="1" dirty="0"/>
              <a:t>、</a:t>
            </a:r>
            <a:r>
              <a:rPr lang="zh-CN" altLang="en-US" sz="2800" b="1" dirty="0">
                <a:solidFill>
                  <a:srgbClr val="0070C0"/>
                </a:solidFill>
              </a:rPr>
              <a:t>意见</a:t>
            </a:r>
            <a:r>
              <a:rPr lang="zh-CN" altLang="en-US" sz="2800" b="1" dirty="0"/>
              <a:t>和</a:t>
            </a:r>
            <a:r>
              <a:rPr lang="zh-CN" altLang="en-US" sz="2800" b="1" dirty="0">
                <a:solidFill>
                  <a:srgbClr val="0070C0"/>
                </a:solidFill>
              </a:rPr>
              <a:t>建议</a:t>
            </a:r>
          </a:p>
        </p:txBody>
      </p:sp>
      <p:sp>
        <p:nvSpPr>
          <p:cNvPr id="10" name="文本框 9">
            <a:extLst>
              <a:ext uri="{FF2B5EF4-FFF2-40B4-BE49-F238E27FC236}">
                <a16:creationId xmlns:a16="http://schemas.microsoft.com/office/drawing/2014/main" id="{0CDEE1A6-48EF-4724-BF9B-BD2F4A552C01}"/>
              </a:ext>
            </a:extLst>
          </p:cNvPr>
          <p:cNvSpPr txBox="1"/>
          <p:nvPr/>
        </p:nvSpPr>
        <p:spPr>
          <a:xfrm>
            <a:off x="487304" y="2050329"/>
            <a:ext cx="3339376" cy="369332"/>
          </a:xfrm>
          <a:prstGeom prst="rect">
            <a:avLst/>
          </a:prstGeom>
          <a:noFill/>
        </p:spPr>
        <p:txBody>
          <a:bodyPr wrap="none" rtlCol="0">
            <a:spAutoFit/>
          </a:bodyPr>
          <a:lstStyle/>
          <a:p>
            <a:r>
              <a:rPr lang="en-US" altLang="zh-CN" dirty="0">
                <a:solidFill>
                  <a:srgbClr val="0070C0"/>
                </a:solidFill>
                <a:latin typeface="+mn-ea"/>
              </a:rPr>
              <a:t>MECHANICAL INTEGRATION</a:t>
            </a:r>
            <a:endParaRPr lang="zh-CN" altLang="en-US" dirty="0">
              <a:solidFill>
                <a:srgbClr val="0070C0"/>
              </a:solidFill>
              <a:latin typeface="+mn-ea"/>
            </a:endParaRPr>
          </a:p>
        </p:txBody>
      </p:sp>
      <p:sp>
        <p:nvSpPr>
          <p:cNvPr id="2" name="矩形 1">
            <a:extLst>
              <a:ext uri="{FF2B5EF4-FFF2-40B4-BE49-F238E27FC236}">
                <a16:creationId xmlns:a16="http://schemas.microsoft.com/office/drawing/2014/main" id="{28F2AE89-D8FC-4B68-9B7B-EC437EA9DD9B}"/>
              </a:ext>
            </a:extLst>
          </p:cNvPr>
          <p:cNvSpPr/>
          <p:nvPr/>
        </p:nvSpPr>
        <p:spPr>
          <a:xfrm>
            <a:off x="767408" y="2663840"/>
            <a:ext cx="2034531" cy="369332"/>
          </a:xfrm>
          <a:prstGeom prst="rect">
            <a:avLst/>
          </a:prstGeom>
        </p:spPr>
        <p:txBody>
          <a:bodyPr wrap="none">
            <a:spAutoFit/>
          </a:bodyPr>
          <a:lstStyle/>
          <a:p>
            <a:r>
              <a:rPr lang="en-US" altLang="zh-CN" dirty="0"/>
              <a:t>Recommendations</a:t>
            </a:r>
            <a:endParaRPr lang="zh-CN" altLang="en-US" dirty="0"/>
          </a:p>
        </p:txBody>
      </p:sp>
      <p:sp>
        <p:nvSpPr>
          <p:cNvPr id="3" name="矩形 2">
            <a:extLst>
              <a:ext uri="{FF2B5EF4-FFF2-40B4-BE49-F238E27FC236}">
                <a16:creationId xmlns:a16="http://schemas.microsoft.com/office/drawing/2014/main" id="{82ED3BF5-AF0A-403E-B4A9-CAA1D7E04B24}"/>
              </a:ext>
            </a:extLst>
          </p:cNvPr>
          <p:cNvSpPr/>
          <p:nvPr/>
        </p:nvSpPr>
        <p:spPr>
          <a:xfrm>
            <a:off x="459380" y="3278569"/>
            <a:ext cx="8849055" cy="1200329"/>
          </a:xfrm>
          <a:prstGeom prst="rect">
            <a:avLst/>
          </a:prstGeom>
        </p:spPr>
        <p:txBody>
          <a:bodyPr wrap="square">
            <a:spAutoFit/>
          </a:bodyPr>
          <a:lstStyle/>
          <a:p>
            <a:r>
              <a:rPr lang="en-US" altLang="zh-CN" dirty="0"/>
              <a:t>1. Correctly size the service channels accounting for contingency. Space and material for services should also be duly considered in the simulations of the detector performance.</a:t>
            </a:r>
          </a:p>
          <a:p>
            <a:r>
              <a:rPr lang="en-US" altLang="zh-CN" dirty="0"/>
              <a:t>2. It would be important to define the considered cooling agents (air, water, CO2 etc.) for all sub-detectors, which doesn’t seem to be the case yet.</a:t>
            </a:r>
            <a:endParaRPr lang="zh-CN" altLang="en-US" dirty="0"/>
          </a:p>
        </p:txBody>
      </p:sp>
      <p:sp>
        <p:nvSpPr>
          <p:cNvPr id="9" name="矩形 8">
            <a:extLst>
              <a:ext uri="{FF2B5EF4-FFF2-40B4-BE49-F238E27FC236}">
                <a16:creationId xmlns:a16="http://schemas.microsoft.com/office/drawing/2014/main" id="{EFC3E882-B374-41AF-8BB0-FFDD203DF113}"/>
              </a:ext>
            </a:extLst>
          </p:cNvPr>
          <p:cNvSpPr/>
          <p:nvPr/>
        </p:nvSpPr>
        <p:spPr>
          <a:xfrm>
            <a:off x="459379" y="4737641"/>
            <a:ext cx="8849055" cy="923330"/>
          </a:xfrm>
          <a:prstGeom prst="rect">
            <a:avLst/>
          </a:prstGeom>
        </p:spPr>
        <p:txBody>
          <a:bodyPr wrap="square">
            <a:spAutoFit/>
          </a:bodyPr>
          <a:lstStyle/>
          <a:p>
            <a:r>
              <a:rPr lang="en-US" altLang="zh-CN" dirty="0"/>
              <a:t>Further investigations going beyond the reference TDR will be needed at a later stage, including air cooling studies for the vertex detector to demonstrate the required cooling performance within the specifications in terms of vibrations.</a:t>
            </a:r>
            <a:endParaRPr lang="zh-CN" altLang="en-US" dirty="0"/>
          </a:p>
        </p:txBody>
      </p:sp>
      <p:sp>
        <p:nvSpPr>
          <p:cNvPr id="7" name="文本框 6">
            <a:extLst>
              <a:ext uri="{FF2B5EF4-FFF2-40B4-BE49-F238E27FC236}">
                <a16:creationId xmlns:a16="http://schemas.microsoft.com/office/drawing/2014/main" id="{5756AB74-B679-48DC-9B8F-35E3773D04AE}"/>
              </a:ext>
            </a:extLst>
          </p:cNvPr>
          <p:cNvSpPr txBox="1"/>
          <p:nvPr/>
        </p:nvSpPr>
        <p:spPr>
          <a:xfrm>
            <a:off x="9624392" y="3555567"/>
            <a:ext cx="1826141" cy="646331"/>
          </a:xfrm>
          <a:prstGeom prst="rect">
            <a:avLst/>
          </a:prstGeom>
          <a:noFill/>
        </p:spPr>
        <p:txBody>
          <a:bodyPr wrap="none" rtlCol="0">
            <a:spAutoFit/>
          </a:bodyPr>
          <a:lstStyle/>
          <a:p>
            <a:r>
              <a:rPr lang="en-US" altLang="zh-CN" dirty="0">
                <a:latin typeface="+mn-ea"/>
              </a:rPr>
              <a:t>1. </a:t>
            </a:r>
            <a:r>
              <a:rPr lang="zh-CN" altLang="en-US" dirty="0">
                <a:latin typeface="+mn-ea"/>
              </a:rPr>
              <a:t>电缆空间问题</a:t>
            </a:r>
            <a:endParaRPr lang="en-US" altLang="zh-CN" dirty="0">
              <a:latin typeface="+mn-ea"/>
            </a:endParaRPr>
          </a:p>
          <a:p>
            <a:r>
              <a:rPr lang="en-US" altLang="zh-CN" dirty="0">
                <a:latin typeface="+mn-ea"/>
              </a:rPr>
              <a:t>2. </a:t>
            </a:r>
            <a:r>
              <a:rPr lang="zh-CN" altLang="en-US" dirty="0">
                <a:latin typeface="+mn-ea"/>
              </a:rPr>
              <a:t>冷却设计问题</a:t>
            </a:r>
          </a:p>
        </p:txBody>
      </p:sp>
      <p:sp>
        <p:nvSpPr>
          <p:cNvPr id="8" name="文本框 7">
            <a:extLst>
              <a:ext uri="{FF2B5EF4-FFF2-40B4-BE49-F238E27FC236}">
                <a16:creationId xmlns:a16="http://schemas.microsoft.com/office/drawing/2014/main" id="{7C1930E8-1028-45F6-88B5-A3C1301939D2}"/>
              </a:ext>
            </a:extLst>
          </p:cNvPr>
          <p:cNvSpPr txBox="1"/>
          <p:nvPr/>
        </p:nvSpPr>
        <p:spPr>
          <a:xfrm>
            <a:off x="9624392" y="5014640"/>
            <a:ext cx="2266967" cy="369332"/>
          </a:xfrm>
          <a:prstGeom prst="rect">
            <a:avLst/>
          </a:prstGeom>
          <a:noFill/>
        </p:spPr>
        <p:txBody>
          <a:bodyPr wrap="none" rtlCol="0">
            <a:spAutoFit/>
          </a:bodyPr>
          <a:lstStyle/>
          <a:p>
            <a:r>
              <a:rPr lang="en-US" altLang="zh-CN" dirty="0"/>
              <a:t>1. </a:t>
            </a:r>
            <a:r>
              <a:rPr lang="zh-CN" altLang="en-US" dirty="0"/>
              <a:t>风冷对振动的影响</a:t>
            </a:r>
          </a:p>
        </p:txBody>
      </p:sp>
    </p:spTree>
    <p:extLst>
      <p:ext uri="{BB962C8B-B14F-4D97-AF65-F5344CB8AC3E}">
        <p14:creationId xmlns:p14="http://schemas.microsoft.com/office/powerpoint/2010/main" val="117168155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DM4OWVjNTEwOTgzYzJlZDIyZDYyOWVjM2ViNTg1NGUifQ=="/>
  <p:tag name="RESOURCE_RECORD_KEY" val="{&quot;13&quot;:[2048206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majorFont>
      <a:minorFont>
        <a:latin typeface="等线"/>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TotalTime>
  <Words>808</Words>
  <Application>Microsoft Office PowerPoint</Application>
  <PresentationFormat>宽屏</PresentationFormat>
  <Paragraphs>47</Paragraphs>
  <Slides>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7</vt:i4>
      </vt:variant>
    </vt:vector>
  </HeadingPairs>
  <TitlesOfParts>
    <vt:vector size="13" baseType="lpstr">
      <vt:lpstr>等线</vt:lpstr>
      <vt:lpstr>等线 Light</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Q Ji</cp:lastModifiedBy>
  <cp:revision>2417</cp:revision>
  <dcterms:created xsi:type="dcterms:W3CDTF">2021-11-01T07:05:00Z</dcterms:created>
  <dcterms:modified xsi:type="dcterms:W3CDTF">2024-11-03T14:12:50Z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0361166FFC6E40CEB85B988571C2B191_12</vt:lpwstr>
  </property>
  <property fmtid="{D5CDD505-2E9C-101B-9397-08002B2CF9AE}" pid="3" name="KSOProductBuildVer">
    <vt:lpwstr>2052-12.1.0.16388</vt:lpwstr>
  </property>
</Properties>
</file>