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953" r:id="rId2"/>
    <p:sldId id="907" r:id="rId3"/>
    <p:sldId id="994" r:id="rId4"/>
    <p:sldId id="1000" r:id="rId5"/>
    <p:sldId id="1046" r:id="rId6"/>
    <p:sldId id="998" r:id="rId7"/>
    <p:sldId id="1024" r:id="rId8"/>
    <p:sldId id="1047" r:id="rId9"/>
    <p:sldId id="1002" r:id="rId10"/>
    <p:sldId id="999" r:id="rId11"/>
    <p:sldId id="1003" r:id="rId12"/>
    <p:sldId id="1044" r:id="rId13"/>
    <p:sldId id="1027" r:id="rId14"/>
    <p:sldId id="1028" r:id="rId15"/>
    <p:sldId id="1005" r:id="rId16"/>
    <p:sldId id="1038" r:id="rId17"/>
    <p:sldId id="1058" r:id="rId18"/>
    <p:sldId id="1041" r:id="rId19"/>
    <p:sldId id="1042" r:id="rId20"/>
    <p:sldId id="1048" r:id="rId21"/>
    <p:sldId id="1049" r:id="rId22"/>
    <p:sldId id="1050" r:id="rId23"/>
    <p:sldId id="1062" r:id="rId24"/>
    <p:sldId id="1051" r:id="rId25"/>
    <p:sldId id="1061" r:id="rId26"/>
    <p:sldId id="1065" r:id="rId27"/>
    <p:sldId id="1053" r:id="rId28"/>
    <p:sldId id="1063" r:id="rId29"/>
    <p:sldId id="1060" r:id="rId30"/>
    <p:sldId id="1066" r:id="rId31"/>
    <p:sldId id="1056" r:id="rId32"/>
    <p:sldId id="1045" r:id="rId33"/>
    <p:sldId id="997" r:id="rId34"/>
    <p:sldId id="1010" r:id="rId35"/>
    <p:sldId id="1011" r:id="rId36"/>
    <p:sldId id="983" r:id="rId37"/>
  </p:sldIdLst>
  <p:sldSz cx="12192000" cy="6858000"/>
  <p:notesSz cx="7104063" cy="10234613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19" autoAdjust="0"/>
    <p:restoredTop sz="95299" autoAdjust="0"/>
  </p:normalViewPr>
  <p:slideViewPr>
    <p:cSldViewPr showGuides="1">
      <p:cViewPr varScale="1">
        <p:scale>
          <a:sx n="78" d="100"/>
          <a:sy n="78" d="100"/>
        </p:scale>
        <p:origin x="60" y="303"/>
      </p:cViewPr>
      <p:guideLst>
        <p:guide orient="horz" pos="214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13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14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5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44.png"/><Relationship Id="rId5" Type="http://schemas.openxmlformats.org/officeDocument/2006/relationships/image" Target="../media/image52.png"/><Relationship Id="rId15" Type="http://schemas.openxmlformats.org/officeDocument/2006/relationships/image" Target="../media/image48.png"/><Relationship Id="rId10" Type="http://schemas.openxmlformats.org/officeDocument/2006/relationships/image" Target="../media/image40.png"/><Relationship Id="rId4" Type="http://schemas.openxmlformats.org/officeDocument/2006/relationships/image" Target="../media/image27.png"/><Relationship Id="rId9" Type="http://schemas.openxmlformats.org/officeDocument/2006/relationships/image" Target="../media/image54.png"/><Relationship Id="rId1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>
            <a:fillRect/>
          </a:stretch>
        </p:blipFill>
        <p:spPr>
          <a:xfrm>
            <a:off x="635" y="3995"/>
            <a:ext cx="12191365" cy="2118283"/>
          </a:xfrm>
          <a:prstGeom prst="rect">
            <a:avLst/>
          </a:prstGeom>
        </p:spPr>
      </p:pic>
      <p:sp>
        <p:nvSpPr>
          <p:cNvPr id="7" name="文本框 7"/>
          <p:cNvSpPr txBox="1"/>
          <p:nvPr/>
        </p:nvSpPr>
        <p:spPr>
          <a:xfrm>
            <a:off x="3373368" y="4336120"/>
            <a:ext cx="5445273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Ji Quan   Xia Shang</a:t>
            </a:r>
          </a:p>
          <a:p>
            <a:pPr algn="ctr"/>
            <a:r>
              <a:rPr lang="en-US" altLang="zh-CN" sz="2000" dirty="0">
                <a:solidFill>
                  <a:srgbClr val="0070C0"/>
                </a:solidFill>
                <a:ea typeface="微软雅黑" panose="020B0503020204020204" pitchFamily="34" charset="-122"/>
              </a:rPr>
              <a:t>(On behalf of the CEPC Mechanics Working Group)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80657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Oct. 22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7" y="5393912"/>
            <a:ext cx="3552825" cy="67291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448368" y="3197807"/>
            <a:ext cx="7295266" cy="646331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en-US" altLang="zh-CN" sz="3600" dirty="0"/>
              <a:t>CEPC Detector </a:t>
            </a:r>
            <a:r>
              <a:rPr lang="en-US" altLang="zh-CN" sz="3600" dirty="0">
                <a:solidFill>
                  <a:srgbClr val="C00000"/>
                </a:solidFill>
              </a:rPr>
              <a:t>Mechanical Integration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84631" y="6142584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490" y="1113699"/>
            <a:ext cx="7490355" cy="5580000"/>
          </a:xfrm>
          <a:prstGeom prst="rect">
            <a:avLst/>
          </a:prstGeom>
        </p:spPr>
      </p:pic>
      <p:sp>
        <p:nvSpPr>
          <p:cNvPr id="4" name="矩形 9"/>
          <p:cNvSpPr/>
          <p:nvPr/>
        </p:nvSpPr>
        <p:spPr bwMode="auto">
          <a:xfrm>
            <a:off x="112466" y="2058726"/>
            <a:ext cx="4188460" cy="2614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24292F"/>
                </a:solidFill>
              </a:rPr>
              <a:t>C</a:t>
            </a:r>
            <a:r>
              <a:rPr lang="en-US" sz="2400" b="1" dirty="0">
                <a:solidFill>
                  <a:srgbClr val="24292F"/>
                </a:solidFill>
              </a:rPr>
              <a:t>onsists of 4 </a:t>
            </a:r>
            <a:r>
              <a:rPr lang="en-US" altLang="zh-CN" sz="2400" b="1" dirty="0">
                <a:solidFill>
                  <a:srgbClr val="24292F"/>
                </a:solidFill>
              </a:rPr>
              <a:t>sections</a:t>
            </a:r>
            <a:r>
              <a:rPr lang="en-US" sz="2400" b="1" dirty="0">
                <a:solidFill>
                  <a:srgbClr val="24292F"/>
                </a:solidFill>
              </a:rPr>
              <a:t> </a:t>
            </a:r>
            <a:r>
              <a:rPr lang="en-US" altLang="zh-CN" sz="2400" b="1" dirty="0">
                <a:solidFill>
                  <a:srgbClr val="24292F"/>
                </a:solidFill>
              </a:rPr>
              <a:t>:</a:t>
            </a:r>
            <a:endParaRPr lang="en-US" sz="2400" b="1" dirty="0">
              <a:solidFill>
                <a:srgbClr val="24292F"/>
              </a:solidFill>
            </a:endParaRPr>
          </a:p>
          <a:p>
            <a:pPr>
              <a:defRPr/>
            </a:pPr>
            <a:endParaRPr lang="en-US" sz="1000" dirty="0">
              <a:solidFill>
                <a:srgbClr val="24292F"/>
              </a:solidFill>
            </a:endParaRPr>
          </a:p>
          <a:p>
            <a:pPr algn="ctr">
              <a:defRPr/>
            </a:pPr>
            <a:r>
              <a:rPr lang="en-US" sz="2000" dirty="0">
                <a:solidFill>
                  <a:srgbClr val="0070C0"/>
                </a:solidFill>
              </a:rPr>
              <a:t>Detection coverage:   8.1 ° (cos</a:t>
            </a:r>
            <a:r>
              <a:rPr lang="en-US" sz="2000" dirty="0">
                <a:solidFill>
                  <a:srgbClr val="0070C0"/>
                </a:solidFill>
                <a:latin typeface="Symbol" panose="05050102010706020507" charset="0"/>
                <a:cs typeface="Symbol" panose="05050102010706020507" charset="0"/>
              </a:rPr>
              <a:t>q</a:t>
            </a:r>
            <a:r>
              <a:rPr lang="en-US" sz="2000" dirty="0">
                <a:solidFill>
                  <a:srgbClr val="0070C0"/>
                </a:solidFill>
              </a:rPr>
              <a:t>=0.99)</a:t>
            </a:r>
            <a:endParaRPr sz="2000" dirty="0"/>
          </a:p>
          <a:p>
            <a:pPr algn="ctr">
              <a:defRPr/>
            </a:pPr>
            <a:r>
              <a:rPr lang="en-US" sz="2000" dirty="0"/>
              <a:t>(Before ECAL) </a:t>
            </a:r>
            <a:endParaRPr sz="2000" dirty="0"/>
          </a:p>
          <a:p>
            <a:pPr algn="ctr">
              <a:defRPr/>
            </a:pPr>
            <a:endParaRPr lang="en-US" sz="1000" dirty="0"/>
          </a:p>
          <a:p>
            <a:pPr algn="ctr">
              <a:defRPr/>
            </a:pPr>
            <a:r>
              <a:rPr lang="en-US" sz="2000" dirty="0"/>
              <a:t>(After ECAL)</a:t>
            </a:r>
            <a:endParaRPr sz="2000" dirty="0"/>
          </a:p>
          <a:p>
            <a:pPr algn="ctr">
              <a:defRPr/>
            </a:pPr>
            <a:r>
              <a:rPr lang="en-US" sz="2000" dirty="0">
                <a:solidFill>
                  <a:srgbClr val="0070C0"/>
                </a:solidFill>
              </a:rPr>
              <a:t>ECAL :   700 </a:t>
            </a:r>
            <a:r>
              <a:rPr lang="en-US" altLang="zh-CN" sz="2000" dirty="0">
                <a:solidFill>
                  <a:srgbClr val="0070C0"/>
                </a:solidFill>
              </a:rPr>
              <a:t>X 700</a:t>
            </a:r>
            <a:r>
              <a:rPr lang="en-US" sz="2000" dirty="0">
                <a:solidFill>
                  <a:srgbClr val="0070C0"/>
                </a:solidFill>
              </a:rPr>
              <a:t> mm</a:t>
            </a:r>
            <a:endParaRPr sz="2000" dirty="0"/>
          </a:p>
          <a:p>
            <a:pPr algn="ctr">
              <a:defRPr/>
            </a:pPr>
            <a:r>
              <a:rPr lang="en-US" sz="2000" dirty="0">
                <a:solidFill>
                  <a:srgbClr val="0070C0"/>
                </a:solidFill>
              </a:rPr>
              <a:t>HCAL :  Ø800 mm</a:t>
            </a:r>
            <a:endParaRPr sz="2000" dirty="0"/>
          </a:p>
          <a:p>
            <a:pPr algn="ctr">
              <a:defRPr/>
            </a:pPr>
            <a:r>
              <a:rPr lang="en-US" sz="2000" dirty="0">
                <a:solidFill>
                  <a:srgbClr val="0070C0"/>
                </a:solidFill>
              </a:rPr>
              <a:t>Yoke  :    Ø1100 mm</a:t>
            </a:r>
            <a:endParaRPr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55858" y="116632"/>
            <a:ext cx="4080284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Requirements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055440" y="1412776"/>
            <a:ext cx="2291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MDI boundary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75285" y="5871363"/>
            <a:ext cx="346392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Conical hole and stepped holes are </a:t>
            </a:r>
          </a:p>
          <a:p>
            <a:pPr algn="ctr"/>
            <a:r>
              <a:rPr lang="en-US" altLang="zh-CN" dirty="0"/>
              <a:t>reserved for accelerators</a:t>
            </a:r>
            <a:endParaRPr lang="zh-CN" alt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10</a:t>
            </a:fld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04994" y="116632"/>
            <a:ext cx="6182013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Technical Challenges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6690" y="1588141"/>
            <a:ext cx="76911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800" dirty="0"/>
              <a:t>1.  Self-weight deformation </a:t>
            </a:r>
            <a:r>
              <a:rPr lang="en-US" altLang="zh-CN" sz="2800" dirty="0">
                <a:solidFill>
                  <a:srgbClr val="FF0000"/>
                </a:solidFill>
              </a:rPr>
              <a:t>VS</a:t>
            </a:r>
            <a:r>
              <a:rPr lang="en-US" altLang="zh-CN" sz="2800" dirty="0"/>
              <a:t> installation clearance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182587"/>
            <a:ext cx="3138258" cy="288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6690" y="5581688"/>
            <a:ext cx="4134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Requirements :</a:t>
            </a:r>
          </a:p>
          <a:p>
            <a:r>
              <a:rPr lang="en-US" altLang="zh-CN" dirty="0"/>
              <a:t>  GAP between HCAL and Magnet : </a:t>
            </a:r>
            <a:r>
              <a:rPr lang="en-US" altLang="zh-CN" dirty="0">
                <a:solidFill>
                  <a:srgbClr val="0070C0"/>
                </a:solidFill>
              </a:rPr>
              <a:t>10</a:t>
            </a:r>
            <a:r>
              <a:rPr lang="en-US" altLang="zh-CN" dirty="0"/>
              <a:t> mm</a:t>
            </a:r>
          </a:p>
          <a:p>
            <a:r>
              <a:rPr lang="en-US" altLang="zh-CN" dirty="0"/>
              <a:t>  GAP between HCAL and ECAL : </a:t>
            </a:r>
            <a:r>
              <a:rPr lang="en-US" altLang="zh-CN" dirty="0">
                <a:solidFill>
                  <a:srgbClr val="0070C0"/>
                </a:solidFill>
              </a:rPr>
              <a:t>10</a:t>
            </a:r>
            <a:r>
              <a:rPr lang="en-US" altLang="zh-CN" dirty="0"/>
              <a:t> mm 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698823" y="5746913"/>
            <a:ext cx="333777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Self-weight deformation :</a:t>
            </a: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18.8 mm </a:t>
            </a:r>
            <a:r>
              <a:rPr lang="en-US" altLang="zh-CN" dirty="0"/>
              <a:t>(&gt; 10 mm)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186690" y="1111087"/>
            <a:ext cx="1011398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500" dirty="0">
                <a:solidFill>
                  <a:srgbClr val="0070C0"/>
                </a:solidFill>
              </a:rPr>
              <a:t>In the mechanical design process, we are facing several technical challenges:</a:t>
            </a:r>
            <a:endParaRPr lang="zh-CN" altLang="en-US" sz="2500" dirty="0">
              <a:solidFill>
                <a:srgbClr val="0070C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648049" y="4192641"/>
            <a:ext cx="342328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Key :</a:t>
            </a:r>
          </a:p>
          <a:p>
            <a:pPr algn="ctr"/>
            <a:r>
              <a:rPr lang="en-US" altLang="zh-CN" dirty="0"/>
              <a:t>Deformation must be controlled </a:t>
            </a:r>
          </a:p>
          <a:p>
            <a:pPr algn="ctr"/>
            <a:r>
              <a:rPr lang="en-US" altLang="zh-CN" dirty="0"/>
              <a:t>by the mechanical structure design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8797317" y="2828835"/>
            <a:ext cx="30067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70C0"/>
                </a:solidFill>
              </a:rPr>
              <a:t>How to 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Handle Deformation  ?</a:t>
            </a:r>
          </a:p>
          <a:p>
            <a:pPr algn="ctr"/>
            <a:r>
              <a:rPr lang="en-US" altLang="zh-CN" sz="2400" dirty="0">
                <a:solidFill>
                  <a:srgbClr val="0070C0"/>
                </a:solidFill>
              </a:rPr>
              <a:t>for HCAL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57F31DE-BFB1-4E42-A680-A54F4A3C6348}"/>
              </a:ext>
            </a:extLst>
          </p:cNvPr>
          <p:cNvSpPr/>
          <p:nvPr/>
        </p:nvSpPr>
        <p:spPr>
          <a:xfrm>
            <a:off x="4439816" y="5135063"/>
            <a:ext cx="364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HCAL deformation calculation results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48D5E9-3ABD-423C-B010-CAA03AAA1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000" y="2182587"/>
            <a:ext cx="4368000" cy="2880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1044029-1BFA-4B2D-A88E-FB3D4BD337DF}"/>
              </a:ext>
            </a:extLst>
          </p:cNvPr>
          <p:cNvSpPr txBox="1"/>
          <p:nvPr/>
        </p:nvSpPr>
        <p:spPr>
          <a:xfrm>
            <a:off x="1243541" y="5135063"/>
            <a:ext cx="160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HCAL Structure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67" y="2204864"/>
            <a:ext cx="5865026" cy="378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04994" y="116632"/>
            <a:ext cx="6182013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Technical Challenges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3317" y="1195898"/>
            <a:ext cx="1011398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500" dirty="0">
                <a:solidFill>
                  <a:srgbClr val="0070C0"/>
                </a:solidFill>
              </a:rPr>
              <a:t>In the mechanical design process, we are facing several technical challenges:</a:t>
            </a:r>
            <a:endParaRPr lang="zh-CN" altLang="en-US" sz="2500" dirty="0">
              <a:solidFill>
                <a:srgbClr val="0070C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7692" y="6021288"/>
            <a:ext cx="8516620" cy="429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200" b="1" dirty="0">
                <a:solidFill>
                  <a:srgbClr val="0070C0"/>
                </a:solidFill>
              </a:rPr>
              <a:t>Pillow seals may be used for</a:t>
            </a:r>
            <a:r>
              <a:rPr lang="en-US" altLang="zh-CN" sz="2200" b="1" dirty="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zh-CN" sz="2200" b="1" dirty="0">
                <a:solidFill>
                  <a:srgbClr val="0070C0"/>
                </a:solidFill>
              </a:rPr>
              <a:t>remote vacuum connections </a:t>
            </a:r>
            <a:r>
              <a:rPr lang="en-US" altLang="zh-CN" sz="2200" b="1" dirty="0">
                <a:solidFill>
                  <a:srgbClr val="0070C0"/>
                </a:solidFill>
                <a:sym typeface="+mn-ea"/>
              </a:rPr>
              <a:t>automatically</a:t>
            </a:r>
            <a:r>
              <a:rPr lang="en-US" altLang="zh-CN" sz="2200" b="1" dirty="0">
                <a:solidFill>
                  <a:srgbClr val="0070C0"/>
                </a:solidFill>
              </a:rPr>
              <a:t>.</a:t>
            </a:r>
            <a:endParaRPr lang="zh-CN" altLang="en-US" sz="2200" b="1" dirty="0">
              <a:solidFill>
                <a:srgbClr val="0070C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2642" y="1665557"/>
            <a:ext cx="107327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800" dirty="0"/>
              <a:t>2. Vacuum sealed Connection </a:t>
            </a:r>
            <a:r>
              <a:rPr lang="en-US" altLang="zh-CN" sz="2200" dirty="0"/>
              <a:t>between Accelerator component and the Be beampipe</a:t>
            </a:r>
          </a:p>
        </p:txBody>
      </p:sp>
      <p:sp>
        <p:nvSpPr>
          <p:cNvPr id="4" name="矩形 3"/>
          <p:cNvSpPr/>
          <p:nvPr/>
        </p:nvSpPr>
        <p:spPr>
          <a:xfrm>
            <a:off x="7288858" y="2736502"/>
            <a:ext cx="424307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This connection </a:t>
            </a:r>
          </a:p>
          <a:p>
            <a:pPr algn="ctr"/>
            <a:r>
              <a:rPr lang="en-US" altLang="zh-CN" sz="2800" dirty="0">
                <a:solidFill>
                  <a:srgbClr val="FF0000"/>
                </a:solidFill>
              </a:rPr>
              <a:t>cannot be operated </a:t>
            </a:r>
          </a:p>
          <a:p>
            <a:pPr algn="ctr"/>
            <a:r>
              <a:rPr lang="en-US" altLang="zh-CN" sz="2800" dirty="0"/>
              <a:t>using conventional methods</a:t>
            </a:r>
            <a:endParaRPr lang="zh-CN" altLang="en-US" sz="2800" dirty="0"/>
          </a:p>
        </p:txBody>
      </p:sp>
      <p:sp>
        <p:nvSpPr>
          <p:cNvPr id="6" name="矩形 5"/>
          <p:cNvSpPr/>
          <p:nvPr/>
        </p:nvSpPr>
        <p:spPr>
          <a:xfrm>
            <a:off x="7505459" y="4734799"/>
            <a:ext cx="4079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Technical challenge :</a:t>
            </a:r>
          </a:p>
          <a:p>
            <a:r>
              <a:rPr lang="en-US" altLang="zh-CN" dirty="0"/>
              <a:t>    </a:t>
            </a:r>
            <a:r>
              <a:rPr lang="en-US" altLang="zh-CN" sz="2200" dirty="0">
                <a:solidFill>
                  <a:srgbClr val="0070C0"/>
                </a:solidFill>
              </a:rPr>
              <a:t>leak rate : 2.66 X 10 </a:t>
            </a:r>
            <a:r>
              <a:rPr lang="en-US" altLang="zh-CN" sz="2200" baseline="30000" dirty="0">
                <a:solidFill>
                  <a:srgbClr val="0070C0"/>
                </a:solidFill>
              </a:rPr>
              <a:t>-11 </a:t>
            </a:r>
            <a:r>
              <a:rPr lang="en-US" altLang="zh-CN" sz="2200" dirty="0">
                <a:solidFill>
                  <a:srgbClr val="0070C0"/>
                </a:solidFill>
              </a:rPr>
              <a:t>Pa *m</a:t>
            </a:r>
            <a:r>
              <a:rPr lang="en-US" altLang="zh-CN" sz="2200" baseline="30000" dirty="0">
                <a:solidFill>
                  <a:srgbClr val="0070C0"/>
                </a:solidFill>
              </a:rPr>
              <a:t>3</a:t>
            </a:r>
            <a:r>
              <a:rPr lang="en-US" altLang="zh-CN" sz="2200" dirty="0">
                <a:solidFill>
                  <a:srgbClr val="0070C0"/>
                </a:solidFill>
              </a:rPr>
              <a:t> /s</a:t>
            </a:r>
            <a:endParaRPr lang="zh-CN" altLang="en-US" sz="2200" dirty="0">
              <a:solidFill>
                <a:srgbClr val="0070C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88660" y="5661248"/>
            <a:ext cx="5622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Noto Sans SC"/>
              </a:rPr>
              <a:t>Further improvement is needed in pillow seals technology</a:t>
            </a:r>
            <a:endParaRPr lang="zh-CN" altLang="en-US" dirty="0"/>
          </a:p>
        </p:txBody>
      </p:sp>
      <p:cxnSp>
        <p:nvCxnSpPr>
          <p:cNvPr id="11" name="直接箭头连接符 10"/>
          <p:cNvCxnSpPr/>
          <p:nvPr/>
        </p:nvCxnSpPr>
        <p:spPr bwMode="auto">
          <a:xfrm flipV="1">
            <a:off x="9624392" y="5344706"/>
            <a:ext cx="0" cy="360000"/>
          </a:xfrm>
          <a:prstGeom prst="straightConnector1">
            <a:avLst/>
          </a:prstGeom>
          <a:ln w="444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06971" y="3643750"/>
            <a:ext cx="16948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Accelerator</a:t>
            </a:r>
          </a:p>
          <a:p>
            <a:r>
              <a:rPr lang="en-US" altLang="zh-CN" dirty="0"/>
              <a:t>MDI component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176781" y="5287270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Beampipe</a:t>
            </a:r>
            <a:endParaRPr lang="zh-CN" altLang="en-US" dirty="0"/>
          </a:p>
        </p:txBody>
      </p:sp>
      <p:cxnSp>
        <p:nvCxnSpPr>
          <p:cNvPr id="14" name="直接箭头连接符 13"/>
          <p:cNvCxnSpPr/>
          <p:nvPr/>
        </p:nvCxnSpPr>
        <p:spPr bwMode="auto">
          <a:xfrm flipV="1">
            <a:off x="2275782" y="4120167"/>
            <a:ext cx="2232248" cy="1245545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1904" y="199673"/>
            <a:ext cx="5744138" cy="600164"/>
          </a:xfrm>
        </p:spPr>
        <p:txBody>
          <a:bodyPr wrap="none">
            <a:spAutoFit/>
          </a:bodyPr>
          <a:lstStyle/>
          <a:p>
            <a:r>
              <a:rPr lang="en-US" altLang="zh-CN" sz="3300" dirty="0"/>
              <a:t>Overall Installation Plan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695400" y="1916832"/>
            <a:ext cx="419121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1.  Installation location :</a:t>
            </a:r>
          </a:p>
          <a:p>
            <a:r>
              <a:rPr lang="en-US" altLang="zh-CN" sz="2800" b="1" dirty="0">
                <a:solidFill>
                  <a:srgbClr val="0070C0"/>
                </a:solidFill>
              </a:rPr>
              <a:t>              Pre-assembly point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22215" y="2751311"/>
            <a:ext cx="9161145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Advantage :</a:t>
            </a:r>
            <a:r>
              <a:rPr lang="en-US" altLang="zh-CN" dirty="0"/>
              <a:t> Beam-tuning experiments and detector installation can be carried out in parallel </a:t>
            </a:r>
          </a:p>
          <a:p>
            <a:r>
              <a:rPr lang="en-US" altLang="zh-CN" dirty="0"/>
              <a:t>                             with the accelerator installation and commissionning 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00741" y="3488437"/>
            <a:ext cx="958532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2.  Installation design :</a:t>
            </a:r>
          </a:p>
          <a:p>
            <a:r>
              <a:rPr lang="en-US" altLang="zh-CN" sz="2800" b="1" dirty="0">
                <a:solidFill>
                  <a:srgbClr val="0070C0"/>
                </a:solidFill>
              </a:rPr>
              <a:t>              </a:t>
            </a:r>
            <a:r>
              <a:rPr lang="en-US" altLang="zh-CN" sz="2000" b="1" dirty="0">
                <a:solidFill>
                  <a:srgbClr val="0070C0"/>
                </a:solidFill>
              </a:rPr>
              <a:t>●</a:t>
            </a:r>
            <a:r>
              <a:rPr lang="en-US" altLang="zh-CN" sz="2800" b="1" dirty="0">
                <a:solidFill>
                  <a:srgbClr val="0070C0"/>
                </a:solidFill>
              </a:rPr>
              <a:t>   Installation and disassembly processes are reversible</a:t>
            </a:r>
          </a:p>
          <a:p>
            <a:r>
              <a:rPr lang="en-US" altLang="zh-CN" sz="2800" b="1" dirty="0">
                <a:solidFill>
                  <a:srgbClr val="0070C0"/>
                </a:solidFill>
              </a:rPr>
              <a:t>              </a:t>
            </a:r>
            <a:r>
              <a:rPr lang="en-US" altLang="zh-CN" sz="2000" b="1" dirty="0">
                <a:solidFill>
                  <a:srgbClr val="0070C0"/>
                </a:solidFill>
              </a:rPr>
              <a:t>●</a:t>
            </a:r>
            <a:r>
              <a:rPr lang="en-US" altLang="zh-CN" sz="2800" b="1" dirty="0">
                <a:solidFill>
                  <a:srgbClr val="0070C0"/>
                </a:solidFill>
              </a:rPr>
              <a:t>   Installation rails will be kept permanently</a:t>
            </a:r>
            <a:endParaRPr lang="en-US" altLang="zh-CN" sz="2000" b="1" dirty="0"/>
          </a:p>
        </p:txBody>
      </p:sp>
      <p:sp>
        <p:nvSpPr>
          <p:cNvPr id="10" name="矩形 9"/>
          <p:cNvSpPr/>
          <p:nvPr/>
        </p:nvSpPr>
        <p:spPr>
          <a:xfrm>
            <a:off x="2022215" y="4810844"/>
            <a:ext cx="7336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Purpose: </a:t>
            </a:r>
            <a:r>
              <a:rPr lang="en-US" altLang="zh-CN" dirty="0"/>
              <a:t>To facilitate the maintenance and replacement of the detectors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95400" y="1322760"/>
            <a:ext cx="4027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Follow three principles </a:t>
            </a:r>
            <a:r>
              <a:rPr lang="zh-CN" altLang="en-US" sz="2800" b="1" dirty="0">
                <a:solidFill>
                  <a:srgbClr val="0070C0"/>
                </a:solidFill>
              </a:rPr>
              <a:t>：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1904" y="199673"/>
            <a:ext cx="5744138" cy="600164"/>
          </a:xfrm>
        </p:spPr>
        <p:txBody>
          <a:bodyPr wrap="none">
            <a:spAutoFit/>
          </a:bodyPr>
          <a:lstStyle/>
          <a:p>
            <a:r>
              <a:rPr lang="en-US" altLang="zh-CN" sz="3300" dirty="0"/>
              <a:t>Overall Installation Plan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05" y="2022070"/>
            <a:ext cx="5913611" cy="4500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 rot="-120000">
            <a:off x="3068691" y="5800336"/>
            <a:ext cx="1521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Collision point</a:t>
            </a:r>
            <a:endParaRPr lang="zh-CN" altLang="en-US" dirty="0"/>
          </a:p>
        </p:txBody>
      </p:sp>
      <p:cxnSp>
        <p:nvCxnSpPr>
          <p:cNvPr id="7" name="直接箭头连接符 6"/>
          <p:cNvCxnSpPr/>
          <p:nvPr/>
        </p:nvCxnSpPr>
        <p:spPr bwMode="auto">
          <a:xfrm>
            <a:off x="2918693" y="5836058"/>
            <a:ext cx="144016" cy="288032"/>
          </a:xfrm>
          <a:prstGeom prst="straightConnector1">
            <a:avLst/>
          </a:prstGeom>
          <a:ln w="444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4913492" y="6228020"/>
            <a:ext cx="1302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robotic arm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10" name="直接箭头连接符 9"/>
          <p:cNvCxnSpPr/>
          <p:nvPr/>
        </p:nvCxnSpPr>
        <p:spPr bwMode="auto">
          <a:xfrm flipH="1" flipV="1">
            <a:off x="4142831" y="5478454"/>
            <a:ext cx="792086" cy="934232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1779953" y="2238094"/>
            <a:ext cx="2596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Overhead travelling crane</a:t>
            </a:r>
            <a:endParaRPr lang="zh-CN" altLang="en-US" dirty="0"/>
          </a:p>
        </p:txBody>
      </p:sp>
      <p:cxnSp>
        <p:nvCxnSpPr>
          <p:cNvPr id="16" name="直接箭头连接符 15"/>
          <p:cNvCxnSpPr/>
          <p:nvPr/>
        </p:nvCxnSpPr>
        <p:spPr bwMode="auto">
          <a:xfrm>
            <a:off x="4286845" y="2607426"/>
            <a:ext cx="504056" cy="313613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 bwMode="auto">
          <a:xfrm flipH="1">
            <a:off x="1478533" y="2607426"/>
            <a:ext cx="365560" cy="422756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718943" y="1072349"/>
            <a:ext cx="7354570" cy="891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3. Installation procedures:</a:t>
            </a:r>
          </a:p>
          <a:p>
            <a:r>
              <a:rPr lang="en-US" altLang="zh-CN" sz="2800" b="1" dirty="0">
                <a:solidFill>
                  <a:srgbClr val="0070C0"/>
                </a:solidFill>
              </a:rPr>
              <a:t>      </a:t>
            </a:r>
            <a:r>
              <a:rPr lang="en-US" altLang="zh-CN" sz="2000" b="1" dirty="0">
                <a:solidFill>
                  <a:srgbClr val="0070C0"/>
                </a:solidFill>
              </a:rPr>
              <a:t>Installation should be designed to allow the use of robotic arms</a:t>
            </a:r>
          </a:p>
        </p:txBody>
      </p:sp>
      <p:sp>
        <p:nvSpPr>
          <p:cNvPr id="4" name="矩形 3"/>
          <p:cNvSpPr/>
          <p:nvPr/>
        </p:nvSpPr>
        <p:spPr>
          <a:xfrm>
            <a:off x="6395412" y="3959075"/>
            <a:ext cx="510986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If Possible</a:t>
            </a:r>
          </a:p>
          <a:p>
            <a:pPr algn="ctr"/>
            <a:r>
              <a:rPr lang="en-US" altLang="zh-CN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Installations will be easily through </a:t>
            </a:r>
            <a:r>
              <a:rPr lang="en-US" altLang="zh-CN" dirty="0">
                <a:solidFill>
                  <a:srgbClr val="0070C0"/>
                </a:solidFill>
                <a:sym typeface="+mn-ea"/>
              </a:rPr>
              <a:t>a combination of 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robotic arms and two overhead cranes.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824135" y="2500323"/>
            <a:ext cx="23434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Design principles :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1. Minimal Tooling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2. Simplified Operation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9976" y="116632"/>
            <a:ext cx="7952049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Detailed Installation Design</a:t>
            </a:r>
          </a:p>
        </p:txBody>
      </p:sp>
      <p:sp>
        <p:nvSpPr>
          <p:cNvPr id="4" name="矩形 3"/>
          <p:cNvSpPr/>
          <p:nvPr/>
        </p:nvSpPr>
        <p:spPr>
          <a:xfrm>
            <a:off x="657908" y="1988840"/>
            <a:ext cx="9951085" cy="2061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800" dirty="0">
                <a:solidFill>
                  <a:srgbClr val="0070C0"/>
                </a:solidFill>
              </a:rPr>
              <a:t>Detailed installation design: </a:t>
            </a:r>
          </a:p>
          <a:p>
            <a:pPr algn="l"/>
            <a:r>
              <a:rPr lang="en-US" altLang="zh-CN" sz="2000" dirty="0"/>
              <a:t>1. Reliability and safety assessment of the detector </a:t>
            </a:r>
            <a:r>
              <a:rPr lang="en-US" altLang="zh-CN" sz="2000" dirty="0">
                <a:sym typeface="+mn-ea"/>
              </a:rPr>
              <a:t>integration</a:t>
            </a:r>
            <a:r>
              <a:rPr lang="en-US" altLang="zh-CN" sz="2000" dirty="0"/>
              <a:t> and their connection structures </a:t>
            </a:r>
          </a:p>
          <a:p>
            <a:pPr algn="l"/>
            <a:r>
              <a:rPr lang="en-US" altLang="zh-CN" sz="2000" dirty="0"/>
              <a:t>    (FEA --- stress and deformation)</a:t>
            </a:r>
          </a:p>
          <a:p>
            <a:pPr algn="l"/>
            <a:r>
              <a:rPr lang="en-US" altLang="zh-CN" sz="2000" dirty="0"/>
              <a:t>2. Overall installation procedures</a:t>
            </a:r>
          </a:p>
          <a:p>
            <a:pPr algn="l"/>
            <a:r>
              <a:rPr lang="en-US" altLang="zh-CN" sz="2000" dirty="0">
                <a:solidFill>
                  <a:srgbClr val="0070C0"/>
                </a:solidFill>
              </a:rPr>
              <a:t>3. Detailed Installation procedures</a:t>
            </a:r>
          </a:p>
          <a:p>
            <a:pPr algn="l"/>
            <a:r>
              <a:rPr lang="en-US" altLang="zh-CN" sz="2000" dirty="0"/>
              <a:t>4. Modular lifting and lifting of </a:t>
            </a:r>
            <a:r>
              <a:rPr lang="en-US" altLang="zh-CN" sz="2000" dirty="0">
                <a:sym typeface="+mn-ea"/>
              </a:rPr>
              <a:t>integral </a:t>
            </a:r>
            <a:r>
              <a:rPr lang="en-US" altLang="zh-CN" sz="2000" dirty="0"/>
              <a:t>components</a:t>
            </a:r>
            <a:endParaRPr lang="zh-CN" alt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15</a:t>
            </a:fld>
            <a:endParaRPr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694" y="4682319"/>
            <a:ext cx="1356484" cy="162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4402" y="116632"/>
            <a:ext cx="7923195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Detailed installation Design</a:t>
            </a:r>
          </a:p>
        </p:txBody>
      </p:sp>
      <p:sp>
        <p:nvSpPr>
          <p:cNvPr id="2" name="矩形 1"/>
          <p:cNvSpPr/>
          <p:nvPr/>
        </p:nvSpPr>
        <p:spPr>
          <a:xfrm>
            <a:off x="335360" y="1181561"/>
            <a:ext cx="6346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1. Overall reliability and safety assessment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16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811" y="1797653"/>
            <a:ext cx="3522638" cy="27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22" y="2313803"/>
            <a:ext cx="3447809" cy="414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610" y="1797653"/>
            <a:ext cx="3537628" cy="270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112811" y="4497653"/>
            <a:ext cx="242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Deformation : ≈ 0.9 mm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9255160" y="4497653"/>
            <a:ext cx="178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Stress : ≈ 76 MPa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3287688" y="6156012"/>
            <a:ext cx="162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Barrel supports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407368" y="6156012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Support</a:t>
            </a:r>
            <a:endParaRPr lang="zh-CN" altLang="en-US" dirty="0"/>
          </a:p>
        </p:txBody>
      </p:sp>
      <p:cxnSp>
        <p:nvCxnSpPr>
          <p:cNvPr id="12" name="直接箭头连接符 11"/>
          <p:cNvCxnSpPr/>
          <p:nvPr/>
        </p:nvCxnSpPr>
        <p:spPr bwMode="auto">
          <a:xfrm flipV="1">
            <a:off x="767408" y="5363924"/>
            <a:ext cx="890088" cy="792088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 bwMode="auto">
          <a:xfrm flipH="1" flipV="1">
            <a:off x="3215680" y="5157192"/>
            <a:ext cx="730814" cy="998820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6151335" y="6343047"/>
            <a:ext cx="411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Drawing of the Endcap and Barrel support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4603279" y="4962956"/>
            <a:ext cx="19328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Conclusion :</a:t>
            </a:r>
          </a:p>
          <a:p>
            <a:pPr algn="ctr"/>
            <a:r>
              <a:rPr lang="en-US" altLang="zh-CN" dirty="0"/>
              <a:t>Meet requirement</a:t>
            </a:r>
          </a:p>
          <a:p>
            <a:pPr algn="ctr"/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&lt; 1 mm</a:t>
            </a:r>
            <a:r>
              <a:rPr lang="en-US" altLang="zh-CN" dirty="0"/>
              <a:t>)</a:t>
            </a:r>
          </a:p>
        </p:txBody>
      </p:sp>
      <p:sp>
        <p:nvSpPr>
          <p:cNvPr id="11" name="矩形 10"/>
          <p:cNvSpPr/>
          <p:nvPr/>
        </p:nvSpPr>
        <p:spPr>
          <a:xfrm>
            <a:off x="9552384" y="1145861"/>
            <a:ext cx="1379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Yoke : 1560 t</a:t>
            </a:r>
          </a:p>
        </p:txBody>
      </p:sp>
      <p:sp>
        <p:nvSpPr>
          <p:cNvPr id="14" name="矩形 13"/>
          <p:cNvSpPr/>
          <p:nvPr/>
        </p:nvSpPr>
        <p:spPr>
          <a:xfrm>
            <a:off x="1191894" y="1686127"/>
            <a:ext cx="22076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Deformation of yoke </a:t>
            </a:r>
          </a:p>
          <a:p>
            <a:pPr algn="ctr"/>
            <a:r>
              <a:rPr lang="en-US" altLang="zh-CN" b="1" dirty="0"/>
              <a:t>without detectors</a:t>
            </a:r>
            <a:endParaRPr lang="zh-CN" altLang="en-US" b="1" dirty="0"/>
          </a:p>
        </p:txBody>
      </p:sp>
      <p:sp>
        <p:nvSpPr>
          <p:cNvPr id="15" name="矩形 14"/>
          <p:cNvSpPr/>
          <p:nvPr/>
        </p:nvSpPr>
        <p:spPr>
          <a:xfrm>
            <a:off x="9252822" y="4940957"/>
            <a:ext cx="28044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</a:rPr>
              <a:t>Two end flanges </a:t>
            </a:r>
          </a:p>
          <a:p>
            <a:pPr algn="ctr"/>
            <a:r>
              <a:rPr lang="en-US" altLang="zh-CN" dirty="0"/>
              <a:t>and 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barrel supports </a:t>
            </a:r>
          </a:p>
          <a:p>
            <a:pPr algn="ctr"/>
            <a:r>
              <a:rPr lang="en-US" altLang="zh-CN" dirty="0"/>
              <a:t>can reduce the deformation</a:t>
            </a:r>
            <a:endParaRPr lang="zh-CN" altLang="en-US" dirty="0"/>
          </a:p>
        </p:txBody>
      </p:sp>
      <p:cxnSp>
        <p:nvCxnSpPr>
          <p:cNvPr id="22" name="直接箭头连接符 21"/>
          <p:cNvCxnSpPr/>
          <p:nvPr/>
        </p:nvCxnSpPr>
        <p:spPr bwMode="auto">
          <a:xfrm flipH="1">
            <a:off x="9120336" y="5464903"/>
            <a:ext cx="525509" cy="0"/>
          </a:xfrm>
          <a:prstGeom prst="straightConnector1">
            <a:avLst/>
          </a:prstGeom>
          <a:ln w="635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4402" y="116632"/>
            <a:ext cx="7923195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Detailed installation Design</a:t>
            </a:r>
          </a:p>
        </p:txBody>
      </p:sp>
      <p:sp>
        <p:nvSpPr>
          <p:cNvPr id="2" name="矩形 1"/>
          <p:cNvSpPr/>
          <p:nvPr/>
        </p:nvSpPr>
        <p:spPr>
          <a:xfrm>
            <a:off x="335360" y="1181561"/>
            <a:ext cx="6346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1. Overall reliability and safety assessment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17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2420888"/>
            <a:ext cx="3472149" cy="414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95541" y="2564904"/>
            <a:ext cx="288431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Yoke : 1560 t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Magnet : ≈ 290 t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HCAL : ≈ 1660 t</a:t>
            </a:r>
          </a:p>
          <a:p>
            <a:pPr algn="ctr"/>
            <a:r>
              <a:rPr lang="en-US" altLang="zh-CN" dirty="0"/>
              <a:t>(Barrel: 960 t  End: 350 X 2 t)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730269" y="1704781"/>
            <a:ext cx="32583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/>
              <a:t>Deformation of the yoke </a:t>
            </a:r>
          </a:p>
          <a:p>
            <a:pPr algn="ctr"/>
            <a:r>
              <a:rPr lang="en-US" altLang="zh-CN" b="1" dirty="0"/>
              <a:t>in the presence of sub-detectors</a:t>
            </a:r>
            <a:endParaRPr lang="zh-CN" altLang="en-US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6894383" y="3058744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Load</a:t>
            </a:r>
            <a:endParaRPr lang="zh-CN" altLang="en-US" sz="2400" b="1" dirty="0"/>
          </a:p>
        </p:txBody>
      </p:sp>
      <p:cxnSp>
        <p:nvCxnSpPr>
          <p:cNvPr id="9" name="直接箭头连接符 8"/>
          <p:cNvCxnSpPr/>
          <p:nvPr/>
        </p:nvCxnSpPr>
        <p:spPr bwMode="auto">
          <a:xfrm flipH="1">
            <a:off x="6324785" y="3284984"/>
            <a:ext cx="468000" cy="0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709160" y="3054151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1950 t</a:t>
            </a:r>
            <a:endParaRPr lang="zh-CN" altLang="en-US" sz="2400" b="1" dirty="0"/>
          </a:p>
        </p:txBody>
      </p:sp>
      <p:sp>
        <p:nvSpPr>
          <p:cNvPr id="10" name="矩形 9"/>
          <p:cNvSpPr/>
          <p:nvPr/>
        </p:nvSpPr>
        <p:spPr>
          <a:xfrm>
            <a:off x="4205762" y="4316035"/>
            <a:ext cx="2663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Other lighter components </a:t>
            </a: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are ignored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040216" y="1484784"/>
            <a:ext cx="24193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deformation of the Yoke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8677121" y="5413432"/>
            <a:ext cx="24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Deformation : 1.07 mm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471442" y="5918547"/>
            <a:ext cx="12738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It’s safe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223792" y="5483068"/>
            <a:ext cx="3589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Deformation within requirement</a:t>
            </a:r>
            <a:endParaRPr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8677121" y="5984069"/>
            <a:ext cx="242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Deformation  ≈ 0.9 mm</a:t>
            </a:r>
            <a:endParaRPr lang="zh-CN" altLang="en-US" dirty="0"/>
          </a:p>
        </p:txBody>
      </p:sp>
      <p:cxnSp>
        <p:nvCxnSpPr>
          <p:cNvPr id="19" name="直接箭头连接符 18"/>
          <p:cNvCxnSpPr/>
          <p:nvPr/>
        </p:nvCxnSpPr>
        <p:spPr bwMode="auto">
          <a:xfrm flipV="1">
            <a:off x="9895384" y="5738547"/>
            <a:ext cx="0" cy="360000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84" y="2045543"/>
            <a:ext cx="3704325" cy="298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519" y="1761501"/>
            <a:ext cx="5711799" cy="252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9975" y="116632"/>
            <a:ext cx="7952049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Detailed Installation Design</a:t>
            </a:r>
          </a:p>
        </p:txBody>
      </p:sp>
      <p:sp>
        <p:nvSpPr>
          <p:cNvPr id="2" name="矩形 1"/>
          <p:cNvSpPr/>
          <p:nvPr/>
        </p:nvSpPr>
        <p:spPr>
          <a:xfrm>
            <a:off x="335360" y="1181561"/>
            <a:ext cx="493585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2. Overall installation procedures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71946" y="2020806"/>
            <a:ext cx="40164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</a:rPr>
              <a:t>Note :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Installation guide rails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is the benchmark, </a:t>
            </a:r>
          </a:p>
          <a:p>
            <a:pPr algn="ctr"/>
            <a:r>
              <a:rPr lang="en-US" altLang="zh-CN" dirty="0"/>
              <a:t>and must be pre-aligned with the yoke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7293880" y="1634623"/>
            <a:ext cx="1227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Barrel Yoke</a:t>
            </a:r>
            <a:endParaRPr lang="zh-CN" altLang="en-US" dirty="0">
              <a:solidFill>
                <a:srgbClr val="0070C0"/>
              </a:solidFill>
            </a:endParaRPr>
          </a:p>
        </p:txBody>
      </p:sp>
      <p:cxnSp>
        <p:nvCxnSpPr>
          <p:cNvPr id="18" name="直接箭头连接符 10"/>
          <p:cNvCxnSpPr/>
          <p:nvPr/>
        </p:nvCxnSpPr>
        <p:spPr bwMode="auto">
          <a:xfrm>
            <a:off x="6744072" y="3053318"/>
            <a:ext cx="781489" cy="212375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 bwMode="auto">
          <a:xfrm>
            <a:off x="8472264" y="1844824"/>
            <a:ext cx="1021879" cy="294971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7280290" y="1186048"/>
            <a:ext cx="33904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General installation drawing</a:t>
            </a:r>
            <a:endParaRPr lang="zh-CN" altLang="en-US" sz="2200" dirty="0"/>
          </a:p>
        </p:txBody>
      </p:sp>
      <p:sp>
        <p:nvSpPr>
          <p:cNvPr id="24" name="文本框 23"/>
          <p:cNvSpPr txBox="1"/>
          <p:nvPr/>
        </p:nvSpPr>
        <p:spPr>
          <a:xfrm>
            <a:off x="767408" y="3752363"/>
            <a:ext cx="1011623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The main procedures are as follows :</a:t>
            </a:r>
          </a:p>
          <a:p>
            <a:r>
              <a:rPr lang="en-US" altLang="zh-CN" sz="2800" dirty="0">
                <a:solidFill>
                  <a:srgbClr val="FF0000"/>
                </a:solidFill>
              </a:rPr>
              <a:t>1. In the ground hall</a:t>
            </a:r>
          </a:p>
          <a:p>
            <a:r>
              <a:rPr lang="en-US" altLang="zh-CN" dirty="0"/>
              <a:t>    Complete the assembly work of each sub-detector, including electronics, etc.</a:t>
            </a:r>
          </a:p>
          <a:p>
            <a:r>
              <a:rPr lang="en-US" altLang="zh-CN" sz="2800" dirty="0"/>
              <a:t>2. Transport through the shaft</a:t>
            </a:r>
          </a:p>
          <a:p>
            <a:r>
              <a:rPr lang="en-US" altLang="zh-CN" dirty="0"/>
              <a:t>    Each sub-detector is lifted into the underground experimental hall through the vertical shaft one by one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3. In the underground experimental hall  ---</a:t>
            </a:r>
            <a:endParaRPr lang="en-US" altLang="zh-CN" sz="1600" dirty="0">
              <a:solidFill>
                <a:srgbClr val="FF0000"/>
              </a:solidFill>
            </a:endParaRPr>
          </a:p>
          <a:p>
            <a:r>
              <a:rPr lang="en-US" altLang="zh-CN" dirty="0"/>
              <a:t>    Assemble each sub detector on the guide rails and push them into the yoke in sequence</a:t>
            </a:r>
            <a:endParaRPr lang="zh-CN" alt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7403617" y="5660577"/>
            <a:ext cx="3876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most important part of the installation</a:t>
            </a:r>
            <a:endParaRPr lang="zh-CN" altLang="en-US" b="1" dirty="0"/>
          </a:p>
        </p:txBody>
      </p:sp>
      <p:sp>
        <p:nvSpPr>
          <p:cNvPr id="5" name="矩形 4"/>
          <p:cNvSpPr/>
          <p:nvPr/>
        </p:nvSpPr>
        <p:spPr>
          <a:xfrm>
            <a:off x="5591944" y="2627620"/>
            <a:ext cx="2232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Installation guide rails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0888"/>
            <a:ext cx="12192000" cy="35185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9975" y="116632"/>
            <a:ext cx="7952049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Detailed Installation Design</a:t>
            </a:r>
          </a:p>
        </p:txBody>
      </p:sp>
      <p:sp>
        <p:nvSpPr>
          <p:cNvPr id="44" name="文本框 11"/>
          <p:cNvSpPr/>
          <p:nvPr/>
        </p:nvSpPr>
        <p:spPr bwMode="auto">
          <a:xfrm>
            <a:off x="9678258" y="6010889"/>
            <a:ext cx="61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Yoke</a:t>
            </a:r>
            <a:endParaRPr lang="zh-CN" dirty="0"/>
          </a:p>
        </p:txBody>
      </p:sp>
      <p:cxnSp>
        <p:nvCxnSpPr>
          <p:cNvPr id="45" name="直接箭头连接符 10"/>
          <p:cNvCxnSpPr/>
          <p:nvPr/>
        </p:nvCxnSpPr>
        <p:spPr bwMode="auto">
          <a:xfrm flipH="1" flipV="1">
            <a:off x="9343028" y="5155752"/>
            <a:ext cx="474835" cy="860034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10"/>
          <p:cNvCxnSpPr/>
          <p:nvPr/>
        </p:nvCxnSpPr>
        <p:spPr bwMode="auto">
          <a:xfrm flipH="1" flipV="1">
            <a:off x="7392144" y="5155752"/>
            <a:ext cx="498911" cy="85513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21"/>
          <p:cNvSpPr/>
          <p:nvPr/>
        </p:nvSpPr>
        <p:spPr bwMode="auto">
          <a:xfrm>
            <a:off x="7522322" y="6015685"/>
            <a:ext cx="91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Magnet</a:t>
            </a:r>
            <a:endParaRPr lang="zh-CN" dirty="0"/>
          </a:p>
        </p:txBody>
      </p:sp>
      <p:cxnSp>
        <p:nvCxnSpPr>
          <p:cNvPr id="48" name="直接箭头连接符 47"/>
          <p:cNvCxnSpPr/>
          <p:nvPr/>
        </p:nvCxnSpPr>
        <p:spPr bwMode="auto">
          <a:xfrm flipH="1" flipV="1">
            <a:off x="6407151" y="5155752"/>
            <a:ext cx="504210" cy="83419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23"/>
          <p:cNvSpPr/>
          <p:nvPr/>
        </p:nvSpPr>
        <p:spPr bwMode="auto">
          <a:xfrm>
            <a:off x="6723739" y="6000955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HCAL</a:t>
            </a:r>
            <a:endParaRPr lang="zh-CN" dirty="0"/>
          </a:p>
        </p:txBody>
      </p:sp>
      <p:cxnSp>
        <p:nvCxnSpPr>
          <p:cNvPr id="50" name="直接箭头连接符 10"/>
          <p:cNvCxnSpPr/>
          <p:nvPr/>
        </p:nvCxnSpPr>
        <p:spPr bwMode="auto">
          <a:xfrm flipH="1" flipV="1">
            <a:off x="5400806" y="5116952"/>
            <a:ext cx="577727" cy="898247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25"/>
          <p:cNvSpPr/>
          <p:nvPr/>
        </p:nvSpPr>
        <p:spPr bwMode="auto">
          <a:xfrm>
            <a:off x="5912814" y="6007595"/>
            <a:ext cx="6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ECAL</a:t>
            </a:r>
            <a:endParaRPr lang="zh-CN" dirty="0"/>
          </a:p>
        </p:txBody>
      </p:sp>
      <p:cxnSp>
        <p:nvCxnSpPr>
          <p:cNvPr id="52" name="直接箭头连接符 10"/>
          <p:cNvCxnSpPr/>
          <p:nvPr/>
        </p:nvCxnSpPr>
        <p:spPr bwMode="auto">
          <a:xfrm flipH="1" flipV="1">
            <a:off x="4821449" y="5006618"/>
            <a:ext cx="579357" cy="983332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27"/>
          <p:cNvSpPr/>
          <p:nvPr/>
        </p:nvSpPr>
        <p:spPr bwMode="auto">
          <a:xfrm>
            <a:off x="4675546" y="6015198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TPC</a:t>
            </a:r>
            <a:r>
              <a:rPr lang="en-US" sz="1600" dirty="0">
                <a:solidFill>
                  <a:srgbClr val="FF0000"/>
                </a:solidFill>
              </a:rPr>
              <a:t>(OTK)</a:t>
            </a:r>
            <a:endParaRPr lang="zh-CN" sz="1600" dirty="0">
              <a:solidFill>
                <a:srgbClr val="FF0000"/>
              </a:solidFill>
            </a:endParaRPr>
          </a:p>
        </p:txBody>
      </p:sp>
      <p:cxnSp>
        <p:nvCxnSpPr>
          <p:cNvPr id="54" name="直接箭头连接符 10"/>
          <p:cNvCxnSpPr/>
          <p:nvPr/>
        </p:nvCxnSpPr>
        <p:spPr bwMode="auto">
          <a:xfrm flipV="1">
            <a:off x="4284537" y="4797152"/>
            <a:ext cx="83271" cy="119279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31"/>
          <p:cNvSpPr/>
          <p:nvPr/>
        </p:nvSpPr>
        <p:spPr bwMode="auto">
          <a:xfrm>
            <a:off x="2170727" y="6011996"/>
            <a:ext cx="1576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70C0"/>
                </a:solidFill>
              </a:rPr>
              <a:t>End ECAL</a:t>
            </a:r>
            <a:r>
              <a:rPr lang="en-US" sz="1600" dirty="0">
                <a:solidFill>
                  <a:srgbClr val="FF0000"/>
                </a:solidFill>
              </a:rPr>
              <a:t>(OTK)</a:t>
            </a:r>
            <a:endParaRPr lang="zh-CN" sz="1600" dirty="0">
              <a:solidFill>
                <a:srgbClr val="FF0000"/>
              </a:solidFill>
            </a:endParaRPr>
          </a:p>
        </p:txBody>
      </p:sp>
      <p:cxnSp>
        <p:nvCxnSpPr>
          <p:cNvPr id="56" name="直接箭头连接符 10"/>
          <p:cNvCxnSpPr/>
          <p:nvPr/>
        </p:nvCxnSpPr>
        <p:spPr bwMode="auto">
          <a:xfrm flipV="1">
            <a:off x="2856793" y="5273411"/>
            <a:ext cx="358887" cy="72754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40"/>
          <p:cNvSpPr/>
          <p:nvPr/>
        </p:nvSpPr>
        <p:spPr bwMode="auto">
          <a:xfrm>
            <a:off x="3999571" y="6000955"/>
            <a:ext cx="47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ITK</a:t>
            </a:r>
            <a:endParaRPr lang="zh-CN" dirty="0"/>
          </a:p>
        </p:txBody>
      </p:sp>
      <p:sp>
        <p:nvSpPr>
          <p:cNvPr id="58" name="文本框 34"/>
          <p:cNvSpPr/>
          <p:nvPr/>
        </p:nvSpPr>
        <p:spPr bwMode="auto">
          <a:xfrm>
            <a:off x="736199" y="6006522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70C0"/>
                </a:solidFill>
              </a:rPr>
              <a:t>End HCAL</a:t>
            </a:r>
            <a:endParaRPr lang="zh-CN" dirty="0">
              <a:solidFill>
                <a:srgbClr val="0070C0"/>
              </a:solidFill>
            </a:endParaRPr>
          </a:p>
        </p:txBody>
      </p:sp>
      <p:cxnSp>
        <p:nvCxnSpPr>
          <p:cNvPr id="59" name="直接箭头连接符 10"/>
          <p:cNvCxnSpPr/>
          <p:nvPr/>
        </p:nvCxnSpPr>
        <p:spPr bwMode="auto">
          <a:xfrm flipH="1" flipV="1">
            <a:off x="3575720" y="4797152"/>
            <a:ext cx="286606" cy="55055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60"/>
          <p:cNvSpPr/>
          <p:nvPr/>
        </p:nvSpPr>
        <p:spPr bwMode="auto">
          <a:xfrm>
            <a:off x="152068" y="5380162"/>
            <a:ext cx="1722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/>
              <a:t>ACC Component</a:t>
            </a:r>
            <a:endParaRPr lang="zh-CN" dirty="0"/>
          </a:p>
        </p:txBody>
      </p:sp>
      <p:cxnSp>
        <p:nvCxnSpPr>
          <p:cNvPr id="61" name="直接箭头连接符 10"/>
          <p:cNvCxnSpPr/>
          <p:nvPr/>
        </p:nvCxnSpPr>
        <p:spPr bwMode="auto">
          <a:xfrm flipV="1">
            <a:off x="1791695" y="5116952"/>
            <a:ext cx="487881" cy="89504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10"/>
          <p:cNvCxnSpPr/>
          <p:nvPr/>
        </p:nvCxnSpPr>
        <p:spPr bwMode="auto">
          <a:xfrm flipV="1">
            <a:off x="1055440" y="5006618"/>
            <a:ext cx="216024" cy="36213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 bwMode="auto">
          <a:xfrm>
            <a:off x="119336" y="2064125"/>
            <a:ext cx="73059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Step 1</a:t>
            </a:r>
            <a:r>
              <a:rPr lang="en-US" altLang="zh-CN" sz="2000" dirty="0"/>
              <a:t>   </a:t>
            </a:r>
            <a:r>
              <a:rPr lang="en-US" altLang="zh-CN" sz="2000" b="1" dirty="0"/>
              <a:t>Install the barrel sub-detector first, in the following order :</a:t>
            </a:r>
          </a:p>
          <a:p>
            <a:r>
              <a:rPr lang="en-US" altLang="zh-CN" dirty="0"/>
              <a:t>    </a:t>
            </a:r>
            <a:r>
              <a:rPr lang="en-US" altLang="zh-CN" dirty="0">
                <a:solidFill>
                  <a:srgbClr val="0070C0"/>
                </a:solidFill>
              </a:rPr>
              <a:t>Yoke, Magnet, HCAL, ECAL, TPC</a:t>
            </a:r>
            <a:r>
              <a:rPr lang="en-US" altLang="zh-CN" dirty="0">
                <a:solidFill>
                  <a:srgbClr val="FF0000"/>
                </a:solidFill>
              </a:rPr>
              <a:t>(OTK)</a:t>
            </a:r>
            <a:r>
              <a:rPr lang="en-US" altLang="zh-CN" dirty="0">
                <a:solidFill>
                  <a:srgbClr val="0070C0"/>
                </a:solidFill>
              </a:rPr>
              <a:t>, ITK, Beampipe</a:t>
            </a:r>
            <a:r>
              <a:rPr lang="en-US" altLang="zh-CN" dirty="0">
                <a:solidFill>
                  <a:srgbClr val="FF0000"/>
                </a:solidFill>
              </a:rPr>
              <a:t>(Vertex)</a:t>
            </a:r>
          </a:p>
          <a:p>
            <a:r>
              <a:rPr lang="en-US" altLang="zh-CN" sz="2400" b="1" dirty="0"/>
              <a:t>Step 2</a:t>
            </a:r>
            <a:r>
              <a:rPr lang="en-US" altLang="zh-CN" sz="2000" dirty="0">
                <a:solidFill>
                  <a:srgbClr val="0070C0"/>
                </a:solidFill>
              </a:rPr>
              <a:t>   </a:t>
            </a:r>
            <a:r>
              <a:rPr lang="en-US" altLang="zh-CN" sz="2000" b="1" dirty="0"/>
              <a:t>Install the endcap sub-detectors, in the following order :</a:t>
            </a:r>
          </a:p>
          <a:p>
            <a:r>
              <a:rPr lang="en-US" altLang="zh-CN" dirty="0"/>
              <a:t>    </a:t>
            </a:r>
            <a:r>
              <a:rPr lang="en-US" altLang="zh-CN" dirty="0">
                <a:solidFill>
                  <a:srgbClr val="0070C0"/>
                </a:solidFill>
              </a:rPr>
              <a:t>End ECAL</a:t>
            </a:r>
            <a:r>
              <a:rPr lang="en-US" altLang="zh-CN" dirty="0">
                <a:solidFill>
                  <a:srgbClr val="FF0000"/>
                </a:solidFill>
              </a:rPr>
              <a:t>(OTK)</a:t>
            </a:r>
            <a:r>
              <a:rPr lang="en-US" altLang="zh-CN" dirty="0"/>
              <a:t>, </a:t>
            </a:r>
            <a:r>
              <a:rPr lang="en-US" altLang="zh-CN" dirty="0">
                <a:solidFill>
                  <a:srgbClr val="0070C0"/>
                </a:solidFill>
              </a:rPr>
              <a:t>End HCAL, End Yoke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64" name="文本框 56"/>
          <p:cNvSpPr/>
          <p:nvPr/>
        </p:nvSpPr>
        <p:spPr bwMode="auto">
          <a:xfrm>
            <a:off x="3291407" y="5273411"/>
            <a:ext cx="1024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dirty="0"/>
              <a:t>Beampipe</a:t>
            </a:r>
            <a:endParaRPr sz="1600" dirty="0"/>
          </a:p>
          <a:p>
            <a:pPr algn="ctr">
              <a:defRPr/>
            </a:pPr>
            <a:r>
              <a:rPr lang="en-US" sz="1200" dirty="0">
                <a:solidFill>
                  <a:srgbClr val="FF0000"/>
                </a:solidFill>
              </a:rPr>
              <a:t>(Vertex)</a:t>
            </a:r>
            <a:endParaRPr lang="zh-CN" sz="1200" dirty="0">
              <a:solidFill>
                <a:srgbClr val="FF0000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669030" y="1573936"/>
            <a:ext cx="911860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Installation sequence of detectors</a:t>
            </a:r>
            <a:r>
              <a:rPr lang="en-US" altLang="zh-CN" dirty="0"/>
              <a:t>(As shown in the following exploded view) </a:t>
            </a:r>
            <a:r>
              <a:rPr lang="en-US" altLang="zh-CN" sz="2800" dirty="0"/>
              <a:t>:</a:t>
            </a:r>
            <a:endParaRPr lang="zh-CN" altLang="en-US" sz="2800" dirty="0"/>
          </a:p>
        </p:txBody>
      </p:sp>
      <p:sp>
        <p:nvSpPr>
          <p:cNvPr id="28" name="矩形 27"/>
          <p:cNvSpPr/>
          <p:nvPr/>
        </p:nvSpPr>
        <p:spPr>
          <a:xfrm>
            <a:off x="335360" y="1181561"/>
            <a:ext cx="493585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2. Overall installation procedures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775520" y="1916832"/>
            <a:ext cx="4093557" cy="3631763"/>
          </a:xfrm>
        </p:spPr>
        <p:txBody>
          <a:bodyPr wrap="none">
            <a:spAutoFit/>
          </a:bodyPr>
          <a:lstStyle/>
          <a:p>
            <a:pPr marL="228600" indent="-2159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28600" indent="-2159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ea typeface="微软雅黑" panose="020B0503020204020204" pitchFamily="34" charset="-122"/>
                <a:cs typeface="Arial" panose="020B0604020202020204" pitchFamily="34" charset="0"/>
              </a:rPr>
              <a:t>Requirements</a:t>
            </a:r>
          </a:p>
          <a:p>
            <a:pPr marL="228600" indent="-2159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0070C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Technical challenges</a:t>
            </a:r>
          </a:p>
          <a:p>
            <a:pPr marL="228600" indent="-2159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0070C0"/>
                </a:solidFill>
              </a:rPr>
              <a:t>Overall installation plan</a:t>
            </a:r>
          </a:p>
          <a:p>
            <a:pPr marL="228600" indent="-2159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C00000"/>
                </a:solidFill>
              </a:rPr>
              <a:t>Detail installation design</a:t>
            </a:r>
          </a:p>
          <a:p>
            <a:pPr marL="228600" indent="-2159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ea typeface="微软雅黑" panose="020B0503020204020204" pitchFamily="34" charset="-122"/>
                <a:cs typeface="Arial" panose="020B0604020202020204" pitchFamily="34" charset="0"/>
              </a:rPr>
              <a:t>Our Team</a:t>
            </a:r>
          </a:p>
          <a:p>
            <a:pPr marL="228600" indent="-2159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ea typeface="微软雅黑" panose="020B0503020204020204" pitchFamily="34" charset="-122"/>
                <a:cs typeface="Arial" panose="020B0604020202020204" pitchFamily="34" charset="0"/>
              </a:rPr>
              <a:t>Summary and working plan</a:t>
            </a:r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4337345" y="260648"/>
            <a:ext cx="3517310" cy="1015663"/>
          </a:xfrm>
          <a:ln>
            <a:noFill/>
          </a:ln>
        </p:spPr>
        <p:txBody>
          <a:bodyPr wrap="none" anchor="ctr" anchorCtr="0">
            <a:spAutoFit/>
          </a:bodyPr>
          <a:lstStyle/>
          <a:p>
            <a:pPr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9975" y="116632"/>
            <a:ext cx="7952049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Detailed Installation Design</a:t>
            </a:r>
          </a:p>
        </p:txBody>
      </p:sp>
      <p:sp>
        <p:nvSpPr>
          <p:cNvPr id="2" name="矩形 1"/>
          <p:cNvSpPr/>
          <p:nvPr/>
        </p:nvSpPr>
        <p:spPr>
          <a:xfrm>
            <a:off x="335360" y="1181561"/>
            <a:ext cx="513016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Detailed Installation procedures</a:t>
            </a:r>
            <a:endParaRPr lang="en-US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769733" y="2420888"/>
            <a:ext cx="9890760" cy="3138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Step 1   Alternating installation : </a:t>
            </a:r>
            <a:r>
              <a:rPr lang="en-US" altLang="zh-CN" dirty="0">
                <a:solidFill>
                  <a:srgbClr val="0070C0"/>
                </a:solidFill>
              </a:rPr>
              <a:t>Yoke </a:t>
            </a:r>
            <a:r>
              <a:rPr lang="en-US" altLang="zh-CN" dirty="0"/>
              <a:t>and</a:t>
            </a:r>
            <a:r>
              <a:rPr lang="en-US" altLang="zh-CN" dirty="0">
                <a:solidFill>
                  <a:srgbClr val="0070C0"/>
                </a:solidFill>
              </a:rPr>
              <a:t> Magnet </a:t>
            </a:r>
            <a:r>
              <a:rPr lang="en-US" altLang="zh-CN" dirty="0"/>
              <a:t>(2)   ---  </a:t>
            </a:r>
            <a:r>
              <a:rPr lang="en-US" altLang="zh-CN" dirty="0">
                <a:solidFill>
                  <a:srgbClr val="FF0000"/>
                </a:solidFill>
              </a:rPr>
              <a:t>Barrel Detectors</a:t>
            </a:r>
          </a:p>
          <a:p>
            <a:endParaRPr lang="en-US" altLang="zh-CN" sz="800" dirty="0">
              <a:solidFill>
                <a:srgbClr val="0070C0"/>
              </a:solidFill>
            </a:endParaRPr>
          </a:p>
          <a:p>
            <a:r>
              <a:rPr lang="en-US" altLang="zh-CN" sz="2400" dirty="0"/>
              <a:t>Step 2   Core shaft installation : </a:t>
            </a:r>
            <a:r>
              <a:rPr lang="en-US" altLang="zh-CN" dirty="0">
                <a:solidFill>
                  <a:srgbClr val="0070C0"/>
                </a:solidFill>
              </a:rPr>
              <a:t>Barrel HCAL </a:t>
            </a:r>
            <a:r>
              <a:rPr lang="en-US" altLang="zh-CN" dirty="0"/>
              <a:t>and</a:t>
            </a:r>
            <a:r>
              <a:rPr lang="en-US" altLang="zh-CN" dirty="0">
                <a:solidFill>
                  <a:srgbClr val="0070C0"/>
                </a:solidFill>
              </a:rPr>
              <a:t> Barrel ECAL </a:t>
            </a:r>
            <a:r>
              <a:rPr lang="en-US" altLang="zh-CN" dirty="0"/>
              <a:t>(2)   ---     </a:t>
            </a:r>
            <a:r>
              <a:rPr lang="en-US" altLang="zh-CN" dirty="0">
                <a:solidFill>
                  <a:srgbClr val="FF0000"/>
                </a:solidFill>
              </a:rPr>
              <a:t>Barrel Detectors</a:t>
            </a:r>
            <a:endParaRPr lang="en-US" altLang="zh-CN" dirty="0"/>
          </a:p>
          <a:p>
            <a:endParaRPr lang="en-US" altLang="zh-CN" sz="800" dirty="0">
              <a:solidFill>
                <a:srgbClr val="0070C0"/>
              </a:solidFill>
            </a:endParaRPr>
          </a:p>
          <a:p>
            <a:r>
              <a:rPr lang="en-US" altLang="zh-CN" sz="2400" dirty="0"/>
              <a:t>Step 3   Cantilever installation : </a:t>
            </a:r>
            <a:r>
              <a:rPr lang="en-US" altLang="zh-CN" dirty="0">
                <a:solidFill>
                  <a:srgbClr val="0070C0"/>
                </a:solidFill>
              </a:rPr>
              <a:t>TPC(</a:t>
            </a:r>
            <a:r>
              <a:rPr lang="en-US" altLang="zh-CN" sz="1200" dirty="0">
                <a:solidFill>
                  <a:srgbClr val="0070C0"/>
                </a:solidFill>
              </a:rPr>
              <a:t>OTK</a:t>
            </a:r>
            <a:r>
              <a:rPr lang="en-US" altLang="zh-CN" dirty="0">
                <a:solidFill>
                  <a:srgbClr val="0070C0"/>
                </a:solidFill>
              </a:rPr>
              <a:t>)   </a:t>
            </a:r>
            <a:r>
              <a:rPr lang="en-US" altLang="zh-CN" dirty="0"/>
              <a:t>ITK</a:t>
            </a:r>
            <a:r>
              <a:rPr lang="en-US" altLang="zh-CN" dirty="0">
                <a:solidFill>
                  <a:srgbClr val="0070C0"/>
                </a:solidFill>
              </a:rPr>
              <a:t>   Beampipe(</a:t>
            </a:r>
            <a:r>
              <a:rPr lang="en-US" altLang="zh-CN" sz="1200" dirty="0"/>
              <a:t>Vertex</a:t>
            </a:r>
            <a:r>
              <a:rPr lang="en-US" altLang="zh-CN" sz="1200" dirty="0">
                <a:solidFill>
                  <a:srgbClr val="0070C0"/>
                </a:solidFill>
              </a:rPr>
              <a:t> + </a:t>
            </a:r>
            <a:r>
              <a:rPr lang="en-US" altLang="zh-CN" sz="1200" dirty="0"/>
              <a:t>LumiCal</a:t>
            </a:r>
            <a:r>
              <a:rPr lang="en-US" altLang="zh-CN" dirty="0">
                <a:solidFill>
                  <a:srgbClr val="0070C0"/>
                </a:solidFill>
              </a:rPr>
              <a:t>)  </a:t>
            </a:r>
            <a:r>
              <a:rPr lang="en-US" altLang="zh-CN" dirty="0"/>
              <a:t>(3)   ---   </a:t>
            </a:r>
            <a:r>
              <a:rPr lang="en-US" altLang="zh-CN" dirty="0">
                <a:solidFill>
                  <a:srgbClr val="FF0000"/>
                </a:solidFill>
              </a:rPr>
              <a:t>Barrel Detectors</a:t>
            </a:r>
            <a:endParaRPr lang="en-US" altLang="zh-CN" dirty="0"/>
          </a:p>
          <a:p>
            <a:r>
              <a:rPr lang="en-US" altLang="zh-CN" dirty="0">
                <a:solidFill>
                  <a:srgbClr val="0070C0"/>
                </a:solidFill>
              </a:rPr>
              <a:t>                                                                          </a:t>
            </a:r>
            <a:r>
              <a:rPr lang="en-US" altLang="zh-CN" dirty="0"/>
              <a:t>End HCAL</a:t>
            </a:r>
            <a:r>
              <a:rPr lang="en-US" altLang="zh-CN" dirty="0">
                <a:solidFill>
                  <a:srgbClr val="0070C0"/>
                </a:solidFill>
              </a:rPr>
              <a:t>   and   </a:t>
            </a:r>
            <a:r>
              <a:rPr lang="en-US" altLang="zh-CN" dirty="0"/>
              <a:t>End ECAL (2)  ---   </a:t>
            </a:r>
            <a:r>
              <a:rPr lang="en-US" altLang="zh-CN" dirty="0">
                <a:solidFill>
                  <a:srgbClr val="FF0000"/>
                </a:solidFill>
              </a:rPr>
              <a:t>End Detectors</a:t>
            </a:r>
          </a:p>
          <a:p>
            <a:r>
              <a:rPr lang="en-US" altLang="zh-CN" sz="2400" dirty="0"/>
              <a:t>Step 4   Lifting Installation </a:t>
            </a:r>
            <a:r>
              <a:rPr lang="en-US" altLang="zh-CN" sz="2400" dirty="0">
                <a:solidFill>
                  <a:srgbClr val="0070C0"/>
                </a:solidFill>
              </a:rPr>
              <a:t>:</a:t>
            </a:r>
            <a:r>
              <a:rPr lang="en-US" altLang="zh-CN" dirty="0">
                <a:solidFill>
                  <a:srgbClr val="0070C0"/>
                </a:solidFill>
              </a:rPr>
              <a:t> Yoke </a:t>
            </a:r>
            <a:r>
              <a:rPr lang="en-US" altLang="zh-CN" dirty="0"/>
              <a:t>  ---   </a:t>
            </a:r>
            <a:r>
              <a:rPr lang="en-US" altLang="zh-CN" dirty="0">
                <a:solidFill>
                  <a:srgbClr val="FF0000"/>
                </a:solidFill>
              </a:rPr>
              <a:t>End Detectors</a:t>
            </a:r>
          </a:p>
          <a:p>
            <a:endParaRPr lang="en-US" altLang="zh-CN" sz="2000" dirty="0"/>
          </a:p>
          <a:p>
            <a:r>
              <a:rPr lang="en-US" altLang="zh-CN" sz="2400" dirty="0">
                <a:solidFill>
                  <a:srgbClr val="0070C0"/>
                </a:solidFill>
              </a:rPr>
              <a:t>Step 5   Move the detectors from the Pre-assembly point to the Collision point</a:t>
            </a:r>
          </a:p>
          <a:p>
            <a:endParaRPr lang="en-US" altLang="zh-CN" sz="800" dirty="0">
              <a:solidFill>
                <a:srgbClr val="0070C0"/>
              </a:solidFill>
            </a:endParaRPr>
          </a:p>
          <a:p>
            <a:pPr algn="ctr"/>
            <a:r>
              <a:rPr lang="en-US" altLang="zh-CN" sz="1600" dirty="0"/>
              <a:t>Push the accelerator vacuum component into the center of the detector and connect it with the Be beampipe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20</a:t>
            </a:fld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EPC轭桶超导磁体混合安装示意2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9420" t="10268" r="20875" b="-1088"/>
          <a:stretch>
            <a:fillRect/>
          </a:stretch>
        </p:blipFill>
        <p:spPr>
          <a:xfrm>
            <a:off x="588635" y="2011697"/>
            <a:ext cx="5312200" cy="420889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9975" y="116632"/>
            <a:ext cx="7952049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Detailed Installation Design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79376" y="1599183"/>
            <a:ext cx="861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1   </a:t>
            </a:r>
            <a:r>
              <a:rPr lang="en-US" altLang="zh-CN" dirty="0"/>
              <a:t>Alternating installation : </a:t>
            </a:r>
            <a:r>
              <a:rPr lang="en-US" altLang="zh-CN" sz="2400" dirty="0">
                <a:solidFill>
                  <a:srgbClr val="0070C0"/>
                </a:solidFill>
              </a:rPr>
              <a:t>Yoke </a:t>
            </a:r>
            <a:r>
              <a:rPr lang="en-US" altLang="zh-CN" sz="2400" dirty="0"/>
              <a:t>and</a:t>
            </a:r>
            <a:r>
              <a:rPr lang="en-US" altLang="zh-CN" sz="2400" dirty="0">
                <a:solidFill>
                  <a:srgbClr val="0070C0"/>
                </a:solidFill>
              </a:rPr>
              <a:t> Magnet </a:t>
            </a:r>
            <a:r>
              <a:rPr lang="en-US" altLang="zh-CN" sz="2400" dirty="0"/>
              <a:t>(2)   ---  Barrel Detectors</a:t>
            </a:r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6504960" y="2089796"/>
            <a:ext cx="43357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Method :</a:t>
            </a:r>
          </a:p>
          <a:p>
            <a:r>
              <a:rPr lang="en-US" altLang="zh-CN" dirty="0"/>
              <a:t>     </a:t>
            </a:r>
            <a:r>
              <a:rPr lang="en-US" altLang="zh-CN" sz="1600" dirty="0"/>
              <a:t>‘zero-tool’ assembly</a:t>
            </a:r>
          </a:p>
          <a:p>
            <a:r>
              <a:rPr lang="en-US" altLang="zh-CN" b="1" dirty="0">
                <a:solidFill>
                  <a:srgbClr val="0070C0"/>
                </a:solidFill>
              </a:rPr>
              <a:t>Advantage :</a:t>
            </a:r>
          </a:p>
          <a:p>
            <a:r>
              <a:rPr lang="en-US" altLang="zh-CN" dirty="0"/>
              <a:t>     </a:t>
            </a:r>
            <a:r>
              <a:rPr lang="en-US" altLang="zh-CN" sz="1600" dirty="0"/>
              <a:t>No redundant tooling, reduces installation time</a:t>
            </a:r>
            <a:endParaRPr lang="zh-CN" altLang="en-US" sz="1600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353384" y="3962048"/>
            <a:ext cx="3382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/>
              <a:t>Install</a:t>
            </a:r>
            <a:r>
              <a:rPr lang="en-US" altLang="zh-CN" b="1" dirty="0"/>
              <a:t>  </a:t>
            </a:r>
            <a:r>
              <a:rPr lang="en-US" altLang="zh-CN" sz="2000" b="1" dirty="0">
                <a:solidFill>
                  <a:srgbClr val="0070C0"/>
                </a:solidFill>
              </a:rPr>
              <a:t>Yoke</a:t>
            </a:r>
            <a:r>
              <a:rPr lang="en-US" altLang="zh-CN" sz="2000" b="1" dirty="0"/>
              <a:t> and </a:t>
            </a:r>
            <a:r>
              <a:rPr lang="en-US" altLang="zh-CN" sz="2000" b="1" dirty="0">
                <a:solidFill>
                  <a:srgbClr val="0070C0"/>
                </a:solidFill>
              </a:rPr>
              <a:t>Magnet </a:t>
            </a:r>
            <a:r>
              <a:rPr lang="en-US" altLang="zh-CN" sz="2000" b="1" dirty="0"/>
              <a:t>(2)</a:t>
            </a:r>
            <a:endParaRPr lang="zh-CN" altLang="en-US" sz="20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6240016" y="5157192"/>
            <a:ext cx="51936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70C0"/>
                </a:solidFill>
              </a:rPr>
              <a:t>This is an efficient installation design</a:t>
            </a:r>
          </a:p>
          <a:p>
            <a:pPr algn="ctr"/>
            <a:r>
              <a:rPr lang="en-US" altLang="zh-CN" dirty="0"/>
              <a:t>(‘zero-tool’ achieves the installation of two detectors)</a:t>
            </a:r>
          </a:p>
        </p:txBody>
      </p:sp>
      <p:sp>
        <p:nvSpPr>
          <p:cNvPr id="13" name="矩形 12"/>
          <p:cNvSpPr/>
          <p:nvPr/>
        </p:nvSpPr>
        <p:spPr>
          <a:xfrm>
            <a:off x="335360" y="1124744"/>
            <a:ext cx="521081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Detailed Installation procedures </a:t>
            </a:r>
            <a:endParaRPr lang="en-US" altLang="zh-CN" dirty="0"/>
          </a:p>
        </p:txBody>
      </p:sp>
      <p:sp>
        <p:nvSpPr>
          <p:cNvPr id="2" name="矩形 1"/>
          <p:cNvSpPr/>
          <p:nvPr/>
        </p:nvSpPr>
        <p:spPr>
          <a:xfrm>
            <a:off x="7912133" y="6035928"/>
            <a:ext cx="1838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Yoke</a:t>
            </a:r>
            <a:r>
              <a:rPr lang="en-US" altLang="zh-CN" b="1" dirty="0"/>
              <a:t> and </a:t>
            </a:r>
            <a:r>
              <a:rPr lang="en-US" altLang="zh-CN" b="1" dirty="0">
                <a:solidFill>
                  <a:srgbClr val="0070C0"/>
                </a:solidFill>
              </a:rPr>
              <a:t>Magnet</a:t>
            </a:r>
            <a:endParaRPr lang="zh-CN" altLang="en-US" dirty="0"/>
          </a:p>
        </p:txBody>
      </p:sp>
      <p:cxnSp>
        <p:nvCxnSpPr>
          <p:cNvPr id="14" name="直接箭头连接符 10"/>
          <p:cNvCxnSpPr/>
          <p:nvPr/>
        </p:nvCxnSpPr>
        <p:spPr bwMode="auto">
          <a:xfrm>
            <a:off x="8831199" y="5845034"/>
            <a:ext cx="0" cy="288000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F05FAE87-59ED-4042-9ABB-8E5E7A86E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790" y="3429000"/>
            <a:ext cx="1404000" cy="13139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572F6DA-6BB9-4E8A-BAB6-F1371A936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5315" y="3330600"/>
            <a:ext cx="1397871" cy="1260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3D65730-6DE4-49DA-9FE9-6E88322B5A3B}"/>
              </a:ext>
            </a:extLst>
          </p:cNvPr>
          <p:cNvSpPr txBox="1"/>
          <p:nvPr/>
        </p:nvSpPr>
        <p:spPr>
          <a:xfrm>
            <a:off x="6575958" y="4580748"/>
            <a:ext cx="61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Yoke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DD1D995-F7E3-468F-8EA9-5896158646F7}"/>
              </a:ext>
            </a:extLst>
          </p:cNvPr>
          <p:cNvSpPr txBox="1"/>
          <p:nvPr/>
        </p:nvSpPr>
        <p:spPr>
          <a:xfrm>
            <a:off x="11001821" y="4451898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Magnet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53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9975" y="116632"/>
            <a:ext cx="7952049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Detailed Installation Design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23392" y="1863867"/>
            <a:ext cx="8989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2   </a:t>
            </a:r>
            <a:r>
              <a:rPr lang="en-US" altLang="zh-CN" dirty="0"/>
              <a:t>Core shaft method installation : </a:t>
            </a:r>
            <a:r>
              <a:rPr lang="en-US" altLang="zh-CN" sz="2400" dirty="0">
                <a:solidFill>
                  <a:srgbClr val="0070C0"/>
                </a:solidFill>
              </a:rPr>
              <a:t>HCAL and ECAL </a:t>
            </a:r>
            <a:r>
              <a:rPr lang="en-US" altLang="zh-CN" sz="2400" dirty="0"/>
              <a:t>(2)  ---  </a:t>
            </a:r>
            <a:r>
              <a:rPr lang="en-US" altLang="zh-CN" sz="2400" dirty="0">
                <a:solidFill>
                  <a:srgbClr val="0070C0"/>
                </a:solidFill>
              </a:rPr>
              <a:t>Barrel Detectors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22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47" y="3213105"/>
            <a:ext cx="6376764" cy="252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59496" y="5782617"/>
            <a:ext cx="3821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Core shaft method installation of </a:t>
            </a:r>
            <a:r>
              <a:rPr lang="en-US" altLang="zh-CN" dirty="0">
                <a:solidFill>
                  <a:srgbClr val="0070C0"/>
                </a:solidFill>
              </a:rPr>
              <a:t>HCAL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256240" y="2846998"/>
            <a:ext cx="316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Clearance requirement : </a:t>
            </a:r>
            <a:r>
              <a:rPr lang="en-US" altLang="zh-CN" dirty="0">
                <a:solidFill>
                  <a:srgbClr val="FF0000"/>
                </a:solidFill>
              </a:rPr>
              <a:t>10 mm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20451" y="5037042"/>
            <a:ext cx="515564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Installation Method :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1. Place HCAL (</a:t>
            </a:r>
            <a:r>
              <a:rPr lang="en-US" altLang="zh-CN" dirty="0"/>
              <a:t>or ECAL</a:t>
            </a:r>
            <a:r>
              <a:rPr lang="en-US" altLang="zh-CN" dirty="0">
                <a:solidFill>
                  <a:srgbClr val="0070C0"/>
                </a:solidFill>
              </a:rPr>
              <a:t>) on the core shaft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2. Move the HCAL(</a:t>
            </a:r>
            <a:r>
              <a:rPr lang="en-US" altLang="zh-CN" dirty="0"/>
              <a:t>or ECAL</a:t>
            </a:r>
            <a:r>
              <a:rPr lang="en-US" altLang="zh-CN" dirty="0">
                <a:solidFill>
                  <a:srgbClr val="0070C0"/>
                </a:solidFill>
              </a:rPr>
              <a:t>) using external guide rails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5360" y="1124744"/>
            <a:ext cx="517842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detailed Installation procedures </a:t>
            </a:r>
            <a:endParaRPr lang="en-US" altLang="zh-CN" dirty="0"/>
          </a:p>
        </p:txBody>
      </p:sp>
      <p:sp>
        <p:nvSpPr>
          <p:cNvPr id="2" name="矩形 1"/>
          <p:cNvSpPr/>
          <p:nvPr/>
        </p:nvSpPr>
        <p:spPr>
          <a:xfrm>
            <a:off x="8183688" y="3432233"/>
            <a:ext cx="3135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There is no space for </a:t>
            </a:r>
            <a:r>
              <a:rPr lang="en-US" altLang="zh-CN" dirty="0">
                <a:solidFill>
                  <a:srgbClr val="0070C0"/>
                </a:solidFill>
              </a:rPr>
              <a:t>guide rails</a:t>
            </a:r>
            <a:endParaRPr lang="zh-CN" altLang="en-US" dirty="0">
              <a:solidFill>
                <a:srgbClr val="0070C0"/>
              </a:solidFill>
            </a:endParaRPr>
          </a:p>
        </p:txBody>
      </p:sp>
      <p:cxnSp>
        <p:nvCxnSpPr>
          <p:cNvPr id="12" name="直接箭头连接符 10"/>
          <p:cNvCxnSpPr/>
          <p:nvPr/>
        </p:nvCxnSpPr>
        <p:spPr bwMode="auto">
          <a:xfrm>
            <a:off x="9837730" y="3229354"/>
            <a:ext cx="0" cy="288000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0"/>
          <p:cNvCxnSpPr/>
          <p:nvPr/>
        </p:nvCxnSpPr>
        <p:spPr bwMode="auto">
          <a:xfrm flipH="1">
            <a:off x="911425" y="3890673"/>
            <a:ext cx="216023" cy="690455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60728" y="3501201"/>
            <a:ext cx="1997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External Guide rails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5825AC3-B65E-45ED-BF8F-F64AE4C59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419" y="2267062"/>
            <a:ext cx="878032" cy="64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D501A3C-FF78-4EFE-8E34-68DB02552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332" y="2237255"/>
            <a:ext cx="876993" cy="720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235" y="3241243"/>
            <a:ext cx="3615413" cy="13398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9975" y="116632"/>
            <a:ext cx="7952049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Detailed Installation Design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91344" y="1772816"/>
            <a:ext cx="8989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2   </a:t>
            </a:r>
            <a:r>
              <a:rPr lang="en-US" altLang="zh-CN" dirty="0"/>
              <a:t>Core shaft method installation : </a:t>
            </a:r>
            <a:r>
              <a:rPr lang="en-US" altLang="zh-CN" sz="2400" dirty="0">
                <a:solidFill>
                  <a:srgbClr val="0070C0"/>
                </a:solidFill>
              </a:rPr>
              <a:t>HCAL and ECAL </a:t>
            </a:r>
            <a:r>
              <a:rPr lang="en-US" altLang="zh-CN" sz="2400" dirty="0"/>
              <a:t>(2)  ---  </a:t>
            </a:r>
            <a:r>
              <a:rPr lang="en-US" altLang="zh-CN" sz="2400" dirty="0">
                <a:solidFill>
                  <a:srgbClr val="0070C0"/>
                </a:solidFill>
              </a:rPr>
              <a:t>Barrel Detectors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90" y="2928426"/>
            <a:ext cx="7743326" cy="303958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952754" y="2204864"/>
            <a:ext cx="20563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Load : </a:t>
            </a:r>
          </a:p>
          <a:p>
            <a:r>
              <a:rPr lang="en-US" altLang="zh-CN" dirty="0"/>
              <a:t>1.   Self-weight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2.   1,000 tons HCAL</a:t>
            </a:r>
          </a:p>
          <a:p>
            <a:pPr algn="ctr"/>
            <a:r>
              <a:rPr lang="en-US" altLang="zh-CN" dirty="0">
                <a:solidFill>
                  <a:srgbClr val="002060"/>
                </a:solidFill>
              </a:rPr>
              <a:t>(ECAL 150 tons)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544272" y="4628074"/>
            <a:ext cx="27671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Result :</a:t>
            </a:r>
          </a:p>
          <a:p>
            <a:r>
              <a:rPr lang="en-US" altLang="zh-CN" dirty="0"/>
              <a:t>Max Deformation ≈ 3.9 mm</a:t>
            </a: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&lt; 10 mm (Gap)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447928" y="5539228"/>
            <a:ext cx="20503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  Hight : 2,000 mm</a:t>
            </a:r>
          </a:p>
          <a:p>
            <a:r>
              <a:rPr lang="en-US" altLang="zh-CN" dirty="0"/>
              <a:t> Width : 2,000 mm</a:t>
            </a:r>
          </a:p>
          <a:p>
            <a:r>
              <a:rPr lang="en-US" altLang="zh-CN" dirty="0"/>
              <a:t>Length</a:t>
            </a:r>
            <a:r>
              <a:rPr lang="zh-CN" altLang="en-US" dirty="0"/>
              <a:t> </a:t>
            </a:r>
            <a:r>
              <a:rPr lang="en-US" altLang="zh-CN" dirty="0"/>
              <a:t>: 27,300 mm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23392" y="2503839"/>
            <a:ext cx="37553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</a:rPr>
              <a:t>Design of the core shaft:</a:t>
            </a:r>
            <a:endParaRPr lang="zh-CN" altLang="en-US" sz="2400" b="1" dirty="0"/>
          </a:p>
        </p:txBody>
      </p:sp>
      <p:sp>
        <p:nvSpPr>
          <p:cNvPr id="19" name="矩形 18"/>
          <p:cNvSpPr/>
          <p:nvPr/>
        </p:nvSpPr>
        <p:spPr>
          <a:xfrm>
            <a:off x="427789" y="3851756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t>Short core shaft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2817170" y="48885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t>Middle core shaft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5139331" y="4361622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t>Long core shaft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4905402" y="2987515"/>
            <a:ext cx="1668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Adjustable base</a:t>
            </a:r>
            <a:endParaRPr lang="zh-CN" alt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8544272" y="5575451"/>
            <a:ext cx="30067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Conclusion :</a:t>
            </a:r>
          </a:p>
          <a:p>
            <a:r>
              <a:rPr lang="en-US" altLang="zh-CN" b="1" dirty="0">
                <a:solidFill>
                  <a:srgbClr val="0070C0"/>
                </a:solidFill>
              </a:rPr>
              <a:t>Meet</a:t>
            </a:r>
            <a:r>
              <a:rPr lang="en-US" altLang="zh-CN" dirty="0"/>
              <a:t> installation requirement</a:t>
            </a:r>
          </a:p>
          <a:p>
            <a:pPr algn="ctr"/>
            <a:r>
              <a:rPr lang="en-US" altLang="zh-CN" dirty="0"/>
              <a:t>For </a:t>
            </a:r>
            <a:r>
              <a:rPr lang="en-US" altLang="zh-CN" dirty="0">
                <a:solidFill>
                  <a:srgbClr val="0070C0"/>
                </a:solidFill>
              </a:rPr>
              <a:t>HCAL</a:t>
            </a:r>
            <a:r>
              <a:rPr lang="en-US" altLang="zh-CN" dirty="0"/>
              <a:t> and </a:t>
            </a:r>
            <a:r>
              <a:rPr lang="en-US" altLang="zh-CN" dirty="0">
                <a:solidFill>
                  <a:srgbClr val="0070C0"/>
                </a:solidFill>
              </a:rPr>
              <a:t>ECAL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947335" y="1558533"/>
            <a:ext cx="190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Constraints : </a:t>
            </a:r>
          </a:p>
          <a:p>
            <a:r>
              <a:rPr lang="en-US" altLang="zh-CN" dirty="0"/>
              <a:t>Fixed at both ends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35360" y="1181561"/>
            <a:ext cx="50977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detailed Installation procedures</a:t>
            </a:r>
            <a:endParaRPr lang="en-US" altLang="zh-CN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9975" y="116632"/>
            <a:ext cx="7952049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Detailed Installation Design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24</a:t>
            </a:fld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231568" y="3435677"/>
            <a:ext cx="2456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/>
              <a:t>Install</a:t>
            </a:r>
            <a:r>
              <a:rPr lang="en-US" altLang="zh-CN" b="1" dirty="0"/>
              <a:t>  </a:t>
            </a:r>
            <a:r>
              <a:rPr lang="en-US" altLang="zh-CN" sz="2000" b="1" dirty="0">
                <a:solidFill>
                  <a:srgbClr val="0070C0"/>
                </a:solidFill>
              </a:rPr>
              <a:t>Barrel HCAL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5360" y="1124744"/>
            <a:ext cx="513016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Detailed Installation procedures</a:t>
            </a:r>
            <a:endParaRPr lang="en-US" altLang="zh-CN" dirty="0"/>
          </a:p>
        </p:txBody>
      </p:sp>
      <p:pic>
        <p:nvPicPr>
          <p:cNvPr id="2" name="90080fda6a7bdb96761a16bb489e561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683" t="14936" r="16900" b="3083"/>
          <a:stretch>
            <a:fillRect/>
          </a:stretch>
        </p:blipFill>
        <p:spPr>
          <a:xfrm>
            <a:off x="119336" y="2204864"/>
            <a:ext cx="6912768" cy="392166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902798" y="2309683"/>
            <a:ext cx="3737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Method :</a:t>
            </a:r>
          </a:p>
          <a:p>
            <a:r>
              <a:rPr lang="en-US" altLang="zh-CN" dirty="0"/>
              <a:t>     </a:t>
            </a:r>
            <a:r>
              <a:rPr lang="en-US" altLang="zh-CN" sz="1600" dirty="0"/>
              <a:t>Assembled in the same way as the yoke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23392" y="1647964"/>
            <a:ext cx="9225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2   </a:t>
            </a:r>
            <a:r>
              <a:rPr lang="en-US" altLang="zh-CN" dirty="0"/>
              <a:t>Core shaft method installation : </a:t>
            </a:r>
            <a:r>
              <a:rPr lang="en-US" altLang="zh-CN" sz="2400" dirty="0">
                <a:solidFill>
                  <a:srgbClr val="0070C0"/>
                </a:solidFill>
              </a:rPr>
              <a:t>HCAL and ECAL </a:t>
            </a:r>
            <a:r>
              <a:rPr lang="en-US" altLang="zh-CN" sz="2400" dirty="0"/>
              <a:t>(2)  ---  </a:t>
            </a:r>
            <a:r>
              <a:rPr lang="en-US" altLang="zh-CN" sz="2400" dirty="0">
                <a:solidFill>
                  <a:srgbClr val="0070C0"/>
                </a:solidFill>
              </a:rPr>
              <a:t>Barrel Detectors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481430" y="4326999"/>
            <a:ext cx="16976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/>
              <a:t>Barrel HCAL</a:t>
            </a:r>
          </a:p>
          <a:p>
            <a:pPr algn="ctr"/>
            <a:r>
              <a:rPr lang="en-US" altLang="zh-CN" b="1" dirty="0">
                <a:solidFill>
                  <a:srgbClr val="0070C0"/>
                </a:solidFill>
              </a:rPr>
              <a:t>adjust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5781" y="5284945"/>
            <a:ext cx="1928942" cy="100541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032104" y="5366963"/>
            <a:ext cx="11733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/>
              <a:t>Adjustable base</a:t>
            </a:r>
            <a:endParaRPr lang="zh-CN" altLang="en-US" sz="1200" dirty="0"/>
          </a:p>
        </p:txBody>
      </p:sp>
      <p:sp>
        <p:nvSpPr>
          <p:cNvPr id="18" name="文本框 17"/>
          <p:cNvSpPr txBox="1"/>
          <p:nvPr/>
        </p:nvSpPr>
        <p:spPr>
          <a:xfrm>
            <a:off x="9591723" y="4326999"/>
            <a:ext cx="21929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/>
              <a:t>Barrel HCAL</a:t>
            </a:r>
          </a:p>
          <a:p>
            <a:pPr algn="ctr"/>
            <a:r>
              <a:rPr lang="en-US" altLang="zh-CN" b="1" dirty="0">
                <a:solidFill>
                  <a:srgbClr val="0070C0"/>
                </a:solidFill>
              </a:rPr>
              <a:t>Connection structure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932" y="5080548"/>
            <a:ext cx="1456489" cy="14142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CFD1B97-4FA8-48C9-995F-CDCC3CE1BA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2024" y="3047957"/>
            <a:ext cx="1447040" cy="1188000"/>
          </a:xfrm>
          <a:prstGeom prst="rect">
            <a:avLst/>
          </a:prstGeom>
        </p:spPr>
      </p:pic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25549343-6740-45B0-A534-6C2D6683A4EA}"/>
              </a:ext>
            </a:extLst>
          </p:cNvPr>
          <p:cNvCxnSpPr>
            <a:cxnSpLocks/>
          </p:cNvCxnSpPr>
          <p:nvPr/>
        </p:nvCxnSpPr>
        <p:spPr bwMode="auto">
          <a:xfrm flipV="1">
            <a:off x="9700408" y="5787654"/>
            <a:ext cx="371616" cy="30564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2067D7A3-8985-4D83-8B3F-202DA1591485}"/>
              </a:ext>
            </a:extLst>
          </p:cNvPr>
          <p:cNvSpPr txBox="1"/>
          <p:nvPr/>
        </p:nvSpPr>
        <p:spPr>
          <a:xfrm>
            <a:off x="9253991" y="6108181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HCAL rings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1580EEB-C3EA-48BD-A8F0-6F1109E864E0}"/>
              </a:ext>
            </a:extLst>
          </p:cNvPr>
          <p:cNvSpPr txBox="1"/>
          <p:nvPr/>
        </p:nvSpPr>
        <p:spPr>
          <a:xfrm>
            <a:off x="7175641" y="6213348"/>
            <a:ext cx="2003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Coaxial adjustment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487" y="3157837"/>
            <a:ext cx="4693789" cy="288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07366" y="116632"/>
            <a:ext cx="757726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Overall Installation Design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695400" y="1860762"/>
            <a:ext cx="985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2   </a:t>
            </a:r>
            <a:r>
              <a:rPr lang="en-US" altLang="zh-CN" dirty="0"/>
              <a:t>Core shaft method installation : </a:t>
            </a:r>
            <a:r>
              <a:rPr lang="en-US" altLang="zh-CN" sz="2400" dirty="0">
                <a:solidFill>
                  <a:srgbClr val="0070C0"/>
                </a:solidFill>
              </a:rPr>
              <a:t>HCAL and Barrel ECAL </a:t>
            </a:r>
            <a:r>
              <a:rPr lang="en-US" altLang="zh-CN" sz="2400" dirty="0"/>
              <a:t>(2)  ---  </a:t>
            </a:r>
            <a:r>
              <a:rPr lang="en-US" altLang="zh-CN" sz="2400" dirty="0">
                <a:solidFill>
                  <a:srgbClr val="0070C0"/>
                </a:solidFill>
              </a:rPr>
              <a:t>Barrel Detectors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224" y="3157837"/>
            <a:ext cx="3721416" cy="2880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446171" y="3224266"/>
            <a:ext cx="1087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L-shaped </a:t>
            </a:r>
          </a:p>
          <a:p>
            <a:r>
              <a:rPr lang="en-US" altLang="zh-CN" dirty="0"/>
              <a:t>End Ring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626471" y="2403861"/>
            <a:ext cx="30067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70C0"/>
                </a:solidFill>
              </a:rPr>
              <a:t>How to 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Handle Deformation  ?</a:t>
            </a:r>
          </a:p>
          <a:p>
            <a:pPr algn="ctr"/>
            <a:r>
              <a:rPr lang="en-US" altLang="zh-CN" sz="2400" dirty="0">
                <a:solidFill>
                  <a:srgbClr val="0070C0"/>
                </a:solidFill>
              </a:rPr>
              <a:t>For HCAL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67770" y="2742338"/>
            <a:ext cx="225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Deformation : 3.3 mm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973043" y="6209599"/>
            <a:ext cx="699643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Further optimization can be implemented to achieve smaller deformation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35360" y="1181561"/>
            <a:ext cx="521081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Detailed Installation procedures </a:t>
            </a:r>
            <a:endParaRPr lang="en-US" altLang="zh-CN" dirty="0"/>
          </a:p>
        </p:txBody>
      </p:sp>
      <p:sp>
        <p:nvSpPr>
          <p:cNvPr id="13" name="文本框 12"/>
          <p:cNvSpPr txBox="1"/>
          <p:nvPr/>
        </p:nvSpPr>
        <p:spPr>
          <a:xfrm>
            <a:off x="8867769" y="2293421"/>
            <a:ext cx="2373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Deformation : </a:t>
            </a:r>
            <a:r>
              <a:rPr lang="en-US" altLang="zh-CN" dirty="0">
                <a:solidFill>
                  <a:srgbClr val="FF0000"/>
                </a:solidFill>
              </a:rPr>
              <a:t>18.8 mm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6" name="直接箭头连接符 10"/>
          <p:cNvCxnSpPr/>
          <p:nvPr/>
        </p:nvCxnSpPr>
        <p:spPr bwMode="auto">
          <a:xfrm>
            <a:off x="9984432" y="2577979"/>
            <a:ext cx="0" cy="288000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D47CF54C-8C1A-44DF-BFF2-03740AB50842}"/>
              </a:ext>
            </a:extLst>
          </p:cNvPr>
          <p:cNvSpPr/>
          <p:nvPr/>
        </p:nvSpPr>
        <p:spPr>
          <a:xfrm>
            <a:off x="342447" y="5408276"/>
            <a:ext cx="2520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The animation has given </a:t>
            </a:r>
          </a:p>
          <a:p>
            <a:pPr algn="ctr"/>
            <a:r>
              <a:rPr lang="en-US" altLang="zh-CN" dirty="0"/>
              <a:t>the solution!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7A342F9-C41B-49D8-9275-6D981AACF3CF}"/>
              </a:ext>
            </a:extLst>
          </p:cNvPr>
          <p:cNvSpPr/>
          <p:nvPr/>
        </p:nvSpPr>
        <p:spPr>
          <a:xfrm>
            <a:off x="4472780" y="2457507"/>
            <a:ext cx="2305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Just two auxiliary rings</a:t>
            </a:r>
            <a:endParaRPr lang="zh-CN" altLang="en-US" dirty="0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9C37A1CF-6415-452D-B492-C234857E283A}"/>
              </a:ext>
            </a:extLst>
          </p:cNvPr>
          <p:cNvCxnSpPr>
            <a:cxnSpLocks/>
          </p:cNvCxnSpPr>
          <p:nvPr/>
        </p:nvCxnSpPr>
        <p:spPr bwMode="auto">
          <a:xfrm>
            <a:off x="5878864" y="2783061"/>
            <a:ext cx="433160" cy="374776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05739214-78D0-449E-A84B-CA2476340A71}"/>
              </a:ext>
            </a:extLst>
          </p:cNvPr>
          <p:cNvCxnSpPr>
            <a:cxnSpLocks/>
          </p:cNvCxnSpPr>
          <p:nvPr/>
        </p:nvCxnSpPr>
        <p:spPr bwMode="auto">
          <a:xfrm flipH="1">
            <a:off x="4823102" y="2865979"/>
            <a:ext cx="366391" cy="49269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358BB6D6-29D2-406F-A8C9-65C2DDD5B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40" y="3685624"/>
            <a:ext cx="1689503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9975" y="116632"/>
            <a:ext cx="7952049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Detailed Installation Design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26</a:t>
            </a:fld>
            <a:endParaRPr lang="zh-CN" altLang="en-US" dirty="0"/>
          </a:p>
        </p:txBody>
      </p:sp>
      <p:pic>
        <p:nvPicPr>
          <p:cNvPr id="4" name="桶部EC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988" t="24038" r="19297" b="7014"/>
          <a:stretch>
            <a:fillRect/>
          </a:stretch>
        </p:blipFill>
        <p:spPr>
          <a:xfrm>
            <a:off x="479376" y="2361051"/>
            <a:ext cx="6480720" cy="377653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361544" y="3636000"/>
            <a:ext cx="2416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/>
              <a:t>Install</a:t>
            </a:r>
            <a:r>
              <a:rPr lang="en-US" altLang="zh-CN" b="1" dirty="0"/>
              <a:t>  </a:t>
            </a:r>
            <a:r>
              <a:rPr lang="en-US" altLang="zh-CN" sz="2000" b="1" dirty="0">
                <a:solidFill>
                  <a:srgbClr val="0070C0"/>
                </a:solidFill>
              </a:rPr>
              <a:t>Barrel ECAL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5360" y="1181561"/>
            <a:ext cx="521081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Detailed Installation procedures </a:t>
            </a:r>
            <a:endParaRPr lang="en-US" altLang="zh-CN" dirty="0"/>
          </a:p>
        </p:txBody>
      </p:sp>
      <p:sp>
        <p:nvSpPr>
          <p:cNvPr id="12" name="矩形 11"/>
          <p:cNvSpPr/>
          <p:nvPr/>
        </p:nvSpPr>
        <p:spPr>
          <a:xfrm>
            <a:off x="7974806" y="2423745"/>
            <a:ext cx="3791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Assembly of Core shaft :</a:t>
            </a:r>
          </a:p>
          <a:p>
            <a:r>
              <a:rPr lang="en-US" altLang="zh-CN" dirty="0"/>
              <a:t>     </a:t>
            </a:r>
            <a:r>
              <a:rPr lang="en-US" altLang="zh-CN" sz="1600" dirty="0"/>
              <a:t>Assembled in the same way as the HCAL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23392" y="1802083"/>
            <a:ext cx="8989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2   </a:t>
            </a:r>
            <a:r>
              <a:rPr lang="en-US" altLang="zh-CN" dirty="0"/>
              <a:t>Core shaft method installation : </a:t>
            </a:r>
            <a:r>
              <a:rPr lang="en-US" altLang="zh-CN" sz="2400" dirty="0">
                <a:solidFill>
                  <a:srgbClr val="0070C0"/>
                </a:solidFill>
              </a:rPr>
              <a:t>HCAL and ECAL </a:t>
            </a:r>
            <a:r>
              <a:rPr lang="en-US" altLang="zh-CN" sz="2400" dirty="0"/>
              <a:t>(2)  ---  </a:t>
            </a:r>
            <a:r>
              <a:rPr lang="en-US" altLang="zh-CN" sz="2400" dirty="0">
                <a:solidFill>
                  <a:srgbClr val="0070C0"/>
                </a:solidFill>
              </a:rPr>
              <a:t>Barrel Detectors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536160" y="4725144"/>
            <a:ext cx="40246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Installation Steps : </a:t>
            </a:r>
          </a:p>
          <a:p>
            <a:r>
              <a:rPr lang="en-US" altLang="zh-CN" dirty="0"/>
              <a:t>1. Lift into the hall from the vertical shaft</a:t>
            </a:r>
          </a:p>
          <a:p>
            <a:r>
              <a:rPr lang="en-US" altLang="zh-CN" dirty="0"/>
              <a:t>2. Connected to the core shaft</a:t>
            </a:r>
          </a:p>
          <a:p>
            <a:r>
              <a:rPr lang="en-US" altLang="zh-CN" dirty="0"/>
              <a:t>3. Move</a:t>
            </a:r>
            <a:r>
              <a:rPr lang="zh-CN" altLang="en-US" dirty="0"/>
              <a:t> 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ACD1D7F-02DB-4756-8F7C-F6F404462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3238" y="3357610"/>
            <a:ext cx="1463392" cy="1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9976" y="116632"/>
            <a:ext cx="7952049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Detailed Installation Design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27278" y="1723460"/>
            <a:ext cx="1194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3  </a:t>
            </a:r>
            <a:r>
              <a:rPr lang="en-US" altLang="zh-CN" dirty="0"/>
              <a:t>Cantilever method installation : </a:t>
            </a:r>
            <a:r>
              <a:rPr lang="en-US" altLang="zh-CN" sz="2400" dirty="0">
                <a:solidFill>
                  <a:srgbClr val="0070C0"/>
                </a:solidFill>
              </a:rPr>
              <a:t>TPC(</a:t>
            </a:r>
            <a:r>
              <a:rPr lang="en-US" altLang="zh-CN" dirty="0"/>
              <a:t>OTK</a:t>
            </a:r>
            <a:r>
              <a:rPr lang="en-US" altLang="zh-CN" sz="2400" dirty="0">
                <a:solidFill>
                  <a:srgbClr val="0070C0"/>
                </a:solidFill>
              </a:rPr>
              <a:t>)   </a:t>
            </a:r>
            <a:r>
              <a:rPr lang="en-US" altLang="zh-CN" sz="2400" dirty="0"/>
              <a:t>ITK</a:t>
            </a:r>
            <a:r>
              <a:rPr lang="en-US" altLang="zh-CN" sz="2400" dirty="0">
                <a:solidFill>
                  <a:srgbClr val="0070C0"/>
                </a:solidFill>
              </a:rPr>
              <a:t>   Beampipe(</a:t>
            </a:r>
            <a:r>
              <a:rPr lang="en-US" altLang="zh-CN" dirty="0"/>
              <a:t>Vertex</a:t>
            </a:r>
            <a:r>
              <a:rPr lang="en-US" altLang="zh-CN" dirty="0">
                <a:solidFill>
                  <a:srgbClr val="0070C0"/>
                </a:solidFill>
              </a:rPr>
              <a:t> + </a:t>
            </a:r>
            <a:r>
              <a:rPr lang="en-US" altLang="zh-CN" dirty="0"/>
              <a:t>LumiCal</a:t>
            </a:r>
            <a:r>
              <a:rPr lang="en-US" altLang="zh-CN" sz="2400" dirty="0">
                <a:solidFill>
                  <a:srgbClr val="0070C0"/>
                </a:solidFill>
              </a:rPr>
              <a:t>)  </a:t>
            </a:r>
            <a:r>
              <a:rPr lang="en-US" altLang="zh-CN" sz="2400" dirty="0"/>
              <a:t>(3)</a:t>
            </a:r>
            <a:r>
              <a:rPr lang="en-US" altLang="zh-CN" sz="2400" dirty="0">
                <a:solidFill>
                  <a:srgbClr val="0070C0"/>
                </a:solidFill>
              </a:rPr>
              <a:t>  </a:t>
            </a:r>
            <a:r>
              <a:rPr lang="en-US" altLang="zh-CN" sz="2400" dirty="0"/>
              <a:t>---  </a:t>
            </a:r>
            <a:r>
              <a:rPr lang="en-US" altLang="zh-CN" sz="2400" dirty="0">
                <a:solidFill>
                  <a:srgbClr val="0070C0"/>
                </a:solidFill>
              </a:rPr>
              <a:t>Barrel Detectors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27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7767996" y="3850179"/>
            <a:ext cx="3558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/>
              <a:t>Install</a:t>
            </a:r>
            <a:r>
              <a:rPr lang="en-US" altLang="zh-CN" b="1" dirty="0">
                <a:solidFill>
                  <a:srgbClr val="0070C0"/>
                </a:solidFill>
              </a:rPr>
              <a:t>   </a:t>
            </a:r>
            <a:r>
              <a:rPr lang="en-US" altLang="zh-CN" sz="2000" b="1" dirty="0">
                <a:solidFill>
                  <a:srgbClr val="0070C0"/>
                </a:solidFill>
              </a:rPr>
              <a:t>TPC(</a:t>
            </a:r>
            <a:r>
              <a:rPr lang="en-US" altLang="zh-CN" sz="2000" b="1" dirty="0"/>
              <a:t>OTK</a:t>
            </a:r>
            <a:r>
              <a:rPr lang="en-US" altLang="zh-CN" sz="2000" b="1" dirty="0">
                <a:solidFill>
                  <a:srgbClr val="0070C0"/>
                </a:solidFill>
              </a:rPr>
              <a:t>)  </a:t>
            </a:r>
            <a:r>
              <a:rPr lang="en-US" altLang="zh-CN" sz="2000" b="1" dirty="0"/>
              <a:t>and</a:t>
            </a:r>
            <a:r>
              <a:rPr lang="en-US" altLang="zh-CN" sz="2000" b="1" dirty="0">
                <a:solidFill>
                  <a:srgbClr val="0070C0"/>
                </a:solidFill>
              </a:rPr>
              <a:t>  ITK </a:t>
            </a:r>
            <a:r>
              <a:rPr lang="en-US" altLang="zh-CN" sz="2000" b="1" dirty="0"/>
              <a:t>(2)</a:t>
            </a:r>
            <a:endParaRPr lang="zh-CN" altLang="en-US" sz="2000" b="1" dirty="0"/>
          </a:p>
        </p:txBody>
      </p:sp>
      <p:sp>
        <p:nvSpPr>
          <p:cNvPr id="18" name="矩形 17"/>
          <p:cNvSpPr/>
          <p:nvPr/>
        </p:nvSpPr>
        <p:spPr>
          <a:xfrm>
            <a:off x="335360" y="1181561"/>
            <a:ext cx="517842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detailed Installation procedures </a:t>
            </a:r>
            <a:endParaRPr lang="en-US" altLang="zh-CN" dirty="0"/>
          </a:p>
        </p:txBody>
      </p:sp>
      <p:pic>
        <p:nvPicPr>
          <p:cNvPr id="2" name="4a4e20415e7da26207c4cc5db6779b4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487" t="8866" r="3326" b="479"/>
          <a:stretch>
            <a:fillRect/>
          </a:stretch>
        </p:blipFill>
        <p:spPr>
          <a:xfrm>
            <a:off x="191344" y="2636912"/>
            <a:ext cx="5739810" cy="315912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34951" y="2433937"/>
            <a:ext cx="40246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Installation Steps : </a:t>
            </a:r>
          </a:p>
          <a:p>
            <a:r>
              <a:rPr lang="en-US" altLang="zh-CN" dirty="0"/>
              <a:t>1. Lift into the hall from the vertical shaft</a:t>
            </a:r>
          </a:p>
          <a:p>
            <a:r>
              <a:rPr lang="en-US" altLang="zh-CN" dirty="0"/>
              <a:t>2. Connected to the core shaft</a:t>
            </a:r>
          </a:p>
          <a:p>
            <a:r>
              <a:rPr lang="en-US" altLang="zh-CN" dirty="0"/>
              <a:t>3. Move</a:t>
            </a:r>
            <a:r>
              <a:rPr lang="zh-CN" altLang="en-US" dirty="0"/>
              <a:t> 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137917" y="6020488"/>
            <a:ext cx="468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Deformations meet GAP requirements </a:t>
            </a:r>
            <a:r>
              <a:rPr lang="en-US" altLang="zh-CN" dirty="0">
                <a:solidFill>
                  <a:srgbClr val="0070C0"/>
                </a:solidFill>
              </a:rPr>
              <a:t>(&lt; 5 mm)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98" y="4472872"/>
            <a:ext cx="2260721" cy="107917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248128" y="4514773"/>
            <a:ext cx="1874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TPC Deformation : 1.6 mm </a:t>
            </a:r>
            <a:endParaRPr lang="zh-CN" altLang="en-US" sz="12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450" y="4472043"/>
            <a:ext cx="2500788" cy="1080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969414" y="4514773"/>
            <a:ext cx="1796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ITK Deformation : 1.4 mm</a:t>
            </a:r>
            <a:endParaRPr lang="zh-CN" altLang="en-US" sz="12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5457680-98E0-4036-848E-033A3C2724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2625" y="3539086"/>
            <a:ext cx="1368000" cy="46779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90DB6D7-798D-4D21-AD54-C0A8CCFC1F76}"/>
              </a:ext>
            </a:extLst>
          </p:cNvPr>
          <p:cNvSpPr txBox="1"/>
          <p:nvPr/>
        </p:nvSpPr>
        <p:spPr>
          <a:xfrm>
            <a:off x="6596493" y="391557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ITK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C920A10-A5E7-414E-838B-FFF86D5B8D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52" y="2281588"/>
            <a:ext cx="1440000" cy="91614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E8A3883-D6F7-4C30-AF68-C9C6A1CCB456}"/>
              </a:ext>
            </a:extLst>
          </p:cNvPr>
          <p:cNvSpPr txBox="1"/>
          <p:nvPr/>
        </p:nvSpPr>
        <p:spPr>
          <a:xfrm>
            <a:off x="6463587" y="307639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TPC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354F5AD-5A29-40A1-B45C-2A31DEB17F49}"/>
              </a:ext>
            </a:extLst>
          </p:cNvPr>
          <p:cNvSpPr/>
          <p:nvPr/>
        </p:nvSpPr>
        <p:spPr>
          <a:xfrm>
            <a:off x="7922459" y="5551852"/>
            <a:ext cx="3284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Installing deformation simulation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523" y="4527534"/>
            <a:ext cx="2952684" cy="12751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4402" y="116632"/>
            <a:ext cx="7923195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Detailed Installation Design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28</a:t>
            </a:fld>
            <a:endParaRPr lang="zh-CN" altLang="en-US" dirty="0"/>
          </a:p>
        </p:txBody>
      </p:sp>
      <p:pic>
        <p:nvPicPr>
          <p:cNvPr id="4" name="束流管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807" t="-1" r="-53" b="-125"/>
          <a:stretch>
            <a:fillRect/>
          </a:stretch>
        </p:blipFill>
        <p:spPr>
          <a:xfrm>
            <a:off x="695400" y="2636912"/>
            <a:ext cx="6324331" cy="331832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92264" y="4067780"/>
            <a:ext cx="4207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/>
              <a:t>Install</a:t>
            </a:r>
            <a:r>
              <a:rPr lang="en-US" altLang="zh-CN" b="1" dirty="0">
                <a:solidFill>
                  <a:srgbClr val="0070C0"/>
                </a:solidFill>
              </a:rPr>
              <a:t>  </a:t>
            </a:r>
            <a:r>
              <a:rPr lang="en-US" altLang="zh-CN" sz="2000" b="1" dirty="0">
                <a:solidFill>
                  <a:srgbClr val="0070C0"/>
                </a:solidFill>
              </a:rPr>
              <a:t>Beampipe(</a:t>
            </a:r>
            <a:r>
              <a:rPr lang="en-US" altLang="zh-CN" sz="2000" b="1" dirty="0"/>
              <a:t>Vertex</a:t>
            </a:r>
            <a:r>
              <a:rPr lang="en-US" altLang="zh-CN" sz="2000" b="1" dirty="0">
                <a:solidFill>
                  <a:srgbClr val="0070C0"/>
                </a:solidFill>
              </a:rPr>
              <a:t> + </a:t>
            </a:r>
            <a:r>
              <a:rPr lang="en-US" altLang="zh-CN" sz="2000" b="1" dirty="0"/>
              <a:t>LumiCal</a:t>
            </a:r>
            <a:r>
              <a:rPr lang="en-US" altLang="zh-CN" sz="2000" b="1" dirty="0">
                <a:solidFill>
                  <a:srgbClr val="0070C0"/>
                </a:solidFill>
              </a:rPr>
              <a:t>)</a:t>
            </a:r>
            <a:endParaRPr lang="zh-CN" altLang="en-US" sz="2000" b="1" dirty="0"/>
          </a:p>
        </p:txBody>
      </p:sp>
      <p:sp>
        <p:nvSpPr>
          <p:cNvPr id="12" name="矩形 11"/>
          <p:cNvSpPr/>
          <p:nvPr/>
        </p:nvSpPr>
        <p:spPr>
          <a:xfrm>
            <a:off x="335360" y="1181561"/>
            <a:ext cx="517842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detailed Installation procedures </a:t>
            </a:r>
            <a:endParaRPr lang="en-US" altLang="zh-CN" dirty="0"/>
          </a:p>
        </p:txBody>
      </p:sp>
      <p:sp>
        <p:nvSpPr>
          <p:cNvPr id="9" name="文本框 8"/>
          <p:cNvSpPr txBox="1"/>
          <p:nvPr/>
        </p:nvSpPr>
        <p:spPr>
          <a:xfrm>
            <a:off x="127278" y="1723460"/>
            <a:ext cx="1194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3  </a:t>
            </a:r>
            <a:r>
              <a:rPr lang="en-US" altLang="zh-CN" dirty="0"/>
              <a:t>Cantilever method installation : </a:t>
            </a:r>
            <a:r>
              <a:rPr lang="en-US" altLang="zh-CN" sz="2400" dirty="0">
                <a:solidFill>
                  <a:srgbClr val="0070C0"/>
                </a:solidFill>
              </a:rPr>
              <a:t>TPC(</a:t>
            </a:r>
            <a:r>
              <a:rPr lang="en-US" altLang="zh-CN" dirty="0"/>
              <a:t>OTK</a:t>
            </a:r>
            <a:r>
              <a:rPr lang="en-US" altLang="zh-CN" sz="2400" dirty="0">
                <a:solidFill>
                  <a:srgbClr val="0070C0"/>
                </a:solidFill>
              </a:rPr>
              <a:t>)   </a:t>
            </a:r>
            <a:r>
              <a:rPr lang="en-US" altLang="zh-CN" sz="2400" dirty="0"/>
              <a:t>ITK</a:t>
            </a:r>
            <a:r>
              <a:rPr lang="en-US" altLang="zh-CN" sz="2400" dirty="0">
                <a:solidFill>
                  <a:srgbClr val="0070C0"/>
                </a:solidFill>
              </a:rPr>
              <a:t>   Beampipe(</a:t>
            </a:r>
            <a:r>
              <a:rPr lang="en-US" altLang="zh-CN" dirty="0"/>
              <a:t>Vertex</a:t>
            </a:r>
            <a:r>
              <a:rPr lang="en-US" altLang="zh-CN" dirty="0">
                <a:solidFill>
                  <a:srgbClr val="0070C0"/>
                </a:solidFill>
              </a:rPr>
              <a:t> + </a:t>
            </a:r>
            <a:r>
              <a:rPr lang="en-US" altLang="zh-CN" dirty="0"/>
              <a:t>LumiCal</a:t>
            </a:r>
            <a:r>
              <a:rPr lang="en-US" altLang="zh-CN" sz="2400" dirty="0">
                <a:solidFill>
                  <a:srgbClr val="0070C0"/>
                </a:solidFill>
              </a:rPr>
              <a:t>)  </a:t>
            </a:r>
            <a:r>
              <a:rPr lang="en-US" altLang="zh-CN" sz="2400" dirty="0"/>
              <a:t>(3)</a:t>
            </a:r>
            <a:r>
              <a:rPr lang="en-US" altLang="zh-CN" sz="2400" dirty="0">
                <a:solidFill>
                  <a:srgbClr val="0070C0"/>
                </a:solidFill>
              </a:rPr>
              <a:t>  </a:t>
            </a:r>
            <a:r>
              <a:rPr lang="en-US" altLang="zh-CN" sz="2400" dirty="0"/>
              <a:t>---  </a:t>
            </a:r>
            <a:r>
              <a:rPr lang="en-US" altLang="zh-CN" sz="2400" dirty="0">
                <a:solidFill>
                  <a:srgbClr val="0070C0"/>
                </a:solidFill>
              </a:rPr>
              <a:t>Barrel Detectors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445652" y="6117573"/>
            <a:ext cx="4500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Deformation meet GAP requirement </a:t>
            </a:r>
            <a:r>
              <a:rPr lang="en-US" altLang="zh-CN" dirty="0">
                <a:solidFill>
                  <a:srgbClr val="0070C0"/>
                </a:solidFill>
              </a:rPr>
              <a:t>(&lt; 2 mm)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76320" y="4691865"/>
            <a:ext cx="225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Deformation : 0.9 mm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7607056" y="2228671"/>
            <a:ext cx="40246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Installation Steps : </a:t>
            </a:r>
          </a:p>
          <a:p>
            <a:r>
              <a:rPr lang="en-US" altLang="zh-CN" dirty="0"/>
              <a:t>1. Lift into the hall from the vertical shaft</a:t>
            </a:r>
          </a:p>
          <a:p>
            <a:r>
              <a:rPr lang="en-US" altLang="zh-CN" dirty="0"/>
              <a:t>2. Connected to the core shaft</a:t>
            </a:r>
          </a:p>
          <a:p>
            <a:r>
              <a:rPr lang="en-US" altLang="zh-CN" dirty="0"/>
              <a:t>3. Move</a:t>
            </a:r>
            <a:r>
              <a:rPr lang="zh-CN" altLang="en-US" dirty="0"/>
              <a:t> 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822557F-FCC8-47FE-AFC3-73A16E0F8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1083" y="3416985"/>
            <a:ext cx="1980000" cy="50305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AFCF88D-D8E5-4962-A7C7-2531AF5BD915}"/>
              </a:ext>
            </a:extLst>
          </p:cNvPr>
          <p:cNvSpPr txBox="1"/>
          <p:nvPr/>
        </p:nvSpPr>
        <p:spPr>
          <a:xfrm>
            <a:off x="9130024" y="3701305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Beampipe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8ACEE1A-A84E-4555-A37A-099998F006E8}"/>
              </a:ext>
            </a:extLst>
          </p:cNvPr>
          <p:cNvSpPr/>
          <p:nvPr/>
        </p:nvSpPr>
        <p:spPr>
          <a:xfrm>
            <a:off x="8270661" y="5718890"/>
            <a:ext cx="3284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Installing deformation simulation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9975" y="116632"/>
            <a:ext cx="7952049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Detailed Installation Design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84430" y="1647964"/>
            <a:ext cx="9773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4  </a:t>
            </a:r>
            <a:r>
              <a:rPr lang="en-US" altLang="zh-CN" dirty="0"/>
              <a:t>Cantilever method installation :</a:t>
            </a:r>
            <a:r>
              <a:rPr lang="en-US" altLang="zh-CN" sz="2400" dirty="0"/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ECAL(</a:t>
            </a:r>
            <a:r>
              <a:rPr lang="en-US" altLang="zh-CN" sz="2400" dirty="0"/>
              <a:t>OTK</a:t>
            </a:r>
            <a:r>
              <a:rPr lang="en-US" altLang="zh-CN" sz="2400" dirty="0">
                <a:solidFill>
                  <a:srgbClr val="0070C0"/>
                </a:solidFill>
              </a:rPr>
              <a:t>)   </a:t>
            </a:r>
            <a:r>
              <a:rPr lang="en-US" altLang="zh-CN" sz="2400" dirty="0"/>
              <a:t>HCAL</a:t>
            </a:r>
            <a:r>
              <a:rPr lang="en-US" altLang="zh-CN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/>
              <a:t>---</a:t>
            </a:r>
            <a:r>
              <a:rPr lang="en-US" altLang="zh-CN" sz="2400" dirty="0">
                <a:solidFill>
                  <a:srgbClr val="0070C0"/>
                </a:solidFill>
              </a:rPr>
              <a:t>  </a:t>
            </a:r>
            <a:r>
              <a:rPr lang="en-US" altLang="zh-CN" sz="2400" dirty="0"/>
              <a:t>End (2) --- </a:t>
            </a:r>
            <a:r>
              <a:rPr lang="en-US" altLang="zh-CN" sz="2400" dirty="0">
                <a:solidFill>
                  <a:srgbClr val="0070C0"/>
                </a:solidFill>
              </a:rPr>
              <a:t>End Detectors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29</a:t>
            </a:fld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7667099" y="4034392"/>
            <a:ext cx="373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/>
              <a:t>Install</a:t>
            </a:r>
            <a:r>
              <a:rPr lang="en-US" altLang="zh-CN" b="1" dirty="0">
                <a:solidFill>
                  <a:srgbClr val="0070C0"/>
                </a:solidFill>
              </a:rPr>
              <a:t>  ECAL(</a:t>
            </a:r>
            <a:r>
              <a:rPr lang="en-US" altLang="zh-CN" b="1" dirty="0"/>
              <a:t>OTK</a:t>
            </a:r>
            <a:r>
              <a:rPr lang="en-US" altLang="zh-CN" b="1" dirty="0">
                <a:solidFill>
                  <a:srgbClr val="0070C0"/>
                </a:solidFill>
              </a:rPr>
              <a:t>)  </a:t>
            </a:r>
            <a:r>
              <a:rPr lang="en-US" altLang="zh-CN" b="1" dirty="0"/>
              <a:t>HCAL</a:t>
            </a:r>
            <a:r>
              <a:rPr lang="en-US" altLang="zh-CN" b="1" dirty="0">
                <a:solidFill>
                  <a:srgbClr val="0070C0"/>
                </a:solidFill>
              </a:rPr>
              <a:t>  YOKE </a:t>
            </a:r>
            <a:r>
              <a:rPr lang="en-US" altLang="zh-CN" b="1" dirty="0"/>
              <a:t>(3)</a:t>
            </a:r>
            <a:endParaRPr lang="zh-CN" altLang="en-US" b="1" dirty="0"/>
          </a:p>
        </p:txBody>
      </p:sp>
      <p:sp>
        <p:nvSpPr>
          <p:cNvPr id="12" name="矩形 11"/>
          <p:cNvSpPr/>
          <p:nvPr/>
        </p:nvSpPr>
        <p:spPr>
          <a:xfrm>
            <a:off x="335360" y="1124744"/>
            <a:ext cx="521081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Detailed Installation procedures </a:t>
            </a:r>
            <a:endParaRPr lang="en-US" altLang="zh-CN" dirty="0"/>
          </a:p>
        </p:txBody>
      </p:sp>
      <p:pic>
        <p:nvPicPr>
          <p:cNvPr id="5" name="端部量能器2024-10-19 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7272" t="18768" r="13367" b="2522"/>
          <a:stretch>
            <a:fillRect/>
          </a:stretch>
        </p:blipFill>
        <p:spPr>
          <a:xfrm>
            <a:off x="576001" y="2474295"/>
            <a:ext cx="6096063" cy="373846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4C10E22-F7ED-4B6B-A48E-F94401336F01}"/>
              </a:ext>
            </a:extLst>
          </p:cNvPr>
          <p:cNvSpPr/>
          <p:nvPr/>
        </p:nvSpPr>
        <p:spPr>
          <a:xfrm>
            <a:off x="1415480" y="2046422"/>
            <a:ext cx="5048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Lifting Installation : </a:t>
            </a:r>
            <a:r>
              <a:rPr lang="en-US" altLang="zh-CN" sz="2400" dirty="0">
                <a:solidFill>
                  <a:srgbClr val="0070C0"/>
                </a:solidFill>
              </a:rPr>
              <a:t>Yoke</a:t>
            </a:r>
            <a:r>
              <a:rPr lang="en-US" altLang="zh-CN" sz="2400" dirty="0"/>
              <a:t>   ---   </a:t>
            </a:r>
            <a:r>
              <a:rPr lang="en-US" altLang="zh-CN" sz="2400" dirty="0">
                <a:solidFill>
                  <a:srgbClr val="0070C0"/>
                </a:solidFill>
              </a:rPr>
              <a:t>End Detectors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405DE1C-69C7-48A1-B190-77C2355F9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1004" y="2352010"/>
            <a:ext cx="931020" cy="144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887BBEA-F283-4F4D-8E6E-719B0A3B7C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8488" y="2262011"/>
            <a:ext cx="1083520" cy="162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D80F28C-990B-42DC-AC4B-68DA9EFF7F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3185" y="2406010"/>
            <a:ext cx="853272" cy="1332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498C39F-CB16-4739-8163-186B20E280DF}"/>
              </a:ext>
            </a:extLst>
          </p:cNvPr>
          <p:cNvSpPr txBox="1"/>
          <p:nvPr/>
        </p:nvSpPr>
        <p:spPr>
          <a:xfrm>
            <a:off x="7521290" y="5012435"/>
            <a:ext cx="40246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Installation Steps : </a:t>
            </a:r>
          </a:p>
          <a:p>
            <a:r>
              <a:rPr lang="en-US" altLang="zh-CN" dirty="0"/>
              <a:t>1. Lift into the hall from the vertical shaft</a:t>
            </a:r>
          </a:p>
          <a:p>
            <a:r>
              <a:rPr lang="en-US" altLang="zh-CN" dirty="0"/>
              <a:t>2. Connected to the core shaft</a:t>
            </a:r>
          </a:p>
          <a:p>
            <a:r>
              <a:rPr lang="en-US" altLang="zh-CN" dirty="0"/>
              <a:t>3. Move</a:t>
            </a:r>
            <a:r>
              <a:rPr lang="zh-CN" altLang="en-US" dirty="0"/>
              <a:t> </a:t>
            </a:r>
            <a:r>
              <a:rPr lang="en-US" altLang="zh-CN" dirty="0"/>
              <a:t>……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77104" y="116632"/>
            <a:ext cx="3637791" cy="707886"/>
          </a:xfrm>
        </p:spPr>
        <p:txBody>
          <a:bodyPr wrap="square">
            <a:spAutoFit/>
          </a:bodyPr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623392" y="1556792"/>
            <a:ext cx="9989145" cy="3570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CEPC Detector Mechanical Integration : </a:t>
            </a:r>
            <a:r>
              <a:rPr lang="en-US" altLang="zh-CN" sz="2800" dirty="0"/>
              <a:t>(Ref-TDR)</a:t>
            </a:r>
          </a:p>
          <a:p>
            <a:r>
              <a:rPr lang="en-US" altLang="zh-CN" sz="2200" dirty="0"/>
              <a:t>   1.  Overall mechanical layout</a:t>
            </a:r>
          </a:p>
          <a:p>
            <a:r>
              <a:rPr lang="en-US" altLang="zh-CN" sz="2200" dirty="0">
                <a:solidFill>
                  <a:srgbClr val="FF0000"/>
                </a:solidFill>
              </a:rPr>
              <a:t>             </a:t>
            </a:r>
            <a:r>
              <a:rPr lang="en-US" altLang="zh-CN" sz="2200" dirty="0">
                <a:solidFill>
                  <a:srgbClr val="0070C0"/>
                </a:solidFill>
              </a:rPr>
              <a:t>Based on design requirements of sub-detectors and their electronics</a:t>
            </a:r>
          </a:p>
          <a:p>
            <a:r>
              <a:rPr lang="en-US" altLang="zh-CN" sz="2200" dirty="0"/>
              <a:t>   2. Connection structure between sub-detectors and the installation</a:t>
            </a:r>
            <a:r>
              <a:rPr lang="en-US" altLang="zh-CN" sz="2200" dirty="0">
                <a:solidFill>
                  <a:srgbClr val="0070C0"/>
                </a:solidFill>
              </a:rPr>
              <a:t> </a:t>
            </a:r>
            <a:r>
              <a:rPr lang="en-US" altLang="zh-CN" sz="2200" dirty="0">
                <a:solidFill>
                  <a:schemeClr val="tx1"/>
                </a:solidFill>
              </a:rPr>
              <a:t>of </a:t>
            </a:r>
            <a:r>
              <a:rPr lang="en-US" altLang="zh-CN" sz="2200" dirty="0"/>
              <a:t>sub-detectors</a:t>
            </a:r>
          </a:p>
          <a:p>
            <a:r>
              <a:rPr lang="en-US" altLang="zh-CN" sz="2200" dirty="0"/>
              <a:t>             </a:t>
            </a:r>
            <a:r>
              <a:rPr lang="en-US" altLang="zh-CN" sz="2200" dirty="0">
                <a:solidFill>
                  <a:srgbClr val="0070C0"/>
                </a:solidFill>
              </a:rPr>
              <a:t>Provide design guidance for the interface of each sub-detector</a:t>
            </a:r>
            <a:endParaRPr lang="en-US" altLang="zh-CN" sz="2200" dirty="0"/>
          </a:p>
          <a:p>
            <a:r>
              <a:rPr lang="en-US" altLang="zh-CN" sz="2200" dirty="0"/>
              <a:t>   3. Configuration of the underground experimental Hall</a:t>
            </a:r>
          </a:p>
          <a:p>
            <a:r>
              <a:rPr lang="en-US" altLang="zh-CN" sz="2200" dirty="0">
                <a:solidFill>
                  <a:srgbClr val="0070C0"/>
                </a:solidFill>
              </a:rPr>
              <a:t>             Space for the detector and installation</a:t>
            </a:r>
          </a:p>
          <a:p>
            <a:r>
              <a:rPr lang="en-US" altLang="zh-CN" sz="2200" dirty="0">
                <a:solidFill>
                  <a:srgbClr val="0070C0"/>
                </a:solidFill>
              </a:rPr>
              <a:t>             Vertical shaft hoist, lifting equipment, and other essential infrastructure </a:t>
            </a:r>
          </a:p>
          <a:p>
            <a:r>
              <a:rPr lang="en-US" altLang="zh-CN" sz="2200" dirty="0"/>
              <a:t>   4. Others </a:t>
            </a:r>
            <a:endParaRPr lang="en-US" altLang="zh-CN" sz="2200" dirty="0">
              <a:solidFill>
                <a:srgbClr val="0070C0"/>
              </a:solidFill>
            </a:endParaRPr>
          </a:p>
          <a:p>
            <a:r>
              <a:rPr lang="en-US" altLang="zh-CN" sz="2200" dirty="0">
                <a:solidFill>
                  <a:srgbClr val="0070C0"/>
                </a:solidFill>
              </a:rPr>
              <a:t>            Underground auxiliary hall, </a:t>
            </a:r>
            <a:r>
              <a:rPr lang="en-US" altLang="zh-CN" sz="2200" dirty="0">
                <a:solidFill>
                  <a:srgbClr val="FF0000"/>
                </a:solidFill>
              </a:rPr>
              <a:t>Ground Halls </a:t>
            </a:r>
            <a:endParaRPr lang="en-US" altLang="zh-CN" sz="2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9975" y="116632"/>
            <a:ext cx="7952049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Detailed Installation Design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75022" y="1704781"/>
            <a:ext cx="8826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4  </a:t>
            </a:r>
            <a:r>
              <a:rPr lang="en-US" altLang="zh-CN" dirty="0"/>
              <a:t>Installation :</a:t>
            </a:r>
            <a:r>
              <a:rPr lang="en-US" altLang="zh-CN" sz="2400" dirty="0"/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ECAL(</a:t>
            </a:r>
            <a:r>
              <a:rPr lang="en-US" altLang="zh-CN" sz="2400" dirty="0"/>
              <a:t>OTK</a:t>
            </a:r>
            <a:r>
              <a:rPr lang="en-US" altLang="zh-CN" sz="2400" dirty="0">
                <a:solidFill>
                  <a:srgbClr val="0070C0"/>
                </a:solidFill>
              </a:rPr>
              <a:t>)   </a:t>
            </a:r>
            <a:r>
              <a:rPr lang="en-US" altLang="zh-CN" sz="2400" dirty="0"/>
              <a:t>HCAL</a:t>
            </a:r>
            <a:r>
              <a:rPr lang="en-US" altLang="zh-CN" sz="2400" dirty="0">
                <a:solidFill>
                  <a:srgbClr val="0070C0"/>
                </a:solidFill>
              </a:rPr>
              <a:t>   Yoke  </a:t>
            </a:r>
            <a:r>
              <a:rPr lang="en-US" altLang="zh-CN" sz="2400" dirty="0"/>
              <a:t>---</a:t>
            </a:r>
            <a:r>
              <a:rPr lang="en-US" altLang="zh-CN" sz="2400" dirty="0">
                <a:solidFill>
                  <a:srgbClr val="0070C0"/>
                </a:solidFill>
              </a:rPr>
              <a:t>  </a:t>
            </a:r>
            <a:r>
              <a:rPr lang="en-US" altLang="zh-CN" sz="2400" dirty="0"/>
              <a:t>End (3) --- </a:t>
            </a:r>
            <a:r>
              <a:rPr lang="en-US" altLang="zh-CN" sz="2400" dirty="0">
                <a:solidFill>
                  <a:srgbClr val="0070C0"/>
                </a:solidFill>
              </a:rPr>
              <a:t>End Detectors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30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224" y="2420888"/>
            <a:ext cx="4004407" cy="3960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35360" y="1181561"/>
            <a:ext cx="521081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Detailed Installation procedures 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9" y="2780209"/>
            <a:ext cx="4369543" cy="3240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0586F31-5561-4838-8B28-81064E292B4D}"/>
              </a:ext>
            </a:extLst>
          </p:cNvPr>
          <p:cNvSpPr/>
          <p:nvPr/>
        </p:nvSpPr>
        <p:spPr>
          <a:xfrm>
            <a:off x="575022" y="2167887"/>
            <a:ext cx="4706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Connection and adjustment of HCAL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5CC64C3-2E8C-4D1B-A134-5C7C9AAF8BB3}"/>
              </a:ext>
            </a:extLst>
          </p:cNvPr>
          <p:cNvSpPr txBox="1"/>
          <p:nvPr/>
        </p:nvSpPr>
        <p:spPr>
          <a:xfrm>
            <a:off x="5163782" y="2420888"/>
            <a:ext cx="22131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/>
              <a:t>End HCAL</a:t>
            </a:r>
          </a:p>
          <a:p>
            <a:pPr algn="ctr"/>
            <a:r>
              <a:rPr lang="en-US" altLang="zh-CN" b="1" dirty="0">
                <a:solidFill>
                  <a:srgbClr val="0070C0"/>
                </a:solidFill>
              </a:rPr>
              <a:t>Connection Structure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2BAA8FA-F604-4619-84B5-79AC09A3E8BC}"/>
              </a:ext>
            </a:extLst>
          </p:cNvPr>
          <p:cNvSpPr txBox="1"/>
          <p:nvPr/>
        </p:nvSpPr>
        <p:spPr>
          <a:xfrm>
            <a:off x="4860493" y="3159552"/>
            <a:ext cx="2633028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 the Axial direction : </a:t>
            </a:r>
          </a:p>
          <a:p>
            <a:r>
              <a:rPr lang="en-US" altLang="zh-CN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Two</a:t>
            </a:r>
            <a:r>
              <a:rPr lang="en-US" altLang="zh-CN" dirty="0"/>
              <a:t> Adjustable Pad Irons</a:t>
            </a:r>
          </a:p>
          <a:p>
            <a:endParaRPr lang="en-US" altLang="zh-CN" sz="800" dirty="0"/>
          </a:p>
          <a:p>
            <a:r>
              <a:rPr lang="en-US" altLang="zh-CN" dirty="0"/>
              <a:t>Circumferential direction :</a:t>
            </a:r>
          </a:p>
          <a:p>
            <a:r>
              <a:rPr lang="en-US" altLang="zh-CN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Eight pairs</a:t>
            </a:r>
          </a:p>
          <a:p>
            <a:endParaRPr lang="en-US" altLang="zh-CN" dirty="0">
              <a:solidFill>
                <a:srgbClr val="0070C0"/>
              </a:solidFill>
            </a:endParaRPr>
          </a:p>
          <a:p>
            <a:r>
              <a:rPr lang="en-US" altLang="zh-CN" dirty="0">
                <a:solidFill>
                  <a:srgbClr val="0070C0"/>
                </a:solidFill>
              </a:rPr>
              <a:t>Connection : </a:t>
            </a:r>
          </a:p>
          <a:p>
            <a:r>
              <a:rPr lang="en-US" altLang="zh-CN" dirty="0"/>
              <a:t>  Fixed to the HCAL rings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808EFBF-FF2E-43C2-A5A5-994A50B418D1}"/>
              </a:ext>
            </a:extLst>
          </p:cNvPr>
          <p:cNvSpPr txBox="1"/>
          <p:nvPr/>
        </p:nvSpPr>
        <p:spPr>
          <a:xfrm>
            <a:off x="5420385" y="5489356"/>
            <a:ext cx="14077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/>
              <a:t>End HCAL</a:t>
            </a:r>
          </a:p>
          <a:p>
            <a:pPr algn="ctr"/>
            <a:r>
              <a:rPr lang="en-US" altLang="zh-CN" b="1" dirty="0">
                <a:solidFill>
                  <a:srgbClr val="0070C0"/>
                </a:solidFill>
              </a:rPr>
              <a:t>adjust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33FC798-D7D4-4C74-B119-36A81A298E93}"/>
              </a:ext>
            </a:extLst>
          </p:cNvPr>
          <p:cNvSpPr/>
          <p:nvPr/>
        </p:nvSpPr>
        <p:spPr>
          <a:xfrm>
            <a:off x="5031303" y="6228020"/>
            <a:ext cx="2185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Hydraulic adjustment</a:t>
            </a:r>
            <a:endParaRPr lang="zh-CN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9976" y="116632"/>
            <a:ext cx="7952049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Detailed Installation Design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23392" y="1710739"/>
            <a:ext cx="753300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Step 5  </a:t>
            </a:r>
            <a:r>
              <a:rPr lang="en-US" altLang="zh-CN" dirty="0"/>
              <a:t>Move the Detectors from the Pre-assembly point to the Collision point</a:t>
            </a:r>
            <a:endParaRPr lang="en-US" altLang="zh-CN" sz="240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31</a:t>
            </a:fld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054335" y="2141626"/>
            <a:ext cx="1021334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</a:rPr>
              <a:t>Push the accelerator vacuum component into the center of the detector and connect it to the Be beampipe  </a:t>
            </a:r>
          </a:p>
        </p:txBody>
      </p:sp>
      <p:sp>
        <p:nvSpPr>
          <p:cNvPr id="4" name="矩形 3"/>
          <p:cNvSpPr/>
          <p:nvPr/>
        </p:nvSpPr>
        <p:spPr>
          <a:xfrm>
            <a:off x="3872773" y="6061771"/>
            <a:ext cx="650557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1. This is a conceptual installation design</a:t>
            </a:r>
          </a:p>
          <a:p>
            <a:r>
              <a:rPr lang="en-US" altLang="zh-CN" dirty="0"/>
              <a:t>2. We will continue to optimize and improve the design in the future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258681" y="3226651"/>
            <a:ext cx="4375150" cy="1506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Design parameters of hydraulic cylinder :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Move distance : 16,500 mm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Hydraulic cylinder movement span: ≈ 2.1 m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Hydraulic cylinder thrust :  50 t (&gt; 30 t)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(hydrostatic guide rail   6000*0.005 = 30 t)</a:t>
            </a:r>
          </a:p>
        </p:txBody>
      </p:sp>
      <p:sp>
        <p:nvSpPr>
          <p:cNvPr id="11" name="矩形 10"/>
          <p:cNvSpPr/>
          <p:nvPr/>
        </p:nvSpPr>
        <p:spPr>
          <a:xfrm>
            <a:off x="335360" y="1181561"/>
            <a:ext cx="521081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Detailed Installation procedures </a:t>
            </a:r>
            <a:endParaRPr lang="en-US" altLang="zh-CN" dirty="0"/>
          </a:p>
        </p:txBody>
      </p:sp>
      <p:pic>
        <p:nvPicPr>
          <p:cNvPr id="2" name="b10484b38866b1d1cf34858e8aa953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4029" t="10589" r="6241" b="-2381"/>
          <a:stretch>
            <a:fillRect/>
          </a:stretch>
        </p:blipFill>
        <p:spPr>
          <a:xfrm>
            <a:off x="275762" y="2492896"/>
            <a:ext cx="6162207" cy="310392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39416" y="6163432"/>
            <a:ext cx="2978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Installation Summary :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029" y="2609722"/>
            <a:ext cx="1477749" cy="133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9976" y="116632"/>
            <a:ext cx="7952049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Detailed Installation Design</a:t>
            </a:r>
          </a:p>
        </p:txBody>
      </p:sp>
      <p:sp>
        <p:nvSpPr>
          <p:cNvPr id="2" name="矩形 1"/>
          <p:cNvSpPr/>
          <p:nvPr/>
        </p:nvSpPr>
        <p:spPr>
          <a:xfrm>
            <a:off x="335360" y="1181561"/>
            <a:ext cx="115059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4. Modular lifting and lifting of integral components : </a:t>
            </a:r>
            <a:r>
              <a:rPr lang="en-US" altLang="zh-CN" sz="1200" dirty="0"/>
              <a:t>(relate to the design of the vertical shaft and the hoists)</a:t>
            </a:r>
            <a:endParaRPr lang="zh-CN" altLang="en-US" sz="1200" dirty="0"/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538" y="5139336"/>
            <a:ext cx="1600514" cy="131400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538" y="3573016"/>
            <a:ext cx="1602000" cy="91968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7805" y="5139336"/>
            <a:ext cx="878855" cy="131400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2907" y="3340031"/>
            <a:ext cx="540000" cy="1224238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6719337" y="3788128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Magnet</a:t>
            </a:r>
            <a:endParaRPr lang="zh-CN" altLang="en-US" dirty="0"/>
          </a:p>
        </p:txBody>
      </p:sp>
      <p:sp>
        <p:nvSpPr>
          <p:cNvPr id="56" name="文本框 55"/>
          <p:cNvSpPr txBox="1"/>
          <p:nvPr/>
        </p:nvSpPr>
        <p:spPr>
          <a:xfrm>
            <a:off x="8695414" y="3800684"/>
            <a:ext cx="64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ECAL</a:t>
            </a:r>
            <a:endParaRPr lang="zh-CN" altLang="en-US" dirty="0"/>
          </a:p>
        </p:txBody>
      </p:sp>
      <p:sp>
        <p:nvSpPr>
          <p:cNvPr id="57" name="文本框 56"/>
          <p:cNvSpPr txBox="1"/>
          <p:nvPr/>
        </p:nvSpPr>
        <p:spPr>
          <a:xfrm>
            <a:off x="10684094" y="3781944"/>
            <a:ext cx="103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TPC+OTK</a:t>
            </a:r>
            <a:endParaRPr lang="zh-CN" altLang="en-US" dirty="0"/>
          </a:p>
        </p:txBody>
      </p:sp>
      <p:sp>
        <p:nvSpPr>
          <p:cNvPr id="58" name="文本框 57"/>
          <p:cNvSpPr txBox="1"/>
          <p:nvPr/>
        </p:nvSpPr>
        <p:spPr>
          <a:xfrm>
            <a:off x="6939140" y="5016767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ITK</a:t>
            </a:r>
            <a:endParaRPr lang="zh-CN" altLang="en-US" dirty="0"/>
          </a:p>
        </p:txBody>
      </p:sp>
      <p:sp>
        <p:nvSpPr>
          <p:cNvPr id="59" name="文本框 58"/>
          <p:cNvSpPr txBox="1"/>
          <p:nvPr/>
        </p:nvSpPr>
        <p:spPr>
          <a:xfrm>
            <a:off x="6764159" y="6070138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Beampipe</a:t>
            </a:r>
            <a:endParaRPr lang="zh-CN" altLang="en-US" dirty="0"/>
          </a:p>
        </p:txBody>
      </p:sp>
      <p:sp>
        <p:nvSpPr>
          <p:cNvPr id="60" name="文本框 59"/>
          <p:cNvSpPr txBox="1"/>
          <p:nvPr/>
        </p:nvSpPr>
        <p:spPr>
          <a:xfrm>
            <a:off x="8695414" y="6070138"/>
            <a:ext cx="118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- ECAL</a:t>
            </a:r>
            <a:endParaRPr lang="zh-CN" altLang="en-US" dirty="0"/>
          </a:p>
        </p:txBody>
      </p:sp>
      <p:sp>
        <p:nvSpPr>
          <p:cNvPr id="61" name="文本框 60"/>
          <p:cNvSpPr txBox="1"/>
          <p:nvPr/>
        </p:nvSpPr>
        <p:spPr>
          <a:xfrm>
            <a:off x="10675272" y="6070138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- HCAL</a:t>
            </a:r>
            <a:endParaRPr lang="zh-CN" altLang="en-US" dirty="0"/>
          </a:p>
        </p:txBody>
      </p:sp>
      <p:sp>
        <p:nvSpPr>
          <p:cNvPr id="62" name="文本框 61"/>
          <p:cNvSpPr txBox="1"/>
          <p:nvPr/>
        </p:nvSpPr>
        <p:spPr>
          <a:xfrm>
            <a:off x="699836" y="4643844"/>
            <a:ext cx="61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Yoke</a:t>
            </a:r>
            <a:endParaRPr lang="zh-CN" altLang="en-US" dirty="0"/>
          </a:p>
        </p:txBody>
      </p:sp>
      <p:sp>
        <p:nvSpPr>
          <p:cNvPr id="63" name="文本框 62"/>
          <p:cNvSpPr txBox="1"/>
          <p:nvPr/>
        </p:nvSpPr>
        <p:spPr>
          <a:xfrm>
            <a:off x="2171384" y="4643844"/>
            <a:ext cx="102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Yoke</a:t>
            </a:r>
            <a:endParaRPr lang="zh-CN" altLang="en-US" dirty="0"/>
          </a:p>
        </p:txBody>
      </p:sp>
      <p:sp>
        <p:nvSpPr>
          <p:cNvPr id="64" name="文本框 63"/>
          <p:cNvSpPr txBox="1"/>
          <p:nvPr/>
        </p:nvSpPr>
        <p:spPr>
          <a:xfrm>
            <a:off x="4132348" y="4643844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HCAL</a:t>
            </a:r>
            <a:endParaRPr lang="zh-CN" altLang="en-US" dirty="0"/>
          </a:p>
        </p:txBody>
      </p:sp>
      <p:sp>
        <p:nvSpPr>
          <p:cNvPr id="65" name="矩形 64"/>
          <p:cNvSpPr/>
          <p:nvPr/>
        </p:nvSpPr>
        <p:spPr>
          <a:xfrm>
            <a:off x="1517039" y="2564904"/>
            <a:ext cx="2331086" cy="67710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heaviest single module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≈  350 </a:t>
            </a:r>
            <a:r>
              <a:rPr lang="en-US" altLang="zh-CN" sz="2000" b="1" dirty="0"/>
              <a:t>t</a:t>
            </a:r>
            <a:endParaRPr lang="zh-CN" altLang="en-US" sz="2000" b="1" dirty="0"/>
          </a:p>
        </p:txBody>
      </p:sp>
      <p:sp>
        <p:nvSpPr>
          <p:cNvPr id="66" name="矩形 65"/>
          <p:cNvSpPr/>
          <p:nvPr/>
        </p:nvSpPr>
        <p:spPr>
          <a:xfrm>
            <a:off x="4274961" y="2566465"/>
            <a:ext cx="1890262" cy="67710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Largest single size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9050 </a:t>
            </a:r>
            <a:r>
              <a:rPr lang="en-US" altLang="zh-CN" sz="2000" b="1" dirty="0"/>
              <a:t>L</a:t>
            </a:r>
            <a:r>
              <a:rPr lang="en-US" altLang="zh-CN" sz="2000" b="1" dirty="0">
                <a:solidFill>
                  <a:srgbClr val="FF0000"/>
                </a:solidFill>
              </a:rPr>
              <a:t> X </a:t>
            </a:r>
            <a:r>
              <a:rPr lang="az-Cyrl-AZ" altLang="zh-CN" sz="2000" b="1" dirty="0"/>
              <a:t>Ф</a:t>
            </a:r>
            <a:r>
              <a:rPr lang="en-US" altLang="zh-CN" sz="2000" b="1" dirty="0">
                <a:solidFill>
                  <a:srgbClr val="FF0000"/>
                </a:solidFill>
              </a:rPr>
              <a:t> 8470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67" name="直接箭头连接符 10"/>
          <p:cNvCxnSpPr/>
          <p:nvPr/>
        </p:nvCxnSpPr>
        <p:spPr bwMode="auto">
          <a:xfrm flipH="1">
            <a:off x="2829651" y="3260652"/>
            <a:ext cx="462725" cy="563319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10"/>
          <p:cNvCxnSpPr/>
          <p:nvPr/>
        </p:nvCxnSpPr>
        <p:spPr bwMode="auto">
          <a:xfrm>
            <a:off x="6026180" y="2911078"/>
            <a:ext cx="645884" cy="229436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 68"/>
          <p:cNvSpPr/>
          <p:nvPr/>
        </p:nvSpPr>
        <p:spPr>
          <a:xfrm>
            <a:off x="1713672" y="1925852"/>
            <a:ext cx="23198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/>
              <a:t>Modular lifting (3)</a:t>
            </a:r>
            <a:endParaRPr lang="zh-CN" altLang="en-US" sz="2200" b="1" dirty="0"/>
          </a:p>
        </p:txBody>
      </p:sp>
      <p:sp>
        <p:nvSpPr>
          <p:cNvPr id="70" name="矩形 69"/>
          <p:cNvSpPr/>
          <p:nvPr/>
        </p:nvSpPr>
        <p:spPr>
          <a:xfrm>
            <a:off x="8073966" y="1925852"/>
            <a:ext cx="25063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/>
              <a:t>lifting of integral (7)</a:t>
            </a:r>
            <a:endParaRPr lang="zh-CN" altLang="en-US" sz="2200" b="1" dirty="0"/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32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927" y="5139336"/>
            <a:ext cx="1404000" cy="131396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925" y="3847337"/>
            <a:ext cx="1404000" cy="4053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0179" y="4374235"/>
            <a:ext cx="1980000" cy="6770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40179" y="5483820"/>
            <a:ext cx="1980000" cy="50305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33635" y="4166798"/>
            <a:ext cx="1280153" cy="19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36671" y="2613384"/>
            <a:ext cx="1707282" cy="126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C13BD0B-6595-4717-8485-B4F096EB640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984" y="2614933"/>
            <a:ext cx="1697545" cy="1080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A4543D47-DADD-4241-B95F-6C17983F8A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05324" y="4319254"/>
            <a:ext cx="1073053" cy="167508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62489" y="117197"/>
            <a:ext cx="2867025" cy="706755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Our Team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396386" y="3138269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IHEP (5)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55440" y="3859679"/>
            <a:ext cx="381091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Design companies</a:t>
            </a:r>
          </a:p>
          <a:p>
            <a:pPr algn="ctr"/>
            <a:r>
              <a:rPr lang="en-US" altLang="zh-CN" dirty="0"/>
              <a:t>Zhejiang University Affiliated Company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7315704" y="3861068"/>
            <a:ext cx="3959860" cy="798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Manufacturing companies</a:t>
            </a:r>
          </a:p>
          <a:p>
            <a:pPr algn="ctr"/>
            <a:r>
              <a:rPr lang="en-US" altLang="zh-CN" dirty="0"/>
              <a:t>CITIC Heavy Industry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7609392" y="1916708"/>
            <a:ext cx="2973705" cy="1353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Universities</a:t>
            </a:r>
          </a:p>
          <a:p>
            <a:pPr algn="ctr"/>
            <a:r>
              <a:rPr lang="en-US" altLang="zh-CN" dirty="0"/>
              <a:t>Hunan University</a:t>
            </a:r>
          </a:p>
          <a:p>
            <a:pPr algn="ctr"/>
            <a:r>
              <a:rPr lang="en-US" altLang="zh-CN" dirty="0"/>
              <a:t>University of South China</a:t>
            </a:r>
          </a:p>
          <a:p>
            <a:pPr algn="ctr"/>
            <a:r>
              <a:rPr lang="en-US" altLang="zh-CN" dirty="0"/>
              <a:t>Southwest Jiaotong University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2296794" y="2060853"/>
            <a:ext cx="1955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Students (3)</a:t>
            </a:r>
          </a:p>
        </p:txBody>
      </p:sp>
      <p:sp>
        <p:nvSpPr>
          <p:cNvPr id="7" name="矩形 6"/>
          <p:cNvSpPr/>
          <p:nvPr/>
        </p:nvSpPr>
        <p:spPr>
          <a:xfrm>
            <a:off x="5209122" y="2125483"/>
            <a:ext cx="1763816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Calculation team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14050" y="4394444"/>
            <a:ext cx="1353960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Design team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1" name="直接箭头连接符 35"/>
          <p:cNvCxnSpPr/>
          <p:nvPr/>
        </p:nvCxnSpPr>
        <p:spPr bwMode="auto">
          <a:xfrm>
            <a:off x="7363292" y="2283466"/>
            <a:ext cx="540000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35"/>
          <p:cNvCxnSpPr/>
          <p:nvPr/>
        </p:nvCxnSpPr>
        <p:spPr bwMode="auto">
          <a:xfrm flipV="1">
            <a:off x="6917794" y="4317692"/>
            <a:ext cx="540000" cy="209966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35"/>
          <p:cNvCxnSpPr/>
          <p:nvPr/>
        </p:nvCxnSpPr>
        <p:spPr bwMode="auto">
          <a:xfrm flipH="1" flipV="1">
            <a:off x="4698996" y="4317693"/>
            <a:ext cx="576108" cy="198021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35"/>
          <p:cNvCxnSpPr/>
          <p:nvPr/>
        </p:nvCxnSpPr>
        <p:spPr bwMode="auto">
          <a:xfrm flipH="1">
            <a:off x="4266948" y="2302803"/>
            <a:ext cx="540000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15891" y="5228919"/>
            <a:ext cx="73343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Future plan: </a:t>
            </a:r>
          </a:p>
          <a:p>
            <a:r>
              <a:rPr lang="en-US" altLang="zh-CN" sz="2000" dirty="0"/>
              <a:t>1. Allocate more mechanical engineers, including those at JUNO now</a:t>
            </a:r>
          </a:p>
          <a:p>
            <a:r>
              <a:rPr lang="en-US" altLang="zh-CN" sz="2000" dirty="0">
                <a:solidFill>
                  <a:srgbClr val="FF0000"/>
                </a:solidFill>
              </a:rPr>
              <a:t>2. Seeking cooperation partners in special fields</a:t>
            </a:r>
          </a:p>
          <a:p>
            <a:r>
              <a:rPr lang="en-US" altLang="zh-CN" sz="2000" dirty="0"/>
              <a:t>3. Seek international cooperation</a:t>
            </a:r>
            <a:endParaRPr lang="zh-CN" altLang="en-US" sz="2000" dirty="0"/>
          </a:p>
        </p:txBody>
      </p:sp>
      <p:sp>
        <p:nvSpPr>
          <p:cNvPr id="15" name="矩形 14"/>
          <p:cNvSpPr/>
          <p:nvPr/>
        </p:nvSpPr>
        <p:spPr>
          <a:xfrm>
            <a:off x="713744" y="1172831"/>
            <a:ext cx="697230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1. IHEP mechanical engineers as the core for the design and optimization </a:t>
            </a:r>
          </a:p>
          <a:p>
            <a:r>
              <a:rPr lang="en-US" altLang="zh-CN" dirty="0"/>
              <a:t>2. Use as much possible outside resources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33</a:t>
            </a:fld>
            <a:endParaRPr lang="zh-CN" altLang="en-US" dirty="0"/>
          </a:p>
        </p:txBody>
      </p:sp>
      <p:cxnSp>
        <p:nvCxnSpPr>
          <p:cNvPr id="19" name="直接箭头连接符 35"/>
          <p:cNvCxnSpPr/>
          <p:nvPr/>
        </p:nvCxnSpPr>
        <p:spPr bwMode="auto">
          <a:xfrm flipV="1">
            <a:off x="6049548" y="2598071"/>
            <a:ext cx="0" cy="54000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35"/>
          <p:cNvCxnSpPr/>
          <p:nvPr/>
        </p:nvCxnSpPr>
        <p:spPr bwMode="auto">
          <a:xfrm>
            <a:off x="6049548" y="3647583"/>
            <a:ext cx="0" cy="54000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6492" y="116632"/>
            <a:ext cx="7879016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Summary and Working Plan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199456" y="2420888"/>
            <a:ext cx="8745220" cy="1783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/>
              <a:t>1. The overall concept of the installation scheme has been completed</a:t>
            </a:r>
          </a:p>
          <a:p>
            <a:r>
              <a:rPr lang="en-US" altLang="zh-CN" sz="2200" dirty="0"/>
              <a:t>2. The connection structure of the Barrel HCAL and END HCAL are designed,</a:t>
            </a:r>
          </a:p>
          <a:p>
            <a:r>
              <a:rPr lang="en-US" altLang="zh-CN" sz="2200" dirty="0"/>
              <a:t>    and they can be remotely and automatically adjusted</a:t>
            </a:r>
          </a:p>
          <a:p>
            <a:r>
              <a:rPr lang="en-US" altLang="zh-CN" sz="2200" dirty="0">
                <a:solidFill>
                  <a:srgbClr val="FF0000"/>
                </a:solidFill>
              </a:rPr>
              <a:t>3. The connection structure for the other sub-detectors has been designed, </a:t>
            </a:r>
          </a:p>
          <a:p>
            <a:r>
              <a:rPr lang="en-US" altLang="zh-CN" sz="2200" dirty="0">
                <a:solidFill>
                  <a:srgbClr val="FF0000"/>
                </a:solidFill>
              </a:rPr>
              <a:t>    but is difficult to operate and needs to be optimized</a:t>
            </a:r>
            <a:endParaRPr lang="zh-CN" altLang="en-US" sz="22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5360" y="1196752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Summary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45359" y="6398368"/>
            <a:ext cx="341760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34</a:t>
            </a:fld>
            <a:endParaRPr lang="zh-CN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6492" y="116632"/>
            <a:ext cx="7879016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Summary and Working Plan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45359" y="6398368"/>
            <a:ext cx="341760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35</a:t>
            </a:fld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335360" y="1196752"/>
            <a:ext cx="2254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Working plan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1424" y="2492896"/>
            <a:ext cx="939237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/>
              <a:t>1. Optimization and refinement of existing installation programmes</a:t>
            </a:r>
          </a:p>
          <a:p>
            <a:r>
              <a:rPr lang="en-US" altLang="zh-CN" sz="2200" dirty="0"/>
              <a:t>2. Refine the connection design of sub detectors</a:t>
            </a:r>
          </a:p>
          <a:p>
            <a:r>
              <a:rPr lang="en-US" altLang="zh-CN" sz="2200" dirty="0"/>
              <a:t>3. Optimize the layout of </a:t>
            </a:r>
            <a:r>
              <a:rPr lang="en-US" altLang="zh-CN" sz="2200" dirty="0">
                <a:solidFill>
                  <a:srgbClr val="0070C0"/>
                </a:solidFill>
              </a:rPr>
              <a:t>the underground</a:t>
            </a:r>
            <a:r>
              <a:rPr lang="en-US" altLang="zh-CN" sz="2200" dirty="0"/>
              <a:t> experimental hall and its auxiliary hall</a:t>
            </a:r>
          </a:p>
          <a:p>
            <a:r>
              <a:rPr lang="en-US" altLang="zh-CN" sz="2200" dirty="0"/>
              <a:t>4. Start planning the layout design of </a:t>
            </a:r>
            <a:r>
              <a:rPr lang="en-US" altLang="zh-CN" sz="2200" dirty="0">
                <a:solidFill>
                  <a:srgbClr val="FF0000"/>
                </a:solidFill>
              </a:rPr>
              <a:t>the ground </a:t>
            </a:r>
            <a:r>
              <a:rPr lang="en-US" altLang="zh-CN" sz="2200" dirty="0"/>
              <a:t>hall</a:t>
            </a:r>
            <a:endParaRPr lang="zh-CN" altLang="en-US" sz="2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>
            <a:fillRect/>
          </a:stretch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/>
          <p:nvPr/>
        </p:nvSpPr>
        <p:spPr>
          <a:xfrm>
            <a:off x="1312286" y="3212976"/>
            <a:ext cx="9567427" cy="90024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6" y="5397753"/>
            <a:ext cx="3552825" cy="6729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98170" y="6116105"/>
            <a:ext cx="341760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36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595" y="1672764"/>
            <a:ext cx="6294096" cy="486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77104" y="116632"/>
            <a:ext cx="3637791" cy="707886"/>
          </a:xfrm>
        </p:spPr>
        <p:txBody>
          <a:bodyPr wrap="square">
            <a:spAutoFit/>
          </a:bodyPr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6" name="矩形 2"/>
          <p:cNvSpPr/>
          <p:nvPr/>
        </p:nvSpPr>
        <p:spPr bwMode="auto">
          <a:xfrm>
            <a:off x="479376" y="1124744"/>
            <a:ext cx="442150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/>
              <a:t>1.  Overall mechanical layout:</a:t>
            </a:r>
            <a:endParaRPr lang="zh-CN" sz="2000" dirty="0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1770" y="1657227"/>
            <a:ext cx="35560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0070C0"/>
                </a:solidFill>
              </a:rPr>
              <a:t>From outmost to innermost</a:t>
            </a:r>
            <a:endParaRPr lang="zh-CN" altLang="en-US" sz="2200" b="1" dirty="0">
              <a:solidFill>
                <a:srgbClr val="0070C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80859" y="2555239"/>
            <a:ext cx="118494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</a:rPr>
              <a:t>Yoke</a:t>
            </a:r>
          </a:p>
          <a:p>
            <a:pPr algn="ctr"/>
            <a:r>
              <a:rPr lang="en-US" altLang="zh-CN" sz="1200" dirty="0"/>
              <a:t>(Muon)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Magnet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HCAL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ECAL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TPC</a:t>
            </a:r>
          </a:p>
          <a:p>
            <a:pPr algn="ctr"/>
            <a:r>
              <a:rPr lang="en-US" altLang="zh-CN" sz="1200" dirty="0"/>
              <a:t>(OTK)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ITK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Beam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pipe</a:t>
            </a:r>
          </a:p>
          <a:p>
            <a:pPr algn="ctr"/>
            <a:r>
              <a:rPr lang="en-US" altLang="zh-CN" sz="1200" dirty="0"/>
              <a:t>(VTX  LumiCal)</a:t>
            </a:r>
            <a:endParaRPr lang="zh-CN" altLang="en-US" sz="1200" dirty="0"/>
          </a:p>
        </p:txBody>
      </p:sp>
      <p:sp>
        <p:nvSpPr>
          <p:cNvPr id="10" name="文本框 9"/>
          <p:cNvSpPr txBox="1"/>
          <p:nvPr/>
        </p:nvSpPr>
        <p:spPr>
          <a:xfrm>
            <a:off x="959187" y="2044501"/>
            <a:ext cx="1228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Barrel</a:t>
            </a:r>
            <a:r>
              <a:rPr lang="en-US" altLang="zh-CN" sz="1200" dirty="0"/>
              <a:t>(7)</a:t>
            </a:r>
            <a:endParaRPr lang="zh-CN" altLang="en-US" sz="1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092305" y="2044501"/>
            <a:ext cx="1419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Endcap</a:t>
            </a:r>
            <a:r>
              <a:rPr lang="en-US" altLang="zh-CN" sz="1200" dirty="0"/>
              <a:t>(3)</a:t>
            </a:r>
            <a:endParaRPr lang="zh-CN" altLang="en-US" sz="1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460322" y="2572379"/>
            <a:ext cx="68320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</a:rPr>
              <a:t>Yoke</a:t>
            </a:r>
          </a:p>
          <a:p>
            <a:pPr algn="ctr"/>
            <a:r>
              <a:rPr lang="en-US" altLang="zh-CN" sz="1200" dirty="0"/>
              <a:t>(Muon)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HCAL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ECAL</a:t>
            </a:r>
          </a:p>
          <a:p>
            <a:pPr algn="ctr"/>
            <a:r>
              <a:rPr lang="en-US" altLang="zh-CN" sz="1200" dirty="0">
                <a:solidFill>
                  <a:srgbClr val="0070C0"/>
                </a:solidFill>
              </a:rPr>
              <a:t>(</a:t>
            </a:r>
            <a:r>
              <a:rPr lang="en-US" altLang="zh-CN" sz="1200" dirty="0"/>
              <a:t>OTK</a:t>
            </a:r>
            <a:r>
              <a:rPr lang="en-US" altLang="zh-CN" sz="12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416372" y="2049157"/>
            <a:ext cx="974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MDI</a:t>
            </a:r>
            <a:r>
              <a:rPr lang="en-US" altLang="zh-CN" sz="1200" dirty="0"/>
              <a:t>(1)</a:t>
            </a:r>
            <a:endParaRPr lang="zh-CN" altLang="en-US" sz="1200" dirty="0"/>
          </a:p>
        </p:txBody>
      </p:sp>
      <p:sp>
        <p:nvSpPr>
          <p:cNvPr id="4" name="矩形 3"/>
          <p:cNvSpPr/>
          <p:nvPr/>
        </p:nvSpPr>
        <p:spPr>
          <a:xfrm>
            <a:off x="3464495" y="2611540"/>
            <a:ext cx="1695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ACC component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1ECA780-7382-47CE-8E46-278B6658E329}"/>
              </a:ext>
            </a:extLst>
          </p:cNvPr>
          <p:cNvSpPr/>
          <p:nvPr/>
        </p:nvSpPr>
        <p:spPr>
          <a:xfrm>
            <a:off x="3964693" y="5661248"/>
            <a:ext cx="907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Paraffin</a:t>
            </a:r>
            <a:endParaRPr lang="zh-CN" altLang="en-US" dirty="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AC1D34C4-9EAF-42AE-918D-85887FFC85E5}"/>
              </a:ext>
            </a:extLst>
          </p:cNvPr>
          <p:cNvCxnSpPr>
            <a:cxnSpLocks/>
          </p:cNvCxnSpPr>
          <p:nvPr/>
        </p:nvCxnSpPr>
        <p:spPr bwMode="auto">
          <a:xfrm>
            <a:off x="4781509" y="5989376"/>
            <a:ext cx="576000" cy="1800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32" y="1665344"/>
            <a:ext cx="10045733" cy="486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77104" y="116632"/>
            <a:ext cx="3637791" cy="707886"/>
          </a:xfrm>
        </p:spPr>
        <p:txBody>
          <a:bodyPr wrap="square">
            <a:spAutoFit/>
          </a:bodyPr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6" name="矩形 2"/>
          <p:cNvSpPr/>
          <p:nvPr/>
        </p:nvSpPr>
        <p:spPr bwMode="auto">
          <a:xfrm>
            <a:off x="479376" y="1124744"/>
            <a:ext cx="524319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/>
              <a:t>2.  Detector</a:t>
            </a:r>
            <a:r>
              <a:rPr lang="zh-CN" altLang="en-US" sz="2800" dirty="0"/>
              <a:t> </a:t>
            </a:r>
            <a:r>
              <a:rPr lang="en-US" altLang="zh-CN" sz="2800" dirty="0"/>
              <a:t>layers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dirty="0"/>
              <a:t>dimensions:</a:t>
            </a:r>
            <a:endParaRPr lang="zh-CN" sz="2000" dirty="0"/>
          </a:p>
        </p:txBody>
      </p:sp>
      <p:sp>
        <p:nvSpPr>
          <p:cNvPr id="2" name="矩形 1"/>
          <p:cNvSpPr/>
          <p:nvPr/>
        </p:nvSpPr>
        <p:spPr>
          <a:xfrm>
            <a:off x="6528048" y="6052384"/>
            <a:ext cx="4969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Further optimization and improvement are needed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816080" y="1109355"/>
            <a:ext cx="30784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Overall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dimension : </a:t>
            </a:r>
          </a:p>
          <a:p>
            <a:pPr algn="ctr"/>
            <a:r>
              <a:rPr lang="en-US" altLang="zh-CN" dirty="0"/>
              <a:t>length : </a:t>
            </a:r>
            <a:r>
              <a:rPr lang="en-US" altLang="zh-CN" dirty="0">
                <a:solidFill>
                  <a:srgbClr val="0070C0"/>
                </a:solidFill>
              </a:rPr>
              <a:t>11,950</a:t>
            </a:r>
            <a:r>
              <a:rPr lang="en-US" altLang="zh-CN" dirty="0"/>
              <a:t> mm</a:t>
            </a:r>
          </a:p>
          <a:p>
            <a:pPr algn="ctr"/>
            <a:r>
              <a:rPr lang="en-US" altLang="zh-CN" dirty="0"/>
              <a:t>Height : </a:t>
            </a:r>
            <a:r>
              <a:rPr lang="en-US" altLang="zh-CN" dirty="0">
                <a:solidFill>
                  <a:srgbClr val="0070C0"/>
                </a:solidFill>
              </a:rPr>
              <a:t>10,370</a:t>
            </a:r>
            <a:r>
              <a:rPr lang="en-US" altLang="zh-CN" dirty="0"/>
              <a:t> mm</a:t>
            </a:r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77104" y="116632"/>
            <a:ext cx="3637791" cy="707886"/>
          </a:xfrm>
        </p:spPr>
        <p:txBody>
          <a:bodyPr wrap="square">
            <a:spAutoFit/>
          </a:bodyPr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84631" y="638858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11" name="矩形 10"/>
          <p:cNvSpPr/>
          <p:nvPr/>
        </p:nvSpPr>
        <p:spPr bwMode="auto">
          <a:xfrm>
            <a:off x="1055440" y="1916832"/>
            <a:ext cx="253146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70C0"/>
                </a:solidFill>
              </a:rPr>
              <a:t>Total weight :</a:t>
            </a:r>
            <a:endParaRPr dirty="0"/>
          </a:p>
          <a:p>
            <a:pPr>
              <a:defRPr/>
            </a:pPr>
            <a:r>
              <a:rPr lang="en-US" sz="2800" dirty="0">
                <a:solidFill>
                  <a:srgbClr val="0070C0"/>
                </a:solidFill>
              </a:rPr>
              <a:t>             ≈ 5,150 t</a:t>
            </a:r>
            <a:endParaRPr lang="zh-CN" sz="2800" dirty="0">
              <a:solidFill>
                <a:srgbClr val="0070C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0020" y="3573016"/>
            <a:ext cx="36720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70C0"/>
                </a:solidFill>
              </a:rPr>
              <a:t>Yoke  ≈ 2,960 t</a:t>
            </a:r>
          </a:p>
          <a:p>
            <a:pPr algn="ctr"/>
            <a:r>
              <a:rPr lang="en-US" altLang="zh-CN" sz="2000" dirty="0"/>
              <a:t>(Barrel: 1560 t  Endcap: 700 X 2 t)</a:t>
            </a:r>
          </a:p>
          <a:p>
            <a:pPr algn="ctr"/>
            <a:r>
              <a:rPr lang="en-US" altLang="zh-CN" sz="2000" dirty="0">
                <a:solidFill>
                  <a:srgbClr val="0070C0"/>
                </a:solidFill>
              </a:rPr>
              <a:t>Magnet  ≈ 290 t</a:t>
            </a:r>
          </a:p>
          <a:p>
            <a:pPr algn="ctr"/>
            <a:r>
              <a:rPr lang="en-US" altLang="zh-CN" sz="2000" dirty="0">
                <a:solidFill>
                  <a:srgbClr val="0070C0"/>
                </a:solidFill>
              </a:rPr>
              <a:t>HCAL ≈ 1,660 t</a:t>
            </a:r>
          </a:p>
          <a:p>
            <a:pPr algn="ctr"/>
            <a:r>
              <a:rPr lang="en-US" altLang="zh-CN" sz="2000" dirty="0"/>
              <a:t>(Barrel: 960 t  Endcap: 350 X 2 t)</a:t>
            </a:r>
          </a:p>
          <a:p>
            <a:pPr algn="ctr"/>
            <a:r>
              <a:rPr lang="en-US" altLang="zh-CN" sz="2000" dirty="0"/>
              <a:t>……</a:t>
            </a:r>
            <a:endParaRPr lang="zh-CN" altLang="en-US" sz="20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816" y="1114919"/>
            <a:ext cx="6810158" cy="5580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850504"/>
            <a:ext cx="7642704" cy="450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77104" y="116632"/>
            <a:ext cx="3637791" cy="707886"/>
          </a:xfrm>
        </p:spPr>
        <p:txBody>
          <a:bodyPr wrap="square">
            <a:spAutoFit/>
          </a:bodyPr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84631" y="638858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4" name="矩形 2"/>
          <p:cNvSpPr/>
          <p:nvPr/>
        </p:nvSpPr>
        <p:spPr bwMode="auto">
          <a:xfrm>
            <a:off x="194994" y="1136194"/>
            <a:ext cx="968057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/>
              <a:t>3.  Layout of the installation scheme with a “Pre-assembly point“ :</a:t>
            </a:r>
            <a:endParaRPr lang="zh-CN" dirty="0"/>
          </a:p>
        </p:txBody>
      </p:sp>
      <p:sp>
        <p:nvSpPr>
          <p:cNvPr id="12" name="矩形 11"/>
          <p:cNvSpPr/>
          <p:nvPr/>
        </p:nvSpPr>
        <p:spPr>
          <a:xfrm>
            <a:off x="8262204" y="5457952"/>
            <a:ext cx="3677920" cy="860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Installation starts at the </a:t>
            </a:r>
          </a:p>
          <a:p>
            <a:pPr algn="ctr"/>
            <a:r>
              <a:rPr lang="en-US" altLang="zh-CN" sz="2200" b="1" dirty="0">
                <a:solidFill>
                  <a:srgbClr val="FF0000"/>
                </a:solidFill>
              </a:rPr>
              <a:t>Pre-assembly point</a:t>
            </a:r>
            <a:endParaRPr lang="zh-CN" altLang="en-US" sz="2200" b="1" dirty="0">
              <a:solidFill>
                <a:srgbClr val="FF0000"/>
              </a:solidFill>
            </a:endParaRPr>
          </a:p>
        </p:txBody>
      </p:sp>
      <p:sp>
        <p:nvSpPr>
          <p:cNvPr id="2" name="箭头: 下 1"/>
          <p:cNvSpPr/>
          <p:nvPr/>
        </p:nvSpPr>
        <p:spPr>
          <a:xfrm>
            <a:off x="5807968" y="3573016"/>
            <a:ext cx="43200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048328" y="1971090"/>
            <a:ext cx="2491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Main width : 31,500 mm</a:t>
            </a:r>
          </a:p>
          <a:p>
            <a:pPr algn="ctr"/>
            <a:r>
              <a:rPr lang="en-US" altLang="zh-CN" dirty="0"/>
              <a:t>Length :  55,500 mm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79E820-05CC-464C-85F2-A4142800ABAE}"/>
              </a:ext>
            </a:extLst>
          </p:cNvPr>
          <p:cNvSpPr/>
          <p:nvPr/>
        </p:nvSpPr>
        <p:spPr>
          <a:xfrm>
            <a:off x="8419390" y="3661732"/>
            <a:ext cx="336354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/>
              <a:t>Beam-tuning experiments and detector installation</a:t>
            </a:r>
          </a:p>
          <a:p>
            <a:pPr algn="ctr"/>
            <a:r>
              <a:rPr lang="en-US" altLang="zh-CN" dirty="0"/>
              <a:t> can be carried out in parallel 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55858" y="116632"/>
            <a:ext cx="4080284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Requirements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84631" y="6398368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234815" y="1107047"/>
            <a:ext cx="589343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1.  Installation </a:t>
            </a:r>
            <a:r>
              <a:rPr lang="en-US" altLang="zh-CN" sz="2800" dirty="0"/>
              <a:t>clearance</a:t>
            </a:r>
            <a:r>
              <a:rPr lang="en-US" altLang="zh-CN" sz="2800" dirty="0">
                <a:solidFill>
                  <a:srgbClr val="0070C0"/>
                </a:solidFill>
              </a:rPr>
              <a:t> and </a:t>
            </a:r>
            <a:r>
              <a:rPr lang="en-US" altLang="zh-CN" sz="2800" dirty="0"/>
              <a:t>accuracy</a:t>
            </a:r>
            <a:r>
              <a:rPr lang="en-US" altLang="zh-CN" sz="2800" dirty="0">
                <a:solidFill>
                  <a:srgbClr val="0070C0"/>
                </a:solidFill>
              </a:rPr>
              <a:t> : </a:t>
            </a:r>
            <a:endParaRPr lang="en-US" altLang="zh-CN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722807" y="1628800"/>
          <a:ext cx="9325038" cy="4032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2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4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2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6736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Profile Tolerance(mm)</a:t>
                      </a:r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installation accuracy(mm)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positioning accuracy</a:t>
                      </a:r>
                    </a:p>
                    <a:p>
                      <a:pPr algn="ctr"/>
                      <a:r>
                        <a:rPr lang="en-US" altLang="zh-CN" dirty="0" err="1">
                          <a:latin typeface="+mn-lt"/>
                        </a:rPr>
                        <a:t>Coaxiality</a:t>
                      </a:r>
                      <a:r>
                        <a:rPr lang="en-US" altLang="zh-CN" dirty="0">
                          <a:latin typeface="+mn-lt"/>
                        </a:rPr>
                        <a:t>(mm)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2847">
                <a:tc gridSpan="2"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Collimation accuracy</a:t>
                      </a:r>
                    </a:p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(mm)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GAP</a:t>
                      </a:r>
                    </a:p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(mm)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Yoke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±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&lt;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±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Outer: 0 to</a:t>
                      </a:r>
                      <a:r>
                        <a:rPr lang="zh-CN" altLang="en-US" sz="1600" dirty="0"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-5, inner: 0 to +5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&lt;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± 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HCAL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Outer: 0 to -5, inner: 0 t0 +5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±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± 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ECAL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Outer: 0 to -5, Inner: 0 t0 +5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±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± 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TPC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Outer: 0 to -2, Inner: 0 t0 +2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±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± 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ITK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Outer: 0 to -2, Inner: 0 t0 +2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±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± 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Beampipe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Outer: 0 to -0.3, Inner: 0 t0 +0.3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±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± 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144155" y="2780928"/>
            <a:ext cx="24758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rgbClr val="0070C0"/>
                </a:solidFill>
                <a:ea typeface="+mj-ea"/>
              </a:rPr>
              <a:t>Minimum gap principle :</a:t>
            </a:r>
          </a:p>
          <a:p>
            <a:pPr algn="ctr">
              <a:defRPr/>
            </a:pPr>
            <a:r>
              <a:rPr lang="en-US" altLang="zh-CN" dirty="0"/>
              <a:t>As small as possible</a:t>
            </a:r>
            <a:endParaRPr lang="zh-CN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1086039" y="5630170"/>
            <a:ext cx="10441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Note : </a:t>
            </a:r>
          </a:p>
          <a:p>
            <a:r>
              <a:rPr lang="en-US" altLang="zh-CN" dirty="0"/>
              <a:t>   1. The deformation during the installation procedures of the sub-detector must meet the </a:t>
            </a:r>
            <a:r>
              <a:rPr lang="en-US" altLang="zh-CN" dirty="0">
                <a:solidFill>
                  <a:srgbClr val="0070C0"/>
                </a:solidFill>
              </a:rPr>
              <a:t>gap</a:t>
            </a:r>
            <a:r>
              <a:rPr lang="en-US" altLang="zh-CN" dirty="0"/>
              <a:t> requirements.</a:t>
            </a:r>
          </a:p>
          <a:p>
            <a:r>
              <a:rPr lang="en-US" altLang="zh-CN" dirty="0"/>
              <a:t>   </a:t>
            </a:r>
            <a:r>
              <a:rPr lang="en-US" altLang="zh-CN" dirty="0">
                <a:solidFill>
                  <a:srgbClr val="0070C0"/>
                </a:solidFill>
              </a:rPr>
              <a:t>2. The data in the table will be continuously to be optimized as the design evolves.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782" y="2060848"/>
            <a:ext cx="5454882" cy="421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55858" y="116632"/>
            <a:ext cx="4080284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Requirements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84632" y="6398368"/>
            <a:ext cx="263213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323846" y="1107047"/>
            <a:ext cx="3060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Connection design :</a:t>
            </a:r>
          </a:p>
        </p:txBody>
      </p:sp>
      <p:sp>
        <p:nvSpPr>
          <p:cNvPr id="7" name="文本框 2"/>
          <p:cNvSpPr/>
          <p:nvPr/>
        </p:nvSpPr>
        <p:spPr bwMode="auto">
          <a:xfrm>
            <a:off x="119336" y="2872675"/>
            <a:ext cx="5344160" cy="378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/>
              <a:t>Barrel Yoke  :  </a:t>
            </a:r>
            <a:r>
              <a:rPr lang="en-US" sz="2000" dirty="0">
                <a:solidFill>
                  <a:srgbClr val="FF0000"/>
                </a:solidFill>
              </a:rPr>
              <a:t>Fixed on the </a:t>
            </a:r>
            <a:r>
              <a:rPr lang="en-US" sz="2000" dirty="0">
                <a:solidFill>
                  <a:schemeClr val="tx1"/>
                </a:solidFill>
              </a:rPr>
              <a:t>ground Base</a:t>
            </a:r>
          </a:p>
          <a:p>
            <a:pPr>
              <a:defRPr/>
            </a:pPr>
            <a:r>
              <a:rPr lang="en-US" sz="2000" dirty="0"/>
              <a:t>      Magnet</a:t>
            </a:r>
            <a:r>
              <a:rPr lang="en-US" sz="2000" dirty="0">
                <a:solidFill>
                  <a:srgbClr val="0070C0"/>
                </a:solidFill>
              </a:rPr>
              <a:t>  :  Fixed on the</a:t>
            </a:r>
            <a:r>
              <a:rPr lang="en-US" altLang="zh-CN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Barrel Yoke</a:t>
            </a:r>
          </a:p>
          <a:p>
            <a:pPr>
              <a:defRPr/>
            </a:pPr>
            <a:r>
              <a:rPr lang="en-US" sz="2000" dirty="0"/>
              <a:t>Barrel HCAL  :  </a:t>
            </a:r>
            <a:r>
              <a:rPr lang="en-US" sz="2000" dirty="0">
                <a:solidFill>
                  <a:srgbClr val="0070C0"/>
                </a:solidFill>
              </a:rPr>
              <a:t>Fixed on the </a:t>
            </a:r>
            <a:r>
              <a:rPr lang="en-US" sz="2000" dirty="0"/>
              <a:t>Barrel Yoke </a:t>
            </a:r>
          </a:p>
          <a:p>
            <a:pPr>
              <a:defRPr/>
            </a:pPr>
            <a:r>
              <a:rPr lang="en-US" sz="2000" dirty="0"/>
              <a:t>Barrel ECAL  :  </a:t>
            </a:r>
            <a:r>
              <a:rPr lang="en-US" sz="2000" dirty="0">
                <a:solidFill>
                  <a:srgbClr val="0070C0"/>
                </a:solidFill>
              </a:rPr>
              <a:t>Fixed on the </a:t>
            </a:r>
            <a:r>
              <a:rPr lang="en-US" sz="2000" dirty="0"/>
              <a:t>Barrel HCAL</a:t>
            </a:r>
          </a:p>
          <a:p>
            <a:pPr>
              <a:defRPr/>
            </a:pPr>
            <a:r>
              <a:rPr lang="en-US" sz="2000" dirty="0"/>
              <a:t>TPC+OTK  :  </a:t>
            </a:r>
            <a:r>
              <a:rPr lang="en-US" sz="2000" dirty="0">
                <a:solidFill>
                  <a:srgbClr val="0070C0"/>
                </a:solidFill>
              </a:rPr>
              <a:t>Fixed on the </a:t>
            </a:r>
            <a:r>
              <a:rPr lang="en-US" sz="2000" dirty="0"/>
              <a:t>Barrel ECAL</a:t>
            </a:r>
          </a:p>
          <a:p>
            <a:pPr>
              <a:defRPr/>
            </a:pPr>
            <a:r>
              <a:rPr lang="en-US" sz="2000" dirty="0"/>
              <a:t>           ITK  :  </a:t>
            </a:r>
            <a:r>
              <a:rPr lang="en-US" sz="2000" dirty="0">
                <a:solidFill>
                  <a:srgbClr val="0070C0"/>
                </a:solidFill>
              </a:rPr>
              <a:t>Fixed on the </a:t>
            </a:r>
            <a:r>
              <a:rPr lang="en-US" sz="2000" dirty="0"/>
              <a:t>TPC</a:t>
            </a:r>
          </a:p>
          <a:p>
            <a:pPr>
              <a:defRPr/>
            </a:pPr>
            <a:r>
              <a:rPr lang="en-US" sz="2000" dirty="0"/>
              <a:t>Beampipe(Vertex and LumiCal)  </a:t>
            </a:r>
            <a:r>
              <a:rPr lang="en-US" sz="2000" dirty="0">
                <a:solidFill>
                  <a:srgbClr val="0070C0"/>
                </a:solidFill>
              </a:rPr>
              <a:t>:  Fixed on the </a:t>
            </a:r>
            <a:r>
              <a:rPr lang="en-US" sz="2000" dirty="0"/>
              <a:t>ITK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End-cap ECAL+OTK  :  </a:t>
            </a:r>
            <a:r>
              <a:rPr lang="en-US" sz="2000" dirty="0">
                <a:solidFill>
                  <a:srgbClr val="0070C0"/>
                </a:solidFill>
              </a:rPr>
              <a:t>Fixed on the </a:t>
            </a:r>
            <a:r>
              <a:rPr lang="en-US" sz="2000" dirty="0"/>
              <a:t>Barrel HCAL</a:t>
            </a:r>
          </a:p>
          <a:p>
            <a:pPr>
              <a:defRPr/>
            </a:pPr>
            <a:r>
              <a:rPr lang="en-US" sz="2000" dirty="0"/>
              <a:t>         End-cap HCAL  :  </a:t>
            </a:r>
            <a:r>
              <a:rPr lang="en-US" sz="2000" dirty="0">
                <a:solidFill>
                  <a:srgbClr val="0070C0"/>
                </a:solidFill>
              </a:rPr>
              <a:t>Fixed on the </a:t>
            </a:r>
            <a:r>
              <a:rPr lang="en-US" sz="2000" dirty="0"/>
              <a:t>Barrel HCAL</a:t>
            </a:r>
          </a:p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                                       (</a:t>
            </a:r>
            <a:r>
              <a:rPr lang="en-US" sz="2000" dirty="0"/>
              <a:t>Auxiliary </a:t>
            </a:r>
            <a:r>
              <a:rPr lang="en-US" altLang="zh-CN" sz="2000" dirty="0"/>
              <a:t>ring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70C0"/>
                </a:solidFill>
              </a:rPr>
              <a:t>or</a:t>
            </a:r>
            <a:r>
              <a:rPr lang="en-US" sz="2000" dirty="0"/>
              <a:t> Flange</a:t>
            </a:r>
            <a:r>
              <a:rPr lang="en-US" sz="2000" dirty="0">
                <a:solidFill>
                  <a:srgbClr val="0070C0"/>
                </a:solidFill>
              </a:rPr>
              <a:t>)</a:t>
            </a:r>
          </a:p>
          <a:p>
            <a:pPr>
              <a:defRPr/>
            </a:pPr>
            <a:r>
              <a:rPr lang="en-US" sz="2000" dirty="0"/>
              <a:t>                  End Yoke  :  </a:t>
            </a:r>
            <a:r>
              <a:rPr lang="en-US" sz="2000" dirty="0">
                <a:solidFill>
                  <a:srgbClr val="FF0000"/>
                </a:solidFill>
              </a:rPr>
              <a:t>Fixed on the ground </a:t>
            </a:r>
            <a:r>
              <a:rPr lang="en-US" sz="2000" dirty="0"/>
              <a:t>Base</a:t>
            </a:r>
          </a:p>
        </p:txBody>
      </p:sp>
      <p:sp>
        <p:nvSpPr>
          <p:cNvPr id="4" name="矩形 3"/>
          <p:cNvSpPr/>
          <p:nvPr/>
        </p:nvSpPr>
        <p:spPr>
          <a:xfrm>
            <a:off x="323846" y="1681362"/>
            <a:ext cx="669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1. The connection structure should be proximity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2. The connection structure should be adjustable (</a:t>
            </a:r>
            <a:r>
              <a:rPr lang="en-US" altLang="zh-CN" dirty="0">
                <a:solidFill>
                  <a:srgbClr val="FF0000"/>
                </a:solidFill>
              </a:rPr>
              <a:t>Remote automatic</a:t>
            </a:r>
            <a:r>
              <a:rPr lang="en-US" altLang="zh-CN" dirty="0">
                <a:solidFill>
                  <a:srgbClr val="0070C0"/>
                </a:solidFill>
              </a:rPr>
              <a:t>)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429" y="2672849"/>
            <a:ext cx="2042197" cy="198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614524" y="422108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Base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WFiYzllYTcyZjlmODA0N2MyYjdmMWZiOTZhYjQ4MzA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2606</Words>
  <Application>Microsoft Office PowerPoint</Application>
  <PresentationFormat>宽屏</PresentationFormat>
  <Paragraphs>562</Paragraphs>
  <Slides>36</Slides>
  <Notes>32</Notes>
  <HiddenSlides>0</HiddenSlides>
  <MMClips>7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7" baseType="lpstr">
      <vt:lpstr>Noto Sans SC</vt:lpstr>
      <vt:lpstr>等线</vt:lpstr>
      <vt:lpstr>宋体</vt:lpstr>
      <vt:lpstr>微软雅黑</vt:lpstr>
      <vt:lpstr>Arial</vt:lpstr>
      <vt:lpstr>Arial Black</vt:lpstr>
      <vt:lpstr>Calibri</vt:lpstr>
      <vt:lpstr>Symbol</vt:lpstr>
      <vt:lpstr>Times New Roman</vt:lpstr>
      <vt:lpstr>Wingdings</vt:lpstr>
      <vt:lpstr>Office 主题</vt:lpstr>
      <vt:lpstr>PowerPoint 演示文稿</vt:lpstr>
      <vt:lpstr>Content</vt:lpstr>
      <vt:lpstr>Introduction</vt:lpstr>
      <vt:lpstr>Introduction</vt:lpstr>
      <vt:lpstr>Introduction</vt:lpstr>
      <vt:lpstr>Introduction</vt:lpstr>
      <vt:lpstr>Introduction</vt:lpstr>
      <vt:lpstr>Requirements</vt:lpstr>
      <vt:lpstr>Requirements</vt:lpstr>
      <vt:lpstr>Requirements</vt:lpstr>
      <vt:lpstr>Technical Challenges</vt:lpstr>
      <vt:lpstr>Technical Challenges</vt:lpstr>
      <vt:lpstr>Overall Installation Plan</vt:lpstr>
      <vt:lpstr>Overall Installation Plan</vt:lpstr>
      <vt:lpstr>Detailed Installation Design</vt:lpstr>
      <vt:lpstr>Detailed installation Design</vt:lpstr>
      <vt:lpstr>Detailed installation Design</vt:lpstr>
      <vt:lpstr>Detailed Installation Design</vt:lpstr>
      <vt:lpstr>Detailed Installation Design</vt:lpstr>
      <vt:lpstr>Detailed Installation Design</vt:lpstr>
      <vt:lpstr>Detailed Installation Design</vt:lpstr>
      <vt:lpstr>Detailed Installation Design</vt:lpstr>
      <vt:lpstr>Detailed Installation Design</vt:lpstr>
      <vt:lpstr>Detailed Installation Design</vt:lpstr>
      <vt:lpstr>Overall Installation Design</vt:lpstr>
      <vt:lpstr>Detailed Installation Design</vt:lpstr>
      <vt:lpstr>Detailed Installation Design</vt:lpstr>
      <vt:lpstr>Detailed Installation Design</vt:lpstr>
      <vt:lpstr>Detailed Installation Design</vt:lpstr>
      <vt:lpstr>Detailed Installation Design</vt:lpstr>
      <vt:lpstr>Detailed Installation Design</vt:lpstr>
      <vt:lpstr>Detailed Installation Design</vt:lpstr>
      <vt:lpstr>Our Team</vt:lpstr>
      <vt:lpstr>Summary and Working Plan</vt:lpstr>
      <vt:lpstr>Summary and Working Plan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Q Ji</cp:lastModifiedBy>
  <cp:revision>3393</cp:revision>
  <cp:lastPrinted>2022-11-06T05:19:00Z</cp:lastPrinted>
  <dcterms:created xsi:type="dcterms:W3CDTF">2012-09-04T11:33:00Z</dcterms:created>
  <dcterms:modified xsi:type="dcterms:W3CDTF">2024-10-23T10:12:14Z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5EB76F6E43B74E92A070918CB4D06EEA_13</vt:lpwstr>
  </property>
  <property fmtid="{D5CDD505-2E9C-101B-9397-08002B2CF9AE}" pid="3" name="KSOProductBuildVer">
    <vt:lpwstr>2052-12.1.0.18276</vt:lpwstr>
  </property>
</Properties>
</file>