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6" r:id="rId4"/>
    <p:sldId id="265" r:id="rId5"/>
    <p:sldId id="264" r:id="rId6"/>
    <p:sldId id="261" r:id="rId7"/>
    <p:sldId id="262" r:id="rId8"/>
    <p:sldId id="260" r:id="rId9"/>
    <p:sldId id="271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tags" Target="../tags/tag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png"/><Relationship Id="rId3" Type="http://schemas.openxmlformats.org/officeDocument/2006/relationships/tags" Target="../tags/tag3.xml"/><Relationship Id="rId2" Type="http://schemas.openxmlformats.org/officeDocument/2006/relationships/image" Target="../media/image3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8.png"/><Relationship Id="rId6" Type="http://schemas.openxmlformats.org/officeDocument/2006/relationships/tags" Target="../tags/tag6.xml"/><Relationship Id="rId5" Type="http://schemas.openxmlformats.org/officeDocument/2006/relationships/image" Target="../media/image7.png"/><Relationship Id="rId4" Type="http://schemas.openxmlformats.org/officeDocument/2006/relationships/tags" Target="../tags/tag5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12.png"/><Relationship Id="rId6" Type="http://schemas.openxmlformats.org/officeDocument/2006/relationships/image" Target="../media/image11.png"/><Relationship Id="rId5" Type="http://schemas.openxmlformats.org/officeDocument/2006/relationships/tags" Target="../tags/tag9.xml"/><Relationship Id="rId4" Type="http://schemas.openxmlformats.org/officeDocument/2006/relationships/image" Target="../media/image10.png"/><Relationship Id="rId3" Type="http://schemas.openxmlformats.org/officeDocument/2006/relationships/tags" Target="../tags/tag8.xml"/><Relationship Id="rId2" Type="http://schemas.openxmlformats.org/officeDocument/2006/relationships/image" Target="../media/image9.png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6.png"/><Relationship Id="rId3" Type="http://schemas.openxmlformats.org/officeDocument/2006/relationships/tags" Target="../tags/tag12.xml"/><Relationship Id="rId2" Type="http://schemas.openxmlformats.org/officeDocument/2006/relationships/image" Target="../media/image15.png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8.png"/><Relationship Id="rId3" Type="http://schemas.openxmlformats.org/officeDocument/2006/relationships/tags" Target="../tags/tag14.xml"/><Relationship Id="rId2" Type="http://schemas.openxmlformats.org/officeDocument/2006/relationships/image" Target="../media/image17.png"/><Relationship Id="rId1" Type="http://schemas.openxmlformats.org/officeDocument/2006/relationships/tags" Target="../tags/tag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2" descr="cepc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99855" y="-635"/>
            <a:ext cx="3102610" cy="1209040"/>
          </a:xfrm>
          <a:prstGeom prst="rect">
            <a:avLst/>
          </a:prstGeom>
        </p:spPr>
      </p:pic>
      <p:sp>
        <p:nvSpPr>
          <p:cNvPr id="8" name="Text Box 7"/>
          <p:cNvSpPr txBox="1"/>
          <p:nvPr/>
        </p:nvSpPr>
        <p:spPr>
          <a:xfrm>
            <a:off x="64770" y="2860675"/>
            <a:ext cx="11689715" cy="9645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fr-FR" sz="44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</a:t>
            </a:r>
            <a:r>
              <a:rPr lang="fr-FR" altLang="en-US" sz="44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Top Quark EW Coupling Precision Measurement</a:t>
            </a:r>
            <a:endParaRPr lang="fr-FR" altLang="en-US" sz="44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endParaRPr lang="fr-FR" altLang="en-US" sz="44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r>
              <a:rPr lang="fr-FR" altLang="en-US" sz="44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</a:t>
            </a:r>
            <a:r>
              <a:rPr lang="en-US" altLang="fr-FR" sz="44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                        </a:t>
            </a:r>
            <a:endParaRPr lang="fr-FR" altLang="en-US" sz="44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endParaRPr lang="en-US" altLang="fr-FR" sz="2400" b="1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endParaRPr lang="en-US" altLang="fr-FR" sz="2400" b="1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r>
              <a:rPr lang="en-US" altLang="fr-FR" sz="2400" b="1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                                                                  </a:t>
            </a:r>
            <a:endParaRPr lang="en-US" altLang="fr-FR" sz="2400" b="1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r>
              <a:rPr lang="en-US" altLang="fr-FR" sz="2400" b="1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					         11/11/2024</a:t>
            </a:r>
            <a:endParaRPr lang="fr-FR" altLang="en-US" sz="24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45415" y="1755140"/>
            <a:ext cx="11353165" cy="386715"/>
          </a:xfrm>
          <a:prstGeom prst="rect">
            <a:avLst/>
          </a:prstGeom>
        </p:spPr>
        <p:txBody>
          <a:bodyPr wrap="square">
            <a:noAutofit/>
          </a:bodyPr>
          <a:p>
            <a:pPr marL="457200" lvl="1" indent="457200" algn="l"/>
            <a:endParaRPr sz="2000" b="1" i="0">
              <a:solidFill>
                <a:srgbClr val="FFFFFF"/>
              </a:solidFill>
              <a:latin typeface="Roboto"/>
              <a:ea typeface="Roboto"/>
            </a:endParaRPr>
          </a:p>
        </p:txBody>
      </p:sp>
      <p:pic>
        <p:nvPicPr>
          <p:cNvPr id="9" name="Picture 8" descr="IHE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4770" y="147320"/>
            <a:ext cx="3577590" cy="965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9710"/>
            <a:ext cx="10515600" cy="782955"/>
          </a:xfrm>
        </p:spPr>
        <p:txBody>
          <a:bodyPr>
            <a:normAutofit fontScale="90000"/>
          </a:bodyPr>
          <a:p>
            <a:pPr algn="ctr"/>
            <a:r>
              <a:rPr lang="en-US" sz="6000" b="1">
                <a:solidFill>
                  <a:srgbClr val="FF0000"/>
                </a:solidFill>
              </a:rPr>
              <a:t>Couplings Parametrization</a:t>
            </a:r>
            <a:endParaRPr lang="en-US" sz="6000" b="1">
              <a:solidFill>
                <a:srgbClr val="FF0000"/>
              </a:solidFill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70180" y="1592580"/>
            <a:ext cx="1010729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en-US" sz="2000">
                <a:sym typeface="+mn-ea"/>
              </a:rPr>
              <a:t>Parameterization of tt couplings to photon and Z Boson is done in the following way : </a:t>
            </a:r>
            <a:endParaRPr lang="en-US" sz="2000">
              <a:sym typeface="+mn-ea"/>
            </a:endParaRPr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844165" y="2222500"/>
            <a:ext cx="6013450" cy="7105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327910" y="3745230"/>
            <a:ext cx="6682105" cy="923290"/>
          </a:xfrm>
          <a:prstGeom prst="rect">
            <a:avLst/>
          </a:prstGeom>
        </p:spPr>
      </p:pic>
      <p:sp>
        <p:nvSpPr>
          <p:cNvPr id="9" name="Text Box 8"/>
          <p:cNvSpPr txBox="1"/>
          <p:nvPr/>
        </p:nvSpPr>
        <p:spPr>
          <a:xfrm>
            <a:off x="242570" y="5250815"/>
            <a:ext cx="1143127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000">
                <a:sym typeface="+mn-ea"/>
              </a:rPr>
              <a:t>are the SM contributions to the vertices, and non-SM form factores are : δAγ,Z, δBγ,Z, δCγ,Z describe CP-conserving interactions, while δDγ,Z parameterizes CP-violating interactions. </a:t>
            </a:r>
            <a:endParaRPr lang="en-US" sz="2000">
              <a:sym typeface="+mn-ea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107315" y="3138170"/>
            <a:ext cx="62865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400" b="1" i="1" u="sng">
                <a:sym typeface="+mn-ea"/>
              </a:rPr>
              <a:t>Where :</a:t>
            </a:r>
            <a:endParaRPr lang="en-US" sz="2400" b="1" i="1" u="sng"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785" y="246380"/>
            <a:ext cx="11042015" cy="5930900"/>
          </a:xfrm>
        </p:spPr>
        <p:txBody>
          <a:bodyPr/>
          <a:p>
            <a:r>
              <a:rPr lang="en-US"/>
              <a:t> Adopting the general formula for the tt distribution dσ(s+,s−)/dΩt , we  obtains the following result for the </a:t>
            </a:r>
            <a:r>
              <a:rPr lang="en-US">
                <a:highlight>
                  <a:srgbClr val="FFFF00"/>
                </a:highlight>
              </a:rPr>
              <a:t>double distribution of the angle and the rescaled energy of</a:t>
            </a:r>
            <a:r>
              <a:rPr lang="en-US"/>
              <a:t> :</a:t>
            </a:r>
            <a:endParaRPr lang="en-US"/>
          </a:p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950210" y="1588770"/>
            <a:ext cx="6565265" cy="99187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4"/>
              <p:cNvSpPr txBox="1"/>
              <p:nvPr/>
            </p:nvSpPr>
            <p:spPr>
              <a:xfrm>
                <a:off x="0" y="3032125"/>
                <a:ext cx="11085195" cy="1786255"/>
              </a:xfrm>
              <a:prstGeom prst="rect">
                <a:avLst/>
              </a:prstGeom>
              <a:noFill/>
            </p:spPr>
            <p:txBody>
              <a:bodyPr wrap="square" rtlCol="0" anchor="t">
                <a:noAutofit/>
              </a:bodyPr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en-US"/>
                  <a:t>The energy dependence is specified by the functions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SupPr>
                      <m:e>
                        <m:r>
                          <a:rPr lang="en-US">
                            <a:sym typeface="+mn-ea"/>
                          </a:rPr>
                          <m:t>Θ</m:t>
                        </m:r>
                      </m:e>
                      <m:sub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𝑖</m:t>
                        </m:r>
                      </m:sub>
                      <m:sup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p>
                    </m:sSubSup>
                  </m:oMath>
                </a14:m>
                <a:r>
                  <a:rPr lang="en-US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/>
                  <a:t> ):</a:t>
                </a:r>
                <a:endParaRPr lang="en-US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/>
                  <a:t>They are parameterized both by </a:t>
                </a:r>
                <a:r>
                  <a:rPr lang="en-US" i="1" u="sng"/>
                  <a:t>production </a:t>
                </a:r>
                <a:r>
                  <a:rPr lang="en-US"/>
                  <a:t>and </a:t>
                </a:r>
                <a:r>
                  <a:rPr lang="en-US" i="1" u="sng"/>
                  <a:t>decay </a:t>
                </a:r>
                <a:r>
                  <a:rPr lang="en-US">
                    <a:highlight>
                      <a:srgbClr val="FFFF00"/>
                    </a:highlight>
                  </a:rPr>
                  <a:t>form factors</a:t>
                </a:r>
                <a:r>
                  <a:rPr lang="en-US"/>
                  <a:t>.</a:t>
                </a:r>
                <a:endParaRPr lang="en-US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/>
                  <a:t>The decay vertex is entering this double distribution, </a:t>
                </a:r>
                <a:endParaRPr lang="en-US"/>
              </a:p>
              <a:p>
                <a:pPr indent="0">
                  <a:buFont typeface="Arial" panose="020B0604020202020204" pitchFamily="34" charset="0"/>
                  <a:buNone/>
                </a:pPr>
                <a:r>
                  <a:rPr lang="en-US"/>
                  <a:t>          i) through the functions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𝐹</m:t>
                        </m:r>
                      </m:e>
                      <m:sup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p>
                    </m:sSup>
                  </m:oMath>
                </a14:m>
                <a:r>
                  <a:rPr lang="en-US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/>
                  <a:t> ),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𝐺</m:t>
                        </m:r>
                      </m:e>
                      <m:sup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p>
                    </m:sSup>
                  </m:oMath>
                </a14:m>
                <a:r>
                  <a:rPr lang="en-US"/>
                  <a:t>(x )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p>
                    </m:sSup>
                  </m:oMath>
                </a14:m>
                <a:r>
                  <a:rPr lang="en-US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/>
                  <a:t>),</a:t>
                </a:r>
                <a:endParaRPr lang="en-US"/>
              </a:p>
              <a:p>
                <a:pPr indent="0">
                  <a:buNone/>
                </a:pPr>
                <a:r>
                  <a:rPr lang="en-US"/>
                  <a:t>          ii) through the depolarization factor</a:t>
                </a:r>
                <a:r>
                  <a:rPr lang="en-US">
                    <a:highlight>
                      <a:srgbClr val="FFFF00"/>
                    </a:highlight>
                  </a:rPr>
                  <a:t> αf</a:t>
                </a:r>
                <a:r>
                  <a:rPr lang="en-US"/>
                  <a:t>.</a:t>
                </a:r>
                <a:endParaRPr lang="en-US"/>
              </a:p>
            </p:txBody>
          </p:sp>
        </mc:Choice>
        <mc:Fallback>
          <p:sp>
            <p:nvSpPr>
              <p:cNvPr id="5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32125"/>
                <a:ext cx="11085195" cy="178625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7237095" y="2580640"/>
            <a:ext cx="4954905" cy="18510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7237095" y="4818380"/>
            <a:ext cx="4493895" cy="1165225"/>
          </a:xfrm>
          <a:prstGeom prst="rect">
            <a:avLst/>
          </a:prstGeom>
        </p:spPr>
      </p:pic>
      <p:sp>
        <p:nvSpPr>
          <p:cNvPr id="7" name="Text Box 6"/>
          <p:cNvSpPr txBox="1"/>
          <p:nvPr/>
        </p:nvSpPr>
        <p:spPr>
          <a:xfrm>
            <a:off x="238125" y="5269865"/>
            <a:ext cx="638683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>
                <a:sym typeface="+mn-ea"/>
              </a:rPr>
              <a:t> The differential top-quark decay rates in e+e− CM frame ----&gt;  </a:t>
            </a:r>
            <a:endParaRPr lang="en-US">
              <a:sym typeface="+mn-ea"/>
            </a:endParaRPr>
          </a:p>
        </p:txBody>
      </p:sp>
      <p:sp>
        <p:nvSpPr>
          <p:cNvPr id="10" name="Bent Arrow 9"/>
          <p:cNvSpPr/>
          <p:nvPr/>
        </p:nvSpPr>
        <p:spPr>
          <a:xfrm>
            <a:off x="6365240" y="3836670"/>
            <a:ext cx="814705" cy="1591945"/>
          </a:xfrm>
          <a:prstGeom prst="bentArrow">
            <a:avLst/>
          </a:prstGeom>
          <a:solidFill>
            <a:schemeClr val="accent2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ext Box 4"/>
          <p:cNvSpPr txBox="1"/>
          <p:nvPr/>
        </p:nvSpPr>
        <p:spPr>
          <a:xfrm>
            <a:off x="179070" y="954405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>
                <a:solidFill>
                  <a:schemeClr val="accent5"/>
                </a:solidFill>
                <a:highlight>
                  <a:srgbClr val="FFFF00"/>
                </a:highlight>
              </a:rPr>
              <a:t>arxiv.org/pdf/hep-ph/9911505</a:t>
            </a:r>
            <a:endParaRPr lang="en-US">
              <a:solidFill>
                <a:schemeClr val="accent5"/>
              </a:solidFill>
              <a:highlight>
                <a:srgbClr val="FFFF00"/>
              </a:highlight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79070" y="172720"/>
            <a:ext cx="1012571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000" b="1">
                <a:sym typeface="+mn-ea"/>
              </a:rPr>
              <a:t>The Explicit Formula describing  the energy-dependent coefficients for the angular and energy distributions :</a:t>
            </a:r>
            <a:endParaRPr lang="en-US" sz="2000" b="1">
              <a:sym typeface="+mn-ea"/>
            </a:endParaRPr>
          </a:p>
        </p:txBody>
      </p:sp>
      <p:pic>
        <p:nvPicPr>
          <p:cNvPr id="11" name="Picture 1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1424305"/>
            <a:ext cx="5036820" cy="4331335"/>
          </a:xfrm>
          <a:prstGeom prst="rect">
            <a:avLst/>
          </a:prstGeom>
        </p:spPr>
      </p:pic>
      <p:pic>
        <p:nvPicPr>
          <p:cNvPr id="13" name="Content Placeholder 12"/>
          <p:cNvPicPr>
            <a:picLocks noChangeAspect="1"/>
          </p:cNvPicPr>
          <p:nvPr>
            <p:ph idx="1"/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332730" y="1611630"/>
            <a:ext cx="3908425" cy="4114800"/>
          </a:xfrm>
          <a:prstGeom prst="rect">
            <a:avLst/>
          </a:prstGeom>
        </p:spPr>
      </p:pic>
      <p:sp>
        <p:nvSpPr>
          <p:cNvPr id="14" name="Text Box 13"/>
          <p:cNvSpPr txBox="1"/>
          <p:nvPr/>
        </p:nvSpPr>
        <p:spPr>
          <a:xfrm>
            <a:off x="6463030" y="879475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>
                <a:solidFill>
                  <a:schemeClr val="accent5"/>
                </a:solidFill>
                <a:highlight>
                  <a:srgbClr val="FFFF00"/>
                </a:highlight>
                <a:sym typeface="+mn-ea"/>
              </a:rPr>
              <a:t>arxiv.org/pdf/hep-ph/9710358</a:t>
            </a:r>
            <a:endParaRPr lang="en-US">
              <a:solidFill>
                <a:schemeClr val="accent5"/>
              </a:solidFill>
              <a:highlight>
                <a:srgbClr val="FFFF00"/>
              </a:highlight>
              <a:sym typeface="+mn-ea"/>
            </a:endParaRPr>
          </a:p>
        </p:txBody>
      </p:sp>
      <p:pic>
        <p:nvPicPr>
          <p:cNvPr id="15" name="Picture 1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9092565" y="1358265"/>
            <a:ext cx="3099435" cy="420751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 Box 15"/>
              <p:cNvSpPr txBox="1"/>
              <p:nvPr/>
            </p:nvSpPr>
            <p:spPr>
              <a:xfrm>
                <a:off x="0" y="5583555"/>
                <a:ext cx="12023725" cy="1219835"/>
              </a:xfrm>
              <a:prstGeom prst="rect">
                <a:avLst/>
              </a:prstGeom>
              <a:noFill/>
            </p:spPr>
            <p:txBody>
              <a:bodyPr wrap="square" rtlCol="0" anchor="t">
                <a:noAutofit/>
              </a:bodyPr>
              <a:p>
                <a:pPr marL="285750" indent="-285750">
                  <a:buFont typeface="Wingdings" panose="05000000000000000000" charset="0"/>
                  <a:buChar char="q"/>
                </a:pPr>
                <a:r>
                  <a:rPr lang="en-US" b="1" i="1" u="sng">
                    <a:solidFill>
                      <a:schemeClr val="accent5"/>
                    </a:solidFill>
                    <a:sym typeface="+mn-ea"/>
                  </a:rPr>
                  <a:t>Dv, DA, DVA, EV, EVA, Fi, Gi {i=1,2,3,4} , which are related the Form facotrs in ttZ/</a:t>
                </a:r>
                <a14:m>
                  <m:oMath xmlns:m="http://schemas.openxmlformats.org/officeDocument/2006/math">
                    <m:r>
                      <a:rPr lang="en-US" b="1" i="1" u="sng">
                        <a:solidFill>
                          <a:schemeClr val="accent5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𝜸</m:t>
                    </m:r>
                  </m:oMath>
                </a14:m>
                <a:r>
                  <a:rPr lang="en-US" b="1" i="1" u="sng">
                    <a:solidFill>
                      <a:schemeClr val="accent5"/>
                    </a:solidFill>
                    <a:sym typeface="+mn-ea"/>
                  </a:rPr>
                  <a:t> Couplings !</a:t>
                </a:r>
                <a:endParaRPr lang="en-US" b="1" i="1" u="sng">
                  <a:solidFill>
                    <a:schemeClr val="accent5"/>
                  </a:solidFill>
                  <a:sym typeface="+mn-ea"/>
                </a:endParaRPr>
              </a:p>
              <a:p>
                <a:pPr marL="285750" indent="-285750">
                  <a:buFont typeface="Wingdings" panose="05000000000000000000" charset="0"/>
                  <a:buChar char="q"/>
                </a:pPr>
                <a:r>
                  <a:rPr lang="en-US" b="1" i="1" u="sng">
                    <a:solidFill>
                      <a:schemeClr val="accent5"/>
                    </a:solidFill>
                    <a:sym typeface="+mn-ea"/>
                  </a:rPr>
                  <a:t> The form factors δAγ,Z, δBγ,Z, δCγ,Z and δDγ,Z are used as parameters to describe both </a:t>
                </a:r>
                <a:r>
                  <a:rPr lang="en-US" b="1" i="1" u="sng">
                    <a:solidFill>
                      <a:schemeClr val="accent5"/>
                    </a:solidFill>
                    <a:highlight>
                      <a:srgbClr val="FFFF00"/>
                    </a:highlight>
                    <a:sym typeface="+mn-ea"/>
                  </a:rPr>
                  <a:t>CP-conserving and CP-violating </a:t>
                </a:r>
                <a:r>
                  <a:rPr lang="en-US" b="1" i="1" u="sng">
                    <a:solidFill>
                      <a:schemeClr val="accent5"/>
                    </a:solidFill>
                    <a:sym typeface="+mn-ea"/>
                  </a:rPr>
                  <a:t>non-standard interactions . ---&gt; </a:t>
                </a:r>
                <a:r>
                  <a:rPr lang="en-US" b="1" i="1" u="sng">
                    <a:solidFill>
                      <a:schemeClr val="tx1"/>
                    </a:solidFill>
                    <a:highlight>
                      <a:srgbClr val="FF0000"/>
                    </a:highlight>
                    <a:sym typeface="+mn-ea"/>
                  </a:rPr>
                  <a:t>Include oR NOT ? </a:t>
                </a:r>
                <a:endParaRPr lang="en-US" b="1" i="1" u="sng">
                  <a:solidFill>
                    <a:schemeClr val="tx1"/>
                  </a:solidFill>
                  <a:highlight>
                    <a:srgbClr val="FF0000"/>
                  </a:highlight>
                  <a:sym typeface="+mn-ea"/>
                </a:endParaRPr>
              </a:p>
              <a:p>
                <a:pPr marL="285750" indent="-285750">
                  <a:buFont typeface="Wingdings" panose="05000000000000000000" charset="0"/>
                  <a:buChar char="q"/>
                </a:pPr>
                <a:r>
                  <a:rPr lang="en-US" b="1" i="1" u="sng">
                    <a:solidFill>
                      <a:schemeClr val="accent5"/>
                    </a:solidFill>
                    <a:sym typeface="+mn-ea"/>
                  </a:rPr>
                  <a:t> Note that : we have  Non-SM part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u="sng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bPr>
                      <m:e>
                        <m:r>
                          <a:rPr lang="en-US" b="1" i="1" u="sng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𝑫</m:t>
                        </m:r>
                      </m:e>
                      <m:sub>
                        <m:r>
                          <a:rPr lang="en-US" b="1" i="1" u="sng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𝑽𝑨</m:t>
                        </m:r>
                        <m:r>
                          <a:rPr lang="en-US" b="1" i="1" u="sng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,</m:t>
                        </m:r>
                        <m:r>
                          <a:rPr lang="en-US" b="1" i="1" u="sng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𝑽</m:t>
                        </m:r>
                        <m:r>
                          <a:rPr lang="en-US" b="1" i="1" u="sng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,</m:t>
                        </m:r>
                        <m:r>
                          <a:rPr lang="en-US" b="1" i="1" u="sng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𝑨</m:t>
                        </m:r>
                        <m:r>
                          <a:rPr lang="en-US" b="1" i="1" u="sng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 </m:t>
                        </m:r>
                      </m:sub>
                    </m:sSub>
                  </m:oMath>
                </a14:m>
                <a:r>
                  <a:rPr lang="en-US" b="1" i="1" u="sng">
                    <a:solidFill>
                      <a:schemeClr val="accent5"/>
                    </a:solidFill>
                    <a:sym typeface="+mn-ea"/>
                  </a:rPr>
                  <a:t>!! </a:t>
                </a:r>
                <a:endParaRPr lang="en-US" b="1" i="1" u="sng">
                  <a:solidFill>
                    <a:schemeClr val="accent5"/>
                  </a:solidFill>
                  <a:sym typeface="+mn-ea"/>
                </a:endParaRPr>
              </a:p>
              <a:p>
                <a:r>
                  <a:rPr lang="en-US" b="1" i="1" u="sng">
                    <a:solidFill>
                      <a:schemeClr val="accent5"/>
                    </a:solidFill>
                    <a:sym typeface="+mn-ea"/>
                  </a:rPr>
                  <a:t> </a:t>
                </a:r>
                <a:endParaRPr lang="en-US" b="1" i="1" u="sng">
                  <a:solidFill>
                    <a:schemeClr val="accent5"/>
                  </a:solidFill>
                  <a:sym typeface="+mn-ea"/>
                </a:endParaRPr>
              </a:p>
            </p:txBody>
          </p:sp>
        </mc:Choice>
        <mc:Fallback>
          <p:sp>
            <p:nvSpPr>
              <p:cNvPr id="16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583555"/>
                <a:ext cx="12023725" cy="1219835"/>
              </a:xfrm>
              <a:prstGeom prst="rect">
                <a:avLst/>
              </a:prstGeom>
              <a:blipFill rotWithShape="1">
                <a:blip r:embed="rId7"/>
                <a:stretch>
                  <a:fillRect b="-17907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Content Placeholder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143750" y="1247775"/>
            <a:ext cx="4890135" cy="524764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7209790" y="75184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>
                <a:solidFill>
                  <a:schemeClr val="accent5"/>
                </a:solidFill>
                <a:highlight>
                  <a:srgbClr val="FFFF00"/>
                </a:highlight>
              </a:rPr>
              <a:t>arxiv.org/pdf/hep-ph/0004223</a:t>
            </a:r>
            <a:endParaRPr lang="en-US">
              <a:solidFill>
                <a:schemeClr val="accent5"/>
              </a:solidFill>
              <a:highlight>
                <a:srgbClr val="FFFF00"/>
              </a:highligh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5"/>
              <p:cNvSpPr txBox="1"/>
              <p:nvPr/>
            </p:nvSpPr>
            <p:spPr>
              <a:xfrm>
                <a:off x="140970" y="521970"/>
                <a:ext cx="6585585" cy="3642360"/>
              </a:xfrm>
              <a:prstGeom prst="rect">
                <a:avLst/>
              </a:prstGeom>
              <a:noFill/>
            </p:spPr>
            <p:txBody>
              <a:bodyPr wrap="square" rtlCol="0" anchor="t">
                <a:noAutofit/>
              </a:bodyPr>
              <a:p>
                <a:r>
                  <a:rPr lang="en-US" b="1" i="1" u="sng">
                    <a:solidFill>
                      <a:schemeClr val="tx1"/>
                    </a:solidFill>
                  </a:rPr>
                  <a:t>Using OO :</a:t>
                </a:r>
                <a:endParaRPr lang="en-US" b="1" i="1" u="sng">
                  <a:solidFill>
                    <a:schemeClr val="tx1"/>
                  </a:solidFill>
                </a:endParaRPr>
              </a:p>
              <a:p>
                <a:r>
                  <a:rPr lang="en-US" b="1" i="1" u="sng">
                    <a:solidFill>
                      <a:schemeClr val="tx1"/>
                    </a:solidFill>
                  </a:rPr>
                  <a:t>Try  to include all the form factor (SM,BSM) :</a:t>
                </a:r>
                <a:endParaRPr lang="en-US" b="1" i="1" u="sng">
                  <a:solidFill>
                    <a:schemeClr val="tx1"/>
                  </a:solidFill>
                </a:endParaRPr>
              </a:p>
              <a:p>
                <a:endParaRPr lang="en-US" b="1" i="1" u="sng">
                  <a:solidFill>
                    <a:schemeClr val="tx1"/>
                  </a:solidFill>
                </a:endParaRPr>
              </a:p>
              <a:p>
                <a:r>
                  <a:rPr lang="en-US"/>
                  <a:t>All 9 </a:t>
                </a:r>
                <a:r>
                  <a:rPr lang="en-US">
                    <a:solidFill>
                      <a:srgbClr val="FF0000"/>
                    </a:solidFill>
                  </a:rPr>
                  <a:t>form factors</a:t>
                </a:r>
                <a:r>
                  <a:rPr lang="en-US"/>
                  <a:t> could be determined with the expected statistical uncertainties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>
                            <a:sym typeface="+mn-ea"/>
                          </a:rPr>
                          <m:t>∆c</m:t>
                        </m:r>
                      </m:e>
                      <m:sub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/>
                  <a:t> for ci = Re(δ{A,B,C,D}γ,Z) and Re(fR 2). </a:t>
                </a:r>
                <a:endParaRPr lang="en-US"/>
              </a:p>
              <a:p>
                <a:endParaRPr lang="en-US"/>
              </a:p>
              <a:p>
                <a:r>
                  <a:rPr lang="en-US"/>
                  <a:t>The beam polarizations Pe− and Pe+ were adjusted to minimize the statistical error for determination of each form factor. We found that positive polarizations lead to a smaller ∆ci for eight form factors in the production vertices. </a:t>
                </a:r>
                <a:endParaRPr lang="en-US"/>
              </a:p>
            </p:txBody>
          </p:sp>
        </mc:Choice>
        <mc:Fallback>
          <p:sp>
            <p:nvSpPr>
              <p:cNvPr id="6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970" y="521970"/>
                <a:ext cx="6585585" cy="36423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7"/>
          <p:cNvSpPr txBox="1"/>
          <p:nvPr/>
        </p:nvSpPr>
        <p:spPr>
          <a:xfrm>
            <a:off x="140970" y="4239895"/>
            <a:ext cx="7068820" cy="178689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b="1" u="sng">
                <a:highlight>
                  <a:srgbClr val="FFFF00"/>
                </a:highlight>
              </a:rPr>
              <a:t>As Example :  Assumed   </a:t>
            </a:r>
            <a:endParaRPr lang="en-US" b="1" u="sng">
              <a:highlight>
                <a:srgbClr val="FFFF00"/>
              </a:highlight>
            </a:endParaRPr>
          </a:p>
          <a:p>
            <a:endParaRPr lang="en-US" b="1" u="sng">
              <a:highlight>
                <a:srgbClr val="FFFF00"/>
              </a:highlight>
            </a:endParaRPr>
          </a:p>
          <a:p>
            <a:r>
              <a:rPr lang="en-US">
                <a:highlight>
                  <a:srgbClr val="FFFF00"/>
                </a:highlight>
              </a:rPr>
              <a:t>Derived Results : They have fixed all the non-SM parameters to be +0.05 as a reasonable example for the strength of beyond-the-SM physics (for Re(δ{A,B,C,D}γ,Z) = Re(fR 2) = +0.05).</a:t>
            </a:r>
            <a:endParaRPr lang="en-US">
              <a:highlight>
                <a:srgbClr val="FFFF00"/>
              </a:highlight>
            </a:endParaRPr>
          </a:p>
          <a:p>
            <a:endParaRPr lang="en-US">
              <a:highlight>
                <a:srgbClr val="FFFF00"/>
              </a:highlight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4119245" y="0"/>
            <a:ext cx="6096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 b="1" i="1" u="sng">
                <a:sym typeface="+mn-ea"/>
              </a:rPr>
              <a:t> ILC case @500GeV:</a:t>
            </a:r>
            <a:endParaRPr lang="en-US" sz="2800" b="1" i="1" u="sng"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870" y="365125"/>
            <a:ext cx="10869930" cy="1325880"/>
          </a:xfrm>
        </p:spPr>
        <p:txBody>
          <a:bodyPr>
            <a:noAutofit/>
          </a:bodyPr>
          <a:p>
            <a:r>
              <a:rPr lang="en-US" sz="2400" b="1"/>
              <a:t>Form factors, δAγ,Z,δBγ,Z,δCγ,Z and δDγ,Z are parameterizing CP-conserving and CP-violating non-standard interactions, respectively. In the appendix, we show how they receive contributions from effective operators of dimension 6.</a:t>
            </a:r>
            <a:endParaRPr lang="en-US" sz="2400" b="1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7375" y="2004060"/>
            <a:ext cx="6273800" cy="399415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7793355" y="3372485"/>
            <a:ext cx="570611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>
                <a:highlight>
                  <a:srgbClr val="FFFF00"/>
                </a:highlight>
              </a:rPr>
              <a:t>arxiv.org/pdf/hep-ph/9710358</a:t>
            </a:r>
            <a:endParaRPr lang="en-US">
              <a:highlight>
                <a:srgbClr val="FFFF00"/>
              </a:highlight>
            </a:endParaRPr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713220" y="4514215"/>
            <a:ext cx="5030470" cy="1752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145" y="78105"/>
            <a:ext cx="10515600" cy="709930"/>
          </a:xfrm>
        </p:spPr>
        <p:txBody>
          <a:bodyPr>
            <a:normAutofit fontScale="90000"/>
          </a:bodyPr>
          <a:p>
            <a:pPr algn="l"/>
            <a:r>
              <a:rPr lang="en-US" sz="4800" b="1">
                <a:solidFill>
                  <a:srgbClr val="FF0000"/>
                </a:solidFill>
              </a:rPr>
              <a:t>				Data Encoding</a:t>
            </a:r>
            <a:endParaRPr lang="en-US" sz="4800" b="1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661150" y="2055495"/>
            <a:ext cx="5130800" cy="3359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765810" y="1812925"/>
            <a:ext cx="4236720" cy="374840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85090" y="1009015"/>
            <a:ext cx="1180528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3600">
                <a:solidFill>
                  <a:schemeClr val="tx1"/>
                </a:solidFill>
                <a:sym typeface="+mn-ea"/>
              </a:rPr>
              <a:t>- Building a Quantum linear layer : Feature Map </a:t>
            </a:r>
            <a:endParaRPr lang="en-US" sz="3600">
              <a:solidFill>
                <a:schemeClr val="tx1"/>
              </a:solidFill>
              <a:sym typeface="+mn-ea"/>
            </a:endParaRPr>
          </a:p>
          <a:p>
            <a:endParaRPr lang="en-US" sz="3600">
              <a:solidFill>
                <a:schemeClr val="tx1"/>
              </a:solidFill>
              <a:sym typeface="+mn-ea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85090" y="5713730"/>
            <a:ext cx="1180528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3600">
                <a:sym typeface="+mn-ea"/>
              </a:rPr>
              <a:t>Solutions : -</a:t>
            </a:r>
            <a:r>
              <a:rPr lang="en-US" sz="3600" u="sng">
                <a:sym typeface="+mn-ea"/>
              </a:rPr>
              <a:t> </a:t>
            </a:r>
            <a:r>
              <a:rPr lang="en-US" sz="3600" u="sng">
                <a:solidFill>
                  <a:srgbClr val="FF0000"/>
                </a:solidFill>
                <a:sym typeface="+mn-ea"/>
              </a:rPr>
              <a:t>Encode Mutiple variables per qubit.</a:t>
            </a:r>
            <a:endParaRPr lang="en-US" sz="3600">
              <a:solidFill>
                <a:srgbClr val="FF0000"/>
              </a:solidFill>
              <a:sym typeface="+mn-ea"/>
            </a:endParaRPr>
          </a:p>
          <a:p>
            <a:r>
              <a:rPr lang="en-US" sz="3600">
                <a:sym typeface="+mn-ea"/>
              </a:rPr>
              <a:t>                    - U</a:t>
            </a:r>
            <a:r>
              <a:rPr lang="en-US" sz="3200">
                <a:sym typeface="+mn-ea"/>
              </a:rPr>
              <a:t>se MQA instead of MHA (Speed up Computation</a:t>
            </a:r>
            <a:r>
              <a:rPr lang="en-US" sz="3600">
                <a:sym typeface="+mn-ea"/>
              </a:rPr>
              <a:t>) </a:t>
            </a:r>
            <a:endParaRPr lang="en-US" sz="3600"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   Only SM Constributions : </a:t>
            </a:r>
            <a:endParaRPr lang="en-US"/>
          </a:p>
          <a:p>
            <a:pPr lvl="5"/>
            <a:r>
              <a:rPr lang="en-US" sz="2800" b="1">
                <a:solidFill>
                  <a:schemeClr val="accent4"/>
                </a:solidFill>
              </a:rPr>
              <a:t>arxiv.org/pdf/hep-ph/0004223</a:t>
            </a:r>
            <a:endParaRPr lang="en-US" sz="2800" b="1">
              <a:solidFill>
                <a:schemeClr val="accent4"/>
              </a:solidFill>
            </a:endParaRPr>
          </a:p>
          <a:p>
            <a:endParaRPr lang="en-US" sz="2800" b="1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2687</Words>
  <Application>WPS Presentation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Roboto</vt:lpstr>
      <vt:lpstr>Times New Roman</vt:lpstr>
      <vt:lpstr>Cambria Math</vt:lpstr>
      <vt:lpstr>Wingdings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m</cp:lastModifiedBy>
  <cp:revision>117</cp:revision>
  <dcterms:created xsi:type="dcterms:W3CDTF">2024-11-01T10:04:09Z</dcterms:created>
  <dcterms:modified xsi:type="dcterms:W3CDTF">2024-11-14T06:50:30Z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7AE00244C8D24B089610B244B17D7B28_13</vt:lpwstr>
  </property>
  <property fmtid="{D5CDD505-2E9C-101B-9397-08002B2CF9AE}" pid="3" name="KSOProductBuildVer">
    <vt:lpwstr>1033-12.2.0.17119</vt:lpwstr>
  </property>
</Properties>
</file>