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6.png"/><Relationship Id="rId7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tags" Target="../tags/tag4.xml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10.xml"/><Relationship Id="rId7" Type="http://schemas.openxmlformats.org/officeDocument/2006/relationships/image" Target="../media/image11.png"/><Relationship Id="rId6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tags" Target="../tags/tag8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10" Type="http://schemas.openxmlformats.org/officeDocument/2006/relationships/tags" Target="../tags/tag11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tags" Target="../tags/tag14.xml"/><Relationship Id="rId4" Type="http://schemas.openxmlformats.org/officeDocument/2006/relationships/image" Target="../media/image15.png"/><Relationship Id="rId3" Type="http://schemas.openxmlformats.org/officeDocument/2006/relationships/tags" Target="../tags/tag13.xml"/><Relationship Id="rId2" Type="http://schemas.openxmlformats.org/officeDocument/2006/relationships/image" Target="../media/image14.png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17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tags" Target="../tags/tag16.xml"/><Relationship Id="rId2" Type="http://schemas.openxmlformats.org/officeDocument/2006/relationships/image" Target="../media/image18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11" Type="http://schemas.openxmlformats.org/officeDocument/2006/relationships/image" Target="../media/image24.png"/><Relationship Id="rId10" Type="http://schemas.openxmlformats.org/officeDocument/2006/relationships/tags" Target="../tags/tag18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tags" Target="../tags/tag21.xml"/><Relationship Id="rId3" Type="http://schemas.openxmlformats.org/officeDocument/2006/relationships/image" Target="../media/image28.png"/><Relationship Id="rId2" Type="http://schemas.openxmlformats.org/officeDocument/2006/relationships/tags" Target="../tags/tag20.xml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tags" Target="../tags/tag25.xml"/><Relationship Id="rId6" Type="http://schemas.openxmlformats.org/officeDocument/2006/relationships/image" Target="../media/image32.png"/><Relationship Id="rId5" Type="http://schemas.openxmlformats.org/officeDocument/2006/relationships/tags" Target="../tags/tag24.xml"/><Relationship Id="rId4" Type="http://schemas.openxmlformats.org/officeDocument/2006/relationships/image" Target="../media/image31.png"/><Relationship Id="rId3" Type="http://schemas.openxmlformats.org/officeDocument/2006/relationships/tags" Target="../tags/tag23.xml"/><Relationship Id="rId2" Type="http://schemas.openxmlformats.org/officeDocument/2006/relationships/image" Target="../media/image30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 descr="cep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9855" y="-635"/>
            <a:ext cx="3102610" cy="140017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4770" y="2860675"/>
            <a:ext cx="11689715" cy="9645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fr-FR" sz="4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</a:t>
            </a:r>
            <a:r>
              <a:rPr lang="fr-FR" altLang="en-US" sz="4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Top Quark EW Coupling Precision Measurement</a:t>
            </a:r>
            <a:endParaRPr lang="fr-FR" altLang="en-US" sz="4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fr-FR" altLang="en-US" sz="4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fr-FR" altLang="en-US" sz="4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altLang="fr-FR" sz="4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                   </a:t>
            </a:r>
            <a:endParaRPr lang="fr-FR" altLang="en-US" sz="4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en-US" altLang="fr-FR" sz="24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en-US" altLang="fr-FR" sz="24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en-US" altLang="fr-FR" sz="24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                                                             </a:t>
            </a:r>
            <a:endParaRPr lang="en-US" altLang="fr-FR" sz="24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en-US" altLang="fr-FR" sz="24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					         27/12/2024</a:t>
            </a:r>
            <a:endParaRPr lang="fr-FR" altLang="en-US" sz="2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45415" y="1755140"/>
            <a:ext cx="11353165" cy="386715"/>
          </a:xfrm>
          <a:prstGeom prst="rect">
            <a:avLst/>
          </a:prstGeom>
        </p:spPr>
        <p:txBody>
          <a:bodyPr wrap="square">
            <a:noAutofit/>
          </a:bodyPr>
          <a:p>
            <a:pPr marL="457200" lvl="1" indent="457200" algn="l"/>
            <a:endParaRPr sz="2000" b="1" i="0">
              <a:solidFill>
                <a:srgbClr val="FFFFFF"/>
              </a:solidFill>
              <a:latin typeface="Roboto"/>
              <a:ea typeface="Roboto"/>
            </a:endParaRPr>
          </a:p>
        </p:txBody>
      </p:sp>
      <p:pic>
        <p:nvPicPr>
          <p:cNvPr id="9" name="Picture 8" descr="IHE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770" y="147320"/>
            <a:ext cx="4196080" cy="11322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5" y="619125"/>
            <a:ext cx="12012295" cy="889635"/>
          </a:xfrm>
        </p:spPr>
        <p:txBody>
          <a:bodyPr/>
          <a:p>
            <a:r>
              <a:rPr lang="en-US" sz="2800" b="1" u="sng"/>
              <a:t>Using for example : the usual form factors denoted F1, F2 defined :</a:t>
            </a:r>
            <a:endParaRPr lang="en-US" sz="2800" b="1" u="sng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41115" y="1390650"/>
            <a:ext cx="5085080" cy="8642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173605" y="-144145"/>
            <a:ext cx="8240395" cy="8839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3600" b="1">
                <a:solidFill>
                  <a:srgbClr val="FF0000"/>
                </a:solidFill>
                <a:sym typeface="+mn-ea"/>
              </a:rPr>
              <a:t>      Top EW Couplings Parametrizations</a:t>
            </a:r>
            <a:endParaRPr lang="en-US" sz="36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9705" y="204025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ym typeface="+mn-ea"/>
              </a:rPr>
              <a:t>Which can be translated to : </a:t>
            </a:r>
            <a:endParaRPr lang="en-US" sz="2400" b="1">
              <a:sym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84625" y="2567305"/>
            <a:ext cx="5662295" cy="861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9705" y="3594735"/>
            <a:ext cx="4611370" cy="87185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79705" y="309943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u="sng">
                <a:solidFill>
                  <a:srgbClr val="FF0000"/>
                </a:solidFill>
                <a:sym typeface="+mn-ea"/>
              </a:rPr>
              <a:t>Relation </a:t>
            </a:r>
            <a:r>
              <a:rPr lang="en-US" sz="2400" b="1">
                <a:sym typeface="+mn-ea"/>
              </a:rPr>
              <a:t>: </a:t>
            </a:r>
            <a:endParaRPr lang="en-US" sz="2400" b="1"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0" y="4466590"/>
            <a:ext cx="114509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q"/>
            </a:pPr>
            <a:r>
              <a:rPr lang="en-US" sz="2000" b="1"/>
              <a:t>Maximize numerically a global likelihood L with respect to all form factors:</a:t>
            </a:r>
            <a:endParaRPr lang="en-US" sz="2000" b="1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286250" y="4955540"/>
            <a:ext cx="2878455" cy="865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50315" y="5981065"/>
            <a:ext cx="3350895" cy="76962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0" y="57969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 u="sng">
                <a:solidFill>
                  <a:srgbClr val="FF0000"/>
                </a:solidFill>
                <a:sym typeface="+mn-ea"/>
              </a:rPr>
              <a:t>Where </a:t>
            </a:r>
            <a:r>
              <a:rPr lang="en-US">
                <a:sym typeface="+mn-ea"/>
              </a:rPr>
              <a:t>:</a:t>
            </a:r>
            <a:endParaRPr lang="en-US"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85" y="246380"/>
            <a:ext cx="11042015" cy="5930900"/>
          </a:xfrm>
        </p:spPr>
        <p:txBody>
          <a:bodyPr/>
          <a:p>
            <a:r>
              <a:rPr lang="en-US"/>
              <a:t> </a:t>
            </a:r>
            <a:r>
              <a:rPr lang="en-US">
                <a:highlight>
                  <a:srgbClr val="FFFF00"/>
                </a:highlight>
              </a:rPr>
              <a:t>The  double distribution of the angle and the rescaled energy of</a:t>
            </a:r>
            <a:r>
              <a:rPr lang="en-US"/>
              <a:t> :</a:t>
            </a:r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1785" y="1083945"/>
            <a:ext cx="5447030" cy="9918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/>
              <p:nvPr/>
            </p:nvSpPr>
            <p:spPr>
              <a:xfrm>
                <a:off x="137795" y="2426335"/>
                <a:ext cx="11085195" cy="178625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/>
                  <a:t>The energy dependence is specified by the functions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charset="0"/>
                            <a:sym typeface="+mn-ea"/>
                          </a:rPr>
                          <m:t>𝛩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/>
                  <a:t> ):</a:t>
                </a:r>
                <a:endParaRPr 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/>
                  <a:t>They are parameterized both by </a:t>
                </a:r>
                <a:r>
                  <a:rPr lang="en-US" i="1" u="sng"/>
                  <a:t>production </a:t>
                </a:r>
                <a:r>
                  <a:rPr lang="en-US"/>
                  <a:t>and </a:t>
                </a:r>
                <a:r>
                  <a:rPr lang="en-US" i="1" u="sng"/>
                  <a:t>decay </a:t>
                </a:r>
                <a:r>
                  <a:rPr lang="en-US">
                    <a:highlight>
                      <a:srgbClr val="FFFF00"/>
                    </a:highlight>
                  </a:rPr>
                  <a:t>form factors</a:t>
                </a:r>
                <a:r>
                  <a:rPr lang="en-US"/>
                  <a:t>.</a:t>
                </a:r>
                <a:endParaRPr lang="en-US"/>
              </a:p>
              <a:p>
                <a:pPr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95" y="2426335"/>
                <a:ext cx="11085195" cy="17862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37095" y="2580640"/>
            <a:ext cx="4954905" cy="1851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81240" y="5094605"/>
            <a:ext cx="4493895" cy="13843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647180" y="6478905"/>
            <a:ext cx="5545455" cy="343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>
                <a:sym typeface="+mn-ea"/>
              </a:rPr>
              <a:t> The differential top-quark decay rates in e+e− cm frame.</a:t>
            </a:r>
            <a:endParaRPr lang="en-US">
              <a:sym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37795" y="4213225"/>
            <a:ext cx="5831840" cy="2498090"/>
          </a:xfrm>
          <a:prstGeom prst="rect">
            <a:avLst/>
          </a:prstGeom>
        </p:spPr>
      </p:pic>
      <p:sp>
        <p:nvSpPr>
          <p:cNvPr id="14" name="Curved Left Arrow 13"/>
          <p:cNvSpPr/>
          <p:nvPr/>
        </p:nvSpPr>
        <p:spPr>
          <a:xfrm>
            <a:off x="10394315" y="3703320"/>
            <a:ext cx="1560195" cy="1623695"/>
          </a:xfrm>
          <a:prstGeom prst="curved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758180" y="4391660"/>
            <a:ext cx="2353945" cy="114935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969635" y="1016000"/>
            <a:ext cx="5308600" cy="153543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544435" y="74676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914400" lvl="2" indent="457200"/>
            <a:r>
              <a:rPr lang="en-US" sz="1600" b="1" u="sng">
                <a:solidFill>
                  <a:srgbClr val="FF0000"/>
                </a:solidFill>
              </a:rPr>
              <a:t>arxiv.org/pdf/hep-ph/0004223</a:t>
            </a:r>
            <a:endParaRPr lang="en-US" sz="16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79070" y="95440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5"/>
                </a:solidFill>
                <a:highlight>
                  <a:srgbClr val="FFFF00"/>
                </a:highlight>
              </a:rPr>
              <a:t>arxiv.org/pdf/hep-ph/9911505</a:t>
            </a:r>
            <a:endParaRPr lang="en-US">
              <a:solidFill>
                <a:schemeClr val="accent5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79070" y="172720"/>
            <a:ext cx="11597005" cy="6794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Wingdings" panose="05000000000000000000" charset="0"/>
              <a:buChar char="q"/>
            </a:pPr>
            <a:r>
              <a:rPr lang="en-US" sz="2000" b="1">
                <a:sym typeface="+mn-ea"/>
              </a:rPr>
              <a:t>The Explicit Formula describing  the energy-dependent coefficients for the angular and energy distributions :</a:t>
            </a:r>
            <a:endParaRPr lang="en-US" sz="2000" b="1">
              <a:sym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611630"/>
            <a:ext cx="5036820" cy="4331335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ChangeAspect="1"/>
          </p:cNvPicPr>
          <p:nvPr>
            <p:ph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32730" y="1720215"/>
            <a:ext cx="3908425" cy="411480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6463030" y="87947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5"/>
                </a:solidFill>
                <a:highlight>
                  <a:srgbClr val="FFFF00"/>
                </a:highlight>
                <a:sym typeface="+mn-ea"/>
              </a:rPr>
              <a:t>arxiv.org/pdf/hep-ph/9710358</a:t>
            </a:r>
            <a:endParaRPr lang="en-US">
              <a:solidFill>
                <a:schemeClr val="accent5"/>
              </a:solidFill>
              <a:highlight>
                <a:srgbClr val="FFFF00"/>
              </a:highlight>
              <a:sym typeface="+mn-ea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92565" y="1490345"/>
            <a:ext cx="3099435" cy="42075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15"/>
              <p:cNvSpPr txBox="1"/>
              <p:nvPr/>
            </p:nvSpPr>
            <p:spPr>
              <a:xfrm>
                <a:off x="83185" y="6015355"/>
                <a:ext cx="11940540" cy="81470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marL="285750" indent="-285750">
                  <a:buFont typeface="Wingdings" panose="05000000000000000000" charset="0"/>
                  <a:buChar char="q"/>
                </a:pPr>
                <a:endParaRPr lang="en-US" b="1" i="1" u="sng">
                  <a:solidFill>
                    <a:schemeClr val="accent5"/>
                  </a:solidFill>
                  <a:sym typeface="+mn-ea"/>
                </a:endParaRPr>
              </a:p>
              <a:p>
                <a:pPr marL="285750" indent="-285750">
                  <a:buFont typeface="Wingdings" panose="05000000000000000000" charset="0"/>
                  <a:buChar char="q"/>
                </a:pPr>
                <a:r>
                  <a:rPr lang="en-US" b="1" i="1" u="sng">
                    <a:solidFill>
                      <a:schemeClr val="accent5"/>
                    </a:solidFill>
                    <a:sym typeface="+mn-ea"/>
                  </a:rPr>
                  <a:t>Dv, DA, DVA, EV, EVA, Fi, Gi {i=1,2,3,4} , which are related the Form facotrs in ttZ/</a:t>
                </a:r>
                <a14:m>
                  <m:oMath xmlns:m="http://schemas.openxmlformats.org/officeDocument/2006/math">
                    <m:r>
                      <a:rPr lang="en-US" b="1" i="1" u="sng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𝜸</m:t>
                    </m:r>
                  </m:oMath>
                </a14:m>
                <a:r>
                  <a:rPr lang="en-US" b="1" i="1" u="sng">
                    <a:solidFill>
                      <a:schemeClr val="accent5"/>
                    </a:solidFill>
                    <a:sym typeface="+mn-ea"/>
                  </a:rPr>
                  <a:t> Couplings !</a:t>
                </a:r>
                <a:endParaRPr lang="en-US" b="1" i="1" u="sng">
                  <a:solidFill>
                    <a:schemeClr val="accent5"/>
                  </a:solidFill>
                  <a:sym typeface="+mn-ea"/>
                </a:endParaRPr>
              </a:p>
              <a:p>
                <a:pPr indent="0">
                  <a:buFont typeface="Wingdings" panose="05000000000000000000" charset="0"/>
                  <a:buNone/>
                </a:pPr>
                <a:r>
                  <a:rPr lang="en-US" b="1" i="1" u="sng">
                    <a:solidFill>
                      <a:schemeClr val="accent5"/>
                    </a:solidFill>
                    <a:sym typeface="+mn-ea"/>
                  </a:rPr>
                  <a:t> </a:t>
                </a:r>
                <a:endParaRPr lang="en-US" b="1" i="1" u="sng">
                  <a:solidFill>
                    <a:schemeClr val="accent5"/>
                  </a:solidFill>
                  <a:sym typeface="+mn-ea"/>
                </a:endParaRPr>
              </a:p>
            </p:txBody>
          </p:sp>
        </mc:Choice>
        <mc:Fallback>
          <p:sp>
            <p:nvSpPr>
              <p:cNvPr id="16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" y="6015355"/>
                <a:ext cx="11940540" cy="814705"/>
              </a:xfrm>
              <a:prstGeom prst="rect">
                <a:avLst/>
              </a:prstGeom>
              <a:blipFill rotWithShape="1">
                <a:blip r:embed="rId7"/>
                <a:stretch>
                  <a:fillRect b="-662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 Box 7"/>
          <p:cNvSpPr txBox="1"/>
          <p:nvPr/>
        </p:nvSpPr>
        <p:spPr>
          <a:xfrm>
            <a:off x="224155" y="3545840"/>
            <a:ext cx="7068820" cy="1786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en-US" b="1" u="sng">
              <a:highlight>
                <a:srgbClr val="FFFF00"/>
              </a:highlight>
            </a:endParaRPr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224530" y="58420"/>
            <a:ext cx="6506845" cy="7042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457200" lvl="1" indent="457200"/>
            <a:r>
              <a:rPr lang="en-US" sz="4000" b="1" i="1" u="sng">
                <a:sym typeface="+mn-ea"/>
              </a:rPr>
              <a:t> CEPC @360GeV:</a:t>
            </a:r>
            <a:endParaRPr lang="en-US" sz="4000" b="1" i="1" u="sng">
              <a:sym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00700" y="2708275"/>
            <a:ext cx="6299200" cy="404177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419735" y="1602740"/>
            <a:ext cx="5950585" cy="4791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4155" y="1896745"/>
            <a:ext cx="4490720" cy="786130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419735" y="121793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i="1" u="sng">
                <a:solidFill>
                  <a:srgbClr val="FF0000"/>
                </a:solidFill>
                <a:sym typeface="+mn-ea"/>
              </a:rPr>
              <a:t>Inputs :</a:t>
            </a:r>
            <a:endParaRPr lang="en-US" sz="2800" b="1" i="1" u="sng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8" name="Picture 17" descr="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20" y="2680970"/>
            <a:ext cx="3282315" cy="4629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18"/>
              <p:cNvSpPr txBox="1"/>
              <p:nvPr/>
            </p:nvSpPr>
            <p:spPr>
              <a:xfrm>
                <a:off x="224155" y="4471670"/>
                <a:ext cx="6291580" cy="23069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endParaRPr lang="en-US"/>
              </a:p>
              <a:p>
                <a:r>
                  <a:rPr lang="en-US"/>
                  <a:t>The normalized Lepton energy is given by :</a:t>
                </a:r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𝛽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en-US"/>
                  <a:t>is the Top Velocity.      </a:t>
                </a:r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1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5" y="4471670"/>
                <a:ext cx="6291580" cy="23069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scaled_Energ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0020" y="5213985"/>
            <a:ext cx="2406015" cy="7226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6885" y="3352800"/>
            <a:ext cx="3589655" cy="628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19735" y="4084955"/>
            <a:ext cx="3589655" cy="6457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22"/>
              <p:cNvSpPr txBox="1"/>
              <p:nvPr/>
            </p:nvSpPr>
            <p:spPr>
              <a:xfrm>
                <a:off x="5702300" y="1077595"/>
                <a:ext cx="6096000" cy="1383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sz="2800" b="1" i="1" u="sng">
                    <a:solidFill>
                      <a:srgbClr val="FF0000"/>
                    </a:solidFill>
                    <a:sym typeface="+mn-ea"/>
                  </a:rPr>
                  <a:t>Cases for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𝝎</m:t>
                    </m:r>
                  </m:oMath>
                </a14:m>
                <a:r>
                  <a:rPr lang="en-US" sz="2800" b="1" i="1" u="sng">
                    <a:solidFill>
                      <a:srgbClr val="FF0000"/>
                    </a:solidFill>
                    <a:sym typeface="+mn-ea"/>
                  </a:rPr>
                  <a:t> : </a:t>
                </a:r>
                <a:r>
                  <a:rPr lang="en-US" sz="2800" b="1" i="1" u="sng">
                    <a:solidFill>
                      <a:srgbClr val="FF0000"/>
                    </a:solidFill>
                    <a:highlight>
                      <a:srgbClr val="FFFF00"/>
                    </a:highlight>
                    <a:sym typeface="+mn-ea"/>
                  </a:rPr>
                  <a:t>Only one solution will be True !   :</a:t>
                </a:r>
                <a:endParaRPr lang="en-US" sz="2800" b="1" i="1" u="sng">
                  <a:solidFill>
                    <a:srgbClr val="FF0000"/>
                  </a:solidFill>
                  <a:highlight>
                    <a:srgbClr val="FFFF00"/>
                  </a:highlight>
                  <a:sym typeface="+mn-ea"/>
                </a:endParaRPr>
              </a:p>
              <a:p>
                <a:r>
                  <a:rPr lang="en-US" sz="2800" b="1" i="1" u="sng">
                    <a:solidFill>
                      <a:srgbClr val="FF0000"/>
                    </a:solidFill>
                    <a:highlight>
                      <a:srgbClr val="FFFF00"/>
                    </a:highlight>
                    <a:sym typeface="+mn-ea"/>
                  </a:rPr>
                  <a:t>B == cte., r ==cte ! </a:t>
                </a:r>
                <a:endParaRPr lang="en-US" sz="2800" b="1" i="1" u="sng">
                  <a:solidFill>
                    <a:srgbClr val="FF0000"/>
                  </a:solidFill>
                  <a:highlight>
                    <a:srgbClr val="FFFF00"/>
                  </a:highlight>
                  <a:sym typeface="+mn-ea"/>
                </a:endParaRPr>
              </a:p>
            </p:txBody>
          </p:sp>
        </mc:Choice>
        <mc:Fallback>
          <p:sp>
            <p:nvSpPr>
              <p:cNvPr id="2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1077595"/>
                <a:ext cx="6096000" cy="1383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" y="189865"/>
            <a:ext cx="11161395" cy="1096645"/>
          </a:xfrm>
        </p:spPr>
        <p:txBody>
          <a:bodyPr>
            <a:normAutofit fontScale="90000"/>
          </a:bodyPr>
          <a:p>
            <a:r>
              <a:rPr lang="en-US">
                <a:solidFill>
                  <a:srgbClr val="FF0000"/>
                </a:solidFill>
                <a:highlight>
                  <a:srgbClr val="FFFF00"/>
                </a:highlight>
              </a:rPr>
              <a:t>Explicit formulas : of S0 Contribution:</a:t>
            </a:r>
            <a:br>
              <a:rPr lang="en-US">
                <a:solidFill>
                  <a:srgbClr val="FF0000"/>
                </a:solidFill>
                <a:highlight>
                  <a:srgbClr val="FFFF00"/>
                </a:highlight>
              </a:rPr>
            </a:br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00885" y="2098675"/>
            <a:ext cx="7708265" cy="43516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4935" y="1164590"/>
            <a:ext cx="110966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solidFill>
                  <a:schemeClr val="tx1"/>
                </a:solidFill>
                <a:sym typeface="+mn-ea"/>
              </a:rPr>
              <a:t>Added these non-Form Factors into the calculations : set all of them to </a:t>
            </a:r>
            <a:r>
              <a:rPr lang="en-US" sz="2400">
                <a:solidFill>
                  <a:srgbClr val="FF0000"/>
                </a:solidFill>
                <a:sym typeface="+mn-ea"/>
              </a:rPr>
              <a:t>0.05</a:t>
            </a:r>
            <a:r>
              <a:rPr lang="en-US" sz="2400">
                <a:solidFill>
                  <a:schemeClr val="tx1"/>
                </a:solidFill>
                <a:sym typeface="+mn-ea"/>
              </a:rPr>
              <a:t> base on ILC study  :</a:t>
            </a:r>
            <a:endParaRPr lang="en-US" sz="24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748030"/>
          </a:xfrm>
        </p:spPr>
        <p:txBody>
          <a:bodyPr>
            <a:no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  SM Contribution</a:t>
            </a:r>
            <a:endParaRPr lang="en-US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/>
              <p:nvPr/>
            </p:nvSpPr>
            <p:spPr>
              <a:xfrm>
                <a:off x="107315" y="1073150"/>
                <a:ext cx="7070090" cy="524319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en-US" b="1" i="1">
                    <a:sym typeface="+mn-ea"/>
                  </a:rPr>
                  <a:t>-</a:t>
                </a:r>
                <a:r>
                  <a:rPr lang="en-US" sz="2000" b="1" i="1">
                    <a:sym typeface="+mn-ea"/>
                  </a:rPr>
                  <a:t> Tried to plot the 2D plot of the function in terms of the Lepton polar angle and normalized Energy :</a:t>
                </a:r>
                <a:r>
                  <a:rPr lang="en-US" b="1" i="1">
                    <a:sym typeface="+mn-ea"/>
                  </a:rPr>
                  <a:t> </a:t>
                </a:r>
                <a:endParaRPr lang="en-US" b="1" i="1">
                  <a:sym typeface="+mn-ea"/>
                </a:endParaRPr>
              </a:p>
              <a:p>
                <a:endParaRPr lang="en-US" b="1" i="1" u="sng">
                  <a:sym typeface="+mn-ea"/>
                </a:endParaRPr>
              </a:p>
              <a:p>
                <a:endParaRPr lang="en-US" b="1" i="1" u="sng">
                  <a:sym typeface="+mn-ea"/>
                </a:endParaRPr>
              </a:p>
              <a:p>
                <a:endParaRPr lang="en-US" b="1" i="1" u="sng">
                  <a:sym typeface="+mn-ea"/>
                </a:endParaRPr>
              </a:p>
              <a:p>
                <a:r>
                  <a:rPr lang="en-US" sz="2400" b="1" i="1" u="sng">
                    <a:solidFill>
                      <a:srgbClr val="FF0000"/>
                    </a:solidFill>
                    <a:sym typeface="+mn-ea"/>
                  </a:rPr>
                  <a:t>For Truth case :</a:t>
                </a:r>
                <a:endParaRPr lang="en-US" sz="2400" b="1" i="1" u="sng">
                  <a:solidFill>
                    <a:srgbClr val="FF0000"/>
                  </a:solidFill>
                  <a:sym typeface="+mn-ea"/>
                </a:endParaRPr>
              </a:p>
              <a:p>
                <a:r>
                  <a:rPr lang="en-US" b="1" i="1">
                    <a:sym typeface="+mn-ea"/>
                  </a:rPr>
                  <a:t> </a:t>
                </a:r>
                <a:endParaRPr lang="en-US" b="1" i="1">
                  <a:sym typeface="+mn-ea"/>
                </a:endParaRPr>
              </a:p>
              <a:p>
                <a:r>
                  <a:rPr lang="en-US" sz="2400" b="1" i="1">
                    <a:sym typeface="+mn-ea"/>
                  </a:rPr>
                  <a:t> -  The Lepton Energy  </a:t>
                </a:r>
                <a:endParaRPr lang="en-US" sz="2400" b="1" i="1">
                  <a:sym typeface="+mn-ea"/>
                </a:endParaRPr>
              </a:p>
              <a:p>
                <a:r>
                  <a:rPr lang="en-US" sz="2400" b="1" i="1">
                    <a:sym typeface="+mn-ea"/>
                  </a:rPr>
                  <a:t> -  The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charset="0"/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𝒔𝒊𝒏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𝜽</m:t>
                    </m:r>
                  </m:oMath>
                </a14:m>
                <a:r>
                  <a:rPr lang="en-US" sz="2400" b="1" i="1">
                    <a:sym typeface="+mn-ea"/>
                  </a:rPr>
                  <a:t> is set to  0.23.</a:t>
                </a:r>
                <a:endParaRPr lang="en-US" sz="2400" b="1" i="1">
                  <a:sym typeface="+mn-ea"/>
                </a:endParaRPr>
              </a:p>
              <a:p>
                <a:r>
                  <a:rPr lang="en-US" sz="2400" b="1" i="1">
                    <a:sym typeface="+mn-ea"/>
                  </a:rPr>
                  <a:t> -  Mass of Z to 91 GeV.  </a:t>
                </a:r>
                <a:endParaRPr lang="en-US" sz="2400" b="1" i="1">
                  <a:sym typeface="+mn-ea"/>
                </a:endParaRPr>
              </a:p>
              <a:p>
                <a:r>
                  <a:rPr lang="en-US" sz="2400" b="1" i="1">
                    <a:sym typeface="+mn-ea"/>
                  </a:rPr>
                  <a:t> -  Fine structure to 0.0072973525643.</a:t>
                </a:r>
                <a:endParaRPr lang="en-US" sz="2400" b="1" i="1">
                  <a:sym typeface="+mn-ea"/>
                </a:endParaRPr>
              </a:p>
              <a:p>
                <a:r>
                  <a:rPr lang="en-US" b="1" i="1">
                    <a:sym typeface="+mn-ea"/>
                  </a:rPr>
                  <a:t>  </a:t>
                </a:r>
                <a:endParaRPr lang="en-US" b="1" i="1">
                  <a:sym typeface="+mn-ea"/>
                </a:endParaRPr>
              </a:p>
              <a:p>
                <a:r>
                  <a:rPr lang="en-US" b="1" i="1">
                    <a:sym typeface="+mn-ea"/>
                  </a:rPr>
                  <a:t> </a:t>
                </a:r>
                <a:endParaRPr lang="en-US" b="1" i="1">
                  <a:sym typeface="+mn-ea"/>
                </a:endParaRPr>
              </a:p>
              <a:p>
                <a:endParaRPr lang="en-US" b="1" i="1">
                  <a:sym typeface="+mn-ea"/>
                </a:endParaRPr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5" y="1073150"/>
                <a:ext cx="7070090" cy="524319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72655" y="4022725"/>
            <a:ext cx="4851400" cy="220218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868285" y="622490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/>
            <a:r>
              <a:rPr lang="en-US" sz="2400" b="1" i="1">
                <a:solidFill>
                  <a:schemeClr val="tx1"/>
                </a:solidFill>
                <a:sym typeface="+mn-ea"/>
              </a:rPr>
              <a:t> ILC case : 500 GeV</a:t>
            </a:r>
            <a:endParaRPr lang="en-US" sz="2400" b="1" i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729980" y="36131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b="1" i="1" u="sng">
                <a:solidFill>
                  <a:srgbClr val="0070C0"/>
                </a:solidFill>
                <a:sym typeface="+mn-ea"/>
              </a:rPr>
              <a:t>CEPC @360GeV:</a:t>
            </a:r>
            <a:endParaRPr lang="en-US" b="1" i="1" u="sng">
              <a:solidFill>
                <a:srgbClr val="0070C0"/>
              </a:solidFill>
              <a:sym typeface="+mn-ea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55560" y="820420"/>
            <a:ext cx="4301490" cy="27514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2650" y="1105535"/>
            <a:ext cx="6739255" cy="1025525"/>
          </a:xfrm>
        </p:spPr>
        <p:txBody>
          <a:bodyPr/>
          <a:p>
            <a:r>
              <a:rPr lang="en-US" sz="2800" b="1">
                <a:solidFill>
                  <a:srgbClr val="FF0000"/>
                </a:solidFill>
              </a:rPr>
              <a:t>    Where the polarization factors :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81800" y="3979545"/>
            <a:ext cx="5410200" cy="2724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87260" y="2131060"/>
            <a:ext cx="2647950" cy="58039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17805" y="737235"/>
            <a:ext cx="112325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Explicit formulas of the coefficient functions for the </a:t>
            </a:r>
            <a:r>
              <a:rPr lang="en-US" b="1">
                <a:solidFill>
                  <a:srgbClr val="FF0000"/>
                </a:solidFill>
              </a:rPr>
              <a:t>9 anomalous form factors </a:t>
            </a:r>
            <a:r>
              <a:rPr lang="en-US"/>
              <a:t>: </a:t>
            </a:r>
            <a:r>
              <a:rPr lang="en-US" b="1" i="1" u="sng">
                <a:solidFill>
                  <a:schemeClr val="accent1"/>
                </a:solidFill>
              </a:rPr>
              <a:t>arxiv.org/pdf/hep-ph/0004223</a:t>
            </a:r>
            <a:endParaRPr lang="en-US" b="1" i="1" u="sng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89890" y="1205865"/>
            <a:ext cx="5257800" cy="1840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0830" y="3429000"/>
            <a:ext cx="5060950" cy="221996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976245" y="43180"/>
            <a:ext cx="6096000" cy="819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sz="3200" b="1">
                <a:solidFill>
                  <a:srgbClr val="FF0000"/>
                </a:solidFill>
                <a:sym typeface="+mn-ea"/>
              </a:rPr>
              <a:t>Non SM-FORM Factors</a:t>
            </a:r>
            <a:endParaRPr lang="en-US" sz="3200" b="1">
              <a:solidFill>
                <a:srgbClr val="FF0000"/>
              </a:solidFill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9"/>
              <p:cNvSpPr txBox="1"/>
              <p:nvPr/>
            </p:nvSpPr>
            <p:spPr>
              <a:xfrm>
                <a:off x="7121525" y="2522855"/>
                <a:ext cx="6096000" cy="6299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sz="2800" b="1">
                    <a:solidFill>
                      <a:srgbClr val="FF0000"/>
                    </a:solidFill>
                    <a:sym typeface="+mn-ea"/>
                  </a:rPr>
                  <a:t> CEPC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𝑷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⊕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 </m:t>
                        </m:r>
                      </m:sub>
                    </m:sSub>
                  </m:oMath>
                </a14:m>
                <a:r>
                  <a:rPr lang="en-US" sz="2800" b="1">
                    <a:solidFill>
                      <a:srgbClr val="FF0000"/>
                    </a:solidFill>
                    <a:sym typeface="+mn-ea"/>
                  </a:rPr>
                  <a:t>= 0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𝑷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⊗</m:t>
                        </m:r>
                      </m:sub>
                    </m:sSub>
                  </m:oMath>
                </a14:m>
                <a:r>
                  <a:rPr lang="en-US" sz="2800" b="1">
                    <a:solidFill>
                      <a:srgbClr val="FF0000"/>
                    </a:solidFill>
                    <a:sym typeface="+mn-ea"/>
                  </a:rPr>
                  <a:t> </a:t>
                </a:r>
                <a:r>
                  <a:rPr lang="en-US" sz="2800" b="1">
                    <a:solidFill>
                      <a:srgbClr val="FF0000"/>
                    </a:solidFill>
                    <a:sym typeface="+mn-ea"/>
                  </a:rPr>
                  <a:t>= 1</a:t>
                </a:r>
                <a:endParaRPr lang="en-US" sz="2800" b="1">
                  <a:solidFill>
                    <a:srgbClr val="FF0000"/>
                  </a:solidFill>
                  <a:sym typeface="+mn-ea"/>
                </a:endParaRPr>
              </a:p>
            </p:txBody>
          </p:sp>
        </mc:Choice>
        <mc:Fallback>
          <p:sp>
            <p:nvSpPr>
              <p:cNvPr id="1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525" y="2522855"/>
                <a:ext cx="6096000" cy="6299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0"/>
          <p:cNvSpPr txBox="1"/>
          <p:nvPr/>
        </p:nvSpPr>
        <p:spPr>
          <a:xfrm>
            <a:off x="6605905" y="342900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i="1" u="sng">
                <a:solidFill>
                  <a:srgbClr val="FF0000"/>
                </a:solidFill>
                <a:sym typeface="+mn-ea"/>
              </a:rPr>
              <a:t>With </a:t>
            </a:r>
            <a:r>
              <a:rPr lang="en-US" sz="2800" b="1">
                <a:solidFill>
                  <a:srgbClr val="FF0000"/>
                </a:solidFill>
                <a:sym typeface="+mn-ea"/>
              </a:rPr>
              <a:t>: </a:t>
            </a:r>
            <a:endParaRPr 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09905" y="586359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chemeClr val="tx1"/>
                </a:solidFill>
                <a:sym typeface="+mn-ea"/>
              </a:rPr>
              <a:t>.....</a:t>
            </a:r>
            <a:endParaRPr lang="en-US" sz="2800" b="1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1766</Words>
  <Application>WPS Presentation</Application>
  <PresentationFormat>Widescreen</PresentationFormat>
  <Paragraphs>94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Roboto</vt:lpstr>
      <vt:lpstr>Times New Roman</vt:lpstr>
      <vt:lpstr>Wingdings</vt:lpstr>
      <vt:lpstr>Cambria Math</vt:lpstr>
      <vt:lpstr>Office Theme</vt:lpstr>
      <vt:lpstr>PowerPoint 演示文稿</vt:lpstr>
      <vt:lpstr>PowerPoint 演示文稿</vt:lpstr>
      <vt:lpstr>Using for example : the usual form factors denoted F1, F2 defined :</vt:lpstr>
      <vt:lpstr>PowerPoint 演示文稿</vt:lpstr>
      <vt:lpstr>PowerPoint 演示文稿</vt:lpstr>
      <vt:lpstr>PowerPoint 演示文稿</vt:lpstr>
      <vt:lpstr>Explicit formulas : of S0 Contribution: </vt:lpstr>
      <vt:lpstr>  SM Contribution</vt:lpstr>
      <vt:lpstr>    Where the polarization factors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</cp:lastModifiedBy>
  <cp:revision>1</cp:revision>
  <dcterms:created xsi:type="dcterms:W3CDTF">2024-12-27T11:23:17Z</dcterms:created>
  <dcterms:modified xsi:type="dcterms:W3CDTF">2024-12-27T11:23:18Z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4A6911DFF6684E27AB6C031308303DC5_11</vt:lpwstr>
  </property>
  <property fmtid="{D5CDD505-2E9C-101B-9397-08002B2CF9AE}" pid="3" name="KSOProductBuildVer">
    <vt:lpwstr>1033-12.2.0.17119</vt:lpwstr>
  </property>
</Properties>
</file>