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
  </p:notesMasterIdLst>
  <p:handoutMasterIdLst>
    <p:handoutMasterId r:id="rId12"/>
  </p:handoutMasterIdLst>
  <p:sldIdLst>
    <p:sldId id="1232" r:id="rId2"/>
    <p:sldId id="1408" r:id="rId3"/>
    <p:sldId id="1409" r:id="rId4"/>
    <p:sldId id="1410" r:id="rId5"/>
    <p:sldId id="1398" r:id="rId6"/>
    <p:sldId id="1400" r:id="rId7"/>
    <p:sldId id="1413" r:id="rId8"/>
    <p:sldId id="1401" r:id="rId9"/>
    <p:sldId id="1411" r:id="rId10"/>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70C0"/>
    <a:srgbClr val="00A249"/>
    <a:srgbClr val="003399"/>
    <a:srgbClr val="4D8357"/>
    <a:srgbClr val="FDCC6D"/>
    <a:srgbClr val="E6E6E6"/>
    <a:srgbClr val="FFFFFF"/>
    <a:srgbClr val="005800"/>
    <a:srgbClr val="008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66" autoAdjust="0"/>
    <p:restoredTop sz="89888" autoAdjust="0"/>
  </p:normalViewPr>
  <p:slideViewPr>
    <p:cSldViewPr>
      <p:cViewPr varScale="1">
        <p:scale>
          <a:sx n="111" d="100"/>
          <a:sy n="111" d="100"/>
        </p:scale>
        <p:origin x="1032" y="192"/>
      </p:cViewPr>
      <p:guideLst>
        <p:guide orient="horz" pos="2160"/>
        <p:guide pos="3840"/>
      </p:guideLst>
    </p:cSldViewPr>
  </p:slideViewPr>
  <p:notesTextViewPr>
    <p:cViewPr>
      <p:scale>
        <a:sx n="100" d="100"/>
        <a:sy n="100" d="100"/>
      </p:scale>
      <p:origin x="0" y="0"/>
    </p:cViewPr>
  </p:notesTextViewPr>
  <p:sorterViewPr>
    <p:cViewPr>
      <p:scale>
        <a:sx n="90" d="100"/>
        <a:sy n="90" d="100"/>
      </p:scale>
      <p:origin x="0" y="9182"/>
    </p:cViewPr>
  </p:sorterViewPr>
  <p:notesViewPr>
    <p:cSldViewPr>
      <p:cViewPr varScale="1">
        <p:scale>
          <a:sx n="87" d="100"/>
          <a:sy n="87" d="100"/>
        </p:scale>
        <p:origin x="35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2024/10/24</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2024/10/24</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AutoNum type="arabicPeriod"/>
            </a:pPr>
            <a:r>
              <a:rPr lang="en-US"/>
              <a:t>在激光光路上可增加一个</a:t>
            </a:r>
            <a:r>
              <a:rPr lang="zh-CN" altLang="en-US"/>
              <a:t>，</a:t>
            </a:r>
            <a:r>
              <a:rPr lang="en-US"/>
              <a:t>光学</a:t>
            </a:r>
            <a:r>
              <a:rPr lang="en-US" altLang="zh-CN"/>
              <a:t>delay</a:t>
            </a:r>
            <a:r>
              <a:rPr lang="zh-CN" altLang="en-US"/>
              <a:t> </a:t>
            </a:r>
            <a:r>
              <a:rPr lang="en-US" altLang="zh-CN"/>
              <a:t>line</a:t>
            </a:r>
            <a:r>
              <a:rPr lang="zh-CN" altLang="en-US"/>
              <a:t>（步进电机，调节光程， 在</a:t>
            </a:r>
            <a:r>
              <a:rPr lang="en-US" altLang="zh-CN"/>
              <a:t>reflector</a:t>
            </a:r>
            <a:r>
              <a:rPr lang="zh-CN" altLang="en-US"/>
              <a:t> </a:t>
            </a:r>
            <a:r>
              <a:rPr lang="en-US" altLang="zh-CN"/>
              <a:t>1</a:t>
            </a:r>
            <a:r>
              <a:rPr lang="zh-CN" altLang="en-US"/>
              <a:t> </a:t>
            </a:r>
            <a:r>
              <a:rPr lang="en-US" altLang="zh-CN"/>
              <a:t>&amp;</a:t>
            </a:r>
            <a:r>
              <a:rPr lang="zh-CN" altLang="en-US"/>
              <a:t> </a:t>
            </a:r>
            <a:r>
              <a:rPr lang="en-US" altLang="zh-CN"/>
              <a:t>2</a:t>
            </a:r>
            <a:r>
              <a:rPr lang="zh-CN" altLang="en-US"/>
              <a:t> 之间），可实现</a:t>
            </a:r>
            <a:r>
              <a:rPr lang="en-US" altLang="zh-CN"/>
              <a:t>&lt;1ps</a:t>
            </a:r>
            <a:r>
              <a:rPr lang="zh-CN" altLang="en-US"/>
              <a:t>的</a:t>
            </a:r>
            <a:r>
              <a:rPr lang="en-US" altLang="zh-CN"/>
              <a:t>resolution</a:t>
            </a:r>
            <a:r>
              <a:rPr lang="zh-CN" altLang="en-US"/>
              <a:t>。 未来可能需要一个光程反馈（可以用于反馈相位慢漂），保证激光和电子束可以高效对撞。</a:t>
            </a:r>
            <a:endParaRPr lang="en-HK" altLang="zh-CN"/>
          </a:p>
          <a:p>
            <a:pPr marL="228600" indent="-228600" algn="l">
              <a:buAutoNum type="arabicPeriod"/>
            </a:pPr>
            <a:r>
              <a:rPr lang="zh-CN" altLang="en-US"/>
              <a:t>调节高频相位后，激光触发和定时锁定，相对束团的到达时间可能会有变化，影响对撞点位置。</a:t>
            </a:r>
            <a:endParaRPr lang="en-HK" altLang="zh-CN"/>
          </a:p>
          <a:p>
            <a:pPr marL="228600" indent="-228600" algn="l">
              <a:buAutoNum type="arabicPeriod"/>
            </a:pPr>
            <a:endParaRPr lang="en-HK" altLang="zh-CN"/>
          </a:p>
          <a:p>
            <a:pPr marL="228600" indent="-228600" algn="l">
              <a:buAutoNum type="arabicPeriod"/>
            </a:pPr>
            <a:endParaRPr lang="en-US"/>
          </a:p>
        </p:txBody>
      </p:sp>
      <p:sp>
        <p:nvSpPr>
          <p:cNvPr id="4" name="Slide Number Placeholder 3"/>
          <p:cNvSpPr>
            <a:spLocks noGrp="1"/>
          </p:cNvSpPr>
          <p:nvPr>
            <p:ph type="sldNum" sz="quarter" idx="5"/>
          </p:nvPr>
        </p:nvSpPr>
        <p:spPr/>
        <p:txBody>
          <a:bodyPr/>
          <a:lstStyle/>
          <a:p>
            <a:fld id="{03A1DF17-A28C-4D46-829F-D8D110C09314}" type="slidenum">
              <a:rPr lang="zh-CN" altLang="en-US" smtClean="0"/>
              <a:pPr/>
              <a:t>5</a:t>
            </a:fld>
            <a:endParaRPr lang="zh-CN" altLang="en-US"/>
          </a:p>
        </p:txBody>
      </p:sp>
    </p:spTree>
    <p:extLst>
      <p:ext uri="{BB962C8B-B14F-4D97-AF65-F5344CB8AC3E}">
        <p14:creationId xmlns:p14="http://schemas.microsoft.com/office/powerpoint/2010/main" val="2671295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zh-CN" altLang="en-US"/>
              <a:t>激光器的工作方式，</a:t>
            </a:r>
            <a:r>
              <a:rPr lang="en-US" altLang="zh-CN"/>
              <a:t>10kHz</a:t>
            </a:r>
            <a:r>
              <a:rPr lang="zh-CN" altLang="en-US"/>
              <a:t>输出，振荡器的工作频率是多少， 是否需要同外界高频信号锁相（频率稳定性需要多高 ），对外界高频信号的频率是什么要求？</a:t>
            </a:r>
            <a:endParaRPr lang="en-HK" altLang="zh-CN"/>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03A1DF17-A28C-4D46-829F-D8D110C09314}" type="slidenum">
              <a:rPr lang="zh-CN" altLang="en-US" smtClean="0"/>
              <a:pPr/>
              <a:t>6</a:t>
            </a:fld>
            <a:endParaRPr lang="zh-CN" altLang="en-US"/>
          </a:p>
        </p:txBody>
      </p:sp>
    </p:spTree>
    <p:extLst>
      <p:ext uri="{BB962C8B-B14F-4D97-AF65-F5344CB8AC3E}">
        <p14:creationId xmlns:p14="http://schemas.microsoft.com/office/powerpoint/2010/main" val="20116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是否需要</a:t>
            </a:r>
            <a:r>
              <a:rPr lang="zh-CN" altLang="en-US"/>
              <a:t>“</a:t>
            </a:r>
            <a:r>
              <a:rPr lang="zh-CN" sz="1200" kern="100">
                <a:effectLst/>
                <a:latin typeface="Calibri" panose="020F0502020204030204" pitchFamily="34" charset="0"/>
                <a:ea typeface="SimSun" panose="02010600030101010101" pitchFamily="2" charset="-122"/>
                <a:cs typeface="Times New Roman" panose="02020603050405020304" pitchFamily="18" charset="0"/>
              </a:rPr>
              <a:t>引出一路</a:t>
            </a:r>
            <a:r>
              <a:rPr lang="en-US" sz="1200" kern="100">
                <a:effectLst/>
                <a:latin typeface="Calibri" panose="020F0502020204030204" pitchFamily="34" charset="0"/>
                <a:ea typeface="SimSun" panose="02010600030101010101" pitchFamily="2" charset="-122"/>
                <a:cs typeface="Times New Roman" panose="02020603050405020304" pitchFamily="18" charset="0"/>
              </a:rPr>
              <a:t>499.8MHz</a:t>
            </a:r>
            <a:r>
              <a:rPr lang="zh-CN" sz="1200" kern="100">
                <a:effectLst/>
                <a:latin typeface="Calibri" panose="020F0502020204030204" pitchFamily="34" charset="0"/>
                <a:ea typeface="SimSun" panose="02010600030101010101" pitchFamily="2" charset="-122"/>
                <a:cs typeface="Times New Roman" panose="02020603050405020304" pitchFamily="18" charset="0"/>
              </a:rPr>
              <a:t>信号</a:t>
            </a:r>
            <a:r>
              <a:rPr lang="zh-CN" altLang="en-US" sz="1200" kern="100">
                <a:effectLst/>
                <a:latin typeface="Calibri" panose="020F0502020204030204" pitchFamily="34" charset="0"/>
                <a:ea typeface="SimSun" panose="02010600030101010101" pitchFamily="2" charset="-122"/>
                <a:cs typeface="Times New Roman" panose="02020603050405020304" pitchFamily="18" charset="0"/>
              </a:rPr>
              <a:t>（对应于</a:t>
            </a:r>
            <a:r>
              <a:rPr lang="en-US" altLang="zh-CN" sz="1200" kern="100">
                <a:effectLst/>
                <a:latin typeface="Calibri" panose="020F0502020204030204" pitchFamily="34" charset="0"/>
                <a:ea typeface="SimSun" panose="02010600030101010101" pitchFamily="2" charset="-122"/>
                <a:cs typeface="Times New Roman" panose="02020603050405020304" pitchFamily="18" charset="0"/>
              </a:rPr>
              <a:t>100</a:t>
            </a:r>
            <a:r>
              <a:rPr lang="zh-CN" altLang="en-US" sz="1200" kern="100">
                <a:effectLst/>
                <a:latin typeface="Calibri" panose="020F0502020204030204" pitchFamily="34" charset="0"/>
                <a:ea typeface="SimSun" panose="02010600030101010101" pitchFamily="2" charset="-122"/>
                <a:cs typeface="Times New Roman" panose="02020603050405020304" pitchFamily="18" charset="0"/>
              </a:rPr>
              <a:t>飞秒量级的稳定度）</a:t>
            </a:r>
            <a:r>
              <a:rPr lang="zh-CN" altLang="en-US"/>
              <a:t>”，还是引入“</a:t>
            </a:r>
            <a:r>
              <a:rPr lang="en-US" altLang="zh-CN"/>
              <a:t>1.26MHz</a:t>
            </a:r>
            <a:r>
              <a:rPr lang="zh-CN" altLang="en-US"/>
              <a:t>信号”（稳定度可以达到</a:t>
            </a:r>
            <a:r>
              <a:rPr lang="en-US" altLang="zh-CN"/>
              <a:t>~10ps</a:t>
            </a:r>
            <a:r>
              <a:rPr lang="zh-CN" altLang="en-US"/>
              <a:t>量级）</a:t>
            </a:r>
            <a:endParaRPr lang="en-HK" altLang="zh-CN"/>
          </a:p>
          <a:p>
            <a:pPr marL="228600" indent="-228600">
              <a:buAutoNum type="arabicPeriod"/>
            </a:pPr>
            <a:r>
              <a:rPr lang="en-US"/>
              <a:t>Pockels cell 对定时系统的需求</a:t>
            </a:r>
            <a:r>
              <a:rPr lang="zh-CN" altLang="en-US"/>
              <a:t>，  包括脉宽（比如上升沿左旋、下降沿右旋），如何甄别当前是左旋还是右旋 （脉冲上升沿、下降沿，还是触发控制，还是高、低电平），控制器</a:t>
            </a:r>
            <a:endParaRPr lang="en-US"/>
          </a:p>
        </p:txBody>
      </p:sp>
      <p:sp>
        <p:nvSpPr>
          <p:cNvPr id="4" name="Slide Number Placeholder 3"/>
          <p:cNvSpPr>
            <a:spLocks noGrp="1"/>
          </p:cNvSpPr>
          <p:nvPr>
            <p:ph type="sldNum" sz="quarter" idx="5"/>
          </p:nvPr>
        </p:nvSpPr>
        <p:spPr/>
        <p:txBody>
          <a:bodyPr/>
          <a:lstStyle/>
          <a:p>
            <a:fld id="{03A1DF17-A28C-4D46-829F-D8D110C09314}" type="slidenum">
              <a:rPr lang="zh-CN" altLang="en-US" smtClean="0"/>
              <a:pPr/>
              <a:t>7</a:t>
            </a:fld>
            <a:endParaRPr lang="zh-CN" altLang="en-US"/>
          </a:p>
        </p:txBody>
      </p:sp>
    </p:spTree>
    <p:extLst>
      <p:ext uri="{BB962C8B-B14F-4D97-AF65-F5344CB8AC3E}">
        <p14:creationId xmlns:p14="http://schemas.microsoft.com/office/powerpoint/2010/main" val="4013233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探测器是总线板卡形式</a:t>
            </a:r>
            <a:r>
              <a:rPr lang="zh-CN" altLang="en-US"/>
              <a:t>，怎样的控制接口</a:t>
            </a:r>
            <a:endParaRPr lang="en-HK" altLang="zh-CN"/>
          </a:p>
          <a:p>
            <a:pPr marL="228600" indent="-228600">
              <a:buAutoNum type="arabicPeriod"/>
            </a:pPr>
            <a:r>
              <a:rPr lang="en-US"/>
              <a:t>数据获取和存储</a:t>
            </a:r>
            <a:r>
              <a:rPr lang="zh-CN" altLang="en-US"/>
              <a:t>，有不同的实现方式，需要先确定接口</a:t>
            </a:r>
            <a:endParaRPr lang="en-US"/>
          </a:p>
        </p:txBody>
      </p:sp>
      <p:sp>
        <p:nvSpPr>
          <p:cNvPr id="4" name="Slide Number Placeholder 3"/>
          <p:cNvSpPr>
            <a:spLocks noGrp="1"/>
          </p:cNvSpPr>
          <p:nvPr>
            <p:ph type="sldNum" sz="quarter" idx="5"/>
          </p:nvPr>
        </p:nvSpPr>
        <p:spPr/>
        <p:txBody>
          <a:bodyPr/>
          <a:lstStyle/>
          <a:p>
            <a:fld id="{03A1DF17-A28C-4D46-829F-D8D110C09314}" type="slidenum">
              <a:rPr lang="zh-CN" altLang="en-US" smtClean="0"/>
              <a:pPr/>
              <a:t>8</a:t>
            </a:fld>
            <a:endParaRPr lang="zh-CN" altLang="en-US"/>
          </a:p>
        </p:txBody>
      </p:sp>
    </p:spTree>
    <p:extLst>
      <p:ext uri="{BB962C8B-B14F-4D97-AF65-F5344CB8AC3E}">
        <p14:creationId xmlns:p14="http://schemas.microsoft.com/office/powerpoint/2010/main" val="2136564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2024/10/24</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ACAB315D-5845-4E10-96EE-900B6420E4E9}" type="datetime1">
              <a:rPr lang="zh-CN" altLang="en-US" smtClean="0"/>
              <a:t>2024/10/24</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2024/10/24</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2024/10/24</a:t>
            </a:fld>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EE11B-FB15-1F21-D4C4-AFD112C251AD}"/>
              </a:ext>
            </a:extLst>
          </p:cNvPr>
          <p:cNvSpPr>
            <a:spLocks noGrp="1"/>
          </p:cNvSpPr>
          <p:nvPr>
            <p:ph type="ctrTitle"/>
          </p:nvPr>
        </p:nvSpPr>
        <p:spPr/>
        <p:txBody>
          <a:bodyPr/>
          <a:lstStyle/>
          <a:p>
            <a:r>
              <a:rPr lang="en-US" sz="4400" dirty="0"/>
              <a:t>基于</a:t>
            </a:r>
            <a:r>
              <a:rPr lang="en-US" altLang="zh-CN" sz="4400" dirty="0"/>
              <a:t>BEPCII</a:t>
            </a:r>
            <a:r>
              <a:rPr lang="zh-CN" altLang="en-US" sz="4400"/>
              <a:t>的</a:t>
            </a:r>
            <a:r>
              <a:rPr lang="en-US" altLang="zh-CN" sz="4400" dirty="0"/>
              <a:t>Compton</a:t>
            </a:r>
            <a:r>
              <a:rPr lang="zh-CN" altLang="en-US" sz="4400"/>
              <a:t>极化仪</a:t>
            </a:r>
            <a:br>
              <a:rPr lang="en-HK" altLang="zh-CN" sz="4400"/>
            </a:br>
            <a:r>
              <a:rPr lang="zh-CN" altLang="en-HK" sz="4400"/>
              <a:t>总体进展</a:t>
            </a:r>
            <a:r>
              <a:rPr lang="zh-CN" altLang="en-US" sz="4400"/>
              <a:t>和近期工作计划</a:t>
            </a:r>
            <a:endParaRPr lang="en-US" sz="4400" dirty="0"/>
          </a:p>
        </p:txBody>
      </p:sp>
      <p:sp>
        <p:nvSpPr>
          <p:cNvPr id="3" name="Subtitle 2">
            <a:extLst>
              <a:ext uri="{FF2B5EF4-FFF2-40B4-BE49-F238E27FC236}">
                <a16:creationId xmlns:a16="http://schemas.microsoft.com/office/drawing/2014/main" id="{C62EE2D5-5D0E-9E09-6788-84C4AC0F8113}"/>
              </a:ext>
            </a:extLst>
          </p:cNvPr>
          <p:cNvSpPr>
            <a:spLocks noGrp="1"/>
          </p:cNvSpPr>
          <p:nvPr>
            <p:ph type="subTitle" idx="1"/>
          </p:nvPr>
        </p:nvSpPr>
        <p:spPr>
          <a:xfrm>
            <a:off x="1199456" y="3861048"/>
            <a:ext cx="9433048" cy="1152128"/>
          </a:xfrm>
        </p:spPr>
        <p:txBody>
          <a:bodyPr>
            <a:normAutofit lnSpcReduction="10000"/>
          </a:bodyPr>
          <a:lstStyle/>
          <a:p>
            <a:r>
              <a:rPr lang="zh-CN" altLang="en-HK"/>
              <a:t>段哲</a:t>
            </a:r>
            <a:endParaRPr lang="en-HK" altLang="zh-CN" dirty="0"/>
          </a:p>
          <a:p>
            <a:r>
              <a:rPr lang="en-US" dirty="0"/>
              <a:t>2024. </a:t>
            </a:r>
            <a:r>
              <a:rPr lang="en-US" altLang="zh-CN" dirty="0"/>
              <a:t>1</a:t>
            </a:r>
            <a:r>
              <a:rPr lang="en-US" dirty="0"/>
              <a:t>0. </a:t>
            </a:r>
            <a:r>
              <a:rPr lang="en-US" altLang="zh-CN" dirty="0"/>
              <a:t>24</a:t>
            </a:r>
            <a:endParaRPr lang="en-US" dirty="0"/>
          </a:p>
        </p:txBody>
      </p:sp>
    </p:spTree>
    <p:extLst>
      <p:ext uri="{BB962C8B-B14F-4D97-AF65-F5344CB8AC3E}">
        <p14:creationId xmlns:p14="http://schemas.microsoft.com/office/powerpoint/2010/main" val="970272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B2A566-B966-DF48-8F9F-8F8FF870BE04}"/>
              </a:ext>
            </a:extLst>
          </p:cNvPr>
          <p:cNvSpPr>
            <a:spLocks noGrp="1"/>
          </p:cNvSpPr>
          <p:nvPr>
            <p:ph idx="1"/>
          </p:nvPr>
        </p:nvSpPr>
        <p:spPr>
          <a:xfrm>
            <a:off x="371364" y="1148782"/>
            <a:ext cx="11449272" cy="2022747"/>
          </a:xfrm>
        </p:spPr>
        <p:txBody>
          <a:bodyPr>
            <a:normAutofit fontScale="62500" lnSpcReduction="20000"/>
          </a:bodyPr>
          <a:lstStyle/>
          <a:p>
            <a:r>
              <a:rPr lang="en-US"/>
              <a:t>完成激光靶的加工</a:t>
            </a:r>
            <a:r>
              <a:rPr lang="zh-CN" altLang="en-US"/>
              <a:t>、调试 （祝德充、汪林、苏梦雨，同空天院合作）</a:t>
            </a:r>
            <a:endParaRPr lang="en-US"/>
          </a:p>
          <a:p>
            <a:r>
              <a:rPr lang="en-US"/>
              <a:t>在通用系统的大力支持下</a:t>
            </a:r>
          </a:p>
          <a:p>
            <a:pPr lvl="1"/>
            <a:r>
              <a:rPr lang="zh-CN" altLang="en-US"/>
              <a:t>完成束线棚屋的改造，拆除碳吸收体、</a:t>
            </a:r>
            <a:r>
              <a:rPr lang="en-US" altLang="zh-CN"/>
              <a:t>Be</a:t>
            </a:r>
            <a:r>
              <a:rPr lang="zh-CN" altLang="en-US"/>
              <a:t>窗，替换真空盒、石英窗（周宁闯，祝德充），完成区段的真空检漏（杨奇）</a:t>
            </a:r>
            <a:endParaRPr lang="en-HK" altLang="zh-CN"/>
          </a:p>
          <a:p>
            <a:pPr lvl="1"/>
            <a:r>
              <a:rPr lang="zh-CN" altLang="en-US"/>
              <a:t>完成前端区</a:t>
            </a:r>
            <a:r>
              <a:rPr lang="en-US" altLang="zh-CN"/>
              <a:t>XBPM</a:t>
            </a:r>
            <a:r>
              <a:rPr lang="zh-CN" altLang="en-US"/>
              <a:t>、固定光阑的拆除，激光靶的安装，光子吸收器的更换（王建力、李琦）</a:t>
            </a:r>
            <a:endParaRPr lang="en-HK" altLang="zh-CN"/>
          </a:p>
          <a:p>
            <a:pPr>
              <a:spcBef>
                <a:spcPts val="600"/>
              </a:spcBef>
            </a:pPr>
            <a:r>
              <a:rPr lang="en-US" altLang="zh-CN"/>
              <a:t>10</a:t>
            </a:r>
            <a:r>
              <a:rPr lang="zh-CN" altLang="en-US"/>
              <a:t>月</a:t>
            </a:r>
            <a:r>
              <a:rPr lang="en-US" altLang="zh-CN"/>
              <a:t>22</a:t>
            </a:r>
            <a:r>
              <a:rPr lang="zh-CN" altLang="en-US"/>
              <a:t>日下午开始激光传输实验，目前已经基本完成（苏梦雨报告）</a:t>
            </a:r>
            <a:endParaRPr lang="en-HK" altLang="zh-CN"/>
          </a:p>
          <a:p>
            <a:pPr lvl="1"/>
            <a:r>
              <a:rPr lang="en-US" altLang="zh-CN"/>
              <a:t>10</a:t>
            </a:r>
            <a:r>
              <a:rPr lang="zh-CN" altLang="en-US"/>
              <a:t>月</a:t>
            </a:r>
            <a:r>
              <a:rPr lang="en-US" altLang="zh-CN"/>
              <a:t>24</a:t>
            </a:r>
            <a:r>
              <a:rPr lang="zh-CN" altLang="en-US"/>
              <a:t>日下午更换铅砖上游的固定光阑，再补充一些实验数据</a:t>
            </a:r>
            <a:endParaRPr lang="en-HK" altLang="zh-CN"/>
          </a:p>
          <a:p>
            <a:pPr marL="57150" indent="0">
              <a:buNone/>
            </a:pPr>
            <a:endParaRPr lang="en-HK" altLang="zh-CN"/>
          </a:p>
          <a:p>
            <a:endParaRPr lang="en-US"/>
          </a:p>
        </p:txBody>
      </p:sp>
      <p:sp>
        <p:nvSpPr>
          <p:cNvPr id="3" name="Title 2">
            <a:extLst>
              <a:ext uri="{FF2B5EF4-FFF2-40B4-BE49-F238E27FC236}">
                <a16:creationId xmlns:a16="http://schemas.microsoft.com/office/drawing/2014/main" id="{A7AA9BAB-A83C-9C2A-740A-BB18BE647583}"/>
              </a:ext>
            </a:extLst>
          </p:cNvPr>
          <p:cNvSpPr>
            <a:spLocks noGrp="1"/>
          </p:cNvSpPr>
          <p:nvPr>
            <p:ph type="title"/>
          </p:nvPr>
        </p:nvSpPr>
        <p:spPr/>
        <p:txBody>
          <a:bodyPr/>
          <a:lstStyle/>
          <a:p>
            <a:r>
              <a:rPr lang="en-US"/>
              <a:t>近期工作进展</a:t>
            </a:r>
          </a:p>
        </p:txBody>
      </p:sp>
      <p:sp>
        <p:nvSpPr>
          <p:cNvPr id="4" name="Slide Number Placeholder 3">
            <a:extLst>
              <a:ext uri="{FF2B5EF4-FFF2-40B4-BE49-F238E27FC236}">
                <a16:creationId xmlns:a16="http://schemas.microsoft.com/office/drawing/2014/main" id="{E330FA6D-460A-0276-EE41-B47E4E7E73E6}"/>
              </a:ext>
            </a:extLst>
          </p:cNvPr>
          <p:cNvSpPr>
            <a:spLocks noGrp="1"/>
          </p:cNvSpPr>
          <p:nvPr>
            <p:ph type="sldNum" sz="quarter" idx="12"/>
          </p:nvPr>
        </p:nvSpPr>
        <p:spPr/>
        <p:txBody>
          <a:bodyPr/>
          <a:lstStyle/>
          <a:p>
            <a:fld id="{F15E9139-A00B-4B2A-98A6-095DC08F1345}" type="slidenum">
              <a:rPr lang="zh-CN" altLang="en-US" smtClean="0"/>
              <a:pPr/>
              <a:t>2</a:t>
            </a:fld>
            <a:endParaRPr lang="zh-CN" altLang="en-US"/>
          </a:p>
        </p:txBody>
      </p:sp>
      <p:pic>
        <p:nvPicPr>
          <p:cNvPr id="5" name="Picture 4">
            <a:extLst>
              <a:ext uri="{FF2B5EF4-FFF2-40B4-BE49-F238E27FC236}">
                <a16:creationId xmlns:a16="http://schemas.microsoft.com/office/drawing/2014/main" id="{5AA3E5CA-9AF6-AFCA-A0EE-976620A94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905532" y="4009793"/>
            <a:ext cx="3037399" cy="2278049"/>
          </a:xfrm>
          <a:prstGeom prst="rect">
            <a:avLst/>
          </a:prstGeom>
        </p:spPr>
      </p:pic>
      <p:sp>
        <p:nvSpPr>
          <p:cNvPr id="6" name="TextBox 5">
            <a:extLst>
              <a:ext uri="{FF2B5EF4-FFF2-40B4-BE49-F238E27FC236}">
                <a16:creationId xmlns:a16="http://schemas.microsoft.com/office/drawing/2014/main" id="{5CDA8967-44BA-4830-BC98-9B2E3C9C9FEB}"/>
              </a:ext>
            </a:extLst>
          </p:cNvPr>
          <p:cNvSpPr txBox="1"/>
          <p:nvPr/>
        </p:nvSpPr>
        <p:spPr>
          <a:xfrm>
            <a:off x="3429223" y="3212579"/>
            <a:ext cx="2376264" cy="369332"/>
          </a:xfrm>
          <a:prstGeom prst="rect">
            <a:avLst/>
          </a:prstGeom>
          <a:noFill/>
        </p:spPr>
        <p:txBody>
          <a:bodyPr wrap="square" rtlCol="0">
            <a:spAutoFit/>
          </a:bodyPr>
          <a:lstStyle/>
          <a:p>
            <a:r>
              <a:rPr lang="en-US"/>
              <a:t>靶</a:t>
            </a:r>
            <a:r>
              <a:rPr lang="en-US" altLang="zh-CN"/>
              <a:t>2</a:t>
            </a:r>
            <a:r>
              <a:rPr lang="zh-CN" altLang="en-US"/>
              <a:t>（靠近储存环）</a:t>
            </a:r>
            <a:endParaRPr lang="en-US"/>
          </a:p>
        </p:txBody>
      </p:sp>
      <p:pic>
        <p:nvPicPr>
          <p:cNvPr id="7" name="Picture 6">
            <a:extLst>
              <a:ext uri="{FF2B5EF4-FFF2-40B4-BE49-F238E27FC236}">
                <a16:creationId xmlns:a16="http://schemas.microsoft.com/office/drawing/2014/main" id="{14FC27B0-014D-CF45-B695-BB8CC0D2B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7037" y="4009793"/>
            <a:ext cx="3037399" cy="2278049"/>
          </a:xfrm>
          <a:prstGeom prst="rect">
            <a:avLst/>
          </a:prstGeom>
        </p:spPr>
      </p:pic>
      <p:sp>
        <p:nvSpPr>
          <p:cNvPr id="8" name="TextBox 7">
            <a:extLst>
              <a:ext uri="{FF2B5EF4-FFF2-40B4-BE49-F238E27FC236}">
                <a16:creationId xmlns:a16="http://schemas.microsoft.com/office/drawing/2014/main" id="{297D324D-1660-450E-98AC-3F7699FCFC0A}"/>
              </a:ext>
            </a:extLst>
          </p:cNvPr>
          <p:cNvSpPr txBox="1"/>
          <p:nvPr/>
        </p:nvSpPr>
        <p:spPr>
          <a:xfrm>
            <a:off x="954744" y="3235702"/>
            <a:ext cx="2376264" cy="369332"/>
          </a:xfrm>
          <a:prstGeom prst="rect">
            <a:avLst/>
          </a:prstGeom>
          <a:noFill/>
        </p:spPr>
        <p:txBody>
          <a:bodyPr wrap="square" rtlCol="0">
            <a:spAutoFit/>
          </a:bodyPr>
          <a:lstStyle/>
          <a:p>
            <a:r>
              <a:rPr lang="en-US"/>
              <a:t>靶</a:t>
            </a:r>
            <a:r>
              <a:rPr lang="en-US" altLang="zh-CN"/>
              <a:t>1</a:t>
            </a:r>
            <a:r>
              <a:rPr lang="zh-CN" altLang="en-US"/>
              <a:t>（靠近棚屋）</a:t>
            </a:r>
            <a:endParaRPr lang="en-US"/>
          </a:p>
        </p:txBody>
      </p:sp>
      <p:pic>
        <p:nvPicPr>
          <p:cNvPr id="9" name="Picture 8">
            <a:extLst>
              <a:ext uri="{FF2B5EF4-FFF2-40B4-BE49-F238E27FC236}">
                <a16:creationId xmlns:a16="http://schemas.microsoft.com/office/drawing/2014/main" id="{D8152B39-D63D-0BD0-CD01-F1F45ADF6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92933" y="4009793"/>
            <a:ext cx="3037398" cy="2278049"/>
          </a:xfrm>
          <a:prstGeom prst="rect">
            <a:avLst/>
          </a:prstGeom>
        </p:spPr>
      </p:pic>
      <p:sp>
        <p:nvSpPr>
          <p:cNvPr id="10" name="TextBox 9">
            <a:extLst>
              <a:ext uri="{FF2B5EF4-FFF2-40B4-BE49-F238E27FC236}">
                <a16:creationId xmlns:a16="http://schemas.microsoft.com/office/drawing/2014/main" id="{A37F352D-0D61-6132-4DCD-5FB6EE2306C4}"/>
              </a:ext>
            </a:extLst>
          </p:cNvPr>
          <p:cNvSpPr txBox="1"/>
          <p:nvPr/>
        </p:nvSpPr>
        <p:spPr>
          <a:xfrm>
            <a:off x="6067312" y="3205141"/>
            <a:ext cx="2376264" cy="369332"/>
          </a:xfrm>
          <a:prstGeom prst="rect">
            <a:avLst/>
          </a:prstGeom>
          <a:noFill/>
        </p:spPr>
        <p:txBody>
          <a:bodyPr wrap="square" rtlCol="0">
            <a:spAutoFit/>
          </a:bodyPr>
          <a:lstStyle/>
          <a:p>
            <a:r>
              <a:rPr lang="zh-CN" altLang="en-US"/>
              <a:t>新代用管（屏蔽棚屋）</a:t>
            </a:r>
            <a:endParaRPr lang="en-US"/>
          </a:p>
        </p:txBody>
      </p:sp>
      <p:pic>
        <p:nvPicPr>
          <p:cNvPr id="12" name="Picture 11">
            <a:extLst>
              <a:ext uri="{FF2B5EF4-FFF2-40B4-BE49-F238E27FC236}">
                <a16:creationId xmlns:a16="http://schemas.microsoft.com/office/drawing/2014/main" id="{5DEEABA7-B031-966E-82C7-723B90E9D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1330" y="4772089"/>
            <a:ext cx="2148560" cy="1611420"/>
          </a:xfrm>
          <a:prstGeom prst="rect">
            <a:avLst/>
          </a:prstGeom>
        </p:spPr>
      </p:pic>
      <p:cxnSp>
        <p:nvCxnSpPr>
          <p:cNvPr id="14" name="Straight Arrow Connector 13">
            <a:extLst>
              <a:ext uri="{FF2B5EF4-FFF2-40B4-BE49-F238E27FC236}">
                <a16:creationId xmlns:a16="http://schemas.microsoft.com/office/drawing/2014/main" id="{3E4AC51A-B0D8-6DFD-4640-B0A44F54D044}"/>
              </a:ext>
            </a:extLst>
          </p:cNvPr>
          <p:cNvCxnSpPr/>
          <p:nvPr/>
        </p:nvCxnSpPr>
        <p:spPr>
          <a:xfrm>
            <a:off x="4617355" y="3068960"/>
            <a:ext cx="4506285" cy="1025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5" name="Picture 14">
            <a:extLst>
              <a:ext uri="{FF2B5EF4-FFF2-40B4-BE49-F238E27FC236}">
                <a16:creationId xmlns:a16="http://schemas.microsoft.com/office/drawing/2014/main" id="{46D63C9C-1B74-67A8-0B0F-6FFE313170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263151" y="2717241"/>
            <a:ext cx="2158720" cy="1619040"/>
          </a:xfrm>
          <a:prstGeom prst="rect">
            <a:avLst/>
          </a:prstGeom>
        </p:spPr>
      </p:pic>
      <p:sp>
        <p:nvSpPr>
          <p:cNvPr id="16" name="Rectangle 15">
            <a:extLst>
              <a:ext uri="{FF2B5EF4-FFF2-40B4-BE49-F238E27FC236}">
                <a16:creationId xmlns:a16="http://schemas.microsoft.com/office/drawing/2014/main" id="{D04FDF64-0462-BF83-155F-D7418BF1BFDE}"/>
              </a:ext>
            </a:extLst>
          </p:cNvPr>
          <p:cNvSpPr/>
          <p:nvPr/>
        </p:nvSpPr>
        <p:spPr>
          <a:xfrm>
            <a:off x="9984432" y="2996952"/>
            <a:ext cx="576064"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7BA71DC-9999-0F6C-07B5-4DF3736EF1BE}"/>
              </a:ext>
            </a:extLst>
          </p:cNvPr>
          <p:cNvCxnSpPr>
            <a:cxnSpLocks/>
          </p:cNvCxnSpPr>
          <p:nvPr/>
        </p:nvCxnSpPr>
        <p:spPr>
          <a:xfrm>
            <a:off x="10272464" y="4077072"/>
            <a:ext cx="0" cy="81170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82957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4F31F0-5287-3D26-B055-C6C69E796747}"/>
              </a:ext>
            </a:extLst>
          </p:cNvPr>
          <p:cNvSpPr>
            <a:spLocks noGrp="1"/>
          </p:cNvSpPr>
          <p:nvPr>
            <p:ph idx="1"/>
          </p:nvPr>
        </p:nvSpPr>
        <p:spPr>
          <a:xfrm>
            <a:off x="609600" y="1285861"/>
            <a:ext cx="10972800" cy="5070490"/>
          </a:xfrm>
        </p:spPr>
        <p:txBody>
          <a:bodyPr>
            <a:normAutofit fontScale="85000" lnSpcReduction="10000"/>
          </a:bodyPr>
          <a:lstStyle/>
          <a:p>
            <a:pPr marL="0" indent="0">
              <a:buNone/>
            </a:pPr>
            <a:endParaRPr lang="en-HK"/>
          </a:p>
          <a:p>
            <a:r>
              <a:rPr lang="en-HK"/>
              <a:t>明年暑期的束线改造</a:t>
            </a:r>
          </a:p>
          <a:p>
            <a:pPr lvl="1"/>
            <a:r>
              <a:rPr lang="en-HK"/>
              <a:t>更换前端区上游的固定光阑</a:t>
            </a:r>
          </a:p>
          <a:p>
            <a:pPr lvl="1"/>
            <a:r>
              <a:rPr lang="en-HK"/>
              <a:t>更换带通光孔的两台光子吸收器</a:t>
            </a:r>
            <a:r>
              <a:rPr lang="zh-CN" altLang="en-US"/>
              <a:t>，一个前室真空盒（需要移动内外环局部区域，才可安装）</a:t>
            </a:r>
            <a:endParaRPr lang="en-HK"/>
          </a:p>
          <a:p>
            <a:pPr lvl="1"/>
            <a:endParaRPr lang="en-HK"/>
          </a:p>
          <a:p>
            <a:r>
              <a:rPr lang="zh-CN" altLang="en-US"/>
              <a:t>近期工作计划</a:t>
            </a:r>
            <a:endParaRPr lang="en-HK" altLang="zh-CN"/>
          </a:p>
          <a:p>
            <a:pPr lvl="1"/>
            <a:r>
              <a:rPr lang="zh-CN" altLang="en-US"/>
              <a:t>总结激光传输实验</a:t>
            </a:r>
            <a:endParaRPr lang="en-HK" altLang="zh-CN"/>
          </a:p>
          <a:p>
            <a:pPr lvl="1"/>
            <a:r>
              <a:rPr lang="zh-CN" altLang="en-US"/>
              <a:t>定时控制需求讨论</a:t>
            </a:r>
            <a:endParaRPr lang="en-HK" altLang="zh-CN"/>
          </a:p>
          <a:p>
            <a:pPr lvl="1"/>
            <a:endParaRPr lang="en-HK" altLang="zh-CN"/>
          </a:p>
          <a:p>
            <a:pPr lvl="1"/>
            <a:r>
              <a:rPr lang="zh-CN" altLang="en-US"/>
              <a:t>激光器采购</a:t>
            </a:r>
            <a:endParaRPr lang="en-HK" altLang="zh-CN"/>
          </a:p>
          <a:p>
            <a:pPr lvl="1"/>
            <a:r>
              <a:rPr lang="zh-CN" altLang="en-US"/>
              <a:t>启动</a:t>
            </a:r>
            <a:r>
              <a:rPr lang="zh-CN" altLang="en-HK"/>
              <a:t>前室</a:t>
            </a:r>
            <a:r>
              <a:rPr lang="zh-CN" altLang="en-US"/>
              <a:t>真空盒研制</a:t>
            </a:r>
            <a:endParaRPr lang="en-HK" altLang="zh-CN"/>
          </a:p>
          <a:p>
            <a:pPr marL="457200" lvl="1" indent="0">
              <a:buNone/>
            </a:pPr>
            <a:endParaRPr lang="en-HK" altLang="zh-CN"/>
          </a:p>
          <a:p>
            <a:pPr lvl="1"/>
            <a:r>
              <a:rPr lang="zh-CN" altLang="en-US"/>
              <a:t>更新束线同步光功率计算</a:t>
            </a:r>
            <a:endParaRPr lang="en-HK" altLang="zh-CN"/>
          </a:p>
          <a:p>
            <a:pPr lvl="1"/>
            <a:endParaRPr lang="en-HK" altLang="zh-CN"/>
          </a:p>
          <a:p>
            <a:pPr lvl="1"/>
            <a:endParaRPr lang="en-US"/>
          </a:p>
        </p:txBody>
      </p:sp>
      <p:sp>
        <p:nvSpPr>
          <p:cNvPr id="3" name="Title 2">
            <a:extLst>
              <a:ext uri="{FF2B5EF4-FFF2-40B4-BE49-F238E27FC236}">
                <a16:creationId xmlns:a16="http://schemas.microsoft.com/office/drawing/2014/main" id="{1CADD3BF-6425-46ED-DE54-CE64FB28F381}"/>
              </a:ext>
            </a:extLst>
          </p:cNvPr>
          <p:cNvSpPr>
            <a:spLocks noGrp="1"/>
          </p:cNvSpPr>
          <p:nvPr>
            <p:ph type="title"/>
          </p:nvPr>
        </p:nvSpPr>
        <p:spPr/>
        <p:txBody>
          <a:bodyPr/>
          <a:lstStyle/>
          <a:p>
            <a:r>
              <a:rPr lang="en-US"/>
              <a:t>近期工作进展和计划</a:t>
            </a:r>
          </a:p>
        </p:txBody>
      </p:sp>
      <p:sp>
        <p:nvSpPr>
          <p:cNvPr id="4" name="Slide Number Placeholder 3">
            <a:extLst>
              <a:ext uri="{FF2B5EF4-FFF2-40B4-BE49-F238E27FC236}">
                <a16:creationId xmlns:a16="http://schemas.microsoft.com/office/drawing/2014/main" id="{A6F184D9-FA68-7F71-B27D-AFA1190E8714}"/>
              </a:ext>
            </a:extLst>
          </p:cNvPr>
          <p:cNvSpPr>
            <a:spLocks noGrp="1"/>
          </p:cNvSpPr>
          <p:nvPr>
            <p:ph type="sldNum" sz="quarter" idx="12"/>
          </p:nvPr>
        </p:nvSpPr>
        <p:spPr/>
        <p:txBody>
          <a:bodyPr/>
          <a:lstStyle/>
          <a:p>
            <a:fld id="{F15E9139-A00B-4B2A-98A6-095DC08F1345}" type="slidenum">
              <a:rPr lang="zh-CN" altLang="en-US" smtClean="0"/>
              <a:pPr/>
              <a:t>3</a:t>
            </a:fld>
            <a:endParaRPr lang="zh-CN" altLang="en-US"/>
          </a:p>
        </p:txBody>
      </p:sp>
      <p:sp>
        <p:nvSpPr>
          <p:cNvPr id="9" name="Rectangle 8">
            <a:extLst>
              <a:ext uri="{FF2B5EF4-FFF2-40B4-BE49-F238E27FC236}">
                <a16:creationId xmlns:a16="http://schemas.microsoft.com/office/drawing/2014/main" id="{62E08567-7616-5EF0-DB0E-3904159ED34A}"/>
              </a:ext>
            </a:extLst>
          </p:cNvPr>
          <p:cNvSpPr/>
          <p:nvPr/>
        </p:nvSpPr>
        <p:spPr>
          <a:xfrm>
            <a:off x="969640" y="4842767"/>
            <a:ext cx="2952328"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D4FB0D9-06A8-A96F-26FC-15C3593DDA67}"/>
              </a:ext>
            </a:extLst>
          </p:cNvPr>
          <p:cNvSpPr txBox="1"/>
          <p:nvPr/>
        </p:nvSpPr>
        <p:spPr>
          <a:xfrm>
            <a:off x="5303912" y="5202807"/>
            <a:ext cx="1944216" cy="369332"/>
          </a:xfrm>
          <a:prstGeom prst="rect">
            <a:avLst/>
          </a:prstGeom>
          <a:noFill/>
        </p:spPr>
        <p:txBody>
          <a:bodyPr wrap="square" rtlCol="0">
            <a:spAutoFit/>
          </a:bodyPr>
          <a:lstStyle/>
          <a:p>
            <a:r>
              <a:rPr lang="en-US"/>
              <a:t>年底经费执行率</a:t>
            </a:r>
          </a:p>
        </p:txBody>
      </p:sp>
      <p:cxnSp>
        <p:nvCxnSpPr>
          <p:cNvPr id="12" name="Straight Arrow Connector 11">
            <a:extLst>
              <a:ext uri="{FF2B5EF4-FFF2-40B4-BE49-F238E27FC236}">
                <a16:creationId xmlns:a16="http://schemas.microsoft.com/office/drawing/2014/main" id="{515ACF2E-7C59-557F-7C29-211E9E9FE713}"/>
              </a:ext>
            </a:extLst>
          </p:cNvPr>
          <p:cNvCxnSpPr/>
          <p:nvPr/>
        </p:nvCxnSpPr>
        <p:spPr>
          <a:xfrm>
            <a:off x="4007768" y="5373216"/>
            <a:ext cx="12961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616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472AEF-BFCC-647C-79D0-99C25D3F000F}"/>
              </a:ext>
            </a:extLst>
          </p:cNvPr>
          <p:cNvSpPr>
            <a:spLocks noGrp="1"/>
          </p:cNvSpPr>
          <p:nvPr>
            <p:ph idx="1"/>
          </p:nvPr>
        </p:nvSpPr>
        <p:spPr/>
        <p:txBody>
          <a:bodyPr/>
          <a:lstStyle/>
          <a:p>
            <a:r>
              <a:rPr lang="en-US"/>
              <a:t>后面的ppt为</a:t>
            </a:r>
            <a:r>
              <a:rPr lang="en-US" altLang="zh-CN"/>
              <a:t>10</a:t>
            </a:r>
            <a:r>
              <a:rPr lang="zh-CN" altLang="en-US"/>
              <a:t>月</a:t>
            </a:r>
            <a:r>
              <a:rPr lang="en-US" altLang="zh-CN"/>
              <a:t>24</a:t>
            </a:r>
            <a:r>
              <a:rPr lang="zh-CN" altLang="en-US"/>
              <a:t>日下午关于定时控制的讨论</a:t>
            </a:r>
            <a:endParaRPr lang="en-US"/>
          </a:p>
        </p:txBody>
      </p:sp>
      <p:sp>
        <p:nvSpPr>
          <p:cNvPr id="3" name="Title 2">
            <a:extLst>
              <a:ext uri="{FF2B5EF4-FFF2-40B4-BE49-F238E27FC236}">
                <a16:creationId xmlns:a16="http://schemas.microsoft.com/office/drawing/2014/main" id="{6039DAC1-A80B-0290-3217-7542E10A8DC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307FC638-5ADA-C7A7-CC76-2C8ED56697C1}"/>
              </a:ext>
            </a:extLst>
          </p:cNvPr>
          <p:cNvSpPr>
            <a:spLocks noGrp="1"/>
          </p:cNvSpPr>
          <p:nvPr>
            <p:ph type="sldNum" sz="quarter" idx="12"/>
          </p:nvPr>
        </p:nvSpPr>
        <p:spPr/>
        <p:txBody>
          <a:bodyPr/>
          <a:lstStyle/>
          <a:p>
            <a:fld id="{F15E9139-A00B-4B2A-98A6-095DC08F1345}" type="slidenum">
              <a:rPr lang="zh-CN" altLang="en-US" smtClean="0"/>
              <a:pPr/>
              <a:t>4</a:t>
            </a:fld>
            <a:endParaRPr lang="zh-CN" altLang="en-US"/>
          </a:p>
        </p:txBody>
      </p:sp>
    </p:spTree>
    <p:extLst>
      <p:ext uri="{BB962C8B-B14F-4D97-AF65-F5344CB8AC3E}">
        <p14:creationId xmlns:p14="http://schemas.microsoft.com/office/powerpoint/2010/main" val="3518363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895FF8-DD6E-8F10-721D-87C65BC9D1C8}"/>
              </a:ext>
            </a:extLst>
          </p:cNvPr>
          <p:cNvSpPr>
            <a:spLocks noGrp="1"/>
          </p:cNvSpPr>
          <p:nvPr>
            <p:ph type="title"/>
          </p:nvPr>
        </p:nvSpPr>
        <p:spPr/>
        <p:txBody>
          <a:bodyPr/>
          <a:lstStyle/>
          <a:p>
            <a:r>
              <a:rPr lang="en-US" altLang="zh-CN"/>
              <a:t>Planned</a:t>
            </a:r>
            <a:r>
              <a:rPr lang="zh-CN" altLang="en-US"/>
              <a:t> </a:t>
            </a:r>
            <a:r>
              <a:rPr lang="en-US" altLang="zh-CN"/>
              <a:t>optics</a:t>
            </a:r>
            <a:r>
              <a:rPr lang="zh-CN" altLang="en-US"/>
              <a:t> </a:t>
            </a:r>
            <a:r>
              <a:rPr lang="en-US" altLang="zh-CN"/>
              <a:t>in</a:t>
            </a:r>
            <a:r>
              <a:rPr lang="zh-CN" altLang="en-US"/>
              <a:t> </a:t>
            </a:r>
            <a:r>
              <a:rPr lang="en-US" altLang="zh-CN"/>
              <a:t>the</a:t>
            </a:r>
            <a:r>
              <a:rPr lang="zh-CN" altLang="en-US"/>
              <a:t> </a:t>
            </a:r>
            <a:r>
              <a:rPr lang="en-US" altLang="zh-CN"/>
              <a:t>hutch</a:t>
            </a:r>
            <a:r>
              <a:rPr lang="zh-CN" altLang="en-US"/>
              <a:t> </a:t>
            </a:r>
            <a:endParaRPr lang="en-US"/>
          </a:p>
        </p:txBody>
      </p:sp>
      <p:sp>
        <p:nvSpPr>
          <p:cNvPr id="4" name="Slide Number Placeholder 3">
            <a:extLst>
              <a:ext uri="{FF2B5EF4-FFF2-40B4-BE49-F238E27FC236}">
                <a16:creationId xmlns:a16="http://schemas.microsoft.com/office/drawing/2014/main" id="{CBFB748C-28F4-8163-D1DE-DE334EC0628C}"/>
              </a:ext>
            </a:extLst>
          </p:cNvPr>
          <p:cNvSpPr>
            <a:spLocks noGrp="1"/>
          </p:cNvSpPr>
          <p:nvPr>
            <p:ph type="sldNum" sz="quarter" idx="12"/>
          </p:nvPr>
        </p:nvSpPr>
        <p:spPr/>
        <p:txBody>
          <a:bodyPr/>
          <a:lstStyle/>
          <a:p>
            <a:fld id="{F15E9139-A00B-4B2A-98A6-095DC08F1345}" type="slidenum">
              <a:rPr lang="zh-CN" altLang="en-US" smtClean="0"/>
              <a:pPr/>
              <a:t>5</a:t>
            </a:fld>
            <a:endParaRPr lang="zh-CN" altLang="en-US"/>
          </a:p>
        </p:txBody>
      </p:sp>
      <p:sp>
        <p:nvSpPr>
          <p:cNvPr id="5" name="立方体 48">
            <a:extLst>
              <a:ext uri="{FF2B5EF4-FFF2-40B4-BE49-F238E27FC236}">
                <a16:creationId xmlns:a16="http://schemas.microsoft.com/office/drawing/2014/main" id="{2A91C3AB-1BF7-9755-AFE3-83032FAC054C}"/>
              </a:ext>
            </a:extLst>
          </p:cNvPr>
          <p:cNvSpPr/>
          <p:nvPr/>
        </p:nvSpPr>
        <p:spPr>
          <a:xfrm rot="16200000">
            <a:off x="660032" y="5098775"/>
            <a:ext cx="499576" cy="399025"/>
          </a:xfrm>
          <a:prstGeom prst="cube">
            <a:avLst>
              <a:gd name="adj" fmla="val 9489"/>
            </a:avLst>
          </a:prstGeom>
        </p:spPr>
        <p:style>
          <a:lnRef idx="2">
            <a:schemeClr val="accent1">
              <a:shade val="15000"/>
            </a:schemeClr>
          </a:lnRef>
          <a:fillRef idx="1003">
            <a:schemeClr val="dk1"/>
          </a:fillRef>
          <a:effectRef idx="0">
            <a:schemeClr val="accent1"/>
          </a:effectRef>
          <a:fontRef idx="minor">
            <a:schemeClr val="lt1"/>
          </a:fontRef>
        </p:style>
        <p:txBody>
          <a:bodyPr rtlCol="0" anchor="ctr"/>
          <a:lstStyle/>
          <a:p>
            <a:pPr algn="ctr"/>
            <a:endParaRPr kumimoji="1" lang="zh-CN" altLang="en-US"/>
          </a:p>
        </p:txBody>
      </p:sp>
      <p:sp>
        <p:nvSpPr>
          <p:cNvPr id="6" name="矩形 4">
            <a:extLst>
              <a:ext uri="{FF2B5EF4-FFF2-40B4-BE49-F238E27FC236}">
                <a16:creationId xmlns:a16="http://schemas.microsoft.com/office/drawing/2014/main" id="{0FA183D5-FA66-3FEF-37B7-A891C3ABA033}"/>
              </a:ext>
            </a:extLst>
          </p:cNvPr>
          <p:cNvSpPr/>
          <p:nvPr/>
        </p:nvSpPr>
        <p:spPr>
          <a:xfrm>
            <a:off x="708771" y="1087186"/>
            <a:ext cx="6498000" cy="32400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zh-CN" altLang="en-US" dirty="0"/>
          </a:p>
        </p:txBody>
      </p:sp>
      <p:sp>
        <p:nvSpPr>
          <p:cNvPr id="7" name="矩形 5">
            <a:extLst>
              <a:ext uri="{FF2B5EF4-FFF2-40B4-BE49-F238E27FC236}">
                <a16:creationId xmlns:a16="http://schemas.microsoft.com/office/drawing/2014/main" id="{EC6B9FA8-31A5-D2E9-935C-E63FBAD7B547}"/>
              </a:ext>
            </a:extLst>
          </p:cNvPr>
          <p:cNvSpPr/>
          <p:nvPr/>
        </p:nvSpPr>
        <p:spPr>
          <a:xfrm>
            <a:off x="11512" y="4493118"/>
            <a:ext cx="1692000" cy="15120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zh-CN" altLang="en-US" dirty="0"/>
          </a:p>
        </p:txBody>
      </p:sp>
      <p:sp>
        <p:nvSpPr>
          <p:cNvPr id="8" name="矩形 6">
            <a:extLst>
              <a:ext uri="{FF2B5EF4-FFF2-40B4-BE49-F238E27FC236}">
                <a16:creationId xmlns:a16="http://schemas.microsoft.com/office/drawing/2014/main" id="{0686ED04-408D-433A-0950-70B7C71C5D9B}"/>
              </a:ext>
            </a:extLst>
          </p:cNvPr>
          <p:cNvSpPr/>
          <p:nvPr/>
        </p:nvSpPr>
        <p:spPr>
          <a:xfrm>
            <a:off x="3957771" y="4493118"/>
            <a:ext cx="3258000" cy="2006006"/>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zh-CN" altLang="en-US" dirty="0"/>
          </a:p>
        </p:txBody>
      </p:sp>
      <p:sp>
        <p:nvSpPr>
          <p:cNvPr id="9" name="矩形 19">
            <a:extLst>
              <a:ext uri="{FF2B5EF4-FFF2-40B4-BE49-F238E27FC236}">
                <a16:creationId xmlns:a16="http://schemas.microsoft.com/office/drawing/2014/main" id="{D43856BC-1B08-1DE3-D5D9-DFCC39C3B703}"/>
              </a:ext>
            </a:extLst>
          </p:cNvPr>
          <p:cNvSpPr/>
          <p:nvPr/>
        </p:nvSpPr>
        <p:spPr>
          <a:xfrm>
            <a:off x="7614068" y="4708824"/>
            <a:ext cx="199697" cy="72603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zh-CN" altLang="en-US"/>
          </a:p>
        </p:txBody>
      </p:sp>
      <p:sp>
        <p:nvSpPr>
          <p:cNvPr id="10" name="矩形 20">
            <a:extLst>
              <a:ext uri="{FF2B5EF4-FFF2-40B4-BE49-F238E27FC236}">
                <a16:creationId xmlns:a16="http://schemas.microsoft.com/office/drawing/2014/main" id="{63F1F838-0D7A-5380-5005-9CD645EC1B06}"/>
              </a:ext>
            </a:extLst>
          </p:cNvPr>
          <p:cNvSpPr/>
          <p:nvPr/>
        </p:nvSpPr>
        <p:spPr>
          <a:xfrm>
            <a:off x="877427" y="3972143"/>
            <a:ext cx="798787" cy="262251"/>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solidFill>
                <a:latin typeface="KaiTi" panose="02010609060101010101" pitchFamily="49" charset="-122"/>
                <a:ea typeface="KaiTi" panose="02010609060101010101" pitchFamily="49" charset="-122"/>
              </a:rPr>
              <a:t>Table1</a:t>
            </a:r>
            <a:endParaRPr kumimoji="1" lang="zh-CN" altLang="en-US" sz="1600" dirty="0">
              <a:solidFill>
                <a:schemeClr val="bg1"/>
              </a:solidFill>
              <a:latin typeface="KaiTi" panose="02010609060101010101" pitchFamily="49" charset="-122"/>
              <a:ea typeface="KaiTi" panose="02010609060101010101" pitchFamily="49" charset="-122"/>
            </a:endParaRPr>
          </a:p>
        </p:txBody>
      </p:sp>
      <p:sp>
        <p:nvSpPr>
          <p:cNvPr id="11" name="矩形 21">
            <a:extLst>
              <a:ext uri="{FF2B5EF4-FFF2-40B4-BE49-F238E27FC236}">
                <a16:creationId xmlns:a16="http://schemas.microsoft.com/office/drawing/2014/main" id="{99E3FFF8-28AC-1D1B-85D8-CF1E36D4E9A6}"/>
              </a:ext>
            </a:extLst>
          </p:cNvPr>
          <p:cNvSpPr/>
          <p:nvPr/>
        </p:nvSpPr>
        <p:spPr>
          <a:xfrm>
            <a:off x="140291" y="5655050"/>
            <a:ext cx="798787" cy="262251"/>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dirty="0">
                <a:solidFill>
                  <a:schemeClr val="bg1"/>
                </a:solidFill>
                <a:latin typeface="KaiTi" panose="02010609060101010101" pitchFamily="49" charset="-122"/>
                <a:ea typeface="KaiTi" panose="02010609060101010101" pitchFamily="49" charset="-122"/>
              </a:rPr>
              <a:t>Table2</a:t>
            </a:r>
            <a:endParaRPr kumimoji="1" lang="zh-CN" altLang="en-US" sz="1400" dirty="0">
              <a:solidFill>
                <a:schemeClr val="bg1"/>
              </a:solidFill>
              <a:latin typeface="KaiTi" panose="02010609060101010101" pitchFamily="49" charset="-122"/>
              <a:ea typeface="KaiTi" panose="02010609060101010101" pitchFamily="49" charset="-122"/>
            </a:endParaRPr>
          </a:p>
        </p:txBody>
      </p:sp>
      <p:sp>
        <p:nvSpPr>
          <p:cNvPr id="12" name="矩形 22">
            <a:extLst>
              <a:ext uri="{FF2B5EF4-FFF2-40B4-BE49-F238E27FC236}">
                <a16:creationId xmlns:a16="http://schemas.microsoft.com/office/drawing/2014/main" id="{4B47D504-2B3D-B48B-63AE-0004DD7F472E}"/>
              </a:ext>
            </a:extLst>
          </p:cNvPr>
          <p:cNvSpPr/>
          <p:nvPr/>
        </p:nvSpPr>
        <p:spPr>
          <a:xfrm>
            <a:off x="4092881" y="6164569"/>
            <a:ext cx="798787" cy="262251"/>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dirty="0">
                <a:solidFill>
                  <a:schemeClr val="bg1"/>
                </a:solidFill>
                <a:latin typeface="KaiTi" panose="02010609060101010101" pitchFamily="49" charset="-122"/>
                <a:ea typeface="KaiTi" panose="02010609060101010101" pitchFamily="49" charset="-122"/>
              </a:rPr>
              <a:t>Table3</a:t>
            </a:r>
            <a:endParaRPr kumimoji="1" lang="zh-CN" altLang="en-US" sz="1400" dirty="0">
              <a:solidFill>
                <a:schemeClr val="bg1"/>
              </a:solidFill>
              <a:latin typeface="KaiTi" panose="02010609060101010101" pitchFamily="49" charset="-122"/>
              <a:ea typeface="KaiTi" panose="02010609060101010101" pitchFamily="49" charset="-122"/>
            </a:endParaRPr>
          </a:p>
        </p:txBody>
      </p:sp>
      <p:sp>
        <p:nvSpPr>
          <p:cNvPr id="13" name="矩形 23">
            <a:extLst>
              <a:ext uri="{FF2B5EF4-FFF2-40B4-BE49-F238E27FC236}">
                <a16:creationId xmlns:a16="http://schemas.microsoft.com/office/drawing/2014/main" id="{0071989D-EE29-CEB2-96F2-C421E08F30E5}"/>
              </a:ext>
            </a:extLst>
          </p:cNvPr>
          <p:cNvSpPr/>
          <p:nvPr/>
        </p:nvSpPr>
        <p:spPr>
          <a:xfrm rot="5400000">
            <a:off x="9774604" y="2876415"/>
            <a:ext cx="456553" cy="437823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14" name="矩形 24">
            <a:extLst>
              <a:ext uri="{FF2B5EF4-FFF2-40B4-BE49-F238E27FC236}">
                <a16:creationId xmlns:a16="http://schemas.microsoft.com/office/drawing/2014/main" id="{36D6EB08-D9CA-2D9F-8434-1C251CC25CA6}"/>
              </a:ext>
            </a:extLst>
          </p:cNvPr>
          <p:cNvSpPr/>
          <p:nvPr/>
        </p:nvSpPr>
        <p:spPr>
          <a:xfrm>
            <a:off x="8539803" y="1087186"/>
            <a:ext cx="649151" cy="541193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6" name="矩形 26">
            <a:extLst>
              <a:ext uri="{FF2B5EF4-FFF2-40B4-BE49-F238E27FC236}">
                <a16:creationId xmlns:a16="http://schemas.microsoft.com/office/drawing/2014/main" id="{0009DE38-9EB7-0687-41C8-9A4D25EEBC48}"/>
              </a:ext>
            </a:extLst>
          </p:cNvPr>
          <p:cNvSpPr/>
          <p:nvPr/>
        </p:nvSpPr>
        <p:spPr>
          <a:xfrm>
            <a:off x="8594378" y="3441038"/>
            <a:ext cx="540000" cy="262800"/>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dirty="0">
                <a:solidFill>
                  <a:schemeClr val="bg1"/>
                </a:solidFill>
                <a:latin typeface="KaiTi" panose="02010609060101010101" pitchFamily="49" charset="-122"/>
                <a:ea typeface="KaiTi" panose="02010609060101010101" pitchFamily="49" charset="-122"/>
              </a:rPr>
              <a:t>wall</a:t>
            </a:r>
            <a:endParaRPr kumimoji="1" lang="zh-CN" altLang="en-US" sz="1400" dirty="0">
              <a:solidFill>
                <a:schemeClr val="bg1"/>
              </a:solidFill>
              <a:latin typeface="KaiTi" panose="02010609060101010101" pitchFamily="49" charset="-122"/>
              <a:ea typeface="KaiTi" panose="02010609060101010101" pitchFamily="49" charset="-122"/>
            </a:endParaRPr>
          </a:p>
        </p:txBody>
      </p:sp>
      <p:cxnSp>
        <p:nvCxnSpPr>
          <p:cNvPr id="17" name="直线箭头连接符 2">
            <a:extLst>
              <a:ext uri="{FF2B5EF4-FFF2-40B4-BE49-F238E27FC236}">
                <a16:creationId xmlns:a16="http://schemas.microsoft.com/office/drawing/2014/main" id="{1BDCF37D-FFBE-08E9-4C9E-8670BA62C11A}"/>
              </a:ext>
            </a:extLst>
          </p:cNvPr>
          <p:cNvCxnSpPr>
            <a:cxnSpLocks/>
            <a:stCxn id="37" idx="3"/>
          </p:cNvCxnSpPr>
          <p:nvPr/>
        </p:nvCxnSpPr>
        <p:spPr>
          <a:xfrm>
            <a:off x="5207389" y="5064452"/>
            <a:ext cx="6644347" cy="22249"/>
          </a:xfrm>
          <a:prstGeom prst="straightConnector1">
            <a:avLst/>
          </a:prstGeom>
          <a:ln w="38100" cap="flat" cmpd="sng" algn="ctr">
            <a:solidFill>
              <a:srgbClr val="92D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矩形 7">
            <a:extLst>
              <a:ext uri="{FF2B5EF4-FFF2-40B4-BE49-F238E27FC236}">
                <a16:creationId xmlns:a16="http://schemas.microsoft.com/office/drawing/2014/main" id="{613943CB-58D2-BE4A-C05E-A8128B8C9B8E}"/>
              </a:ext>
            </a:extLst>
          </p:cNvPr>
          <p:cNvSpPr/>
          <p:nvPr/>
        </p:nvSpPr>
        <p:spPr>
          <a:xfrm rot="18900000">
            <a:off x="5175564" y="4864341"/>
            <a:ext cx="72000" cy="36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CN" altLang="en-US"/>
          </a:p>
        </p:txBody>
      </p:sp>
      <p:cxnSp>
        <p:nvCxnSpPr>
          <p:cNvPr id="19" name="直线连接符 12">
            <a:extLst>
              <a:ext uri="{FF2B5EF4-FFF2-40B4-BE49-F238E27FC236}">
                <a16:creationId xmlns:a16="http://schemas.microsoft.com/office/drawing/2014/main" id="{E282B104-E54B-E200-DF30-308CD8C357A0}"/>
              </a:ext>
            </a:extLst>
          </p:cNvPr>
          <p:cNvCxnSpPr>
            <a:cxnSpLocks/>
          </p:cNvCxnSpPr>
          <p:nvPr/>
        </p:nvCxnSpPr>
        <p:spPr>
          <a:xfrm>
            <a:off x="5264521" y="2532693"/>
            <a:ext cx="0" cy="2517884"/>
          </a:xfrm>
          <a:prstGeom prst="line">
            <a:avLst/>
          </a:prstGeom>
          <a:ln w="38100">
            <a:solidFill>
              <a:srgbClr val="92D050"/>
            </a:solidFill>
          </a:ln>
        </p:spPr>
        <p:style>
          <a:lnRef idx="1">
            <a:schemeClr val="accent6"/>
          </a:lnRef>
          <a:fillRef idx="0">
            <a:schemeClr val="accent6"/>
          </a:fillRef>
          <a:effectRef idx="0">
            <a:schemeClr val="accent6"/>
          </a:effectRef>
          <a:fontRef idx="minor">
            <a:schemeClr val="tx1"/>
          </a:fontRef>
        </p:style>
      </p:cxnSp>
      <p:sp>
        <p:nvSpPr>
          <p:cNvPr id="20" name="矩形 14">
            <a:extLst>
              <a:ext uri="{FF2B5EF4-FFF2-40B4-BE49-F238E27FC236}">
                <a16:creationId xmlns:a16="http://schemas.microsoft.com/office/drawing/2014/main" id="{3DB6E43D-FD9F-8D3B-BB7F-5FB6ECA0DA24}"/>
              </a:ext>
            </a:extLst>
          </p:cNvPr>
          <p:cNvSpPr/>
          <p:nvPr/>
        </p:nvSpPr>
        <p:spPr>
          <a:xfrm rot="18900000">
            <a:off x="5249787" y="2347318"/>
            <a:ext cx="72000" cy="36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CN" altLang="en-US"/>
          </a:p>
        </p:txBody>
      </p:sp>
      <p:cxnSp>
        <p:nvCxnSpPr>
          <p:cNvPr id="21" name="直线连接符 15">
            <a:extLst>
              <a:ext uri="{FF2B5EF4-FFF2-40B4-BE49-F238E27FC236}">
                <a16:creationId xmlns:a16="http://schemas.microsoft.com/office/drawing/2014/main" id="{EA053900-C5C5-E96F-F221-22C398BB9A3C}"/>
              </a:ext>
            </a:extLst>
          </p:cNvPr>
          <p:cNvCxnSpPr>
            <a:cxnSpLocks/>
          </p:cNvCxnSpPr>
          <p:nvPr/>
        </p:nvCxnSpPr>
        <p:spPr>
          <a:xfrm flipH="1" flipV="1">
            <a:off x="1519625" y="2556732"/>
            <a:ext cx="3740707" cy="5039"/>
          </a:xfrm>
          <a:prstGeom prst="line">
            <a:avLst/>
          </a:prstGeom>
          <a:ln w="38100">
            <a:solidFill>
              <a:srgbClr val="92D050"/>
            </a:solidFill>
          </a:ln>
        </p:spPr>
        <p:style>
          <a:lnRef idx="1">
            <a:schemeClr val="accent6"/>
          </a:lnRef>
          <a:fillRef idx="0">
            <a:schemeClr val="accent6"/>
          </a:fillRef>
          <a:effectRef idx="0">
            <a:schemeClr val="accent6"/>
          </a:effectRef>
          <a:fontRef idx="minor">
            <a:schemeClr val="tx1"/>
          </a:fontRef>
        </p:style>
      </p:cxnSp>
      <p:sp>
        <p:nvSpPr>
          <p:cNvPr id="22" name="同心圆 18">
            <a:extLst>
              <a:ext uri="{FF2B5EF4-FFF2-40B4-BE49-F238E27FC236}">
                <a16:creationId xmlns:a16="http://schemas.microsoft.com/office/drawing/2014/main" id="{9B9A49A3-2170-B5E2-6E8C-27D837D24964}"/>
              </a:ext>
            </a:extLst>
          </p:cNvPr>
          <p:cNvSpPr/>
          <p:nvPr/>
        </p:nvSpPr>
        <p:spPr>
          <a:xfrm>
            <a:off x="5544538" y="4960687"/>
            <a:ext cx="212651" cy="212651"/>
          </a:xfrm>
          <a:prstGeom prst="donut">
            <a:avLst>
              <a:gd name="adj" fmla="val 3048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3" name="同心圆 29">
            <a:extLst>
              <a:ext uri="{FF2B5EF4-FFF2-40B4-BE49-F238E27FC236}">
                <a16:creationId xmlns:a16="http://schemas.microsoft.com/office/drawing/2014/main" id="{A1B276C1-A609-81FB-EEC8-58094DB8ECF4}"/>
              </a:ext>
            </a:extLst>
          </p:cNvPr>
          <p:cNvSpPr/>
          <p:nvPr/>
        </p:nvSpPr>
        <p:spPr>
          <a:xfrm>
            <a:off x="6986293" y="4954817"/>
            <a:ext cx="212651" cy="212651"/>
          </a:xfrm>
          <a:prstGeom prst="donut">
            <a:avLst>
              <a:gd name="adj" fmla="val 304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4" name="矩形 1">
            <a:extLst>
              <a:ext uri="{FF2B5EF4-FFF2-40B4-BE49-F238E27FC236}">
                <a16:creationId xmlns:a16="http://schemas.microsoft.com/office/drawing/2014/main" id="{FAF16D65-1E68-415A-0B7A-EC7CFAC5DB79}"/>
              </a:ext>
            </a:extLst>
          </p:cNvPr>
          <p:cNvSpPr/>
          <p:nvPr/>
        </p:nvSpPr>
        <p:spPr>
          <a:xfrm>
            <a:off x="789291" y="2333494"/>
            <a:ext cx="703315" cy="456554"/>
          </a:xfrm>
          <a:prstGeom prst="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矩形 8">
            <a:extLst>
              <a:ext uri="{FF2B5EF4-FFF2-40B4-BE49-F238E27FC236}">
                <a16:creationId xmlns:a16="http://schemas.microsoft.com/office/drawing/2014/main" id="{02C3DEC7-D156-A4F1-2154-14E0F088C7FD}"/>
              </a:ext>
            </a:extLst>
          </p:cNvPr>
          <p:cNvSpPr/>
          <p:nvPr/>
        </p:nvSpPr>
        <p:spPr>
          <a:xfrm>
            <a:off x="1492607" y="2451186"/>
            <a:ext cx="45719" cy="207275"/>
          </a:xfrm>
          <a:prstGeom prst="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文本框 9">
            <a:extLst>
              <a:ext uri="{FF2B5EF4-FFF2-40B4-BE49-F238E27FC236}">
                <a16:creationId xmlns:a16="http://schemas.microsoft.com/office/drawing/2014/main" id="{CC8FC32E-DF01-587E-D350-3EE7D4713BBE}"/>
              </a:ext>
            </a:extLst>
          </p:cNvPr>
          <p:cNvSpPr txBox="1"/>
          <p:nvPr/>
        </p:nvSpPr>
        <p:spPr>
          <a:xfrm>
            <a:off x="775463" y="2043417"/>
            <a:ext cx="730969" cy="369332"/>
          </a:xfrm>
          <a:prstGeom prst="rect">
            <a:avLst/>
          </a:prstGeom>
          <a:noFill/>
        </p:spPr>
        <p:txBody>
          <a:bodyPr wrap="none" rtlCol="0">
            <a:spAutoFit/>
          </a:bodyPr>
          <a:lstStyle/>
          <a:p>
            <a:pPr algn="ctr"/>
            <a:r>
              <a:rPr kumimoji="1" lang="en-US" altLang="zh-CN" dirty="0">
                <a:solidFill>
                  <a:schemeClr val="tx2">
                    <a:lumMod val="50000"/>
                    <a:lumOff val="50000"/>
                  </a:schemeClr>
                </a:solidFill>
                <a:latin typeface="Wandohope" panose="02000300000000000000" pitchFamily="2" charset="-127"/>
                <a:ea typeface="Wandohope" panose="02000300000000000000" pitchFamily="2" charset="-127"/>
              </a:rPr>
              <a:t>Laser</a:t>
            </a:r>
            <a:endParaRPr kumimoji="1" lang="zh-CN" altLang="en-US" dirty="0">
              <a:solidFill>
                <a:schemeClr val="tx2">
                  <a:lumMod val="50000"/>
                  <a:lumOff val="50000"/>
                </a:schemeClr>
              </a:solidFill>
              <a:latin typeface="Wandohope" panose="02000300000000000000" pitchFamily="2" charset="-127"/>
            </a:endParaRPr>
          </a:p>
        </p:txBody>
      </p:sp>
      <p:sp>
        <p:nvSpPr>
          <p:cNvPr id="27" name="椭圆 10">
            <a:extLst>
              <a:ext uri="{FF2B5EF4-FFF2-40B4-BE49-F238E27FC236}">
                <a16:creationId xmlns:a16="http://schemas.microsoft.com/office/drawing/2014/main" id="{0049C557-2861-3307-F73C-036DDF7FFEE4}"/>
              </a:ext>
            </a:extLst>
          </p:cNvPr>
          <p:cNvSpPr/>
          <p:nvPr/>
        </p:nvSpPr>
        <p:spPr>
          <a:xfrm>
            <a:off x="1962691" y="2272456"/>
            <a:ext cx="72000" cy="5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文本框 11">
            <a:extLst>
              <a:ext uri="{FF2B5EF4-FFF2-40B4-BE49-F238E27FC236}">
                <a16:creationId xmlns:a16="http://schemas.microsoft.com/office/drawing/2014/main" id="{D809A17E-E34F-3115-DC0E-AE3C1B2A311B}"/>
              </a:ext>
            </a:extLst>
          </p:cNvPr>
          <p:cNvSpPr txBox="1"/>
          <p:nvPr/>
        </p:nvSpPr>
        <p:spPr>
          <a:xfrm>
            <a:off x="5586771" y="4598973"/>
            <a:ext cx="1582672" cy="369332"/>
          </a:xfrm>
          <a:prstGeom prst="rect">
            <a:avLst/>
          </a:prstGeom>
          <a:noFill/>
        </p:spPr>
        <p:txBody>
          <a:bodyPr wrap="square">
            <a:spAutoFit/>
          </a:bodyPr>
          <a:lstStyle/>
          <a:p>
            <a:pPr algn="ctr"/>
            <a:r>
              <a:rPr lang="en-US" altLang="zh-CN" dirty="0">
                <a:solidFill>
                  <a:schemeClr val="accent1"/>
                </a:solidFill>
                <a:latin typeface="Wandohope" panose="02030603000000000000" pitchFamily="18" charset="-128"/>
              </a:rPr>
              <a:t>Aperture</a:t>
            </a:r>
            <a:r>
              <a:rPr lang="zh-CN" altLang="en-US" dirty="0">
                <a:solidFill>
                  <a:schemeClr val="accent1"/>
                </a:solidFill>
                <a:latin typeface="Wandohope" panose="02030603000000000000" pitchFamily="18" charset="-128"/>
              </a:rPr>
              <a:t> </a:t>
            </a:r>
            <a:r>
              <a:rPr lang="en-US" altLang="zh-CN" dirty="0">
                <a:solidFill>
                  <a:schemeClr val="accent1"/>
                </a:solidFill>
                <a:latin typeface="Wandohope" panose="02030603000000000000" pitchFamily="18" charset="-128"/>
              </a:rPr>
              <a:t>stops</a:t>
            </a:r>
            <a:endParaRPr lang="zh-CN" altLang="en-US" dirty="0">
              <a:solidFill>
                <a:schemeClr val="accent1"/>
              </a:solidFill>
              <a:latin typeface="Wandohope" panose="02030603000000000000" pitchFamily="18" charset="-128"/>
            </a:endParaRPr>
          </a:p>
        </p:txBody>
      </p:sp>
      <mc:AlternateContent xmlns:mc="http://schemas.openxmlformats.org/markup-compatibility/2006" xmlns:a14="http://schemas.microsoft.com/office/drawing/2010/main">
        <mc:Choice Requires="a14">
          <p:sp>
            <p:nvSpPr>
              <p:cNvPr id="29" name="文本框 13">
                <a:extLst>
                  <a:ext uri="{FF2B5EF4-FFF2-40B4-BE49-F238E27FC236}">
                    <a16:creationId xmlns:a16="http://schemas.microsoft.com/office/drawing/2014/main" id="{B491ECDB-A77F-7A4E-1815-402E751C1A2B}"/>
                  </a:ext>
                </a:extLst>
              </p:cNvPr>
              <p:cNvSpPr txBox="1"/>
              <p:nvPr/>
            </p:nvSpPr>
            <p:spPr>
              <a:xfrm>
                <a:off x="1585023" y="1356432"/>
                <a:ext cx="827336" cy="923330"/>
              </a:xfrm>
              <a:prstGeom prst="rect">
                <a:avLst/>
              </a:prstGeom>
              <a:noFill/>
            </p:spPr>
            <p:txBody>
              <a:bodyPr wrap="square">
                <a:spAutoFit/>
              </a:bodyPr>
              <a:lstStyle/>
              <a:p>
                <a:pPr algn="ctr"/>
                <a14:m>
                  <m:oMath xmlns:m="http://schemas.openxmlformats.org/officeDocument/2006/math">
                    <m:r>
                      <a:rPr lang="en-US" altLang="zh-CN" i="1" smtClean="0">
                        <a:solidFill>
                          <a:schemeClr val="accent1"/>
                        </a:solidFill>
                        <a:latin typeface="Cambria Math" panose="02040503050406030204" pitchFamily="18" charset="0"/>
                        <a:ea typeface="Cambria Math" panose="02040503050406030204" pitchFamily="18" charset="0"/>
                      </a:rPr>
                      <m:t>𝜆</m:t>
                    </m:r>
                  </m:oMath>
                </a14:m>
                <a:r>
                  <a:rPr lang="en-US" altLang="zh-CN" dirty="0">
                    <a:solidFill>
                      <a:schemeClr val="accent1"/>
                    </a:solidFill>
                    <a:latin typeface="Wandohope" panose="02030603000000000000" pitchFamily="18" charset="-128"/>
                  </a:rPr>
                  <a:t>/4</a:t>
                </a:r>
                <a:r>
                  <a:rPr lang="zh-CN" altLang="en-US" dirty="0">
                    <a:solidFill>
                      <a:schemeClr val="accent1"/>
                    </a:solidFill>
                    <a:latin typeface="Wandohope" panose="02030603000000000000" pitchFamily="18" charset="-128"/>
                  </a:rPr>
                  <a:t> </a:t>
                </a:r>
                <a:r>
                  <a:rPr lang="en-US" altLang="zh-CN" dirty="0">
                    <a:solidFill>
                      <a:schemeClr val="accent1"/>
                    </a:solidFill>
                    <a:latin typeface="Wandohope" panose="02030603000000000000" pitchFamily="18" charset="-128"/>
                  </a:rPr>
                  <a:t>Phase</a:t>
                </a:r>
                <a:r>
                  <a:rPr lang="zh-CN" altLang="en-US" dirty="0">
                    <a:solidFill>
                      <a:schemeClr val="accent1"/>
                    </a:solidFill>
                    <a:latin typeface="Wandohope" panose="02030603000000000000" pitchFamily="18" charset="-128"/>
                  </a:rPr>
                  <a:t> </a:t>
                </a:r>
                <a:r>
                  <a:rPr lang="en-US" altLang="zh-CN" dirty="0">
                    <a:solidFill>
                      <a:schemeClr val="accent1"/>
                    </a:solidFill>
                    <a:latin typeface="Wandohope" panose="02030603000000000000" pitchFamily="18" charset="-128"/>
                  </a:rPr>
                  <a:t>Plate</a:t>
                </a:r>
                <a:endParaRPr lang="zh-CN" altLang="en-US" dirty="0">
                  <a:solidFill>
                    <a:schemeClr val="accent1"/>
                  </a:solidFill>
                  <a:latin typeface="Wandohope" panose="02030603000000000000" pitchFamily="18" charset="-128"/>
                </a:endParaRPr>
              </a:p>
            </p:txBody>
          </p:sp>
        </mc:Choice>
        <mc:Fallback xmlns="">
          <p:sp>
            <p:nvSpPr>
              <p:cNvPr id="29" name="文本框 13">
                <a:extLst>
                  <a:ext uri="{FF2B5EF4-FFF2-40B4-BE49-F238E27FC236}">
                    <a16:creationId xmlns:a16="http://schemas.microsoft.com/office/drawing/2014/main" id="{B491ECDB-A77F-7A4E-1815-402E751C1A2B}"/>
                  </a:ext>
                </a:extLst>
              </p:cNvPr>
              <p:cNvSpPr txBox="1">
                <a:spLocks noRot="1" noChangeAspect="1" noMove="1" noResize="1" noEditPoints="1" noAdjustHandles="1" noChangeArrowheads="1" noChangeShapeType="1" noTextEdit="1"/>
              </p:cNvSpPr>
              <p:nvPr/>
            </p:nvSpPr>
            <p:spPr>
              <a:xfrm>
                <a:off x="1585023" y="1356432"/>
                <a:ext cx="827336" cy="923330"/>
              </a:xfrm>
              <a:prstGeom prst="rect">
                <a:avLst/>
              </a:prstGeom>
              <a:blipFill>
                <a:blip r:embed="rId3"/>
                <a:stretch>
                  <a:fillRect l="-1493" t="-4110" r="-1493" b="-8219"/>
                </a:stretch>
              </a:blipFill>
            </p:spPr>
            <p:txBody>
              <a:bodyPr/>
              <a:lstStyle/>
              <a:p>
                <a:r>
                  <a:rPr lang="en-US">
                    <a:noFill/>
                  </a:rPr>
                  <a:t> </a:t>
                </a:r>
              </a:p>
            </p:txBody>
          </p:sp>
        </mc:Fallback>
      </mc:AlternateContent>
      <p:sp>
        <p:nvSpPr>
          <p:cNvPr id="30" name="圆柱体 17">
            <a:extLst>
              <a:ext uri="{FF2B5EF4-FFF2-40B4-BE49-F238E27FC236}">
                <a16:creationId xmlns:a16="http://schemas.microsoft.com/office/drawing/2014/main" id="{549ED4FF-2A13-445B-8CE4-FF42B81BD1AC}"/>
              </a:ext>
            </a:extLst>
          </p:cNvPr>
          <p:cNvSpPr/>
          <p:nvPr/>
        </p:nvSpPr>
        <p:spPr>
          <a:xfrm rot="5400000">
            <a:off x="2349848" y="2283171"/>
            <a:ext cx="410799" cy="561965"/>
          </a:xfrm>
          <a:prstGeom prst="can">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zh-CN" altLang="en-US"/>
          </a:p>
        </p:txBody>
      </p:sp>
      <p:sp>
        <p:nvSpPr>
          <p:cNvPr id="31" name="文本框 27">
            <a:extLst>
              <a:ext uri="{FF2B5EF4-FFF2-40B4-BE49-F238E27FC236}">
                <a16:creationId xmlns:a16="http://schemas.microsoft.com/office/drawing/2014/main" id="{731885C2-5077-3053-5AFD-672BBC109750}"/>
              </a:ext>
            </a:extLst>
          </p:cNvPr>
          <p:cNvSpPr txBox="1"/>
          <p:nvPr/>
        </p:nvSpPr>
        <p:spPr>
          <a:xfrm>
            <a:off x="2020839" y="2806156"/>
            <a:ext cx="1068816" cy="646331"/>
          </a:xfrm>
          <a:prstGeom prst="rect">
            <a:avLst/>
          </a:prstGeom>
          <a:noFill/>
        </p:spPr>
        <p:txBody>
          <a:bodyPr wrap="square">
            <a:spAutoFit/>
          </a:bodyPr>
          <a:lstStyle/>
          <a:p>
            <a:pPr algn="ctr"/>
            <a:r>
              <a:rPr lang="en-US" altLang="zh-CN" dirty="0">
                <a:solidFill>
                  <a:schemeClr val="accent5"/>
                </a:solidFill>
                <a:latin typeface="Wandohope" panose="02030603000000000000" pitchFamily="18" charset="-128"/>
              </a:rPr>
              <a:t>Pockels</a:t>
            </a:r>
            <a:r>
              <a:rPr lang="zh-CN" altLang="en-US" dirty="0">
                <a:solidFill>
                  <a:schemeClr val="accent5"/>
                </a:solidFill>
                <a:latin typeface="Wandohope" panose="02030603000000000000" pitchFamily="18" charset="-128"/>
              </a:rPr>
              <a:t> </a:t>
            </a:r>
            <a:r>
              <a:rPr lang="en-US" altLang="zh-CN" dirty="0">
                <a:solidFill>
                  <a:schemeClr val="accent5"/>
                </a:solidFill>
                <a:latin typeface="Wandohope" panose="02030603000000000000" pitchFamily="18" charset="-128"/>
              </a:rPr>
              <a:t>Cell</a:t>
            </a:r>
            <a:endParaRPr lang="zh-CN" altLang="en-US" dirty="0">
              <a:solidFill>
                <a:schemeClr val="accent5"/>
              </a:solidFill>
              <a:latin typeface="Wandohope" panose="02030603000000000000" pitchFamily="18" charset="-128"/>
            </a:endParaRPr>
          </a:p>
        </p:txBody>
      </p:sp>
      <p:sp>
        <p:nvSpPr>
          <p:cNvPr id="32" name="椭圆 28">
            <a:extLst>
              <a:ext uri="{FF2B5EF4-FFF2-40B4-BE49-F238E27FC236}">
                <a16:creationId xmlns:a16="http://schemas.microsoft.com/office/drawing/2014/main" id="{B0C27067-B2D3-61EC-9A6D-066F5E722B70}"/>
              </a:ext>
            </a:extLst>
          </p:cNvPr>
          <p:cNvSpPr/>
          <p:nvPr/>
        </p:nvSpPr>
        <p:spPr>
          <a:xfrm>
            <a:off x="3894939" y="2266156"/>
            <a:ext cx="72000" cy="540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zh-CN" altLang="en-US"/>
          </a:p>
        </p:txBody>
      </p:sp>
      <p:sp>
        <p:nvSpPr>
          <p:cNvPr id="33" name="椭圆 30">
            <a:extLst>
              <a:ext uri="{FF2B5EF4-FFF2-40B4-BE49-F238E27FC236}">
                <a16:creationId xmlns:a16="http://schemas.microsoft.com/office/drawing/2014/main" id="{15F64F0D-A4A7-BA81-12D7-0A2743CC0179}"/>
              </a:ext>
            </a:extLst>
          </p:cNvPr>
          <p:cNvSpPr/>
          <p:nvPr/>
        </p:nvSpPr>
        <p:spPr>
          <a:xfrm>
            <a:off x="4420275" y="2272456"/>
            <a:ext cx="72000" cy="540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zh-CN" altLang="en-US"/>
          </a:p>
        </p:txBody>
      </p:sp>
      <p:sp>
        <p:nvSpPr>
          <p:cNvPr id="34" name="圆角矩形 32">
            <a:extLst>
              <a:ext uri="{FF2B5EF4-FFF2-40B4-BE49-F238E27FC236}">
                <a16:creationId xmlns:a16="http://schemas.microsoft.com/office/drawing/2014/main" id="{37A17198-D447-C84E-3388-61290D74B33A}"/>
              </a:ext>
            </a:extLst>
          </p:cNvPr>
          <p:cNvSpPr/>
          <p:nvPr/>
        </p:nvSpPr>
        <p:spPr>
          <a:xfrm>
            <a:off x="3572861" y="2185491"/>
            <a:ext cx="1255776" cy="860787"/>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文本框 33">
            <a:extLst>
              <a:ext uri="{FF2B5EF4-FFF2-40B4-BE49-F238E27FC236}">
                <a16:creationId xmlns:a16="http://schemas.microsoft.com/office/drawing/2014/main" id="{5D03E2A9-B027-DC08-D7CE-3E051F24AB8A}"/>
              </a:ext>
            </a:extLst>
          </p:cNvPr>
          <p:cNvSpPr txBox="1"/>
          <p:nvPr/>
        </p:nvSpPr>
        <p:spPr>
          <a:xfrm>
            <a:off x="3428988" y="1807886"/>
            <a:ext cx="1543521" cy="369332"/>
          </a:xfrm>
          <a:prstGeom prst="rect">
            <a:avLst/>
          </a:prstGeom>
          <a:noFill/>
        </p:spPr>
        <p:txBody>
          <a:bodyPr wrap="square">
            <a:spAutoFit/>
          </a:bodyPr>
          <a:lstStyle/>
          <a:p>
            <a:pPr algn="ctr"/>
            <a:r>
              <a:rPr lang="en-US" altLang="zh-CN" dirty="0">
                <a:solidFill>
                  <a:schemeClr val="accent3"/>
                </a:solidFill>
                <a:latin typeface="Wandohope" panose="02030603000000000000" pitchFamily="18" charset="-128"/>
              </a:rPr>
              <a:t>Focus</a:t>
            </a:r>
            <a:r>
              <a:rPr lang="zh-CN" altLang="en-US" dirty="0">
                <a:solidFill>
                  <a:schemeClr val="accent3"/>
                </a:solidFill>
                <a:latin typeface="Wandohope" panose="02030603000000000000" pitchFamily="18" charset="-128"/>
              </a:rPr>
              <a:t> </a:t>
            </a:r>
            <a:r>
              <a:rPr lang="en-US" altLang="zh-CN" dirty="0">
                <a:solidFill>
                  <a:schemeClr val="accent3"/>
                </a:solidFill>
                <a:latin typeface="Wandohope" panose="02030603000000000000" pitchFamily="18" charset="-128"/>
              </a:rPr>
              <a:t>Lens</a:t>
            </a:r>
            <a:endParaRPr lang="zh-CN" altLang="en-US" dirty="0">
              <a:solidFill>
                <a:schemeClr val="accent3"/>
              </a:solidFill>
              <a:latin typeface="Wandohope" panose="02030603000000000000" pitchFamily="18" charset="-128"/>
            </a:endParaRPr>
          </a:p>
        </p:txBody>
      </p:sp>
      <p:sp>
        <p:nvSpPr>
          <p:cNvPr id="36" name="文本框 34">
            <a:extLst>
              <a:ext uri="{FF2B5EF4-FFF2-40B4-BE49-F238E27FC236}">
                <a16:creationId xmlns:a16="http://schemas.microsoft.com/office/drawing/2014/main" id="{FE7DFABF-4DBA-B960-06DB-78E42B11048F}"/>
              </a:ext>
            </a:extLst>
          </p:cNvPr>
          <p:cNvSpPr txBox="1"/>
          <p:nvPr/>
        </p:nvSpPr>
        <p:spPr>
          <a:xfrm>
            <a:off x="5235807" y="2185491"/>
            <a:ext cx="1259259" cy="369332"/>
          </a:xfrm>
          <a:prstGeom prst="rect">
            <a:avLst/>
          </a:prstGeom>
          <a:noFill/>
        </p:spPr>
        <p:txBody>
          <a:bodyPr wrap="square">
            <a:spAutoFit/>
          </a:bodyPr>
          <a:lstStyle/>
          <a:p>
            <a:pPr algn="ctr"/>
            <a:r>
              <a:rPr lang="en-US" altLang="zh-CN" dirty="0">
                <a:solidFill>
                  <a:schemeClr val="accent1">
                    <a:lumMod val="60000"/>
                    <a:lumOff val="40000"/>
                  </a:schemeClr>
                </a:solidFill>
                <a:latin typeface="Wandohope" panose="02030603000000000000" pitchFamily="18" charset="-128"/>
              </a:rPr>
              <a:t>R</a:t>
            </a:r>
            <a:r>
              <a:rPr lang="zh-CN" altLang="en-US" dirty="0">
                <a:solidFill>
                  <a:schemeClr val="accent1">
                    <a:lumMod val="60000"/>
                    <a:lumOff val="40000"/>
                  </a:schemeClr>
                </a:solidFill>
                <a:latin typeface="Wandohope" panose="02030603000000000000" pitchFamily="18" charset="-128"/>
              </a:rPr>
              <a:t>eflector </a:t>
            </a:r>
            <a:r>
              <a:rPr lang="en-US" altLang="zh-CN" dirty="0">
                <a:solidFill>
                  <a:schemeClr val="accent1">
                    <a:lumMod val="60000"/>
                    <a:lumOff val="40000"/>
                  </a:schemeClr>
                </a:solidFill>
                <a:latin typeface="Wandohope" panose="02030603000000000000" pitchFamily="18" charset="-128"/>
              </a:rPr>
              <a:t>1</a:t>
            </a:r>
            <a:endParaRPr lang="zh-CN" altLang="en-US" dirty="0">
              <a:solidFill>
                <a:schemeClr val="accent1">
                  <a:lumMod val="60000"/>
                  <a:lumOff val="40000"/>
                </a:schemeClr>
              </a:solidFill>
              <a:latin typeface="Wandohope" panose="02030603000000000000" pitchFamily="18" charset="-128"/>
            </a:endParaRPr>
          </a:p>
        </p:txBody>
      </p:sp>
      <p:sp>
        <p:nvSpPr>
          <p:cNvPr id="37" name="文本框 35">
            <a:extLst>
              <a:ext uri="{FF2B5EF4-FFF2-40B4-BE49-F238E27FC236}">
                <a16:creationId xmlns:a16="http://schemas.microsoft.com/office/drawing/2014/main" id="{FAC04855-2B3F-E851-8510-426DD17CD8D0}"/>
              </a:ext>
            </a:extLst>
          </p:cNvPr>
          <p:cNvSpPr txBox="1"/>
          <p:nvPr/>
        </p:nvSpPr>
        <p:spPr>
          <a:xfrm>
            <a:off x="3869577" y="4879786"/>
            <a:ext cx="1337812" cy="369332"/>
          </a:xfrm>
          <a:prstGeom prst="rect">
            <a:avLst/>
          </a:prstGeom>
          <a:noFill/>
        </p:spPr>
        <p:txBody>
          <a:bodyPr wrap="square">
            <a:spAutoFit/>
          </a:bodyPr>
          <a:lstStyle/>
          <a:p>
            <a:pPr algn="ctr"/>
            <a:r>
              <a:rPr lang="en-US" altLang="zh-CN" dirty="0">
                <a:solidFill>
                  <a:schemeClr val="accent1">
                    <a:lumMod val="60000"/>
                    <a:lumOff val="40000"/>
                  </a:schemeClr>
                </a:solidFill>
                <a:latin typeface="Wandohope" panose="02030603000000000000" pitchFamily="18" charset="-128"/>
              </a:rPr>
              <a:t>R</a:t>
            </a:r>
            <a:r>
              <a:rPr lang="zh-CN" altLang="en-US" dirty="0">
                <a:solidFill>
                  <a:schemeClr val="accent1">
                    <a:lumMod val="60000"/>
                    <a:lumOff val="40000"/>
                  </a:schemeClr>
                </a:solidFill>
                <a:latin typeface="Wandohope" panose="02030603000000000000" pitchFamily="18" charset="-128"/>
              </a:rPr>
              <a:t>eflector </a:t>
            </a:r>
            <a:r>
              <a:rPr lang="en-US" altLang="zh-CN" dirty="0">
                <a:solidFill>
                  <a:schemeClr val="accent1">
                    <a:lumMod val="60000"/>
                    <a:lumOff val="40000"/>
                  </a:schemeClr>
                </a:solidFill>
                <a:latin typeface="Wandohope" panose="02030603000000000000" pitchFamily="18" charset="-128"/>
              </a:rPr>
              <a:t>2</a:t>
            </a:r>
            <a:endParaRPr lang="zh-CN" altLang="en-US" dirty="0">
              <a:solidFill>
                <a:schemeClr val="accent1">
                  <a:lumMod val="60000"/>
                  <a:lumOff val="40000"/>
                </a:schemeClr>
              </a:solidFill>
              <a:latin typeface="Wandohope" panose="02030603000000000000" pitchFamily="18" charset="-128"/>
            </a:endParaRPr>
          </a:p>
        </p:txBody>
      </p:sp>
      <p:sp>
        <p:nvSpPr>
          <p:cNvPr id="38" name="文本框 47">
            <a:extLst>
              <a:ext uri="{FF2B5EF4-FFF2-40B4-BE49-F238E27FC236}">
                <a16:creationId xmlns:a16="http://schemas.microsoft.com/office/drawing/2014/main" id="{4BB3CE28-9C07-01C9-E980-603F71FD583F}"/>
              </a:ext>
            </a:extLst>
          </p:cNvPr>
          <p:cNvSpPr txBox="1"/>
          <p:nvPr/>
        </p:nvSpPr>
        <p:spPr>
          <a:xfrm rot="21540000">
            <a:off x="1505750" y="5268116"/>
            <a:ext cx="2180391" cy="369332"/>
          </a:xfrm>
          <a:prstGeom prst="rect">
            <a:avLst/>
          </a:prstGeom>
          <a:noFill/>
        </p:spPr>
        <p:txBody>
          <a:bodyPr wrap="square">
            <a:spAutoFit/>
          </a:bodyPr>
          <a:lstStyle/>
          <a:p>
            <a:pPr algn="ctr"/>
            <a:r>
              <a:rPr lang="en-US" altLang="zh-CN" dirty="0">
                <a:solidFill>
                  <a:srgbClr val="FFC000"/>
                </a:solidFill>
                <a:latin typeface="Wandohope" panose="02030603000000000000" pitchFamily="18" charset="-128"/>
              </a:rPr>
              <a:t>Compton</a:t>
            </a:r>
            <a:r>
              <a:rPr lang="zh-CN" altLang="en-US" dirty="0">
                <a:solidFill>
                  <a:srgbClr val="FFC000"/>
                </a:solidFill>
                <a:latin typeface="Wandohope" panose="02030603000000000000" pitchFamily="18" charset="-128"/>
              </a:rPr>
              <a:t> </a:t>
            </a:r>
            <a:r>
              <a:rPr lang="en-US" altLang="zh-CN" dirty="0">
                <a:solidFill>
                  <a:srgbClr val="FFC000"/>
                </a:solidFill>
                <a:latin typeface="Wandohope" panose="02030603000000000000" pitchFamily="18" charset="-128"/>
              </a:rPr>
              <a:t>Photons</a:t>
            </a:r>
            <a:endParaRPr lang="zh-CN" altLang="en-US" dirty="0">
              <a:solidFill>
                <a:srgbClr val="FFC000"/>
              </a:solidFill>
              <a:latin typeface="Wandohope" panose="02030603000000000000" pitchFamily="18" charset="-128"/>
            </a:endParaRPr>
          </a:p>
        </p:txBody>
      </p:sp>
      <p:sp>
        <p:nvSpPr>
          <p:cNvPr id="39" name="文本框 49">
            <a:extLst>
              <a:ext uri="{FF2B5EF4-FFF2-40B4-BE49-F238E27FC236}">
                <a16:creationId xmlns:a16="http://schemas.microsoft.com/office/drawing/2014/main" id="{B6758109-2795-77EB-BD49-0A2A0137B1A6}"/>
              </a:ext>
            </a:extLst>
          </p:cNvPr>
          <p:cNvSpPr txBox="1"/>
          <p:nvPr/>
        </p:nvSpPr>
        <p:spPr>
          <a:xfrm>
            <a:off x="-168696" y="4678935"/>
            <a:ext cx="1990459" cy="369332"/>
          </a:xfrm>
          <a:prstGeom prst="rect">
            <a:avLst/>
          </a:prstGeom>
          <a:noFill/>
        </p:spPr>
        <p:txBody>
          <a:bodyPr wrap="square">
            <a:spAutoFit/>
          </a:bodyPr>
          <a:lstStyle/>
          <a:p>
            <a:pPr algn="ctr"/>
            <a:r>
              <a:rPr lang="en-US" altLang="zh-CN" dirty="0">
                <a:solidFill>
                  <a:schemeClr val="tx1">
                    <a:lumMod val="75000"/>
                    <a:lumOff val="25000"/>
                  </a:schemeClr>
                </a:solidFill>
                <a:latin typeface="Wandohope" panose="02030603000000000000" pitchFamily="18" charset="-128"/>
              </a:rPr>
              <a:t>Photon</a:t>
            </a:r>
            <a:r>
              <a:rPr lang="zh-CN" altLang="en-US" dirty="0">
                <a:solidFill>
                  <a:schemeClr val="tx1">
                    <a:lumMod val="75000"/>
                    <a:lumOff val="25000"/>
                  </a:schemeClr>
                </a:solidFill>
                <a:latin typeface="Wandohope" panose="02030603000000000000" pitchFamily="18" charset="-128"/>
              </a:rPr>
              <a:t> </a:t>
            </a:r>
            <a:r>
              <a:rPr lang="en-US" altLang="zh-CN" dirty="0">
                <a:solidFill>
                  <a:schemeClr val="tx1">
                    <a:lumMod val="75000"/>
                    <a:lumOff val="25000"/>
                  </a:schemeClr>
                </a:solidFill>
                <a:latin typeface="Wandohope" panose="02030603000000000000" pitchFamily="18" charset="-128"/>
              </a:rPr>
              <a:t>Detector</a:t>
            </a:r>
            <a:endParaRPr lang="zh-CN" altLang="en-US" dirty="0">
              <a:solidFill>
                <a:schemeClr val="tx1">
                  <a:lumMod val="75000"/>
                  <a:lumOff val="25000"/>
                </a:schemeClr>
              </a:solidFill>
              <a:latin typeface="Wandohope" panose="02030603000000000000" pitchFamily="18" charset="-128"/>
            </a:endParaRPr>
          </a:p>
        </p:txBody>
      </p:sp>
      <p:sp>
        <p:nvSpPr>
          <p:cNvPr id="40" name="TextBox 39">
            <a:extLst>
              <a:ext uri="{FF2B5EF4-FFF2-40B4-BE49-F238E27FC236}">
                <a16:creationId xmlns:a16="http://schemas.microsoft.com/office/drawing/2014/main" id="{33C93139-7AAE-8870-4402-CD11B83B479A}"/>
              </a:ext>
            </a:extLst>
          </p:cNvPr>
          <p:cNvSpPr txBox="1"/>
          <p:nvPr/>
        </p:nvSpPr>
        <p:spPr>
          <a:xfrm>
            <a:off x="3542625" y="3377979"/>
            <a:ext cx="1399647" cy="646331"/>
          </a:xfrm>
          <a:prstGeom prst="rect">
            <a:avLst/>
          </a:prstGeom>
          <a:solidFill>
            <a:schemeClr val="bg1"/>
          </a:solidFill>
          <a:ln>
            <a:solidFill>
              <a:srgbClr val="FF0000"/>
            </a:solidFill>
          </a:ln>
        </p:spPr>
        <p:txBody>
          <a:bodyPr wrap="square" rtlCol="0">
            <a:spAutoFit/>
          </a:bodyPr>
          <a:lstStyle/>
          <a:p>
            <a:r>
              <a:rPr lang="en-US" altLang="zh-CN"/>
              <a:t>laser</a:t>
            </a:r>
            <a:r>
              <a:rPr lang="zh-CN" altLang="en-US"/>
              <a:t> </a:t>
            </a:r>
            <a:r>
              <a:rPr lang="en-US" altLang="zh-CN"/>
              <a:t>polarimeter</a:t>
            </a:r>
            <a:endParaRPr lang="en-US"/>
          </a:p>
        </p:txBody>
      </p:sp>
      <p:sp>
        <p:nvSpPr>
          <p:cNvPr id="41" name="Can 40">
            <a:extLst>
              <a:ext uri="{FF2B5EF4-FFF2-40B4-BE49-F238E27FC236}">
                <a16:creationId xmlns:a16="http://schemas.microsoft.com/office/drawing/2014/main" id="{828F54FE-DF4D-8D67-41B4-AEA0579F91B4}"/>
              </a:ext>
            </a:extLst>
          </p:cNvPr>
          <p:cNvSpPr/>
          <p:nvPr/>
        </p:nvSpPr>
        <p:spPr>
          <a:xfrm>
            <a:off x="2992848" y="2185491"/>
            <a:ext cx="103507" cy="73945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046669D-91D4-B6B6-3CC6-B47AF0273CD9}"/>
              </a:ext>
            </a:extLst>
          </p:cNvPr>
          <p:cNvSpPr txBox="1"/>
          <p:nvPr/>
        </p:nvSpPr>
        <p:spPr>
          <a:xfrm>
            <a:off x="3583697" y="1111039"/>
            <a:ext cx="1399647" cy="646331"/>
          </a:xfrm>
          <a:prstGeom prst="rect">
            <a:avLst/>
          </a:prstGeom>
          <a:solidFill>
            <a:schemeClr val="bg1"/>
          </a:solidFill>
          <a:ln>
            <a:solidFill>
              <a:srgbClr val="FF0000"/>
            </a:solidFill>
          </a:ln>
        </p:spPr>
        <p:txBody>
          <a:bodyPr wrap="square" rtlCol="0">
            <a:spAutoFit/>
          </a:bodyPr>
          <a:lstStyle/>
          <a:p>
            <a:r>
              <a:rPr lang="en-US" altLang="zh-CN"/>
              <a:t>laser</a:t>
            </a:r>
            <a:r>
              <a:rPr lang="zh-CN" altLang="en-US"/>
              <a:t> </a:t>
            </a:r>
            <a:r>
              <a:rPr lang="en-US" altLang="zh-CN"/>
              <a:t>power</a:t>
            </a:r>
            <a:r>
              <a:rPr lang="zh-CN" altLang="en-US"/>
              <a:t> </a:t>
            </a:r>
            <a:r>
              <a:rPr lang="en-US" altLang="zh-CN"/>
              <a:t>meter</a:t>
            </a:r>
            <a:r>
              <a:rPr lang="zh-CN" altLang="en-US"/>
              <a:t> </a:t>
            </a:r>
            <a:endParaRPr lang="en-US"/>
          </a:p>
        </p:txBody>
      </p:sp>
      <p:cxnSp>
        <p:nvCxnSpPr>
          <p:cNvPr id="44" name="Straight Connector 43">
            <a:extLst>
              <a:ext uri="{FF2B5EF4-FFF2-40B4-BE49-F238E27FC236}">
                <a16:creationId xmlns:a16="http://schemas.microsoft.com/office/drawing/2014/main" id="{7DEA318D-8D7B-249D-F054-2D1B70FFEE9A}"/>
              </a:ext>
            </a:extLst>
          </p:cNvPr>
          <p:cNvCxnSpPr>
            <a:cxnSpLocks/>
            <a:stCxn id="41" idx="4"/>
            <a:endCxn id="42" idx="1"/>
          </p:cNvCxnSpPr>
          <p:nvPr/>
        </p:nvCxnSpPr>
        <p:spPr>
          <a:xfrm flipV="1">
            <a:off x="3096355" y="1434205"/>
            <a:ext cx="487342" cy="1121013"/>
          </a:xfrm>
          <a:prstGeom prst="line">
            <a:avLst/>
          </a:prstGeom>
          <a:ln w="25400">
            <a:solidFill>
              <a:srgbClr val="92D050"/>
            </a:solidFill>
          </a:ln>
        </p:spPr>
        <p:style>
          <a:lnRef idx="1">
            <a:schemeClr val="dk1"/>
          </a:lnRef>
          <a:fillRef idx="0">
            <a:schemeClr val="dk1"/>
          </a:fillRef>
          <a:effectRef idx="0">
            <a:schemeClr val="dk1"/>
          </a:effectRef>
          <a:fontRef idx="minor">
            <a:schemeClr val="tx1"/>
          </a:fontRef>
        </p:style>
      </p:cxnSp>
      <p:sp>
        <p:nvSpPr>
          <p:cNvPr id="48" name="文本框 27">
            <a:extLst>
              <a:ext uri="{FF2B5EF4-FFF2-40B4-BE49-F238E27FC236}">
                <a16:creationId xmlns:a16="http://schemas.microsoft.com/office/drawing/2014/main" id="{CFC1D0C2-10E4-C308-BDEF-193456F22FAF}"/>
              </a:ext>
            </a:extLst>
          </p:cNvPr>
          <p:cNvSpPr txBox="1"/>
          <p:nvPr/>
        </p:nvSpPr>
        <p:spPr>
          <a:xfrm>
            <a:off x="2395631" y="1104551"/>
            <a:ext cx="1068816" cy="923330"/>
          </a:xfrm>
          <a:prstGeom prst="rect">
            <a:avLst/>
          </a:prstGeom>
          <a:noFill/>
        </p:spPr>
        <p:txBody>
          <a:bodyPr wrap="square">
            <a:spAutoFit/>
          </a:bodyPr>
          <a:lstStyle/>
          <a:p>
            <a:pPr algn="ctr"/>
            <a:r>
              <a:rPr lang="en-US" altLang="zh-CN" dirty="0">
                <a:solidFill>
                  <a:srgbClr val="0070C0"/>
                </a:solidFill>
                <a:latin typeface="Wandohope" panose="02030603000000000000" pitchFamily="18" charset="-128"/>
              </a:rPr>
              <a:t>Hollow</a:t>
            </a:r>
            <a:r>
              <a:rPr lang="zh-CN" altLang="en-US" dirty="0">
                <a:solidFill>
                  <a:srgbClr val="0070C0"/>
                </a:solidFill>
                <a:latin typeface="Wandohope" panose="02030603000000000000" pitchFamily="18" charset="-128"/>
              </a:rPr>
              <a:t> </a:t>
            </a:r>
            <a:r>
              <a:rPr lang="en-US" altLang="zh-CN" dirty="0">
                <a:solidFill>
                  <a:srgbClr val="0070C0"/>
                </a:solidFill>
                <a:latin typeface="Wandohope" panose="02030603000000000000" pitchFamily="18" charset="-128"/>
              </a:rPr>
              <a:t>Beam</a:t>
            </a:r>
            <a:r>
              <a:rPr lang="zh-CN" altLang="en-US" dirty="0">
                <a:solidFill>
                  <a:srgbClr val="0070C0"/>
                </a:solidFill>
                <a:latin typeface="Wandohope" panose="02030603000000000000" pitchFamily="18" charset="-128"/>
              </a:rPr>
              <a:t> </a:t>
            </a:r>
            <a:r>
              <a:rPr lang="en-US" altLang="zh-CN" dirty="0">
                <a:solidFill>
                  <a:srgbClr val="0070C0"/>
                </a:solidFill>
                <a:latin typeface="Wandohope" panose="02030603000000000000" pitchFamily="18" charset="-128"/>
              </a:rPr>
              <a:t>Splitter</a:t>
            </a:r>
            <a:endParaRPr lang="zh-CN" altLang="en-US" dirty="0">
              <a:solidFill>
                <a:srgbClr val="0070C0"/>
              </a:solidFill>
              <a:latin typeface="Wandohope" panose="02030603000000000000" pitchFamily="18" charset="-128"/>
            </a:endParaRPr>
          </a:p>
        </p:txBody>
      </p:sp>
      <p:cxnSp>
        <p:nvCxnSpPr>
          <p:cNvPr id="52" name="直线箭头连接符 37">
            <a:extLst>
              <a:ext uri="{FF2B5EF4-FFF2-40B4-BE49-F238E27FC236}">
                <a16:creationId xmlns:a16="http://schemas.microsoft.com/office/drawing/2014/main" id="{288821D9-34C5-D309-8B4F-56566F391BC6}"/>
              </a:ext>
            </a:extLst>
          </p:cNvPr>
          <p:cNvCxnSpPr>
            <a:cxnSpLocks/>
            <a:endCxn id="5" idx="3"/>
          </p:cNvCxnSpPr>
          <p:nvPr/>
        </p:nvCxnSpPr>
        <p:spPr>
          <a:xfrm flipH="1">
            <a:off x="1109333" y="5099104"/>
            <a:ext cx="10857314" cy="21811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56" name="4-point Star 55">
            <a:extLst>
              <a:ext uri="{FF2B5EF4-FFF2-40B4-BE49-F238E27FC236}">
                <a16:creationId xmlns:a16="http://schemas.microsoft.com/office/drawing/2014/main" id="{610BE42F-5A61-5222-6E16-CBB09C9E2550}"/>
              </a:ext>
            </a:extLst>
          </p:cNvPr>
          <p:cNvSpPr/>
          <p:nvPr/>
        </p:nvSpPr>
        <p:spPr>
          <a:xfrm>
            <a:off x="11721055" y="4990826"/>
            <a:ext cx="162238" cy="20085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rect Access Storage 57">
            <a:extLst>
              <a:ext uri="{FF2B5EF4-FFF2-40B4-BE49-F238E27FC236}">
                <a16:creationId xmlns:a16="http://schemas.microsoft.com/office/drawing/2014/main" id="{542F548B-74C5-F182-135E-89347608C70D}"/>
              </a:ext>
            </a:extLst>
          </p:cNvPr>
          <p:cNvSpPr/>
          <p:nvPr/>
        </p:nvSpPr>
        <p:spPr>
          <a:xfrm>
            <a:off x="9662391" y="4493118"/>
            <a:ext cx="216024" cy="1054958"/>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rect Access Storage 58">
            <a:extLst>
              <a:ext uri="{FF2B5EF4-FFF2-40B4-BE49-F238E27FC236}">
                <a16:creationId xmlns:a16="http://schemas.microsoft.com/office/drawing/2014/main" id="{156A34A9-7E53-AFCD-E0BB-0826A5B32420}"/>
              </a:ext>
            </a:extLst>
          </p:cNvPr>
          <p:cNvSpPr/>
          <p:nvPr/>
        </p:nvSpPr>
        <p:spPr>
          <a:xfrm>
            <a:off x="10086353" y="4493118"/>
            <a:ext cx="216024" cy="1054958"/>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文本框 11">
            <a:extLst>
              <a:ext uri="{FF2B5EF4-FFF2-40B4-BE49-F238E27FC236}">
                <a16:creationId xmlns:a16="http://schemas.microsoft.com/office/drawing/2014/main" id="{B9CE76E5-A10E-1A6E-F591-2A57306478D2}"/>
              </a:ext>
            </a:extLst>
          </p:cNvPr>
          <p:cNvSpPr txBox="1"/>
          <p:nvPr/>
        </p:nvSpPr>
        <p:spPr>
          <a:xfrm>
            <a:off x="9249289" y="3933452"/>
            <a:ext cx="1582672" cy="369332"/>
          </a:xfrm>
          <a:prstGeom prst="rect">
            <a:avLst/>
          </a:prstGeom>
          <a:noFill/>
        </p:spPr>
        <p:txBody>
          <a:bodyPr wrap="square">
            <a:spAutoFit/>
          </a:bodyPr>
          <a:lstStyle/>
          <a:p>
            <a:pPr algn="ctr"/>
            <a:r>
              <a:rPr lang="en-US" altLang="zh-CN" dirty="0">
                <a:solidFill>
                  <a:schemeClr val="accent1"/>
                </a:solidFill>
                <a:latin typeface="Wandohope" panose="02030603000000000000" pitchFamily="18" charset="-128"/>
              </a:rPr>
              <a:t>Laser</a:t>
            </a:r>
            <a:r>
              <a:rPr lang="zh-CN" altLang="en-US" dirty="0">
                <a:solidFill>
                  <a:schemeClr val="accent1"/>
                </a:solidFill>
                <a:latin typeface="Wandohope" panose="02030603000000000000" pitchFamily="18" charset="-128"/>
              </a:rPr>
              <a:t> </a:t>
            </a:r>
            <a:r>
              <a:rPr lang="en-US" altLang="zh-CN" dirty="0">
                <a:solidFill>
                  <a:schemeClr val="accent1"/>
                </a:solidFill>
                <a:latin typeface="Wandohope" panose="02030603000000000000" pitchFamily="18" charset="-128"/>
              </a:rPr>
              <a:t>targets</a:t>
            </a:r>
            <a:endParaRPr lang="zh-CN" altLang="en-US" dirty="0">
              <a:solidFill>
                <a:schemeClr val="accent1"/>
              </a:solidFill>
              <a:latin typeface="Wandohope" panose="02030603000000000000" pitchFamily="18" charset="-128"/>
            </a:endParaRPr>
          </a:p>
        </p:txBody>
      </p:sp>
      <p:sp>
        <p:nvSpPr>
          <p:cNvPr id="61" name="文本框 11">
            <a:extLst>
              <a:ext uri="{FF2B5EF4-FFF2-40B4-BE49-F238E27FC236}">
                <a16:creationId xmlns:a16="http://schemas.microsoft.com/office/drawing/2014/main" id="{7455D3AF-7652-D2A5-8766-079E1AE67E04}"/>
              </a:ext>
            </a:extLst>
          </p:cNvPr>
          <p:cNvSpPr txBox="1"/>
          <p:nvPr/>
        </p:nvSpPr>
        <p:spPr>
          <a:xfrm>
            <a:off x="10894270" y="4404361"/>
            <a:ext cx="1582672" cy="369332"/>
          </a:xfrm>
          <a:prstGeom prst="rect">
            <a:avLst/>
          </a:prstGeom>
          <a:noFill/>
        </p:spPr>
        <p:txBody>
          <a:bodyPr wrap="square">
            <a:spAutoFit/>
          </a:bodyPr>
          <a:lstStyle/>
          <a:p>
            <a:pPr algn="ctr"/>
            <a:r>
              <a:rPr lang="en-US" altLang="zh-CN" dirty="0">
                <a:solidFill>
                  <a:schemeClr val="accent1"/>
                </a:solidFill>
                <a:latin typeface="Wandohope" panose="02030603000000000000" pitchFamily="18" charset="-128"/>
              </a:rPr>
              <a:t>IP</a:t>
            </a:r>
            <a:endParaRPr lang="zh-CN" altLang="en-US" dirty="0">
              <a:solidFill>
                <a:schemeClr val="accent1"/>
              </a:solidFill>
              <a:latin typeface="Wandohope" panose="02030603000000000000" pitchFamily="18" charset="-128"/>
            </a:endParaRPr>
          </a:p>
        </p:txBody>
      </p:sp>
      <p:sp>
        <p:nvSpPr>
          <p:cNvPr id="62" name="TextBox 61">
            <a:extLst>
              <a:ext uri="{FF2B5EF4-FFF2-40B4-BE49-F238E27FC236}">
                <a16:creationId xmlns:a16="http://schemas.microsoft.com/office/drawing/2014/main" id="{FB94E500-4B4A-3F1C-D70F-A19F98C37916}"/>
              </a:ext>
            </a:extLst>
          </p:cNvPr>
          <p:cNvSpPr txBox="1"/>
          <p:nvPr/>
        </p:nvSpPr>
        <p:spPr>
          <a:xfrm>
            <a:off x="9853359" y="1257427"/>
            <a:ext cx="2160240" cy="430887"/>
          </a:xfrm>
          <a:prstGeom prst="rect">
            <a:avLst/>
          </a:prstGeom>
          <a:noFill/>
        </p:spPr>
        <p:txBody>
          <a:bodyPr wrap="square" rtlCol="0">
            <a:spAutoFit/>
          </a:bodyPr>
          <a:lstStyle/>
          <a:p>
            <a:r>
              <a:rPr lang="en-US" altLang="zh-CN" sz="2200">
                <a:highlight>
                  <a:srgbClr val="FFFF00"/>
                </a:highlight>
              </a:rPr>
              <a:t>Not</a:t>
            </a:r>
            <a:r>
              <a:rPr lang="zh-CN" altLang="en-US" sz="2200">
                <a:highlight>
                  <a:srgbClr val="FFFF00"/>
                </a:highlight>
              </a:rPr>
              <a:t> </a:t>
            </a:r>
            <a:r>
              <a:rPr lang="en-US" altLang="zh-CN" sz="2200">
                <a:highlight>
                  <a:srgbClr val="FFFF00"/>
                </a:highlight>
              </a:rPr>
              <a:t>to</a:t>
            </a:r>
            <a:r>
              <a:rPr lang="zh-CN" altLang="en-US" sz="2200">
                <a:highlight>
                  <a:srgbClr val="FFFF00"/>
                </a:highlight>
              </a:rPr>
              <a:t> </a:t>
            </a:r>
            <a:r>
              <a:rPr lang="en-US" altLang="zh-CN" sz="2200">
                <a:highlight>
                  <a:srgbClr val="FFFF00"/>
                </a:highlight>
              </a:rPr>
              <a:t>scale</a:t>
            </a:r>
            <a:endParaRPr lang="en-US" sz="2200">
              <a:highlight>
                <a:srgbClr val="FFFF00"/>
              </a:highlight>
            </a:endParaRPr>
          </a:p>
        </p:txBody>
      </p:sp>
      <p:sp>
        <p:nvSpPr>
          <p:cNvPr id="63" name="TextBox 62">
            <a:extLst>
              <a:ext uri="{FF2B5EF4-FFF2-40B4-BE49-F238E27FC236}">
                <a16:creationId xmlns:a16="http://schemas.microsoft.com/office/drawing/2014/main" id="{5516EE6A-67C4-9B76-C61B-8E434658F55B}"/>
              </a:ext>
            </a:extLst>
          </p:cNvPr>
          <p:cNvSpPr txBox="1"/>
          <p:nvPr/>
        </p:nvSpPr>
        <p:spPr>
          <a:xfrm>
            <a:off x="10959547" y="5429352"/>
            <a:ext cx="1271464" cy="646331"/>
          </a:xfrm>
          <a:prstGeom prst="rect">
            <a:avLst/>
          </a:prstGeom>
          <a:noFill/>
        </p:spPr>
        <p:txBody>
          <a:bodyPr wrap="square" rtlCol="0">
            <a:spAutoFit/>
          </a:bodyPr>
          <a:lstStyle/>
          <a:p>
            <a:r>
              <a:rPr lang="en-US" altLang="zh-CN"/>
              <a:t>horizontal</a:t>
            </a:r>
            <a:r>
              <a:rPr lang="zh-CN" altLang="en-US"/>
              <a:t> </a:t>
            </a:r>
            <a:r>
              <a:rPr lang="en-US" altLang="zh-CN"/>
              <a:t>crossing</a:t>
            </a:r>
            <a:endParaRPr lang="en-US"/>
          </a:p>
        </p:txBody>
      </p:sp>
      <p:sp>
        <p:nvSpPr>
          <p:cNvPr id="64" name="TextBox 63">
            <a:extLst>
              <a:ext uri="{FF2B5EF4-FFF2-40B4-BE49-F238E27FC236}">
                <a16:creationId xmlns:a16="http://schemas.microsoft.com/office/drawing/2014/main" id="{C6372C97-590A-5056-6A4F-ED43019EF8DE}"/>
              </a:ext>
            </a:extLst>
          </p:cNvPr>
          <p:cNvSpPr txBox="1"/>
          <p:nvPr/>
        </p:nvSpPr>
        <p:spPr>
          <a:xfrm>
            <a:off x="7357561" y="4060654"/>
            <a:ext cx="958693" cy="646331"/>
          </a:xfrm>
          <a:prstGeom prst="rect">
            <a:avLst/>
          </a:prstGeom>
          <a:noFill/>
        </p:spPr>
        <p:txBody>
          <a:bodyPr wrap="square" rtlCol="0">
            <a:spAutoFit/>
          </a:bodyPr>
          <a:lstStyle/>
          <a:p>
            <a:r>
              <a:rPr lang="en-US" altLang="zh-CN"/>
              <a:t>Silica</a:t>
            </a:r>
            <a:r>
              <a:rPr lang="zh-CN" altLang="en-US"/>
              <a:t> </a:t>
            </a:r>
            <a:r>
              <a:rPr lang="en-US" altLang="zh-CN"/>
              <a:t>window</a:t>
            </a:r>
            <a:endParaRPr lang="en-US"/>
          </a:p>
        </p:txBody>
      </p:sp>
      <p:cxnSp>
        <p:nvCxnSpPr>
          <p:cNvPr id="65" name="Straight Connector 64">
            <a:extLst>
              <a:ext uri="{FF2B5EF4-FFF2-40B4-BE49-F238E27FC236}">
                <a16:creationId xmlns:a16="http://schemas.microsoft.com/office/drawing/2014/main" id="{F42FC72C-0DBA-4DC6-370E-AE964E752FAB}"/>
              </a:ext>
            </a:extLst>
          </p:cNvPr>
          <p:cNvCxnSpPr>
            <a:cxnSpLocks/>
            <a:stCxn id="41" idx="4"/>
            <a:endCxn id="40" idx="1"/>
          </p:cNvCxnSpPr>
          <p:nvPr/>
        </p:nvCxnSpPr>
        <p:spPr>
          <a:xfrm>
            <a:off x="3096355" y="2555218"/>
            <a:ext cx="446270" cy="1145927"/>
          </a:xfrm>
          <a:prstGeom prst="line">
            <a:avLst/>
          </a:prstGeom>
          <a:ln w="25400">
            <a:solidFill>
              <a:srgbClr val="92D050"/>
            </a:solidFill>
          </a:ln>
        </p:spPr>
        <p:style>
          <a:lnRef idx="1">
            <a:schemeClr val="dk1"/>
          </a:lnRef>
          <a:fillRef idx="0">
            <a:schemeClr val="dk1"/>
          </a:fillRef>
          <a:effectRef idx="0">
            <a:schemeClr val="dk1"/>
          </a:effectRef>
          <a:fontRef idx="minor">
            <a:schemeClr val="tx1"/>
          </a:fontRef>
        </p:style>
      </p:cxnSp>
      <p:sp>
        <p:nvSpPr>
          <p:cNvPr id="68" name="Left Arrow 67">
            <a:extLst>
              <a:ext uri="{FF2B5EF4-FFF2-40B4-BE49-F238E27FC236}">
                <a16:creationId xmlns:a16="http://schemas.microsoft.com/office/drawing/2014/main" id="{DF282853-AE96-DF18-B429-E8D24EA67C5E}"/>
              </a:ext>
            </a:extLst>
          </p:cNvPr>
          <p:cNvSpPr/>
          <p:nvPr/>
        </p:nvSpPr>
        <p:spPr>
          <a:xfrm>
            <a:off x="11850287" y="5044608"/>
            <a:ext cx="292544" cy="9898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5FF4D6A3-4ECC-0862-2DBC-4D0FA64A98A3}"/>
              </a:ext>
            </a:extLst>
          </p:cNvPr>
          <p:cNvSpPr txBox="1"/>
          <p:nvPr/>
        </p:nvSpPr>
        <p:spPr>
          <a:xfrm>
            <a:off x="11850288" y="4404361"/>
            <a:ext cx="470944" cy="369332"/>
          </a:xfrm>
          <a:prstGeom prst="rect">
            <a:avLst/>
          </a:prstGeom>
          <a:noFill/>
        </p:spPr>
        <p:txBody>
          <a:bodyPr wrap="square" rtlCol="0">
            <a:spAutoFit/>
          </a:bodyPr>
          <a:lstStyle/>
          <a:p>
            <a:r>
              <a:rPr lang="en-US" altLang="zh-CN"/>
              <a:t>e-</a:t>
            </a:r>
            <a:endParaRPr lang="en-US"/>
          </a:p>
        </p:txBody>
      </p:sp>
      <p:sp>
        <p:nvSpPr>
          <p:cNvPr id="70" name="TextBox 69">
            <a:extLst>
              <a:ext uri="{FF2B5EF4-FFF2-40B4-BE49-F238E27FC236}">
                <a16:creationId xmlns:a16="http://schemas.microsoft.com/office/drawing/2014/main" id="{83440265-6F6D-4BE5-FDDE-114E5409311D}"/>
              </a:ext>
            </a:extLst>
          </p:cNvPr>
          <p:cNvSpPr txBox="1"/>
          <p:nvPr/>
        </p:nvSpPr>
        <p:spPr>
          <a:xfrm>
            <a:off x="9441871" y="1974740"/>
            <a:ext cx="2441422" cy="1200329"/>
          </a:xfrm>
          <a:prstGeom prst="rect">
            <a:avLst/>
          </a:prstGeom>
          <a:noFill/>
        </p:spPr>
        <p:txBody>
          <a:bodyPr wrap="square" rtlCol="0">
            <a:spAutoFit/>
          </a:bodyPr>
          <a:lstStyle/>
          <a:p>
            <a:pPr algn="just"/>
            <a:r>
              <a:rPr lang="en-US" altLang="zh-CN">
                <a:solidFill>
                  <a:srgbClr val="0070C0"/>
                </a:solidFill>
              </a:rPr>
              <a:t>Reflector</a:t>
            </a:r>
            <a:r>
              <a:rPr lang="zh-CN" altLang="en-US">
                <a:solidFill>
                  <a:srgbClr val="0070C0"/>
                </a:solidFill>
              </a:rPr>
              <a:t> </a:t>
            </a:r>
            <a:r>
              <a:rPr lang="en-US" altLang="zh-CN">
                <a:solidFill>
                  <a:srgbClr val="0070C0"/>
                </a:solidFill>
              </a:rPr>
              <a:t>2</a:t>
            </a:r>
            <a:r>
              <a:rPr lang="zh-CN" altLang="en-US">
                <a:solidFill>
                  <a:srgbClr val="0070C0"/>
                </a:solidFill>
              </a:rPr>
              <a:t> </a:t>
            </a:r>
            <a:r>
              <a:rPr lang="en-US" altLang="zh-CN">
                <a:solidFill>
                  <a:srgbClr val="0070C0"/>
                </a:solidFill>
              </a:rPr>
              <a:t>could</a:t>
            </a:r>
            <a:r>
              <a:rPr lang="zh-CN" altLang="en-US">
                <a:solidFill>
                  <a:srgbClr val="0070C0"/>
                </a:solidFill>
              </a:rPr>
              <a:t> </a:t>
            </a:r>
            <a:r>
              <a:rPr lang="en-US" altLang="zh-CN">
                <a:solidFill>
                  <a:srgbClr val="0070C0"/>
                </a:solidFill>
              </a:rPr>
              <a:t>suffer</a:t>
            </a:r>
            <a:r>
              <a:rPr lang="zh-CN" altLang="en-US">
                <a:solidFill>
                  <a:srgbClr val="0070C0"/>
                </a:solidFill>
              </a:rPr>
              <a:t> </a:t>
            </a:r>
            <a:r>
              <a:rPr lang="en-US" altLang="zh-CN">
                <a:solidFill>
                  <a:srgbClr val="0070C0"/>
                </a:solidFill>
              </a:rPr>
              <a:t>from</a:t>
            </a:r>
            <a:r>
              <a:rPr lang="zh-CN" altLang="en-US">
                <a:solidFill>
                  <a:srgbClr val="0070C0"/>
                </a:solidFill>
              </a:rPr>
              <a:t> </a:t>
            </a:r>
            <a:r>
              <a:rPr lang="en-US" altLang="zh-CN">
                <a:solidFill>
                  <a:srgbClr val="0070C0"/>
                </a:solidFill>
              </a:rPr>
              <a:t>SR</a:t>
            </a:r>
            <a:r>
              <a:rPr lang="zh-CN" altLang="en-US">
                <a:solidFill>
                  <a:srgbClr val="0070C0"/>
                </a:solidFill>
              </a:rPr>
              <a:t> </a:t>
            </a:r>
            <a:r>
              <a:rPr lang="en-US" altLang="zh-CN">
                <a:solidFill>
                  <a:srgbClr val="0070C0"/>
                </a:solidFill>
              </a:rPr>
              <a:t>heating,</a:t>
            </a:r>
            <a:r>
              <a:rPr lang="zh-CN" altLang="en-US">
                <a:solidFill>
                  <a:srgbClr val="0070C0"/>
                </a:solidFill>
              </a:rPr>
              <a:t> </a:t>
            </a:r>
            <a:r>
              <a:rPr lang="en-US" altLang="zh-CN">
                <a:solidFill>
                  <a:srgbClr val="0070C0"/>
                </a:solidFill>
              </a:rPr>
              <a:t>need</a:t>
            </a:r>
            <a:r>
              <a:rPr lang="zh-CN" altLang="en-US">
                <a:solidFill>
                  <a:srgbClr val="0070C0"/>
                </a:solidFill>
              </a:rPr>
              <a:t> </a:t>
            </a:r>
            <a:r>
              <a:rPr lang="en-US" altLang="zh-CN">
                <a:solidFill>
                  <a:srgbClr val="0070C0"/>
                </a:solidFill>
              </a:rPr>
              <a:t>to</a:t>
            </a:r>
            <a:r>
              <a:rPr lang="zh-CN" altLang="en-US">
                <a:solidFill>
                  <a:srgbClr val="0070C0"/>
                </a:solidFill>
              </a:rPr>
              <a:t> </a:t>
            </a:r>
            <a:r>
              <a:rPr lang="en-US" altLang="zh-CN">
                <a:solidFill>
                  <a:srgbClr val="0070C0"/>
                </a:solidFill>
              </a:rPr>
              <a:t>evaluate</a:t>
            </a:r>
            <a:r>
              <a:rPr lang="zh-CN" altLang="en-US">
                <a:solidFill>
                  <a:srgbClr val="0070C0"/>
                </a:solidFill>
              </a:rPr>
              <a:t> </a:t>
            </a:r>
            <a:r>
              <a:rPr lang="en-US" altLang="zh-CN">
                <a:solidFill>
                  <a:srgbClr val="0070C0"/>
                </a:solidFill>
              </a:rPr>
              <a:t>if</a:t>
            </a:r>
            <a:r>
              <a:rPr lang="zh-CN" altLang="en-US">
                <a:solidFill>
                  <a:srgbClr val="0070C0"/>
                </a:solidFill>
              </a:rPr>
              <a:t> </a:t>
            </a:r>
            <a:r>
              <a:rPr lang="en-US" altLang="zh-CN">
                <a:solidFill>
                  <a:srgbClr val="0070C0"/>
                </a:solidFill>
              </a:rPr>
              <a:t>water</a:t>
            </a:r>
            <a:r>
              <a:rPr lang="zh-CN" altLang="en-US">
                <a:solidFill>
                  <a:srgbClr val="0070C0"/>
                </a:solidFill>
              </a:rPr>
              <a:t> </a:t>
            </a:r>
            <a:r>
              <a:rPr lang="en-US" altLang="zh-CN">
                <a:solidFill>
                  <a:srgbClr val="0070C0"/>
                </a:solidFill>
              </a:rPr>
              <a:t>cooling</a:t>
            </a:r>
            <a:r>
              <a:rPr lang="zh-CN" altLang="en-US">
                <a:solidFill>
                  <a:srgbClr val="0070C0"/>
                </a:solidFill>
              </a:rPr>
              <a:t> </a:t>
            </a:r>
            <a:r>
              <a:rPr lang="en-US" altLang="zh-CN">
                <a:solidFill>
                  <a:srgbClr val="0070C0"/>
                </a:solidFill>
              </a:rPr>
              <a:t>is</a:t>
            </a:r>
            <a:r>
              <a:rPr lang="zh-CN" altLang="en-US">
                <a:solidFill>
                  <a:srgbClr val="0070C0"/>
                </a:solidFill>
              </a:rPr>
              <a:t> </a:t>
            </a:r>
            <a:r>
              <a:rPr lang="en-US" altLang="zh-CN">
                <a:solidFill>
                  <a:srgbClr val="0070C0"/>
                </a:solidFill>
              </a:rPr>
              <a:t>needed</a:t>
            </a:r>
            <a:endParaRPr lang="en-US">
              <a:solidFill>
                <a:srgbClr val="0070C0"/>
              </a:solidFill>
            </a:endParaRPr>
          </a:p>
        </p:txBody>
      </p:sp>
    </p:spTree>
    <p:extLst>
      <p:ext uri="{BB962C8B-B14F-4D97-AF65-F5344CB8AC3E}">
        <p14:creationId xmlns:p14="http://schemas.microsoft.com/office/powerpoint/2010/main" val="1773595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9A7114-66B5-36C6-3A5C-4F897AA9935C}"/>
              </a:ext>
            </a:extLst>
          </p:cNvPr>
          <p:cNvSpPr>
            <a:spLocks noGrp="1"/>
          </p:cNvSpPr>
          <p:nvPr>
            <p:ph type="title"/>
          </p:nvPr>
        </p:nvSpPr>
        <p:spPr/>
        <p:txBody>
          <a:bodyPr/>
          <a:lstStyle/>
          <a:p>
            <a:r>
              <a:rPr lang="en-US"/>
              <a:t>激光参数和实验计划</a:t>
            </a:r>
          </a:p>
        </p:txBody>
      </p:sp>
      <p:sp>
        <p:nvSpPr>
          <p:cNvPr id="4" name="Slide Number Placeholder 3">
            <a:extLst>
              <a:ext uri="{FF2B5EF4-FFF2-40B4-BE49-F238E27FC236}">
                <a16:creationId xmlns:a16="http://schemas.microsoft.com/office/drawing/2014/main" id="{D65E1880-2C89-A3F8-4F18-AC2CA0FB1E7E}"/>
              </a:ext>
            </a:extLst>
          </p:cNvPr>
          <p:cNvSpPr>
            <a:spLocks noGrp="1"/>
          </p:cNvSpPr>
          <p:nvPr>
            <p:ph type="sldNum" sz="quarter" idx="12"/>
          </p:nvPr>
        </p:nvSpPr>
        <p:spPr/>
        <p:txBody>
          <a:bodyPr/>
          <a:lstStyle/>
          <a:p>
            <a:fld id="{F15E9139-A00B-4B2A-98A6-095DC08F1345}" type="slidenum">
              <a:rPr lang="zh-CN" altLang="en-US" smtClean="0"/>
              <a:pPr/>
              <a:t>6</a:t>
            </a:fld>
            <a:endParaRPr lang="zh-CN" altLang="en-US"/>
          </a:p>
        </p:txBody>
      </p:sp>
      <p:graphicFrame>
        <p:nvGraphicFramePr>
          <p:cNvPr id="6" name="Table 6">
            <a:extLst>
              <a:ext uri="{FF2B5EF4-FFF2-40B4-BE49-F238E27FC236}">
                <a16:creationId xmlns:a16="http://schemas.microsoft.com/office/drawing/2014/main" id="{0D1972CE-A101-1701-8A55-73C9BDD211CF}"/>
              </a:ext>
            </a:extLst>
          </p:cNvPr>
          <p:cNvGraphicFramePr>
            <a:graphicFrameLocks noGrp="1"/>
          </p:cNvGraphicFramePr>
          <p:nvPr>
            <p:extLst>
              <p:ext uri="{D42A27DB-BD31-4B8C-83A1-F6EECF244321}">
                <p14:modId xmlns:p14="http://schemas.microsoft.com/office/powerpoint/2010/main" val="4164089202"/>
              </p:ext>
            </p:extLst>
          </p:nvPr>
        </p:nvGraphicFramePr>
        <p:xfrm>
          <a:off x="1012540" y="1196752"/>
          <a:ext cx="10166920" cy="2595880"/>
        </p:xfrm>
        <a:graphic>
          <a:graphicData uri="http://schemas.openxmlformats.org/drawingml/2006/table">
            <a:tbl>
              <a:tblPr firstRow="1" bandRow="1">
                <a:tableStyleId>{5C22544A-7EE6-4342-B048-85BDC9FD1C3A}</a:tableStyleId>
              </a:tblPr>
              <a:tblGrid>
                <a:gridCol w="3388973">
                  <a:extLst>
                    <a:ext uri="{9D8B030D-6E8A-4147-A177-3AD203B41FA5}">
                      <a16:colId xmlns:a16="http://schemas.microsoft.com/office/drawing/2014/main" val="1193739028"/>
                    </a:ext>
                  </a:extLst>
                </a:gridCol>
                <a:gridCol w="2334626">
                  <a:extLst>
                    <a:ext uri="{9D8B030D-6E8A-4147-A177-3AD203B41FA5}">
                      <a16:colId xmlns:a16="http://schemas.microsoft.com/office/drawing/2014/main" val="296886402"/>
                    </a:ext>
                  </a:extLst>
                </a:gridCol>
                <a:gridCol w="4443321">
                  <a:extLst>
                    <a:ext uri="{9D8B030D-6E8A-4147-A177-3AD203B41FA5}">
                      <a16:colId xmlns:a16="http://schemas.microsoft.com/office/drawing/2014/main" val="3944132071"/>
                    </a:ext>
                  </a:extLst>
                </a:gridCol>
              </a:tblGrid>
              <a:tr h="370840">
                <a:tc>
                  <a:txBody>
                    <a:bodyPr/>
                    <a:lstStyle/>
                    <a:p>
                      <a:r>
                        <a:rPr lang="en-US" altLang="zh-CN"/>
                        <a:t>Parameter</a:t>
                      </a:r>
                      <a:endParaRPr lang="en-US"/>
                    </a:p>
                  </a:txBody>
                  <a:tcPr/>
                </a:tc>
                <a:tc>
                  <a:txBody>
                    <a:bodyPr/>
                    <a:lstStyle/>
                    <a:p>
                      <a:r>
                        <a:rPr lang="en-US" altLang="zh-CN"/>
                        <a:t>Specification</a:t>
                      </a:r>
                      <a:endParaRPr lang="en-US"/>
                    </a:p>
                  </a:txBody>
                  <a:tcPr/>
                </a:tc>
                <a:tc>
                  <a:txBody>
                    <a:bodyPr/>
                    <a:lstStyle/>
                    <a:p>
                      <a:r>
                        <a:rPr lang="en-US" altLang="zh-CN"/>
                        <a:t>Note</a:t>
                      </a:r>
                      <a:endParaRPr lang="en-US"/>
                    </a:p>
                  </a:txBody>
                  <a:tcPr/>
                </a:tc>
                <a:extLst>
                  <a:ext uri="{0D108BD9-81ED-4DB2-BD59-A6C34878D82A}">
                    <a16:rowId xmlns:a16="http://schemas.microsoft.com/office/drawing/2014/main" val="2982968369"/>
                  </a:ext>
                </a:extLst>
              </a:tr>
              <a:tr h="370840">
                <a:tc>
                  <a:txBody>
                    <a:bodyPr/>
                    <a:lstStyle/>
                    <a:p>
                      <a:r>
                        <a:rPr lang="en-US" altLang="zh-CN"/>
                        <a:t>Wavelength</a:t>
                      </a:r>
                      <a:r>
                        <a:rPr lang="zh-CN" altLang="en-US"/>
                        <a:t> </a:t>
                      </a:r>
                      <a:r>
                        <a:rPr lang="en-US" altLang="zh-CN"/>
                        <a:t>(nm)</a:t>
                      </a:r>
                      <a:endParaRPr lang="en-US"/>
                    </a:p>
                  </a:txBody>
                  <a:tcPr/>
                </a:tc>
                <a:tc>
                  <a:txBody>
                    <a:bodyPr/>
                    <a:lstStyle/>
                    <a:p>
                      <a:r>
                        <a:rPr lang="en-US" altLang="zh-CN"/>
                        <a:t>between</a:t>
                      </a:r>
                      <a:r>
                        <a:rPr lang="zh-CN" altLang="en-US"/>
                        <a:t> </a:t>
                      </a:r>
                      <a:r>
                        <a:rPr lang="en-US" altLang="zh-CN"/>
                        <a:t>500</a:t>
                      </a:r>
                      <a:r>
                        <a:rPr lang="zh-CN" altLang="en-US"/>
                        <a:t> </a:t>
                      </a:r>
                      <a:r>
                        <a:rPr lang="en-US" altLang="zh-CN"/>
                        <a:t>–</a:t>
                      </a:r>
                      <a:r>
                        <a:rPr lang="zh-CN" altLang="en-US"/>
                        <a:t> </a:t>
                      </a:r>
                      <a:r>
                        <a:rPr lang="en-US" altLang="zh-CN"/>
                        <a:t>550</a:t>
                      </a:r>
                      <a:endParaRPr lang="en-US"/>
                    </a:p>
                  </a:txBody>
                  <a:tcPr/>
                </a:tc>
                <a:tc>
                  <a:txBody>
                    <a:bodyPr/>
                    <a:lstStyle/>
                    <a:p>
                      <a:r>
                        <a:rPr lang="en-US" altLang="zh-CN"/>
                        <a:t>single</a:t>
                      </a:r>
                      <a:r>
                        <a:rPr lang="zh-CN" altLang="en-US"/>
                        <a:t> </a:t>
                      </a:r>
                      <a:r>
                        <a:rPr lang="en-US" altLang="zh-CN"/>
                        <a:t>wavelength,</a:t>
                      </a:r>
                      <a:r>
                        <a:rPr lang="zh-CN" altLang="en-US"/>
                        <a:t> </a:t>
                      </a:r>
                      <a:r>
                        <a:rPr lang="en-US" altLang="zh-CN"/>
                        <a:t>adjustment</a:t>
                      </a:r>
                      <a:r>
                        <a:rPr lang="zh-CN" altLang="en-US"/>
                        <a:t> </a:t>
                      </a:r>
                      <a:r>
                        <a:rPr lang="en-US" altLang="zh-CN"/>
                        <a:t>is</a:t>
                      </a:r>
                      <a:r>
                        <a:rPr lang="zh-CN" altLang="en-US"/>
                        <a:t> </a:t>
                      </a:r>
                      <a:r>
                        <a:rPr lang="en-US" altLang="zh-CN"/>
                        <a:t>not</a:t>
                      </a:r>
                      <a:r>
                        <a:rPr lang="zh-CN" altLang="en-US"/>
                        <a:t> </a:t>
                      </a:r>
                      <a:r>
                        <a:rPr lang="en-US" altLang="zh-CN"/>
                        <a:t>needed</a:t>
                      </a:r>
                      <a:endParaRPr lang="en-US"/>
                    </a:p>
                  </a:txBody>
                  <a:tcPr/>
                </a:tc>
                <a:extLst>
                  <a:ext uri="{0D108BD9-81ED-4DB2-BD59-A6C34878D82A}">
                    <a16:rowId xmlns:a16="http://schemas.microsoft.com/office/drawing/2014/main" val="1423852496"/>
                  </a:ext>
                </a:extLst>
              </a:tr>
              <a:tr h="370840">
                <a:tc>
                  <a:txBody>
                    <a:bodyPr/>
                    <a:lstStyle/>
                    <a:p>
                      <a:r>
                        <a:rPr lang="en-US" altLang="zh-CN"/>
                        <a:t>Maximum</a:t>
                      </a:r>
                      <a:r>
                        <a:rPr lang="zh-CN" altLang="en-US"/>
                        <a:t> </a:t>
                      </a:r>
                      <a:r>
                        <a:rPr lang="en-US" altLang="zh-CN"/>
                        <a:t>repetitation</a:t>
                      </a:r>
                      <a:r>
                        <a:rPr lang="zh-CN" altLang="en-US"/>
                        <a:t> </a:t>
                      </a:r>
                      <a:r>
                        <a:rPr lang="en-US" altLang="zh-CN"/>
                        <a:t>rate</a:t>
                      </a:r>
                      <a:r>
                        <a:rPr lang="zh-CN" altLang="en-US"/>
                        <a:t> </a:t>
                      </a:r>
                      <a:r>
                        <a:rPr lang="en-US" altLang="zh-CN"/>
                        <a:t>(kHz)</a:t>
                      </a:r>
                      <a:endParaRPr lang="en-US"/>
                    </a:p>
                  </a:txBody>
                  <a:tcPr/>
                </a:tc>
                <a:tc>
                  <a:txBody>
                    <a:bodyPr/>
                    <a:lstStyle/>
                    <a:p>
                      <a:r>
                        <a:rPr lang="en-US" altLang="zh-CN"/>
                        <a:t>10</a:t>
                      </a:r>
                      <a:endParaRPr lang="en-US"/>
                    </a:p>
                  </a:txBody>
                  <a:tcPr/>
                </a:tc>
                <a:tc>
                  <a:txBody>
                    <a:bodyPr/>
                    <a:lstStyle/>
                    <a:p>
                      <a:endParaRPr lang="en-US"/>
                    </a:p>
                  </a:txBody>
                  <a:tcPr/>
                </a:tc>
                <a:extLst>
                  <a:ext uri="{0D108BD9-81ED-4DB2-BD59-A6C34878D82A}">
                    <a16:rowId xmlns:a16="http://schemas.microsoft.com/office/drawing/2014/main" val="1118527553"/>
                  </a:ext>
                </a:extLst>
              </a:tr>
              <a:tr h="370840">
                <a:tc>
                  <a:txBody>
                    <a:bodyPr/>
                    <a:lstStyle/>
                    <a:p>
                      <a:r>
                        <a:rPr lang="en-US" altLang="zh-CN"/>
                        <a:t>Single</a:t>
                      </a:r>
                      <a:r>
                        <a:rPr lang="zh-CN" altLang="en-US"/>
                        <a:t> </a:t>
                      </a:r>
                      <a:r>
                        <a:rPr lang="en-US" altLang="zh-CN"/>
                        <a:t>pulse</a:t>
                      </a:r>
                      <a:r>
                        <a:rPr lang="zh-CN" altLang="en-US"/>
                        <a:t> </a:t>
                      </a:r>
                      <a:r>
                        <a:rPr lang="en-US" altLang="zh-CN"/>
                        <a:t>energy</a:t>
                      </a:r>
                      <a:r>
                        <a:rPr lang="zh-CN" altLang="en-US"/>
                        <a:t> </a:t>
                      </a:r>
                      <a:r>
                        <a:rPr lang="en-US" altLang="zh-CN"/>
                        <a:t>(mJ)</a:t>
                      </a:r>
                      <a:endParaRPr lang="en-US"/>
                    </a:p>
                  </a:txBody>
                  <a:tcPr/>
                </a:tc>
                <a:tc>
                  <a:txBody>
                    <a:bodyPr/>
                    <a:lstStyle/>
                    <a:p>
                      <a:r>
                        <a:rPr lang="en-US" altLang="zh-CN"/>
                        <a:t>0.4</a:t>
                      </a:r>
                      <a:endParaRPr lang="en-US"/>
                    </a:p>
                  </a:txBody>
                  <a:tcPr/>
                </a:tc>
                <a:tc>
                  <a:txBody>
                    <a:bodyPr/>
                    <a:lstStyle/>
                    <a:p>
                      <a:endParaRPr lang="en-US"/>
                    </a:p>
                  </a:txBody>
                  <a:tcPr/>
                </a:tc>
                <a:extLst>
                  <a:ext uri="{0D108BD9-81ED-4DB2-BD59-A6C34878D82A}">
                    <a16:rowId xmlns:a16="http://schemas.microsoft.com/office/drawing/2014/main" val="1371831172"/>
                  </a:ext>
                </a:extLst>
              </a:tr>
              <a:tr h="370840">
                <a:tc>
                  <a:txBody>
                    <a:bodyPr/>
                    <a:lstStyle/>
                    <a:p>
                      <a:r>
                        <a:rPr lang="en-US" altLang="zh-CN"/>
                        <a:t>rms</a:t>
                      </a:r>
                      <a:r>
                        <a:rPr lang="zh-CN" altLang="en-US"/>
                        <a:t> </a:t>
                      </a:r>
                      <a:r>
                        <a:rPr lang="en-US" altLang="zh-CN"/>
                        <a:t>beam</a:t>
                      </a:r>
                      <a:r>
                        <a:rPr lang="zh-CN" altLang="en-US"/>
                        <a:t> </a:t>
                      </a:r>
                      <a:r>
                        <a:rPr lang="en-US" altLang="zh-CN"/>
                        <a:t>size</a:t>
                      </a:r>
                      <a:r>
                        <a:rPr lang="zh-CN" altLang="en-US"/>
                        <a:t> </a:t>
                      </a:r>
                      <a:r>
                        <a:rPr lang="en-US" altLang="zh-CN"/>
                        <a:t>(mm)</a:t>
                      </a:r>
                      <a:endParaRPr lang="en-US"/>
                    </a:p>
                  </a:txBody>
                  <a:tcPr/>
                </a:tc>
                <a:tc>
                  <a:txBody>
                    <a:bodyPr/>
                    <a:lstStyle/>
                    <a:p>
                      <a:r>
                        <a:rPr lang="en-US" altLang="zh-CN"/>
                        <a:t>&lt;</a:t>
                      </a:r>
                      <a:r>
                        <a:rPr lang="zh-CN" altLang="en-US"/>
                        <a:t> </a:t>
                      </a:r>
                      <a:r>
                        <a:rPr lang="en-US" altLang="zh-CN"/>
                        <a:t>0.5</a:t>
                      </a:r>
                      <a:endParaRPr lang="en-US"/>
                    </a:p>
                  </a:txBody>
                  <a:tcPr/>
                </a:tc>
                <a:tc>
                  <a:txBody>
                    <a:bodyPr/>
                    <a:lstStyle/>
                    <a:p>
                      <a:r>
                        <a:rPr lang="en-US" altLang="zh-CN"/>
                        <a:t>Gaussian</a:t>
                      </a:r>
                      <a:r>
                        <a:rPr lang="zh-CN" altLang="en-US"/>
                        <a:t> </a:t>
                      </a:r>
                      <a:r>
                        <a:rPr lang="en-US" altLang="zh-CN"/>
                        <a:t>beam</a:t>
                      </a:r>
                      <a:endParaRPr lang="en-US"/>
                    </a:p>
                  </a:txBody>
                  <a:tcPr/>
                </a:tc>
                <a:extLst>
                  <a:ext uri="{0D108BD9-81ED-4DB2-BD59-A6C34878D82A}">
                    <a16:rowId xmlns:a16="http://schemas.microsoft.com/office/drawing/2014/main" val="873181247"/>
                  </a:ext>
                </a:extLst>
              </a:tr>
              <a:tr h="370840">
                <a:tc>
                  <a:txBody>
                    <a:bodyPr/>
                    <a:lstStyle/>
                    <a:p>
                      <a:r>
                        <a:rPr lang="en-US" altLang="zh-CN"/>
                        <a:t>pulse</a:t>
                      </a:r>
                      <a:r>
                        <a:rPr lang="zh-CN" altLang="en-US"/>
                        <a:t> </a:t>
                      </a:r>
                      <a:r>
                        <a:rPr lang="en-US" altLang="zh-CN"/>
                        <a:t>length</a:t>
                      </a:r>
                      <a:r>
                        <a:rPr lang="zh-CN" altLang="en-US"/>
                        <a:t> </a:t>
                      </a:r>
                      <a:r>
                        <a:rPr lang="en-US" altLang="zh-CN"/>
                        <a:t>(ps)</a:t>
                      </a:r>
                      <a:endParaRPr lang="en-US"/>
                    </a:p>
                  </a:txBody>
                  <a:tcPr/>
                </a:tc>
                <a:tc>
                  <a:txBody>
                    <a:bodyPr/>
                    <a:lstStyle/>
                    <a:p>
                      <a:r>
                        <a:rPr lang="en-US" altLang="zh-CN"/>
                        <a:t>500</a:t>
                      </a:r>
                      <a:r>
                        <a:rPr lang="zh-CN" altLang="en-US"/>
                        <a:t> </a:t>
                      </a:r>
                      <a:r>
                        <a:rPr lang="en-US" altLang="zh-CN"/>
                        <a:t>-</a:t>
                      </a:r>
                      <a:r>
                        <a:rPr lang="zh-CN" altLang="en-US"/>
                        <a:t> </a:t>
                      </a:r>
                      <a:r>
                        <a:rPr lang="en-US" altLang="zh-CN"/>
                        <a:t>1000</a:t>
                      </a:r>
                      <a:endParaRPr lang="en-US"/>
                    </a:p>
                  </a:txBody>
                  <a:tcPr/>
                </a:tc>
                <a:tc>
                  <a:txBody>
                    <a:bodyPr/>
                    <a:lstStyle/>
                    <a:p>
                      <a:endParaRPr lang="en-US"/>
                    </a:p>
                  </a:txBody>
                  <a:tcPr/>
                </a:tc>
                <a:extLst>
                  <a:ext uri="{0D108BD9-81ED-4DB2-BD59-A6C34878D82A}">
                    <a16:rowId xmlns:a16="http://schemas.microsoft.com/office/drawing/2014/main" val="1243714239"/>
                  </a:ext>
                </a:extLst>
              </a:tr>
              <a:tr h="370840">
                <a:tc>
                  <a:txBody>
                    <a:bodyPr/>
                    <a:lstStyle/>
                    <a:p>
                      <a:r>
                        <a:rPr lang="en-US" altLang="zh-CN"/>
                        <a:t>pulse</a:t>
                      </a:r>
                      <a:r>
                        <a:rPr lang="zh-CN" altLang="en-US"/>
                        <a:t> </a:t>
                      </a:r>
                      <a:r>
                        <a:rPr lang="en-US" altLang="zh-CN"/>
                        <a:t>jitter</a:t>
                      </a:r>
                      <a:r>
                        <a:rPr lang="zh-CN" altLang="en-US"/>
                        <a:t> </a:t>
                      </a:r>
                      <a:r>
                        <a:rPr lang="en-US" altLang="zh-CN"/>
                        <a:t>(ps)</a:t>
                      </a:r>
                      <a:endParaRPr lang="en-US"/>
                    </a:p>
                  </a:txBody>
                  <a:tcPr/>
                </a:tc>
                <a:tc>
                  <a:txBody>
                    <a:bodyPr/>
                    <a:lstStyle/>
                    <a:p>
                      <a:r>
                        <a:rPr lang="en-US" altLang="zh-CN"/>
                        <a:t>&lt;100</a:t>
                      </a:r>
                      <a:endParaRPr lang="en-US"/>
                    </a:p>
                  </a:txBody>
                  <a:tcPr/>
                </a:tc>
                <a:tc>
                  <a:txBody>
                    <a:bodyPr/>
                    <a:lstStyle/>
                    <a:p>
                      <a:endParaRPr lang="en-US"/>
                    </a:p>
                  </a:txBody>
                  <a:tcPr/>
                </a:tc>
                <a:extLst>
                  <a:ext uri="{0D108BD9-81ED-4DB2-BD59-A6C34878D82A}">
                    <a16:rowId xmlns:a16="http://schemas.microsoft.com/office/drawing/2014/main" val="2899535212"/>
                  </a:ext>
                </a:extLst>
              </a:tr>
            </a:tbl>
          </a:graphicData>
        </a:graphic>
      </p:graphicFrame>
      <p:sp>
        <p:nvSpPr>
          <p:cNvPr id="5" name="TextBox 4">
            <a:extLst>
              <a:ext uri="{FF2B5EF4-FFF2-40B4-BE49-F238E27FC236}">
                <a16:creationId xmlns:a16="http://schemas.microsoft.com/office/drawing/2014/main" id="{75DA62BE-56EC-25D1-4CA4-0D147F67904F}"/>
              </a:ext>
            </a:extLst>
          </p:cNvPr>
          <p:cNvSpPr txBox="1"/>
          <p:nvPr/>
        </p:nvSpPr>
        <p:spPr>
          <a:xfrm>
            <a:off x="1012540" y="4221088"/>
            <a:ext cx="10340044" cy="1200329"/>
          </a:xfrm>
          <a:prstGeom prst="rect">
            <a:avLst/>
          </a:prstGeom>
          <a:noFill/>
        </p:spPr>
        <p:txBody>
          <a:bodyPr wrap="square" rtlCol="0">
            <a:spAutoFit/>
          </a:bodyPr>
          <a:lstStyle/>
          <a:p>
            <a:pPr marL="285750" indent="-285750">
              <a:buFont typeface="Arial" panose="020B0604020202020204" pitchFamily="34" charset="0"/>
              <a:buChar char="•"/>
            </a:pPr>
            <a:r>
              <a:rPr lang="en-US" altLang="zh-CN"/>
              <a:t>25</a:t>
            </a:r>
            <a:r>
              <a:rPr lang="zh-CN" altLang="en-US"/>
              <a:t>年</a:t>
            </a:r>
            <a:r>
              <a:rPr lang="en-US" altLang="zh-CN"/>
              <a:t>1</a:t>
            </a:r>
            <a:r>
              <a:rPr lang="zh-CN" altLang="en-US"/>
              <a:t>月储存环开机调束后，棚屋内可以继续做激光相关实验（通往束线的</a:t>
            </a:r>
            <a:r>
              <a:rPr lang="en-US" altLang="zh-CN"/>
              <a:t>2</a:t>
            </a:r>
            <a:r>
              <a:rPr lang="zh-CN" altLang="en-US"/>
              <a:t>个光子吸收器没有开通光孔，同步光到不了棚屋）</a:t>
            </a:r>
            <a:endParaRPr lang="en-HK" altLang="zh-CN"/>
          </a:p>
          <a:p>
            <a:pPr marL="285750" indent="-285750">
              <a:buFont typeface="Arial" panose="020B0604020202020204" pitchFamily="34" charset="0"/>
              <a:buChar char="•"/>
            </a:pPr>
            <a:r>
              <a:rPr lang="en-US" altLang="zh-CN"/>
              <a:t>25</a:t>
            </a:r>
            <a:r>
              <a:rPr lang="zh-CN" altLang="en-US"/>
              <a:t>年暑期停机期间，更换</a:t>
            </a:r>
            <a:r>
              <a:rPr lang="en-US" altLang="zh-CN"/>
              <a:t>2</a:t>
            </a:r>
            <a:r>
              <a:rPr lang="zh-CN" altLang="en-US"/>
              <a:t>个带通光孔的光子吸收器</a:t>
            </a:r>
            <a:endParaRPr lang="en-HK" altLang="zh-CN"/>
          </a:p>
          <a:p>
            <a:pPr marL="285750" indent="-285750">
              <a:buFont typeface="Arial" panose="020B0604020202020204" pitchFamily="34" charset="0"/>
              <a:buChar char="•"/>
            </a:pPr>
            <a:r>
              <a:rPr lang="en-US" altLang="zh-CN"/>
              <a:t>25</a:t>
            </a:r>
            <a:r>
              <a:rPr lang="zh-CN" altLang="en-US"/>
              <a:t>年秋季储存环开机调束后，正式开展激光</a:t>
            </a:r>
            <a:r>
              <a:rPr lang="en-US" altLang="zh-CN"/>
              <a:t>—</a:t>
            </a:r>
            <a:r>
              <a:rPr lang="zh-CN" altLang="en-US"/>
              <a:t>电子束对撞实验。</a:t>
            </a:r>
            <a:endParaRPr lang="en-US"/>
          </a:p>
        </p:txBody>
      </p:sp>
    </p:spTree>
    <p:extLst>
      <p:ext uri="{BB962C8B-B14F-4D97-AF65-F5344CB8AC3E}">
        <p14:creationId xmlns:p14="http://schemas.microsoft.com/office/powerpoint/2010/main" val="61603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8EE209-45CB-1CB8-A2D1-907F9FBE6952}"/>
              </a:ext>
            </a:extLst>
          </p:cNvPr>
          <p:cNvSpPr>
            <a:spLocks noGrp="1"/>
          </p:cNvSpPr>
          <p:nvPr>
            <p:ph idx="1"/>
          </p:nvPr>
        </p:nvSpPr>
        <p:spPr>
          <a:xfrm>
            <a:off x="609600" y="1285861"/>
            <a:ext cx="10972800" cy="5167475"/>
          </a:xfrm>
        </p:spPr>
        <p:txBody>
          <a:bodyPr>
            <a:normAutofit lnSpcReduction="10000"/>
          </a:bodyPr>
          <a:lstStyle/>
          <a:p>
            <a:pPr indent="304800" algn="just">
              <a:lnSpc>
                <a:spcPct val="150000"/>
              </a:lnSpc>
            </a:pPr>
            <a:r>
              <a:rPr lang="zh-CN" sz="1800" kern="100">
                <a:effectLst/>
                <a:latin typeface="Calibri" panose="020F0502020204030204" pitchFamily="34" charset="0"/>
                <a:ea typeface="SimSun" panose="02010600030101010101" pitchFamily="2" charset="-122"/>
                <a:cs typeface="Times New Roman" panose="02020603050405020304" pitchFamily="18" charset="0"/>
              </a:rPr>
              <a:t>同步定时系统：同步定时系统包括激光与束流同步参考线系统和时序触发及回旋时钟系统。</a:t>
            </a:r>
            <a:endParaRPr lang="en-HK" sz="1800" kern="100">
              <a:effectLst/>
              <a:latin typeface="Calibri" panose="020F0502020204030204" pitchFamily="34" charset="0"/>
              <a:ea typeface="SimSun" panose="02010600030101010101" pitchFamily="2" charset="-122"/>
              <a:cs typeface="Times New Roman" panose="02020603050405020304" pitchFamily="18" charset="0"/>
            </a:endParaRPr>
          </a:p>
          <a:p>
            <a:pPr indent="304800" algn="just">
              <a:lnSpc>
                <a:spcPct val="150000"/>
              </a:lnSpc>
            </a:pPr>
            <a:r>
              <a:rPr lang="en-US" sz="1800" kern="100">
                <a:effectLst/>
                <a:latin typeface="Calibri" panose="020F0502020204030204" pitchFamily="34" charset="0"/>
                <a:ea typeface="SimSun" panose="02010600030101010101" pitchFamily="2" charset="-122"/>
                <a:cs typeface="Times New Roman" panose="02020603050405020304" pitchFamily="18" charset="0"/>
              </a:rPr>
              <a:t>1</a:t>
            </a:r>
            <a:r>
              <a:rPr lang="zh-CN" sz="1800" kern="100">
                <a:effectLst/>
                <a:latin typeface="Calibri" panose="020F0502020204030204" pitchFamily="34" charset="0"/>
                <a:ea typeface="SimSun" panose="02010600030101010101" pitchFamily="2" charset="-122"/>
                <a:cs typeface="Times New Roman" panose="02020603050405020304" pitchFamily="18" charset="0"/>
              </a:rPr>
              <a:t>）激光与束流同步参考线系统：为了将脉冲激光束入射至储存环管道并与束流精确对撞，需要将激光系统与储存环束流作精确同步，为完成这一目标需要搭建参考线系统。本系统从储存环主定时站点的射频信号源产生及分发系统，引出一路</a:t>
            </a:r>
            <a:r>
              <a:rPr lang="en-US" sz="1800" kern="100">
                <a:effectLst/>
                <a:latin typeface="Calibri" panose="020F0502020204030204" pitchFamily="34" charset="0"/>
                <a:ea typeface="SimSun" panose="02010600030101010101" pitchFamily="2" charset="-122"/>
                <a:cs typeface="Times New Roman" panose="02020603050405020304" pitchFamily="18" charset="0"/>
              </a:rPr>
              <a:t>499.8MHz</a:t>
            </a:r>
            <a:r>
              <a:rPr lang="zh-CN" sz="1800" kern="100">
                <a:effectLst/>
                <a:latin typeface="Calibri" panose="020F0502020204030204" pitchFamily="34" charset="0"/>
                <a:ea typeface="SimSun" panose="02010600030101010101" pitchFamily="2" charset="-122"/>
                <a:cs typeface="Times New Roman" panose="02020603050405020304" pitchFamily="18" charset="0"/>
              </a:rPr>
              <a:t>信号，通过高精度、带延时补偿功能的激光信号传输系统，将信号接入本项目的激光器，以实现激光器与束流同步，同步精度好于</a:t>
            </a:r>
            <a:r>
              <a:rPr lang="en-US" sz="1800" kern="100">
                <a:effectLst/>
                <a:latin typeface="Calibri" panose="020F0502020204030204" pitchFamily="34" charset="0"/>
                <a:ea typeface="SimSun" panose="02010600030101010101" pitchFamily="2" charset="-122"/>
                <a:cs typeface="Times New Roman" panose="02020603050405020304" pitchFamily="18" charset="0"/>
              </a:rPr>
              <a:t>100</a:t>
            </a:r>
            <a:r>
              <a:rPr lang="zh-CN" sz="1800" kern="100">
                <a:effectLst/>
                <a:latin typeface="Calibri" panose="020F0502020204030204" pitchFamily="34" charset="0"/>
                <a:ea typeface="SimSun" panose="02010600030101010101" pitchFamily="2" charset="-122"/>
                <a:cs typeface="Times New Roman" panose="02020603050405020304" pitchFamily="18" charset="0"/>
              </a:rPr>
              <a:t>飞秒（</a:t>
            </a:r>
            <a:r>
              <a:rPr lang="en-US" sz="1800" kern="100">
                <a:effectLst/>
                <a:latin typeface="Calibri" panose="020F0502020204030204" pitchFamily="34" charset="0"/>
                <a:ea typeface="SimSun" panose="02010600030101010101" pitchFamily="2" charset="-122"/>
                <a:cs typeface="Times New Roman" panose="02020603050405020304" pitchFamily="18" charset="0"/>
              </a:rPr>
              <a:t>RMS</a:t>
            </a:r>
            <a:r>
              <a:rPr lang="zh-CN" sz="1800" kern="100">
                <a:effectLst/>
                <a:latin typeface="Calibri" panose="020F0502020204030204" pitchFamily="34" charset="0"/>
                <a:ea typeface="SimSun" panose="02010600030101010101" pitchFamily="2" charset="-122"/>
                <a:cs typeface="Times New Roman" panose="02020603050405020304" pitchFamily="18" charset="0"/>
              </a:rPr>
              <a:t>）。设备无需进口。</a:t>
            </a:r>
            <a:endParaRPr lang="en-HK" sz="1800" kern="100">
              <a:effectLst/>
              <a:latin typeface="Calibri" panose="020F0502020204030204" pitchFamily="34" charset="0"/>
              <a:ea typeface="SimSun" panose="02010600030101010101" pitchFamily="2" charset="-122"/>
              <a:cs typeface="Times New Roman" panose="02020603050405020304" pitchFamily="18" charset="0"/>
            </a:endParaRPr>
          </a:p>
          <a:p>
            <a:pPr indent="304800" algn="just">
              <a:lnSpc>
                <a:spcPct val="150000"/>
              </a:lnSpc>
            </a:pPr>
            <a:r>
              <a:rPr lang="en-US" sz="1800" kern="100">
                <a:effectLst/>
                <a:latin typeface="Calibri" panose="020F0502020204030204" pitchFamily="34" charset="0"/>
                <a:ea typeface="SimSun" panose="02010600030101010101" pitchFamily="2" charset="-122"/>
                <a:cs typeface="Times New Roman" panose="02020603050405020304" pitchFamily="18" charset="0"/>
              </a:rPr>
              <a:t>2</a:t>
            </a:r>
            <a:r>
              <a:rPr lang="zh-CN" sz="1800" kern="100">
                <a:effectLst/>
                <a:latin typeface="Calibri" panose="020F0502020204030204" pitchFamily="34" charset="0"/>
                <a:ea typeface="SimSun" panose="02010600030101010101" pitchFamily="2" charset="-122"/>
                <a:cs typeface="Times New Roman" panose="02020603050405020304" pitchFamily="18" charset="0"/>
              </a:rPr>
              <a:t>）时序触发及回旋时钟系统：本系统将在本项目实验点建造事件定时站点，设备包括控制机箱、事件接收器插件、工控机、以及专用光线链路。为极化对撞实验提供如下支持：</a:t>
            </a:r>
            <a:r>
              <a:rPr lang="en-US" sz="1800" kern="100">
                <a:effectLst/>
                <a:latin typeface="Calibri" panose="020F0502020204030204" pitchFamily="34" charset="0"/>
                <a:ea typeface="SimSun" panose="02010600030101010101" pitchFamily="2" charset="-122"/>
                <a:cs typeface="Times New Roman" panose="02020603050405020304" pitchFamily="18" charset="0"/>
              </a:rPr>
              <a:t>1</a:t>
            </a:r>
            <a:r>
              <a:rPr lang="zh-CN" sz="1800" kern="100">
                <a:effectLst/>
                <a:latin typeface="Calibri" panose="020F0502020204030204" pitchFamily="34" charset="0"/>
                <a:ea typeface="SimSun" panose="02010600030101010101" pitchFamily="2" charset="-122"/>
                <a:cs typeface="Times New Roman" panose="02020603050405020304" pitchFamily="18" charset="0"/>
              </a:rPr>
              <a:t>）回旋时钟信号</a:t>
            </a:r>
            <a:r>
              <a:rPr lang="en-US" sz="1800" kern="100">
                <a:effectLst/>
                <a:latin typeface="Calibri" panose="020F0502020204030204" pitchFamily="34" charset="0"/>
                <a:ea typeface="SimSun" panose="02010600030101010101" pitchFamily="2" charset="-122"/>
                <a:cs typeface="Times New Roman" panose="02020603050405020304" pitchFamily="18" charset="0"/>
              </a:rPr>
              <a:t>499.8MHz/396</a:t>
            </a:r>
            <a:r>
              <a:rPr lang="zh-CN" sz="1800" kern="100">
                <a:effectLst/>
                <a:latin typeface="Calibri" panose="020F0502020204030204" pitchFamily="34" charset="0"/>
                <a:ea typeface="SimSun" panose="02010600030101010101" pitchFamily="2" charset="-122"/>
                <a:cs typeface="Times New Roman" panose="02020603050405020304" pitchFamily="18" charset="0"/>
              </a:rPr>
              <a:t>，即</a:t>
            </a:r>
            <a:r>
              <a:rPr lang="en-US" sz="1800" kern="100">
                <a:effectLst/>
                <a:latin typeface="Calibri" panose="020F0502020204030204" pitchFamily="34" charset="0"/>
                <a:ea typeface="SimSun" panose="02010600030101010101" pitchFamily="2" charset="-122"/>
                <a:cs typeface="Times New Roman" panose="02020603050405020304" pitchFamily="18" charset="0"/>
              </a:rPr>
              <a:t>1.262MHz</a:t>
            </a:r>
            <a:r>
              <a:rPr lang="zh-CN" sz="1800" kern="100">
                <a:effectLst/>
                <a:latin typeface="Calibri" panose="020F0502020204030204" pitchFamily="34" charset="0"/>
                <a:ea typeface="SimSun" panose="02010600030101010101" pitchFamily="2" charset="-122"/>
                <a:cs typeface="Times New Roman" panose="02020603050405020304" pitchFamily="18" charset="0"/>
              </a:rPr>
              <a:t>信号，与储存环中导航束团（通常为</a:t>
            </a:r>
            <a:r>
              <a:rPr lang="en-US" sz="1800" kern="100">
                <a:effectLst/>
                <a:latin typeface="Calibri" panose="020F0502020204030204" pitchFamily="34" charset="0"/>
                <a:ea typeface="SimSun" panose="02010600030101010101" pitchFamily="2" charset="-122"/>
                <a:cs typeface="Times New Roman" panose="02020603050405020304" pitchFamily="18" charset="0"/>
              </a:rPr>
              <a:t>0</a:t>
            </a:r>
            <a:r>
              <a:rPr lang="zh-CN" sz="1800" kern="100">
                <a:effectLst/>
                <a:latin typeface="Calibri" panose="020F0502020204030204" pitchFamily="34" charset="0"/>
                <a:ea typeface="SimSun" panose="02010600030101010101" pitchFamily="2" charset="-122"/>
                <a:cs typeface="Times New Roman" panose="02020603050405020304" pitchFamily="18" charset="0"/>
              </a:rPr>
              <a:t>号</a:t>
            </a:r>
            <a:r>
              <a:rPr lang="en-US" sz="1800" kern="100">
                <a:effectLst/>
                <a:latin typeface="Calibri" panose="020F0502020204030204" pitchFamily="34" charset="0"/>
                <a:ea typeface="SimSun" panose="02010600030101010101" pitchFamily="2" charset="-122"/>
                <a:cs typeface="Times New Roman" panose="02020603050405020304" pitchFamily="18" charset="0"/>
              </a:rPr>
              <a:t>bucket</a:t>
            </a:r>
            <a:r>
              <a:rPr lang="zh-CN" sz="1800" kern="100">
                <a:effectLst/>
                <a:latin typeface="Calibri" panose="020F0502020204030204" pitchFamily="34" charset="0"/>
                <a:ea typeface="SimSun" panose="02010600030101010101" pitchFamily="2" charset="-122"/>
                <a:cs typeface="Times New Roman" panose="02020603050405020304" pitchFamily="18" charset="0"/>
              </a:rPr>
              <a:t>束团）精确同步；</a:t>
            </a:r>
            <a:r>
              <a:rPr lang="en-US" sz="1800" kern="100">
                <a:effectLst/>
                <a:latin typeface="Calibri" panose="020F0502020204030204" pitchFamily="34" charset="0"/>
                <a:ea typeface="SimSun" panose="02010600030101010101" pitchFamily="2" charset="-122"/>
                <a:cs typeface="Times New Roman" panose="02020603050405020304" pitchFamily="18" charset="0"/>
              </a:rPr>
              <a:t>2</a:t>
            </a:r>
            <a:r>
              <a:rPr lang="zh-CN" sz="1800" kern="100">
                <a:effectLst/>
                <a:latin typeface="Calibri" panose="020F0502020204030204" pitchFamily="34" charset="0"/>
                <a:ea typeface="SimSun" panose="02010600030101010101" pitchFamily="2" charset="-122"/>
                <a:cs typeface="Times New Roman" panose="02020603050405020304" pitchFamily="18" charset="0"/>
              </a:rPr>
              <a:t>）数据采集触发信号，</a:t>
            </a:r>
            <a:r>
              <a:rPr lang="zh-CN" sz="1800" kern="100">
                <a:solidFill>
                  <a:srgbClr val="0000FF"/>
                </a:solidFill>
                <a:effectLst/>
                <a:latin typeface="Calibri" panose="020F0502020204030204" pitchFamily="34" charset="0"/>
                <a:ea typeface="SimSun" panose="02010600030101010101" pitchFamily="2" charset="-122"/>
                <a:cs typeface="Times New Roman" panose="02020603050405020304" pitchFamily="18" charset="0"/>
              </a:rPr>
              <a:t>重复频率为</a:t>
            </a:r>
            <a:r>
              <a:rPr lang="zh-CN" altLang="en-US" sz="1800" kern="100">
                <a:solidFill>
                  <a:srgbClr val="0000FF"/>
                </a:solidFill>
                <a:latin typeface="Calibri" panose="020F0502020204030204" pitchFamily="34" charset="0"/>
                <a:ea typeface="SimSun" panose="02010600030101010101" pitchFamily="2" charset="-122"/>
                <a:cs typeface="Times New Roman" panose="02020603050405020304" pitchFamily="18" charset="0"/>
              </a:rPr>
              <a:t>约</a:t>
            </a:r>
            <a:r>
              <a:rPr lang="en-US" altLang="zh-CN" sz="1800" kern="100">
                <a:solidFill>
                  <a:srgbClr val="0000FF"/>
                </a:solidFill>
                <a:latin typeface="Calibri" panose="020F0502020204030204" pitchFamily="34" charset="0"/>
                <a:ea typeface="SimSun" panose="02010600030101010101" pitchFamily="2" charset="-122"/>
                <a:cs typeface="Times New Roman" panose="02020603050405020304" pitchFamily="18" charset="0"/>
              </a:rPr>
              <a:t>10k</a:t>
            </a:r>
            <a:r>
              <a:rPr lang="en-US" sz="1800" kern="100">
                <a:solidFill>
                  <a:srgbClr val="0000FF"/>
                </a:solidFill>
                <a:effectLst/>
                <a:latin typeface="Calibri" panose="020F0502020204030204" pitchFamily="34" charset="0"/>
                <a:ea typeface="SimSun" panose="02010600030101010101" pitchFamily="2" charset="-122"/>
                <a:cs typeface="Times New Roman" panose="02020603050405020304" pitchFamily="18" charset="0"/>
              </a:rPr>
              <a:t>Hz</a:t>
            </a:r>
            <a:r>
              <a:rPr lang="zh-CN" sz="1800" kern="100">
                <a:effectLst/>
                <a:latin typeface="Calibri" panose="020F0502020204030204" pitchFamily="34" charset="0"/>
                <a:ea typeface="SimSun" panose="02010600030101010101" pitchFamily="2" charset="-122"/>
                <a:cs typeface="Times New Roman" panose="02020603050405020304" pitchFamily="18" charset="0"/>
              </a:rPr>
              <a:t>，信号延时和脉宽均可调节，延时调节精度为</a:t>
            </a:r>
            <a:r>
              <a:rPr lang="en-US" sz="1800" kern="100">
                <a:effectLst/>
                <a:latin typeface="Calibri" panose="020F0502020204030204" pitchFamily="34" charset="0"/>
                <a:ea typeface="SimSun" panose="02010600030101010101" pitchFamily="2" charset="-122"/>
                <a:cs typeface="Times New Roman" panose="02020603050405020304" pitchFamily="18" charset="0"/>
              </a:rPr>
              <a:t>10</a:t>
            </a:r>
            <a:r>
              <a:rPr lang="zh-CN" sz="1800" kern="100">
                <a:effectLst/>
                <a:latin typeface="Calibri" panose="020F0502020204030204" pitchFamily="34" charset="0"/>
                <a:ea typeface="SimSun" panose="02010600030101010101" pitchFamily="2" charset="-122"/>
                <a:cs typeface="Times New Roman" panose="02020603050405020304" pitchFamily="18" charset="0"/>
              </a:rPr>
              <a:t>纳秒和</a:t>
            </a:r>
            <a:r>
              <a:rPr lang="en-US" sz="1800" kern="100">
                <a:effectLst/>
                <a:latin typeface="Calibri" panose="020F0502020204030204" pitchFamily="34" charset="0"/>
                <a:ea typeface="SimSun" panose="02010600030101010101" pitchFamily="2" charset="-122"/>
                <a:cs typeface="Times New Roman" panose="02020603050405020304" pitchFamily="18" charset="0"/>
              </a:rPr>
              <a:t>10</a:t>
            </a:r>
            <a:r>
              <a:rPr lang="zh-CN" sz="1800" kern="100">
                <a:effectLst/>
                <a:latin typeface="Calibri" panose="020F0502020204030204" pitchFamily="34" charset="0"/>
                <a:ea typeface="SimSun" panose="02010600030101010101" pitchFamily="2" charset="-122"/>
                <a:cs typeface="Times New Roman" panose="02020603050405020304" pitchFamily="18" charset="0"/>
              </a:rPr>
              <a:t>皮秒；</a:t>
            </a:r>
            <a:r>
              <a:rPr lang="en-US" sz="1800" kern="100">
                <a:effectLst/>
                <a:latin typeface="Calibri" panose="020F0502020204030204" pitchFamily="34" charset="0"/>
                <a:ea typeface="SimSun" panose="02010600030101010101" pitchFamily="2" charset="-122"/>
                <a:cs typeface="Times New Roman" panose="02020603050405020304" pitchFamily="18" charset="0"/>
              </a:rPr>
              <a:t>3</a:t>
            </a:r>
            <a:r>
              <a:rPr lang="zh-CN" sz="1800" kern="100">
                <a:effectLst/>
                <a:latin typeface="Calibri" panose="020F0502020204030204" pitchFamily="34" charset="0"/>
                <a:ea typeface="SimSun" panose="02010600030101010101" pitchFamily="2" charset="-122"/>
                <a:cs typeface="Times New Roman" panose="02020603050405020304" pitchFamily="18" charset="0"/>
              </a:rPr>
              <a:t>）左旋、右旋选择使能触发</a:t>
            </a:r>
            <a:r>
              <a:rPr lang="zh-CN" altLang="en-US" sz="1800" kern="100">
                <a:effectLst/>
                <a:latin typeface="Calibri" panose="020F0502020204030204" pitchFamily="34" charset="0"/>
                <a:ea typeface="SimSun" panose="02010600030101010101" pitchFamily="2" charset="-122"/>
                <a:cs typeface="Times New Roman" panose="02020603050405020304" pitchFamily="18" charset="0"/>
              </a:rPr>
              <a:t>（重复频率</a:t>
            </a:r>
            <a:r>
              <a:rPr lang="zh-CN" altLang="en-US" sz="1800" kern="100">
                <a:latin typeface="Calibri" panose="020F0502020204030204" pitchFamily="34" charset="0"/>
                <a:ea typeface="SimSun" panose="02010600030101010101" pitchFamily="2" charset="-122"/>
                <a:cs typeface="Times New Roman" panose="02020603050405020304" pitchFamily="18" charset="0"/>
              </a:rPr>
              <a:t> </a:t>
            </a:r>
            <a:r>
              <a:rPr lang="en-US" altLang="zh-CN" sz="1800" kern="100">
                <a:latin typeface="Calibri" panose="020F0502020204030204" pitchFamily="34" charset="0"/>
                <a:ea typeface="SimSun" panose="02010600030101010101" pitchFamily="2" charset="-122"/>
                <a:cs typeface="Times New Roman" panose="02020603050405020304" pitchFamily="18" charset="0"/>
              </a:rPr>
              <a:t>100Hz</a:t>
            </a:r>
            <a:r>
              <a:rPr lang="zh-CN" altLang="en-US" sz="1800" kern="100">
                <a:latin typeface="Calibri" panose="020F0502020204030204" pitchFamily="34" charset="0"/>
                <a:ea typeface="SimSun" panose="02010600030101010101" pitchFamily="2" charset="-122"/>
                <a:cs typeface="Times New Roman" panose="02020603050405020304" pitchFamily="18" charset="0"/>
              </a:rPr>
              <a:t> </a:t>
            </a:r>
            <a:r>
              <a:rPr lang="en-US" altLang="zh-CN" sz="1800" kern="100">
                <a:latin typeface="Calibri" panose="020F0502020204030204" pitchFamily="34" charset="0"/>
                <a:ea typeface="SimSun" panose="02010600030101010101" pitchFamily="2" charset="-122"/>
                <a:cs typeface="Times New Roman" panose="02020603050405020304" pitchFamily="18" charset="0"/>
              </a:rPr>
              <a:t>~</a:t>
            </a:r>
            <a:r>
              <a:rPr lang="zh-CN" altLang="en-US" sz="1800" kern="100">
                <a:latin typeface="Calibri" panose="020F0502020204030204" pitchFamily="34" charset="0"/>
                <a:ea typeface="SimSun" panose="02010600030101010101" pitchFamily="2" charset="-122"/>
                <a:cs typeface="Times New Roman" panose="02020603050405020304" pitchFamily="18" charset="0"/>
              </a:rPr>
              <a:t> </a:t>
            </a:r>
            <a:r>
              <a:rPr lang="en-US" altLang="zh-CN" sz="1800" kern="100">
                <a:effectLst/>
                <a:latin typeface="Calibri" panose="020F0502020204030204" pitchFamily="34" charset="0"/>
                <a:ea typeface="SimSun" panose="02010600030101010101" pitchFamily="2" charset="-122"/>
                <a:cs typeface="Times New Roman" panose="02020603050405020304" pitchFamily="18" charset="0"/>
              </a:rPr>
              <a:t>1kHz</a:t>
            </a:r>
            <a:r>
              <a:rPr lang="zh-CN" altLang="en-US" sz="1800" kern="100">
                <a:effectLst/>
                <a:latin typeface="Calibri" panose="020F0502020204030204" pitchFamily="34" charset="0"/>
                <a:ea typeface="SimSun" panose="02010600030101010101" pitchFamily="2" charset="-122"/>
                <a:cs typeface="Times New Roman" panose="02020603050405020304" pitchFamily="18" charset="0"/>
              </a:rPr>
              <a:t>）</a:t>
            </a:r>
            <a:r>
              <a:rPr lang="zh-CN" sz="1800" kern="100">
                <a:effectLst/>
                <a:latin typeface="Calibri" panose="020F0502020204030204" pitchFamily="34" charset="0"/>
                <a:ea typeface="SimSun" panose="02010600030101010101" pitchFamily="2" charset="-122"/>
                <a:cs typeface="Times New Roman" panose="02020603050405020304" pitchFamily="18" charset="0"/>
              </a:rPr>
              <a:t>。上述所有信号均与主定时系统同步，同步精度好于</a:t>
            </a:r>
            <a:r>
              <a:rPr lang="en-US" sz="1800" kern="100">
                <a:effectLst/>
                <a:latin typeface="Calibri" panose="020F0502020204030204" pitchFamily="34" charset="0"/>
                <a:ea typeface="SimSun" panose="02010600030101010101" pitchFamily="2" charset="-122"/>
                <a:cs typeface="Times New Roman" panose="02020603050405020304" pitchFamily="18" charset="0"/>
              </a:rPr>
              <a:t>30</a:t>
            </a:r>
            <a:r>
              <a:rPr lang="zh-CN" sz="1800" kern="100">
                <a:effectLst/>
                <a:latin typeface="Calibri" panose="020F0502020204030204" pitchFamily="34" charset="0"/>
                <a:ea typeface="SimSun" panose="02010600030101010101" pitchFamily="2" charset="-122"/>
                <a:cs typeface="Times New Roman" panose="02020603050405020304" pitchFamily="18" charset="0"/>
              </a:rPr>
              <a:t>皮秒（</a:t>
            </a:r>
            <a:r>
              <a:rPr lang="en-US" sz="1800" kern="100">
                <a:effectLst/>
                <a:latin typeface="Calibri" panose="020F0502020204030204" pitchFamily="34" charset="0"/>
                <a:ea typeface="SimSun" panose="02010600030101010101" pitchFamily="2" charset="-122"/>
                <a:cs typeface="Times New Roman" panose="02020603050405020304" pitchFamily="18" charset="0"/>
              </a:rPr>
              <a:t>RMS</a:t>
            </a:r>
            <a:r>
              <a:rPr lang="zh-CN" sz="1800" kern="100">
                <a:effectLst/>
                <a:latin typeface="Calibri" panose="020F0502020204030204" pitchFamily="34" charset="0"/>
                <a:ea typeface="SimSun" panose="02010600030101010101" pitchFamily="2" charset="-122"/>
                <a:cs typeface="Times New Roman" panose="02020603050405020304" pitchFamily="18" charset="0"/>
              </a:rPr>
              <a:t>）。</a:t>
            </a:r>
            <a:endParaRPr lang="en-HK" sz="1800" kern="100">
              <a:effectLst/>
              <a:latin typeface="Calibri" panose="020F0502020204030204" pitchFamily="34" charset="0"/>
              <a:ea typeface="SimSun" panose="02010600030101010101" pitchFamily="2" charset="-122"/>
              <a:cs typeface="Times New Roman" panose="02020603050405020304" pitchFamily="18" charset="0"/>
            </a:endParaRPr>
          </a:p>
          <a:p>
            <a:endParaRPr lang="en-US"/>
          </a:p>
        </p:txBody>
      </p:sp>
      <p:sp>
        <p:nvSpPr>
          <p:cNvPr id="3" name="Title 2">
            <a:extLst>
              <a:ext uri="{FF2B5EF4-FFF2-40B4-BE49-F238E27FC236}">
                <a16:creationId xmlns:a16="http://schemas.microsoft.com/office/drawing/2014/main" id="{11F8CAFD-B3EC-8DD7-088D-E17680D1D6D7}"/>
              </a:ext>
            </a:extLst>
          </p:cNvPr>
          <p:cNvSpPr>
            <a:spLocks noGrp="1"/>
          </p:cNvSpPr>
          <p:nvPr>
            <p:ph type="title"/>
          </p:nvPr>
        </p:nvSpPr>
        <p:spPr/>
        <p:txBody>
          <a:bodyPr/>
          <a:lstStyle/>
          <a:p>
            <a:r>
              <a:rPr lang="en-US"/>
              <a:t>雷老师之前写的初步系统设计方案和指标</a:t>
            </a:r>
          </a:p>
        </p:txBody>
      </p:sp>
      <p:sp>
        <p:nvSpPr>
          <p:cNvPr id="4" name="Slide Number Placeholder 3">
            <a:extLst>
              <a:ext uri="{FF2B5EF4-FFF2-40B4-BE49-F238E27FC236}">
                <a16:creationId xmlns:a16="http://schemas.microsoft.com/office/drawing/2014/main" id="{20F497E7-0ADC-4891-0434-6C145DEEEF91}"/>
              </a:ext>
            </a:extLst>
          </p:cNvPr>
          <p:cNvSpPr>
            <a:spLocks noGrp="1"/>
          </p:cNvSpPr>
          <p:nvPr>
            <p:ph type="sldNum" sz="quarter" idx="12"/>
          </p:nvPr>
        </p:nvSpPr>
        <p:spPr/>
        <p:txBody>
          <a:bodyPr/>
          <a:lstStyle/>
          <a:p>
            <a:fld id="{F15E9139-A00B-4B2A-98A6-095DC08F1345}" type="slidenum">
              <a:rPr lang="zh-CN" altLang="en-US" smtClean="0"/>
              <a:pPr/>
              <a:t>7</a:t>
            </a:fld>
            <a:endParaRPr lang="zh-CN" altLang="en-US"/>
          </a:p>
        </p:txBody>
      </p:sp>
    </p:spTree>
    <p:extLst>
      <p:ext uri="{BB962C8B-B14F-4D97-AF65-F5344CB8AC3E}">
        <p14:creationId xmlns:p14="http://schemas.microsoft.com/office/powerpoint/2010/main" val="351042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52E53E-4DD3-720B-5ED0-12AB47067BF6}"/>
              </a:ext>
            </a:extLst>
          </p:cNvPr>
          <p:cNvSpPr>
            <a:spLocks noGrp="1"/>
          </p:cNvSpPr>
          <p:nvPr>
            <p:ph type="title"/>
          </p:nvPr>
        </p:nvSpPr>
        <p:spPr/>
        <p:txBody>
          <a:bodyPr/>
          <a:lstStyle/>
          <a:p>
            <a:r>
              <a:rPr lang="en-US" altLang="zh-CN"/>
              <a:t>Timing</a:t>
            </a:r>
            <a:r>
              <a:rPr lang="zh-CN" altLang="en-US"/>
              <a:t> </a:t>
            </a:r>
            <a:r>
              <a:rPr lang="en-US" altLang="zh-CN"/>
              <a:t>and</a:t>
            </a:r>
            <a:r>
              <a:rPr lang="zh-CN" altLang="en-US"/>
              <a:t> </a:t>
            </a:r>
            <a:r>
              <a:rPr lang="en-US" altLang="zh-CN"/>
              <a:t>DAQ</a:t>
            </a:r>
          </a:p>
        </p:txBody>
      </p:sp>
      <p:sp>
        <p:nvSpPr>
          <p:cNvPr id="4" name="Slide Number Placeholder 3">
            <a:extLst>
              <a:ext uri="{FF2B5EF4-FFF2-40B4-BE49-F238E27FC236}">
                <a16:creationId xmlns:a16="http://schemas.microsoft.com/office/drawing/2014/main" id="{F114A4B9-2A84-0E23-2829-E82A6B81EDE0}"/>
              </a:ext>
            </a:extLst>
          </p:cNvPr>
          <p:cNvSpPr>
            <a:spLocks noGrp="1"/>
          </p:cNvSpPr>
          <p:nvPr>
            <p:ph type="sldNum" sz="quarter" idx="12"/>
          </p:nvPr>
        </p:nvSpPr>
        <p:spPr/>
        <p:txBody>
          <a:bodyPr/>
          <a:lstStyle/>
          <a:p>
            <a:fld id="{F15E9139-A00B-4B2A-98A6-095DC08F1345}" type="slidenum">
              <a:rPr lang="zh-CN" altLang="en-US" smtClean="0"/>
              <a:pPr/>
              <a:t>8</a:t>
            </a:fld>
            <a:endParaRPr lang="zh-CN" altLang="en-US"/>
          </a:p>
        </p:txBody>
      </p:sp>
      <p:sp>
        <p:nvSpPr>
          <p:cNvPr id="5" name="TextBox 4">
            <a:extLst>
              <a:ext uri="{FF2B5EF4-FFF2-40B4-BE49-F238E27FC236}">
                <a16:creationId xmlns:a16="http://schemas.microsoft.com/office/drawing/2014/main" id="{D1A7C100-58EA-FFF2-D5FE-6E91E68F8609}"/>
              </a:ext>
            </a:extLst>
          </p:cNvPr>
          <p:cNvSpPr txBox="1"/>
          <p:nvPr/>
        </p:nvSpPr>
        <p:spPr>
          <a:xfrm>
            <a:off x="3503712" y="2706442"/>
            <a:ext cx="1368152" cy="707886"/>
          </a:xfrm>
          <a:prstGeom prst="rect">
            <a:avLst/>
          </a:prstGeom>
          <a:noFill/>
          <a:ln>
            <a:solidFill>
              <a:srgbClr val="FF0000"/>
            </a:solidFill>
          </a:ln>
        </p:spPr>
        <p:txBody>
          <a:bodyPr wrap="square" rtlCol="0">
            <a:spAutoFit/>
          </a:bodyPr>
          <a:lstStyle/>
          <a:p>
            <a:r>
              <a:rPr lang="en-US" altLang="zh-CN" sz="2000"/>
              <a:t>499.8MHzReference</a:t>
            </a:r>
            <a:r>
              <a:rPr lang="zh-CN" altLang="en-US"/>
              <a:t> </a:t>
            </a:r>
            <a:endParaRPr lang="en-US"/>
          </a:p>
        </p:txBody>
      </p:sp>
      <p:sp>
        <p:nvSpPr>
          <p:cNvPr id="6" name="TextBox 5">
            <a:extLst>
              <a:ext uri="{FF2B5EF4-FFF2-40B4-BE49-F238E27FC236}">
                <a16:creationId xmlns:a16="http://schemas.microsoft.com/office/drawing/2014/main" id="{C5A636E5-7434-5892-A21A-DB8E8EA04A11}"/>
              </a:ext>
            </a:extLst>
          </p:cNvPr>
          <p:cNvSpPr txBox="1"/>
          <p:nvPr/>
        </p:nvSpPr>
        <p:spPr>
          <a:xfrm>
            <a:off x="695400" y="2737220"/>
            <a:ext cx="1368152" cy="646331"/>
          </a:xfrm>
          <a:prstGeom prst="rect">
            <a:avLst/>
          </a:prstGeom>
          <a:noFill/>
          <a:ln>
            <a:solidFill>
              <a:srgbClr val="FF0000"/>
            </a:solidFill>
          </a:ln>
        </p:spPr>
        <p:txBody>
          <a:bodyPr wrap="square" rtlCol="0">
            <a:spAutoFit/>
          </a:bodyPr>
          <a:lstStyle/>
          <a:p>
            <a:r>
              <a:rPr lang="en-US" altLang="zh-CN"/>
              <a:t>Ring</a:t>
            </a:r>
            <a:r>
              <a:rPr lang="zh-CN" altLang="en-US"/>
              <a:t> </a:t>
            </a:r>
            <a:r>
              <a:rPr lang="en-US" altLang="zh-CN"/>
              <a:t>Timing</a:t>
            </a:r>
            <a:r>
              <a:rPr lang="zh-CN" altLang="en-US"/>
              <a:t> </a:t>
            </a:r>
            <a:r>
              <a:rPr lang="en-US" altLang="zh-CN"/>
              <a:t>station</a:t>
            </a:r>
            <a:endParaRPr lang="en-US"/>
          </a:p>
        </p:txBody>
      </p:sp>
      <p:cxnSp>
        <p:nvCxnSpPr>
          <p:cNvPr id="8" name="Straight Arrow Connector 7">
            <a:extLst>
              <a:ext uri="{FF2B5EF4-FFF2-40B4-BE49-F238E27FC236}">
                <a16:creationId xmlns:a16="http://schemas.microsoft.com/office/drawing/2014/main" id="{09881C0C-D963-F541-C0DB-9835238462D4}"/>
              </a:ext>
            </a:extLst>
          </p:cNvPr>
          <p:cNvCxnSpPr>
            <a:stCxn id="6" idx="3"/>
            <a:endCxn id="5" idx="1"/>
          </p:cNvCxnSpPr>
          <p:nvPr/>
        </p:nvCxnSpPr>
        <p:spPr>
          <a:xfrm flipV="1">
            <a:off x="2063552" y="3060385"/>
            <a:ext cx="144016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253DB202-4E05-8F05-403F-6A7DB2E77BCA}"/>
              </a:ext>
            </a:extLst>
          </p:cNvPr>
          <p:cNvCxnSpPr>
            <a:cxnSpLocks/>
            <a:stCxn id="12" idx="1"/>
            <a:endCxn id="20" idx="3"/>
          </p:cNvCxnSpPr>
          <p:nvPr/>
        </p:nvCxnSpPr>
        <p:spPr>
          <a:xfrm flipH="1">
            <a:off x="2184794" y="4445379"/>
            <a:ext cx="1282920" cy="10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964E4637-1BD4-C8E1-7F9C-E689A878AC99}"/>
              </a:ext>
            </a:extLst>
          </p:cNvPr>
          <p:cNvSpPr txBox="1"/>
          <p:nvPr/>
        </p:nvSpPr>
        <p:spPr>
          <a:xfrm>
            <a:off x="3467714" y="4091436"/>
            <a:ext cx="1440147" cy="707886"/>
          </a:xfrm>
          <a:prstGeom prst="rect">
            <a:avLst/>
          </a:prstGeom>
          <a:noFill/>
          <a:ln>
            <a:solidFill>
              <a:srgbClr val="FF0000"/>
            </a:solidFill>
          </a:ln>
        </p:spPr>
        <p:txBody>
          <a:bodyPr wrap="square" rtlCol="0">
            <a:spAutoFit/>
          </a:bodyPr>
          <a:lstStyle/>
          <a:p>
            <a:r>
              <a:rPr lang="en-US" altLang="zh-CN" sz="2000"/>
              <a:t>local</a:t>
            </a:r>
            <a:r>
              <a:rPr lang="zh-CN" altLang="en-US" sz="2000"/>
              <a:t> </a:t>
            </a:r>
            <a:r>
              <a:rPr lang="en-US" altLang="zh-CN" sz="2000"/>
              <a:t>timing</a:t>
            </a:r>
            <a:r>
              <a:rPr lang="zh-CN" altLang="en-US" sz="2000"/>
              <a:t> </a:t>
            </a:r>
            <a:r>
              <a:rPr lang="en-US" altLang="zh-CN" sz="2000"/>
              <a:t>station</a:t>
            </a:r>
            <a:endParaRPr lang="en-US"/>
          </a:p>
        </p:txBody>
      </p:sp>
      <p:sp>
        <p:nvSpPr>
          <p:cNvPr id="14" name="TextBox 13">
            <a:extLst>
              <a:ext uri="{FF2B5EF4-FFF2-40B4-BE49-F238E27FC236}">
                <a16:creationId xmlns:a16="http://schemas.microsoft.com/office/drawing/2014/main" id="{EE524942-ADEE-02ED-BCAB-01FC02B78FB9}"/>
              </a:ext>
            </a:extLst>
          </p:cNvPr>
          <p:cNvSpPr txBox="1"/>
          <p:nvPr/>
        </p:nvSpPr>
        <p:spPr>
          <a:xfrm>
            <a:off x="3765336" y="5559623"/>
            <a:ext cx="844901" cy="461665"/>
          </a:xfrm>
          <a:prstGeom prst="rect">
            <a:avLst/>
          </a:prstGeom>
          <a:noFill/>
          <a:ln>
            <a:solidFill>
              <a:srgbClr val="FF0000"/>
            </a:solidFill>
          </a:ln>
        </p:spPr>
        <p:txBody>
          <a:bodyPr wrap="square" rtlCol="0">
            <a:spAutoFit/>
          </a:bodyPr>
          <a:lstStyle/>
          <a:p>
            <a:r>
              <a:rPr lang="en-US" altLang="zh-CN" sz="2400"/>
              <a:t>laser</a:t>
            </a:r>
            <a:endParaRPr lang="en-US"/>
          </a:p>
        </p:txBody>
      </p:sp>
      <p:cxnSp>
        <p:nvCxnSpPr>
          <p:cNvPr id="16" name="Straight Arrow Connector 15">
            <a:extLst>
              <a:ext uri="{FF2B5EF4-FFF2-40B4-BE49-F238E27FC236}">
                <a16:creationId xmlns:a16="http://schemas.microsoft.com/office/drawing/2014/main" id="{61EAA775-A228-F173-1F23-97994B825006}"/>
              </a:ext>
            </a:extLst>
          </p:cNvPr>
          <p:cNvCxnSpPr>
            <a:cxnSpLocks/>
            <a:stCxn id="5" idx="2"/>
            <a:endCxn id="12" idx="0"/>
          </p:cNvCxnSpPr>
          <p:nvPr/>
        </p:nvCxnSpPr>
        <p:spPr>
          <a:xfrm>
            <a:off x="4187788" y="3414328"/>
            <a:ext cx="0" cy="6771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0CF35B5E-A891-1A64-544B-C0A21DB3F806}"/>
              </a:ext>
            </a:extLst>
          </p:cNvPr>
          <p:cNvSpPr txBox="1"/>
          <p:nvPr/>
        </p:nvSpPr>
        <p:spPr>
          <a:xfrm>
            <a:off x="1212672" y="4132676"/>
            <a:ext cx="972122" cy="646331"/>
          </a:xfrm>
          <a:prstGeom prst="rect">
            <a:avLst/>
          </a:prstGeom>
          <a:noFill/>
          <a:ln>
            <a:solidFill>
              <a:srgbClr val="FF0000"/>
            </a:solidFill>
          </a:ln>
        </p:spPr>
        <p:txBody>
          <a:bodyPr wrap="square" rtlCol="0">
            <a:spAutoFit/>
          </a:bodyPr>
          <a:lstStyle/>
          <a:p>
            <a:r>
              <a:rPr lang="en-US" altLang="zh-CN"/>
              <a:t>Pockels</a:t>
            </a:r>
            <a:r>
              <a:rPr lang="zh-CN" altLang="en-US"/>
              <a:t> </a:t>
            </a:r>
            <a:endParaRPr lang="en-HK" altLang="zh-CN"/>
          </a:p>
          <a:p>
            <a:r>
              <a:rPr lang="en-US" altLang="zh-CN"/>
              <a:t>cells</a:t>
            </a:r>
            <a:endParaRPr lang="en-US"/>
          </a:p>
        </p:txBody>
      </p:sp>
      <p:sp>
        <p:nvSpPr>
          <p:cNvPr id="24" name="TextBox 23">
            <a:extLst>
              <a:ext uri="{FF2B5EF4-FFF2-40B4-BE49-F238E27FC236}">
                <a16:creationId xmlns:a16="http://schemas.microsoft.com/office/drawing/2014/main" id="{F3D33700-E8A7-8319-80FB-834F0435CC89}"/>
              </a:ext>
            </a:extLst>
          </p:cNvPr>
          <p:cNvSpPr txBox="1"/>
          <p:nvPr/>
        </p:nvSpPr>
        <p:spPr>
          <a:xfrm>
            <a:off x="2311854" y="3768270"/>
            <a:ext cx="1028800" cy="1477328"/>
          </a:xfrm>
          <a:prstGeom prst="rect">
            <a:avLst/>
          </a:prstGeom>
          <a:noFill/>
        </p:spPr>
        <p:txBody>
          <a:bodyPr wrap="square">
            <a:spAutoFit/>
          </a:bodyPr>
          <a:lstStyle/>
          <a:p>
            <a:r>
              <a:rPr lang="en-US" altLang="zh-CN"/>
              <a:t>helicity</a:t>
            </a:r>
          </a:p>
          <a:p>
            <a:r>
              <a:rPr lang="en-US" altLang="zh-CN"/>
              <a:t>selection</a:t>
            </a:r>
          </a:p>
          <a:p>
            <a:endParaRPr lang="en-US"/>
          </a:p>
          <a:p>
            <a:r>
              <a:rPr lang="en-US" altLang="zh-CN"/>
              <a:t>up</a:t>
            </a:r>
            <a:r>
              <a:rPr lang="zh-CN" altLang="en-US"/>
              <a:t> </a:t>
            </a:r>
            <a:r>
              <a:rPr lang="en-US" altLang="zh-CN"/>
              <a:t>to</a:t>
            </a:r>
            <a:r>
              <a:rPr lang="zh-CN" altLang="en-US"/>
              <a:t> </a:t>
            </a:r>
            <a:r>
              <a:rPr lang="en-US" altLang="zh-CN"/>
              <a:t>1kHz</a:t>
            </a:r>
            <a:endParaRPr lang="en-US"/>
          </a:p>
        </p:txBody>
      </p:sp>
      <p:cxnSp>
        <p:nvCxnSpPr>
          <p:cNvPr id="54" name="Straight Arrow Connector 53">
            <a:extLst>
              <a:ext uri="{FF2B5EF4-FFF2-40B4-BE49-F238E27FC236}">
                <a16:creationId xmlns:a16="http://schemas.microsoft.com/office/drawing/2014/main" id="{76F72D91-BCFF-8FE8-7F55-AF7D47905139}"/>
              </a:ext>
            </a:extLst>
          </p:cNvPr>
          <p:cNvCxnSpPr>
            <a:cxnSpLocks/>
            <a:stCxn id="12" idx="2"/>
            <a:endCxn id="14" idx="0"/>
          </p:cNvCxnSpPr>
          <p:nvPr/>
        </p:nvCxnSpPr>
        <p:spPr>
          <a:xfrm flipH="1">
            <a:off x="4187787" y="4799322"/>
            <a:ext cx="1" cy="7603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B5640E20-518F-815B-6031-C88AEFBE3879}"/>
              </a:ext>
            </a:extLst>
          </p:cNvPr>
          <p:cNvSpPr txBox="1"/>
          <p:nvPr/>
        </p:nvSpPr>
        <p:spPr>
          <a:xfrm>
            <a:off x="4264125" y="4862079"/>
            <a:ext cx="2628285" cy="646331"/>
          </a:xfrm>
          <a:prstGeom prst="rect">
            <a:avLst/>
          </a:prstGeom>
          <a:noFill/>
        </p:spPr>
        <p:txBody>
          <a:bodyPr wrap="square">
            <a:spAutoFit/>
          </a:bodyPr>
          <a:lstStyle/>
          <a:p>
            <a:r>
              <a:rPr lang="en-US" altLang="zh-CN"/>
              <a:t>trigger</a:t>
            </a:r>
          </a:p>
          <a:p>
            <a:r>
              <a:rPr lang="en-US" altLang="zh-CN"/>
              <a:t>up</a:t>
            </a:r>
            <a:r>
              <a:rPr lang="zh-CN" altLang="en-US"/>
              <a:t> </a:t>
            </a:r>
            <a:r>
              <a:rPr lang="en-US" altLang="zh-CN"/>
              <a:t>to</a:t>
            </a:r>
            <a:r>
              <a:rPr lang="zh-CN" altLang="en-US"/>
              <a:t> </a:t>
            </a:r>
            <a:r>
              <a:rPr lang="en-US" altLang="zh-CN"/>
              <a:t>10kHz</a:t>
            </a:r>
            <a:endParaRPr lang="en-US"/>
          </a:p>
        </p:txBody>
      </p:sp>
      <p:sp>
        <p:nvSpPr>
          <p:cNvPr id="71" name="TextBox 70">
            <a:extLst>
              <a:ext uri="{FF2B5EF4-FFF2-40B4-BE49-F238E27FC236}">
                <a16:creationId xmlns:a16="http://schemas.microsoft.com/office/drawing/2014/main" id="{15AAEE5F-EBEE-F332-44E8-478444F0331C}"/>
              </a:ext>
            </a:extLst>
          </p:cNvPr>
          <p:cNvSpPr txBox="1"/>
          <p:nvPr/>
        </p:nvSpPr>
        <p:spPr>
          <a:xfrm>
            <a:off x="6403176" y="4122213"/>
            <a:ext cx="1129355" cy="646331"/>
          </a:xfrm>
          <a:prstGeom prst="rect">
            <a:avLst/>
          </a:prstGeom>
          <a:noFill/>
          <a:ln>
            <a:solidFill>
              <a:srgbClr val="FF0000"/>
            </a:solidFill>
          </a:ln>
        </p:spPr>
        <p:txBody>
          <a:bodyPr wrap="square" rtlCol="0">
            <a:spAutoFit/>
          </a:bodyPr>
          <a:lstStyle/>
          <a:p>
            <a:r>
              <a:rPr lang="en-US" altLang="zh-CN"/>
              <a:t>Taichu</a:t>
            </a:r>
          </a:p>
          <a:p>
            <a:r>
              <a:rPr lang="en-US" altLang="zh-CN"/>
              <a:t>detector</a:t>
            </a:r>
            <a:endParaRPr lang="en-US"/>
          </a:p>
        </p:txBody>
      </p:sp>
      <p:cxnSp>
        <p:nvCxnSpPr>
          <p:cNvPr id="72" name="Straight Arrow Connector 71">
            <a:extLst>
              <a:ext uri="{FF2B5EF4-FFF2-40B4-BE49-F238E27FC236}">
                <a16:creationId xmlns:a16="http://schemas.microsoft.com/office/drawing/2014/main" id="{69A36DA5-CE3C-0B28-1485-A327A929902A}"/>
              </a:ext>
            </a:extLst>
          </p:cNvPr>
          <p:cNvCxnSpPr>
            <a:cxnSpLocks/>
            <a:stCxn id="12" idx="3"/>
            <a:endCxn id="71" idx="1"/>
          </p:cNvCxnSpPr>
          <p:nvPr/>
        </p:nvCxnSpPr>
        <p:spPr>
          <a:xfrm>
            <a:off x="4907861" y="4445379"/>
            <a:ext cx="149531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7" name="TextBox 76">
            <a:extLst>
              <a:ext uri="{FF2B5EF4-FFF2-40B4-BE49-F238E27FC236}">
                <a16:creationId xmlns:a16="http://schemas.microsoft.com/office/drawing/2014/main" id="{777CDFC7-DDD3-6644-22A7-DF45D6C96D52}"/>
              </a:ext>
            </a:extLst>
          </p:cNvPr>
          <p:cNvSpPr txBox="1"/>
          <p:nvPr/>
        </p:nvSpPr>
        <p:spPr>
          <a:xfrm>
            <a:off x="5054250" y="3733523"/>
            <a:ext cx="1440143" cy="1200329"/>
          </a:xfrm>
          <a:prstGeom prst="rect">
            <a:avLst/>
          </a:prstGeom>
          <a:noFill/>
        </p:spPr>
        <p:txBody>
          <a:bodyPr wrap="square">
            <a:spAutoFit/>
          </a:bodyPr>
          <a:lstStyle/>
          <a:p>
            <a:r>
              <a:rPr lang="en-US" altLang="zh-CN"/>
              <a:t>data</a:t>
            </a:r>
            <a:r>
              <a:rPr lang="zh-CN" altLang="en-US"/>
              <a:t> </a:t>
            </a:r>
            <a:r>
              <a:rPr lang="en-US" altLang="zh-CN"/>
              <a:t>acquisation</a:t>
            </a:r>
          </a:p>
          <a:p>
            <a:endParaRPr lang="en-US"/>
          </a:p>
          <a:p>
            <a:r>
              <a:rPr lang="en-US" altLang="zh-CN"/>
              <a:t>up</a:t>
            </a:r>
            <a:r>
              <a:rPr lang="zh-CN" altLang="en-US"/>
              <a:t> </a:t>
            </a:r>
            <a:r>
              <a:rPr lang="en-US" altLang="zh-CN"/>
              <a:t>to</a:t>
            </a:r>
            <a:r>
              <a:rPr lang="zh-CN" altLang="en-US"/>
              <a:t> </a:t>
            </a:r>
            <a:r>
              <a:rPr lang="en-US" altLang="zh-CN"/>
              <a:t>10kHz</a:t>
            </a:r>
            <a:endParaRPr lang="en-US"/>
          </a:p>
        </p:txBody>
      </p:sp>
      <p:graphicFrame>
        <p:nvGraphicFramePr>
          <p:cNvPr id="81" name="Table 81">
            <a:extLst>
              <a:ext uri="{FF2B5EF4-FFF2-40B4-BE49-F238E27FC236}">
                <a16:creationId xmlns:a16="http://schemas.microsoft.com/office/drawing/2014/main" id="{FD7E447A-1705-6EAD-9EE1-3D01A926EB32}"/>
              </a:ext>
            </a:extLst>
          </p:cNvPr>
          <p:cNvGraphicFramePr>
            <a:graphicFrameLocks noGrp="1"/>
          </p:cNvGraphicFramePr>
          <p:nvPr>
            <p:extLst>
              <p:ext uri="{D42A27DB-BD31-4B8C-83A1-F6EECF244321}">
                <p14:modId xmlns:p14="http://schemas.microsoft.com/office/powerpoint/2010/main" val="4114157038"/>
              </p:ext>
            </p:extLst>
          </p:nvPr>
        </p:nvGraphicFramePr>
        <p:xfrm>
          <a:off x="7888555" y="3096429"/>
          <a:ext cx="3721379" cy="2501830"/>
        </p:xfrm>
        <a:graphic>
          <a:graphicData uri="http://schemas.openxmlformats.org/drawingml/2006/table">
            <a:tbl>
              <a:tblPr firstRow="1" bandRow="1">
                <a:tableStyleId>{5C22544A-7EE6-4342-B048-85BDC9FD1C3A}</a:tableStyleId>
              </a:tblPr>
              <a:tblGrid>
                <a:gridCol w="1585822">
                  <a:extLst>
                    <a:ext uri="{9D8B030D-6E8A-4147-A177-3AD203B41FA5}">
                      <a16:colId xmlns:a16="http://schemas.microsoft.com/office/drawing/2014/main" val="820585535"/>
                    </a:ext>
                  </a:extLst>
                </a:gridCol>
                <a:gridCol w="2135557">
                  <a:extLst>
                    <a:ext uri="{9D8B030D-6E8A-4147-A177-3AD203B41FA5}">
                      <a16:colId xmlns:a16="http://schemas.microsoft.com/office/drawing/2014/main" val="3198565650"/>
                    </a:ext>
                  </a:extLst>
                </a:gridCol>
              </a:tblGrid>
              <a:tr h="378390">
                <a:tc>
                  <a:txBody>
                    <a:bodyPr/>
                    <a:lstStyle/>
                    <a:p>
                      <a:r>
                        <a:rPr lang="en-US" altLang="zh-CN"/>
                        <a:t>Data</a:t>
                      </a:r>
                      <a:r>
                        <a:rPr lang="zh-CN" altLang="en-US"/>
                        <a:t> </a:t>
                      </a:r>
                      <a:r>
                        <a:rPr lang="en-US" altLang="zh-CN"/>
                        <a:t>columns</a:t>
                      </a:r>
                      <a:endParaRPr lang="en-US"/>
                    </a:p>
                  </a:txBody>
                  <a:tcPr/>
                </a:tc>
                <a:tc>
                  <a:txBody>
                    <a:bodyPr/>
                    <a:lstStyle/>
                    <a:p>
                      <a:r>
                        <a:rPr lang="en-US" altLang="zh-CN"/>
                        <a:t>note</a:t>
                      </a:r>
                      <a:endParaRPr lang="en-US"/>
                    </a:p>
                  </a:txBody>
                  <a:tcPr/>
                </a:tc>
                <a:extLst>
                  <a:ext uri="{0D108BD9-81ED-4DB2-BD59-A6C34878D82A}">
                    <a16:rowId xmlns:a16="http://schemas.microsoft.com/office/drawing/2014/main" val="96192458"/>
                  </a:ext>
                </a:extLst>
              </a:tr>
              <a:tr h="370840">
                <a:tc>
                  <a:txBody>
                    <a:bodyPr/>
                    <a:lstStyle/>
                    <a:p>
                      <a:r>
                        <a:rPr lang="en-US" altLang="zh-CN"/>
                        <a:t>Run</a:t>
                      </a:r>
                      <a:r>
                        <a:rPr lang="zh-CN" altLang="en-US"/>
                        <a:t> </a:t>
                      </a:r>
                      <a:r>
                        <a:rPr lang="en-US" altLang="zh-CN"/>
                        <a:t>ID</a:t>
                      </a:r>
                      <a:endParaRPr lang="en-US"/>
                    </a:p>
                  </a:txBody>
                  <a:tcPr/>
                </a:tc>
                <a:tc>
                  <a:txBody>
                    <a:bodyPr/>
                    <a:lstStyle/>
                    <a:p>
                      <a:endParaRPr lang="en-US"/>
                    </a:p>
                  </a:txBody>
                  <a:tcPr/>
                </a:tc>
                <a:extLst>
                  <a:ext uri="{0D108BD9-81ED-4DB2-BD59-A6C34878D82A}">
                    <a16:rowId xmlns:a16="http://schemas.microsoft.com/office/drawing/2014/main" val="1355778404"/>
                  </a:ext>
                </a:extLst>
              </a:tr>
              <a:tr h="370840">
                <a:tc>
                  <a:txBody>
                    <a:bodyPr/>
                    <a:lstStyle/>
                    <a:p>
                      <a:r>
                        <a:rPr lang="en-US" altLang="zh-CN"/>
                        <a:t>Time</a:t>
                      </a:r>
                      <a:r>
                        <a:rPr lang="zh-CN" altLang="en-US"/>
                        <a:t> </a:t>
                      </a:r>
                      <a:r>
                        <a:rPr lang="en-US" altLang="zh-CN"/>
                        <a:t>stamp</a:t>
                      </a:r>
                      <a:endParaRPr lang="en-US"/>
                    </a:p>
                  </a:txBody>
                  <a:tcPr/>
                </a:tc>
                <a:tc>
                  <a:txBody>
                    <a:bodyPr/>
                    <a:lstStyle/>
                    <a:p>
                      <a:endParaRPr lang="en-US"/>
                    </a:p>
                  </a:txBody>
                  <a:tcPr/>
                </a:tc>
                <a:extLst>
                  <a:ext uri="{0D108BD9-81ED-4DB2-BD59-A6C34878D82A}">
                    <a16:rowId xmlns:a16="http://schemas.microsoft.com/office/drawing/2014/main" val="2809756852"/>
                  </a:ext>
                </a:extLst>
              </a:tr>
              <a:tr h="370840">
                <a:tc>
                  <a:txBody>
                    <a:bodyPr/>
                    <a:lstStyle/>
                    <a:p>
                      <a:r>
                        <a:rPr lang="en-US" altLang="zh-CN"/>
                        <a:t>laser</a:t>
                      </a:r>
                      <a:r>
                        <a:rPr lang="zh-CN" altLang="en-US"/>
                        <a:t>  </a:t>
                      </a:r>
                      <a:r>
                        <a:rPr lang="en-US" altLang="zh-CN"/>
                        <a:t>polarization</a:t>
                      </a:r>
                      <a:endParaRPr lang="en-US"/>
                    </a:p>
                  </a:txBody>
                  <a:tcPr/>
                </a:tc>
                <a:tc>
                  <a:txBody>
                    <a:bodyPr/>
                    <a:lstStyle/>
                    <a:p>
                      <a:r>
                        <a:rPr lang="en-US" altLang="zh-CN"/>
                        <a:t>linear</a:t>
                      </a:r>
                      <a:r>
                        <a:rPr lang="zh-CN" altLang="en-US"/>
                        <a:t> </a:t>
                      </a:r>
                      <a:r>
                        <a:rPr lang="en-US" altLang="zh-CN"/>
                        <a:t>/</a:t>
                      </a:r>
                      <a:r>
                        <a:rPr lang="zh-CN" altLang="en-US"/>
                        <a:t> </a:t>
                      </a:r>
                      <a:r>
                        <a:rPr lang="en-US" altLang="zh-CN"/>
                        <a:t>left</a:t>
                      </a:r>
                      <a:r>
                        <a:rPr lang="zh-CN" altLang="en-US"/>
                        <a:t> </a:t>
                      </a:r>
                      <a:r>
                        <a:rPr lang="en-US" altLang="zh-CN"/>
                        <a:t>/</a:t>
                      </a:r>
                      <a:r>
                        <a:rPr lang="zh-CN" altLang="en-US"/>
                        <a:t> </a:t>
                      </a:r>
                      <a:r>
                        <a:rPr lang="en-US" altLang="zh-CN"/>
                        <a:t>right</a:t>
                      </a:r>
                      <a:endParaRPr lang="en-US"/>
                    </a:p>
                  </a:txBody>
                  <a:tcPr/>
                </a:tc>
                <a:extLst>
                  <a:ext uri="{0D108BD9-81ED-4DB2-BD59-A6C34878D82A}">
                    <a16:rowId xmlns:a16="http://schemas.microsoft.com/office/drawing/2014/main" val="2831748282"/>
                  </a:ext>
                </a:extLst>
              </a:tr>
              <a:tr h="370840">
                <a:tc>
                  <a:txBody>
                    <a:bodyPr/>
                    <a:lstStyle/>
                    <a:p>
                      <a:r>
                        <a:rPr lang="en-US" altLang="zh-CN"/>
                        <a:t>detector</a:t>
                      </a:r>
                      <a:r>
                        <a:rPr lang="zh-CN" altLang="en-US"/>
                        <a:t> </a:t>
                      </a:r>
                      <a:r>
                        <a:rPr lang="en-US" altLang="zh-CN"/>
                        <a:t>data</a:t>
                      </a:r>
                      <a:endParaRPr lang="en-US"/>
                    </a:p>
                  </a:txBody>
                  <a:tcPr/>
                </a:tc>
                <a:tc>
                  <a:txBody>
                    <a:bodyPr/>
                    <a:lstStyle/>
                    <a:p>
                      <a:r>
                        <a:rPr lang="en-US" altLang="zh-CN"/>
                        <a:t>event</a:t>
                      </a:r>
                      <a:r>
                        <a:rPr lang="zh-CN" altLang="en-US"/>
                        <a:t> </a:t>
                      </a:r>
                      <a:r>
                        <a:rPr lang="en-US" altLang="zh-CN"/>
                        <a:t>count,</a:t>
                      </a:r>
                      <a:r>
                        <a:rPr lang="zh-CN" altLang="en-US"/>
                        <a:t> </a:t>
                      </a:r>
                      <a:r>
                        <a:rPr lang="en-US" altLang="zh-CN"/>
                        <a:t>...</a:t>
                      </a:r>
                      <a:endParaRPr lang="en-US"/>
                    </a:p>
                  </a:txBody>
                  <a:tcPr/>
                </a:tc>
                <a:extLst>
                  <a:ext uri="{0D108BD9-81ED-4DB2-BD59-A6C34878D82A}">
                    <a16:rowId xmlns:a16="http://schemas.microsoft.com/office/drawing/2014/main" val="1024969619"/>
                  </a:ext>
                </a:extLst>
              </a:tr>
              <a:tr h="370840">
                <a:tc>
                  <a:txBody>
                    <a:bodyPr/>
                    <a:lstStyle/>
                    <a:p>
                      <a:r>
                        <a:rPr lang="en-US" altLang="zh-CN"/>
                        <a:t>bucket</a:t>
                      </a:r>
                      <a:r>
                        <a:rPr lang="zh-CN" altLang="en-US"/>
                        <a:t> </a:t>
                      </a:r>
                      <a:r>
                        <a:rPr lang="en-US" altLang="zh-CN"/>
                        <a:t>ID</a:t>
                      </a:r>
                      <a:endParaRPr lang="en-US"/>
                    </a:p>
                  </a:txBody>
                  <a:tcPr/>
                </a:tc>
                <a:tc>
                  <a:txBody>
                    <a:bodyPr/>
                    <a:lstStyle/>
                    <a:p>
                      <a:endParaRPr lang="en-US"/>
                    </a:p>
                  </a:txBody>
                  <a:tcPr/>
                </a:tc>
                <a:extLst>
                  <a:ext uri="{0D108BD9-81ED-4DB2-BD59-A6C34878D82A}">
                    <a16:rowId xmlns:a16="http://schemas.microsoft.com/office/drawing/2014/main" val="1712099285"/>
                  </a:ext>
                </a:extLst>
              </a:tr>
            </a:tbl>
          </a:graphicData>
        </a:graphic>
      </p:graphicFrame>
      <p:sp>
        <p:nvSpPr>
          <p:cNvPr id="9" name="TextBox 8">
            <a:extLst>
              <a:ext uri="{FF2B5EF4-FFF2-40B4-BE49-F238E27FC236}">
                <a16:creationId xmlns:a16="http://schemas.microsoft.com/office/drawing/2014/main" id="{77B5735A-94AF-E79A-6A17-616CDE0D9C02}"/>
              </a:ext>
            </a:extLst>
          </p:cNvPr>
          <p:cNvSpPr txBox="1"/>
          <p:nvPr/>
        </p:nvSpPr>
        <p:spPr>
          <a:xfrm>
            <a:off x="541083" y="1033329"/>
            <a:ext cx="9649072" cy="1477328"/>
          </a:xfrm>
          <a:prstGeom prst="rect">
            <a:avLst/>
          </a:prstGeom>
          <a:noFill/>
        </p:spPr>
        <p:txBody>
          <a:bodyPr wrap="square" rtlCol="0">
            <a:spAutoFit/>
          </a:bodyPr>
          <a:lstStyle/>
          <a:p>
            <a:pPr marL="285750" indent="-285750">
              <a:buFont typeface="Arial" panose="020B0604020202020204" pitchFamily="34" charset="0"/>
              <a:buChar char="•"/>
            </a:pPr>
            <a:r>
              <a:rPr lang="en-US"/>
              <a:t>基本要求</a:t>
            </a:r>
          </a:p>
          <a:p>
            <a:pPr marL="742950" lvl="1" indent="-285750">
              <a:buFont typeface="Arial" panose="020B0604020202020204" pitchFamily="34" charset="0"/>
              <a:buChar char="•"/>
            </a:pPr>
            <a:r>
              <a:rPr lang="en-US"/>
              <a:t>可以将激光脉冲和一个指定</a:t>
            </a:r>
            <a:r>
              <a:rPr lang="en-US" altLang="zh-CN"/>
              <a:t>bucket</a:t>
            </a:r>
            <a:r>
              <a:rPr lang="zh-CN" altLang="en-US"/>
              <a:t>号的</a:t>
            </a:r>
            <a:r>
              <a:rPr lang="en-US"/>
              <a:t>束团对撞</a:t>
            </a:r>
            <a:r>
              <a:rPr lang="zh-CN" altLang="en-US"/>
              <a:t>，延时调节精度优于 </a:t>
            </a:r>
            <a:r>
              <a:rPr lang="en-US" altLang="zh-CN"/>
              <a:t>10</a:t>
            </a:r>
            <a:r>
              <a:rPr lang="zh-CN" altLang="en-US"/>
              <a:t> </a:t>
            </a:r>
            <a:r>
              <a:rPr lang="en-US" altLang="zh-CN"/>
              <a:t>ps</a:t>
            </a:r>
          </a:p>
          <a:p>
            <a:pPr marL="742950" lvl="1" indent="-285750">
              <a:buFont typeface="Arial" panose="020B0604020202020204" pitchFamily="34" charset="0"/>
              <a:buChar char="•"/>
            </a:pPr>
            <a:r>
              <a:rPr lang="en-US"/>
              <a:t>给激光</a:t>
            </a:r>
            <a:r>
              <a:rPr lang="zh-CN" altLang="en-US"/>
              <a:t>、探测器同步</a:t>
            </a:r>
            <a:r>
              <a:rPr lang="en-US"/>
              <a:t>发送触发信号</a:t>
            </a:r>
            <a:r>
              <a:rPr lang="zh-CN" altLang="en-US"/>
              <a:t>，重复频率可达</a:t>
            </a:r>
            <a:r>
              <a:rPr lang="en-US" altLang="zh-CN"/>
              <a:t>10kHz</a:t>
            </a:r>
          </a:p>
          <a:p>
            <a:pPr marL="742950" lvl="1" indent="-285750">
              <a:buFont typeface="Arial" panose="020B0604020202020204" pitchFamily="34" charset="0"/>
              <a:buChar char="•"/>
            </a:pPr>
            <a:r>
              <a:rPr lang="en-US"/>
              <a:t>给</a:t>
            </a:r>
            <a:r>
              <a:rPr lang="en-US" altLang="zh-CN"/>
              <a:t>Pockels</a:t>
            </a:r>
            <a:r>
              <a:rPr lang="zh-CN" altLang="en-US"/>
              <a:t> </a:t>
            </a:r>
            <a:r>
              <a:rPr lang="en-US" altLang="zh-CN"/>
              <a:t>cells</a:t>
            </a:r>
            <a:r>
              <a:rPr lang="zh-CN" altLang="en-US"/>
              <a:t>发送触发信号，随机发送，或者以一定重复频率发送（最高</a:t>
            </a:r>
            <a:r>
              <a:rPr lang="en-US" altLang="zh-CN"/>
              <a:t>1kHz</a:t>
            </a:r>
            <a:r>
              <a:rPr lang="zh-CN" altLang="en-US"/>
              <a:t>）</a:t>
            </a:r>
            <a:endParaRPr lang="en-US"/>
          </a:p>
          <a:p>
            <a:pPr marL="742950" lvl="1" indent="-285750">
              <a:buFont typeface="Arial" panose="020B0604020202020204" pitchFamily="34" charset="0"/>
              <a:buChar char="•"/>
            </a:pPr>
            <a:endParaRPr lang="en-US"/>
          </a:p>
        </p:txBody>
      </p:sp>
    </p:spTree>
    <p:extLst>
      <p:ext uri="{BB962C8B-B14F-4D97-AF65-F5344CB8AC3E}">
        <p14:creationId xmlns:p14="http://schemas.microsoft.com/office/powerpoint/2010/main" val="2911288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3D4FCD-F8AF-3F2C-D6C8-175E59B0E4D6}"/>
              </a:ext>
            </a:extLst>
          </p:cNvPr>
          <p:cNvSpPr>
            <a:spLocks noGrp="1"/>
          </p:cNvSpPr>
          <p:nvPr>
            <p:ph idx="1"/>
          </p:nvPr>
        </p:nvSpPr>
        <p:spPr/>
        <p:txBody>
          <a:bodyPr/>
          <a:lstStyle/>
          <a:p>
            <a:r>
              <a:rPr lang="en-US"/>
              <a:t>先同激光设备厂商讨论确定</a:t>
            </a:r>
          </a:p>
          <a:p>
            <a:pPr lvl="1"/>
            <a:r>
              <a:rPr lang="en-US"/>
              <a:t>激光器的工作频率</a:t>
            </a:r>
            <a:r>
              <a:rPr lang="zh-CN" altLang="en-US"/>
              <a:t>，对外界高频信号的频率是什么要求、同步精度要求呢？</a:t>
            </a:r>
            <a:endParaRPr lang="en-HK" altLang="zh-CN"/>
          </a:p>
          <a:p>
            <a:pPr lvl="2"/>
            <a:r>
              <a:rPr lang="zh-CN" altLang="en-US"/>
              <a:t>是否需要高精度的参考线信号？</a:t>
            </a:r>
            <a:endParaRPr lang="en-HK" altLang="zh-CN"/>
          </a:p>
          <a:p>
            <a:pPr lvl="1"/>
            <a:r>
              <a:rPr lang="zh-CN" altLang="en-US"/>
              <a:t>明确激光器的输出脉宽、时间抖动等关键参数</a:t>
            </a:r>
            <a:endParaRPr lang="en-HK" altLang="zh-CN"/>
          </a:p>
          <a:p>
            <a:pPr lvl="1"/>
            <a:r>
              <a:rPr lang="en-US" altLang="zh-CN"/>
              <a:t>Pockels</a:t>
            </a:r>
            <a:r>
              <a:rPr lang="zh-CN" altLang="en-US"/>
              <a:t> </a:t>
            </a:r>
            <a:r>
              <a:rPr lang="en-US" altLang="zh-CN"/>
              <a:t>cells</a:t>
            </a:r>
            <a:r>
              <a:rPr lang="zh-CN" altLang="en-US"/>
              <a:t>的控制方式</a:t>
            </a:r>
            <a:endParaRPr lang="en-HK" altLang="zh-CN"/>
          </a:p>
          <a:p>
            <a:pPr marL="914400" lvl="2" indent="0">
              <a:buNone/>
            </a:pPr>
            <a:endParaRPr lang="en-HK" altLang="zh-CN"/>
          </a:p>
          <a:p>
            <a:pPr>
              <a:spcBef>
                <a:spcPts val="600"/>
              </a:spcBef>
            </a:pPr>
            <a:r>
              <a:rPr lang="en-US"/>
              <a:t>激光光路上可添加一个光学</a:t>
            </a:r>
            <a:r>
              <a:rPr lang="en-US" altLang="zh-CN"/>
              <a:t>delay</a:t>
            </a:r>
            <a:r>
              <a:rPr lang="zh-CN" altLang="en-US"/>
              <a:t> </a:t>
            </a:r>
            <a:r>
              <a:rPr lang="en-US" altLang="zh-CN"/>
              <a:t>line</a:t>
            </a:r>
            <a:r>
              <a:rPr lang="zh-CN" altLang="en-US"/>
              <a:t>，用于光程控制和反馈</a:t>
            </a:r>
            <a:endParaRPr lang="en-HK" altLang="zh-CN"/>
          </a:p>
          <a:p>
            <a:r>
              <a:rPr lang="zh-CN" altLang="en-US"/>
              <a:t>下次讨论时需要明确探测器的控制接口，明确后续的工作量</a:t>
            </a:r>
            <a:endParaRPr lang="en-US"/>
          </a:p>
        </p:txBody>
      </p:sp>
      <p:sp>
        <p:nvSpPr>
          <p:cNvPr id="3" name="Title 2">
            <a:extLst>
              <a:ext uri="{FF2B5EF4-FFF2-40B4-BE49-F238E27FC236}">
                <a16:creationId xmlns:a16="http://schemas.microsoft.com/office/drawing/2014/main" id="{D7076B18-0495-660C-74CE-7F5EA1AD72C5}"/>
              </a:ext>
            </a:extLst>
          </p:cNvPr>
          <p:cNvSpPr>
            <a:spLocks noGrp="1"/>
          </p:cNvSpPr>
          <p:nvPr>
            <p:ph type="title"/>
          </p:nvPr>
        </p:nvSpPr>
        <p:spPr/>
        <p:txBody>
          <a:bodyPr/>
          <a:lstStyle/>
          <a:p>
            <a:r>
              <a:rPr lang="en-US"/>
              <a:t>讨论记录</a:t>
            </a:r>
          </a:p>
        </p:txBody>
      </p:sp>
      <p:sp>
        <p:nvSpPr>
          <p:cNvPr id="4" name="Slide Number Placeholder 3">
            <a:extLst>
              <a:ext uri="{FF2B5EF4-FFF2-40B4-BE49-F238E27FC236}">
                <a16:creationId xmlns:a16="http://schemas.microsoft.com/office/drawing/2014/main" id="{9BF1D88D-8E28-F3B6-EDCB-D3599E41F7AD}"/>
              </a:ext>
            </a:extLst>
          </p:cNvPr>
          <p:cNvSpPr>
            <a:spLocks noGrp="1"/>
          </p:cNvSpPr>
          <p:nvPr>
            <p:ph type="sldNum" sz="quarter" idx="12"/>
          </p:nvPr>
        </p:nvSpPr>
        <p:spPr/>
        <p:txBody>
          <a:bodyPr/>
          <a:lstStyle/>
          <a:p>
            <a:fld id="{F15E9139-A00B-4B2A-98A6-095DC08F1345}" type="slidenum">
              <a:rPr lang="zh-CN" altLang="en-US" smtClean="0"/>
              <a:pPr/>
              <a:t>9</a:t>
            </a:fld>
            <a:endParaRPr lang="zh-CN" altLang="en-US"/>
          </a:p>
        </p:txBody>
      </p:sp>
    </p:spTree>
    <p:extLst>
      <p:ext uri="{BB962C8B-B14F-4D97-AF65-F5344CB8AC3E}">
        <p14:creationId xmlns:p14="http://schemas.microsoft.com/office/powerpoint/2010/main" val="210901617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104792</TotalTime>
  <Words>1133</Words>
  <Application>Microsoft Macintosh PowerPoint</Application>
  <PresentationFormat>Widescreen</PresentationFormat>
  <Paragraphs>137</Paragraphs>
  <Slides>9</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等线</vt:lpstr>
      <vt:lpstr>KaiTi</vt:lpstr>
      <vt:lpstr>微软雅黑</vt:lpstr>
      <vt:lpstr>Wandohope</vt:lpstr>
      <vt:lpstr>Arial</vt:lpstr>
      <vt:lpstr>Arial Black</vt:lpstr>
      <vt:lpstr>Calibri</vt:lpstr>
      <vt:lpstr>Cambria Math</vt:lpstr>
      <vt:lpstr>Wingdings</vt:lpstr>
      <vt:lpstr>Office 主题</vt:lpstr>
      <vt:lpstr>基于BEPCII的Compton极化仪 总体进展和近期工作计划</vt:lpstr>
      <vt:lpstr>近期工作进展</vt:lpstr>
      <vt:lpstr>近期工作进展和计划</vt:lpstr>
      <vt:lpstr>PowerPoint Presentation</vt:lpstr>
      <vt:lpstr>Planned optics in the hutch </vt:lpstr>
      <vt:lpstr>激光参数和实验计划</vt:lpstr>
      <vt:lpstr>雷老师之前写的初步系统设计方案和指标</vt:lpstr>
      <vt:lpstr>Timing and DAQ</vt:lpstr>
      <vt:lpstr>讨论记录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ZHE DUAN</cp:lastModifiedBy>
  <cp:revision>4939</cp:revision>
  <cp:lastPrinted>2022-11-06T05:19:21Z</cp:lastPrinted>
  <dcterms:created xsi:type="dcterms:W3CDTF">2012-09-04T11:33:36Z</dcterms:created>
  <dcterms:modified xsi:type="dcterms:W3CDTF">2024-10-24T08:38:08Z</dcterms:modified>
</cp:coreProperties>
</file>