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45" r:id="rId3"/>
    <p:sldId id="340" r:id="rId4"/>
    <p:sldId id="341" r:id="rId5"/>
    <p:sldId id="342" r:id="rId6"/>
    <p:sldId id="346" r:id="rId7"/>
    <p:sldId id="276" r:id="rId8"/>
    <p:sldId id="2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E0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97" autoAdjust="0"/>
  </p:normalViewPr>
  <p:slideViewPr>
    <p:cSldViewPr snapToGrid="0">
      <p:cViewPr varScale="1">
        <p:scale>
          <a:sx n="58" d="100"/>
          <a:sy n="58" d="100"/>
        </p:scale>
        <p:origin x="9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7148-51A4-457D-AACB-896C0955F088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27BC-330B-413A-B7BB-24069F1DE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35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03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33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52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90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41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E408-48CD-4A5F-920A-C9223076BB4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0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0FA1-E619-40FF-BE03-2F1DA1228CB9}" type="datetime1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93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4EB8-6171-496C-8AB1-CC6621935F20}" type="datetime1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74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6F3-830E-4431-9B7E-F74153C2B98A}" type="datetime1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7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C514-EFCC-4200-BA8D-F4CDE7202C43}" type="datetime1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99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B926-814C-47DD-A0D2-AFBB297D88F5}" type="datetime1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75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AF7-0A43-48C1-9D59-1A169CC79D04}" type="datetime1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6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1941-E8ED-4E69-991C-ECC60D722C3A}" type="datetime1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00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507B-0CE7-4B9B-B916-F4BD393F3530}" type="datetime1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05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090C-302D-4525-85E8-59A58A5EA259}" type="datetime1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01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90A3-5A14-4D2D-8628-1DFB437F62AC}" type="datetime1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85F0-E66D-4D77-8CC3-4263CE115620}" type="datetime1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1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173F-2181-4319-9F59-FA80CC94CBEA}" type="datetime1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32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43024"/>
            <a:ext cx="9144000" cy="10763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Progress and Plan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789074"/>
            <a:ext cx="9144000" cy="1655762"/>
          </a:xfrm>
        </p:spPr>
        <p:txBody>
          <a:bodyPr/>
          <a:lstStyle/>
          <a:p>
            <a:r>
              <a:rPr lang="en-US" altLang="zh-CN" dirty="0" err="1" smtClean="0"/>
              <a:t>Mingyi</a:t>
            </a:r>
            <a:r>
              <a:rPr lang="en-US" altLang="zh-CN" dirty="0" smtClean="0"/>
              <a:t> Dong</a:t>
            </a:r>
          </a:p>
          <a:p>
            <a:endParaRPr lang="en-US" altLang="zh-CN" dirty="0"/>
          </a:p>
          <a:p>
            <a:r>
              <a:rPr lang="en-US" altLang="zh-CN" dirty="0" smtClean="0"/>
              <a:t>2024.11.4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3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8926"/>
            <a:ext cx="10515600" cy="939800"/>
          </a:xfrm>
        </p:spPr>
        <p:txBody>
          <a:bodyPr/>
          <a:lstStyle/>
          <a:p>
            <a:pPr algn="ctr"/>
            <a:r>
              <a:rPr lang="en-US" altLang="zh-CN" dirty="0"/>
              <a:t>Progress </a:t>
            </a:r>
            <a:r>
              <a:rPr lang="en-US" altLang="zh-CN" dirty="0" smtClean="0"/>
              <a:t>last </a:t>
            </a:r>
            <a:r>
              <a:rPr lang="en-US" altLang="zh-CN" dirty="0"/>
              <a:t>week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734409"/>
              </p:ext>
            </p:extLst>
          </p:nvPr>
        </p:nvGraphicFramePr>
        <p:xfrm>
          <a:off x="885826" y="1704722"/>
          <a:ext cx="10467974" cy="4231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56"/>
                <a:gridCol w="2948058"/>
                <a:gridCol w="1192768"/>
                <a:gridCol w="2752496"/>
                <a:gridCol w="2752496"/>
              </a:tblGrid>
              <a:tr h="107113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Planned tasks last week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 needed (day)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person in charge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Status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108762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MDC gas leakage checking and sealing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Mingyi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Dong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done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109859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Removal of target bases on</a:t>
                      </a:r>
                      <a:r>
                        <a:rPr lang="en-US" altLang="zh-CN" baseline="0" dirty="0" smtClean="0"/>
                        <a:t> connecting flanges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Mingyi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Dong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done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97384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MDC HV test and training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Mingyi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Dong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done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6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2846"/>
          </a:xfrm>
        </p:spPr>
        <p:txBody>
          <a:bodyPr/>
          <a:lstStyle/>
          <a:p>
            <a:pPr algn="ctr"/>
            <a:r>
              <a:rPr lang="en-US" altLang="zh-CN" dirty="0" smtClean="0"/>
              <a:t>Gas sealing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1794" y="881687"/>
            <a:ext cx="11782046" cy="236521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100" dirty="0" smtClean="0"/>
              <a:t>Oct. 29-31</a:t>
            </a:r>
          </a:p>
          <a:p>
            <a:pPr lvl="1"/>
            <a:r>
              <a:rPr lang="en-US" altLang="zh-CN" dirty="0" smtClean="0"/>
              <a:t>Q196 is sensitive to helium, argon, flammable gas, etc. </a:t>
            </a:r>
            <a:r>
              <a:rPr lang="en-US" altLang="zh-CN" dirty="0"/>
              <a:t>I</a:t>
            </a:r>
            <a:r>
              <a:rPr lang="en-US" altLang="zh-CN" dirty="0" smtClean="0"/>
              <a:t>t cannot accurately locate the leakage point. Checked leakage on </a:t>
            </a:r>
            <a:r>
              <a:rPr lang="en-US" altLang="zh-CN" dirty="0"/>
              <a:t>both </a:t>
            </a:r>
            <a:r>
              <a:rPr lang="en-US" altLang="zh-CN" dirty="0" smtClean="0"/>
              <a:t>side </a:t>
            </a:r>
            <a:r>
              <a:rPr lang="en-US" altLang="zh-CN" dirty="0"/>
              <a:t>with specialized helium leak detector </a:t>
            </a:r>
            <a:endParaRPr lang="en-US" altLang="zh-CN" dirty="0" smtClean="0"/>
          </a:p>
          <a:p>
            <a:pPr lvl="1"/>
            <a:r>
              <a:rPr lang="en-US" altLang="zh-CN" dirty="0"/>
              <a:t>L</a:t>
            </a:r>
            <a:r>
              <a:rPr lang="en-US" altLang="zh-CN" dirty="0" smtClean="0"/>
              <a:t>eakage was found on step2 (a </a:t>
            </a:r>
            <a:r>
              <a:rPr lang="el-GR" altLang="zh-CN" dirty="0" smtClean="0"/>
              <a:t>Φ</a:t>
            </a:r>
            <a:r>
              <a:rPr lang="en-US" altLang="zh-CN" dirty="0" smtClean="0"/>
              <a:t>3 hole in r direction). Sealed it with glue</a:t>
            </a:r>
          </a:p>
          <a:p>
            <a:pPr lvl="1"/>
            <a:r>
              <a:rPr lang="en-US" altLang="zh-CN" dirty="0" smtClean="0"/>
              <a:t>After sealing, the average leakage rate is about 3 ×10 </a:t>
            </a:r>
            <a:r>
              <a:rPr lang="en-US" altLang="zh-CN" baseline="30000" dirty="0" smtClean="0"/>
              <a:t>-5 </a:t>
            </a:r>
            <a:r>
              <a:rPr lang="en-US" altLang="zh-CN" dirty="0" smtClean="0"/>
              <a:t>pa 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/s on both sides</a:t>
            </a:r>
            <a:r>
              <a:rPr lang="en-US" altLang="zh-CN" dirty="0"/>
              <a:t>. The leakage rate of </a:t>
            </a:r>
            <a:r>
              <a:rPr lang="en-US" altLang="zh-CN" dirty="0" smtClean="0"/>
              <a:t>special point (-X axis on east side,  +Y on west side ) is about 2 </a:t>
            </a:r>
            <a:r>
              <a:rPr lang="en-US" altLang="zh-CN" dirty="0"/>
              <a:t>×10 </a:t>
            </a:r>
            <a:r>
              <a:rPr lang="en-US" altLang="zh-CN" baseline="30000" dirty="0" smtClean="0"/>
              <a:t>-4 </a:t>
            </a:r>
            <a:r>
              <a:rPr lang="en-US" altLang="zh-CN" dirty="0"/>
              <a:t>pa </a:t>
            </a:r>
            <a:r>
              <a:rPr lang="en-US" altLang="zh-CN" dirty="0" smtClean="0"/>
              <a:t>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/s, which is acceptable</a:t>
            </a:r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69" y="3367628"/>
            <a:ext cx="2701017" cy="3353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117" y="3405824"/>
            <a:ext cx="2480722" cy="32839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453" y="3383775"/>
            <a:ext cx="2647280" cy="33215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0398" y="3367628"/>
            <a:ext cx="3412671" cy="33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316"/>
          </a:xfrm>
        </p:spPr>
        <p:txBody>
          <a:bodyPr/>
          <a:lstStyle/>
          <a:p>
            <a:r>
              <a:rPr lang="en-US" altLang="zh-CN" dirty="0" smtClean="0"/>
              <a:t>Removal of the </a:t>
            </a:r>
            <a:r>
              <a:rPr lang="en-US" altLang="zh-CN" dirty="0"/>
              <a:t>target bases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072743" cy="4351338"/>
          </a:xfrm>
        </p:spPr>
        <p:txBody>
          <a:bodyPr/>
          <a:lstStyle/>
          <a:p>
            <a:r>
              <a:rPr lang="en-US" altLang="zh-CN" dirty="0" smtClean="0"/>
              <a:t>Oct</a:t>
            </a:r>
            <a:r>
              <a:rPr lang="en-US" altLang="zh-CN" dirty="0"/>
              <a:t>. </a:t>
            </a:r>
            <a:r>
              <a:rPr lang="en-US" altLang="zh-CN" dirty="0" smtClean="0"/>
              <a:t>29, 31</a:t>
            </a:r>
            <a:endParaRPr lang="en-US" altLang="zh-CN" dirty="0"/>
          </a:p>
          <a:p>
            <a:pPr lvl="1"/>
            <a:r>
              <a:rPr lang="en-US" altLang="zh-CN" dirty="0" smtClean="0"/>
              <a:t>Removed the target bases on the connecting flanges on both sides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869" y="1976375"/>
            <a:ext cx="3993017" cy="4200588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7685314" y="4778829"/>
            <a:ext cx="805543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244011" y="3185319"/>
            <a:ext cx="805543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345386" y="4778829"/>
            <a:ext cx="805543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685313" y="3185319"/>
            <a:ext cx="805543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39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897617"/>
          </a:xfrm>
        </p:spPr>
        <p:txBody>
          <a:bodyPr/>
          <a:lstStyle/>
          <a:p>
            <a:pPr algn="ctr"/>
            <a:r>
              <a:rPr lang="en-US" altLang="zh-CN" dirty="0" smtClean="0"/>
              <a:t>MDC HV test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104" y="1045028"/>
            <a:ext cx="7119257" cy="2547259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Oct. </a:t>
            </a:r>
            <a:r>
              <a:rPr lang="en-US" altLang="zh-CN" dirty="0" smtClean="0"/>
              <a:t>29-31</a:t>
            </a:r>
          </a:p>
          <a:p>
            <a:pPr lvl="1"/>
            <a:r>
              <a:rPr lang="en-US" altLang="zh-CN" dirty="0" smtClean="0"/>
              <a:t>large leakage current was found on two preamplifier boards ( W13-12, and W19-16). W13-12 is </a:t>
            </a:r>
            <a:r>
              <a:rPr lang="en-US" altLang="zh-CN" dirty="0"/>
              <a:t>adjacent to the </a:t>
            </a:r>
            <a:r>
              <a:rPr lang="en-US" altLang="zh-CN" dirty="0" smtClean="0"/>
              <a:t>FEB </a:t>
            </a:r>
            <a:r>
              <a:rPr lang="en-US" altLang="zh-CN" dirty="0"/>
              <a:t>of </a:t>
            </a:r>
            <a:r>
              <a:rPr lang="en-US" altLang="zh-CN" dirty="0" smtClean="0"/>
              <a:t>CGEM (no problem was found after extraction of inner chamber)</a:t>
            </a:r>
          </a:p>
          <a:p>
            <a:pPr lvl="1"/>
            <a:r>
              <a:rPr lang="en-US" altLang="zh-CN" dirty="0"/>
              <a:t>I</a:t>
            </a:r>
            <a:r>
              <a:rPr lang="en-US" altLang="zh-CN" dirty="0" smtClean="0"/>
              <a:t>nformed </a:t>
            </a:r>
            <a:r>
              <a:rPr lang="en-US" altLang="zh-CN" dirty="0" err="1" smtClean="0"/>
              <a:t>Michela</a:t>
            </a:r>
            <a:r>
              <a:rPr lang="en-US" altLang="zh-CN" dirty="0" smtClean="0"/>
              <a:t>, and </a:t>
            </a:r>
            <a:r>
              <a:rPr lang="en-US" altLang="zh-CN" dirty="0" err="1" smtClean="0"/>
              <a:t>Michela</a:t>
            </a:r>
            <a:r>
              <a:rPr lang="en-US" altLang="zh-CN" dirty="0" smtClean="0"/>
              <a:t> agreed to check the gap between the CGEM FEB boards and MDC preamplifier boards</a:t>
            </a:r>
          </a:p>
          <a:p>
            <a:pPr lvl="1"/>
            <a:r>
              <a:rPr lang="en-US" altLang="zh-CN" dirty="0"/>
              <a:t>Other layers can work normally under </a:t>
            </a:r>
            <a:r>
              <a:rPr lang="en-US" altLang="zh-CN" dirty="0" smtClean="0"/>
              <a:t>operating HV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47" y="3620180"/>
            <a:ext cx="6776925" cy="303885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955972" y="1273175"/>
            <a:ext cx="5236028" cy="5448300"/>
            <a:chOff x="3448194" y="-3148178"/>
            <a:chExt cx="9134220" cy="9504528"/>
          </a:xfrm>
        </p:grpSpPr>
        <p:pic>
          <p:nvPicPr>
            <p:cNvPr id="1026" name="Picture 2" descr="pic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6" t="7874" b="23552"/>
            <a:stretch/>
          </p:blipFill>
          <p:spPr bwMode="auto">
            <a:xfrm rot="16200000">
              <a:off x="3263040" y="-2963024"/>
              <a:ext cx="9504528" cy="913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椭圆 5"/>
            <p:cNvSpPr/>
            <p:nvPr/>
          </p:nvSpPr>
          <p:spPr>
            <a:xfrm>
              <a:off x="4757057" y="4340618"/>
              <a:ext cx="892629" cy="655925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138057" y="3136667"/>
              <a:ext cx="511630" cy="564021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611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8926"/>
            <a:ext cx="10515600" cy="939800"/>
          </a:xfrm>
        </p:spPr>
        <p:txBody>
          <a:bodyPr/>
          <a:lstStyle/>
          <a:p>
            <a:pPr algn="ctr"/>
            <a:r>
              <a:rPr lang="en-US" altLang="zh-CN" dirty="0" smtClean="0"/>
              <a:t>Plan for next week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863114"/>
              </p:ext>
            </p:extLst>
          </p:nvPr>
        </p:nvGraphicFramePr>
        <p:xfrm>
          <a:off x="838200" y="1522386"/>
          <a:ext cx="10798628" cy="339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641"/>
                <a:gridCol w="4049162"/>
                <a:gridCol w="1638268"/>
                <a:gridCol w="3780557"/>
              </a:tblGrid>
              <a:tr h="7505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Tasks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 needed (day)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person in charge</a:t>
                      </a:r>
                      <a:endParaRPr lang="zh-CN" altLang="en-US" dirty="0"/>
                    </a:p>
                  </a:txBody>
                  <a:tcPr/>
                </a:tc>
              </a:tr>
              <a:tr h="75059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dirty="0" smtClean="0"/>
                        <a:t>Check</a:t>
                      </a:r>
                      <a:r>
                        <a:rPr lang="en-US" altLang="zh-CN" baseline="0" dirty="0" smtClean="0"/>
                        <a:t> and </a:t>
                      </a:r>
                      <a:r>
                        <a:rPr lang="en-US" altLang="zh-CN" dirty="0" smtClean="0"/>
                        <a:t>fix</a:t>
                      </a:r>
                      <a:r>
                        <a:rPr lang="en-US" altLang="zh-CN" baseline="0" dirty="0" smtClean="0"/>
                        <a:t> the preamplifier boards of </a:t>
                      </a:r>
                      <a:r>
                        <a:rPr lang="en-US" altLang="zh-CN" dirty="0" smtClean="0"/>
                        <a:t>W13-12, and W19-16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Mingyi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Dong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94585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dirty="0" smtClean="0"/>
                        <a:t>MDC HV test and</a:t>
                      </a:r>
                      <a:r>
                        <a:rPr lang="en-US" altLang="zh-CN" baseline="0" dirty="0" smtClean="0"/>
                        <a:t> Cosmic-ray test 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Mingyi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Dong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94585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Preinstall shielding plates for CGEM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team, </a:t>
                      </a:r>
                      <a:r>
                        <a:rPr lang="en-US" altLang="zh-CN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Jinyu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4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0075" y="2289175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Backup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3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55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altLang="zh-CN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华文楷体" panose="02010600040101010101" pitchFamily="2" charset="-122"/>
              </a:rPr>
              <a:t>Schedule (may be updated each week) </a:t>
            </a:r>
            <a:endParaRPr lang="zh-CN" altLang="en-US" sz="3600" b="1" dirty="0">
              <a:solidFill>
                <a:srgbClr val="002060"/>
              </a:solidFill>
              <a:latin typeface="Cambria" panose="02040503050406030204" pitchFamily="18" charset="0"/>
              <a:ea typeface="华文楷体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A4AB-0E59-4FE3-84AB-28980A4BA75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380692"/>
              </p:ext>
            </p:extLst>
          </p:nvPr>
        </p:nvGraphicFramePr>
        <p:xfrm>
          <a:off x="395669" y="974583"/>
          <a:ext cx="11465502" cy="560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56"/>
                <a:gridCol w="2511422"/>
                <a:gridCol w="1138518"/>
                <a:gridCol w="1864659"/>
                <a:gridCol w="4034117"/>
                <a:gridCol w="1533830"/>
              </a:tblGrid>
              <a:tr h="63187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No.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tasks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Duration</a:t>
                      </a:r>
                      <a:r>
                        <a:rPr lang="zh-CN" altLang="en-US" sz="1800" dirty="0" smtClean="0"/>
                        <a:t>（</a:t>
                      </a:r>
                      <a:r>
                        <a:rPr lang="en-US" altLang="zh-CN" sz="1800" dirty="0" smtClean="0"/>
                        <a:t>day</a:t>
                      </a:r>
                      <a:r>
                        <a:rPr lang="zh-CN" altLang="en-US" sz="1800" dirty="0" smtClean="0"/>
                        <a:t>）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Start</a:t>
                      </a:r>
                      <a:r>
                        <a:rPr lang="en-US" altLang="zh-CN" sz="1800" baseline="0" dirty="0" smtClean="0"/>
                        <a:t> time and stop time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Sub-system</a:t>
                      </a:r>
                      <a:r>
                        <a:rPr lang="en-US" altLang="zh-CN" sz="1800" baseline="0" dirty="0" smtClean="0"/>
                        <a:t> involved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Status</a:t>
                      </a:r>
                      <a:endParaRPr lang="zh-CN" altLang="en-US" sz="1800" dirty="0"/>
                    </a:p>
                  </a:txBody>
                  <a:tcPr/>
                </a:tc>
              </a:tr>
              <a:tr h="86270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Removal of equipment of</a:t>
                      </a:r>
                      <a:r>
                        <a:rPr lang="en-US" altLang="zh-CN" sz="1800" baseline="0" dirty="0" smtClean="0">
                          <a:solidFill>
                            <a:srgbClr val="0000FF"/>
                          </a:solidFill>
                        </a:rPr>
                        <a:t> machine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800" dirty="0" smtClean="0"/>
                        <a:t>July 1-</a:t>
                      </a:r>
                      <a:r>
                        <a:rPr lang="en-US" altLang="zh-CN" sz="1800" baseline="0" dirty="0" smtClean="0"/>
                        <a:t> Aug. 6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Utility, Small angle </a:t>
                      </a:r>
                      <a:r>
                        <a:rPr lang="en-US" altLang="zh-CN" sz="1800" dirty="0" err="1" smtClean="0"/>
                        <a:t>lum</a:t>
                      </a:r>
                      <a:r>
                        <a:rPr lang="en-US" altLang="zh-CN" sz="1800" dirty="0" smtClean="0"/>
                        <a:t>. Detector and</a:t>
                      </a:r>
                      <a:r>
                        <a:rPr lang="en-US" altLang="zh-CN" sz="1800" baseline="0" dirty="0" smtClean="0"/>
                        <a:t> ZDD,  Beam pipe, slow control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</a:p>
                  </a:txBody>
                  <a:tcPr/>
                </a:tc>
              </a:tr>
              <a:tr h="41632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Pull-out of EEMC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Utility, EMC,</a:t>
                      </a:r>
                      <a:r>
                        <a:rPr lang="en-US" altLang="zh-CN" sz="1800" baseline="0" dirty="0" smtClean="0"/>
                        <a:t> TOF,  MDC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</a:p>
                  </a:txBody>
                  <a:tcPr/>
                </a:tc>
              </a:tr>
              <a:tr h="1173485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Removal of inner chamber</a:t>
                      </a:r>
                      <a:r>
                        <a:rPr lang="zh-CN" altLang="en-US" sz="1800" dirty="0" smtClean="0"/>
                        <a:t>（</a:t>
                      </a:r>
                      <a:r>
                        <a:rPr lang="en-US" altLang="zh-CN" sz="1800" dirty="0" smtClean="0"/>
                        <a:t>Operate simultaneously on both sides </a:t>
                      </a:r>
                      <a:r>
                        <a:rPr lang="zh-CN" altLang="en-US" sz="1800" dirty="0" smtClean="0"/>
                        <a:t>）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/>
                        <a:t>Aug. 7- Sep.7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/>
                        <a:t>Sep.8- Sep. 28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MDC,</a:t>
                      </a:r>
                      <a:r>
                        <a:rPr lang="en-US" altLang="zh-CN" sz="1800" baseline="0" dirty="0" smtClean="0"/>
                        <a:t> MDC electronics, Gas, Mechanics, Laser measurement group, Trigger, DAQ, Slow control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</a:p>
                  </a:txBody>
                  <a:tcPr/>
                </a:tc>
              </a:tr>
              <a:tr h="90268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Installation of  CGEM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Sep.29- Nov.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CGEM group,</a:t>
                      </a:r>
                      <a:r>
                        <a:rPr lang="en-US" altLang="zh-CN" sz="1800" baseline="0" dirty="0" smtClean="0"/>
                        <a:t> </a:t>
                      </a:r>
                      <a:r>
                        <a:rPr lang="en-US" altLang="zh-CN" sz="1800" dirty="0" smtClean="0"/>
                        <a:t>MDC,</a:t>
                      </a:r>
                      <a:r>
                        <a:rPr lang="en-US" altLang="zh-CN" sz="1800" baseline="0" dirty="0" smtClean="0"/>
                        <a:t> MDC electronics, Gas, Mechanics, Laser measurement group, Trigger, DAQ, Slow control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On Schedule</a:t>
                      </a:r>
                    </a:p>
                  </a:txBody>
                  <a:tcPr/>
                </a:tc>
              </a:tr>
              <a:tr h="47251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Recover EEMC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Nov. 12-Dec.30</a:t>
                      </a:r>
                    </a:p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Utility, EMC,</a:t>
                      </a:r>
                      <a:r>
                        <a:rPr lang="en-US" altLang="zh-CN" sz="1800" baseline="0" dirty="0" smtClean="0"/>
                        <a:t> TOF,  MDC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</a:tr>
              <a:tr h="74937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Recover equipment of</a:t>
                      </a:r>
                      <a:r>
                        <a:rPr lang="en-US" altLang="zh-CN" sz="1800" baseline="0" dirty="0" smtClean="0">
                          <a:solidFill>
                            <a:srgbClr val="0000FF"/>
                          </a:solidFill>
                        </a:rPr>
                        <a:t> machine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Utility, Small angle </a:t>
                      </a:r>
                      <a:r>
                        <a:rPr lang="en-US" altLang="zh-CN" sz="1800" dirty="0" err="1" smtClean="0"/>
                        <a:t>lum</a:t>
                      </a:r>
                      <a:r>
                        <a:rPr lang="en-US" altLang="zh-CN" sz="1800" dirty="0" smtClean="0"/>
                        <a:t>. Detector,</a:t>
                      </a:r>
                      <a:r>
                        <a:rPr lang="en-US" altLang="zh-CN" sz="1800" baseline="0" dirty="0" smtClean="0"/>
                        <a:t> ZDD,  Beam pipe, slow control 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dirty="0" smtClean="0"/>
                    </a:p>
                  </a:txBody>
                  <a:tcPr/>
                </a:tc>
              </a:tr>
              <a:tr h="361072">
                <a:tc gridSpan="2">
                  <a:txBody>
                    <a:bodyPr/>
                    <a:lstStyle/>
                    <a:p>
                      <a:r>
                        <a:rPr lang="en-US" altLang="zh-CN" sz="1800" dirty="0" smtClean="0"/>
                        <a:t>total</a:t>
                      </a:r>
                      <a:endParaRPr lang="zh-CN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180 days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July 1- Dec.30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4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52776</TotalTime>
  <Words>488</Words>
  <Application>Microsoft Office PowerPoint</Application>
  <PresentationFormat>宽屏</PresentationFormat>
  <Paragraphs>106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华文楷体</vt:lpstr>
      <vt:lpstr>宋体</vt:lpstr>
      <vt:lpstr>Arial</vt:lpstr>
      <vt:lpstr>Calibri</vt:lpstr>
      <vt:lpstr>Calibri Light</vt:lpstr>
      <vt:lpstr>Cambria</vt:lpstr>
      <vt:lpstr>Office 主题</vt:lpstr>
      <vt:lpstr>Progress and Plan</vt:lpstr>
      <vt:lpstr>Progress last week</vt:lpstr>
      <vt:lpstr>Gas sealing</vt:lpstr>
      <vt:lpstr>Removal of the target bases </vt:lpstr>
      <vt:lpstr>MDC HV test</vt:lpstr>
      <vt:lpstr>Plan for next week</vt:lpstr>
      <vt:lpstr>Backup </vt:lpstr>
      <vt:lpstr>Schedule (may be updated each week)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478</cp:revision>
  <dcterms:created xsi:type="dcterms:W3CDTF">2024-07-07T18:09:25Z</dcterms:created>
  <dcterms:modified xsi:type="dcterms:W3CDTF">2024-11-04T05:44:02Z</dcterms:modified>
</cp:coreProperties>
</file>