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2" r:id="rId4"/>
  </p:sldMasterIdLst>
  <p:notesMasterIdLst>
    <p:notesMasterId r:id="rId44"/>
  </p:notesMasterIdLst>
  <p:sldIdLst>
    <p:sldId id="257" r:id="rId5"/>
    <p:sldId id="359" r:id="rId6"/>
    <p:sldId id="368" r:id="rId7"/>
    <p:sldId id="375" r:id="rId8"/>
    <p:sldId id="382" r:id="rId9"/>
    <p:sldId id="383" r:id="rId10"/>
    <p:sldId id="376" r:id="rId11"/>
    <p:sldId id="392" r:id="rId12"/>
    <p:sldId id="393" r:id="rId13"/>
    <p:sldId id="394" r:id="rId14"/>
    <p:sldId id="373" r:id="rId15"/>
    <p:sldId id="385" r:id="rId16"/>
    <p:sldId id="374" r:id="rId17"/>
    <p:sldId id="388" r:id="rId18"/>
    <p:sldId id="409" r:id="rId19"/>
    <p:sldId id="408" r:id="rId20"/>
    <p:sldId id="410" r:id="rId21"/>
    <p:sldId id="370" r:id="rId22"/>
    <p:sldId id="391" r:id="rId23"/>
    <p:sldId id="387" r:id="rId24"/>
    <p:sldId id="360" r:id="rId25"/>
    <p:sldId id="361" r:id="rId26"/>
    <p:sldId id="362" r:id="rId27"/>
    <p:sldId id="365" r:id="rId28"/>
    <p:sldId id="399" r:id="rId29"/>
    <p:sldId id="400" r:id="rId30"/>
    <p:sldId id="401" r:id="rId31"/>
    <p:sldId id="403" r:id="rId32"/>
    <p:sldId id="417" r:id="rId33"/>
    <p:sldId id="355" r:id="rId34"/>
    <p:sldId id="413" r:id="rId35"/>
    <p:sldId id="345" r:id="rId36"/>
    <p:sldId id="397" r:id="rId37"/>
    <p:sldId id="398" r:id="rId38"/>
    <p:sldId id="416" r:id="rId39"/>
    <p:sldId id="402" r:id="rId40"/>
    <p:sldId id="357" r:id="rId41"/>
    <p:sldId id="353" r:id="rId42"/>
    <p:sldId id="3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3" autoAdjust="0"/>
    <p:restoredTop sz="89270" autoAdjust="0"/>
  </p:normalViewPr>
  <p:slideViewPr>
    <p:cSldViewPr snapToGrid="0">
      <p:cViewPr varScale="1">
        <p:scale>
          <a:sx n="91" d="100"/>
          <a:sy n="91" d="100"/>
        </p:scale>
        <p:origin x="69" y="4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64D51-B015-4AC4-998C-A21B79CEAAD7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A707-3C62-4AC6-9CDD-24512B64B2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94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FA707-3C62-4AC6-9CDD-24512B64B2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13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FA707-3C62-4AC6-9CDD-24512B64B26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6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/>
        </p:nvSpPr>
        <p:spPr>
          <a:xfrm>
            <a:off x="0" y="6822019"/>
            <a:ext cx="12192000" cy="465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4" name="矩形 8"/>
          <p:cNvSpPr/>
          <p:nvPr/>
        </p:nvSpPr>
        <p:spPr>
          <a:xfrm>
            <a:off x="0" y="5810252"/>
            <a:ext cx="12192000" cy="1047749"/>
          </a:xfrm>
          <a:prstGeom prst="rect">
            <a:avLst/>
          </a:prstGeom>
          <a:solidFill>
            <a:srgbClr val="00499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" name="矩形 9"/>
          <p:cNvSpPr/>
          <p:nvPr/>
        </p:nvSpPr>
        <p:spPr>
          <a:xfrm>
            <a:off x="0" y="1"/>
            <a:ext cx="12192000" cy="571500"/>
          </a:xfrm>
          <a:prstGeom prst="rect">
            <a:avLst/>
          </a:prstGeom>
          <a:solidFill>
            <a:srgbClr val="004992"/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6" name="图片 7" descr="横版组合（白色）——透明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043085"/>
            <a:ext cx="295274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4"/>
          <p:cNvSpPr/>
          <p:nvPr/>
        </p:nvSpPr>
        <p:spPr>
          <a:xfrm>
            <a:off x="0" y="5791201"/>
            <a:ext cx="12192000" cy="23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8" name="矩形 15"/>
          <p:cNvSpPr/>
          <p:nvPr/>
        </p:nvSpPr>
        <p:spPr>
          <a:xfrm>
            <a:off x="0" y="531286"/>
            <a:ext cx="12192000" cy="105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477000"/>
            <a:ext cx="2540000" cy="3048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192214"/>
                </a:solidFill>
                <a:latin typeface="+mn-lt"/>
                <a:ea typeface="+mn-ea"/>
              </a:defRPr>
            </a:lvl1pPr>
          </a:lstStyle>
          <a:p>
            <a:fld id="{B870D7D5-147B-4D46-ABD3-A6641C419CDC}" type="datetimeFigureOut">
              <a:rPr lang="zh-CN" altLang="en-US" smtClean="0"/>
              <a:t>2024/11/8</a:t>
            </a:fld>
            <a:endParaRPr lang="zh-CN" alt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477000"/>
            <a:ext cx="3860800" cy="3048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92214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477000"/>
            <a:ext cx="2540000" cy="304800"/>
          </a:xfrm>
          <a:ln>
            <a:miter lim="800000"/>
            <a:headEnd/>
            <a:tailEnd/>
          </a:ln>
        </p:spPr>
        <p:txBody>
          <a:bodyPr anchor="t"/>
          <a:lstStyle>
            <a:lvl1pPr>
              <a:defRPr sz="1400">
                <a:solidFill>
                  <a:srgbClr val="192214"/>
                </a:solidFill>
                <a:latin typeface="-쉬리M" pitchFamily="18" charset="-127"/>
                <a:ea typeface="-쉬리M" pitchFamily="18" charset="-127"/>
              </a:defRPr>
            </a:lvl1pPr>
          </a:lstStyle>
          <a:p>
            <a:fld id="{ECCFE799-7374-4226-B0CE-4EBF52E6A429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509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4585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EE046-1614-435E-9827-07C716441147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BE3EB-FA40-45F1-B45B-9FA678D3D3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50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958C-D9AB-454D-B742-E8CBD99EC8EF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BF869-B568-468C-8048-32581632C8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08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70807-3540-43CD-B01B-B8A93627C95F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B5B5A-ED53-4BC2-80E5-3A1720C91F1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2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035A-EE59-49A1-9E0A-96DE79158235}" type="datetimeFigureOut">
              <a:rPr lang="zh-CN" altLang="en-US"/>
              <a:pPr>
                <a:defRPr/>
              </a:pPr>
              <a:t>2024/11/8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B055-A789-43B1-893E-B7A18D389580}" type="slidenum">
              <a:rPr lang="zh-CN" altLang="en-US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071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9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0D83-4804-4F8D-8A0D-F004A59B2FF7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0A32C-9A5B-4717-BF83-9D74B759263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8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0C5E-327D-46A2-B3BC-39C41DA9CA74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1731A-D36F-427C-931B-BAF9757577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293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9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9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EB3E-0E9A-4D7B-8A4D-8071F4C186C9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E1613-DA79-4718-B83A-A40FBC584D4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11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/>
        </p:nvSpPr>
        <p:spPr>
          <a:xfrm>
            <a:off x="0" y="6822019"/>
            <a:ext cx="12192000" cy="465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4" name="矩形 8"/>
          <p:cNvSpPr/>
          <p:nvPr/>
        </p:nvSpPr>
        <p:spPr>
          <a:xfrm>
            <a:off x="0" y="5810252"/>
            <a:ext cx="12192000" cy="1047749"/>
          </a:xfrm>
          <a:prstGeom prst="rect">
            <a:avLst/>
          </a:prstGeom>
          <a:solidFill>
            <a:srgbClr val="00499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" name="矩形 9"/>
          <p:cNvSpPr/>
          <p:nvPr/>
        </p:nvSpPr>
        <p:spPr>
          <a:xfrm>
            <a:off x="0" y="1"/>
            <a:ext cx="12192000" cy="571500"/>
          </a:xfrm>
          <a:prstGeom prst="rect">
            <a:avLst/>
          </a:prstGeom>
          <a:solidFill>
            <a:srgbClr val="004992"/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6" name="图片 7" descr="横版组合（白色）——透明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043085"/>
            <a:ext cx="295274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4"/>
          <p:cNvSpPr/>
          <p:nvPr/>
        </p:nvSpPr>
        <p:spPr>
          <a:xfrm>
            <a:off x="0" y="5791201"/>
            <a:ext cx="12192000" cy="23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8" name="矩形 15"/>
          <p:cNvSpPr/>
          <p:nvPr/>
        </p:nvSpPr>
        <p:spPr>
          <a:xfrm>
            <a:off x="0" y="531286"/>
            <a:ext cx="12192000" cy="105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1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477000"/>
            <a:ext cx="2540000" cy="3048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192214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fld id="{2C26FEC5-159C-4D24-8A83-71EF980237C6}" type="datetimeFigureOut">
              <a:rPr lang="zh-CN" altLang="en-US" smtClean="0"/>
              <a:pPr/>
              <a:t>2024/11/8</a:t>
            </a:fld>
            <a:endParaRPr lang="zh-CN" alt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477000"/>
            <a:ext cx="3860800" cy="3048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192214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477000"/>
            <a:ext cx="2540000" cy="304800"/>
          </a:xfrm>
          <a:ln>
            <a:miter lim="800000"/>
            <a:headEnd/>
            <a:tailEnd/>
          </a:ln>
        </p:spPr>
        <p:txBody>
          <a:bodyPr anchor="t"/>
          <a:lstStyle>
            <a:lvl1pPr>
              <a:defRPr sz="1400">
                <a:solidFill>
                  <a:srgbClr val="192214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fld id="{59EBEA63-89D0-44B2-A0FF-18229B8DE6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0620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楷体" pitchFamily="49" charset="-122"/>
                <a:ea typeface="楷体" pitchFamily="49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1549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89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楷体" pitchFamily="49" charset="-122"/>
                <a:ea typeface="楷体" pitchFamily="49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8663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FEC5-159C-4D24-8A83-71EF980237C6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EA63-89D0-44B2-A0FF-18229B8DE6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64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8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B374-9FF0-49F2-AF92-A29052122051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F516D-9F63-4A45-A736-877AA98B040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476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E129-132B-4BCE-948D-5D9E9A04FF97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73916-E406-4144-A327-2681663CE2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457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7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74D47-C8A6-4B68-BC11-91C5FB2A34AB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A807D-463E-4075-891A-050CEB2FCA5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82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2E046-D88A-4DE1-93D0-FA9FFC3059A5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DEE73-2DBA-4876-B672-78AD694F83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1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4585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EE046-1614-435E-9827-07C716441147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BE3EB-FA40-45F1-B45B-9FA678D3D3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403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958C-D9AB-454D-B742-E8CBD99EC8EF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BF869-B568-468C-8048-32581632C8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40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70807-3540-43CD-B01B-B8A93627C95F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B5B5A-ED53-4BC2-80E5-3A1720C91F1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342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035A-EE59-49A1-9E0A-96DE79158235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B055-A789-43B1-893E-B7A18D3895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909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9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0D83-4804-4F8D-8A0D-F004A59B2FF7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0A32C-9A5B-4717-BF83-9D74B759263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36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35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0C5E-327D-46A2-B3BC-39C41DA9CA74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1731A-D36F-427C-931B-BAF9757577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996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9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9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EB3E-0E9A-4D7B-8A4D-8071F4C186C9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E1613-DA79-4718-B83A-A40FBC584D4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71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D7D5-147B-4D46-ABD3-A6641C419CDC}" type="datetimeFigureOut">
              <a:rPr lang="zh-CN" altLang="en-US" smtClean="0"/>
              <a:t>2024/11/8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FE799-7374-4226-B0CE-4EBF52E6A429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175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2E046-D88A-4DE1-93D0-FA9FFC3059A5}" type="datetimeFigureOut">
              <a:rPr lang="zh-CN" altLang="en-US"/>
              <a:pPr>
                <a:defRPr/>
              </a:pPr>
              <a:t>2024/11/8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DEE73-2DBA-4876-B672-78AD694F83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87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8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B374-9FF0-49F2-AF92-A29052122051}" type="datetimeFigureOut">
              <a:rPr lang="zh-CN" altLang="en-US"/>
              <a:pPr>
                <a:defRPr/>
              </a:pPr>
              <a:t>2024/11/8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F516D-9F63-4A45-A736-877AA98B040B}" type="slidenum">
              <a:rPr lang="zh-CN" altLang="en-US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0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E129-132B-4BCE-948D-5D9E9A04FF97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73916-E406-4144-A327-2681663CE2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7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74D47-C8A6-4B68-BC11-91C5FB2A34AB}" type="datetimeFigureOut">
              <a:rPr lang="zh-CN" altLang="en-US"/>
              <a:pPr>
                <a:defRPr/>
              </a:pPr>
              <a:t>2024/11/8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A807D-463E-4075-891A-050CEB2FCA5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3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2E046-D88A-4DE1-93D0-FA9FFC3059A5}" type="datetimeFigureOut">
              <a:rPr lang="zh-CN" altLang="en-US"/>
              <a:pPr>
                <a:defRPr/>
              </a:pPr>
              <a:t>2024/11/8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DEE73-2DBA-4876-B672-78AD694F83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02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bg1">
                <a:lumMod val="100000"/>
              </a:schemeClr>
            </a:gs>
            <a:gs pos="100000">
              <a:srgbClr val="75D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fld id="{B870D7D5-147B-4D46-ABD3-A6641C419CDC}" type="datetimeFigureOut">
              <a:rPr lang="zh-CN" altLang="en-US" smtClean="0"/>
              <a:pPr/>
              <a:t>2024/11/8</a:t>
            </a:fld>
            <a:endParaRPr lang="zh-CN" altLang="en-US" dirty="0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fld id="{ECCFE799-7374-4226-B0CE-4EBF52E6A4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029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5200"/>
            <a:ext cx="4652433" cy="4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63666"/>
            <a:ext cx="4572000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22" descr="横版组合——透明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233003"/>
            <a:ext cx="22860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48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4" r:id="rId5"/>
  </p:sldLayoutIdLst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200">
          <a:solidFill>
            <a:srgbClr val="B1C9A9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000">
          <a:solidFill>
            <a:srgbClr val="B1C9A9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>
          <a:solidFill>
            <a:srgbClr val="B1C9A9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600">
          <a:solidFill>
            <a:srgbClr val="B1C9A9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bg1">
                <a:lumMod val="100000"/>
              </a:schemeClr>
            </a:gs>
            <a:gs pos="100000">
              <a:srgbClr val="75D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6F4E2D-61AD-4BCC-9EED-3810D09741F2}" type="datetimeFigureOut">
              <a:rPr lang="zh-CN" altLang="en-US"/>
              <a:pPr>
                <a:defRPr/>
              </a:pPr>
              <a:t>2024/11/8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4602B3F-B3A4-4946-87BA-E5BD61C8CCAD}" type="slidenum">
              <a:rPr lang="zh-CN" altLang="en-US"/>
              <a:pPr/>
              <a:t>‹#›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1C9E34F-73D1-41C0-AEAB-5CF45B027FBA}"/>
              </a:ext>
            </a:extLst>
          </p:cNvPr>
          <p:cNvGrpSpPr/>
          <p:nvPr userDrawn="1"/>
        </p:nvGrpSpPr>
        <p:grpSpPr>
          <a:xfrm>
            <a:off x="-42334" y="6146442"/>
            <a:ext cx="12276667" cy="576095"/>
            <a:chOff x="66584" y="2647338"/>
            <a:chExt cx="12276667" cy="57609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858CBF90-82C8-48CE-8DAD-9E9E4633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4" y="2647338"/>
              <a:ext cx="5799667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F0B13F15-E4F5-4203-997E-9FE873266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251" y="2651933"/>
              <a:ext cx="64770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797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bg1">
                <a:lumMod val="100000"/>
              </a:schemeClr>
            </a:gs>
            <a:gs pos="100000">
              <a:srgbClr val="75D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6FEC5-159C-4D24-8A83-71EF980237C6}" type="datetimeFigureOut">
              <a:rPr lang="zh-CN" altLang="en-US" smtClean="0"/>
              <a:t>2024/11/8</a:t>
            </a:fld>
            <a:endParaRPr lang="zh-CN" altLang="en-US" dirty="0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9EBEA63-89D0-44B2-A0FF-18229B8DE6C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02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3286"/>
            <a:ext cx="4652433" cy="4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18" y="6381752"/>
            <a:ext cx="4572000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22" descr="横版组合——透明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244168"/>
            <a:ext cx="22860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37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itchFamily="18" charset="-127"/>
          <a:ea typeface="-쉬리B" pitchFamily="18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200">
          <a:solidFill>
            <a:srgbClr val="B1C9A9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000">
          <a:solidFill>
            <a:srgbClr val="B1C9A9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>
          <a:solidFill>
            <a:srgbClr val="B1C9A9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600">
          <a:solidFill>
            <a:srgbClr val="B1C9A9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400">
          <a:solidFill>
            <a:srgbClr val="B1C9A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bg1">
                <a:lumMod val="100000"/>
              </a:schemeClr>
            </a:gs>
            <a:gs pos="100000">
              <a:srgbClr val="75D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6F4E2D-61AD-4BCC-9EED-3810D09741F2}" type="datetimeFigureOut">
              <a:rPr lang="zh-CN" altLang="en-US"/>
              <a:pPr>
                <a:defRPr/>
              </a:pPr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4602B3F-B3A4-4946-87BA-E5BD61C8CCAD}" type="slidenum">
              <a:rPr lang="zh-CN" altLang="en-US"/>
              <a:pPr/>
              <a:t>‹#›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37F080B-52BF-40BD-9134-9A7416A7B96B}"/>
              </a:ext>
            </a:extLst>
          </p:cNvPr>
          <p:cNvGrpSpPr/>
          <p:nvPr userDrawn="1"/>
        </p:nvGrpSpPr>
        <p:grpSpPr>
          <a:xfrm>
            <a:off x="-42334" y="6146442"/>
            <a:ext cx="12276667" cy="576095"/>
            <a:chOff x="66584" y="2647338"/>
            <a:chExt cx="12276667" cy="576095"/>
          </a:xfrm>
        </p:grpSpPr>
        <p:pic>
          <p:nvPicPr>
            <p:cNvPr id="2053" name="图片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4" y="2647338"/>
              <a:ext cx="5799667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图片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251" y="2651933"/>
              <a:ext cx="64770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079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anose="020B0503020000020004" pitchFamily="34" charset="-127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390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31.png"/><Relationship Id="rId10" Type="http://schemas.openxmlformats.org/officeDocument/2006/relationships/image" Target="../media/image50.png"/><Relationship Id="rId4" Type="http://schemas.openxmlformats.org/officeDocument/2006/relationships/image" Target="../media/image17.sv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52.svg"/><Relationship Id="rId4" Type="http://schemas.openxmlformats.org/officeDocument/2006/relationships/image" Target="../media/image41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microsoft.com/office/2007/relationships/hdphoto" Target="../media/hdphoto2.wdp"/><Relationship Id="rId10" Type="http://schemas.openxmlformats.org/officeDocument/2006/relationships/image" Target="../media/image78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2.png"/><Relationship Id="rId4" Type="http://schemas.openxmlformats.org/officeDocument/2006/relationships/hyperlink" Target="https://openreview.net/forum?id=Sy2fzU9g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4.svg"/><Relationship Id="rId7" Type="http://schemas.openxmlformats.org/officeDocument/2006/relationships/image" Target="../media/image68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5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4.jpeg"/><Relationship Id="rId2" Type="http://schemas.openxmlformats.org/officeDocument/2006/relationships/image" Target="../media/image1100.png"/><Relationship Id="rId16" Type="http://schemas.openxmlformats.org/officeDocument/2006/relationships/image" Target="../media/image10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9.svg"/><Relationship Id="rId19" Type="http://schemas.openxmlformats.org/officeDocument/2006/relationships/image" Target="../media/image126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161.png"/><Relationship Id="rId18" Type="http://schemas.openxmlformats.org/officeDocument/2006/relationships/image" Target="../media/image1201.png"/><Relationship Id="rId3" Type="http://schemas.openxmlformats.org/officeDocument/2006/relationships/image" Target="../media/image440.png"/><Relationship Id="rId7" Type="http://schemas.openxmlformats.org/officeDocument/2006/relationships/image" Target="../media/image117.svg"/><Relationship Id="rId12" Type="http://schemas.openxmlformats.org/officeDocument/2006/relationships/image" Target="../media/image1150.png"/><Relationship Id="rId17" Type="http://schemas.openxmlformats.org/officeDocument/2006/relationships/image" Target="../media/image1190.png"/><Relationship Id="rId2" Type="http://schemas.openxmlformats.org/officeDocument/2006/relationships/image" Target="../media/image1121.png"/><Relationship Id="rId16" Type="http://schemas.openxmlformats.org/officeDocument/2006/relationships/image" Target="../media/image11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1141.png"/><Relationship Id="rId5" Type="http://schemas.openxmlformats.org/officeDocument/2006/relationships/image" Target="../media/image123.svg"/><Relationship Id="rId15" Type="http://schemas.openxmlformats.org/officeDocument/2006/relationships/image" Target="../media/image1170.png"/><Relationship Id="rId10" Type="http://schemas.openxmlformats.org/officeDocument/2006/relationships/image" Target="../media/image470.png"/><Relationship Id="rId19" Type="http://schemas.openxmlformats.org/officeDocument/2006/relationships/image" Target="../media/image1211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5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17" Type="http://schemas.openxmlformats.org/officeDocument/2006/relationships/image" Target="../media/image129.png"/><Relationship Id="rId2" Type="http://schemas.openxmlformats.org/officeDocument/2006/relationships/image" Target="../media/image112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32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16.png"/><Relationship Id="rId7" Type="http://schemas.openxmlformats.org/officeDocument/2006/relationships/image" Target="../media/image133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svg"/><Relationship Id="rId11" Type="http://schemas.openxmlformats.org/officeDocument/2006/relationships/image" Target="../media/image137.png"/><Relationship Id="rId5" Type="http://schemas.openxmlformats.org/officeDocument/2006/relationships/image" Target="../media/image112.png"/><Relationship Id="rId10" Type="http://schemas.openxmlformats.org/officeDocument/2006/relationships/image" Target="../media/image136.svg"/><Relationship Id="rId4" Type="http://schemas.openxmlformats.org/officeDocument/2006/relationships/image" Target="../media/image117.svg"/><Relationship Id="rId9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18" Type="http://schemas.openxmlformats.org/officeDocument/2006/relationships/image" Target="../media/image32.sv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17" Type="http://schemas.openxmlformats.org/officeDocument/2006/relationships/image" Target="../media/image16.png"/><Relationship Id="rId2" Type="http://schemas.openxmlformats.org/officeDocument/2006/relationships/image" Target="../media/image112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39.png"/><Relationship Id="rId10" Type="http://schemas.openxmlformats.org/officeDocument/2006/relationships/image" Target="../media/image120.png"/><Relationship Id="rId19" Type="http://schemas.openxmlformats.org/officeDocument/2006/relationships/image" Target="../media/image141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4" Type="http://schemas.openxmlformats.org/officeDocument/2006/relationships/image" Target="../media/image14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48.svg"/><Relationship Id="rId9" Type="http://schemas.openxmlformats.org/officeDocument/2006/relationships/image" Target="../media/image1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15.svg"/><Relationship Id="rId18" Type="http://schemas.openxmlformats.org/officeDocument/2006/relationships/image" Target="../media/image122.png"/><Relationship Id="rId3" Type="http://schemas.openxmlformats.org/officeDocument/2006/relationships/image" Target="../media/image159.svg"/><Relationship Id="rId21" Type="http://schemas.openxmlformats.org/officeDocument/2006/relationships/image" Target="../media/image32.svg"/><Relationship Id="rId7" Type="http://schemas.openxmlformats.org/officeDocument/2006/relationships/image" Target="../media/image165.svg"/><Relationship Id="rId12" Type="http://schemas.openxmlformats.org/officeDocument/2006/relationships/image" Target="../media/image114.png"/><Relationship Id="rId17" Type="http://schemas.openxmlformats.org/officeDocument/2006/relationships/image" Target="../media/image121.svg"/><Relationship Id="rId2" Type="http://schemas.openxmlformats.org/officeDocument/2006/relationships/image" Target="../media/image158.png"/><Relationship Id="rId16" Type="http://schemas.openxmlformats.org/officeDocument/2006/relationships/image" Target="../media/image119.sv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11" Type="http://schemas.openxmlformats.org/officeDocument/2006/relationships/image" Target="../media/image113.svg"/><Relationship Id="rId5" Type="http://schemas.openxmlformats.org/officeDocument/2006/relationships/image" Target="../media/image163.svg"/><Relationship Id="rId15" Type="http://schemas.openxmlformats.org/officeDocument/2006/relationships/image" Target="../media/image118.png"/><Relationship Id="rId10" Type="http://schemas.openxmlformats.org/officeDocument/2006/relationships/image" Target="../media/image166.png"/><Relationship Id="rId19" Type="http://schemas.openxmlformats.org/officeDocument/2006/relationships/image" Target="../media/image123.svg"/><Relationship Id="rId4" Type="http://schemas.openxmlformats.org/officeDocument/2006/relationships/image" Target="../media/image162.png"/><Relationship Id="rId9" Type="http://schemas.openxmlformats.org/officeDocument/2006/relationships/image" Target="../media/image166.png"/><Relationship Id="rId14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3" Type="http://schemas.openxmlformats.org/officeDocument/2006/relationships/image" Target="../media/image167.png"/><Relationship Id="rId7" Type="http://schemas.openxmlformats.org/officeDocument/2006/relationships/image" Target="../media/image173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svg"/><Relationship Id="rId5" Type="http://schemas.openxmlformats.org/officeDocument/2006/relationships/image" Target="../media/image169.png"/><Relationship Id="rId4" Type="http://schemas.openxmlformats.org/officeDocument/2006/relationships/image" Target="../media/image168.svg"/><Relationship Id="rId9" Type="http://schemas.openxmlformats.org/officeDocument/2006/relationships/image" Target="../media/image1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7" Type="http://schemas.openxmlformats.org/officeDocument/2006/relationships/image" Target="../media/image179.sv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7" Type="http://schemas.openxmlformats.org/officeDocument/2006/relationships/image" Target="../media/image185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4.png"/><Relationship Id="rId5" Type="http://schemas.openxmlformats.org/officeDocument/2006/relationships/image" Target="../media/image183.svg"/><Relationship Id="rId4" Type="http://schemas.openxmlformats.org/officeDocument/2006/relationships/image" Target="../media/image1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16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7307" y="1355678"/>
            <a:ext cx="10577385" cy="1264598"/>
          </a:xfrm>
        </p:spPr>
        <p:txBody>
          <a:bodyPr>
            <a:noAutofit/>
          </a:bodyPr>
          <a:lstStyle/>
          <a:p>
            <a:pPr eaLnBrk="0" latinLnBrk="0" hangingPunct="0"/>
            <a:r>
              <a:rPr lang="en-US" altLang="zh-CN" sz="4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Rediscovery of Numerical </a:t>
            </a:r>
            <a:r>
              <a:rPr lang="en-US" altLang="zh-CN" sz="40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Luescher’s</a:t>
            </a:r>
            <a:r>
              <a:rPr lang="en-US" altLang="zh-CN" sz="4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Formula from the Neural Network </a:t>
            </a:r>
            <a:endParaRPr lang="zh-CN" altLang="en-US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33014" y="2655313"/>
            <a:ext cx="9144000" cy="1671027"/>
          </a:xfrm>
        </p:spPr>
        <p:txBody>
          <a:bodyPr/>
          <a:lstStyle/>
          <a:p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Based on </a:t>
            </a:r>
            <a:r>
              <a:rPr lang="en-US" altLang="zh-CN" sz="2000" i="1" dirty="0" err="1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Chin.Phys.C</a:t>
            </a:r>
            <a:r>
              <a:rPr lang="en-US" altLang="zh-CN" sz="2000" i="1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48 (2024) 7, 073101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Yu Lu (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陆宇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In collaboration with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Yi-Jia Wang (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王一佳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) Ying Chen (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陈莹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) Jia-Jun Wu (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吴佳俊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CN" sz="20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79868" y="4577448"/>
            <a:ext cx="1601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2024.11.08</a:t>
            </a:r>
            <a:br>
              <a:rPr lang="en-US" altLang="zh-CN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@IHEP</a:t>
            </a:r>
          </a:p>
        </p:txBody>
      </p:sp>
      <p:pic>
        <p:nvPicPr>
          <p:cNvPr id="1028" name="Picture 4" descr="国科大新校标">
            <a:extLst>
              <a:ext uri="{FF2B5EF4-FFF2-40B4-BE49-F238E27FC236}">
                <a16:creationId xmlns:a16="http://schemas.microsoft.com/office/drawing/2014/main" id="{4ECD5844-AE40-4762-A48B-A390EFAB4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r="81162" b="6311"/>
          <a:stretch/>
        </p:blipFill>
        <p:spPr bwMode="auto">
          <a:xfrm>
            <a:off x="3408714" y="4272577"/>
            <a:ext cx="1601721" cy="16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910417-32A6-4755-8AC1-5C3BAB82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567" y="4276006"/>
            <a:ext cx="2506440" cy="16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How to Train a 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787" y="761345"/>
                <a:ext cx="5898267" cy="5321007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+mj-lt"/>
                  </a:rPr>
                  <a:t>Every problem is an optimization problem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Hamiltonian </a:t>
                </a:r>
                <a:r>
                  <a:rPr lang="zh-CN" altLang="en-US" dirty="0">
                    <a:solidFill>
                      <a:schemeClr val="tx1"/>
                    </a:solidFill>
                    <a:latin typeface="+mj-lt"/>
                  </a:rPr>
                  <a:t>↔ 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Lagrangian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Differential Equation ↔ Least Action Principle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Orthodox way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Newton’s method in Root Finding:</a:t>
                </a:r>
                <a:br>
                  <a:rPr lang="en-US" altLang="zh-CN" dirty="0">
                    <a:solidFill>
                      <a:schemeClr val="tx1"/>
                    </a:solidFill>
                    <a:latin typeface="+mj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Newton’s Method In Optimization: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′′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may be difficult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Use approximated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Quasi-Newton methods: e.g. BFGS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etc</a:t>
                </a:r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Challenges from NN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many saddle points / local minima</a:t>
                </a:r>
              </a:p>
              <a:p>
                <a:pPr lvl="1"/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787" y="761345"/>
                <a:ext cx="5898267" cy="5321007"/>
              </a:xfrm>
              <a:blipFill>
                <a:blip r:embed="rId2"/>
                <a:stretch>
                  <a:fillRect l="-1655" t="-10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Illustration of Newton's method">
            <a:extLst>
              <a:ext uri="{FF2B5EF4-FFF2-40B4-BE49-F238E27FC236}">
                <a16:creationId xmlns:a16="http://schemas.microsoft.com/office/drawing/2014/main" id="{4D6597A0-5956-47AB-B11C-8987A0FD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62" y="1097367"/>
            <a:ext cx="2857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d/da/Newton_optimization_vs_grad_descent.svg/220px-Newton_optimization_vs_grad_descent.svg.png">
            <a:extLst>
              <a:ext uri="{FF2B5EF4-FFF2-40B4-BE49-F238E27FC236}">
                <a16:creationId xmlns:a16="http://schemas.microsoft.com/office/drawing/2014/main" id="{C300DA5D-9D67-47DE-A79A-FAD7BF7A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667" y="937305"/>
            <a:ext cx="20955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6E15DA1F-EABB-4E9D-92DB-ACA8C867F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4762" y="4033847"/>
            <a:ext cx="2826223" cy="1886848"/>
          </a:xfrm>
          <a:prstGeom prst="rect">
            <a:avLst/>
          </a:prstGeom>
        </p:spPr>
      </p:pic>
      <p:sp>
        <p:nvSpPr>
          <p:cNvPr id="27" name="箭头: 下 26">
            <a:extLst>
              <a:ext uri="{FF2B5EF4-FFF2-40B4-BE49-F238E27FC236}">
                <a16:creationId xmlns:a16="http://schemas.microsoft.com/office/drawing/2014/main" id="{2D125811-51BF-4337-A7B6-F0F679E00DE3}"/>
              </a:ext>
            </a:extLst>
          </p:cNvPr>
          <p:cNvSpPr/>
          <p:nvPr/>
        </p:nvSpPr>
        <p:spPr bwMode="auto">
          <a:xfrm>
            <a:off x="10779754" y="3389193"/>
            <a:ext cx="529024" cy="973541"/>
          </a:xfrm>
          <a:prstGeom prst="downArrow">
            <a:avLst>
              <a:gd name="adj1" fmla="val 44841"/>
              <a:gd name="adj2" fmla="val 83537"/>
            </a:avLst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C85416-FB63-403B-93F3-936E9F1F072D}"/>
              </a:ext>
            </a:extLst>
          </p:cNvPr>
          <p:cNvSpPr/>
          <p:nvPr/>
        </p:nvSpPr>
        <p:spPr>
          <a:xfrm>
            <a:off x="5713182" y="4476115"/>
            <a:ext cx="31677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+mj-lt"/>
              </a:rPr>
              <a:t>NN tells Newton:</a:t>
            </a:r>
          </a:p>
          <a:p>
            <a:r>
              <a:rPr lang="en-US" altLang="zh-CN" sz="2400" dirty="0">
                <a:latin typeface="+mj-lt"/>
              </a:rPr>
              <a:t>Don’t pursue perfection</a:t>
            </a:r>
          </a:p>
          <a:p>
            <a:r>
              <a:rPr lang="en-US" altLang="zh-CN" sz="2400" dirty="0">
                <a:latin typeface="+mj-lt"/>
              </a:rPr>
              <a:t>Just </a:t>
            </a: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do it </a:t>
            </a:r>
            <a:r>
              <a:rPr lang="en-US" altLang="zh-CN" sz="2400" dirty="0" err="1">
                <a:solidFill>
                  <a:srgbClr val="FF0000"/>
                </a:solidFill>
                <a:latin typeface="+mj-lt"/>
              </a:rPr>
              <a:t>Slooowly</a:t>
            </a:r>
            <a:r>
              <a:rPr lang="en-US" altLang="zh-CN" sz="2400" dirty="0">
                <a:latin typeface="+mj-lt"/>
              </a:rPr>
              <a:t>!</a:t>
            </a:r>
            <a:endParaRPr lang="zh-CN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97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How to Train a NN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7267" y="2919197"/>
                <a:ext cx="6367703" cy="3114674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Stochastic Gradient Descent (SDG)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In practice: </a:t>
                </a:r>
                <a:r>
                  <a:rPr lang="en-US" altLang="zh-CN" dirty="0">
                    <a:solidFill>
                      <a:srgbClr val="7030A0"/>
                    </a:solidFill>
                    <a:latin typeface="+mj-lt"/>
                  </a:rPr>
                  <a:t>Randomize the data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, then </a:t>
                </a:r>
                <a:r>
                  <a:rPr lang="en-US" altLang="zh-CN" dirty="0">
                    <a:solidFill>
                      <a:srgbClr val="00B050"/>
                    </a:solidFill>
                    <a:latin typeface="+mj-lt"/>
                  </a:rPr>
                  <a:t>mini-batch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learning rate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, (typically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)</a:t>
                </a:r>
                <a:br>
                  <a:rPr lang="en-US" altLang="zh-CN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(randomly selected )mini batch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br>
                  <a:rPr lang="en-US" altLang="zh-CN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altLang="zh-CN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is expensive, rarely used in practice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  <a:latin typeface="+mj-lt"/>
                  </a:rPr>
                  <a:t>How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+mj-lt"/>
                  </a:rPr>
                  <a:t>?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7267" y="2919197"/>
                <a:ext cx="6367703" cy="3114674"/>
              </a:xfrm>
              <a:blipFill>
                <a:blip r:embed="rId2"/>
                <a:stretch>
                  <a:fillRect l="-1533" t="-1761" b="-43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Gradient Descent vs Stochastic GD vs Mini-Batch SGD | by Ethan Irby |  Analytics Vidhya | Medium">
            <a:extLst>
              <a:ext uri="{FF2B5EF4-FFF2-40B4-BE49-F238E27FC236}">
                <a16:creationId xmlns:a16="http://schemas.microsoft.com/office/drawing/2014/main" id="{909EF4E8-D12F-41AB-A93A-C1CAEBB8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8214" r="45204"/>
          <a:stretch/>
        </p:blipFill>
        <p:spPr bwMode="auto">
          <a:xfrm>
            <a:off x="7368881" y="3249937"/>
            <a:ext cx="2592283" cy="23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CD25E5-2BBF-4EFE-959D-29141BDFF918}"/>
              </a:ext>
            </a:extLst>
          </p:cNvPr>
          <p:cNvSpPr/>
          <p:nvPr/>
        </p:nvSpPr>
        <p:spPr>
          <a:xfrm>
            <a:off x="7291544" y="5313361"/>
            <a:ext cx="181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+mj-lt"/>
              </a:rPr>
              <a:t>(Full) Batch </a:t>
            </a:r>
            <a:br>
              <a:rPr lang="en-US" altLang="zh-CN" dirty="0">
                <a:solidFill>
                  <a:srgbClr val="0070C0"/>
                </a:solidFill>
                <a:latin typeface="+mj-lt"/>
              </a:rPr>
            </a:br>
            <a:r>
              <a:rPr lang="en-US" altLang="zh-CN" dirty="0">
                <a:solidFill>
                  <a:srgbClr val="0070C0"/>
                </a:solidFill>
                <a:latin typeface="+mj-lt"/>
              </a:rPr>
              <a:t>Gradient Descent</a:t>
            </a:r>
            <a:endParaRPr lang="zh-CN" altLang="en-US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8645237-B92B-4FE7-9822-C90B87F7384A}"/>
              </a:ext>
            </a:extLst>
          </p:cNvPr>
          <p:cNvGrpSpPr/>
          <p:nvPr/>
        </p:nvGrpSpPr>
        <p:grpSpPr>
          <a:xfrm>
            <a:off x="9304333" y="4026206"/>
            <a:ext cx="2627350" cy="1732243"/>
            <a:chOff x="9304333" y="4026206"/>
            <a:chExt cx="2627350" cy="1732243"/>
          </a:xfrm>
        </p:grpSpPr>
        <p:sp>
          <p:nvSpPr>
            <p:cNvPr id="18" name="箭头: 下 17">
              <a:extLst>
                <a:ext uri="{FF2B5EF4-FFF2-40B4-BE49-F238E27FC236}">
                  <a16:creationId xmlns:a16="http://schemas.microsoft.com/office/drawing/2014/main" id="{F8A353FF-BAA8-4357-8ED5-E04181D3C360}"/>
                </a:ext>
              </a:extLst>
            </p:cNvPr>
            <p:cNvSpPr/>
            <p:nvPr/>
          </p:nvSpPr>
          <p:spPr bwMode="auto">
            <a:xfrm rot="2308223" flipV="1">
              <a:off x="9304333" y="4537076"/>
              <a:ext cx="465776" cy="1211076"/>
            </a:xfrm>
            <a:prstGeom prst="downArrow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0ADD5B8-2E41-404A-999D-5F4AADC2A5D7}"/>
                </a:ext>
              </a:extLst>
            </p:cNvPr>
            <p:cNvSpPr/>
            <p:nvPr/>
          </p:nvSpPr>
          <p:spPr>
            <a:xfrm>
              <a:off x="9556892" y="4026206"/>
              <a:ext cx="1813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50"/>
                  </a:solidFill>
                  <a:latin typeface="+mj-lt"/>
                </a:rPr>
                <a:t>Mini-batch </a:t>
              </a:r>
              <a:br>
                <a:rPr lang="en-US" altLang="zh-CN" dirty="0">
                  <a:solidFill>
                    <a:srgbClr val="00B050"/>
                  </a:solidFill>
                  <a:latin typeface="+mj-lt"/>
                </a:rPr>
              </a:br>
              <a:r>
                <a:rPr lang="en-US" altLang="zh-CN" dirty="0">
                  <a:solidFill>
                    <a:srgbClr val="00B050"/>
                  </a:solidFill>
                  <a:latin typeface="+mj-lt"/>
                </a:rPr>
                <a:t>Gradient Descent</a:t>
              </a:r>
              <a:endParaRPr lang="zh-CN" altLang="en-US" dirty="0">
                <a:solidFill>
                  <a:srgbClr val="00B050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A40CF6BD-F1E7-4FE9-9180-41506533E70F}"/>
                    </a:ext>
                  </a:extLst>
                </p:cNvPr>
                <p:cNvSpPr/>
                <p:nvPr/>
              </p:nvSpPr>
              <p:spPr>
                <a:xfrm>
                  <a:off x="9678246" y="5109040"/>
                  <a:ext cx="2253437" cy="6494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/>
                    <a:t>☆Benefit </a:t>
                  </a:r>
                  <a:r>
                    <a:rPr lang="en-US" altLang="zh-CN" b="0" dirty="0"/>
                    <a:t>from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altLang="zh-CN" dirty="0"/>
                </a:p>
                <a:p>
                  <a:r>
                    <a:rPr lang="en-US" altLang="zh-CN" dirty="0"/>
                    <a:t>&amp; Parallelization</a:t>
                  </a:r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A40CF6BD-F1E7-4FE9-9180-41506533E7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8246" y="5109040"/>
                  <a:ext cx="2253437" cy="649409"/>
                </a:xfrm>
                <a:prstGeom prst="rect">
                  <a:avLst/>
                </a:prstGeom>
                <a:blipFill>
                  <a:blip r:embed="rId4"/>
                  <a:stretch>
                    <a:fillRect l="-2439" t="-4673" b="-140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5EC6ECD-CC66-48CF-BB83-0808E55BA245}"/>
              </a:ext>
            </a:extLst>
          </p:cNvPr>
          <p:cNvGrpSpPr/>
          <p:nvPr/>
        </p:nvGrpSpPr>
        <p:grpSpPr>
          <a:xfrm>
            <a:off x="8624709" y="752023"/>
            <a:ext cx="2672909" cy="3123996"/>
            <a:chOff x="8624709" y="747474"/>
            <a:chExt cx="2672909" cy="3123996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73C67A58-39C5-42ED-8F32-797FEBEA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4709" y="747474"/>
              <a:ext cx="2672909" cy="1611704"/>
            </a:xfrm>
            <a:prstGeom prst="rect">
              <a:avLst/>
            </a:prstGeom>
          </p:spPr>
        </p:pic>
        <p:sp>
          <p:nvSpPr>
            <p:cNvPr id="4" name="箭头: 下 3">
              <a:extLst>
                <a:ext uri="{FF2B5EF4-FFF2-40B4-BE49-F238E27FC236}">
                  <a16:creationId xmlns:a16="http://schemas.microsoft.com/office/drawing/2014/main" id="{40005E74-8010-4050-8E55-B1FC8C7BB52C}"/>
                </a:ext>
              </a:extLst>
            </p:cNvPr>
            <p:cNvSpPr/>
            <p:nvPr/>
          </p:nvSpPr>
          <p:spPr bwMode="auto">
            <a:xfrm rot="10800000">
              <a:off x="10161056" y="2411104"/>
              <a:ext cx="529024" cy="995407"/>
            </a:xfrm>
            <a:prstGeom prst="down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6B6C4BD-6728-482E-8AF4-88EBC0825020}"/>
                </a:ext>
              </a:extLst>
            </p:cNvPr>
            <p:cNvSpPr/>
            <p:nvPr/>
          </p:nvSpPr>
          <p:spPr>
            <a:xfrm>
              <a:off x="9971964" y="3348250"/>
              <a:ext cx="9053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F0000"/>
                  </a:solidFill>
                  <a:latin typeface="+mj-lt"/>
                </a:rPr>
                <a:t>SGD</a:t>
              </a:r>
              <a:endParaRPr lang="zh-CN" alt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32F6582-E183-4547-BAFD-21DFC1B5D06E}"/>
              </a:ext>
            </a:extLst>
          </p:cNvPr>
          <p:cNvGrpSpPr/>
          <p:nvPr/>
        </p:nvGrpSpPr>
        <p:grpSpPr>
          <a:xfrm>
            <a:off x="7988509" y="2713660"/>
            <a:ext cx="2371162" cy="742522"/>
            <a:chOff x="7988509" y="2713660"/>
            <a:chExt cx="2371162" cy="742522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DFBBB56-0B94-4D72-B473-1AE9AC8A288B}"/>
                </a:ext>
              </a:extLst>
            </p:cNvPr>
            <p:cNvGrpSpPr/>
            <p:nvPr/>
          </p:nvGrpSpPr>
          <p:grpSpPr>
            <a:xfrm>
              <a:off x="7988509" y="2713660"/>
              <a:ext cx="2371162" cy="674768"/>
              <a:chOff x="8111339" y="220669"/>
              <a:chExt cx="2371162" cy="674768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C952956-51D2-4183-8BAB-C54741E41624}"/>
                  </a:ext>
                </a:extLst>
              </p:cNvPr>
              <p:cNvSpPr/>
              <p:nvPr/>
            </p:nvSpPr>
            <p:spPr>
              <a:xfrm>
                <a:off x="8924167" y="526105"/>
                <a:ext cx="5790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7030A0"/>
                    </a:solidFill>
                    <a:latin typeface="+mj-lt"/>
                  </a:rPr>
                  <a:t>SGD</a:t>
                </a:r>
                <a:endParaRPr lang="zh-CN" altLang="en-US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38C3B362-438B-4ED0-898A-EDE36669C978}"/>
                  </a:ext>
                </a:extLst>
              </p:cNvPr>
              <p:cNvSpPr/>
              <p:nvPr/>
            </p:nvSpPr>
            <p:spPr>
              <a:xfrm>
                <a:off x="8111339" y="220669"/>
                <a:ext cx="23711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/>
                  <a:t>☆</a:t>
                </a:r>
                <a:r>
                  <a:rPr lang="en-US" altLang="zh-CN" b="0" dirty="0"/>
                  <a:t>Eliminate correlation</a:t>
                </a:r>
                <a:endParaRPr lang="en-US" altLang="zh-CN" dirty="0"/>
              </a:p>
            </p:txBody>
          </p:sp>
        </p:grpSp>
        <p:sp>
          <p:nvSpPr>
            <p:cNvPr id="22" name="箭头: 下 21">
              <a:extLst>
                <a:ext uri="{FF2B5EF4-FFF2-40B4-BE49-F238E27FC236}">
                  <a16:creationId xmlns:a16="http://schemas.microsoft.com/office/drawing/2014/main" id="{03A997B3-B64F-423E-9C95-F41DF86B1238}"/>
                </a:ext>
              </a:extLst>
            </p:cNvPr>
            <p:cNvSpPr/>
            <p:nvPr/>
          </p:nvSpPr>
          <p:spPr bwMode="auto">
            <a:xfrm rot="7200000" flipV="1">
              <a:off x="9558623" y="3010362"/>
              <a:ext cx="304255" cy="587385"/>
            </a:xfrm>
            <a:prstGeom prst="downArrow">
              <a:avLst/>
            </a:prstGeom>
            <a:ln w="12700">
              <a:prstDash val="solid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</p:grpSp>
      <p:sp>
        <p:nvSpPr>
          <p:cNvPr id="23" name="箭头: 下 22">
            <a:extLst>
              <a:ext uri="{FF2B5EF4-FFF2-40B4-BE49-F238E27FC236}">
                <a16:creationId xmlns:a16="http://schemas.microsoft.com/office/drawing/2014/main" id="{BD6592C4-7E5E-494D-944E-63D820A3CB85}"/>
              </a:ext>
            </a:extLst>
          </p:cNvPr>
          <p:cNvSpPr/>
          <p:nvPr/>
        </p:nvSpPr>
        <p:spPr bwMode="auto">
          <a:xfrm flipV="1">
            <a:off x="10307704" y="3715244"/>
            <a:ext cx="175963" cy="310962"/>
          </a:xfrm>
          <a:prstGeom prst="downArrow">
            <a:avLst/>
          </a:prstGeom>
          <a:ln w="1270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486FBA-7B9A-44B5-8CBF-FC0CA3456B58}"/>
              </a:ext>
            </a:extLst>
          </p:cNvPr>
          <p:cNvGrpSpPr/>
          <p:nvPr/>
        </p:nvGrpSpPr>
        <p:grpSpPr>
          <a:xfrm>
            <a:off x="618654" y="687449"/>
            <a:ext cx="5841126" cy="2476500"/>
            <a:chOff x="946933" y="1557875"/>
            <a:chExt cx="5841126" cy="2476500"/>
          </a:xfrm>
        </p:grpSpPr>
        <p:pic>
          <p:nvPicPr>
            <p:cNvPr id="20" name="Picture 2" descr="Illustration of Newton's method">
              <a:extLst>
                <a:ext uri="{FF2B5EF4-FFF2-40B4-BE49-F238E27FC236}">
                  <a16:creationId xmlns:a16="http://schemas.microsoft.com/office/drawing/2014/main" id="{0F45BACF-9750-4D73-9594-E6213EABC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33" y="1557875"/>
              <a:ext cx="2857500" cy="247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0FD9FD3E-0E47-4EA9-BFD1-F39828AEA463}"/>
                    </a:ext>
                  </a:extLst>
                </p:cNvPr>
                <p:cNvSpPr/>
                <p:nvPr/>
              </p:nvSpPr>
              <p:spPr>
                <a:xfrm>
                  <a:off x="4004605" y="1942995"/>
                  <a:ext cx="27834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0FD9FD3E-0E47-4EA9-BFD1-F39828AEA4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605" y="1942995"/>
                  <a:ext cx="2783454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3B8A9AE6-6931-4C9F-899F-0189C84EFC93}"/>
                    </a:ext>
                  </a:extLst>
                </p:cNvPr>
                <p:cNvSpPr/>
                <p:nvPr/>
              </p:nvSpPr>
              <p:spPr>
                <a:xfrm>
                  <a:off x="4004605" y="2983467"/>
                  <a:ext cx="219348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3B8A9AE6-6931-4C9F-899F-0189C84EF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605" y="2983467"/>
                  <a:ext cx="2193486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866D3BF8-1C3A-4E62-99C7-A1B71067346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496910" y="2312327"/>
              <a:ext cx="599091" cy="76134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377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Automatic Differentiation + Back Propagation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5735" y="773096"/>
                <a:ext cx="7749814" cy="508634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is the crux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Back Propagation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Each activation function is “simple”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Hierarchy -&gt; </a:t>
                </a:r>
                <a:r>
                  <a:rPr lang="en-US" altLang="zh-CN" dirty="0">
                    <a:solidFill>
                      <a:srgbClr val="FF0000"/>
                    </a:solidFill>
                    <a:latin typeface="+mj-lt"/>
                  </a:rPr>
                  <a:t>Chain rule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(affine transformation) -&gt; GPU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Implemented in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Pytorch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, Mathematica (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MXNet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)…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General Technique: Automatic Differentiation (AD)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Not numerical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, nor symbolic</a:t>
                </a: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  <a:latin typeface="+mj-lt"/>
                  </a:rPr>
                  <a:t>“Differentiate” the code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(including loops):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along the way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Packages: Jax (Python),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NiLang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(Julia) …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Not sure ROOT has implement this or not</a:t>
                </a:r>
              </a:p>
              <a:p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735" y="773096"/>
                <a:ext cx="7749814" cy="5086343"/>
              </a:xfrm>
              <a:blipFill>
                <a:blip r:embed="rId2"/>
                <a:stretch>
                  <a:fillRect l="-1259" t="-1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形 7">
            <a:extLst>
              <a:ext uri="{FF2B5EF4-FFF2-40B4-BE49-F238E27FC236}">
                <a16:creationId xmlns:a16="http://schemas.microsoft.com/office/drawing/2014/main" id="{1F825A38-4C1C-46C9-805E-E501FE1F5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600" y="1371082"/>
            <a:ext cx="3359243" cy="247044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AB44A97-34F2-4A33-8930-D5DF0DBC5AA2}"/>
              </a:ext>
            </a:extLst>
          </p:cNvPr>
          <p:cNvSpPr/>
          <p:nvPr/>
        </p:nvSpPr>
        <p:spPr>
          <a:xfrm>
            <a:off x="8125721" y="5747808"/>
            <a:ext cx="3825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j-lt"/>
              </a:rPr>
              <a:t>See </a:t>
            </a:r>
            <a:r>
              <a:rPr lang="zh-CN" altLang="en-US" sz="1400" dirty="0">
                <a:latin typeface="+mj-lt"/>
              </a:rPr>
              <a:t>“</a:t>
            </a:r>
            <a:r>
              <a:rPr lang="en-US" altLang="zh-CN" sz="1400" dirty="0">
                <a:latin typeface="+mj-lt"/>
              </a:rPr>
              <a:t>Deep Learning</a:t>
            </a:r>
            <a:r>
              <a:rPr lang="zh-CN" altLang="en-US" sz="1400" dirty="0">
                <a:latin typeface="+mj-lt"/>
              </a:rPr>
              <a:t>”</a:t>
            </a:r>
            <a:r>
              <a:rPr lang="en-US" altLang="zh-CN" sz="1400" dirty="0">
                <a:latin typeface="+mj-lt"/>
              </a:rPr>
              <a:t>  Chapter 6.5 for the details</a:t>
            </a:r>
            <a:endParaRPr lang="zh-CN" altLang="en-US" dirty="0">
              <a:latin typeface="+mj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D396663-945D-4036-9296-E1991D4CBC36}"/>
              </a:ext>
            </a:extLst>
          </p:cNvPr>
          <p:cNvGrpSpPr/>
          <p:nvPr/>
        </p:nvGrpSpPr>
        <p:grpSpPr>
          <a:xfrm>
            <a:off x="8268266" y="707092"/>
            <a:ext cx="3349196" cy="623682"/>
            <a:chOff x="7972564" y="900883"/>
            <a:chExt cx="3349196" cy="623682"/>
          </a:xfrm>
        </p:grpSpPr>
        <p:sp>
          <p:nvSpPr>
            <p:cNvPr id="6" name="箭头: 右 5">
              <a:extLst>
                <a:ext uri="{FF2B5EF4-FFF2-40B4-BE49-F238E27FC236}">
                  <a16:creationId xmlns:a16="http://schemas.microsoft.com/office/drawing/2014/main" id="{BDD32B9E-1886-4520-9633-2468B839BB5D}"/>
                </a:ext>
              </a:extLst>
            </p:cNvPr>
            <p:cNvSpPr/>
            <p:nvPr/>
          </p:nvSpPr>
          <p:spPr bwMode="auto">
            <a:xfrm>
              <a:off x="8457437" y="1142428"/>
              <a:ext cx="1924335" cy="382137"/>
            </a:xfrm>
            <a:prstGeom prst="rightArrow">
              <a:avLst>
                <a:gd name="adj1" fmla="val 50000"/>
                <a:gd name="adj2" fmla="val 146428"/>
              </a:avLst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14DBC054-1F44-4977-9954-EE567524B7D8}"/>
                    </a:ext>
                  </a:extLst>
                </p:cNvPr>
                <p:cNvSpPr/>
                <p:nvPr/>
              </p:nvSpPr>
              <p:spPr>
                <a:xfrm>
                  <a:off x="7972564" y="1150094"/>
                  <a:ext cx="32982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14DBC054-1F44-4977-9954-EE567524B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2564" y="1150094"/>
                  <a:ext cx="32982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85878BEE-6C2B-4988-B937-1B4B5AAB36E1}"/>
                    </a:ext>
                  </a:extLst>
                </p:cNvPr>
                <p:cNvSpPr/>
                <p:nvPr/>
              </p:nvSpPr>
              <p:spPr>
                <a:xfrm>
                  <a:off x="10392573" y="1150094"/>
                  <a:ext cx="92918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85878BEE-6C2B-4988-B937-1B4B5AAB36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573" y="1150094"/>
                  <a:ext cx="92918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A778796-C844-4647-87F0-C6FB1C6C8275}"/>
                </a:ext>
              </a:extLst>
            </p:cNvPr>
            <p:cNvSpPr/>
            <p:nvPr/>
          </p:nvSpPr>
          <p:spPr>
            <a:xfrm>
              <a:off x="8704995" y="900883"/>
              <a:ext cx="9291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forward</a:t>
              </a:r>
              <a:endParaRPr lang="zh-CN" altLang="en-US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CC81317-836F-4881-B75B-428B261B8E0D}"/>
              </a:ext>
            </a:extLst>
          </p:cNvPr>
          <p:cNvGrpSpPr/>
          <p:nvPr/>
        </p:nvGrpSpPr>
        <p:grpSpPr>
          <a:xfrm>
            <a:off x="7348749" y="3841526"/>
            <a:ext cx="4602140" cy="612112"/>
            <a:chOff x="7148582" y="3682054"/>
            <a:chExt cx="4602140" cy="6121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1E358D6A-4919-4DEC-84E1-0744972BBB25}"/>
                    </a:ext>
                  </a:extLst>
                </p:cNvPr>
                <p:cNvSpPr/>
                <p:nvPr/>
              </p:nvSpPr>
              <p:spPr>
                <a:xfrm>
                  <a:off x="10485459" y="3712126"/>
                  <a:ext cx="1265263" cy="3945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1E358D6A-4919-4DEC-84E1-0744972BBB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5459" y="3712126"/>
                  <a:ext cx="1265263" cy="394532"/>
                </a:xfrm>
                <a:prstGeom prst="rect">
                  <a:avLst/>
                </a:prstGeom>
                <a:blipFill>
                  <a:blip r:embed="rId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9BB3C66-9CAB-4093-B198-9564D447A75E}"/>
                </a:ext>
              </a:extLst>
            </p:cNvPr>
            <p:cNvGrpSpPr/>
            <p:nvPr/>
          </p:nvGrpSpPr>
          <p:grpSpPr>
            <a:xfrm>
              <a:off x="8462938" y="3682054"/>
              <a:ext cx="1924335" cy="612112"/>
              <a:chOff x="8497249" y="3888870"/>
              <a:chExt cx="1924335" cy="612112"/>
            </a:xfrm>
          </p:grpSpPr>
          <p:sp>
            <p:nvSpPr>
              <p:cNvPr id="16" name="箭头: 右 15">
                <a:extLst>
                  <a:ext uri="{FF2B5EF4-FFF2-40B4-BE49-F238E27FC236}">
                    <a16:creationId xmlns:a16="http://schemas.microsoft.com/office/drawing/2014/main" id="{0B9C4ECF-EEE9-4C50-9A03-04EED1EEE6B1}"/>
                  </a:ext>
                </a:extLst>
              </p:cNvPr>
              <p:cNvSpPr/>
              <p:nvPr/>
            </p:nvSpPr>
            <p:spPr bwMode="auto">
              <a:xfrm flipH="1">
                <a:off x="8497249" y="3888870"/>
                <a:ext cx="1924335" cy="382137"/>
              </a:xfrm>
              <a:prstGeom prst="rightArrow">
                <a:avLst>
                  <a:gd name="adj1" fmla="val 50000"/>
                  <a:gd name="adj2" fmla="val 146428"/>
                </a:avLst>
              </a:prstGeom>
              <a:solidFill>
                <a:srgbClr val="00B0F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ulim" pitchFamily="34" charset="-127"/>
                  <a:ea typeface="Gulim" pitchFamily="34" charset="-127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3EB5A76-F971-4D49-AB68-2435451F4E40}"/>
                  </a:ext>
                </a:extLst>
              </p:cNvPr>
              <p:cNvSpPr/>
              <p:nvPr/>
            </p:nvSpPr>
            <p:spPr>
              <a:xfrm>
                <a:off x="9203899" y="4131650"/>
                <a:ext cx="11479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backward</a:t>
                </a:r>
                <a:endParaRPr lang="zh-CN" alt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3A31F3E8-430D-4BEA-85EB-3D14C94A1F36}"/>
                    </a:ext>
                  </a:extLst>
                </p:cNvPr>
                <p:cNvSpPr/>
                <p:nvPr/>
              </p:nvSpPr>
              <p:spPr>
                <a:xfrm>
                  <a:off x="7148582" y="3682054"/>
                  <a:ext cx="1265263" cy="3945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3A31F3E8-430D-4BEA-85EB-3D14C94A1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582" y="3682054"/>
                  <a:ext cx="1265263" cy="394532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FBB18FF-4F39-4F4B-9D69-DF9AC76FABC0}"/>
              </a:ext>
            </a:extLst>
          </p:cNvPr>
          <p:cNvGrpSpPr/>
          <p:nvPr/>
        </p:nvGrpSpPr>
        <p:grpSpPr>
          <a:xfrm>
            <a:off x="7343607" y="4630835"/>
            <a:ext cx="4076231" cy="775862"/>
            <a:chOff x="7343607" y="4630835"/>
            <a:chExt cx="4076231" cy="775862"/>
          </a:xfrm>
        </p:grpSpPr>
        <p:pic>
          <p:nvPicPr>
            <p:cNvPr id="7170" name="Picture 2" descr="logo">
              <a:extLst>
                <a:ext uri="{FF2B5EF4-FFF2-40B4-BE49-F238E27FC236}">
                  <a16:creationId xmlns:a16="http://schemas.microsoft.com/office/drawing/2014/main" id="{7CB7E532-A886-4D0B-8DA6-AFF31447A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607" y="4630835"/>
              <a:ext cx="1337693" cy="775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github.com/GiggleLiu/NiLang.jl/raw/master/docs/src/asset/logo3.png">
              <a:extLst>
                <a:ext uri="{FF2B5EF4-FFF2-40B4-BE49-F238E27FC236}">
                  <a16:creationId xmlns:a16="http://schemas.microsoft.com/office/drawing/2014/main" id="{942A8B95-9E84-4237-BCB3-799CCE0E6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252" y="4630835"/>
              <a:ext cx="2327586" cy="775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449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Short Summary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DAF0B-7DA4-4CCE-9095-51AEEC6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62" y="911136"/>
            <a:ext cx="3827457" cy="581432"/>
          </a:xfrm>
        </p:spPr>
        <p:txBody>
          <a:bodyPr/>
          <a:lstStyle/>
          <a:p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Architecture (Whether) </a:t>
            </a:r>
          </a:p>
          <a:p>
            <a:endParaRPr lang="en-US" altLang="zh-CN" sz="2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A26F7DA-5AB7-43A2-B4FE-DBA4B060BC74}"/>
              </a:ext>
            </a:extLst>
          </p:cNvPr>
          <p:cNvSpPr txBox="1">
            <a:spLocks/>
          </p:cNvSpPr>
          <p:nvPr/>
        </p:nvSpPr>
        <p:spPr>
          <a:xfrm>
            <a:off x="4363158" y="911138"/>
            <a:ext cx="3063684" cy="4764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B1C9A9"/>
                </a:solidFill>
                <a:latin typeface="楷体" pitchFamily="49" charset="-122"/>
                <a:ea typeface="楷体" pitchFamily="49" charset="-122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200" kern="0" dirty="0">
                <a:solidFill>
                  <a:schemeClr val="tx1"/>
                </a:solidFill>
                <a:latin typeface="+mj-lt"/>
              </a:rPr>
              <a:t>Loss Function (What) 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6DC52837-B35F-474B-B4FE-1E7EA5611703}"/>
              </a:ext>
            </a:extLst>
          </p:cNvPr>
          <p:cNvSpPr txBox="1">
            <a:spLocks/>
          </p:cNvSpPr>
          <p:nvPr/>
        </p:nvSpPr>
        <p:spPr>
          <a:xfrm>
            <a:off x="8524032" y="911137"/>
            <a:ext cx="3198364" cy="58143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B1C9A9"/>
                </a:solidFill>
                <a:latin typeface="楷体" pitchFamily="49" charset="-122"/>
                <a:ea typeface="楷体" pitchFamily="49" charset="-122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200" kern="0" dirty="0">
                <a:solidFill>
                  <a:schemeClr val="tx1"/>
                </a:solidFill>
                <a:latin typeface="+mj-lt"/>
              </a:rPr>
              <a:t>Optimization (How)</a:t>
            </a:r>
          </a:p>
        </p:txBody>
      </p:sp>
      <p:pic>
        <p:nvPicPr>
          <p:cNvPr id="16" name="Picture 6" descr="5 Advanced CNN Architectures - Deep Learning for Vision Systems">
            <a:extLst>
              <a:ext uri="{FF2B5EF4-FFF2-40B4-BE49-F238E27FC236}">
                <a16:creationId xmlns:a16="http://schemas.microsoft.com/office/drawing/2014/main" id="{65821372-1BCD-44A8-86A9-900A3407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1" y="3913837"/>
            <a:ext cx="2985977" cy="87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F08745B1-7852-4F07-911B-A8F24E096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5098" y="1382403"/>
            <a:ext cx="2826223" cy="1886848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1865480D-99E2-4BE7-BCB9-7D3AE251B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01740" y="3666535"/>
            <a:ext cx="2854842" cy="1721406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D88B357-D7DC-45FD-996B-49DEE8D9D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6632" y="3575393"/>
            <a:ext cx="2854842" cy="184672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B72E8750-AF48-4FF7-A1EF-FFA89971A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6632" y="1525592"/>
            <a:ext cx="2854127" cy="181356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A5E38DD-C3D3-42C3-B64F-D6843C6FAEB5}"/>
              </a:ext>
            </a:extLst>
          </p:cNvPr>
          <p:cNvSpPr/>
          <p:nvPr/>
        </p:nvSpPr>
        <p:spPr bwMode="auto">
          <a:xfrm>
            <a:off x="912371" y="1886484"/>
            <a:ext cx="2083558" cy="878686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sz="4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Gulim" pitchFamily="34" charset="-127"/>
              </a:rPr>
              <a:t>UAT</a:t>
            </a:r>
            <a:endParaRPr kumimoji="1" lang="zh-CN" altLang="en-US" sz="4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j-lt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259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Architecture Extensions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012" y="888706"/>
                <a:ext cx="7068639" cy="200461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rgbClr val="B1C9A9"/>
                    </a:solidFill>
                    <a:latin typeface="楷体" pitchFamily="49" charset="-122"/>
                    <a:ea typeface="楷体" pitchFamily="49" charset="-122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6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CN" b="0" kern="0" dirty="0">
                    <a:solidFill>
                      <a:schemeClr val="tx1"/>
                    </a:solidFill>
                    <a:latin typeface="+mj-lt"/>
                  </a:rPr>
                  <a:t>ResNet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Introduce Jump-Link to Accelerate Training &amp; Inference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CN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b="0" kern="0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Alleviate the Gradient-Vanishing/Exploding Problem</a:t>
                </a:r>
              </a:p>
              <a:p>
                <a:pPr lvl="1"/>
                <a:r>
                  <a:rPr lang="en-US" altLang="zh-CN" b="0" kern="0" dirty="0">
                    <a:solidFill>
                      <a:schemeClr val="tx1"/>
                    </a:solidFill>
                    <a:latin typeface="+mj-lt"/>
                  </a:rPr>
                  <a:t>Make training 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d</a:t>
                </a:r>
                <a:r>
                  <a:rPr lang="en-US" altLang="zh-CN" b="0" kern="0" dirty="0">
                    <a:solidFill>
                      <a:schemeClr val="tx1"/>
                    </a:solidFill>
                    <a:latin typeface="+mj-lt"/>
                  </a:rPr>
                  <a:t>eep NN possible</a:t>
                </a:r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2" y="888706"/>
                <a:ext cx="7068639" cy="2004619"/>
              </a:xfrm>
              <a:prstGeom prst="rect">
                <a:avLst/>
              </a:prstGeom>
              <a:blipFill>
                <a:blip r:embed="rId2"/>
                <a:stretch>
                  <a:fillRect l="-1381" t="-2736" b="-1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9765B8B7-3076-4266-882F-9BE03C473245}"/>
              </a:ext>
            </a:extLst>
          </p:cNvPr>
          <p:cNvSpPr/>
          <p:nvPr/>
        </p:nvSpPr>
        <p:spPr>
          <a:xfrm>
            <a:off x="7068139" y="3889173"/>
            <a:ext cx="4912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Kaiming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He 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何恺明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et. 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1512.03385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DB31C8-7126-45DC-8766-C2F0D38F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358" y="888706"/>
            <a:ext cx="3376637" cy="19478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99D223D-BBCC-44EB-9888-FCA7FD754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23772" y="1093079"/>
            <a:ext cx="2913880" cy="65998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D519D76-4417-4728-B209-8052904AAF1D}"/>
              </a:ext>
            </a:extLst>
          </p:cNvPr>
          <p:cNvSpPr/>
          <p:nvPr/>
        </p:nvSpPr>
        <p:spPr>
          <a:xfrm>
            <a:off x="7068139" y="3008935"/>
            <a:ext cx="4397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One small step for a NN</a:t>
            </a:r>
          </a:p>
          <a:p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one giant leap for the ML community!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0E0048B-6642-4111-8A43-2662167C3EB3}"/>
              </a:ext>
            </a:extLst>
          </p:cNvPr>
          <p:cNvSpPr/>
          <p:nvPr/>
        </p:nvSpPr>
        <p:spPr>
          <a:xfrm>
            <a:off x="7068139" y="4629221"/>
            <a:ext cx="49124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KAN. </a:t>
            </a:r>
            <a:r>
              <a:rPr lang="en-US" altLang="zh-CN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Ziming</a:t>
            </a: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 Liu </a:t>
            </a:r>
            <a:r>
              <a:rPr lang="en-US" altLang="zh-CN" sz="2000" i="1" kern="0" dirty="0">
                <a:latin typeface="Arial" panose="020B0604020202020204" pitchFamily="34" charset="0"/>
                <a:cs typeface="Arial" panose="020B0604020202020204" pitchFamily="34" charset="0"/>
              </a:rPr>
              <a:t>et. al </a:t>
            </a: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[arXiv:2404.19756]</a:t>
            </a:r>
            <a:br>
              <a:rPr lang="en-US" altLang="zh-CN" sz="2000" i="1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UAT</a:t>
            </a:r>
            <a:r>
              <a:rPr lang="en-US" altLang="zh-CN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 are still not fully understood</a:t>
            </a: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Much to explore</a:t>
            </a:r>
          </a:p>
          <a:p>
            <a:endParaRPr lang="zh-CN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+mj-lt"/>
              </a:rPr>
              <a:t>AutoEncoder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(</a:t>
            </a:r>
            <a:r>
              <a:rPr lang="zh-CN" altLang="en-US" dirty="0">
                <a:solidFill>
                  <a:schemeClr val="tx1"/>
                </a:solidFill>
                <a:latin typeface="+mj-lt"/>
              </a:rPr>
              <a:t>自动编码器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DAF0B-7DA4-4CCE-9095-51AEEC6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59" y="852893"/>
            <a:ext cx="5607131" cy="2620776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+mj-lt"/>
              </a:rPr>
              <a:t>Dimension Reduction</a:t>
            </a:r>
            <a:endParaRPr lang="en-US" altLang="zh-CN" dirty="0">
              <a:solidFill>
                <a:schemeClr val="tx1"/>
              </a:solidFill>
              <a:latin typeface="+mj-lt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Mask Trick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Denoising, Inpainting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Super Resolution (naïve DLSS)</a:t>
            </a:r>
          </a:p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Not Magic, Merge Info in 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Other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 Samples to 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handle ill-</a:t>
            </a:r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definedness</a:t>
            </a:r>
            <a:endParaRPr lang="en-US" altLang="zh-CN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98CDB824-A384-403C-9918-93900F44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476" y="998239"/>
            <a:ext cx="5338552" cy="3201621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9FDCE1D2-4839-4F67-9131-5EAFA3920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4475" y="998239"/>
            <a:ext cx="5338552" cy="3201621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FDFB3BB7-D665-4729-A6D9-6E21AC8FA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4475" y="998239"/>
            <a:ext cx="5338552" cy="3201621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285418B8-9C91-4EAE-96B7-A95942852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4474" y="998239"/>
            <a:ext cx="5338552" cy="320162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2B01EC0B-3F4F-4F91-8F9E-982457A0AA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4474" y="998239"/>
            <a:ext cx="5338552" cy="320162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F5EC0EE-16DE-4DC4-840A-6C9F4043325C}"/>
              </a:ext>
            </a:extLst>
          </p:cNvPr>
          <p:cNvGrpSpPr/>
          <p:nvPr/>
        </p:nvGrpSpPr>
        <p:grpSpPr>
          <a:xfrm>
            <a:off x="5146709" y="4314974"/>
            <a:ext cx="6845645" cy="1999180"/>
            <a:chOff x="5146709" y="4314974"/>
            <a:chExt cx="6845645" cy="19991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C8C4C15-4923-4EF7-841F-4485910F432B}"/>
                </a:ext>
              </a:extLst>
            </p:cNvPr>
            <p:cNvGrpSpPr/>
            <p:nvPr/>
          </p:nvGrpSpPr>
          <p:grpSpPr>
            <a:xfrm>
              <a:off x="5146709" y="4314974"/>
              <a:ext cx="6845645" cy="1543384"/>
              <a:chOff x="4145600" y="4194625"/>
              <a:chExt cx="7487427" cy="1688077"/>
            </a:xfrm>
          </p:grpSpPr>
          <p:pic>
            <p:nvPicPr>
              <p:cNvPr id="18" name="图形 17">
                <a:extLst>
                  <a:ext uri="{FF2B5EF4-FFF2-40B4-BE49-F238E27FC236}">
                    <a16:creationId xmlns:a16="http://schemas.microsoft.com/office/drawing/2014/main" id="{076B7F9D-31B5-4929-8A17-3B7F28E5B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 l="50407" t="50000"/>
              <a:stretch/>
            </p:blipFill>
            <p:spPr>
              <a:xfrm>
                <a:off x="9935375" y="4194625"/>
                <a:ext cx="1697652" cy="1688077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EEA4241A-102E-48DF-8CF6-22B906FCD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45600" y="4378853"/>
                <a:ext cx="4777636" cy="1214773"/>
              </a:xfrm>
              <a:prstGeom prst="rect">
                <a:avLst/>
              </a:prstGeom>
            </p:spPr>
          </p:pic>
          <p:sp>
            <p:nvSpPr>
              <p:cNvPr id="22" name="箭头: 上 21">
                <a:extLst>
                  <a:ext uri="{FF2B5EF4-FFF2-40B4-BE49-F238E27FC236}">
                    <a16:creationId xmlns:a16="http://schemas.microsoft.com/office/drawing/2014/main" id="{6A1D62F0-309A-451D-87E3-D53C4A4F717A}"/>
                  </a:ext>
                </a:extLst>
              </p:cNvPr>
              <p:cNvSpPr/>
              <p:nvPr/>
            </p:nvSpPr>
            <p:spPr bwMode="auto">
              <a:xfrm rot="5400000">
                <a:off x="9094380" y="4612290"/>
                <a:ext cx="669851" cy="857982"/>
              </a:xfrm>
              <a:prstGeom prst="upArrow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ulim" pitchFamily="34" charset="-127"/>
                  <a:ea typeface="Gulim" pitchFamily="34" charset="-127"/>
                </a:endParaRPr>
              </a:p>
            </p:txBody>
          </p:sp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92E6FB6-5B84-43BA-B22C-BF50F13DE89A}"/>
                </a:ext>
              </a:extLst>
            </p:cNvPr>
            <p:cNvSpPr/>
            <p:nvPr/>
          </p:nvSpPr>
          <p:spPr>
            <a:xfrm>
              <a:off x="8528258" y="5944822"/>
              <a:ext cx="18020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Source Sans Pro" panose="020B0503030403020204" pitchFamily="34" charset="0"/>
                </a:rPr>
                <a:t>arxiv:1611.09969</a:t>
              </a:r>
              <a:endParaRPr lang="zh-CN" altLang="en-US" dirty="0"/>
            </a:p>
          </p:txBody>
        </p:sp>
      </p:grpSp>
      <p:pic>
        <p:nvPicPr>
          <p:cNvPr id="8194" name="Picture 2" descr="Deep Learning Super Sampling (DLSS) | NVIDIA Developer">
            <a:extLst>
              <a:ext uri="{FF2B5EF4-FFF2-40B4-BE49-F238E27FC236}">
                <a16:creationId xmlns:a16="http://schemas.microsoft.com/office/drawing/2014/main" id="{215C052C-CC31-46C0-943D-5ED57C25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3647091"/>
            <a:ext cx="3931144" cy="22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264FB0-1BE9-4DBF-B7F5-EF0D6F78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86064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Encoder-Decoder Examples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9826643-3A3A-4DAA-8626-342443EF2C42}"/>
              </a:ext>
            </a:extLst>
          </p:cNvPr>
          <p:cNvGrpSpPr/>
          <p:nvPr/>
        </p:nvGrpSpPr>
        <p:grpSpPr>
          <a:xfrm>
            <a:off x="3374630" y="1404877"/>
            <a:ext cx="1796999" cy="2004792"/>
            <a:chOff x="2059487" y="916885"/>
            <a:chExt cx="1412878" cy="1576254"/>
          </a:xfrm>
        </p:grpSpPr>
        <p:sp>
          <p:nvSpPr>
            <p:cNvPr id="27" name="流程图: 手动操作 26">
              <a:extLst>
                <a:ext uri="{FF2B5EF4-FFF2-40B4-BE49-F238E27FC236}">
                  <a16:creationId xmlns:a16="http://schemas.microsoft.com/office/drawing/2014/main" id="{BCE24B65-4820-439A-BA1E-7FF37F1A1FA7}"/>
                </a:ext>
              </a:extLst>
            </p:cNvPr>
            <p:cNvSpPr/>
            <p:nvPr/>
          </p:nvSpPr>
          <p:spPr bwMode="auto">
            <a:xfrm rot="16200000">
              <a:off x="1790985" y="1185387"/>
              <a:ext cx="1576254" cy="1039249"/>
            </a:xfrm>
            <a:prstGeom prst="flowChartManualOperation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rPr>
                <a:t>Encoder</a:t>
              </a:r>
              <a:endPara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pic>
          <p:nvPicPr>
            <p:cNvPr id="30" name="图形 29">
              <a:extLst>
                <a:ext uri="{FF2B5EF4-FFF2-40B4-BE49-F238E27FC236}">
                  <a16:creationId xmlns:a16="http://schemas.microsoft.com/office/drawing/2014/main" id="{CD932965-C85A-4F15-A2CD-2CB977CFB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91985" y="1248754"/>
              <a:ext cx="180380" cy="912511"/>
            </a:xfrm>
            <a:prstGeom prst="rect">
              <a:avLst/>
            </a:prstGeom>
          </p:spPr>
        </p:pic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F448F0D0-890D-4F5B-A1FF-EB74BCD2E5BE}"/>
              </a:ext>
            </a:extLst>
          </p:cNvPr>
          <p:cNvGrpSpPr/>
          <p:nvPr/>
        </p:nvGrpSpPr>
        <p:grpSpPr>
          <a:xfrm>
            <a:off x="894593" y="1428856"/>
            <a:ext cx="2205267" cy="1956826"/>
            <a:chOff x="340960" y="1024565"/>
            <a:chExt cx="2354917" cy="2089616"/>
          </a:xfrm>
        </p:grpSpPr>
        <p:pic>
          <p:nvPicPr>
            <p:cNvPr id="1026" name="Picture 2" descr="Person, outline">
              <a:extLst>
                <a:ext uri="{FF2B5EF4-FFF2-40B4-BE49-F238E27FC236}">
                  <a16:creationId xmlns:a16="http://schemas.microsoft.com/office/drawing/2014/main" id="{6DC462D1-79EC-4885-ADFD-ACD61655E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60" y="1790181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eart, love, like, favourite, favorite, add, favorites, red">
              <a:extLst>
                <a:ext uri="{FF2B5EF4-FFF2-40B4-BE49-F238E27FC236}">
                  <a16:creationId xmlns:a16="http://schemas.microsoft.com/office/drawing/2014/main" id="{D3231B53-63F3-454B-8503-73CF14420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132" y="1816370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CB4D3ABF-736E-474F-83F4-8CD4679707AD}"/>
                </a:ext>
              </a:extLst>
            </p:cNvPr>
            <p:cNvGrpSpPr/>
            <p:nvPr/>
          </p:nvGrpSpPr>
          <p:grpSpPr>
            <a:xfrm>
              <a:off x="2086277" y="1024565"/>
              <a:ext cx="609600" cy="2089616"/>
              <a:chOff x="4033858" y="3660288"/>
              <a:chExt cx="609600" cy="2089616"/>
            </a:xfrm>
          </p:grpSpPr>
          <p:pic>
            <p:nvPicPr>
              <p:cNvPr id="1030" name="Picture 6" descr="Music">
                <a:extLst>
                  <a:ext uri="{FF2B5EF4-FFF2-40B4-BE49-F238E27FC236}">
                    <a16:creationId xmlns:a16="http://schemas.microsoft.com/office/drawing/2014/main" id="{0D245F64-7902-4E6D-9220-D129D70D3F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858" y="4357794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Cello, instrument, music, violin">
                <a:extLst>
                  <a:ext uri="{FF2B5EF4-FFF2-40B4-BE49-F238E27FC236}">
                    <a16:creationId xmlns:a16="http://schemas.microsoft.com/office/drawing/2014/main" id="{C835371D-353A-4D28-812D-BAC8C2AF3E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858" y="3660288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Karaoke, music, party, sing, song">
                <a:extLst>
                  <a:ext uri="{FF2B5EF4-FFF2-40B4-BE49-F238E27FC236}">
                    <a16:creationId xmlns:a16="http://schemas.microsoft.com/office/drawing/2014/main" id="{92F16FEC-9395-47D9-928D-60DE57ADC0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858" y="5140304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左大括号 36">
              <a:extLst>
                <a:ext uri="{FF2B5EF4-FFF2-40B4-BE49-F238E27FC236}">
                  <a16:creationId xmlns:a16="http://schemas.microsoft.com/office/drawing/2014/main" id="{755EBCDC-D42C-4C2C-B523-9219053B819D}"/>
                </a:ext>
              </a:extLst>
            </p:cNvPr>
            <p:cNvSpPr/>
            <p:nvPr/>
          </p:nvSpPr>
          <p:spPr bwMode="auto">
            <a:xfrm>
              <a:off x="1675968" y="1282806"/>
              <a:ext cx="349737" cy="1676728"/>
            </a:xfrm>
            <a:prstGeom prst="leftBrace">
              <a:avLst>
                <a:gd name="adj1" fmla="val 70584"/>
                <a:gd name="adj2" fmla="val 50000"/>
              </a:avLst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33762F17-0992-4996-A5FB-CE93842ADA8F}"/>
              </a:ext>
            </a:extLst>
          </p:cNvPr>
          <p:cNvGrpSpPr/>
          <p:nvPr/>
        </p:nvGrpSpPr>
        <p:grpSpPr>
          <a:xfrm>
            <a:off x="3366428" y="3550779"/>
            <a:ext cx="1805200" cy="2004792"/>
            <a:chOff x="2053038" y="2604085"/>
            <a:chExt cx="1419326" cy="1576254"/>
          </a:xfrm>
        </p:grpSpPr>
        <p:pic>
          <p:nvPicPr>
            <p:cNvPr id="31" name="图形 30">
              <a:extLst>
                <a:ext uri="{FF2B5EF4-FFF2-40B4-BE49-F238E27FC236}">
                  <a16:creationId xmlns:a16="http://schemas.microsoft.com/office/drawing/2014/main" id="{57CC5F80-A8E9-4828-9E31-929B6DF18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91984" y="2918181"/>
              <a:ext cx="180380" cy="912511"/>
            </a:xfrm>
            <a:prstGeom prst="rect">
              <a:avLst/>
            </a:prstGeom>
          </p:spPr>
        </p:pic>
        <p:sp>
          <p:nvSpPr>
            <p:cNvPr id="47" name="流程图: 手动操作 46">
              <a:extLst>
                <a:ext uri="{FF2B5EF4-FFF2-40B4-BE49-F238E27FC236}">
                  <a16:creationId xmlns:a16="http://schemas.microsoft.com/office/drawing/2014/main" id="{B9A384AB-6A62-4889-BA46-72261C8C4853}"/>
                </a:ext>
              </a:extLst>
            </p:cNvPr>
            <p:cNvSpPr/>
            <p:nvPr/>
          </p:nvSpPr>
          <p:spPr bwMode="auto">
            <a:xfrm rot="16200000">
              <a:off x="1784536" y="2872587"/>
              <a:ext cx="1576254" cy="1039249"/>
            </a:xfrm>
            <a:prstGeom prst="flowChartManualOperation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rPr>
                <a:t>Encoder</a:t>
              </a:r>
              <a:endPara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DD6AE95-4C80-4FB7-B0EB-6321F1B6D11C}"/>
              </a:ext>
            </a:extLst>
          </p:cNvPr>
          <p:cNvGrpSpPr/>
          <p:nvPr/>
        </p:nvGrpSpPr>
        <p:grpSpPr>
          <a:xfrm>
            <a:off x="5323579" y="2407269"/>
            <a:ext cx="1019416" cy="2125924"/>
            <a:chOff x="3591834" y="1705009"/>
            <a:chExt cx="801509" cy="1671493"/>
          </a:xfrm>
        </p:grpSpPr>
        <p:sp>
          <p:nvSpPr>
            <p:cNvPr id="49" name="左大括号 48">
              <a:extLst>
                <a:ext uri="{FF2B5EF4-FFF2-40B4-BE49-F238E27FC236}">
                  <a16:creationId xmlns:a16="http://schemas.microsoft.com/office/drawing/2014/main" id="{47F0A0F6-19A0-4B89-BFF2-1FD03B225E9C}"/>
                </a:ext>
              </a:extLst>
            </p:cNvPr>
            <p:cNvSpPr/>
            <p:nvPr/>
          </p:nvSpPr>
          <p:spPr bwMode="auto">
            <a:xfrm rot="10800000">
              <a:off x="3591834" y="1705009"/>
              <a:ext cx="352673" cy="1671493"/>
            </a:xfrm>
            <a:prstGeom prst="leftBrace">
              <a:avLst>
                <a:gd name="adj1" fmla="val 70584"/>
                <a:gd name="adj2" fmla="val 50000"/>
              </a:avLst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pic>
          <p:nvPicPr>
            <p:cNvPr id="1040" name="Picture 16" descr="Height, ruler, measurement, measure, distance, scale">
              <a:extLst>
                <a:ext uri="{FF2B5EF4-FFF2-40B4-BE49-F238E27FC236}">
                  <a16:creationId xmlns:a16="http://schemas.microsoft.com/office/drawing/2014/main" id="{7FDD97D9-EE7F-4F99-91CD-F42E22290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44507" y="2316338"/>
              <a:ext cx="448836" cy="448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F0142E1-B296-45DC-94EA-E884838EE7AB}"/>
              </a:ext>
            </a:extLst>
          </p:cNvPr>
          <p:cNvGrpSpPr/>
          <p:nvPr/>
        </p:nvGrpSpPr>
        <p:grpSpPr>
          <a:xfrm>
            <a:off x="894593" y="4187177"/>
            <a:ext cx="2422982" cy="709834"/>
            <a:chOff x="359004" y="3995673"/>
            <a:chExt cx="2587405" cy="758003"/>
          </a:xfrm>
        </p:grpSpPr>
        <p:pic>
          <p:nvPicPr>
            <p:cNvPr id="24" name="图形 23">
              <a:extLst>
                <a:ext uri="{FF2B5EF4-FFF2-40B4-BE49-F238E27FC236}">
                  <a16:creationId xmlns:a16="http://schemas.microsoft.com/office/drawing/2014/main" id="{187564C5-EA02-4867-BA7E-F2689BB2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57428" y="4019336"/>
              <a:ext cx="1288981" cy="734340"/>
            </a:xfrm>
            <a:prstGeom prst="rect">
              <a:avLst/>
            </a:prstGeom>
          </p:spPr>
        </p:pic>
        <p:pic>
          <p:nvPicPr>
            <p:cNvPr id="1044" name="Picture 20" descr="Health, heart, love, question, question heart, question mark">
              <a:extLst>
                <a:ext uri="{FF2B5EF4-FFF2-40B4-BE49-F238E27FC236}">
                  <a16:creationId xmlns:a16="http://schemas.microsoft.com/office/drawing/2014/main" id="{86AAAF20-02FA-4D90-BF60-A25857AA6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132" y="405756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Person, outline">
              <a:extLst>
                <a:ext uri="{FF2B5EF4-FFF2-40B4-BE49-F238E27FC236}">
                  <a16:creationId xmlns:a16="http://schemas.microsoft.com/office/drawing/2014/main" id="{FFB3601D-F018-479E-87D5-4E844215B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4" y="3995673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8DCDB30-9D4E-4C40-A76F-B1555E7F9217}"/>
              </a:ext>
            </a:extLst>
          </p:cNvPr>
          <p:cNvGrpSpPr/>
          <p:nvPr/>
        </p:nvGrpSpPr>
        <p:grpSpPr>
          <a:xfrm>
            <a:off x="7004477" y="1951013"/>
            <a:ext cx="3956137" cy="912511"/>
            <a:chOff x="167053" y="4430034"/>
            <a:chExt cx="3956137" cy="912511"/>
          </a:xfrm>
        </p:grpSpPr>
        <p:sp>
          <p:nvSpPr>
            <p:cNvPr id="53" name="云形 52">
              <a:extLst>
                <a:ext uri="{FF2B5EF4-FFF2-40B4-BE49-F238E27FC236}">
                  <a16:creationId xmlns:a16="http://schemas.microsoft.com/office/drawing/2014/main" id="{C0BED5CC-0C3A-4E30-A118-7B563CC9C977}"/>
                </a:ext>
              </a:extLst>
            </p:cNvPr>
            <p:cNvSpPr/>
            <p:nvPr/>
          </p:nvSpPr>
          <p:spPr bwMode="auto">
            <a:xfrm>
              <a:off x="896514" y="4430034"/>
              <a:ext cx="3226676" cy="912511"/>
            </a:xfrm>
            <a:prstGeom prst="cloud">
              <a:avLst/>
            </a:prstGeom>
            <a:noFill/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000" dirty="0">
                  <a:solidFill>
                    <a:schemeClr val="tx1"/>
                  </a:solidFill>
                  <a:latin typeface="+mj-lt"/>
                  <a:ea typeface="Gulim" pitchFamily="34" charset="-127"/>
                </a:rPr>
                <a:t>Recommendation System</a:t>
              </a:r>
            </a:p>
          </p:txBody>
        </p:sp>
        <p:pic>
          <p:nvPicPr>
            <p:cNvPr id="1054" name="Picture 30" descr="Ethereal, airy, aerial, pneumatic, soul, angel, phyche">
              <a:extLst>
                <a:ext uri="{FF2B5EF4-FFF2-40B4-BE49-F238E27FC236}">
                  <a16:creationId xmlns:a16="http://schemas.microsoft.com/office/drawing/2014/main" id="{80567DC0-8439-41FC-BFF4-6A2552B0E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53" y="4581489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58EA44A-E69C-41C2-820C-DC3307E99D04}"/>
              </a:ext>
            </a:extLst>
          </p:cNvPr>
          <p:cNvGrpSpPr/>
          <p:nvPr/>
        </p:nvGrpSpPr>
        <p:grpSpPr>
          <a:xfrm>
            <a:off x="7004477" y="4096917"/>
            <a:ext cx="3978568" cy="912511"/>
            <a:chOff x="186035" y="5482378"/>
            <a:chExt cx="3978568" cy="912511"/>
          </a:xfrm>
        </p:grpSpPr>
        <p:sp>
          <p:nvSpPr>
            <p:cNvPr id="68" name="云形 67">
              <a:extLst>
                <a:ext uri="{FF2B5EF4-FFF2-40B4-BE49-F238E27FC236}">
                  <a16:creationId xmlns:a16="http://schemas.microsoft.com/office/drawing/2014/main" id="{B2AE1CE0-152B-47E0-8E6F-DE00286B549A}"/>
                </a:ext>
              </a:extLst>
            </p:cNvPr>
            <p:cNvSpPr/>
            <p:nvPr/>
          </p:nvSpPr>
          <p:spPr bwMode="auto">
            <a:xfrm>
              <a:off x="937927" y="5482378"/>
              <a:ext cx="3226676" cy="912511"/>
            </a:xfrm>
            <a:prstGeom prst="cloud">
              <a:avLst/>
            </a:prstGeom>
            <a:noFill/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000" dirty="0">
                  <a:solidFill>
                    <a:schemeClr val="tx1"/>
                  </a:solidFill>
                  <a:latin typeface="+mj-lt"/>
                  <a:ea typeface="Gulim" pitchFamily="34" charset="-127"/>
                </a:rPr>
                <a:t>Big-Data</a:t>
              </a:r>
            </a:p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CN" sz="2000" dirty="0">
                  <a:solidFill>
                    <a:schemeClr val="tx1"/>
                  </a:solidFill>
                  <a:latin typeface="+mj-lt"/>
                  <a:ea typeface="Gulim" pitchFamily="34" charset="-127"/>
                </a:rPr>
                <a:t>Discrimination</a:t>
              </a:r>
            </a:p>
          </p:txBody>
        </p:sp>
        <p:pic>
          <p:nvPicPr>
            <p:cNvPr id="1056" name="Picture 32" descr="Angry, devil, evil, grin, smile, smiley">
              <a:extLst>
                <a:ext uri="{FF2B5EF4-FFF2-40B4-BE49-F238E27FC236}">
                  <a16:creationId xmlns:a16="http://schemas.microsoft.com/office/drawing/2014/main" id="{4EE1CF3A-1040-4D80-A135-737BBA278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35" y="5633833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32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494FB-7671-4BBC-9218-1D600FF8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Encoder Decoder Examples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08B50C-BC07-45DF-8EA6-61CF9235A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5" y="945710"/>
            <a:ext cx="7339594" cy="26353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26E27FC-E981-4584-B263-F021FC140139}"/>
              </a:ext>
            </a:extLst>
          </p:cNvPr>
          <p:cNvSpPr/>
          <p:nvPr/>
        </p:nvSpPr>
        <p:spPr>
          <a:xfrm>
            <a:off x="7664609" y="853288"/>
            <a:ext cx="351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[CLIP by </a:t>
            </a:r>
            <a:r>
              <a:rPr lang="en-US" altLang="zh-CN" dirty="0" err="1"/>
              <a:t>OpenAI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:</a:t>
            </a:r>
            <a:r>
              <a:rPr lang="zh-CN" altLang="en-US" dirty="0"/>
              <a:t>2103.00020</a:t>
            </a:r>
            <a:r>
              <a:rPr lang="en-US" altLang="zh-CN" dirty="0"/>
              <a:t>]</a:t>
            </a:r>
            <a:endParaRPr lang="zh-CN" alt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4730126-FC8C-4F9D-9559-4A10682E5AC6}"/>
              </a:ext>
            </a:extLst>
          </p:cNvPr>
          <p:cNvGrpSpPr/>
          <p:nvPr/>
        </p:nvGrpSpPr>
        <p:grpSpPr>
          <a:xfrm>
            <a:off x="7540117" y="1508322"/>
            <a:ext cx="4592088" cy="1899306"/>
            <a:chOff x="7281001" y="4508322"/>
            <a:chExt cx="4329564" cy="1790725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C501311-B6A2-4175-9955-180735ACEA8E}"/>
                </a:ext>
              </a:extLst>
            </p:cNvPr>
            <p:cNvSpPr/>
            <p:nvPr/>
          </p:nvSpPr>
          <p:spPr bwMode="auto">
            <a:xfrm rot="16200000">
              <a:off x="9062396" y="5222179"/>
              <a:ext cx="773096" cy="32120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7" name="流程图: 手动操作 6">
              <a:extLst>
                <a:ext uri="{FF2B5EF4-FFF2-40B4-BE49-F238E27FC236}">
                  <a16:creationId xmlns:a16="http://schemas.microsoft.com/office/drawing/2014/main" id="{B86C2EDC-F948-45E5-B183-0C23F427D210}"/>
                </a:ext>
              </a:extLst>
            </p:cNvPr>
            <p:cNvSpPr/>
            <p:nvPr/>
          </p:nvSpPr>
          <p:spPr bwMode="auto">
            <a:xfrm rot="16200000">
              <a:off x="7815084" y="4895353"/>
              <a:ext cx="1478595" cy="974860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rPr>
                <a:t>Encoder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8" name="流程图: 手动操作 7">
              <a:extLst>
                <a:ext uri="{FF2B5EF4-FFF2-40B4-BE49-F238E27FC236}">
                  <a16:creationId xmlns:a16="http://schemas.microsoft.com/office/drawing/2014/main" id="{0E079BC0-ACD6-4A43-9F54-4749A7057567}"/>
                </a:ext>
              </a:extLst>
            </p:cNvPr>
            <p:cNvSpPr/>
            <p:nvPr/>
          </p:nvSpPr>
          <p:spPr bwMode="auto">
            <a:xfrm rot="5400000">
              <a:off x="9607737" y="4895353"/>
              <a:ext cx="1478595" cy="974860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rPr>
                <a:t>Decoder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80327A1-C0DD-49E0-B6A8-FE877D2D550E}"/>
                </a:ext>
              </a:extLst>
            </p:cNvPr>
            <p:cNvGrpSpPr/>
            <p:nvPr/>
          </p:nvGrpSpPr>
          <p:grpSpPr>
            <a:xfrm>
              <a:off x="7281001" y="4550130"/>
              <a:ext cx="643129" cy="1748917"/>
              <a:chOff x="7281001" y="4550130"/>
              <a:chExt cx="643129" cy="1748917"/>
            </a:xfrm>
          </p:grpSpPr>
          <p:pic>
            <p:nvPicPr>
              <p:cNvPr id="13" name="Picture 2" descr="text, book ">
                <a:extLst>
                  <a:ext uri="{FF2B5EF4-FFF2-40B4-BE49-F238E27FC236}">
                    <a16:creationId xmlns:a16="http://schemas.microsoft.com/office/drawing/2014/main" id="{79B3BE57-F308-4D75-AA33-F2635CE25E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4530" y="4550130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Image">
                <a:extLst>
                  <a:ext uri="{FF2B5EF4-FFF2-40B4-BE49-F238E27FC236}">
                    <a16:creationId xmlns:a16="http://schemas.microsoft.com/office/drawing/2014/main" id="{492C34FA-37F0-4935-95CD-B03AA6292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1001" y="5159730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Audio, eq, multimedia, music, sound, voice, volume">
                <a:extLst>
                  <a:ext uri="{FF2B5EF4-FFF2-40B4-BE49-F238E27FC236}">
                    <a16:creationId xmlns:a16="http://schemas.microsoft.com/office/drawing/2014/main" id="{B726F93D-5F22-41B1-AD00-20312304E3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1001" y="5689447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B17BE54-EBA2-4874-A8D3-A50C89FD5CEB}"/>
                </a:ext>
              </a:extLst>
            </p:cNvPr>
            <p:cNvGrpSpPr/>
            <p:nvPr/>
          </p:nvGrpSpPr>
          <p:grpSpPr>
            <a:xfrm>
              <a:off x="10967436" y="4508322"/>
              <a:ext cx="643129" cy="1748917"/>
              <a:chOff x="7281001" y="4550130"/>
              <a:chExt cx="643129" cy="1748917"/>
            </a:xfrm>
          </p:grpSpPr>
          <p:pic>
            <p:nvPicPr>
              <p:cNvPr id="27" name="Picture 2" descr="text, book ">
                <a:extLst>
                  <a:ext uri="{FF2B5EF4-FFF2-40B4-BE49-F238E27FC236}">
                    <a16:creationId xmlns:a16="http://schemas.microsoft.com/office/drawing/2014/main" id="{E0028B5E-FA43-4449-87F5-9934841FF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4530" y="4550130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Image">
                <a:extLst>
                  <a:ext uri="{FF2B5EF4-FFF2-40B4-BE49-F238E27FC236}">
                    <a16:creationId xmlns:a16="http://schemas.microsoft.com/office/drawing/2014/main" id="{0882972A-ED4D-4F02-813F-6556FBD8DA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1001" y="5159730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Audio, eq, multimedia, music, sound, voice, volume">
                <a:extLst>
                  <a:ext uri="{FF2B5EF4-FFF2-40B4-BE49-F238E27FC236}">
                    <a16:creationId xmlns:a16="http://schemas.microsoft.com/office/drawing/2014/main" id="{D670DA60-6E61-43A4-A104-BF6193521D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1001" y="5689447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62A0B264-33BB-4856-BFB7-77AF4E2E4E48}"/>
              </a:ext>
            </a:extLst>
          </p:cNvPr>
          <p:cNvSpPr/>
          <p:nvPr/>
        </p:nvSpPr>
        <p:spPr>
          <a:xfrm>
            <a:off x="7290668" y="4112909"/>
            <a:ext cx="4379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+mj-lt"/>
              </a:rPr>
              <a:t>“I am going to reveal the identity of the criminal, </a:t>
            </a:r>
          </a:p>
          <a:p>
            <a:r>
              <a:rPr lang="en-US" altLang="zh-CN" sz="1600" dirty="0">
                <a:latin typeface="+mj-lt"/>
              </a:rPr>
              <a:t>and that person's name </a:t>
            </a:r>
            <a:r>
              <a:rPr lang="en-US" altLang="zh-CN" sz="1600" dirty="0">
                <a:solidFill>
                  <a:srgbClr val="FF0000"/>
                </a:solidFill>
                <a:latin typeface="+mj-lt"/>
              </a:rPr>
              <a:t>is …</a:t>
            </a:r>
            <a:r>
              <a:rPr lang="en-US" altLang="zh-CN" sz="1600" dirty="0">
                <a:latin typeface="+mj-lt"/>
              </a:rPr>
              <a:t>” by </a:t>
            </a:r>
            <a:r>
              <a:rPr lang="en-US" altLang="zh-CN" sz="1600" dirty="0" err="1">
                <a:latin typeface="+mj-lt"/>
              </a:rPr>
              <a:t>Sutskever</a:t>
            </a:r>
            <a:endParaRPr lang="en-US" altLang="zh-CN" sz="1600" dirty="0">
              <a:latin typeface="+mj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9E593CE-53D4-40A1-92FC-021F99CB49FB}"/>
              </a:ext>
            </a:extLst>
          </p:cNvPr>
          <p:cNvSpPr/>
          <p:nvPr/>
        </p:nvSpPr>
        <p:spPr>
          <a:xfrm>
            <a:off x="7679463" y="3567924"/>
            <a:ext cx="40500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</a:rPr>
              <a:t>Good representation is a Treasure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2DB8C41-84A7-4157-8E2D-DCA345B32C56}"/>
              </a:ext>
            </a:extLst>
          </p:cNvPr>
          <p:cNvGrpSpPr/>
          <p:nvPr/>
        </p:nvGrpSpPr>
        <p:grpSpPr>
          <a:xfrm>
            <a:off x="4081115" y="3894016"/>
            <a:ext cx="3128864" cy="2186364"/>
            <a:chOff x="2098259" y="4279749"/>
            <a:chExt cx="3128864" cy="2186364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8A7FC0A-8EF2-49D9-9C1C-3EDBE3D9B3AD}"/>
                </a:ext>
              </a:extLst>
            </p:cNvPr>
            <p:cNvGrpSpPr/>
            <p:nvPr/>
          </p:nvGrpSpPr>
          <p:grpSpPr>
            <a:xfrm>
              <a:off x="2707854" y="4279749"/>
              <a:ext cx="2043476" cy="1540033"/>
              <a:chOff x="2523270" y="4577258"/>
              <a:chExt cx="2043476" cy="1540033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24681199-6521-4999-9D16-FE3E81B9F775}"/>
                  </a:ext>
                </a:extLst>
              </p:cNvPr>
              <p:cNvGrpSpPr/>
              <p:nvPr/>
            </p:nvGrpSpPr>
            <p:grpSpPr>
              <a:xfrm>
                <a:off x="2523270" y="4577258"/>
                <a:ext cx="2043476" cy="770043"/>
                <a:chOff x="2523270" y="4577258"/>
                <a:chExt cx="2043476" cy="770043"/>
              </a:xfrm>
            </p:grpSpPr>
            <p:sp>
              <p:nvSpPr>
                <p:cNvPr id="40" name="箭头: 虚尾 39">
                  <a:extLst>
                    <a:ext uri="{FF2B5EF4-FFF2-40B4-BE49-F238E27FC236}">
                      <a16:creationId xmlns:a16="http://schemas.microsoft.com/office/drawing/2014/main" id="{97702529-FEE1-4727-9074-B8F8D057E87E}"/>
                    </a:ext>
                  </a:extLst>
                </p:cNvPr>
                <p:cNvSpPr/>
                <p:nvPr/>
              </p:nvSpPr>
              <p:spPr bwMode="auto">
                <a:xfrm>
                  <a:off x="2523270" y="4629412"/>
                  <a:ext cx="2043476" cy="665684"/>
                </a:xfrm>
                <a:prstGeom prst="stripedRightArrow">
                  <a:avLst>
                    <a:gd name="adj1" fmla="val 40527"/>
                    <a:gd name="adj2" fmla="val 65559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zh-CN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ulim" pitchFamily="34" charset="-127"/>
                    <a:ea typeface="Gulim" pitchFamily="34" charset="-127"/>
                  </a:endParaRPr>
                </a:p>
              </p:txBody>
            </p:sp>
            <p:sp>
              <p:nvSpPr>
                <p:cNvPr id="37" name="流程图: 手动操作 36">
                  <a:extLst>
                    <a:ext uri="{FF2B5EF4-FFF2-40B4-BE49-F238E27FC236}">
                      <a16:creationId xmlns:a16="http://schemas.microsoft.com/office/drawing/2014/main" id="{21FA68E7-CAFF-4A76-B5B0-6B5D28FF46A7}"/>
                    </a:ext>
                  </a:extLst>
                </p:cNvPr>
                <p:cNvSpPr/>
                <p:nvPr/>
              </p:nvSpPr>
              <p:spPr bwMode="auto">
                <a:xfrm rot="5400000">
                  <a:off x="3031280" y="4484499"/>
                  <a:ext cx="770043" cy="955562"/>
                </a:xfrm>
                <a:prstGeom prst="flowChartManualOperation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vert270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1" lang="en-US" altLang="zh-CN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Gulim" pitchFamily="34" charset="-127"/>
                    </a:rPr>
                    <a:t>Decoder</a:t>
                  </a:r>
                  <a:endParaRPr kumimoji="1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Gulim" pitchFamily="34" charset="-127"/>
                  </a:endParaRPr>
                </a:p>
              </p:txBody>
            </p:sp>
          </p:grpSp>
          <p:sp>
            <p:nvSpPr>
              <p:cNvPr id="35" name="箭头: 上弧形 34">
                <a:extLst>
                  <a:ext uri="{FF2B5EF4-FFF2-40B4-BE49-F238E27FC236}">
                    <a16:creationId xmlns:a16="http://schemas.microsoft.com/office/drawing/2014/main" id="{865FCFE1-1210-4D00-934C-76DE91B7F7B7}"/>
                  </a:ext>
                </a:extLst>
              </p:cNvPr>
              <p:cNvSpPr/>
              <p:nvPr/>
            </p:nvSpPr>
            <p:spPr bwMode="auto">
              <a:xfrm flipH="1" flipV="1">
                <a:off x="2628731" y="5347250"/>
                <a:ext cx="1698753" cy="770041"/>
              </a:xfrm>
              <a:prstGeom prst="curvedDownArrow">
                <a:avLst>
                  <a:gd name="adj1" fmla="val 21058"/>
                  <a:gd name="adj2" fmla="val 52784"/>
                  <a:gd name="adj3" fmla="val 38649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ulim" pitchFamily="34" charset="-127"/>
                  <a:ea typeface="Gulim" pitchFamily="34" charset="-127"/>
                </a:endParaRPr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D532B83-42C6-455B-B386-ED6DAB8809E2}"/>
                </a:ext>
              </a:extLst>
            </p:cNvPr>
            <p:cNvSpPr/>
            <p:nvPr/>
          </p:nvSpPr>
          <p:spPr>
            <a:xfrm>
              <a:off x="2098259" y="5819782"/>
              <a:ext cx="31288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Large Language Models (LLMs)</a:t>
              </a:r>
            </a:p>
            <a:p>
              <a:pPr algn="ctr"/>
              <a:r>
                <a:rPr lang="en-US" altLang="zh-CN" dirty="0" err="1">
                  <a:latin typeface="+mj-lt"/>
                </a:rPr>
                <a:t>ChatGPT</a:t>
              </a:r>
              <a:endParaRPr lang="en-US" altLang="zh-CN" dirty="0">
                <a:latin typeface="+mj-lt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00A50AA-BAED-4ADE-841B-030387FE167F}"/>
              </a:ext>
            </a:extLst>
          </p:cNvPr>
          <p:cNvGrpSpPr/>
          <p:nvPr/>
        </p:nvGrpSpPr>
        <p:grpSpPr>
          <a:xfrm>
            <a:off x="7344043" y="4744228"/>
            <a:ext cx="3923882" cy="609600"/>
            <a:chOff x="8047037" y="5431197"/>
            <a:chExt cx="3923882" cy="609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E234AA83-FBC8-4958-8ABE-08778981BE96}"/>
                    </a:ext>
                  </a:extLst>
                </p:cNvPr>
                <p:cNvSpPr/>
                <p:nvPr/>
              </p:nvSpPr>
              <p:spPr>
                <a:xfrm>
                  <a:off x="8579229" y="5506275"/>
                  <a:ext cx="3391690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200" dirty="0">
                      <a:latin typeface="+mj-lt"/>
                    </a:rPr>
                    <a:t>Statistical Inference </a:t>
                  </a:r>
                  <a14:m>
                    <m:oMath xmlns:m="http://schemas.openxmlformats.org/officeDocument/2006/math">
                      <m:r>
                        <a:rPr lang="en-US" altLang="zh-C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altLang="zh-CN" sz="2200" dirty="0">
                      <a:latin typeface="+mj-lt"/>
                    </a:rPr>
                    <a:t> logic?</a:t>
                  </a:r>
                </a:p>
              </p:txBody>
            </p:sp>
          </mc:Choice>
          <mc:Fallback xmlns=""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E234AA83-FBC8-4958-8ABE-08778981BE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9229" y="5506275"/>
                  <a:ext cx="3391690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2338" t="-10000" r="-2338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4" name="Picture 6" descr="Bird, parrot, pet">
              <a:extLst>
                <a:ext uri="{FF2B5EF4-FFF2-40B4-BE49-F238E27FC236}">
                  <a16:creationId xmlns:a16="http://schemas.microsoft.com/office/drawing/2014/main" id="{96D363FE-07E8-45BC-945C-BBB617344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037" y="5431197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D19732C-4867-4EB5-955E-A3FB48326B36}"/>
              </a:ext>
            </a:extLst>
          </p:cNvPr>
          <p:cNvGrpSpPr/>
          <p:nvPr/>
        </p:nvGrpSpPr>
        <p:grpSpPr>
          <a:xfrm>
            <a:off x="334688" y="4750513"/>
            <a:ext cx="2437270" cy="797622"/>
            <a:chOff x="139826" y="4924097"/>
            <a:chExt cx="2437270" cy="797622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0476F66-CB7C-4F3B-A5FF-B1C8D7E79758}"/>
                </a:ext>
              </a:extLst>
            </p:cNvPr>
            <p:cNvSpPr/>
            <p:nvPr/>
          </p:nvSpPr>
          <p:spPr>
            <a:xfrm>
              <a:off x="139826" y="5321609"/>
              <a:ext cx="24372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Predict the next word</a:t>
              </a:r>
              <a:endParaRPr lang="zh-CN" altLang="en-US" sz="2000" dirty="0"/>
            </a:p>
          </p:txBody>
        </p:sp>
        <p:sp>
          <p:nvSpPr>
            <p:cNvPr id="46" name="箭头: 下 45">
              <a:extLst>
                <a:ext uri="{FF2B5EF4-FFF2-40B4-BE49-F238E27FC236}">
                  <a16:creationId xmlns:a16="http://schemas.microsoft.com/office/drawing/2014/main" id="{3AB78049-E2A8-4A35-BA0C-4080920FE22B}"/>
                </a:ext>
              </a:extLst>
            </p:cNvPr>
            <p:cNvSpPr/>
            <p:nvPr/>
          </p:nvSpPr>
          <p:spPr bwMode="auto">
            <a:xfrm>
              <a:off x="1192924" y="4924097"/>
              <a:ext cx="331076" cy="382687"/>
            </a:xfrm>
            <a:prstGeom prst="downArrow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B6A05CA-A4D1-455E-9B6C-8FD0C3F2DFB2}"/>
              </a:ext>
            </a:extLst>
          </p:cNvPr>
          <p:cNvGrpSpPr/>
          <p:nvPr/>
        </p:nvGrpSpPr>
        <p:grpSpPr>
          <a:xfrm>
            <a:off x="197459" y="3963846"/>
            <a:ext cx="3979537" cy="650711"/>
            <a:chOff x="730565" y="4377559"/>
            <a:chExt cx="3979537" cy="650711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3F3EB62-DB96-4617-A5C5-704B1B874970}"/>
                </a:ext>
              </a:extLst>
            </p:cNvPr>
            <p:cNvSpPr/>
            <p:nvPr/>
          </p:nvSpPr>
          <p:spPr>
            <a:xfrm>
              <a:off x="730565" y="4505050"/>
              <a:ext cx="11748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Language</a:t>
              </a: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5ED64E84-50DC-4CAB-B4A8-147B2A9D42BD}"/>
                </a:ext>
              </a:extLst>
            </p:cNvPr>
            <p:cNvGrpSpPr/>
            <p:nvPr/>
          </p:nvGrpSpPr>
          <p:grpSpPr>
            <a:xfrm>
              <a:off x="1960180" y="4377559"/>
              <a:ext cx="2749922" cy="650711"/>
              <a:chOff x="2239056" y="4449405"/>
              <a:chExt cx="2686137" cy="646331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B5CC221F-40A0-4C2E-9402-A8F0E1BD34A4}"/>
                  </a:ext>
                </a:extLst>
              </p:cNvPr>
              <p:cNvSpPr/>
              <p:nvPr/>
            </p:nvSpPr>
            <p:spPr>
              <a:xfrm>
                <a:off x="2416982" y="4449405"/>
                <a:ext cx="250821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-apple-system"/>
                  </a:rPr>
                  <a:t>Q&amp;A, Programming, </a:t>
                </a:r>
              </a:p>
              <a:p>
                <a:r>
                  <a:rPr lang="en-US" altLang="zh-CN" dirty="0">
                    <a:latin typeface="-apple-system"/>
                  </a:rPr>
                  <a:t>Translation, Literature, …</a:t>
                </a:r>
              </a:p>
            </p:txBody>
          </p:sp>
          <p:sp>
            <p:nvSpPr>
              <p:cNvPr id="50" name="左大括号 49">
                <a:extLst>
                  <a:ext uri="{FF2B5EF4-FFF2-40B4-BE49-F238E27FC236}">
                    <a16:creationId xmlns:a16="http://schemas.microsoft.com/office/drawing/2014/main" id="{C54E44FC-4281-4B8F-87DC-37D30658EB05}"/>
                  </a:ext>
                </a:extLst>
              </p:cNvPr>
              <p:cNvSpPr/>
              <p:nvPr/>
            </p:nvSpPr>
            <p:spPr bwMode="auto">
              <a:xfrm>
                <a:off x="2239056" y="4460707"/>
                <a:ext cx="246641" cy="623728"/>
              </a:xfrm>
              <a:prstGeom prst="leftBrace">
                <a:avLst>
                  <a:gd name="adj1" fmla="val 42708"/>
                  <a:gd name="adj2" fmla="val 50000"/>
                </a:avLst>
              </a:prstGeom>
              <a:ln w="127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ulim" pitchFamily="34" charset="-127"/>
                  <a:ea typeface="Gulim" pitchFamily="34" charset="-127"/>
                </a:endParaRPr>
              </a:p>
            </p:txBody>
          </p:sp>
        </p:grp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F7EB4727-C13A-4CAD-9C6A-7DA472721024}"/>
              </a:ext>
            </a:extLst>
          </p:cNvPr>
          <p:cNvSpPr/>
          <p:nvPr/>
        </p:nvSpPr>
        <p:spPr>
          <a:xfrm>
            <a:off x="7530823" y="5460544"/>
            <a:ext cx="389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“</a:t>
            </a:r>
            <a:r>
              <a:rPr lang="en-US" altLang="zh-CN" sz="1600" dirty="0">
                <a:solidFill>
                  <a:srgbClr val="FF0000"/>
                </a:solidFill>
              </a:rPr>
              <a:t>All models are wrong, but some are useful</a:t>
            </a:r>
            <a:r>
              <a:rPr lang="en-US" altLang="zh-CN" sz="1600" dirty="0"/>
              <a:t>” </a:t>
            </a:r>
          </a:p>
          <a:p>
            <a:pPr algn="r"/>
            <a:r>
              <a:rPr lang="en-US" altLang="zh-CN" sz="1600" dirty="0"/>
              <a:t>-- aphorism in statistics. </a:t>
            </a:r>
          </a:p>
        </p:txBody>
      </p:sp>
    </p:spTree>
    <p:extLst>
      <p:ext uri="{BB962C8B-B14F-4D97-AF65-F5344CB8AC3E}">
        <p14:creationId xmlns:p14="http://schemas.microsoft.com/office/powerpoint/2010/main" val="11392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-4548"/>
            <a:ext cx="10961181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(β)Variational Auto-Encoder(</a:t>
            </a:r>
            <a:r>
              <a:rPr lang="el-GR" altLang="zh-CN" dirty="0">
                <a:solidFill>
                  <a:schemeClr val="tx1"/>
                </a:solidFill>
                <a:latin typeface="+mj-lt"/>
              </a:rPr>
              <a:t>β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VAE</a:t>
            </a:r>
            <a:r>
              <a:rPr lang="zh-CN" altLang="en-US" dirty="0">
                <a:solidFill>
                  <a:schemeClr val="tx1"/>
                </a:solidFill>
                <a:latin typeface="+mj-lt"/>
              </a:rPr>
              <a:t>变分自动编码器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DAF0B-7DA4-4CCE-9095-51AEEC6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4" y="791932"/>
            <a:ext cx="5829622" cy="113607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Latent Feature Interpretation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Disentangle latent factors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Realized by 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Statistical Independence</a:t>
            </a:r>
          </a:p>
          <a:p>
            <a:endParaRPr lang="en-US" altLang="zh-CN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B5C801F4-D0A4-446C-8C81-09C82303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089" t="5389" r="10572" b="3698"/>
          <a:stretch/>
        </p:blipFill>
        <p:spPr>
          <a:xfrm>
            <a:off x="4212315" y="4222695"/>
            <a:ext cx="3208729" cy="197230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DC2A45B-C1D3-44E5-AC7B-712DACC92016}"/>
              </a:ext>
            </a:extLst>
          </p:cNvPr>
          <p:cNvSpPr/>
          <p:nvPr/>
        </p:nvSpPr>
        <p:spPr>
          <a:xfrm>
            <a:off x="7181660" y="4533607"/>
            <a:ext cx="51443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+mj-lt"/>
              </a:rPr>
              <a:t> Higgins </a:t>
            </a:r>
            <a:r>
              <a:rPr lang="en-US" altLang="zh-CN" sz="1600" i="1" dirty="0">
                <a:latin typeface="+mj-lt"/>
              </a:rPr>
              <a:t>et.al </a:t>
            </a:r>
            <a:r>
              <a:rPr lang="en-US" altLang="zh-CN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  <a:hlinkClick r:id="rId4"/>
              </a:rPr>
              <a:t>https://openreview.net/forum?id=Sy2fzU9gl</a:t>
            </a:r>
            <a:endParaRPr lang="en-US" altLang="zh-CN" sz="1600" dirty="0">
              <a:latin typeface="+mj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48DEDFE-D882-4ACB-9503-FC4BE94BE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53" y="561311"/>
            <a:ext cx="5234026" cy="384336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9BD4075F-19A5-41AB-B390-8E304E2E8221}"/>
              </a:ext>
            </a:extLst>
          </p:cNvPr>
          <p:cNvGrpSpPr/>
          <p:nvPr/>
        </p:nvGrpSpPr>
        <p:grpSpPr>
          <a:xfrm>
            <a:off x="477575" y="2191427"/>
            <a:ext cx="4072269" cy="2511457"/>
            <a:chOff x="6982452" y="3422918"/>
            <a:chExt cx="4072269" cy="2511457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73E8FFEB-0919-4B49-BF3A-1418E39BB515}"/>
                </a:ext>
              </a:extLst>
            </p:cNvPr>
            <p:cNvSpPr/>
            <p:nvPr/>
          </p:nvSpPr>
          <p:spPr bwMode="auto">
            <a:xfrm rot="16200000">
              <a:off x="8545629" y="5034474"/>
              <a:ext cx="773096" cy="321205"/>
            </a:xfrm>
            <a:prstGeom prst="round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dirty="0">
                  <a:solidFill>
                    <a:schemeClr val="bg2"/>
                  </a:solidFill>
                  <a:latin typeface="+mj-lt"/>
                  <a:ea typeface="Gulim" pitchFamily="34" charset="-127"/>
                </a:rPr>
                <a:t>Linear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D1594153-83D0-4539-ACE7-675C49A0C7F6}"/>
                </a:ext>
              </a:extLst>
            </p:cNvPr>
            <p:cNvSpPr/>
            <p:nvPr/>
          </p:nvSpPr>
          <p:spPr bwMode="auto">
            <a:xfrm>
              <a:off x="8192053" y="3422918"/>
              <a:ext cx="1478594" cy="515398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dirty="0">
                  <a:solidFill>
                    <a:schemeClr val="bg1"/>
                  </a:solidFill>
                  <a:latin typeface="+mj-lt"/>
                  <a:ea typeface="Gulim" pitchFamily="34" charset="-127"/>
                </a:rPr>
                <a:t>Statistical</a:t>
              </a: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Gulim" pitchFamily="34" charset="-127"/>
                </a:rPr>
                <a:t>Independence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D64E7A5F-AEA1-4F55-8769-3D378E01F40E}"/>
                </a:ext>
              </a:extLst>
            </p:cNvPr>
            <p:cNvSpPr/>
            <p:nvPr/>
          </p:nvSpPr>
          <p:spPr bwMode="auto">
            <a:xfrm rot="16200000">
              <a:off x="10054694" y="4927786"/>
              <a:ext cx="1478594" cy="521460"/>
            </a:xfrm>
            <a:prstGeom prst="round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dirty="0">
                  <a:solidFill>
                    <a:schemeClr val="bg2"/>
                  </a:solidFill>
                  <a:latin typeface="+mj-lt"/>
                  <a:ea typeface="Gulim" pitchFamily="34" charset="-127"/>
                </a:rPr>
                <a:t>Non-linear</a:t>
              </a:r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  <a:ea typeface="Gulim" pitchFamily="34" charset="-127"/>
                </a:rPr>
                <a:t>Indepen</a:t>
              </a:r>
              <a:r>
                <a:rPr kumimoji="1" lang="en-US" altLang="zh-CN" sz="1600" dirty="0">
                  <a:solidFill>
                    <a:schemeClr val="bg2"/>
                  </a:solidFill>
                  <a:latin typeface="+mj-lt"/>
                  <a:ea typeface="Gulim" pitchFamily="34" charset="-127"/>
                </a:rPr>
                <a:t>dence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3597683F-1076-4931-9775-203BDD3D0AF2}"/>
                </a:ext>
              </a:extLst>
            </p:cNvPr>
            <p:cNvSpPr/>
            <p:nvPr/>
          </p:nvSpPr>
          <p:spPr bwMode="auto">
            <a:xfrm rot="16200000">
              <a:off x="6403758" y="5034475"/>
              <a:ext cx="1478594" cy="321205"/>
            </a:xfrm>
            <a:prstGeom prst="round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dirty="0">
                  <a:solidFill>
                    <a:schemeClr val="bg2"/>
                  </a:solidFill>
                  <a:latin typeface="+mj-lt"/>
                  <a:ea typeface="Gulim" pitchFamily="34" charset="-127"/>
                </a:rPr>
                <a:t>Non-Linear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30" name="流程图: 手动操作 29">
              <a:extLst>
                <a:ext uri="{FF2B5EF4-FFF2-40B4-BE49-F238E27FC236}">
                  <a16:creationId xmlns:a16="http://schemas.microsoft.com/office/drawing/2014/main" id="{970A162F-B72B-4B70-B71F-82CB6F29673E}"/>
                </a:ext>
              </a:extLst>
            </p:cNvPr>
            <p:cNvSpPr/>
            <p:nvPr/>
          </p:nvSpPr>
          <p:spPr bwMode="auto">
            <a:xfrm rot="16200000">
              <a:off x="7298318" y="4707648"/>
              <a:ext cx="1478595" cy="974860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rPr>
                <a:t>Encoder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31" name="流程图: 手动操作 30">
              <a:extLst>
                <a:ext uri="{FF2B5EF4-FFF2-40B4-BE49-F238E27FC236}">
                  <a16:creationId xmlns:a16="http://schemas.microsoft.com/office/drawing/2014/main" id="{BAA3817F-D422-4EE3-87F3-B213C6258B15}"/>
                </a:ext>
              </a:extLst>
            </p:cNvPr>
            <p:cNvSpPr/>
            <p:nvPr/>
          </p:nvSpPr>
          <p:spPr bwMode="auto">
            <a:xfrm rot="5400000">
              <a:off x="9090971" y="4707648"/>
              <a:ext cx="1478595" cy="974860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rPr>
                <a:t>Decoder</a:t>
              </a: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  <p:sp>
          <p:nvSpPr>
            <p:cNvPr id="32" name="箭头: 燕尾形 31">
              <a:extLst>
                <a:ext uri="{FF2B5EF4-FFF2-40B4-BE49-F238E27FC236}">
                  <a16:creationId xmlns:a16="http://schemas.microsoft.com/office/drawing/2014/main" id="{AFB14A8B-880B-4085-A751-559E55B87A14}"/>
                </a:ext>
              </a:extLst>
            </p:cNvPr>
            <p:cNvSpPr/>
            <p:nvPr/>
          </p:nvSpPr>
          <p:spPr bwMode="auto">
            <a:xfrm rot="5400000">
              <a:off x="8591023" y="4101029"/>
              <a:ext cx="680655" cy="544788"/>
            </a:xfrm>
            <a:prstGeom prst="notchedRight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ulim" pitchFamily="34" charset="-12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FAF9D37-A176-4153-8283-7E7C31CFC84A}"/>
                  </a:ext>
                </a:extLst>
              </p:cNvPr>
              <p:cNvSpPr/>
              <p:nvPr/>
            </p:nvSpPr>
            <p:spPr>
              <a:xfrm>
                <a:off x="7276140" y="5112171"/>
                <a:ext cx="4955396" cy="46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FAF9D37-A176-4153-8283-7E7C31CFC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140" y="5112171"/>
                <a:ext cx="4955396" cy="4608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1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961181" cy="773095"/>
          </a:xfrm>
        </p:spPr>
        <p:txBody>
          <a:bodyPr/>
          <a:lstStyle/>
          <a:p>
            <a:r>
              <a:rPr lang="el-GR" altLang="zh-CN" dirty="0">
                <a:solidFill>
                  <a:schemeClr val="tx1"/>
                </a:solidFill>
                <a:latin typeface="+mj-lt"/>
              </a:rPr>
              <a:t>β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VAE in Physics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EAD1DB3-0366-49E7-ABE5-1DAF13BCED4A}"/>
              </a:ext>
            </a:extLst>
          </p:cNvPr>
          <p:cNvGrpSpPr/>
          <p:nvPr/>
        </p:nvGrpSpPr>
        <p:grpSpPr>
          <a:xfrm>
            <a:off x="44372" y="1474954"/>
            <a:ext cx="3455528" cy="2152506"/>
            <a:chOff x="8010313" y="3825922"/>
            <a:chExt cx="3620650" cy="2255363"/>
          </a:xfrm>
        </p:grpSpPr>
        <p:pic>
          <p:nvPicPr>
            <p:cNvPr id="4" name="图形 3">
              <a:extLst>
                <a:ext uri="{FF2B5EF4-FFF2-40B4-BE49-F238E27FC236}">
                  <a16:creationId xmlns:a16="http://schemas.microsoft.com/office/drawing/2014/main" id="{74081270-8CCA-4E3D-AF1F-5441FA41D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10313" y="3825922"/>
              <a:ext cx="3620650" cy="22553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5BE729DF-7B22-4B3A-A04F-0C5DFC3EF474}"/>
                    </a:ext>
                  </a:extLst>
                </p:cNvPr>
                <p:cNvSpPr/>
                <p:nvPr/>
              </p:nvSpPr>
              <p:spPr>
                <a:xfrm>
                  <a:off x="8685413" y="4015194"/>
                  <a:ext cx="29455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5BE729DF-7B22-4B3A-A04F-0C5DFC3EF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5413" y="4015194"/>
                  <a:ext cx="29455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656F956-0EB1-4E77-9412-D7404403F57E}"/>
              </a:ext>
            </a:extLst>
          </p:cNvPr>
          <p:cNvGrpSpPr/>
          <p:nvPr/>
        </p:nvGrpSpPr>
        <p:grpSpPr>
          <a:xfrm>
            <a:off x="3680133" y="677839"/>
            <a:ext cx="4072269" cy="5112596"/>
            <a:chOff x="4612730" y="746078"/>
            <a:chExt cx="4072269" cy="511259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CE5F508-3272-4C6B-B385-6A9D72329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9921" y="3627460"/>
              <a:ext cx="2752331" cy="223121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B8073A3-9D51-4933-84D0-B374C2B5B9DD}"/>
                </a:ext>
              </a:extLst>
            </p:cNvPr>
            <p:cNvGrpSpPr/>
            <p:nvPr/>
          </p:nvGrpSpPr>
          <p:grpSpPr>
            <a:xfrm>
              <a:off x="4612730" y="746078"/>
              <a:ext cx="4072269" cy="2997747"/>
              <a:chOff x="6982452" y="3395900"/>
              <a:chExt cx="4072269" cy="2997747"/>
            </a:xfrm>
          </p:grpSpPr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AC3A940F-A64E-41BC-9842-834D3F6FA431}"/>
                  </a:ext>
                </a:extLst>
              </p:cNvPr>
              <p:cNvSpPr/>
              <p:nvPr/>
            </p:nvSpPr>
            <p:spPr bwMode="auto">
              <a:xfrm rot="16200000">
                <a:off x="8545629" y="5034474"/>
                <a:ext cx="773096" cy="321205"/>
              </a:xfrm>
              <a:prstGeom prst="roundRect">
                <a:avLst/>
              </a:prstGeom>
              <a:solidFill>
                <a:srgbClr val="00B0F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dirty="0">
                    <a:solidFill>
                      <a:schemeClr val="bg2"/>
                    </a:solidFill>
                    <a:latin typeface="+mj-lt"/>
                    <a:ea typeface="Gulim" pitchFamily="34" charset="-127"/>
                  </a:rPr>
                  <a:t>Linear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AD00044C-5CA5-4906-A1E5-9415084D2242}"/>
                  </a:ext>
                </a:extLst>
              </p:cNvPr>
              <p:cNvSpPr/>
              <p:nvPr/>
            </p:nvSpPr>
            <p:spPr bwMode="auto">
              <a:xfrm>
                <a:off x="8174570" y="3395900"/>
                <a:ext cx="1496077" cy="542416"/>
              </a:xfrm>
              <a:prstGeom prst="roundRect">
                <a:avLst/>
              </a:prstGeom>
              <a:solidFill>
                <a:srgbClr val="92D05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dirty="0">
                    <a:solidFill>
                      <a:schemeClr val="bg1"/>
                    </a:solidFill>
                    <a:latin typeface="+mj-lt"/>
                    <a:ea typeface="Gulim" pitchFamily="34" charset="-127"/>
                  </a:rPr>
                  <a:t>Statistical</a:t>
                </a:r>
              </a:p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  <a:ea typeface="Gulim" pitchFamily="34" charset="-127"/>
                  </a:rPr>
                  <a:t>Independence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06EDEAA4-86D5-481C-AE01-ED8E71DE0134}"/>
                  </a:ext>
                </a:extLst>
              </p:cNvPr>
              <p:cNvSpPr/>
              <p:nvPr/>
            </p:nvSpPr>
            <p:spPr bwMode="auto">
              <a:xfrm rot="16200000">
                <a:off x="10054694" y="4927786"/>
                <a:ext cx="1478594" cy="521460"/>
              </a:xfrm>
              <a:prstGeom prst="roundRect">
                <a:avLst/>
              </a:prstGeom>
              <a:solidFill>
                <a:srgbClr val="00B0F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dirty="0">
                    <a:solidFill>
                      <a:schemeClr val="bg2"/>
                    </a:solidFill>
                    <a:latin typeface="+mj-lt"/>
                    <a:ea typeface="Gulim" pitchFamily="34" charset="-127"/>
                  </a:rPr>
                  <a:t>Non-linear</a:t>
                </a:r>
              </a:p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  <a:ea typeface="Gulim" pitchFamily="34" charset="-127"/>
                  </a:rPr>
                  <a:t>Indepen</a:t>
                </a:r>
                <a:r>
                  <a:rPr kumimoji="1" lang="en-US" altLang="zh-CN" sz="1600" dirty="0">
                    <a:solidFill>
                      <a:schemeClr val="bg2"/>
                    </a:solidFill>
                    <a:latin typeface="+mj-lt"/>
                    <a:ea typeface="Gulim" pitchFamily="34" charset="-127"/>
                  </a:rPr>
                  <a:t>dence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B14AD170-D435-4D0D-BF63-4CE67E4D1A82}"/>
                  </a:ext>
                </a:extLst>
              </p:cNvPr>
              <p:cNvSpPr/>
              <p:nvPr/>
            </p:nvSpPr>
            <p:spPr bwMode="auto">
              <a:xfrm rot="16200000">
                <a:off x="6403758" y="5034475"/>
                <a:ext cx="1478594" cy="321205"/>
              </a:xfrm>
              <a:prstGeom prst="roundRect">
                <a:avLst/>
              </a:prstGeom>
              <a:solidFill>
                <a:srgbClr val="00B0F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dirty="0">
                    <a:solidFill>
                      <a:schemeClr val="bg2"/>
                    </a:solidFill>
                    <a:latin typeface="+mj-lt"/>
                    <a:ea typeface="Gulim" pitchFamily="34" charset="-127"/>
                  </a:rPr>
                  <a:t>Non-Linear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18" name="流程图: 手动操作 17">
                <a:extLst>
                  <a:ext uri="{FF2B5EF4-FFF2-40B4-BE49-F238E27FC236}">
                    <a16:creationId xmlns:a16="http://schemas.microsoft.com/office/drawing/2014/main" id="{5F26CC22-74C4-4FB6-A051-B94B450D11E1}"/>
                  </a:ext>
                </a:extLst>
              </p:cNvPr>
              <p:cNvSpPr/>
              <p:nvPr/>
            </p:nvSpPr>
            <p:spPr bwMode="auto">
              <a:xfrm rot="16200000">
                <a:off x="7298318" y="4707648"/>
                <a:ext cx="1478595" cy="974860"/>
              </a:xfrm>
              <a:prstGeom prst="flowChartManualOperati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eaVert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Gulim" pitchFamily="34" charset="-127"/>
                  </a:rPr>
                  <a:t>Encoder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19" name="流程图: 手动操作 18">
                <a:extLst>
                  <a:ext uri="{FF2B5EF4-FFF2-40B4-BE49-F238E27FC236}">
                    <a16:creationId xmlns:a16="http://schemas.microsoft.com/office/drawing/2014/main" id="{0C07D2A4-ED15-4D79-BE34-1863DFCE5C33}"/>
                  </a:ext>
                </a:extLst>
              </p:cNvPr>
              <p:cNvSpPr/>
              <p:nvPr/>
            </p:nvSpPr>
            <p:spPr bwMode="auto">
              <a:xfrm rot="5400000">
                <a:off x="9090971" y="4707648"/>
                <a:ext cx="1478595" cy="974860"/>
              </a:xfrm>
              <a:prstGeom prst="flowChartManualOperati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vert270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Gulim" pitchFamily="34" charset="-127"/>
                  </a:rPr>
                  <a:t>Decoder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20" name="箭头: 燕尾形 19">
                <a:extLst>
                  <a:ext uri="{FF2B5EF4-FFF2-40B4-BE49-F238E27FC236}">
                    <a16:creationId xmlns:a16="http://schemas.microsoft.com/office/drawing/2014/main" id="{F14038C6-3203-4D7C-A9EF-D87186D2DA0B}"/>
                  </a:ext>
                </a:extLst>
              </p:cNvPr>
              <p:cNvSpPr/>
              <p:nvPr/>
            </p:nvSpPr>
            <p:spPr bwMode="auto">
              <a:xfrm rot="5400000">
                <a:off x="8591023" y="4101029"/>
                <a:ext cx="680655" cy="544788"/>
              </a:xfrm>
              <a:prstGeom prst="notchedRightArrow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  <p:sp>
            <p:nvSpPr>
              <p:cNvPr id="21" name="箭头: 燕尾形 20">
                <a:extLst>
                  <a:ext uri="{FF2B5EF4-FFF2-40B4-BE49-F238E27FC236}">
                    <a16:creationId xmlns:a16="http://schemas.microsoft.com/office/drawing/2014/main" id="{6E74E1D0-E549-43D6-B6C7-52D149540E89}"/>
                  </a:ext>
                </a:extLst>
              </p:cNvPr>
              <p:cNvSpPr/>
              <p:nvPr/>
            </p:nvSpPr>
            <p:spPr bwMode="auto">
              <a:xfrm rot="5400000">
                <a:off x="8595521" y="5780926"/>
                <a:ext cx="680655" cy="544788"/>
              </a:xfrm>
              <a:prstGeom prst="notchedRightArrow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</p:grp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87C8E766-DB19-4994-A05E-9B061FC7A294}"/>
              </a:ext>
            </a:extLst>
          </p:cNvPr>
          <p:cNvSpPr/>
          <p:nvPr/>
        </p:nvSpPr>
        <p:spPr>
          <a:xfrm>
            <a:off x="8229261" y="4118831"/>
            <a:ext cx="3730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j-lt"/>
              </a:rPr>
              <a:t>Philosophically Similar: </a:t>
            </a:r>
          </a:p>
          <a:p>
            <a:r>
              <a:rPr lang="en-US" altLang="zh-CN" dirty="0">
                <a:latin typeface="+mj-lt"/>
              </a:rPr>
              <a:t>AI Poincare [PhysRevLett.126.180604]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150E230-5A0C-4E11-BFE5-3CA1AD412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8883" y="677839"/>
            <a:ext cx="4060886" cy="33587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DC2A45B-C1D3-44E5-AC7B-712DACC92016}"/>
              </a:ext>
            </a:extLst>
          </p:cNvPr>
          <p:cNvSpPr/>
          <p:nvPr/>
        </p:nvSpPr>
        <p:spPr>
          <a:xfrm>
            <a:off x="666712" y="769070"/>
            <a:ext cx="2534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Source Sans Pro" panose="020B0503030403020204" pitchFamily="34" charset="0"/>
              </a:rPr>
              <a:t>PhysRevLett.124.010508</a:t>
            </a:r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7D2030-589F-40D0-88F1-8E424EF40CD0}"/>
              </a:ext>
            </a:extLst>
          </p:cNvPr>
          <p:cNvSpPr/>
          <p:nvPr/>
        </p:nvSpPr>
        <p:spPr>
          <a:xfrm>
            <a:off x="519203" y="4721998"/>
            <a:ext cx="2905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j-lt"/>
              </a:rPr>
              <a:t>Only Two are effective D.O.F!</a:t>
            </a:r>
            <a:endParaRPr lang="zh-CN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09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Contents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DAF0B-7DA4-4CCE-9095-51AEEC6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61" y="942008"/>
            <a:ext cx="8846845" cy="4016679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Three Aspects of the Neural Network(NN)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Whether </a:t>
            </a:r>
            <a:r>
              <a:rPr lang="zh-CN" altLang="en-US" dirty="0">
                <a:solidFill>
                  <a:schemeClr val="tx1"/>
                </a:solidFill>
                <a:latin typeface="+mj-lt"/>
              </a:rPr>
              <a:t>→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 Architecture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What → Loss 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How </a:t>
            </a:r>
            <a:r>
              <a:rPr lang="zh-CN" altLang="en-US" sz="18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Training</a:t>
            </a:r>
          </a:p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Examples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Extension of</a:t>
            </a:r>
            <a:r>
              <a:rPr lang="zh-CN" alt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Architecture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Variational Auto Encoder (VAE)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latin typeface="+mj-lt"/>
              </a:rPr>
              <a:t>Other examples &amp; Comments</a:t>
            </a:r>
          </a:p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Rediscovery of </a:t>
            </a:r>
            <a:r>
              <a:rPr lang="en-US" altLang="zh-CN" dirty="0" err="1">
                <a:solidFill>
                  <a:schemeClr val="tx1"/>
                </a:solidFill>
                <a:latin typeface="+mj-lt"/>
              </a:rPr>
              <a:t>Luescher’s</a:t>
            </a:r>
            <a:r>
              <a:rPr lang="en-US" altLang="zh-CN" dirty="0">
                <a:solidFill>
                  <a:schemeClr val="tx1"/>
                </a:solidFill>
                <a:latin typeface="+mj-lt"/>
              </a:rPr>
              <a:t> Formula</a:t>
            </a:r>
          </a:p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Comment &amp; Outlook</a:t>
            </a:r>
          </a:p>
          <a:p>
            <a:pPr lvl="1"/>
            <a:endParaRPr lang="en-US" altLang="zh-CN" dirty="0">
              <a:solidFill>
                <a:schemeClr val="tx1"/>
              </a:solidFill>
              <a:latin typeface="+mj-lt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857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422C4C5D-DA07-477A-A53C-3A1B3535E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089" t="9488" r="3431" b="11367"/>
          <a:stretch/>
        </p:blipFill>
        <p:spPr>
          <a:xfrm>
            <a:off x="370763" y="1082722"/>
            <a:ext cx="6564574" cy="413868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44596BC-2420-486F-A551-ED27F65D0657}"/>
              </a:ext>
            </a:extLst>
          </p:cNvPr>
          <p:cNvSpPr/>
          <p:nvPr/>
        </p:nvSpPr>
        <p:spPr>
          <a:xfrm>
            <a:off x="7130954" y="2551837"/>
            <a:ext cx="4897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5F6368"/>
                </a:solidFill>
                <a:latin typeface="arial" panose="020B0604020202020204" pitchFamily="34" charset="0"/>
              </a:rPr>
              <a:t>“Perfection</a:t>
            </a:r>
            <a:r>
              <a:rPr lang="en-US" altLang="zh-CN" dirty="0">
                <a:solidFill>
                  <a:srgbClr val="4D5156"/>
                </a:solidFill>
                <a:latin typeface="arial" panose="020B0604020202020204" pitchFamily="34" charset="0"/>
              </a:rPr>
              <a:t> is achieved, </a:t>
            </a:r>
          </a:p>
          <a:p>
            <a:r>
              <a:rPr lang="en-US" altLang="zh-CN" dirty="0">
                <a:solidFill>
                  <a:srgbClr val="4D5156"/>
                </a:solidFill>
                <a:latin typeface="arial" panose="020B0604020202020204" pitchFamily="34" charset="0"/>
              </a:rPr>
              <a:t>not when there is </a:t>
            </a:r>
            <a:r>
              <a:rPr lang="en-US" altLang="zh-CN" dirty="0">
                <a:solidFill>
                  <a:srgbClr val="5F6368"/>
                </a:solidFill>
                <a:latin typeface="arial" panose="020B0604020202020204" pitchFamily="34" charset="0"/>
              </a:rPr>
              <a:t>nothing</a:t>
            </a:r>
            <a:r>
              <a:rPr lang="en-US" altLang="zh-CN" dirty="0">
                <a:solidFill>
                  <a:srgbClr val="4D5156"/>
                </a:solidFill>
                <a:latin typeface="arial" panose="020B0604020202020204" pitchFamily="34" charset="0"/>
              </a:rPr>
              <a:t> more to add, </a:t>
            </a:r>
          </a:p>
          <a:p>
            <a:r>
              <a:rPr lang="en-US" altLang="zh-CN" dirty="0">
                <a:solidFill>
                  <a:srgbClr val="4D5156"/>
                </a:solidFill>
                <a:latin typeface="arial" panose="020B0604020202020204" pitchFamily="34" charset="0"/>
              </a:rPr>
              <a:t>but when there is </a:t>
            </a:r>
            <a:r>
              <a:rPr lang="en-US" altLang="zh-CN" dirty="0">
                <a:solidFill>
                  <a:srgbClr val="5F6368"/>
                </a:solidFill>
                <a:latin typeface="arial" panose="020B0604020202020204" pitchFamily="34" charset="0"/>
              </a:rPr>
              <a:t>nothing</a:t>
            </a:r>
            <a:r>
              <a:rPr lang="en-US" altLang="zh-CN" dirty="0">
                <a:solidFill>
                  <a:srgbClr val="4D5156"/>
                </a:solidFill>
                <a:latin typeface="arial" panose="020B0604020202020204" pitchFamily="34" charset="0"/>
              </a:rPr>
              <a:t> left to take away.”</a:t>
            </a:r>
          </a:p>
          <a:p>
            <a:endParaRPr lang="en-US" altLang="zh-CN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algn="r"/>
            <a:r>
              <a:rPr lang="en-US" altLang="zh-CN" dirty="0">
                <a:solidFill>
                  <a:srgbClr val="4D5156"/>
                </a:solidFill>
                <a:latin typeface="arial" panose="020B0604020202020204" pitchFamily="34" charset="0"/>
              </a:rPr>
              <a:t>Antoine de Saint-</a:t>
            </a:r>
            <a:r>
              <a:rPr lang="en-US" altLang="zh-CN" dirty="0" err="1">
                <a:solidFill>
                  <a:srgbClr val="4D5156"/>
                </a:solidFill>
                <a:latin typeface="arial" panose="020B0604020202020204" pitchFamily="34" charset="0"/>
              </a:rPr>
              <a:t>Exupéry</a:t>
            </a:r>
            <a:endParaRPr lang="en-US" altLang="zh-CN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algn="r"/>
            <a:r>
              <a:rPr lang="zh-CN" altLang="en-US" dirty="0"/>
              <a:t>安东尼</a:t>
            </a:r>
            <a:r>
              <a:rPr lang="en-US" altLang="zh-CN" dirty="0"/>
              <a:t>·</a:t>
            </a:r>
            <a:r>
              <a:rPr lang="zh-CN" altLang="en-US" dirty="0"/>
              <a:t>德</a:t>
            </a:r>
            <a:r>
              <a:rPr lang="en-US" altLang="zh-CN" dirty="0"/>
              <a:t>·</a:t>
            </a:r>
            <a:r>
              <a:rPr lang="zh-CN" altLang="en-US" dirty="0"/>
              <a:t>圣</a:t>
            </a:r>
            <a:r>
              <a:rPr lang="en-US" altLang="zh-CN" dirty="0"/>
              <a:t>-</a:t>
            </a:r>
            <a:r>
              <a:rPr lang="zh-CN" altLang="en-US" dirty="0"/>
              <a:t>埃克苏佩里</a:t>
            </a:r>
          </a:p>
        </p:txBody>
      </p:sp>
    </p:spTree>
    <p:extLst>
      <p:ext uri="{BB962C8B-B14F-4D97-AF65-F5344CB8AC3E}">
        <p14:creationId xmlns:p14="http://schemas.microsoft.com/office/powerpoint/2010/main" val="1736645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F9734CB-E0A2-4BD0-8677-32033DF50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1120" r="6255" b="1598"/>
          <a:stretch/>
        </p:blipFill>
        <p:spPr>
          <a:xfrm>
            <a:off x="1031359" y="2384816"/>
            <a:ext cx="2732567" cy="36481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Parameter Number is Huge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0762" y="942008"/>
                <a:ext cx="5294750" cy="3648189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Modern NN is wide &amp; </a:t>
                </a:r>
                <a:r>
                  <a:rPr lang="en-US" altLang="zh-CN" b="1" dirty="0">
                    <a:solidFill>
                      <a:schemeClr val="tx1"/>
                    </a:solidFill>
                    <a:latin typeface="+mj-lt"/>
                  </a:rPr>
                  <a:t>deep</a:t>
                </a:r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1998: LeNet-5,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+mj-lt"/>
                  </a:rPr>
                  <a:t> </a:t>
                </a:r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2022: DALL-E 2,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3.5×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0762" y="942008"/>
                <a:ext cx="5294750" cy="3648189"/>
              </a:xfrm>
              <a:blipFill>
                <a:blip r:embed="rId3"/>
                <a:stretch>
                  <a:fillRect l="-1843" t="-1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6" descr="5 Advanced CNN Architectures - Deep Learning for Vision Systems">
            <a:extLst>
              <a:ext uri="{FF2B5EF4-FFF2-40B4-BE49-F238E27FC236}">
                <a16:creationId xmlns:a16="http://schemas.microsoft.com/office/drawing/2014/main" id="{EBA8093E-30B1-4F8F-A75C-47D88C6D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34" y="942008"/>
            <a:ext cx="5776403" cy="16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LL E 2: AI That Can Render Masterpieces from Text!">
            <a:extLst>
              <a:ext uri="{FF2B5EF4-FFF2-40B4-BE49-F238E27FC236}">
                <a16:creationId xmlns:a16="http://schemas.microsoft.com/office/drawing/2014/main" id="{A3E015AC-27E8-4CDE-90F2-F57DB2A7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54" y="3366584"/>
            <a:ext cx="5847302" cy="254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箭头: 下 10">
            <a:extLst>
              <a:ext uri="{FF2B5EF4-FFF2-40B4-BE49-F238E27FC236}">
                <a16:creationId xmlns:a16="http://schemas.microsoft.com/office/drawing/2014/main" id="{D7C3BDBF-277B-49EA-B32B-1ECDC5E35005}"/>
              </a:ext>
            </a:extLst>
          </p:cNvPr>
          <p:cNvSpPr/>
          <p:nvPr/>
        </p:nvSpPr>
        <p:spPr bwMode="auto">
          <a:xfrm>
            <a:off x="8677098" y="2733691"/>
            <a:ext cx="731874" cy="541035"/>
          </a:xfrm>
          <a:prstGeom prst="downArrow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967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Possible Questions from Physicists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47" y="1119428"/>
                <a:ext cx="7218212" cy="329334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parameters?! That’s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Toooooo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Many!</a:t>
                </a:r>
              </a:p>
              <a:p>
                <a:pPr lvl="1"/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Explainability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/Interpretability, can be partially explained.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Personal comment at the end of this talk.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47" y="1119428"/>
                <a:ext cx="7218212" cy="3293347"/>
              </a:xfrm>
              <a:blipFill>
                <a:blip r:embed="rId2"/>
                <a:stretch>
                  <a:fillRect l="-1267" t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6F67A38D-E379-4977-88A8-DDAAB2D7BD84}"/>
              </a:ext>
            </a:extLst>
          </p:cNvPr>
          <p:cNvGrpSpPr/>
          <p:nvPr/>
        </p:nvGrpSpPr>
        <p:grpSpPr>
          <a:xfrm>
            <a:off x="168232" y="1119428"/>
            <a:ext cx="4576640" cy="4963120"/>
            <a:chOff x="7001211" y="633555"/>
            <a:chExt cx="4886060" cy="5298670"/>
          </a:xfrm>
        </p:grpSpPr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FEA3614C-D86F-4EE3-9F98-C9886F263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01211" y="633555"/>
              <a:ext cx="4886060" cy="2632809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52BEB356-D992-4029-B52F-8EADBD331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211" y="3299416"/>
              <a:ext cx="4886060" cy="2632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6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Possible Questions from Physicists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47" y="1119428"/>
                <a:ext cx="7218212" cy="297035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parameters?! That’s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Toooooo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Many!</a:t>
                </a:r>
              </a:p>
              <a:p>
                <a:pPr lvl="1"/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Explainability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/Interpretability, can be partially explained.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Personal comment at the end of this talk.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Difference between NN and fitting?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Fundamentally the same but somehow not that trivial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47" y="1119428"/>
                <a:ext cx="7218212" cy="2970351"/>
              </a:xfrm>
              <a:blipFill>
                <a:blip r:embed="rId2"/>
                <a:stretch>
                  <a:fillRect l="-1351" t="-18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BA9F9894-FAFD-4068-8286-B6246F8DE14E}"/>
              </a:ext>
            </a:extLst>
          </p:cNvPr>
          <p:cNvGrpSpPr/>
          <p:nvPr/>
        </p:nvGrpSpPr>
        <p:grpSpPr>
          <a:xfrm>
            <a:off x="404907" y="1089405"/>
            <a:ext cx="3995054" cy="5184016"/>
            <a:chOff x="404907" y="1089405"/>
            <a:chExt cx="3995054" cy="5184016"/>
          </a:xfrm>
        </p:grpSpPr>
        <p:pic>
          <p:nvPicPr>
            <p:cNvPr id="7" name="Picture 2" descr="https://www.wolfram.com/language/introduction-machine-learning/deep-learning-methods/img/11-deep-learning-methods-Print-34.en.png">
              <a:extLst>
                <a:ext uri="{FF2B5EF4-FFF2-40B4-BE49-F238E27FC236}">
                  <a16:creationId xmlns:a16="http://schemas.microsoft.com/office/drawing/2014/main" id="{19D9D799-39F4-47AF-B3F6-F2B0CFDDE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07" y="1089405"/>
              <a:ext cx="3993475" cy="207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www.wolfram.com/language/introduction-machine-learning/deep-learning-methods/img/11-deep-learning-methods-Print-36.en.png">
              <a:extLst>
                <a:ext uri="{FF2B5EF4-FFF2-40B4-BE49-F238E27FC236}">
                  <a16:creationId xmlns:a16="http://schemas.microsoft.com/office/drawing/2014/main" id="{1145AFF0-0932-43D7-AD4C-18E3C1B42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07" y="3519091"/>
              <a:ext cx="3995054" cy="2754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Google AI Blog: EfficientNet: Improving Accuracy and Efficiency through  AutoML and Model Scaling">
            <a:extLst>
              <a:ext uri="{FF2B5EF4-FFF2-40B4-BE49-F238E27FC236}">
                <a16:creationId xmlns:a16="http://schemas.microsoft.com/office/drawing/2014/main" id="{FB3E63AB-92EA-4425-B177-345F5F83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47" y="4053385"/>
            <a:ext cx="6531622" cy="13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D31217C-ED37-4053-8962-B69BEF0315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58269" y="2597624"/>
            <a:ext cx="1473958" cy="162863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E7723FF-F0FA-44AB-89F5-E21E7E76E09A}"/>
              </a:ext>
            </a:extLst>
          </p:cNvPr>
          <p:cNvCxnSpPr>
            <a:cxnSpLocks/>
          </p:cNvCxnSpPr>
          <p:nvPr/>
        </p:nvCxnSpPr>
        <p:spPr bwMode="auto">
          <a:xfrm flipH="1">
            <a:off x="4458270" y="5286233"/>
            <a:ext cx="3731288" cy="7645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4613E5F1-308B-4FAB-9060-8937529F1E98}"/>
              </a:ext>
            </a:extLst>
          </p:cNvPr>
          <p:cNvSpPr/>
          <p:nvPr/>
        </p:nvSpPr>
        <p:spPr>
          <a:xfrm>
            <a:off x="8403104" y="5553906"/>
            <a:ext cx="3115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EfficientNet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:</a:t>
            </a:r>
            <a:r>
              <a:rPr lang="zh-CN" altLang="en-US" dirty="0"/>
              <a:t>1905.11946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22B8CBE-A25E-4E20-A3CA-F44549A13A99}"/>
              </a:ext>
            </a:extLst>
          </p:cNvPr>
          <p:cNvGrpSpPr/>
          <p:nvPr/>
        </p:nvGrpSpPr>
        <p:grpSpPr>
          <a:xfrm>
            <a:off x="5932227" y="3134688"/>
            <a:ext cx="4221146" cy="990052"/>
            <a:chOff x="5850901" y="3099727"/>
            <a:chExt cx="4221146" cy="99005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8E2B496-F2FB-4582-A043-01671266C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0901" y="3099727"/>
              <a:ext cx="1536402" cy="990052"/>
            </a:xfrm>
            <a:prstGeom prst="rect">
              <a:avLst/>
            </a:prstGeom>
          </p:spPr>
        </p:pic>
        <p:sp>
          <p:nvSpPr>
            <p:cNvPr id="21" name="箭头: 右 20">
              <a:extLst>
                <a:ext uri="{FF2B5EF4-FFF2-40B4-BE49-F238E27FC236}">
                  <a16:creationId xmlns:a16="http://schemas.microsoft.com/office/drawing/2014/main" id="{D3C0DA46-F198-4FD4-A992-3F51A61F0762}"/>
                </a:ext>
              </a:extLst>
            </p:cNvPr>
            <p:cNvSpPr/>
            <p:nvPr/>
          </p:nvSpPr>
          <p:spPr bwMode="auto">
            <a:xfrm>
              <a:off x="7547212" y="3429000"/>
              <a:ext cx="891654" cy="210403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451E7ED0-3F86-43E6-AE9F-403E1024796F}"/>
                </a:ext>
              </a:extLst>
            </p:cNvPr>
            <p:cNvSpPr/>
            <p:nvPr/>
          </p:nvSpPr>
          <p:spPr bwMode="auto">
            <a:xfrm>
              <a:off x="8698172" y="3293660"/>
              <a:ext cx="1373875" cy="50951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/>
                <a:t>flamingo</a:t>
              </a:r>
              <a:endParaRPr lang="zh-CN" altLang="en-US" sz="2400" dirty="0"/>
            </a:p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FD02159-F1E5-4326-ADBA-88FFDAD033E3}"/>
                </a:ext>
              </a:extLst>
            </p:cNvPr>
            <p:cNvSpPr/>
            <p:nvPr/>
          </p:nvSpPr>
          <p:spPr>
            <a:xfrm>
              <a:off x="7332120" y="3136656"/>
              <a:ext cx="1321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err="1"/>
                <a:t>EfficientNet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022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Possible Questions from Physicists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747" y="1119428"/>
                <a:ext cx="7218212" cy="363909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parameters?! That’s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Toooooo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Many!</a:t>
                </a:r>
              </a:p>
              <a:p>
                <a:pPr lvl="1"/>
                <a:r>
                  <a:rPr lang="en-US" altLang="zh-CN" dirty="0" err="1">
                    <a:solidFill>
                      <a:schemeClr val="tx1"/>
                    </a:solidFill>
                    <a:latin typeface="+mj-lt"/>
                  </a:rPr>
                  <a:t>Explainability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/Interpretability, can be partially explained.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Personal comment at the end of this talk.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Difference between NN and fitting?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Fundamentally the same but somehow not that trivial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Why bother?</a:t>
                </a:r>
              </a:p>
              <a:p>
                <a:pPr lvl="1"/>
                <a:r>
                  <a:rPr lang="en-US" altLang="zh-CN" b="1" dirty="0">
                    <a:solidFill>
                      <a:schemeClr val="tx1"/>
                    </a:solidFill>
                    <a:latin typeface="+mj-lt"/>
                  </a:rPr>
                  <a:t>Vague</a:t>
                </a:r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idea becomes </a:t>
                </a:r>
                <a:r>
                  <a:rPr lang="en-US" altLang="zh-CN" b="1" dirty="0">
                    <a:solidFill>
                      <a:schemeClr val="tx1"/>
                    </a:solidFill>
                    <a:latin typeface="+mj-lt"/>
                  </a:rPr>
                  <a:t>solid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In the spirit of Duck Test -&gt;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+mj-lt"/>
                  </a:rPr>
                  <a:t>NN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+mj-lt"/>
                  </a:rPr>
                  <a:t>Underline Function</a:t>
                </a:r>
                <a:endParaRPr lang="en-US" altLang="zh-CN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747" y="1119428"/>
                <a:ext cx="7218212" cy="3639091"/>
              </a:xfrm>
              <a:blipFill>
                <a:blip r:embed="rId2"/>
                <a:stretch>
                  <a:fillRect l="-1351" t="-1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2794FA1F-7660-4ABD-A396-696361E142AE}"/>
              </a:ext>
            </a:extLst>
          </p:cNvPr>
          <p:cNvGrpSpPr/>
          <p:nvPr/>
        </p:nvGrpSpPr>
        <p:grpSpPr>
          <a:xfrm>
            <a:off x="436372" y="796814"/>
            <a:ext cx="3464184" cy="2705854"/>
            <a:chOff x="436372" y="1022008"/>
            <a:chExt cx="3464184" cy="270585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521616-9F16-467E-9764-CBEEDABD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2480" y="1022008"/>
              <a:ext cx="1658076" cy="198572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6CFDBD5-E0C2-4545-A670-B5B8C1BF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372" y="1207006"/>
              <a:ext cx="1438275" cy="1638300"/>
            </a:xfrm>
            <a:prstGeom prst="rect">
              <a:avLst/>
            </a:prstGeom>
          </p:spPr>
        </p:pic>
        <p:sp>
          <p:nvSpPr>
            <p:cNvPr id="6" name="右大括号 5">
              <a:extLst>
                <a:ext uri="{FF2B5EF4-FFF2-40B4-BE49-F238E27FC236}">
                  <a16:creationId xmlns:a16="http://schemas.microsoft.com/office/drawing/2014/main" id="{16816AB9-CDFC-4BAB-A98D-F474D4DBE3DE}"/>
                </a:ext>
              </a:extLst>
            </p:cNvPr>
            <p:cNvSpPr/>
            <p:nvPr/>
          </p:nvSpPr>
          <p:spPr bwMode="auto">
            <a:xfrm rot="5400000">
              <a:off x="1676397" y="2110603"/>
              <a:ext cx="882555" cy="2351964"/>
            </a:xfrm>
            <a:prstGeom prst="rightBrace">
              <a:avLst>
                <a:gd name="adj1" fmla="val 26374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E3D07FE-F068-4868-B13A-0339FCB7BF56}"/>
              </a:ext>
            </a:extLst>
          </p:cNvPr>
          <p:cNvGrpSpPr/>
          <p:nvPr/>
        </p:nvGrpSpPr>
        <p:grpSpPr>
          <a:xfrm>
            <a:off x="486226" y="4559467"/>
            <a:ext cx="3176969" cy="1580437"/>
            <a:chOff x="504423" y="4295751"/>
            <a:chExt cx="3176969" cy="158043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4A1C8F86-7B51-48BB-B4F5-ED931E1F8011}"/>
                </a:ext>
              </a:extLst>
            </p:cNvPr>
            <p:cNvSpPr/>
            <p:nvPr/>
          </p:nvSpPr>
          <p:spPr bwMode="auto">
            <a:xfrm>
              <a:off x="504423" y="5248391"/>
              <a:ext cx="836829" cy="627797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ulim" pitchFamily="34" charset="-127"/>
                  <a:ea typeface="Gulim" pitchFamily="34" charset="-127"/>
                </a:rPr>
                <a:t>Cat</a:t>
              </a: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97FD6B48-EAF5-4CD2-BF78-800AD3C26855}"/>
                </a:ext>
              </a:extLst>
            </p:cNvPr>
            <p:cNvSpPr/>
            <p:nvPr/>
          </p:nvSpPr>
          <p:spPr bwMode="auto">
            <a:xfrm>
              <a:off x="2844563" y="5248391"/>
              <a:ext cx="836829" cy="627797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2400" dirty="0">
                  <a:latin typeface="Gulim" pitchFamily="34" charset="-127"/>
                  <a:ea typeface="Gulim" pitchFamily="34" charset="-127"/>
                </a:rPr>
                <a:t>Dog</a:t>
              </a: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23" name="右大括号 22">
              <a:extLst>
                <a:ext uri="{FF2B5EF4-FFF2-40B4-BE49-F238E27FC236}">
                  <a16:creationId xmlns:a16="http://schemas.microsoft.com/office/drawing/2014/main" id="{22BFB754-87B4-4CDC-9EF9-8ECFEA96F515}"/>
                </a:ext>
              </a:extLst>
            </p:cNvPr>
            <p:cNvSpPr/>
            <p:nvPr/>
          </p:nvSpPr>
          <p:spPr bwMode="auto">
            <a:xfrm rot="16200000">
              <a:off x="1676398" y="3561047"/>
              <a:ext cx="882555" cy="2351964"/>
            </a:xfrm>
            <a:prstGeom prst="rightBrace">
              <a:avLst>
                <a:gd name="adj1" fmla="val 26374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</p:grpSp>
      <p:sp>
        <p:nvSpPr>
          <p:cNvPr id="20" name="云形 19">
            <a:extLst>
              <a:ext uri="{FF2B5EF4-FFF2-40B4-BE49-F238E27FC236}">
                <a16:creationId xmlns:a16="http://schemas.microsoft.com/office/drawing/2014/main" id="{4B91C0F0-DEB0-4E2B-A49A-CAF5C01A793A}"/>
              </a:ext>
            </a:extLst>
          </p:cNvPr>
          <p:cNvSpPr/>
          <p:nvPr/>
        </p:nvSpPr>
        <p:spPr bwMode="auto">
          <a:xfrm>
            <a:off x="1150642" y="3502669"/>
            <a:ext cx="1897671" cy="102067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rPr>
              <a:t>Cat/Dog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rPr>
              <a:t>Function</a:t>
            </a:r>
            <a:endParaRPr kumimoji="1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93FB272-698D-4EEE-8219-B70F20ECA78F}"/>
              </a:ext>
            </a:extLst>
          </p:cNvPr>
          <p:cNvGrpSpPr/>
          <p:nvPr/>
        </p:nvGrpSpPr>
        <p:grpSpPr>
          <a:xfrm>
            <a:off x="1274153" y="3555671"/>
            <a:ext cx="1650648" cy="859358"/>
            <a:chOff x="4175880" y="4678175"/>
            <a:chExt cx="1650648" cy="859358"/>
          </a:xfrm>
        </p:grpSpPr>
        <p:sp>
          <p:nvSpPr>
            <p:cNvPr id="17" name="流程图: 可选过程 16">
              <a:extLst>
                <a:ext uri="{FF2B5EF4-FFF2-40B4-BE49-F238E27FC236}">
                  <a16:creationId xmlns:a16="http://schemas.microsoft.com/office/drawing/2014/main" id="{FD1718FF-5328-47E5-9B7F-793E20D39E97}"/>
                </a:ext>
              </a:extLst>
            </p:cNvPr>
            <p:cNvSpPr/>
            <p:nvPr/>
          </p:nvSpPr>
          <p:spPr>
            <a:xfrm>
              <a:off x="4175880" y="4678175"/>
              <a:ext cx="1650648" cy="859358"/>
            </a:xfrm>
            <a:prstGeom prst="flowChartAlternateProcess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8E86E530-A838-47D3-973F-D2F03181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22668" y="4678175"/>
              <a:ext cx="1168532" cy="859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4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Motivation of Our Work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56BE41FA-A281-461E-9799-C6660BF7FD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9569" y="814819"/>
                <a:ext cx="5320035" cy="2948110"/>
              </a:xfrm>
            </p:spPr>
            <p:txBody>
              <a:bodyPr/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QCD is hard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</a:rPr>
                  <a:t>Phenomenological models/ </a:t>
                </a:r>
                <a:r>
                  <a:rPr lang="en-US" altLang="zh-CN" sz="1800" dirty="0" err="1">
                    <a:solidFill>
                      <a:schemeClr val="tx1"/>
                    </a:solidFill>
                    <a:latin typeface="+mj-lt"/>
                  </a:rPr>
                  <a:t>ChiPT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</a:rPr>
                  <a:t> etc.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</a:rPr>
                  <a:t>LQCD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Is there a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+mj-lt"/>
                  </a:rPr>
                  <a:t>model-independent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link </a:t>
                </a:r>
                <a:b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between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+mj-lt"/>
                  </a:rPr>
                  <a:t>model-dependent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quantities?</a:t>
                </a:r>
              </a:p>
              <a:p>
                <a:pPr lvl="1"/>
                <a:r>
                  <a:rPr lang="en-US" altLang="zh-CN" sz="1800" dirty="0">
                    <a:solidFill>
                      <a:schemeClr val="tx1"/>
                    </a:solidFill>
                    <a:latin typeface="+mj-lt"/>
                  </a:rPr>
                  <a:t>Hard/Impossible? Martin Lüscher did it in 1986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One Workflow in LQCD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0"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𝑂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0"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𝑂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kumimoji="0"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𝐸</m:t>
                    </m:r>
                    <m:d>
                      <m:dPr>
                        <m:ctrlPr>
                          <a:rPr kumimoji="0"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e>
                    </m:d>
                    <m:r>
                      <a:rPr kumimoji="0"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𝛿</m:t>
                    </m:r>
                    <m:d>
                      <m:dPr>
                        <m:ctrlPr>
                          <a:rPr kumimoji="0"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</m:d>
                  </m:oMath>
                </a14:m>
                <a:endParaRPr lang="en-US" altLang="zh-CN" sz="1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56BE41FA-A281-461E-9799-C6660BF7FD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9569" y="814819"/>
                <a:ext cx="5320035" cy="2948110"/>
              </a:xfrm>
              <a:blipFill>
                <a:blip r:embed="rId2"/>
                <a:stretch>
                  <a:fillRect l="-1261" t="-1449" r="-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>
            <a:extLst>
              <a:ext uri="{FF2B5EF4-FFF2-40B4-BE49-F238E27FC236}">
                <a16:creationId xmlns:a16="http://schemas.microsoft.com/office/drawing/2014/main" id="{2A61D55A-8D18-4BF1-91F5-07C54FDBF03E}"/>
              </a:ext>
            </a:extLst>
          </p:cNvPr>
          <p:cNvGrpSpPr/>
          <p:nvPr/>
        </p:nvGrpSpPr>
        <p:grpSpPr>
          <a:xfrm>
            <a:off x="1514174" y="930250"/>
            <a:ext cx="2305861" cy="1476225"/>
            <a:chOff x="0" y="300803"/>
            <a:chExt cx="5783334" cy="3863694"/>
          </a:xfrm>
        </p:grpSpPr>
        <p:pic>
          <p:nvPicPr>
            <p:cNvPr id="37" name="图形 36">
              <a:extLst>
                <a:ext uri="{FF2B5EF4-FFF2-40B4-BE49-F238E27FC236}">
                  <a16:creationId xmlns:a16="http://schemas.microsoft.com/office/drawing/2014/main" id="{C09AE9C3-AF89-4A53-9C78-76DA67D4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11334" y="300803"/>
              <a:ext cx="4572000" cy="2809875"/>
            </a:xfrm>
            <a:prstGeom prst="rect">
              <a:avLst/>
            </a:prstGeom>
          </p:spPr>
        </p:pic>
        <p:pic>
          <p:nvPicPr>
            <p:cNvPr id="38" name="图形 37">
              <a:extLst>
                <a:ext uri="{FF2B5EF4-FFF2-40B4-BE49-F238E27FC236}">
                  <a16:creationId xmlns:a16="http://schemas.microsoft.com/office/drawing/2014/main" id="{A7D73A09-FBAE-4E67-9422-F385373E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7587" y="704050"/>
              <a:ext cx="4572000" cy="2771775"/>
            </a:xfrm>
            <a:prstGeom prst="rect">
              <a:avLst/>
            </a:prstGeom>
          </p:spPr>
        </p:pic>
        <p:pic>
          <p:nvPicPr>
            <p:cNvPr id="39" name="图形 38">
              <a:extLst>
                <a:ext uri="{FF2B5EF4-FFF2-40B4-BE49-F238E27FC236}">
                  <a16:creationId xmlns:a16="http://schemas.microsoft.com/office/drawing/2014/main" id="{676B5C82-AFAA-4091-8A6C-8B77BF07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0" y="1240322"/>
              <a:ext cx="4572000" cy="2924175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939B393-881B-41CA-BF55-F43F6E00AF83}"/>
              </a:ext>
            </a:extLst>
          </p:cNvPr>
          <p:cNvGrpSpPr/>
          <p:nvPr/>
        </p:nvGrpSpPr>
        <p:grpSpPr>
          <a:xfrm>
            <a:off x="1588725" y="4124950"/>
            <a:ext cx="2422575" cy="1475181"/>
            <a:chOff x="5392996" y="3422183"/>
            <a:chExt cx="5669524" cy="3602627"/>
          </a:xfrm>
        </p:grpSpPr>
        <p:pic>
          <p:nvPicPr>
            <p:cNvPr id="34" name="图形 33">
              <a:extLst>
                <a:ext uri="{FF2B5EF4-FFF2-40B4-BE49-F238E27FC236}">
                  <a16:creationId xmlns:a16="http://schemas.microsoft.com/office/drawing/2014/main" id="{815D9D9E-BD37-440B-A64A-46ACDDE0B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90520" y="3422183"/>
              <a:ext cx="4572000" cy="2895600"/>
            </a:xfrm>
            <a:prstGeom prst="rect">
              <a:avLst/>
            </a:prstGeom>
          </p:spPr>
        </p:pic>
        <p:pic>
          <p:nvPicPr>
            <p:cNvPr id="35" name="图形 34">
              <a:extLst>
                <a:ext uri="{FF2B5EF4-FFF2-40B4-BE49-F238E27FC236}">
                  <a16:creationId xmlns:a16="http://schemas.microsoft.com/office/drawing/2014/main" id="{85F39098-1334-452C-A08A-27D94539F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42906" y="3700831"/>
              <a:ext cx="4572000" cy="2895600"/>
            </a:xfrm>
            <a:prstGeom prst="rect">
              <a:avLst/>
            </a:prstGeom>
          </p:spPr>
        </p:pic>
        <p:pic>
          <p:nvPicPr>
            <p:cNvPr id="36" name="图形 35">
              <a:extLst>
                <a:ext uri="{FF2B5EF4-FFF2-40B4-BE49-F238E27FC236}">
                  <a16:creationId xmlns:a16="http://schemas.microsoft.com/office/drawing/2014/main" id="{CE2B15DF-EC99-4B88-BDF3-16071C9E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92996" y="3986335"/>
              <a:ext cx="4572000" cy="3038475"/>
            </a:xfrm>
            <a:prstGeom prst="rect">
              <a:avLst/>
            </a:prstGeom>
          </p:spPr>
        </p:pic>
      </p:grpSp>
      <p:sp>
        <p:nvSpPr>
          <p:cNvPr id="28" name="流程图: 可选过程 27">
            <a:extLst>
              <a:ext uri="{FF2B5EF4-FFF2-40B4-BE49-F238E27FC236}">
                <a16:creationId xmlns:a16="http://schemas.microsoft.com/office/drawing/2014/main" id="{464B90A7-5337-4342-A642-892AC076C5F1}"/>
              </a:ext>
            </a:extLst>
          </p:cNvPr>
          <p:cNvSpPr/>
          <p:nvPr/>
        </p:nvSpPr>
        <p:spPr>
          <a:xfrm>
            <a:off x="30860" y="3037981"/>
            <a:ext cx="1408668" cy="7027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箭头: 圆角右 29">
            <a:extLst>
              <a:ext uri="{FF2B5EF4-FFF2-40B4-BE49-F238E27FC236}">
                <a16:creationId xmlns:a16="http://schemas.microsoft.com/office/drawing/2014/main" id="{6BDD8EB7-8513-4AC8-879F-9A9E485F861E}"/>
              </a:ext>
            </a:extLst>
          </p:cNvPr>
          <p:cNvSpPr/>
          <p:nvPr/>
        </p:nvSpPr>
        <p:spPr>
          <a:xfrm>
            <a:off x="622031" y="1770432"/>
            <a:ext cx="781455" cy="1245389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箭头: 圆角右 30">
            <a:extLst>
              <a:ext uri="{FF2B5EF4-FFF2-40B4-BE49-F238E27FC236}">
                <a16:creationId xmlns:a16="http://schemas.microsoft.com/office/drawing/2014/main" id="{FFD85BE5-9EBE-434F-9725-70526BFE5A8E}"/>
              </a:ext>
            </a:extLst>
          </p:cNvPr>
          <p:cNvSpPr/>
          <p:nvPr/>
        </p:nvSpPr>
        <p:spPr>
          <a:xfrm flipV="1">
            <a:off x="622031" y="3762929"/>
            <a:ext cx="781455" cy="1185673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4806390-5FED-4CD4-9DCA-750493742643}"/>
              </a:ext>
            </a:extLst>
          </p:cNvPr>
          <p:cNvGrpSpPr/>
          <p:nvPr/>
        </p:nvGrpSpPr>
        <p:grpSpPr>
          <a:xfrm>
            <a:off x="1943611" y="2406475"/>
            <a:ext cx="1504513" cy="1718475"/>
            <a:chOff x="1943611" y="2406475"/>
            <a:chExt cx="1504513" cy="1718475"/>
          </a:xfrm>
        </p:grpSpPr>
        <p:sp>
          <p:nvSpPr>
            <p:cNvPr id="59" name="箭头: 上下 58">
              <a:extLst>
                <a:ext uri="{FF2B5EF4-FFF2-40B4-BE49-F238E27FC236}">
                  <a16:creationId xmlns:a16="http://schemas.microsoft.com/office/drawing/2014/main" id="{5C946D62-DADE-4D0B-96FD-AD110A77733F}"/>
                </a:ext>
              </a:extLst>
            </p:cNvPr>
            <p:cNvSpPr/>
            <p:nvPr/>
          </p:nvSpPr>
          <p:spPr bwMode="auto">
            <a:xfrm>
              <a:off x="2463845" y="2406475"/>
              <a:ext cx="464048" cy="1718475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56" name="云形 55">
              <a:extLst>
                <a:ext uri="{FF2B5EF4-FFF2-40B4-BE49-F238E27FC236}">
                  <a16:creationId xmlns:a16="http://schemas.microsoft.com/office/drawing/2014/main" id="{83EB6873-9392-4455-BF81-41DF96AFA09F}"/>
                </a:ext>
              </a:extLst>
            </p:cNvPr>
            <p:cNvSpPr/>
            <p:nvPr/>
          </p:nvSpPr>
          <p:spPr bwMode="auto">
            <a:xfrm>
              <a:off x="1943611" y="2868893"/>
              <a:ext cx="1504513" cy="967517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3600" dirty="0">
                  <a:solidFill>
                    <a:srgbClr val="FF0000"/>
                  </a:solidFill>
                  <a:latin typeface="+mj-lt"/>
                  <a:ea typeface="Gulim" pitchFamily="34" charset="-127"/>
                </a:rPr>
                <a:t>?</a:t>
              </a:r>
              <a:endParaRPr kumimoji="1" lang="zh-CN" alt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Gulim" pitchFamily="34" charset="-127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AE3C3A8-E9A1-4497-8230-519B97836A7A}"/>
              </a:ext>
            </a:extLst>
          </p:cNvPr>
          <p:cNvGrpSpPr/>
          <p:nvPr/>
        </p:nvGrpSpPr>
        <p:grpSpPr>
          <a:xfrm>
            <a:off x="4074339" y="4044039"/>
            <a:ext cx="3868503" cy="1556092"/>
            <a:chOff x="4363220" y="4137165"/>
            <a:chExt cx="3868503" cy="15560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07AE4209-C091-4112-A40D-4F4E562F326E}"/>
                    </a:ext>
                  </a:extLst>
                </p:cNvPr>
                <p:cNvSpPr/>
                <p:nvPr/>
              </p:nvSpPr>
              <p:spPr>
                <a:xfrm>
                  <a:off x="4363220" y="4137165"/>
                  <a:ext cx="3779898" cy="8082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fName>
                          <m:e>
                            <m:d>
                              <m:dPr>
                                <m:ctrlPr>
                                  <a:rPr lang="zh-CN" alt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arctan</m:t>
                            </m:r>
                          </m:fName>
                          <m:e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type m:val="lin"/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num>
                                          <m:den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begChr m:val="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ℒ</m:t>
                                            </m:r>
                                          </m:e>
                                          <m:sub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00</m:t>
                                            </m:r>
                                          </m:sub>
                                        </m:sSub>
                                        <m:r>
                                          <a:rPr lang="zh-CN" altLang="en-US">
                                            <a:latin typeface="Cambria Math" panose="02040503050406030204" pitchFamily="18" charset="0"/>
                                          </a:rPr>
                                          <m:t>(1;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07AE4209-C091-4112-A40D-4F4E562F32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3220" y="4137165"/>
                  <a:ext cx="3779898" cy="8082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3605ACDB-7DD2-4FB9-8E68-58C64C0444A4}"/>
                    </a:ext>
                  </a:extLst>
                </p:cNvPr>
                <p:cNvSpPr/>
                <p:nvPr/>
              </p:nvSpPr>
              <p:spPr>
                <a:xfrm>
                  <a:off x="4451825" y="4895139"/>
                  <a:ext cx="3779898" cy="7981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00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1;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rad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3605ACDB-7DD2-4FB9-8E68-58C64C0444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1825" y="4895139"/>
                  <a:ext cx="3779898" cy="79811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5450149-E038-4BE5-8BCC-F78C3092B686}"/>
              </a:ext>
            </a:extLst>
          </p:cNvPr>
          <p:cNvGrpSpPr/>
          <p:nvPr/>
        </p:nvGrpSpPr>
        <p:grpSpPr>
          <a:xfrm>
            <a:off x="9458166" y="208105"/>
            <a:ext cx="2461421" cy="2574925"/>
            <a:chOff x="9730579" y="406787"/>
            <a:chExt cx="2461421" cy="257492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0325F90-995C-4F47-A6F6-631F0B069B98}"/>
                </a:ext>
              </a:extLst>
            </p:cNvPr>
            <p:cNvSpPr/>
            <p:nvPr/>
          </p:nvSpPr>
          <p:spPr>
            <a:xfrm>
              <a:off x="9730579" y="2243048"/>
              <a:ext cx="246142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i="1" dirty="0"/>
                <a:t>Commun. Math. Phys. 104, 177</a:t>
              </a:r>
              <a:r>
                <a:rPr lang="en-US" altLang="zh-CN" sz="1400" i="1" dirty="0"/>
                <a:t>, </a:t>
              </a:r>
            </a:p>
            <a:p>
              <a:r>
                <a:rPr lang="en-US" altLang="zh-CN" sz="1400" i="1" dirty="0" err="1"/>
                <a:t>Commun</a:t>
              </a:r>
              <a:r>
                <a:rPr lang="en-US" altLang="zh-CN" sz="1400" i="1" dirty="0"/>
                <a:t>. Math. Phys. 105, 153, </a:t>
              </a:r>
            </a:p>
            <a:p>
              <a:r>
                <a:rPr lang="en-US" altLang="zh-CN" sz="1400" i="1" dirty="0" err="1"/>
                <a:t>Nucl</a:t>
              </a:r>
              <a:r>
                <a:rPr lang="en-US" altLang="zh-CN" sz="1400" i="1" dirty="0"/>
                <a:t>. Phys. B 354, 531</a:t>
              </a:r>
              <a:endParaRPr lang="zh-CN" altLang="en-US" sz="1400" i="1" dirty="0"/>
            </a:p>
          </p:txBody>
        </p:sp>
        <p:pic>
          <p:nvPicPr>
            <p:cNvPr id="2050" name="Picture 2" descr="https://luscher.web.cern.ch/photo.jpg">
              <a:extLst>
                <a:ext uri="{FF2B5EF4-FFF2-40B4-BE49-F238E27FC236}">
                  <a16:creationId xmlns:a16="http://schemas.microsoft.com/office/drawing/2014/main" id="{E72D591F-058B-449F-A3FB-5AD9DB2B2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703" y="406787"/>
              <a:ext cx="1972665" cy="1859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6CEFD163-1F38-4929-ACDC-52DFED595A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31447" y="2868893"/>
            <a:ext cx="3396278" cy="33575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82842B4-4C59-489E-B539-89BFD8A66B86}"/>
              </a:ext>
            </a:extLst>
          </p:cNvPr>
          <p:cNvSpPr/>
          <p:nvPr/>
        </p:nvSpPr>
        <p:spPr>
          <a:xfrm>
            <a:off x="8599520" y="6172484"/>
            <a:ext cx="2691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Fig. from </a:t>
            </a:r>
            <a:r>
              <a:rPr lang="zh-CN" altLang="en-US" sz="1600" i="1" dirty="0"/>
              <a:t>Eur. Phys. J. A 56, 61 </a:t>
            </a:r>
          </a:p>
        </p:txBody>
      </p:sp>
    </p:spTree>
    <p:extLst>
      <p:ext uri="{BB962C8B-B14F-4D97-AF65-F5344CB8AC3E}">
        <p14:creationId xmlns:p14="http://schemas.microsoft.com/office/powerpoint/2010/main" val="4121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442E6-0C45-4695-BD39-8A422AFD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Hamiltonian Effective Field Theory(HEFT)</a:t>
            </a:r>
            <a:br>
              <a:rPr lang="en-US" altLang="zh-CN" sz="3200" dirty="0">
                <a:solidFill>
                  <a:schemeClr val="tx1"/>
                </a:solidFill>
              </a:rPr>
            </a:br>
            <a:r>
              <a:rPr lang="en-US" altLang="zh-CN" sz="3200" dirty="0">
                <a:solidFill>
                  <a:schemeClr val="tx1"/>
                </a:solidFill>
              </a:rPr>
              <a:t>&amp; Data Generation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ACAAB06-CCE5-44DD-9124-6B269591AFD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18280" y="1378356"/>
                <a:ext cx="6919416" cy="2354064"/>
              </a:xfrm>
            </p:spPr>
            <p:txBody>
              <a:bodyPr/>
              <a:lstStyle/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en-US" altLang="zh-CN" sz="2000" b="0" i="1" dirty="0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en-US" altLang="zh-CN" sz="2000" b="0" dirty="0">
                    <a:solidFill>
                      <a:schemeClr val="tx1"/>
                    </a:solidFill>
                    <a:latin typeface="+mj-lt"/>
                  </a:rPr>
                  <a:t>s wave elastic scattering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begChr m:val="⟨"/>
                          <m:endChr m:val="|"/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Sup>
                                    <m:sSubSupPr>
                                      <m:ctrlP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d>
                                <m:dPr>
                                  <m:begChr m:val="⟨"/>
                                  <m:endChr m:val="|"/>
                                  <m:ctrlP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d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|"/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nary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⟩"/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d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600" b="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ACAAB06-CCE5-44DD-9124-6B269591A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8280" y="1378356"/>
                <a:ext cx="6919416" cy="2354064"/>
              </a:xfrm>
              <a:blipFill>
                <a:blip r:embed="rId2"/>
                <a:stretch>
                  <a:fillRect t="-19171" b="-3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0BAD81B5-A94E-404D-9BC7-BA4595D177F5}"/>
              </a:ext>
            </a:extLst>
          </p:cNvPr>
          <p:cNvSpPr/>
          <p:nvPr/>
        </p:nvSpPr>
        <p:spPr>
          <a:xfrm>
            <a:off x="8265994" y="879329"/>
            <a:ext cx="362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dirty="0">
                <a:solidFill>
                  <a:srgbClr val="B63708"/>
                </a:solidFill>
                <a:latin typeface="Source Sans Pro" panose="020B0503030403020204" pitchFamily="34" charset="0"/>
              </a:rPr>
              <a:t>J.J. Wu </a:t>
            </a:r>
            <a:r>
              <a:rPr lang="da-DK" altLang="zh-CN" i="1" dirty="0">
                <a:solidFill>
                  <a:srgbClr val="B63708"/>
                </a:solidFill>
                <a:latin typeface="Source Sans Pro" panose="020B0503030403020204" pitchFamily="34" charset="0"/>
              </a:rPr>
              <a:t>et al.</a:t>
            </a:r>
            <a:r>
              <a:rPr lang="da-DK" altLang="zh-CN" dirty="0">
                <a:solidFill>
                  <a:srgbClr val="B63708"/>
                </a:solidFill>
                <a:latin typeface="Source Sans Pro" panose="020B0503030403020204" pitchFamily="34" charset="0"/>
              </a:rPr>
              <a:t> Phys.Rev.C.90.055206</a:t>
            </a:r>
            <a:endParaRPr lang="zh-CN" altLang="en-US" dirty="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E5864B8-1A9D-4A92-A804-F5523FE8017A}"/>
              </a:ext>
            </a:extLst>
          </p:cNvPr>
          <p:cNvGrpSpPr/>
          <p:nvPr/>
        </p:nvGrpSpPr>
        <p:grpSpPr>
          <a:xfrm>
            <a:off x="7209608" y="3948440"/>
            <a:ext cx="3787100" cy="2699650"/>
            <a:chOff x="7209608" y="3948440"/>
            <a:chExt cx="3787100" cy="2699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E70A2B62-A934-4C6E-8E6F-6A1FB7E01486}"/>
                    </a:ext>
                  </a:extLst>
                </p:cNvPr>
                <p:cNvSpPr/>
                <p:nvPr/>
              </p:nvSpPr>
              <p:spPr>
                <a:xfrm>
                  <a:off x="7209608" y="3948440"/>
                  <a:ext cx="378710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1"/>
                  <a:r>
                    <a:rPr lang="en-US" altLang="zh-CN" sz="2000" dirty="0"/>
                    <a:t>Discretization, Eigenfunction:</a:t>
                  </a:r>
                </a:p>
                <a:p>
                  <a:pPr lvl="1"/>
                  <a:r>
                    <a:rPr lang="en-US" altLang="zh-CN" sz="20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a14:m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E70A2B62-A934-4C6E-8E6F-6A1FB7E01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9608" y="3948440"/>
                  <a:ext cx="3787100" cy="707886"/>
                </a:xfrm>
                <a:prstGeom prst="rect">
                  <a:avLst/>
                </a:prstGeom>
                <a:blipFill>
                  <a:blip r:embed="rId3"/>
                  <a:stretch>
                    <a:fillRect t="-5172" b="-86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CA8C2542-B416-4D53-A262-02E8DD466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66885" y="4669193"/>
              <a:ext cx="2977649" cy="1978897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4DBA23A6-4436-417E-BC63-906449B201F7}"/>
              </a:ext>
            </a:extLst>
          </p:cNvPr>
          <p:cNvGrpSpPr/>
          <p:nvPr/>
        </p:nvGrpSpPr>
        <p:grpSpPr>
          <a:xfrm>
            <a:off x="6792974" y="1425285"/>
            <a:ext cx="5223097" cy="2350313"/>
            <a:chOff x="6792974" y="1425285"/>
            <a:chExt cx="5223097" cy="2350313"/>
          </a:xfrm>
        </p:grpSpPr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23203B80-3129-4541-8741-96202ACC5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66885" y="1872701"/>
              <a:ext cx="2975213" cy="19028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018D3071-A887-415F-87FF-96D52647CA0E}"/>
                    </a:ext>
                  </a:extLst>
                </p:cNvPr>
                <p:cNvSpPr/>
                <p:nvPr/>
              </p:nvSpPr>
              <p:spPr>
                <a:xfrm>
                  <a:off x="6792974" y="1425285"/>
                  <a:ext cx="522309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1"/>
                  <a:r>
                    <a:rPr lang="en-US" altLang="zh-CN" sz="2000" dirty="0"/>
                    <a:t>Lippmann-Schwinger equation 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a14:m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018D3071-A887-415F-87FF-96D52647CA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2974" y="1425285"/>
                  <a:ext cx="5223097" cy="400110"/>
                </a:xfrm>
                <a:prstGeom prst="rect">
                  <a:avLst/>
                </a:prstGeom>
                <a:blipFill>
                  <a:blip r:embed="rId8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E071BCA-C8ED-4B35-B316-8C18FD1EE4F1}"/>
              </a:ext>
            </a:extLst>
          </p:cNvPr>
          <p:cNvGrpSpPr/>
          <p:nvPr/>
        </p:nvGrpSpPr>
        <p:grpSpPr>
          <a:xfrm>
            <a:off x="4872673" y="3130935"/>
            <a:ext cx="2743842" cy="2777059"/>
            <a:chOff x="4677500" y="3644668"/>
            <a:chExt cx="2743842" cy="277705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1F20F62-EC10-4FD8-95B9-9FDAD5D2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0964" y="5119160"/>
              <a:ext cx="2088529" cy="1302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65E4B1E6-2760-4D02-AC12-4213D260E74B}"/>
                    </a:ext>
                  </a:extLst>
                </p:cNvPr>
                <p:cNvSpPr/>
                <p:nvPr/>
              </p:nvSpPr>
              <p:spPr>
                <a:xfrm>
                  <a:off x="4677500" y="3644668"/>
                  <a:ext cx="2743842" cy="12711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altLang="zh-CN" sz="1600" i="1" dirty="0">
                    <a:latin typeface="Cambria Math" panose="02040503050406030204" pitchFamily="18" charset="0"/>
                  </a:endParaRPr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𝑎𝑘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altLang="zh-CN" sz="1600" dirty="0"/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  <m:t>𝑎𝑘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,  </m:t>
                        </m:r>
                      </m:oMath>
                    </m:oMathPara>
                  </a14:m>
                  <a:endParaRPr lang="en-US" altLang="zh-CN" sz="1600" dirty="0"/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: 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𝑎𝑘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en-US" altLang="zh-CN" sz="1600" dirty="0"/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65E4B1E6-2760-4D02-AC12-4213D260E7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7500" y="3644668"/>
                  <a:ext cx="2743842" cy="127111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11032F6-9753-4FAC-A196-B9B9B47CFF42}"/>
              </a:ext>
            </a:extLst>
          </p:cNvPr>
          <p:cNvGrpSpPr/>
          <p:nvPr/>
        </p:nvGrpSpPr>
        <p:grpSpPr>
          <a:xfrm>
            <a:off x="628205" y="3751726"/>
            <a:ext cx="1976636" cy="1482250"/>
            <a:chOff x="1560392" y="1403757"/>
            <a:chExt cx="1920221" cy="1439945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3BA645B1-328B-4BEF-8FB9-ABAD7A971BCC}"/>
                </a:ext>
              </a:extLst>
            </p:cNvPr>
            <p:cNvGrpSpPr/>
            <p:nvPr/>
          </p:nvGrpSpPr>
          <p:grpSpPr>
            <a:xfrm>
              <a:off x="1560392" y="1523999"/>
              <a:ext cx="1920221" cy="1260144"/>
              <a:chOff x="3084393" y="2406555"/>
              <a:chExt cx="1455762" cy="955343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4073539B-A696-4E8F-A2FB-CE5C0B0DE1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4394" y="2406555"/>
                <a:ext cx="658739" cy="4776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B8530861-04A8-41DA-9374-D8547B996F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8543" y="2884227"/>
                <a:ext cx="841612" cy="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E4EDD936-9698-4379-A5BE-02F92FDC9F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84393" y="2884226"/>
                <a:ext cx="658739" cy="4776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椭圆 29">
                    <a:extLst>
                      <a:ext uri="{FF2B5EF4-FFF2-40B4-BE49-F238E27FC236}">
                        <a16:creationId xmlns:a16="http://schemas.microsoft.com/office/drawing/2014/main" id="{B30D4CD6-198E-4DD5-B13F-8319A68B0D95}"/>
                      </a:ext>
                    </a:extLst>
                  </p:cNvPr>
                  <p:cNvSpPr/>
                  <p:nvPr/>
                </p:nvSpPr>
                <p:spPr>
                  <a:xfrm>
                    <a:off x="3529715" y="2670808"/>
                    <a:ext cx="426835" cy="42683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0" name="椭圆 29">
                    <a:extLst>
                      <a:ext uri="{FF2B5EF4-FFF2-40B4-BE49-F238E27FC236}">
                        <a16:creationId xmlns:a16="http://schemas.microsoft.com/office/drawing/2014/main" id="{B30D4CD6-198E-4DD5-B13F-8319A68B0D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9715" y="2670808"/>
                    <a:ext cx="426835" cy="426835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l="-70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FE8B5871-3EE9-4E82-BE90-CBCF8595535F}"/>
                    </a:ext>
                  </a:extLst>
                </p:cNvPr>
                <p:cNvSpPr/>
                <p:nvPr/>
              </p:nvSpPr>
              <p:spPr>
                <a:xfrm>
                  <a:off x="1805885" y="1403757"/>
                  <a:ext cx="341908" cy="3745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FE8B5871-3EE9-4E82-BE90-CBCF859553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5885" y="1403757"/>
                  <a:ext cx="341908" cy="37459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FEE21FB8-4C8F-405C-9B99-E47BE8E186F3}"/>
                    </a:ext>
                  </a:extLst>
                </p:cNvPr>
                <p:cNvSpPr/>
                <p:nvPr/>
              </p:nvSpPr>
              <p:spPr>
                <a:xfrm>
                  <a:off x="1805885" y="2469105"/>
                  <a:ext cx="341908" cy="3745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FEE21FB8-4C8F-405C-9B99-E47BE8E186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5885" y="2469105"/>
                  <a:ext cx="341908" cy="37459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FA5B1265-3F26-4F75-AAF2-51E7DD352E6E}"/>
                    </a:ext>
                  </a:extLst>
                </p:cNvPr>
                <p:cNvSpPr/>
                <p:nvPr/>
              </p:nvSpPr>
              <p:spPr>
                <a:xfrm>
                  <a:off x="2885939" y="1780252"/>
                  <a:ext cx="34190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FA5B1265-3F26-4F75-AAF2-51E7DD352E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5939" y="1780252"/>
                  <a:ext cx="341908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463228F-B10A-4E02-B2FB-57722C98117A}"/>
              </a:ext>
            </a:extLst>
          </p:cNvPr>
          <p:cNvGrpSpPr/>
          <p:nvPr/>
        </p:nvGrpSpPr>
        <p:grpSpPr>
          <a:xfrm>
            <a:off x="2766488" y="3648922"/>
            <a:ext cx="1902619" cy="1685530"/>
            <a:chOff x="5602406" y="1406389"/>
            <a:chExt cx="1972102" cy="1747086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F78B9736-9199-4801-8B10-4D314457D5D8}"/>
                </a:ext>
              </a:extLst>
            </p:cNvPr>
            <p:cNvGrpSpPr/>
            <p:nvPr/>
          </p:nvGrpSpPr>
          <p:grpSpPr>
            <a:xfrm>
              <a:off x="5602406" y="1549018"/>
              <a:ext cx="1972102" cy="1479069"/>
              <a:chOff x="4283122" y="1439838"/>
              <a:chExt cx="1273797" cy="955343"/>
            </a:xfrm>
          </p:grpSpPr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5A12E21B-4D4B-4D71-A301-A6989FBDA2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123" y="1439838"/>
                <a:ext cx="658739" cy="4776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666E64A0-C3F9-4BBF-B235-D323B44638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3122" y="1917509"/>
                <a:ext cx="658739" cy="4776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F55335F9-A7FC-48CB-8122-2F8B32F6C8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98180" y="1439838"/>
                <a:ext cx="658739" cy="4776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31A90541-BA20-44A4-B9D8-36A3E466C5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8179" y="1917509"/>
                <a:ext cx="658739" cy="4776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椭圆 40">
                    <a:extLst>
                      <a:ext uri="{FF2B5EF4-FFF2-40B4-BE49-F238E27FC236}">
                        <a16:creationId xmlns:a16="http://schemas.microsoft.com/office/drawing/2014/main" id="{E59215A1-6EB6-42DD-B855-0EE0725D3167}"/>
                      </a:ext>
                    </a:extLst>
                  </p:cNvPr>
                  <p:cNvSpPr/>
                  <p:nvPr/>
                </p:nvSpPr>
                <p:spPr>
                  <a:xfrm>
                    <a:off x="4681735" y="1662544"/>
                    <a:ext cx="500352" cy="500354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1" name="椭圆 40">
                    <a:extLst>
                      <a:ext uri="{FF2B5EF4-FFF2-40B4-BE49-F238E27FC236}">
                        <a16:creationId xmlns:a16="http://schemas.microsoft.com/office/drawing/2014/main" id="{E59215A1-6EB6-42DD-B855-0EE0725D316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1735" y="1662544"/>
                    <a:ext cx="500352" cy="500354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l="-787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709DC6CC-1C37-4CAB-AF50-CD09A3F63835}"/>
                    </a:ext>
                  </a:extLst>
                </p:cNvPr>
                <p:cNvSpPr/>
                <p:nvPr/>
              </p:nvSpPr>
              <p:spPr>
                <a:xfrm>
                  <a:off x="5854889" y="1406389"/>
                  <a:ext cx="36465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709DC6CC-1C37-4CAB-AF50-CD09A3F638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889" y="1406389"/>
                  <a:ext cx="364655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EA4DFD4C-E374-4E91-ADDB-3AD5D9243E7F}"/>
                    </a:ext>
                  </a:extLst>
                </p:cNvPr>
                <p:cNvSpPr/>
                <p:nvPr/>
              </p:nvSpPr>
              <p:spPr>
                <a:xfrm>
                  <a:off x="7057690" y="1406389"/>
                  <a:ext cx="36465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EA4DFD4C-E374-4E91-ADDB-3AD5D9243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7690" y="1406389"/>
                  <a:ext cx="36465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006F4847-A6A4-4F7E-B282-6C4F31254C54}"/>
                    </a:ext>
                  </a:extLst>
                </p:cNvPr>
                <p:cNvSpPr/>
                <p:nvPr/>
              </p:nvSpPr>
              <p:spPr>
                <a:xfrm>
                  <a:off x="5854888" y="2784143"/>
                  <a:ext cx="36465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006F4847-A6A4-4F7E-B282-6C4F31254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888" y="2784143"/>
                  <a:ext cx="364655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2AA58916-98EE-4C35-8C53-B390200DBDED}"/>
                    </a:ext>
                  </a:extLst>
                </p:cNvPr>
                <p:cNvSpPr/>
                <p:nvPr/>
              </p:nvSpPr>
              <p:spPr>
                <a:xfrm>
                  <a:off x="7057689" y="2784143"/>
                  <a:ext cx="36465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2AA58916-98EE-4C35-8C53-B390200DB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7689" y="2784143"/>
                  <a:ext cx="364655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473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442E6-0C45-4695-BD39-8A422AFD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Hamiltonian Effective Field Theory(HEFT)</a:t>
            </a:r>
            <a:br>
              <a:rPr lang="en-US" altLang="zh-CN" sz="3200" dirty="0">
                <a:solidFill>
                  <a:schemeClr val="tx1"/>
                </a:solidFill>
              </a:rPr>
            </a:br>
            <a:r>
              <a:rPr lang="en-US" altLang="zh-CN" sz="3200" dirty="0">
                <a:solidFill>
                  <a:schemeClr val="tx1"/>
                </a:solidFill>
              </a:rPr>
              <a:t>&amp; Data Generation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BAD81B5-A94E-404D-9BC7-BA4595D177F5}"/>
              </a:ext>
            </a:extLst>
          </p:cNvPr>
          <p:cNvSpPr/>
          <p:nvPr/>
        </p:nvSpPr>
        <p:spPr>
          <a:xfrm>
            <a:off x="8265994" y="879329"/>
            <a:ext cx="362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dirty="0">
                <a:solidFill>
                  <a:srgbClr val="B63708"/>
                </a:solidFill>
                <a:latin typeface="Source Sans Pro" panose="020B0503030403020204" pitchFamily="34" charset="0"/>
              </a:rPr>
              <a:t>J.J. Wu </a:t>
            </a:r>
            <a:r>
              <a:rPr lang="da-DK" altLang="zh-CN" i="1" dirty="0">
                <a:solidFill>
                  <a:srgbClr val="B63708"/>
                </a:solidFill>
                <a:latin typeface="Source Sans Pro" panose="020B0503030403020204" pitchFamily="34" charset="0"/>
              </a:rPr>
              <a:t>et al.</a:t>
            </a:r>
            <a:r>
              <a:rPr lang="da-DK" altLang="zh-CN" dirty="0">
                <a:solidFill>
                  <a:srgbClr val="B63708"/>
                </a:solidFill>
                <a:latin typeface="Source Sans Pro" panose="020B0503030403020204" pitchFamily="34" charset="0"/>
              </a:rPr>
              <a:t> Phys.Rev.C.90.055206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AE1D96A-782F-4FED-8312-42793CA25C5C}"/>
              </a:ext>
            </a:extLst>
          </p:cNvPr>
          <p:cNvGrpSpPr/>
          <p:nvPr/>
        </p:nvGrpSpPr>
        <p:grpSpPr>
          <a:xfrm>
            <a:off x="57258" y="1637416"/>
            <a:ext cx="5875336" cy="3982480"/>
            <a:chOff x="503365" y="136188"/>
            <a:chExt cx="9715743" cy="6585624"/>
          </a:xfrm>
        </p:grpSpPr>
        <p:sp>
          <p:nvSpPr>
            <p:cNvPr id="11" name="箭头: 右弧形 10">
              <a:extLst>
                <a:ext uri="{FF2B5EF4-FFF2-40B4-BE49-F238E27FC236}">
                  <a16:creationId xmlns:a16="http://schemas.microsoft.com/office/drawing/2014/main" id="{87B5E765-CAE2-4B81-AB3D-2C3A8C6692C9}"/>
                </a:ext>
              </a:extLst>
            </p:cNvPr>
            <p:cNvSpPr/>
            <p:nvPr/>
          </p:nvSpPr>
          <p:spPr>
            <a:xfrm>
              <a:off x="7658710" y="1368708"/>
              <a:ext cx="1666262" cy="3807705"/>
            </a:xfrm>
            <a:prstGeom prst="curvedLef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5B9D008-0DFF-4C8D-8EC5-0D5650A1309A}"/>
                </a:ext>
              </a:extLst>
            </p:cNvPr>
            <p:cNvGrpSpPr/>
            <p:nvPr/>
          </p:nvGrpSpPr>
          <p:grpSpPr>
            <a:xfrm>
              <a:off x="3088726" y="136188"/>
              <a:ext cx="4232000" cy="2827288"/>
              <a:chOff x="0" y="300803"/>
              <a:chExt cx="5783334" cy="3863694"/>
            </a:xfrm>
          </p:grpSpPr>
          <p:pic>
            <p:nvPicPr>
              <p:cNvPr id="26" name="图形 25">
                <a:extLst>
                  <a:ext uri="{FF2B5EF4-FFF2-40B4-BE49-F238E27FC236}">
                    <a16:creationId xmlns:a16="http://schemas.microsoft.com/office/drawing/2014/main" id="{C601810C-3F5D-4D8F-8F85-30B9986BE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211334" y="300803"/>
                <a:ext cx="4572000" cy="2809875"/>
              </a:xfrm>
              <a:prstGeom prst="rect">
                <a:avLst/>
              </a:prstGeom>
            </p:spPr>
          </p:pic>
          <p:pic>
            <p:nvPicPr>
              <p:cNvPr id="27" name="图形 26">
                <a:extLst>
                  <a:ext uri="{FF2B5EF4-FFF2-40B4-BE49-F238E27FC236}">
                    <a16:creationId xmlns:a16="http://schemas.microsoft.com/office/drawing/2014/main" id="{794F82C3-B2DE-41F5-8CD9-15DE7B67B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27587" y="704050"/>
                <a:ext cx="4572000" cy="2771775"/>
              </a:xfrm>
              <a:prstGeom prst="rect">
                <a:avLst/>
              </a:prstGeom>
            </p:spPr>
          </p:pic>
          <p:pic>
            <p:nvPicPr>
              <p:cNvPr id="28" name="图形 27">
                <a:extLst>
                  <a:ext uri="{FF2B5EF4-FFF2-40B4-BE49-F238E27FC236}">
                    <a16:creationId xmlns:a16="http://schemas.microsoft.com/office/drawing/2014/main" id="{8320B2D0-FEC7-499D-9A5F-97572716E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0" y="1240322"/>
                <a:ext cx="4572000" cy="2924175"/>
              </a:xfrm>
              <a:prstGeom prst="rect">
                <a:avLst/>
              </a:prstGeom>
            </p:spPr>
          </p:pic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7CE8E2E-6D82-48A1-B1E8-07356D546CEC}"/>
                </a:ext>
              </a:extLst>
            </p:cNvPr>
            <p:cNvGrpSpPr/>
            <p:nvPr/>
          </p:nvGrpSpPr>
          <p:grpSpPr>
            <a:xfrm>
              <a:off x="3053858" y="3896526"/>
              <a:ext cx="4446207" cy="2825286"/>
              <a:chOff x="5392996" y="3422183"/>
              <a:chExt cx="5669524" cy="3602627"/>
            </a:xfrm>
          </p:grpSpPr>
          <p:pic>
            <p:nvPicPr>
              <p:cNvPr id="23" name="图形 22">
                <a:extLst>
                  <a:ext uri="{FF2B5EF4-FFF2-40B4-BE49-F238E27FC236}">
                    <a16:creationId xmlns:a16="http://schemas.microsoft.com/office/drawing/2014/main" id="{CA07C2F0-8584-49EE-9D14-DCA811168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490520" y="3422183"/>
                <a:ext cx="4572000" cy="2895600"/>
              </a:xfrm>
              <a:prstGeom prst="rect">
                <a:avLst/>
              </a:prstGeom>
            </p:spPr>
          </p:pic>
          <p:pic>
            <p:nvPicPr>
              <p:cNvPr id="24" name="图形 23">
                <a:extLst>
                  <a:ext uri="{FF2B5EF4-FFF2-40B4-BE49-F238E27FC236}">
                    <a16:creationId xmlns:a16="http://schemas.microsoft.com/office/drawing/2014/main" id="{158E8193-68DA-437E-AC27-C17427149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042906" y="3700831"/>
                <a:ext cx="4572000" cy="2895600"/>
              </a:xfrm>
              <a:prstGeom prst="rect">
                <a:avLst/>
              </a:prstGeom>
            </p:spPr>
          </p:pic>
          <p:pic>
            <p:nvPicPr>
              <p:cNvPr id="25" name="图形 24">
                <a:extLst>
                  <a:ext uri="{FF2B5EF4-FFF2-40B4-BE49-F238E27FC236}">
                    <a16:creationId xmlns:a16="http://schemas.microsoft.com/office/drawing/2014/main" id="{5E3BDF19-0208-4AB9-85C2-31FE2D7BD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392996" y="3986335"/>
                <a:ext cx="4572000" cy="3038475"/>
              </a:xfrm>
              <a:prstGeom prst="rect">
                <a:avLst/>
              </a:prstGeom>
            </p:spPr>
          </p:pic>
        </p:grpSp>
        <p:sp>
          <p:nvSpPr>
            <p:cNvPr id="17" name="流程图: 可选过程 16">
              <a:extLst>
                <a:ext uri="{FF2B5EF4-FFF2-40B4-BE49-F238E27FC236}">
                  <a16:creationId xmlns:a16="http://schemas.microsoft.com/office/drawing/2014/main" id="{7308CEC2-4F74-40E1-BAA1-D23F92654688}"/>
                </a:ext>
              </a:extLst>
            </p:cNvPr>
            <p:cNvSpPr/>
            <p:nvPr/>
          </p:nvSpPr>
          <p:spPr>
            <a:xfrm>
              <a:off x="503365" y="2599566"/>
              <a:ext cx="2585361" cy="1345987"/>
            </a:xfrm>
            <a:prstGeom prst="flowChartAlternateProces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Model</a:t>
              </a:r>
            </a:p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(HEFT)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ECFA185-848E-4121-A1E4-6E0705B1DD22}"/>
                </a:ext>
              </a:extLst>
            </p:cNvPr>
            <p:cNvGrpSpPr/>
            <p:nvPr/>
          </p:nvGrpSpPr>
          <p:grpSpPr>
            <a:xfrm>
              <a:off x="7593684" y="2550539"/>
              <a:ext cx="2625424" cy="1359020"/>
              <a:chOff x="104015" y="4307157"/>
              <a:chExt cx="2625424" cy="1359020"/>
            </a:xfrm>
          </p:grpSpPr>
          <p:sp>
            <p:nvSpPr>
              <p:cNvPr id="21" name="流程图: 可选过程 20">
                <a:extLst>
                  <a:ext uri="{FF2B5EF4-FFF2-40B4-BE49-F238E27FC236}">
                    <a16:creationId xmlns:a16="http://schemas.microsoft.com/office/drawing/2014/main" id="{8A12972E-A9A0-4124-B403-738EA3E454D6}"/>
                  </a:ext>
                </a:extLst>
              </p:cNvPr>
              <p:cNvSpPr/>
              <p:nvPr/>
            </p:nvSpPr>
            <p:spPr>
              <a:xfrm>
                <a:off x="104015" y="4307157"/>
                <a:ext cx="2625424" cy="1359020"/>
              </a:xfrm>
              <a:prstGeom prst="flowChartAlternateProcess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2" name="图形 21">
                <a:extLst>
                  <a:ext uri="{FF2B5EF4-FFF2-40B4-BE49-F238E27FC236}">
                    <a16:creationId xmlns:a16="http://schemas.microsoft.com/office/drawing/2014/main" id="{0E5002A1-D502-4C3E-8F03-EFA894E8C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30615" y="4307157"/>
                <a:ext cx="1830237" cy="1345987"/>
              </a:xfrm>
              <a:prstGeom prst="rect">
                <a:avLst/>
              </a:prstGeom>
            </p:spPr>
          </p:pic>
        </p:grpSp>
        <p:sp>
          <p:nvSpPr>
            <p:cNvPr id="19" name="箭头: 圆角右 18">
              <a:extLst>
                <a:ext uri="{FF2B5EF4-FFF2-40B4-BE49-F238E27FC236}">
                  <a16:creationId xmlns:a16="http://schemas.microsoft.com/office/drawing/2014/main" id="{109B37D6-9381-4D7F-B4BC-ADA3B7FB8D4C}"/>
                </a:ext>
              </a:extLst>
            </p:cNvPr>
            <p:cNvSpPr/>
            <p:nvPr/>
          </p:nvSpPr>
          <p:spPr>
            <a:xfrm>
              <a:off x="1557013" y="1368709"/>
              <a:ext cx="1434221" cy="1091380"/>
            </a:xfrm>
            <a:prstGeom prst="bentArrow">
              <a:avLst>
                <a:gd name="adj1" fmla="val 25000"/>
                <a:gd name="adj2" fmla="val 25000"/>
                <a:gd name="adj3" fmla="val 50000"/>
                <a:gd name="adj4" fmla="val 43750"/>
              </a:avLst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箭头: 圆角右 19">
              <a:extLst>
                <a:ext uri="{FF2B5EF4-FFF2-40B4-BE49-F238E27FC236}">
                  <a16:creationId xmlns:a16="http://schemas.microsoft.com/office/drawing/2014/main" id="{814F29FB-2DEC-4D52-A094-92658F6C67DF}"/>
                </a:ext>
              </a:extLst>
            </p:cNvPr>
            <p:cNvSpPr/>
            <p:nvPr/>
          </p:nvSpPr>
          <p:spPr>
            <a:xfrm flipV="1">
              <a:off x="1557013" y="4085034"/>
              <a:ext cx="1434221" cy="1091380"/>
            </a:xfrm>
            <a:prstGeom prst="bentArrow">
              <a:avLst>
                <a:gd name="adj1" fmla="val 25000"/>
                <a:gd name="adj2" fmla="val 25000"/>
                <a:gd name="adj3" fmla="val 50000"/>
                <a:gd name="adj4" fmla="val 43750"/>
              </a:avLst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50FF6348-1A59-4726-97B5-1720575EBA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4" y="1729626"/>
            <a:ext cx="4809057" cy="1256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内容占位符 2">
                <a:extLst>
                  <a:ext uri="{FF2B5EF4-FFF2-40B4-BE49-F238E27FC236}">
                    <a16:creationId xmlns:a16="http://schemas.microsoft.com/office/drawing/2014/main" id="{A9056E15-A092-4B32-B2EF-B1A858B83D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096" y="3289109"/>
                <a:ext cx="4376208" cy="233078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contains the full information</a:t>
                </a:r>
              </a:p>
              <a:p>
                <a:r>
                  <a:rPr lang="en-US" altLang="zh-CN" sz="2000" dirty="0" err="1">
                    <a:solidFill>
                      <a:schemeClr val="tx1"/>
                    </a:solidFill>
                    <a:latin typeface="+mj-lt"/>
                  </a:rPr>
                  <a:t>SoftPlus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Not 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+mj-lt"/>
                  </a:rPr>
                  <a:t>ReLU</a:t>
                </a:r>
                <a:endParaRPr lang="en-US" altLang="zh-CN" sz="200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+mj-lt"/>
                  </a:rPr>
                  <a:t>Lowest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10 Energy levels</a:t>
                </a:r>
              </a:p>
              <a:p>
                <a:r>
                  <a:rPr lang="en-US" altLang="zh-CN" sz="2000" dirty="0" err="1">
                    <a:solidFill>
                      <a:schemeClr val="tx1"/>
                    </a:solidFill>
                    <a:latin typeface="+mj-lt"/>
                  </a:rPr>
                  <a:t>LossFunction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: mean square error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2500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for each model, batch size 10^4, 4*10^4 epoch</a:t>
                </a:r>
              </a:p>
            </p:txBody>
          </p:sp>
        </mc:Choice>
        <mc:Fallback xmlns="">
          <p:sp>
            <p:nvSpPr>
              <p:cNvPr id="30" name="内容占位符 2">
                <a:extLst>
                  <a:ext uri="{FF2B5EF4-FFF2-40B4-BE49-F238E27FC236}">
                    <a16:creationId xmlns:a16="http://schemas.microsoft.com/office/drawing/2014/main" id="{A9056E15-A092-4B32-B2EF-B1A858B83D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096" y="3289109"/>
                <a:ext cx="4376208" cy="2330787"/>
              </a:xfrm>
              <a:blipFill>
                <a:blip r:embed="rId17"/>
                <a:stretch>
                  <a:fillRect l="-1532" t="-18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9885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内容占位符 2">
                <a:extLst>
                  <a:ext uri="{FF2B5EF4-FFF2-40B4-BE49-F238E27FC236}">
                    <a16:creationId xmlns:a16="http://schemas.microsoft.com/office/drawing/2014/main" id="{5203D9D9-B11E-474D-9D55-A73D10D1ED7D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060254" y="246480"/>
                <a:ext cx="6750050" cy="114776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Check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 against LF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Model B: NN tries to drag the points towards LF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NN captures model-independent link (to some degree)</a:t>
                </a:r>
              </a:p>
            </p:txBody>
          </p:sp>
        </mc:Choice>
        <mc:Fallback xmlns="">
          <p:sp>
            <p:nvSpPr>
              <p:cNvPr id="31" name="内容占位符 2">
                <a:extLst>
                  <a:ext uri="{FF2B5EF4-FFF2-40B4-BE49-F238E27FC236}">
                    <a16:creationId xmlns:a16="http://schemas.microsoft.com/office/drawing/2014/main" id="{5203D9D9-B11E-474D-9D55-A73D10D1ED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060254" y="246480"/>
                <a:ext cx="6750050" cy="1147762"/>
              </a:xfrm>
              <a:prstGeom prst="rect">
                <a:avLst/>
              </a:prstGeom>
              <a:blipFill>
                <a:blip r:embed="rId2"/>
                <a:stretch>
                  <a:fillRect l="-813" t="-2646"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00B0536E-8D77-45BD-A31B-5FECB7D5E6E3}"/>
              </a:ext>
            </a:extLst>
          </p:cNvPr>
          <p:cNvSpPr txBox="1">
            <a:spLocks/>
          </p:cNvSpPr>
          <p:nvPr/>
        </p:nvSpPr>
        <p:spPr>
          <a:xfrm>
            <a:off x="5240740" y="1651378"/>
            <a:ext cx="5282976" cy="52761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dirty="0">
              <a:latin typeface="+mj-lt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3E9AD47F-B326-4737-B117-4159F6FC4163}"/>
              </a:ext>
            </a:extLst>
          </p:cNvPr>
          <p:cNvSpPr txBox="1">
            <a:spLocks/>
          </p:cNvSpPr>
          <p:nvPr/>
        </p:nvSpPr>
        <p:spPr>
          <a:xfrm>
            <a:off x="9252845" y="1501429"/>
            <a:ext cx="2099481" cy="57236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latin typeface="+mj-lt"/>
              </a:rPr>
              <a:t>LF </a:t>
            </a:r>
            <a:r>
              <a:rPr lang="en-US" altLang="zh-CN" dirty="0">
                <a:latin typeface="+mj-lt"/>
              </a:rPr>
              <a:t>NN </a:t>
            </a:r>
            <a:r>
              <a:rPr lang="en-US" altLang="zh-CN" dirty="0">
                <a:solidFill>
                  <a:srgbClr val="0070C0"/>
                </a:solidFill>
                <a:latin typeface="+mj-lt"/>
              </a:rPr>
              <a:t>Model</a:t>
            </a: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22228597-00DA-495C-87B0-A7BF72567605}"/>
              </a:ext>
            </a:extLst>
          </p:cNvPr>
          <p:cNvSpPr txBox="1">
            <a:spLocks/>
          </p:cNvSpPr>
          <p:nvPr/>
        </p:nvSpPr>
        <p:spPr>
          <a:xfrm>
            <a:off x="281943" y="3413377"/>
            <a:ext cx="3034754" cy="57236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  <a:latin typeface="+mj-lt"/>
              </a:rPr>
              <a:t>Stronger Evidence?</a:t>
            </a:r>
            <a:endParaRPr lang="en-US" altLang="zh-CN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B118B75-22FB-473C-87D1-52A01D88A7C3}"/>
              </a:ext>
            </a:extLst>
          </p:cNvPr>
          <p:cNvGrpSpPr/>
          <p:nvPr/>
        </p:nvGrpSpPr>
        <p:grpSpPr>
          <a:xfrm>
            <a:off x="3787001" y="2073798"/>
            <a:ext cx="8249179" cy="3719112"/>
            <a:chOff x="2682962" y="2007504"/>
            <a:chExt cx="9241034" cy="416628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B43C019-7CBC-4A46-881B-84A13534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2962" y="2007506"/>
              <a:ext cx="9241034" cy="416628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7327B69-95DE-47E9-B8E5-4E70D3E6368F}"/>
                </a:ext>
              </a:extLst>
            </p:cNvPr>
            <p:cNvSpPr/>
            <p:nvPr/>
          </p:nvSpPr>
          <p:spPr>
            <a:xfrm>
              <a:off x="5831743" y="2007504"/>
              <a:ext cx="3034753" cy="41662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F2A28CB-7A5A-441A-9385-5B4E91D5880B}"/>
              </a:ext>
            </a:extLst>
          </p:cNvPr>
          <p:cNvGrpSpPr/>
          <p:nvPr/>
        </p:nvGrpSpPr>
        <p:grpSpPr>
          <a:xfrm>
            <a:off x="381696" y="246480"/>
            <a:ext cx="2852992" cy="1797641"/>
            <a:chOff x="8154842" y="1535239"/>
            <a:chExt cx="2852992" cy="17976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92D66C55-732E-4C71-9AC1-43896AE9A0E1}"/>
                    </a:ext>
                  </a:extLst>
                </p:cNvPr>
                <p:cNvSpPr/>
                <p:nvPr/>
              </p:nvSpPr>
              <p:spPr>
                <a:xfrm>
                  <a:off x="8154842" y="2175089"/>
                  <a:ext cx="2710934" cy="4397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LF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92D66C55-732E-4C71-9AC1-43896AE9A0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42" y="2175089"/>
                  <a:ext cx="2710934" cy="4397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6DBF880-B4F0-45B8-A685-A84A3617FD56}"/>
                </a:ext>
              </a:extLst>
            </p:cNvPr>
            <p:cNvSpPr/>
            <p:nvPr/>
          </p:nvSpPr>
          <p:spPr>
            <a:xfrm>
              <a:off x="9194517" y="1535239"/>
              <a:ext cx="1813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Model-dependent</a:t>
              </a:r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D14A518-7C7E-4C75-96E6-F9A85B3C6892}"/>
                </a:ext>
              </a:extLst>
            </p:cNvPr>
            <p:cNvSpPr/>
            <p:nvPr/>
          </p:nvSpPr>
          <p:spPr>
            <a:xfrm>
              <a:off x="8242106" y="2963548"/>
              <a:ext cx="1973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Model-independent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D5C06249-EED5-4FC2-807D-45233BB1C6D3}"/>
                </a:ext>
              </a:extLst>
            </p:cNvPr>
            <p:cNvCxnSpPr/>
            <p:nvPr/>
          </p:nvCxnSpPr>
          <p:spPr>
            <a:xfrm>
              <a:off x="8449248" y="2595434"/>
              <a:ext cx="282160" cy="3279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797AD788-47D7-4E51-858A-BD62ACF240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8487" y="1865065"/>
              <a:ext cx="210427" cy="3455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8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内容占位符 2">
                <a:extLst>
                  <a:ext uri="{FF2B5EF4-FFF2-40B4-BE49-F238E27FC236}">
                    <a16:creationId xmlns:a16="http://schemas.microsoft.com/office/drawing/2014/main" id="{5203D9D9-B11E-474D-9D55-A73D10D1ED7D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355600"/>
                <a:ext cx="7443788" cy="411163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Go Far beyond training set &amp; challenge the NN with constant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1" name="内容占位符 2">
                <a:extLst>
                  <a:ext uri="{FF2B5EF4-FFF2-40B4-BE49-F238E27FC236}">
                    <a16:creationId xmlns:a16="http://schemas.microsoft.com/office/drawing/2014/main" id="{5203D9D9-B11E-474D-9D55-A73D10D1ED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080" y="355195"/>
                <a:ext cx="7444034" cy="411168"/>
              </a:xfrm>
              <a:blipFill>
                <a:blip r:embed="rId2"/>
                <a:stretch>
                  <a:fillRect l="-900" t="-8824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00B0536E-8D77-45BD-A31B-5FECB7D5E6E3}"/>
              </a:ext>
            </a:extLst>
          </p:cNvPr>
          <p:cNvSpPr txBox="1">
            <a:spLocks/>
          </p:cNvSpPr>
          <p:nvPr/>
        </p:nvSpPr>
        <p:spPr>
          <a:xfrm>
            <a:off x="5240740" y="1651378"/>
            <a:ext cx="5282976" cy="52761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dirty="0">
              <a:latin typeface="+mj-lt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22228597-00DA-495C-87B0-A7BF72567605}"/>
              </a:ext>
            </a:extLst>
          </p:cNvPr>
          <p:cNvSpPr txBox="1">
            <a:spLocks/>
          </p:cNvSpPr>
          <p:nvPr/>
        </p:nvSpPr>
        <p:spPr>
          <a:xfrm>
            <a:off x="509491" y="4074389"/>
            <a:ext cx="4491827" cy="52161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latin typeface="+mj-lt"/>
              </a:rPr>
              <a:t>LF is Numerically Reproduced</a:t>
            </a: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22E64D6F-4826-40C8-B014-6A3893501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640" y="1007711"/>
            <a:ext cx="2478746" cy="158536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4F60613B-D32C-4C09-BD18-17FE469D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8270" y="1007711"/>
            <a:ext cx="2379717" cy="1462534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6C0B29D3-72A7-4136-BD19-C7EC09F6A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2443" y="855371"/>
            <a:ext cx="2715746" cy="1725630"/>
          </a:xfrm>
          <a:prstGeom prst="rect">
            <a:avLst/>
          </a:prstGeom>
        </p:spPr>
      </p:pic>
      <p:sp>
        <p:nvSpPr>
          <p:cNvPr id="5" name="箭头: 虚尾 4">
            <a:extLst>
              <a:ext uri="{FF2B5EF4-FFF2-40B4-BE49-F238E27FC236}">
                <a16:creationId xmlns:a16="http://schemas.microsoft.com/office/drawing/2014/main" id="{B9E8ACA6-D440-4C43-98D7-070886E0EE41}"/>
              </a:ext>
            </a:extLst>
          </p:cNvPr>
          <p:cNvSpPr/>
          <p:nvPr/>
        </p:nvSpPr>
        <p:spPr>
          <a:xfrm>
            <a:off x="5810523" y="1251056"/>
            <a:ext cx="1186254" cy="800644"/>
          </a:xfrm>
          <a:prstGeom prst="stripedRightArrow">
            <a:avLst>
              <a:gd name="adj1" fmla="val 35210"/>
              <a:gd name="adj2" fmla="val 4761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AE24DA49-A9CE-426E-B6B5-8C23E7E05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5685" y="2767844"/>
            <a:ext cx="5244205" cy="3441510"/>
          </a:xfrm>
          <a:prstGeom prst="rect">
            <a:avLst/>
          </a:prstGeom>
        </p:spPr>
      </p:pic>
      <p:pic>
        <p:nvPicPr>
          <p:cNvPr id="2052" name="Picture 4" descr="🤔 Thinking Face emoji Meaning | Dictionary.com">
            <a:extLst>
              <a:ext uri="{FF2B5EF4-FFF2-40B4-BE49-F238E27FC236}">
                <a16:creationId xmlns:a16="http://schemas.microsoft.com/office/drawing/2014/main" id="{90E3F0AA-D276-4D90-B8AD-B581D53C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67" y="901077"/>
            <a:ext cx="590191" cy="5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Roadmap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DAF0B-7DA4-4CCE-9095-51AEEC6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61" y="942007"/>
            <a:ext cx="6676983" cy="5267818"/>
          </a:xfrm>
        </p:spPr>
        <p:txBody>
          <a:bodyPr/>
          <a:lstStyle/>
          <a:p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Hard-Code(</a:t>
            </a:r>
            <a:r>
              <a:rPr lang="zh-CN" altLang="en-US" sz="2200" dirty="0">
                <a:solidFill>
                  <a:schemeClr val="tx1"/>
                </a:solidFill>
                <a:latin typeface="+mj-lt"/>
              </a:rPr>
              <a:t>硬编码</a:t>
            </a:r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)</a:t>
            </a:r>
            <a:br>
              <a:rPr lang="en-US" altLang="zh-CN" sz="2200" dirty="0">
                <a:solidFill>
                  <a:schemeClr val="tx1"/>
                </a:solidFill>
                <a:latin typeface="+mj-lt"/>
              </a:rPr>
            </a:br>
            <a:r>
              <a:rPr lang="zh-CN" altLang="en-US" sz="2200" dirty="0">
                <a:solidFill>
                  <a:schemeClr val="tx1"/>
                </a:solidFill>
                <a:latin typeface="+mj-lt"/>
              </a:rPr>
              <a:t>→</a:t>
            </a:r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 Knowledge Base(</a:t>
            </a:r>
            <a:r>
              <a:rPr lang="zh-CN" altLang="en-US" sz="2200" dirty="0">
                <a:solidFill>
                  <a:schemeClr val="tx1"/>
                </a:solidFill>
                <a:latin typeface="+mj-lt"/>
              </a:rPr>
              <a:t>知识库</a:t>
            </a:r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) </a:t>
            </a:r>
            <a:br>
              <a:rPr lang="en-US" altLang="zh-CN" sz="2200" dirty="0">
                <a:solidFill>
                  <a:schemeClr val="tx1"/>
                </a:solidFill>
                <a:latin typeface="+mj-lt"/>
              </a:rPr>
            </a:br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→ Design Complicate Rules</a:t>
            </a:r>
          </a:p>
          <a:p>
            <a:pPr lvl="1"/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有多少人工就有多少智能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(still true more or less)</a:t>
            </a:r>
            <a:endParaRPr lang="en-US" altLang="zh-CN" sz="18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e.g., cat-dog, ears? shape? size? </a:t>
            </a:r>
          </a:p>
          <a:p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Mis-impression: 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Machines are stubborn, they can never be “creative”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Machines can only learn/memorize what people teach them</a:t>
            </a:r>
          </a:p>
          <a:p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☆Self-discovery of the pattern/representation</a:t>
            </a:r>
          </a:p>
          <a:p>
            <a:r>
              <a:rPr lang="en-US" altLang="zh-CN" sz="2200" dirty="0">
                <a:solidFill>
                  <a:schemeClr val="tx1"/>
                </a:solidFill>
                <a:latin typeface="+mj-lt"/>
              </a:rPr>
              <a:t>Simple Concepts → Hierarchy → Complicate Concepts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Multilayer perceptron (MLP, </a:t>
            </a:r>
            <a:r>
              <a:rPr lang="zh-CN" altLang="en-US" sz="1800" dirty="0">
                <a:solidFill>
                  <a:schemeClr val="tx1"/>
                </a:solidFill>
                <a:latin typeface="+mj-lt"/>
              </a:rPr>
              <a:t>多层感知机</a:t>
            </a:r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)</a:t>
            </a:r>
            <a:br>
              <a:rPr lang="en-US" altLang="zh-CN" sz="1800" dirty="0">
                <a:solidFill>
                  <a:schemeClr val="tx1"/>
                </a:solidFill>
                <a:latin typeface="+mj-lt"/>
              </a:rPr>
            </a:br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or Feed Forward </a:t>
            </a:r>
            <a:r>
              <a:rPr lang="en-US" altLang="zh-CN" sz="1800" dirty="0">
                <a:solidFill>
                  <a:srgbClr val="FF0000"/>
                </a:solidFill>
                <a:latin typeface="+mj-lt"/>
              </a:rPr>
              <a:t>Neural Network(NN) </a:t>
            </a:r>
            <a:br>
              <a:rPr lang="en-US" altLang="zh-CN" sz="1800" dirty="0">
                <a:solidFill>
                  <a:srgbClr val="FF0000"/>
                </a:solidFill>
                <a:latin typeface="+mj-lt"/>
              </a:rPr>
            </a:br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(</a:t>
            </a:r>
            <a:r>
              <a:rPr lang="zh-CN" altLang="en-US" sz="1800" dirty="0">
                <a:solidFill>
                  <a:schemeClr val="tx1"/>
                </a:solidFill>
                <a:latin typeface="+mj-lt"/>
              </a:rPr>
              <a:t>前向全连通神经网络</a:t>
            </a:r>
            <a:r>
              <a:rPr lang="en-US" altLang="zh-CN" sz="18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39D99B0-1B9B-44A7-8CF7-08A0AD227CC8}"/>
              </a:ext>
            </a:extLst>
          </p:cNvPr>
          <p:cNvGrpSpPr/>
          <p:nvPr/>
        </p:nvGrpSpPr>
        <p:grpSpPr>
          <a:xfrm>
            <a:off x="6323331" y="623918"/>
            <a:ext cx="2116815" cy="2860046"/>
            <a:chOff x="666712" y="187188"/>
            <a:chExt cx="2863675" cy="386913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B735D04-AA22-4259-BCD7-886355595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12" y="187188"/>
              <a:ext cx="2856447" cy="191386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E1B96F4-683C-4685-A942-A84239E51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12" y="2211574"/>
              <a:ext cx="2863675" cy="1844748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2F72CF1-E643-4212-8EE4-76F14B0F4AF8}"/>
              </a:ext>
            </a:extLst>
          </p:cNvPr>
          <p:cNvGrpSpPr/>
          <p:nvPr/>
        </p:nvGrpSpPr>
        <p:grpSpPr>
          <a:xfrm>
            <a:off x="8576570" y="773096"/>
            <a:ext cx="3354669" cy="2450748"/>
            <a:chOff x="8049674" y="606057"/>
            <a:chExt cx="3354669" cy="245074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514A103-6B48-4433-9BC9-4E301E88A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2656" y="606057"/>
              <a:ext cx="2421687" cy="2450748"/>
            </a:xfrm>
            <a:prstGeom prst="rect">
              <a:avLst/>
            </a:prstGeom>
          </p:spPr>
        </p:pic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BA82577E-4583-4D5F-AEB8-6D7CF4D70F76}"/>
                </a:ext>
              </a:extLst>
            </p:cNvPr>
            <p:cNvSpPr/>
            <p:nvPr/>
          </p:nvSpPr>
          <p:spPr bwMode="auto">
            <a:xfrm>
              <a:off x="8049674" y="1696608"/>
              <a:ext cx="660134" cy="380588"/>
            </a:xfrm>
            <a:prstGeom prst="rightArrow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FA559A2A-F550-4F08-83D8-0B2C4612B084}"/>
              </a:ext>
            </a:extLst>
          </p:cNvPr>
          <p:cNvSpPr/>
          <p:nvPr/>
        </p:nvSpPr>
        <p:spPr>
          <a:xfrm>
            <a:off x="5731390" y="5060970"/>
            <a:ext cx="635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AI = Machine Learning(ML) </a:t>
            </a:r>
            <a:r>
              <a:rPr lang="zh-CN" altLang="en-US" sz="2800" dirty="0"/>
              <a:t>＞</a:t>
            </a:r>
            <a:r>
              <a:rPr lang="en-US" altLang="zh-CN" sz="2800" dirty="0"/>
              <a:t>(</a:t>
            </a:r>
            <a:r>
              <a:rPr lang="zh-CN" altLang="en-US" sz="2800" dirty="0"/>
              <a:t>≈</a:t>
            </a:r>
            <a:r>
              <a:rPr lang="en-US" altLang="zh-CN" sz="2800" dirty="0"/>
              <a:t>?)NN</a:t>
            </a:r>
          </a:p>
        </p:txBody>
      </p:sp>
    </p:spTree>
    <p:extLst>
      <p:ext uri="{BB962C8B-B14F-4D97-AF65-F5344CB8AC3E}">
        <p14:creationId xmlns:p14="http://schemas.microsoft.com/office/powerpoint/2010/main" val="8853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What We Learned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7FBD8A2-9847-49F8-87A9-4A8B359FBBC7}"/>
              </a:ext>
            </a:extLst>
          </p:cNvPr>
          <p:cNvGrpSpPr/>
          <p:nvPr/>
        </p:nvGrpSpPr>
        <p:grpSpPr>
          <a:xfrm>
            <a:off x="524343" y="3490960"/>
            <a:ext cx="2345056" cy="1566671"/>
            <a:chOff x="758794" y="4320529"/>
            <a:chExt cx="2701960" cy="1805109"/>
          </a:xfrm>
        </p:grpSpPr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708FD73B-C2EB-44CA-9245-50426047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24726" y="4320529"/>
              <a:ext cx="2136028" cy="1312767"/>
            </a:xfrm>
            <a:prstGeom prst="rect">
              <a:avLst/>
            </a:prstGeom>
          </p:spPr>
        </p:pic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C5E64190-E096-458F-A07D-DF63F2B2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8721" y="4508925"/>
              <a:ext cx="2136028" cy="1294967"/>
            </a:xfrm>
            <a:prstGeom prst="rect">
              <a:avLst/>
            </a:prstGeom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10612022-A217-4540-AEE2-F30788D5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8794" y="4759470"/>
              <a:ext cx="2136028" cy="1366168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D102B28-6D80-43AD-B4FE-4C0B06810B6C}"/>
              </a:ext>
            </a:extLst>
          </p:cNvPr>
          <p:cNvGrpSpPr/>
          <p:nvPr/>
        </p:nvGrpSpPr>
        <p:grpSpPr>
          <a:xfrm>
            <a:off x="5048309" y="3385318"/>
            <a:ext cx="2463754" cy="1565561"/>
            <a:chOff x="7084329" y="4250421"/>
            <a:chExt cx="2838723" cy="1803831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2A586ABE-23E7-4AC3-819E-15D61C670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33858" y="4250421"/>
              <a:ext cx="2289194" cy="1449823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C9D67DD1-C597-49B9-9D6B-A23F571AA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09738" y="4389940"/>
              <a:ext cx="2289194" cy="1449823"/>
            </a:xfrm>
            <a:prstGeom prst="rect">
              <a:avLst/>
            </a:prstGeom>
          </p:spPr>
        </p:pic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CFBB3DE2-B5FD-4D45-A406-3A4F007A5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4329" y="4532891"/>
              <a:ext cx="2289194" cy="1521361"/>
            </a:xfrm>
            <a:prstGeom prst="rect">
              <a:avLst/>
            </a:prstGeom>
          </p:spPr>
        </p:pic>
      </p:grpSp>
      <p:sp>
        <p:nvSpPr>
          <p:cNvPr id="11" name="等号 10">
            <a:extLst>
              <a:ext uri="{FF2B5EF4-FFF2-40B4-BE49-F238E27FC236}">
                <a16:creationId xmlns:a16="http://schemas.microsoft.com/office/drawing/2014/main" id="{89B9BC32-DA16-4A33-9A0D-5C38CC6BC5BD}"/>
              </a:ext>
            </a:extLst>
          </p:cNvPr>
          <p:cNvSpPr/>
          <p:nvPr/>
        </p:nvSpPr>
        <p:spPr>
          <a:xfrm rot="5400000">
            <a:off x="3515714" y="3131099"/>
            <a:ext cx="970918" cy="595418"/>
          </a:xfrm>
          <a:prstGeom prst="mathEqual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ACB3E310-488D-4E5F-8698-605C133704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013" y="856710"/>
                <a:ext cx="4936435" cy="73211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sz="2000" dirty="0">
                    <a:latin typeface="+mj-lt"/>
                  </a:rPr>
                  <a:t>Even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+mj-lt"/>
                  </a:rPr>
                  <a:t>are both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+mj-lt"/>
                  </a:rPr>
                  <a:t>model-dependent</a:t>
                </a:r>
                <a:r>
                  <a:rPr lang="en-US" altLang="zh-CN" sz="2000" dirty="0">
                    <a:latin typeface="+mj-lt"/>
                  </a:rPr>
                  <a:t>, </a:t>
                </a:r>
                <a:br>
                  <a:rPr lang="en-US" altLang="zh-CN" sz="2000" dirty="0">
                    <a:latin typeface="+mj-lt"/>
                  </a:rPr>
                </a:br>
                <a:r>
                  <a:rPr lang="en-US" altLang="zh-CN" sz="2000" dirty="0">
                    <a:latin typeface="+mj-lt"/>
                  </a:rPr>
                  <a:t>NN can extract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+mj-lt"/>
                  </a:rPr>
                  <a:t>model-independent link</a:t>
                </a:r>
                <a:r>
                  <a:rPr lang="en-US" altLang="zh-CN" sz="2000" dirty="0">
                    <a:latin typeface="+mj-lt"/>
                  </a:rPr>
                  <a:t> (LF)</a:t>
                </a:r>
                <a:endParaRPr lang="en-US" altLang="zh-CN" sz="2000" dirty="0"/>
              </a:p>
            </p:txBody>
          </p:sp>
        </mc:Choice>
        <mc:Fallback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ACB3E310-488D-4E5F-8698-605C133704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013" y="856710"/>
                <a:ext cx="4936435" cy="732110"/>
              </a:xfrm>
              <a:blipFill>
                <a:blip r:embed="rId14"/>
                <a:stretch>
                  <a:fillRect l="-1360" t="-5000" b="-1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F4FB1964-D4F6-4737-8634-5003071C9755}"/>
              </a:ext>
            </a:extLst>
          </p:cNvPr>
          <p:cNvGrpSpPr/>
          <p:nvPr/>
        </p:nvGrpSpPr>
        <p:grpSpPr>
          <a:xfrm>
            <a:off x="2917367" y="3936681"/>
            <a:ext cx="1958002" cy="1873382"/>
            <a:chOff x="3059736" y="4391607"/>
            <a:chExt cx="1958002" cy="1873382"/>
          </a:xfrm>
        </p:grpSpPr>
        <p:sp>
          <p:nvSpPr>
            <p:cNvPr id="5" name="箭头: 左右 4">
              <a:extLst>
                <a:ext uri="{FF2B5EF4-FFF2-40B4-BE49-F238E27FC236}">
                  <a16:creationId xmlns:a16="http://schemas.microsoft.com/office/drawing/2014/main" id="{917C0AD3-90BF-40D1-A22A-296E9A896355}"/>
                </a:ext>
              </a:extLst>
            </p:cNvPr>
            <p:cNvSpPr/>
            <p:nvPr/>
          </p:nvSpPr>
          <p:spPr>
            <a:xfrm>
              <a:off x="3059736" y="4682612"/>
              <a:ext cx="1958002" cy="197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可选过程 6">
              <a:extLst>
                <a:ext uri="{FF2B5EF4-FFF2-40B4-BE49-F238E27FC236}">
                  <a16:creationId xmlns:a16="http://schemas.microsoft.com/office/drawing/2014/main" id="{09E01429-299B-4F0E-87FC-39F98401C884}"/>
                </a:ext>
              </a:extLst>
            </p:cNvPr>
            <p:cNvSpPr/>
            <p:nvPr/>
          </p:nvSpPr>
          <p:spPr>
            <a:xfrm>
              <a:off x="3322430" y="4391607"/>
              <a:ext cx="1432613" cy="745845"/>
            </a:xfrm>
            <a:prstGeom prst="flowChartAlternateProcess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LF</a:t>
              </a:r>
              <a:endPara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7C7C1B5-5FF2-4A33-B295-ACDBBFCF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57139" y="5233311"/>
              <a:ext cx="1763194" cy="1031678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ACFD09A-4094-4986-A118-362B0C87444C}"/>
              </a:ext>
            </a:extLst>
          </p:cNvPr>
          <p:cNvGrpSpPr/>
          <p:nvPr/>
        </p:nvGrpSpPr>
        <p:grpSpPr>
          <a:xfrm>
            <a:off x="3671127" y="1647212"/>
            <a:ext cx="2653013" cy="1473539"/>
            <a:chOff x="7846665" y="1433433"/>
            <a:chExt cx="2653013" cy="1473539"/>
          </a:xfrm>
        </p:grpSpPr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18D17799-F48D-4DE2-BBCB-A48ED6357D2C}"/>
                </a:ext>
              </a:extLst>
            </p:cNvPr>
            <p:cNvSpPr/>
            <p:nvPr/>
          </p:nvSpPr>
          <p:spPr>
            <a:xfrm>
              <a:off x="7846665" y="1433433"/>
              <a:ext cx="2653013" cy="1473539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33B0541-3F43-447D-A882-608C1065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70640" y="1654286"/>
              <a:ext cx="1763194" cy="1022967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5F5A338-A9D7-4BB6-A93D-9883102F08C5}"/>
              </a:ext>
            </a:extLst>
          </p:cNvPr>
          <p:cNvGrpSpPr/>
          <p:nvPr/>
        </p:nvGrpSpPr>
        <p:grpSpPr>
          <a:xfrm>
            <a:off x="2378221" y="2164092"/>
            <a:ext cx="3390324" cy="1100138"/>
            <a:chOff x="2520590" y="2619018"/>
            <a:chExt cx="3390324" cy="1100138"/>
          </a:xfrm>
        </p:grpSpPr>
        <p:sp>
          <p:nvSpPr>
            <p:cNvPr id="9" name="箭头: 上弧形 8">
              <a:extLst>
                <a:ext uri="{FF2B5EF4-FFF2-40B4-BE49-F238E27FC236}">
                  <a16:creationId xmlns:a16="http://schemas.microsoft.com/office/drawing/2014/main" id="{574F579B-DC65-4962-BFD1-3E9421E24035}"/>
                </a:ext>
              </a:extLst>
            </p:cNvPr>
            <p:cNvSpPr/>
            <p:nvPr/>
          </p:nvSpPr>
          <p:spPr>
            <a:xfrm>
              <a:off x="2520590" y="2955361"/>
              <a:ext cx="3390324" cy="763795"/>
            </a:xfrm>
            <a:prstGeom prst="curved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6E35332-6361-4AE1-B4D3-D0B94737BFD1}"/>
                </a:ext>
              </a:extLst>
            </p:cNvPr>
            <p:cNvGrpSpPr/>
            <p:nvPr/>
          </p:nvGrpSpPr>
          <p:grpSpPr>
            <a:xfrm>
              <a:off x="3429309" y="2619018"/>
              <a:ext cx="1428465" cy="756842"/>
              <a:chOff x="1704383" y="2070431"/>
              <a:chExt cx="1428465" cy="756842"/>
            </a:xfrm>
          </p:grpSpPr>
          <p:sp>
            <p:nvSpPr>
              <p:cNvPr id="24" name="流程图: 可选过程 23">
                <a:extLst>
                  <a:ext uri="{FF2B5EF4-FFF2-40B4-BE49-F238E27FC236}">
                    <a16:creationId xmlns:a16="http://schemas.microsoft.com/office/drawing/2014/main" id="{E503A5B9-ABC5-4583-8BED-0F7040E633CD}"/>
                  </a:ext>
                </a:extLst>
              </p:cNvPr>
              <p:cNvSpPr/>
              <p:nvPr/>
            </p:nvSpPr>
            <p:spPr>
              <a:xfrm>
                <a:off x="1704383" y="2070431"/>
                <a:ext cx="1428465" cy="739428"/>
              </a:xfrm>
              <a:prstGeom prst="flowChartAlternateProcess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3" name="图形 12">
                <a:extLst>
                  <a:ext uri="{FF2B5EF4-FFF2-40B4-BE49-F238E27FC236}">
                    <a16:creationId xmlns:a16="http://schemas.microsoft.com/office/drawing/2014/main" id="{D84C9AB3-423B-4343-A9B6-CF1D9CE6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911525" y="2081428"/>
                <a:ext cx="1014179" cy="745845"/>
              </a:xfrm>
              <a:prstGeom prst="rect">
                <a:avLst/>
              </a:prstGeom>
            </p:spPr>
          </p:pic>
        </p:grp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EC4666FF-E4AE-415F-99C7-4188147EEF10}"/>
              </a:ext>
            </a:extLst>
          </p:cNvPr>
          <p:cNvSpPr/>
          <p:nvPr/>
        </p:nvSpPr>
        <p:spPr>
          <a:xfrm>
            <a:off x="8066974" y="4643632"/>
            <a:ext cx="33663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j-lt"/>
              </a:rPr>
              <a:t>Where there is a link,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</a:rPr>
              <a:t>there is a NN :)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24DFA12-BFCE-41D6-9B81-9FD743549507}"/>
              </a:ext>
            </a:extLst>
          </p:cNvPr>
          <p:cNvGrpSpPr/>
          <p:nvPr/>
        </p:nvGrpSpPr>
        <p:grpSpPr>
          <a:xfrm>
            <a:off x="8154842" y="1535239"/>
            <a:ext cx="2852992" cy="1797641"/>
            <a:chOff x="8154842" y="1535239"/>
            <a:chExt cx="2852992" cy="17976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9E093A42-4C44-415E-ADEB-DD0D30B75CA8}"/>
                    </a:ext>
                  </a:extLst>
                </p:cNvPr>
                <p:cNvSpPr/>
                <p:nvPr/>
              </p:nvSpPr>
              <p:spPr>
                <a:xfrm>
                  <a:off x="8154842" y="2175089"/>
                  <a:ext cx="2710934" cy="4397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LF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9E093A42-4C44-415E-ADEB-DD0D30B75C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42" y="2175089"/>
                  <a:ext cx="2710934" cy="43973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C316602-5D67-4038-9927-B7FBA5A907AE}"/>
                </a:ext>
              </a:extLst>
            </p:cNvPr>
            <p:cNvSpPr/>
            <p:nvPr/>
          </p:nvSpPr>
          <p:spPr>
            <a:xfrm>
              <a:off x="9194517" y="1535239"/>
              <a:ext cx="1813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Model-dependent</a:t>
              </a:r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EF78651-5FE3-421D-B9A6-911ED5FFD3DC}"/>
                </a:ext>
              </a:extLst>
            </p:cNvPr>
            <p:cNvSpPr/>
            <p:nvPr/>
          </p:nvSpPr>
          <p:spPr>
            <a:xfrm>
              <a:off x="8242106" y="2963548"/>
              <a:ext cx="1973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Model-independent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F9431ABE-5166-4E2D-9A78-157FE6F03CD8}"/>
                </a:ext>
              </a:extLst>
            </p:cNvPr>
            <p:cNvCxnSpPr/>
            <p:nvPr/>
          </p:nvCxnSpPr>
          <p:spPr>
            <a:xfrm>
              <a:off x="8449248" y="2595434"/>
              <a:ext cx="282160" cy="3279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1776B385-E971-4762-9DE2-5E284FA7D5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8487" y="1865065"/>
              <a:ext cx="210427" cy="3455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06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75FA22-A955-4D77-B099-E54BD034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730202"/>
          </a:xfrm>
        </p:spPr>
        <p:txBody>
          <a:bodyPr/>
          <a:lstStyle/>
          <a:p>
            <a:r>
              <a:rPr lang="en-US" altLang="zh-CN" dirty="0"/>
              <a:t>Personal Remarks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9B8097-E407-475B-97A9-EE64813A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47754"/>
            <a:ext cx="5008178" cy="52162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600" dirty="0">
                <a:latin typeface="+mj-lt"/>
              </a:rPr>
              <a:t>Essentially Optimization Challenges</a:t>
            </a:r>
            <a:endParaRPr lang="zh-CN" altLang="en-US" sz="2600" dirty="0">
              <a:latin typeface="+mj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BDE9919-D65E-4D3F-97D4-DCE08B0DEB6D}"/>
              </a:ext>
            </a:extLst>
          </p:cNvPr>
          <p:cNvGrpSpPr/>
          <p:nvPr/>
        </p:nvGrpSpPr>
        <p:grpSpPr>
          <a:xfrm>
            <a:off x="6090745" y="2481712"/>
            <a:ext cx="5718318" cy="2366623"/>
            <a:chOff x="6337292" y="1286618"/>
            <a:chExt cx="5718318" cy="23666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A14D2D5-676B-4656-AC17-812CF5F2B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7292" y="1286618"/>
              <a:ext cx="5718318" cy="1957715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B8BB2F-4961-4FFC-A7FC-3AC55C5FB0AF}"/>
                </a:ext>
              </a:extLst>
            </p:cNvPr>
            <p:cNvSpPr/>
            <p:nvPr/>
          </p:nvSpPr>
          <p:spPr>
            <a:xfrm>
              <a:off x="9106020" y="3283909"/>
              <a:ext cx="2949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+mj-lt"/>
                </a:rPr>
                <a:t>AlphaFold2 [Nature 596, 583]</a:t>
              </a:r>
              <a:endParaRPr lang="zh-CN" altLang="en-US" dirty="0">
                <a:latin typeface="+mj-lt"/>
              </a:endParaRPr>
            </a:p>
          </p:txBody>
        </p:sp>
      </p:grp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245E6BA2-F0C5-4437-A356-991AA9116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70265"/>
              </p:ext>
            </p:extLst>
          </p:nvPr>
        </p:nvGraphicFramePr>
        <p:xfrm>
          <a:off x="88512" y="2004036"/>
          <a:ext cx="5486400" cy="3011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2872662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93179343"/>
                    </a:ext>
                  </a:extLst>
                </a:gridCol>
              </a:tblGrid>
              <a:tr h="36527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Orthodox Way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2891642701"/>
                  </a:ext>
                </a:extLst>
              </a:tr>
              <a:tr h="3652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Yes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But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70255145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Beautiful Equation/Theory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(SM, Einstein Equation)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Difficult to Solve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66189778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Perturbation Theory 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</a:t>
                      </a:r>
                      <a:r>
                        <a:rPr lang="en-US" altLang="zh-CN" sz="1800" dirty="0" err="1">
                          <a:latin typeface="+mj-lt"/>
                        </a:rPr>
                        <a:t>ChiPT</a:t>
                      </a:r>
                      <a:r>
                        <a:rPr lang="en-US" altLang="zh-CN" sz="1800" dirty="0">
                          <a:latin typeface="+mj-lt"/>
                        </a:rPr>
                        <a:t>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Limited Usage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656680131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Beyond Perturbation 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(LQCD)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Various Artifacts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258200978"/>
                  </a:ext>
                </a:extLst>
              </a:tr>
              <a:tr h="3652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…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…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3775811560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447B128A-F72A-4B42-8535-4F98418D4319}"/>
              </a:ext>
            </a:extLst>
          </p:cNvPr>
          <p:cNvSpPr/>
          <p:nvPr/>
        </p:nvSpPr>
        <p:spPr>
          <a:xfrm>
            <a:off x="7005144" y="1221853"/>
            <a:ext cx="397057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>
                <a:latin typeface="+mj-lt"/>
              </a:rPr>
              <a:t>ML is a game changer </a:t>
            </a:r>
            <a:br>
              <a:rPr lang="en-US" altLang="zh-CN" sz="2600" dirty="0">
                <a:latin typeface="+mj-lt"/>
              </a:rPr>
            </a:br>
            <a:r>
              <a:rPr lang="en-US" altLang="zh-CN" sz="2600" dirty="0">
                <a:latin typeface="+mj-lt"/>
              </a:rPr>
              <a:t>It </a:t>
            </a:r>
            <a:r>
              <a:rPr lang="en-US" altLang="zh-CN" sz="2600" dirty="0">
                <a:solidFill>
                  <a:srgbClr val="FF0000"/>
                </a:solidFill>
                <a:latin typeface="+mj-lt"/>
              </a:rPr>
              <a:t>peeks the correct answer</a:t>
            </a:r>
            <a:r>
              <a:rPr lang="en-US" altLang="zh-CN" sz="2600" dirty="0">
                <a:latin typeface="+mj-lt"/>
              </a:rPr>
              <a:t>!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08F89615-53A4-4249-95E7-5B89388BA077}"/>
              </a:ext>
            </a:extLst>
          </p:cNvPr>
          <p:cNvGrpSpPr/>
          <p:nvPr/>
        </p:nvGrpSpPr>
        <p:grpSpPr>
          <a:xfrm>
            <a:off x="2237876" y="5186952"/>
            <a:ext cx="3863379" cy="962025"/>
            <a:chOff x="2237876" y="5186952"/>
            <a:chExt cx="3863379" cy="96202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8EA65F6-DD02-400F-B1C5-AF4185236D84}"/>
                </a:ext>
              </a:extLst>
            </p:cNvPr>
            <p:cNvSpPr/>
            <p:nvPr/>
          </p:nvSpPr>
          <p:spPr>
            <a:xfrm>
              <a:off x="2237876" y="5421872"/>
              <a:ext cx="314900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600" dirty="0">
                  <a:latin typeface="+mj-lt"/>
                </a:rPr>
                <a:t>Huge Searching Space</a:t>
              </a:r>
            </a:p>
          </p:txBody>
        </p:sp>
        <p:pic>
          <p:nvPicPr>
            <p:cNvPr id="40" name="图形 39">
              <a:extLst>
                <a:ext uri="{FF2B5EF4-FFF2-40B4-BE49-F238E27FC236}">
                  <a16:creationId xmlns:a16="http://schemas.microsoft.com/office/drawing/2014/main" id="{E3CA60D3-35EA-47FE-9B45-BFEC21C4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86880" y="5186952"/>
              <a:ext cx="714375" cy="962025"/>
            </a:xfrm>
            <a:prstGeom prst="rect">
              <a:avLst/>
            </a:prstGeom>
          </p:spPr>
        </p:pic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DE4D6F4-4321-4C92-938C-ED79FA59845F}"/>
              </a:ext>
            </a:extLst>
          </p:cNvPr>
          <p:cNvGrpSpPr/>
          <p:nvPr/>
        </p:nvGrpSpPr>
        <p:grpSpPr>
          <a:xfrm>
            <a:off x="6090745" y="5186952"/>
            <a:ext cx="3513603" cy="962025"/>
            <a:chOff x="6090745" y="5186952"/>
            <a:chExt cx="3513603" cy="962025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E2299B9-BF06-4C33-9758-1CA1FD6B06D1}"/>
                </a:ext>
              </a:extLst>
            </p:cNvPr>
            <p:cNvSpPr/>
            <p:nvPr/>
          </p:nvSpPr>
          <p:spPr>
            <a:xfrm>
              <a:off x="6805120" y="5421872"/>
              <a:ext cx="27992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600" dirty="0">
                  <a:latin typeface="+mj-lt"/>
                </a:rPr>
                <a:t>Plenty Protein Data</a:t>
              </a:r>
            </a:p>
          </p:txBody>
        </p:sp>
        <p:pic>
          <p:nvPicPr>
            <p:cNvPr id="41" name="图形 40">
              <a:extLst>
                <a:ext uri="{FF2B5EF4-FFF2-40B4-BE49-F238E27FC236}">
                  <a16:creationId xmlns:a16="http://schemas.microsoft.com/office/drawing/2014/main" id="{1EA8F1D7-CB21-4679-B8E5-3683367E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0745" y="5186952"/>
              <a:ext cx="714375" cy="962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3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Outlook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8DAF0B-7DA4-4CCE-9095-51AEEC6C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129" y="773096"/>
            <a:ext cx="4648353" cy="1304720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CN" sz="2000" dirty="0">
                <a:solidFill>
                  <a:schemeClr val="tx1"/>
                </a:solidFill>
                <a:latin typeface="+mj-lt"/>
              </a:rPr>
              <a:t>Sensible mathematics involves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</a:rPr>
              <a:t>neglect</a:t>
            </a:r>
            <a:r>
              <a:rPr lang="en-US" altLang="zh-CN" sz="2000" dirty="0">
                <a:solidFill>
                  <a:schemeClr val="tx1"/>
                </a:solidFill>
                <a:latin typeface="+mj-lt"/>
              </a:rPr>
              <a:t>ing a quantity when it is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</a:rPr>
              <a:t>small</a:t>
            </a:r>
            <a:r>
              <a:rPr lang="en-US" altLang="zh-CN" sz="2000" dirty="0">
                <a:solidFill>
                  <a:schemeClr val="tx1"/>
                </a:solidFill>
                <a:latin typeface="+mj-lt"/>
              </a:rPr>
              <a:t>, </a:t>
            </a:r>
          </a:p>
          <a:p>
            <a:pPr marL="0" indent="0" algn="just">
              <a:buNone/>
            </a:pPr>
            <a:r>
              <a:rPr lang="en-US" altLang="zh-CN" sz="2000" dirty="0">
                <a:solidFill>
                  <a:srgbClr val="FF0000"/>
                </a:solidFill>
                <a:latin typeface="+mj-lt"/>
              </a:rPr>
              <a:t>not</a:t>
            </a:r>
            <a:r>
              <a:rPr lang="en-US" altLang="zh-CN" sz="2000" dirty="0">
                <a:solidFill>
                  <a:schemeClr val="tx1"/>
                </a:solidFill>
                <a:latin typeface="+mj-lt"/>
              </a:rPr>
              <a:t> neglecting it just because it is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</a:rPr>
              <a:t>infinitely great </a:t>
            </a:r>
            <a:r>
              <a:rPr lang="en-US" altLang="zh-CN" sz="2000" dirty="0">
                <a:solidFill>
                  <a:schemeClr val="tx1"/>
                </a:solidFill>
                <a:latin typeface="+mj-lt"/>
              </a:rPr>
              <a:t>and you do not want it!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B6DF2B80-FE88-4A75-9A13-37D20B59B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629" y="3643740"/>
            <a:ext cx="2095500" cy="2600325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77C3F8EE-9505-4C0F-9D65-A385AFB4C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629" y="773096"/>
            <a:ext cx="2095500" cy="2636589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A5ABE278-FA11-460D-83B9-631B821C4AAF}"/>
              </a:ext>
            </a:extLst>
          </p:cNvPr>
          <p:cNvSpPr txBox="1">
            <a:spLocks/>
          </p:cNvSpPr>
          <p:nvPr/>
        </p:nvSpPr>
        <p:spPr>
          <a:xfrm>
            <a:off x="2523129" y="3605347"/>
            <a:ext cx="4855413" cy="8961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B1C9A9"/>
                </a:solidFill>
                <a:latin typeface="楷体" pitchFamily="49" charset="-122"/>
                <a:ea typeface="楷体" pitchFamily="49" charset="-122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2000" kern="0" dirty="0">
                <a:solidFill>
                  <a:schemeClr val="tx1"/>
                </a:solidFill>
                <a:latin typeface="+mj-lt"/>
              </a:rPr>
              <a:t>With </a:t>
            </a:r>
            <a:r>
              <a:rPr lang="en-US" altLang="zh-CN" sz="2000" kern="0" dirty="0">
                <a:solidFill>
                  <a:srgbClr val="FF0000"/>
                </a:solidFill>
                <a:latin typeface="+mj-lt"/>
              </a:rPr>
              <a:t>four parameters </a:t>
            </a:r>
            <a:r>
              <a:rPr lang="en-US" altLang="zh-CN" sz="2000" kern="0" dirty="0">
                <a:solidFill>
                  <a:schemeClr val="tx1"/>
                </a:solidFill>
                <a:latin typeface="+mj-lt"/>
              </a:rPr>
              <a:t>I can fit an </a:t>
            </a:r>
            <a:r>
              <a:rPr lang="en-US" altLang="zh-CN" sz="2000" kern="0" dirty="0">
                <a:solidFill>
                  <a:srgbClr val="FF0000"/>
                </a:solidFill>
                <a:latin typeface="+mj-lt"/>
              </a:rPr>
              <a:t>elephant</a:t>
            </a:r>
            <a:r>
              <a:rPr lang="en-US" altLang="zh-CN" sz="2000" kern="0" dirty="0">
                <a:solidFill>
                  <a:schemeClr val="tx1"/>
                </a:solidFill>
                <a:latin typeface="+mj-lt"/>
              </a:rPr>
              <a:t>, </a:t>
            </a:r>
          </a:p>
          <a:p>
            <a:pPr marL="0" indent="0">
              <a:buFontTx/>
              <a:buNone/>
            </a:pPr>
            <a:r>
              <a:rPr lang="en-US" altLang="zh-CN" sz="2000" kern="0" dirty="0">
                <a:solidFill>
                  <a:schemeClr val="tx1"/>
                </a:solidFill>
                <a:latin typeface="+mj-lt"/>
              </a:rPr>
              <a:t>and with five I can make him wiggle his trunk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56854E28-0401-4FD7-84BB-058C892D3249}"/>
              </a:ext>
            </a:extLst>
          </p:cNvPr>
          <p:cNvSpPr/>
          <p:nvPr/>
        </p:nvSpPr>
        <p:spPr bwMode="auto">
          <a:xfrm>
            <a:off x="7272959" y="1120893"/>
            <a:ext cx="411321" cy="475527"/>
          </a:xfrm>
          <a:prstGeom prst="rightArrow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9B6EFA33-0BDD-4563-87C3-F352ED950E77}"/>
              </a:ext>
            </a:extLst>
          </p:cNvPr>
          <p:cNvSpPr/>
          <p:nvPr/>
        </p:nvSpPr>
        <p:spPr bwMode="auto">
          <a:xfrm>
            <a:off x="7377142" y="3719563"/>
            <a:ext cx="408615" cy="441278"/>
          </a:xfrm>
          <a:prstGeom prst="rightArrow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FFAD801-614D-4215-A9E7-739E0AE09D67}"/>
              </a:ext>
            </a:extLst>
          </p:cNvPr>
          <p:cNvGrpSpPr/>
          <p:nvPr/>
        </p:nvGrpSpPr>
        <p:grpSpPr>
          <a:xfrm>
            <a:off x="7837423" y="3643740"/>
            <a:ext cx="3861313" cy="600496"/>
            <a:chOff x="7837423" y="3643740"/>
            <a:chExt cx="3861313" cy="600496"/>
          </a:xfrm>
        </p:grpSpPr>
        <p:pic>
          <p:nvPicPr>
            <p:cNvPr id="28" name="Picture 4" descr="🤔 Thinking Face emoji Meaning | Dictionary.com">
              <a:extLst>
                <a:ext uri="{FF2B5EF4-FFF2-40B4-BE49-F238E27FC236}">
                  <a16:creationId xmlns:a16="http://schemas.microsoft.com/office/drawing/2014/main" id="{10F54E0D-9733-4900-A82B-4DE5259AE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8240" y="3643740"/>
              <a:ext cx="600496" cy="600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608733F-46EC-4F9B-AB1D-5E0CFA7518C7}"/>
                </a:ext>
              </a:extLst>
            </p:cNvPr>
            <p:cNvSpPr txBox="1"/>
            <p:nvPr/>
          </p:nvSpPr>
          <p:spPr>
            <a:xfrm>
              <a:off x="7837423" y="3643740"/>
              <a:ext cx="320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More is different?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6DFB251-E205-4C41-A951-FE75FB9756E8}"/>
              </a:ext>
            </a:extLst>
          </p:cNvPr>
          <p:cNvSpPr txBox="1"/>
          <p:nvPr/>
        </p:nvSpPr>
        <p:spPr>
          <a:xfrm>
            <a:off x="7785757" y="1011645"/>
            <a:ext cx="341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+mj-lt"/>
              </a:rPr>
              <a:t>★</a:t>
            </a:r>
            <a:r>
              <a:rPr lang="en-US" altLang="zh-CN" sz="3200" dirty="0">
                <a:latin typeface="+mj-lt"/>
              </a:rPr>
              <a:t>Renormalization</a:t>
            </a:r>
            <a:endParaRPr lang="zh-CN" altLang="en-US" sz="3200" dirty="0">
              <a:latin typeface="+mj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44F7B4F-50AC-415A-A6E2-916B15DD986D}"/>
              </a:ext>
            </a:extLst>
          </p:cNvPr>
          <p:cNvSpPr txBox="1"/>
          <p:nvPr/>
        </p:nvSpPr>
        <p:spPr>
          <a:xfrm>
            <a:off x="6465614" y="2590456"/>
            <a:ext cx="5602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Schwinger, Feynman, </a:t>
            </a:r>
            <a:r>
              <a:rPr lang="en-US" altLang="zh-CN" sz="2000" dirty="0" err="1"/>
              <a:t>Tomonaga</a:t>
            </a:r>
            <a:r>
              <a:rPr lang="en-US" altLang="zh-CN" sz="2000" dirty="0"/>
              <a:t>; Wilson, ‘t Hooft, …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FA8DF90-ADBA-44B3-8787-86887CE59D32}"/>
              </a:ext>
            </a:extLst>
          </p:cNvPr>
          <p:cNvSpPr/>
          <p:nvPr/>
        </p:nvSpPr>
        <p:spPr>
          <a:xfrm>
            <a:off x="6748581" y="5144163"/>
            <a:ext cx="4360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P.W. Anderson,</a:t>
            </a:r>
            <a:r>
              <a:rPr lang="zh-CN" altLang="en-US" sz="2000" dirty="0"/>
              <a:t> </a:t>
            </a:r>
            <a:r>
              <a:rPr lang="en-US" altLang="zh-CN" sz="2000" dirty="0"/>
              <a:t>J.</a:t>
            </a:r>
            <a:r>
              <a:rPr lang="zh-CN" altLang="en-US" sz="2000" dirty="0"/>
              <a:t> </a:t>
            </a:r>
            <a:r>
              <a:rPr lang="en-US" altLang="zh-CN" sz="2000" dirty="0"/>
              <a:t>Hinton &amp; </a:t>
            </a:r>
            <a:r>
              <a:rPr lang="en-US" altLang="zh-CN" sz="2000" b="1" dirty="0">
                <a:solidFill>
                  <a:srgbClr val="FF0000"/>
                </a:solidFill>
              </a:rPr>
              <a:t>You audience</a:t>
            </a: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C7D3ABCA-1106-4D22-917B-8322B8433B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98696" y="5113185"/>
            <a:ext cx="600496" cy="523962"/>
          </a:xfrm>
          <a:prstGeom prst="rect">
            <a:avLst/>
          </a:prstGeom>
        </p:spPr>
      </p:pic>
      <p:sp>
        <p:nvSpPr>
          <p:cNvPr id="23" name="箭头: 右 22">
            <a:extLst>
              <a:ext uri="{FF2B5EF4-FFF2-40B4-BE49-F238E27FC236}">
                <a16:creationId xmlns:a16="http://schemas.microsoft.com/office/drawing/2014/main" id="{6997E52C-AB05-42FD-98D7-430687342CD2}"/>
              </a:ext>
            </a:extLst>
          </p:cNvPr>
          <p:cNvSpPr/>
          <p:nvPr/>
        </p:nvSpPr>
        <p:spPr bwMode="auto">
          <a:xfrm rot="16200000">
            <a:off x="8974595" y="1668196"/>
            <a:ext cx="584774" cy="676056"/>
          </a:xfrm>
          <a:prstGeom prst="rightArrow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725B8B25-5D30-402F-9821-66E8AE51B9FB}"/>
              </a:ext>
            </a:extLst>
          </p:cNvPr>
          <p:cNvSpPr/>
          <p:nvPr/>
        </p:nvSpPr>
        <p:spPr bwMode="auto">
          <a:xfrm rot="5400000">
            <a:off x="8869244" y="4303948"/>
            <a:ext cx="795476" cy="676056"/>
          </a:xfrm>
          <a:prstGeom prst="rightArrow">
            <a:avLst>
              <a:gd name="adj1" fmla="val 50000"/>
              <a:gd name="adj2" fmla="val 66324"/>
            </a:avLst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24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17" grpId="0"/>
      <p:bldP spid="20" grpId="0"/>
      <p:bldP spid="5" grpId="0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CF4D3C-B8AC-4114-87F8-88E3FD76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720" y="2699188"/>
            <a:ext cx="2645012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Thank you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F7958EEF-3E4E-43A3-8BAF-9DBDD5380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3366" y="2709497"/>
            <a:ext cx="8096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7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6F651-5C39-4BA3-BFBE-EBEE1AB4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Cheese Paradox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537AC3-9FF4-4A51-843D-9C0B5975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44" y="1605887"/>
            <a:ext cx="10940955" cy="452027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/>
                </a:solidFill>
                <a:latin typeface="+mj-lt"/>
              </a:rPr>
              <a:t>Bigger Cheese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tx1"/>
                </a:solidFill>
                <a:latin typeface="+mj-lt"/>
              </a:rPr>
              <a:t>Bigger Holes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tx1"/>
                </a:solidFill>
                <a:latin typeface="+mj-lt"/>
              </a:rPr>
              <a:t>Smaller Cheese</a:t>
            </a:r>
          </a:p>
        </p:txBody>
      </p:sp>
      <p:pic>
        <p:nvPicPr>
          <p:cNvPr id="1026" name="Picture 2" descr="cheese wedge&quot; Emoji - Download for free – Iconduck">
            <a:extLst>
              <a:ext uri="{FF2B5EF4-FFF2-40B4-BE49-F238E27FC236}">
                <a16:creationId xmlns:a16="http://schemas.microsoft.com/office/drawing/2014/main" id="{34E23EAA-59F1-44F7-BC3B-C3583431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96" y="1993648"/>
            <a:ext cx="2408508" cy="22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50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64B27-7C53-4E8A-9F02-22921A7F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en-US" altLang="zh-CN" dirty="0"/>
              <a:t>All models are wrong, but some are useful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AE74FBF-A3B2-4FF6-ADA2-479511577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684280"/>
              </p:ext>
            </p:extLst>
          </p:nvPr>
        </p:nvGraphicFramePr>
        <p:xfrm>
          <a:off x="609600" y="2899486"/>
          <a:ext cx="5486400" cy="3011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2872662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93179343"/>
                    </a:ext>
                  </a:extLst>
                </a:gridCol>
              </a:tblGrid>
              <a:tr h="36527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Orthodox Way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2891642701"/>
                  </a:ext>
                </a:extLst>
              </a:tr>
              <a:tr h="3652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Yes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But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70255145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Beautiful Equation/Theory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(SM, Einstein Equation)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Difficult to Solve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66189778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Perturbation Theory 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</a:t>
                      </a:r>
                      <a:r>
                        <a:rPr lang="en-US" altLang="zh-CN" sz="1800" dirty="0" err="1">
                          <a:latin typeface="+mj-lt"/>
                        </a:rPr>
                        <a:t>ChiPT</a:t>
                      </a:r>
                      <a:r>
                        <a:rPr lang="en-US" altLang="zh-CN" sz="1800" dirty="0">
                          <a:latin typeface="+mj-lt"/>
                        </a:rPr>
                        <a:t>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Limited Usage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656680131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Beyond Perturbation 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(LQCD)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Various Artifacts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258200978"/>
                  </a:ext>
                </a:extLst>
              </a:tr>
              <a:tr h="3652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…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…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3775811560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B19F93C-042E-4F96-8449-B6E411215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824001"/>
              </p:ext>
            </p:extLst>
          </p:nvPr>
        </p:nvGraphicFramePr>
        <p:xfrm>
          <a:off x="6185338" y="2899486"/>
          <a:ext cx="5486400" cy="3003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2872662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93179343"/>
                    </a:ext>
                  </a:extLst>
                </a:gridCol>
              </a:tblGrid>
              <a:tr h="36527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ML Way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2891642701"/>
                  </a:ext>
                </a:extLst>
              </a:tr>
              <a:tr h="3652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Yes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But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70255145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Simple Idea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(Relatively) 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Many GPU time To Train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Resource Hungry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66189778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It Works! </a:t>
                      </a:r>
                      <a:br>
                        <a:rPr lang="en-US" altLang="zh-CN" sz="1800" dirty="0">
                          <a:latin typeface="+mj-lt"/>
                        </a:rPr>
                      </a:br>
                      <a:r>
                        <a:rPr lang="en-US" altLang="zh-CN" sz="1800" dirty="0">
                          <a:latin typeface="+mj-lt"/>
                        </a:rPr>
                        <a:t>(mostly)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Black Box +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Adversarial Examples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656680131"/>
                  </a:ext>
                </a:extLst>
              </a:tr>
              <a:tr h="63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Plenty of Data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Data Cleaning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258200978"/>
                  </a:ext>
                </a:extLst>
              </a:tr>
              <a:tr h="3652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…</a:t>
                      </a:r>
                      <a:endParaRPr lang="zh-CN" altLang="en-US" sz="1800" dirty="0">
                        <a:latin typeface="+mj-lt"/>
                      </a:endParaRPr>
                    </a:p>
                  </a:txBody>
                  <a:tcPr marL="90067" marR="90067" marT="45033" marB="450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</a:rPr>
                        <a:t>…</a:t>
                      </a:r>
                    </a:p>
                  </a:txBody>
                  <a:tcPr marL="90067" marR="90067" marT="45033" marB="45033"/>
                </a:tc>
                <a:extLst>
                  <a:ext uri="{0D108BD9-81ED-4DB2-BD59-A6C34878D82A}">
                    <a16:rowId xmlns:a16="http://schemas.microsoft.com/office/drawing/2014/main" val="3775811560"/>
                  </a:ext>
                </a:extLst>
              </a:tr>
            </a:tbl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12A0B0C6-F941-40B7-9894-FA80491224C5}"/>
              </a:ext>
            </a:extLst>
          </p:cNvPr>
          <p:cNvGrpSpPr/>
          <p:nvPr/>
        </p:nvGrpSpPr>
        <p:grpSpPr>
          <a:xfrm>
            <a:off x="2955945" y="1645068"/>
            <a:ext cx="6117986" cy="1303995"/>
            <a:chOff x="1513702" y="1730134"/>
            <a:chExt cx="6117986" cy="1303995"/>
          </a:xfrm>
        </p:grpSpPr>
        <p:pic>
          <p:nvPicPr>
            <p:cNvPr id="7" name="Picture 4" descr="Virtual Fist-bumps: OLC Innovate Unlimited Group Package - OLC">
              <a:extLst>
                <a:ext uri="{FF2B5EF4-FFF2-40B4-BE49-F238E27FC236}">
                  <a16:creationId xmlns:a16="http://schemas.microsoft.com/office/drawing/2014/main" id="{0E8DA2D6-8026-4EE9-9020-B861D9136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005" y="1730134"/>
              <a:ext cx="1916752" cy="1303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157CE70-CD7B-46E7-BB0C-B315661933B2}"/>
                </a:ext>
              </a:extLst>
            </p:cNvPr>
            <p:cNvSpPr/>
            <p:nvPr/>
          </p:nvSpPr>
          <p:spPr>
            <a:xfrm>
              <a:off x="1513702" y="2172677"/>
              <a:ext cx="2274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+mj-lt"/>
                </a:rPr>
                <a:t>Huge Searching Space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FBE7EF5-5138-433A-93B8-11489E854C7D}"/>
                </a:ext>
              </a:extLst>
            </p:cNvPr>
            <p:cNvSpPr/>
            <p:nvPr/>
          </p:nvSpPr>
          <p:spPr>
            <a:xfrm>
              <a:off x="5636077" y="2197466"/>
              <a:ext cx="1995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+mj-lt"/>
                </a:rPr>
                <a:t>Plenty Protein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743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442E6-0C45-4695-BD39-8A422AFD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665" y="135046"/>
            <a:ext cx="4892565" cy="644902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Result Analysis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7" name="图形 26">
            <a:extLst>
              <a:ext uri="{FF2B5EF4-FFF2-40B4-BE49-F238E27FC236}">
                <a16:creationId xmlns:a16="http://schemas.microsoft.com/office/drawing/2014/main" id="{A56F4E5D-E25A-445A-AE78-5C61AE8E2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82" y="1058393"/>
            <a:ext cx="2743634" cy="2011998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82ED2ADA-4B53-48A8-B4DB-61E449E4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5706" y="1058393"/>
            <a:ext cx="2743095" cy="203446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BFA702E5-4906-4565-91F7-76B699E2F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4599" y="1058393"/>
            <a:ext cx="2838349" cy="2081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内容占位符 2">
                <a:extLst>
                  <a:ext uri="{FF2B5EF4-FFF2-40B4-BE49-F238E27FC236}">
                    <a16:creationId xmlns:a16="http://schemas.microsoft.com/office/drawing/2014/main" id="{5203D9D9-B11E-474D-9D55-A73D10D1ED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3355" y="3284561"/>
                <a:ext cx="5300113" cy="2715905"/>
              </a:xfrm>
            </p:spPr>
            <p:txBody>
              <a:bodyPr/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Decently trained on model A, C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+mj-lt"/>
                  </a:rPr>
                  <a:t>MeV,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∼300−900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+mj-lt"/>
                  </a:rPr>
                  <a:t> MeV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For model B, </a:t>
                </a:r>
              </a:p>
              <a:p>
                <a:pPr lvl="1"/>
                <a:r>
                  <a:rPr lang="en-US" altLang="zh-CN" sz="1600" dirty="0">
                    <a:solidFill>
                      <a:schemeClr val="tx1"/>
                    </a:solidFill>
                    <a:latin typeface="+mj-lt"/>
                  </a:rPr>
                  <a:t>as a test set, slightly worse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+mj-lt"/>
                  </a:rPr>
                  <a:t> has heavier-tail on the right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Signifies the existence of link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Under the hood, LF is in charge 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+mj-lt"/>
                  </a:rPr>
                  <a:t>-&gt; Check against LF</a:t>
                </a:r>
              </a:p>
            </p:txBody>
          </p:sp>
        </mc:Choice>
        <mc:Fallback xmlns="">
          <p:sp>
            <p:nvSpPr>
              <p:cNvPr id="31" name="内容占位符 2">
                <a:extLst>
                  <a:ext uri="{FF2B5EF4-FFF2-40B4-BE49-F238E27FC236}">
                    <a16:creationId xmlns:a16="http://schemas.microsoft.com/office/drawing/2014/main" id="{5203D9D9-B11E-474D-9D55-A73D10D1ED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3355" y="3284561"/>
                <a:ext cx="5300113" cy="2715905"/>
              </a:xfrm>
              <a:blipFill>
                <a:blip r:embed="rId8"/>
                <a:stretch>
                  <a:fillRect l="-1266" t="-1573" b="-49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A39D2A2E-A11B-4E0E-BAE7-91F3876E6AAE}"/>
                  </a:ext>
                </a:extLst>
              </p:cNvPr>
              <p:cNvSpPr/>
              <p:nvPr/>
            </p:nvSpPr>
            <p:spPr>
              <a:xfrm>
                <a:off x="9497559" y="1233501"/>
                <a:ext cx="22143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𝑚𝑜𝑑𝑒𝑙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A39D2A2E-A11B-4E0E-BAE7-91F3876E6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59" y="1233501"/>
                <a:ext cx="2214324" cy="369332"/>
              </a:xfrm>
              <a:prstGeom prst="rect">
                <a:avLst/>
              </a:prstGeom>
              <a:blipFill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箭头: 左右 34">
            <a:extLst>
              <a:ext uri="{FF2B5EF4-FFF2-40B4-BE49-F238E27FC236}">
                <a16:creationId xmlns:a16="http://schemas.microsoft.com/office/drawing/2014/main" id="{6D4FC126-7391-462E-8FCF-C5DB9BC19F33}"/>
              </a:ext>
            </a:extLst>
          </p:cNvPr>
          <p:cNvSpPr/>
          <p:nvPr/>
        </p:nvSpPr>
        <p:spPr>
          <a:xfrm>
            <a:off x="1983712" y="5043078"/>
            <a:ext cx="1422858" cy="1436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5B85578-8E5E-45DF-B578-5D7F81B94C58}"/>
              </a:ext>
            </a:extLst>
          </p:cNvPr>
          <p:cNvGrpSpPr/>
          <p:nvPr/>
        </p:nvGrpSpPr>
        <p:grpSpPr>
          <a:xfrm>
            <a:off x="244729" y="3474472"/>
            <a:ext cx="5094235" cy="2196972"/>
            <a:chOff x="244729" y="3474472"/>
            <a:chExt cx="5094235" cy="2196972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2620543-DF6E-4199-B243-DF35EF543E6F}"/>
                </a:ext>
              </a:extLst>
            </p:cNvPr>
            <p:cNvGrpSpPr/>
            <p:nvPr/>
          </p:nvGrpSpPr>
          <p:grpSpPr>
            <a:xfrm>
              <a:off x="244729" y="4507708"/>
              <a:ext cx="1704126" cy="1138482"/>
              <a:chOff x="758794" y="4320529"/>
              <a:chExt cx="2701960" cy="1805109"/>
            </a:xfrm>
          </p:grpSpPr>
          <p:pic>
            <p:nvPicPr>
              <p:cNvPr id="47" name="图形 46">
                <a:extLst>
                  <a:ext uri="{FF2B5EF4-FFF2-40B4-BE49-F238E27FC236}">
                    <a16:creationId xmlns:a16="http://schemas.microsoft.com/office/drawing/2014/main" id="{572986D5-AFBE-4E36-819E-07A60A888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24726" y="4320529"/>
                <a:ext cx="2136028" cy="1312767"/>
              </a:xfrm>
              <a:prstGeom prst="rect">
                <a:avLst/>
              </a:prstGeom>
            </p:spPr>
          </p:pic>
          <p:pic>
            <p:nvPicPr>
              <p:cNvPr id="48" name="图形 47">
                <a:extLst>
                  <a:ext uri="{FF2B5EF4-FFF2-40B4-BE49-F238E27FC236}">
                    <a16:creationId xmlns:a16="http://schemas.microsoft.com/office/drawing/2014/main" id="{0565381E-B6B5-467F-A9DB-03E1F6943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98721" y="4508925"/>
                <a:ext cx="2136028" cy="1294967"/>
              </a:xfrm>
              <a:prstGeom prst="rect">
                <a:avLst/>
              </a:prstGeom>
            </p:spPr>
          </p:pic>
          <p:pic>
            <p:nvPicPr>
              <p:cNvPr id="49" name="图形 48">
                <a:extLst>
                  <a:ext uri="{FF2B5EF4-FFF2-40B4-BE49-F238E27FC236}">
                    <a16:creationId xmlns:a16="http://schemas.microsoft.com/office/drawing/2014/main" id="{F3658A2B-F3DF-42F8-B4FC-10534F6C1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8794" y="4759470"/>
                <a:ext cx="2136028" cy="1366168"/>
              </a:xfrm>
              <a:prstGeom prst="rect">
                <a:avLst/>
              </a:prstGeom>
            </p:spPr>
          </p:pic>
        </p:grpSp>
        <p:sp>
          <p:nvSpPr>
            <p:cNvPr id="37" name="流程图: 可选过程 36">
              <a:extLst>
                <a:ext uri="{FF2B5EF4-FFF2-40B4-BE49-F238E27FC236}">
                  <a16:creationId xmlns:a16="http://schemas.microsoft.com/office/drawing/2014/main" id="{876F6ECE-23C5-4160-90F7-16EF5A5EF225}"/>
                </a:ext>
              </a:extLst>
            </p:cNvPr>
            <p:cNvSpPr/>
            <p:nvPr/>
          </p:nvSpPr>
          <p:spPr>
            <a:xfrm>
              <a:off x="2174610" y="4831608"/>
              <a:ext cx="1041064" cy="541997"/>
            </a:xfrm>
            <a:prstGeom prst="flowChartAlternateProcess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?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FC8DA851-4C22-43E9-9FA5-DB0BEC93133B}"/>
                </a:ext>
              </a:extLst>
            </p:cNvPr>
            <p:cNvGrpSpPr/>
            <p:nvPr/>
          </p:nvGrpSpPr>
          <p:grpSpPr>
            <a:xfrm>
              <a:off x="3548582" y="4533768"/>
              <a:ext cx="1790382" cy="1137676"/>
              <a:chOff x="7084329" y="4250421"/>
              <a:chExt cx="2838723" cy="1803831"/>
            </a:xfrm>
          </p:grpSpPr>
          <p:pic>
            <p:nvPicPr>
              <p:cNvPr id="44" name="图形 43">
                <a:extLst>
                  <a:ext uri="{FF2B5EF4-FFF2-40B4-BE49-F238E27FC236}">
                    <a16:creationId xmlns:a16="http://schemas.microsoft.com/office/drawing/2014/main" id="{FADC1D5A-2585-4EDE-A3F5-3CEEA349C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633858" y="4250421"/>
                <a:ext cx="2289194" cy="1449823"/>
              </a:xfrm>
              <a:prstGeom prst="rect">
                <a:avLst/>
              </a:prstGeom>
            </p:spPr>
          </p:pic>
          <p:pic>
            <p:nvPicPr>
              <p:cNvPr id="45" name="图形 44">
                <a:extLst>
                  <a:ext uri="{FF2B5EF4-FFF2-40B4-BE49-F238E27FC236}">
                    <a16:creationId xmlns:a16="http://schemas.microsoft.com/office/drawing/2014/main" id="{92D4569B-E8E1-435A-84D2-42D3B7A21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409738" y="4389940"/>
                <a:ext cx="2289194" cy="1449823"/>
              </a:xfrm>
              <a:prstGeom prst="rect">
                <a:avLst/>
              </a:prstGeom>
            </p:spPr>
          </p:pic>
          <p:pic>
            <p:nvPicPr>
              <p:cNvPr id="46" name="图形 45">
                <a:extLst>
                  <a:ext uri="{FF2B5EF4-FFF2-40B4-BE49-F238E27FC236}">
                    <a16:creationId xmlns:a16="http://schemas.microsoft.com/office/drawing/2014/main" id="{DBE0F8B6-4A8B-444E-8BD4-ABBFF8D10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084329" y="4532891"/>
                <a:ext cx="2289194" cy="1521361"/>
              </a:xfrm>
              <a:prstGeom prst="rect">
                <a:avLst/>
              </a:prstGeom>
            </p:spPr>
          </p:pic>
        </p:grpSp>
        <p:sp>
          <p:nvSpPr>
            <p:cNvPr id="39" name="箭头: 上弧形 38">
              <a:extLst>
                <a:ext uri="{FF2B5EF4-FFF2-40B4-BE49-F238E27FC236}">
                  <a16:creationId xmlns:a16="http://schemas.microsoft.com/office/drawing/2014/main" id="{F0CB47EF-1555-4A41-BAB5-072175284859}"/>
                </a:ext>
              </a:extLst>
            </p:cNvPr>
            <p:cNvSpPr/>
            <p:nvPr/>
          </p:nvSpPr>
          <p:spPr>
            <a:xfrm>
              <a:off x="1591922" y="3787904"/>
              <a:ext cx="2675278" cy="610586"/>
            </a:xfrm>
            <a:prstGeom prst="curved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6678758C-BBD0-4011-9355-1BC659479CDC}"/>
                </a:ext>
              </a:extLst>
            </p:cNvPr>
            <p:cNvGrpSpPr/>
            <p:nvPr/>
          </p:nvGrpSpPr>
          <p:grpSpPr>
            <a:xfrm>
              <a:off x="2295884" y="3474472"/>
              <a:ext cx="1198464" cy="645573"/>
              <a:chOff x="3869440" y="765996"/>
              <a:chExt cx="1900213" cy="1023582"/>
            </a:xfrm>
          </p:grpSpPr>
          <p:sp>
            <p:nvSpPr>
              <p:cNvPr id="42" name="云形 41">
                <a:extLst>
                  <a:ext uri="{FF2B5EF4-FFF2-40B4-BE49-F238E27FC236}">
                    <a16:creationId xmlns:a16="http://schemas.microsoft.com/office/drawing/2014/main" id="{7E7E39CD-EC89-47CB-B20D-03D447629E14}"/>
                  </a:ext>
                </a:extLst>
              </p:cNvPr>
              <p:cNvSpPr/>
              <p:nvPr/>
            </p:nvSpPr>
            <p:spPr>
              <a:xfrm>
                <a:off x="3869440" y="765996"/>
                <a:ext cx="1900213" cy="1023582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3" name="图形 42">
                <a:extLst>
                  <a:ext uri="{FF2B5EF4-FFF2-40B4-BE49-F238E27FC236}">
                    <a16:creationId xmlns:a16="http://schemas.microsoft.com/office/drawing/2014/main" id="{5776A9B0-BEF5-456B-95BA-E3C34351C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235281" y="848108"/>
                <a:ext cx="1168532" cy="8593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83052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+mj-lt"/>
              </a:rPr>
              <a:t>BackUp</a:t>
            </a:r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1102" y="5307325"/>
                <a:ext cx="7232407" cy="866321"/>
              </a:xfrm>
            </p:spPr>
            <p:txBody>
              <a:bodyPr/>
              <a:lstStyle/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 is evenly sampled by 100 points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</m:d>
                  </m:oMath>
                </a14:m>
                <a:endParaRPr lang="en-US" altLang="zh-CN" b="0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350,700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0.5,2</m:t>
                        </m:r>
                      </m:e>
                    </m:d>
                  </m:oMath>
                </a14:m>
                <a:endParaRPr lang="en-US" altLang="zh-CN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8DAF0B-7DA4-4CCE-9095-51AEEC6C9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1102" y="5307325"/>
                <a:ext cx="7232407" cy="866321"/>
              </a:xfrm>
              <a:blipFill>
                <a:blip r:embed="rId2"/>
                <a:stretch>
                  <a:fillRect l="-253" t="-5634" b="-19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A5ABE278-FA11-460D-83B9-631B821C4AAF}"/>
              </a:ext>
            </a:extLst>
          </p:cNvPr>
          <p:cNvSpPr txBox="1">
            <a:spLocks/>
          </p:cNvSpPr>
          <p:nvPr/>
        </p:nvSpPr>
        <p:spPr>
          <a:xfrm>
            <a:off x="392141" y="871789"/>
            <a:ext cx="5003274" cy="41440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B1C9A9"/>
                </a:solidFill>
                <a:latin typeface="楷体" pitchFamily="49" charset="-122"/>
                <a:ea typeface="楷体" pitchFamily="49" charset="-122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rgbClr val="B1C9A9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kern="0" dirty="0">
                <a:solidFill>
                  <a:schemeClr val="tx1"/>
                </a:solidFill>
                <a:latin typeface="+mj-lt"/>
              </a:rPr>
              <a:t>Results after level correction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4741EA-638C-4444-9E05-90C1C464CAC4}"/>
              </a:ext>
            </a:extLst>
          </p:cNvPr>
          <p:cNvGrpSpPr/>
          <p:nvPr/>
        </p:nvGrpSpPr>
        <p:grpSpPr>
          <a:xfrm>
            <a:off x="464929" y="1286198"/>
            <a:ext cx="8324229" cy="1831432"/>
            <a:chOff x="283092" y="2926725"/>
            <a:chExt cx="9321376" cy="2171434"/>
          </a:xfrm>
        </p:grpSpPr>
        <p:pic>
          <p:nvPicPr>
            <p:cNvPr id="4" name="图形 3">
              <a:extLst>
                <a:ext uri="{FF2B5EF4-FFF2-40B4-BE49-F238E27FC236}">
                  <a16:creationId xmlns:a16="http://schemas.microsoft.com/office/drawing/2014/main" id="{3D7E44CF-8807-46C4-AC99-758FF954E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3092" y="2926726"/>
              <a:ext cx="2961045" cy="2171433"/>
            </a:xfrm>
            <a:prstGeom prst="rect">
              <a:avLst/>
            </a:prstGeom>
          </p:spPr>
        </p:pic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E8A8030-BBA1-4238-BC52-FCA7CB2C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3423" y="2926725"/>
              <a:ext cx="2961045" cy="2171433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14F5600-1ABD-4316-B907-C9FF3A3BF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44137" y="2926726"/>
              <a:ext cx="2961045" cy="2171433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6BA2009-67DB-4474-BB83-22C54EEFA3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90" y="3254683"/>
            <a:ext cx="8770056" cy="20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43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5081FD8-381D-4F01-931D-567DE326CC37}"/>
              </a:ext>
            </a:extLst>
          </p:cNvPr>
          <p:cNvGrpSpPr/>
          <p:nvPr/>
        </p:nvGrpSpPr>
        <p:grpSpPr>
          <a:xfrm>
            <a:off x="1362767" y="4004549"/>
            <a:ext cx="3779898" cy="1903634"/>
            <a:chOff x="438045" y="1530540"/>
            <a:chExt cx="3779898" cy="1851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A6AF6531-5011-45DF-9210-F87AABEC85D0}"/>
                    </a:ext>
                  </a:extLst>
                </p:cNvPr>
                <p:cNvSpPr/>
                <p:nvPr/>
              </p:nvSpPr>
              <p:spPr>
                <a:xfrm>
                  <a:off x="438045" y="1530540"/>
                  <a:ext cx="3779898" cy="10852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fName>
                          <m:e>
                            <m:d>
                              <m:dPr>
                                <m:ctrlPr>
                                  <a:rPr lang="zh-CN" alt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arctan</m:t>
                            </m:r>
                          </m:fName>
                          <m:e>
                            <m:d>
                              <m:d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f>
                                  <m:f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type m:val="lin"/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num>
                                          <m:den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begChr m:val=""/>
                                        <m:ctrlP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ℒ</m:t>
                                            </m:r>
                                          </m:e>
                                          <m:sub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00</m:t>
                                            </m:r>
                                          </m:sub>
                                        </m:sSub>
                                        <m:r>
                                          <a:rPr lang="zh-CN" altLang="en-US">
                                            <a:latin typeface="Cambria Math" panose="02040503050406030204" pitchFamily="18" charset="0"/>
                                          </a:rPr>
                                          <m:t>(1;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zh-CN" altLang="en-US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zh-CN" altLang="en-US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⁢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altLang="zh-CN" dirty="0"/>
                </a:p>
                <a:p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A6AF6531-5011-45DF-9210-F87AABEC85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045" y="1530540"/>
                  <a:ext cx="3779898" cy="108523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51AACE86-9F66-414A-B12E-330B7704E544}"/>
                    </a:ext>
                  </a:extLst>
                </p:cNvPr>
                <p:cNvSpPr/>
                <p:nvPr/>
              </p:nvSpPr>
              <p:spPr>
                <a:xfrm>
                  <a:off x="438045" y="2605839"/>
                  <a:ext cx="3779898" cy="7763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00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1;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√4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51AACE86-9F66-414A-B12E-330B7704E5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045" y="2605839"/>
                  <a:ext cx="3779898" cy="7763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400F139-FB7A-4A20-A128-6950CB21F5B9}"/>
              </a:ext>
            </a:extLst>
          </p:cNvPr>
          <p:cNvGrpSpPr/>
          <p:nvPr/>
        </p:nvGrpSpPr>
        <p:grpSpPr>
          <a:xfrm>
            <a:off x="849223" y="257449"/>
            <a:ext cx="9769991" cy="3109936"/>
            <a:chOff x="953855" y="675981"/>
            <a:chExt cx="9769991" cy="3109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1552050-4EAE-4E25-A3E5-2AA1C68A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813" y="675982"/>
              <a:ext cx="4572033" cy="3109935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EEE6C75-EB3D-4BC0-AB02-C26B2939F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55" y="675981"/>
              <a:ext cx="4572033" cy="3109935"/>
            </a:xfrm>
            <a:prstGeom prst="rect">
              <a:avLst/>
            </a:prstGeom>
          </p:spPr>
        </p:pic>
      </p:grpSp>
      <p:pic>
        <p:nvPicPr>
          <p:cNvPr id="13" name="图形 12">
            <a:extLst>
              <a:ext uri="{FF2B5EF4-FFF2-40B4-BE49-F238E27FC236}">
                <a16:creationId xmlns:a16="http://schemas.microsoft.com/office/drawing/2014/main" id="{E601325C-ED97-4FF0-89B6-50B5E3826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3183" y="3645776"/>
            <a:ext cx="4201486" cy="26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19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85243B47-D1DB-49C5-9E34-DBA6CA48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05" y="1534300"/>
            <a:ext cx="4572000" cy="2981325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4DFF1CCD-9DB6-4572-922C-9D1A97EA5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9701" y="228747"/>
            <a:ext cx="4103392" cy="2700372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EE1D9162-3C29-464F-84DB-71D15E702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4557" y="3338992"/>
            <a:ext cx="3916383" cy="23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1496BE2-1FC7-4D1C-9AB0-6632435E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31" y="2411361"/>
            <a:ext cx="4638862" cy="2563431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36B63A7-0BD7-4578-9080-6075339BB2C9}"/>
              </a:ext>
            </a:extLst>
          </p:cNvPr>
          <p:cNvCxnSpPr>
            <a:cxnSpLocks/>
          </p:cNvCxnSpPr>
          <p:nvPr/>
        </p:nvCxnSpPr>
        <p:spPr bwMode="auto">
          <a:xfrm flipH="1">
            <a:off x="7541043" y="1938042"/>
            <a:ext cx="107409" cy="114731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A42D458-E45F-46EB-820D-1716D27376BA}"/>
              </a:ext>
            </a:extLst>
          </p:cNvPr>
          <p:cNvCxnSpPr>
            <a:cxnSpLocks/>
          </p:cNvCxnSpPr>
          <p:nvPr/>
        </p:nvCxnSpPr>
        <p:spPr bwMode="auto">
          <a:xfrm flipH="1">
            <a:off x="8552685" y="1693932"/>
            <a:ext cx="794770" cy="118637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C2DADAB-84E5-4338-B913-01B4A3925491}"/>
              </a:ext>
            </a:extLst>
          </p:cNvPr>
          <p:cNvCxnSpPr>
            <a:cxnSpLocks/>
          </p:cNvCxnSpPr>
          <p:nvPr/>
        </p:nvCxnSpPr>
        <p:spPr bwMode="auto">
          <a:xfrm flipH="1">
            <a:off x="7979415" y="2287118"/>
            <a:ext cx="283065" cy="83729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-4548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NN Architecture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508A36-6C69-4B3C-AE62-D6AC58ED72E5}"/>
              </a:ext>
            </a:extLst>
          </p:cNvPr>
          <p:cNvGrpSpPr/>
          <p:nvPr/>
        </p:nvGrpSpPr>
        <p:grpSpPr>
          <a:xfrm>
            <a:off x="10331611" y="1708531"/>
            <a:ext cx="1407187" cy="1036797"/>
            <a:chOff x="10331611" y="1708531"/>
            <a:chExt cx="1407187" cy="1036797"/>
          </a:xfrm>
        </p:grpSpPr>
        <p:sp>
          <p:nvSpPr>
            <p:cNvPr id="26" name="左大括号 25">
              <a:extLst>
                <a:ext uri="{FF2B5EF4-FFF2-40B4-BE49-F238E27FC236}">
                  <a16:creationId xmlns:a16="http://schemas.microsoft.com/office/drawing/2014/main" id="{585A7ECD-DA18-4E70-BC32-C2C593162385}"/>
                </a:ext>
              </a:extLst>
            </p:cNvPr>
            <p:cNvSpPr/>
            <p:nvPr/>
          </p:nvSpPr>
          <p:spPr bwMode="auto">
            <a:xfrm rot="5400000">
              <a:off x="10864370" y="2084005"/>
              <a:ext cx="291286" cy="1031360"/>
            </a:xfrm>
            <a:prstGeom prst="leftBrace">
              <a:avLst>
                <a:gd name="adj1" fmla="val 52591"/>
                <a:gd name="adj2" fmla="val 50000"/>
              </a:avLst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FCF6CC5-28A7-4625-ACA8-6376D357C859}"/>
                </a:ext>
              </a:extLst>
            </p:cNvPr>
            <p:cNvSpPr/>
            <p:nvPr/>
          </p:nvSpPr>
          <p:spPr bwMode="auto">
            <a:xfrm>
              <a:off x="10331611" y="1708531"/>
              <a:ext cx="1407187" cy="625014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Gulim" pitchFamily="34" charset="-127"/>
                </a:rPr>
                <a:t>Learning </a:t>
              </a:r>
              <a:br>
                <a:rPr kumimoji="1" lang="en-US" altLang="zh-CN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Gulim" pitchFamily="34" charset="-127"/>
                </a:rPr>
              </a:br>
              <a:r>
                <a:rPr kumimoji="1" lang="en-US" altLang="zh-CN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Gulim" pitchFamily="34" charset="-127"/>
                </a:rPr>
                <a:t>Parameter</a:t>
              </a:r>
              <a:endParaRPr kumimoji="1" lang="zh-CN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Gulim" pitchFamily="34" charset="-127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7CC824A-F32E-4004-8EFE-2B58D63F1F54}"/>
              </a:ext>
            </a:extLst>
          </p:cNvPr>
          <p:cNvGrpSpPr/>
          <p:nvPr/>
        </p:nvGrpSpPr>
        <p:grpSpPr>
          <a:xfrm>
            <a:off x="6940109" y="828702"/>
            <a:ext cx="2174367" cy="1677176"/>
            <a:chOff x="6750057" y="555156"/>
            <a:chExt cx="2622240" cy="2022639"/>
          </a:xfrm>
        </p:grpSpPr>
        <p:pic>
          <p:nvPicPr>
            <p:cNvPr id="17" name="Picture 4" descr="Neuron Hand-tuned.svg">
              <a:extLst>
                <a:ext uri="{FF2B5EF4-FFF2-40B4-BE49-F238E27FC236}">
                  <a16:creationId xmlns:a16="http://schemas.microsoft.com/office/drawing/2014/main" id="{B71D5232-90F4-4C57-B9CF-F3C62066D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979" y="891786"/>
              <a:ext cx="2279476" cy="122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ABFAB40-984C-4DC2-BAED-5AC452C8C70E}"/>
                </a:ext>
              </a:extLst>
            </p:cNvPr>
            <p:cNvSpPr/>
            <p:nvPr/>
          </p:nvSpPr>
          <p:spPr>
            <a:xfrm>
              <a:off x="6750057" y="2021037"/>
              <a:ext cx="905591" cy="55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kern="0" dirty="0"/>
                <a:t>Nucleus</a:t>
              </a:r>
              <a:br>
                <a:rPr lang="en-US" altLang="zh-CN" sz="1200" kern="0" dirty="0"/>
              </a:br>
              <a:r>
                <a:rPr lang="en-US" altLang="zh-CN" sz="1200" kern="0" dirty="0"/>
                <a:t>(</a:t>
              </a:r>
              <a:r>
                <a:rPr lang="zh-CN" altLang="en-US" sz="1200" kern="0" dirty="0"/>
                <a:t>细胞核</a:t>
              </a:r>
              <a:r>
                <a:rPr lang="en-US" altLang="zh-CN" sz="1200" kern="0" dirty="0"/>
                <a:t>) </a:t>
              </a:r>
              <a:endParaRPr lang="zh-CN" altLang="en-US" sz="1200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ECE597B-AEEE-4F4C-9006-8ABEFEDB74AB}"/>
                </a:ext>
              </a:extLst>
            </p:cNvPr>
            <p:cNvSpPr/>
            <p:nvPr/>
          </p:nvSpPr>
          <p:spPr>
            <a:xfrm>
              <a:off x="7178604" y="555156"/>
              <a:ext cx="7248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kern="0" dirty="0"/>
                <a:t>Dendrite</a:t>
              </a:r>
              <a:br>
                <a:rPr lang="en-US" altLang="zh-CN" sz="1200" kern="0" dirty="0"/>
              </a:br>
              <a:r>
                <a:rPr lang="en-US" altLang="zh-CN" sz="1200" kern="0" dirty="0"/>
                <a:t>(</a:t>
              </a:r>
              <a:r>
                <a:rPr lang="zh-CN" altLang="en-US" sz="1200" kern="0" dirty="0"/>
                <a:t>树突</a:t>
              </a:r>
              <a:r>
                <a:rPr lang="en-US" altLang="zh-CN" sz="1200" kern="0" dirty="0"/>
                <a:t>)</a:t>
              </a:r>
              <a:endParaRPr lang="zh-CN" altLang="en-US" sz="1200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393AE4E-3C83-4852-BAA2-1A6741B7F601}"/>
                </a:ext>
              </a:extLst>
            </p:cNvPr>
            <p:cNvSpPr/>
            <p:nvPr/>
          </p:nvSpPr>
          <p:spPr>
            <a:xfrm>
              <a:off x="8027293" y="1864638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kern="0" dirty="0"/>
                <a:t>Axon</a:t>
              </a:r>
              <a:br>
                <a:rPr lang="en-US" altLang="zh-CN" sz="1200" kern="0" dirty="0"/>
              </a:br>
              <a:r>
                <a:rPr lang="en-US" altLang="zh-CN" sz="1200" kern="0" dirty="0"/>
                <a:t>(</a:t>
              </a:r>
              <a:r>
                <a:rPr lang="zh-CN" altLang="en-US" sz="1200" kern="0" dirty="0"/>
                <a:t>轴突</a:t>
              </a:r>
              <a:r>
                <a:rPr lang="en-US" altLang="zh-CN" sz="1200" kern="0" dirty="0"/>
                <a:t>)</a:t>
              </a:r>
              <a:endParaRPr lang="zh-CN" altLang="en-US" sz="12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4B6E1C4-2A76-4302-8331-562A34D57F2E}"/>
                </a:ext>
              </a:extLst>
            </p:cNvPr>
            <p:cNvSpPr/>
            <p:nvPr/>
          </p:nvSpPr>
          <p:spPr>
            <a:xfrm>
              <a:off x="8674670" y="627321"/>
              <a:ext cx="6976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4D5156"/>
                  </a:solidFill>
                </a:rPr>
                <a:t>Synapse</a:t>
              </a:r>
            </a:p>
            <a:p>
              <a:r>
                <a:rPr lang="en-US" altLang="zh-CN" sz="1200" dirty="0">
                  <a:solidFill>
                    <a:srgbClr val="4D5156"/>
                  </a:solidFill>
                </a:rPr>
                <a:t>(</a:t>
              </a:r>
              <a:r>
                <a:rPr lang="zh-CN" altLang="en-US" sz="1200" dirty="0">
                  <a:solidFill>
                    <a:srgbClr val="4D5156"/>
                  </a:solidFill>
                </a:rPr>
                <a:t>突触</a:t>
              </a:r>
              <a:r>
                <a:rPr lang="en-US" altLang="zh-CN" sz="1200" dirty="0">
                  <a:solidFill>
                    <a:srgbClr val="4D5156"/>
                  </a:solidFill>
                </a:rPr>
                <a:t>)</a:t>
              </a:r>
              <a:endParaRPr lang="zh-CN" altLang="en-US" sz="1200" dirty="0"/>
            </a:p>
          </p:txBody>
        </p:sp>
      </p:grpSp>
      <p:pic>
        <p:nvPicPr>
          <p:cNvPr id="29" name="Picture 4" descr="Neuron Hand-tuned.svg">
            <a:extLst>
              <a:ext uri="{FF2B5EF4-FFF2-40B4-BE49-F238E27FC236}">
                <a16:creationId xmlns:a16="http://schemas.microsoft.com/office/drawing/2014/main" id="{1B5C4439-AB3E-45F6-9D55-1936157F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676" y="802455"/>
            <a:ext cx="1890146" cy="10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5C4046E-7F49-4214-A6D8-7851D6E183EC}"/>
              </a:ext>
            </a:extLst>
          </p:cNvPr>
          <p:cNvSpPr/>
          <p:nvPr/>
        </p:nvSpPr>
        <p:spPr>
          <a:xfrm>
            <a:off x="2011976" y="5716396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rgbClr val="FF0000"/>
                </a:solidFill>
                <a:latin typeface="+mj-lt"/>
              </a:rPr>
              <a:t>How to choose f?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7E89FDF6-45ED-471E-9C54-55974AD34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95979"/>
              </p:ext>
            </p:extLst>
          </p:nvPr>
        </p:nvGraphicFramePr>
        <p:xfrm>
          <a:off x="47514" y="755010"/>
          <a:ext cx="6755869" cy="47388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86276">
                  <a:extLst>
                    <a:ext uri="{9D8B030D-6E8A-4147-A177-3AD203B41FA5}">
                      <a16:colId xmlns:a16="http://schemas.microsoft.com/office/drawing/2014/main" val="26510466"/>
                    </a:ext>
                  </a:extLst>
                </a:gridCol>
                <a:gridCol w="4169593">
                  <a:extLst>
                    <a:ext uri="{9D8B030D-6E8A-4147-A177-3AD203B41FA5}">
                      <a16:colId xmlns:a16="http://schemas.microsoft.com/office/drawing/2014/main" val="1724192450"/>
                    </a:ext>
                  </a:extLst>
                </a:gridCol>
              </a:tblGrid>
              <a:tr h="83077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+mj-lt"/>
                        </a:rPr>
                        <a:t>Anatomy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+mj-lt"/>
                        </a:rPr>
                        <a:t>NN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219795"/>
                  </a:ext>
                </a:extLst>
              </a:tr>
              <a:tr h="1201501">
                <a:tc>
                  <a:txBody>
                    <a:bodyPr/>
                    <a:lstStyle/>
                    <a:p>
                      <a:r>
                        <a:rPr lang="en-US" altLang="zh-CN" sz="2000" kern="0" dirty="0">
                          <a:latin typeface="+mj-lt"/>
                        </a:rPr>
                        <a:t>Dendrite(</a:t>
                      </a:r>
                      <a:r>
                        <a:rPr lang="zh-CN" altLang="en-US" sz="2000" kern="0" dirty="0">
                          <a:latin typeface="+mj-lt"/>
                        </a:rPr>
                        <a:t>树突</a:t>
                      </a:r>
                      <a:r>
                        <a:rPr lang="en-US" altLang="zh-CN" sz="2000" kern="0" dirty="0">
                          <a:latin typeface="+mj-lt"/>
                        </a:rPr>
                        <a:t>)</a:t>
                      </a:r>
                      <a:br>
                        <a:rPr lang="en-US" altLang="zh-CN" sz="2000" kern="0" dirty="0">
                          <a:latin typeface="+mj-lt"/>
                        </a:rPr>
                      </a:br>
                      <a:r>
                        <a:rPr lang="en-US" altLang="zh-CN" sz="2000" kern="0" dirty="0">
                          <a:latin typeface="+mj-lt"/>
                        </a:rPr>
                        <a:t>Nucleus(</a:t>
                      </a:r>
                      <a:r>
                        <a:rPr lang="zh-CN" altLang="en-US" sz="2000" kern="0" dirty="0">
                          <a:latin typeface="+mj-lt"/>
                        </a:rPr>
                        <a:t>细胞核</a:t>
                      </a:r>
                      <a:r>
                        <a:rPr lang="en-US" altLang="zh-CN" sz="2000" kern="0" dirty="0">
                          <a:latin typeface="+mj-lt"/>
                        </a:rPr>
                        <a:t>) 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+mj-lt"/>
                        </a:rPr>
                        <a:t>Node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CN" sz="2000" kern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Input/Output/Hidden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CN" sz="2000" kern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Float Points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zh-CN" sz="2000" kern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1D Vector, 2D Matrix, </a:t>
                      </a:r>
                      <a:r>
                        <a:rPr lang="en-US" altLang="zh-CN" sz="2000" kern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altLang="zh-CN" sz="2000" kern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Tensor…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432284"/>
                  </a:ext>
                </a:extLst>
              </a:tr>
              <a:tr h="656897">
                <a:tc>
                  <a:txBody>
                    <a:bodyPr/>
                    <a:lstStyle/>
                    <a:p>
                      <a:r>
                        <a:rPr lang="en-US" altLang="zh-CN" sz="2000" kern="0" dirty="0">
                          <a:latin typeface="+mj-lt"/>
                        </a:rPr>
                        <a:t>Axon(</a:t>
                      </a:r>
                      <a:r>
                        <a:rPr lang="zh-CN" altLang="en-US" sz="2000" kern="0" dirty="0">
                          <a:latin typeface="+mj-lt"/>
                        </a:rPr>
                        <a:t>轴突</a:t>
                      </a:r>
                      <a:r>
                        <a:rPr lang="en-US" altLang="zh-CN" sz="2000" kern="0" dirty="0">
                          <a:latin typeface="+mj-lt"/>
                        </a:rPr>
                        <a:t>)</a:t>
                      </a:r>
                      <a:br>
                        <a:rPr lang="en-US" altLang="zh-CN" sz="2000" kern="0" dirty="0">
                          <a:latin typeface="+mj-lt"/>
                        </a:rPr>
                      </a:br>
                      <a:r>
                        <a:rPr lang="en-US" altLang="zh-CN" sz="2000" kern="0" dirty="0">
                          <a:latin typeface="+mj-lt"/>
                        </a:rPr>
                        <a:t>Synapse(</a:t>
                      </a:r>
                      <a:r>
                        <a:rPr lang="zh-CN" altLang="en-US" sz="2000" kern="0" dirty="0">
                          <a:latin typeface="+mj-lt"/>
                        </a:rPr>
                        <a:t>突触</a:t>
                      </a:r>
                      <a:r>
                        <a:rPr lang="en-US" altLang="zh-CN" sz="2000" kern="0" dirty="0">
                          <a:latin typeface="+mj-lt"/>
                        </a:rPr>
                        <a:t>) 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kern="0" dirty="0">
                          <a:latin typeface="+mj-lt"/>
                        </a:rPr>
                        <a:t>Activation Functions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altLang="zh-CN" sz="2000" kern="0" dirty="0">
                          <a:latin typeface="+mj-lt"/>
                        </a:rPr>
                        <a:t>Typically Predefined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altLang="zh-CN" sz="2000" kern="0" dirty="0">
                          <a:latin typeface="+mj-lt"/>
                        </a:rPr>
                        <a:t>Affine Transformation Everywhere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760663"/>
                  </a:ext>
                </a:extLst>
              </a:tr>
              <a:tr h="1591557">
                <a:tc>
                  <a:txBody>
                    <a:bodyPr/>
                    <a:lstStyle/>
                    <a:p>
                      <a:r>
                        <a:rPr lang="en-US" altLang="zh-CN" sz="2000" kern="0" dirty="0">
                          <a:latin typeface="+mj-lt"/>
                        </a:rPr>
                        <a:t>Complicate Network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+mj-lt"/>
                        </a:rPr>
                        <a:t>Stack of Layers </a:t>
                      </a:r>
                      <a:br>
                        <a:rPr lang="en-US" altLang="zh-CN" sz="2000" dirty="0">
                          <a:latin typeface="+mj-lt"/>
                        </a:rPr>
                      </a:br>
                      <a:r>
                        <a:rPr lang="en-US" altLang="zh-CN" sz="2000" dirty="0">
                          <a:latin typeface="+mj-lt"/>
                        </a:rPr>
                        <a:t>(Except GNN)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507627"/>
                  </a:ext>
                </a:extLst>
              </a:tr>
            </a:tbl>
          </a:graphicData>
        </a:graphic>
      </p:graphicFrame>
      <p:pic>
        <p:nvPicPr>
          <p:cNvPr id="31" name="图片 30">
            <a:extLst>
              <a:ext uri="{FF2B5EF4-FFF2-40B4-BE49-F238E27FC236}">
                <a16:creationId xmlns:a16="http://schemas.microsoft.com/office/drawing/2014/main" id="{3E58141D-D95D-4889-A1F5-6428A729E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29" y="4358518"/>
            <a:ext cx="1310110" cy="1062468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AE1CB59F-FA60-438E-8FF4-667D93AAC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58288" y="4346292"/>
            <a:ext cx="1461340" cy="1074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F1C29B9-FD0A-4608-80CE-096C29FD4C2B}"/>
                  </a:ext>
                </a:extLst>
              </p:cNvPr>
              <p:cNvSpPr/>
              <p:nvPr/>
            </p:nvSpPr>
            <p:spPr>
              <a:xfrm>
                <a:off x="6472981" y="5054995"/>
                <a:ext cx="5466561" cy="10611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kern="0" dirty="0"/>
                  <a:t>Essentially a nesting of simple functions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sz="2000" i="1" ker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 ker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 ker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000" kern="0" dirty="0"/>
              </a:p>
              <a:p>
                <a:pPr algn="ctr"/>
                <a:r>
                  <a:rPr lang="en-US" altLang="zh-CN" sz="2000" kern="0" dirty="0"/>
                  <a:t>NN = Nonlinear functions + Affine Transformation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F1C29B9-FD0A-4608-80CE-096C29FD4C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81" y="5054995"/>
                <a:ext cx="5466561" cy="1061188"/>
              </a:xfrm>
              <a:prstGeom prst="rect">
                <a:avLst/>
              </a:prstGeom>
              <a:blipFill>
                <a:blip r:embed="rId9"/>
                <a:stretch>
                  <a:fillRect l="-892" t="-2874" r="-780" b="-9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7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Activation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011" y="888706"/>
                <a:ext cx="6377153" cy="524408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rgbClr val="B1C9A9"/>
                    </a:solidFill>
                    <a:latin typeface="楷体" pitchFamily="49" charset="-122"/>
                    <a:ea typeface="楷体" pitchFamily="49" charset="-122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6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Principles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Can be </a:t>
                </a:r>
                <a:r>
                  <a:rPr lang="en-US" altLang="zh-CN" b="1" kern="0" dirty="0">
                    <a:solidFill>
                      <a:srgbClr val="FF0000"/>
                    </a:solidFill>
                    <a:latin typeface="+mj-lt"/>
                  </a:rPr>
                  <a:t>any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 continuous function</a:t>
                </a:r>
                <a:r>
                  <a:rPr lang="zh-CN" altLang="en-US" kern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en-US" altLang="zh-CN" kern="0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Typically</a:t>
                </a:r>
                <a:r>
                  <a:rPr lang="zh-CN" altLang="en-US" kern="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has threshold/saturation + Varying Region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Simple Function V.S. Complex Structure </a:t>
                </a:r>
              </a:p>
              <a:p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Some Examples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Rectified Linear Unit (</a:t>
                </a:r>
                <a:r>
                  <a:rPr lang="en-US" altLang="zh-CN" kern="0" dirty="0" err="1">
                    <a:solidFill>
                      <a:schemeClr val="tx1"/>
                    </a:solidFill>
                    <a:latin typeface="+mj-lt"/>
                  </a:rPr>
                  <a:t>ReLU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,</a:t>
                </a:r>
                <a:r>
                  <a:rPr lang="zh-CN" altLang="en-US" kern="0" dirty="0">
                    <a:solidFill>
                      <a:schemeClr val="tx1"/>
                    </a:solidFill>
                    <a:latin typeface="+mj-lt"/>
                  </a:rPr>
                  <a:t> 整流线性激活函数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lvl="2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Piecewise linear function</a:t>
                </a:r>
              </a:p>
              <a:p>
                <a:pPr lvl="2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Simple but </a:t>
                </a:r>
                <a:r>
                  <a:rPr lang="en-US" altLang="zh-CN" b="1" kern="0" dirty="0">
                    <a:solidFill>
                      <a:schemeClr val="tx1"/>
                    </a:solidFill>
                    <a:latin typeface="+mj-lt"/>
                  </a:rPr>
                  <a:t>unexpectedly effective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 (in CV, NLP, </a:t>
                </a:r>
                <a:r>
                  <a:rPr lang="en-US" altLang="zh-CN" kern="0" dirty="0" err="1">
                    <a:solidFill>
                      <a:schemeClr val="tx1"/>
                    </a:solidFill>
                    <a:latin typeface="+mj-lt"/>
                  </a:rPr>
                  <a:t>etc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lvl="2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Nearly dominates NN (not in our work)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SoftPlus: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CN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en-US" altLang="zh-CN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altLang="zh-CN" b="0" kern="0" dirty="0">
                  <a:solidFill>
                    <a:schemeClr val="tx1"/>
                  </a:solidFill>
                  <a:latin typeface="+mj-lt"/>
                </a:endParaRPr>
              </a:p>
              <a:p>
                <a:pPr lvl="2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Smooth Version of </a:t>
                </a:r>
                <a:r>
                  <a:rPr lang="en-US" altLang="zh-CN" kern="0" dirty="0" err="1">
                    <a:solidFill>
                      <a:schemeClr val="tx1"/>
                    </a:solidFill>
                    <a:latin typeface="+mj-lt"/>
                  </a:rPr>
                  <a:t>ReLU</a:t>
                </a:r>
                <a:endParaRPr lang="en-US" altLang="zh-CN" kern="0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Triangular Functions</a:t>
                </a:r>
              </a:p>
              <a:p>
                <a:pPr lvl="2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sin, cos, </a:t>
                </a:r>
                <a:r>
                  <a:rPr lang="en-US" altLang="zh-CN" kern="0" dirty="0" err="1">
                    <a:solidFill>
                      <a:schemeClr val="tx1"/>
                    </a:solidFill>
                    <a:latin typeface="+mj-lt"/>
                  </a:rPr>
                  <a:t>etc</a:t>
                </a:r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…</a:t>
                </a:r>
              </a:p>
              <a:p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That’s All~</a:t>
                </a:r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1" y="888706"/>
                <a:ext cx="6377153" cy="5244080"/>
              </a:xfrm>
              <a:prstGeom prst="rect">
                <a:avLst/>
              </a:prstGeom>
              <a:blipFill>
                <a:blip r:embed="rId2"/>
                <a:stretch>
                  <a:fillRect l="-1530" t="-1047" b="-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172C3117-05E6-4EF4-A05E-A8B8E66D17B0}"/>
              </a:ext>
            </a:extLst>
          </p:cNvPr>
          <p:cNvGrpSpPr/>
          <p:nvPr/>
        </p:nvGrpSpPr>
        <p:grpSpPr>
          <a:xfrm>
            <a:off x="6992753" y="125509"/>
            <a:ext cx="4595214" cy="3093419"/>
            <a:chOff x="6886831" y="1708531"/>
            <a:chExt cx="4851967" cy="326626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1496BE2-1FC7-4D1C-9AB0-6632435E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6831" y="2411361"/>
              <a:ext cx="4638862" cy="2563431"/>
            </a:xfrm>
            <a:prstGeom prst="rect">
              <a:avLst/>
            </a:prstGeom>
          </p:spPr>
        </p:pic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6508A36-6C69-4B3C-AE62-D6AC58ED72E5}"/>
                </a:ext>
              </a:extLst>
            </p:cNvPr>
            <p:cNvGrpSpPr/>
            <p:nvPr/>
          </p:nvGrpSpPr>
          <p:grpSpPr>
            <a:xfrm>
              <a:off x="10331611" y="1708531"/>
              <a:ext cx="1407187" cy="1036797"/>
              <a:chOff x="10331611" y="1708531"/>
              <a:chExt cx="1407187" cy="1036797"/>
            </a:xfrm>
          </p:grpSpPr>
          <p:sp>
            <p:nvSpPr>
              <p:cNvPr id="26" name="左大括号 25">
                <a:extLst>
                  <a:ext uri="{FF2B5EF4-FFF2-40B4-BE49-F238E27FC236}">
                    <a16:creationId xmlns:a16="http://schemas.microsoft.com/office/drawing/2014/main" id="{585A7ECD-DA18-4E70-BC32-C2C593162385}"/>
                  </a:ext>
                </a:extLst>
              </p:cNvPr>
              <p:cNvSpPr/>
              <p:nvPr/>
            </p:nvSpPr>
            <p:spPr bwMode="auto">
              <a:xfrm rot="5400000">
                <a:off x="10864370" y="2084005"/>
                <a:ext cx="291286" cy="1031360"/>
              </a:xfrm>
              <a:prstGeom prst="leftBrace">
                <a:avLst>
                  <a:gd name="adj1" fmla="val 52591"/>
                  <a:gd name="adj2" fmla="val 50000"/>
                </a:avLst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CN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ulim" pitchFamily="34" charset="-127"/>
                  <a:ea typeface="Gulim" pitchFamily="34" charset="-127"/>
                </a:endParaRPr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3FCF6CC5-28A7-4625-ACA8-6376D357C859}"/>
                  </a:ext>
                </a:extLst>
              </p:cNvPr>
              <p:cNvSpPr/>
              <p:nvPr/>
            </p:nvSpPr>
            <p:spPr bwMode="auto">
              <a:xfrm>
                <a:off x="10331611" y="1708531"/>
                <a:ext cx="1407187" cy="625014"/>
              </a:xfrm>
              <a:prstGeom prst="roundRect">
                <a:avLst/>
              </a:prstGeom>
              <a:noFill/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+mj-lt"/>
                    <a:ea typeface="Gulim" pitchFamily="34" charset="-127"/>
                  </a:rPr>
                  <a:t>Learning </a:t>
                </a:r>
                <a:b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+mj-lt"/>
                    <a:ea typeface="Gulim" pitchFamily="34" charset="-127"/>
                  </a:rPr>
                </a:br>
                <a:r>
                  <a:rPr kumimoji="1" lang="en-US" altLang="zh-CN" sz="16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+mj-lt"/>
                    <a:ea typeface="Gulim" pitchFamily="34" charset="-127"/>
                  </a:rPr>
                  <a:t>Parameter</a:t>
                </a:r>
                <a:endParaRPr kumimoji="1" lang="zh-CN" altLang="en-US" sz="1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Gulim" pitchFamily="34" charset="-127"/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63BB490-7128-45D8-85BD-63AE420AE90F}"/>
              </a:ext>
            </a:extLst>
          </p:cNvPr>
          <p:cNvGrpSpPr/>
          <p:nvPr/>
        </p:nvGrpSpPr>
        <p:grpSpPr>
          <a:xfrm>
            <a:off x="6397091" y="3316487"/>
            <a:ext cx="5635094" cy="2962968"/>
            <a:chOff x="3615595" y="1999987"/>
            <a:chExt cx="5635094" cy="2962968"/>
          </a:xfrm>
        </p:grpSpPr>
        <p:pic>
          <p:nvPicPr>
            <p:cNvPr id="51" name="图形 50">
              <a:extLst>
                <a:ext uri="{FF2B5EF4-FFF2-40B4-BE49-F238E27FC236}">
                  <a16:creationId xmlns:a16="http://schemas.microsoft.com/office/drawing/2014/main" id="{DC5186C3-82F9-4576-AB53-C3C16C2F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15595" y="2347415"/>
              <a:ext cx="5635094" cy="2289257"/>
            </a:xfrm>
            <a:prstGeom prst="rect">
              <a:avLst/>
            </a:prstGeom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6850EBD-8FF7-4F68-BB67-D00330837991}"/>
                </a:ext>
              </a:extLst>
            </p:cNvPr>
            <p:cNvSpPr/>
            <p:nvPr/>
          </p:nvSpPr>
          <p:spPr>
            <a:xfrm>
              <a:off x="7996117" y="4593623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kern="0" dirty="0"/>
                <a:t>Sigmoid</a:t>
              </a:r>
              <a:endParaRPr lang="zh-CN" altLang="en-US" dirty="0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8AD77007-D76D-49AF-A00B-71ECD8B92A68}"/>
                </a:ext>
              </a:extLst>
            </p:cNvPr>
            <p:cNvSpPr/>
            <p:nvPr/>
          </p:nvSpPr>
          <p:spPr>
            <a:xfrm>
              <a:off x="5949676" y="4580958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kern="0" dirty="0" err="1"/>
                <a:t>SoftPlus</a:t>
              </a:r>
              <a:endParaRPr lang="zh-CN" altLang="en-US" dirty="0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58D2291D-600E-4658-ACAF-CB992CB13FE6}"/>
                </a:ext>
              </a:extLst>
            </p:cNvPr>
            <p:cNvSpPr/>
            <p:nvPr/>
          </p:nvSpPr>
          <p:spPr>
            <a:xfrm>
              <a:off x="4224538" y="4593623"/>
              <a:ext cx="7489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kern="0" dirty="0"/>
                <a:t>Swish</a:t>
              </a:r>
              <a:endParaRPr lang="zh-CN" altLang="en-US" dirty="0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447F8518-DB97-4DB8-A04F-1E28B55BBABD}"/>
                </a:ext>
              </a:extLst>
            </p:cNvPr>
            <p:cNvSpPr/>
            <p:nvPr/>
          </p:nvSpPr>
          <p:spPr>
            <a:xfrm>
              <a:off x="4224539" y="1999987"/>
              <a:ext cx="7489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kern="0" dirty="0" err="1"/>
                <a:t>ReLU</a:t>
              </a:r>
              <a:endParaRPr lang="zh-CN" altLang="en-US" dirty="0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47B6A817-83DE-4752-9EE2-BC94B4FA4C20}"/>
                </a:ext>
              </a:extLst>
            </p:cNvPr>
            <p:cNvSpPr/>
            <p:nvPr/>
          </p:nvSpPr>
          <p:spPr>
            <a:xfrm>
              <a:off x="6167684" y="1999987"/>
              <a:ext cx="7489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kern="0" dirty="0"/>
                <a:t>ELU</a:t>
              </a:r>
              <a:endParaRPr lang="zh-CN" altLang="en-US" dirty="0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67C36DD-F50E-4D52-A7C9-E795420CE65E}"/>
                </a:ext>
              </a:extLst>
            </p:cNvPr>
            <p:cNvSpPr/>
            <p:nvPr/>
          </p:nvSpPr>
          <p:spPr>
            <a:xfrm>
              <a:off x="8049349" y="1999987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kern="0" dirty="0"/>
                <a:t>SELU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61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0" y="143007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NN Can Approximate “Any” Function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85BCCDC-3CFE-41F4-9F8D-AA909E3B3929}"/>
              </a:ext>
            </a:extLst>
          </p:cNvPr>
          <p:cNvSpPr/>
          <p:nvPr/>
        </p:nvSpPr>
        <p:spPr>
          <a:xfrm>
            <a:off x="5426850" y="5605415"/>
            <a:ext cx="6582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UAT</a:t>
            </a:r>
            <a:r>
              <a:rPr lang="en-US" altLang="zh-CN" dirty="0"/>
              <a:t>: </a:t>
            </a:r>
            <a:r>
              <a:rPr lang="zh-CN" altLang="en-US" dirty="0"/>
              <a:t>Hornik </a:t>
            </a:r>
            <a:r>
              <a:rPr lang="en-US" altLang="zh-CN" i="1" dirty="0"/>
              <a:t>et. al</a:t>
            </a:r>
            <a:r>
              <a:rPr lang="en-US" altLang="zh-CN" dirty="0"/>
              <a:t>, Neural Networks 2, 359; ibid, 4, 251; ibid, 6, 861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7F5F3B4-2BE2-404B-92E8-97B0C4F94B67}"/>
              </a:ext>
            </a:extLst>
          </p:cNvPr>
          <p:cNvGrpSpPr/>
          <p:nvPr/>
        </p:nvGrpSpPr>
        <p:grpSpPr>
          <a:xfrm>
            <a:off x="1396383" y="1281970"/>
            <a:ext cx="9075341" cy="1344387"/>
            <a:chOff x="1170044" y="1356863"/>
            <a:chExt cx="9075341" cy="1344387"/>
          </a:xfrm>
        </p:grpSpPr>
        <p:sp>
          <p:nvSpPr>
            <p:cNvPr id="13" name="内容占位符 2">
              <a:extLst>
                <a:ext uri="{FF2B5EF4-FFF2-40B4-BE49-F238E27FC236}">
                  <a16:creationId xmlns:a16="http://schemas.microsoft.com/office/drawing/2014/main" id="{BD4C883F-599C-41E4-BD61-D2891F3779D1}"/>
                </a:ext>
              </a:extLst>
            </p:cNvPr>
            <p:cNvSpPr txBox="1">
              <a:spLocks/>
            </p:cNvSpPr>
            <p:nvPr/>
          </p:nvSpPr>
          <p:spPr>
            <a:xfrm>
              <a:off x="2662664" y="2091983"/>
              <a:ext cx="6090101" cy="609267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rgbClr val="B1C9A9"/>
                  </a:solidFill>
                  <a:latin typeface="楷体" pitchFamily="49" charset="-122"/>
                  <a:ea typeface="楷体" pitchFamily="49" charset="-122"/>
                  <a:cs typeface="+mn-cs"/>
                </a:defRPr>
              </a:lvl1pPr>
              <a:lvl2pPr marL="742950" indent="-28575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rgbClr val="B1C9A9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>
                  <a:solidFill>
                    <a:srgbClr val="B1C9A9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600">
                  <a:solidFill>
                    <a:srgbClr val="B1C9A9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400">
                  <a:solidFill>
                    <a:srgbClr val="B1C9A9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400">
                  <a:solidFill>
                    <a:srgbClr val="B1C9A9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400">
                  <a:solidFill>
                    <a:srgbClr val="B1C9A9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400">
                  <a:solidFill>
                    <a:srgbClr val="B1C9A9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latinLnBrk="1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1400">
                  <a:solidFill>
                    <a:srgbClr val="B1C9A9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altLang="zh-CN" sz="2800" kern="0" dirty="0">
                  <a:solidFill>
                    <a:schemeClr val="tx1"/>
                  </a:solidFill>
                  <a:latin typeface="+mj-lt"/>
                </a:rPr>
                <a:t>Universal Approximation Theorem (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+mj-lt"/>
                </a:rPr>
                <a:t>UAT</a:t>
              </a:r>
              <a:r>
                <a:rPr lang="en-US" altLang="zh-CN" sz="2800" kern="0" dirty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  <p:pic>
          <p:nvPicPr>
            <p:cNvPr id="31" name="Picture 6" descr="热门九宫格：妈我要娶她，就是她了！">
              <a:extLst>
                <a:ext uri="{FF2B5EF4-FFF2-40B4-BE49-F238E27FC236}">
                  <a16:creationId xmlns:a16="http://schemas.microsoft.com/office/drawing/2014/main" id="{A2971C70-ADF5-4085-B6EC-BD47530832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3" t="4529" r="4180" b="24887"/>
            <a:stretch/>
          </p:blipFill>
          <p:spPr bwMode="auto">
            <a:xfrm>
              <a:off x="1170044" y="1359039"/>
              <a:ext cx="1305636" cy="1273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热门九宫格：妈我要娶她，就是她了！">
              <a:extLst>
                <a:ext uri="{FF2B5EF4-FFF2-40B4-BE49-F238E27FC236}">
                  <a16:creationId xmlns:a16="http://schemas.microsoft.com/office/drawing/2014/main" id="{27F697D1-55D5-4B48-A715-048A68D57E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3" t="4529" r="4180" b="24887"/>
            <a:stretch/>
          </p:blipFill>
          <p:spPr bwMode="auto">
            <a:xfrm flipH="1">
              <a:off x="8939749" y="1356863"/>
              <a:ext cx="1305636" cy="1273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4123049A-C2CE-4FD1-B798-C88B06FA49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710" y="2988860"/>
                <a:ext cx="7824588" cy="2254053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rgbClr val="B1C9A9"/>
                    </a:solidFill>
                    <a:latin typeface="楷体" pitchFamily="49" charset="-122"/>
                    <a:ea typeface="楷体" pitchFamily="49" charset="-122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6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CN" sz="22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 A deep and wide-enough NN can approximate "any" </a:t>
                </a:r>
                <a:r>
                  <a:rPr lang="en-US" altLang="zh-CN" sz="2200" kern="0" dirty="0" err="1">
                    <a:solidFill>
                      <a:schemeClr val="tx1"/>
                    </a:solidFill>
                    <a:latin typeface="+mj-lt"/>
                  </a:rPr>
                  <a:t>function</a:t>
                </a:r>
                <a:r>
                  <a:rPr lang="en-US" altLang="zh-CN" sz="1600" kern="0" dirty="0" err="1">
                    <a:solidFill>
                      <a:schemeClr val="tx1"/>
                    </a:solidFill>
                    <a:latin typeface="+mj-lt"/>
                  </a:rPr>
                  <a:t>with</a:t>
                </a:r>
                <a:r>
                  <a:rPr lang="en-US" altLang="zh-CN" sz="1600" kern="0" dirty="0">
                    <a:solidFill>
                      <a:schemeClr val="tx1"/>
                    </a:solidFill>
                    <a:latin typeface="+mj-lt"/>
                  </a:rPr>
                  <a:t> “suitable activation functions”</a:t>
                </a:r>
              </a:p>
              <a:p>
                <a:pPr lvl="1"/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Versatile, can do anything</a:t>
                </a: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Increasing depth is more efficient than expanding the width </a:t>
                </a:r>
                <a:b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</a:br>
                <a14:m>
                  <m:oMath xmlns:m="http://schemas.openxmlformats.org/officeDocument/2006/math">
                    <m:r>
                      <a:rPr lang="en-US" altLang="zh-CN" sz="22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200" b="1" kern="0" dirty="0">
                    <a:solidFill>
                      <a:schemeClr val="tx1"/>
                    </a:solidFill>
                    <a:latin typeface="+mj-lt"/>
                  </a:rPr>
                  <a:t> Deep Learning</a:t>
                </a: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… With the cost of exploding number of parameters</a:t>
                </a:r>
              </a:p>
            </p:txBody>
          </p:sp>
        </mc:Choice>
        <mc:Fallback xmlns=""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4123049A-C2CE-4FD1-B798-C88B06FA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10" y="2988860"/>
                <a:ext cx="7824588" cy="2254053"/>
              </a:xfrm>
              <a:prstGeom prst="rect">
                <a:avLst/>
              </a:prstGeom>
              <a:blipFill>
                <a:blip r:embed="rId3"/>
                <a:stretch>
                  <a:fillRect l="-1012" t="-1892" b="-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形 11">
            <a:extLst>
              <a:ext uri="{FF2B5EF4-FFF2-40B4-BE49-F238E27FC236}">
                <a16:creationId xmlns:a16="http://schemas.microsoft.com/office/drawing/2014/main" id="{1CFEE820-C357-4915-A9D7-8E6EEC930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8235" y="3412351"/>
            <a:ext cx="1913296" cy="14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8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How to distinguish Good or Bad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011" y="652144"/>
                <a:ext cx="6340760" cy="5190131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rgbClr val="B1C9A9"/>
                    </a:solidFill>
                    <a:latin typeface="楷体" pitchFamily="49" charset="-122"/>
                    <a:ea typeface="楷体" pitchFamily="49" charset="-122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6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In phenomenology: 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a good description ≈ a good fit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kern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kern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kern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-fit, F-test…</a:t>
                </a: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What is a good NN? Let </a:t>
                </a:r>
                <a:r>
                  <a:rPr lang="en-US" altLang="zh-CN" sz="2200" kern="0" dirty="0">
                    <a:solidFill>
                      <a:srgbClr val="FF0000"/>
                    </a:solidFill>
                    <a:latin typeface="+mj-lt"/>
                  </a:rPr>
                  <a:t>loss functions</a:t>
                </a:r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 judge!</a:t>
                </a:r>
              </a:p>
              <a:p>
                <a:pPr lvl="1"/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NN is nothing but a function: </a:t>
                </a:r>
                <a14:m>
                  <m:oMath xmlns:m="http://schemas.openxmlformats.org/officeDocument/2006/math"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𝑁𝑁</m:t>
                    </m:r>
                    <m:d>
                      <m:dPr>
                        <m:ctrlP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altLang="zh-CN" kern="0" dirty="0">
                  <a:solidFill>
                    <a:srgbClr val="FF0000"/>
                  </a:solidFill>
                  <a:latin typeface="+mj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kumimoji="0"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𝑁𝑁</m:t>
                    </m:r>
                    <m:d>
                      <m:dPr>
                        <m:ctrlPr>
                          <a:rPr kumimoji="0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0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kumimoji="0"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kern="0" dirty="0">
                    <a:solidFill>
                      <a:schemeClr val="tx1"/>
                    </a:solidFill>
                    <a:latin typeface="+mj-lt"/>
                  </a:rPr>
                  <a:t>V.S.</a:t>
                </a:r>
                <a:r>
                  <a:rPr lang="en-US" altLang="zh-CN" kern="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kumimoji="0"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endParaRPr lang="en-US" altLang="zh-CN" kern="0" dirty="0">
                  <a:solidFill>
                    <a:srgbClr val="FF0000"/>
                  </a:solidFill>
                  <a:latin typeface="+mj-lt"/>
                </a:endParaRP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Regression → Mean Square Error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000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200" kern="0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MSE</m:t>
                    </m:r>
                    <m:r>
                      <a:rPr lang="en-US" altLang="zh-CN" sz="18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≔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8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CN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800" b="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2200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sz="1800" i="1" ker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i="1" ker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200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800" b="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1800" b="0" i="1" kern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zh-CN" sz="1800" b="0" i="1" kern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kern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kern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kern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kern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altLang="zh-CN" sz="1800" b="0" i="1" kern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zh-CN" sz="1800" b="0" i="1" kern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altLang="zh-CN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Loss function Judges All</a:t>
                </a:r>
              </a:p>
              <a:p>
                <a:pPr lvl="1"/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Different Problems are defined by different loss functions</a:t>
                </a:r>
              </a:p>
              <a:p>
                <a:endParaRPr lang="en-US" altLang="zh-CN" sz="22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altLang="zh-CN" sz="2200" kern="0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altLang="zh-CN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1" y="652144"/>
                <a:ext cx="6340760" cy="5190131"/>
              </a:xfrm>
              <a:prstGeom prst="rect">
                <a:avLst/>
              </a:prstGeom>
              <a:blipFill>
                <a:blip r:embed="rId2"/>
                <a:stretch>
                  <a:fillRect l="-1346" t="-940" r="-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形 16">
            <a:extLst>
              <a:ext uri="{FF2B5EF4-FFF2-40B4-BE49-F238E27FC236}">
                <a16:creationId xmlns:a16="http://schemas.microsoft.com/office/drawing/2014/main" id="{206D33EF-4721-486E-A672-00A8AAC21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258" y="945663"/>
            <a:ext cx="3724844" cy="2366828"/>
          </a:xfrm>
          <a:prstGeom prst="rect">
            <a:avLst/>
          </a:prstGeom>
        </p:spPr>
      </p:pic>
      <p:pic>
        <p:nvPicPr>
          <p:cNvPr id="4098" name="Picture 2" descr="https://snst.lzu.edu.cn/snstnew/upload/images/20230330/5ecf8af6a10a43528e10e67eefa78392.png">
            <a:extLst>
              <a:ext uri="{FF2B5EF4-FFF2-40B4-BE49-F238E27FC236}">
                <a16:creationId xmlns:a16="http://schemas.microsoft.com/office/drawing/2014/main" id="{6A84E99A-08B4-41FF-9371-3FAB43F3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43" y="3680070"/>
            <a:ext cx="4386766" cy="211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Loss function of Classification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011" y="652145"/>
                <a:ext cx="5103362" cy="311637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rgbClr val="B1C9A9"/>
                    </a:solidFill>
                    <a:latin typeface="楷体" pitchFamily="49" charset="-122"/>
                    <a:ea typeface="楷体" pitchFamily="49" charset="-122"/>
                    <a:cs typeface="+mn-cs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6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1400">
                    <a:solidFill>
                      <a:srgbClr val="B1C9A9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CN" sz="2200" b="1" kern="0" dirty="0" err="1">
                    <a:solidFill>
                      <a:srgbClr val="FF0000"/>
                    </a:solidFill>
                    <a:latin typeface="+mj-lt"/>
                  </a:rPr>
                  <a:t>Soft</a:t>
                </a:r>
                <a:r>
                  <a:rPr lang="en-US" altLang="zh-CN" sz="2200" kern="0" dirty="0" err="1">
                    <a:solidFill>
                      <a:schemeClr val="tx1"/>
                    </a:solidFill>
                    <a:latin typeface="+mj-lt"/>
                  </a:rPr>
                  <a:t>max</a:t>
                </a:r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 activation</a:t>
                </a:r>
              </a:p>
              <a:p>
                <a:pPr lvl="1"/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SoftMax</a:t>
                </a:r>
                <a:r>
                  <a:rPr lang="en-US" altLang="zh-CN" sz="1800" kern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800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18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800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sz="1800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altLang="zh-CN" sz="18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sz="1800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zh-CN" sz="1800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 ker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 ker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 ker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den>
                    </m:f>
                  </m:oMath>
                </a14:m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      Sigmoid :</a:t>
                </a:r>
                <a:r>
                  <a:rPr lang="en-US" altLang="zh-CN" sz="1800" kern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800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18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18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func>
                      </m:den>
                    </m:f>
                  </m:oMath>
                </a14:m>
                <a:endParaRPr lang="en-US" altLang="zh-CN" sz="1800" kern="0" dirty="0">
                  <a:solidFill>
                    <a:schemeClr val="tx1"/>
                  </a:solidFill>
                  <a:latin typeface="+mj-lt"/>
                </a:endParaRPr>
              </a:p>
              <a:p>
                <a:pPr lvl="1"/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Probability summation =1</a:t>
                </a:r>
              </a:p>
              <a:p>
                <a:pPr lvl="1"/>
                <a:r>
                  <a:rPr lang="en-US" altLang="zh-CN" sz="1800" b="1" kern="0" dirty="0">
                    <a:solidFill>
                      <a:srgbClr val="FF0000"/>
                    </a:solidFill>
                    <a:latin typeface="+mj-lt"/>
                  </a:rPr>
                  <a:t>Differentiable</a:t>
                </a:r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 version of Max</a:t>
                </a: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Cross Entropy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8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altLang="zh-CN" sz="18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altLang="zh-CN" sz="2200" kern="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altLang="zh-CN" sz="2200" kern="0" dirty="0">
                    <a:solidFill>
                      <a:schemeClr val="tx1"/>
                    </a:solidFill>
                    <a:latin typeface="+mj-lt"/>
                  </a:rPr>
                  <a:t>Generalizations</a:t>
                </a:r>
              </a:p>
              <a:p>
                <a:pPr lvl="1"/>
                <a:r>
                  <a:rPr lang="en-US" altLang="zh-CN" sz="1800" kern="0" dirty="0">
                    <a:solidFill>
                      <a:schemeClr val="tx1"/>
                    </a:solidFill>
                    <a:latin typeface="+mj-lt"/>
                  </a:rPr>
                  <a:t>KL Divergence </a:t>
                </a:r>
                <a:r>
                  <a:rPr lang="en-US" altLang="zh-CN" sz="1800" kern="0" dirty="0" err="1">
                    <a:solidFill>
                      <a:schemeClr val="tx1"/>
                    </a:solidFill>
                    <a:latin typeface="+mj-lt"/>
                  </a:rPr>
                  <a:t>etc</a:t>
                </a:r>
                <a:endParaRPr lang="en-US" altLang="zh-CN" sz="1800" kern="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D4C883F-599C-41E4-BD61-D2891F377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1" y="652145"/>
                <a:ext cx="5103362" cy="3116375"/>
              </a:xfrm>
              <a:prstGeom prst="rect">
                <a:avLst/>
              </a:prstGeom>
              <a:blipFill>
                <a:blip r:embed="rId2"/>
                <a:stretch>
                  <a:fillRect l="-1673" t="-1566" b="-39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D366AA4A-6F93-4708-A793-1460BFBB9298}"/>
              </a:ext>
            </a:extLst>
          </p:cNvPr>
          <p:cNvGrpSpPr/>
          <p:nvPr/>
        </p:nvGrpSpPr>
        <p:grpSpPr>
          <a:xfrm>
            <a:off x="242011" y="3866866"/>
            <a:ext cx="4499363" cy="1717697"/>
            <a:chOff x="5976041" y="3835335"/>
            <a:chExt cx="4958798" cy="1840584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8FA39223-1D6D-43CC-BFC8-412D4F676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76041" y="3972788"/>
              <a:ext cx="2632859" cy="17031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22B6F07-4298-4651-82F3-BB33D8F9543A}"/>
                    </a:ext>
                  </a:extLst>
                </p:cNvPr>
                <p:cNvSpPr/>
                <p:nvPr/>
              </p:nvSpPr>
              <p:spPr>
                <a:xfrm>
                  <a:off x="7245855" y="3835335"/>
                  <a:ext cx="3688984" cy="8479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kern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a:rPr lang="en-US" altLang="zh-CN" b="0" i="1" kern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en-US" altLang="zh-CN" b="0" i="1" kern="0" smtClean="0">
                            <a:latin typeface="Cambria Math" panose="02040503050406030204" pitchFamily="18" charset="0"/>
                          </a:rPr>
                          <m:t>≔ 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ker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i="1" ker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r>
                              <a:rPr lang="en-US" altLang="zh-CN" i="1" ker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altLang="zh-CN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 ker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i="1" ker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CN" i="1" ker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f>
                              <m:fPr>
                                <m:ctrlPr>
                                  <a:rPr lang="en-US" altLang="zh-CN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kern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altLang="zh-CN" b="0" i="1" kern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kern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b="0" i="1" kern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altLang="zh-CN" i="1" ker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 ker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22B6F07-4298-4651-82F3-BB33D8F954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5855" y="3835335"/>
                  <a:ext cx="3688984" cy="8479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图形 31">
            <a:extLst>
              <a:ext uri="{FF2B5EF4-FFF2-40B4-BE49-F238E27FC236}">
                <a16:creationId xmlns:a16="http://schemas.microsoft.com/office/drawing/2014/main" id="{19FBAD4D-C631-4DCF-97D5-50E394F83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4436" y="1045915"/>
            <a:ext cx="2478953" cy="168047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325910DF-0266-4655-8FEF-C90FC2302C09}"/>
              </a:ext>
            </a:extLst>
          </p:cNvPr>
          <p:cNvGrpSpPr/>
          <p:nvPr/>
        </p:nvGrpSpPr>
        <p:grpSpPr>
          <a:xfrm>
            <a:off x="7636262" y="866464"/>
            <a:ext cx="4204544" cy="1400779"/>
            <a:chOff x="7636262" y="866464"/>
            <a:chExt cx="4204544" cy="1400779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0F3611C-ECC8-4F07-BCE2-AAF8D0ECD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6851"/>
            <a:stretch/>
          </p:blipFill>
          <p:spPr>
            <a:xfrm>
              <a:off x="7636262" y="1084152"/>
              <a:ext cx="826141" cy="1010251"/>
            </a:xfrm>
            <a:prstGeom prst="rect">
              <a:avLst/>
            </a:prstGeom>
          </p:spPr>
        </p:pic>
        <p:sp>
          <p:nvSpPr>
            <p:cNvPr id="27" name="右大括号 26">
              <a:extLst>
                <a:ext uri="{FF2B5EF4-FFF2-40B4-BE49-F238E27FC236}">
                  <a16:creationId xmlns:a16="http://schemas.microsoft.com/office/drawing/2014/main" id="{7E17EBE2-3153-4B58-88B9-9D03472346DC}"/>
                </a:ext>
              </a:extLst>
            </p:cNvPr>
            <p:cNvSpPr/>
            <p:nvPr/>
          </p:nvSpPr>
          <p:spPr bwMode="auto">
            <a:xfrm rot="10800000">
              <a:off x="10212604" y="1084152"/>
              <a:ext cx="362259" cy="965402"/>
            </a:xfrm>
            <a:prstGeom prst="rightBrace">
              <a:avLst>
                <a:gd name="adj1" fmla="val 26374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EFB0A25-ADF0-4AD3-8C9C-3CC1EFE1D9C2}"/>
                </a:ext>
              </a:extLst>
            </p:cNvPr>
            <p:cNvGrpSpPr/>
            <p:nvPr/>
          </p:nvGrpSpPr>
          <p:grpSpPr>
            <a:xfrm>
              <a:off x="8796974" y="1221966"/>
              <a:ext cx="1324913" cy="689774"/>
              <a:chOff x="4175880" y="4678175"/>
              <a:chExt cx="1650648" cy="859358"/>
            </a:xfrm>
          </p:grpSpPr>
          <p:sp>
            <p:nvSpPr>
              <p:cNvPr id="36" name="流程图: 可选过程 35">
                <a:extLst>
                  <a:ext uri="{FF2B5EF4-FFF2-40B4-BE49-F238E27FC236}">
                    <a16:creationId xmlns:a16="http://schemas.microsoft.com/office/drawing/2014/main" id="{BF3AF6A2-4186-4FAC-847B-8FD7594DE005}"/>
                  </a:ext>
                </a:extLst>
              </p:cNvPr>
              <p:cNvSpPr/>
              <p:nvPr/>
            </p:nvSpPr>
            <p:spPr>
              <a:xfrm>
                <a:off x="4175880" y="4678175"/>
                <a:ext cx="1650648" cy="859358"/>
              </a:xfrm>
              <a:prstGeom prst="flowChartAlternateProcess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7" name="图形 36">
                <a:extLst>
                  <a:ext uri="{FF2B5EF4-FFF2-40B4-BE49-F238E27FC236}">
                    <a16:creationId xmlns:a16="http://schemas.microsoft.com/office/drawing/2014/main" id="{A2D37621-A982-4F6D-814A-6BC18DA86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422668" y="4678175"/>
                <a:ext cx="1168532" cy="859358"/>
              </a:xfrm>
              <a:prstGeom prst="rect">
                <a:avLst/>
              </a:prstGeom>
            </p:spPr>
          </p:pic>
        </p:grpSp>
        <p:sp>
          <p:nvSpPr>
            <p:cNvPr id="31" name="右大括号 30">
              <a:extLst>
                <a:ext uri="{FF2B5EF4-FFF2-40B4-BE49-F238E27FC236}">
                  <a16:creationId xmlns:a16="http://schemas.microsoft.com/office/drawing/2014/main" id="{EF06CB61-2168-4526-B1AB-E6116688FC05}"/>
                </a:ext>
              </a:extLst>
            </p:cNvPr>
            <p:cNvSpPr/>
            <p:nvPr/>
          </p:nvSpPr>
          <p:spPr bwMode="auto">
            <a:xfrm>
              <a:off x="8375380" y="1084152"/>
              <a:ext cx="362259" cy="965402"/>
            </a:xfrm>
            <a:prstGeom prst="rightBrace">
              <a:avLst>
                <a:gd name="adj1" fmla="val 26374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: 圆角 33">
                  <a:extLst>
                    <a:ext uri="{FF2B5EF4-FFF2-40B4-BE49-F238E27FC236}">
                      <a16:creationId xmlns:a16="http://schemas.microsoft.com/office/drawing/2014/main" id="{9FB346AF-6C6F-487D-8E6F-7722F76CFC57}"/>
                    </a:ext>
                  </a:extLst>
                </p:cNvPr>
                <p:cNvSpPr/>
                <p:nvPr/>
              </p:nvSpPr>
              <p:spPr bwMode="auto">
                <a:xfrm>
                  <a:off x="10639962" y="866464"/>
                  <a:ext cx="1200844" cy="435377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Gulim" pitchFamily="34" charset="-127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Gulim" pitchFamily="34" charset="-127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zh-CN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Gulim" pitchFamily="34" charset="-127"/>
                              </a:rPr>
                              <m:t>𝑐𝑎𝑡</m:t>
                            </m:r>
                          </m:sub>
                        </m:sSub>
                        <m:r>
                          <a:rPr kumimoji="1" lang="en-US" altLang="zh-CN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Gulim" pitchFamily="34" charset="-127"/>
                          </a:rPr>
                          <m:t>=0.7</m:t>
                        </m:r>
                      </m:oMath>
                    </m:oMathPara>
                  </a14:m>
                  <a:endParaRPr kumimoji="1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  <a:ea typeface="Gulim" pitchFamily="34" charset="-127"/>
                  </a:endParaRPr>
                </a:p>
              </p:txBody>
            </p:sp>
          </mc:Choice>
          <mc:Fallback xmlns="">
            <p:sp>
              <p:nvSpPr>
                <p:cNvPr id="34" name="矩形: 圆角 33">
                  <a:extLst>
                    <a:ext uri="{FF2B5EF4-FFF2-40B4-BE49-F238E27FC236}">
                      <a16:creationId xmlns:a16="http://schemas.microsoft.com/office/drawing/2014/main" id="{9FB346AF-6C6F-487D-8E6F-7722F76CFC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39962" y="866464"/>
                  <a:ext cx="1200844" cy="43537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矩形: 圆角 34">
                  <a:extLst>
                    <a:ext uri="{FF2B5EF4-FFF2-40B4-BE49-F238E27FC236}">
                      <a16:creationId xmlns:a16="http://schemas.microsoft.com/office/drawing/2014/main" id="{A33C4687-0A34-46A5-9902-150438491051}"/>
                    </a:ext>
                  </a:extLst>
                </p:cNvPr>
                <p:cNvSpPr/>
                <p:nvPr/>
              </p:nvSpPr>
              <p:spPr bwMode="auto">
                <a:xfrm>
                  <a:off x="10639961" y="1831866"/>
                  <a:ext cx="1200844" cy="435377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Gulim" pitchFamily="34" charset="-127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Gulim" pitchFamily="34" charset="-127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zh-CN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Gulim" pitchFamily="34" charset="-127"/>
                              </a:rPr>
                              <m:t>𝑑𝑜𝑔</m:t>
                            </m:r>
                          </m:sub>
                        </m:sSub>
                        <m:r>
                          <a:rPr kumimoji="1" lang="en-US" altLang="zh-CN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Gulim" pitchFamily="34" charset="-127"/>
                          </a:rPr>
                          <m:t>=0.3</m:t>
                        </m:r>
                      </m:oMath>
                    </m:oMathPara>
                  </a14:m>
                  <a:endParaRPr kumimoji="1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  <a:ea typeface="Gulim" pitchFamily="34" charset="-127"/>
                  </a:endParaRPr>
                </a:p>
              </p:txBody>
            </p:sp>
          </mc:Choice>
          <mc:Fallback xmlns="">
            <p:sp>
              <p:nvSpPr>
                <p:cNvPr id="35" name="矩形: 圆角 34">
                  <a:extLst>
                    <a:ext uri="{FF2B5EF4-FFF2-40B4-BE49-F238E27FC236}">
                      <a16:creationId xmlns:a16="http://schemas.microsoft.com/office/drawing/2014/main" id="{A33C4687-0A34-46A5-9902-1504384910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39961" y="1831866"/>
                  <a:ext cx="1200844" cy="435377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213E4BD-5519-4783-9539-9D391283FC93}"/>
                  </a:ext>
                </a:extLst>
              </p:cNvPr>
              <p:cNvSpPr/>
              <p:nvPr/>
            </p:nvSpPr>
            <p:spPr>
              <a:xfrm>
                <a:off x="8403301" y="2394913"/>
                <a:ext cx="25333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i="1" kern="0">
                          <a:latin typeface="Cambria Math" panose="02040503050406030204" pitchFamily="18" charset="0"/>
                        </a:rPr>
                        <m:t> =−</m:t>
                      </m:r>
                      <m:func>
                        <m:funcPr>
                          <m:ctrlPr>
                            <a:rPr lang="en-US" altLang="zh-CN" i="1" ker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ker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 kern="0">
                              <a:latin typeface="Cambria Math" panose="02040503050406030204" pitchFamily="18" charset="0"/>
                            </a:rPr>
                            <m:t>0.7</m:t>
                          </m:r>
                        </m:e>
                      </m:func>
                      <m:r>
                        <a:rPr lang="en-US" altLang="zh-CN" i="1" kern="0">
                          <a:latin typeface="Cambria Math" panose="02040503050406030204" pitchFamily="18" charset="0"/>
                        </a:rPr>
                        <m:t>≈ 0.357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213E4BD-5519-4783-9539-9D391283F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301" y="2394913"/>
                <a:ext cx="2533386" cy="369332"/>
              </a:xfrm>
              <a:prstGeom prst="rect">
                <a:avLst/>
              </a:prstGeom>
              <a:blipFill>
                <a:blip r:embed="rId1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3892CA14-66CD-4F18-96F7-C249981F0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3527" y="3278282"/>
            <a:ext cx="5903705" cy="17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C913C-0C27-4C88-9A47-7491254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"/>
            <a:ext cx="10534685" cy="773095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j-lt"/>
              </a:rPr>
              <a:t>How to Train a NN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747DEEE-113A-4D9D-A089-22164372A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426531"/>
              </p:ext>
            </p:extLst>
          </p:nvPr>
        </p:nvGraphicFramePr>
        <p:xfrm>
          <a:off x="1503057" y="1199758"/>
          <a:ext cx="8861993" cy="46313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43600">
                  <a:extLst>
                    <a:ext uri="{9D8B030D-6E8A-4147-A177-3AD203B41FA5}">
                      <a16:colId xmlns:a16="http://schemas.microsoft.com/office/drawing/2014/main" val="3885662534"/>
                    </a:ext>
                  </a:extLst>
                </a:gridCol>
                <a:gridCol w="3483790">
                  <a:extLst>
                    <a:ext uri="{9D8B030D-6E8A-4147-A177-3AD203B41FA5}">
                      <a16:colId xmlns:a16="http://schemas.microsoft.com/office/drawing/2014/main" val="4136816630"/>
                    </a:ext>
                  </a:extLst>
                </a:gridCol>
                <a:gridCol w="3334603">
                  <a:extLst>
                    <a:ext uri="{9D8B030D-6E8A-4147-A177-3AD203B41FA5}">
                      <a16:colId xmlns:a16="http://schemas.microsoft.com/office/drawing/2014/main" val="793305939"/>
                    </a:ext>
                  </a:extLst>
                </a:gridCol>
              </a:tblGrid>
              <a:tr h="494281">
                <a:tc>
                  <a:txBody>
                    <a:bodyPr/>
                    <a:lstStyle/>
                    <a:p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Physical Model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Neural Network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449811"/>
                  </a:ext>
                </a:extLst>
              </a:tr>
              <a:tr h="357483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Parameters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~10(&lt;100)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&gt;10^5 (even 10^9, 10^10)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605210"/>
                  </a:ext>
                </a:extLst>
              </a:tr>
              <a:tr h="617025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Calculations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Integral, Differential, Recursive…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Affine Transformation </a:t>
                      </a:r>
                      <a:br>
                        <a:rPr lang="en-US" altLang="zh-CN" dirty="0">
                          <a:latin typeface="+mj-lt"/>
                        </a:rPr>
                      </a:br>
                      <a:r>
                        <a:rPr lang="en-US" altLang="zh-CN" dirty="0">
                          <a:latin typeface="+mj-lt"/>
                        </a:rPr>
                        <a:t>(Matrix Multiplication)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15408"/>
                  </a:ext>
                </a:extLst>
              </a:tr>
              <a:tr h="617025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Type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Non-Linear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Non-Linear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204239"/>
                  </a:ext>
                </a:extLst>
              </a:tr>
              <a:tr h="617025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Difficulty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Hard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Simple (in some sense)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26791"/>
                  </a:ext>
                </a:extLst>
              </a:tr>
              <a:tr h="617025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Device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(mainly) CPU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GPU/TPU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126146"/>
                  </a:ext>
                </a:extLst>
              </a:tr>
              <a:tr h="617025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Method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“Orthodox” Numerical Methods</a:t>
                      </a:r>
                      <a:br>
                        <a:rPr lang="en-US" altLang="zh-CN" dirty="0">
                          <a:latin typeface="+mj-lt"/>
                        </a:rPr>
                      </a:br>
                      <a:r>
                        <a:rPr lang="en-US" altLang="zh-CN" dirty="0">
                          <a:latin typeface="+mj-lt"/>
                        </a:rPr>
                        <a:t>(Quasi-) Newton Method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+mj-lt"/>
                        </a:rPr>
                        <a:t>Automatic Differentiation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+mj-lt"/>
                        </a:rPr>
                        <a:t>Stochastic Gradient Descent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+mj-lt"/>
                        </a:rPr>
                        <a:t>Back Propagation</a:t>
                      </a:r>
                      <a:endParaRPr lang="zh-CN" alt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31865"/>
                  </a:ext>
                </a:extLst>
              </a:tr>
              <a:tr h="357483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Tools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ROOT/Minuit/D.I.Y</a:t>
                      </a:r>
                      <a:endParaRPr lang="zh-CN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latin typeface="+mj-lt"/>
                        </a:rPr>
                        <a:t>PyTorch</a:t>
                      </a:r>
                      <a:r>
                        <a:rPr lang="en-US" altLang="zh-CN" dirty="0">
                          <a:latin typeface="+mj-lt"/>
                        </a:rPr>
                        <a:t>/JAX/TensorFlow/</a:t>
                      </a:r>
                      <a:r>
                        <a:rPr lang="en-US" altLang="zh-CN" dirty="0" err="1">
                          <a:latin typeface="+mj-lt"/>
                        </a:rPr>
                        <a:t>MXNet</a:t>
                      </a:r>
                      <a:endParaRPr lang="en-US" altLang="zh-CN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368827"/>
                  </a:ext>
                </a:extLst>
              </a:tr>
            </a:tbl>
          </a:graphicData>
        </a:graphic>
      </p:graphicFrame>
      <p:pic>
        <p:nvPicPr>
          <p:cNvPr id="5" name="图形 4">
            <a:extLst>
              <a:ext uri="{FF2B5EF4-FFF2-40B4-BE49-F238E27FC236}">
                <a16:creationId xmlns:a16="http://schemas.microsoft.com/office/drawing/2014/main" id="{76965483-CB2C-4A65-8687-897AAD79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3348" y="2978089"/>
            <a:ext cx="1461340" cy="10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4855"/>
      </p:ext>
    </p:extLst>
  </p:cSld>
  <p:clrMapOvr>
    <a:masterClrMapping/>
  </p:clrMapOvr>
</p:sld>
</file>

<file path=ppt/theme/theme1.xml><?xml version="1.0" encoding="utf-8"?>
<a:theme xmlns:a="http://schemas.openxmlformats.org/drawingml/2006/main" name="国科大主题1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自定义 1">
      <a:majorFont>
        <a:latin typeface="Calibri"/>
        <a:ea typeface="等线"/>
        <a:cs typeface=""/>
      </a:majorFont>
      <a:minorFont>
        <a:latin typeface="Calibr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B13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3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国科大主题1" id="{26518813-3A23-4EBF-8173-92F66D639333}" vid="{79663E33-B156-41CA-A665-4CB6A6385E99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Calibri"/>
        <a:ea typeface="等线"/>
        <a:cs typeface=""/>
      </a:majorFont>
      <a:minorFont>
        <a:latin typeface="Times New Roman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主题国科大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自定义 2">
      <a:majorFont>
        <a:latin typeface="Calibri"/>
        <a:ea typeface="等线"/>
        <a:cs typeface=""/>
      </a:majorFont>
      <a:minorFont>
        <a:latin typeface="Times New Roman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B13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3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主题国科大" id="{D6527027-CB9B-4E4F-A24E-578A0895D822}" vid="{22E69607-5333-48DD-B1EA-74C5167D433D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Calibri"/>
        <a:ea typeface="等线"/>
        <a:cs typeface=""/>
      </a:majorFont>
      <a:minorFont>
        <a:latin typeface="Times New Roman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国科大主题1</Template>
  <TotalTime>13405</TotalTime>
  <Words>1882</Words>
  <Application>Microsoft Office PowerPoint</Application>
  <PresentationFormat>宽屏</PresentationFormat>
  <Paragraphs>436</Paragraphs>
  <Slides>39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39</vt:i4>
      </vt:variant>
    </vt:vector>
  </HeadingPairs>
  <TitlesOfParts>
    <vt:vector size="58" baseType="lpstr">
      <vt:lpstr>-apple-system</vt:lpstr>
      <vt:lpstr>Gulim</vt:lpstr>
      <vt:lpstr>맑은 고딕</vt:lpstr>
      <vt:lpstr>-쉬리B</vt:lpstr>
      <vt:lpstr>-쉬리M</vt:lpstr>
      <vt:lpstr>微软雅黑</vt:lpstr>
      <vt:lpstr>楷体</vt:lpstr>
      <vt:lpstr>等线</vt:lpstr>
      <vt:lpstr>黑体</vt:lpstr>
      <vt:lpstr>Arial</vt:lpstr>
      <vt:lpstr>Arial</vt:lpstr>
      <vt:lpstr>Calibri</vt:lpstr>
      <vt:lpstr>Cambria Math</vt:lpstr>
      <vt:lpstr>Source Sans Pro</vt:lpstr>
      <vt:lpstr>Times New Roman</vt:lpstr>
      <vt:lpstr>国科大主题1</vt:lpstr>
      <vt:lpstr>自定义设计方案</vt:lpstr>
      <vt:lpstr>1_主题国科大</vt:lpstr>
      <vt:lpstr>1_自定义设计方案</vt:lpstr>
      <vt:lpstr>Rediscovery of Numerical Luescher’s Formula from the Neural Network </vt:lpstr>
      <vt:lpstr>Contents</vt:lpstr>
      <vt:lpstr>Roadmap</vt:lpstr>
      <vt:lpstr>NN Architecture</vt:lpstr>
      <vt:lpstr>Activation Functions</vt:lpstr>
      <vt:lpstr>NN Can Approximate “Any” Function</vt:lpstr>
      <vt:lpstr>How to distinguish Good or Bad</vt:lpstr>
      <vt:lpstr>Loss function of Classification Problem</vt:lpstr>
      <vt:lpstr>How to Train a NN</vt:lpstr>
      <vt:lpstr>How to Train a NN</vt:lpstr>
      <vt:lpstr>How to Train a NN</vt:lpstr>
      <vt:lpstr>Automatic Differentiation + Back Propagation</vt:lpstr>
      <vt:lpstr>Short Summary</vt:lpstr>
      <vt:lpstr>Architecture Extensions</vt:lpstr>
      <vt:lpstr>AutoEncoder(自动编码器)</vt:lpstr>
      <vt:lpstr>Encoder-Decoder Examples</vt:lpstr>
      <vt:lpstr>Encoder Decoder Examples</vt:lpstr>
      <vt:lpstr>(β)Variational Auto-Encoder(βVAE变分自动编码器)</vt:lpstr>
      <vt:lpstr>βVAE in Physics</vt:lpstr>
      <vt:lpstr>PowerPoint 演示文稿</vt:lpstr>
      <vt:lpstr>Parameter Number is Huge</vt:lpstr>
      <vt:lpstr>Possible Questions from Physicists</vt:lpstr>
      <vt:lpstr>Possible Questions from Physicists</vt:lpstr>
      <vt:lpstr>Possible Questions from Physicists</vt:lpstr>
      <vt:lpstr>Motivation of Our Work</vt:lpstr>
      <vt:lpstr>Hamiltonian Effective Field Theory(HEFT) &amp; Data Generation</vt:lpstr>
      <vt:lpstr>Hamiltonian Effective Field Theory(HEFT) &amp; Data Generation</vt:lpstr>
      <vt:lpstr>PowerPoint 演示文稿</vt:lpstr>
      <vt:lpstr>PowerPoint 演示文稿</vt:lpstr>
      <vt:lpstr>What We Learned</vt:lpstr>
      <vt:lpstr>Personal Remarks</vt:lpstr>
      <vt:lpstr>Outlook</vt:lpstr>
      <vt:lpstr>Thank you</vt:lpstr>
      <vt:lpstr>Cheese Paradox</vt:lpstr>
      <vt:lpstr>All models are wrong, but some are useful</vt:lpstr>
      <vt:lpstr>Result Analysis</vt:lpstr>
      <vt:lpstr>BackUp</vt:lpstr>
      <vt:lpstr>PowerPoint 演示文稿</vt:lpstr>
      <vt:lpstr>PowerPoint 演示文稿</vt:lpstr>
    </vt:vector>
  </TitlesOfParts>
  <Company>UCAS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NN_Intro</dc:title>
  <dc:creator>陆宇</dc:creator>
  <cp:lastModifiedBy>Yu Lu</cp:lastModifiedBy>
  <cp:revision>1000</cp:revision>
  <dcterms:created xsi:type="dcterms:W3CDTF">2021-10-27T12:59:35Z</dcterms:created>
  <dcterms:modified xsi:type="dcterms:W3CDTF">2024-11-08T01:59:14Z</dcterms:modified>
</cp:coreProperties>
</file>