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3"/>
    <p:sldMasterId id="2147483655" r:id="rId4"/>
    <p:sldMasterId id="2147483658" r:id="rId5"/>
  </p:sldMasterIdLst>
  <p:notesMasterIdLst>
    <p:notesMasterId r:id="rId7"/>
  </p:notesMasterIdLst>
  <p:handoutMasterIdLst>
    <p:handoutMasterId r:id="rId50"/>
  </p:handoutMasterIdLst>
  <p:sldIdLst>
    <p:sldId id="639" r:id="rId6"/>
    <p:sldId id="962" r:id="rId8"/>
    <p:sldId id="704" r:id="rId9"/>
    <p:sldId id="842" r:id="rId10"/>
    <p:sldId id="736" r:id="rId11"/>
    <p:sldId id="922" r:id="rId12"/>
    <p:sldId id="883" r:id="rId13"/>
    <p:sldId id="708" r:id="rId14"/>
    <p:sldId id="802" r:id="rId15"/>
    <p:sldId id="803" r:id="rId16"/>
    <p:sldId id="720" r:id="rId17"/>
    <p:sldId id="710" r:id="rId18"/>
    <p:sldId id="709" r:id="rId19"/>
    <p:sldId id="843" r:id="rId20"/>
    <p:sldId id="715" r:id="rId21"/>
    <p:sldId id="716" r:id="rId22"/>
    <p:sldId id="717" r:id="rId23"/>
    <p:sldId id="718" r:id="rId24"/>
    <p:sldId id="719" r:id="rId25"/>
    <p:sldId id="804" r:id="rId26"/>
    <p:sldId id="711" r:id="rId27"/>
    <p:sldId id="884" r:id="rId28"/>
    <p:sldId id="755" r:id="rId29"/>
    <p:sldId id="756" r:id="rId30"/>
    <p:sldId id="758" r:id="rId31"/>
    <p:sldId id="760" r:id="rId32"/>
    <p:sldId id="761" r:id="rId33"/>
    <p:sldId id="757" r:id="rId34"/>
    <p:sldId id="805" r:id="rId35"/>
    <p:sldId id="703" r:id="rId36"/>
    <p:sldId id="713" r:id="rId37"/>
    <p:sldId id="765" r:id="rId38"/>
    <p:sldId id="768" r:id="rId39"/>
    <p:sldId id="807" r:id="rId40"/>
    <p:sldId id="714" r:id="rId41"/>
    <p:sldId id="793" r:id="rId42"/>
    <p:sldId id="794" r:id="rId43"/>
    <p:sldId id="795" r:id="rId44"/>
    <p:sldId id="798" r:id="rId45"/>
    <p:sldId id="796" r:id="rId46"/>
    <p:sldId id="806" r:id="rId47"/>
    <p:sldId id="799" r:id="rId48"/>
    <p:sldId id="694" r:id="rId49"/>
  </p:sldIdLst>
  <p:sldSz cx="12192000" cy="6858000"/>
  <p:notesSz cx="6858000" cy="9144000"/>
  <p:custDataLst>
    <p:tags r:id="rId5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封面目录" id="{912B3ED7-30D0-44EE-A0D5-751049F4B74B}">
          <p14:sldIdLst>
            <p14:sldId id="639"/>
            <p14:sldId id="962"/>
            <p14:sldId id="704"/>
            <p14:sldId id="842"/>
            <p14:sldId id="736"/>
            <p14:sldId id="922"/>
            <p14:sldId id="883"/>
            <p14:sldId id="708"/>
            <p14:sldId id="802"/>
            <p14:sldId id="803"/>
            <p14:sldId id="720"/>
            <p14:sldId id="710"/>
            <p14:sldId id="709"/>
            <p14:sldId id="843"/>
            <p14:sldId id="715"/>
            <p14:sldId id="716"/>
            <p14:sldId id="717"/>
            <p14:sldId id="718"/>
            <p14:sldId id="719"/>
            <p14:sldId id="804"/>
            <p14:sldId id="711"/>
            <p14:sldId id="884"/>
            <p14:sldId id="755"/>
            <p14:sldId id="756"/>
            <p14:sldId id="758"/>
            <p14:sldId id="760"/>
            <p14:sldId id="761"/>
            <p14:sldId id="757"/>
            <p14:sldId id="805"/>
            <p14:sldId id="703"/>
            <p14:sldId id="713"/>
            <p14:sldId id="765"/>
            <p14:sldId id="768"/>
            <p14:sldId id="807"/>
            <p14:sldId id="714"/>
            <p14:sldId id="793"/>
            <p14:sldId id="794"/>
            <p14:sldId id="795"/>
            <p14:sldId id="798"/>
            <p14:sldId id="796"/>
            <p14:sldId id="806"/>
            <p14:sldId id="799"/>
            <p14:sldId id="69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E0E3"/>
    <a:srgbClr val="CCFF99"/>
    <a:srgbClr val="004098"/>
    <a:srgbClr val="4874CB"/>
    <a:srgbClr val="FBF3F1"/>
    <a:srgbClr val="022539"/>
    <a:srgbClr val="FB991C"/>
    <a:srgbClr val="1E7590"/>
    <a:srgbClr val="666666"/>
    <a:srgbClr val="DEDA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91" autoAdjust="0"/>
    <p:restoredTop sz="96520" autoAdjust="0"/>
  </p:normalViewPr>
  <p:slideViewPr>
    <p:cSldViewPr snapToGrid="0">
      <p:cViewPr varScale="1">
        <p:scale>
          <a:sx n="70" d="100"/>
          <a:sy n="70" d="100"/>
        </p:scale>
        <p:origin x="408" y="5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8" Type="http://schemas.openxmlformats.org/officeDocument/2006/relationships/slide" Target="slides/slide2.xml"/><Relationship Id="rId7" Type="http://schemas.openxmlformats.org/officeDocument/2006/relationships/notesMaster" Target="notesMasters/notesMaster1.xml"/><Relationship Id="rId6" Type="http://schemas.openxmlformats.org/officeDocument/2006/relationships/slide" Target="slides/slide1.xml"/><Relationship Id="rId54" Type="http://schemas.openxmlformats.org/officeDocument/2006/relationships/tags" Target="tags/tag253.xml"/><Relationship Id="rId53" Type="http://schemas.openxmlformats.org/officeDocument/2006/relationships/tableStyles" Target="tableStyles.xml"/><Relationship Id="rId52" Type="http://schemas.openxmlformats.org/officeDocument/2006/relationships/viewProps" Target="viewProps.xml"/><Relationship Id="rId51" Type="http://schemas.openxmlformats.org/officeDocument/2006/relationships/presProps" Target="presProps.xml"/><Relationship Id="rId50" Type="http://schemas.openxmlformats.org/officeDocument/2006/relationships/handoutMaster" Target="handoutMasters/handoutMaster1.xml"/><Relationship Id="rId5" Type="http://schemas.openxmlformats.org/officeDocument/2006/relationships/slideMaster" Target="slideMasters/slideMaster4.xml"/><Relationship Id="rId49" Type="http://schemas.openxmlformats.org/officeDocument/2006/relationships/slide" Target="slides/slide43.xml"/><Relationship Id="rId48" Type="http://schemas.openxmlformats.org/officeDocument/2006/relationships/slide" Target="slides/slide42.xml"/><Relationship Id="rId47" Type="http://schemas.openxmlformats.org/officeDocument/2006/relationships/slide" Target="slides/slide41.xml"/><Relationship Id="rId46" Type="http://schemas.openxmlformats.org/officeDocument/2006/relationships/slide" Target="slides/slide40.xml"/><Relationship Id="rId45" Type="http://schemas.openxmlformats.org/officeDocument/2006/relationships/slide" Target="slides/slide39.xml"/><Relationship Id="rId44" Type="http://schemas.openxmlformats.org/officeDocument/2006/relationships/slide" Target="slides/slide38.xml"/><Relationship Id="rId43" Type="http://schemas.openxmlformats.org/officeDocument/2006/relationships/slide" Target="slides/slide37.xml"/><Relationship Id="rId42" Type="http://schemas.openxmlformats.org/officeDocument/2006/relationships/slide" Target="slides/slide36.xml"/><Relationship Id="rId41" Type="http://schemas.openxmlformats.org/officeDocument/2006/relationships/slide" Target="slides/slide35.xml"/><Relationship Id="rId40" Type="http://schemas.openxmlformats.org/officeDocument/2006/relationships/slide" Target="slides/slide34.xml"/><Relationship Id="rId4" Type="http://schemas.openxmlformats.org/officeDocument/2006/relationships/slideMaster" Target="slideMasters/slideMaster3.xml"/><Relationship Id="rId39" Type="http://schemas.openxmlformats.org/officeDocument/2006/relationships/slide" Target="slides/slide33.xml"/><Relationship Id="rId38" Type="http://schemas.openxmlformats.org/officeDocument/2006/relationships/slide" Target="slides/slide32.xml"/><Relationship Id="rId37" Type="http://schemas.openxmlformats.org/officeDocument/2006/relationships/slide" Target="slides/slide31.xml"/><Relationship Id="rId36" Type="http://schemas.openxmlformats.org/officeDocument/2006/relationships/slide" Target="slides/slide30.xml"/><Relationship Id="rId35" Type="http://schemas.openxmlformats.org/officeDocument/2006/relationships/slide" Target="slides/slide29.xml"/><Relationship Id="rId34" Type="http://schemas.openxmlformats.org/officeDocument/2006/relationships/slide" Target="slides/slide28.xml"/><Relationship Id="rId33" Type="http://schemas.openxmlformats.org/officeDocument/2006/relationships/slide" Target="slides/slide27.xml"/><Relationship Id="rId32" Type="http://schemas.openxmlformats.org/officeDocument/2006/relationships/slide" Target="slides/slide26.xml"/><Relationship Id="rId31" Type="http://schemas.openxmlformats.org/officeDocument/2006/relationships/slide" Target="slides/slide25.xml"/><Relationship Id="rId30" Type="http://schemas.openxmlformats.org/officeDocument/2006/relationships/slide" Target="slides/slide24.xml"/><Relationship Id="rId3" Type="http://schemas.openxmlformats.org/officeDocument/2006/relationships/slideMaster" Target="slideMasters/slideMaster2.xml"/><Relationship Id="rId29" Type="http://schemas.openxmlformats.org/officeDocument/2006/relationships/slide" Target="slides/slide23.xml"/><Relationship Id="rId28" Type="http://schemas.openxmlformats.org/officeDocument/2006/relationships/slide" Target="slides/slide22.xml"/><Relationship Id="rId27" Type="http://schemas.openxmlformats.org/officeDocument/2006/relationships/slide" Target="slides/slide21.xml"/><Relationship Id="rId26" Type="http://schemas.openxmlformats.org/officeDocument/2006/relationships/slide" Target="slides/slide20.xml"/><Relationship Id="rId25" Type="http://schemas.openxmlformats.org/officeDocument/2006/relationships/slide" Target="slides/slide19.xml"/><Relationship Id="rId24" Type="http://schemas.openxmlformats.org/officeDocument/2006/relationships/slide" Target="slides/slide18.xml"/><Relationship Id="rId23" Type="http://schemas.openxmlformats.org/officeDocument/2006/relationships/slide" Target="slides/slide17.xml"/><Relationship Id="rId22" Type="http://schemas.openxmlformats.org/officeDocument/2006/relationships/slide" Target="slides/slide16.xml"/><Relationship Id="rId21" Type="http://schemas.openxmlformats.org/officeDocument/2006/relationships/slide" Target="slides/slide15.xml"/><Relationship Id="rId20" Type="http://schemas.openxmlformats.org/officeDocument/2006/relationships/slide" Target="slides/slide14.xml"/><Relationship Id="rId2" Type="http://schemas.openxmlformats.org/officeDocument/2006/relationships/theme" Target="theme/theme1.xml"/><Relationship Id="rId19" Type="http://schemas.openxmlformats.org/officeDocument/2006/relationships/slide" Target="slides/slide13.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slide" Target="slides/slide4.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pitchFamily="34" charset="-122"/>
                <a:ea typeface="微软雅黑" panose="020B0503020204020204" pitchFamily="34"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pitchFamily="34" charset="-122"/>
                <a:ea typeface="微软雅黑" panose="020B0503020204020204" pitchFamily="34" charset="-122"/>
              </a:defRPr>
            </a:lvl1pPr>
          </a:lstStyle>
          <a:p>
            <a:fld id="{F87F258B-B836-4A03-90D9-E39CD78388D8}" type="datetimeFigureOut">
              <a:rPr lang="zh-CN" altLang="en-US" smtClean="0"/>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pitchFamily="34" charset="-122"/>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pitchFamily="34" charset="-122"/>
                <a:ea typeface="微软雅黑" panose="020B0503020204020204" pitchFamily="34" charset="-122"/>
              </a:defRPr>
            </a:lvl1pPr>
          </a:lstStyle>
          <a:p>
            <a:fld id="{56961F87-20C5-4746-9C61-F4321B4DA788}" type="slidenum">
              <a:rPr lang="zh-CN" altLang="en-US" smtClean="0"/>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1pPr>
    <a:lvl2pPr marL="4572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2pPr>
    <a:lvl3pPr marL="9144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3pPr>
    <a:lvl4pPr marL="13716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4pPr>
    <a:lvl5pPr marL="18288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各位老师，同学下午好，我是来自电子科技大学的王泳棋，今天我给大家汇报一下我在这段时间对于硅像素探测芯片的读出方式的一个调研总结报告。报告中如果大家有什么问题可以随时打断我。</a:t>
            </a: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将一行分成了</a:t>
            </a:r>
            <a:r>
              <a:rPr lang="en-US" altLang="zh-CN"/>
              <a:t>15</a:t>
            </a:r>
            <a:r>
              <a:rPr lang="zh-CN" altLang="en-US"/>
              <a:t>个并列的</a:t>
            </a:r>
            <a:r>
              <a:rPr lang="en-US" altLang="zh-CN"/>
              <a:t>block</a:t>
            </a:r>
            <a:r>
              <a:rPr lang="zh-CN" altLang="en-US"/>
              <a:t>进行同时的数据读出，加快</a:t>
            </a:r>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MIMOSA</a:t>
            </a:r>
            <a:r>
              <a:rPr lang="zh-CN" altLang="en-US"/>
              <a:t>探测器的其中一行最终打包好的数据格式</a:t>
            </a:r>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刚刚数据读出时，将每行的</a:t>
            </a:r>
            <a:r>
              <a:rPr lang="en-US" altLang="zh-CN"/>
              <a:t>960</a:t>
            </a:r>
            <a:r>
              <a:rPr lang="zh-CN" altLang="en-US"/>
              <a:t>个像素分成了</a:t>
            </a:r>
            <a:r>
              <a:rPr lang="en-US" altLang="zh-CN"/>
              <a:t>15</a:t>
            </a:r>
            <a:r>
              <a:rPr lang="zh-CN" altLang="en-US"/>
              <a:t>个</a:t>
            </a:r>
            <a:r>
              <a:rPr lang="en-US" altLang="zh-CN"/>
              <a:t>block</a:t>
            </a:r>
            <a:r>
              <a:rPr lang="zh-CN" altLang="en-US"/>
              <a:t>，每个</a:t>
            </a:r>
            <a:r>
              <a:rPr lang="en-US" altLang="zh-CN"/>
              <a:t>block</a:t>
            </a:r>
            <a:r>
              <a:rPr lang="zh-CN" altLang="en-US"/>
              <a:t>里包含</a:t>
            </a:r>
            <a:r>
              <a:rPr lang="en-US" altLang="zh-CN"/>
              <a:t>64</a:t>
            </a:r>
            <a:r>
              <a:rPr lang="zh-CN" altLang="en-US"/>
              <a:t>个像素，其中一个</a:t>
            </a:r>
            <a:r>
              <a:rPr lang="en-US" altLang="zh-CN"/>
              <a:t>block</a:t>
            </a:r>
            <a:r>
              <a:rPr lang="zh-CN" altLang="en-US"/>
              <a:t>里产生的</a:t>
            </a:r>
            <a:r>
              <a:rPr lang="en-US" altLang="zh-CN"/>
              <a:t>state</a:t>
            </a:r>
            <a:r>
              <a:rPr lang="zh-CN" altLang="en-US"/>
              <a:t>数是</a:t>
            </a:r>
            <a:r>
              <a:rPr lang="en-US" altLang="zh-CN"/>
              <a:t>N</a:t>
            </a:r>
            <a:r>
              <a:rPr lang="zh-CN" altLang="en-US"/>
              <a:t>个，理论情况我全部被击中可以有</a:t>
            </a:r>
            <a:r>
              <a:rPr lang="en-US" altLang="zh-CN"/>
              <a:t>64/4=16</a:t>
            </a:r>
            <a:r>
              <a:rPr lang="zh-CN" altLang="en-US"/>
              <a:t>个</a:t>
            </a:r>
            <a:r>
              <a:rPr lang="en-US" altLang="zh-CN"/>
              <a:t>state,</a:t>
            </a:r>
            <a:r>
              <a:rPr lang="zh-CN" altLang="en-US"/>
              <a:t>但是实际情况上是远远小于这个数字的，所以这里还会进一步压缩，每个</a:t>
            </a:r>
            <a:r>
              <a:rPr lang="en-US" altLang="zh-CN"/>
              <a:t>block</a:t>
            </a:r>
            <a:r>
              <a:rPr lang="zh-CN" altLang="en-US"/>
              <a:t>里最多留下</a:t>
            </a:r>
            <a:r>
              <a:rPr lang="en-US" altLang="zh-CN"/>
              <a:t>6</a:t>
            </a:r>
            <a:r>
              <a:rPr lang="zh-CN" altLang="en-US"/>
              <a:t>个</a:t>
            </a:r>
            <a:r>
              <a:rPr lang="en-US" altLang="zh-CN"/>
              <a:t>state</a:t>
            </a:r>
            <a:r>
              <a:rPr lang="zh-CN" altLang="en-US"/>
              <a:t>，多出来的我就认为是噪声了，然后一共有</a:t>
            </a:r>
            <a:r>
              <a:rPr lang="en-US" altLang="zh-CN"/>
              <a:t>15</a:t>
            </a:r>
            <a:r>
              <a:rPr lang="zh-CN" altLang="en-US"/>
              <a:t>个</a:t>
            </a:r>
            <a:r>
              <a:rPr lang="en-US" altLang="zh-CN"/>
              <a:t>block</a:t>
            </a:r>
            <a:r>
              <a:rPr lang="zh-CN" altLang="en-US"/>
              <a:t>，</a:t>
            </a:r>
            <a:r>
              <a:rPr lang="en-US" altLang="zh-CN"/>
              <a:t>15</a:t>
            </a:r>
            <a:r>
              <a:rPr lang="zh-CN" altLang="en-US"/>
              <a:t>×</a:t>
            </a:r>
            <a:r>
              <a:rPr lang="en-US" altLang="zh-CN"/>
              <a:t>6=80</a:t>
            </a:r>
            <a:r>
              <a:rPr lang="zh-CN" altLang="en-US"/>
              <a:t>个</a:t>
            </a:r>
            <a:r>
              <a:rPr lang="en-US" altLang="zh-CN"/>
              <a:t>state</a:t>
            </a:r>
            <a:r>
              <a:rPr lang="zh-CN" altLang="en-US"/>
              <a:t>，再次压缩只留下</a:t>
            </a:r>
            <a:r>
              <a:rPr lang="en-US" altLang="zh-CN"/>
              <a:t>9</a:t>
            </a:r>
            <a:r>
              <a:rPr lang="zh-CN" altLang="en-US"/>
              <a:t>个，所以最终我芯片上一行剩下的数据就只有一个</a:t>
            </a:r>
            <a:r>
              <a:rPr lang="en-US" altLang="zh-CN"/>
              <a:t>line</a:t>
            </a:r>
            <a:r>
              <a:rPr lang="zh-CN" altLang="en-US"/>
              <a:t>信息表示这是哪一行，再加上留下的</a:t>
            </a:r>
            <a:r>
              <a:rPr lang="en-US" altLang="zh-CN"/>
              <a:t>9</a:t>
            </a:r>
            <a:r>
              <a:rPr lang="zh-CN" altLang="en-US"/>
              <a:t>个</a:t>
            </a:r>
            <a:r>
              <a:rPr lang="en-US" altLang="zh-CN"/>
              <a:t>state</a:t>
            </a:r>
            <a:r>
              <a:rPr lang="zh-CN" altLang="en-US"/>
              <a:t>信息。</a:t>
            </a:r>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pPr marL="0" lvl="1"/>
            <a:r>
              <a:rPr lang="zh-CN" altLang="en-US">
                <a:solidFill>
                  <a:srgbClr val="24292F"/>
                </a:solidFill>
                <a:ea typeface="宋体" panose="02010600030101010101" pitchFamily="2" charset="-122"/>
                <a:sym typeface="+mn-ea"/>
              </a:rPr>
              <a:t>将整块探测器芯片一帧的数据读出之后，最终的数据格式分为这么几个部分。</a:t>
            </a:r>
            <a:endParaRPr lang="zh-CN" altLang="en-US">
              <a:solidFill>
                <a:srgbClr val="24292F"/>
              </a:solidFill>
              <a:ea typeface="宋体" panose="02010600030101010101" pitchFamily="2" charset="-122"/>
              <a:sym typeface="+mn-ea"/>
            </a:endParaRPr>
          </a:p>
          <a:p>
            <a:pPr marL="0" lvl="1"/>
            <a:r>
              <a:rPr lang="zh-CN" altLang="en-US">
                <a:solidFill>
                  <a:srgbClr val="24292F"/>
                </a:solidFill>
                <a:ea typeface="宋体" panose="02010600030101010101" pitchFamily="2" charset="-122"/>
                <a:sym typeface="+mn-ea"/>
              </a:rPr>
              <a:t>（解释：每一帧的最大数据量为</a:t>
            </a:r>
            <a:r>
              <a:rPr lang="en-US" altLang="zh-CN">
                <a:solidFill>
                  <a:srgbClr val="24292F"/>
                </a:solidFill>
                <a:ea typeface="宋体" panose="02010600030101010101" pitchFamily="2" charset="-122"/>
                <a:sym typeface="+mn-ea"/>
              </a:rPr>
              <a:t>9280word=148480</a:t>
            </a:r>
            <a:r>
              <a:rPr lang="zh-CN" altLang="en-US">
                <a:solidFill>
                  <a:srgbClr val="24292F"/>
                </a:solidFill>
                <a:ea typeface="宋体" panose="02010600030101010101" pitchFamily="2" charset="-122"/>
                <a:sym typeface="+mn-ea"/>
              </a:rPr>
              <a:t>，</a:t>
            </a:r>
            <a:r>
              <a:rPr lang="en-US" altLang="zh-CN">
                <a:solidFill>
                  <a:srgbClr val="24292F"/>
                </a:solidFill>
                <a:ea typeface="宋体" panose="02010600030101010101" pitchFamily="2" charset="-122"/>
                <a:sym typeface="+mn-ea"/>
              </a:rPr>
              <a:t>2^16=65536</a:t>
            </a:r>
            <a:r>
              <a:rPr lang="zh-CN" altLang="en-US">
                <a:solidFill>
                  <a:srgbClr val="24292F"/>
                </a:solidFill>
                <a:ea typeface="宋体" panose="02010600030101010101" pitchFamily="2" charset="-122"/>
                <a:sym typeface="+mn-ea"/>
              </a:rPr>
              <a:t>不够，所以需要</a:t>
            </a:r>
            <a:r>
              <a:rPr lang="en-US" altLang="zh-CN">
                <a:solidFill>
                  <a:srgbClr val="24292F"/>
                </a:solidFill>
                <a:ea typeface="宋体" panose="02010600030101010101" pitchFamily="2" charset="-122"/>
                <a:sym typeface="+mn-ea"/>
              </a:rPr>
              <a:t>2word=32bit</a:t>
            </a:r>
            <a:r>
              <a:rPr lang="zh-CN" altLang="en-US">
                <a:solidFill>
                  <a:srgbClr val="24292F"/>
                </a:solidFill>
                <a:ea typeface="宋体" panose="02010600030101010101" pitchFamily="2" charset="-122"/>
                <a:sym typeface="+mn-ea"/>
              </a:rPr>
              <a:t>来记录数据长度是多少，提前知道需要处理多少数据量）</a:t>
            </a:r>
            <a:endParaRPr lang="zh-CN" altLang="en-US" b="0">
              <a:solidFill>
                <a:srgbClr val="24292F"/>
              </a:solidFill>
              <a:ea typeface="宋体" panose="02010600030101010101" pitchFamily="2" charset="-122"/>
            </a:endParaRPr>
          </a:p>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185.6μs</a:t>
            </a:r>
            <a:r>
              <a:rPr lang="zh-CN" altLang="en-US"/>
              <a:t>一帧，</a:t>
            </a:r>
            <a:r>
              <a:rPr lang="en-US" altLang="zh-CN"/>
              <a:t>1s</a:t>
            </a:r>
            <a:r>
              <a:rPr lang="zh-CN" altLang="en-US"/>
              <a:t>内有</a:t>
            </a:r>
            <a:r>
              <a:rPr lang="en-US" altLang="zh-CN"/>
              <a:t>5387</a:t>
            </a:r>
            <a:r>
              <a:rPr lang="zh-CN" altLang="en-US"/>
              <a:t>帧约五千帧，每帧有</a:t>
            </a:r>
            <a:r>
              <a:rPr lang="en-US" altLang="zh-CN"/>
              <a:t>9288word</a:t>
            </a:r>
            <a:r>
              <a:rPr lang="zh-CN" altLang="en-US"/>
              <a:t>数据量，</a:t>
            </a:r>
            <a:r>
              <a:rPr lang="en-US" altLang="zh-CN"/>
              <a:t>5000</a:t>
            </a:r>
            <a:r>
              <a:rPr lang="zh-CN" altLang="en-US"/>
              <a:t>帧×</a:t>
            </a:r>
            <a:r>
              <a:rPr lang="en-US" altLang="zh-CN"/>
              <a:t>9288word</a:t>
            </a:r>
            <a:r>
              <a:rPr lang="zh-CN" altLang="en-US"/>
              <a:t>×</a:t>
            </a:r>
            <a:r>
              <a:rPr lang="en-US" altLang="zh-CN"/>
              <a:t>16bit=743Mbps</a:t>
            </a:r>
            <a:endParaRPr lang="en-US" altLang="zh-CN"/>
          </a:p>
          <a:p>
            <a:r>
              <a:rPr lang="zh-CN" altLang="en-US"/>
              <a:t>因此，一片</a:t>
            </a:r>
            <a:r>
              <a:rPr lang="en-US" altLang="zh-CN"/>
              <a:t>mimosa28</a:t>
            </a:r>
            <a:r>
              <a:rPr lang="zh-CN" altLang="en-US"/>
              <a:t>探测器在</a:t>
            </a:r>
            <a:r>
              <a:rPr lang="en-US" altLang="zh-CN"/>
              <a:t>1s</a:t>
            </a:r>
            <a:r>
              <a:rPr lang="zh-CN" altLang="en-US"/>
              <a:t>内产生的数据量最多可以有，截断丢弃后读出的数据也有</a:t>
            </a:r>
            <a:r>
              <a:rPr lang="en-US" altLang="zh-CN"/>
              <a:t>5000</a:t>
            </a:r>
            <a:r>
              <a:rPr lang="zh-CN" altLang="en-US"/>
              <a:t>帧×</a:t>
            </a:r>
            <a:r>
              <a:rPr lang="en-US" altLang="zh-CN"/>
              <a:t>3712word</a:t>
            </a:r>
            <a:r>
              <a:rPr lang="zh-CN" altLang="en-US"/>
              <a:t>×</a:t>
            </a:r>
            <a:r>
              <a:rPr lang="en-US" altLang="zh-CN"/>
              <a:t>16bit=300Mbps</a:t>
            </a:r>
            <a:endParaRPr lang="en-US"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taichupix</a:t>
            </a:r>
            <a:r>
              <a:rPr lang="zh-CN" altLang="en-US"/>
              <a:t>是中国科技部联合多所研究所和大学，为了</a:t>
            </a:r>
            <a:r>
              <a:rPr lang="en-US" altLang="zh-CN"/>
              <a:t>CEPC</a:t>
            </a:r>
            <a:r>
              <a:rPr lang="zh-CN" altLang="en-US"/>
              <a:t>实验开发的一款国产的探测器芯片。</a:t>
            </a:r>
            <a:endParaRPr lang="zh-CN" altLang="en-US"/>
          </a:p>
          <a:p>
            <a:r>
              <a:rPr lang="zh-CN" altLang="en-US"/>
              <a:t>Taichupix-3是采用180纳米CMOS成像传感器工艺开发的专用MAPS芯片。这是经过三轮Taichupix传感器原型制作后的首个全尺寸芯片。</a:t>
            </a:r>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由于</a:t>
            </a:r>
            <a:r>
              <a:rPr lang="en-US" altLang="zh-CN"/>
              <a:t>TaichuPix</a:t>
            </a:r>
            <a:r>
              <a:rPr lang="zh-CN" altLang="en-US"/>
              <a:t>是为了</a:t>
            </a:r>
            <a:r>
              <a:rPr lang="en-US" altLang="zh-CN"/>
              <a:t>CEPC</a:t>
            </a:r>
            <a:r>
              <a:rPr lang="zh-CN" altLang="en-US"/>
              <a:t>（强调）实验所设计的，所以它针对希格斯粒子，</a:t>
            </a:r>
            <a:r>
              <a:rPr lang="en-US" altLang="zh-CN"/>
              <a:t>W</a:t>
            </a:r>
            <a:r>
              <a:rPr lang="zh-CN" altLang="en-US"/>
              <a:t>玻色子和</a:t>
            </a:r>
            <a:r>
              <a:rPr lang="en-US" altLang="zh-CN"/>
              <a:t>Z</a:t>
            </a:r>
            <a:r>
              <a:rPr lang="zh-CN" altLang="en-US"/>
              <a:t>玻色子进行探测时有对应的束流模式，相关的具体内容可以在这篇论文中了解，对于数据读出来说，不同束流模式仅对应了数据量的多少。我主要介绍</a:t>
            </a:r>
            <a:r>
              <a:rPr lang="en-US" altLang="zh-CN"/>
              <a:t>TaichuPix</a:t>
            </a:r>
            <a:r>
              <a:rPr lang="zh-CN" altLang="en-US"/>
              <a:t>的数据读出架构。</a:t>
            </a:r>
            <a:endParaRPr lang="zh-CN" altLang="en-US"/>
          </a:p>
          <a:p>
            <a:r>
              <a:rPr lang="zh-CN" altLang="en-US"/>
              <a:t>对于</a:t>
            </a:r>
            <a:r>
              <a:rPr lang="en-US" altLang="zh-CN"/>
              <a:t>TaichuPix</a:t>
            </a:r>
            <a:r>
              <a:rPr lang="zh-CN" altLang="en-US"/>
              <a:t>的数据读出主要有两种方式，一种是兼容触发，一种是自触发。这也是它的一个特点，在后面我会详细介绍。</a:t>
            </a:r>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sym typeface="+mn-ea"/>
              </a:rPr>
              <a:t>TaichuPix</a:t>
            </a:r>
            <a:r>
              <a:rPr lang="zh-CN" altLang="en-US">
                <a:sym typeface="+mn-ea"/>
              </a:rPr>
              <a:t>的读出方式区别于</a:t>
            </a:r>
            <a:r>
              <a:rPr lang="en-US" altLang="zh-CN">
                <a:sym typeface="+mn-ea"/>
              </a:rPr>
              <a:t>MIMOSA</a:t>
            </a:r>
            <a:r>
              <a:rPr lang="zh-CN" altLang="en-US">
                <a:sym typeface="+mn-ea"/>
              </a:rPr>
              <a:t>的</a:t>
            </a:r>
            <a:r>
              <a:rPr lang="en-US" altLang="zh-CN">
                <a:sym typeface="+mn-ea"/>
              </a:rPr>
              <a:t>rollingshutter</a:t>
            </a:r>
            <a:r>
              <a:rPr lang="zh-CN" altLang="en-US">
                <a:sym typeface="+mn-ea"/>
              </a:rPr>
              <a:t>，</a:t>
            </a:r>
            <a:r>
              <a:rPr lang="en-US" altLang="zh-CN">
                <a:sym typeface="+mn-ea"/>
              </a:rPr>
              <a:t>taichupix</a:t>
            </a:r>
            <a:r>
              <a:rPr lang="zh-CN" altLang="en-US">
                <a:sym typeface="+mn-ea"/>
              </a:rPr>
              <a:t>是基于</a:t>
            </a:r>
            <a:r>
              <a:rPr lang="en-US" altLang="zh-CN">
                <a:sym typeface="+mn-ea"/>
              </a:rPr>
              <a:t>Columndrain</a:t>
            </a:r>
            <a:r>
              <a:rPr lang="zh-CN" altLang="en-US">
                <a:sym typeface="+mn-ea"/>
              </a:rPr>
              <a:t>的数字快速读出，具有屏蔽（屏蔽具体某列像素进行测试）和测试配置</a:t>
            </a:r>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sym typeface="+mn-ea"/>
              </a:rPr>
              <a:t>这与</a:t>
            </a:r>
            <a:r>
              <a:rPr lang="en-US" altLang="zh-CN">
                <a:sym typeface="+mn-ea"/>
              </a:rPr>
              <a:t>MMIMOSA</a:t>
            </a:r>
            <a:r>
              <a:rPr lang="zh-CN" altLang="en-US">
                <a:sym typeface="+mn-ea"/>
              </a:rPr>
              <a:t>芯片不同，</a:t>
            </a:r>
            <a:r>
              <a:rPr lang="en-US" altLang="zh-CN">
                <a:sym typeface="+mn-ea"/>
              </a:rPr>
              <a:t>MIMOSA</a:t>
            </a:r>
            <a:r>
              <a:rPr lang="zh-CN" altLang="en-US">
                <a:sym typeface="+mn-ea"/>
              </a:rPr>
              <a:t>芯片是将所有的像素点数据存在统一的</a:t>
            </a:r>
            <a:r>
              <a:rPr lang="en-US" altLang="zh-CN">
                <a:sym typeface="+mn-ea"/>
              </a:rPr>
              <a:t>RAM</a:t>
            </a:r>
            <a:r>
              <a:rPr lang="zh-CN" altLang="en-US">
                <a:sym typeface="+mn-ea"/>
              </a:rPr>
              <a:t>里，这就会导致扫描速度慢</a:t>
            </a:r>
            <a:endParaRPr lang="zh-CN" altLang="en-US"/>
          </a:p>
          <a:p>
            <a:r>
              <a:rPr lang="zh-CN" altLang="en-US">
                <a:sym typeface="+mn-ea"/>
              </a:rPr>
              <a:t>而</a:t>
            </a:r>
            <a:r>
              <a:rPr lang="en-US" altLang="zh-CN">
                <a:sym typeface="+mn-ea"/>
              </a:rPr>
              <a:t>TaichuPix</a:t>
            </a:r>
            <a:r>
              <a:rPr lang="zh-CN" altLang="en-US">
                <a:sym typeface="+mn-ea"/>
              </a:rPr>
              <a:t>这么做好处是可以快速存下本次事例，等待读出的过程可以接收下一次事例，坏处是会增加芯片材料和体积吧。</a:t>
            </a:r>
            <a:endParaRPr lang="zh-CN" altLang="en-US">
              <a:sym typeface="+mn-ea"/>
            </a:endParaRPr>
          </a:p>
          <a:p>
            <a:r>
              <a:rPr lang="zh-CN" altLang="en-US">
                <a:sym typeface="+mn-ea"/>
              </a:rPr>
              <a:t>像素被排列成双列，一列内有一个优先编码器，而时间戳则记录在外围。</a:t>
            </a:r>
            <a:endParaRPr lang="zh-CN" altLang="en-US"/>
          </a:p>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具体的信号处理过程是什么样子呢，我用</a:t>
            </a:r>
            <a:r>
              <a:rPr lang="en-US" altLang="zh-CN"/>
              <a:t>TaichuPix</a:t>
            </a:r>
            <a:r>
              <a:rPr lang="zh-CN" altLang="en-US"/>
              <a:t>的小尺寸原型来举一个例子进行介绍。</a:t>
            </a:r>
            <a:endParaRPr lang="zh-CN" altLang="en-US"/>
          </a:p>
          <a:p>
            <a:r>
              <a:rPr lang="zh-CN" altLang="en-US"/>
              <a:t>当双列的一个像素被命中着火比如说序号为</a:t>
            </a:r>
            <a:r>
              <a:rPr lang="en-US" altLang="zh-CN"/>
              <a:t>126</a:t>
            </a:r>
            <a:r>
              <a:rPr lang="zh-CN" altLang="en-US"/>
              <a:t>和</a:t>
            </a:r>
            <a:r>
              <a:rPr lang="en-US" altLang="zh-CN"/>
              <a:t>127</a:t>
            </a:r>
            <a:r>
              <a:rPr lang="zh-CN" altLang="en-US"/>
              <a:t>的像素</a:t>
            </a:r>
            <a:r>
              <a:rPr lang="zh-CN" altLang="en-US">
                <a:sym typeface="+mn-ea"/>
              </a:rPr>
              <a:t>它们在第二个时钟周期的一个时刻</a:t>
            </a:r>
            <a:r>
              <a:rPr lang="zh-CN" altLang="en-US"/>
              <a:t>着火并发送了</a:t>
            </a:r>
            <a:r>
              <a:rPr lang="en-US" altLang="zh-CN">
                <a:sym typeface="+mn-ea"/>
              </a:rPr>
              <a:t>fast-or-busy</a:t>
            </a:r>
            <a:r>
              <a:rPr lang="zh-CN" altLang="en-US">
                <a:sym typeface="+mn-ea"/>
              </a:rPr>
              <a:t>信号到列尾</a:t>
            </a:r>
            <a:r>
              <a:rPr lang="zh-CN" altLang="en-US"/>
              <a:t>（</a:t>
            </a:r>
            <a:r>
              <a:rPr lang="en-US" altLang="zh-CN">
                <a:sym typeface="+mn-ea"/>
              </a:rPr>
              <a:t>FASTOR</a:t>
            </a:r>
            <a:r>
              <a:rPr lang="zh-CN" altLang="en-US">
                <a:sym typeface="+mn-ea"/>
              </a:rPr>
              <a:t>：由所有像素的</a:t>
            </a:r>
            <a:r>
              <a:rPr lang="en-US" altLang="zh-CN">
                <a:sym typeface="+mn-ea"/>
              </a:rPr>
              <a:t>OR</a:t>
            </a:r>
            <a:r>
              <a:rPr lang="zh-CN" altLang="en-US">
                <a:sym typeface="+mn-ea"/>
              </a:rPr>
              <a:t>运算决定，一旦有非</a:t>
            </a:r>
            <a:r>
              <a:rPr lang="en-US" altLang="zh-CN">
                <a:sym typeface="+mn-ea"/>
              </a:rPr>
              <a:t>0</a:t>
            </a:r>
            <a:r>
              <a:rPr lang="zh-CN" altLang="en-US">
                <a:sym typeface="+mn-ea"/>
              </a:rPr>
              <a:t>状态出现即置为</a:t>
            </a:r>
            <a:r>
              <a:rPr lang="en-US" altLang="zh-CN">
                <a:sym typeface="+mn-ea"/>
              </a:rPr>
              <a:t>1</a:t>
            </a:r>
            <a:r>
              <a:rPr lang="zh-CN" altLang="en-US">
                <a:sym typeface="+mn-ea"/>
              </a:rPr>
              <a:t>（随时产生，不会对其时钟边沿）），它</a:t>
            </a:r>
            <a:r>
              <a:rPr lang="zh-CN" altLang="en-US"/>
              <a:t>在第三个时钟周期的上升沿被检测到了（这里就是它的时间分辨率，因为它最多只能辨别出是在第二个时钟周期内击中的，所以只能记录被击中时刻为在第三个时钟周期开始的时刻），而列尾会在收到这个</a:t>
            </a:r>
            <a:r>
              <a:rPr lang="en-US" altLang="zh-CN"/>
              <a:t>fast-or-busy</a:t>
            </a:r>
            <a:r>
              <a:rPr lang="zh-CN" altLang="en-US"/>
              <a:t>信号的同时会记录下这个像素被击中的时间戳信息，并返回一个</a:t>
            </a:r>
            <a:r>
              <a:rPr lang="en-US" altLang="zh-CN"/>
              <a:t>READ</a:t>
            </a:r>
            <a:r>
              <a:rPr lang="zh-CN" altLang="en-US"/>
              <a:t>信号来读取这个像素的地址信息，因为一个簇团的像素是几乎同时着火，所以会有几个像素需要被读出，记录好时间戳后，会按照像素的优先级顺序，去依次将着火像素的地址信息读出，将所有着火像素的地址信息读出后，</a:t>
            </a:r>
            <a:r>
              <a:rPr lang="en-US" altLang="zh-CN"/>
              <a:t>fastorbusy</a:t>
            </a:r>
            <a:r>
              <a:rPr lang="zh-CN" altLang="en-US"/>
              <a:t>信号自动复位。这里的</a:t>
            </a:r>
            <a:r>
              <a:rPr lang="en-US" altLang="zh-CN"/>
              <a:t>A1</a:t>
            </a:r>
            <a:r>
              <a:rPr lang="zh-CN" altLang="en-US"/>
              <a:t>记录的就是</a:t>
            </a:r>
            <a:r>
              <a:rPr lang="en-US" altLang="zh-CN"/>
              <a:t>126</a:t>
            </a:r>
            <a:r>
              <a:rPr lang="zh-CN" altLang="en-US"/>
              <a:t>号像素地址，</a:t>
            </a:r>
            <a:r>
              <a:rPr lang="en-US" altLang="zh-CN"/>
              <a:t>A2</a:t>
            </a:r>
            <a:r>
              <a:rPr lang="zh-CN" altLang="en-US"/>
              <a:t>记录</a:t>
            </a:r>
            <a:r>
              <a:rPr lang="en-US" altLang="zh-CN"/>
              <a:t>127</a:t>
            </a:r>
            <a:r>
              <a:rPr lang="zh-CN" altLang="en-US"/>
              <a:t>号像素地址。他们共用了一个三号时间戳说明他们是同时被击中的。</a:t>
            </a:r>
            <a:endParaRPr lang="zh-CN" altLang="en-US"/>
          </a:p>
          <a:p>
            <a:r>
              <a:rPr lang="zh-CN" altLang="en-US"/>
              <a:t>然后第</a:t>
            </a:r>
            <a:r>
              <a:rPr lang="en-US" altLang="zh-CN"/>
              <a:t>3</a:t>
            </a:r>
            <a:r>
              <a:rPr lang="zh-CN" altLang="en-US"/>
              <a:t>，</a:t>
            </a:r>
            <a:r>
              <a:rPr lang="en-US" altLang="zh-CN"/>
              <a:t>4</a:t>
            </a:r>
            <a:r>
              <a:rPr lang="zh-CN" altLang="en-US"/>
              <a:t>步</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目前发展最好的单片式像素探测器有两种:耗尽型场效应管(DePletedfieldeffecttransistor，DEPFET)像素探测器与单片式有源像素传感器（monolithicactivepixelsensor，也就是这里的的MAPS）</a:t>
            </a:r>
            <a:endParaRPr lang="zh-CN" altLang="en-US"/>
          </a:p>
          <a:p>
            <a:r>
              <a:rPr lang="zh-CN" altLang="en-US"/>
              <a:t>MAPS的设计基于CMOS工艺，深度掺杂的P型基层上，低掺杂的P型外延层作为灵敏区，再上层是N阱和P阱，N阱与P外延层形成类似光敏二极管的结构，并通过电极连到P阱上NMOS的栅极。带电粒子穿过P外延层电离产生一定数量的电子空穴对，电子通过热扩散漂移到N阱被收集，再通过NMOS的栅极控制在源极产生电压信号，从而形成对带电粒子的探测。</a:t>
            </a:r>
            <a:endParaRPr lang="zh-CN" altLang="en-US"/>
          </a:p>
          <a:p>
            <a:r>
              <a:rPr lang="en-US" altLang="zh-CN">
                <a:sym typeface="+mn-ea"/>
              </a:rPr>
              <a:t>MAPS</a:t>
            </a:r>
            <a:r>
              <a:rPr lang="zh-CN" altLang="en-US">
                <a:sym typeface="+mn-ea"/>
              </a:rPr>
              <a:t>将像素阵列和读出电子学集成在同一个衬底中，采用CMOS工艺，可以设计出集成度更高，更加精细的像素，从而可以获得更高的信噪比、数据读出速度以及更好的空间分辨率,其空间分辨率可以到达10μm甚至更小尺寸</a:t>
            </a:r>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sym typeface="+mn-ea"/>
              </a:rPr>
              <a:t>HierarchicaldataMUX2</a:t>
            </a:r>
            <a:r>
              <a:rPr lang="zh-CN" altLang="en-US">
                <a:sym typeface="+mn-ea"/>
              </a:rPr>
              <a:t>：</a:t>
            </a:r>
            <a:r>
              <a:rPr lang="en-US" altLang="zh-CN">
                <a:sym typeface="+mn-ea"/>
              </a:rPr>
              <a:t>1</a:t>
            </a:r>
            <a:r>
              <a:rPr lang="zh-CN" altLang="en-US">
                <a:sym typeface="+mn-ea"/>
              </a:rPr>
              <a:t>（多路复用选择器）：选择读出的顺序，一般情况是哪个有数据读哪个，在读第一块时，第二块发出读请求，那么交替进行，不连续读同一块</a:t>
            </a:r>
            <a:r>
              <a:rPr lang="en-US" altLang="zh-CN">
                <a:sym typeface="+mn-ea"/>
              </a:rPr>
              <a:t>FIFO1</a:t>
            </a:r>
            <a:r>
              <a:rPr lang="zh-CN" altLang="en-US">
                <a:sym typeface="+mn-ea"/>
              </a:rPr>
              <a:t>，可以保证数据最大程度的不丢失</a:t>
            </a:r>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0-3</a:t>
            </a:r>
            <a:r>
              <a:rPr lang="zh-CN" altLang="en-US"/>
              <a:t>位是</a:t>
            </a:r>
            <a:r>
              <a:rPr lang="en-US" altLang="zh-CN"/>
              <a:t>TaichuPix</a:t>
            </a:r>
            <a:r>
              <a:rPr lang="zh-CN" altLang="en-US"/>
              <a:t>的一个数据压缩的模式。在依次读出像素的地址信息时，会进行</a:t>
            </a:r>
            <a:r>
              <a:rPr lang="zh-CN" altLang="en-US">
                <a:sym typeface="+mn-ea"/>
              </a:rPr>
              <a:t>比较，如果两个地址的距离小于</a:t>
            </a:r>
            <a:r>
              <a:rPr lang="en-US" altLang="zh-CN">
                <a:sym typeface="+mn-ea"/>
              </a:rPr>
              <a:t>4</a:t>
            </a:r>
            <a:r>
              <a:rPr lang="zh-CN" altLang="en-US">
                <a:sym typeface="+mn-ea"/>
              </a:rPr>
              <a:t>，那么可以用</a:t>
            </a:r>
            <a:r>
              <a:rPr lang="en-US" altLang="zh-CN">
                <a:sym typeface="+mn-ea"/>
              </a:rPr>
              <a:t>4bit</a:t>
            </a:r>
            <a:r>
              <a:rPr lang="zh-CN" altLang="en-US">
                <a:sym typeface="+mn-ea"/>
              </a:rPr>
              <a:t>的数据进行数据压缩，假设第一个命中的地址为</a:t>
            </a:r>
            <a:r>
              <a:rPr lang="en-US" altLang="zh-CN">
                <a:sym typeface="+mn-ea"/>
              </a:rPr>
              <a:t>X</a:t>
            </a:r>
            <a:r>
              <a:rPr lang="zh-CN" altLang="en-US">
                <a:sym typeface="+mn-ea"/>
              </a:rPr>
              <a:t>，那么第二个地址就可以用可以用'X+1','X+2','X+3','X+4'表示。</a:t>
            </a:r>
            <a:endParaRPr lang="zh-CN" altLang="en-US">
              <a:sym typeface="+mn-ea"/>
            </a:endParaRPr>
          </a:p>
          <a:p>
            <a:r>
              <a:rPr lang="zh-CN" altLang="en-US">
                <a:sym typeface="+mn-ea"/>
              </a:rPr>
              <a:t>将数据读入数字读出板的</a:t>
            </a:r>
            <a:r>
              <a:rPr lang="en-US" altLang="zh-CN">
                <a:sym typeface="+mn-ea"/>
              </a:rPr>
              <a:t>FPGA</a:t>
            </a:r>
            <a:r>
              <a:rPr lang="zh-CN" altLang="en-US">
                <a:sym typeface="+mn-ea"/>
              </a:rPr>
              <a:t>进行处理之前，会判断数据有效位，数据有效才进行读入。</a:t>
            </a:r>
            <a:endParaRPr lang="zh-CN" altLang="en-US"/>
          </a:p>
          <a:p>
            <a:endParaRPr lang="zh-CN" altLang="en-US"/>
          </a:p>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JadePix</a:t>
            </a:r>
            <a:r>
              <a:rPr lang="zh-CN" altLang="en-US"/>
              <a:t>项目是根据</a:t>
            </a:r>
            <a:r>
              <a:rPr lang="en-US" altLang="zh-CN"/>
              <a:t>CEPCCDR</a:t>
            </a:r>
            <a:r>
              <a:rPr lang="zh-CN" altLang="en-US"/>
              <a:t>顶点探测器需求而研发的像素探测器原型之一，主要探索高空间分辨率、小尺寸前端电路、低功耗的像素探测器芯片实现。</a:t>
            </a:r>
            <a:endParaRPr lang="zh-CN" altLang="en-US"/>
          </a:p>
          <a:p>
            <a:pPr>
              <a:lnSpc>
                <a:spcPct val="130000"/>
              </a:lnSpc>
            </a:pPr>
            <a:r>
              <a:rPr lang="zh-CN" altLang="en-US">
                <a:ea typeface="+mn-lt"/>
                <a:cs typeface="+mn-lt"/>
                <a:sym typeface="+mn-ea"/>
              </a:rPr>
              <a:t>JadePix-1的主要研究方向是电荷收集性能并优化传感器二极管几何形状</a:t>
            </a:r>
            <a:endParaRPr lang="zh-CN" altLang="en-US">
              <a:ea typeface="+mn-lt"/>
              <a:cs typeface="+mn-lt"/>
            </a:endParaRPr>
          </a:p>
          <a:p>
            <a:pPr>
              <a:lnSpc>
                <a:spcPct val="130000"/>
              </a:lnSpc>
            </a:pPr>
            <a:r>
              <a:rPr lang="zh-CN" altLang="en-US">
                <a:ea typeface="+mn-lt"/>
                <a:cs typeface="+mn-lt"/>
                <a:sym typeface="+mn-ea"/>
              </a:rPr>
              <a:t>JadePix-2则是专注于模拟前端的设计</a:t>
            </a:r>
            <a:endParaRPr lang="zh-CN" altLang="en-US">
              <a:ea typeface="+mn-lt"/>
              <a:cs typeface="+mn-lt"/>
            </a:endParaRPr>
          </a:p>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JadePix3</a:t>
            </a:r>
            <a:r>
              <a:rPr lang="zh-CN" altLang="en-US"/>
              <a:t>采用</a:t>
            </a:r>
            <a:r>
              <a:rPr lang="en-US" altLang="zh-CN"/>
              <a:t>180nm CMOS</a:t>
            </a:r>
            <a:r>
              <a:rPr lang="zh-CN" altLang="en-US"/>
              <a:t>工艺设计，是一款全功能大尺寸的像素探测器芯片。芯片的总面积是</a:t>
            </a:r>
            <a:r>
              <a:rPr lang="en-US" altLang="zh-CN"/>
              <a:t>10.4</a:t>
            </a:r>
            <a:r>
              <a:rPr lang="zh-CN" altLang="en-US"/>
              <a:t>Ｘ６</a:t>
            </a:r>
            <a:r>
              <a:rPr lang="en-US" altLang="zh-CN"/>
              <a:t>.1</a:t>
            </a:r>
            <a:r>
              <a:rPr lang="zh-CN" altLang="en-US"/>
              <a:t>ｍｍ２，阵列大小是５１２×１９２，最小的像素尺寸是</a:t>
            </a:r>
            <a:r>
              <a:rPr lang="en-US" altLang="zh-CN"/>
              <a:t>16</a:t>
            </a:r>
            <a:r>
              <a:rPr lang="zh-CN" altLang="en-US"/>
              <a:t>×</a:t>
            </a:r>
            <a:r>
              <a:rPr lang="en-US" altLang="zh-CN"/>
              <a:t>23.11μm2</a:t>
            </a:r>
            <a:r>
              <a:rPr lang="zh-CN" altLang="en-US"/>
              <a:t>。像素阵列分成四个区域，这是由于像素芯片的设计依旧在探索中，为了验证多种设计结构，将不同的模拟前端和数字电路的设计分到了４个区域当中，如此既可以降低芯片生产成本，又可以加快验证速度。</a:t>
            </a:r>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sym typeface="+mn-ea"/>
              </a:rPr>
              <a:t>JadePix3</a:t>
            </a:r>
            <a:r>
              <a:rPr lang="zh-CN" altLang="en-US">
                <a:sym typeface="+mn-ea"/>
              </a:rPr>
              <a:t>的读出架构和</a:t>
            </a:r>
            <a:r>
              <a:rPr lang="en-US" altLang="zh-CN">
                <a:sym typeface="+mn-ea"/>
              </a:rPr>
              <a:t>MIMOSA</a:t>
            </a:r>
            <a:r>
              <a:rPr lang="zh-CN" altLang="en-US">
                <a:sym typeface="+mn-ea"/>
              </a:rPr>
              <a:t>一样是基于</a:t>
            </a:r>
            <a:r>
              <a:rPr lang="en-US" altLang="zh-CN">
                <a:sym typeface="+mn-ea"/>
              </a:rPr>
              <a:t>rollingshutter</a:t>
            </a:r>
            <a:r>
              <a:rPr lang="zh-CN" altLang="en-US">
                <a:sym typeface="+mn-ea"/>
              </a:rPr>
              <a:t>读出的，但是它又有些区别，</a:t>
            </a:r>
            <a:r>
              <a:rPr lang="en-US" altLang="zh-CN">
                <a:sym typeface="+mn-ea"/>
              </a:rPr>
              <a:t>MIMOSA</a:t>
            </a:r>
            <a:r>
              <a:rPr lang="zh-CN" altLang="en-US">
                <a:sym typeface="+mn-ea"/>
              </a:rPr>
              <a:t>是通过行扫描信号逐个像素进行扫描读出。而</a:t>
            </a:r>
            <a:r>
              <a:rPr lang="en-US" altLang="zh-CN">
                <a:sym typeface="+mn-ea"/>
              </a:rPr>
              <a:t>JadePIx3</a:t>
            </a:r>
            <a:r>
              <a:rPr lang="zh-CN" altLang="en-US">
                <a:sym typeface="+mn-ea"/>
              </a:rPr>
              <a:t>是整行整行并行读出的。通过滚动快门动作一次启用一行，这需要192ns来传输命中信息和随后的像素重置。扫描完整的矩阵需要98.3us，矩阵有512行。</a:t>
            </a:r>
            <a:r>
              <a:rPr lang="en-US" altLang="zh-CN">
                <a:sym typeface="+mn-ea"/>
              </a:rPr>
              <a:t>192</a:t>
            </a:r>
            <a:r>
              <a:rPr lang="zh-CN" altLang="en-US">
                <a:sym typeface="+mn-ea"/>
              </a:rPr>
              <a:t>列被分为</a:t>
            </a:r>
            <a:r>
              <a:rPr lang="en-US" altLang="zh-CN">
                <a:sym typeface="+mn-ea"/>
              </a:rPr>
              <a:t>4</a:t>
            </a:r>
            <a:r>
              <a:rPr lang="zh-CN" altLang="en-US">
                <a:sym typeface="+mn-ea"/>
              </a:rPr>
              <a:t>个扇区，每个扇区</a:t>
            </a:r>
            <a:r>
              <a:rPr lang="en-US" altLang="zh-CN">
                <a:sym typeface="+mn-ea"/>
              </a:rPr>
              <a:t>48</a:t>
            </a:r>
            <a:r>
              <a:rPr lang="zh-CN" altLang="en-US">
                <a:sym typeface="+mn-ea"/>
              </a:rPr>
              <a:t>列。</a:t>
            </a:r>
            <a:r>
              <a:rPr lang="zh-CN" altLang="en-US">
                <a:sym typeface="+mn-ea"/>
              </a:rPr>
              <a:t>每个扇区的48个寄存器进一步划分为16个3位块。那些具有一个或多个像素命中的块将以9位的行地址、4位的块地址和块中的3位命中模式写入FIFO。使用AERD(地址编码器和复位解码器)模块对每个扇区进行块地址编码。</a:t>
            </a:r>
            <a:endParaRPr lang="zh-CN" altLang="en-US"/>
          </a:p>
          <a:p>
            <a:pPr algn="l"/>
            <a:r>
              <a:rPr lang="zh-CN" altLang="en-US">
                <a:latin typeface="Times New Roman" panose="02020603050405020304" charset="0"/>
                <a:ea typeface="宋体" panose="02010600030101010101" pitchFamily="2" charset="-122"/>
                <a:sym typeface="+mn-ea"/>
              </a:rPr>
              <a:t>每个</a:t>
            </a:r>
            <a:r>
              <a:rPr lang="en-US" altLang="zh-CN">
                <a:latin typeface="Times New Roman" panose="02020603050405020304" charset="0"/>
                <a:ea typeface="宋体" panose="02010600030101010101" pitchFamily="2" charset="-122"/>
                <a:sym typeface="+mn-ea"/>
              </a:rPr>
              <a:t>PE</a:t>
            </a:r>
            <a:r>
              <a:rPr lang="zh-CN" altLang="en-US">
                <a:latin typeface="Times New Roman" panose="02020603050405020304" charset="0"/>
                <a:ea typeface="宋体" panose="02010600030101010101" pitchFamily="2" charset="-122"/>
                <a:sym typeface="+mn-ea"/>
              </a:rPr>
              <a:t>负责即</a:t>
            </a:r>
            <a:r>
              <a:rPr lang="en-US" altLang="zh-CN">
                <a:latin typeface="Times New Roman" panose="02020603050405020304" charset="0"/>
                <a:ea typeface="宋体" panose="02010600030101010101" pitchFamily="2" charset="-122"/>
                <a:sym typeface="+mn-ea"/>
              </a:rPr>
              <a:t>16</a:t>
            </a:r>
            <a:r>
              <a:rPr lang="zh-CN" altLang="en-US">
                <a:latin typeface="Times New Roman" panose="02020603050405020304" charset="0"/>
                <a:ea typeface="宋体" panose="02010600030101010101" pitchFamily="2" charset="-122"/>
                <a:sym typeface="+mn-ea"/>
              </a:rPr>
              <a:t>个</a:t>
            </a:r>
            <a:r>
              <a:rPr lang="en-US" altLang="zh-CN">
                <a:latin typeface="Times New Roman" panose="02020603050405020304" charset="0"/>
                <a:ea typeface="宋体" panose="02010600030101010101" pitchFamily="2" charset="-122"/>
                <a:sym typeface="+mn-ea"/>
              </a:rPr>
              <a:t>blcok</a:t>
            </a:r>
            <a:r>
              <a:rPr lang="zh-CN" altLang="en-US">
                <a:latin typeface="Times New Roman" panose="02020603050405020304" charset="0"/>
                <a:ea typeface="宋体" panose="02010600030101010101" pitchFamily="2" charset="-122"/>
                <a:sym typeface="+mn-ea"/>
              </a:rPr>
              <a:t>，按从左到右的顺序逐个查看</a:t>
            </a:r>
            <a:r>
              <a:rPr lang="en-US" altLang="zh-CN">
                <a:latin typeface="Times New Roman" panose="02020603050405020304" charset="0"/>
                <a:ea typeface="宋体" panose="02010600030101010101" pitchFamily="2" charset="-122"/>
                <a:sym typeface="+mn-ea"/>
              </a:rPr>
              <a:t>block</a:t>
            </a:r>
            <a:r>
              <a:rPr lang="zh-CN" altLang="en-US">
                <a:latin typeface="Times New Roman" panose="02020603050405020304" charset="0"/>
                <a:ea typeface="宋体" panose="02010600030101010101" pitchFamily="2" charset="-122"/>
                <a:sym typeface="+mn-ea"/>
              </a:rPr>
              <a:t>中是否有击中，如果有击中则将９位行地址加上该</a:t>
            </a:r>
            <a:r>
              <a:rPr lang="en-US" altLang="zh-CN">
                <a:latin typeface="Times New Roman" panose="02020603050405020304" charset="0"/>
                <a:ea typeface="宋体" panose="02010600030101010101" pitchFamily="2" charset="-122"/>
                <a:sym typeface="+mn-ea"/>
              </a:rPr>
              <a:t>block</a:t>
            </a:r>
            <a:r>
              <a:rPr lang="zh-CN" altLang="en-US">
                <a:latin typeface="Times New Roman" panose="02020603050405020304" charset="0"/>
                <a:ea typeface="宋体" panose="02010600030101010101" pitchFamily="2" charset="-122"/>
                <a:sym typeface="+mn-ea"/>
              </a:rPr>
              <a:t>的４位编号，再加上该</a:t>
            </a:r>
            <a:r>
              <a:rPr lang="en-US" altLang="zh-CN">
                <a:latin typeface="Times New Roman" panose="02020603050405020304" charset="0"/>
                <a:ea typeface="宋体" panose="02010600030101010101" pitchFamily="2" charset="-122"/>
                <a:sym typeface="+mn-ea"/>
              </a:rPr>
              <a:t>block</a:t>
            </a:r>
            <a:r>
              <a:rPr lang="zh-CN" altLang="en-US">
                <a:latin typeface="Times New Roman" panose="02020603050405020304" charset="0"/>
                <a:ea typeface="宋体" panose="02010600030101010101" pitchFamily="2" charset="-122"/>
                <a:sym typeface="+mn-ea"/>
              </a:rPr>
              <a:t>的位输出组合为</a:t>
            </a:r>
            <a:r>
              <a:rPr lang="en-US" altLang="zh-CN">
                <a:latin typeface="Times New Roman" panose="02020603050405020304" charset="0"/>
                <a:ea typeface="宋体" panose="02010600030101010101" pitchFamily="2" charset="-122"/>
                <a:sym typeface="+mn-ea"/>
              </a:rPr>
              <a:t>16</a:t>
            </a:r>
            <a:r>
              <a:rPr lang="zh-CN" altLang="en-US">
                <a:latin typeface="Times New Roman" panose="02020603050405020304" charset="0"/>
                <a:ea typeface="宋体" panose="02010600030101010101" pitchFamily="2" charset="-122"/>
                <a:sym typeface="+mn-ea"/>
              </a:rPr>
              <a:t>位击中信息写入</a:t>
            </a:r>
            <a:r>
              <a:rPr lang="en-US" altLang="zh-CN">
                <a:latin typeface="Times New Roman" panose="02020603050405020304" charset="0"/>
                <a:ea typeface="宋体" panose="02010600030101010101" pitchFamily="2" charset="-122"/>
                <a:sym typeface="+mn-ea"/>
              </a:rPr>
              <a:t>FIFO</a:t>
            </a:r>
            <a:r>
              <a:rPr lang="zh-CN" altLang="en-US">
                <a:latin typeface="Times New Roman" panose="02020603050405020304" charset="0"/>
                <a:ea typeface="宋体" panose="02010600030101010101" pitchFamily="2" charset="-122"/>
                <a:sym typeface="+mn-ea"/>
              </a:rPr>
              <a:t>中，同时将该</a:t>
            </a:r>
            <a:r>
              <a:rPr lang="en-US" altLang="zh-CN">
                <a:latin typeface="Times New Roman" panose="02020603050405020304" charset="0"/>
                <a:ea typeface="宋体" panose="02010600030101010101" pitchFamily="2" charset="-122"/>
                <a:sym typeface="+mn-ea"/>
              </a:rPr>
              <a:t>block</a:t>
            </a:r>
            <a:r>
              <a:rPr lang="zh-CN" altLang="en-US">
                <a:latin typeface="Times New Roman" panose="02020603050405020304" charset="0"/>
                <a:ea typeface="宋体" panose="02010600030101010101" pitchFamily="2" charset="-122"/>
                <a:sym typeface="+mn-ea"/>
              </a:rPr>
              <a:t>的击中信号清零。</a:t>
            </a:r>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sym typeface="+mn-ea"/>
              </a:rPr>
              <a:t>目前，数据按照扇区0到扇区3的顺序写入RFIFO。四种类型的数据将被编码和存储:</a:t>
            </a:r>
            <a:endParaRPr lang="zh-CN" altLang="en-US">
              <a:sym typeface="+mn-ea"/>
            </a:endParaRPr>
          </a:p>
          <a:p>
            <a:r>
              <a:rPr lang="zh-CN" altLang="en-US">
                <a:sym typeface="+mn-ea"/>
              </a:rPr>
              <a:t>1;帧头(FrameHead)，包含片上四个fifo的状态信息和环形缓冲区的溢出信息;</a:t>
            </a:r>
            <a:endParaRPr lang="zh-CN" altLang="en-US">
              <a:sym typeface="+mn-ea"/>
            </a:endParaRPr>
          </a:p>
          <a:p>
            <a:r>
              <a:rPr lang="zh-CN" altLang="en-US">
                <a:sym typeface="+mn-ea"/>
              </a:rPr>
              <a:t>2.数据帧、溢出计数和片上FIFO数据;</a:t>
            </a:r>
            <a:r>
              <a:rPr lang="en-US" altLang="zh-CN">
                <a:sym typeface="+mn-ea"/>
              </a:rPr>
              <a:t>data1</a:t>
            </a:r>
            <a:r>
              <a:rPr lang="zh-CN" altLang="en-US">
                <a:sym typeface="+mn-ea"/>
              </a:rPr>
              <a:t>记录的就是在这一帧中，第二行的第二个</a:t>
            </a:r>
            <a:r>
              <a:rPr lang="en-US" altLang="zh-CN">
                <a:sym typeface="+mn-ea"/>
              </a:rPr>
              <a:t>block</a:t>
            </a:r>
            <a:r>
              <a:rPr lang="zh-CN" altLang="en-US">
                <a:sym typeface="+mn-ea"/>
              </a:rPr>
              <a:t>中三个像素，前两个着火，第三个未着火。</a:t>
            </a:r>
            <a:endParaRPr lang="zh-CN" altLang="en-US">
              <a:sym typeface="+mn-ea"/>
            </a:endParaRPr>
          </a:p>
          <a:p>
            <a:r>
              <a:rPr lang="zh-CN" altLang="en-US">
                <a:sym typeface="+mn-ea"/>
              </a:rPr>
              <a:t>3.FrameTail，帧号;</a:t>
            </a:r>
            <a:endParaRPr lang="zh-CN" altLang="en-US">
              <a:sym typeface="+mn-ea"/>
            </a:endParaRPr>
          </a:p>
          <a:p>
            <a:r>
              <a:rPr lang="zh-CN" altLang="en-US">
                <a:sym typeface="+mn-ea"/>
              </a:rPr>
              <a:t>4.错误，RFIFO溢出计数。</a:t>
            </a:r>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sym typeface="+mn-ea"/>
              </a:rPr>
              <a:t>Timepix3的工程运行是由Medipix3合作资助的，它是欧洲核科学组织(CERN)、荷兰国家亚原子物理研究所和波恩大学之间的一个多站点项目。</a:t>
            </a:r>
            <a:endParaRPr lang="zh-CN" altLang="en-US"/>
          </a:p>
          <a:p>
            <a:r>
              <a:rPr lang="zh-CN" altLang="en-US">
                <a:sym typeface="+mn-ea"/>
              </a:rPr>
              <a:t>Timepix是一种计时测量芯片，与之前介绍的几款硅像素探测器相比，它具有测量时间超过阈值(ToT)的附加功能，通过对</a:t>
            </a:r>
            <a:r>
              <a:rPr lang="en-US" altLang="zh-CN">
                <a:sym typeface="+mn-ea"/>
              </a:rPr>
              <a:t>TOT</a:t>
            </a:r>
            <a:r>
              <a:rPr lang="zh-CN" altLang="en-US">
                <a:sym typeface="+mn-ea"/>
              </a:rPr>
              <a:t>的测量可以间接的测量出入射粒子的能量。</a:t>
            </a:r>
            <a:endParaRPr lang="en-US" altLang="zh-CN"/>
          </a:p>
          <a:p>
            <a:r>
              <a:rPr lang="zh-CN" altLang="en-US"/>
              <a:t>Timepix探测器采用的是基于像素的读出技术，每个像素独立工作，并能够记录通过该像素的粒子事件。</a:t>
            </a:r>
            <a:endParaRPr lang="zh-CN" altLang="en-US"/>
          </a:p>
          <a:p>
            <a:r>
              <a:rPr lang="zh-CN" altLang="en-US"/>
              <a:t>像素级读出：是Timepix技术的一个关键特点，它允许每个像素独立记录信息。这意味着每个像素都可以独立测量通过它的粒子的特性（如能量或到达时间），而不是依赖于整个阵列或行/列的统一读出。这一点和</a:t>
            </a:r>
            <a:r>
              <a:rPr lang="en-US" altLang="zh-CN"/>
              <a:t>taichupix</a:t>
            </a:r>
            <a:r>
              <a:rPr lang="zh-CN" altLang="en-US"/>
              <a:t>有些类似。</a:t>
            </a:r>
            <a:endParaRPr lang="zh-CN" altLang="en-US"/>
          </a:p>
          <a:p>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首先是</a:t>
            </a:r>
            <a:r>
              <a:rPr lang="en-US" altLang="zh-CN"/>
              <a:t>TimePix</a:t>
            </a:r>
            <a:r>
              <a:rPr lang="zh-CN" altLang="en-US"/>
              <a:t>记录被击中像素的地址信息，前</a:t>
            </a:r>
            <a:r>
              <a:rPr lang="en-US" altLang="zh-CN"/>
              <a:t>7</a:t>
            </a:r>
            <a:r>
              <a:rPr lang="zh-CN" altLang="en-US"/>
              <a:t>个</a:t>
            </a:r>
            <a:r>
              <a:rPr lang="en-US" altLang="zh-CN"/>
              <a:t>bit</a:t>
            </a:r>
            <a:r>
              <a:rPr lang="zh-CN" altLang="en-US"/>
              <a:t>位记录的是着火像素的双列地址，中间</a:t>
            </a:r>
            <a:r>
              <a:rPr lang="en-US" altLang="zh-CN"/>
              <a:t>6bit</a:t>
            </a:r>
            <a:r>
              <a:rPr lang="zh-CN" altLang="en-US"/>
              <a:t>记录它的超像素</a:t>
            </a:r>
            <a:r>
              <a:rPr lang="zh-CN" altLang="en-US">
                <a:sym typeface="+mn-ea"/>
              </a:rPr>
              <a:t>地址</a:t>
            </a:r>
            <a:r>
              <a:rPr lang="zh-CN" altLang="en-US"/>
              <a:t>（</a:t>
            </a:r>
            <a:r>
              <a:rPr lang="en-US" altLang="zh-CN"/>
              <a:t>timepix</a:t>
            </a:r>
            <a:r>
              <a:rPr lang="zh-CN" altLang="en-US"/>
              <a:t>规定八个普通像素为一组，叫超像素），而最后</a:t>
            </a:r>
            <a:r>
              <a:rPr lang="en-US" altLang="zh-CN"/>
              <a:t>3</a:t>
            </a:r>
            <a:r>
              <a:rPr lang="zh-CN" altLang="en-US"/>
              <a:t>个</a:t>
            </a:r>
            <a:r>
              <a:rPr lang="en-US" altLang="zh-CN"/>
              <a:t>bit</a:t>
            </a:r>
            <a:r>
              <a:rPr lang="zh-CN" altLang="en-US"/>
              <a:t>记录着火像素在超像素中的位置。</a:t>
            </a:r>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sym typeface="+mn-ea"/>
              </a:rPr>
              <a:t>地址信息记录好之后，接下来是</a:t>
            </a:r>
            <a:r>
              <a:rPr lang="en-US" altLang="zh-CN">
                <a:sym typeface="+mn-ea"/>
              </a:rPr>
              <a:t>timepix</a:t>
            </a:r>
            <a:r>
              <a:rPr lang="zh-CN" altLang="en-US">
                <a:sym typeface="+mn-ea"/>
              </a:rPr>
              <a:t>的优势，对于时间分辨率的测量。</a:t>
            </a:r>
            <a:endParaRPr lang="zh-CN" altLang="en-US">
              <a:sym typeface="+mn-ea"/>
            </a:endParaRPr>
          </a:p>
          <a:p>
            <a:r>
              <a:rPr lang="zh-CN" altLang="en-US">
                <a:sym typeface="+mn-ea"/>
              </a:rPr>
              <a:t>Timepix 3有三种获取模式，每种模式又可以分为是否使用高精度时间戳。每种模式的数据包格式不同，即28bit计数器的内容和布局不同，但是数据包的总长度不变。</a:t>
            </a:r>
            <a:endParaRPr lang="zh-CN" altLang="en-US">
              <a:sym typeface="+mn-ea"/>
            </a:endParaRPr>
          </a:p>
          <a:p>
            <a:r>
              <a:rPr lang="zh-CN" altLang="en-US">
                <a:sym typeface="+mn-ea"/>
              </a:rPr>
              <a:t>第一种工作模式是</a:t>
            </a:r>
            <a:r>
              <a:rPr lang="en-US" altLang="zh-CN">
                <a:sym typeface="+mn-ea"/>
              </a:rPr>
              <a:t>TOA</a:t>
            </a:r>
            <a:r>
              <a:rPr lang="zh-CN" altLang="en-US">
                <a:sym typeface="+mn-ea"/>
              </a:rPr>
              <a:t>和</a:t>
            </a:r>
            <a:r>
              <a:rPr lang="en-US" altLang="zh-CN">
                <a:sym typeface="+mn-ea"/>
              </a:rPr>
              <a:t>TOT</a:t>
            </a:r>
            <a:r>
              <a:rPr lang="zh-CN" altLang="en-US">
                <a:sym typeface="+mn-ea"/>
              </a:rPr>
              <a:t>模式，在这种模式下，</a:t>
            </a:r>
            <a:r>
              <a:rPr lang="en-US" altLang="zh-CN">
                <a:sym typeface="+mn-ea"/>
              </a:rPr>
              <a:t>timepix</a:t>
            </a:r>
            <a:r>
              <a:rPr lang="zh-CN" altLang="en-US">
                <a:sym typeface="+mn-ea"/>
              </a:rPr>
              <a:t>可以同时测量入射粒子击中像素的时间以及入射粒子的能量</a:t>
            </a:r>
            <a:endParaRPr lang="zh-CN" altLang="en-US">
              <a:sym typeface="+mn-ea"/>
            </a:endParaRPr>
          </a:p>
          <a:p>
            <a:r>
              <a:rPr lang="zh-CN" altLang="en-US">
                <a:sym typeface="+mn-ea"/>
              </a:rPr>
              <a:t>而第二种工作模式</a:t>
            </a:r>
            <a:r>
              <a:rPr lang="en-US" altLang="zh-CN">
                <a:sym typeface="+mn-ea"/>
              </a:rPr>
              <a:t>OnlyTOA</a:t>
            </a:r>
            <a:r>
              <a:rPr lang="zh-CN" altLang="en-US">
                <a:sym typeface="+mn-ea"/>
              </a:rPr>
              <a:t>则是未用到中间</a:t>
            </a:r>
            <a:r>
              <a:rPr lang="en-US" altLang="zh-CN">
                <a:sym typeface="+mn-ea"/>
              </a:rPr>
              <a:t>10</a:t>
            </a:r>
            <a:r>
              <a:rPr lang="zh-CN" altLang="en-US">
                <a:sym typeface="+mn-ea"/>
              </a:rPr>
              <a:t>个</a:t>
            </a:r>
            <a:r>
              <a:rPr lang="en-US" altLang="zh-CN">
                <a:sym typeface="+mn-ea"/>
              </a:rPr>
              <a:t>bit</a:t>
            </a:r>
            <a:r>
              <a:rPr lang="zh-CN" altLang="en-US">
                <a:sym typeface="+mn-ea"/>
              </a:rPr>
              <a:t>的计数器。</a:t>
            </a:r>
            <a:endParaRPr lang="zh-CN" altLang="en-US">
              <a:sym typeface="+mn-ea"/>
            </a:endParaRPr>
          </a:p>
          <a:p>
            <a:r>
              <a:rPr lang="zh-CN" altLang="en-US">
                <a:sym typeface="+mn-ea"/>
              </a:rPr>
              <a:t>（</a:t>
            </a:r>
            <a:r>
              <a:rPr lang="en-US" altLang="zh-CN">
                <a:sym typeface="+mn-ea"/>
              </a:rPr>
              <a:t>timepix</a:t>
            </a:r>
            <a:r>
              <a:rPr lang="zh-CN" altLang="en-US">
                <a:sym typeface="+mn-ea"/>
              </a:rPr>
              <a:t>还有一种特殊的工作模式EventCount模式</a:t>
            </a:r>
            <a:r>
              <a:rPr lang="en-US" altLang="zh-CN">
                <a:sym typeface="+mn-ea"/>
              </a:rPr>
              <a:t>:</a:t>
            </a:r>
            <a:r>
              <a:rPr lang="zh-CN" altLang="en-US">
                <a:sym typeface="+mn-ea"/>
              </a:rPr>
              <a:t>这种工作模式是专门用来测量入射粒子击中次数的，每当有信号超过阈值，计数器加一）</a:t>
            </a:r>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sym typeface="+mn-ea"/>
              </a:rPr>
              <a:t>接下来我详细介绍一下</a:t>
            </a:r>
            <a:r>
              <a:rPr lang="en-US" altLang="zh-CN">
                <a:sym typeface="+mn-ea"/>
              </a:rPr>
              <a:t>timepix</a:t>
            </a:r>
            <a:r>
              <a:rPr lang="zh-CN" altLang="en-US">
                <a:sym typeface="+mn-ea"/>
              </a:rPr>
              <a:t>的第一种也就是最常见的工作模式TOA&amp;TOT模式：检测到像素的电信号（模拟信号）超过阈值时，会将模拟信号转换为数字信号，并在</a:t>
            </a:r>
            <a:r>
              <a:rPr lang="en-US" altLang="zh-CN">
                <a:sym typeface="+mn-ea"/>
              </a:rPr>
              <a:t>40MHz</a:t>
            </a:r>
            <a:r>
              <a:rPr lang="zh-CN" altLang="en-US">
                <a:sym typeface="+mn-ea"/>
              </a:rPr>
              <a:t>时钟的下一个时钟上升沿锁存</a:t>
            </a:r>
            <a:r>
              <a:rPr lang="en-US" altLang="zh-CN">
                <a:sym typeface="+mn-ea"/>
              </a:rPr>
              <a:t>ToA</a:t>
            </a:r>
            <a:r>
              <a:rPr lang="zh-CN" altLang="en-US">
                <a:sym typeface="+mn-ea"/>
              </a:rPr>
              <a:t>（到达时间）信息，并开启</a:t>
            </a:r>
            <a:r>
              <a:rPr lang="en-US" altLang="zh-CN">
                <a:sym typeface="+mn-ea"/>
              </a:rPr>
              <a:t>ToT</a:t>
            </a:r>
            <a:r>
              <a:rPr lang="zh-CN" altLang="en-US">
                <a:sym typeface="+mn-ea"/>
              </a:rPr>
              <a:t>计数。如果开启</a:t>
            </a:r>
            <a:r>
              <a:rPr lang="en-US" altLang="zh-CN">
                <a:sym typeface="+mn-ea"/>
              </a:rPr>
              <a:t>FTOA</a:t>
            </a:r>
            <a:r>
              <a:rPr lang="zh-CN" altLang="en-US">
                <a:sym typeface="+mn-ea"/>
              </a:rPr>
              <a:t>模式，它会有一个额外的</a:t>
            </a:r>
            <a:r>
              <a:rPr lang="en-US" altLang="zh-CN">
                <a:sym typeface="+mn-ea"/>
              </a:rPr>
              <a:t>640MHz</a:t>
            </a:r>
            <a:r>
              <a:rPr lang="zh-CN" altLang="en-US">
                <a:sym typeface="+mn-ea"/>
              </a:rPr>
              <a:t>的计数时钟，因为同样是在检测到信号的下一个时钟上升沿被记录，所以这个</a:t>
            </a:r>
            <a:r>
              <a:rPr lang="en-US" altLang="zh-CN">
                <a:sym typeface="+mn-ea"/>
              </a:rPr>
              <a:t>640MHz</a:t>
            </a:r>
            <a:r>
              <a:rPr lang="zh-CN" altLang="en-US">
                <a:sym typeface="+mn-ea"/>
              </a:rPr>
              <a:t>的时钟能够像游标卡尺一样来进行精调。从而可以达到</a:t>
            </a:r>
            <a:r>
              <a:rPr lang="en-US" altLang="zh-CN">
                <a:sym typeface="+mn-ea"/>
              </a:rPr>
              <a:t>1.56</a:t>
            </a:r>
            <a:r>
              <a:rPr lang="zh-CN" altLang="en-US">
                <a:sym typeface="+mn-ea"/>
              </a:rPr>
              <a:t>个</a:t>
            </a:r>
            <a:r>
              <a:rPr lang="en-US" altLang="zh-CN">
                <a:sym typeface="+mn-ea"/>
              </a:rPr>
              <a:t>ns</a:t>
            </a:r>
            <a:r>
              <a:rPr lang="zh-CN" altLang="en-US">
                <a:sym typeface="+mn-ea"/>
              </a:rPr>
              <a:t>的时间分辨率。</a:t>
            </a:r>
            <a:endParaRPr lang="zh-CN" altLang="en-US">
              <a:sym typeface="+mn-ea"/>
            </a:endParaRPr>
          </a:p>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硅微条探测器的基本结构是在ＰＮ结硅片型半导体探测器外侧覆盖多个平行的金属微条，并利用这些电极条将信号引出到探测器一端，然后采用引线键合的方式，送到多通道</a:t>
            </a:r>
            <a:r>
              <a:rPr lang="en-US" altLang="zh-CN"/>
              <a:t>ASIC</a:t>
            </a:r>
            <a:r>
              <a:rPr lang="zh-CN" altLang="en-US"/>
              <a:t>进行读出。由于每层硅微条探测器只能获得一维的击中位置信息，因此在搭建束流望远镜系统时，需要将多层硅微条探测器垂直交叠安装，以获得二维的击中位置信息，但是由于每层硅微条探测器只能获得粒子击中的一维位置信息，在单次事例中同一读出条的多个位置被击中（即多重击中）或探测器噪声引起的误击中较多时，就容易出现位置模糊问题。</a:t>
            </a:r>
            <a:endParaRPr lang="zh-CN" altLang="en-US"/>
          </a:p>
          <a:p>
            <a:r>
              <a:rPr lang="zh-CN" altLang="en-US"/>
              <a:t>而我今天主要介绍的硅像素探测器是在硅微条探测器的基础上发展而来，其探测单元设计为微米尺度的像素结构，每个像素都有自己的前端读出电路。</a:t>
            </a:r>
            <a:endParaRPr lang="zh-CN" altLang="en-US"/>
          </a:p>
          <a:p>
            <a:r>
              <a:rPr lang="zh-CN" altLang="en-US">
                <a:sym typeface="+mn-ea"/>
              </a:rPr>
              <a:t>与硅微条相比，硅像素探测器由于不存在多重击中问题，响应速度更快，而且物质量很低（左图是</a:t>
            </a:r>
            <a:r>
              <a:rPr lang="en-US" altLang="zh-CN">
                <a:sym typeface="+mn-ea"/>
              </a:rPr>
              <a:t>CERN</a:t>
            </a:r>
            <a:r>
              <a:rPr lang="zh-CN" altLang="en-US">
                <a:sym typeface="+mn-ea"/>
              </a:rPr>
              <a:t>的</a:t>
            </a:r>
            <a:r>
              <a:rPr lang="en-US" altLang="zh-CN">
                <a:sym typeface="+mn-ea"/>
              </a:rPr>
              <a:t>LHC</a:t>
            </a:r>
            <a:r>
              <a:rPr lang="zh-CN" altLang="en-US">
                <a:sym typeface="+mn-ea"/>
              </a:rPr>
              <a:t>实验于</a:t>
            </a:r>
            <a:r>
              <a:rPr lang="en-US" altLang="zh-CN">
                <a:sym typeface="+mn-ea"/>
              </a:rPr>
              <a:t>2008</a:t>
            </a:r>
            <a:r>
              <a:rPr lang="zh-CN" altLang="en-US">
                <a:sym typeface="+mn-ea"/>
              </a:rPr>
              <a:t>年开发的一套基于硅微条探测器的束流望远镜系统结构，所用的硅微条探测器厚度为</a:t>
            </a:r>
            <a:r>
              <a:rPr lang="en-US" altLang="zh-CN">
                <a:sym typeface="+mn-ea"/>
              </a:rPr>
              <a:t>320</a:t>
            </a:r>
            <a:r>
              <a:rPr lang="zh-CN" altLang="en-US">
                <a:sym typeface="+mn-ea"/>
              </a:rPr>
              <a:t>微米，而对于单片型硅像素探测器，其厚度可控制在数十微米量级），目前已经大规模地使用在LHC的实验上(ATLAS、CMS及ALICE)。</a:t>
            </a:r>
            <a:endParaRPr lang="zh-CN" altLang="en-US"/>
          </a:p>
          <a:p>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这个时候</a:t>
            </a:r>
            <a:r>
              <a:rPr lang="en-US" altLang="zh-CN"/>
              <a:t>TimePix</a:t>
            </a:r>
            <a:r>
              <a:rPr lang="zh-CN" altLang="en-US"/>
              <a:t>的地址信息和时间信息都被记录打包完毕，它又有两种读出的方式，既可以像</a:t>
            </a:r>
            <a:r>
              <a:rPr lang="en-US" altLang="zh-CN"/>
              <a:t>MIMOSA</a:t>
            </a:r>
            <a:r>
              <a:rPr lang="zh-CN" altLang="en-US"/>
              <a:t>和</a:t>
            </a:r>
            <a:r>
              <a:rPr lang="en-US" altLang="zh-CN"/>
              <a:t>JadePix3</a:t>
            </a:r>
            <a:r>
              <a:rPr lang="zh-CN" altLang="en-US"/>
              <a:t>一样全帧读出，也可以像</a:t>
            </a:r>
            <a:r>
              <a:rPr lang="en-US" altLang="zh-CN"/>
              <a:t>TaichuPix</a:t>
            </a:r>
            <a:r>
              <a:rPr lang="zh-CN" altLang="en-US"/>
              <a:t>一样基于事件驱动模式来分离读出，这取决于整块探测器有多少像素被击中，击中像素较为稀疏时是事件驱动，击中像素较多时则是全帧读出。</a:t>
            </a:r>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最后是在三种工作模式下，打包好的地址信息和时间信息，以及可能有的额外信息，数据包的总大小都是</a:t>
            </a:r>
            <a:r>
              <a:rPr lang="en-US" altLang="zh-CN"/>
              <a:t>48</a:t>
            </a:r>
            <a:r>
              <a:rPr lang="zh-CN" altLang="en-US"/>
              <a:t>个</a:t>
            </a:r>
            <a:r>
              <a:rPr lang="en-US" altLang="zh-CN"/>
              <a:t>bit</a:t>
            </a:r>
            <a:r>
              <a:rPr lang="zh-CN" altLang="en-US"/>
              <a:t>。这也就是最终送到数字处理板的数据格式。</a:t>
            </a:r>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这是以上介绍的几款芯片的一个综合比较。我们主要关注的就是它的位置分辨率和时间分辨率，可以看出位置分辨率和它的像素大小是有对应关系的，越小的像素对应的位置分辨率会越好，而时间分辨率主要由它的数据读出方式有关，</a:t>
            </a:r>
            <a:r>
              <a:rPr lang="en-US" altLang="zh-CN"/>
              <a:t>rollingshutter</a:t>
            </a:r>
            <a:r>
              <a:rPr lang="zh-CN" altLang="en-US"/>
              <a:t>显然是最慢的，基本都是百</a:t>
            </a:r>
            <a:r>
              <a:rPr lang="en-US" altLang="zh-CN"/>
              <a:t>us</a:t>
            </a:r>
            <a:r>
              <a:rPr lang="zh-CN" altLang="en-US"/>
              <a:t>级别，而基于事例触发的读出方式可以达到</a:t>
            </a:r>
            <a:r>
              <a:rPr lang="en-US" altLang="zh-CN"/>
              <a:t>ns</a:t>
            </a:r>
            <a:r>
              <a:rPr lang="zh-CN" altLang="en-US"/>
              <a:t>量级。</a:t>
            </a:r>
            <a:endParaRPr lang="en-US" altLang="zh-CN"/>
          </a:p>
          <a:p>
            <a:r>
              <a:rPr lang="zh-CN" altLang="en-US"/>
              <a:t>根据宇航师兄给我介绍的我们散裂这边的指标要求是，时间分辨率要能达到</a:t>
            </a:r>
            <a:r>
              <a:rPr lang="en-US" altLang="zh-CN"/>
              <a:t>400ns</a:t>
            </a:r>
            <a:r>
              <a:rPr lang="zh-CN" altLang="en-US"/>
              <a:t>，位置分辨率达到</a:t>
            </a:r>
            <a:r>
              <a:rPr lang="en-US" altLang="zh-CN"/>
              <a:t>3μm</a:t>
            </a:r>
            <a:r>
              <a:rPr lang="zh-CN" altLang="en-US"/>
              <a:t>。</a:t>
            </a:r>
            <a:r>
              <a:rPr lang="zh-CN" altLang="en-US"/>
              <a:t>（</a:t>
            </a:r>
            <a:r>
              <a:rPr lang="en-US" altLang="zh-CN"/>
              <a:t>400ns</a:t>
            </a:r>
            <a:r>
              <a:rPr lang="zh-CN" altLang="en-US"/>
              <a:t>左右来一个质子，穿过六片探测器，要求能够将每一个质子轨迹分开）</a:t>
            </a:r>
            <a:endParaRPr lang="zh-CN" altLang="en-US"/>
          </a:p>
          <a:p>
            <a:r>
              <a:rPr lang="zh-CN" altLang="en-US"/>
              <a:t>在这几款芯片中没有完全符合这两个指标的，国产芯片里我认为最符合指标要求的应该是</a:t>
            </a:r>
            <a:r>
              <a:rPr lang="en-US" altLang="zh-CN"/>
              <a:t>TaichuPix3</a:t>
            </a:r>
            <a:r>
              <a:rPr lang="zh-CN" altLang="en-US"/>
              <a:t>，</a:t>
            </a:r>
            <a:r>
              <a:rPr lang="en-US" altLang="zh-CN"/>
              <a:t>JadePix3</a:t>
            </a:r>
            <a:r>
              <a:rPr lang="zh-CN" altLang="en-US"/>
              <a:t>的时间分辨率太低完全无法满足要求，</a:t>
            </a:r>
            <a:r>
              <a:rPr lang="en-US" altLang="zh-CN"/>
              <a:t>JadePix4</a:t>
            </a:r>
            <a:r>
              <a:rPr lang="zh-CN" altLang="en-US"/>
              <a:t>的话时间分辨率在</a:t>
            </a:r>
            <a:r>
              <a:rPr lang="en-US" altLang="zh-CN"/>
              <a:t>1μs</a:t>
            </a:r>
            <a:r>
              <a:rPr lang="zh-CN" altLang="en-US"/>
              <a:t>，在这个期间通过两到三个粒子是可以通过后期的数据分析来分辨出的，但是它的位置分辨率目前还没有具体的介绍，但是根据它的像素尺寸推测，应该是不如</a:t>
            </a:r>
            <a:r>
              <a:rPr lang="en-US" altLang="zh-CN"/>
              <a:t>TaichuPix3</a:t>
            </a:r>
            <a:r>
              <a:rPr lang="zh-CN" altLang="en-US"/>
              <a:t>的。</a:t>
            </a:r>
            <a:endParaRPr lang="zh-CN" altLang="en-US"/>
          </a:p>
          <a:p>
            <a:r>
              <a:rPr lang="zh-CN" altLang="en-US"/>
              <a:t>所以如果没有其他更好的芯片使用的话，只有</a:t>
            </a:r>
            <a:r>
              <a:rPr lang="en-US" altLang="zh-CN"/>
              <a:t>TaciChuPix3</a:t>
            </a:r>
            <a:r>
              <a:rPr lang="zh-CN" altLang="en-US"/>
              <a:t>最符合要求。</a:t>
            </a: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这是使用硅像素探测器搭建的一个束流望远镜，有六片探测器和一个被测设备（</a:t>
            </a:r>
            <a:r>
              <a:rPr lang="en-US" altLang="zh-CN"/>
              <a:t>DUT</a:t>
            </a:r>
            <a:r>
              <a:rPr lang="zh-CN" altLang="en-US"/>
              <a:t>）</a:t>
            </a:r>
            <a:endParaRPr lang="zh-CN" altLang="en-US"/>
          </a:p>
          <a:p>
            <a:r>
              <a:rPr lang="zh-CN" altLang="en-US">
                <a:sym typeface="+mn-ea"/>
              </a:rPr>
              <a:t>束流望远镜系统一般由多层位置灵敏探测器组成，通过束流望远镜系统各层组对粒子击中（Hits）位置信息的记录，完成粒子径迹拟合和重建，并综合对应时刻的被测粒子探测器数据，就可以对被测探测器的全局响应进行性能分析，得到被测探测器的探测效率、位置分辨率等参数。</a:t>
            </a:r>
            <a:endParaRPr lang="zh-CN" altLang="en-US"/>
          </a:p>
          <a:p>
            <a:r>
              <a:rPr lang="zh-CN" altLang="en-US"/>
              <a:t>而在使用束流望远镜进行实验时：</a:t>
            </a:r>
            <a:endParaRPr lang="zh-CN" altLang="en-US"/>
          </a:p>
          <a:p>
            <a:pPr marL="228600" indent="-228600">
              <a:buFont typeface="+mj-ea"/>
              <a:buAutoNum type="circleNumDbPlain"/>
            </a:pPr>
            <a:r>
              <a:rPr lang="zh-CN" altLang="en-US"/>
              <a:t>粒子的产生与加速：首先需要通过粒子加速器产生高能粒子</a:t>
            </a:r>
            <a:endParaRPr lang="zh-CN" altLang="en-US"/>
          </a:p>
          <a:p>
            <a:pPr marL="228600" indent="-228600">
              <a:buFont typeface="+mj-ea"/>
              <a:buAutoNum type="circleNumDbPlain"/>
            </a:pPr>
            <a:r>
              <a:rPr lang="zh-CN" altLang="en-US">
                <a:sym typeface="+mn-ea"/>
              </a:rPr>
              <a:t>粒子的传输：</a:t>
            </a:r>
            <a:r>
              <a:rPr lang="zh-CN" altLang="en-US"/>
              <a:t>加速后的粒子会被引导至实验区域，确保它们按预定轨迹移动，</a:t>
            </a:r>
            <a:r>
              <a:rPr lang="zh-CN" altLang="en-US">
                <a:sym typeface="+mn-ea"/>
              </a:rPr>
              <a:t>在不考虑实验束粒子穿过探测器及粒子径迹探测系统的多次散射效应时，可近似认为实验束粒子的运动轨迹为直线。</a:t>
            </a:r>
            <a:endParaRPr lang="zh-CN" altLang="en-US"/>
          </a:p>
          <a:p>
            <a:pPr marL="228600" indent="-228600">
              <a:buFont typeface="+mj-ea"/>
              <a:buAutoNum type="circleNumDbPlain"/>
            </a:pPr>
            <a:r>
              <a:rPr lang="zh-CN" altLang="en-US">
                <a:sym typeface="+mn-ea"/>
              </a:rPr>
              <a:t>粒子与探测器的相互作用：</a:t>
            </a:r>
            <a:r>
              <a:rPr lang="zh-CN" altLang="en-US"/>
              <a:t>粒子进入束流望远镜的探测区域后，会与探测器材料发生相互作用，正常情况下粒子会击中探测器上的某一个像素，但是由于电荷扩散效应，被击中像素的周围几个像素也会产生电信号，如图中我们看到的这几个黑色方块的位置，由于电荷扩散效应现成的多个相邻着火像素称之为一个簇团。</a:t>
            </a:r>
            <a:endParaRPr lang="zh-CN" altLang="en-US"/>
          </a:p>
          <a:p>
            <a:pPr marL="228600" indent="-228600">
              <a:buFont typeface="+mj-ea"/>
              <a:buAutoNum type="circleNumDbPlain"/>
            </a:pPr>
            <a:r>
              <a:rPr lang="zh-CN" altLang="en-US"/>
              <a:t>信号的产生：簇团所在的像素块代表着产生电子-空穴对</a:t>
            </a:r>
            <a:endParaRPr lang="zh-CN" altLang="en-US"/>
          </a:p>
          <a:p>
            <a:pPr marL="228600" indent="-228600">
              <a:buFont typeface="+mj-ea"/>
              <a:buAutoNum type="circleNumDbPlain"/>
            </a:pPr>
            <a:r>
              <a:rPr lang="zh-CN" altLang="en-US"/>
              <a:t>信号的收集与放大：产生的电信号会被探测器的读出系统收集。电信号通常需要经过预放大器和放大器处理，以便于后续的信号分析。</a:t>
            </a:r>
            <a:endParaRPr lang="zh-CN" altLang="en-US"/>
          </a:p>
          <a:p>
            <a:pPr marL="228600" indent="-228600">
              <a:buFont typeface="+mj-ea"/>
              <a:buAutoNum type="circleNumDbPlain"/>
            </a:pPr>
            <a:r>
              <a:rPr lang="zh-CN" altLang="en-US"/>
              <a:t>数据的处理与分析：放大后的信号会被转换成数字形式，并通过数据采集系统(DAQ)进行记录。</a:t>
            </a:r>
            <a:endParaRPr lang="zh-CN" altLang="en-US"/>
          </a:p>
          <a:p>
            <a:pPr marL="228600" indent="-228600">
              <a:buFont typeface="+mj-ea"/>
              <a:buAutoNum type="circleNumDbPlain"/>
            </a:pPr>
            <a:r>
              <a:rPr lang="zh-CN" altLang="en-US"/>
              <a:t>粒子径迹的重建：</a:t>
            </a:r>
            <a:r>
              <a:rPr lang="zh-CN" altLang="en-US">
                <a:sym typeface="+mn-ea"/>
              </a:rPr>
              <a:t>随后，通过专门的软件对这些数据进行处理和分析，以重建粒子的径迹。</a:t>
            </a:r>
            <a:endParaRPr lang="zh-CN" altLang="en-US"/>
          </a:p>
          <a:p>
            <a:pPr indent="0">
              <a:buFont typeface="+mj-ea"/>
              <a:buNone/>
            </a:pPr>
            <a:r>
              <a:rPr lang="zh-CN" altLang="en-US"/>
              <a:t>重建的轨道即可表征被测设备的本征位置分辨率。这就是束流望远镜的基本工作原理</a:t>
            </a:r>
            <a:endParaRPr lang="zh-CN" altLang="en-US"/>
          </a:p>
          <a:p>
            <a:pPr indent="0">
              <a:buFont typeface="+mj-ea"/>
              <a:buNone/>
            </a:pPr>
            <a:r>
              <a:rPr lang="zh-CN" altLang="en-US"/>
              <a:t>（如果有人问，轨迹重建的是一个点，而</a:t>
            </a:r>
            <a:r>
              <a:rPr lang="en-US" altLang="zh-CN"/>
              <a:t>DUT</a:t>
            </a:r>
            <a:r>
              <a:rPr lang="zh-CN" altLang="en-US"/>
              <a:t>被击中的是一个像素，）</a:t>
            </a:r>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根据刚刚的介绍我们可以知道，束流望远镜是研究位置精确度传感器项目的重要工具。</a:t>
            </a:r>
            <a:endParaRPr lang="zh-CN" altLang="en-US"/>
          </a:p>
          <a:p>
            <a:r>
              <a:rPr lang="zh-CN" altLang="en-US"/>
              <a:t>这张图是德国</a:t>
            </a:r>
            <a:r>
              <a:rPr lang="en-US" altLang="zh-CN"/>
              <a:t>DESY</a:t>
            </a:r>
            <a:r>
              <a:rPr lang="zh-CN" altLang="en-US"/>
              <a:t>测试开发的，使用</a:t>
            </a:r>
            <a:r>
              <a:rPr lang="en-US" altLang="zh-CN"/>
              <a:t>MIMOSA26</a:t>
            </a:r>
            <a:r>
              <a:rPr lang="zh-CN" altLang="en-US"/>
              <a:t>芯片搭建的束流望远镜的实物图。</a:t>
            </a:r>
            <a:endParaRPr lang="zh-CN" altLang="en-US"/>
          </a:p>
          <a:p>
            <a:r>
              <a:rPr lang="zh-CN" altLang="en-US"/>
              <a:t>一个完整的束流望远镜测试系统由这么四个部分组成。用于粒子探测的硅像素探测器模块，用于触发的闪烁体，提供关于粒子通道的触发逻辑和时间戳信息的触发逻辑单元和用于读出数据的一个数据采集系统。</a:t>
            </a:r>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接下来我从整体上介绍一个完整的束流望远镜测试系统是如何进行数据的读出工作。一个测试系统示意图,它主要包含三个部分:分别是最左侧的多层探测模块（也就是刚刚图中我们看到的束流望远镜）,中间的读出电子学系统和右侧的数据获取系统(也就是DAQ)</a:t>
            </a:r>
            <a:endParaRPr lang="zh-CN" altLang="en-US"/>
          </a:p>
          <a:p>
            <a:r>
              <a:rPr lang="zh-CN" altLang="en-US"/>
              <a:t>位于左侧的探测器模块与数字读出板（DRB）通过高速率数据电缆连接，以实现两者间的供电与通信。数字读出板的核心控制部件是FPGA，主要负责为探测器模块上芯片提供工作时钟、配置芯片的工作参数以及接收，解析和组装芯片发出的数据。组装后的数据通过网络交换机传输到DAQ。数字读出板上装配两个SMA接口，用来接收外部输入的触发信号(Trigger)和启动信号(Start或Stop)。</a:t>
            </a:r>
            <a:endParaRPr lang="zh-CN" altLang="en-US"/>
          </a:p>
          <a:p>
            <a:r>
              <a:rPr lang="zh-CN" altLang="en-US"/>
              <a:t>当检测到粒子来临时，闪烁体会输出的触发信号，经触发扇出板（Trigger_FB）的甄别、信号调制、"与"逻辑复合等步骤变为脉冲信号利用SMA接口输送给每个数字读出板，实现每个探测器的触发读出以及事例对齐。</a:t>
            </a:r>
            <a:endParaRPr lang="zh-CN" altLang="en-US"/>
          </a:p>
          <a:p>
            <a:r>
              <a:rPr lang="zh-CN" altLang="en-US"/>
              <a:t>读出控制板（CDRB）从DAQ系统接收Start或者Stop命令，通过启动扇出板（Start_FB）将其分别发送到每个数字读出板，控制每层探测器模块的工作的起始或者终止状态。</a:t>
            </a:r>
            <a:endParaRPr lang="zh-CN" altLang="en-US"/>
          </a:p>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决定束流望远镜性能指标的关键在于其使用的硅像素探测芯片，主流的硅像素探测芯片，以读出架构分类的话主要有这么三种：</a:t>
            </a:r>
            <a:r>
              <a:rPr lang="zh-CN" altLang="en-US">
                <a:sym typeface="+mn-ea"/>
              </a:rPr>
              <a:t>行扫描，链状优先级，和异步优先级编码。</a:t>
            </a:r>
            <a:endParaRPr lang="zh-CN" altLang="en-US"/>
          </a:p>
          <a:p>
            <a:r>
              <a:rPr lang="zh-CN" altLang="en-US"/>
              <a:t>行扫描读出是结构最为简单的一种，我打个比方，我们可以</a:t>
            </a:r>
            <a:r>
              <a:rPr lang="zh-CN" altLang="en-US">
                <a:sym typeface="+mn-ea"/>
              </a:rPr>
              <a:t>以酒店服务员打扫卫生为例，我把酒店的每一层每一间看作是像素芯片上的像素，行扫描</a:t>
            </a:r>
            <a:r>
              <a:rPr lang="zh-CN" altLang="en-US"/>
              <a:t>就是服务员去每一层楼的每一间房间都去打扫卫生</a:t>
            </a:r>
            <a:endParaRPr lang="zh-CN" altLang="en-US"/>
          </a:p>
          <a:p>
            <a:r>
              <a:rPr lang="zh-CN" altLang="en-US"/>
              <a:t>而链状优先级和</a:t>
            </a:r>
            <a:r>
              <a:rPr lang="en-US" altLang="zh-CN"/>
              <a:t>AERD</a:t>
            </a:r>
            <a:r>
              <a:rPr lang="zh-CN" altLang="en-US"/>
              <a:t>都是事例驱动，它们的区别在于一个偏被动，一个偏主动，</a:t>
            </a:r>
            <a:r>
              <a:rPr lang="zh-CN" altLang="en-US">
                <a:solidFill>
                  <a:srgbClr val="FF0000"/>
                </a:solidFill>
                <a:sym typeface="+mn-ea"/>
              </a:rPr>
              <a:t>Columndrain类似于顾客需要打扫房间时，就把门打开，但是我不说，等你走过来的时候看到了进来打扫；</a:t>
            </a:r>
            <a:endParaRPr lang="zh-CN" altLang="en-US">
              <a:solidFill>
                <a:srgbClr val="FF0000"/>
              </a:solidFill>
              <a:sym typeface="+mn-ea"/>
            </a:endParaRPr>
          </a:p>
          <a:p>
            <a:r>
              <a:rPr lang="zh-CN" altLang="en-US"/>
              <a:t>而</a:t>
            </a:r>
            <a:r>
              <a:rPr lang="en-US" altLang="zh-CN"/>
              <a:t>AERD</a:t>
            </a:r>
            <a:r>
              <a:rPr lang="zh-CN" altLang="en-US"/>
              <a:t>是我主动打电话叫服务员来打扫；这里的去哪个房间打扫卫生就是类比我读出哪个像素的信息。</a:t>
            </a:r>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t>MIMOSA</a:t>
            </a:r>
            <a:r>
              <a:rPr lang="zh-CN" altLang="en-US"/>
              <a:t>系列的芯片是法国特拉斯堡的</a:t>
            </a:r>
            <a:r>
              <a:rPr lang="en-US" altLang="zh-CN"/>
              <a:t>IPHC</a:t>
            </a:r>
            <a:r>
              <a:rPr lang="zh-CN" altLang="en-US"/>
              <a:t>研究所为正负电子对撞机实验所设计的顶点和径迹探测器，具有极高的空间分辨能力、探测效率（</a:t>
            </a:r>
            <a:r>
              <a:rPr lang="en-US" altLang="zh-CN"/>
              <a:t>99%</a:t>
            </a:r>
            <a:r>
              <a:rPr lang="zh-CN" altLang="en-US"/>
              <a:t>以上接近</a:t>
            </a:r>
            <a:r>
              <a:rPr lang="en-US" altLang="zh-CN"/>
              <a:t>100</a:t>
            </a:r>
            <a:r>
              <a:rPr lang="zh-CN" altLang="en-US"/>
              <a:t>），抗辐照能力和高计数能力（大于</a:t>
            </a:r>
            <a:r>
              <a:rPr lang="en-US" altLang="zh-CN"/>
              <a:t>10</a:t>
            </a:r>
            <a:r>
              <a:rPr lang="zh-CN" altLang="en-US"/>
              <a:t>的</a:t>
            </a:r>
            <a:r>
              <a:rPr lang="en-US" altLang="zh-CN"/>
              <a:t>8</a:t>
            </a:r>
            <a:r>
              <a:rPr lang="zh-CN" altLang="en-US"/>
              <a:t>次方每秒）。</a:t>
            </a:r>
            <a:endParaRPr lang="zh-CN" altLang="en-US"/>
          </a:p>
          <a:p>
            <a:r>
              <a:rPr lang="en-US" altLang="zh-CN"/>
              <a:t>MIMOSA28</a:t>
            </a:r>
            <a:r>
              <a:rPr lang="zh-CN" altLang="en-US"/>
              <a:t>则是</a:t>
            </a:r>
            <a:r>
              <a:rPr lang="en-US" altLang="zh-CN"/>
              <a:t>2011</a:t>
            </a:r>
            <a:r>
              <a:rPr lang="zh-CN" altLang="en-US"/>
              <a:t>年针对美国布鲁克海文国家实验室</a:t>
            </a:r>
            <a:r>
              <a:rPr lang="en-US" altLang="zh-CN"/>
              <a:t>RHIC-STAR</a:t>
            </a:r>
            <a:r>
              <a:rPr lang="zh-CN" altLang="en-US"/>
              <a:t>实验的</a:t>
            </a:r>
            <a:r>
              <a:rPr lang="en-US" altLang="zh-CN"/>
              <a:t>HFT</a:t>
            </a:r>
            <a:r>
              <a:rPr lang="zh-CN" altLang="en-US"/>
              <a:t>升级所设计</a:t>
            </a:r>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zh-CN">
                <a:sym typeface="+mn-ea"/>
              </a:rPr>
              <a:t>MIMOSA</a:t>
            </a:r>
            <a:r>
              <a:rPr lang="zh-CN" altLang="en-US">
                <a:sym typeface="+mn-ea"/>
              </a:rPr>
              <a:t>芯片是基于</a:t>
            </a:r>
            <a:r>
              <a:rPr lang="en-US" altLang="zh-CN">
                <a:sym typeface="+mn-ea"/>
              </a:rPr>
              <a:t>Rollingshutter</a:t>
            </a:r>
            <a:r>
              <a:rPr lang="zh-CN" altLang="en-US">
                <a:sym typeface="+mn-ea"/>
              </a:rPr>
              <a:t>的读出方式，它是使用行扫描的读出方式，也就是依次扫描每一行的每一个像素块。而这样如果将所有像素的信息全部读出的话，数据量过于庞大，因为整个探测器的大部分像素块是未被击中的，其中有很大一部分是无用信息。因此</a:t>
            </a:r>
            <a:r>
              <a:rPr lang="en-US" altLang="zh-CN">
                <a:sym typeface="+mn-ea"/>
              </a:rPr>
              <a:t>mimosa</a:t>
            </a:r>
            <a:r>
              <a:rPr lang="zh-CN" altLang="en-US">
                <a:sym typeface="+mn-ea"/>
              </a:rPr>
              <a:t>使用了一种稀疏矩阵扫描算法，它以像素被连续击中的多少编辑为四种</a:t>
            </a:r>
            <a:r>
              <a:rPr lang="en-US" altLang="zh-CN">
                <a:sym typeface="+mn-ea"/>
              </a:rPr>
              <a:t>state</a:t>
            </a:r>
            <a:r>
              <a:rPr lang="zh-CN" altLang="en-US">
                <a:sym typeface="+mn-ea"/>
              </a:rPr>
              <a:t>，使用两位二进制码来表示。在扫描某一行的像素时，从左往右依次进行扫描，当行扫信号检测到第一个被击中像素时，它会记录这个着火像素的列地址，并继续向后扫描属于哪种</a:t>
            </a:r>
            <a:r>
              <a:rPr lang="en-US" altLang="zh-CN">
                <a:sym typeface="+mn-ea"/>
              </a:rPr>
              <a:t>state</a:t>
            </a:r>
            <a:r>
              <a:rPr lang="zh-CN" altLang="en-US">
                <a:sym typeface="+mn-ea"/>
              </a:rPr>
              <a:t>（连续几个）。最终，被记录下的</a:t>
            </a:r>
            <a:r>
              <a:rPr lang="en-US" altLang="zh-CN">
                <a:sym typeface="+mn-ea"/>
              </a:rPr>
              <a:t>state</a:t>
            </a:r>
            <a:r>
              <a:rPr lang="zh-CN" altLang="en-US">
                <a:sym typeface="+mn-ea"/>
              </a:rPr>
              <a:t>数据格式包含</a:t>
            </a:r>
            <a:r>
              <a:rPr lang="en-US" altLang="zh-CN">
                <a:sym typeface="+mn-ea"/>
              </a:rPr>
              <a:t>2bit</a:t>
            </a:r>
            <a:r>
              <a:rPr lang="zh-CN" altLang="en-US">
                <a:sym typeface="+mn-ea"/>
              </a:rPr>
              <a:t>的着火像素数目和</a:t>
            </a:r>
            <a:r>
              <a:rPr lang="en-US" altLang="zh-CN">
                <a:sym typeface="+mn-ea"/>
              </a:rPr>
              <a:t>10</a:t>
            </a:r>
            <a:r>
              <a:rPr lang="zh-CN" altLang="en-US">
                <a:sym typeface="+mn-ea"/>
              </a:rPr>
              <a:t>位的列地址，最后的</a:t>
            </a:r>
            <a:r>
              <a:rPr lang="en-US" altLang="zh-CN">
                <a:sym typeface="+mn-ea"/>
              </a:rPr>
              <a:t>4bit</a:t>
            </a:r>
            <a:r>
              <a:rPr lang="zh-CN" altLang="en-US">
                <a:sym typeface="+mn-ea"/>
              </a:rPr>
              <a:t>保留没有用到，</a:t>
            </a:r>
            <a:r>
              <a:rPr lang="zh-CN" altLang="en-US">
                <a:sym typeface="+mn-ea"/>
              </a:rPr>
              <a:t>。</a:t>
            </a:r>
            <a:endParaRPr lang="en-US" altLang="zh-CN"/>
          </a:p>
          <a:p>
            <a:r>
              <a:rPr lang="zh-CN" altLang="en-US"/>
              <a:t>（</a:t>
            </a:r>
            <a:r>
              <a:rPr lang="en-US" altLang="zh-CN"/>
              <a:t>2</a:t>
            </a:r>
            <a:r>
              <a:rPr lang="zh-CN" altLang="en-US"/>
              <a:t>的十次方</a:t>
            </a:r>
            <a:r>
              <a:rPr lang="en-US" altLang="zh-CN"/>
              <a:t>=1024,2</a:t>
            </a:r>
            <a:r>
              <a:rPr lang="zh-CN" altLang="en-US"/>
              <a:t>的</a:t>
            </a:r>
            <a:r>
              <a:rPr lang="en-US" altLang="zh-CN"/>
              <a:t>11</a:t>
            </a:r>
            <a:r>
              <a:rPr lang="zh-CN" altLang="en-US"/>
              <a:t>次方是</a:t>
            </a:r>
            <a:r>
              <a:rPr lang="en-US" altLang="zh-CN"/>
              <a:t>2048</a:t>
            </a:r>
            <a:r>
              <a:rPr lang="zh-CN" altLang="en-US"/>
              <a:t>），严格控制</a:t>
            </a:r>
            <a:r>
              <a:rPr lang="en-US" altLang="zh-CN"/>
              <a:t>16</a:t>
            </a:r>
            <a:r>
              <a:rPr lang="zh-CN" altLang="en-US"/>
              <a:t>位是因为要让数据长度统一，防止数据错位混淆。</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tags" Target="../tags/tag7.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14.xml"/><Relationship Id="rId8" Type="http://schemas.openxmlformats.org/officeDocument/2006/relationships/tags" Target="../tags/tag13.xml"/><Relationship Id="rId7" Type="http://schemas.openxmlformats.org/officeDocument/2006/relationships/tags" Target="../tags/tag12.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30" Type="http://schemas.openxmlformats.org/officeDocument/2006/relationships/tags" Target="../tags/tag34.xml"/><Relationship Id="rId3" Type="http://schemas.openxmlformats.org/officeDocument/2006/relationships/tags" Target="../tags/tag8.xml"/><Relationship Id="rId29" Type="http://schemas.openxmlformats.org/officeDocument/2006/relationships/tags" Target="../tags/tag33.xml"/><Relationship Id="rId28" Type="http://schemas.openxmlformats.org/officeDocument/2006/relationships/tags" Target="../tags/tag32.xml"/><Relationship Id="rId27" Type="http://schemas.openxmlformats.org/officeDocument/2006/relationships/tags" Target="../tags/tag31.xml"/><Relationship Id="rId26" Type="http://schemas.openxmlformats.org/officeDocument/2006/relationships/tags" Target="../tags/tag30.xml"/><Relationship Id="rId25" Type="http://schemas.openxmlformats.org/officeDocument/2006/relationships/tags" Target="../tags/tag29.xml"/><Relationship Id="rId24" Type="http://schemas.openxmlformats.org/officeDocument/2006/relationships/tags" Target="../tags/tag28.xml"/><Relationship Id="rId23" Type="http://schemas.openxmlformats.org/officeDocument/2006/relationships/image" Target="../media/image4.png"/><Relationship Id="rId22" Type="http://schemas.openxmlformats.org/officeDocument/2006/relationships/tags" Target="../tags/tag27.xml"/><Relationship Id="rId21" Type="http://schemas.openxmlformats.org/officeDocument/2006/relationships/tags" Target="../tags/tag26.xml"/><Relationship Id="rId20" Type="http://schemas.openxmlformats.org/officeDocument/2006/relationships/tags" Target="../tags/tag25.xml"/><Relationship Id="rId2" Type="http://schemas.openxmlformats.org/officeDocument/2006/relationships/image" Target="../media/image1.jpeg"/><Relationship Id="rId19" Type="http://schemas.openxmlformats.org/officeDocument/2006/relationships/tags" Target="../tags/tag24.xml"/><Relationship Id="rId18" Type="http://schemas.openxmlformats.org/officeDocument/2006/relationships/tags" Target="../tags/tag23.xml"/><Relationship Id="rId17" Type="http://schemas.openxmlformats.org/officeDocument/2006/relationships/tags" Target="../tags/tag22.xml"/><Relationship Id="rId16" Type="http://schemas.openxmlformats.org/officeDocument/2006/relationships/tags" Target="../tags/tag21.xml"/><Relationship Id="rId15" Type="http://schemas.openxmlformats.org/officeDocument/2006/relationships/tags" Target="../tags/tag20.xml"/><Relationship Id="rId14" Type="http://schemas.openxmlformats.org/officeDocument/2006/relationships/tags" Target="../tags/tag19.xml"/><Relationship Id="rId13" Type="http://schemas.openxmlformats.org/officeDocument/2006/relationships/tags" Target="../tags/tag18.xml"/><Relationship Id="rId12" Type="http://schemas.openxmlformats.org/officeDocument/2006/relationships/tags" Target="../tags/tag17.xml"/><Relationship Id="rId11" Type="http://schemas.openxmlformats.org/officeDocument/2006/relationships/tags" Target="../tags/tag16.xml"/><Relationship Id="rId10" Type="http://schemas.openxmlformats.org/officeDocument/2006/relationships/tags" Target="../tags/tag15.xml"/><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tags" Target="../tags/tag35.xml"/><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63.xml"/><Relationship Id="rId8" Type="http://schemas.openxmlformats.org/officeDocument/2006/relationships/tags" Target="../tags/tag62.xml"/><Relationship Id="rId7" Type="http://schemas.openxmlformats.org/officeDocument/2006/relationships/tags" Target="../tags/tag61.xml"/><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tags" Target="../tags/tag56.xml"/><Relationship Id="rId10" Type="http://schemas.openxmlformats.org/officeDocument/2006/relationships/tags" Target="../tags/tag64.xml"/><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81" name="请勿抄袭搬运！盗版必究！微信DAJU_PPT"/>
          <p:cNvSpPr/>
          <p:nvPr userDrawn="1">
            <p:custDataLst>
              <p:tags r:id="rId2"/>
            </p:custDataLst>
          </p:nvPr>
        </p:nvSpPr>
        <p:spPr>
          <a:xfrm>
            <a:off x="2214880" y="2921168"/>
            <a:ext cx="7762240" cy="1015365"/>
          </a:xfrm>
          <a:prstGeom prst="rect">
            <a:avLst/>
          </a:prstGeom>
        </p:spPr>
        <p:txBody>
          <a:bodyPr wrap="square" lIns="0" tIns="0" rIns="0" bIns="0">
            <a:spAutoFit/>
          </a:bodyPr>
          <a:p>
            <a:pPr algn="dist" fontAlgn="base"/>
            <a:r>
              <a:rPr lang="zh-CN" altLang="en-US" sz="6600" b="1" dirty="0">
                <a:solidFill>
                  <a:schemeClr val="bg1"/>
                </a:solidFill>
                <a:latin typeface="宋体" panose="02010600030101010101" pitchFamily="2" charset="-122"/>
                <a:ea typeface="宋体" panose="02010600030101010101" pitchFamily="2" charset="-122"/>
              </a:rPr>
              <a:t>科研汇报</a:t>
            </a:r>
            <a:endParaRPr lang="zh-CN" altLang="en-US" sz="6600" b="1" i="0" dirty="0">
              <a:solidFill>
                <a:schemeClr val="bg1"/>
              </a:solidFill>
              <a:effectLst/>
              <a:latin typeface="宋体" panose="02010600030101010101" pitchFamily="2" charset="-122"/>
              <a:ea typeface="宋体" panose="02010600030101010101" pitchFamily="2" charset="-122"/>
            </a:endParaRPr>
          </a:p>
        </p:txBody>
      </p:sp>
      <p:sp>
        <p:nvSpPr>
          <p:cNvPr id="32" name="请勿抄袭搬运！盗版必究！微信DAJU_PPT"/>
          <p:cNvSpPr txBox="1"/>
          <p:nvPr userDrawn="1">
            <p:custDataLst>
              <p:tags r:id="rId3"/>
            </p:custDataLst>
          </p:nvPr>
        </p:nvSpPr>
        <p:spPr>
          <a:xfrm>
            <a:off x="6096254" y="5436780"/>
            <a:ext cx="5803392" cy="800100"/>
          </a:xfrm>
          <a:prstGeom prst="rect">
            <a:avLst/>
          </a:prstGeom>
        </p:spPr>
        <p:txBody>
          <a:bodyPr wrap="square" lIns="0" tIns="0" rIns="0" bIns="0">
            <a:spAutoFit/>
          </a:bodyPr>
          <a:lstStyle>
            <a:defPPr>
              <a:defRPr lang="zh-CN"/>
            </a:defPPr>
            <a:lvl1pPr algn="dist" fontAlgn="base">
              <a:defRPr sz="1600" b="0" i="0">
                <a:solidFill>
                  <a:schemeClr val="accent5">
                    <a:lumMod val="50000"/>
                  </a:schemeClr>
                </a:solidFill>
                <a:effectLst/>
                <a:latin typeface="+mn-ea"/>
              </a:defRPr>
            </a:lvl1pPr>
          </a:lstStyle>
          <a:p>
            <a:pPr algn="ctr">
              <a:lnSpc>
                <a:spcPct val="130000"/>
              </a:lnSpc>
            </a:pPr>
            <a:r>
              <a:rPr lang="zh-CN" altLang="en-US" sz="2000" spc="300" dirty="0">
                <a:solidFill>
                  <a:schemeClr val="tx1"/>
                </a:solidFill>
                <a:latin typeface="+mj-ea"/>
                <a:ea typeface="+mj-ea"/>
              </a:rPr>
              <a:t>学生</a:t>
            </a:r>
            <a:r>
              <a:rPr lang="en-US" altLang="zh-CN" sz="2000" spc="300" dirty="0">
                <a:solidFill>
                  <a:schemeClr val="tx1"/>
                </a:solidFill>
                <a:latin typeface="+mj-ea"/>
                <a:ea typeface="+mj-ea"/>
              </a:rPr>
              <a:t>:</a:t>
            </a:r>
            <a:r>
              <a:rPr lang="zh-CN" altLang="en-US" sz="2000" spc="300" dirty="0">
                <a:solidFill>
                  <a:schemeClr val="tx1"/>
                </a:solidFill>
                <a:latin typeface="+mj-ea"/>
                <a:ea typeface="+mj-ea"/>
              </a:rPr>
              <a:t>王泳棋</a:t>
            </a:r>
            <a:endParaRPr lang="en-US" altLang="zh-CN" sz="2000" spc="300" dirty="0">
              <a:solidFill>
                <a:schemeClr val="tx1"/>
              </a:solidFill>
              <a:latin typeface="+mj-ea"/>
              <a:ea typeface="+mj-ea"/>
            </a:endParaRPr>
          </a:p>
          <a:p>
            <a:pPr algn="ctr">
              <a:lnSpc>
                <a:spcPct val="130000"/>
              </a:lnSpc>
            </a:pPr>
            <a:r>
              <a:rPr lang="zh-CN" altLang="en-US" sz="2000" spc="300" dirty="0">
                <a:solidFill>
                  <a:schemeClr val="tx1"/>
                </a:solidFill>
                <a:latin typeface="+mj-ea"/>
                <a:ea typeface="+mj-ea"/>
              </a:rPr>
              <a:t>导师：杨扩军</a:t>
            </a:r>
            <a:r>
              <a:rPr lang="zh-CN" altLang="en-US" sz="2000" spc="300" dirty="0">
                <a:solidFill>
                  <a:schemeClr val="tx1"/>
                </a:solidFill>
                <a:latin typeface="+mj-ea"/>
                <a:ea typeface="+mj-ea"/>
              </a:rPr>
              <a:t>蒋伟</a:t>
            </a:r>
            <a:endParaRPr lang="zh-CN" altLang="en-US" sz="2000" spc="300" dirty="0">
              <a:solidFill>
                <a:schemeClr val="tx1"/>
              </a:solidFill>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2"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58F1BC-6F8E-4220-9C93-090D2CC13C00}" type="datetimeFigureOut">
              <a:rPr lang="zh-CN" altLang="en-US" smtClean="0"/>
            </a:fld>
            <a:endParaRPr lang="zh-CN" altLang="en-US"/>
          </a:p>
        </p:txBody>
      </p:sp>
      <p:sp>
        <p:nvSpPr>
          <p:cNvPr id="3"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4"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270FAB-2E32-4B70-91F8-C307173C45F9}" type="slidenum">
              <a:rPr lang="zh-CN" altLang="en-US" smtClean="0"/>
            </a:fld>
            <a:endParaRPr lang="zh-CN" altLang="en-US"/>
          </a:p>
        </p:txBody>
      </p:sp>
      <p:sp>
        <p:nvSpPr>
          <p:cNvPr id="58" name="标题 1"/>
          <p:cNvSpPr>
            <a:spLocks noGrp="1"/>
          </p:cNvSpPr>
          <p:nvPr>
            <p:ph type="title" hasCustomPrompt="1"/>
            <p:custDataLst>
              <p:tags r:id="rId2"/>
            </p:custDataLst>
          </p:nvPr>
        </p:nvSpPr>
        <p:spPr>
          <a:xfrm>
            <a:off x="180340" y="189865"/>
            <a:ext cx="7190740" cy="441960"/>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2800" b="1" kern="1200" spc="200" baseline="0">
                <a:solidFill>
                  <a:schemeClr val="accent1"/>
                </a:solidFill>
                <a:latin typeface="+mj-lt"/>
                <a:ea typeface="+mj-ea"/>
                <a:cs typeface="+mj-cs"/>
              </a:defRPr>
            </a:lvl1pPr>
          </a:lstStyle>
          <a:p>
            <a:r>
              <a:rPr lang="zh-CN" altLang="en-US" dirty="0">
                <a:solidFill>
                  <a:schemeClr val="bg1"/>
                </a:solidFill>
              </a:rPr>
              <a:t>一、标题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标题幻灯片">
    <p:bg>
      <p:bgPr>
        <a:solidFill>
          <a:schemeClr val="bg1"/>
        </a:solidFill>
        <a:effectLst/>
      </p:bgPr>
    </p:bg>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560"/>
            <a:ext cx="12192000" cy="6858000"/>
          </a:xfrm>
          <a:prstGeom prst="rect">
            <a:avLst/>
          </a:prstGeom>
        </p:spPr>
      </p:pic>
      <p:sp>
        <p:nvSpPr>
          <p:cNvPr id="98" name="请勿抄袭搬运！盗版必究！微信DAJU_PPT"/>
          <p:cNvSpPr/>
          <p:nvPr userDrawn="1">
            <p:custDataLst>
              <p:tags r:id="rId3"/>
            </p:custDataLst>
          </p:nvPr>
        </p:nvSpPr>
        <p:spPr>
          <a:xfrm>
            <a:off x="0" y="0"/>
            <a:ext cx="3930015" cy="6858635"/>
          </a:xfrm>
          <a:prstGeom prst="rect">
            <a:avLst/>
          </a:pr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olidFill>
                <a:srgbClr val="004098"/>
              </a:solidFill>
              <a:sym typeface="+mn-ea"/>
            </a:endParaRPr>
          </a:p>
        </p:txBody>
      </p:sp>
      <p:sp>
        <p:nvSpPr>
          <p:cNvPr id="68" name="灯片编号占位符 5"/>
          <p:cNvSpPr>
            <a:spLocks noGrp="1"/>
          </p:cNvSpPr>
          <p:nvPr userDrawn="1">
            <p:custDataLst>
              <p:tags r:id="rId4"/>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grpSp>
        <p:nvGrpSpPr>
          <p:cNvPr id="69" name="组合 68"/>
          <p:cNvGrpSpPr/>
          <p:nvPr userDrawn="1"/>
        </p:nvGrpSpPr>
        <p:grpSpPr>
          <a:xfrm>
            <a:off x="73038" y="140712"/>
            <a:ext cx="3053204" cy="694943"/>
            <a:chOff x="1183828" y="4498340"/>
            <a:chExt cx="9449618" cy="2150838"/>
          </a:xfrm>
        </p:grpSpPr>
        <p:sp>
          <p:nvSpPr>
            <p:cNvPr id="70" name="任意多边形: 形状 2"/>
            <p:cNvSpPr/>
            <p:nvPr>
              <p:custDataLst>
                <p:tags r:id="rId5"/>
              </p:custDataLst>
            </p:nvPr>
          </p:nvSpPr>
          <p:spPr bwMode="auto">
            <a:xfrm>
              <a:off x="1821235" y="5053878"/>
              <a:ext cx="910285" cy="890784"/>
            </a:xfrm>
            <a:custGeom>
              <a:avLst/>
              <a:gdLst>
                <a:gd name="connsiteX0" fmla="*/ 211131 w 910285"/>
                <a:gd name="connsiteY0" fmla="*/ 372147 h 890784"/>
                <a:gd name="connsiteX1" fmla="*/ 240626 w 910285"/>
                <a:gd name="connsiteY1" fmla="*/ 413422 h 890784"/>
                <a:gd name="connsiteX2" fmla="*/ 177950 w 910285"/>
                <a:gd name="connsiteY2" fmla="*/ 413422 h 890784"/>
                <a:gd name="connsiteX3" fmla="*/ 211131 w 910285"/>
                <a:gd name="connsiteY3" fmla="*/ 372147 h 890784"/>
                <a:gd name="connsiteX4" fmla="*/ 211131 w 910285"/>
                <a:gd name="connsiteY4" fmla="*/ 338376 h 890784"/>
                <a:gd name="connsiteX5" fmla="*/ 122647 w 910285"/>
                <a:gd name="connsiteY5" fmla="*/ 435935 h 890784"/>
                <a:gd name="connsiteX6" fmla="*/ 211131 w 910285"/>
                <a:gd name="connsiteY6" fmla="*/ 529742 h 890784"/>
                <a:gd name="connsiteX7" fmla="*/ 292241 w 910285"/>
                <a:gd name="connsiteY7" fmla="*/ 473458 h 890784"/>
                <a:gd name="connsiteX8" fmla="*/ 244313 w 910285"/>
                <a:gd name="connsiteY8" fmla="*/ 473458 h 890784"/>
                <a:gd name="connsiteX9" fmla="*/ 211131 w 910285"/>
                <a:gd name="connsiteY9" fmla="*/ 495972 h 890784"/>
                <a:gd name="connsiteX10" fmla="*/ 177950 w 910285"/>
                <a:gd name="connsiteY10" fmla="*/ 450944 h 890784"/>
                <a:gd name="connsiteX11" fmla="*/ 299615 w 910285"/>
                <a:gd name="connsiteY11" fmla="*/ 450944 h 890784"/>
                <a:gd name="connsiteX12" fmla="*/ 295928 w 910285"/>
                <a:gd name="connsiteY12" fmla="*/ 413422 h 890784"/>
                <a:gd name="connsiteX13" fmla="*/ 288555 w 910285"/>
                <a:gd name="connsiteY13" fmla="*/ 379651 h 890784"/>
                <a:gd name="connsiteX14" fmla="*/ 211131 w 910285"/>
                <a:gd name="connsiteY14" fmla="*/ 338376 h 890784"/>
                <a:gd name="connsiteX15" fmla="*/ 154794 w 910285"/>
                <a:gd name="connsiteY15" fmla="*/ 74 h 890784"/>
                <a:gd name="connsiteX16" fmla="*/ 311977 w 910285"/>
                <a:gd name="connsiteY16" fmla="*/ 28845 h 890784"/>
                <a:gd name="connsiteX17" fmla="*/ 653359 w 910285"/>
                <a:gd name="connsiteY17" fmla="*/ 274849 h 890784"/>
                <a:gd name="connsiteX18" fmla="*/ 605120 w 910285"/>
                <a:gd name="connsiteY18" fmla="*/ 278577 h 890784"/>
                <a:gd name="connsiteX19" fmla="*/ 29965 w 910285"/>
                <a:gd name="connsiteY19" fmla="*/ 114574 h 890784"/>
                <a:gd name="connsiteX20" fmla="*/ 93046 w 910285"/>
                <a:gd name="connsiteY20" fmla="*/ 330760 h 890784"/>
                <a:gd name="connsiteX21" fmla="*/ 96757 w 910285"/>
                <a:gd name="connsiteY21" fmla="*/ 334487 h 890784"/>
                <a:gd name="connsiteX22" fmla="*/ 126443 w 910285"/>
                <a:gd name="connsiteY22" fmla="*/ 308396 h 890784"/>
                <a:gd name="connsiteX23" fmla="*/ 286002 w 910285"/>
                <a:gd name="connsiteY23" fmla="*/ 558127 h 890784"/>
                <a:gd name="connsiteX24" fmla="*/ 809208 w 910285"/>
                <a:gd name="connsiteY24" fmla="*/ 546945 h 890784"/>
                <a:gd name="connsiteX25" fmla="*/ 861157 w 910285"/>
                <a:gd name="connsiteY25" fmla="*/ 546945 h 890784"/>
                <a:gd name="connsiteX26" fmla="*/ 579145 w 910285"/>
                <a:gd name="connsiteY26" fmla="*/ 852587 h 890784"/>
                <a:gd name="connsiteX27" fmla="*/ 230342 w 910285"/>
                <a:gd name="connsiteY27" fmla="*/ 591674 h 890784"/>
                <a:gd name="connsiteX28" fmla="*/ 70782 w 910285"/>
                <a:gd name="connsiteY28" fmla="*/ 368033 h 890784"/>
                <a:gd name="connsiteX29" fmla="*/ 154794 w 910285"/>
                <a:gd name="connsiteY29" fmla="*/ 74 h 890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0285" h="890784">
                  <a:moveTo>
                    <a:pt x="211131" y="372147"/>
                  </a:moveTo>
                  <a:cubicBezTo>
                    <a:pt x="229565" y="372147"/>
                    <a:pt x="240626" y="387156"/>
                    <a:pt x="240626" y="413422"/>
                  </a:cubicBezTo>
                  <a:lnTo>
                    <a:pt x="177950" y="413422"/>
                  </a:lnTo>
                  <a:cubicBezTo>
                    <a:pt x="177950" y="387156"/>
                    <a:pt x="189010" y="372147"/>
                    <a:pt x="211131" y="372147"/>
                  </a:cubicBezTo>
                  <a:close/>
                  <a:moveTo>
                    <a:pt x="211131" y="338376"/>
                  </a:moveTo>
                  <a:cubicBezTo>
                    <a:pt x="155829" y="342129"/>
                    <a:pt x="126334" y="372147"/>
                    <a:pt x="122647" y="435935"/>
                  </a:cubicBezTo>
                  <a:cubicBezTo>
                    <a:pt x="122647" y="499724"/>
                    <a:pt x="152142" y="533494"/>
                    <a:pt x="211131" y="529742"/>
                  </a:cubicBezTo>
                  <a:cubicBezTo>
                    <a:pt x="259060" y="529742"/>
                    <a:pt x="288555" y="510981"/>
                    <a:pt x="292241" y="473458"/>
                  </a:cubicBezTo>
                  <a:cubicBezTo>
                    <a:pt x="244313" y="473458"/>
                    <a:pt x="244313" y="473458"/>
                    <a:pt x="244313" y="473458"/>
                  </a:cubicBezTo>
                  <a:cubicBezTo>
                    <a:pt x="236939" y="488467"/>
                    <a:pt x="225878" y="495972"/>
                    <a:pt x="211131" y="495972"/>
                  </a:cubicBezTo>
                  <a:cubicBezTo>
                    <a:pt x="189010" y="495972"/>
                    <a:pt x="177950" y="480962"/>
                    <a:pt x="177950" y="450944"/>
                  </a:cubicBezTo>
                  <a:cubicBezTo>
                    <a:pt x="299615" y="450944"/>
                    <a:pt x="299615" y="450944"/>
                    <a:pt x="299615" y="450944"/>
                  </a:cubicBezTo>
                  <a:cubicBezTo>
                    <a:pt x="299615" y="435935"/>
                    <a:pt x="299615" y="424678"/>
                    <a:pt x="295928" y="413422"/>
                  </a:cubicBezTo>
                  <a:cubicBezTo>
                    <a:pt x="295928" y="402165"/>
                    <a:pt x="292241" y="390908"/>
                    <a:pt x="288555" y="379651"/>
                  </a:cubicBezTo>
                  <a:cubicBezTo>
                    <a:pt x="273807" y="353385"/>
                    <a:pt x="247999" y="338376"/>
                    <a:pt x="211131" y="338376"/>
                  </a:cubicBezTo>
                  <a:close/>
                  <a:moveTo>
                    <a:pt x="154794" y="74"/>
                  </a:moveTo>
                  <a:cubicBezTo>
                    <a:pt x="202048" y="-974"/>
                    <a:pt x="256316" y="9276"/>
                    <a:pt x="311977" y="28845"/>
                  </a:cubicBezTo>
                  <a:cubicBezTo>
                    <a:pt x="438140" y="73573"/>
                    <a:pt x="571724" y="174211"/>
                    <a:pt x="653359" y="274849"/>
                  </a:cubicBezTo>
                  <a:cubicBezTo>
                    <a:pt x="638516" y="274849"/>
                    <a:pt x="623674" y="274849"/>
                    <a:pt x="605120" y="278577"/>
                  </a:cubicBezTo>
                  <a:cubicBezTo>
                    <a:pt x="523485" y="207757"/>
                    <a:pt x="59650" y="-142613"/>
                    <a:pt x="29965" y="114574"/>
                  </a:cubicBezTo>
                  <a:cubicBezTo>
                    <a:pt x="29965" y="200303"/>
                    <a:pt x="59650" y="271122"/>
                    <a:pt x="93046" y="330760"/>
                  </a:cubicBezTo>
                  <a:cubicBezTo>
                    <a:pt x="93046" y="330760"/>
                    <a:pt x="96757" y="334487"/>
                    <a:pt x="96757" y="334487"/>
                  </a:cubicBezTo>
                  <a:cubicBezTo>
                    <a:pt x="104178" y="323305"/>
                    <a:pt x="115310" y="315850"/>
                    <a:pt x="126443" y="308396"/>
                  </a:cubicBezTo>
                  <a:cubicBezTo>
                    <a:pt x="308266" y="204030"/>
                    <a:pt x="438140" y="461217"/>
                    <a:pt x="286002" y="558127"/>
                  </a:cubicBezTo>
                  <a:cubicBezTo>
                    <a:pt x="423297" y="781768"/>
                    <a:pt x="1080087" y="1057591"/>
                    <a:pt x="809208" y="546945"/>
                  </a:cubicBezTo>
                  <a:cubicBezTo>
                    <a:pt x="827761" y="546945"/>
                    <a:pt x="842604" y="546945"/>
                    <a:pt x="861157" y="546945"/>
                  </a:cubicBezTo>
                  <a:cubicBezTo>
                    <a:pt x="1009584" y="897316"/>
                    <a:pt x="794365" y="938316"/>
                    <a:pt x="579145" y="852587"/>
                  </a:cubicBezTo>
                  <a:cubicBezTo>
                    <a:pt x="434429" y="792950"/>
                    <a:pt x="304555" y="662493"/>
                    <a:pt x="230342" y="591674"/>
                  </a:cubicBezTo>
                  <a:cubicBezTo>
                    <a:pt x="122732" y="580491"/>
                    <a:pt x="55940" y="520854"/>
                    <a:pt x="70782" y="368033"/>
                  </a:cubicBezTo>
                  <a:cubicBezTo>
                    <a:pt x="-65585" y="108051"/>
                    <a:pt x="13035" y="3219"/>
                    <a:pt x="154794" y="7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39" tIns="45720" rIns="91439" bIns="45720" numCol="1" anchor="t" anchorCtr="0" compatLnSpc="1">
              <a:noAutofit/>
            </a:bodyPr>
            <a:p>
              <a:endParaRPr lang="zh-CN" altLang="en-US" sz="1800"/>
            </a:p>
          </p:txBody>
        </p:sp>
        <p:sp>
          <p:nvSpPr>
            <p:cNvPr id="71" name="任意多边形: 形状 3"/>
            <p:cNvSpPr/>
            <p:nvPr>
              <p:custDataLst>
                <p:tags r:id="rId6"/>
              </p:custDataLst>
            </p:nvPr>
          </p:nvSpPr>
          <p:spPr bwMode="auto">
            <a:xfrm>
              <a:off x="1183828" y="4498340"/>
              <a:ext cx="2134956" cy="2150838"/>
            </a:xfrm>
            <a:custGeom>
              <a:avLst/>
              <a:gdLst>
                <a:gd name="connsiteX0" fmla="*/ 2050130 w 2134956"/>
                <a:gd name="connsiteY0" fmla="*/ 1107636 h 2150838"/>
                <a:gd name="connsiteX1" fmla="*/ 2072421 w 2134956"/>
                <a:gd name="connsiteY1" fmla="*/ 1152286 h 2150838"/>
                <a:gd name="connsiteX2" fmla="*/ 2098428 w 2134956"/>
                <a:gd name="connsiteY2" fmla="*/ 1167170 h 2150838"/>
                <a:gd name="connsiteX3" fmla="*/ 2113288 w 2134956"/>
                <a:gd name="connsiteY3" fmla="*/ 1129961 h 2150838"/>
                <a:gd name="connsiteX4" fmla="*/ 2050130 w 2134956"/>
                <a:gd name="connsiteY4" fmla="*/ 1107636 h 2150838"/>
                <a:gd name="connsiteX5" fmla="*/ 180403 w 2134956"/>
                <a:gd name="connsiteY5" fmla="*/ 1077157 h 2150838"/>
                <a:gd name="connsiteX6" fmla="*/ 187793 w 2134956"/>
                <a:gd name="connsiteY6" fmla="*/ 1080874 h 2150838"/>
                <a:gd name="connsiteX7" fmla="*/ 187793 w 2134956"/>
                <a:gd name="connsiteY7" fmla="*/ 1088308 h 2150838"/>
                <a:gd name="connsiteX8" fmla="*/ 180403 w 2134956"/>
                <a:gd name="connsiteY8" fmla="*/ 1092025 h 2150838"/>
                <a:gd name="connsiteX9" fmla="*/ 180403 w 2134956"/>
                <a:gd name="connsiteY9" fmla="*/ 1077157 h 2150838"/>
                <a:gd name="connsiteX10" fmla="*/ 206268 w 2134956"/>
                <a:gd name="connsiteY10" fmla="*/ 1069723 h 2150838"/>
                <a:gd name="connsiteX11" fmla="*/ 206268 w 2134956"/>
                <a:gd name="connsiteY11" fmla="*/ 1084591 h 2150838"/>
                <a:gd name="connsiteX12" fmla="*/ 198878 w 2134956"/>
                <a:gd name="connsiteY12" fmla="*/ 1092025 h 2150838"/>
                <a:gd name="connsiteX13" fmla="*/ 198878 w 2134956"/>
                <a:gd name="connsiteY13" fmla="*/ 1077157 h 2150838"/>
                <a:gd name="connsiteX14" fmla="*/ 206268 w 2134956"/>
                <a:gd name="connsiteY14" fmla="*/ 1069723 h 2150838"/>
                <a:gd name="connsiteX15" fmla="*/ 2064527 w 2134956"/>
                <a:gd name="connsiteY15" fmla="*/ 1062521 h 2150838"/>
                <a:gd name="connsiteX16" fmla="*/ 2053845 w 2134956"/>
                <a:gd name="connsiteY16" fmla="*/ 1070427 h 2150838"/>
                <a:gd name="connsiteX17" fmla="*/ 2072421 w 2134956"/>
                <a:gd name="connsiteY17" fmla="*/ 1089032 h 2150838"/>
                <a:gd name="connsiteX18" fmla="*/ 2083567 w 2134956"/>
                <a:gd name="connsiteY18" fmla="*/ 1062986 h 2150838"/>
                <a:gd name="connsiteX19" fmla="*/ 2064527 w 2134956"/>
                <a:gd name="connsiteY19" fmla="*/ 1062521 h 2150838"/>
                <a:gd name="connsiteX20" fmla="*/ 1873659 w 2134956"/>
                <a:gd name="connsiteY20" fmla="*/ 1059265 h 2150838"/>
                <a:gd name="connsiteX21" fmla="*/ 1882947 w 2134956"/>
                <a:gd name="connsiteY21" fmla="*/ 1059265 h 2150838"/>
                <a:gd name="connsiteX22" fmla="*/ 1886662 w 2134956"/>
                <a:gd name="connsiteY22" fmla="*/ 1100194 h 2150838"/>
                <a:gd name="connsiteX23" fmla="*/ 1868086 w 2134956"/>
                <a:gd name="connsiteY23" fmla="*/ 1096473 h 2150838"/>
                <a:gd name="connsiteX24" fmla="*/ 1864371 w 2134956"/>
                <a:gd name="connsiteY24" fmla="*/ 1070427 h 2150838"/>
                <a:gd name="connsiteX25" fmla="*/ 1873659 w 2134956"/>
                <a:gd name="connsiteY25" fmla="*/ 1059265 h 2150838"/>
                <a:gd name="connsiteX26" fmla="*/ 137450 w 2134956"/>
                <a:gd name="connsiteY26" fmla="*/ 1029766 h 2150838"/>
                <a:gd name="connsiteX27" fmla="*/ 147149 w 2134956"/>
                <a:gd name="connsiteY27" fmla="*/ 1032553 h 2150838"/>
                <a:gd name="connsiteX28" fmla="*/ 169318 w 2134956"/>
                <a:gd name="connsiteY28" fmla="*/ 1054855 h 2150838"/>
                <a:gd name="connsiteX29" fmla="*/ 169318 w 2134956"/>
                <a:gd name="connsiteY29" fmla="*/ 1073440 h 2150838"/>
                <a:gd name="connsiteX30" fmla="*/ 143454 w 2134956"/>
                <a:gd name="connsiteY30" fmla="*/ 1073440 h 2150838"/>
                <a:gd name="connsiteX31" fmla="*/ 121284 w 2134956"/>
                <a:gd name="connsiteY31" fmla="*/ 1062289 h 2150838"/>
                <a:gd name="connsiteX32" fmla="*/ 124979 w 2134956"/>
                <a:gd name="connsiteY32" fmla="*/ 1043704 h 2150838"/>
                <a:gd name="connsiteX33" fmla="*/ 137450 w 2134956"/>
                <a:gd name="connsiteY33" fmla="*/ 1029766 h 2150838"/>
                <a:gd name="connsiteX34" fmla="*/ 2076137 w 2134956"/>
                <a:gd name="connsiteY34" fmla="*/ 1007173 h 2150838"/>
                <a:gd name="connsiteX35" fmla="*/ 2031554 w 2134956"/>
                <a:gd name="connsiteY35" fmla="*/ 1025777 h 2150838"/>
                <a:gd name="connsiteX36" fmla="*/ 2038985 w 2134956"/>
                <a:gd name="connsiteY36" fmla="*/ 1044381 h 2150838"/>
                <a:gd name="connsiteX37" fmla="*/ 2053845 w 2134956"/>
                <a:gd name="connsiteY37" fmla="*/ 1044381 h 2150838"/>
                <a:gd name="connsiteX38" fmla="*/ 2068706 w 2134956"/>
                <a:gd name="connsiteY38" fmla="*/ 1040661 h 2150838"/>
                <a:gd name="connsiteX39" fmla="*/ 2076137 w 2134956"/>
                <a:gd name="connsiteY39" fmla="*/ 1007173 h 2150838"/>
                <a:gd name="connsiteX40" fmla="*/ 154539 w 2134956"/>
                <a:gd name="connsiteY40" fmla="*/ 1002817 h 2150838"/>
                <a:gd name="connsiteX41" fmla="*/ 99115 w 2134956"/>
                <a:gd name="connsiteY41" fmla="*/ 1043704 h 2150838"/>
                <a:gd name="connsiteX42" fmla="*/ 36301 w 2134956"/>
                <a:gd name="connsiteY42" fmla="*/ 1073440 h 2150838"/>
                <a:gd name="connsiteX43" fmla="*/ 91725 w 2134956"/>
                <a:gd name="connsiteY43" fmla="*/ 1077157 h 2150838"/>
                <a:gd name="connsiteX44" fmla="*/ 139759 w 2134956"/>
                <a:gd name="connsiteY44" fmla="*/ 1129195 h 2150838"/>
                <a:gd name="connsiteX45" fmla="*/ 195183 w 2134956"/>
                <a:gd name="connsiteY45" fmla="*/ 1136629 h 2150838"/>
                <a:gd name="connsiteX46" fmla="*/ 128674 w 2134956"/>
                <a:gd name="connsiteY46" fmla="*/ 1155214 h 2150838"/>
                <a:gd name="connsiteX47" fmla="*/ 147149 w 2134956"/>
                <a:gd name="connsiteY47" fmla="*/ 1162648 h 2150838"/>
                <a:gd name="connsiteX48" fmla="*/ 165624 w 2134956"/>
                <a:gd name="connsiteY48" fmla="*/ 1170082 h 2150838"/>
                <a:gd name="connsiteX49" fmla="*/ 232132 w 2134956"/>
                <a:gd name="connsiteY49" fmla="*/ 1129195 h 2150838"/>
                <a:gd name="connsiteX50" fmla="*/ 261692 w 2134956"/>
                <a:gd name="connsiteY50" fmla="*/ 1129195 h 2150838"/>
                <a:gd name="connsiteX51" fmla="*/ 287556 w 2134956"/>
                <a:gd name="connsiteY51" fmla="*/ 1099459 h 2150838"/>
                <a:gd name="connsiteX52" fmla="*/ 294946 w 2134956"/>
                <a:gd name="connsiteY52" fmla="*/ 1039987 h 2150838"/>
                <a:gd name="connsiteX53" fmla="*/ 283861 w 2134956"/>
                <a:gd name="connsiteY53" fmla="*/ 1025119 h 2150838"/>
                <a:gd name="connsiteX54" fmla="*/ 261692 w 2134956"/>
                <a:gd name="connsiteY54" fmla="*/ 1021402 h 2150838"/>
                <a:gd name="connsiteX55" fmla="*/ 257997 w 2134956"/>
                <a:gd name="connsiteY55" fmla="*/ 1066006 h 2150838"/>
                <a:gd name="connsiteX56" fmla="*/ 239522 w 2134956"/>
                <a:gd name="connsiteY56" fmla="*/ 1103176 h 2150838"/>
                <a:gd name="connsiteX57" fmla="*/ 228437 w 2134956"/>
                <a:gd name="connsiteY57" fmla="*/ 1051138 h 2150838"/>
                <a:gd name="connsiteX58" fmla="*/ 187793 w 2134956"/>
                <a:gd name="connsiteY58" fmla="*/ 1043704 h 2150838"/>
                <a:gd name="connsiteX59" fmla="*/ 154539 w 2134956"/>
                <a:gd name="connsiteY59" fmla="*/ 1002817 h 2150838"/>
                <a:gd name="connsiteX60" fmla="*/ 1946105 w 2134956"/>
                <a:gd name="connsiteY60" fmla="*/ 996010 h 2150838"/>
                <a:gd name="connsiteX61" fmla="*/ 1960966 w 2134956"/>
                <a:gd name="connsiteY61" fmla="*/ 1025777 h 2150838"/>
                <a:gd name="connsiteX62" fmla="*/ 1968396 w 2134956"/>
                <a:gd name="connsiteY62" fmla="*/ 1036940 h 2150838"/>
                <a:gd name="connsiteX63" fmla="*/ 1994402 w 2134956"/>
                <a:gd name="connsiteY63" fmla="*/ 1103915 h 2150838"/>
                <a:gd name="connsiteX64" fmla="*/ 1927529 w 2134956"/>
                <a:gd name="connsiteY64" fmla="*/ 1055544 h 2150838"/>
                <a:gd name="connsiteX65" fmla="*/ 1946105 w 2134956"/>
                <a:gd name="connsiteY65" fmla="*/ 1074148 h 2150838"/>
                <a:gd name="connsiteX66" fmla="*/ 1968396 w 2134956"/>
                <a:gd name="connsiteY66" fmla="*/ 1103915 h 2150838"/>
                <a:gd name="connsiteX67" fmla="*/ 1916383 w 2134956"/>
                <a:gd name="connsiteY67" fmla="*/ 1089032 h 2150838"/>
                <a:gd name="connsiteX68" fmla="*/ 1908953 w 2134956"/>
                <a:gd name="connsiteY68" fmla="*/ 1029498 h 2150838"/>
                <a:gd name="connsiteX69" fmla="*/ 1868086 w 2134956"/>
                <a:gd name="connsiteY69" fmla="*/ 1048102 h 2150838"/>
                <a:gd name="connsiteX70" fmla="*/ 1845795 w 2134956"/>
                <a:gd name="connsiteY70" fmla="*/ 1107636 h 2150838"/>
                <a:gd name="connsiteX71" fmla="*/ 1890377 w 2134956"/>
                <a:gd name="connsiteY71" fmla="*/ 1129961 h 2150838"/>
                <a:gd name="connsiteX72" fmla="*/ 1897808 w 2134956"/>
                <a:gd name="connsiteY72" fmla="*/ 1126240 h 2150838"/>
                <a:gd name="connsiteX73" fmla="*/ 1908953 w 2134956"/>
                <a:gd name="connsiteY73" fmla="*/ 1167170 h 2150838"/>
                <a:gd name="connsiteX74" fmla="*/ 1931244 w 2134956"/>
                <a:gd name="connsiteY74" fmla="*/ 1163449 h 2150838"/>
                <a:gd name="connsiteX75" fmla="*/ 1923814 w 2134956"/>
                <a:gd name="connsiteY75" fmla="*/ 1137403 h 2150838"/>
                <a:gd name="connsiteX76" fmla="*/ 1923814 w 2134956"/>
                <a:gd name="connsiteY76" fmla="*/ 1111357 h 2150838"/>
                <a:gd name="connsiteX77" fmla="*/ 1986972 w 2134956"/>
                <a:gd name="connsiteY77" fmla="*/ 1118799 h 2150838"/>
                <a:gd name="connsiteX78" fmla="*/ 2009263 w 2134956"/>
                <a:gd name="connsiteY78" fmla="*/ 1137403 h 2150838"/>
                <a:gd name="connsiteX79" fmla="*/ 2031554 w 2134956"/>
                <a:gd name="connsiteY79" fmla="*/ 1122519 h 2150838"/>
                <a:gd name="connsiteX80" fmla="*/ 1990687 w 2134956"/>
                <a:gd name="connsiteY80" fmla="*/ 996010 h 2150838"/>
                <a:gd name="connsiteX81" fmla="*/ 1946105 w 2134956"/>
                <a:gd name="connsiteY81" fmla="*/ 996010 h 2150838"/>
                <a:gd name="connsiteX82" fmla="*/ 1787754 w 2134956"/>
                <a:gd name="connsiteY82" fmla="*/ 674508 h 2150838"/>
                <a:gd name="connsiteX83" fmla="*/ 1772917 w 2134956"/>
                <a:gd name="connsiteY83" fmla="*/ 723343 h 2150838"/>
                <a:gd name="connsiteX84" fmla="*/ 1780336 w 2134956"/>
                <a:gd name="connsiteY84" fmla="*/ 757152 h 2150838"/>
                <a:gd name="connsiteX85" fmla="*/ 1806301 w 2134956"/>
                <a:gd name="connsiteY85" fmla="*/ 757152 h 2150838"/>
                <a:gd name="connsiteX86" fmla="*/ 1787754 w 2134956"/>
                <a:gd name="connsiteY86" fmla="*/ 674508 h 2150838"/>
                <a:gd name="connsiteX87" fmla="*/ 352574 w 2134956"/>
                <a:gd name="connsiteY87" fmla="*/ 603909 h 2150838"/>
                <a:gd name="connsiteX88" fmla="*/ 374899 w 2134956"/>
                <a:gd name="connsiteY88" fmla="*/ 626294 h 2150838"/>
                <a:gd name="connsiteX89" fmla="*/ 322807 w 2134956"/>
                <a:gd name="connsiteY89" fmla="*/ 656142 h 2150838"/>
                <a:gd name="connsiteX90" fmla="*/ 352574 w 2134956"/>
                <a:gd name="connsiteY90" fmla="*/ 603909 h 2150838"/>
                <a:gd name="connsiteX91" fmla="*/ 1789609 w 2134956"/>
                <a:gd name="connsiteY91" fmla="*/ 550542 h 2150838"/>
                <a:gd name="connsiteX92" fmla="*/ 1765498 w 2134956"/>
                <a:gd name="connsiteY92" fmla="*/ 550542 h 2150838"/>
                <a:gd name="connsiteX93" fmla="*/ 1772917 w 2134956"/>
                <a:gd name="connsiteY93" fmla="*/ 573081 h 2150838"/>
                <a:gd name="connsiteX94" fmla="*/ 1784045 w 2134956"/>
                <a:gd name="connsiteY94" fmla="*/ 610647 h 2150838"/>
                <a:gd name="connsiteX95" fmla="*/ 1732114 w 2134956"/>
                <a:gd name="connsiteY95" fmla="*/ 603134 h 2150838"/>
                <a:gd name="connsiteX96" fmla="*/ 1772917 w 2134956"/>
                <a:gd name="connsiteY96" fmla="*/ 663239 h 2150838"/>
                <a:gd name="connsiteX97" fmla="*/ 1843394 w 2134956"/>
                <a:gd name="connsiteY97" fmla="*/ 651969 h 2150838"/>
                <a:gd name="connsiteX98" fmla="*/ 1906453 w 2134956"/>
                <a:gd name="connsiteY98" fmla="*/ 715830 h 2150838"/>
                <a:gd name="connsiteX99" fmla="*/ 1906453 w 2134956"/>
                <a:gd name="connsiteY99" fmla="*/ 678265 h 2150838"/>
                <a:gd name="connsiteX100" fmla="*/ 1884197 w 2134956"/>
                <a:gd name="connsiteY100" fmla="*/ 663239 h 2150838"/>
                <a:gd name="connsiteX101" fmla="*/ 1861941 w 2134956"/>
                <a:gd name="connsiteY101" fmla="*/ 644456 h 2150838"/>
                <a:gd name="connsiteX102" fmla="*/ 1917581 w 2134956"/>
                <a:gd name="connsiteY102" fmla="*/ 618160 h 2150838"/>
                <a:gd name="connsiteX103" fmla="*/ 1939837 w 2134956"/>
                <a:gd name="connsiteY103" fmla="*/ 580594 h 2150838"/>
                <a:gd name="connsiteX104" fmla="*/ 1910162 w 2134956"/>
                <a:gd name="connsiteY104" fmla="*/ 561811 h 2150838"/>
                <a:gd name="connsiteX105" fmla="*/ 1854522 w 2134956"/>
                <a:gd name="connsiteY105" fmla="*/ 584351 h 2150838"/>
                <a:gd name="connsiteX106" fmla="*/ 1810010 w 2134956"/>
                <a:gd name="connsiteY106" fmla="*/ 591864 h 2150838"/>
                <a:gd name="connsiteX107" fmla="*/ 1802592 w 2134956"/>
                <a:gd name="connsiteY107" fmla="*/ 561811 h 2150838"/>
                <a:gd name="connsiteX108" fmla="*/ 1789609 w 2134956"/>
                <a:gd name="connsiteY108" fmla="*/ 550542 h 2150838"/>
                <a:gd name="connsiteX109" fmla="*/ 252111 w 2134956"/>
                <a:gd name="connsiteY109" fmla="*/ 521828 h 2150838"/>
                <a:gd name="connsiteX110" fmla="*/ 229786 w 2134956"/>
                <a:gd name="connsiteY110" fmla="*/ 536752 h 2150838"/>
                <a:gd name="connsiteX111" fmla="*/ 226065 w 2134956"/>
                <a:gd name="connsiteY111" fmla="*/ 559138 h 2150838"/>
                <a:gd name="connsiteX112" fmla="*/ 222344 w 2134956"/>
                <a:gd name="connsiteY112" fmla="*/ 577792 h 2150838"/>
                <a:gd name="connsiteX113" fmla="*/ 252111 w 2134956"/>
                <a:gd name="connsiteY113" fmla="*/ 566599 h 2150838"/>
                <a:gd name="connsiteX114" fmla="*/ 270715 w 2134956"/>
                <a:gd name="connsiteY114" fmla="*/ 570330 h 2150838"/>
                <a:gd name="connsiteX115" fmla="*/ 300482 w 2134956"/>
                <a:gd name="connsiteY115" fmla="*/ 615102 h 2150838"/>
                <a:gd name="connsiteX116" fmla="*/ 315366 w 2134956"/>
                <a:gd name="connsiteY116" fmla="*/ 618833 h 2150838"/>
                <a:gd name="connsiteX117" fmla="*/ 293040 w 2134956"/>
                <a:gd name="connsiteY117" fmla="*/ 667335 h 2150838"/>
                <a:gd name="connsiteX118" fmla="*/ 319086 w 2134956"/>
                <a:gd name="connsiteY118" fmla="*/ 671066 h 2150838"/>
                <a:gd name="connsiteX119" fmla="*/ 363737 w 2134956"/>
                <a:gd name="connsiteY119" fmla="*/ 689720 h 2150838"/>
                <a:gd name="connsiteX120" fmla="*/ 382341 w 2134956"/>
                <a:gd name="connsiteY120" fmla="*/ 663604 h 2150838"/>
                <a:gd name="connsiteX121" fmla="*/ 408387 w 2134956"/>
                <a:gd name="connsiteY121" fmla="*/ 626294 h 2150838"/>
                <a:gd name="connsiteX122" fmla="*/ 367458 w 2134956"/>
                <a:gd name="connsiteY122" fmla="*/ 566599 h 2150838"/>
                <a:gd name="connsiteX123" fmla="*/ 386062 w 2134956"/>
                <a:gd name="connsiteY123" fmla="*/ 540483 h 2150838"/>
                <a:gd name="connsiteX124" fmla="*/ 371178 w 2134956"/>
                <a:gd name="connsiteY124" fmla="*/ 529290 h 2150838"/>
                <a:gd name="connsiteX125" fmla="*/ 345132 w 2134956"/>
                <a:gd name="connsiteY125" fmla="*/ 551676 h 2150838"/>
                <a:gd name="connsiteX126" fmla="*/ 311645 w 2134956"/>
                <a:gd name="connsiteY126" fmla="*/ 588985 h 2150838"/>
                <a:gd name="connsiteX127" fmla="*/ 266994 w 2134956"/>
                <a:gd name="connsiteY127" fmla="*/ 525559 h 2150838"/>
                <a:gd name="connsiteX128" fmla="*/ 252111 w 2134956"/>
                <a:gd name="connsiteY128" fmla="*/ 521828 h 2150838"/>
                <a:gd name="connsiteX129" fmla="*/ 1067478 w 2134956"/>
                <a:gd name="connsiteY129" fmla="*/ 353935 h 2150838"/>
                <a:gd name="connsiteX130" fmla="*/ 351666 w 2134956"/>
                <a:gd name="connsiteY130" fmla="*/ 1075419 h 2150838"/>
                <a:gd name="connsiteX131" fmla="*/ 1067478 w 2134956"/>
                <a:gd name="connsiteY131" fmla="*/ 1796903 h 2150838"/>
                <a:gd name="connsiteX132" fmla="*/ 1783290 w 2134956"/>
                <a:gd name="connsiteY132" fmla="*/ 1075419 h 2150838"/>
                <a:gd name="connsiteX133" fmla="*/ 1067478 w 2134956"/>
                <a:gd name="connsiteY133" fmla="*/ 353935 h 2150838"/>
                <a:gd name="connsiteX134" fmla="*/ 666102 w 2134956"/>
                <a:gd name="connsiteY134" fmla="*/ 275015 h 2150838"/>
                <a:gd name="connsiteX135" fmla="*/ 673540 w 2134956"/>
                <a:gd name="connsiteY135" fmla="*/ 278749 h 2150838"/>
                <a:gd name="connsiteX136" fmla="*/ 669821 w 2134956"/>
                <a:gd name="connsiteY136" fmla="*/ 286216 h 2150838"/>
                <a:gd name="connsiteX137" fmla="*/ 658663 w 2134956"/>
                <a:gd name="connsiteY137" fmla="*/ 286216 h 2150838"/>
                <a:gd name="connsiteX138" fmla="*/ 666102 w 2134956"/>
                <a:gd name="connsiteY138" fmla="*/ 275015 h 2150838"/>
                <a:gd name="connsiteX139" fmla="*/ 1453365 w 2134956"/>
                <a:gd name="connsiteY139" fmla="*/ 271040 h 2150838"/>
                <a:gd name="connsiteX140" fmla="*/ 1434773 w 2134956"/>
                <a:gd name="connsiteY140" fmla="*/ 304564 h 2150838"/>
                <a:gd name="connsiteX141" fmla="*/ 1423618 w 2134956"/>
                <a:gd name="connsiteY141" fmla="*/ 282214 h 2150838"/>
                <a:gd name="connsiteX142" fmla="*/ 1453365 w 2134956"/>
                <a:gd name="connsiteY142" fmla="*/ 271040 h 2150838"/>
                <a:gd name="connsiteX143" fmla="*/ 766990 w 2134956"/>
                <a:gd name="connsiteY143" fmla="*/ 218547 h 2150838"/>
                <a:gd name="connsiteX144" fmla="*/ 773964 w 2134956"/>
                <a:gd name="connsiteY144" fmla="*/ 226480 h 2150838"/>
                <a:gd name="connsiteX145" fmla="*/ 755367 w 2134956"/>
                <a:gd name="connsiteY145" fmla="*/ 241414 h 2150838"/>
                <a:gd name="connsiteX146" fmla="*/ 762806 w 2134956"/>
                <a:gd name="connsiteY146" fmla="*/ 219013 h 2150838"/>
                <a:gd name="connsiteX147" fmla="*/ 766990 w 2134956"/>
                <a:gd name="connsiteY147" fmla="*/ 218547 h 2150838"/>
                <a:gd name="connsiteX148" fmla="*/ 747928 w 2134956"/>
                <a:gd name="connsiteY148" fmla="*/ 181678 h 2150838"/>
                <a:gd name="connsiteX149" fmla="*/ 762806 w 2134956"/>
                <a:gd name="connsiteY149" fmla="*/ 192879 h 2150838"/>
                <a:gd name="connsiteX150" fmla="*/ 736770 w 2134956"/>
                <a:gd name="connsiteY150" fmla="*/ 196612 h 2150838"/>
                <a:gd name="connsiteX151" fmla="*/ 747928 w 2134956"/>
                <a:gd name="connsiteY151" fmla="*/ 181678 h 2150838"/>
                <a:gd name="connsiteX152" fmla="*/ 1471957 w 2134956"/>
                <a:gd name="connsiteY152" fmla="*/ 140667 h 2150838"/>
                <a:gd name="connsiteX153" fmla="*/ 1442210 w 2134956"/>
                <a:gd name="connsiteY153" fmla="*/ 200266 h 2150838"/>
                <a:gd name="connsiteX154" fmla="*/ 1393872 w 2134956"/>
                <a:gd name="connsiteY154" fmla="*/ 211441 h 2150838"/>
                <a:gd name="connsiteX155" fmla="*/ 1352970 w 2134956"/>
                <a:gd name="connsiteY155" fmla="*/ 233790 h 2150838"/>
                <a:gd name="connsiteX156" fmla="*/ 1371562 w 2134956"/>
                <a:gd name="connsiteY156" fmla="*/ 200266 h 2150838"/>
                <a:gd name="connsiteX157" fmla="*/ 1378998 w 2134956"/>
                <a:gd name="connsiteY157" fmla="*/ 144392 h 2150838"/>
                <a:gd name="connsiteX158" fmla="*/ 1349252 w 2134956"/>
                <a:gd name="connsiteY158" fmla="*/ 185366 h 2150838"/>
                <a:gd name="connsiteX159" fmla="*/ 1315787 w 2134956"/>
                <a:gd name="connsiteY159" fmla="*/ 181641 h 2150838"/>
                <a:gd name="connsiteX160" fmla="*/ 1334378 w 2134956"/>
                <a:gd name="connsiteY160" fmla="*/ 215166 h 2150838"/>
                <a:gd name="connsiteX161" fmla="*/ 1312068 w 2134956"/>
                <a:gd name="connsiteY161" fmla="*/ 263590 h 2150838"/>
                <a:gd name="connsiteX162" fmla="*/ 1300913 w 2134956"/>
                <a:gd name="connsiteY162" fmla="*/ 267315 h 2150838"/>
                <a:gd name="connsiteX163" fmla="*/ 1263730 w 2134956"/>
                <a:gd name="connsiteY163" fmla="*/ 271040 h 2150838"/>
                <a:gd name="connsiteX164" fmla="*/ 1278603 w 2134956"/>
                <a:gd name="connsiteY164" fmla="*/ 312014 h 2150838"/>
                <a:gd name="connsiteX165" fmla="*/ 1300913 w 2134956"/>
                <a:gd name="connsiteY165" fmla="*/ 297114 h 2150838"/>
                <a:gd name="connsiteX166" fmla="*/ 1308350 w 2134956"/>
                <a:gd name="connsiteY166" fmla="*/ 319464 h 2150838"/>
                <a:gd name="connsiteX167" fmla="*/ 1330660 w 2134956"/>
                <a:gd name="connsiteY167" fmla="*/ 308289 h 2150838"/>
                <a:gd name="connsiteX168" fmla="*/ 1334378 w 2134956"/>
                <a:gd name="connsiteY168" fmla="*/ 271040 h 2150838"/>
                <a:gd name="connsiteX169" fmla="*/ 1397590 w 2134956"/>
                <a:gd name="connsiteY169" fmla="*/ 218891 h 2150838"/>
                <a:gd name="connsiteX170" fmla="*/ 1419900 w 2134956"/>
                <a:gd name="connsiteY170" fmla="*/ 244965 h 2150838"/>
                <a:gd name="connsiteX171" fmla="*/ 1397590 w 2134956"/>
                <a:gd name="connsiteY171" fmla="*/ 256140 h 2150838"/>
                <a:gd name="connsiteX172" fmla="*/ 1378998 w 2134956"/>
                <a:gd name="connsiteY172" fmla="*/ 252415 h 2150838"/>
                <a:gd name="connsiteX173" fmla="*/ 1371562 w 2134956"/>
                <a:gd name="connsiteY173" fmla="*/ 278489 h 2150838"/>
                <a:gd name="connsiteX174" fmla="*/ 1408745 w 2134956"/>
                <a:gd name="connsiteY174" fmla="*/ 319464 h 2150838"/>
                <a:gd name="connsiteX175" fmla="*/ 1367843 w 2134956"/>
                <a:gd name="connsiteY175" fmla="*/ 312014 h 2150838"/>
                <a:gd name="connsiteX176" fmla="*/ 1360407 w 2134956"/>
                <a:gd name="connsiteY176" fmla="*/ 274765 h 2150838"/>
                <a:gd name="connsiteX177" fmla="*/ 1338097 w 2134956"/>
                <a:gd name="connsiteY177" fmla="*/ 323189 h 2150838"/>
                <a:gd name="connsiteX178" fmla="*/ 1427337 w 2134956"/>
                <a:gd name="connsiteY178" fmla="*/ 341813 h 2150838"/>
                <a:gd name="connsiteX179" fmla="*/ 1442210 w 2134956"/>
                <a:gd name="connsiteY179" fmla="*/ 375338 h 2150838"/>
                <a:gd name="connsiteX180" fmla="*/ 1531450 w 2134956"/>
                <a:gd name="connsiteY180" fmla="*/ 390237 h 2150838"/>
                <a:gd name="connsiteX181" fmla="*/ 1527732 w 2134956"/>
                <a:gd name="connsiteY181" fmla="*/ 382787 h 2150838"/>
                <a:gd name="connsiteX182" fmla="*/ 1483112 w 2134956"/>
                <a:gd name="connsiteY182" fmla="*/ 352988 h 2150838"/>
                <a:gd name="connsiteX183" fmla="*/ 1453365 w 2134956"/>
                <a:gd name="connsiteY183" fmla="*/ 323189 h 2150838"/>
                <a:gd name="connsiteX184" fmla="*/ 1483112 w 2134956"/>
                <a:gd name="connsiteY184" fmla="*/ 248690 h 2150838"/>
                <a:gd name="connsiteX185" fmla="*/ 1449647 w 2134956"/>
                <a:gd name="connsiteY185" fmla="*/ 248690 h 2150838"/>
                <a:gd name="connsiteX186" fmla="*/ 1479393 w 2134956"/>
                <a:gd name="connsiteY186" fmla="*/ 233790 h 2150838"/>
                <a:gd name="connsiteX187" fmla="*/ 1509140 w 2134956"/>
                <a:gd name="connsiteY187" fmla="*/ 222616 h 2150838"/>
                <a:gd name="connsiteX188" fmla="*/ 1516577 w 2134956"/>
                <a:gd name="connsiteY188" fmla="*/ 189091 h 2150838"/>
                <a:gd name="connsiteX189" fmla="*/ 1468238 w 2134956"/>
                <a:gd name="connsiteY189" fmla="*/ 203991 h 2150838"/>
                <a:gd name="connsiteX190" fmla="*/ 1471957 w 2134956"/>
                <a:gd name="connsiteY190" fmla="*/ 140667 h 2150838"/>
                <a:gd name="connsiteX191" fmla="*/ 667148 w 2134956"/>
                <a:gd name="connsiteY191" fmla="*/ 118734 h 2150838"/>
                <a:gd name="connsiteX192" fmla="*/ 654944 w 2134956"/>
                <a:gd name="connsiteY192" fmla="*/ 125676 h 2150838"/>
                <a:gd name="connsiteX193" fmla="*/ 647505 w 2134956"/>
                <a:gd name="connsiteY193" fmla="*/ 215280 h 2150838"/>
                <a:gd name="connsiteX194" fmla="*/ 610311 w 2134956"/>
                <a:gd name="connsiteY194" fmla="*/ 263815 h 2150838"/>
                <a:gd name="connsiteX195" fmla="*/ 617750 w 2134956"/>
                <a:gd name="connsiteY195" fmla="*/ 286216 h 2150838"/>
                <a:gd name="connsiteX196" fmla="*/ 643785 w 2134956"/>
                <a:gd name="connsiteY196" fmla="*/ 260081 h 2150838"/>
                <a:gd name="connsiteX197" fmla="*/ 636347 w 2134956"/>
                <a:gd name="connsiteY197" fmla="*/ 331018 h 2150838"/>
                <a:gd name="connsiteX198" fmla="*/ 654944 w 2134956"/>
                <a:gd name="connsiteY198" fmla="*/ 345952 h 2150838"/>
                <a:gd name="connsiteX199" fmla="*/ 688418 w 2134956"/>
                <a:gd name="connsiteY199" fmla="*/ 304883 h 2150838"/>
                <a:gd name="connsiteX200" fmla="*/ 699576 w 2134956"/>
                <a:gd name="connsiteY200" fmla="*/ 334751 h 2150838"/>
                <a:gd name="connsiteX201" fmla="*/ 684699 w 2134956"/>
                <a:gd name="connsiteY201" fmla="*/ 342218 h 2150838"/>
                <a:gd name="connsiteX202" fmla="*/ 718173 w 2134956"/>
                <a:gd name="connsiteY202" fmla="*/ 357152 h 2150838"/>
                <a:gd name="connsiteX203" fmla="*/ 695857 w 2134956"/>
                <a:gd name="connsiteY203" fmla="*/ 286216 h 2150838"/>
                <a:gd name="connsiteX204" fmla="*/ 714454 w 2134956"/>
                <a:gd name="connsiteY204" fmla="*/ 207813 h 2150838"/>
                <a:gd name="connsiteX205" fmla="*/ 710734 w 2134956"/>
                <a:gd name="connsiteY205" fmla="*/ 196612 h 2150838"/>
                <a:gd name="connsiteX206" fmla="*/ 703295 w 2134956"/>
                <a:gd name="connsiteY206" fmla="*/ 207813 h 2150838"/>
                <a:gd name="connsiteX207" fmla="*/ 677260 w 2134956"/>
                <a:gd name="connsiteY207" fmla="*/ 252614 h 2150838"/>
                <a:gd name="connsiteX208" fmla="*/ 673540 w 2134956"/>
                <a:gd name="connsiteY208" fmla="*/ 222746 h 2150838"/>
                <a:gd name="connsiteX209" fmla="*/ 662382 w 2134956"/>
                <a:gd name="connsiteY209" fmla="*/ 204079 h 2150838"/>
                <a:gd name="connsiteX210" fmla="*/ 666102 w 2134956"/>
                <a:gd name="connsiteY210" fmla="*/ 151810 h 2150838"/>
                <a:gd name="connsiteX211" fmla="*/ 667148 w 2134956"/>
                <a:gd name="connsiteY211" fmla="*/ 118734 h 2150838"/>
                <a:gd name="connsiteX212" fmla="*/ 751299 w 2134956"/>
                <a:gd name="connsiteY212" fmla="*/ 90674 h 2150838"/>
                <a:gd name="connsiteX213" fmla="*/ 736770 w 2134956"/>
                <a:gd name="connsiteY213" fmla="*/ 92074 h 2150838"/>
                <a:gd name="connsiteX214" fmla="*/ 751647 w 2134956"/>
                <a:gd name="connsiteY214" fmla="*/ 151810 h 2150838"/>
                <a:gd name="connsiteX215" fmla="*/ 714454 w 2134956"/>
                <a:gd name="connsiteY215" fmla="*/ 163011 h 2150838"/>
                <a:gd name="connsiteX216" fmla="*/ 718173 w 2134956"/>
                <a:gd name="connsiteY216" fmla="*/ 185412 h 2150838"/>
                <a:gd name="connsiteX217" fmla="*/ 729331 w 2134956"/>
                <a:gd name="connsiteY217" fmla="*/ 222746 h 2150838"/>
                <a:gd name="connsiteX218" fmla="*/ 744209 w 2134956"/>
                <a:gd name="connsiteY218" fmla="*/ 219013 h 2150838"/>
                <a:gd name="connsiteX219" fmla="*/ 733051 w 2134956"/>
                <a:gd name="connsiteY219" fmla="*/ 263815 h 2150838"/>
                <a:gd name="connsiteX220" fmla="*/ 747928 w 2134956"/>
                <a:gd name="connsiteY220" fmla="*/ 271282 h 2150838"/>
                <a:gd name="connsiteX221" fmla="*/ 781402 w 2134956"/>
                <a:gd name="connsiteY221" fmla="*/ 260081 h 2150838"/>
                <a:gd name="connsiteX222" fmla="*/ 833474 w 2134956"/>
                <a:gd name="connsiteY222" fmla="*/ 372086 h 2150838"/>
                <a:gd name="connsiteX223" fmla="*/ 818596 w 2134956"/>
                <a:gd name="connsiteY223" fmla="*/ 207813 h 2150838"/>
                <a:gd name="connsiteX224" fmla="*/ 796280 w 2134956"/>
                <a:gd name="connsiteY224" fmla="*/ 170478 h 2150838"/>
                <a:gd name="connsiteX225" fmla="*/ 751299 w 2134956"/>
                <a:gd name="connsiteY225" fmla="*/ 90674 h 2150838"/>
                <a:gd name="connsiteX226" fmla="*/ 1067478 w 2134956"/>
                <a:gd name="connsiteY226" fmla="*/ 0 h 2150838"/>
                <a:gd name="connsiteX227" fmla="*/ 2134956 w 2134956"/>
                <a:gd name="connsiteY227" fmla="*/ 1075419 h 2150838"/>
                <a:gd name="connsiteX228" fmla="*/ 1067478 w 2134956"/>
                <a:gd name="connsiteY228" fmla="*/ 2150838 h 2150838"/>
                <a:gd name="connsiteX229" fmla="*/ 0 w 2134956"/>
                <a:gd name="connsiteY229" fmla="*/ 1075419 h 2150838"/>
                <a:gd name="connsiteX230" fmla="*/ 1067478 w 2134956"/>
                <a:gd name="connsiteY230" fmla="*/ 0 h 2150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Lst>
              <a:rect l="l" t="t" r="r" b="b"/>
              <a:pathLst>
                <a:path w="2134956" h="2150838">
                  <a:moveTo>
                    <a:pt x="2050130" y="1107636"/>
                  </a:moveTo>
                  <a:cubicBezTo>
                    <a:pt x="2068706" y="1122519"/>
                    <a:pt x="2068706" y="1137403"/>
                    <a:pt x="2072421" y="1152286"/>
                  </a:cubicBezTo>
                  <a:cubicBezTo>
                    <a:pt x="2087282" y="1170891"/>
                    <a:pt x="2094712" y="1174612"/>
                    <a:pt x="2098428" y="1167170"/>
                  </a:cubicBezTo>
                  <a:cubicBezTo>
                    <a:pt x="2113288" y="1156007"/>
                    <a:pt x="2128149" y="1144845"/>
                    <a:pt x="2113288" y="1129961"/>
                  </a:cubicBezTo>
                  <a:cubicBezTo>
                    <a:pt x="2087282" y="1122519"/>
                    <a:pt x="2072421" y="1115078"/>
                    <a:pt x="2050130" y="1107636"/>
                  </a:cubicBezTo>
                  <a:close/>
                  <a:moveTo>
                    <a:pt x="180403" y="1077157"/>
                  </a:moveTo>
                  <a:cubicBezTo>
                    <a:pt x="184098" y="1077157"/>
                    <a:pt x="184098" y="1080874"/>
                    <a:pt x="187793" y="1080874"/>
                  </a:cubicBezTo>
                  <a:cubicBezTo>
                    <a:pt x="187793" y="1084591"/>
                    <a:pt x="187793" y="1084591"/>
                    <a:pt x="187793" y="1088308"/>
                  </a:cubicBezTo>
                  <a:cubicBezTo>
                    <a:pt x="187793" y="1092025"/>
                    <a:pt x="184098" y="1092025"/>
                    <a:pt x="180403" y="1092025"/>
                  </a:cubicBezTo>
                  <a:cubicBezTo>
                    <a:pt x="180403" y="1088308"/>
                    <a:pt x="184098" y="1080874"/>
                    <a:pt x="180403" y="1077157"/>
                  </a:cubicBezTo>
                  <a:close/>
                  <a:moveTo>
                    <a:pt x="206268" y="1069723"/>
                  </a:moveTo>
                  <a:cubicBezTo>
                    <a:pt x="206268" y="1073440"/>
                    <a:pt x="206268" y="1080874"/>
                    <a:pt x="206268" y="1084591"/>
                  </a:cubicBezTo>
                  <a:cubicBezTo>
                    <a:pt x="202573" y="1088308"/>
                    <a:pt x="202573" y="1088308"/>
                    <a:pt x="198878" y="1092025"/>
                  </a:cubicBezTo>
                  <a:cubicBezTo>
                    <a:pt x="198878" y="1084591"/>
                    <a:pt x="198878" y="1080874"/>
                    <a:pt x="198878" y="1077157"/>
                  </a:cubicBezTo>
                  <a:cubicBezTo>
                    <a:pt x="202573" y="1073440"/>
                    <a:pt x="206268" y="1073440"/>
                    <a:pt x="206268" y="1069723"/>
                  </a:cubicBezTo>
                  <a:close/>
                  <a:moveTo>
                    <a:pt x="2064527" y="1062521"/>
                  </a:moveTo>
                  <a:cubicBezTo>
                    <a:pt x="2059418" y="1064846"/>
                    <a:pt x="2055703" y="1068567"/>
                    <a:pt x="2053845" y="1070427"/>
                  </a:cubicBezTo>
                  <a:cubicBezTo>
                    <a:pt x="2046415" y="1077869"/>
                    <a:pt x="2053845" y="1077869"/>
                    <a:pt x="2072421" y="1089032"/>
                  </a:cubicBezTo>
                  <a:cubicBezTo>
                    <a:pt x="2079852" y="1081590"/>
                    <a:pt x="2090997" y="1077869"/>
                    <a:pt x="2083567" y="1062986"/>
                  </a:cubicBezTo>
                  <a:cubicBezTo>
                    <a:pt x="2076136" y="1059265"/>
                    <a:pt x="2069635" y="1060195"/>
                    <a:pt x="2064527" y="1062521"/>
                  </a:cubicBezTo>
                  <a:close/>
                  <a:moveTo>
                    <a:pt x="1873659" y="1059265"/>
                  </a:moveTo>
                  <a:cubicBezTo>
                    <a:pt x="1876445" y="1057405"/>
                    <a:pt x="1879232" y="1057405"/>
                    <a:pt x="1882947" y="1059265"/>
                  </a:cubicBezTo>
                  <a:cubicBezTo>
                    <a:pt x="1882947" y="1074148"/>
                    <a:pt x="1886662" y="1089032"/>
                    <a:pt x="1886662" y="1100194"/>
                  </a:cubicBezTo>
                  <a:cubicBezTo>
                    <a:pt x="1879232" y="1100194"/>
                    <a:pt x="1879232" y="1100194"/>
                    <a:pt x="1868086" y="1096473"/>
                  </a:cubicBezTo>
                  <a:cubicBezTo>
                    <a:pt x="1864371" y="1085311"/>
                    <a:pt x="1860656" y="1074148"/>
                    <a:pt x="1864371" y="1070427"/>
                  </a:cubicBezTo>
                  <a:cubicBezTo>
                    <a:pt x="1868086" y="1064846"/>
                    <a:pt x="1870872" y="1061126"/>
                    <a:pt x="1873659" y="1059265"/>
                  </a:cubicBezTo>
                  <a:close/>
                  <a:moveTo>
                    <a:pt x="137450" y="1029766"/>
                  </a:moveTo>
                  <a:cubicBezTo>
                    <a:pt x="141607" y="1027907"/>
                    <a:pt x="145301" y="1028836"/>
                    <a:pt x="147149" y="1032553"/>
                  </a:cubicBezTo>
                  <a:cubicBezTo>
                    <a:pt x="154539" y="1039987"/>
                    <a:pt x="161929" y="1047421"/>
                    <a:pt x="169318" y="1054855"/>
                  </a:cubicBezTo>
                  <a:cubicBezTo>
                    <a:pt x="173013" y="1062289"/>
                    <a:pt x="173013" y="1066006"/>
                    <a:pt x="169318" y="1073440"/>
                  </a:cubicBezTo>
                  <a:cubicBezTo>
                    <a:pt x="161929" y="1073440"/>
                    <a:pt x="150844" y="1073440"/>
                    <a:pt x="143454" y="1073440"/>
                  </a:cubicBezTo>
                  <a:cubicBezTo>
                    <a:pt x="132369" y="1073440"/>
                    <a:pt x="124979" y="1069723"/>
                    <a:pt x="121284" y="1062289"/>
                  </a:cubicBezTo>
                  <a:cubicBezTo>
                    <a:pt x="124979" y="1054855"/>
                    <a:pt x="121284" y="1051138"/>
                    <a:pt x="124979" y="1043704"/>
                  </a:cubicBezTo>
                  <a:cubicBezTo>
                    <a:pt x="128674" y="1036270"/>
                    <a:pt x="133293" y="1031624"/>
                    <a:pt x="137450" y="1029766"/>
                  </a:cubicBezTo>
                  <a:close/>
                  <a:moveTo>
                    <a:pt x="2076137" y="1007173"/>
                  </a:moveTo>
                  <a:cubicBezTo>
                    <a:pt x="2057561" y="999731"/>
                    <a:pt x="2046415" y="1010894"/>
                    <a:pt x="2031554" y="1025777"/>
                  </a:cubicBezTo>
                  <a:cubicBezTo>
                    <a:pt x="2031554" y="1036940"/>
                    <a:pt x="2031554" y="1044381"/>
                    <a:pt x="2038985" y="1044381"/>
                  </a:cubicBezTo>
                  <a:cubicBezTo>
                    <a:pt x="2042700" y="1048102"/>
                    <a:pt x="2050130" y="1044381"/>
                    <a:pt x="2053845" y="1044381"/>
                  </a:cubicBezTo>
                  <a:cubicBezTo>
                    <a:pt x="2061276" y="1044381"/>
                    <a:pt x="2064991" y="1044381"/>
                    <a:pt x="2068706" y="1040661"/>
                  </a:cubicBezTo>
                  <a:cubicBezTo>
                    <a:pt x="2083567" y="1033219"/>
                    <a:pt x="2090997" y="1003452"/>
                    <a:pt x="2076137" y="1007173"/>
                  </a:cubicBezTo>
                  <a:close/>
                  <a:moveTo>
                    <a:pt x="154539" y="1002817"/>
                  </a:moveTo>
                  <a:cubicBezTo>
                    <a:pt x="132369" y="1013968"/>
                    <a:pt x="117589" y="1028836"/>
                    <a:pt x="99115" y="1043704"/>
                  </a:cubicBezTo>
                  <a:cubicBezTo>
                    <a:pt x="69555" y="1036270"/>
                    <a:pt x="47386" y="1051138"/>
                    <a:pt x="36301" y="1073440"/>
                  </a:cubicBezTo>
                  <a:cubicBezTo>
                    <a:pt x="62166" y="1069723"/>
                    <a:pt x="80640" y="1066006"/>
                    <a:pt x="91725" y="1077157"/>
                  </a:cubicBezTo>
                  <a:cubicBezTo>
                    <a:pt x="106505" y="1099459"/>
                    <a:pt x="121284" y="1118044"/>
                    <a:pt x="139759" y="1129195"/>
                  </a:cubicBezTo>
                  <a:cubicBezTo>
                    <a:pt x="158234" y="1121761"/>
                    <a:pt x="176708" y="1114327"/>
                    <a:pt x="195183" y="1136629"/>
                  </a:cubicBezTo>
                  <a:cubicBezTo>
                    <a:pt x="173013" y="1151497"/>
                    <a:pt x="136064" y="1147780"/>
                    <a:pt x="128674" y="1155214"/>
                  </a:cubicBezTo>
                  <a:cubicBezTo>
                    <a:pt x="128674" y="1158931"/>
                    <a:pt x="136064" y="1158931"/>
                    <a:pt x="147149" y="1162648"/>
                  </a:cubicBezTo>
                  <a:cubicBezTo>
                    <a:pt x="150844" y="1166365"/>
                    <a:pt x="158234" y="1170082"/>
                    <a:pt x="165624" y="1170082"/>
                  </a:cubicBezTo>
                  <a:cubicBezTo>
                    <a:pt x="206268" y="1177516"/>
                    <a:pt x="217353" y="1162648"/>
                    <a:pt x="232132" y="1129195"/>
                  </a:cubicBezTo>
                  <a:cubicBezTo>
                    <a:pt x="243217" y="1129195"/>
                    <a:pt x="250607" y="1129195"/>
                    <a:pt x="261692" y="1129195"/>
                  </a:cubicBezTo>
                  <a:cubicBezTo>
                    <a:pt x="272776" y="1121761"/>
                    <a:pt x="280166" y="1110610"/>
                    <a:pt x="287556" y="1099459"/>
                  </a:cubicBezTo>
                  <a:cubicBezTo>
                    <a:pt x="287556" y="1077157"/>
                    <a:pt x="287556" y="1058572"/>
                    <a:pt x="294946" y="1039987"/>
                  </a:cubicBezTo>
                  <a:cubicBezTo>
                    <a:pt x="291251" y="1036270"/>
                    <a:pt x="287556" y="1028836"/>
                    <a:pt x="283861" y="1025119"/>
                  </a:cubicBezTo>
                  <a:cubicBezTo>
                    <a:pt x="280166" y="1025119"/>
                    <a:pt x="269082" y="1025119"/>
                    <a:pt x="261692" y="1021402"/>
                  </a:cubicBezTo>
                  <a:cubicBezTo>
                    <a:pt x="257997" y="1043704"/>
                    <a:pt x="257997" y="1054855"/>
                    <a:pt x="257997" y="1066006"/>
                  </a:cubicBezTo>
                  <a:cubicBezTo>
                    <a:pt x="265387" y="1092025"/>
                    <a:pt x="257997" y="1106893"/>
                    <a:pt x="239522" y="1103176"/>
                  </a:cubicBezTo>
                  <a:cubicBezTo>
                    <a:pt x="243217" y="1088308"/>
                    <a:pt x="243217" y="1077157"/>
                    <a:pt x="228437" y="1051138"/>
                  </a:cubicBezTo>
                  <a:cubicBezTo>
                    <a:pt x="213658" y="1054855"/>
                    <a:pt x="198878" y="1051138"/>
                    <a:pt x="187793" y="1043704"/>
                  </a:cubicBezTo>
                  <a:cubicBezTo>
                    <a:pt x="176708" y="1028836"/>
                    <a:pt x="165624" y="1017685"/>
                    <a:pt x="154539" y="1002817"/>
                  </a:cubicBezTo>
                  <a:close/>
                  <a:moveTo>
                    <a:pt x="1946105" y="996010"/>
                  </a:moveTo>
                  <a:cubicBezTo>
                    <a:pt x="1923814" y="999731"/>
                    <a:pt x="1942390" y="1025777"/>
                    <a:pt x="1960966" y="1025777"/>
                  </a:cubicBezTo>
                  <a:cubicBezTo>
                    <a:pt x="1964681" y="1025777"/>
                    <a:pt x="1968396" y="1033219"/>
                    <a:pt x="1968396" y="1036940"/>
                  </a:cubicBezTo>
                  <a:cubicBezTo>
                    <a:pt x="1990687" y="1066707"/>
                    <a:pt x="2005548" y="1089032"/>
                    <a:pt x="1994402" y="1103915"/>
                  </a:cubicBezTo>
                  <a:cubicBezTo>
                    <a:pt x="1972111" y="1092753"/>
                    <a:pt x="1960966" y="1033219"/>
                    <a:pt x="1927529" y="1055544"/>
                  </a:cubicBezTo>
                  <a:cubicBezTo>
                    <a:pt x="1927529" y="1059265"/>
                    <a:pt x="1927529" y="1074148"/>
                    <a:pt x="1946105" y="1074148"/>
                  </a:cubicBezTo>
                  <a:cubicBezTo>
                    <a:pt x="1964681" y="1077869"/>
                    <a:pt x="1964681" y="1096473"/>
                    <a:pt x="1968396" y="1103915"/>
                  </a:cubicBezTo>
                  <a:cubicBezTo>
                    <a:pt x="1949820" y="1100194"/>
                    <a:pt x="1931244" y="1092753"/>
                    <a:pt x="1916383" y="1089032"/>
                  </a:cubicBezTo>
                  <a:cubicBezTo>
                    <a:pt x="1905238" y="1062986"/>
                    <a:pt x="1897808" y="1040661"/>
                    <a:pt x="1908953" y="1029498"/>
                  </a:cubicBezTo>
                  <a:cubicBezTo>
                    <a:pt x="1897808" y="1014615"/>
                    <a:pt x="1882947" y="1022056"/>
                    <a:pt x="1868086" y="1048102"/>
                  </a:cubicBezTo>
                  <a:cubicBezTo>
                    <a:pt x="1830934" y="1051823"/>
                    <a:pt x="1830934" y="1077869"/>
                    <a:pt x="1845795" y="1107636"/>
                  </a:cubicBezTo>
                  <a:cubicBezTo>
                    <a:pt x="1849510" y="1118799"/>
                    <a:pt x="1864371" y="1129961"/>
                    <a:pt x="1890377" y="1129961"/>
                  </a:cubicBezTo>
                  <a:cubicBezTo>
                    <a:pt x="1894092" y="1129961"/>
                    <a:pt x="1894092" y="1126240"/>
                    <a:pt x="1897808" y="1126240"/>
                  </a:cubicBezTo>
                  <a:cubicBezTo>
                    <a:pt x="1897808" y="1129961"/>
                    <a:pt x="1901523" y="1148566"/>
                    <a:pt x="1908953" y="1167170"/>
                  </a:cubicBezTo>
                  <a:cubicBezTo>
                    <a:pt x="1908953" y="1170891"/>
                    <a:pt x="1920099" y="1182053"/>
                    <a:pt x="1931244" y="1163449"/>
                  </a:cubicBezTo>
                  <a:cubicBezTo>
                    <a:pt x="1934959" y="1156007"/>
                    <a:pt x="1927529" y="1144845"/>
                    <a:pt x="1923814" y="1137403"/>
                  </a:cubicBezTo>
                  <a:cubicBezTo>
                    <a:pt x="1916383" y="1126240"/>
                    <a:pt x="1916383" y="1115078"/>
                    <a:pt x="1923814" y="1111357"/>
                  </a:cubicBezTo>
                  <a:cubicBezTo>
                    <a:pt x="1946105" y="1118799"/>
                    <a:pt x="1968396" y="1126240"/>
                    <a:pt x="1986972" y="1118799"/>
                  </a:cubicBezTo>
                  <a:cubicBezTo>
                    <a:pt x="1998118" y="1126240"/>
                    <a:pt x="1998118" y="1133682"/>
                    <a:pt x="2009263" y="1137403"/>
                  </a:cubicBezTo>
                  <a:cubicBezTo>
                    <a:pt x="2016694" y="1137403"/>
                    <a:pt x="2027839" y="1129961"/>
                    <a:pt x="2031554" y="1122519"/>
                  </a:cubicBezTo>
                  <a:cubicBezTo>
                    <a:pt x="2027839" y="1062986"/>
                    <a:pt x="2020409" y="1029498"/>
                    <a:pt x="1990687" y="996010"/>
                  </a:cubicBezTo>
                  <a:cubicBezTo>
                    <a:pt x="1975826" y="999731"/>
                    <a:pt x="1960966" y="996010"/>
                    <a:pt x="1946105" y="996010"/>
                  </a:cubicBezTo>
                  <a:close/>
                  <a:moveTo>
                    <a:pt x="1787754" y="674508"/>
                  </a:moveTo>
                  <a:cubicBezTo>
                    <a:pt x="1776626" y="689534"/>
                    <a:pt x="1780336" y="708317"/>
                    <a:pt x="1772917" y="723343"/>
                  </a:cubicBezTo>
                  <a:cubicBezTo>
                    <a:pt x="1765498" y="730857"/>
                    <a:pt x="1772917" y="745883"/>
                    <a:pt x="1780336" y="757152"/>
                  </a:cubicBezTo>
                  <a:cubicBezTo>
                    <a:pt x="1787754" y="764666"/>
                    <a:pt x="1795173" y="775935"/>
                    <a:pt x="1806301" y="757152"/>
                  </a:cubicBezTo>
                  <a:cubicBezTo>
                    <a:pt x="1821138" y="730857"/>
                    <a:pt x="1806301" y="700804"/>
                    <a:pt x="1787754" y="674508"/>
                  </a:cubicBezTo>
                  <a:close/>
                  <a:moveTo>
                    <a:pt x="352574" y="603909"/>
                  </a:moveTo>
                  <a:cubicBezTo>
                    <a:pt x="363737" y="607640"/>
                    <a:pt x="374899" y="615102"/>
                    <a:pt x="374899" y="626294"/>
                  </a:cubicBezTo>
                  <a:cubicBezTo>
                    <a:pt x="360016" y="652411"/>
                    <a:pt x="341412" y="663604"/>
                    <a:pt x="322807" y="656142"/>
                  </a:cubicBezTo>
                  <a:cubicBezTo>
                    <a:pt x="333970" y="633756"/>
                    <a:pt x="337691" y="618833"/>
                    <a:pt x="352574" y="603909"/>
                  </a:cubicBezTo>
                  <a:close/>
                  <a:moveTo>
                    <a:pt x="1789609" y="550542"/>
                  </a:moveTo>
                  <a:cubicBezTo>
                    <a:pt x="1782191" y="548664"/>
                    <a:pt x="1772917" y="548664"/>
                    <a:pt x="1765498" y="550542"/>
                  </a:cubicBezTo>
                  <a:cubicBezTo>
                    <a:pt x="1765498" y="554298"/>
                    <a:pt x="1776626" y="558055"/>
                    <a:pt x="1772917" y="573081"/>
                  </a:cubicBezTo>
                  <a:cubicBezTo>
                    <a:pt x="1769208" y="588107"/>
                    <a:pt x="1776626" y="603134"/>
                    <a:pt x="1784045" y="610647"/>
                  </a:cubicBezTo>
                  <a:cubicBezTo>
                    <a:pt x="1765498" y="614403"/>
                    <a:pt x="1750661" y="610647"/>
                    <a:pt x="1732114" y="603134"/>
                  </a:cubicBezTo>
                  <a:cubicBezTo>
                    <a:pt x="1706149" y="599377"/>
                    <a:pt x="1706149" y="614403"/>
                    <a:pt x="1772917" y="663239"/>
                  </a:cubicBezTo>
                  <a:cubicBezTo>
                    <a:pt x="1798882" y="666995"/>
                    <a:pt x="1821138" y="659482"/>
                    <a:pt x="1843394" y="651969"/>
                  </a:cubicBezTo>
                  <a:cubicBezTo>
                    <a:pt x="1865650" y="678265"/>
                    <a:pt x="1895325" y="712074"/>
                    <a:pt x="1906453" y="715830"/>
                  </a:cubicBezTo>
                  <a:cubicBezTo>
                    <a:pt x="1913872" y="708317"/>
                    <a:pt x="1906453" y="689534"/>
                    <a:pt x="1906453" y="678265"/>
                  </a:cubicBezTo>
                  <a:cubicBezTo>
                    <a:pt x="1899034" y="670752"/>
                    <a:pt x="1891616" y="666995"/>
                    <a:pt x="1884197" y="663239"/>
                  </a:cubicBezTo>
                  <a:cubicBezTo>
                    <a:pt x="1873069" y="655725"/>
                    <a:pt x="1861941" y="651969"/>
                    <a:pt x="1861941" y="644456"/>
                  </a:cubicBezTo>
                  <a:cubicBezTo>
                    <a:pt x="1884197" y="633186"/>
                    <a:pt x="1902744" y="633186"/>
                    <a:pt x="1917581" y="618160"/>
                  </a:cubicBezTo>
                  <a:cubicBezTo>
                    <a:pt x="1928709" y="606890"/>
                    <a:pt x="1932418" y="595620"/>
                    <a:pt x="1939837" y="580594"/>
                  </a:cubicBezTo>
                  <a:cubicBezTo>
                    <a:pt x="1932418" y="569325"/>
                    <a:pt x="1921290" y="576838"/>
                    <a:pt x="1910162" y="561811"/>
                  </a:cubicBezTo>
                  <a:cubicBezTo>
                    <a:pt x="1891616" y="573081"/>
                    <a:pt x="1873069" y="576838"/>
                    <a:pt x="1854522" y="584351"/>
                  </a:cubicBezTo>
                  <a:cubicBezTo>
                    <a:pt x="1839685" y="591864"/>
                    <a:pt x="1824848" y="595620"/>
                    <a:pt x="1810010" y="591864"/>
                  </a:cubicBezTo>
                  <a:cubicBezTo>
                    <a:pt x="1806301" y="584351"/>
                    <a:pt x="1802592" y="573081"/>
                    <a:pt x="1802592" y="561811"/>
                  </a:cubicBezTo>
                  <a:cubicBezTo>
                    <a:pt x="1802592" y="556177"/>
                    <a:pt x="1797028" y="552420"/>
                    <a:pt x="1789609" y="550542"/>
                  </a:cubicBezTo>
                  <a:close/>
                  <a:moveTo>
                    <a:pt x="252111" y="521828"/>
                  </a:moveTo>
                  <a:cubicBezTo>
                    <a:pt x="240948" y="521828"/>
                    <a:pt x="233507" y="525559"/>
                    <a:pt x="229786" y="536752"/>
                  </a:cubicBezTo>
                  <a:cubicBezTo>
                    <a:pt x="226065" y="544214"/>
                    <a:pt x="226065" y="551676"/>
                    <a:pt x="226065" y="559138"/>
                  </a:cubicBezTo>
                  <a:cubicBezTo>
                    <a:pt x="226065" y="566599"/>
                    <a:pt x="222344" y="570330"/>
                    <a:pt x="222344" y="577792"/>
                  </a:cubicBezTo>
                  <a:cubicBezTo>
                    <a:pt x="237228" y="574061"/>
                    <a:pt x="248390" y="559138"/>
                    <a:pt x="252111" y="566599"/>
                  </a:cubicBezTo>
                  <a:cubicBezTo>
                    <a:pt x="252111" y="574061"/>
                    <a:pt x="266994" y="577792"/>
                    <a:pt x="270715" y="570330"/>
                  </a:cubicBezTo>
                  <a:cubicBezTo>
                    <a:pt x="281878" y="588985"/>
                    <a:pt x="289320" y="603909"/>
                    <a:pt x="300482" y="615102"/>
                  </a:cubicBezTo>
                  <a:cubicBezTo>
                    <a:pt x="307924" y="615102"/>
                    <a:pt x="311645" y="618833"/>
                    <a:pt x="315366" y="618833"/>
                  </a:cubicBezTo>
                  <a:cubicBezTo>
                    <a:pt x="304203" y="633756"/>
                    <a:pt x="289320" y="652411"/>
                    <a:pt x="293040" y="667335"/>
                  </a:cubicBezTo>
                  <a:cubicBezTo>
                    <a:pt x="300482" y="674797"/>
                    <a:pt x="311645" y="674797"/>
                    <a:pt x="319086" y="671066"/>
                  </a:cubicBezTo>
                  <a:cubicBezTo>
                    <a:pt x="333970" y="671066"/>
                    <a:pt x="348853" y="674797"/>
                    <a:pt x="363737" y="689720"/>
                  </a:cubicBezTo>
                  <a:cubicBezTo>
                    <a:pt x="371178" y="682258"/>
                    <a:pt x="374899" y="671066"/>
                    <a:pt x="382341" y="663604"/>
                  </a:cubicBezTo>
                  <a:cubicBezTo>
                    <a:pt x="393504" y="652411"/>
                    <a:pt x="400945" y="637487"/>
                    <a:pt x="408387" y="626294"/>
                  </a:cubicBezTo>
                  <a:cubicBezTo>
                    <a:pt x="397224" y="592716"/>
                    <a:pt x="382341" y="585254"/>
                    <a:pt x="367458" y="566599"/>
                  </a:cubicBezTo>
                  <a:cubicBezTo>
                    <a:pt x="371178" y="562869"/>
                    <a:pt x="386062" y="544214"/>
                    <a:pt x="386062" y="540483"/>
                  </a:cubicBezTo>
                  <a:cubicBezTo>
                    <a:pt x="382341" y="529290"/>
                    <a:pt x="378620" y="525559"/>
                    <a:pt x="371178" y="529290"/>
                  </a:cubicBezTo>
                  <a:cubicBezTo>
                    <a:pt x="360016" y="533021"/>
                    <a:pt x="348853" y="547945"/>
                    <a:pt x="345132" y="551676"/>
                  </a:cubicBezTo>
                  <a:cubicBezTo>
                    <a:pt x="333970" y="562869"/>
                    <a:pt x="326528" y="581523"/>
                    <a:pt x="311645" y="588985"/>
                  </a:cubicBezTo>
                  <a:cubicBezTo>
                    <a:pt x="300482" y="562869"/>
                    <a:pt x="285599" y="544214"/>
                    <a:pt x="266994" y="525559"/>
                  </a:cubicBezTo>
                  <a:cubicBezTo>
                    <a:pt x="263274" y="521828"/>
                    <a:pt x="255832" y="521828"/>
                    <a:pt x="252111" y="521828"/>
                  </a:cubicBezTo>
                  <a:close/>
                  <a:moveTo>
                    <a:pt x="1067478" y="353935"/>
                  </a:moveTo>
                  <a:cubicBezTo>
                    <a:pt x="672146" y="353935"/>
                    <a:pt x="351666" y="676954"/>
                    <a:pt x="351666" y="1075419"/>
                  </a:cubicBezTo>
                  <a:cubicBezTo>
                    <a:pt x="351666" y="1473884"/>
                    <a:pt x="672146" y="1796903"/>
                    <a:pt x="1067478" y="1796903"/>
                  </a:cubicBezTo>
                  <a:cubicBezTo>
                    <a:pt x="1462810" y="1796903"/>
                    <a:pt x="1783290" y="1473884"/>
                    <a:pt x="1783290" y="1075419"/>
                  </a:cubicBezTo>
                  <a:cubicBezTo>
                    <a:pt x="1783290" y="676954"/>
                    <a:pt x="1462810" y="353935"/>
                    <a:pt x="1067478" y="353935"/>
                  </a:cubicBezTo>
                  <a:close/>
                  <a:moveTo>
                    <a:pt x="666102" y="275015"/>
                  </a:moveTo>
                  <a:cubicBezTo>
                    <a:pt x="669821" y="275015"/>
                    <a:pt x="673540" y="275015"/>
                    <a:pt x="673540" y="278749"/>
                  </a:cubicBezTo>
                  <a:cubicBezTo>
                    <a:pt x="677260" y="282482"/>
                    <a:pt x="673540" y="286216"/>
                    <a:pt x="669821" y="286216"/>
                  </a:cubicBezTo>
                  <a:cubicBezTo>
                    <a:pt x="666102" y="289949"/>
                    <a:pt x="662382" y="289949"/>
                    <a:pt x="658663" y="286216"/>
                  </a:cubicBezTo>
                  <a:cubicBezTo>
                    <a:pt x="658663" y="282482"/>
                    <a:pt x="662382" y="278749"/>
                    <a:pt x="666102" y="275015"/>
                  </a:cubicBezTo>
                  <a:close/>
                  <a:moveTo>
                    <a:pt x="1453365" y="271040"/>
                  </a:moveTo>
                  <a:cubicBezTo>
                    <a:pt x="1457083" y="285939"/>
                    <a:pt x="1442210" y="289664"/>
                    <a:pt x="1434773" y="304564"/>
                  </a:cubicBezTo>
                  <a:cubicBezTo>
                    <a:pt x="1419900" y="297114"/>
                    <a:pt x="1416182" y="289664"/>
                    <a:pt x="1423618" y="282214"/>
                  </a:cubicBezTo>
                  <a:cubicBezTo>
                    <a:pt x="1431055" y="278489"/>
                    <a:pt x="1442210" y="274765"/>
                    <a:pt x="1453365" y="271040"/>
                  </a:cubicBezTo>
                  <a:close/>
                  <a:moveTo>
                    <a:pt x="766990" y="218547"/>
                  </a:moveTo>
                  <a:cubicBezTo>
                    <a:pt x="769314" y="219013"/>
                    <a:pt x="772104" y="220880"/>
                    <a:pt x="773964" y="226480"/>
                  </a:cubicBezTo>
                  <a:cubicBezTo>
                    <a:pt x="762806" y="233947"/>
                    <a:pt x="762806" y="245147"/>
                    <a:pt x="755367" y="241414"/>
                  </a:cubicBezTo>
                  <a:cubicBezTo>
                    <a:pt x="747928" y="230213"/>
                    <a:pt x="751647" y="222746"/>
                    <a:pt x="762806" y="219013"/>
                  </a:cubicBezTo>
                  <a:cubicBezTo>
                    <a:pt x="762806" y="219013"/>
                    <a:pt x="764665" y="218080"/>
                    <a:pt x="766990" y="218547"/>
                  </a:cubicBezTo>
                  <a:close/>
                  <a:moveTo>
                    <a:pt x="747928" y="181678"/>
                  </a:moveTo>
                  <a:cubicBezTo>
                    <a:pt x="759086" y="181678"/>
                    <a:pt x="762806" y="185412"/>
                    <a:pt x="762806" y="192879"/>
                  </a:cubicBezTo>
                  <a:cubicBezTo>
                    <a:pt x="755367" y="200346"/>
                    <a:pt x="744209" y="200346"/>
                    <a:pt x="736770" y="196612"/>
                  </a:cubicBezTo>
                  <a:cubicBezTo>
                    <a:pt x="733051" y="189145"/>
                    <a:pt x="736770" y="185412"/>
                    <a:pt x="747928" y="181678"/>
                  </a:cubicBezTo>
                  <a:close/>
                  <a:moveTo>
                    <a:pt x="1471957" y="140667"/>
                  </a:moveTo>
                  <a:cubicBezTo>
                    <a:pt x="1453365" y="163017"/>
                    <a:pt x="1442210" y="185366"/>
                    <a:pt x="1442210" y="200266"/>
                  </a:cubicBezTo>
                  <a:cubicBezTo>
                    <a:pt x="1419900" y="218891"/>
                    <a:pt x="1408745" y="203991"/>
                    <a:pt x="1393872" y="211441"/>
                  </a:cubicBezTo>
                  <a:cubicBezTo>
                    <a:pt x="1382717" y="215166"/>
                    <a:pt x="1371562" y="226341"/>
                    <a:pt x="1352970" y="233790"/>
                  </a:cubicBezTo>
                  <a:cubicBezTo>
                    <a:pt x="1345533" y="222616"/>
                    <a:pt x="1349252" y="215166"/>
                    <a:pt x="1371562" y="200266"/>
                  </a:cubicBezTo>
                  <a:cubicBezTo>
                    <a:pt x="1393872" y="189091"/>
                    <a:pt x="1401308" y="148117"/>
                    <a:pt x="1378998" y="144392"/>
                  </a:cubicBezTo>
                  <a:cubicBezTo>
                    <a:pt x="1367843" y="155567"/>
                    <a:pt x="1360407" y="170467"/>
                    <a:pt x="1349252" y="185366"/>
                  </a:cubicBezTo>
                  <a:cubicBezTo>
                    <a:pt x="1345533" y="200266"/>
                    <a:pt x="1330660" y="192816"/>
                    <a:pt x="1315787" y="181641"/>
                  </a:cubicBezTo>
                  <a:cubicBezTo>
                    <a:pt x="1315787" y="196541"/>
                    <a:pt x="1319505" y="203991"/>
                    <a:pt x="1334378" y="215166"/>
                  </a:cubicBezTo>
                  <a:cubicBezTo>
                    <a:pt x="1326942" y="233790"/>
                    <a:pt x="1319505" y="252415"/>
                    <a:pt x="1312068" y="263590"/>
                  </a:cubicBezTo>
                  <a:cubicBezTo>
                    <a:pt x="1308350" y="267315"/>
                    <a:pt x="1304632" y="267315"/>
                    <a:pt x="1300913" y="267315"/>
                  </a:cubicBezTo>
                  <a:cubicBezTo>
                    <a:pt x="1286040" y="274765"/>
                    <a:pt x="1278603" y="274765"/>
                    <a:pt x="1263730" y="271040"/>
                  </a:cubicBezTo>
                  <a:cubicBezTo>
                    <a:pt x="1267448" y="300839"/>
                    <a:pt x="1263730" y="304564"/>
                    <a:pt x="1278603" y="312014"/>
                  </a:cubicBezTo>
                  <a:cubicBezTo>
                    <a:pt x="1286040" y="304564"/>
                    <a:pt x="1297195" y="304564"/>
                    <a:pt x="1300913" y="297114"/>
                  </a:cubicBezTo>
                  <a:cubicBezTo>
                    <a:pt x="1300913" y="304564"/>
                    <a:pt x="1308350" y="312014"/>
                    <a:pt x="1308350" y="319464"/>
                  </a:cubicBezTo>
                  <a:cubicBezTo>
                    <a:pt x="1315787" y="319464"/>
                    <a:pt x="1323223" y="319464"/>
                    <a:pt x="1330660" y="308289"/>
                  </a:cubicBezTo>
                  <a:cubicBezTo>
                    <a:pt x="1330660" y="297114"/>
                    <a:pt x="1334378" y="282214"/>
                    <a:pt x="1334378" y="271040"/>
                  </a:cubicBezTo>
                  <a:cubicBezTo>
                    <a:pt x="1356688" y="263590"/>
                    <a:pt x="1375280" y="244965"/>
                    <a:pt x="1397590" y="218891"/>
                  </a:cubicBezTo>
                  <a:cubicBezTo>
                    <a:pt x="1401308" y="226341"/>
                    <a:pt x="1408745" y="237515"/>
                    <a:pt x="1419900" y="244965"/>
                  </a:cubicBezTo>
                  <a:cubicBezTo>
                    <a:pt x="1412463" y="248690"/>
                    <a:pt x="1405027" y="252415"/>
                    <a:pt x="1397590" y="256140"/>
                  </a:cubicBezTo>
                  <a:cubicBezTo>
                    <a:pt x="1390153" y="256140"/>
                    <a:pt x="1386435" y="252415"/>
                    <a:pt x="1378998" y="252415"/>
                  </a:cubicBezTo>
                  <a:cubicBezTo>
                    <a:pt x="1378998" y="263590"/>
                    <a:pt x="1371562" y="267315"/>
                    <a:pt x="1371562" y="278489"/>
                  </a:cubicBezTo>
                  <a:cubicBezTo>
                    <a:pt x="1382717" y="293389"/>
                    <a:pt x="1397590" y="304564"/>
                    <a:pt x="1408745" y="319464"/>
                  </a:cubicBezTo>
                  <a:cubicBezTo>
                    <a:pt x="1393872" y="319464"/>
                    <a:pt x="1375280" y="319464"/>
                    <a:pt x="1367843" y="312014"/>
                  </a:cubicBezTo>
                  <a:cubicBezTo>
                    <a:pt x="1360407" y="304564"/>
                    <a:pt x="1360407" y="289664"/>
                    <a:pt x="1360407" y="274765"/>
                  </a:cubicBezTo>
                  <a:cubicBezTo>
                    <a:pt x="1352970" y="282214"/>
                    <a:pt x="1341815" y="308289"/>
                    <a:pt x="1338097" y="323189"/>
                  </a:cubicBezTo>
                  <a:cubicBezTo>
                    <a:pt x="1364125" y="338088"/>
                    <a:pt x="1393872" y="345538"/>
                    <a:pt x="1427337" y="341813"/>
                  </a:cubicBezTo>
                  <a:cubicBezTo>
                    <a:pt x="1438492" y="349263"/>
                    <a:pt x="1431055" y="367888"/>
                    <a:pt x="1442210" y="375338"/>
                  </a:cubicBezTo>
                  <a:cubicBezTo>
                    <a:pt x="1460802" y="386512"/>
                    <a:pt x="1512858" y="379062"/>
                    <a:pt x="1531450" y="390237"/>
                  </a:cubicBezTo>
                  <a:cubicBezTo>
                    <a:pt x="1531450" y="386512"/>
                    <a:pt x="1531450" y="386512"/>
                    <a:pt x="1527732" y="382787"/>
                  </a:cubicBezTo>
                  <a:cubicBezTo>
                    <a:pt x="1512858" y="375338"/>
                    <a:pt x="1494267" y="367888"/>
                    <a:pt x="1483112" y="352988"/>
                  </a:cubicBezTo>
                  <a:cubicBezTo>
                    <a:pt x="1468238" y="341813"/>
                    <a:pt x="1460802" y="330638"/>
                    <a:pt x="1453365" y="323189"/>
                  </a:cubicBezTo>
                  <a:cubicBezTo>
                    <a:pt x="1475675" y="300839"/>
                    <a:pt x="1497985" y="263590"/>
                    <a:pt x="1483112" y="248690"/>
                  </a:cubicBezTo>
                  <a:cubicBezTo>
                    <a:pt x="1479393" y="244965"/>
                    <a:pt x="1464520" y="252415"/>
                    <a:pt x="1449647" y="248690"/>
                  </a:cubicBezTo>
                  <a:cubicBezTo>
                    <a:pt x="1453365" y="241240"/>
                    <a:pt x="1460802" y="230065"/>
                    <a:pt x="1479393" y="233790"/>
                  </a:cubicBezTo>
                  <a:cubicBezTo>
                    <a:pt x="1490548" y="237515"/>
                    <a:pt x="1497985" y="226341"/>
                    <a:pt x="1509140" y="222616"/>
                  </a:cubicBezTo>
                  <a:cubicBezTo>
                    <a:pt x="1512858" y="211441"/>
                    <a:pt x="1520295" y="200266"/>
                    <a:pt x="1516577" y="189091"/>
                  </a:cubicBezTo>
                  <a:cubicBezTo>
                    <a:pt x="1497985" y="200266"/>
                    <a:pt x="1483112" y="203991"/>
                    <a:pt x="1468238" y="203991"/>
                  </a:cubicBezTo>
                  <a:cubicBezTo>
                    <a:pt x="1483112" y="181641"/>
                    <a:pt x="1483112" y="159292"/>
                    <a:pt x="1471957" y="140667"/>
                  </a:cubicBezTo>
                  <a:close/>
                  <a:moveTo>
                    <a:pt x="667148" y="118734"/>
                  </a:moveTo>
                  <a:cubicBezTo>
                    <a:pt x="664475" y="118909"/>
                    <a:pt x="660523" y="121009"/>
                    <a:pt x="654944" y="125676"/>
                  </a:cubicBezTo>
                  <a:cubicBezTo>
                    <a:pt x="640066" y="144343"/>
                    <a:pt x="640066" y="177945"/>
                    <a:pt x="647505" y="215280"/>
                  </a:cubicBezTo>
                  <a:cubicBezTo>
                    <a:pt x="643785" y="219013"/>
                    <a:pt x="614030" y="241414"/>
                    <a:pt x="610311" y="263815"/>
                  </a:cubicBezTo>
                  <a:cubicBezTo>
                    <a:pt x="610311" y="278749"/>
                    <a:pt x="610311" y="289949"/>
                    <a:pt x="617750" y="286216"/>
                  </a:cubicBezTo>
                  <a:cubicBezTo>
                    <a:pt x="625189" y="278749"/>
                    <a:pt x="632627" y="271282"/>
                    <a:pt x="643785" y="260081"/>
                  </a:cubicBezTo>
                  <a:cubicBezTo>
                    <a:pt x="647505" y="282482"/>
                    <a:pt x="643785" y="304883"/>
                    <a:pt x="636347" y="331018"/>
                  </a:cubicBezTo>
                  <a:cubicBezTo>
                    <a:pt x="640066" y="349685"/>
                    <a:pt x="647505" y="349685"/>
                    <a:pt x="654944" y="345952"/>
                  </a:cubicBezTo>
                  <a:cubicBezTo>
                    <a:pt x="666102" y="331018"/>
                    <a:pt x="677260" y="319817"/>
                    <a:pt x="688418" y="304883"/>
                  </a:cubicBezTo>
                  <a:cubicBezTo>
                    <a:pt x="692137" y="316084"/>
                    <a:pt x="695857" y="327284"/>
                    <a:pt x="699576" y="334751"/>
                  </a:cubicBezTo>
                  <a:cubicBezTo>
                    <a:pt x="695857" y="345952"/>
                    <a:pt x="688418" y="342218"/>
                    <a:pt x="684699" y="342218"/>
                  </a:cubicBezTo>
                  <a:cubicBezTo>
                    <a:pt x="684699" y="357152"/>
                    <a:pt x="707015" y="364619"/>
                    <a:pt x="718173" y="357152"/>
                  </a:cubicBezTo>
                  <a:cubicBezTo>
                    <a:pt x="718173" y="334751"/>
                    <a:pt x="707015" y="312350"/>
                    <a:pt x="695857" y="286216"/>
                  </a:cubicBezTo>
                  <a:cubicBezTo>
                    <a:pt x="699576" y="263815"/>
                    <a:pt x="710734" y="230213"/>
                    <a:pt x="714454" y="207813"/>
                  </a:cubicBezTo>
                  <a:cubicBezTo>
                    <a:pt x="714454" y="200346"/>
                    <a:pt x="707015" y="204079"/>
                    <a:pt x="710734" y="196612"/>
                  </a:cubicBezTo>
                  <a:cubicBezTo>
                    <a:pt x="707015" y="200346"/>
                    <a:pt x="699576" y="204079"/>
                    <a:pt x="703295" y="207813"/>
                  </a:cubicBezTo>
                  <a:cubicBezTo>
                    <a:pt x="703295" y="222746"/>
                    <a:pt x="684699" y="263815"/>
                    <a:pt x="677260" y="252614"/>
                  </a:cubicBezTo>
                  <a:cubicBezTo>
                    <a:pt x="677260" y="241414"/>
                    <a:pt x="673540" y="230213"/>
                    <a:pt x="673540" y="222746"/>
                  </a:cubicBezTo>
                  <a:cubicBezTo>
                    <a:pt x="669821" y="215280"/>
                    <a:pt x="666102" y="211546"/>
                    <a:pt x="662382" y="204079"/>
                  </a:cubicBezTo>
                  <a:cubicBezTo>
                    <a:pt x="658663" y="185412"/>
                    <a:pt x="662382" y="170478"/>
                    <a:pt x="666102" y="151810"/>
                  </a:cubicBezTo>
                  <a:cubicBezTo>
                    <a:pt x="671681" y="135010"/>
                    <a:pt x="675168" y="118209"/>
                    <a:pt x="667148" y="118734"/>
                  </a:cubicBezTo>
                  <a:close/>
                  <a:moveTo>
                    <a:pt x="751299" y="90674"/>
                  </a:moveTo>
                  <a:cubicBezTo>
                    <a:pt x="746301" y="88107"/>
                    <a:pt x="741419" y="88341"/>
                    <a:pt x="736770" y="92074"/>
                  </a:cubicBezTo>
                  <a:cubicBezTo>
                    <a:pt x="744209" y="110742"/>
                    <a:pt x="747928" y="133143"/>
                    <a:pt x="751647" y="151810"/>
                  </a:cubicBezTo>
                  <a:cubicBezTo>
                    <a:pt x="736770" y="155544"/>
                    <a:pt x="725612" y="155544"/>
                    <a:pt x="714454" y="163011"/>
                  </a:cubicBezTo>
                  <a:cubicBezTo>
                    <a:pt x="714454" y="174211"/>
                    <a:pt x="718173" y="177945"/>
                    <a:pt x="718173" y="185412"/>
                  </a:cubicBezTo>
                  <a:cubicBezTo>
                    <a:pt x="721892" y="196612"/>
                    <a:pt x="718173" y="215280"/>
                    <a:pt x="729331" y="222746"/>
                  </a:cubicBezTo>
                  <a:cubicBezTo>
                    <a:pt x="733051" y="222746"/>
                    <a:pt x="740489" y="219013"/>
                    <a:pt x="744209" y="219013"/>
                  </a:cubicBezTo>
                  <a:cubicBezTo>
                    <a:pt x="733051" y="241414"/>
                    <a:pt x="725612" y="248881"/>
                    <a:pt x="733051" y="263815"/>
                  </a:cubicBezTo>
                  <a:cubicBezTo>
                    <a:pt x="733051" y="275015"/>
                    <a:pt x="740489" y="278749"/>
                    <a:pt x="747928" y="271282"/>
                  </a:cubicBezTo>
                  <a:cubicBezTo>
                    <a:pt x="759086" y="267548"/>
                    <a:pt x="770244" y="260081"/>
                    <a:pt x="781402" y="260081"/>
                  </a:cubicBezTo>
                  <a:cubicBezTo>
                    <a:pt x="781402" y="308617"/>
                    <a:pt x="814877" y="334751"/>
                    <a:pt x="833474" y="372086"/>
                  </a:cubicBezTo>
                  <a:cubicBezTo>
                    <a:pt x="829754" y="312350"/>
                    <a:pt x="822316" y="267548"/>
                    <a:pt x="818596" y="207813"/>
                  </a:cubicBezTo>
                  <a:cubicBezTo>
                    <a:pt x="837193" y="192879"/>
                    <a:pt x="822316" y="166744"/>
                    <a:pt x="796280" y="170478"/>
                  </a:cubicBezTo>
                  <a:cubicBezTo>
                    <a:pt x="782332" y="131276"/>
                    <a:pt x="766293" y="98375"/>
                    <a:pt x="751299" y="90674"/>
                  </a:cubicBezTo>
                  <a:close/>
                  <a:moveTo>
                    <a:pt x="1067478" y="0"/>
                  </a:moveTo>
                  <a:cubicBezTo>
                    <a:pt x="1657030" y="0"/>
                    <a:pt x="2134956" y="481481"/>
                    <a:pt x="2134956" y="1075419"/>
                  </a:cubicBezTo>
                  <a:cubicBezTo>
                    <a:pt x="2134956" y="1669357"/>
                    <a:pt x="1657030" y="2150838"/>
                    <a:pt x="1067478" y="2150838"/>
                  </a:cubicBezTo>
                  <a:cubicBezTo>
                    <a:pt x="477926" y="2150838"/>
                    <a:pt x="0" y="1669357"/>
                    <a:pt x="0" y="1075419"/>
                  </a:cubicBezTo>
                  <a:cubicBezTo>
                    <a:pt x="0" y="481481"/>
                    <a:pt x="477926" y="0"/>
                    <a:pt x="1067478"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39" tIns="45720" rIns="91439" bIns="45720" numCol="1" anchor="t" anchorCtr="0" compatLnSpc="1">
              <a:noAutofit/>
            </a:bodyPr>
            <a:p>
              <a:endParaRPr lang="zh-CN" altLang="en-US" sz="1800"/>
            </a:p>
          </p:txBody>
        </p:sp>
        <p:sp>
          <p:nvSpPr>
            <p:cNvPr id="72" name="Freeform 13"/>
            <p:cNvSpPr/>
            <p:nvPr>
              <p:custDataLst>
                <p:tags r:id="rId7"/>
              </p:custDataLst>
            </p:nvPr>
          </p:nvSpPr>
          <p:spPr bwMode="auto">
            <a:xfrm>
              <a:off x="1996064" y="6379189"/>
              <a:ext cx="562666" cy="183774"/>
            </a:xfrm>
            <a:custGeom>
              <a:avLst/>
              <a:gdLst>
                <a:gd name="T0" fmla="*/ 26 w 152"/>
                <a:gd name="T1" fmla="*/ 1 h 49"/>
                <a:gd name="T2" fmla="*/ 16 w 152"/>
                <a:gd name="T3" fmla="*/ 41 h 49"/>
                <a:gd name="T4" fmla="*/ 17 w 152"/>
                <a:gd name="T5" fmla="*/ 46 h 49"/>
                <a:gd name="T6" fmla="*/ 23 w 152"/>
                <a:gd name="T7" fmla="*/ 47 h 49"/>
                <a:gd name="T8" fmla="*/ 10 w 152"/>
                <a:gd name="T9" fmla="*/ 48 h 49"/>
                <a:gd name="T10" fmla="*/ 1 w 152"/>
                <a:gd name="T11" fmla="*/ 47 h 49"/>
                <a:gd name="T12" fmla="*/ 10 w 152"/>
                <a:gd name="T13" fmla="*/ 42 h 49"/>
                <a:gd name="T14" fmla="*/ 16 w 152"/>
                <a:gd name="T15" fmla="*/ 22 h 49"/>
                <a:gd name="T16" fmla="*/ 17 w 152"/>
                <a:gd name="T17" fmla="*/ 10 h 49"/>
                <a:gd name="T18" fmla="*/ 8 w 152"/>
                <a:gd name="T19" fmla="*/ 11 h 49"/>
                <a:gd name="T20" fmla="*/ 25 w 152"/>
                <a:gd name="T21" fmla="*/ 1 h 49"/>
                <a:gd name="T22" fmla="*/ 37 w 152"/>
                <a:gd name="T23" fmla="*/ 47 h 49"/>
                <a:gd name="T24" fmla="*/ 52 w 152"/>
                <a:gd name="T25" fmla="*/ 32 h 49"/>
                <a:gd name="T26" fmla="*/ 42 w 152"/>
                <a:gd name="T27" fmla="*/ 19 h 49"/>
                <a:gd name="T28" fmla="*/ 57 w 152"/>
                <a:gd name="T29" fmla="*/ 1 h 49"/>
                <a:gd name="T30" fmla="*/ 70 w 152"/>
                <a:gd name="T31" fmla="*/ 17 h 49"/>
                <a:gd name="T32" fmla="*/ 37 w 152"/>
                <a:gd name="T33" fmla="*/ 49 h 49"/>
                <a:gd name="T34" fmla="*/ 63 w 152"/>
                <a:gd name="T35" fmla="*/ 15 h 49"/>
                <a:gd name="T36" fmla="*/ 56 w 152"/>
                <a:gd name="T37" fmla="*/ 3 h 49"/>
                <a:gd name="T38" fmla="*/ 49 w 152"/>
                <a:gd name="T39" fmla="*/ 18 h 49"/>
                <a:gd name="T40" fmla="*/ 55 w 152"/>
                <a:gd name="T41" fmla="*/ 28 h 49"/>
                <a:gd name="T42" fmla="*/ 110 w 152"/>
                <a:gd name="T43" fmla="*/ 0 h 49"/>
                <a:gd name="T44" fmla="*/ 110 w 152"/>
                <a:gd name="T45" fmla="*/ 6 h 49"/>
                <a:gd name="T46" fmla="*/ 94 w 152"/>
                <a:gd name="T47" fmla="*/ 8 h 49"/>
                <a:gd name="T48" fmla="*/ 93 w 152"/>
                <a:gd name="T49" fmla="*/ 14 h 49"/>
                <a:gd name="T50" fmla="*/ 102 w 152"/>
                <a:gd name="T51" fmla="*/ 19 h 49"/>
                <a:gd name="T52" fmla="*/ 98 w 152"/>
                <a:gd name="T53" fmla="*/ 42 h 49"/>
                <a:gd name="T54" fmla="*/ 77 w 152"/>
                <a:gd name="T55" fmla="*/ 48 h 49"/>
                <a:gd name="T56" fmla="*/ 76 w 152"/>
                <a:gd name="T57" fmla="*/ 44 h 49"/>
                <a:gd name="T58" fmla="*/ 80 w 152"/>
                <a:gd name="T59" fmla="*/ 44 h 49"/>
                <a:gd name="T60" fmla="*/ 95 w 152"/>
                <a:gd name="T61" fmla="*/ 41 h 49"/>
                <a:gd name="T62" fmla="*/ 97 w 152"/>
                <a:gd name="T63" fmla="*/ 25 h 49"/>
                <a:gd name="T64" fmla="*/ 89 w 152"/>
                <a:gd name="T65" fmla="*/ 19 h 49"/>
                <a:gd name="T66" fmla="*/ 90 w 152"/>
                <a:gd name="T67" fmla="*/ 12 h 49"/>
                <a:gd name="T68" fmla="*/ 96 w 152"/>
                <a:gd name="T69" fmla="*/ 2 h 49"/>
                <a:gd name="T70" fmla="*/ 108 w 152"/>
                <a:gd name="T71" fmla="*/ 2 h 49"/>
                <a:gd name="T72" fmla="*/ 152 w 152"/>
                <a:gd name="T73" fmla="*/ 1 h 49"/>
                <a:gd name="T74" fmla="*/ 127 w 152"/>
                <a:gd name="T75" fmla="*/ 22 h 49"/>
                <a:gd name="T76" fmla="*/ 144 w 152"/>
                <a:gd name="T77" fmla="*/ 22 h 49"/>
                <a:gd name="T78" fmla="*/ 142 w 152"/>
                <a:gd name="T79" fmla="*/ 44 h 49"/>
                <a:gd name="T80" fmla="*/ 122 w 152"/>
                <a:gd name="T81" fmla="*/ 45 h 49"/>
                <a:gd name="T82" fmla="*/ 123 w 152"/>
                <a:gd name="T83" fmla="*/ 18 h 49"/>
                <a:gd name="T84" fmla="*/ 152 w 152"/>
                <a:gd name="T85" fmla="*/ 1 h 49"/>
                <a:gd name="T86" fmla="*/ 126 w 152"/>
                <a:gd name="T87" fmla="*/ 36 h 49"/>
                <a:gd name="T88" fmla="*/ 132 w 152"/>
                <a:gd name="T89" fmla="*/ 47 h 49"/>
                <a:gd name="T90" fmla="*/ 139 w 152"/>
                <a:gd name="T91" fmla="*/ 33 h 49"/>
                <a:gd name="T92" fmla="*/ 134 w 152"/>
                <a:gd name="T93"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2" h="49">
                  <a:moveTo>
                    <a:pt x="25" y="1"/>
                  </a:moveTo>
                  <a:cubicBezTo>
                    <a:pt x="26" y="1"/>
                    <a:pt x="26" y="1"/>
                    <a:pt x="26" y="1"/>
                  </a:cubicBezTo>
                  <a:cubicBezTo>
                    <a:pt x="21" y="22"/>
                    <a:pt x="21" y="22"/>
                    <a:pt x="21" y="22"/>
                  </a:cubicBezTo>
                  <a:cubicBezTo>
                    <a:pt x="16" y="41"/>
                    <a:pt x="16" y="41"/>
                    <a:pt x="16" y="41"/>
                  </a:cubicBezTo>
                  <a:cubicBezTo>
                    <a:pt x="16" y="43"/>
                    <a:pt x="16" y="44"/>
                    <a:pt x="16" y="45"/>
                  </a:cubicBezTo>
                  <a:cubicBezTo>
                    <a:pt x="16" y="45"/>
                    <a:pt x="16" y="46"/>
                    <a:pt x="17" y="46"/>
                  </a:cubicBezTo>
                  <a:cubicBezTo>
                    <a:pt x="17" y="46"/>
                    <a:pt x="18" y="46"/>
                    <a:pt x="19" y="46"/>
                  </a:cubicBezTo>
                  <a:cubicBezTo>
                    <a:pt x="21" y="46"/>
                    <a:pt x="22" y="47"/>
                    <a:pt x="23" y="47"/>
                  </a:cubicBezTo>
                  <a:cubicBezTo>
                    <a:pt x="22" y="49"/>
                    <a:pt x="22" y="49"/>
                    <a:pt x="22" y="49"/>
                  </a:cubicBezTo>
                  <a:cubicBezTo>
                    <a:pt x="18" y="48"/>
                    <a:pt x="14" y="48"/>
                    <a:pt x="10" y="48"/>
                  </a:cubicBezTo>
                  <a:cubicBezTo>
                    <a:pt x="7" y="48"/>
                    <a:pt x="4" y="48"/>
                    <a:pt x="0" y="49"/>
                  </a:cubicBezTo>
                  <a:cubicBezTo>
                    <a:pt x="1" y="47"/>
                    <a:pt x="1" y="47"/>
                    <a:pt x="1" y="47"/>
                  </a:cubicBezTo>
                  <a:cubicBezTo>
                    <a:pt x="4" y="46"/>
                    <a:pt x="6" y="46"/>
                    <a:pt x="7" y="45"/>
                  </a:cubicBezTo>
                  <a:cubicBezTo>
                    <a:pt x="8" y="45"/>
                    <a:pt x="9" y="44"/>
                    <a:pt x="10" y="42"/>
                  </a:cubicBezTo>
                  <a:cubicBezTo>
                    <a:pt x="11" y="41"/>
                    <a:pt x="11" y="39"/>
                    <a:pt x="11" y="38"/>
                  </a:cubicBezTo>
                  <a:cubicBezTo>
                    <a:pt x="16" y="22"/>
                    <a:pt x="16" y="22"/>
                    <a:pt x="16" y="22"/>
                  </a:cubicBezTo>
                  <a:cubicBezTo>
                    <a:pt x="17" y="15"/>
                    <a:pt x="18" y="12"/>
                    <a:pt x="18" y="11"/>
                  </a:cubicBezTo>
                  <a:cubicBezTo>
                    <a:pt x="18" y="10"/>
                    <a:pt x="17" y="10"/>
                    <a:pt x="17" y="10"/>
                  </a:cubicBezTo>
                  <a:cubicBezTo>
                    <a:pt x="16" y="10"/>
                    <a:pt x="13" y="11"/>
                    <a:pt x="9" y="13"/>
                  </a:cubicBezTo>
                  <a:cubicBezTo>
                    <a:pt x="8" y="11"/>
                    <a:pt x="8" y="11"/>
                    <a:pt x="8" y="11"/>
                  </a:cubicBezTo>
                  <a:cubicBezTo>
                    <a:pt x="13" y="9"/>
                    <a:pt x="17" y="7"/>
                    <a:pt x="19" y="6"/>
                  </a:cubicBezTo>
                  <a:cubicBezTo>
                    <a:pt x="21" y="4"/>
                    <a:pt x="23" y="3"/>
                    <a:pt x="25" y="1"/>
                  </a:cubicBezTo>
                  <a:close/>
                  <a:moveTo>
                    <a:pt x="37" y="49"/>
                  </a:moveTo>
                  <a:cubicBezTo>
                    <a:pt x="37" y="47"/>
                    <a:pt x="37" y="47"/>
                    <a:pt x="37" y="47"/>
                  </a:cubicBezTo>
                  <a:cubicBezTo>
                    <a:pt x="49" y="46"/>
                    <a:pt x="57" y="40"/>
                    <a:pt x="61" y="28"/>
                  </a:cubicBezTo>
                  <a:cubicBezTo>
                    <a:pt x="58" y="30"/>
                    <a:pt x="55" y="32"/>
                    <a:pt x="52" y="32"/>
                  </a:cubicBezTo>
                  <a:cubicBezTo>
                    <a:pt x="49" y="32"/>
                    <a:pt x="46" y="31"/>
                    <a:pt x="45" y="28"/>
                  </a:cubicBezTo>
                  <a:cubicBezTo>
                    <a:pt x="43" y="26"/>
                    <a:pt x="42" y="23"/>
                    <a:pt x="42" y="19"/>
                  </a:cubicBezTo>
                  <a:cubicBezTo>
                    <a:pt x="42" y="14"/>
                    <a:pt x="43" y="10"/>
                    <a:pt x="46" y="6"/>
                  </a:cubicBezTo>
                  <a:cubicBezTo>
                    <a:pt x="49" y="3"/>
                    <a:pt x="53" y="1"/>
                    <a:pt x="57" y="1"/>
                  </a:cubicBezTo>
                  <a:cubicBezTo>
                    <a:pt x="61" y="1"/>
                    <a:pt x="64" y="3"/>
                    <a:pt x="66" y="5"/>
                  </a:cubicBezTo>
                  <a:cubicBezTo>
                    <a:pt x="68" y="8"/>
                    <a:pt x="70" y="12"/>
                    <a:pt x="70" y="17"/>
                  </a:cubicBezTo>
                  <a:cubicBezTo>
                    <a:pt x="70" y="25"/>
                    <a:pt x="67" y="33"/>
                    <a:pt x="61" y="39"/>
                  </a:cubicBezTo>
                  <a:cubicBezTo>
                    <a:pt x="55" y="46"/>
                    <a:pt x="47" y="49"/>
                    <a:pt x="37" y="49"/>
                  </a:cubicBezTo>
                  <a:close/>
                  <a:moveTo>
                    <a:pt x="62" y="25"/>
                  </a:moveTo>
                  <a:cubicBezTo>
                    <a:pt x="62" y="21"/>
                    <a:pt x="63" y="17"/>
                    <a:pt x="63" y="15"/>
                  </a:cubicBezTo>
                  <a:cubicBezTo>
                    <a:pt x="63" y="11"/>
                    <a:pt x="62" y="8"/>
                    <a:pt x="61" y="6"/>
                  </a:cubicBezTo>
                  <a:cubicBezTo>
                    <a:pt x="60" y="4"/>
                    <a:pt x="58" y="3"/>
                    <a:pt x="56" y="3"/>
                  </a:cubicBezTo>
                  <a:cubicBezTo>
                    <a:pt x="54" y="3"/>
                    <a:pt x="52" y="5"/>
                    <a:pt x="51" y="7"/>
                  </a:cubicBezTo>
                  <a:cubicBezTo>
                    <a:pt x="49" y="10"/>
                    <a:pt x="49" y="13"/>
                    <a:pt x="49" y="18"/>
                  </a:cubicBezTo>
                  <a:cubicBezTo>
                    <a:pt x="49" y="21"/>
                    <a:pt x="49" y="24"/>
                    <a:pt x="50" y="26"/>
                  </a:cubicBezTo>
                  <a:cubicBezTo>
                    <a:pt x="52" y="28"/>
                    <a:pt x="53" y="28"/>
                    <a:pt x="55" y="28"/>
                  </a:cubicBezTo>
                  <a:cubicBezTo>
                    <a:pt x="57" y="28"/>
                    <a:pt x="59" y="27"/>
                    <a:pt x="62" y="25"/>
                  </a:cubicBezTo>
                  <a:close/>
                  <a:moveTo>
                    <a:pt x="110" y="0"/>
                  </a:moveTo>
                  <a:cubicBezTo>
                    <a:pt x="113" y="0"/>
                    <a:pt x="113" y="0"/>
                    <a:pt x="113" y="0"/>
                  </a:cubicBezTo>
                  <a:cubicBezTo>
                    <a:pt x="110" y="6"/>
                    <a:pt x="110" y="6"/>
                    <a:pt x="110" y="6"/>
                  </a:cubicBezTo>
                  <a:cubicBezTo>
                    <a:pt x="109" y="7"/>
                    <a:pt x="108" y="7"/>
                    <a:pt x="105" y="7"/>
                  </a:cubicBezTo>
                  <a:cubicBezTo>
                    <a:pt x="99" y="7"/>
                    <a:pt x="95" y="7"/>
                    <a:pt x="94" y="8"/>
                  </a:cubicBezTo>
                  <a:cubicBezTo>
                    <a:pt x="93" y="10"/>
                    <a:pt x="92" y="11"/>
                    <a:pt x="92" y="12"/>
                  </a:cubicBezTo>
                  <a:cubicBezTo>
                    <a:pt x="92" y="13"/>
                    <a:pt x="92" y="13"/>
                    <a:pt x="93" y="14"/>
                  </a:cubicBezTo>
                  <a:cubicBezTo>
                    <a:pt x="93" y="14"/>
                    <a:pt x="94" y="14"/>
                    <a:pt x="95" y="15"/>
                  </a:cubicBezTo>
                  <a:cubicBezTo>
                    <a:pt x="98" y="16"/>
                    <a:pt x="100" y="17"/>
                    <a:pt x="102" y="19"/>
                  </a:cubicBezTo>
                  <a:cubicBezTo>
                    <a:pt x="103" y="22"/>
                    <a:pt x="104" y="24"/>
                    <a:pt x="104" y="28"/>
                  </a:cubicBezTo>
                  <a:cubicBezTo>
                    <a:pt x="104" y="33"/>
                    <a:pt x="102" y="38"/>
                    <a:pt x="98" y="42"/>
                  </a:cubicBezTo>
                  <a:cubicBezTo>
                    <a:pt x="93" y="47"/>
                    <a:pt x="88" y="49"/>
                    <a:pt x="83" y="49"/>
                  </a:cubicBezTo>
                  <a:cubicBezTo>
                    <a:pt x="80" y="49"/>
                    <a:pt x="79" y="49"/>
                    <a:pt x="77" y="48"/>
                  </a:cubicBezTo>
                  <a:cubicBezTo>
                    <a:pt x="76" y="47"/>
                    <a:pt x="76" y="46"/>
                    <a:pt x="76" y="45"/>
                  </a:cubicBezTo>
                  <a:cubicBezTo>
                    <a:pt x="76" y="45"/>
                    <a:pt x="76" y="44"/>
                    <a:pt x="76" y="44"/>
                  </a:cubicBezTo>
                  <a:cubicBezTo>
                    <a:pt x="77" y="43"/>
                    <a:pt x="77" y="43"/>
                    <a:pt x="78" y="43"/>
                  </a:cubicBezTo>
                  <a:cubicBezTo>
                    <a:pt x="79" y="43"/>
                    <a:pt x="79" y="43"/>
                    <a:pt x="80" y="44"/>
                  </a:cubicBezTo>
                  <a:cubicBezTo>
                    <a:pt x="82" y="45"/>
                    <a:pt x="84" y="46"/>
                    <a:pt x="85" y="46"/>
                  </a:cubicBezTo>
                  <a:cubicBezTo>
                    <a:pt x="89" y="46"/>
                    <a:pt x="92" y="44"/>
                    <a:pt x="95" y="41"/>
                  </a:cubicBezTo>
                  <a:cubicBezTo>
                    <a:pt x="98" y="38"/>
                    <a:pt x="99" y="35"/>
                    <a:pt x="99" y="31"/>
                  </a:cubicBezTo>
                  <a:cubicBezTo>
                    <a:pt x="99" y="29"/>
                    <a:pt x="99" y="26"/>
                    <a:pt x="97" y="25"/>
                  </a:cubicBezTo>
                  <a:cubicBezTo>
                    <a:pt x="96" y="23"/>
                    <a:pt x="94" y="21"/>
                    <a:pt x="91" y="20"/>
                  </a:cubicBezTo>
                  <a:cubicBezTo>
                    <a:pt x="90" y="19"/>
                    <a:pt x="89" y="19"/>
                    <a:pt x="89" y="19"/>
                  </a:cubicBezTo>
                  <a:cubicBezTo>
                    <a:pt x="89" y="18"/>
                    <a:pt x="88" y="18"/>
                    <a:pt x="88" y="17"/>
                  </a:cubicBezTo>
                  <a:cubicBezTo>
                    <a:pt x="88" y="16"/>
                    <a:pt x="89" y="14"/>
                    <a:pt x="90" y="12"/>
                  </a:cubicBezTo>
                  <a:cubicBezTo>
                    <a:pt x="92" y="3"/>
                    <a:pt x="92" y="3"/>
                    <a:pt x="92" y="3"/>
                  </a:cubicBezTo>
                  <a:cubicBezTo>
                    <a:pt x="94" y="3"/>
                    <a:pt x="95" y="2"/>
                    <a:pt x="96" y="2"/>
                  </a:cubicBezTo>
                  <a:cubicBezTo>
                    <a:pt x="105" y="2"/>
                    <a:pt x="105" y="2"/>
                    <a:pt x="105" y="2"/>
                  </a:cubicBezTo>
                  <a:cubicBezTo>
                    <a:pt x="106" y="2"/>
                    <a:pt x="108" y="2"/>
                    <a:pt x="108" y="2"/>
                  </a:cubicBezTo>
                  <a:cubicBezTo>
                    <a:pt x="109" y="2"/>
                    <a:pt x="110" y="1"/>
                    <a:pt x="110" y="0"/>
                  </a:cubicBezTo>
                  <a:close/>
                  <a:moveTo>
                    <a:pt x="152" y="1"/>
                  </a:moveTo>
                  <a:cubicBezTo>
                    <a:pt x="151" y="3"/>
                    <a:pt x="151" y="3"/>
                    <a:pt x="151" y="3"/>
                  </a:cubicBezTo>
                  <a:cubicBezTo>
                    <a:pt x="139" y="4"/>
                    <a:pt x="131" y="10"/>
                    <a:pt x="127" y="22"/>
                  </a:cubicBezTo>
                  <a:cubicBezTo>
                    <a:pt x="130" y="20"/>
                    <a:pt x="133" y="19"/>
                    <a:pt x="136" y="19"/>
                  </a:cubicBezTo>
                  <a:cubicBezTo>
                    <a:pt x="140" y="19"/>
                    <a:pt x="142" y="20"/>
                    <a:pt x="144" y="22"/>
                  </a:cubicBezTo>
                  <a:cubicBezTo>
                    <a:pt x="145" y="24"/>
                    <a:pt x="146" y="27"/>
                    <a:pt x="146" y="31"/>
                  </a:cubicBezTo>
                  <a:cubicBezTo>
                    <a:pt x="146" y="36"/>
                    <a:pt x="145" y="40"/>
                    <a:pt x="142" y="44"/>
                  </a:cubicBezTo>
                  <a:cubicBezTo>
                    <a:pt x="139" y="47"/>
                    <a:pt x="135" y="49"/>
                    <a:pt x="131" y="49"/>
                  </a:cubicBezTo>
                  <a:cubicBezTo>
                    <a:pt x="127" y="49"/>
                    <a:pt x="124" y="48"/>
                    <a:pt x="122" y="45"/>
                  </a:cubicBezTo>
                  <a:cubicBezTo>
                    <a:pt x="120" y="42"/>
                    <a:pt x="119" y="38"/>
                    <a:pt x="119" y="33"/>
                  </a:cubicBezTo>
                  <a:cubicBezTo>
                    <a:pt x="119" y="28"/>
                    <a:pt x="120" y="23"/>
                    <a:pt x="123" y="18"/>
                  </a:cubicBezTo>
                  <a:cubicBezTo>
                    <a:pt x="126" y="13"/>
                    <a:pt x="129" y="9"/>
                    <a:pt x="134" y="6"/>
                  </a:cubicBezTo>
                  <a:cubicBezTo>
                    <a:pt x="139" y="3"/>
                    <a:pt x="145" y="1"/>
                    <a:pt x="152" y="1"/>
                  </a:cubicBezTo>
                  <a:close/>
                  <a:moveTo>
                    <a:pt x="127" y="25"/>
                  </a:moveTo>
                  <a:cubicBezTo>
                    <a:pt x="126" y="29"/>
                    <a:pt x="126" y="33"/>
                    <a:pt x="126" y="36"/>
                  </a:cubicBezTo>
                  <a:cubicBezTo>
                    <a:pt x="126" y="39"/>
                    <a:pt x="126" y="42"/>
                    <a:pt x="127" y="44"/>
                  </a:cubicBezTo>
                  <a:cubicBezTo>
                    <a:pt x="129" y="46"/>
                    <a:pt x="130" y="47"/>
                    <a:pt x="132" y="47"/>
                  </a:cubicBezTo>
                  <a:cubicBezTo>
                    <a:pt x="134" y="47"/>
                    <a:pt x="136" y="46"/>
                    <a:pt x="138" y="43"/>
                  </a:cubicBezTo>
                  <a:cubicBezTo>
                    <a:pt x="139" y="40"/>
                    <a:pt x="139" y="37"/>
                    <a:pt x="139" y="33"/>
                  </a:cubicBezTo>
                  <a:cubicBezTo>
                    <a:pt x="139" y="29"/>
                    <a:pt x="139" y="27"/>
                    <a:pt x="138" y="25"/>
                  </a:cubicBezTo>
                  <a:cubicBezTo>
                    <a:pt x="137" y="23"/>
                    <a:pt x="136" y="22"/>
                    <a:pt x="134" y="22"/>
                  </a:cubicBezTo>
                  <a:cubicBezTo>
                    <a:pt x="132" y="22"/>
                    <a:pt x="129" y="23"/>
                    <a:pt x="127" y="25"/>
                  </a:cubicBezTo>
                  <a:close/>
                </a:path>
              </a:pathLst>
            </a:custGeom>
            <a:solidFill>
              <a:schemeClr val="bg1"/>
            </a:solidFill>
            <a:ln w="3175" cap="flat">
              <a:solidFill>
                <a:srgbClr val="FFFFFF"/>
              </a:solidFill>
              <a:prstDash val="solid"/>
              <a:miter lim="800000"/>
            </a:ln>
          </p:spPr>
          <p:txBody>
            <a:bodyPr vert="horz" wrap="square" lIns="91439" tIns="45720" rIns="91439" bIns="45720" numCol="1" anchor="t" anchorCtr="0" compatLnSpc="1"/>
            <a:p>
              <a:endParaRPr lang="zh-CN" altLang="en-US" sz="1800"/>
            </a:p>
          </p:txBody>
        </p:sp>
        <p:sp>
          <p:nvSpPr>
            <p:cNvPr id="73" name="Freeform 16"/>
            <p:cNvSpPr/>
            <p:nvPr>
              <p:custDataLst>
                <p:tags r:id="rId8"/>
              </p:custDataLst>
            </p:nvPr>
          </p:nvSpPr>
          <p:spPr bwMode="auto">
            <a:xfrm>
              <a:off x="1751032" y="5589641"/>
              <a:ext cx="771397" cy="376623"/>
            </a:xfrm>
            <a:custGeom>
              <a:avLst/>
              <a:gdLst>
                <a:gd name="T0" fmla="*/ 187 w 208"/>
                <a:gd name="T1" fmla="*/ 1 h 101"/>
                <a:gd name="T2" fmla="*/ 208 w 208"/>
                <a:gd name="T3" fmla="*/ 4 h 101"/>
                <a:gd name="T4" fmla="*/ 72 w 208"/>
                <a:gd name="T5" fmla="*/ 93 h 101"/>
                <a:gd name="T6" fmla="*/ 33 w 208"/>
                <a:gd name="T7" fmla="*/ 0 h 101"/>
                <a:gd name="T8" fmla="*/ 43 w 208"/>
                <a:gd name="T9" fmla="*/ 9 h 101"/>
                <a:gd name="T10" fmla="*/ 45 w 208"/>
                <a:gd name="T11" fmla="*/ 83 h 101"/>
                <a:gd name="T12" fmla="*/ 187 w 208"/>
                <a:gd name="T13" fmla="*/ 1 h 101"/>
              </a:gdLst>
              <a:ahLst/>
              <a:cxnLst>
                <a:cxn ang="0">
                  <a:pos x="T0" y="T1"/>
                </a:cxn>
                <a:cxn ang="0">
                  <a:pos x="T2" y="T3"/>
                </a:cxn>
                <a:cxn ang="0">
                  <a:pos x="T4" y="T5"/>
                </a:cxn>
                <a:cxn ang="0">
                  <a:pos x="T6" y="T7"/>
                </a:cxn>
                <a:cxn ang="0">
                  <a:pos x="T8" y="T9"/>
                </a:cxn>
                <a:cxn ang="0">
                  <a:pos x="T10" y="T11"/>
                </a:cxn>
                <a:cxn ang="0">
                  <a:pos x="T12" y="T13"/>
                </a:cxn>
              </a:cxnLst>
              <a:rect l="0" t="0" r="r" b="b"/>
              <a:pathLst>
                <a:path w="208" h="101">
                  <a:moveTo>
                    <a:pt x="187" y="1"/>
                  </a:moveTo>
                  <a:cubicBezTo>
                    <a:pt x="196" y="1"/>
                    <a:pt x="198" y="4"/>
                    <a:pt x="208" y="4"/>
                  </a:cubicBezTo>
                  <a:cubicBezTo>
                    <a:pt x="183" y="32"/>
                    <a:pt x="123" y="91"/>
                    <a:pt x="72" y="93"/>
                  </a:cubicBezTo>
                  <a:cubicBezTo>
                    <a:pt x="37" y="95"/>
                    <a:pt x="0" y="73"/>
                    <a:pt x="33" y="0"/>
                  </a:cubicBezTo>
                  <a:cubicBezTo>
                    <a:pt x="38" y="4"/>
                    <a:pt x="38" y="5"/>
                    <a:pt x="43" y="9"/>
                  </a:cubicBezTo>
                  <a:cubicBezTo>
                    <a:pt x="19" y="49"/>
                    <a:pt x="28" y="73"/>
                    <a:pt x="45" y="83"/>
                  </a:cubicBezTo>
                  <a:cubicBezTo>
                    <a:pt x="77" y="101"/>
                    <a:pt x="155" y="46"/>
                    <a:pt x="187" y="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39" tIns="45720" rIns="91439" bIns="45720" numCol="1" anchor="t" anchorCtr="0" compatLnSpc="1"/>
            <a:p>
              <a:endParaRPr lang="zh-CN" altLang="en-US" sz="1800"/>
            </a:p>
          </p:txBody>
        </p:sp>
        <p:sp>
          <p:nvSpPr>
            <p:cNvPr id="74" name="Freeform 17"/>
            <p:cNvSpPr/>
            <p:nvPr>
              <p:custDataLst>
                <p:tags r:id="rId9"/>
              </p:custDataLst>
            </p:nvPr>
          </p:nvSpPr>
          <p:spPr bwMode="auto">
            <a:xfrm>
              <a:off x="2068666" y="5031512"/>
              <a:ext cx="712408" cy="306290"/>
            </a:xfrm>
            <a:custGeom>
              <a:avLst/>
              <a:gdLst>
                <a:gd name="T0" fmla="*/ 18 w 192"/>
                <a:gd name="T1" fmla="*/ 81 h 82"/>
                <a:gd name="T2" fmla="*/ 0 w 192"/>
                <a:gd name="T3" fmla="*/ 79 h 82"/>
                <a:gd name="T4" fmla="*/ 74 w 192"/>
                <a:gd name="T5" fmla="*/ 19 h 82"/>
                <a:gd name="T6" fmla="*/ 117 w 192"/>
                <a:gd name="T7" fmla="*/ 3 h 82"/>
                <a:gd name="T8" fmla="*/ 163 w 192"/>
                <a:gd name="T9" fmla="*/ 82 h 82"/>
                <a:gd name="T10" fmla="*/ 153 w 192"/>
                <a:gd name="T11" fmla="*/ 77 h 82"/>
                <a:gd name="T12" fmla="*/ 140 w 192"/>
                <a:gd name="T13" fmla="*/ 10 h 82"/>
                <a:gd name="T14" fmla="*/ 18 w 192"/>
                <a:gd name="T15" fmla="*/ 81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82">
                  <a:moveTo>
                    <a:pt x="18" y="81"/>
                  </a:moveTo>
                  <a:cubicBezTo>
                    <a:pt x="10" y="81"/>
                    <a:pt x="8" y="78"/>
                    <a:pt x="0" y="79"/>
                  </a:cubicBezTo>
                  <a:cubicBezTo>
                    <a:pt x="14" y="63"/>
                    <a:pt x="42" y="37"/>
                    <a:pt x="74" y="19"/>
                  </a:cubicBezTo>
                  <a:cubicBezTo>
                    <a:pt x="88" y="12"/>
                    <a:pt x="102" y="4"/>
                    <a:pt x="117" y="3"/>
                  </a:cubicBezTo>
                  <a:cubicBezTo>
                    <a:pt x="148" y="0"/>
                    <a:pt x="192" y="20"/>
                    <a:pt x="163" y="82"/>
                  </a:cubicBezTo>
                  <a:cubicBezTo>
                    <a:pt x="160" y="78"/>
                    <a:pt x="157" y="80"/>
                    <a:pt x="153" y="77"/>
                  </a:cubicBezTo>
                  <a:cubicBezTo>
                    <a:pt x="176" y="35"/>
                    <a:pt x="158" y="10"/>
                    <a:pt x="140" y="10"/>
                  </a:cubicBezTo>
                  <a:cubicBezTo>
                    <a:pt x="103" y="10"/>
                    <a:pt x="44" y="41"/>
                    <a:pt x="18" y="8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39" tIns="45720" rIns="91439" bIns="45720" numCol="1" anchor="t" anchorCtr="0" compatLnSpc="1"/>
            <a:p>
              <a:endParaRPr lang="zh-CN" altLang="en-US" sz="1800"/>
            </a:p>
          </p:txBody>
        </p:sp>
        <p:sp>
          <p:nvSpPr>
            <p:cNvPr id="75" name="Freeform 18"/>
            <p:cNvSpPr/>
            <p:nvPr>
              <p:custDataLst>
                <p:tags r:id="rId10"/>
              </p:custDataLst>
            </p:nvPr>
          </p:nvSpPr>
          <p:spPr bwMode="auto">
            <a:xfrm>
              <a:off x="1671623" y="5408135"/>
              <a:ext cx="156548" cy="181505"/>
            </a:xfrm>
            <a:custGeom>
              <a:avLst/>
              <a:gdLst>
                <a:gd name="T0" fmla="*/ 32 w 42"/>
                <a:gd name="T1" fmla="*/ 0 h 49"/>
                <a:gd name="T2" fmla="*/ 32 w 42"/>
                <a:gd name="T3" fmla="*/ 27 h 49"/>
                <a:gd name="T4" fmla="*/ 30 w 42"/>
                <a:gd name="T5" fmla="*/ 38 h 49"/>
                <a:gd name="T6" fmla="*/ 21 w 42"/>
                <a:gd name="T7" fmla="*/ 42 h 49"/>
                <a:gd name="T8" fmla="*/ 13 w 42"/>
                <a:gd name="T9" fmla="*/ 38 h 49"/>
                <a:gd name="T10" fmla="*/ 11 w 42"/>
                <a:gd name="T11" fmla="*/ 27 h 49"/>
                <a:gd name="T12" fmla="*/ 11 w 42"/>
                <a:gd name="T13" fmla="*/ 0 h 49"/>
                <a:gd name="T14" fmla="*/ 0 w 42"/>
                <a:gd name="T15" fmla="*/ 0 h 49"/>
                <a:gd name="T16" fmla="*/ 0 w 42"/>
                <a:gd name="T17" fmla="*/ 31 h 49"/>
                <a:gd name="T18" fmla="*/ 21 w 42"/>
                <a:gd name="T19" fmla="*/ 49 h 49"/>
                <a:gd name="T20" fmla="*/ 42 w 42"/>
                <a:gd name="T21" fmla="*/ 31 h 49"/>
                <a:gd name="T22" fmla="*/ 42 w 42"/>
                <a:gd name="T23" fmla="*/ 0 h 49"/>
                <a:gd name="T24" fmla="*/ 32 w 42"/>
                <a:gd name="T25"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49">
                  <a:moveTo>
                    <a:pt x="32" y="0"/>
                  </a:moveTo>
                  <a:cubicBezTo>
                    <a:pt x="32" y="27"/>
                    <a:pt x="32" y="27"/>
                    <a:pt x="32" y="27"/>
                  </a:cubicBezTo>
                  <a:cubicBezTo>
                    <a:pt x="32" y="32"/>
                    <a:pt x="31" y="36"/>
                    <a:pt x="30" y="38"/>
                  </a:cubicBezTo>
                  <a:cubicBezTo>
                    <a:pt x="28" y="41"/>
                    <a:pt x="25" y="42"/>
                    <a:pt x="21" y="42"/>
                  </a:cubicBezTo>
                  <a:cubicBezTo>
                    <a:pt x="17" y="42"/>
                    <a:pt x="14" y="41"/>
                    <a:pt x="13" y="38"/>
                  </a:cubicBezTo>
                  <a:cubicBezTo>
                    <a:pt x="11" y="36"/>
                    <a:pt x="10" y="32"/>
                    <a:pt x="11" y="27"/>
                  </a:cubicBezTo>
                  <a:cubicBezTo>
                    <a:pt x="11" y="0"/>
                    <a:pt x="11" y="0"/>
                    <a:pt x="11" y="0"/>
                  </a:cubicBezTo>
                  <a:cubicBezTo>
                    <a:pt x="0" y="0"/>
                    <a:pt x="0" y="0"/>
                    <a:pt x="0" y="0"/>
                  </a:cubicBezTo>
                  <a:cubicBezTo>
                    <a:pt x="0" y="31"/>
                    <a:pt x="0" y="31"/>
                    <a:pt x="0" y="31"/>
                  </a:cubicBezTo>
                  <a:cubicBezTo>
                    <a:pt x="0" y="43"/>
                    <a:pt x="8" y="49"/>
                    <a:pt x="21" y="49"/>
                  </a:cubicBezTo>
                  <a:cubicBezTo>
                    <a:pt x="35" y="49"/>
                    <a:pt x="42" y="43"/>
                    <a:pt x="42" y="31"/>
                  </a:cubicBezTo>
                  <a:cubicBezTo>
                    <a:pt x="42" y="0"/>
                    <a:pt x="42" y="0"/>
                    <a:pt x="42" y="0"/>
                  </a:cubicBezTo>
                  <a:lnTo>
                    <a:pt x="32" y="0"/>
                  </a:lnTo>
                  <a:close/>
                </a:path>
              </a:pathLst>
            </a:custGeom>
            <a:solidFill>
              <a:schemeClr val="bg1"/>
            </a:solidFill>
            <a:ln>
              <a:noFill/>
            </a:ln>
          </p:spPr>
          <p:txBody>
            <a:bodyPr vert="horz" wrap="square" lIns="91439" tIns="45720" rIns="91439" bIns="45720" numCol="1" anchor="t" anchorCtr="0" compatLnSpc="1"/>
            <a:p>
              <a:endParaRPr lang="zh-CN" altLang="en-US" sz="1800"/>
            </a:p>
          </p:txBody>
        </p:sp>
        <p:sp>
          <p:nvSpPr>
            <p:cNvPr id="76" name="Freeform 19"/>
            <p:cNvSpPr/>
            <p:nvPr>
              <p:custDataLst>
                <p:tags r:id="rId11"/>
              </p:custDataLst>
            </p:nvPr>
          </p:nvSpPr>
          <p:spPr bwMode="auto">
            <a:xfrm>
              <a:off x="2243365" y="5392254"/>
              <a:ext cx="161086" cy="206462"/>
            </a:xfrm>
            <a:custGeom>
              <a:avLst/>
              <a:gdLst>
                <a:gd name="T0" fmla="*/ 42 w 43"/>
                <a:gd name="T1" fmla="*/ 16 h 55"/>
                <a:gd name="T2" fmla="*/ 23 w 43"/>
                <a:gd name="T3" fmla="*/ 0 h 55"/>
                <a:gd name="T4" fmla="*/ 1 w 43"/>
                <a:gd name="T5" fmla="*/ 17 h 55"/>
                <a:gd name="T6" fmla="*/ 19 w 43"/>
                <a:gd name="T7" fmla="*/ 32 h 55"/>
                <a:gd name="T8" fmla="*/ 21 w 43"/>
                <a:gd name="T9" fmla="*/ 33 h 55"/>
                <a:gd name="T10" fmla="*/ 31 w 43"/>
                <a:gd name="T11" fmla="*/ 40 h 55"/>
                <a:gd name="T12" fmla="*/ 20 w 43"/>
                <a:gd name="T13" fmla="*/ 47 h 55"/>
                <a:gd name="T14" fmla="*/ 11 w 43"/>
                <a:gd name="T15" fmla="*/ 37 h 55"/>
                <a:gd name="T16" fmla="*/ 0 w 43"/>
                <a:gd name="T17" fmla="*/ 37 h 55"/>
                <a:gd name="T18" fmla="*/ 20 w 43"/>
                <a:gd name="T19" fmla="*/ 55 h 55"/>
                <a:gd name="T20" fmla="*/ 43 w 43"/>
                <a:gd name="T21" fmla="*/ 38 h 55"/>
                <a:gd name="T22" fmla="*/ 25 w 43"/>
                <a:gd name="T23" fmla="*/ 23 h 55"/>
                <a:gd name="T24" fmla="*/ 23 w 43"/>
                <a:gd name="T25" fmla="*/ 23 h 55"/>
                <a:gd name="T26" fmla="*/ 13 w 43"/>
                <a:gd name="T27" fmla="*/ 15 h 55"/>
                <a:gd name="T28" fmla="*/ 22 w 43"/>
                <a:gd name="T29" fmla="*/ 8 h 55"/>
                <a:gd name="T30" fmla="*/ 31 w 43"/>
                <a:gd name="T31" fmla="*/ 16 h 55"/>
                <a:gd name="T32" fmla="*/ 42 w 43"/>
                <a:gd name="T33" fmla="*/ 1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55">
                  <a:moveTo>
                    <a:pt x="42" y="16"/>
                  </a:moveTo>
                  <a:cubicBezTo>
                    <a:pt x="41" y="6"/>
                    <a:pt x="35" y="0"/>
                    <a:pt x="23" y="0"/>
                  </a:cubicBezTo>
                  <a:cubicBezTo>
                    <a:pt x="9" y="1"/>
                    <a:pt x="2" y="6"/>
                    <a:pt x="1" y="17"/>
                  </a:cubicBezTo>
                  <a:cubicBezTo>
                    <a:pt x="1" y="24"/>
                    <a:pt x="7" y="29"/>
                    <a:pt x="19" y="32"/>
                  </a:cubicBezTo>
                  <a:cubicBezTo>
                    <a:pt x="19" y="32"/>
                    <a:pt x="20" y="32"/>
                    <a:pt x="21" y="33"/>
                  </a:cubicBezTo>
                  <a:cubicBezTo>
                    <a:pt x="28" y="34"/>
                    <a:pt x="31" y="36"/>
                    <a:pt x="31" y="40"/>
                  </a:cubicBezTo>
                  <a:cubicBezTo>
                    <a:pt x="31" y="45"/>
                    <a:pt x="27" y="47"/>
                    <a:pt x="20" y="47"/>
                  </a:cubicBezTo>
                  <a:cubicBezTo>
                    <a:pt x="14" y="47"/>
                    <a:pt x="11" y="43"/>
                    <a:pt x="11" y="37"/>
                  </a:cubicBezTo>
                  <a:cubicBezTo>
                    <a:pt x="0" y="37"/>
                    <a:pt x="0" y="37"/>
                    <a:pt x="0" y="37"/>
                  </a:cubicBezTo>
                  <a:cubicBezTo>
                    <a:pt x="0" y="49"/>
                    <a:pt x="6" y="55"/>
                    <a:pt x="20" y="55"/>
                  </a:cubicBezTo>
                  <a:cubicBezTo>
                    <a:pt x="35" y="54"/>
                    <a:pt x="43" y="49"/>
                    <a:pt x="43" y="38"/>
                  </a:cubicBezTo>
                  <a:cubicBezTo>
                    <a:pt x="43" y="30"/>
                    <a:pt x="37" y="25"/>
                    <a:pt x="25" y="23"/>
                  </a:cubicBezTo>
                  <a:cubicBezTo>
                    <a:pt x="24" y="23"/>
                    <a:pt x="23" y="23"/>
                    <a:pt x="23" y="23"/>
                  </a:cubicBezTo>
                  <a:cubicBezTo>
                    <a:pt x="16" y="22"/>
                    <a:pt x="13" y="19"/>
                    <a:pt x="13" y="15"/>
                  </a:cubicBezTo>
                  <a:cubicBezTo>
                    <a:pt x="14" y="11"/>
                    <a:pt x="16" y="9"/>
                    <a:pt x="22" y="8"/>
                  </a:cubicBezTo>
                  <a:cubicBezTo>
                    <a:pt x="28" y="8"/>
                    <a:pt x="30" y="11"/>
                    <a:pt x="31" y="16"/>
                  </a:cubicBezTo>
                  <a:lnTo>
                    <a:pt x="42" y="16"/>
                  </a:lnTo>
                  <a:close/>
                </a:path>
              </a:pathLst>
            </a:custGeom>
            <a:solidFill>
              <a:schemeClr val="bg1"/>
            </a:solidFill>
            <a:ln>
              <a:noFill/>
            </a:ln>
          </p:spPr>
          <p:txBody>
            <a:bodyPr vert="horz" wrap="square" lIns="91439" tIns="45720" rIns="91439" bIns="45720" numCol="1" anchor="t" anchorCtr="0" compatLnSpc="1"/>
            <a:p>
              <a:endParaRPr lang="zh-CN" altLang="en-US" sz="1800"/>
            </a:p>
          </p:txBody>
        </p:sp>
        <p:sp>
          <p:nvSpPr>
            <p:cNvPr id="77" name="Freeform 20"/>
            <p:cNvSpPr/>
            <p:nvPr>
              <p:custDataLst>
                <p:tags r:id="rId12"/>
              </p:custDataLst>
            </p:nvPr>
          </p:nvSpPr>
          <p:spPr bwMode="auto">
            <a:xfrm>
              <a:off x="2445289" y="5396791"/>
              <a:ext cx="158817" cy="197387"/>
            </a:xfrm>
            <a:custGeom>
              <a:avLst/>
              <a:gdLst>
                <a:gd name="T0" fmla="*/ 0 w 70"/>
                <a:gd name="T1" fmla="*/ 15 h 87"/>
                <a:gd name="T2" fmla="*/ 26 w 70"/>
                <a:gd name="T3" fmla="*/ 15 h 87"/>
                <a:gd name="T4" fmla="*/ 26 w 70"/>
                <a:gd name="T5" fmla="*/ 87 h 87"/>
                <a:gd name="T6" fmla="*/ 44 w 70"/>
                <a:gd name="T7" fmla="*/ 87 h 87"/>
                <a:gd name="T8" fmla="*/ 44 w 70"/>
                <a:gd name="T9" fmla="*/ 15 h 87"/>
                <a:gd name="T10" fmla="*/ 70 w 70"/>
                <a:gd name="T11" fmla="*/ 15 h 87"/>
                <a:gd name="T12" fmla="*/ 70 w 70"/>
                <a:gd name="T13" fmla="*/ 0 h 87"/>
                <a:gd name="T14" fmla="*/ 0 w 70"/>
                <a:gd name="T15" fmla="*/ 0 h 87"/>
                <a:gd name="T16" fmla="*/ 0 w 70"/>
                <a:gd name="T17" fmla="*/ 1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87">
                  <a:moveTo>
                    <a:pt x="0" y="15"/>
                  </a:moveTo>
                  <a:lnTo>
                    <a:pt x="26" y="15"/>
                  </a:lnTo>
                  <a:lnTo>
                    <a:pt x="26" y="87"/>
                  </a:lnTo>
                  <a:lnTo>
                    <a:pt x="44" y="87"/>
                  </a:lnTo>
                  <a:lnTo>
                    <a:pt x="44" y="15"/>
                  </a:lnTo>
                  <a:lnTo>
                    <a:pt x="70" y="15"/>
                  </a:lnTo>
                  <a:lnTo>
                    <a:pt x="70" y="0"/>
                  </a:lnTo>
                  <a:lnTo>
                    <a:pt x="0" y="0"/>
                  </a:lnTo>
                  <a:lnTo>
                    <a:pt x="0" y="15"/>
                  </a:lnTo>
                  <a:close/>
                </a:path>
              </a:pathLst>
            </a:custGeom>
            <a:solidFill>
              <a:schemeClr val="bg1"/>
            </a:solidFill>
            <a:ln>
              <a:noFill/>
            </a:ln>
          </p:spPr>
          <p:txBody>
            <a:bodyPr vert="horz" wrap="square" lIns="91439" tIns="45720" rIns="91439" bIns="45720" numCol="1" anchor="t" anchorCtr="0" compatLnSpc="1"/>
            <a:p>
              <a:endParaRPr lang="zh-CN" altLang="en-US" sz="1800"/>
            </a:p>
          </p:txBody>
        </p:sp>
        <p:sp>
          <p:nvSpPr>
            <p:cNvPr id="78" name="Freeform 21"/>
            <p:cNvSpPr/>
            <p:nvPr>
              <p:custDataLst>
                <p:tags r:id="rId13"/>
              </p:custDataLst>
            </p:nvPr>
          </p:nvSpPr>
          <p:spPr bwMode="auto">
            <a:xfrm>
              <a:off x="2651751" y="5380909"/>
              <a:ext cx="167892" cy="190581"/>
            </a:xfrm>
            <a:custGeom>
              <a:avLst/>
              <a:gdLst>
                <a:gd name="T0" fmla="*/ 45 w 45"/>
                <a:gd name="T1" fmla="*/ 17 h 51"/>
                <a:gd name="T2" fmla="*/ 22 w 45"/>
                <a:gd name="T3" fmla="*/ 0 h 51"/>
                <a:gd name="T4" fmla="*/ 0 w 45"/>
                <a:gd name="T5" fmla="*/ 26 h 51"/>
                <a:gd name="T6" fmla="*/ 22 w 45"/>
                <a:gd name="T7" fmla="*/ 51 h 51"/>
                <a:gd name="T8" fmla="*/ 45 w 45"/>
                <a:gd name="T9" fmla="*/ 35 h 51"/>
                <a:gd name="T10" fmla="*/ 33 w 45"/>
                <a:gd name="T11" fmla="*/ 35 h 51"/>
                <a:gd name="T12" fmla="*/ 22 w 45"/>
                <a:gd name="T13" fmla="*/ 44 h 51"/>
                <a:gd name="T14" fmla="*/ 12 w 45"/>
                <a:gd name="T15" fmla="*/ 26 h 51"/>
                <a:gd name="T16" fmla="*/ 22 w 45"/>
                <a:gd name="T17" fmla="*/ 8 h 51"/>
                <a:gd name="T18" fmla="*/ 33 w 45"/>
                <a:gd name="T19" fmla="*/ 17 h 51"/>
                <a:gd name="T20" fmla="*/ 45 w 45"/>
                <a:gd name="T21" fmla="*/ 1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51">
                  <a:moveTo>
                    <a:pt x="45" y="17"/>
                  </a:moveTo>
                  <a:cubicBezTo>
                    <a:pt x="44" y="6"/>
                    <a:pt x="37" y="0"/>
                    <a:pt x="22" y="0"/>
                  </a:cubicBezTo>
                  <a:cubicBezTo>
                    <a:pt x="8" y="1"/>
                    <a:pt x="1" y="9"/>
                    <a:pt x="0" y="26"/>
                  </a:cubicBezTo>
                  <a:cubicBezTo>
                    <a:pt x="1" y="43"/>
                    <a:pt x="8" y="51"/>
                    <a:pt x="22" y="51"/>
                  </a:cubicBezTo>
                  <a:cubicBezTo>
                    <a:pt x="37" y="51"/>
                    <a:pt x="44" y="46"/>
                    <a:pt x="45" y="35"/>
                  </a:cubicBezTo>
                  <a:cubicBezTo>
                    <a:pt x="33" y="35"/>
                    <a:pt x="33" y="35"/>
                    <a:pt x="33" y="35"/>
                  </a:cubicBezTo>
                  <a:cubicBezTo>
                    <a:pt x="33" y="41"/>
                    <a:pt x="29" y="44"/>
                    <a:pt x="22" y="44"/>
                  </a:cubicBezTo>
                  <a:cubicBezTo>
                    <a:pt x="16" y="44"/>
                    <a:pt x="13" y="38"/>
                    <a:pt x="12" y="26"/>
                  </a:cubicBezTo>
                  <a:cubicBezTo>
                    <a:pt x="13" y="14"/>
                    <a:pt x="16" y="8"/>
                    <a:pt x="22" y="8"/>
                  </a:cubicBezTo>
                  <a:cubicBezTo>
                    <a:pt x="29" y="8"/>
                    <a:pt x="32" y="11"/>
                    <a:pt x="33" y="17"/>
                  </a:cubicBezTo>
                  <a:lnTo>
                    <a:pt x="45" y="17"/>
                  </a:lnTo>
                  <a:close/>
                </a:path>
              </a:pathLst>
            </a:custGeom>
            <a:solidFill>
              <a:schemeClr val="bg1"/>
            </a:solidFill>
            <a:ln>
              <a:noFill/>
            </a:ln>
          </p:spPr>
          <p:txBody>
            <a:bodyPr vert="horz" wrap="square" lIns="91439" tIns="45720" rIns="91439" bIns="45720" numCol="1" anchor="t" anchorCtr="0" compatLnSpc="1"/>
            <a:p>
              <a:endParaRPr lang="zh-CN" altLang="en-US" sz="1800"/>
            </a:p>
          </p:txBody>
        </p:sp>
        <p:grpSp>
          <p:nvGrpSpPr>
            <p:cNvPr id="79" name="组合 78"/>
            <p:cNvGrpSpPr/>
            <p:nvPr/>
          </p:nvGrpSpPr>
          <p:grpSpPr>
            <a:xfrm>
              <a:off x="3720364" y="4664393"/>
              <a:ext cx="6913082" cy="1818732"/>
              <a:chOff x="3720364" y="3034784"/>
              <a:chExt cx="6913082" cy="1818732"/>
            </a:xfrm>
            <a:solidFill>
              <a:schemeClr val="bg1"/>
            </a:solidFill>
          </p:grpSpPr>
          <p:grpSp>
            <p:nvGrpSpPr>
              <p:cNvPr id="80" name="组合 79"/>
              <p:cNvGrpSpPr/>
              <p:nvPr/>
            </p:nvGrpSpPr>
            <p:grpSpPr>
              <a:xfrm>
                <a:off x="3724901" y="3034784"/>
                <a:ext cx="6908545" cy="1247850"/>
                <a:chOff x="3724901" y="3034784"/>
                <a:chExt cx="6908545" cy="1247850"/>
              </a:xfrm>
              <a:grpFill/>
            </p:grpSpPr>
            <p:sp>
              <p:nvSpPr>
                <p:cNvPr id="81" name="Freeform 22"/>
                <p:cNvSpPr/>
                <p:nvPr>
                  <p:custDataLst>
                    <p:tags r:id="rId14"/>
                  </p:custDataLst>
                </p:nvPr>
              </p:nvSpPr>
              <p:spPr bwMode="auto">
                <a:xfrm>
                  <a:off x="8489415" y="3148225"/>
                  <a:ext cx="812236" cy="868957"/>
                </a:xfrm>
                <a:custGeom>
                  <a:avLst/>
                  <a:gdLst>
                    <a:gd name="T0" fmla="*/ 80 w 219"/>
                    <a:gd name="T1" fmla="*/ 17 h 233"/>
                    <a:gd name="T2" fmla="*/ 75 w 219"/>
                    <a:gd name="T3" fmla="*/ 81 h 233"/>
                    <a:gd name="T4" fmla="*/ 60 w 219"/>
                    <a:gd name="T5" fmla="*/ 127 h 233"/>
                    <a:gd name="T6" fmla="*/ 28 w 219"/>
                    <a:gd name="T7" fmla="*/ 118 h 233"/>
                    <a:gd name="T8" fmla="*/ 0 w 219"/>
                    <a:gd name="T9" fmla="*/ 146 h 233"/>
                    <a:gd name="T10" fmla="*/ 23 w 219"/>
                    <a:gd name="T11" fmla="*/ 150 h 233"/>
                    <a:gd name="T12" fmla="*/ 63 w 219"/>
                    <a:gd name="T13" fmla="*/ 159 h 233"/>
                    <a:gd name="T14" fmla="*/ 32 w 219"/>
                    <a:gd name="T15" fmla="*/ 201 h 233"/>
                    <a:gd name="T16" fmla="*/ 108 w 219"/>
                    <a:gd name="T17" fmla="*/ 194 h 233"/>
                    <a:gd name="T18" fmla="*/ 131 w 219"/>
                    <a:gd name="T19" fmla="*/ 124 h 233"/>
                    <a:gd name="T20" fmla="*/ 218 w 219"/>
                    <a:gd name="T21" fmla="*/ 96 h 233"/>
                    <a:gd name="T22" fmla="*/ 184 w 219"/>
                    <a:gd name="T23" fmla="*/ 77 h 233"/>
                    <a:gd name="T24" fmla="*/ 159 w 219"/>
                    <a:gd name="T25" fmla="*/ 91 h 233"/>
                    <a:gd name="T26" fmla="*/ 131 w 219"/>
                    <a:gd name="T27" fmla="*/ 103 h 233"/>
                    <a:gd name="T28" fmla="*/ 134 w 219"/>
                    <a:gd name="T29" fmla="*/ 36 h 233"/>
                    <a:gd name="T30" fmla="*/ 110 w 219"/>
                    <a:gd name="T31" fmla="*/ 1 h 233"/>
                    <a:gd name="T32" fmla="*/ 80 w 219"/>
                    <a:gd name="T33" fmla="*/ 17 h 233"/>
                    <a:gd name="T34" fmla="*/ 123 w 219"/>
                    <a:gd name="T35" fmla="*/ 185 h 233"/>
                    <a:gd name="T36" fmla="*/ 209 w 219"/>
                    <a:gd name="T37" fmla="*/ 208 h 233"/>
                    <a:gd name="T38" fmla="*/ 196 w 219"/>
                    <a:gd name="T39" fmla="*/ 232 h 233"/>
                    <a:gd name="T40" fmla="*/ 159 w 219"/>
                    <a:gd name="T41" fmla="*/ 223 h 233"/>
                    <a:gd name="T42" fmla="*/ 123 w 219"/>
                    <a:gd name="T43" fmla="*/ 185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9" h="233">
                      <a:moveTo>
                        <a:pt x="80" y="17"/>
                      </a:moveTo>
                      <a:cubicBezTo>
                        <a:pt x="81" y="40"/>
                        <a:pt x="76" y="61"/>
                        <a:pt x="75" y="81"/>
                      </a:cubicBezTo>
                      <a:cubicBezTo>
                        <a:pt x="74" y="100"/>
                        <a:pt x="69" y="115"/>
                        <a:pt x="60" y="127"/>
                      </a:cubicBezTo>
                      <a:cubicBezTo>
                        <a:pt x="48" y="126"/>
                        <a:pt x="38" y="125"/>
                        <a:pt x="28" y="118"/>
                      </a:cubicBezTo>
                      <a:cubicBezTo>
                        <a:pt x="18" y="114"/>
                        <a:pt x="3" y="131"/>
                        <a:pt x="0" y="146"/>
                      </a:cubicBezTo>
                      <a:cubicBezTo>
                        <a:pt x="1" y="149"/>
                        <a:pt x="13" y="142"/>
                        <a:pt x="23" y="150"/>
                      </a:cubicBezTo>
                      <a:cubicBezTo>
                        <a:pt x="35" y="160"/>
                        <a:pt x="51" y="162"/>
                        <a:pt x="63" y="159"/>
                      </a:cubicBezTo>
                      <a:cubicBezTo>
                        <a:pt x="58" y="176"/>
                        <a:pt x="46" y="189"/>
                        <a:pt x="32" y="201"/>
                      </a:cubicBezTo>
                      <a:cubicBezTo>
                        <a:pt x="15" y="225"/>
                        <a:pt x="28" y="231"/>
                        <a:pt x="108" y="194"/>
                      </a:cubicBezTo>
                      <a:cubicBezTo>
                        <a:pt x="121" y="171"/>
                        <a:pt x="127" y="149"/>
                        <a:pt x="131" y="124"/>
                      </a:cubicBezTo>
                      <a:cubicBezTo>
                        <a:pt x="164" y="116"/>
                        <a:pt x="210" y="103"/>
                        <a:pt x="218" y="96"/>
                      </a:cubicBezTo>
                      <a:cubicBezTo>
                        <a:pt x="214" y="83"/>
                        <a:pt x="196" y="84"/>
                        <a:pt x="184" y="77"/>
                      </a:cubicBezTo>
                      <a:cubicBezTo>
                        <a:pt x="174" y="80"/>
                        <a:pt x="167" y="85"/>
                        <a:pt x="159" y="91"/>
                      </a:cubicBezTo>
                      <a:cubicBezTo>
                        <a:pt x="150" y="98"/>
                        <a:pt x="140" y="106"/>
                        <a:pt x="131" y="103"/>
                      </a:cubicBezTo>
                      <a:cubicBezTo>
                        <a:pt x="130" y="77"/>
                        <a:pt x="142" y="58"/>
                        <a:pt x="134" y="36"/>
                      </a:cubicBezTo>
                      <a:cubicBezTo>
                        <a:pt x="129" y="24"/>
                        <a:pt x="121" y="12"/>
                        <a:pt x="110" y="1"/>
                      </a:cubicBezTo>
                      <a:cubicBezTo>
                        <a:pt x="96" y="0"/>
                        <a:pt x="100" y="15"/>
                        <a:pt x="80" y="17"/>
                      </a:cubicBezTo>
                      <a:close/>
                      <a:moveTo>
                        <a:pt x="123" y="185"/>
                      </a:moveTo>
                      <a:cubicBezTo>
                        <a:pt x="157" y="182"/>
                        <a:pt x="189" y="182"/>
                        <a:pt x="209" y="208"/>
                      </a:cubicBezTo>
                      <a:cubicBezTo>
                        <a:pt x="219" y="225"/>
                        <a:pt x="205" y="227"/>
                        <a:pt x="196" y="232"/>
                      </a:cubicBezTo>
                      <a:cubicBezTo>
                        <a:pt x="181" y="232"/>
                        <a:pt x="164" y="233"/>
                        <a:pt x="159" y="223"/>
                      </a:cubicBezTo>
                      <a:cubicBezTo>
                        <a:pt x="152" y="207"/>
                        <a:pt x="132" y="202"/>
                        <a:pt x="123" y="1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9" tIns="45720" rIns="91439" bIns="45720" numCol="1" anchor="t" anchorCtr="0" compatLnSpc="1"/>
                <a:p>
                  <a:endParaRPr lang="zh-CN" altLang="en-US" sz="1800"/>
                </a:p>
              </p:txBody>
            </p:sp>
            <p:sp>
              <p:nvSpPr>
                <p:cNvPr id="82" name="Freeform 23"/>
                <p:cNvSpPr/>
                <p:nvPr>
                  <p:custDataLst>
                    <p:tags r:id="rId15"/>
                  </p:custDataLst>
                </p:nvPr>
              </p:nvSpPr>
              <p:spPr bwMode="auto">
                <a:xfrm>
                  <a:off x="9680543" y="3034784"/>
                  <a:ext cx="952903" cy="1154827"/>
                </a:xfrm>
                <a:custGeom>
                  <a:avLst/>
                  <a:gdLst>
                    <a:gd name="T0" fmla="*/ 49 w 257"/>
                    <a:gd name="T1" fmla="*/ 24 h 310"/>
                    <a:gd name="T2" fmla="*/ 61 w 257"/>
                    <a:gd name="T3" fmla="*/ 78 h 310"/>
                    <a:gd name="T4" fmla="*/ 85 w 257"/>
                    <a:gd name="T5" fmla="*/ 72 h 310"/>
                    <a:gd name="T6" fmla="*/ 88 w 257"/>
                    <a:gd name="T7" fmla="*/ 55 h 310"/>
                    <a:gd name="T8" fmla="*/ 89 w 257"/>
                    <a:gd name="T9" fmla="*/ 37 h 310"/>
                    <a:gd name="T10" fmla="*/ 49 w 257"/>
                    <a:gd name="T11" fmla="*/ 24 h 310"/>
                    <a:gd name="T12" fmla="*/ 147 w 257"/>
                    <a:gd name="T13" fmla="*/ 48 h 310"/>
                    <a:gd name="T14" fmla="*/ 118 w 257"/>
                    <a:gd name="T15" fmla="*/ 26 h 310"/>
                    <a:gd name="T16" fmla="*/ 122 w 257"/>
                    <a:gd name="T17" fmla="*/ 62 h 310"/>
                    <a:gd name="T18" fmla="*/ 147 w 257"/>
                    <a:gd name="T19" fmla="*/ 48 h 310"/>
                    <a:gd name="T20" fmla="*/ 208 w 257"/>
                    <a:gd name="T21" fmla="*/ 9 h 310"/>
                    <a:gd name="T22" fmla="*/ 164 w 257"/>
                    <a:gd name="T23" fmla="*/ 76 h 310"/>
                    <a:gd name="T24" fmla="*/ 227 w 257"/>
                    <a:gd name="T25" fmla="*/ 63 h 310"/>
                    <a:gd name="T26" fmla="*/ 250 w 257"/>
                    <a:gd name="T27" fmla="*/ 38 h 310"/>
                    <a:gd name="T28" fmla="*/ 208 w 257"/>
                    <a:gd name="T29" fmla="*/ 9 h 310"/>
                    <a:gd name="T30" fmla="*/ 1 w 257"/>
                    <a:gd name="T31" fmla="*/ 163 h 310"/>
                    <a:gd name="T32" fmla="*/ 14 w 257"/>
                    <a:gd name="T33" fmla="*/ 116 h 310"/>
                    <a:gd name="T34" fmla="*/ 179 w 257"/>
                    <a:gd name="T35" fmla="*/ 101 h 310"/>
                    <a:gd name="T36" fmla="*/ 191 w 257"/>
                    <a:gd name="T37" fmla="*/ 129 h 310"/>
                    <a:gd name="T38" fmla="*/ 162 w 257"/>
                    <a:gd name="T39" fmla="*/ 149 h 310"/>
                    <a:gd name="T40" fmla="*/ 135 w 257"/>
                    <a:gd name="T41" fmla="*/ 215 h 310"/>
                    <a:gd name="T42" fmla="*/ 169 w 257"/>
                    <a:gd name="T43" fmla="*/ 222 h 310"/>
                    <a:gd name="T44" fmla="*/ 199 w 257"/>
                    <a:gd name="T45" fmla="*/ 221 h 310"/>
                    <a:gd name="T46" fmla="*/ 199 w 257"/>
                    <a:gd name="T47" fmla="*/ 247 h 310"/>
                    <a:gd name="T48" fmla="*/ 149 w 257"/>
                    <a:gd name="T49" fmla="*/ 246 h 310"/>
                    <a:gd name="T50" fmla="*/ 148 w 257"/>
                    <a:gd name="T51" fmla="*/ 259 h 310"/>
                    <a:gd name="T52" fmla="*/ 111 w 257"/>
                    <a:gd name="T53" fmla="*/ 300 h 310"/>
                    <a:gd name="T54" fmla="*/ 41 w 257"/>
                    <a:gd name="T55" fmla="*/ 263 h 310"/>
                    <a:gd name="T56" fmla="*/ 32 w 257"/>
                    <a:gd name="T57" fmla="*/ 213 h 310"/>
                    <a:gd name="T58" fmla="*/ 104 w 257"/>
                    <a:gd name="T59" fmla="*/ 219 h 310"/>
                    <a:gd name="T60" fmla="*/ 139 w 257"/>
                    <a:gd name="T61" fmla="*/ 167 h 310"/>
                    <a:gd name="T62" fmla="*/ 98 w 257"/>
                    <a:gd name="T63" fmla="*/ 183 h 310"/>
                    <a:gd name="T64" fmla="*/ 67 w 257"/>
                    <a:gd name="T65" fmla="*/ 196 h 310"/>
                    <a:gd name="T66" fmla="*/ 145 w 257"/>
                    <a:gd name="T67" fmla="*/ 136 h 310"/>
                    <a:gd name="T68" fmla="*/ 55 w 257"/>
                    <a:gd name="T69" fmla="*/ 149 h 310"/>
                    <a:gd name="T70" fmla="*/ 39 w 257"/>
                    <a:gd name="T71" fmla="*/ 154 h 310"/>
                    <a:gd name="T72" fmla="*/ 1 w 257"/>
                    <a:gd name="T73" fmla="*/ 163 h 310"/>
                    <a:gd name="T74" fmla="*/ 60 w 257"/>
                    <a:gd name="T75" fmla="*/ 249 h 310"/>
                    <a:gd name="T76" fmla="*/ 71 w 257"/>
                    <a:gd name="T77" fmla="*/ 272 h 310"/>
                    <a:gd name="T78" fmla="*/ 104 w 257"/>
                    <a:gd name="T79" fmla="*/ 272 h 310"/>
                    <a:gd name="T80" fmla="*/ 114 w 257"/>
                    <a:gd name="T81" fmla="*/ 253 h 310"/>
                    <a:gd name="T82" fmla="*/ 60 w 257"/>
                    <a:gd name="T83" fmla="*/ 24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7" h="310">
                      <a:moveTo>
                        <a:pt x="49" y="24"/>
                      </a:moveTo>
                      <a:cubicBezTo>
                        <a:pt x="36" y="41"/>
                        <a:pt x="44" y="58"/>
                        <a:pt x="61" y="78"/>
                      </a:cubicBezTo>
                      <a:cubicBezTo>
                        <a:pt x="74" y="80"/>
                        <a:pt x="82" y="79"/>
                        <a:pt x="85" y="72"/>
                      </a:cubicBezTo>
                      <a:cubicBezTo>
                        <a:pt x="88" y="68"/>
                        <a:pt x="87" y="61"/>
                        <a:pt x="88" y="55"/>
                      </a:cubicBezTo>
                      <a:cubicBezTo>
                        <a:pt x="88" y="49"/>
                        <a:pt x="90" y="43"/>
                        <a:pt x="89" y="37"/>
                      </a:cubicBezTo>
                      <a:cubicBezTo>
                        <a:pt x="84" y="20"/>
                        <a:pt x="47" y="4"/>
                        <a:pt x="49" y="24"/>
                      </a:cubicBezTo>
                      <a:close/>
                      <a:moveTo>
                        <a:pt x="147" y="48"/>
                      </a:moveTo>
                      <a:cubicBezTo>
                        <a:pt x="141" y="36"/>
                        <a:pt x="139" y="22"/>
                        <a:pt x="118" y="26"/>
                      </a:cubicBezTo>
                      <a:cubicBezTo>
                        <a:pt x="103" y="43"/>
                        <a:pt x="115" y="56"/>
                        <a:pt x="122" y="62"/>
                      </a:cubicBezTo>
                      <a:cubicBezTo>
                        <a:pt x="125" y="70"/>
                        <a:pt x="130" y="64"/>
                        <a:pt x="147" y="48"/>
                      </a:cubicBezTo>
                      <a:close/>
                      <a:moveTo>
                        <a:pt x="208" y="9"/>
                      </a:moveTo>
                      <a:cubicBezTo>
                        <a:pt x="193" y="40"/>
                        <a:pt x="178" y="52"/>
                        <a:pt x="164" y="76"/>
                      </a:cubicBezTo>
                      <a:cubicBezTo>
                        <a:pt x="186" y="60"/>
                        <a:pt x="207" y="62"/>
                        <a:pt x="227" y="63"/>
                      </a:cubicBezTo>
                      <a:cubicBezTo>
                        <a:pt x="250" y="50"/>
                        <a:pt x="257" y="42"/>
                        <a:pt x="250" y="38"/>
                      </a:cubicBezTo>
                      <a:cubicBezTo>
                        <a:pt x="240" y="17"/>
                        <a:pt x="229" y="0"/>
                        <a:pt x="208" y="9"/>
                      </a:cubicBezTo>
                      <a:close/>
                      <a:moveTo>
                        <a:pt x="1" y="163"/>
                      </a:moveTo>
                      <a:cubicBezTo>
                        <a:pt x="3" y="149"/>
                        <a:pt x="12" y="130"/>
                        <a:pt x="14" y="116"/>
                      </a:cubicBezTo>
                      <a:cubicBezTo>
                        <a:pt x="62" y="91"/>
                        <a:pt x="104" y="91"/>
                        <a:pt x="179" y="101"/>
                      </a:cubicBezTo>
                      <a:cubicBezTo>
                        <a:pt x="186" y="106"/>
                        <a:pt x="193" y="121"/>
                        <a:pt x="191" y="129"/>
                      </a:cubicBezTo>
                      <a:cubicBezTo>
                        <a:pt x="180" y="139"/>
                        <a:pt x="173" y="139"/>
                        <a:pt x="162" y="149"/>
                      </a:cubicBezTo>
                      <a:cubicBezTo>
                        <a:pt x="166" y="170"/>
                        <a:pt x="149" y="192"/>
                        <a:pt x="135" y="215"/>
                      </a:cubicBezTo>
                      <a:cubicBezTo>
                        <a:pt x="136" y="226"/>
                        <a:pt x="151" y="225"/>
                        <a:pt x="169" y="222"/>
                      </a:cubicBezTo>
                      <a:cubicBezTo>
                        <a:pt x="179" y="221"/>
                        <a:pt x="191" y="216"/>
                        <a:pt x="199" y="221"/>
                      </a:cubicBezTo>
                      <a:cubicBezTo>
                        <a:pt x="220" y="236"/>
                        <a:pt x="204" y="246"/>
                        <a:pt x="199" y="247"/>
                      </a:cubicBezTo>
                      <a:cubicBezTo>
                        <a:pt x="177" y="249"/>
                        <a:pt x="153" y="250"/>
                        <a:pt x="149" y="246"/>
                      </a:cubicBezTo>
                      <a:cubicBezTo>
                        <a:pt x="146" y="252"/>
                        <a:pt x="150" y="252"/>
                        <a:pt x="148" y="259"/>
                      </a:cubicBezTo>
                      <a:cubicBezTo>
                        <a:pt x="141" y="287"/>
                        <a:pt x="127" y="298"/>
                        <a:pt x="111" y="300"/>
                      </a:cubicBezTo>
                      <a:cubicBezTo>
                        <a:pt x="70" y="310"/>
                        <a:pt x="40" y="303"/>
                        <a:pt x="41" y="263"/>
                      </a:cubicBezTo>
                      <a:cubicBezTo>
                        <a:pt x="18" y="240"/>
                        <a:pt x="9" y="221"/>
                        <a:pt x="32" y="213"/>
                      </a:cubicBezTo>
                      <a:cubicBezTo>
                        <a:pt x="42" y="226"/>
                        <a:pt x="69" y="225"/>
                        <a:pt x="104" y="219"/>
                      </a:cubicBezTo>
                      <a:cubicBezTo>
                        <a:pt x="116" y="201"/>
                        <a:pt x="127" y="184"/>
                        <a:pt x="139" y="167"/>
                      </a:cubicBezTo>
                      <a:cubicBezTo>
                        <a:pt x="128" y="166"/>
                        <a:pt x="105" y="163"/>
                        <a:pt x="98" y="183"/>
                      </a:cubicBezTo>
                      <a:cubicBezTo>
                        <a:pt x="91" y="205"/>
                        <a:pt x="75" y="199"/>
                        <a:pt x="67" y="196"/>
                      </a:cubicBezTo>
                      <a:cubicBezTo>
                        <a:pt x="51" y="158"/>
                        <a:pt x="125" y="157"/>
                        <a:pt x="145" y="136"/>
                      </a:cubicBezTo>
                      <a:cubicBezTo>
                        <a:pt x="131" y="121"/>
                        <a:pt x="100" y="131"/>
                        <a:pt x="55" y="149"/>
                      </a:cubicBezTo>
                      <a:cubicBezTo>
                        <a:pt x="53" y="149"/>
                        <a:pt x="40" y="151"/>
                        <a:pt x="39" y="154"/>
                      </a:cubicBezTo>
                      <a:cubicBezTo>
                        <a:pt x="36" y="177"/>
                        <a:pt x="0" y="189"/>
                        <a:pt x="1" y="163"/>
                      </a:cubicBezTo>
                      <a:close/>
                      <a:moveTo>
                        <a:pt x="60" y="249"/>
                      </a:moveTo>
                      <a:cubicBezTo>
                        <a:pt x="55" y="256"/>
                        <a:pt x="58" y="262"/>
                        <a:pt x="71" y="272"/>
                      </a:cubicBezTo>
                      <a:cubicBezTo>
                        <a:pt x="75" y="275"/>
                        <a:pt x="88" y="273"/>
                        <a:pt x="104" y="272"/>
                      </a:cubicBezTo>
                      <a:cubicBezTo>
                        <a:pt x="108" y="264"/>
                        <a:pt x="111" y="261"/>
                        <a:pt x="114" y="253"/>
                      </a:cubicBezTo>
                      <a:cubicBezTo>
                        <a:pt x="96" y="251"/>
                        <a:pt x="78" y="250"/>
                        <a:pt x="60" y="2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9" tIns="45720" rIns="91439" bIns="45720" numCol="1" anchor="t" anchorCtr="0" compatLnSpc="1"/>
                <a:p>
                  <a:endParaRPr lang="zh-CN" altLang="en-US" sz="1800"/>
                </a:p>
              </p:txBody>
            </p:sp>
            <p:sp>
              <p:nvSpPr>
                <p:cNvPr id="83" name="Freeform 24"/>
                <p:cNvSpPr/>
                <p:nvPr>
                  <p:custDataLst>
                    <p:tags r:id="rId16"/>
                  </p:custDataLst>
                </p:nvPr>
              </p:nvSpPr>
              <p:spPr bwMode="auto">
                <a:xfrm>
                  <a:off x="3724901" y="3093774"/>
                  <a:ext cx="680645" cy="1039118"/>
                </a:xfrm>
                <a:custGeom>
                  <a:avLst/>
                  <a:gdLst>
                    <a:gd name="T0" fmla="*/ 13 w 184"/>
                    <a:gd name="T1" fmla="*/ 114 h 279"/>
                    <a:gd name="T2" fmla="*/ 6 w 184"/>
                    <a:gd name="T3" fmla="*/ 136 h 279"/>
                    <a:gd name="T4" fmla="*/ 1 w 184"/>
                    <a:gd name="T5" fmla="*/ 157 h 279"/>
                    <a:gd name="T6" fmla="*/ 59 w 184"/>
                    <a:gd name="T7" fmla="*/ 225 h 279"/>
                    <a:gd name="T8" fmla="*/ 67 w 184"/>
                    <a:gd name="T9" fmla="*/ 255 h 279"/>
                    <a:gd name="T10" fmla="*/ 103 w 184"/>
                    <a:gd name="T11" fmla="*/ 279 h 279"/>
                    <a:gd name="T12" fmla="*/ 167 w 184"/>
                    <a:gd name="T13" fmla="*/ 273 h 279"/>
                    <a:gd name="T14" fmla="*/ 184 w 184"/>
                    <a:gd name="T15" fmla="*/ 260 h 279"/>
                    <a:gd name="T16" fmla="*/ 182 w 184"/>
                    <a:gd name="T17" fmla="*/ 236 h 279"/>
                    <a:gd name="T18" fmla="*/ 135 w 184"/>
                    <a:gd name="T19" fmla="*/ 237 h 279"/>
                    <a:gd name="T20" fmla="*/ 90 w 184"/>
                    <a:gd name="T21" fmla="*/ 227 h 279"/>
                    <a:gd name="T22" fmla="*/ 143 w 184"/>
                    <a:gd name="T23" fmla="*/ 202 h 279"/>
                    <a:gd name="T24" fmla="*/ 146 w 184"/>
                    <a:gd name="T25" fmla="*/ 159 h 279"/>
                    <a:gd name="T26" fmla="*/ 182 w 184"/>
                    <a:gd name="T27" fmla="*/ 113 h 279"/>
                    <a:gd name="T28" fmla="*/ 126 w 184"/>
                    <a:gd name="T29" fmla="*/ 63 h 279"/>
                    <a:gd name="T30" fmla="*/ 83 w 184"/>
                    <a:gd name="T31" fmla="*/ 0 h 279"/>
                    <a:gd name="T32" fmla="*/ 88 w 184"/>
                    <a:gd name="T33" fmla="*/ 60 h 279"/>
                    <a:gd name="T34" fmla="*/ 41 w 184"/>
                    <a:gd name="T35" fmla="*/ 124 h 279"/>
                    <a:gd name="T36" fmla="*/ 46 w 184"/>
                    <a:gd name="T37" fmla="*/ 182 h 279"/>
                    <a:gd name="T38" fmla="*/ 13 w 184"/>
                    <a:gd name="T39" fmla="*/ 114 h 279"/>
                    <a:gd name="T40" fmla="*/ 112 w 184"/>
                    <a:gd name="T41" fmla="*/ 90 h 279"/>
                    <a:gd name="T42" fmla="*/ 132 w 184"/>
                    <a:gd name="T43" fmla="*/ 89 h 279"/>
                    <a:gd name="T44" fmla="*/ 147 w 184"/>
                    <a:gd name="T45" fmla="*/ 114 h 279"/>
                    <a:gd name="T46" fmla="*/ 129 w 184"/>
                    <a:gd name="T47" fmla="*/ 141 h 279"/>
                    <a:gd name="T48" fmla="*/ 108 w 184"/>
                    <a:gd name="T49" fmla="*/ 142 h 279"/>
                    <a:gd name="T50" fmla="*/ 105 w 184"/>
                    <a:gd name="T51" fmla="*/ 117 h 279"/>
                    <a:gd name="T52" fmla="*/ 112 w 184"/>
                    <a:gd name="T53" fmla="*/ 90 h 279"/>
                    <a:gd name="T54" fmla="*/ 89 w 184"/>
                    <a:gd name="T55" fmla="*/ 161 h 279"/>
                    <a:gd name="T56" fmla="*/ 107 w 184"/>
                    <a:gd name="T57" fmla="*/ 158 h 279"/>
                    <a:gd name="T58" fmla="*/ 105 w 184"/>
                    <a:gd name="T59" fmla="*/ 167 h 279"/>
                    <a:gd name="T60" fmla="*/ 95 w 184"/>
                    <a:gd name="T61" fmla="*/ 168 h 279"/>
                    <a:gd name="T62" fmla="*/ 89 w 184"/>
                    <a:gd name="T63" fmla="*/ 161 h 279"/>
                    <a:gd name="T64" fmla="*/ 95 w 184"/>
                    <a:gd name="T65" fmla="*/ 181 h 279"/>
                    <a:gd name="T66" fmla="*/ 112 w 184"/>
                    <a:gd name="T67" fmla="*/ 178 h 279"/>
                    <a:gd name="T68" fmla="*/ 119 w 184"/>
                    <a:gd name="T69" fmla="*/ 184 h 279"/>
                    <a:gd name="T70" fmla="*/ 103 w 184"/>
                    <a:gd name="T71" fmla="*/ 186 h 279"/>
                    <a:gd name="T72" fmla="*/ 95 w 184"/>
                    <a:gd name="T73" fmla="*/ 181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4" h="279">
                      <a:moveTo>
                        <a:pt x="13" y="114"/>
                      </a:moveTo>
                      <a:cubicBezTo>
                        <a:pt x="7" y="115"/>
                        <a:pt x="8" y="124"/>
                        <a:pt x="6" y="136"/>
                      </a:cubicBezTo>
                      <a:cubicBezTo>
                        <a:pt x="5" y="142"/>
                        <a:pt x="0" y="150"/>
                        <a:pt x="1" y="157"/>
                      </a:cubicBezTo>
                      <a:cubicBezTo>
                        <a:pt x="1" y="205"/>
                        <a:pt x="21" y="214"/>
                        <a:pt x="59" y="225"/>
                      </a:cubicBezTo>
                      <a:cubicBezTo>
                        <a:pt x="62" y="235"/>
                        <a:pt x="65" y="245"/>
                        <a:pt x="67" y="255"/>
                      </a:cubicBezTo>
                      <a:cubicBezTo>
                        <a:pt x="77" y="267"/>
                        <a:pt x="90" y="274"/>
                        <a:pt x="103" y="279"/>
                      </a:cubicBezTo>
                      <a:cubicBezTo>
                        <a:pt x="126" y="273"/>
                        <a:pt x="147" y="270"/>
                        <a:pt x="167" y="273"/>
                      </a:cubicBezTo>
                      <a:cubicBezTo>
                        <a:pt x="173" y="269"/>
                        <a:pt x="178" y="264"/>
                        <a:pt x="184" y="260"/>
                      </a:cubicBezTo>
                      <a:cubicBezTo>
                        <a:pt x="182" y="254"/>
                        <a:pt x="180" y="242"/>
                        <a:pt x="182" y="236"/>
                      </a:cubicBezTo>
                      <a:cubicBezTo>
                        <a:pt x="158" y="235"/>
                        <a:pt x="147" y="237"/>
                        <a:pt x="135" y="237"/>
                      </a:cubicBezTo>
                      <a:cubicBezTo>
                        <a:pt x="108" y="251"/>
                        <a:pt x="91" y="245"/>
                        <a:pt x="90" y="227"/>
                      </a:cubicBezTo>
                      <a:cubicBezTo>
                        <a:pt x="107" y="226"/>
                        <a:pt x="119" y="224"/>
                        <a:pt x="143" y="202"/>
                      </a:cubicBezTo>
                      <a:cubicBezTo>
                        <a:pt x="138" y="188"/>
                        <a:pt x="138" y="173"/>
                        <a:pt x="146" y="159"/>
                      </a:cubicBezTo>
                      <a:cubicBezTo>
                        <a:pt x="158" y="144"/>
                        <a:pt x="170" y="128"/>
                        <a:pt x="182" y="113"/>
                      </a:cubicBezTo>
                      <a:cubicBezTo>
                        <a:pt x="167" y="92"/>
                        <a:pt x="147" y="78"/>
                        <a:pt x="126" y="63"/>
                      </a:cubicBezTo>
                      <a:cubicBezTo>
                        <a:pt x="128" y="26"/>
                        <a:pt x="110" y="5"/>
                        <a:pt x="83" y="0"/>
                      </a:cubicBezTo>
                      <a:cubicBezTo>
                        <a:pt x="90" y="24"/>
                        <a:pt x="97" y="45"/>
                        <a:pt x="88" y="60"/>
                      </a:cubicBezTo>
                      <a:cubicBezTo>
                        <a:pt x="66" y="78"/>
                        <a:pt x="50" y="100"/>
                        <a:pt x="41" y="124"/>
                      </a:cubicBezTo>
                      <a:cubicBezTo>
                        <a:pt x="54" y="142"/>
                        <a:pt x="64" y="161"/>
                        <a:pt x="46" y="182"/>
                      </a:cubicBezTo>
                      <a:cubicBezTo>
                        <a:pt x="25" y="161"/>
                        <a:pt x="20" y="120"/>
                        <a:pt x="13" y="114"/>
                      </a:cubicBezTo>
                      <a:close/>
                      <a:moveTo>
                        <a:pt x="112" y="90"/>
                      </a:moveTo>
                      <a:cubicBezTo>
                        <a:pt x="119" y="91"/>
                        <a:pt x="125" y="87"/>
                        <a:pt x="132" y="89"/>
                      </a:cubicBezTo>
                      <a:cubicBezTo>
                        <a:pt x="149" y="95"/>
                        <a:pt x="155" y="107"/>
                        <a:pt x="147" y="114"/>
                      </a:cubicBezTo>
                      <a:cubicBezTo>
                        <a:pt x="141" y="123"/>
                        <a:pt x="135" y="132"/>
                        <a:pt x="129" y="141"/>
                      </a:cubicBezTo>
                      <a:cubicBezTo>
                        <a:pt x="122" y="145"/>
                        <a:pt x="115" y="145"/>
                        <a:pt x="108" y="142"/>
                      </a:cubicBezTo>
                      <a:cubicBezTo>
                        <a:pt x="107" y="134"/>
                        <a:pt x="106" y="125"/>
                        <a:pt x="105" y="117"/>
                      </a:cubicBezTo>
                      <a:cubicBezTo>
                        <a:pt x="102" y="104"/>
                        <a:pt x="105" y="96"/>
                        <a:pt x="112" y="90"/>
                      </a:cubicBezTo>
                      <a:close/>
                      <a:moveTo>
                        <a:pt x="89" y="161"/>
                      </a:moveTo>
                      <a:cubicBezTo>
                        <a:pt x="93" y="159"/>
                        <a:pt x="102" y="160"/>
                        <a:pt x="107" y="158"/>
                      </a:cubicBezTo>
                      <a:cubicBezTo>
                        <a:pt x="108" y="162"/>
                        <a:pt x="104" y="163"/>
                        <a:pt x="105" y="167"/>
                      </a:cubicBezTo>
                      <a:cubicBezTo>
                        <a:pt x="101" y="167"/>
                        <a:pt x="98" y="168"/>
                        <a:pt x="95" y="168"/>
                      </a:cubicBezTo>
                      <a:cubicBezTo>
                        <a:pt x="93" y="166"/>
                        <a:pt x="91" y="164"/>
                        <a:pt x="89" y="161"/>
                      </a:cubicBezTo>
                      <a:close/>
                      <a:moveTo>
                        <a:pt x="95" y="181"/>
                      </a:moveTo>
                      <a:cubicBezTo>
                        <a:pt x="101" y="180"/>
                        <a:pt x="106" y="179"/>
                        <a:pt x="112" y="178"/>
                      </a:cubicBezTo>
                      <a:cubicBezTo>
                        <a:pt x="114" y="180"/>
                        <a:pt x="117" y="182"/>
                        <a:pt x="119" y="184"/>
                      </a:cubicBezTo>
                      <a:cubicBezTo>
                        <a:pt x="114" y="185"/>
                        <a:pt x="108" y="185"/>
                        <a:pt x="103" y="186"/>
                      </a:cubicBezTo>
                      <a:cubicBezTo>
                        <a:pt x="100" y="185"/>
                        <a:pt x="98" y="183"/>
                        <a:pt x="95" y="1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9" tIns="45720" rIns="91439" bIns="45720" numCol="1" anchor="t" anchorCtr="0" compatLnSpc="1"/>
                <a:p>
                  <a:endParaRPr lang="zh-CN" altLang="en-US" sz="1800"/>
                </a:p>
              </p:txBody>
            </p:sp>
            <p:sp>
              <p:nvSpPr>
                <p:cNvPr id="84" name="Freeform 25"/>
                <p:cNvSpPr/>
                <p:nvPr>
                  <p:custDataLst>
                    <p:tags r:id="rId17"/>
                  </p:custDataLst>
                </p:nvPr>
              </p:nvSpPr>
              <p:spPr bwMode="auto">
                <a:xfrm>
                  <a:off x="4870653" y="3182258"/>
                  <a:ext cx="691989" cy="862150"/>
                </a:xfrm>
                <a:custGeom>
                  <a:avLst/>
                  <a:gdLst>
                    <a:gd name="T0" fmla="*/ 49 w 187"/>
                    <a:gd name="T1" fmla="*/ 23 h 231"/>
                    <a:gd name="T2" fmla="*/ 68 w 187"/>
                    <a:gd name="T3" fmla="*/ 14 h 231"/>
                    <a:gd name="T4" fmla="*/ 92 w 187"/>
                    <a:gd name="T5" fmla="*/ 3 h 231"/>
                    <a:gd name="T6" fmla="*/ 120 w 187"/>
                    <a:gd name="T7" fmla="*/ 16 h 231"/>
                    <a:gd name="T8" fmla="*/ 124 w 187"/>
                    <a:gd name="T9" fmla="*/ 34 h 231"/>
                    <a:gd name="T10" fmla="*/ 90 w 187"/>
                    <a:gd name="T11" fmla="*/ 113 h 231"/>
                    <a:gd name="T12" fmla="*/ 142 w 187"/>
                    <a:gd name="T13" fmla="*/ 125 h 231"/>
                    <a:gd name="T14" fmla="*/ 181 w 187"/>
                    <a:gd name="T15" fmla="*/ 136 h 231"/>
                    <a:gd name="T16" fmla="*/ 178 w 187"/>
                    <a:gd name="T17" fmla="*/ 157 h 231"/>
                    <a:gd name="T18" fmla="*/ 142 w 187"/>
                    <a:gd name="T19" fmla="*/ 158 h 231"/>
                    <a:gd name="T20" fmla="*/ 111 w 187"/>
                    <a:gd name="T21" fmla="*/ 229 h 231"/>
                    <a:gd name="T22" fmla="*/ 58 w 187"/>
                    <a:gd name="T23" fmla="*/ 227 h 231"/>
                    <a:gd name="T24" fmla="*/ 23 w 187"/>
                    <a:gd name="T25" fmla="*/ 223 h 231"/>
                    <a:gd name="T26" fmla="*/ 13 w 187"/>
                    <a:gd name="T27" fmla="*/ 169 h 231"/>
                    <a:gd name="T28" fmla="*/ 5 w 187"/>
                    <a:gd name="T29" fmla="*/ 141 h 231"/>
                    <a:gd name="T30" fmla="*/ 64 w 187"/>
                    <a:gd name="T31" fmla="*/ 136 h 231"/>
                    <a:gd name="T32" fmla="*/ 57 w 187"/>
                    <a:gd name="T33" fmla="*/ 120 h 231"/>
                    <a:gd name="T34" fmla="*/ 83 w 187"/>
                    <a:gd name="T35" fmla="*/ 66 h 231"/>
                    <a:gd name="T36" fmla="*/ 76 w 187"/>
                    <a:gd name="T37" fmla="*/ 42 h 231"/>
                    <a:gd name="T38" fmla="*/ 49 w 187"/>
                    <a:gd name="T39" fmla="*/ 23 h 231"/>
                    <a:gd name="T40" fmla="*/ 31 w 187"/>
                    <a:gd name="T41" fmla="*/ 165 h 231"/>
                    <a:gd name="T42" fmla="*/ 89 w 187"/>
                    <a:gd name="T43" fmla="*/ 198 h 231"/>
                    <a:gd name="T44" fmla="*/ 97 w 187"/>
                    <a:gd name="T45" fmla="*/ 162 h 231"/>
                    <a:gd name="T46" fmla="*/ 31 w 187"/>
                    <a:gd name="T47" fmla="*/ 165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7" h="231">
                      <a:moveTo>
                        <a:pt x="49" y="23"/>
                      </a:moveTo>
                      <a:cubicBezTo>
                        <a:pt x="54" y="19"/>
                        <a:pt x="61" y="18"/>
                        <a:pt x="68" y="14"/>
                      </a:cubicBezTo>
                      <a:cubicBezTo>
                        <a:pt x="75" y="11"/>
                        <a:pt x="84" y="5"/>
                        <a:pt x="92" y="3"/>
                      </a:cubicBezTo>
                      <a:cubicBezTo>
                        <a:pt x="104" y="0"/>
                        <a:pt x="114" y="7"/>
                        <a:pt x="120" y="16"/>
                      </a:cubicBezTo>
                      <a:cubicBezTo>
                        <a:pt x="123" y="21"/>
                        <a:pt x="123" y="28"/>
                        <a:pt x="124" y="34"/>
                      </a:cubicBezTo>
                      <a:cubicBezTo>
                        <a:pt x="119" y="63"/>
                        <a:pt x="105" y="88"/>
                        <a:pt x="90" y="113"/>
                      </a:cubicBezTo>
                      <a:cubicBezTo>
                        <a:pt x="103" y="124"/>
                        <a:pt x="125" y="121"/>
                        <a:pt x="142" y="125"/>
                      </a:cubicBezTo>
                      <a:cubicBezTo>
                        <a:pt x="148" y="126"/>
                        <a:pt x="170" y="127"/>
                        <a:pt x="181" y="136"/>
                      </a:cubicBezTo>
                      <a:cubicBezTo>
                        <a:pt x="187" y="141"/>
                        <a:pt x="185" y="148"/>
                        <a:pt x="178" y="157"/>
                      </a:cubicBezTo>
                      <a:cubicBezTo>
                        <a:pt x="174" y="162"/>
                        <a:pt x="148" y="155"/>
                        <a:pt x="142" y="158"/>
                      </a:cubicBezTo>
                      <a:cubicBezTo>
                        <a:pt x="134" y="181"/>
                        <a:pt x="134" y="200"/>
                        <a:pt x="111" y="229"/>
                      </a:cubicBezTo>
                      <a:cubicBezTo>
                        <a:pt x="96" y="230"/>
                        <a:pt x="76" y="231"/>
                        <a:pt x="58" y="227"/>
                      </a:cubicBezTo>
                      <a:cubicBezTo>
                        <a:pt x="46" y="224"/>
                        <a:pt x="33" y="225"/>
                        <a:pt x="23" y="223"/>
                      </a:cubicBezTo>
                      <a:cubicBezTo>
                        <a:pt x="28" y="203"/>
                        <a:pt x="25" y="185"/>
                        <a:pt x="13" y="169"/>
                      </a:cubicBezTo>
                      <a:cubicBezTo>
                        <a:pt x="5" y="164"/>
                        <a:pt x="0" y="156"/>
                        <a:pt x="5" y="141"/>
                      </a:cubicBezTo>
                      <a:cubicBezTo>
                        <a:pt x="15" y="129"/>
                        <a:pt x="41" y="134"/>
                        <a:pt x="64" y="136"/>
                      </a:cubicBezTo>
                      <a:cubicBezTo>
                        <a:pt x="62" y="131"/>
                        <a:pt x="59" y="125"/>
                        <a:pt x="57" y="120"/>
                      </a:cubicBezTo>
                      <a:cubicBezTo>
                        <a:pt x="62" y="102"/>
                        <a:pt x="71" y="88"/>
                        <a:pt x="83" y="66"/>
                      </a:cubicBezTo>
                      <a:cubicBezTo>
                        <a:pt x="73" y="62"/>
                        <a:pt x="69" y="49"/>
                        <a:pt x="76" y="42"/>
                      </a:cubicBezTo>
                      <a:cubicBezTo>
                        <a:pt x="81" y="36"/>
                        <a:pt x="60" y="36"/>
                        <a:pt x="49" y="23"/>
                      </a:cubicBezTo>
                      <a:close/>
                      <a:moveTo>
                        <a:pt x="31" y="165"/>
                      </a:moveTo>
                      <a:cubicBezTo>
                        <a:pt x="34" y="187"/>
                        <a:pt x="54" y="198"/>
                        <a:pt x="89" y="198"/>
                      </a:cubicBezTo>
                      <a:cubicBezTo>
                        <a:pt x="100" y="189"/>
                        <a:pt x="102" y="177"/>
                        <a:pt x="97" y="162"/>
                      </a:cubicBezTo>
                      <a:cubicBezTo>
                        <a:pt x="75" y="158"/>
                        <a:pt x="59" y="162"/>
                        <a:pt x="31"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9" tIns="45720" rIns="91439" bIns="45720" numCol="1" anchor="t" anchorCtr="0" compatLnSpc="1"/>
                <a:p>
                  <a:endParaRPr lang="zh-CN" altLang="en-US" sz="1800"/>
                </a:p>
              </p:txBody>
            </p:sp>
            <p:sp>
              <p:nvSpPr>
                <p:cNvPr id="85" name="Freeform 26"/>
                <p:cNvSpPr/>
                <p:nvPr>
                  <p:custDataLst>
                    <p:tags r:id="rId18"/>
                  </p:custDataLst>
                </p:nvPr>
              </p:nvSpPr>
              <p:spPr bwMode="auto">
                <a:xfrm>
                  <a:off x="5898427" y="3043860"/>
                  <a:ext cx="1011892" cy="1238774"/>
                </a:xfrm>
                <a:custGeom>
                  <a:avLst/>
                  <a:gdLst>
                    <a:gd name="T0" fmla="*/ 207 w 273"/>
                    <a:gd name="T1" fmla="*/ 11 h 332"/>
                    <a:gd name="T2" fmla="*/ 199 w 273"/>
                    <a:gd name="T3" fmla="*/ 76 h 332"/>
                    <a:gd name="T4" fmla="*/ 158 w 273"/>
                    <a:gd name="T5" fmla="*/ 75 h 332"/>
                    <a:gd name="T6" fmla="*/ 154 w 273"/>
                    <a:gd name="T7" fmla="*/ 101 h 332"/>
                    <a:gd name="T8" fmla="*/ 149 w 273"/>
                    <a:gd name="T9" fmla="*/ 140 h 332"/>
                    <a:gd name="T10" fmla="*/ 165 w 273"/>
                    <a:gd name="T11" fmla="*/ 145 h 332"/>
                    <a:gd name="T12" fmla="*/ 137 w 273"/>
                    <a:gd name="T13" fmla="*/ 186 h 332"/>
                    <a:gd name="T14" fmla="*/ 152 w 273"/>
                    <a:gd name="T15" fmla="*/ 199 h 332"/>
                    <a:gd name="T16" fmla="*/ 190 w 273"/>
                    <a:gd name="T17" fmla="*/ 197 h 332"/>
                    <a:gd name="T18" fmla="*/ 205 w 273"/>
                    <a:gd name="T19" fmla="*/ 332 h 332"/>
                    <a:gd name="T20" fmla="*/ 248 w 273"/>
                    <a:gd name="T21" fmla="*/ 161 h 332"/>
                    <a:gd name="T22" fmla="*/ 241 w 273"/>
                    <a:gd name="T23" fmla="*/ 111 h 332"/>
                    <a:gd name="T24" fmla="*/ 207 w 273"/>
                    <a:gd name="T25" fmla="*/ 11 h 332"/>
                    <a:gd name="T26" fmla="*/ 110 w 273"/>
                    <a:gd name="T27" fmla="*/ 15 h 332"/>
                    <a:gd name="T28" fmla="*/ 112 w 273"/>
                    <a:gd name="T29" fmla="*/ 47 h 332"/>
                    <a:gd name="T30" fmla="*/ 87 w 273"/>
                    <a:gd name="T31" fmla="*/ 97 h 332"/>
                    <a:gd name="T32" fmla="*/ 90 w 273"/>
                    <a:gd name="T33" fmla="*/ 121 h 332"/>
                    <a:gd name="T34" fmla="*/ 86 w 273"/>
                    <a:gd name="T35" fmla="*/ 152 h 332"/>
                    <a:gd name="T36" fmla="*/ 126 w 273"/>
                    <a:gd name="T37" fmla="*/ 117 h 332"/>
                    <a:gd name="T38" fmla="*/ 139 w 273"/>
                    <a:gd name="T39" fmla="*/ 106 h 332"/>
                    <a:gd name="T40" fmla="*/ 139 w 273"/>
                    <a:gd name="T41" fmla="*/ 122 h 332"/>
                    <a:gd name="T42" fmla="*/ 90 w 273"/>
                    <a:gd name="T43" fmla="*/ 193 h 332"/>
                    <a:gd name="T44" fmla="*/ 88 w 273"/>
                    <a:gd name="T45" fmla="*/ 274 h 332"/>
                    <a:gd name="T46" fmla="*/ 58 w 273"/>
                    <a:gd name="T47" fmla="*/ 246 h 332"/>
                    <a:gd name="T48" fmla="*/ 77 w 273"/>
                    <a:gd name="T49" fmla="*/ 247 h 332"/>
                    <a:gd name="T50" fmla="*/ 77 w 273"/>
                    <a:gd name="T51" fmla="*/ 213 h 332"/>
                    <a:gd name="T52" fmla="*/ 25 w 273"/>
                    <a:gd name="T53" fmla="*/ 239 h 332"/>
                    <a:gd name="T54" fmla="*/ 10 w 273"/>
                    <a:gd name="T55" fmla="*/ 217 h 332"/>
                    <a:gd name="T56" fmla="*/ 44 w 273"/>
                    <a:gd name="T57" fmla="*/ 150 h 332"/>
                    <a:gd name="T58" fmla="*/ 9 w 273"/>
                    <a:gd name="T59" fmla="*/ 164 h 332"/>
                    <a:gd name="T60" fmla="*/ 10 w 273"/>
                    <a:gd name="T61" fmla="*/ 142 h 332"/>
                    <a:gd name="T62" fmla="*/ 66 w 273"/>
                    <a:gd name="T63" fmla="*/ 102 h 332"/>
                    <a:gd name="T64" fmla="*/ 110 w 273"/>
                    <a:gd name="T65" fmla="*/ 15 h 332"/>
                    <a:gd name="T66" fmla="*/ 63 w 273"/>
                    <a:gd name="T67" fmla="*/ 173 h 332"/>
                    <a:gd name="T68" fmla="*/ 53 w 273"/>
                    <a:gd name="T69" fmla="*/ 180 h 332"/>
                    <a:gd name="T70" fmla="*/ 63 w 273"/>
                    <a:gd name="T71" fmla="*/ 187 h 332"/>
                    <a:gd name="T72" fmla="*/ 72 w 273"/>
                    <a:gd name="T73" fmla="*/ 180 h 332"/>
                    <a:gd name="T74" fmla="*/ 63 w 273"/>
                    <a:gd name="T75" fmla="*/ 173 h 332"/>
                    <a:gd name="T76" fmla="*/ 170 w 273"/>
                    <a:gd name="T77" fmla="*/ 119 h 332"/>
                    <a:gd name="T78" fmla="*/ 187 w 273"/>
                    <a:gd name="T79" fmla="*/ 106 h 332"/>
                    <a:gd name="T80" fmla="*/ 198 w 273"/>
                    <a:gd name="T81" fmla="*/ 125 h 332"/>
                    <a:gd name="T82" fmla="*/ 170 w 273"/>
                    <a:gd name="T83" fmla="*/ 119 h 332"/>
                    <a:gd name="T84" fmla="*/ 170 w 273"/>
                    <a:gd name="T85" fmla="*/ 170 h 332"/>
                    <a:gd name="T86" fmla="*/ 186 w 273"/>
                    <a:gd name="T87" fmla="*/ 150 h 332"/>
                    <a:gd name="T88" fmla="*/ 195 w 273"/>
                    <a:gd name="T89" fmla="*/ 163 h 332"/>
                    <a:gd name="T90" fmla="*/ 170 w 273"/>
                    <a:gd name="T91" fmla="*/ 17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3" h="332">
                      <a:moveTo>
                        <a:pt x="207" y="11"/>
                      </a:moveTo>
                      <a:cubicBezTo>
                        <a:pt x="207" y="31"/>
                        <a:pt x="202" y="56"/>
                        <a:pt x="199" y="76"/>
                      </a:cubicBezTo>
                      <a:cubicBezTo>
                        <a:pt x="185" y="78"/>
                        <a:pt x="173" y="73"/>
                        <a:pt x="158" y="75"/>
                      </a:cubicBezTo>
                      <a:cubicBezTo>
                        <a:pt x="153" y="85"/>
                        <a:pt x="154" y="91"/>
                        <a:pt x="154" y="101"/>
                      </a:cubicBezTo>
                      <a:cubicBezTo>
                        <a:pt x="153" y="114"/>
                        <a:pt x="141" y="129"/>
                        <a:pt x="149" y="140"/>
                      </a:cubicBezTo>
                      <a:cubicBezTo>
                        <a:pt x="153" y="143"/>
                        <a:pt x="161" y="143"/>
                        <a:pt x="165" y="145"/>
                      </a:cubicBezTo>
                      <a:cubicBezTo>
                        <a:pt x="146" y="163"/>
                        <a:pt x="134" y="168"/>
                        <a:pt x="137" y="186"/>
                      </a:cubicBezTo>
                      <a:cubicBezTo>
                        <a:pt x="135" y="197"/>
                        <a:pt x="142" y="202"/>
                        <a:pt x="152" y="199"/>
                      </a:cubicBezTo>
                      <a:cubicBezTo>
                        <a:pt x="165" y="200"/>
                        <a:pt x="177" y="196"/>
                        <a:pt x="190" y="197"/>
                      </a:cubicBezTo>
                      <a:cubicBezTo>
                        <a:pt x="174" y="251"/>
                        <a:pt x="199" y="289"/>
                        <a:pt x="205" y="332"/>
                      </a:cubicBezTo>
                      <a:cubicBezTo>
                        <a:pt x="221" y="271"/>
                        <a:pt x="231" y="221"/>
                        <a:pt x="248" y="161"/>
                      </a:cubicBezTo>
                      <a:cubicBezTo>
                        <a:pt x="273" y="150"/>
                        <a:pt x="270" y="121"/>
                        <a:pt x="241" y="111"/>
                      </a:cubicBezTo>
                      <a:cubicBezTo>
                        <a:pt x="239" y="51"/>
                        <a:pt x="231" y="0"/>
                        <a:pt x="207" y="11"/>
                      </a:cubicBezTo>
                      <a:close/>
                      <a:moveTo>
                        <a:pt x="110" y="15"/>
                      </a:moveTo>
                      <a:cubicBezTo>
                        <a:pt x="138" y="4"/>
                        <a:pt x="128" y="24"/>
                        <a:pt x="112" y="47"/>
                      </a:cubicBezTo>
                      <a:cubicBezTo>
                        <a:pt x="99" y="61"/>
                        <a:pt x="88" y="77"/>
                        <a:pt x="87" y="97"/>
                      </a:cubicBezTo>
                      <a:cubicBezTo>
                        <a:pt x="87" y="105"/>
                        <a:pt x="90" y="113"/>
                        <a:pt x="90" y="121"/>
                      </a:cubicBezTo>
                      <a:cubicBezTo>
                        <a:pt x="90" y="131"/>
                        <a:pt x="86" y="141"/>
                        <a:pt x="86" y="152"/>
                      </a:cubicBezTo>
                      <a:cubicBezTo>
                        <a:pt x="87" y="169"/>
                        <a:pt x="122" y="134"/>
                        <a:pt x="126" y="117"/>
                      </a:cubicBezTo>
                      <a:cubicBezTo>
                        <a:pt x="128" y="111"/>
                        <a:pt x="134" y="110"/>
                        <a:pt x="139" y="106"/>
                      </a:cubicBezTo>
                      <a:cubicBezTo>
                        <a:pt x="136" y="113"/>
                        <a:pt x="143" y="115"/>
                        <a:pt x="139" y="122"/>
                      </a:cubicBezTo>
                      <a:cubicBezTo>
                        <a:pt x="127" y="144"/>
                        <a:pt x="103" y="173"/>
                        <a:pt x="90" y="193"/>
                      </a:cubicBezTo>
                      <a:cubicBezTo>
                        <a:pt x="91" y="224"/>
                        <a:pt x="96" y="252"/>
                        <a:pt x="88" y="274"/>
                      </a:cubicBezTo>
                      <a:cubicBezTo>
                        <a:pt x="73" y="279"/>
                        <a:pt x="52" y="263"/>
                        <a:pt x="58" y="246"/>
                      </a:cubicBezTo>
                      <a:cubicBezTo>
                        <a:pt x="64" y="249"/>
                        <a:pt x="69" y="256"/>
                        <a:pt x="77" y="247"/>
                      </a:cubicBezTo>
                      <a:cubicBezTo>
                        <a:pt x="77" y="236"/>
                        <a:pt x="77" y="224"/>
                        <a:pt x="77" y="213"/>
                      </a:cubicBezTo>
                      <a:cubicBezTo>
                        <a:pt x="60" y="222"/>
                        <a:pt x="43" y="230"/>
                        <a:pt x="25" y="239"/>
                      </a:cubicBezTo>
                      <a:cubicBezTo>
                        <a:pt x="17" y="242"/>
                        <a:pt x="6" y="240"/>
                        <a:pt x="10" y="217"/>
                      </a:cubicBezTo>
                      <a:cubicBezTo>
                        <a:pt x="27" y="195"/>
                        <a:pt x="42" y="174"/>
                        <a:pt x="44" y="150"/>
                      </a:cubicBezTo>
                      <a:cubicBezTo>
                        <a:pt x="32" y="154"/>
                        <a:pt x="21" y="159"/>
                        <a:pt x="9" y="164"/>
                      </a:cubicBezTo>
                      <a:cubicBezTo>
                        <a:pt x="0" y="168"/>
                        <a:pt x="3" y="153"/>
                        <a:pt x="10" y="142"/>
                      </a:cubicBezTo>
                      <a:cubicBezTo>
                        <a:pt x="23" y="120"/>
                        <a:pt x="64" y="106"/>
                        <a:pt x="66" y="102"/>
                      </a:cubicBezTo>
                      <a:cubicBezTo>
                        <a:pt x="75" y="62"/>
                        <a:pt x="87" y="30"/>
                        <a:pt x="110" y="15"/>
                      </a:cubicBezTo>
                      <a:close/>
                      <a:moveTo>
                        <a:pt x="63" y="173"/>
                      </a:moveTo>
                      <a:cubicBezTo>
                        <a:pt x="58" y="173"/>
                        <a:pt x="53" y="176"/>
                        <a:pt x="53" y="180"/>
                      </a:cubicBezTo>
                      <a:cubicBezTo>
                        <a:pt x="53" y="183"/>
                        <a:pt x="58" y="187"/>
                        <a:pt x="63" y="187"/>
                      </a:cubicBezTo>
                      <a:cubicBezTo>
                        <a:pt x="68" y="187"/>
                        <a:pt x="72" y="183"/>
                        <a:pt x="72" y="180"/>
                      </a:cubicBezTo>
                      <a:cubicBezTo>
                        <a:pt x="72" y="176"/>
                        <a:pt x="68" y="173"/>
                        <a:pt x="63" y="173"/>
                      </a:cubicBezTo>
                      <a:close/>
                      <a:moveTo>
                        <a:pt x="170" y="119"/>
                      </a:moveTo>
                      <a:cubicBezTo>
                        <a:pt x="168" y="108"/>
                        <a:pt x="174" y="105"/>
                        <a:pt x="187" y="106"/>
                      </a:cubicBezTo>
                      <a:cubicBezTo>
                        <a:pt x="197" y="112"/>
                        <a:pt x="200" y="116"/>
                        <a:pt x="198" y="125"/>
                      </a:cubicBezTo>
                      <a:cubicBezTo>
                        <a:pt x="186" y="127"/>
                        <a:pt x="176" y="125"/>
                        <a:pt x="170" y="119"/>
                      </a:cubicBezTo>
                      <a:close/>
                      <a:moveTo>
                        <a:pt x="170" y="170"/>
                      </a:moveTo>
                      <a:cubicBezTo>
                        <a:pt x="168" y="159"/>
                        <a:pt x="173" y="150"/>
                        <a:pt x="186" y="150"/>
                      </a:cubicBezTo>
                      <a:cubicBezTo>
                        <a:pt x="186" y="151"/>
                        <a:pt x="195" y="149"/>
                        <a:pt x="195" y="163"/>
                      </a:cubicBezTo>
                      <a:cubicBezTo>
                        <a:pt x="182" y="165"/>
                        <a:pt x="176" y="176"/>
                        <a:pt x="170" y="1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9" tIns="45720" rIns="91439" bIns="45720" numCol="1" anchor="t" anchorCtr="0" compatLnSpc="1"/>
                <a:p>
                  <a:endParaRPr lang="zh-CN" altLang="en-US" sz="1800"/>
                </a:p>
              </p:txBody>
            </p:sp>
            <p:sp>
              <p:nvSpPr>
                <p:cNvPr id="86" name="Freeform 27"/>
                <p:cNvSpPr/>
                <p:nvPr>
                  <p:custDataLst>
                    <p:tags r:id="rId19"/>
                  </p:custDataLst>
                </p:nvPr>
              </p:nvSpPr>
              <p:spPr bwMode="auto">
                <a:xfrm>
                  <a:off x="7114512" y="3082430"/>
                  <a:ext cx="1186591" cy="950634"/>
                </a:xfrm>
                <a:custGeom>
                  <a:avLst/>
                  <a:gdLst>
                    <a:gd name="T0" fmla="*/ 79 w 320"/>
                    <a:gd name="T1" fmla="*/ 32 h 255"/>
                    <a:gd name="T2" fmla="*/ 61 w 320"/>
                    <a:gd name="T3" fmla="*/ 83 h 255"/>
                    <a:gd name="T4" fmla="*/ 27 w 320"/>
                    <a:gd name="T5" fmla="*/ 92 h 255"/>
                    <a:gd name="T6" fmla="*/ 54 w 320"/>
                    <a:gd name="T7" fmla="*/ 120 h 255"/>
                    <a:gd name="T8" fmla="*/ 45 w 320"/>
                    <a:gd name="T9" fmla="*/ 175 h 255"/>
                    <a:gd name="T10" fmla="*/ 38 w 320"/>
                    <a:gd name="T11" fmla="*/ 183 h 255"/>
                    <a:gd name="T12" fmla="*/ 0 w 320"/>
                    <a:gd name="T13" fmla="*/ 200 h 255"/>
                    <a:gd name="T14" fmla="*/ 28 w 320"/>
                    <a:gd name="T15" fmla="*/ 235 h 255"/>
                    <a:gd name="T16" fmla="*/ 48 w 320"/>
                    <a:gd name="T17" fmla="*/ 214 h 255"/>
                    <a:gd name="T18" fmla="*/ 61 w 320"/>
                    <a:gd name="T19" fmla="*/ 234 h 255"/>
                    <a:gd name="T20" fmla="*/ 81 w 320"/>
                    <a:gd name="T21" fmla="*/ 217 h 255"/>
                    <a:gd name="T22" fmla="*/ 74 w 320"/>
                    <a:gd name="T23" fmla="*/ 175 h 255"/>
                    <a:gd name="T24" fmla="*/ 122 w 320"/>
                    <a:gd name="T25" fmla="*/ 105 h 255"/>
                    <a:gd name="T26" fmla="*/ 155 w 320"/>
                    <a:gd name="T27" fmla="*/ 122 h 255"/>
                    <a:gd name="T28" fmla="*/ 136 w 320"/>
                    <a:gd name="T29" fmla="*/ 141 h 255"/>
                    <a:gd name="T30" fmla="*/ 114 w 320"/>
                    <a:gd name="T31" fmla="*/ 144 h 255"/>
                    <a:gd name="T32" fmla="*/ 113 w 320"/>
                    <a:gd name="T33" fmla="*/ 173 h 255"/>
                    <a:gd name="T34" fmla="*/ 167 w 320"/>
                    <a:gd name="T35" fmla="*/ 203 h 255"/>
                    <a:gd name="T36" fmla="*/ 120 w 320"/>
                    <a:gd name="T37" fmla="*/ 207 h 255"/>
                    <a:gd name="T38" fmla="*/ 104 w 320"/>
                    <a:gd name="T39" fmla="*/ 173 h 255"/>
                    <a:gd name="T40" fmla="*/ 93 w 320"/>
                    <a:gd name="T41" fmla="*/ 229 h 255"/>
                    <a:gd name="T42" fmla="*/ 192 w 320"/>
                    <a:gd name="T43" fmla="*/ 220 h 255"/>
                    <a:gd name="T44" fmla="*/ 218 w 320"/>
                    <a:gd name="T45" fmla="*/ 249 h 255"/>
                    <a:gd name="T46" fmla="*/ 320 w 320"/>
                    <a:gd name="T47" fmla="*/ 238 h 255"/>
                    <a:gd name="T48" fmla="*/ 312 w 320"/>
                    <a:gd name="T49" fmla="*/ 231 h 255"/>
                    <a:gd name="T50" fmla="*/ 255 w 320"/>
                    <a:gd name="T51" fmla="*/ 216 h 255"/>
                    <a:gd name="T52" fmla="*/ 214 w 320"/>
                    <a:gd name="T53" fmla="*/ 192 h 255"/>
                    <a:gd name="T54" fmla="*/ 223 w 320"/>
                    <a:gd name="T55" fmla="*/ 107 h 255"/>
                    <a:gd name="T56" fmla="*/ 189 w 320"/>
                    <a:gd name="T57" fmla="*/ 119 h 255"/>
                    <a:gd name="T58" fmla="*/ 215 w 320"/>
                    <a:gd name="T59" fmla="*/ 94 h 255"/>
                    <a:gd name="T60" fmla="*/ 241 w 320"/>
                    <a:gd name="T61" fmla="*/ 72 h 255"/>
                    <a:gd name="T62" fmla="*/ 240 w 320"/>
                    <a:gd name="T63" fmla="*/ 34 h 255"/>
                    <a:gd name="T64" fmla="*/ 194 w 320"/>
                    <a:gd name="T65" fmla="*/ 65 h 255"/>
                    <a:gd name="T66" fmla="*/ 174 w 320"/>
                    <a:gd name="T67" fmla="*/ 0 h 255"/>
                    <a:gd name="T68" fmla="*/ 163 w 320"/>
                    <a:gd name="T69" fmla="*/ 72 h 255"/>
                    <a:gd name="T70" fmla="*/ 115 w 320"/>
                    <a:gd name="T71" fmla="*/ 96 h 255"/>
                    <a:gd name="T72" fmla="*/ 81 w 320"/>
                    <a:gd name="T73" fmla="*/ 133 h 255"/>
                    <a:gd name="T74" fmla="*/ 91 w 320"/>
                    <a:gd name="T75" fmla="*/ 94 h 255"/>
                    <a:gd name="T76" fmla="*/ 79 w 320"/>
                    <a:gd name="T77" fmla="*/ 32 h 255"/>
                    <a:gd name="T78" fmla="*/ 169 w 320"/>
                    <a:gd name="T79" fmla="*/ 162 h 255"/>
                    <a:gd name="T80" fmla="*/ 200 w 320"/>
                    <a:gd name="T81" fmla="*/ 138 h 255"/>
                    <a:gd name="T82" fmla="*/ 189 w 320"/>
                    <a:gd name="T83" fmla="*/ 181 h 255"/>
                    <a:gd name="T84" fmla="*/ 169 w 320"/>
                    <a:gd name="T85" fmla="*/ 162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 h="255">
                      <a:moveTo>
                        <a:pt x="79" y="32"/>
                      </a:moveTo>
                      <a:cubicBezTo>
                        <a:pt x="72" y="48"/>
                        <a:pt x="66" y="65"/>
                        <a:pt x="61" y="83"/>
                      </a:cubicBezTo>
                      <a:cubicBezTo>
                        <a:pt x="62" y="100"/>
                        <a:pt x="46" y="97"/>
                        <a:pt x="27" y="92"/>
                      </a:cubicBezTo>
                      <a:cubicBezTo>
                        <a:pt x="27" y="105"/>
                        <a:pt x="36" y="113"/>
                        <a:pt x="54" y="120"/>
                      </a:cubicBezTo>
                      <a:cubicBezTo>
                        <a:pt x="52" y="141"/>
                        <a:pt x="50" y="163"/>
                        <a:pt x="45" y="175"/>
                      </a:cubicBezTo>
                      <a:cubicBezTo>
                        <a:pt x="43" y="179"/>
                        <a:pt x="40" y="182"/>
                        <a:pt x="38" y="183"/>
                      </a:cubicBezTo>
                      <a:cubicBezTo>
                        <a:pt x="23" y="194"/>
                        <a:pt x="14" y="197"/>
                        <a:pt x="0" y="200"/>
                      </a:cubicBezTo>
                      <a:cubicBezTo>
                        <a:pt x="12" y="227"/>
                        <a:pt x="8" y="235"/>
                        <a:pt x="28" y="235"/>
                      </a:cubicBezTo>
                      <a:cubicBezTo>
                        <a:pt x="32" y="228"/>
                        <a:pt x="44" y="222"/>
                        <a:pt x="48" y="214"/>
                      </a:cubicBezTo>
                      <a:cubicBezTo>
                        <a:pt x="50" y="223"/>
                        <a:pt x="59" y="226"/>
                        <a:pt x="61" y="234"/>
                      </a:cubicBezTo>
                      <a:cubicBezTo>
                        <a:pt x="70" y="231"/>
                        <a:pt x="78" y="231"/>
                        <a:pt x="81" y="217"/>
                      </a:cubicBezTo>
                      <a:cubicBezTo>
                        <a:pt x="78" y="203"/>
                        <a:pt x="76" y="189"/>
                        <a:pt x="74" y="175"/>
                      </a:cubicBezTo>
                      <a:cubicBezTo>
                        <a:pt x="92" y="162"/>
                        <a:pt x="109" y="137"/>
                        <a:pt x="122" y="105"/>
                      </a:cubicBezTo>
                      <a:cubicBezTo>
                        <a:pt x="130" y="111"/>
                        <a:pt x="140" y="120"/>
                        <a:pt x="155" y="122"/>
                      </a:cubicBezTo>
                      <a:cubicBezTo>
                        <a:pt x="148" y="128"/>
                        <a:pt x="143" y="136"/>
                        <a:pt x="136" y="141"/>
                      </a:cubicBezTo>
                      <a:cubicBezTo>
                        <a:pt x="127" y="143"/>
                        <a:pt x="123" y="143"/>
                        <a:pt x="114" y="144"/>
                      </a:cubicBezTo>
                      <a:cubicBezTo>
                        <a:pt x="116" y="154"/>
                        <a:pt x="111" y="163"/>
                        <a:pt x="113" y="173"/>
                      </a:cubicBezTo>
                      <a:cubicBezTo>
                        <a:pt x="131" y="183"/>
                        <a:pt x="149" y="193"/>
                        <a:pt x="167" y="203"/>
                      </a:cubicBezTo>
                      <a:cubicBezTo>
                        <a:pt x="150" y="209"/>
                        <a:pt x="131" y="214"/>
                        <a:pt x="120" y="207"/>
                      </a:cubicBezTo>
                      <a:cubicBezTo>
                        <a:pt x="110" y="202"/>
                        <a:pt x="107" y="188"/>
                        <a:pt x="104" y="173"/>
                      </a:cubicBezTo>
                      <a:cubicBezTo>
                        <a:pt x="94" y="182"/>
                        <a:pt x="91" y="212"/>
                        <a:pt x="93" y="229"/>
                      </a:cubicBezTo>
                      <a:cubicBezTo>
                        <a:pt x="126" y="236"/>
                        <a:pt x="160" y="233"/>
                        <a:pt x="192" y="220"/>
                      </a:cubicBezTo>
                      <a:cubicBezTo>
                        <a:pt x="206" y="224"/>
                        <a:pt x="204" y="246"/>
                        <a:pt x="218" y="249"/>
                      </a:cubicBezTo>
                      <a:cubicBezTo>
                        <a:pt x="244" y="255"/>
                        <a:pt x="294" y="232"/>
                        <a:pt x="320" y="238"/>
                      </a:cubicBezTo>
                      <a:cubicBezTo>
                        <a:pt x="316" y="235"/>
                        <a:pt x="317" y="232"/>
                        <a:pt x="312" y="231"/>
                      </a:cubicBezTo>
                      <a:cubicBezTo>
                        <a:pt x="295" y="227"/>
                        <a:pt x="273" y="224"/>
                        <a:pt x="255" y="216"/>
                      </a:cubicBezTo>
                      <a:cubicBezTo>
                        <a:pt x="235" y="207"/>
                        <a:pt x="226" y="200"/>
                        <a:pt x="214" y="192"/>
                      </a:cubicBezTo>
                      <a:cubicBezTo>
                        <a:pt x="232" y="163"/>
                        <a:pt x="241" y="118"/>
                        <a:pt x="223" y="107"/>
                      </a:cubicBezTo>
                      <a:cubicBezTo>
                        <a:pt x="216" y="103"/>
                        <a:pt x="204" y="115"/>
                        <a:pt x="189" y="119"/>
                      </a:cubicBezTo>
                      <a:cubicBezTo>
                        <a:pt x="190" y="108"/>
                        <a:pt x="194" y="94"/>
                        <a:pt x="215" y="94"/>
                      </a:cubicBezTo>
                      <a:cubicBezTo>
                        <a:pt x="226" y="93"/>
                        <a:pt x="232" y="79"/>
                        <a:pt x="241" y="72"/>
                      </a:cubicBezTo>
                      <a:cubicBezTo>
                        <a:pt x="243" y="59"/>
                        <a:pt x="244" y="44"/>
                        <a:pt x="240" y="34"/>
                      </a:cubicBezTo>
                      <a:cubicBezTo>
                        <a:pt x="221" y="51"/>
                        <a:pt x="210" y="62"/>
                        <a:pt x="194" y="65"/>
                      </a:cubicBezTo>
                      <a:cubicBezTo>
                        <a:pt x="200" y="38"/>
                        <a:pt x="194" y="16"/>
                        <a:pt x="174" y="0"/>
                      </a:cubicBezTo>
                      <a:cubicBezTo>
                        <a:pt x="164" y="30"/>
                        <a:pt x="159" y="56"/>
                        <a:pt x="163" y="72"/>
                      </a:cubicBezTo>
                      <a:cubicBezTo>
                        <a:pt x="147" y="95"/>
                        <a:pt x="131" y="83"/>
                        <a:pt x="115" y="96"/>
                      </a:cubicBezTo>
                      <a:cubicBezTo>
                        <a:pt x="106" y="104"/>
                        <a:pt x="97" y="117"/>
                        <a:pt x="81" y="133"/>
                      </a:cubicBezTo>
                      <a:cubicBezTo>
                        <a:pt x="68" y="123"/>
                        <a:pt x="71" y="113"/>
                        <a:pt x="91" y="94"/>
                      </a:cubicBezTo>
                      <a:cubicBezTo>
                        <a:pt x="109" y="75"/>
                        <a:pt x="103" y="30"/>
                        <a:pt x="79" y="32"/>
                      </a:cubicBezTo>
                      <a:close/>
                      <a:moveTo>
                        <a:pt x="169" y="162"/>
                      </a:moveTo>
                      <a:cubicBezTo>
                        <a:pt x="176" y="154"/>
                        <a:pt x="187" y="146"/>
                        <a:pt x="200" y="138"/>
                      </a:cubicBezTo>
                      <a:cubicBezTo>
                        <a:pt x="206" y="153"/>
                        <a:pt x="193" y="161"/>
                        <a:pt x="189" y="181"/>
                      </a:cubicBezTo>
                      <a:cubicBezTo>
                        <a:pt x="172" y="175"/>
                        <a:pt x="164" y="171"/>
                        <a:pt x="169" y="1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9" tIns="45720" rIns="91439" bIns="45720" numCol="1" anchor="t" anchorCtr="0" compatLnSpc="1"/>
                <a:p>
                  <a:endParaRPr lang="zh-CN" altLang="en-US" sz="1800"/>
                </a:p>
              </p:txBody>
            </p:sp>
          </p:grpSp>
          <p:grpSp>
            <p:nvGrpSpPr>
              <p:cNvPr id="87" name="组合 86"/>
              <p:cNvGrpSpPr/>
              <p:nvPr/>
            </p:nvGrpSpPr>
            <p:grpSpPr>
              <a:xfrm>
                <a:off x="3720364" y="4424710"/>
                <a:ext cx="6865437" cy="428806"/>
                <a:chOff x="3720364" y="4424710"/>
                <a:chExt cx="6865437" cy="428806"/>
              </a:xfrm>
              <a:grpFill/>
            </p:grpSpPr>
            <p:sp>
              <p:nvSpPr>
                <p:cNvPr id="88" name="Freeform 28"/>
                <p:cNvSpPr/>
                <p:nvPr>
                  <p:custDataLst>
                    <p:tags r:id="rId20"/>
                  </p:custDataLst>
                </p:nvPr>
              </p:nvSpPr>
              <p:spPr bwMode="auto">
                <a:xfrm>
                  <a:off x="3720364" y="4424710"/>
                  <a:ext cx="5504147" cy="428806"/>
                </a:xfrm>
                <a:custGeom>
                  <a:avLst/>
                  <a:gdLst>
                    <a:gd name="T0" fmla="*/ 7 w 1484"/>
                    <a:gd name="T1" fmla="*/ 52 h 115"/>
                    <a:gd name="T2" fmla="*/ 74 w 1484"/>
                    <a:gd name="T3" fmla="*/ 26 h 115"/>
                    <a:gd name="T4" fmla="*/ 58 w 1484"/>
                    <a:gd name="T5" fmla="*/ 89 h 115"/>
                    <a:gd name="T6" fmla="*/ 121 w 1484"/>
                    <a:gd name="T7" fmla="*/ 89 h 115"/>
                    <a:gd name="T8" fmla="*/ 174 w 1484"/>
                    <a:gd name="T9" fmla="*/ 85 h 115"/>
                    <a:gd name="T10" fmla="*/ 170 w 1484"/>
                    <a:gd name="T11" fmla="*/ 78 h 115"/>
                    <a:gd name="T12" fmla="*/ 200 w 1484"/>
                    <a:gd name="T13" fmla="*/ 26 h 115"/>
                    <a:gd name="T14" fmla="*/ 223 w 1484"/>
                    <a:gd name="T15" fmla="*/ 78 h 115"/>
                    <a:gd name="T16" fmla="*/ 228 w 1484"/>
                    <a:gd name="T17" fmla="*/ 24 h 115"/>
                    <a:gd name="T18" fmla="*/ 238 w 1484"/>
                    <a:gd name="T19" fmla="*/ 55 h 115"/>
                    <a:gd name="T20" fmla="*/ 254 w 1484"/>
                    <a:gd name="T21" fmla="*/ 14 h 115"/>
                    <a:gd name="T22" fmla="*/ 274 w 1484"/>
                    <a:gd name="T23" fmla="*/ 34 h 115"/>
                    <a:gd name="T24" fmla="*/ 281 w 1484"/>
                    <a:gd name="T25" fmla="*/ 79 h 115"/>
                    <a:gd name="T26" fmla="*/ 306 w 1484"/>
                    <a:gd name="T27" fmla="*/ 62 h 115"/>
                    <a:gd name="T28" fmla="*/ 362 w 1484"/>
                    <a:gd name="T29" fmla="*/ 24 h 115"/>
                    <a:gd name="T30" fmla="*/ 372 w 1484"/>
                    <a:gd name="T31" fmla="*/ 57 h 115"/>
                    <a:gd name="T32" fmla="*/ 394 w 1484"/>
                    <a:gd name="T33" fmla="*/ 2 h 115"/>
                    <a:gd name="T34" fmla="*/ 391 w 1484"/>
                    <a:gd name="T35" fmla="*/ 89 h 115"/>
                    <a:gd name="T36" fmla="*/ 464 w 1484"/>
                    <a:gd name="T37" fmla="*/ 89 h 115"/>
                    <a:gd name="T38" fmla="*/ 492 w 1484"/>
                    <a:gd name="T39" fmla="*/ 58 h 115"/>
                    <a:gd name="T40" fmla="*/ 518 w 1484"/>
                    <a:gd name="T41" fmla="*/ 51 h 115"/>
                    <a:gd name="T42" fmla="*/ 541 w 1484"/>
                    <a:gd name="T43" fmla="*/ 28 h 115"/>
                    <a:gd name="T44" fmla="*/ 558 w 1484"/>
                    <a:gd name="T45" fmla="*/ 66 h 115"/>
                    <a:gd name="T46" fmla="*/ 580 w 1484"/>
                    <a:gd name="T47" fmla="*/ 3 h 115"/>
                    <a:gd name="T48" fmla="*/ 601 w 1484"/>
                    <a:gd name="T49" fmla="*/ 25 h 115"/>
                    <a:gd name="T50" fmla="*/ 619 w 1484"/>
                    <a:gd name="T51" fmla="*/ 57 h 115"/>
                    <a:gd name="T52" fmla="*/ 636 w 1484"/>
                    <a:gd name="T53" fmla="*/ 81 h 115"/>
                    <a:gd name="T54" fmla="*/ 685 w 1484"/>
                    <a:gd name="T55" fmla="*/ 26 h 115"/>
                    <a:gd name="T56" fmla="*/ 669 w 1484"/>
                    <a:gd name="T57" fmla="*/ 89 h 115"/>
                    <a:gd name="T58" fmla="*/ 746 w 1484"/>
                    <a:gd name="T59" fmla="*/ 66 h 115"/>
                    <a:gd name="T60" fmla="*/ 742 w 1484"/>
                    <a:gd name="T61" fmla="*/ 36 h 115"/>
                    <a:gd name="T62" fmla="*/ 794 w 1484"/>
                    <a:gd name="T63" fmla="*/ 80 h 115"/>
                    <a:gd name="T64" fmla="*/ 793 w 1484"/>
                    <a:gd name="T65" fmla="*/ 0 h 115"/>
                    <a:gd name="T66" fmla="*/ 810 w 1484"/>
                    <a:gd name="T67" fmla="*/ 52 h 115"/>
                    <a:gd name="T68" fmla="*/ 827 w 1484"/>
                    <a:gd name="T69" fmla="*/ 82 h 115"/>
                    <a:gd name="T70" fmla="*/ 831 w 1484"/>
                    <a:gd name="T71" fmla="*/ 76 h 115"/>
                    <a:gd name="T72" fmla="*/ 868 w 1484"/>
                    <a:gd name="T73" fmla="*/ 89 h 115"/>
                    <a:gd name="T74" fmla="*/ 911 w 1484"/>
                    <a:gd name="T75" fmla="*/ 60 h 115"/>
                    <a:gd name="T76" fmla="*/ 922 w 1484"/>
                    <a:gd name="T77" fmla="*/ 89 h 115"/>
                    <a:gd name="T78" fmla="*/ 944 w 1484"/>
                    <a:gd name="T79" fmla="*/ 40 h 115"/>
                    <a:gd name="T80" fmla="*/ 961 w 1484"/>
                    <a:gd name="T81" fmla="*/ 57 h 115"/>
                    <a:gd name="T82" fmla="*/ 977 w 1484"/>
                    <a:gd name="T83" fmla="*/ 81 h 115"/>
                    <a:gd name="T84" fmla="*/ 1031 w 1484"/>
                    <a:gd name="T85" fmla="*/ 57 h 115"/>
                    <a:gd name="T86" fmla="*/ 1005 w 1484"/>
                    <a:gd name="T87" fmla="*/ 51 h 115"/>
                    <a:gd name="T88" fmla="*/ 1077 w 1484"/>
                    <a:gd name="T89" fmla="*/ 36 h 115"/>
                    <a:gd name="T90" fmla="*/ 1085 w 1484"/>
                    <a:gd name="T91" fmla="*/ 62 h 115"/>
                    <a:gd name="T92" fmla="*/ 1074 w 1484"/>
                    <a:gd name="T93" fmla="*/ 79 h 115"/>
                    <a:gd name="T94" fmla="*/ 1126 w 1484"/>
                    <a:gd name="T95" fmla="*/ 50 h 115"/>
                    <a:gd name="T96" fmla="*/ 1162 w 1484"/>
                    <a:gd name="T97" fmla="*/ 81 h 115"/>
                    <a:gd name="T98" fmla="*/ 1167 w 1484"/>
                    <a:gd name="T99" fmla="*/ 89 h 115"/>
                    <a:gd name="T100" fmla="*/ 1207 w 1484"/>
                    <a:gd name="T101" fmla="*/ 11 h 115"/>
                    <a:gd name="T102" fmla="*/ 1234 w 1484"/>
                    <a:gd name="T103" fmla="*/ 82 h 115"/>
                    <a:gd name="T104" fmla="*/ 1236 w 1484"/>
                    <a:gd name="T105" fmla="*/ 51 h 115"/>
                    <a:gd name="T106" fmla="*/ 1273 w 1484"/>
                    <a:gd name="T107" fmla="*/ 39 h 115"/>
                    <a:gd name="T108" fmla="*/ 1293 w 1484"/>
                    <a:gd name="T109" fmla="*/ 78 h 115"/>
                    <a:gd name="T110" fmla="*/ 1333 w 1484"/>
                    <a:gd name="T111" fmla="*/ 49 h 115"/>
                    <a:gd name="T112" fmla="*/ 1368 w 1484"/>
                    <a:gd name="T113" fmla="*/ 24 h 115"/>
                    <a:gd name="T114" fmla="*/ 1358 w 1484"/>
                    <a:gd name="T115" fmla="*/ 54 h 115"/>
                    <a:gd name="T116" fmla="*/ 1391 w 1484"/>
                    <a:gd name="T117" fmla="*/ 57 h 115"/>
                    <a:gd name="T118" fmla="*/ 1440 w 1484"/>
                    <a:gd name="T119" fmla="*/ 1 h 115"/>
                    <a:gd name="T120" fmla="*/ 1451 w 1484"/>
                    <a:gd name="T121" fmla="*/ 5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84" h="115">
                      <a:moveTo>
                        <a:pt x="32" y="1"/>
                      </a:moveTo>
                      <a:cubicBezTo>
                        <a:pt x="38" y="1"/>
                        <a:pt x="38" y="1"/>
                        <a:pt x="38" y="1"/>
                      </a:cubicBezTo>
                      <a:cubicBezTo>
                        <a:pt x="38" y="52"/>
                        <a:pt x="38" y="52"/>
                        <a:pt x="38" y="52"/>
                      </a:cubicBezTo>
                      <a:cubicBezTo>
                        <a:pt x="38" y="61"/>
                        <a:pt x="38" y="68"/>
                        <a:pt x="36" y="73"/>
                      </a:cubicBezTo>
                      <a:cubicBezTo>
                        <a:pt x="35" y="78"/>
                        <a:pt x="33" y="82"/>
                        <a:pt x="31" y="86"/>
                      </a:cubicBezTo>
                      <a:cubicBezTo>
                        <a:pt x="28" y="89"/>
                        <a:pt x="24" y="90"/>
                        <a:pt x="19" y="90"/>
                      </a:cubicBezTo>
                      <a:cubicBezTo>
                        <a:pt x="15" y="90"/>
                        <a:pt x="11" y="89"/>
                        <a:pt x="8" y="86"/>
                      </a:cubicBezTo>
                      <a:cubicBezTo>
                        <a:pt x="5" y="83"/>
                        <a:pt x="3" y="79"/>
                        <a:pt x="2" y="74"/>
                      </a:cubicBezTo>
                      <a:cubicBezTo>
                        <a:pt x="1" y="68"/>
                        <a:pt x="0" y="61"/>
                        <a:pt x="0" y="52"/>
                      </a:cubicBezTo>
                      <a:cubicBezTo>
                        <a:pt x="0" y="1"/>
                        <a:pt x="0" y="1"/>
                        <a:pt x="0" y="1"/>
                      </a:cubicBezTo>
                      <a:cubicBezTo>
                        <a:pt x="7" y="1"/>
                        <a:pt x="7" y="1"/>
                        <a:pt x="7" y="1"/>
                      </a:cubicBezTo>
                      <a:cubicBezTo>
                        <a:pt x="7" y="52"/>
                        <a:pt x="7" y="52"/>
                        <a:pt x="7" y="52"/>
                      </a:cubicBezTo>
                      <a:cubicBezTo>
                        <a:pt x="7" y="59"/>
                        <a:pt x="7" y="65"/>
                        <a:pt x="8" y="69"/>
                      </a:cubicBezTo>
                      <a:cubicBezTo>
                        <a:pt x="8" y="72"/>
                        <a:pt x="10" y="75"/>
                        <a:pt x="12" y="77"/>
                      </a:cubicBezTo>
                      <a:cubicBezTo>
                        <a:pt x="14" y="79"/>
                        <a:pt x="16" y="80"/>
                        <a:pt x="19" y="80"/>
                      </a:cubicBezTo>
                      <a:cubicBezTo>
                        <a:pt x="23" y="80"/>
                        <a:pt x="27" y="78"/>
                        <a:pt x="29" y="74"/>
                      </a:cubicBezTo>
                      <a:cubicBezTo>
                        <a:pt x="31" y="70"/>
                        <a:pt x="32" y="63"/>
                        <a:pt x="32" y="52"/>
                      </a:cubicBezTo>
                      <a:cubicBezTo>
                        <a:pt x="32" y="1"/>
                        <a:pt x="32" y="1"/>
                        <a:pt x="32" y="1"/>
                      </a:cubicBezTo>
                      <a:close/>
                      <a:moveTo>
                        <a:pt x="52" y="89"/>
                      </a:moveTo>
                      <a:cubicBezTo>
                        <a:pt x="52" y="25"/>
                        <a:pt x="52" y="25"/>
                        <a:pt x="52" y="25"/>
                      </a:cubicBezTo>
                      <a:cubicBezTo>
                        <a:pt x="57" y="25"/>
                        <a:pt x="57" y="25"/>
                        <a:pt x="57" y="25"/>
                      </a:cubicBezTo>
                      <a:cubicBezTo>
                        <a:pt x="57" y="34"/>
                        <a:pt x="57" y="34"/>
                        <a:pt x="57" y="34"/>
                      </a:cubicBezTo>
                      <a:cubicBezTo>
                        <a:pt x="60" y="27"/>
                        <a:pt x="63" y="24"/>
                        <a:pt x="68" y="24"/>
                      </a:cubicBezTo>
                      <a:cubicBezTo>
                        <a:pt x="70" y="24"/>
                        <a:pt x="72" y="25"/>
                        <a:pt x="74" y="26"/>
                      </a:cubicBezTo>
                      <a:cubicBezTo>
                        <a:pt x="76" y="27"/>
                        <a:pt x="77" y="29"/>
                        <a:pt x="78" y="31"/>
                      </a:cubicBezTo>
                      <a:cubicBezTo>
                        <a:pt x="79" y="34"/>
                        <a:pt x="79" y="36"/>
                        <a:pt x="80" y="39"/>
                      </a:cubicBezTo>
                      <a:cubicBezTo>
                        <a:pt x="80" y="41"/>
                        <a:pt x="80" y="45"/>
                        <a:pt x="80" y="50"/>
                      </a:cubicBezTo>
                      <a:cubicBezTo>
                        <a:pt x="80" y="89"/>
                        <a:pt x="80" y="89"/>
                        <a:pt x="80" y="89"/>
                      </a:cubicBezTo>
                      <a:cubicBezTo>
                        <a:pt x="74" y="89"/>
                        <a:pt x="74" y="89"/>
                        <a:pt x="74" y="89"/>
                      </a:cubicBezTo>
                      <a:cubicBezTo>
                        <a:pt x="74" y="50"/>
                        <a:pt x="74" y="50"/>
                        <a:pt x="74" y="50"/>
                      </a:cubicBezTo>
                      <a:cubicBezTo>
                        <a:pt x="74" y="46"/>
                        <a:pt x="74" y="43"/>
                        <a:pt x="74" y="40"/>
                      </a:cubicBezTo>
                      <a:cubicBezTo>
                        <a:pt x="73" y="38"/>
                        <a:pt x="72" y="36"/>
                        <a:pt x="71" y="35"/>
                      </a:cubicBezTo>
                      <a:cubicBezTo>
                        <a:pt x="70" y="34"/>
                        <a:pt x="69" y="33"/>
                        <a:pt x="67" y="33"/>
                      </a:cubicBezTo>
                      <a:cubicBezTo>
                        <a:pt x="64" y="33"/>
                        <a:pt x="62" y="35"/>
                        <a:pt x="60" y="38"/>
                      </a:cubicBezTo>
                      <a:cubicBezTo>
                        <a:pt x="59" y="40"/>
                        <a:pt x="58" y="46"/>
                        <a:pt x="58" y="54"/>
                      </a:cubicBezTo>
                      <a:cubicBezTo>
                        <a:pt x="58" y="89"/>
                        <a:pt x="58" y="89"/>
                        <a:pt x="58" y="89"/>
                      </a:cubicBezTo>
                      <a:cubicBezTo>
                        <a:pt x="52" y="89"/>
                        <a:pt x="52" y="89"/>
                        <a:pt x="52" y="89"/>
                      </a:cubicBezTo>
                      <a:close/>
                      <a:moveTo>
                        <a:pt x="93" y="14"/>
                      </a:moveTo>
                      <a:cubicBezTo>
                        <a:pt x="93" y="1"/>
                        <a:pt x="93" y="1"/>
                        <a:pt x="93" y="1"/>
                      </a:cubicBezTo>
                      <a:cubicBezTo>
                        <a:pt x="99" y="1"/>
                        <a:pt x="99" y="1"/>
                        <a:pt x="99" y="1"/>
                      </a:cubicBezTo>
                      <a:cubicBezTo>
                        <a:pt x="99" y="14"/>
                        <a:pt x="99" y="14"/>
                        <a:pt x="99" y="14"/>
                      </a:cubicBezTo>
                      <a:cubicBezTo>
                        <a:pt x="93" y="14"/>
                        <a:pt x="93" y="14"/>
                        <a:pt x="93" y="14"/>
                      </a:cubicBezTo>
                      <a:close/>
                      <a:moveTo>
                        <a:pt x="93" y="89"/>
                      </a:moveTo>
                      <a:cubicBezTo>
                        <a:pt x="93" y="25"/>
                        <a:pt x="93" y="25"/>
                        <a:pt x="93" y="25"/>
                      </a:cubicBezTo>
                      <a:cubicBezTo>
                        <a:pt x="99" y="25"/>
                        <a:pt x="99" y="25"/>
                        <a:pt x="99" y="25"/>
                      </a:cubicBezTo>
                      <a:cubicBezTo>
                        <a:pt x="99" y="89"/>
                        <a:pt x="99" y="89"/>
                        <a:pt x="99" y="89"/>
                      </a:cubicBezTo>
                      <a:cubicBezTo>
                        <a:pt x="93" y="89"/>
                        <a:pt x="93" y="89"/>
                        <a:pt x="93" y="89"/>
                      </a:cubicBezTo>
                      <a:close/>
                      <a:moveTo>
                        <a:pt x="121" y="89"/>
                      </a:moveTo>
                      <a:cubicBezTo>
                        <a:pt x="108" y="25"/>
                        <a:pt x="108" y="25"/>
                        <a:pt x="108" y="25"/>
                      </a:cubicBezTo>
                      <a:cubicBezTo>
                        <a:pt x="114" y="25"/>
                        <a:pt x="114" y="25"/>
                        <a:pt x="114" y="25"/>
                      </a:cubicBezTo>
                      <a:cubicBezTo>
                        <a:pt x="122" y="63"/>
                        <a:pt x="122" y="63"/>
                        <a:pt x="122" y="63"/>
                      </a:cubicBezTo>
                      <a:cubicBezTo>
                        <a:pt x="123" y="68"/>
                        <a:pt x="123" y="72"/>
                        <a:pt x="124" y="76"/>
                      </a:cubicBezTo>
                      <a:cubicBezTo>
                        <a:pt x="125" y="73"/>
                        <a:pt x="125" y="69"/>
                        <a:pt x="126" y="64"/>
                      </a:cubicBezTo>
                      <a:cubicBezTo>
                        <a:pt x="134" y="25"/>
                        <a:pt x="134" y="25"/>
                        <a:pt x="134" y="25"/>
                      </a:cubicBezTo>
                      <a:cubicBezTo>
                        <a:pt x="140" y="25"/>
                        <a:pt x="140" y="25"/>
                        <a:pt x="140" y="25"/>
                      </a:cubicBezTo>
                      <a:cubicBezTo>
                        <a:pt x="127" y="89"/>
                        <a:pt x="127" y="89"/>
                        <a:pt x="127" y="89"/>
                      </a:cubicBezTo>
                      <a:cubicBezTo>
                        <a:pt x="121" y="89"/>
                        <a:pt x="121" y="89"/>
                        <a:pt x="121" y="89"/>
                      </a:cubicBezTo>
                      <a:close/>
                      <a:moveTo>
                        <a:pt x="173" y="68"/>
                      </a:moveTo>
                      <a:cubicBezTo>
                        <a:pt x="179" y="70"/>
                        <a:pt x="179" y="70"/>
                        <a:pt x="179" y="70"/>
                      </a:cubicBezTo>
                      <a:cubicBezTo>
                        <a:pt x="178" y="76"/>
                        <a:pt x="177" y="81"/>
                        <a:pt x="174" y="85"/>
                      </a:cubicBezTo>
                      <a:cubicBezTo>
                        <a:pt x="171" y="89"/>
                        <a:pt x="168" y="90"/>
                        <a:pt x="164" y="90"/>
                      </a:cubicBezTo>
                      <a:cubicBezTo>
                        <a:pt x="159" y="90"/>
                        <a:pt x="155" y="87"/>
                        <a:pt x="152" y="82"/>
                      </a:cubicBezTo>
                      <a:cubicBezTo>
                        <a:pt x="149" y="76"/>
                        <a:pt x="147" y="68"/>
                        <a:pt x="147" y="58"/>
                      </a:cubicBezTo>
                      <a:cubicBezTo>
                        <a:pt x="147" y="47"/>
                        <a:pt x="149" y="39"/>
                        <a:pt x="152" y="33"/>
                      </a:cubicBezTo>
                      <a:cubicBezTo>
                        <a:pt x="155" y="27"/>
                        <a:pt x="159" y="24"/>
                        <a:pt x="164" y="24"/>
                      </a:cubicBezTo>
                      <a:cubicBezTo>
                        <a:pt x="168" y="24"/>
                        <a:pt x="172" y="27"/>
                        <a:pt x="175" y="33"/>
                      </a:cubicBezTo>
                      <a:cubicBezTo>
                        <a:pt x="178" y="38"/>
                        <a:pt x="180" y="46"/>
                        <a:pt x="180" y="57"/>
                      </a:cubicBezTo>
                      <a:cubicBezTo>
                        <a:pt x="180" y="58"/>
                        <a:pt x="180" y="59"/>
                        <a:pt x="179" y="60"/>
                      </a:cubicBezTo>
                      <a:cubicBezTo>
                        <a:pt x="153" y="60"/>
                        <a:pt x="153" y="60"/>
                        <a:pt x="153" y="60"/>
                      </a:cubicBezTo>
                      <a:cubicBezTo>
                        <a:pt x="154" y="67"/>
                        <a:pt x="155" y="72"/>
                        <a:pt x="157" y="76"/>
                      </a:cubicBezTo>
                      <a:cubicBezTo>
                        <a:pt x="159" y="80"/>
                        <a:pt x="161" y="81"/>
                        <a:pt x="164" y="81"/>
                      </a:cubicBezTo>
                      <a:cubicBezTo>
                        <a:pt x="166" y="81"/>
                        <a:pt x="168" y="80"/>
                        <a:pt x="170" y="78"/>
                      </a:cubicBezTo>
                      <a:cubicBezTo>
                        <a:pt x="171" y="76"/>
                        <a:pt x="172" y="73"/>
                        <a:pt x="173" y="68"/>
                      </a:cubicBezTo>
                      <a:close/>
                      <a:moveTo>
                        <a:pt x="154" y="51"/>
                      </a:moveTo>
                      <a:cubicBezTo>
                        <a:pt x="173" y="51"/>
                        <a:pt x="173" y="51"/>
                        <a:pt x="173" y="51"/>
                      </a:cubicBezTo>
                      <a:cubicBezTo>
                        <a:pt x="173" y="46"/>
                        <a:pt x="172" y="42"/>
                        <a:pt x="171" y="39"/>
                      </a:cubicBezTo>
                      <a:cubicBezTo>
                        <a:pt x="169" y="35"/>
                        <a:pt x="167" y="33"/>
                        <a:pt x="164" y="33"/>
                      </a:cubicBezTo>
                      <a:cubicBezTo>
                        <a:pt x="161" y="33"/>
                        <a:pt x="159" y="34"/>
                        <a:pt x="157" y="38"/>
                      </a:cubicBezTo>
                      <a:cubicBezTo>
                        <a:pt x="155" y="41"/>
                        <a:pt x="154" y="45"/>
                        <a:pt x="154" y="51"/>
                      </a:cubicBezTo>
                      <a:close/>
                      <a:moveTo>
                        <a:pt x="190" y="89"/>
                      </a:moveTo>
                      <a:cubicBezTo>
                        <a:pt x="190" y="25"/>
                        <a:pt x="190" y="25"/>
                        <a:pt x="190" y="25"/>
                      </a:cubicBezTo>
                      <a:cubicBezTo>
                        <a:pt x="196" y="25"/>
                        <a:pt x="196" y="25"/>
                        <a:pt x="196" y="25"/>
                      </a:cubicBezTo>
                      <a:cubicBezTo>
                        <a:pt x="196" y="35"/>
                        <a:pt x="196" y="35"/>
                        <a:pt x="196" y="35"/>
                      </a:cubicBezTo>
                      <a:cubicBezTo>
                        <a:pt x="197" y="30"/>
                        <a:pt x="198" y="27"/>
                        <a:pt x="200" y="26"/>
                      </a:cubicBezTo>
                      <a:cubicBezTo>
                        <a:pt x="201" y="25"/>
                        <a:pt x="202" y="24"/>
                        <a:pt x="203" y="24"/>
                      </a:cubicBezTo>
                      <a:cubicBezTo>
                        <a:pt x="205" y="24"/>
                        <a:pt x="207" y="25"/>
                        <a:pt x="209" y="27"/>
                      </a:cubicBezTo>
                      <a:cubicBezTo>
                        <a:pt x="207" y="37"/>
                        <a:pt x="207" y="37"/>
                        <a:pt x="207" y="37"/>
                      </a:cubicBezTo>
                      <a:cubicBezTo>
                        <a:pt x="206" y="36"/>
                        <a:pt x="205" y="35"/>
                        <a:pt x="203" y="35"/>
                      </a:cubicBezTo>
                      <a:cubicBezTo>
                        <a:pt x="202" y="35"/>
                        <a:pt x="201" y="36"/>
                        <a:pt x="200" y="37"/>
                      </a:cubicBezTo>
                      <a:cubicBezTo>
                        <a:pt x="199" y="39"/>
                        <a:pt x="198" y="41"/>
                        <a:pt x="197" y="43"/>
                      </a:cubicBezTo>
                      <a:cubicBezTo>
                        <a:pt x="197" y="47"/>
                        <a:pt x="196" y="51"/>
                        <a:pt x="196" y="56"/>
                      </a:cubicBezTo>
                      <a:cubicBezTo>
                        <a:pt x="196" y="89"/>
                        <a:pt x="196" y="89"/>
                        <a:pt x="196" y="89"/>
                      </a:cubicBezTo>
                      <a:cubicBezTo>
                        <a:pt x="190" y="89"/>
                        <a:pt x="190" y="89"/>
                        <a:pt x="190" y="89"/>
                      </a:cubicBezTo>
                      <a:close/>
                      <a:moveTo>
                        <a:pt x="214" y="70"/>
                      </a:moveTo>
                      <a:cubicBezTo>
                        <a:pt x="220" y="68"/>
                        <a:pt x="220" y="68"/>
                        <a:pt x="220" y="68"/>
                      </a:cubicBezTo>
                      <a:cubicBezTo>
                        <a:pt x="221" y="73"/>
                        <a:pt x="221" y="76"/>
                        <a:pt x="223" y="78"/>
                      </a:cubicBezTo>
                      <a:cubicBezTo>
                        <a:pt x="224" y="80"/>
                        <a:pt x="227" y="81"/>
                        <a:pt x="229" y="81"/>
                      </a:cubicBezTo>
                      <a:cubicBezTo>
                        <a:pt x="232" y="81"/>
                        <a:pt x="234" y="80"/>
                        <a:pt x="235" y="78"/>
                      </a:cubicBezTo>
                      <a:cubicBezTo>
                        <a:pt x="237" y="76"/>
                        <a:pt x="237" y="74"/>
                        <a:pt x="237" y="71"/>
                      </a:cubicBezTo>
                      <a:cubicBezTo>
                        <a:pt x="237" y="69"/>
                        <a:pt x="237" y="67"/>
                        <a:pt x="236" y="66"/>
                      </a:cubicBezTo>
                      <a:cubicBezTo>
                        <a:pt x="235" y="65"/>
                        <a:pt x="233" y="63"/>
                        <a:pt x="230" y="62"/>
                      </a:cubicBezTo>
                      <a:cubicBezTo>
                        <a:pt x="225" y="60"/>
                        <a:pt x="222" y="58"/>
                        <a:pt x="220" y="57"/>
                      </a:cubicBezTo>
                      <a:cubicBezTo>
                        <a:pt x="219" y="55"/>
                        <a:pt x="218" y="53"/>
                        <a:pt x="217" y="51"/>
                      </a:cubicBezTo>
                      <a:cubicBezTo>
                        <a:pt x="216" y="48"/>
                        <a:pt x="215" y="45"/>
                        <a:pt x="215" y="42"/>
                      </a:cubicBezTo>
                      <a:cubicBezTo>
                        <a:pt x="215" y="39"/>
                        <a:pt x="216" y="37"/>
                        <a:pt x="216" y="34"/>
                      </a:cubicBezTo>
                      <a:cubicBezTo>
                        <a:pt x="217" y="32"/>
                        <a:pt x="218" y="30"/>
                        <a:pt x="219" y="28"/>
                      </a:cubicBezTo>
                      <a:cubicBezTo>
                        <a:pt x="220" y="27"/>
                        <a:pt x="222" y="26"/>
                        <a:pt x="223" y="25"/>
                      </a:cubicBezTo>
                      <a:cubicBezTo>
                        <a:pt x="225" y="24"/>
                        <a:pt x="226" y="24"/>
                        <a:pt x="228" y="24"/>
                      </a:cubicBezTo>
                      <a:cubicBezTo>
                        <a:pt x="231" y="24"/>
                        <a:pt x="233" y="25"/>
                        <a:pt x="235" y="26"/>
                      </a:cubicBezTo>
                      <a:cubicBezTo>
                        <a:pt x="238" y="27"/>
                        <a:pt x="239" y="29"/>
                        <a:pt x="240" y="32"/>
                      </a:cubicBezTo>
                      <a:cubicBezTo>
                        <a:pt x="241" y="34"/>
                        <a:pt x="242" y="38"/>
                        <a:pt x="242" y="42"/>
                      </a:cubicBezTo>
                      <a:cubicBezTo>
                        <a:pt x="236" y="43"/>
                        <a:pt x="236" y="43"/>
                        <a:pt x="236" y="43"/>
                      </a:cubicBezTo>
                      <a:cubicBezTo>
                        <a:pt x="236" y="40"/>
                        <a:pt x="235" y="37"/>
                        <a:pt x="234" y="35"/>
                      </a:cubicBezTo>
                      <a:cubicBezTo>
                        <a:pt x="233" y="34"/>
                        <a:pt x="231" y="33"/>
                        <a:pt x="229" y="33"/>
                      </a:cubicBezTo>
                      <a:cubicBezTo>
                        <a:pt x="226" y="33"/>
                        <a:pt x="224" y="34"/>
                        <a:pt x="223" y="35"/>
                      </a:cubicBezTo>
                      <a:cubicBezTo>
                        <a:pt x="222" y="37"/>
                        <a:pt x="221" y="39"/>
                        <a:pt x="221" y="41"/>
                      </a:cubicBezTo>
                      <a:cubicBezTo>
                        <a:pt x="221" y="42"/>
                        <a:pt x="221" y="44"/>
                        <a:pt x="222" y="45"/>
                      </a:cubicBezTo>
                      <a:cubicBezTo>
                        <a:pt x="222" y="46"/>
                        <a:pt x="223" y="47"/>
                        <a:pt x="224" y="48"/>
                      </a:cubicBezTo>
                      <a:cubicBezTo>
                        <a:pt x="225" y="48"/>
                        <a:pt x="226" y="49"/>
                        <a:pt x="229" y="50"/>
                      </a:cubicBezTo>
                      <a:cubicBezTo>
                        <a:pt x="234" y="52"/>
                        <a:pt x="236" y="54"/>
                        <a:pt x="238" y="55"/>
                      </a:cubicBezTo>
                      <a:cubicBezTo>
                        <a:pt x="240" y="57"/>
                        <a:pt x="241" y="59"/>
                        <a:pt x="242" y="61"/>
                      </a:cubicBezTo>
                      <a:cubicBezTo>
                        <a:pt x="243" y="63"/>
                        <a:pt x="243" y="67"/>
                        <a:pt x="243" y="70"/>
                      </a:cubicBezTo>
                      <a:cubicBezTo>
                        <a:pt x="243" y="74"/>
                        <a:pt x="243" y="77"/>
                        <a:pt x="242" y="80"/>
                      </a:cubicBezTo>
                      <a:cubicBezTo>
                        <a:pt x="241" y="84"/>
                        <a:pt x="239" y="86"/>
                        <a:pt x="237" y="88"/>
                      </a:cubicBezTo>
                      <a:cubicBezTo>
                        <a:pt x="235" y="89"/>
                        <a:pt x="232" y="90"/>
                        <a:pt x="229" y="90"/>
                      </a:cubicBezTo>
                      <a:cubicBezTo>
                        <a:pt x="225" y="90"/>
                        <a:pt x="221" y="89"/>
                        <a:pt x="219" y="85"/>
                      </a:cubicBezTo>
                      <a:cubicBezTo>
                        <a:pt x="217" y="82"/>
                        <a:pt x="215" y="77"/>
                        <a:pt x="214" y="70"/>
                      </a:cubicBezTo>
                      <a:close/>
                      <a:moveTo>
                        <a:pt x="254" y="14"/>
                      </a:moveTo>
                      <a:cubicBezTo>
                        <a:pt x="254" y="1"/>
                        <a:pt x="254" y="1"/>
                        <a:pt x="254" y="1"/>
                      </a:cubicBezTo>
                      <a:cubicBezTo>
                        <a:pt x="260" y="1"/>
                        <a:pt x="260" y="1"/>
                        <a:pt x="260" y="1"/>
                      </a:cubicBezTo>
                      <a:cubicBezTo>
                        <a:pt x="260" y="14"/>
                        <a:pt x="260" y="14"/>
                        <a:pt x="260" y="14"/>
                      </a:cubicBezTo>
                      <a:cubicBezTo>
                        <a:pt x="254" y="14"/>
                        <a:pt x="254" y="14"/>
                        <a:pt x="254" y="14"/>
                      </a:cubicBezTo>
                      <a:close/>
                      <a:moveTo>
                        <a:pt x="254" y="89"/>
                      </a:moveTo>
                      <a:cubicBezTo>
                        <a:pt x="254" y="25"/>
                        <a:pt x="254" y="25"/>
                        <a:pt x="254" y="25"/>
                      </a:cubicBezTo>
                      <a:cubicBezTo>
                        <a:pt x="260" y="25"/>
                        <a:pt x="260" y="25"/>
                        <a:pt x="260" y="25"/>
                      </a:cubicBezTo>
                      <a:cubicBezTo>
                        <a:pt x="260" y="89"/>
                        <a:pt x="260" y="89"/>
                        <a:pt x="260" y="89"/>
                      </a:cubicBezTo>
                      <a:cubicBezTo>
                        <a:pt x="254" y="89"/>
                        <a:pt x="254" y="89"/>
                        <a:pt x="254" y="89"/>
                      </a:cubicBezTo>
                      <a:close/>
                      <a:moveTo>
                        <a:pt x="286" y="79"/>
                      </a:moveTo>
                      <a:cubicBezTo>
                        <a:pt x="287" y="89"/>
                        <a:pt x="287" y="89"/>
                        <a:pt x="287" y="89"/>
                      </a:cubicBezTo>
                      <a:cubicBezTo>
                        <a:pt x="285" y="89"/>
                        <a:pt x="284" y="90"/>
                        <a:pt x="282" y="90"/>
                      </a:cubicBezTo>
                      <a:cubicBezTo>
                        <a:pt x="280" y="90"/>
                        <a:pt x="278" y="89"/>
                        <a:pt x="277" y="88"/>
                      </a:cubicBezTo>
                      <a:cubicBezTo>
                        <a:pt x="276" y="87"/>
                        <a:pt x="275" y="85"/>
                        <a:pt x="275" y="83"/>
                      </a:cubicBezTo>
                      <a:cubicBezTo>
                        <a:pt x="274" y="81"/>
                        <a:pt x="274" y="77"/>
                        <a:pt x="274" y="70"/>
                      </a:cubicBezTo>
                      <a:cubicBezTo>
                        <a:pt x="274" y="34"/>
                        <a:pt x="274" y="34"/>
                        <a:pt x="274" y="34"/>
                      </a:cubicBezTo>
                      <a:cubicBezTo>
                        <a:pt x="270" y="34"/>
                        <a:pt x="270" y="34"/>
                        <a:pt x="270" y="34"/>
                      </a:cubicBezTo>
                      <a:cubicBezTo>
                        <a:pt x="270" y="25"/>
                        <a:pt x="270" y="25"/>
                        <a:pt x="270" y="25"/>
                      </a:cubicBezTo>
                      <a:cubicBezTo>
                        <a:pt x="274" y="25"/>
                        <a:pt x="274" y="25"/>
                        <a:pt x="274" y="25"/>
                      </a:cubicBezTo>
                      <a:cubicBezTo>
                        <a:pt x="274" y="10"/>
                        <a:pt x="274" y="10"/>
                        <a:pt x="274" y="10"/>
                      </a:cubicBezTo>
                      <a:cubicBezTo>
                        <a:pt x="280" y="3"/>
                        <a:pt x="280" y="3"/>
                        <a:pt x="280" y="3"/>
                      </a:cubicBezTo>
                      <a:cubicBezTo>
                        <a:pt x="280" y="25"/>
                        <a:pt x="280" y="25"/>
                        <a:pt x="280" y="25"/>
                      </a:cubicBezTo>
                      <a:cubicBezTo>
                        <a:pt x="286" y="25"/>
                        <a:pt x="286" y="25"/>
                        <a:pt x="286" y="25"/>
                      </a:cubicBezTo>
                      <a:cubicBezTo>
                        <a:pt x="286" y="34"/>
                        <a:pt x="286" y="34"/>
                        <a:pt x="286" y="34"/>
                      </a:cubicBezTo>
                      <a:cubicBezTo>
                        <a:pt x="280" y="34"/>
                        <a:pt x="280" y="34"/>
                        <a:pt x="280" y="34"/>
                      </a:cubicBezTo>
                      <a:cubicBezTo>
                        <a:pt x="280" y="71"/>
                        <a:pt x="280" y="71"/>
                        <a:pt x="280" y="71"/>
                      </a:cubicBezTo>
                      <a:cubicBezTo>
                        <a:pt x="280" y="74"/>
                        <a:pt x="280" y="76"/>
                        <a:pt x="280" y="77"/>
                      </a:cubicBezTo>
                      <a:cubicBezTo>
                        <a:pt x="280" y="78"/>
                        <a:pt x="281" y="78"/>
                        <a:pt x="281" y="79"/>
                      </a:cubicBezTo>
                      <a:cubicBezTo>
                        <a:pt x="282" y="79"/>
                        <a:pt x="282" y="80"/>
                        <a:pt x="283" y="80"/>
                      </a:cubicBezTo>
                      <a:cubicBezTo>
                        <a:pt x="284" y="80"/>
                        <a:pt x="285" y="80"/>
                        <a:pt x="286" y="79"/>
                      </a:cubicBezTo>
                      <a:close/>
                      <a:moveTo>
                        <a:pt x="295" y="113"/>
                      </a:moveTo>
                      <a:cubicBezTo>
                        <a:pt x="295" y="103"/>
                        <a:pt x="295" y="103"/>
                        <a:pt x="295" y="103"/>
                      </a:cubicBezTo>
                      <a:cubicBezTo>
                        <a:pt x="296" y="104"/>
                        <a:pt x="297" y="104"/>
                        <a:pt x="298" y="104"/>
                      </a:cubicBezTo>
                      <a:cubicBezTo>
                        <a:pt x="299" y="104"/>
                        <a:pt x="300" y="104"/>
                        <a:pt x="301" y="103"/>
                      </a:cubicBezTo>
                      <a:cubicBezTo>
                        <a:pt x="302" y="102"/>
                        <a:pt x="303" y="101"/>
                        <a:pt x="303" y="100"/>
                      </a:cubicBezTo>
                      <a:cubicBezTo>
                        <a:pt x="303" y="99"/>
                        <a:pt x="304" y="96"/>
                        <a:pt x="305" y="92"/>
                      </a:cubicBezTo>
                      <a:cubicBezTo>
                        <a:pt x="305" y="91"/>
                        <a:pt x="305" y="90"/>
                        <a:pt x="305" y="89"/>
                      </a:cubicBezTo>
                      <a:cubicBezTo>
                        <a:pt x="292" y="25"/>
                        <a:pt x="292" y="25"/>
                        <a:pt x="292" y="25"/>
                      </a:cubicBezTo>
                      <a:cubicBezTo>
                        <a:pt x="298" y="25"/>
                        <a:pt x="298" y="25"/>
                        <a:pt x="298" y="25"/>
                      </a:cubicBezTo>
                      <a:cubicBezTo>
                        <a:pt x="306" y="62"/>
                        <a:pt x="306" y="62"/>
                        <a:pt x="306" y="62"/>
                      </a:cubicBezTo>
                      <a:cubicBezTo>
                        <a:pt x="307" y="67"/>
                        <a:pt x="308" y="72"/>
                        <a:pt x="308" y="77"/>
                      </a:cubicBezTo>
                      <a:cubicBezTo>
                        <a:pt x="309" y="72"/>
                        <a:pt x="310" y="67"/>
                        <a:pt x="311" y="62"/>
                      </a:cubicBezTo>
                      <a:cubicBezTo>
                        <a:pt x="318" y="25"/>
                        <a:pt x="318" y="25"/>
                        <a:pt x="318" y="25"/>
                      </a:cubicBezTo>
                      <a:cubicBezTo>
                        <a:pt x="324" y="25"/>
                        <a:pt x="324" y="25"/>
                        <a:pt x="324" y="25"/>
                      </a:cubicBezTo>
                      <a:cubicBezTo>
                        <a:pt x="311" y="90"/>
                        <a:pt x="311" y="90"/>
                        <a:pt x="311" y="90"/>
                      </a:cubicBezTo>
                      <a:cubicBezTo>
                        <a:pt x="309" y="97"/>
                        <a:pt x="308" y="102"/>
                        <a:pt x="308" y="104"/>
                      </a:cubicBezTo>
                      <a:cubicBezTo>
                        <a:pt x="306" y="108"/>
                        <a:pt x="305" y="111"/>
                        <a:pt x="304" y="112"/>
                      </a:cubicBezTo>
                      <a:cubicBezTo>
                        <a:pt x="303" y="114"/>
                        <a:pt x="301" y="115"/>
                        <a:pt x="299" y="115"/>
                      </a:cubicBezTo>
                      <a:cubicBezTo>
                        <a:pt x="298" y="115"/>
                        <a:pt x="297" y="114"/>
                        <a:pt x="295" y="113"/>
                      </a:cubicBezTo>
                      <a:close/>
                      <a:moveTo>
                        <a:pt x="346" y="57"/>
                      </a:moveTo>
                      <a:cubicBezTo>
                        <a:pt x="346" y="45"/>
                        <a:pt x="348" y="37"/>
                        <a:pt x="351" y="31"/>
                      </a:cubicBezTo>
                      <a:cubicBezTo>
                        <a:pt x="354" y="26"/>
                        <a:pt x="358" y="24"/>
                        <a:pt x="362" y="24"/>
                      </a:cubicBezTo>
                      <a:cubicBezTo>
                        <a:pt x="367" y="24"/>
                        <a:pt x="371" y="27"/>
                        <a:pt x="374" y="32"/>
                      </a:cubicBezTo>
                      <a:cubicBezTo>
                        <a:pt x="377" y="38"/>
                        <a:pt x="379" y="46"/>
                        <a:pt x="379" y="56"/>
                      </a:cubicBezTo>
                      <a:cubicBezTo>
                        <a:pt x="379" y="64"/>
                        <a:pt x="378" y="71"/>
                        <a:pt x="376" y="76"/>
                      </a:cubicBezTo>
                      <a:cubicBezTo>
                        <a:pt x="375" y="80"/>
                        <a:pt x="373" y="84"/>
                        <a:pt x="371" y="86"/>
                      </a:cubicBezTo>
                      <a:cubicBezTo>
                        <a:pt x="368" y="89"/>
                        <a:pt x="365" y="90"/>
                        <a:pt x="362" y="90"/>
                      </a:cubicBezTo>
                      <a:cubicBezTo>
                        <a:pt x="357" y="90"/>
                        <a:pt x="353" y="87"/>
                        <a:pt x="350" y="82"/>
                      </a:cubicBezTo>
                      <a:cubicBezTo>
                        <a:pt x="347" y="76"/>
                        <a:pt x="346" y="68"/>
                        <a:pt x="346" y="57"/>
                      </a:cubicBezTo>
                      <a:close/>
                      <a:moveTo>
                        <a:pt x="352" y="57"/>
                      </a:moveTo>
                      <a:cubicBezTo>
                        <a:pt x="352" y="65"/>
                        <a:pt x="353" y="71"/>
                        <a:pt x="355" y="75"/>
                      </a:cubicBezTo>
                      <a:cubicBezTo>
                        <a:pt x="357" y="79"/>
                        <a:pt x="359" y="81"/>
                        <a:pt x="362" y="81"/>
                      </a:cubicBezTo>
                      <a:cubicBezTo>
                        <a:pt x="365" y="81"/>
                        <a:pt x="368" y="79"/>
                        <a:pt x="369" y="75"/>
                      </a:cubicBezTo>
                      <a:cubicBezTo>
                        <a:pt x="371" y="71"/>
                        <a:pt x="372" y="65"/>
                        <a:pt x="372" y="57"/>
                      </a:cubicBezTo>
                      <a:cubicBezTo>
                        <a:pt x="372" y="49"/>
                        <a:pt x="371" y="43"/>
                        <a:pt x="369" y="39"/>
                      </a:cubicBezTo>
                      <a:cubicBezTo>
                        <a:pt x="368" y="35"/>
                        <a:pt x="365" y="33"/>
                        <a:pt x="362" y="33"/>
                      </a:cubicBezTo>
                      <a:cubicBezTo>
                        <a:pt x="359" y="33"/>
                        <a:pt x="357" y="35"/>
                        <a:pt x="355" y="39"/>
                      </a:cubicBezTo>
                      <a:cubicBezTo>
                        <a:pt x="353" y="43"/>
                        <a:pt x="352" y="49"/>
                        <a:pt x="352" y="57"/>
                      </a:cubicBezTo>
                      <a:close/>
                      <a:moveTo>
                        <a:pt x="391" y="89"/>
                      </a:moveTo>
                      <a:cubicBezTo>
                        <a:pt x="391" y="34"/>
                        <a:pt x="391" y="34"/>
                        <a:pt x="391" y="34"/>
                      </a:cubicBezTo>
                      <a:cubicBezTo>
                        <a:pt x="385" y="34"/>
                        <a:pt x="385" y="34"/>
                        <a:pt x="385" y="34"/>
                      </a:cubicBezTo>
                      <a:cubicBezTo>
                        <a:pt x="385" y="25"/>
                        <a:pt x="385" y="25"/>
                        <a:pt x="385" y="25"/>
                      </a:cubicBezTo>
                      <a:cubicBezTo>
                        <a:pt x="391" y="25"/>
                        <a:pt x="391" y="25"/>
                        <a:pt x="391" y="25"/>
                      </a:cubicBezTo>
                      <a:cubicBezTo>
                        <a:pt x="391" y="19"/>
                        <a:pt x="391" y="19"/>
                        <a:pt x="391" y="19"/>
                      </a:cubicBezTo>
                      <a:cubicBezTo>
                        <a:pt x="391" y="14"/>
                        <a:pt x="391" y="11"/>
                        <a:pt x="391" y="9"/>
                      </a:cubicBezTo>
                      <a:cubicBezTo>
                        <a:pt x="392" y="6"/>
                        <a:pt x="393" y="4"/>
                        <a:pt x="394" y="2"/>
                      </a:cubicBezTo>
                      <a:cubicBezTo>
                        <a:pt x="396" y="0"/>
                        <a:pt x="398" y="0"/>
                        <a:pt x="400" y="0"/>
                      </a:cubicBezTo>
                      <a:cubicBezTo>
                        <a:pt x="402" y="0"/>
                        <a:pt x="404" y="0"/>
                        <a:pt x="406" y="1"/>
                      </a:cubicBezTo>
                      <a:cubicBezTo>
                        <a:pt x="405" y="10"/>
                        <a:pt x="405" y="10"/>
                        <a:pt x="405" y="10"/>
                      </a:cubicBezTo>
                      <a:cubicBezTo>
                        <a:pt x="404" y="10"/>
                        <a:pt x="403" y="9"/>
                        <a:pt x="401" y="9"/>
                      </a:cubicBezTo>
                      <a:cubicBezTo>
                        <a:pt x="400" y="9"/>
                        <a:pt x="398" y="10"/>
                        <a:pt x="398" y="12"/>
                      </a:cubicBezTo>
                      <a:cubicBezTo>
                        <a:pt x="397" y="13"/>
                        <a:pt x="397" y="16"/>
                        <a:pt x="397" y="19"/>
                      </a:cubicBezTo>
                      <a:cubicBezTo>
                        <a:pt x="397" y="25"/>
                        <a:pt x="397" y="25"/>
                        <a:pt x="397" y="25"/>
                      </a:cubicBezTo>
                      <a:cubicBezTo>
                        <a:pt x="403" y="25"/>
                        <a:pt x="403" y="25"/>
                        <a:pt x="403" y="25"/>
                      </a:cubicBezTo>
                      <a:cubicBezTo>
                        <a:pt x="403" y="34"/>
                        <a:pt x="403" y="34"/>
                        <a:pt x="403" y="34"/>
                      </a:cubicBezTo>
                      <a:cubicBezTo>
                        <a:pt x="397" y="34"/>
                        <a:pt x="397" y="34"/>
                        <a:pt x="397" y="34"/>
                      </a:cubicBezTo>
                      <a:cubicBezTo>
                        <a:pt x="397" y="89"/>
                        <a:pt x="397" y="89"/>
                        <a:pt x="397" y="89"/>
                      </a:cubicBezTo>
                      <a:cubicBezTo>
                        <a:pt x="391" y="89"/>
                        <a:pt x="391" y="89"/>
                        <a:pt x="391" y="89"/>
                      </a:cubicBezTo>
                      <a:close/>
                      <a:moveTo>
                        <a:pt x="428" y="89"/>
                      </a:moveTo>
                      <a:cubicBezTo>
                        <a:pt x="428" y="1"/>
                        <a:pt x="428" y="1"/>
                        <a:pt x="428" y="1"/>
                      </a:cubicBezTo>
                      <a:cubicBezTo>
                        <a:pt x="463" y="1"/>
                        <a:pt x="463" y="1"/>
                        <a:pt x="463" y="1"/>
                      </a:cubicBezTo>
                      <a:cubicBezTo>
                        <a:pt x="463" y="11"/>
                        <a:pt x="463" y="11"/>
                        <a:pt x="463" y="11"/>
                      </a:cubicBezTo>
                      <a:cubicBezTo>
                        <a:pt x="434" y="11"/>
                        <a:pt x="434" y="11"/>
                        <a:pt x="434" y="11"/>
                      </a:cubicBezTo>
                      <a:cubicBezTo>
                        <a:pt x="434" y="38"/>
                        <a:pt x="434" y="38"/>
                        <a:pt x="434" y="38"/>
                      </a:cubicBezTo>
                      <a:cubicBezTo>
                        <a:pt x="461" y="38"/>
                        <a:pt x="461" y="38"/>
                        <a:pt x="461" y="38"/>
                      </a:cubicBezTo>
                      <a:cubicBezTo>
                        <a:pt x="461" y="49"/>
                        <a:pt x="461" y="49"/>
                        <a:pt x="461" y="49"/>
                      </a:cubicBezTo>
                      <a:cubicBezTo>
                        <a:pt x="434" y="49"/>
                        <a:pt x="434" y="49"/>
                        <a:pt x="434" y="49"/>
                      </a:cubicBezTo>
                      <a:cubicBezTo>
                        <a:pt x="434" y="79"/>
                        <a:pt x="434" y="79"/>
                        <a:pt x="434" y="79"/>
                      </a:cubicBezTo>
                      <a:cubicBezTo>
                        <a:pt x="464" y="79"/>
                        <a:pt x="464" y="79"/>
                        <a:pt x="464" y="79"/>
                      </a:cubicBezTo>
                      <a:cubicBezTo>
                        <a:pt x="464" y="89"/>
                        <a:pt x="464" y="89"/>
                        <a:pt x="464" y="89"/>
                      </a:cubicBezTo>
                      <a:cubicBezTo>
                        <a:pt x="428" y="89"/>
                        <a:pt x="428" y="89"/>
                        <a:pt x="428" y="89"/>
                      </a:cubicBezTo>
                      <a:close/>
                      <a:moveTo>
                        <a:pt x="475" y="89"/>
                      </a:moveTo>
                      <a:cubicBezTo>
                        <a:pt x="475" y="1"/>
                        <a:pt x="475" y="1"/>
                        <a:pt x="475" y="1"/>
                      </a:cubicBezTo>
                      <a:cubicBezTo>
                        <a:pt x="481" y="1"/>
                        <a:pt x="481" y="1"/>
                        <a:pt x="481" y="1"/>
                      </a:cubicBezTo>
                      <a:cubicBezTo>
                        <a:pt x="481" y="89"/>
                        <a:pt x="481" y="89"/>
                        <a:pt x="481" y="89"/>
                      </a:cubicBezTo>
                      <a:cubicBezTo>
                        <a:pt x="475" y="89"/>
                        <a:pt x="475" y="89"/>
                        <a:pt x="475" y="89"/>
                      </a:cubicBezTo>
                      <a:close/>
                      <a:moveTo>
                        <a:pt x="518" y="68"/>
                      </a:moveTo>
                      <a:cubicBezTo>
                        <a:pt x="524" y="70"/>
                        <a:pt x="524" y="70"/>
                        <a:pt x="524" y="70"/>
                      </a:cubicBezTo>
                      <a:cubicBezTo>
                        <a:pt x="523" y="76"/>
                        <a:pt x="522" y="81"/>
                        <a:pt x="519" y="85"/>
                      </a:cubicBezTo>
                      <a:cubicBezTo>
                        <a:pt x="516" y="89"/>
                        <a:pt x="513" y="90"/>
                        <a:pt x="509" y="90"/>
                      </a:cubicBezTo>
                      <a:cubicBezTo>
                        <a:pt x="504" y="90"/>
                        <a:pt x="500" y="87"/>
                        <a:pt x="497" y="82"/>
                      </a:cubicBezTo>
                      <a:cubicBezTo>
                        <a:pt x="494" y="76"/>
                        <a:pt x="492" y="68"/>
                        <a:pt x="492" y="58"/>
                      </a:cubicBezTo>
                      <a:cubicBezTo>
                        <a:pt x="492" y="47"/>
                        <a:pt x="494" y="39"/>
                        <a:pt x="497" y="33"/>
                      </a:cubicBezTo>
                      <a:cubicBezTo>
                        <a:pt x="500" y="27"/>
                        <a:pt x="504" y="24"/>
                        <a:pt x="509" y="24"/>
                      </a:cubicBezTo>
                      <a:cubicBezTo>
                        <a:pt x="513" y="24"/>
                        <a:pt x="517" y="27"/>
                        <a:pt x="520" y="33"/>
                      </a:cubicBezTo>
                      <a:cubicBezTo>
                        <a:pt x="523" y="38"/>
                        <a:pt x="524" y="46"/>
                        <a:pt x="524" y="57"/>
                      </a:cubicBezTo>
                      <a:cubicBezTo>
                        <a:pt x="524" y="58"/>
                        <a:pt x="524" y="59"/>
                        <a:pt x="524" y="60"/>
                      </a:cubicBezTo>
                      <a:cubicBezTo>
                        <a:pt x="498" y="60"/>
                        <a:pt x="498" y="60"/>
                        <a:pt x="498" y="60"/>
                      </a:cubicBezTo>
                      <a:cubicBezTo>
                        <a:pt x="499" y="67"/>
                        <a:pt x="500" y="72"/>
                        <a:pt x="502" y="76"/>
                      </a:cubicBezTo>
                      <a:cubicBezTo>
                        <a:pt x="504" y="80"/>
                        <a:pt x="506" y="81"/>
                        <a:pt x="509" y="81"/>
                      </a:cubicBezTo>
                      <a:cubicBezTo>
                        <a:pt x="511" y="81"/>
                        <a:pt x="513" y="80"/>
                        <a:pt x="514" y="78"/>
                      </a:cubicBezTo>
                      <a:cubicBezTo>
                        <a:pt x="516" y="76"/>
                        <a:pt x="517" y="73"/>
                        <a:pt x="518" y="68"/>
                      </a:cubicBezTo>
                      <a:close/>
                      <a:moveTo>
                        <a:pt x="499" y="51"/>
                      </a:moveTo>
                      <a:cubicBezTo>
                        <a:pt x="518" y="51"/>
                        <a:pt x="518" y="51"/>
                        <a:pt x="518" y="51"/>
                      </a:cubicBezTo>
                      <a:cubicBezTo>
                        <a:pt x="518" y="46"/>
                        <a:pt x="517" y="42"/>
                        <a:pt x="516" y="39"/>
                      </a:cubicBezTo>
                      <a:cubicBezTo>
                        <a:pt x="514" y="35"/>
                        <a:pt x="512" y="33"/>
                        <a:pt x="509" y="33"/>
                      </a:cubicBezTo>
                      <a:cubicBezTo>
                        <a:pt x="506" y="33"/>
                        <a:pt x="504" y="34"/>
                        <a:pt x="502" y="38"/>
                      </a:cubicBezTo>
                      <a:cubicBezTo>
                        <a:pt x="500" y="41"/>
                        <a:pt x="499" y="45"/>
                        <a:pt x="499" y="51"/>
                      </a:cubicBezTo>
                      <a:close/>
                      <a:moveTo>
                        <a:pt x="558" y="66"/>
                      </a:moveTo>
                      <a:cubicBezTo>
                        <a:pt x="564" y="67"/>
                        <a:pt x="564" y="67"/>
                        <a:pt x="564" y="67"/>
                      </a:cubicBezTo>
                      <a:cubicBezTo>
                        <a:pt x="564" y="74"/>
                        <a:pt x="562" y="80"/>
                        <a:pt x="559" y="84"/>
                      </a:cubicBezTo>
                      <a:cubicBezTo>
                        <a:pt x="557" y="88"/>
                        <a:pt x="553" y="90"/>
                        <a:pt x="550" y="90"/>
                      </a:cubicBezTo>
                      <a:cubicBezTo>
                        <a:pt x="545" y="90"/>
                        <a:pt x="541" y="87"/>
                        <a:pt x="538" y="82"/>
                      </a:cubicBezTo>
                      <a:cubicBezTo>
                        <a:pt x="535" y="76"/>
                        <a:pt x="534" y="68"/>
                        <a:pt x="534" y="57"/>
                      </a:cubicBezTo>
                      <a:cubicBezTo>
                        <a:pt x="534" y="50"/>
                        <a:pt x="534" y="44"/>
                        <a:pt x="536" y="39"/>
                      </a:cubicBezTo>
                      <a:cubicBezTo>
                        <a:pt x="537" y="34"/>
                        <a:pt x="539" y="30"/>
                        <a:pt x="541" y="28"/>
                      </a:cubicBezTo>
                      <a:cubicBezTo>
                        <a:pt x="544" y="25"/>
                        <a:pt x="547" y="24"/>
                        <a:pt x="550" y="24"/>
                      </a:cubicBezTo>
                      <a:cubicBezTo>
                        <a:pt x="553" y="24"/>
                        <a:pt x="557" y="26"/>
                        <a:pt x="559" y="29"/>
                      </a:cubicBezTo>
                      <a:cubicBezTo>
                        <a:pt x="561" y="33"/>
                        <a:pt x="563" y="38"/>
                        <a:pt x="564" y="44"/>
                      </a:cubicBezTo>
                      <a:cubicBezTo>
                        <a:pt x="558" y="46"/>
                        <a:pt x="558" y="46"/>
                        <a:pt x="558" y="46"/>
                      </a:cubicBezTo>
                      <a:cubicBezTo>
                        <a:pt x="557" y="41"/>
                        <a:pt x="556" y="38"/>
                        <a:pt x="555" y="36"/>
                      </a:cubicBezTo>
                      <a:cubicBezTo>
                        <a:pt x="554" y="34"/>
                        <a:pt x="552" y="33"/>
                        <a:pt x="550" y="33"/>
                      </a:cubicBezTo>
                      <a:cubicBezTo>
                        <a:pt x="547" y="33"/>
                        <a:pt x="544" y="35"/>
                        <a:pt x="543" y="39"/>
                      </a:cubicBezTo>
                      <a:cubicBezTo>
                        <a:pt x="541" y="42"/>
                        <a:pt x="540" y="49"/>
                        <a:pt x="540" y="57"/>
                      </a:cubicBezTo>
                      <a:cubicBezTo>
                        <a:pt x="540" y="66"/>
                        <a:pt x="541" y="72"/>
                        <a:pt x="542" y="76"/>
                      </a:cubicBezTo>
                      <a:cubicBezTo>
                        <a:pt x="544" y="80"/>
                        <a:pt x="547" y="81"/>
                        <a:pt x="550" y="81"/>
                      </a:cubicBezTo>
                      <a:cubicBezTo>
                        <a:pt x="552" y="81"/>
                        <a:pt x="554" y="80"/>
                        <a:pt x="555" y="78"/>
                      </a:cubicBezTo>
                      <a:cubicBezTo>
                        <a:pt x="557" y="75"/>
                        <a:pt x="558" y="71"/>
                        <a:pt x="558" y="66"/>
                      </a:cubicBezTo>
                      <a:close/>
                      <a:moveTo>
                        <a:pt x="586" y="79"/>
                      </a:moveTo>
                      <a:cubicBezTo>
                        <a:pt x="587" y="89"/>
                        <a:pt x="587" y="89"/>
                        <a:pt x="587" y="89"/>
                      </a:cubicBezTo>
                      <a:cubicBezTo>
                        <a:pt x="585" y="89"/>
                        <a:pt x="584" y="90"/>
                        <a:pt x="582" y="90"/>
                      </a:cubicBezTo>
                      <a:cubicBezTo>
                        <a:pt x="580" y="90"/>
                        <a:pt x="578" y="89"/>
                        <a:pt x="577" y="88"/>
                      </a:cubicBezTo>
                      <a:cubicBezTo>
                        <a:pt x="576" y="87"/>
                        <a:pt x="575" y="85"/>
                        <a:pt x="575" y="83"/>
                      </a:cubicBezTo>
                      <a:cubicBezTo>
                        <a:pt x="574" y="81"/>
                        <a:pt x="574" y="77"/>
                        <a:pt x="574" y="70"/>
                      </a:cubicBezTo>
                      <a:cubicBezTo>
                        <a:pt x="574" y="34"/>
                        <a:pt x="574" y="34"/>
                        <a:pt x="574" y="34"/>
                      </a:cubicBezTo>
                      <a:cubicBezTo>
                        <a:pt x="570" y="34"/>
                        <a:pt x="570" y="34"/>
                        <a:pt x="570" y="34"/>
                      </a:cubicBezTo>
                      <a:cubicBezTo>
                        <a:pt x="570" y="25"/>
                        <a:pt x="570" y="25"/>
                        <a:pt x="570" y="25"/>
                      </a:cubicBezTo>
                      <a:cubicBezTo>
                        <a:pt x="574" y="25"/>
                        <a:pt x="574" y="25"/>
                        <a:pt x="574" y="25"/>
                      </a:cubicBezTo>
                      <a:cubicBezTo>
                        <a:pt x="574" y="10"/>
                        <a:pt x="574" y="10"/>
                        <a:pt x="574" y="10"/>
                      </a:cubicBezTo>
                      <a:cubicBezTo>
                        <a:pt x="580" y="3"/>
                        <a:pt x="580" y="3"/>
                        <a:pt x="580" y="3"/>
                      </a:cubicBezTo>
                      <a:cubicBezTo>
                        <a:pt x="580" y="25"/>
                        <a:pt x="580" y="25"/>
                        <a:pt x="580" y="25"/>
                      </a:cubicBezTo>
                      <a:cubicBezTo>
                        <a:pt x="586" y="25"/>
                        <a:pt x="586" y="25"/>
                        <a:pt x="586" y="25"/>
                      </a:cubicBezTo>
                      <a:cubicBezTo>
                        <a:pt x="586" y="34"/>
                        <a:pt x="586" y="34"/>
                        <a:pt x="586" y="34"/>
                      </a:cubicBezTo>
                      <a:cubicBezTo>
                        <a:pt x="580" y="34"/>
                        <a:pt x="580" y="34"/>
                        <a:pt x="580" y="34"/>
                      </a:cubicBezTo>
                      <a:cubicBezTo>
                        <a:pt x="580" y="71"/>
                        <a:pt x="580" y="71"/>
                        <a:pt x="580" y="71"/>
                      </a:cubicBezTo>
                      <a:cubicBezTo>
                        <a:pt x="580" y="74"/>
                        <a:pt x="580" y="76"/>
                        <a:pt x="580" y="77"/>
                      </a:cubicBezTo>
                      <a:cubicBezTo>
                        <a:pt x="580" y="78"/>
                        <a:pt x="581" y="78"/>
                        <a:pt x="581" y="79"/>
                      </a:cubicBezTo>
                      <a:cubicBezTo>
                        <a:pt x="582" y="79"/>
                        <a:pt x="582" y="80"/>
                        <a:pt x="583" y="80"/>
                      </a:cubicBezTo>
                      <a:cubicBezTo>
                        <a:pt x="584" y="80"/>
                        <a:pt x="585" y="80"/>
                        <a:pt x="586" y="79"/>
                      </a:cubicBezTo>
                      <a:close/>
                      <a:moveTo>
                        <a:pt x="595" y="89"/>
                      </a:moveTo>
                      <a:cubicBezTo>
                        <a:pt x="595" y="25"/>
                        <a:pt x="595" y="25"/>
                        <a:pt x="595" y="25"/>
                      </a:cubicBezTo>
                      <a:cubicBezTo>
                        <a:pt x="601" y="25"/>
                        <a:pt x="601" y="25"/>
                        <a:pt x="601" y="25"/>
                      </a:cubicBezTo>
                      <a:cubicBezTo>
                        <a:pt x="601" y="35"/>
                        <a:pt x="601" y="35"/>
                        <a:pt x="601" y="35"/>
                      </a:cubicBezTo>
                      <a:cubicBezTo>
                        <a:pt x="602" y="30"/>
                        <a:pt x="603" y="27"/>
                        <a:pt x="605" y="26"/>
                      </a:cubicBezTo>
                      <a:cubicBezTo>
                        <a:pt x="606" y="25"/>
                        <a:pt x="607" y="24"/>
                        <a:pt x="608" y="24"/>
                      </a:cubicBezTo>
                      <a:cubicBezTo>
                        <a:pt x="610" y="24"/>
                        <a:pt x="612" y="25"/>
                        <a:pt x="614" y="27"/>
                      </a:cubicBezTo>
                      <a:cubicBezTo>
                        <a:pt x="612" y="37"/>
                        <a:pt x="612" y="37"/>
                        <a:pt x="612" y="37"/>
                      </a:cubicBezTo>
                      <a:cubicBezTo>
                        <a:pt x="611" y="36"/>
                        <a:pt x="609" y="35"/>
                        <a:pt x="608" y="35"/>
                      </a:cubicBezTo>
                      <a:cubicBezTo>
                        <a:pt x="607" y="35"/>
                        <a:pt x="606" y="36"/>
                        <a:pt x="605" y="37"/>
                      </a:cubicBezTo>
                      <a:cubicBezTo>
                        <a:pt x="603" y="39"/>
                        <a:pt x="603" y="41"/>
                        <a:pt x="602" y="43"/>
                      </a:cubicBezTo>
                      <a:cubicBezTo>
                        <a:pt x="602" y="47"/>
                        <a:pt x="601" y="51"/>
                        <a:pt x="601" y="56"/>
                      </a:cubicBezTo>
                      <a:cubicBezTo>
                        <a:pt x="601" y="89"/>
                        <a:pt x="601" y="89"/>
                        <a:pt x="601" y="89"/>
                      </a:cubicBezTo>
                      <a:cubicBezTo>
                        <a:pt x="595" y="89"/>
                        <a:pt x="595" y="89"/>
                        <a:pt x="595" y="89"/>
                      </a:cubicBezTo>
                      <a:close/>
                      <a:moveTo>
                        <a:pt x="619" y="57"/>
                      </a:moveTo>
                      <a:cubicBezTo>
                        <a:pt x="619" y="45"/>
                        <a:pt x="621" y="37"/>
                        <a:pt x="625" y="31"/>
                      </a:cubicBezTo>
                      <a:cubicBezTo>
                        <a:pt x="628" y="26"/>
                        <a:pt x="632" y="24"/>
                        <a:pt x="636" y="24"/>
                      </a:cubicBezTo>
                      <a:cubicBezTo>
                        <a:pt x="641" y="24"/>
                        <a:pt x="645" y="27"/>
                        <a:pt x="648" y="32"/>
                      </a:cubicBezTo>
                      <a:cubicBezTo>
                        <a:pt x="651" y="38"/>
                        <a:pt x="652" y="46"/>
                        <a:pt x="652" y="56"/>
                      </a:cubicBezTo>
                      <a:cubicBezTo>
                        <a:pt x="652" y="64"/>
                        <a:pt x="652" y="71"/>
                        <a:pt x="650" y="76"/>
                      </a:cubicBezTo>
                      <a:cubicBezTo>
                        <a:pt x="649" y="80"/>
                        <a:pt x="647" y="84"/>
                        <a:pt x="644" y="86"/>
                      </a:cubicBezTo>
                      <a:cubicBezTo>
                        <a:pt x="642" y="89"/>
                        <a:pt x="639" y="90"/>
                        <a:pt x="636" y="90"/>
                      </a:cubicBezTo>
                      <a:cubicBezTo>
                        <a:pt x="631" y="90"/>
                        <a:pt x="627" y="87"/>
                        <a:pt x="624" y="82"/>
                      </a:cubicBezTo>
                      <a:cubicBezTo>
                        <a:pt x="621" y="76"/>
                        <a:pt x="619" y="68"/>
                        <a:pt x="619" y="57"/>
                      </a:cubicBezTo>
                      <a:close/>
                      <a:moveTo>
                        <a:pt x="626" y="57"/>
                      </a:moveTo>
                      <a:cubicBezTo>
                        <a:pt x="626" y="65"/>
                        <a:pt x="627" y="71"/>
                        <a:pt x="628" y="75"/>
                      </a:cubicBezTo>
                      <a:cubicBezTo>
                        <a:pt x="630" y="79"/>
                        <a:pt x="633" y="81"/>
                        <a:pt x="636" y="81"/>
                      </a:cubicBezTo>
                      <a:cubicBezTo>
                        <a:pt x="639" y="81"/>
                        <a:pt x="641" y="79"/>
                        <a:pt x="643" y="75"/>
                      </a:cubicBezTo>
                      <a:cubicBezTo>
                        <a:pt x="645" y="71"/>
                        <a:pt x="646" y="65"/>
                        <a:pt x="646" y="57"/>
                      </a:cubicBezTo>
                      <a:cubicBezTo>
                        <a:pt x="646" y="49"/>
                        <a:pt x="645" y="43"/>
                        <a:pt x="643" y="39"/>
                      </a:cubicBezTo>
                      <a:cubicBezTo>
                        <a:pt x="641" y="35"/>
                        <a:pt x="639" y="33"/>
                        <a:pt x="636" y="33"/>
                      </a:cubicBezTo>
                      <a:cubicBezTo>
                        <a:pt x="633" y="33"/>
                        <a:pt x="630" y="35"/>
                        <a:pt x="628" y="39"/>
                      </a:cubicBezTo>
                      <a:cubicBezTo>
                        <a:pt x="627" y="43"/>
                        <a:pt x="626" y="49"/>
                        <a:pt x="626" y="57"/>
                      </a:cubicBezTo>
                      <a:close/>
                      <a:moveTo>
                        <a:pt x="663" y="89"/>
                      </a:moveTo>
                      <a:cubicBezTo>
                        <a:pt x="663" y="25"/>
                        <a:pt x="663" y="25"/>
                        <a:pt x="663" y="25"/>
                      </a:cubicBezTo>
                      <a:cubicBezTo>
                        <a:pt x="668" y="25"/>
                        <a:pt x="668" y="25"/>
                        <a:pt x="668" y="25"/>
                      </a:cubicBezTo>
                      <a:cubicBezTo>
                        <a:pt x="668" y="34"/>
                        <a:pt x="668" y="34"/>
                        <a:pt x="668" y="34"/>
                      </a:cubicBezTo>
                      <a:cubicBezTo>
                        <a:pt x="671" y="27"/>
                        <a:pt x="675" y="24"/>
                        <a:pt x="679" y="24"/>
                      </a:cubicBezTo>
                      <a:cubicBezTo>
                        <a:pt x="682" y="24"/>
                        <a:pt x="683" y="25"/>
                        <a:pt x="685" y="26"/>
                      </a:cubicBezTo>
                      <a:cubicBezTo>
                        <a:pt x="687" y="27"/>
                        <a:pt x="688" y="29"/>
                        <a:pt x="689" y="31"/>
                      </a:cubicBezTo>
                      <a:cubicBezTo>
                        <a:pt x="690" y="34"/>
                        <a:pt x="691" y="36"/>
                        <a:pt x="691" y="39"/>
                      </a:cubicBezTo>
                      <a:cubicBezTo>
                        <a:pt x="691" y="41"/>
                        <a:pt x="691" y="45"/>
                        <a:pt x="691" y="50"/>
                      </a:cubicBezTo>
                      <a:cubicBezTo>
                        <a:pt x="691" y="89"/>
                        <a:pt x="691" y="89"/>
                        <a:pt x="691" y="89"/>
                      </a:cubicBezTo>
                      <a:cubicBezTo>
                        <a:pt x="685" y="89"/>
                        <a:pt x="685" y="89"/>
                        <a:pt x="685" y="89"/>
                      </a:cubicBezTo>
                      <a:cubicBezTo>
                        <a:pt x="685" y="50"/>
                        <a:pt x="685" y="50"/>
                        <a:pt x="685" y="50"/>
                      </a:cubicBezTo>
                      <a:cubicBezTo>
                        <a:pt x="685" y="46"/>
                        <a:pt x="685" y="43"/>
                        <a:pt x="685" y="40"/>
                      </a:cubicBezTo>
                      <a:cubicBezTo>
                        <a:pt x="684" y="38"/>
                        <a:pt x="683" y="36"/>
                        <a:pt x="682" y="35"/>
                      </a:cubicBezTo>
                      <a:cubicBezTo>
                        <a:pt x="681" y="34"/>
                        <a:pt x="680" y="33"/>
                        <a:pt x="678" y="33"/>
                      </a:cubicBezTo>
                      <a:cubicBezTo>
                        <a:pt x="676" y="33"/>
                        <a:pt x="673" y="35"/>
                        <a:pt x="672" y="38"/>
                      </a:cubicBezTo>
                      <a:cubicBezTo>
                        <a:pt x="670" y="40"/>
                        <a:pt x="669" y="46"/>
                        <a:pt x="669" y="54"/>
                      </a:cubicBezTo>
                      <a:cubicBezTo>
                        <a:pt x="669" y="89"/>
                        <a:pt x="669" y="89"/>
                        <a:pt x="669" y="89"/>
                      </a:cubicBezTo>
                      <a:cubicBezTo>
                        <a:pt x="663" y="89"/>
                        <a:pt x="663" y="89"/>
                        <a:pt x="663" y="89"/>
                      </a:cubicBezTo>
                      <a:close/>
                      <a:moveTo>
                        <a:pt x="704" y="14"/>
                      </a:moveTo>
                      <a:cubicBezTo>
                        <a:pt x="704" y="1"/>
                        <a:pt x="704" y="1"/>
                        <a:pt x="704" y="1"/>
                      </a:cubicBezTo>
                      <a:cubicBezTo>
                        <a:pt x="710" y="1"/>
                        <a:pt x="710" y="1"/>
                        <a:pt x="710" y="1"/>
                      </a:cubicBezTo>
                      <a:cubicBezTo>
                        <a:pt x="710" y="14"/>
                        <a:pt x="710" y="14"/>
                        <a:pt x="710" y="14"/>
                      </a:cubicBezTo>
                      <a:cubicBezTo>
                        <a:pt x="704" y="14"/>
                        <a:pt x="704" y="14"/>
                        <a:pt x="704" y="14"/>
                      </a:cubicBezTo>
                      <a:close/>
                      <a:moveTo>
                        <a:pt x="704" y="89"/>
                      </a:moveTo>
                      <a:cubicBezTo>
                        <a:pt x="704" y="25"/>
                        <a:pt x="704" y="25"/>
                        <a:pt x="704" y="25"/>
                      </a:cubicBezTo>
                      <a:cubicBezTo>
                        <a:pt x="710" y="25"/>
                        <a:pt x="710" y="25"/>
                        <a:pt x="710" y="25"/>
                      </a:cubicBezTo>
                      <a:cubicBezTo>
                        <a:pt x="710" y="89"/>
                        <a:pt x="710" y="89"/>
                        <a:pt x="710" y="89"/>
                      </a:cubicBezTo>
                      <a:cubicBezTo>
                        <a:pt x="704" y="89"/>
                        <a:pt x="704" y="89"/>
                        <a:pt x="704" y="89"/>
                      </a:cubicBezTo>
                      <a:close/>
                      <a:moveTo>
                        <a:pt x="746" y="66"/>
                      </a:moveTo>
                      <a:cubicBezTo>
                        <a:pt x="752" y="67"/>
                        <a:pt x="752" y="67"/>
                        <a:pt x="752" y="67"/>
                      </a:cubicBezTo>
                      <a:cubicBezTo>
                        <a:pt x="751" y="74"/>
                        <a:pt x="749" y="80"/>
                        <a:pt x="747" y="84"/>
                      </a:cubicBezTo>
                      <a:cubicBezTo>
                        <a:pt x="744" y="88"/>
                        <a:pt x="741" y="90"/>
                        <a:pt x="737" y="90"/>
                      </a:cubicBezTo>
                      <a:cubicBezTo>
                        <a:pt x="732" y="90"/>
                        <a:pt x="728" y="87"/>
                        <a:pt x="726" y="82"/>
                      </a:cubicBezTo>
                      <a:cubicBezTo>
                        <a:pt x="723" y="76"/>
                        <a:pt x="721" y="68"/>
                        <a:pt x="721" y="57"/>
                      </a:cubicBezTo>
                      <a:cubicBezTo>
                        <a:pt x="721" y="50"/>
                        <a:pt x="722" y="44"/>
                        <a:pt x="723" y="39"/>
                      </a:cubicBezTo>
                      <a:cubicBezTo>
                        <a:pt x="724" y="34"/>
                        <a:pt x="726" y="30"/>
                        <a:pt x="729" y="28"/>
                      </a:cubicBezTo>
                      <a:cubicBezTo>
                        <a:pt x="731" y="25"/>
                        <a:pt x="734" y="24"/>
                        <a:pt x="737" y="24"/>
                      </a:cubicBezTo>
                      <a:cubicBezTo>
                        <a:pt x="741" y="24"/>
                        <a:pt x="744" y="26"/>
                        <a:pt x="746" y="29"/>
                      </a:cubicBezTo>
                      <a:cubicBezTo>
                        <a:pt x="749" y="33"/>
                        <a:pt x="750" y="38"/>
                        <a:pt x="751" y="44"/>
                      </a:cubicBezTo>
                      <a:cubicBezTo>
                        <a:pt x="745" y="46"/>
                        <a:pt x="745" y="46"/>
                        <a:pt x="745" y="46"/>
                      </a:cubicBezTo>
                      <a:cubicBezTo>
                        <a:pt x="745" y="41"/>
                        <a:pt x="744" y="38"/>
                        <a:pt x="742" y="36"/>
                      </a:cubicBezTo>
                      <a:cubicBezTo>
                        <a:pt x="741" y="34"/>
                        <a:pt x="739" y="33"/>
                        <a:pt x="737" y="33"/>
                      </a:cubicBezTo>
                      <a:cubicBezTo>
                        <a:pt x="734" y="33"/>
                        <a:pt x="732" y="35"/>
                        <a:pt x="730" y="39"/>
                      </a:cubicBezTo>
                      <a:cubicBezTo>
                        <a:pt x="728" y="42"/>
                        <a:pt x="727" y="49"/>
                        <a:pt x="727" y="57"/>
                      </a:cubicBezTo>
                      <a:cubicBezTo>
                        <a:pt x="727" y="66"/>
                        <a:pt x="728" y="72"/>
                        <a:pt x="730" y="76"/>
                      </a:cubicBezTo>
                      <a:cubicBezTo>
                        <a:pt x="732" y="80"/>
                        <a:pt x="734" y="81"/>
                        <a:pt x="737" y="81"/>
                      </a:cubicBezTo>
                      <a:cubicBezTo>
                        <a:pt x="739" y="81"/>
                        <a:pt x="741" y="80"/>
                        <a:pt x="743" y="78"/>
                      </a:cubicBezTo>
                      <a:cubicBezTo>
                        <a:pt x="744" y="75"/>
                        <a:pt x="745" y="71"/>
                        <a:pt x="746" y="66"/>
                      </a:cubicBezTo>
                      <a:close/>
                      <a:moveTo>
                        <a:pt x="774" y="61"/>
                      </a:moveTo>
                      <a:cubicBezTo>
                        <a:pt x="780" y="60"/>
                        <a:pt x="780" y="60"/>
                        <a:pt x="780" y="60"/>
                      </a:cubicBezTo>
                      <a:cubicBezTo>
                        <a:pt x="780" y="64"/>
                        <a:pt x="781" y="68"/>
                        <a:pt x="782" y="71"/>
                      </a:cubicBezTo>
                      <a:cubicBezTo>
                        <a:pt x="783" y="73"/>
                        <a:pt x="785" y="76"/>
                        <a:pt x="787" y="77"/>
                      </a:cubicBezTo>
                      <a:cubicBezTo>
                        <a:pt x="789" y="79"/>
                        <a:pt x="792" y="80"/>
                        <a:pt x="794" y="80"/>
                      </a:cubicBezTo>
                      <a:cubicBezTo>
                        <a:pt x="797" y="80"/>
                        <a:pt x="799" y="79"/>
                        <a:pt x="801" y="78"/>
                      </a:cubicBezTo>
                      <a:cubicBezTo>
                        <a:pt x="803" y="77"/>
                        <a:pt x="804" y="75"/>
                        <a:pt x="805" y="73"/>
                      </a:cubicBezTo>
                      <a:cubicBezTo>
                        <a:pt x="806" y="70"/>
                        <a:pt x="806" y="68"/>
                        <a:pt x="806" y="65"/>
                      </a:cubicBezTo>
                      <a:cubicBezTo>
                        <a:pt x="806" y="62"/>
                        <a:pt x="806" y="60"/>
                        <a:pt x="805" y="58"/>
                      </a:cubicBezTo>
                      <a:cubicBezTo>
                        <a:pt x="804" y="56"/>
                        <a:pt x="803" y="54"/>
                        <a:pt x="801" y="53"/>
                      </a:cubicBezTo>
                      <a:cubicBezTo>
                        <a:pt x="799" y="52"/>
                        <a:pt x="796" y="50"/>
                        <a:pt x="792" y="48"/>
                      </a:cubicBezTo>
                      <a:cubicBezTo>
                        <a:pt x="788" y="46"/>
                        <a:pt x="785" y="45"/>
                        <a:pt x="783" y="43"/>
                      </a:cubicBezTo>
                      <a:cubicBezTo>
                        <a:pt x="780" y="41"/>
                        <a:pt x="779" y="38"/>
                        <a:pt x="778" y="35"/>
                      </a:cubicBezTo>
                      <a:cubicBezTo>
                        <a:pt x="776" y="31"/>
                        <a:pt x="776" y="28"/>
                        <a:pt x="776" y="24"/>
                      </a:cubicBezTo>
                      <a:cubicBezTo>
                        <a:pt x="776" y="19"/>
                        <a:pt x="777" y="15"/>
                        <a:pt x="778" y="11"/>
                      </a:cubicBezTo>
                      <a:cubicBezTo>
                        <a:pt x="779" y="8"/>
                        <a:pt x="781" y="5"/>
                        <a:pt x="784" y="3"/>
                      </a:cubicBezTo>
                      <a:cubicBezTo>
                        <a:pt x="787" y="1"/>
                        <a:pt x="790" y="0"/>
                        <a:pt x="793" y="0"/>
                      </a:cubicBezTo>
                      <a:cubicBezTo>
                        <a:pt x="796" y="0"/>
                        <a:pt x="800" y="1"/>
                        <a:pt x="802" y="3"/>
                      </a:cubicBezTo>
                      <a:cubicBezTo>
                        <a:pt x="805" y="5"/>
                        <a:pt x="807" y="8"/>
                        <a:pt x="809" y="12"/>
                      </a:cubicBezTo>
                      <a:cubicBezTo>
                        <a:pt x="810" y="16"/>
                        <a:pt x="811" y="21"/>
                        <a:pt x="811" y="26"/>
                      </a:cubicBezTo>
                      <a:cubicBezTo>
                        <a:pt x="805" y="27"/>
                        <a:pt x="805" y="27"/>
                        <a:pt x="805" y="27"/>
                      </a:cubicBezTo>
                      <a:cubicBezTo>
                        <a:pt x="805" y="21"/>
                        <a:pt x="803" y="17"/>
                        <a:pt x="802" y="14"/>
                      </a:cubicBezTo>
                      <a:cubicBezTo>
                        <a:pt x="800" y="11"/>
                        <a:pt x="797" y="10"/>
                        <a:pt x="793" y="10"/>
                      </a:cubicBezTo>
                      <a:cubicBezTo>
                        <a:pt x="789" y="10"/>
                        <a:pt x="786" y="11"/>
                        <a:pt x="785" y="14"/>
                      </a:cubicBezTo>
                      <a:cubicBezTo>
                        <a:pt x="783" y="16"/>
                        <a:pt x="782" y="19"/>
                        <a:pt x="782" y="23"/>
                      </a:cubicBezTo>
                      <a:cubicBezTo>
                        <a:pt x="782" y="26"/>
                        <a:pt x="783" y="29"/>
                        <a:pt x="784" y="31"/>
                      </a:cubicBezTo>
                      <a:cubicBezTo>
                        <a:pt x="785" y="33"/>
                        <a:pt x="788" y="35"/>
                        <a:pt x="794" y="37"/>
                      </a:cubicBezTo>
                      <a:cubicBezTo>
                        <a:pt x="799" y="39"/>
                        <a:pt x="802" y="41"/>
                        <a:pt x="804" y="43"/>
                      </a:cubicBezTo>
                      <a:cubicBezTo>
                        <a:pt x="807" y="45"/>
                        <a:pt x="809" y="48"/>
                        <a:pt x="810" y="52"/>
                      </a:cubicBezTo>
                      <a:cubicBezTo>
                        <a:pt x="812" y="55"/>
                        <a:pt x="812" y="59"/>
                        <a:pt x="812" y="64"/>
                      </a:cubicBezTo>
                      <a:cubicBezTo>
                        <a:pt x="812" y="69"/>
                        <a:pt x="812" y="73"/>
                        <a:pt x="810" y="77"/>
                      </a:cubicBezTo>
                      <a:cubicBezTo>
                        <a:pt x="809" y="81"/>
                        <a:pt x="807" y="85"/>
                        <a:pt x="804" y="87"/>
                      </a:cubicBezTo>
                      <a:cubicBezTo>
                        <a:pt x="801" y="89"/>
                        <a:pt x="798" y="90"/>
                        <a:pt x="795" y="90"/>
                      </a:cubicBezTo>
                      <a:cubicBezTo>
                        <a:pt x="790" y="90"/>
                        <a:pt x="787" y="89"/>
                        <a:pt x="784" y="87"/>
                      </a:cubicBezTo>
                      <a:cubicBezTo>
                        <a:pt x="781" y="85"/>
                        <a:pt x="778" y="81"/>
                        <a:pt x="777" y="76"/>
                      </a:cubicBezTo>
                      <a:cubicBezTo>
                        <a:pt x="775" y="72"/>
                        <a:pt x="774" y="67"/>
                        <a:pt x="774" y="61"/>
                      </a:cubicBezTo>
                      <a:close/>
                      <a:moveTo>
                        <a:pt x="847" y="66"/>
                      </a:moveTo>
                      <a:cubicBezTo>
                        <a:pt x="853" y="67"/>
                        <a:pt x="853" y="67"/>
                        <a:pt x="853" y="67"/>
                      </a:cubicBezTo>
                      <a:cubicBezTo>
                        <a:pt x="852" y="74"/>
                        <a:pt x="851" y="80"/>
                        <a:pt x="848" y="84"/>
                      </a:cubicBezTo>
                      <a:cubicBezTo>
                        <a:pt x="845" y="88"/>
                        <a:pt x="842" y="90"/>
                        <a:pt x="838" y="90"/>
                      </a:cubicBezTo>
                      <a:cubicBezTo>
                        <a:pt x="834" y="90"/>
                        <a:pt x="830" y="87"/>
                        <a:pt x="827" y="82"/>
                      </a:cubicBezTo>
                      <a:cubicBezTo>
                        <a:pt x="824" y="76"/>
                        <a:pt x="822" y="68"/>
                        <a:pt x="822" y="57"/>
                      </a:cubicBezTo>
                      <a:cubicBezTo>
                        <a:pt x="822" y="50"/>
                        <a:pt x="823" y="44"/>
                        <a:pt x="824" y="39"/>
                      </a:cubicBezTo>
                      <a:cubicBezTo>
                        <a:pt x="826" y="34"/>
                        <a:pt x="827" y="30"/>
                        <a:pt x="830" y="28"/>
                      </a:cubicBezTo>
                      <a:cubicBezTo>
                        <a:pt x="833" y="25"/>
                        <a:pt x="835" y="24"/>
                        <a:pt x="838" y="24"/>
                      </a:cubicBezTo>
                      <a:cubicBezTo>
                        <a:pt x="842" y="24"/>
                        <a:pt x="845" y="26"/>
                        <a:pt x="848" y="29"/>
                      </a:cubicBezTo>
                      <a:cubicBezTo>
                        <a:pt x="850" y="33"/>
                        <a:pt x="852" y="38"/>
                        <a:pt x="852" y="44"/>
                      </a:cubicBezTo>
                      <a:cubicBezTo>
                        <a:pt x="847" y="46"/>
                        <a:pt x="847" y="46"/>
                        <a:pt x="847" y="46"/>
                      </a:cubicBezTo>
                      <a:cubicBezTo>
                        <a:pt x="846" y="41"/>
                        <a:pt x="845" y="38"/>
                        <a:pt x="844" y="36"/>
                      </a:cubicBezTo>
                      <a:cubicBezTo>
                        <a:pt x="842" y="34"/>
                        <a:pt x="841" y="33"/>
                        <a:pt x="839" y="33"/>
                      </a:cubicBezTo>
                      <a:cubicBezTo>
                        <a:pt x="836" y="33"/>
                        <a:pt x="833" y="35"/>
                        <a:pt x="831" y="39"/>
                      </a:cubicBezTo>
                      <a:cubicBezTo>
                        <a:pt x="829" y="42"/>
                        <a:pt x="828" y="49"/>
                        <a:pt x="828" y="57"/>
                      </a:cubicBezTo>
                      <a:cubicBezTo>
                        <a:pt x="828" y="66"/>
                        <a:pt x="829" y="72"/>
                        <a:pt x="831" y="76"/>
                      </a:cubicBezTo>
                      <a:cubicBezTo>
                        <a:pt x="833" y="80"/>
                        <a:pt x="835" y="81"/>
                        <a:pt x="838" y="81"/>
                      </a:cubicBezTo>
                      <a:cubicBezTo>
                        <a:pt x="841" y="81"/>
                        <a:pt x="843" y="80"/>
                        <a:pt x="844" y="78"/>
                      </a:cubicBezTo>
                      <a:cubicBezTo>
                        <a:pt x="846" y="75"/>
                        <a:pt x="847" y="71"/>
                        <a:pt x="847" y="66"/>
                      </a:cubicBezTo>
                      <a:close/>
                      <a:moveTo>
                        <a:pt x="862" y="14"/>
                      </a:moveTo>
                      <a:cubicBezTo>
                        <a:pt x="862" y="1"/>
                        <a:pt x="862" y="1"/>
                        <a:pt x="862" y="1"/>
                      </a:cubicBezTo>
                      <a:cubicBezTo>
                        <a:pt x="868" y="1"/>
                        <a:pt x="868" y="1"/>
                        <a:pt x="868" y="1"/>
                      </a:cubicBezTo>
                      <a:cubicBezTo>
                        <a:pt x="868" y="14"/>
                        <a:pt x="868" y="14"/>
                        <a:pt x="868" y="14"/>
                      </a:cubicBezTo>
                      <a:cubicBezTo>
                        <a:pt x="862" y="14"/>
                        <a:pt x="862" y="14"/>
                        <a:pt x="862" y="14"/>
                      </a:cubicBezTo>
                      <a:close/>
                      <a:moveTo>
                        <a:pt x="862" y="89"/>
                      </a:moveTo>
                      <a:cubicBezTo>
                        <a:pt x="862" y="25"/>
                        <a:pt x="862" y="25"/>
                        <a:pt x="862" y="25"/>
                      </a:cubicBezTo>
                      <a:cubicBezTo>
                        <a:pt x="868" y="25"/>
                        <a:pt x="868" y="25"/>
                        <a:pt x="868" y="25"/>
                      </a:cubicBezTo>
                      <a:cubicBezTo>
                        <a:pt x="868" y="89"/>
                        <a:pt x="868" y="89"/>
                        <a:pt x="868" y="89"/>
                      </a:cubicBezTo>
                      <a:cubicBezTo>
                        <a:pt x="862" y="89"/>
                        <a:pt x="862" y="89"/>
                        <a:pt x="862" y="89"/>
                      </a:cubicBezTo>
                      <a:close/>
                      <a:moveTo>
                        <a:pt x="904" y="68"/>
                      </a:moveTo>
                      <a:cubicBezTo>
                        <a:pt x="911" y="70"/>
                        <a:pt x="911" y="70"/>
                        <a:pt x="911" y="70"/>
                      </a:cubicBezTo>
                      <a:cubicBezTo>
                        <a:pt x="910" y="76"/>
                        <a:pt x="908" y="81"/>
                        <a:pt x="905" y="85"/>
                      </a:cubicBezTo>
                      <a:cubicBezTo>
                        <a:pt x="903" y="89"/>
                        <a:pt x="899" y="90"/>
                        <a:pt x="895" y="90"/>
                      </a:cubicBezTo>
                      <a:cubicBezTo>
                        <a:pt x="890" y="90"/>
                        <a:pt x="886" y="87"/>
                        <a:pt x="883" y="82"/>
                      </a:cubicBezTo>
                      <a:cubicBezTo>
                        <a:pt x="880" y="76"/>
                        <a:pt x="878" y="68"/>
                        <a:pt x="878" y="58"/>
                      </a:cubicBezTo>
                      <a:cubicBezTo>
                        <a:pt x="878" y="47"/>
                        <a:pt x="880" y="39"/>
                        <a:pt x="883" y="33"/>
                      </a:cubicBezTo>
                      <a:cubicBezTo>
                        <a:pt x="886" y="27"/>
                        <a:pt x="890" y="24"/>
                        <a:pt x="895" y="24"/>
                      </a:cubicBezTo>
                      <a:cubicBezTo>
                        <a:pt x="899" y="24"/>
                        <a:pt x="903" y="27"/>
                        <a:pt x="906" y="33"/>
                      </a:cubicBezTo>
                      <a:cubicBezTo>
                        <a:pt x="909" y="38"/>
                        <a:pt x="911" y="46"/>
                        <a:pt x="911" y="57"/>
                      </a:cubicBezTo>
                      <a:cubicBezTo>
                        <a:pt x="911" y="58"/>
                        <a:pt x="911" y="59"/>
                        <a:pt x="911" y="60"/>
                      </a:cubicBezTo>
                      <a:cubicBezTo>
                        <a:pt x="885" y="60"/>
                        <a:pt x="885" y="60"/>
                        <a:pt x="885" y="60"/>
                      </a:cubicBezTo>
                      <a:cubicBezTo>
                        <a:pt x="885" y="67"/>
                        <a:pt x="886" y="72"/>
                        <a:pt x="888" y="76"/>
                      </a:cubicBezTo>
                      <a:cubicBezTo>
                        <a:pt x="890" y="80"/>
                        <a:pt x="892" y="81"/>
                        <a:pt x="895" y="81"/>
                      </a:cubicBezTo>
                      <a:cubicBezTo>
                        <a:pt x="897" y="81"/>
                        <a:pt x="899" y="80"/>
                        <a:pt x="901" y="78"/>
                      </a:cubicBezTo>
                      <a:cubicBezTo>
                        <a:pt x="902" y="76"/>
                        <a:pt x="903" y="73"/>
                        <a:pt x="904" y="68"/>
                      </a:cubicBezTo>
                      <a:close/>
                      <a:moveTo>
                        <a:pt x="885" y="51"/>
                      </a:moveTo>
                      <a:cubicBezTo>
                        <a:pt x="904" y="51"/>
                        <a:pt x="904" y="51"/>
                        <a:pt x="904" y="51"/>
                      </a:cubicBezTo>
                      <a:cubicBezTo>
                        <a:pt x="904" y="46"/>
                        <a:pt x="903" y="42"/>
                        <a:pt x="902" y="39"/>
                      </a:cubicBezTo>
                      <a:cubicBezTo>
                        <a:pt x="900" y="35"/>
                        <a:pt x="898" y="33"/>
                        <a:pt x="895" y="33"/>
                      </a:cubicBezTo>
                      <a:cubicBezTo>
                        <a:pt x="892" y="33"/>
                        <a:pt x="890" y="34"/>
                        <a:pt x="888" y="38"/>
                      </a:cubicBezTo>
                      <a:cubicBezTo>
                        <a:pt x="886" y="41"/>
                        <a:pt x="885" y="45"/>
                        <a:pt x="885" y="51"/>
                      </a:cubicBezTo>
                      <a:close/>
                      <a:moveTo>
                        <a:pt x="922" y="89"/>
                      </a:moveTo>
                      <a:cubicBezTo>
                        <a:pt x="922" y="25"/>
                        <a:pt x="922" y="25"/>
                        <a:pt x="922" y="25"/>
                      </a:cubicBezTo>
                      <a:cubicBezTo>
                        <a:pt x="927" y="25"/>
                        <a:pt x="927" y="25"/>
                        <a:pt x="927" y="25"/>
                      </a:cubicBezTo>
                      <a:cubicBezTo>
                        <a:pt x="927" y="34"/>
                        <a:pt x="927" y="34"/>
                        <a:pt x="927" y="34"/>
                      </a:cubicBezTo>
                      <a:cubicBezTo>
                        <a:pt x="930" y="27"/>
                        <a:pt x="933" y="24"/>
                        <a:pt x="938" y="24"/>
                      </a:cubicBezTo>
                      <a:cubicBezTo>
                        <a:pt x="940" y="24"/>
                        <a:pt x="942" y="25"/>
                        <a:pt x="944" y="26"/>
                      </a:cubicBezTo>
                      <a:cubicBezTo>
                        <a:pt x="946" y="27"/>
                        <a:pt x="947" y="29"/>
                        <a:pt x="948" y="31"/>
                      </a:cubicBezTo>
                      <a:cubicBezTo>
                        <a:pt x="949" y="34"/>
                        <a:pt x="949" y="36"/>
                        <a:pt x="950" y="39"/>
                      </a:cubicBezTo>
                      <a:cubicBezTo>
                        <a:pt x="950" y="41"/>
                        <a:pt x="950" y="45"/>
                        <a:pt x="950" y="50"/>
                      </a:cubicBezTo>
                      <a:cubicBezTo>
                        <a:pt x="950" y="89"/>
                        <a:pt x="950" y="89"/>
                        <a:pt x="950" y="89"/>
                      </a:cubicBezTo>
                      <a:cubicBezTo>
                        <a:pt x="944" y="89"/>
                        <a:pt x="944" y="89"/>
                        <a:pt x="944" y="89"/>
                      </a:cubicBezTo>
                      <a:cubicBezTo>
                        <a:pt x="944" y="50"/>
                        <a:pt x="944" y="50"/>
                        <a:pt x="944" y="50"/>
                      </a:cubicBezTo>
                      <a:cubicBezTo>
                        <a:pt x="944" y="46"/>
                        <a:pt x="944" y="43"/>
                        <a:pt x="944" y="40"/>
                      </a:cubicBezTo>
                      <a:cubicBezTo>
                        <a:pt x="943" y="38"/>
                        <a:pt x="942" y="36"/>
                        <a:pt x="941" y="35"/>
                      </a:cubicBezTo>
                      <a:cubicBezTo>
                        <a:pt x="940" y="34"/>
                        <a:pt x="939" y="33"/>
                        <a:pt x="937" y="33"/>
                      </a:cubicBezTo>
                      <a:cubicBezTo>
                        <a:pt x="934" y="33"/>
                        <a:pt x="932" y="35"/>
                        <a:pt x="930" y="38"/>
                      </a:cubicBezTo>
                      <a:cubicBezTo>
                        <a:pt x="929" y="40"/>
                        <a:pt x="928" y="46"/>
                        <a:pt x="928" y="54"/>
                      </a:cubicBezTo>
                      <a:cubicBezTo>
                        <a:pt x="928" y="89"/>
                        <a:pt x="928" y="89"/>
                        <a:pt x="928" y="89"/>
                      </a:cubicBezTo>
                      <a:cubicBezTo>
                        <a:pt x="922" y="89"/>
                        <a:pt x="922" y="89"/>
                        <a:pt x="922" y="89"/>
                      </a:cubicBezTo>
                      <a:close/>
                      <a:moveTo>
                        <a:pt x="986" y="66"/>
                      </a:moveTo>
                      <a:cubicBezTo>
                        <a:pt x="992" y="67"/>
                        <a:pt x="992" y="67"/>
                        <a:pt x="992" y="67"/>
                      </a:cubicBezTo>
                      <a:cubicBezTo>
                        <a:pt x="991" y="74"/>
                        <a:pt x="989" y="80"/>
                        <a:pt x="987" y="84"/>
                      </a:cubicBezTo>
                      <a:cubicBezTo>
                        <a:pt x="984" y="88"/>
                        <a:pt x="981" y="90"/>
                        <a:pt x="977" y="90"/>
                      </a:cubicBezTo>
                      <a:cubicBezTo>
                        <a:pt x="972" y="90"/>
                        <a:pt x="968" y="87"/>
                        <a:pt x="966" y="82"/>
                      </a:cubicBezTo>
                      <a:cubicBezTo>
                        <a:pt x="963" y="76"/>
                        <a:pt x="961" y="68"/>
                        <a:pt x="961" y="57"/>
                      </a:cubicBezTo>
                      <a:cubicBezTo>
                        <a:pt x="961" y="50"/>
                        <a:pt x="962" y="44"/>
                        <a:pt x="963" y="39"/>
                      </a:cubicBezTo>
                      <a:cubicBezTo>
                        <a:pt x="964" y="34"/>
                        <a:pt x="966" y="30"/>
                        <a:pt x="969" y="28"/>
                      </a:cubicBezTo>
                      <a:cubicBezTo>
                        <a:pt x="971" y="25"/>
                        <a:pt x="974" y="24"/>
                        <a:pt x="977" y="24"/>
                      </a:cubicBezTo>
                      <a:cubicBezTo>
                        <a:pt x="981" y="24"/>
                        <a:pt x="984" y="26"/>
                        <a:pt x="986" y="29"/>
                      </a:cubicBezTo>
                      <a:cubicBezTo>
                        <a:pt x="989" y="33"/>
                        <a:pt x="990" y="38"/>
                        <a:pt x="991" y="44"/>
                      </a:cubicBezTo>
                      <a:cubicBezTo>
                        <a:pt x="985" y="46"/>
                        <a:pt x="985" y="46"/>
                        <a:pt x="985" y="46"/>
                      </a:cubicBezTo>
                      <a:cubicBezTo>
                        <a:pt x="985" y="41"/>
                        <a:pt x="984" y="38"/>
                        <a:pt x="982" y="36"/>
                      </a:cubicBezTo>
                      <a:cubicBezTo>
                        <a:pt x="981" y="34"/>
                        <a:pt x="979" y="33"/>
                        <a:pt x="977" y="33"/>
                      </a:cubicBezTo>
                      <a:cubicBezTo>
                        <a:pt x="974" y="33"/>
                        <a:pt x="972" y="35"/>
                        <a:pt x="970" y="39"/>
                      </a:cubicBezTo>
                      <a:cubicBezTo>
                        <a:pt x="968" y="42"/>
                        <a:pt x="967" y="49"/>
                        <a:pt x="967" y="57"/>
                      </a:cubicBezTo>
                      <a:cubicBezTo>
                        <a:pt x="967" y="66"/>
                        <a:pt x="968" y="72"/>
                        <a:pt x="970" y="76"/>
                      </a:cubicBezTo>
                      <a:cubicBezTo>
                        <a:pt x="972" y="80"/>
                        <a:pt x="974" y="81"/>
                        <a:pt x="977" y="81"/>
                      </a:cubicBezTo>
                      <a:cubicBezTo>
                        <a:pt x="979" y="81"/>
                        <a:pt x="981" y="80"/>
                        <a:pt x="983" y="78"/>
                      </a:cubicBezTo>
                      <a:cubicBezTo>
                        <a:pt x="984" y="75"/>
                        <a:pt x="985" y="71"/>
                        <a:pt x="986" y="66"/>
                      </a:cubicBezTo>
                      <a:close/>
                      <a:moveTo>
                        <a:pt x="1024" y="68"/>
                      </a:moveTo>
                      <a:cubicBezTo>
                        <a:pt x="1031" y="70"/>
                        <a:pt x="1031" y="70"/>
                        <a:pt x="1031" y="70"/>
                      </a:cubicBezTo>
                      <a:cubicBezTo>
                        <a:pt x="1030" y="76"/>
                        <a:pt x="1028" y="81"/>
                        <a:pt x="1025" y="85"/>
                      </a:cubicBezTo>
                      <a:cubicBezTo>
                        <a:pt x="1023" y="89"/>
                        <a:pt x="1019" y="90"/>
                        <a:pt x="1015" y="90"/>
                      </a:cubicBezTo>
                      <a:cubicBezTo>
                        <a:pt x="1010" y="90"/>
                        <a:pt x="1006" y="87"/>
                        <a:pt x="1003" y="82"/>
                      </a:cubicBezTo>
                      <a:cubicBezTo>
                        <a:pt x="1000" y="76"/>
                        <a:pt x="998" y="68"/>
                        <a:pt x="998" y="58"/>
                      </a:cubicBezTo>
                      <a:cubicBezTo>
                        <a:pt x="998" y="47"/>
                        <a:pt x="1000" y="39"/>
                        <a:pt x="1003" y="33"/>
                      </a:cubicBezTo>
                      <a:cubicBezTo>
                        <a:pt x="1006" y="27"/>
                        <a:pt x="1010" y="24"/>
                        <a:pt x="1015" y="24"/>
                      </a:cubicBezTo>
                      <a:cubicBezTo>
                        <a:pt x="1020" y="24"/>
                        <a:pt x="1023" y="27"/>
                        <a:pt x="1026" y="33"/>
                      </a:cubicBezTo>
                      <a:cubicBezTo>
                        <a:pt x="1029" y="38"/>
                        <a:pt x="1031" y="46"/>
                        <a:pt x="1031" y="57"/>
                      </a:cubicBezTo>
                      <a:cubicBezTo>
                        <a:pt x="1031" y="58"/>
                        <a:pt x="1031" y="59"/>
                        <a:pt x="1031" y="60"/>
                      </a:cubicBezTo>
                      <a:cubicBezTo>
                        <a:pt x="1005" y="60"/>
                        <a:pt x="1005" y="60"/>
                        <a:pt x="1005" y="60"/>
                      </a:cubicBezTo>
                      <a:cubicBezTo>
                        <a:pt x="1005" y="67"/>
                        <a:pt x="1006" y="72"/>
                        <a:pt x="1008" y="76"/>
                      </a:cubicBezTo>
                      <a:cubicBezTo>
                        <a:pt x="1010" y="80"/>
                        <a:pt x="1012" y="81"/>
                        <a:pt x="1015" y="81"/>
                      </a:cubicBezTo>
                      <a:cubicBezTo>
                        <a:pt x="1017" y="81"/>
                        <a:pt x="1019" y="80"/>
                        <a:pt x="1021" y="78"/>
                      </a:cubicBezTo>
                      <a:cubicBezTo>
                        <a:pt x="1022" y="76"/>
                        <a:pt x="1024" y="73"/>
                        <a:pt x="1024" y="68"/>
                      </a:cubicBezTo>
                      <a:close/>
                      <a:moveTo>
                        <a:pt x="1005" y="51"/>
                      </a:moveTo>
                      <a:cubicBezTo>
                        <a:pt x="1024" y="51"/>
                        <a:pt x="1024" y="51"/>
                        <a:pt x="1024" y="51"/>
                      </a:cubicBezTo>
                      <a:cubicBezTo>
                        <a:pt x="1024" y="46"/>
                        <a:pt x="1023" y="42"/>
                        <a:pt x="1022" y="39"/>
                      </a:cubicBezTo>
                      <a:cubicBezTo>
                        <a:pt x="1020" y="35"/>
                        <a:pt x="1018" y="33"/>
                        <a:pt x="1015" y="33"/>
                      </a:cubicBezTo>
                      <a:cubicBezTo>
                        <a:pt x="1012" y="33"/>
                        <a:pt x="1010" y="34"/>
                        <a:pt x="1008" y="38"/>
                      </a:cubicBezTo>
                      <a:cubicBezTo>
                        <a:pt x="1006" y="41"/>
                        <a:pt x="1005" y="45"/>
                        <a:pt x="1005" y="51"/>
                      </a:cubicBezTo>
                      <a:close/>
                      <a:moveTo>
                        <a:pt x="1080" y="81"/>
                      </a:moveTo>
                      <a:cubicBezTo>
                        <a:pt x="1077" y="84"/>
                        <a:pt x="1075" y="87"/>
                        <a:pt x="1073" y="88"/>
                      </a:cubicBezTo>
                      <a:cubicBezTo>
                        <a:pt x="1071" y="90"/>
                        <a:pt x="1069" y="90"/>
                        <a:pt x="1067" y="90"/>
                      </a:cubicBezTo>
                      <a:cubicBezTo>
                        <a:pt x="1063" y="90"/>
                        <a:pt x="1060" y="89"/>
                        <a:pt x="1058" y="85"/>
                      </a:cubicBezTo>
                      <a:cubicBezTo>
                        <a:pt x="1056" y="82"/>
                        <a:pt x="1055" y="77"/>
                        <a:pt x="1055" y="72"/>
                      </a:cubicBezTo>
                      <a:cubicBezTo>
                        <a:pt x="1055" y="69"/>
                        <a:pt x="1055" y="66"/>
                        <a:pt x="1056" y="64"/>
                      </a:cubicBezTo>
                      <a:cubicBezTo>
                        <a:pt x="1057" y="61"/>
                        <a:pt x="1058" y="59"/>
                        <a:pt x="1059" y="57"/>
                      </a:cubicBezTo>
                      <a:cubicBezTo>
                        <a:pt x="1060" y="56"/>
                        <a:pt x="1062" y="55"/>
                        <a:pt x="1063" y="54"/>
                      </a:cubicBezTo>
                      <a:cubicBezTo>
                        <a:pt x="1064" y="53"/>
                        <a:pt x="1066" y="53"/>
                        <a:pt x="1068" y="52"/>
                      </a:cubicBezTo>
                      <a:cubicBezTo>
                        <a:pt x="1073" y="51"/>
                        <a:pt x="1077" y="50"/>
                        <a:pt x="1079" y="49"/>
                      </a:cubicBezTo>
                      <a:cubicBezTo>
                        <a:pt x="1079" y="47"/>
                        <a:pt x="1079" y="46"/>
                        <a:pt x="1079" y="46"/>
                      </a:cubicBezTo>
                      <a:cubicBezTo>
                        <a:pt x="1079" y="41"/>
                        <a:pt x="1079" y="38"/>
                        <a:pt x="1077" y="36"/>
                      </a:cubicBezTo>
                      <a:cubicBezTo>
                        <a:pt x="1076" y="34"/>
                        <a:pt x="1074" y="33"/>
                        <a:pt x="1071" y="33"/>
                      </a:cubicBezTo>
                      <a:cubicBezTo>
                        <a:pt x="1068" y="33"/>
                        <a:pt x="1066" y="34"/>
                        <a:pt x="1064" y="35"/>
                      </a:cubicBezTo>
                      <a:cubicBezTo>
                        <a:pt x="1063" y="37"/>
                        <a:pt x="1062" y="40"/>
                        <a:pt x="1062" y="45"/>
                      </a:cubicBezTo>
                      <a:cubicBezTo>
                        <a:pt x="1056" y="43"/>
                        <a:pt x="1056" y="43"/>
                        <a:pt x="1056" y="43"/>
                      </a:cubicBezTo>
                      <a:cubicBezTo>
                        <a:pt x="1056" y="39"/>
                        <a:pt x="1057" y="35"/>
                        <a:pt x="1058" y="33"/>
                      </a:cubicBezTo>
                      <a:cubicBezTo>
                        <a:pt x="1060" y="30"/>
                        <a:pt x="1061" y="28"/>
                        <a:pt x="1064" y="26"/>
                      </a:cubicBezTo>
                      <a:cubicBezTo>
                        <a:pt x="1066" y="25"/>
                        <a:pt x="1069" y="24"/>
                        <a:pt x="1072" y="24"/>
                      </a:cubicBezTo>
                      <a:cubicBezTo>
                        <a:pt x="1075" y="24"/>
                        <a:pt x="1077" y="25"/>
                        <a:pt x="1079" y="26"/>
                      </a:cubicBezTo>
                      <a:cubicBezTo>
                        <a:pt x="1081" y="27"/>
                        <a:pt x="1082" y="29"/>
                        <a:pt x="1083" y="31"/>
                      </a:cubicBezTo>
                      <a:cubicBezTo>
                        <a:pt x="1084" y="33"/>
                        <a:pt x="1084" y="35"/>
                        <a:pt x="1085" y="38"/>
                      </a:cubicBezTo>
                      <a:cubicBezTo>
                        <a:pt x="1085" y="40"/>
                        <a:pt x="1085" y="43"/>
                        <a:pt x="1085" y="48"/>
                      </a:cubicBezTo>
                      <a:cubicBezTo>
                        <a:pt x="1085" y="62"/>
                        <a:pt x="1085" y="62"/>
                        <a:pt x="1085" y="62"/>
                      </a:cubicBezTo>
                      <a:cubicBezTo>
                        <a:pt x="1085" y="72"/>
                        <a:pt x="1085" y="79"/>
                        <a:pt x="1085" y="81"/>
                      </a:cubicBezTo>
                      <a:cubicBezTo>
                        <a:pt x="1086" y="84"/>
                        <a:pt x="1086" y="86"/>
                        <a:pt x="1087" y="89"/>
                      </a:cubicBezTo>
                      <a:cubicBezTo>
                        <a:pt x="1081" y="89"/>
                        <a:pt x="1081" y="89"/>
                        <a:pt x="1081" y="89"/>
                      </a:cubicBezTo>
                      <a:cubicBezTo>
                        <a:pt x="1080" y="87"/>
                        <a:pt x="1080" y="84"/>
                        <a:pt x="1080" y="81"/>
                      </a:cubicBezTo>
                      <a:close/>
                      <a:moveTo>
                        <a:pt x="1079" y="57"/>
                      </a:moveTo>
                      <a:cubicBezTo>
                        <a:pt x="1077" y="59"/>
                        <a:pt x="1074" y="60"/>
                        <a:pt x="1069" y="61"/>
                      </a:cubicBezTo>
                      <a:cubicBezTo>
                        <a:pt x="1067" y="62"/>
                        <a:pt x="1065" y="62"/>
                        <a:pt x="1064" y="63"/>
                      </a:cubicBezTo>
                      <a:cubicBezTo>
                        <a:pt x="1063" y="64"/>
                        <a:pt x="1062" y="65"/>
                        <a:pt x="1062" y="67"/>
                      </a:cubicBezTo>
                      <a:cubicBezTo>
                        <a:pt x="1061" y="68"/>
                        <a:pt x="1061" y="70"/>
                        <a:pt x="1061" y="72"/>
                      </a:cubicBezTo>
                      <a:cubicBezTo>
                        <a:pt x="1061" y="75"/>
                        <a:pt x="1062" y="77"/>
                        <a:pt x="1063" y="79"/>
                      </a:cubicBezTo>
                      <a:cubicBezTo>
                        <a:pt x="1064" y="81"/>
                        <a:pt x="1066" y="82"/>
                        <a:pt x="1068" y="82"/>
                      </a:cubicBezTo>
                      <a:cubicBezTo>
                        <a:pt x="1070" y="82"/>
                        <a:pt x="1072" y="81"/>
                        <a:pt x="1074" y="79"/>
                      </a:cubicBezTo>
                      <a:cubicBezTo>
                        <a:pt x="1076" y="77"/>
                        <a:pt x="1077" y="75"/>
                        <a:pt x="1078" y="72"/>
                      </a:cubicBezTo>
                      <a:cubicBezTo>
                        <a:pt x="1079" y="69"/>
                        <a:pt x="1079" y="66"/>
                        <a:pt x="1079" y="61"/>
                      </a:cubicBezTo>
                      <a:cubicBezTo>
                        <a:pt x="1079" y="57"/>
                        <a:pt x="1079" y="57"/>
                        <a:pt x="1079" y="57"/>
                      </a:cubicBezTo>
                      <a:close/>
                      <a:moveTo>
                        <a:pt x="1098" y="89"/>
                      </a:moveTo>
                      <a:cubicBezTo>
                        <a:pt x="1098" y="25"/>
                        <a:pt x="1098" y="25"/>
                        <a:pt x="1098" y="25"/>
                      </a:cubicBezTo>
                      <a:cubicBezTo>
                        <a:pt x="1103" y="25"/>
                        <a:pt x="1103" y="25"/>
                        <a:pt x="1103" y="25"/>
                      </a:cubicBezTo>
                      <a:cubicBezTo>
                        <a:pt x="1103" y="34"/>
                        <a:pt x="1103" y="34"/>
                        <a:pt x="1103" y="34"/>
                      </a:cubicBezTo>
                      <a:cubicBezTo>
                        <a:pt x="1106" y="27"/>
                        <a:pt x="1110" y="24"/>
                        <a:pt x="1114" y="24"/>
                      </a:cubicBezTo>
                      <a:cubicBezTo>
                        <a:pt x="1117" y="24"/>
                        <a:pt x="1119" y="25"/>
                        <a:pt x="1120" y="26"/>
                      </a:cubicBezTo>
                      <a:cubicBezTo>
                        <a:pt x="1122" y="27"/>
                        <a:pt x="1123" y="29"/>
                        <a:pt x="1124" y="31"/>
                      </a:cubicBezTo>
                      <a:cubicBezTo>
                        <a:pt x="1125" y="34"/>
                        <a:pt x="1126" y="36"/>
                        <a:pt x="1126" y="39"/>
                      </a:cubicBezTo>
                      <a:cubicBezTo>
                        <a:pt x="1126" y="41"/>
                        <a:pt x="1126" y="45"/>
                        <a:pt x="1126" y="50"/>
                      </a:cubicBezTo>
                      <a:cubicBezTo>
                        <a:pt x="1126" y="89"/>
                        <a:pt x="1126" y="89"/>
                        <a:pt x="1126" y="89"/>
                      </a:cubicBezTo>
                      <a:cubicBezTo>
                        <a:pt x="1121" y="89"/>
                        <a:pt x="1121" y="89"/>
                        <a:pt x="1121" y="89"/>
                      </a:cubicBezTo>
                      <a:cubicBezTo>
                        <a:pt x="1121" y="50"/>
                        <a:pt x="1121" y="50"/>
                        <a:pt x="1121" y="50"/>
                      </a:cubicBezTo>
                      <a:cubicBezTo>
                        <a:pt x="1121" y="46"/>
                        <a:pt x="1120" y="43"/>
                        <a:pt x="1120" y="40"/>
                      </a:cubicBezTo>
                      <a:cubicBezTo>
                        <a:pt x="1119" y="38"/>
                        <a:pt x="1119" y="36"/>
                        <a:pt x="1117" y="35"/>
                      </a:cubicBezTo>
                      <a:cubicBezTo>
                        <a:pt x="1116" y="34"/>
                        <a:pt x="1115" y="33"/>
                        <a:pt x="1113" y="33"/>
                      </a:cubicBezTo>
                      <a:cubicBezTo>
                        <a:pt x="1111" y="33"/>
                        <a:pt x="1109" y="35"/>
                        <a:pt x="1107" y="38"/>
                      </a:cubicBezTo>
                      <a:cubicBezTo>
                        <a:pt x="1105" y="40"/>
                        <a:pt x="1104" y="46"/>
                        <a:pt x="1104" y="54"/>
                      </a:cubicBezTo>
                      <a:cubicBezTo>
                        <a:pt x="1104" y="89"/>
                        <a:pt x="1104" y="89"/>
                        <a:pt x="1104" y="89"/>
                      </a:cubicBezTo>
                      <a:cubicBezTo>
                        <a:pt x="1098" y="89"/>
                        <a:pt x="1098" y="89"/>
                        <a:pt x="1098" y="89"/>
                      </a:cubicBezTo>
                      <a:close/>
                      <a:moveTo>
                        <a:pt x="1162" y="89"/>
                      </a:moveTo>
                      <a:cubicBezTo>
                        <a:pt x="1162" y="81"/>
                        <a:pt x="1162" y="81"/>
                        <a:pt x="1162" y="81"/>
                      </a:cubicBezTo>
                      <a:cubicBezTo>
                        <a:pt x="1160" y="87"/>
                        <a:pt x="1157" y="90"/>
                        <a:pt x="1152" y="90"/>
                      </a:cubicBezTo>
                      <a:cubicBezTo>
                        <a:pt x="1149" y="90"/>
                        <a:pt x="1147" y="89"/>
                        <a:pt x="1145" y="86"/>
                      </a:cubicBezTo>
                      <a:cubicBezTo>
                        <a:pt x="1142" y="83"/>
                        <a:pt x="1140" y="79"/>
                        <a:pt x="1139" y="74"/>
                      </a:cubicBezTo>
                      <a:cubicBezTo>
                        <a:pt x="1138" y="69"/>
                        <a:pt x="1137" y="64"/>
                        <a:pt x="1137" y="57"/>
                      </a:cubicBezTo>
                      <a:cubicBezTo>
                        <a:pt x="1137" y="51"/>
                        <a:pt x="1138" y="45"/>
                        <a:pt x="1139" y="40"/>
                      </a:cubicBezTo>
                      <a:cubicBezTo>
                        <a:pt x="1140" y="35"/>
                        <a:pt x="1142" y="31"/>
                        <a:pt x="1144" y="28"/>
                      </a:cubicBezTo>
                      <a:cubicBezTo>
                        <a:pt x="1146" y="25"/>
                        <a:pt x="1149" y="24"/>
                        <a:pt x="1152" y="24"/>
                      </a:cubicBezTo>
                      <a:cubicBezTo>
                        <a:pt x="1154" y="24"/>
                        <a:pt x="1156" y="25"/>
                        <a:pt x="1158" y="26"/>
                      </a:cubicBezTo>
                      <a:cubicBezTo>
                        <a:pt x="1159" y="28"/>
                        <a:pt x="1161" y="30"/>
                        <a:pt x="1162" y="33"/>
                      </a:cubicBezTo>
                      <a:cubicBezTo>
                        <a:pt x="1162" y="1"/>
                        <a:pt x="1162" y="1"/>
                        <a:pt x="1162" y="1"/>
                      </a:cubicBezTo>
                      <a:cubicBezTo>
                        <a:pt x="1167" y="1"/>
                        <a:pt x="1167" y="1"/>
                        <a:pt x="1167" y="1"/>
                      </a:cubicBezTo>
                      <a:cubicBezTo>
                        <a:pt x="1167" y="89"/>
                        <a:pt x="1167" y="89"/>
                        <a:pt x="1167" y="89"/>
                      </a:cubicBezTo>
                      <a:cubicBezTo>
                        <a:pt x="1162" y="89"/>
                        <a:pt x="1162" y="89"/>
                        <a:pt x="1162" y="89"/>
                      </a:cubicBezTo>
                      <a:close/>
                      <a:moveTo>
                        <a:pt x="1143" y="57"/>
                      </a:moveTo>
                      <a:cubicBezTo>
                        <a:pt x="1143" y="65"/>
                        <a:pt x="1144" y="71"/>
                        <a:pt x="1146" y="75"/>
                      </a:cubicBezTo>
                      <a:cubicBezTo>
                        <a:pt x="1148" y="79"/>
                        <a:pt x="1150" y="81"/>
                        <a:pt x="1153" y="81"/>
                      </a:cubicBezTo>
                      <a:cubicBezTo>
                        <a:pt x="1155" y="81"/>
                        <a:pt x="1158" y="80"/>
                        <a:pt x="1159" y="76"/>
                      </a:cubicBezTo>
                      <a:cubicBezTo>
                        <a:pt x="1161" y="72"/>
                        <a:pt x="1162" y="66"/>
                        <a:pt x="1162" y="58"/>
                      </a:cubicBezTo>
                      <a:cubicBezTo>
                        <a:pt x="1162" y="49"/>
                        <a:pt x="1161" y="43"/>
                        <a:pt x="1159" y="39"/>
                      </a:cubicBezTo>
                      <a:cubicBezTo>
                        <a:pt x="1157" y="35"/>
                        <a:pt x="1155" y="33"/>
                        <a:pt x="1152" y="33"/>
                      </a:cubicBezTo>
                      <a:cubicBezTo>
                        <a:pt x="1150" y="33"/>
                        <a:pt x="1148" y="35"/>
                        <a:pt x="1146" y="39"/>
                      </a:cubicBezTo>
                      <a:cubicBezTo>
                        <a:pt x="1144" y="43"/>
                        <a:pt x="1143" y="49"/>
                        <a:pt x="1143" y="57"/>
                      </a:cubicBezTo>
                      <a:close/>
                      <a:moveTo>
                        <a:pt x="1207" y="89"/>
                      </a:moveTo>
                      <a:cubicBezTo>
                        <a:pt x="1207" y="11"/>
                        <a:pt x="1207" y="11"/>
                        <a:pt x="1207" y="11"/>
                      </a:cubicBezTo>
                      <a:cubicBezTo>
                        <a:pt x="1191" y="11"/>
                        <a:pt x="1191" y="11"/>
                        <a:pt x="1191" y="11"/>
                      </a:cubicBezTo>
                      <a:cubicBezTo>
                        <a:pt x="1191" y="1"/>
                        <a:pt x="1191" y="1"/>
                        <a:pt x="1191" y="1"/>
                      </a:cubicBezTo>
                      <a:cubicBezTo>
                        <a:pt x="1230" y="1"/>
                        <a:pt x="1230" y="1"/>
                        <a:pt x="1230" y="1"/>
                      </a:cubicBezTo>
                      <a:cubicBezTo>
                        <a:pt x="1230" y="11"/>
                        <a:pt x="1230" y="11"/>
                        <a:pt x="1230" y="11"/>
                      </a:cubicBezTo>
                      <a:cubicBezTo>
                        <a:pt x="1214" y="11"/>
                        <a:pt x="1214" y="11"/>
                        <a:pt x="1214" y="11"/>
                      </a:cubicBezTo>
                      <a:cubicBezTo>
                        <a:pt x="1214" y="89"/>
                        <a:pt x="1214" y="89"/>
                        <a:pt x="1214" y="89"/>
                      </a:cubicBezTo>
                      <a:cubicBezTo>
                        <a:pt x="1207" y="89"/>
                        <a:pt x="1207" y="89"/>
                        <a:pt x="1207" y="89"/>
                      </a:cubicBezTo>
                      <a:close/>
                      <a:moveTo>
                        <a:pt x="1256" y="68"/>
                      </a:moveTo>
                      <a:cubicBezTo>
                        <a:pt x="1262" y="70"/>
                        <a:pt x="1262" y="70"/>
                        <a:pt x="1262" y="70"/>
                      </a:cubicBezTo>
                      <a:cubicBezTo>
                        <a:pt x="1261" y="76"/>
                        <a:pt x="1259" y="81"/>
                        <a:pt x="1257" y="85"/>
                      </a:cubicBezTo>
                      <a:cubicBezTo>
                        <a:pt x="1254" y="89"/>
                        <a:pt x="1251" y="90"/>
                        <a:pt x="1247" y="90"/>
                      </a:cubicBezTo>
                      <a:cubicBezTo>
                        <a:pt x="1241" y="90"/>
                        <a:pt x="1237" y="87"/>
                        <a:pt x="1234" y="82"/>
                      </a:cubicBezTo>
                      <a:cubicBezTo>
                        <a:pt x="1231" y="76"/>
                        <a:pt x="1230" y="68"/>
                        <a:pt x="1230" y="58"/>
                      </a:cubicBezTo>
                      <a:cubicBezTo>
                        <a:pt x="1230" y="47"/>
                        <a:pt x="1231" y="39"/>
                        <a:pt x="1234" y="33"/>
                      </a:cubicBezTo>
                      <a:cubicBezTo>
                        <a:pt x="1237" y="27"/>
                        <a:pt x="1241" y="24"/>
                        <a:pt x="1246" y="24"/>
                      </a:cubicBezTo>
                      <a:cubicBezTo>
                        <a:pt x="1251" y="24"/>
                        <a:pt x="1255" y="27"/>
                        <a:pt x="1258" y="33"/>
                      </a:cubicBezTo>
                      <a:cubicBezTo>
                        <a:pt x="1261" y="38"/>
                        <a:pt x="1262" y="46"/>
                        <a:pt x="1262" y="57"/>
                      </a:cubicBezTo>
                      <a:cubicBezTo>
                        <a:pt x="1262" y="58"/>
                        <a:pt x="1262" y="59"/>
                        <a:pt x="1262" y="60"/>
                      </a:cubicBezTo>
                      <a:cubicBezTo>
                        <a:pt x="1236" y="60"/>
                        <a:pt x="1236" y="60"/>
                        <a:pt x="1236" y="60"/>
                      </a:cubicBezTo>
                      <a:cubicBezTo>
                        <a:pt x="1236" y="67"/>
                        <a:pt x="1237" y="72"/>
                        <a:pt x="1239" y="76"/>
                      </a:cubicBezTo>
                      <a:cubicBezTo>
                        <a:pt x="1241" y="80"/>
                        <a:pt x="1244" y="81"/>
                        <a:pt x="1247" y="81"/>
                      </a:cubicBezTo>
                      <a:cubicBezTo>
                        <a:pt x="1249" y="81"/>
                        <a:pt x="1251" y="80"/>
                        <a:pt x="1252" y="78"/>
                      </a:cubicBezTo>
                      <a:cubicBezTo>
                        <a:pt x="1254" y="76"/>
                        <a:pt x="1255" y="73"/>
                        <a:pt x="1256" y="68"/>
                      </a:cubicBezTo>
                      <a:close/>
                      <a:moveTo>
                        <a:pt x="1236" y="51"/>
                      </a:moveTo>
                      <a:cubicBezTo>
                        <a:pt x="1256" y="51"/>
                        <a:pt x="1256" y="51"/>
                        <a:pt x="1256" y="51"/>
                      </a:cubicBezTo>
                      <a:cubicBezTo>
                        <a:pt x="1256" y="46"/>
                        <a:pt x="1255" y="42"/>
                        <a:pt x="1254" y="39"/>
                      </a:cubicBezTo>
                      <a:cubicBezTo>
                        <a:pt x="1252" y="35"/>
                        <a:pt x="1249" y="33"/>
                        <a:pt x="1246" y="33"/>
                      </a:cubicBezTo>
                      <a:cubicBezTo>
                        <a:pt x="1244" y="33"/>
                        <a:pt x="1241" y="34"/>
                        <a:pt x="1239" y="38"/>
                      </a:cubicBezTo>
                      <a:cubicBezTo>
                        <a:pt x="1238" y="41"/>
                        <a:pt x="1237" y="45"/>
                        <a:pt x="1236" y="51"/>
                      </a:cubicBezTo>
                      <a:close/>
                      <a:moveTo>
                        <a:pt x="1296" y="66"/>
                      </a:moveTo>
                      <a:cubicBezTo>
                        <a:pt x="1302" y="67"/>
                        <a:pt x="1302" y="67"/>
                        <a:pt x="1302" y="67"/>
                      </a:cubicBezTo>
                      <a:cubicBezTo>
                        <a:pt x="1301" y="74"/>
                        <a:pt x="1300" y="80"/>
                        <a:pt x="1297" y="84"/>
                      </a:cubicBezTo>
                      <a:cubicBezTo>
                        <a:pt x="1294" y="88"/>
                        <a:pt x="1291" y="90"/>
                        <a:pt x="1287" y="90"/>
                      </a:cubicBezTo>
                      <a:cubicBezTo>
                        <a:pt x="1282" y="90"/>
                        <a:pt x="1279" y="87"/>
                        <a:pt x="1276" y="82"/>
                      </a:cubicBezTo>
                      <a:cubicBezTo>
                        <a:pt x="1273" y="76"/>
                        <a:pt x="1271" y="68"/>
                        <a:pt x="1271" y="57"/>
                      </a:cubicBezTo>
                      <a:cubicBezTo>
                        <a:pt x="1271" y="50"/>
                        <a:pt x="1272" y="44"/>
                        <a:pt x="1273" y="39"/>
                      </a:cubicBezTo>
                      <a:cubicBezTo>
                        <a:pt x="1274" y="34"/>
                        <a:pt x="1276" y="30"/>
                        <a:pt x="1279" y="28"/>
                      </a:cubicBezTo>
                      <a:cubicBezTo>
                        <a:pt x="1281" y="25"/>
                        <a:pt x="1284" y="24"/>
                        <a:pt x="1287" y="24"/>
                      </a:cubicBezTo>
                      <a:cubicBezTo>
                        <a:pt x="1291" y="24"/>
                        <a:pt x="1294" y="26"/>
                        <a:pt x="1297" y="29"/>
                      </a:cubicBezTo>
                      <a:cubicBezTo>
                        <a:pt x="1299" y="33"/>
                        <a:pt x="1301" y="38"/>
                        <a:pt x="1301" y="44"/>
                      </a:cubicBezTo>
                      <a:cubicBezTo>
                        <a:pt x="1295" y="46"/>
                        <a:pt x="1295" y="46"/>
                        <a:pt x="1295" y="46"/>
                      </a:cubicBezTo>
                      <a:cubicBezTo>
                        <a:pt x="1295" y="41"/>
                        <a:pt x="1294" y="38"/>
                        <a:pt x="1293" y="36"/>
                      </a:cubicBezTo>
                      <a:cubicBezTo>
                        <a:pt x="1291" y="34"/>
                        <a:pt x="1289" y="33"/>
                        <a:pt x="1287" y="33"/>
                      </a:cubicBezTo>
                      <a:cubicBezTo>
                        <a:pt x="1284" y="33"/>
                        <a:pt x="1282" y="35"/>
                        <a:pt x="1280" y="39"/>
                      </a:cubicBezTo>
                      <a:cubicBezTo>
                        <a:pt x="1278" y="42"/>
                        <a:pt x="1277" y="49"/>
                        <a:pt x="1277" y="57"/>
                      </a:cubicBezTo>
                      <a:cubicBezTo>
                        <a:pt x="1277" y="66"/>
                        <a:pt x="1278" y="72"/>
                        <a:pt x="1280" y="76"/>
                      </a:cubicBezTo>
                      <a:cubicBezTo>
                        <a:pt x="1282" y="80"/>
                        <a:pt x="1284" y="81"/>
                        <a:pt x="1287" y="81"/>
                      </a:cubicBezTo>
                      <a:cubicBezTo>
                        <a:pt x="1289" y="81"/>
                        <a:pt x="1291" y="80"/>
                        <a:pt x="1293" y="78"/>
                      </a:cubicBezTo>
                      <a:cubicBezTo>
                        <a:pt x="1295" y="75"/>
                        <a:pt x="1296" y="71"/>
                        <a:pt x="1296" y="66"/>
                      </a:cubicBezTo>
                      <a:close/>
                      <a:moveTo>
                        <a:pt x="1311" y="89"/>
                      </a:moveTo>
                      <a:cubicBezTo>
                        <a:pt x="1311" y="1"/>
                        <a:pt x="1311" y="1"/>
                        <a:pt x="1311" y="1"/>
                      </a:cubicBezTo>
                      <a:cubicBezTo>
                        <a:pt x="1317" y="1"/>
                        <a:pt x="1317" y="1"/>
                        <a:pt x="1317" y="1"/>
                      </a:cubicBezTo>
                      <a:cubicBezTo>
                        <a:pt x="1317" y="33"/>
                        <a:pt x="1317" y="33"/>
                        <a:pt x="1317" y="33"/>
                      </a:cubicBezTo>
                      <a:cubicBezTo>
                        <a:pt x="1319" y="27"/>
                        <a:pt x="1323" y="24"/>
                        <a:pt x="1327" y="24"/>
                      </a:cubicBezTo>
                      <a:cubicBezTo>
                        <a:pt x="1330" y="24"/>
                        <a:pt x="1332" y="25"/>
                        <a:pt x="1334" y="27"/>
                      </a:cubicBezTo>
                      <a:cubicBezTo>
                        <a:pt x="1336" y="28"/>
                        <a:pt x="1337" y="31"/>
                        <a:pt x="1338" y="34"/>
                      </a:cubicBezTo>
                      <a:cubicBezTo>
                        <a:pt x="1339" y="38"/>
                        <a:pt x="1339" y="42"/>
                        <a:pt x="1339" y="49"/>
                      </a:cubicBezTo>
                      <a:cubicBezTo>
                        <a:pt x="1339" y="89"/>
                        <a:pt x="1339" y="89"/>
                        <a:pt x="1339" y="89"/>
                      </a:cubicBezTo>
                      <a:cubicBezTo>
                        <a:pt x="1333" y="89"/>
                        <a:pt x="1333" y="89"/>
                        <a:pt x="1333" y="89"/>
                      </a:cubicBezTo>
                      <a:cubicBezTo>
                        <a:pt x="1333" y="49"/>
                        <a:pt x="1333" y="49"/>
                        <a:pt x="1333" y="49"/>
                      </a:cubicBezTo>
                      <a:cubicBezTo>
                        <a:pt x="1333" y="43"/>
                        <a:pt x="1333" y="39"/>
                        <a:pt x="1331" y="37"/>
                      </a:cubicBezTo>
                      <a:cubicBezTo>
                        <a:pt x="1330" y="34"/>
                        <a:pt x="1328" y="33"/>
                        <a:pt x="1326" y="33"/>
                      </a:cubicBezTo>
                      <a:cubicBezTo>
                        <a:pt x="1324" y="33"/>
                        <a:pt x="1322" y="34"/>
                        <a:pt x="1321" y="36"/>
                      </a:cubicBezTo>
                      <a:cubicBezTo>
                        <a:pt x="1319" y="37"/>
                        <a:pt x="1318" y="40"/>
                        <a:pt x="1318" y="42"/>
                      </a:cubicBezTo>
                      <a:cubicBezTo>
                        <a:pt x="1317" y="45"/>
                        <a:pt x="1317" y="49"/>
                        <a:pt x="1317" y="54"/>
                      </a:cubicBezTo>
                      <a:cubicBezTo>
                        <a:pt x="1317" y="89"/>
                        <a:pt x="1317" y="89"/>
                        <a:pt x="1317" y="89"/>
                      </a:cubicBezTo>
                      <a:cubicBezTo>
                        <a:pt x="1311" y="89"/>
                        <a:pt x="1311" y="89"/>
                        <a:pt x="1311" y="89"/>
                      </a:cubicBezTo>
                      <a:close/>
                      <a:moveTo>
                        <a:pt x="1352" y="89"/>
                      </a:moveTo>
                      <a:cubicBezTo>
                        <a:pt x="1352" y="25"/>
                        <a:pt x="1352" y="25"/>
                        <a:pt x="1352" y="25"/>
                      </a:cubicBezTo>
                      <a:cubicBezTo>
                        <a:pt x="1357" y="25"/>
                        <a:pt x="1357" y="25"/>
                        <a:pt x="1357" y="25"/>
                      </a:cubicBezTo>
                      <a:cubicBezTo>
                        <a:pt x="1357" y="34"/>
                        <a:pt x="1357" y="34"/>
                        <a:pt x="1357" y="34"/>
                      </a:cubicBezTo>
                      <a:cubicBezTo>
                        <a:pt x="1360" y="27"/>
                        <a:pt x="1363" y="24"/>
                        <a:pt x="1368" y="24"/>
                      </a:cubicBezTo>
                      <a:cubicBezTo>
                        <a:pt x="1370" y="24"/>
                        <a:pt x="1372" y="25"/>
                        <a:pt x="1374" y="26"/>
                      </a:cubicBezTo>
                      <a:cubicBezTo>
                        <a:pt x="1376" y="27"/>
                        <a:pt x="1377" y="29"/>
                        <a:pt x="1378" y="31"/>
                      </a:cubicBezTo>
                      <a:cubicBezTo>
                        <a:pt x="1379" y="34"/>
                        <a:pt x="1380" y="36"/>
                        <a:pt x="1380" y="39"/>
                      </a:cubicBezTo>
                      <a:cubicBezTo>
                        <a:pt x="1380" y="41"/>
                        <a:pt x="1380" y="45"/>
                        <a:pt x="1380" y="50"/>
                      </a:cubicBezTo>
                      <a:cubicBezTo>
                        <a:pt x="1380" y="89"/>
                        <a:pt x="1380" y="89"/>
                        <a:pt x="1380" y="89"/>
                      </a:cubicBezTo>
                      <a:cubicBezTo>
                        <a:pt x="1374" y="89"/>
                        <a:pt x="1374" y="89"/>
                        <a:pt x="1374" y="89"/>
                      </a:cubicBezTo>
                      <a:cubicBezTo>
                        <a:pt x="1374" y="50"/>
                        <a:pt x="1374" y="50"/>
                        <a:pt x="1374" y="50"/>
                      </a:cubicBezTo>
                      <a:cubicBezTo>
                        <a:pt x="1374" y="46"/>
                        <a:pt x="1374" y="43"/>
                        <a:pt x="1374" y="40"/>
                      </a:cubicBezTo>
                      <a:cubicBezTo>
                        <a:pt x="1373" y="38"/>
                        <a:pt x="1372" y="36"/>
                        <a:pt x="1371" y="35"/>
                      </a:cubicBezTo>
                      <a:cubicBezTo>
                        <a:pt x="1370" y="34"/>
                        <a:pt x="1369" y="33"/>
                        <a:pt x="1367" y="33"/>
                      </a:cubicBezTo>
                      <a:cubicBezTo>
                        <a:pt x="1365" y="33"/>
                        <a:pt x="1362" y="35"/>
                        <a:pt x="1361" y="38"/>
                      </a:cubicBezTo>
                      <a:cubicBezTo>
                        <a:pt x="1359" y="40"/>
                        <a:pt x="1358" y="46"/>
                        <a:pt x="1358" y="54"/>
                      </a:cubicBezTo>
                      <a:cubicBezTo>
                        <a:pt x="1358" y="89"/>
                        <a:pt x="1358" y="89"/>
                        <a:pt x="1358" y="89"/>
                      </a:cubicBezTo>
                      <a:cubicBezTo>
                        <a:pt x="1352" y="89"/>
                        <a:pt x="1352" y="89"/>
                        <a:pt x="1352" y="89"/>
                      </a:cubicBezTo>
                      <a:close/>
                      <a:moveTo>
                        <a:pt x="1391" y="57"/>
                      </a:moveTo>
                      <a:cubicBezTo>
                        <a:pt x="1391" y="45"/>
                        <a:pt x="1393" y="37"/>
                        <a:pt x="1396" y="31"/>
                      </a:cubicBezTo>
                      <a:cubicBezTo>
                        <a:pt x="1399" y="26"/>
                        <a:pt x="1403" y="24"/>
                        <a:pt x="1407" y="24"/>
                      </a:cubicBezTo>
                      <a:cubicBezTo>
                        <a:pt x="1412" y="24"/>
                        <a:pt x="1416" y="27"/>
                        <a:pt x="1419" y="32"/>
                      </a:cubicBezTo>
                      <a:cubicBezTo>
                        <a:pt x="1422" y="38"/>
                        <a:pt x="1424" y="46"/>
                        <a:pt x="1424" y="56"/>
                      </a:cubicBezTo>
                      <a:cubicBezTo>
                        <a:pt x="1424" y="64"/>
                        <a:pt x="1423" y="71"/>
                        <a:pt x="1422" y="76"/>
                      </a:cubicBezTo>
                      <a:cubicBezTo>
                        <a:pt x="1420" y="80"/>
                        <a:pt x="1418" y="84"/>
                        <a:pt x="1416" y="86"/>
                      </a:cubicBezTo>
                      <a:cubicBezTo>
                        <a:pt x="1413" y="89"/>
                        <a:pt x="1410" y="90"/>
                        <a:pt x="1407" y="90"/>
                      </a:cubicBezTo>
                      <a:cubicBezTo>
                        <a:pt x="1402" y="90"/>
                        <a:pt x="1398" y="87"/>
                        <a:pt x="1395" y="82"/>
                      </a:cubicBezTo>
                      <a:cubicBezTo>
                        <a:pt x="1392" y="76"/>
                        <a:pt x="1391" y="68"/>
                        <a:pt x="1391" y="57"/>
                      </a:cubicBezTo>
                      <a:close/>
                      <a:moveTo>
                        <a:pt x="1397" y="57"/>
                      </a:moveTo>
                      <a:cubicBezTo>
                        <a:pt x="1397" y="65"/>
                        <a:pt x="1398" y="71"/>
                        <a:pt x="1400" y="75"/>
                      </a:cubicBezTo>
                      <a:cubicBezTo>
                        <a:pt x="1402" y="79"/>
                        <a:pt x="1404" y="81"/>
                        <a:pt x="1407" y="81"/>
                      </a:cubicBezTo>
                      <a:cubicBezTo>
                        <a:pt x="1410" y="81"/>
                        <a:pt x="1413" y="79"/>
                        <a:pt x="1415" y="75"/>
                      </a:cubicBezTo>
                      <a:cubicBezTo>
                        <a:pt x="1417" y="71"/>
                        <a:pt x="1418" y="65"/>
                        <a:pt x="1418" y="57"/>
                      </a:cubicBezTo>
                      <a:cubicBezTo>
                        <a:pt x="1418" y="49"/>
                        <a:pt x="1417" y="43"/>
                        <a:pt x="1415" y="39"/>
                      </a:cubicBezTo>
                      <a:cubicBezTo>
                        <a:pt x="1413" y="35"/>
                        <a:pt x="1410" y="33"/>
                        <a:pt x="1407" y="33"/>
                      </a:cubicBezTo>
                      <a:cubicBezTo>
                        <a:pt x="1404" y="33"/>
                        <a:pt x="1402" y="35"/>
                        <a:pt x="1400" y="39"/>
                      </a:cubicBezTo>
                      <a:cubicBezTo>
                        <a:pt x="1398" y="43"/>
                        <a:pt x="1397" y="49"/>
                        <a:pt x="1397" y="57"/>
                      </a:cubicBezTo>
                      <a:close/>
                      <a:moveTo>
                        <a:pt x="1434" y="89"/>
                      </a:moveTo>
                      <a:cubicBezTo>
                        <a:pt x="1434" y="1"/>
                        <a:pt x="1434" y="1"/>
                        <a:pt x="1434" y="1"/>
                      </a:cubicBezTo>
                      <a:cubicBezTo>
                        <a:pt x="1440" y="1"/>
                        <a:pt x="1440" y="1"/>
                        <a:pt x="1440" y="1"/>
                      </a:cubicBezTo>
                      <a:cubicBezTo>
                        <a:pt x="1440" y="89"/>
                        <a:pt x="1440" y="89"/>
                        <a:pt x="1440" y="89"/>
                      </a:cubicBezTo>
                      <a:cubicBezTo>
                        <a:pt x="1434" y="89"/>
                        <a:pt x="1434" y="89"/>
                        <a:pt x="1434" y="89"/>
                      </a:cubicBezTo>
                      <a:close/>
                      <a:moveTo>
                        <a:pt x="1451" y="57"/>
                      </a:moveTo>
                      <a:cubicBezTo>
                        <a:pt x="1451" y="45"/>
                        <a:pt x="1453" y="37"/>
                        <a:pt x="1456" y="31"/>
                      </a:cubicBezTo>
                      <a:cubicBezTo>
                        <a:pt x="1459" y="26"/>
                        <a:pt x="1463" y="24"/>
                        <a:pt x="1467" y="24"/>
                      </a:cubicBezTo>
                      <a:cubicBezTo>
                        <a:pt x="1472" y="24"/>
                        <a:pt x="1476" y="27"/>
                        <a:pt x="1479" y="32"/>
                      </a:cubicBezTo>
                      <a:cubicBezTo>
                        <a:pt x="1482" y="38"/>
                        <a:pt x="1484" y="46"/>
                        <a:pt x="1484" y="56"/>
                      </a:cubicBezTo>
                      <a:cubicBezTo>
                        <a:pt x="1484" y="64"/>
                        <a:pt x="1483" y="71"/>
                        <a:pt x="1482" y="76"/>
                      </a:cubicBezTo>
                      <a:cubicBezTo>
                        <a:pt x="1480" y="80"/>
                        <a:pt x="1478" y="84"/>
                        <a:pt x="1476" y="86"/>
                      </a:cubicBezTo>
                      <a:cubicBezTo>
                        <a:pt x="1473" y="89"/>
                        <a:pt x="1470" y="90"/>
                        <a:pt x="1467" y="90"/>
                      </a:cubicBezTo>
                      <a:cubicBezTo>
                        <a:pt x="1462" y="90"/>
                        <a:pt x="1459" y="87"/>
                        <a:pt x="1455" y="82"/>
                      </a:cubicBezTo>
                      <a:cubicBezTo>
                        <a:pt x="1452" y="76"/>
                        <a:pt x="1451" y="68"/>
                        <a:pt x="1451" y="57"/>
                      </a:cubicBezTo>
                      <a:close/>
                      <a:moveTo>
                        <a:pt x="1457" y="57"/>
                      </a:moveTo>
                      <a:cubicBezTo>
                        <a:pt x="1457" y="65"/>
                        <a:pt x="1458" y="71"/>
                        <a:pt x="1460" y="75"/>
                      </a:cubicBezTo>
                      <a:cubicBezTo>
                        <a:pt x="1462" y="79"/>
                        <a:pt x="1464" y="81"/>
                        <a:pt x="1467" y="81"/>
                      </a:cubicBezTo>
                      <a:cubicBezTo>
                        <a:pt x="1470" y="81"/>
                        <a:pt x="1473" y="79"/>
                        <a:pt x="1475" y="75"/>
                      </a:cubicBezTo>
                      <a:cubicBezTo>
                        <a:pt x="1477" y="71"/>
                        <a:pt x="1478" y="65"/>
                        <a:pt x="1478" y="57"/>
                      </a:cubicBezTo>
                      <a:cubicBezTo>
                        <a:pt x="1478" y="49"/>
                        <a:pt x="1477" y="43"/>
                        <a:pt x="1475" y="39"/>
                      </a:cubicBezTo>
                      <a:cubicBezTo>
                        <a:pt x="1473" y="35"/>
                        <a:pt x="1470" y="33"/>
                        <a:pt x="1467" y="33"/>
                      </a:cubicBezTo>
                      <a:cubicBezTo>
                        <a:pt x="1464" y="33"/>
                        <a:pt x="1462" y="35"/>
                        <a:pt x="1460" y="39"/>
                      </a:cubicBezTo>
                      <a:cubicBezTo>
                        <a:pt x="1458" y="43"/>
                        <a:pt x="1457" y="49"/>
                        <a:pt x="1457"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9" tIns="45720" rIns="91439" bIns="45720" numCol="1" anchor="t" anchorCtr="0" compatLnSpc="1"/>
                <a:p>
                  <a:endParaRPr lang="zh-CN" altLang="en-US" sz="1800"/>
                </a:p>
              </p:txBody>
            </p:sp>
            <p:sp>
              <p:nvSpPr>
                <p:cNvPr id="89" name="Freeform 29"/>
                <p:cNvSpPr/>
                <p:nvPr>
                  <p:custDataLst>
                    <p:tags r:id="rId21"/>
                  </p:custDataLst>
                </p:nvPr>
              </p:nvSpPr>
              <p:spPr bwMode="auto">
                <a:xfrm>
                  <a:off x="9254006" y="4424710"/>
                  <a:ext cx="1331795" cy="428806"/>
                </a:xfrm>
                <a:custGeom>
                  <a:avLst/>
                  <a:gdLst>
                    <a:gd name="T0" fmla="*/ 15 w 359"/>
                    <a:gd name="T1" fmla="*/ 106 h 115"/>
                    <a:gd name="T2" fmla="*/ 15 w 359"/>
                    <a:gd name="T3" fmla="*/ 89 h 115"/>
                    <a:gd name="T4" fmla="*/ 7 w 359"/>
                    <a:gd name="T5" fmla="*/ 28 h 115"/>
                    <a:gd name="T6" fmla="*/ 31 w 359"/>
                    <a:gd name="T7" fmla="*/ 25 h 115"/>
                    <a:gd name="T8" fmla="*/ 15 w 359"/>
                    <a:gd name="T9" fmla="*/ 115 h 115"/>
                    <a:gd name="T10" fmla="*/ 9 w 359"/>
                    <a:gd name="T11" fmla="*/ 74 h 115"/>
                    <a:gd name="T12" fmla="*/ 23 w 359"/>
                    <a:gd name="T13" fmla="*/ 39 h 115"/>
                    <a:gd name="T14" fmla="*/ 43 w 359"/>
                    <a:gd name="T15" fmla="*/ 113 h 115"/>
                    <a:gd name="T16" fmla="*/ 51 w 359"/>
                    <a:gd name="T17" fmla="*/ 100 h 115"/>
                    <a:gd name="T18" fmla="*/ 47 w 359"/>
                    <a:gd name="T19" fmla="*/ 25 h 115"/>
                    <a:gd name="T20" fmla="*/ 66 w 359"/>
                    <a:gd name="T21" fmla="*/ 25 h 115"/>
                    <a:gd name="T22" fmla="*/ 52 w 359"/>
                    <a:gd name="T23" fmla="*/ 112 h 115"/>
                    <a:gd name="T24" fmla="*/ 99 w 359"/>
                    <a:gd name="T25" fmla="*/ 31 h 115"/>
                    <a:gd name="T26" fmla="*/ 125 w 359"/>
                    <a:gd name="T27" fmla="*/ 76 h 115"/>
                    <a:gd name="T28" fmla="*/ 94 w 359"/>
                    <a:gd name="T29" fmla="*/ 57 h 115"/>
                    <a:gd name="T30" fmla="*/ 118 w 359"/>
                    <a:gd name="T31" fmla="*/ 75 h 115"/>
                    <a:gd name="T32" fmla="*/ 103 w 359"/>
                    <a:gd name="T33" fmla="*/ 39 h 115"/>
                    <a:gd name="T34" fmla="*/ 134 w 359"/>
                    <a:gd name="T35" fmla="*/ 34 h 115"/>
                    <a:gd name="T36" fmla="*/ 140 w 359"/>
                    <a:gd name="T37" fmla="*/ 9 h 115"/>
                    <a:gd name="T38" fmla="*/ 153 w 359"/>
                    <a:gd name="T39" fmla="*/ 10 h 115"/>
                    <a:gd name="T40" fmla="*/ 145 w 359"/>
                    <a:gd name="T41" fmla="*/ 25 h 115"/>
                    <a:gd name="T42" fmla="*/ 145 w 359"/>
                    <a:gd name="T43" fmla="*/ 89 h 115"/>
                    <a:gd name="T44" fmla="*/ 209 w 359"/>
                    <a:gd name="T45" fmla="*/ 83 h 115"/>
                    <a:gd name="T46" fmla="*/ 174 w 359"/>
                    <a:gd name="T47" fmla="*/ 44 h 115"/>
                    <a:gd name="T48" fmla="*/ 209 w 359"/>
                    <a:gd name="T49" fmla="*/ 6 h 115"/>
                    <a:gd name="T50" fmla="*/ 197 w 359"/>
                    <a:gd name="T51" fmla="*/ 10 h 115"/>
                    <a:gd name="T52" fmla="*/ 182 w 359"/>
                    <a:gd name="T53" fmla="*/ 64 h 115"/>
                    <a:gd name="T54" fmla="*/ 210 w 359"/>
                    <a:gd name="T55" fmla="*/ 58 h 115"/>
                    <a:gd name="T56" fmla="*/ 233 w 359"/>
                    <a:gd name="T57" fmla="*/ 33 h 115"/>
                    <a:gd name="T58" fmla="*/ 256 w 359"/>
                    <a:gd name="T59" fmla="*/ 49 h 115"/>
                    <a:gd name="T60" fmla="*/ 248 w 359"/>
                    <a:gd name="T61" fmla="*/ 37 h 115"/>
                    <a:gd name="T62" fmla="*/ 233 w 359"/>
                    <a:gd name="T63" fmla="*/ 54 h 115"/>
                    <a:gd name="T64" fmla="*/ 269 w 359"/>
                    <a:gd name="T65" fmla="*/ 1 h 115"/>
                    <a:gd name="T66" fmla="*/ 269 w 359"/>
                    <a:gd name="T67" fmla="*/ 89 h 115"/>
                    <a:gd name="T68" fmla="*/ 269 w 359"/>
                    <a:gd name="T69" fmla="*/ 89 h 115"/>
                    <a:gd name="T70" fmla="*/ 293 w 359"/>
                    <a:gd name="T71" fmla="*/ 34 h 115"/>
                    <a:gd name="T72" fmla="*/ 316 w 359"/>
                    <a:gd name="T73" fmla="*/ 39 h 115"/>
                    <a:gd name="T74" fmla="*/ 310 w 359"/>
                    <a:gd name="T75" fmla="*/ 50 h 115"/>
                    <a:gd name="T76" fmla="*/ 296 w 359"/>
                    <a:gd name="T77" fmla="*/ 38 h 115"/>
                    <a:gd name="T78" fmla="*/ 352 w 359"/>
                    <a:gd name="T79" fmla="*/ 81 h 115"/>
                    <a:gd name="T80" fmla="*/ 327 w 359"/>
                    <a:gd name="T81" fmla="*/ 72 h 115"/>
                    <a:gd name="T82" fmla="*/ 340 w 359"/>
                    <a:gd name="T83" fmla="*/ 52 h 115"/>
                    <a:gd name="T84" fmla="*/ 343 w 359"/>
                    <a:gd name="T85" fmla="*/ 33 h 115"/>
                    <a:gd name="T86" fmla="*/ 330 w 359"/>
                    <a:gd name="T87" fmla="*/ 33 h 115"/>
                    <a:gd name="T88" fmla="*/ 355 w 359"/>
                    <a:gd name="T89" fmla="*/ 31 h 115"/>
                    <a:gd name="T90" fmla="*/ 357 w 359"/>
                    <a:gd name="T91" fmla="*/ 81 h 115"/>
                    <a:gd name="T92" fmla="*/ 351 w 359"/>
                    <a:gd name="T93" fmla="*/ 57 h 115"/>
                    <a:gd name="T94" fmla="*/ 333 w 359"/>
                    <a:gd name="T95" fmla="*/ 72 h 115"/>
                    <a:gd name="T96" fmla="*/ 350 w 359"/>
                    <a:gd name="T97" fmla="*/ 7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59" h="115">
                      <a:moveTo>
                        <a:pt x="1" y="94"/>
                      </a:moveTo>
                      <a:cubicBezTo>
                        <a:pt x="7" y="96"/>
                        <a:pt x="7" y="96"/>
                        <a:pt x="7" y="96"/>
                      </a:cubicBezTo>
                      <a:cubicBezTo>
                        <a:pt x="7" y="99"/>
                        <a:pt x="8" y="101"/>
                        <a:pt x="9" y="103"/>
                      </a:cubicBezTo>
                      <a:cubicBezTo>
                        <a:pt x="11" y="105"/>
                        <a:pt x="13" y="106"/>
                        <a:pt x="15" y="106"/>
                      </a:cubicBezTo>
                      <a:cubicBezTo>
                        <a:pt x="18" y="106"/>
                        <a:pt x="20" y="105"/>
                        <a:pt x="22" y="103"/>
                      </a:cubicBezTo>
                      <a:cubicBezTo>
                        <a:pt x="23" y="101"/>
                        <a:pt x="24" y="98"/>
                        <a:pt x="25" y="94"/>
                      </a:cubicBezTo>
                      <a:cubicBezTo>
                        <a:pt x="25" y="92"/>
                        <a:pt x="25" y="88"/>
                        <a:pt x="25" y="81"/>
                      </a:cubicBezTo>
                      <a:cubicBezTo>
                        <a:pt x="22" y="86"/>
                        <a:pt x="19" y="89"/>
                        <a:pt x="15" y="89"/>
                      </a:cubicBezTo>
                      <a:cubicBezTo>
                        <a:pt x="10" y="89"/>
                        <a:pt x="7" y="86"/>
                        <a:pt x="4" y="79"/>
                      </a:cubicBezTo>
                      <a:cubicBezTo>
                        <a:pt x="1" y="73"/>
                        <a:pt x="0" y="66"/>
                        <a:pt x="0" y="57"/>
                      </a:cubicBezTo>
                      <a:cubicBezTo>
                        <a:pt x="0" y="51"/>
                        <a:pt x="1" y="45"/>
                        <a:pt x="2" y="40"/>
                      </a:cubicBezTo>
                      <a:cubicBezTo>
                        <a:pt x="3" y="35"/>
                        <a:pt x="5" y="31"/>
                        <a:pt x="7" y="28"/>
                      </a:cubicBezTo>
                      <a:cubicBezTo>
                        <a:pt x="10" y="25"/>
                        <a:pt x="12" y="24"/>
                        <a:pt x="15" y="24"/>
                      </a:cubicBezTo>
                      <a:cubicBezTo>
                        <a:pt x="19" y="24"/>
                        <a:pt x="23" y="27"/>
                        <a:pt x="26" y="33"/>
                      </a:cubicBezTo>
                      <a:cubicBezTo>
                        <a:pt x="26" y="25"/>
                        <a:pt x="26" y="25"/>
                        <a:pt x="26" y="25"/>
                      </a:cubicBezTo>
                      <a:cubicBezTo>
                        <a:pt x="31" y="25"/>
                        <a:pt x="31" y="25"/>
                        <a:pt x="31" y="25"/>
                      </a:cubicBezTo>
                      <a:cubicBezTo>
                        <a:pt x="31" y="80"/>
                        <a:pt x="31" y="80"/>
                        <a:pt x="31" y="80"/>
                      </a:cubicBezTo>
                      <a:cubicBezTo>
                        <a:pt x="31" y="90"/>
                        <a:pt x="30" y="97"/>
                        <a:pt x="29" y="101"/>
                      </a:cubicBezTo>
                      <a:cubicBezTo>
                        <a:pt x="28" y="105"/>
                        <a:pt x="26" y="109"/>
                        <a:pt x="24" y="111"/>
                      </a:cubicBezTo>
                      <a:cubicBezTo>
                        <a:pt x="22" y="114"/>
                        <a:pt x="19" y="115"/>
                        <a:pt x="15" y="115"/>
                      </a:cubicBezTo>
                      <a:cubicBezTo>
                        <a:pt x="11" y="115"/>
                        <a:pt x="8" y="113"/>
                        <a:pt x="5" y="110"/>
                      </a:cubicBezTo>
                      <a:cubicBezTo>
                        <a:pt x="3" y="106"/>
                        <a:pt x="1" y="101"/>
                        <a:pt x="1" y="94"/>
                      </a:cubicBezTo>
                      <a:close/>
                      <a:moveTo>
                        <a:pt x="6" y="56"/>
                      </a:moveTo>
                      <a:cubicBezTo>
                        <a:pt x="6" y="64"/>
                        <a:pt x="7" y="70"/>
                        <a:pt x="9" y="74"/>
                      </a:cubicBezTo>
                      <a:cubicBezTo>
                        <a:pt x="11" y="78"/>
                        <a:pt x="13" y="80"/>
                        <a:pt x="16" y="80"/>
                      </a:cubicBezTo>
                      <a:cubicBezTo>
                        <a:pt x="19" y="80"/>
                        <a:pt x="21" y="78"/>
                        <a:pt x="23" y="74"/>
                      </a:cubicBezTo>
                      <a:cubicBezTo>
                        <a:pt x="25" y="70"/>
                        <a:pt x="25" y="64"/>
                        <a:pt x="25" y="56"/>
                      </a:cubicBezTo>
                      <a:cubicBezTo>
                        <a:pt x="25" y="49"/>
                        <a:pt x="25" y="43"/>
                        <a:pt x="23" y="39"/>
                      </a:cubicBezTo>
                      <a:cubicBezTo>
                        <a:pt x="21" y="35"/>
                        <a:pt x="18" y="33"/>
                        <a:pt x="16" y="33"/>
                      </a:cubicBezTo>
                      <a:cubicBezTo>
                        <a:pt x="13" y="33"/>
                        <a:pt x="11" y="35"/>
                        <a:pt x="9" y="39"/>
                      </a:cubicBezTo>
                      <a:cubicBezTo>
                        <a:pt x="7" y="43"/>
                        <a:pt x="6" y="48"/>
                        <a:pt x="6" y="56"/>
                      </a:cubicBezTo>
                      <a:close/>
                      <a:moveTo>
                        <a:pt x="43" y="113"/>
                      </a:moveTo>
                      <a:cubicBezTo>
                        <a:pt x="43" y="103"/>
                        <a:pt x="43" y="103"/>
                        <a:pt x="43" y="103"/>
                      </a:cubicBezTo>
                      <a:cubicBezTo>
                        <a:pt x="44" y="104"/>
                        <a:pt x="45" y="104"/>
                        <a:pt x="46" y="104"/>
                      </a:cubicBezTo>
                      <a:cubicBezTo>
                        <a:pt x="47" y="104"/>
                        <a:pt x="49" y="104"/>
                        <a:pt x="49" y="103"/>
                      </a:cubicBezTo>
                      <a:cubicBezTo>
                        <a:pt x="50" y="102"/>
                        <a:pt x="51" y="101"/>
                        <a:pt x="51" y="100"/>
                      </a:cubicBezTo>
                      <a:cubicBezTo>
                        <a:pt x="52" y="99"/>
                        <a:pt x="52" y="96"/>
                        <a:pt x="53" y="92"/>
                      </a:cubicBezTo>
                      <a:cubicBezTo>
                        <a:pt x="53" y="91"/>
                        <a:pt x="53" y="90"/>
                        <a:pt x="54" y="89"/>
                      </a:cubicBezTo>
                      <a:cubicBezTo>
                        <a:pt x="40" y="25"/>
                        <a:pt x="40" y="25"/>
                        <a:pt x="40" y="25"/>
                      </a:cubicBezTo>
                      <a:cubicBezTo>
                        <a:pt x="47" y="25"/>
                        <a:pt x="47" y="25"/>
                        <a:pt x="47" y="25"/>
                      </a:cubicBezTo>
                      <a:cubicBezTo>
                        <a:pt x="54" y="62"/>
                        <a:pt x="54" y="62"/>
                        <a:pt x="54" y="62"/>
                      </a:cubicBezTo>
                      <a:cubicBezTo>
                        <a:pt x="55" y="67"/>
                        <a:pt x="56" y="72"/>
                        <a:pt x="57" y="77"/>
                      </a:cubicBezTo>
                      <a:cubicBezTo>
                        <a:pt x="57" y="72"/>
                        <a:pt x="58" y="67"/>
                        <a:pt x="59" y="62"/>
                      </a:cubicBezTo>
                      <a:cubicBezTo>
                        <a:pt x="66" y="25"/>
                        <a:pt x="66" y="25"/>
                        <a:pt x="66" y="25"/>
                      </a:cubicBezTo>
                      <a:cubicBezTo>
                        <a:pt x="72" y="25"/>
                        <a:pt x="72" y="25"/>
                        <a:pt x="72" y="25"/>
                      </a:cubicBezTo>
                      <a:cubicBezTo>
                        <a:pt x="59" y="90"/>
                        <a:pt x="59" y="90"/>
                        <a:pt x="59" y="90"/>
                      </a:cubicBezTo>
                      <a:cubicBezTo>
                        <a:pt x="58" y="97"/>
                        <a:pt x="57" y="102"/>
                        <a:pt x="56" y="104"/>
                      </a:cubicBezTo>
                      <a:cubicBezTo>
                        <a:pt x="55" y="108"/>
                        <a:pt x="54" y="111"/>
                        <a:pt x="52" y="112"/>
                      </a:cubicBezTo>
                      <a:cubicBezTo>
                        <a:pt x="51" y="114"/>
                        <a:pt x="49" y="115"/>
                        <a:pt x="47" y="115"/>
                      </a:cubicBezTo>
                      <a:cubicBezTo>
                        <a:pt x="46" y="115"/>
                        <a:pt x="45" y="114"/>
                        <a:pt x="43" y="113"/>
                      </a:cubicBezTo>
                      <a:close/>
                      <a:moveTo>
                        <a:pt x="94" y="57"/>
                      </a:moveTo>
                      <a:cubicBezTo>
                        <a:pt x="94" y="45"/>
                        <a:pt x="96" y="37"/>
                        <a:pt x="99" y="31"/>
                      </a:cubicBezTo>
                      <a:cubicBezTo>
                        <a:pt x="102" y="26"/>
                        <a:pt x="106" y="24"/>
                        <a:pt x="110" y="24"/>
                      </a:cubicBezTo>
                      <a:cubicBezTo>
                        <a:pt x="115" y="24"/>
                        <a:pt x="119" y="27"/>
                        <a:pt x="122" y="32"/>
                      </a:cubicBezTo>
                      <a:cubicBezTo>
                        <a:pt x="125" y="38"/>
                        <a:pt x="127" y="46"/>
                        <a:pt x="127" y="56"/>
                      </a:cubicBezTo>
                      <a:cubicBezTo>
                        <a:pt x="127" y="64"/>
                        <a:pt x="126" y="71"/>
                        <a:pt x="125" y="76"/>
                      </a:cubicBezTo>
                      <a:cubicBezTo>
                        <a:pt x="123" y="80"/>
                        <a:pt x="121" y="84"/>
                        <a:pt x="119" y="86"/>
                      </a:cubicBezTo>
                      <a:cubicBezTo>
                        <a:pt x="116" y="89"/>
                        <a:pt x="113" y="90"/>
                        <a:pt x="110" y="90"/>
                      </a:cubicBezTo>
                      <a:cubicBezTo>
                        <a:pt x="106" y="90"/>
                        <a:pt x="102" y="87"/>
                        <a:pt x="99" y="82"/>
                      </a:cubicBezTo>
                      <a:cubicBezTo>
                        <a:pt x="95" y="76"/>
                        <a:pt x="94" y="68"/>
                        <a:pt x="94" y="57"/>
                      </a:cubicBezTo>
                      <a:close/>
                      <a:moveTo>
                        <a:pt x="100" y="57"/>
                      </a:moveTo>
                      <a:cubicBezTo>
                        <a:pt x="100" y="65"/>
                        <a:pt x="101" y="71"/>
                        <a:pt x="103" y="75"/>
                      </a:cubicBezTo>
                      <a:cubicBezTo>
                        <a:pt x="105" y="79"/>
                        <a:pt x="107" y="81"/>
                        <a:pt x="110" y="81"/>
                      </a:cubicBezTo>
                      <a:cubicBezTo>
                        <a:pt x="113" y="81"/>
                        <a:pt x="116" y="79"/>
                        <a:pt x="118" y="75"/>
                      </a:cubicBezTo>
                      <a:cubicBezTo>
                        <a:pt x="120" y="71"/>
                        <a:pt x="121" y="65"/>
                        <a:pt x="121" y="57"/>
                      </a:cubicBezTo>
                      <a:cubicBezTo>
                        <a:pt x="121" y="49"/>
                        <a:pt x="120" y="43"/>
                        <a:pt x="118" y="39"/>
                      </a:cubicBezTo>
                      <a:cubicBezTo>
                        <a:pt x="116" y="35"/>
                        <a:pt x="113" y="33"/>
                        <a:pt x="110" y="33"/>
                      </a:cubicBezTo>
                      <a:cubicBezTo>
                        <a:pt x="107" y="33"/>
                        <a:pt x="105" y="35"/>
                        <a:pt x="103" y="39"/>
                      </a:cubicBezTo>
                      <a:cubicBezTo>
                        <a:pt x="101" y="43"/>
                        <a:pt x="100" y="49"/>
                        <a:pt x="100" y="57"/>
                      </a:cubicBezTo>
                      <a:close/>
                      <a:moveTo>
                        <a:pt x="139" y="89"/>
                      </a:moveTo>
                      <a:cubicBezTo>
                        <a:pt x="139" y="34"/>
                        <a:pt x="139" y="34"/>
                        <a:pt x="139" y="34"/>
                      </a:cubicBezTo>
                      <a:cubicBezTo>
                        <a:pt x="134" y="34"/>
                        <a:pt x="134" y="34"/>
                        <a:pt x="134" y="34"/>
                      </a:cubicBezTo>
                      <a:cubicBezTo>
                        <a:pt x="134" y="25"/>
                        <a:pt x="134" y="25"/>
                        <a:pt x="134" y="25"/>
                      </a:cubicBezTo>
                      <a:cubicBezTo>
                        <a:pt x="139" y="25"/>
                        <a:pt x="139" y="25"/>
                        <a:pt x="139" y="25"/>
                      </a:cubicBezTo>
                      <a:cubicBezTo>
                        <a:pt x="139" y="19"/>
                        <a:pt x="139" y="19"/>
                        <a:pt x="139" y="19"/>
                      </a:cubicBezTo>
                      <a:cubicBezTo>
                        <a:pt x="139" y="14"/>
                        <a:pt x="139" y="11"/>
                        <a:pt x="140" y="9"/>
                      </a:cubicBezTo>
                      <a:cubicBezTo>
                        <a:pt x="140" y="6"/>
                        <a:pt x="141" y="4"/>
                        <a:pt x="143" y="2"/>
                      </a:cubicBezTo>
                      <a:cubicBezTo>
                        <a:pt x="144" y="0"/>
                        <a:pt x="146" y="0"/>
                        <a:pt x="149" y="0"/>
                      </a:cubicBezTo>
                      <a:cubicBezTo>
                        <a:pt x="150" y="0"/>
                        <a:pt x="152" y="0"/>
                        <a:pt x="154" y="1"/>
                      </a:cubicBezTo>
                      <a:cubicBezTo>
                        <a:pt x="153" y="10"/>
                        <a:pt x="153" y="10"/>
                        <a:pt x="153" y="10"/>
                      </a:cubicBezTo>
                      <a:cubicBezTo>
                        <a:pt x="152" y="10"/>
                        <a:pt x="151" y="9"/>
                        <a:pt x="150" y="9"/>
                      </a:cubicBezTo>
                      <a:cubicBezTo>
                        <a:pt x="148" y="9"/>
                        <a:pt x="147" y="10"/>
                        <a:pt x="146" y="12"/>
                      </a:cubicBezTo>
                      <a:cubicBezTo>
                        <a:pt x="145" y="13"/>
                        <a:pt x="145" y="16"/>
                        <a:pt x="145" y="19"/>
                      </a:cubicBezTo>
                      <a:cubicBezTo>
                        <a:pt x="145" y="25"/>
                        <a:pt x="145" y="25"/>
                        <a:pt x="145" y="25"/>
                      </a:cubicBezTo>
                      <a:cubicBezTo>
                        <a:pt x="152" y="25"/>
                        <a:pt x="152" y="25"/>
                        <a:pt x="152" y="25"/>
                      </a:cubicBezTo>
                      <a:cubicBezTo>
                        <a:pt x="152" y="34"/>
                        <a:pt x="152" y="34"/>
                        <a:pt x="152" y="34"/>
                      </a:cubicBezTo>
                      <a:cubicBezTo>
                        <a:pt x="145" y="34"/>
                        <a:pt x="145" y="34"/>
                        <a:pt x="145" y="34"/>
                      </a:cubicBezTo>
                      <a:cubicBezTo>
                        <a:pt x="145" y="89"/>
                        <a:pt x="145" y="89"/>
                        <a:pt x="145" y="89"/>
                      </a:cubicBezTo>
                      <a:cubicBezTo>
                        <a:pt x="139" y="89"/>
                        <a:pt x="139" y="89"/>
                        <a:pt x="139" y="89"/>
                      </a:cubicBezTo>
                      <a:close/>
                      <a:moveTo>
                        <a:pt x="210" y="58"/>
                      </a:moveTo>
                      <a:cubicBezTo>
                        <a:pt x="217" y="61"/>
                        <a:pt x="217" y="61"/>
                        <a:pt x="217" y="61"/>
                      </a:cubicBezTo>
                      <a:cubicBezTo>
                        <a:pt x="215" y="71"/>
                        <a:pt x="213" y="78"/>
                        <a:pt x="209" y="83"/>
                      </a:cubicBezTo>
                      <a:cubicBezTo>
                        <a:pt x="206" y="88"/>
                        <a:pt x="202" y="90"/>
                        <a:pt x="197" y="90"/>
                      </a:cubicBezTo>
                      <a:cubicBezTo>
                        <a:pt x="191" y="90"/>
                        <a:pt x="187" y="88"/>
                        <a:pt x="184" y="85"/>
                      </a:cubicBezTo>
                      <a:cubicBezTo>
                        <a:pt x="181" y="81"/>
                        <a:pt x="178" y="75"/>
                        <a:pt x="176" y="68"/>
                      </a:cubicBezTo>
                      <a:cubicBezTo>
                        <a:pt x="175" y="61"/>
                        <a:pt x="174" y="53"/>
                        <a:pt x="174" y="44"/>
                      </a:cubicBezTo>
                      <a:cubicBezTo>
                        <a:pt x="174" y="35"/>
                        <a:pt x="175" y="27"/>
                        <a:pt x="177" y="20"/>
                      </a:cubicBezTo>
                      <a:cubicBezTo>
                        <a:pt x="179" y="14"/>
                        <a:pt x="181" y="8"/>
                        <a:pt x="185" y="5"/>
                      </a:cubicBezTo>
                      <a:cubicBezTo>
                        <a:pt x="189" y="1"/>
                        <a:pt x="192" y="0"/>
                        <a:pt x="197" y="0"/>
                      </a:cubicBezTo>
                      <a:cubicBezTo>
                        <a:pt x="202" y="0"/>
                        <a:pt x="206" y="2"/>
                        <a:pt x="209" y="6"/>
                      </a:cubicBezTo>
                      <a:cubicBezTo>
                        <a:pt x="212" y="11"/>
                        <a:pt x="214" y="17"/>
                        <a:pt x="216" y="25"/>
                      </a:cubicBezTo>
                      <a:cubicBezTo>
                        <a:pt x="209" y="28"/>
                        <a:pt x="209" y="28"/>
                        <a:pt x="209" y="28"/>
                      </a:cubicBezTo>
                      <a:cubicBezTo>
                        <a:pt x="208" y="21"/>
                        <a:pt x="207" y="17"/>
                        <a:pt x="205" y="14"/>
                      </a:cubicBezTo>
                      <a:cubicBezTo>
                        <a:pt x="202" y="11"/>
                        <a:pt x="200" y="10"/>
                        <a:pt x="197" y="10"/>
                      </a:cubicBezTo>
                      <a:cubicBezTo>
                        <a:pt x="193" y="10"/>
                        <a:pt x="190" y="11"/>
                        <a:pt x="187" y="14"/>
                      </a:cubicBezTo>
                      <a:cubicBezTo>
                        <a:pt x="185" y="18"/>
                        <a:pt x="183" y="22"/>
                        <a:pt x="182" y="27"/>
                      </a:cubicBezTo>
                      <a:cubicBezTo>
                        <a:pt x="181" y="33"/>
                        <a:pt x="180" y="38"/>
                        <a:pt x="180" y="44"/>
                      </a:cubicBezTo>
                      <a:cubicBezTo>
                        <a:pt x="180" y="52"/>
                        <a:pt x="181" y="58"/>
                        <a:pt x="182" y="64"/>
                      </a:cubicBezTo>
                      <a:cubicBezTo>
                        <a:pt x="183" y="69"/>
                        <a:pt x="185" y="74"/>
                        <a:pt x="188" y="76"/>
                      </a:cubicBezTo>
                      <a:cubicBezTo>
                        <a:pt x="190" y="79"/>
                        <a:pt x="193" y="80"/>
                        <a:pt x="196" y="80"/>
                      </a:cubicBezTo>
                      <a:cubicBezTo>
                        <a:pt x="200" y="80"/>
                        <a:pt x="203" y="79"/>
                        <a:pt x="205" y="75"/>
                      </a:cubicBezTo>
                      <a:cubicBezTo>
                        <a:pt x="208" y="71"/>
                        <a:pt x="209" y="65"/>
                        <a:pt x="210" y="58"/>
                      </a:cubicBezTo>
                      <a:close/>
                      <a:moveTo>
                        <a:pt x="227" y="89"/>
                      </a:moveTo>
                      <a:cubicBezTo>
                        <a:pt x="227" y="1"/>
                        <a:pt x="227" y="1"/>
                        <a:pt x="227" y="1"/>
                      </a:cubicBezTo>
                      <a:cubicBezTo>
                        <a:pt x="233" y="1"/>
                        <a:pt x="233" y="1"/>
                        <a:pt x="233" y="1"/>
                      </a:cubicBezTo>
                      <a:cubicBezTo>
                        <a:pt x="233" y="33"/>
                        <a:pt x="233" y="33"/>
                        <a:pt x="233" y="33"/>
                      </a:cubicBezTo>
                      <a:cubicBezTo>
                        <a:pt x="236" y="27"/>
                        <a:pt x="240" y="24"/>
                        <a:pt x="244" y="24"/>
                      </a:cubicBezTo>
                      <a:cubicBezTo>
                        <a:pt x="246" y="24"/>
                        <a:pt x="249" y="25"/>
                        <a:pt x="251" y="27"/>
                      </a:cubicBezTo>
                      <a:cubicBezTo>
                        <a:pt x="253" y="28"/>
                        <a:pt x="254" y="31"/>
                        <a:pt x="255" y="34"/>
                      </a:cubicBezTo>
                      <a:cubicBezTo>
                        <a:pt x="256" y="38"/>
                        <a:pt x="256" y="42"/>
                        <a:pt x="256" y="49"/>
                      </a:cubicBezTo>
                      <a:cubicBezTo>
                        <a:pt x="256" y="89"/>
                        <a:pt x="256" y="89"/>
                        <a:pt x="256" y="89"/>
                      </a:cubicBezTo>
                      <a:cubicBezTo>
                        <a:pt x="250" y="89"/>
                        <a:pt x="250" y="89"/>
                        <a:pt x="250" y="89"/>
                      </a:cubicBezTo>
                      <a:cubicBezTo>
                        <a:pt x="250" y="49"/>
                        <a:pt x="250" y="49"/>
                        <a:pt x="250" y="49"/>
                      </a:cubicBezTo>
                      <a:cubicBezTo>
                        <a:pt x="250" y="43"/>
                        <a:pt x="249" y="39"/>
                        <a:pt x="248" y="37"/>
                      </a:cubicBezTo>
                      <a:cubicBezTo>
                        <a:pt x="247" y="34"/>
                        <a:pt x="245" y="33"/>
                        <a:pt x="243" y="33"/>
                      </a:cubicBezTo>
                      <a:cubicBezTo>
                        <a:pt x="241" y="33"/>
                        <a:pt x="239" y="34"/>
                        <a:pt x="238" y="36"/>
                      </a:cubicBezTo>
                      <a:cubicBezTo>
                        <a:pt x="236" y="37"/>
                        <a:pt x="235" y="40"/>
                        <a:pt x="234" y="42"/>
                      </a:cubicBezTo>
                      <a:cubicBezTo>
                        <a:pt x="234" y="45"/>
                        <a:pt x="233" y="49"/>
                        <a:pt x="233" y="54"/>
                      </a:cubicBezTo>
                      <a:cubicBezTo>
                        <a:pt x="233" y="89"/>
                        <a:pt x="233" y="89"/>
                        <a:pt x="233" y="89"/>
                      </a:cubicBezTo>
                      <a:cubicBezTo>
                        <a:pt x="227" y="89"/>
                        <a:pt x="227" y="89"/>
                        <a:pt x="227" y="89"/>
                      </a:cubicBezTo>
                      <a:close/>
                      <a:moveTo>
                        <a:pt x="269" y="14"/>
                      </a:moveTo>
                      <a:cubicBezTo>
                        <a:pt x="269" y="1"/>
                        <a:pt x="269" y="1"/>
                        <a:pt x="269" y="1"/>
                      </a:cubicBezTo>
                      <a:cubicBezTo>
                        <a:pt x="275" y="1"/>
                        <a:pt x="275" y="1"/>
                        <a:pt x="275" y="1"/>
                      </a:cubicBezTo>
                      <a:cubicBezTo>
                        <a:pt x="275" y="14"/>
                        <a:pt x="275" y="14"/>
                        <a:pt x="275" y="14"/>
                      </a:cubicBezTo>
                      <a:cubicBezTo>
                        <a:pt x="269" y="14"/>
                        <a:pt x="269" y="14"/>
                        <a:pt x="269" y="14"/>
                      </a:cubicBezTo>
                      <a:close/>
                      <a:moveTo>
                        <a:pt x="269" y="89"/>
                      </a:moveTo>
                      <a:cubicBezTo>
                        <a:pt x="269" y="25"/>
                        <a:pt x="269" y="25"/>
                        <a:pt x="269" y="25"/>
                      </a:cubicBezTo>
                      <a:cubicBezTo>
                        <a:pt x="275" y="25"/>
                        <a:pt x="275" y="25"/>
                        <a:pt x="275" y="25"/>
                      </a:cubicBezTo>
                      <a:cubicBezTo>
                        <a:pt x="275" y="89"/>
                        <a:pt x="275" y="89"/>
                        <a:pt x="275" y="89"/>
                      </a:cubicBezTo>
                      <a:cubicBezTo>
                        <a:pt x="269" y="89"/>
                        <a:pt x="269" y="89"/>
                        <a:pt x="269" y="89"/>
                      </a:cubicBezTo>
                      <a:close/>
                      <a:moveTo>
                        <a:pt x="287" y="89"/>
                      </a:moveTo>
                      <a:cubicBezTo>
                        <a:pt x="287" y="25"/>
                        <a:pt x="287" y="25"/>
                        <a:pt x="287" y="25"/>
                      </a:cubicBezTo>
                      <a:cubicBezTo>
                        <a:pt x="293" y="25"/>
                        <a:pt x="293" y="25"/>
                        <a:pt x="293" y="25"/>
                      </a:cubicBezTo>
                      <a:cubicBezTo>
                        <a:pt x="293" y="34"/>
                        <a:pt x="293" y="34"/>
                        <a:pt x="293" y="34"/>
                      </a:cubicBezTo>
                      <a:cubicBezTo>
                        <a:pt x="295" y="27"/>
                        <a:pt x="299" y="24"/>
                        <a:pt x="304" y="24"/>
                      </a:cubicBezTo>
                      <a:cubicBezTo>
                        <a:pt x="306" y="24"/>
                        <a:pt x="308" y="25"/>
                        <a:pt x="310" y="26"/>
                      </a:cubicBezTo>
                      <a:cubicBezTo>
                        <a:pt x="312" y="27"/>
                        <a:pt x="313" y="29"/>
                        <a:pt x="314" y="31"/>
                      </a:cubicBezTo>
                      <a:cubicBezTo>
                        <a:pt x="315" y="34"/>
                        <a:pt x="315" y="36"/>
                        <a:pt x="316" y="39"/>
                      </a:cubicBezTo>
                      <a:cubicBezTo>
                        <a:pt x="316" y="41"/>
                        <a:pt x="316" y="45"/>
                        <a:pt x="316" y="50"/>
                      </a:cubicBezTo>
                      <a:cubicBezTo>
                        <a:pt x="316" y="89"/>
                        <a:pt x="316" y="89"/>
                        <a:pt x="316" y="89"/>
                      </a:cubicBezTo>
                      <a:cubicBezTo>
                        <a:pt x="310" y="89"/>
                        <a:pt x="310" y="89"/>
                        <a:pt x="310" y="89"/>
                      </a:cubicBezTo>
                      <a:cubicBezTo>
                        <a:pt x="310" y="50"/>
                        <a:pt x="310" y="50"/>
                        <a:pt x="310" y="50"/>
                      </a:cubicBezTo>
                      <a:cubicBezTo>
                        <a:pt x="310" y="46"/>
                        <a:pt x="310" y="43"/>
                        <a:pt x="309" y="40"/>
                      </a:cubicBezTo>
                      <a:cubicBezTo>
                        <a:pt x="309" y="38"/>
                        <a:pt x="308" y="36"/>
                        <a:pt x="307" y="35"/>
                      </a:cubicBezTo>
                      <a:cubicBezTo>
                        <a:pt x="306" y="34"/>
                        <a:pt x="304" y="33"/>
                        <a:pt x="303" y="33"/>
                      </a:cubicBezTo>
                      <a:cubicBezTo>
                        <a:pt x="300" y="33"/>
                        <a:pt x="298" y="35"/>
                        <a:pt x="296" y="38"/>
                      </a:cubicBezTo>
                      <a:cubicBezTo>
                        <a:pt x="294" y="40"/>
                        <a:pt x="293" y="46"/>
                        <a:pt x="293" y="54"/>
                      </a:cubicBezTo>
                      <a:cubicBezTo>
                        <a:pt x="293" y="89"/>
                        <a:pt x="293" y="89"/>
                        <a:pt x="293" y="89"/>
                      </a:cubicBezTo>
                      <a:cubicBezTo>
                        <a:pt x="287" y="89"/>
                        <a:pt x="287" y="89"/>
                        <a:pt x="287" y="89"/>
                      </a:cubicBezTo>
                      <a:close/>
                      <a:moveTo>
                        <a:pt x="352" y="81"/>
                      </a:moveTo>
                      <a:cubicBezTo>
                        <a:pt x="349" y="84"/>
                        <a:pt x="347" y="87"/>
                        <a:pt x="345" y="88"/>
                      </a:cubicBezTo>
                      <a:cubicBezTo>
                        <a:pt x="343" y="90"/>
                        <a:pt x="341" y="90"/>
                        <a:pt x="339" y="90"/>
                      </a:cubicBezTo>
                      <a:cubicBezTo>
                        <a:pt x="335" y="90"/>
                        <a:pt x="332" y="89"/>
                        <a:pt x="330" y="85"/>
                      </a:cubicBezTo>
                      <a:cubicBezTo>
                        <a:pt x="328" y="82"/>
                        <a:pt x="327" y="77"/>
                        <a:pt x="327" y="72"/>
                      </a:cubicBezTo>
                      <a:cubicBezTo>
                        <a:pt x="327" y="69"/>
                        <a:pt x="327" y="66"/>
                        <a:pt x="328" y="64"/>
                      </a:cubicBezTo>
                      <a:cubicBezTo>
                        <a:pt x="329" y="61"/>
                        <a:pt x="330" y="59"/>
                        <a:pt x="331" y="57"/>
                      </a:cubicBezTo>
                      <a:cubicBezTo>
                        <a:pt x="332" y="56"/>
                        <a:pt x="334" y="55"/>
                        <a:pt x="335" y="54"/>
                      </a:cubicBezTo>
                      <a:cubicBezTo>
                        <a:pt x="336" y="53"/>
                        <a:pt x="338" y="53"/>
                        <a:pt x="340" y="52"/>
                      </a:cubicBezTo>
                      <a:cubicBezTo>
                        <a:pt x="345" y="51"/>
                        <a:pt x="349" y="50"/>
                        <a:pt x="351" y="49"/>
                      </a:cubicBezTo>
                      <a:cubicBezTo>
                        <a:pt x="351" y="47"/>
                        <a:pt x="351" y="46"/>
                        <a:pt x="351" y="46"/>
                      </a:cubicBezTo>
                      <a:cubicBezTo>
                        <a:pt x="351" y="41"/>
                        <a:pt x="351" y="38"/>
                        <a:pt x="349" y="36"/>
                      </a:cubicBezTo>
                      <a:cubicBezTo>
                        <a:pt x="348" y="34"/>
                        <a:pt x="346" y="33"/>
                        <a:pt x="343" y="33"/>
                      </a:cubicBezTo>
                      <a:cubicBezTo>
                        <a:pt x="340" y="33"/>
                        <a:pt x="338" y="34"/>
                        <a:pt x="336" y="35"/>
                      </a:cubicBezTo>
                      <a:cubicBezTo>
                        <a:pt x="335" y="37"/>
                        <a:pt x="334" y="40"/>
                        <a:pt x="334" y="45"/>
                      </a:cubicBezTo>
                      <a:cubicBezTo>
                        <a:pt x="328" y="43"/>
                        <a:pt x="328" y="43"/>
                        <a:pt x="328" y="43"/>
                      </a:cubicBezTo>
                      <a:cubicBezTo>
                        <a:pt x="328" y="39"/>
                        <a:pt x="329" y="35"/>
                        <a:pt x="330" y="33"/>
                      </a:cubicBezTo>
                      <a:cubicBezTo>
                        <a:pt x="332" y="30"/>
                        <a:pt x="333" y="28"/>
                        <a:pt x="336" y="26"/>
                      </a:cubicBezTo>
                      <a:cubicBezTo>
                        <a:pt x="338" y="25"/>
                        <a:pt x="341" y="24"/>
                        <a:pt x="344" y="24"/>
                      </a:cubicBezTo>
                      <a:cubicBezTo>
                        <a:pt x="347" y="24"/>
                        <a:pt x="349" y="25"/>
                        <a:pt x="351" y="26"/>
                      </a:cubicBezTo>
                      <a:cubicBezTo>
                        <a:pt x="353" y="27"/>
                        <a:pt x="354" y="29"/>
                        <a:pt x="355" y="31"/>
                      </a:cubicBezTo>
                      <a:cubicBezTo>
                        <a:pt x="356" y="33"/>
                        <a:pt x="356" y="35"/>
                        <a:pt x="357" y="38"/>
                      </a:cubicBezTo>
                      <a:cubicBezTo>
                        <a:pt x="357" y="40"/>
                        <a:pt x="357" y="43"/>
                        <a:pt x="357" y="48"/>
                      </a:cubicBezTo>
                      <a:cubicBezTo>
                        <a:pt x="357" y="62"/>
                        <a:pt x="357" y="62"/>
                        <a:pt x="357" y="62"/>
                      </a:cubicBezTo>
                      <a:cubicBezTo>
                        <a:pt x="357" y="72"/>
                        <a:pt x="357" y="79"/>
                        <a:pt x="357" y="81"/>
                      </a:cubicBezTo>
                      <a:cubicBezTo>
                        <a:pt x="358" y="84"/>
                        <a:pt x="358" y="86"/>
                        <a:pt x="359" y="89"/>
                      </a:cubicBezTo>
                      <a:cubicBezTo>
                        <a:pt x="353" y="89"/>
                        <a:pt x="353" y="89"/>
                        <a:pt x="353" y="89"/>
                      </a:cubicBezTo>
                      <a:cubicBezTo>
                        <a:pt x="352" y="87"/>
                        <a:pt x="352" y="84"/>
                        <a:pt x="352" y="81"/>
                      </a:cubicBezTo>
                      <a:close/>
                      <a:moveTo>
                        <a:pt x="351" y="57"/>
                      </a:moveTo>
                      <a:cubicBezTo>
                        <a:pt x="349" y="59"/>
                        <a:pt x="346" y="60"/>
                        <a:pt x="341" y="61"/>
                      </a:cubicBezTo>
                      <a:cubicBezTo>
                        <a:pt x="339" y="62"/>
                        <a:pt x="337" y="62"/>
                        <a:pt x="336" y="63"/>
                      </a:cubicBezTo>
                      <a:cubicBezTo>
                        <a:pt x="335" y="64"/>
                        <a:pt x="334" y="65"/>
                        <a:pt x="334" y="67"/>
                      </a:cubicBezTo>
                      <a:cubicBezTo>
                        <a:pt x="333" y="68"/>
                        <a:pt x="333" y="70"/>
                        <a:pt x="333" y="72"/>
                      </a:cubicBezTo>
                      <a:cubicBezTo>
                        <a:pt x="333" y="75"/>
                        <a:pt x="334" y="77"/>
                        <a:pt x="335" y="79"/>
                      </a:cubicBezTo>
                      <a:cubicBezTo>
                        <a:pt x="336" y="81"/>
                        <a:pt x="338" y="82"/>
                        <a:pt x="340" y="82"/>
                      </a:cubicBezTo>
                      <a:cubicBezTo>
                        <a:pt x="342" y="82"/>
                        <a:pt x="344" y="81"/>
                        <a:pt x="346" y="79"/>
                      </a:cubicBezTo>
                      <a:cubicBezTo>
                        <a:pt x="348" y="77"/>
                        <a:pt x="349" y="75"/>
                        <a:pt x="350" y="72"/>
                      </a:cubicBezTo>
                      <a:cubicBezTo>
                        <a:pt x="351" y="69"/>
                        <a:pt x="351" y="66"/>
                        <a:pt x="351" y="61"/>
                      </a:cubicBezTo>
                      <a:lnTo>
                        <a:pt x="351"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9" tIns="45720" rIns="91439" bIns="45720" numCol="1" anchor="t" anchorCtr="0" compatLnSpc="1"/>
                <a:p>
                  <a:endParaRPr lang="zh-CN" altLang="en-US" sz="1800"/>
                </a:p>
              </p:txBody>
            </p:sp>
          </p:grpSp>
        </p:grpSp>
      </p:grpSp>
      <p:pic>
        <p:nvPicPr>
          <p:cNvPr id="90" name="图片 89"/>
          <p:cNvPicPr>
            <a:picLocks noChangeAspect="1"/>
          </p:cNvPicPr>
          <p:nvPr userDrawn="1">
            <p:custDataLst>
              <p:tags r:id="rId22"/>
            </p:custDataLst>
          </p:nvPr>
        </p:nvPicPr>
        <p:blipFill>
          <a:blip r:embed="rId23" cstate="print">
            <a:extLst>
              <a:ext uri="{28A0092B-C50C-407E-A947-70E740481C1C}">
                <a14:useLocalDpi xmlns:a14="http://schemas.microsoft.com/office/drawing/2010/main" val="0"/>
              </a:ext>
            </a:extLst>
          </a:blip>
          <a:stretch>
            <a:fillRect/>
          </a:stretch>
        </p:blipFill>
        <p:spPr>
          <a:xfrm>
            <a:off x="1079685" y="6059485"/>
            <a:ext cx="1292626" cy="694943"/>
          </a:xfrm>
          <a:prstGeom prst="rect">
            <a:avLst/>
          </a:prstGeom>
        </p:spPr>
      </p:pic>
      <p:sp>
        <p:nvSpPr>
          <p:cNvPr id="91" name="文本占位符 2"/>
          <p:cNvSpPr>
            <a:spLocks noGrp="1"/>
          </p:cNvSpPr>
          <p:nvPr userDrawn="1">
            <p:custDataLst>
              <p:tags r:id="rId24"/>
            </p:custDataLst>
          </p:nvPr>
        </p:nvSpPr>
        <p:spPr>
          <a:xfrm>
            <a:off x="4208780" y="597535"/>
            <a:ext cx="7002780" cy="4997450"/>
          </a:xfrm>
          <a:prstGeom prst="rect">
            <a:avLst/>
          </a:prstGeom>
        </p:spPr>
        <p:txBody>
          <a:bodyPr vert="horz" lIns="90000" tIns="46800" rIns="90000" bIns="46800" rtlCol="0"/>
          <a:lstStyle/>
          <a:p>
            <a:pPr lvl="0" indent="0" fontAlgn="auto">
              <a:lnSpc>
                <a:spcPct val="200000"/>
              </a:lnSpc>
            </a:pPr>
            <a:r>
              <a:rPr lang="zh-CN" altLang="en-US" sz="3600" dirty="0"/>
              <a:t>一</a:t>
            </a:r>
            <a:endParaRPr lang="zh-CN" altLang="en-US" sz="3600" dirty="0"/>
          </a:p>
          <a:p>
            <a:pPr lvl="0" indent="0" fontAlgn="auto">
              <a:lnSpc>
                <a:spcPct val="200000"/>
              </a:lnSpc>
            </a:pPr>
            <a:r>
              <a:rPr lang="zh-CN" altLang="en-US" sz="3600" dirty="0"/>
              <a:t>二</a:t>
            </a:r>
            <a:endParaRPr lang="zh-CN" altLang="en-US" sz="3600" dirty="0"/>
          </a:p>
          <a:p>
            <a:pPr lvl="0" indent="0" fontAlgn="auto">
              <a:lnSpc>
                <a:spcPct val="200000"/>
              </a:lnSpc>
            </a:pPr>
            <a:r>
              <a:rPr lang="zh-CN" altLang="en-US" sz="3600" dirty="0"/>
              <a:t>三</a:t>
            </a:r>
            <a:endParaRPr lang="zh-CN" altLang="en-US" sz="3600" dirty="0"/>
          </a:p>
          <a:p>
            <a:pPr lvl="0" indent="0" fontAlgn="auto">
              <a:lnSpc>
                <a:spcPct val="200000"/>
              </a:lnSpc>
            </a:pPr>
            <a:r>
              <a:rPr lang="zh-CN" altLang="en-US" sz="3600" dirty="0"/>
              <a:t>四</a:t>
            </a:r>
            <a:endParaRPr lang="zh-CN" altLang="en-US" sz="3600" dirty="0"/>
          </a:p>
          <a:p>
            <a:pPr lvl="0" indent="0" fontAlgn="auto">
              <a:lnSpc>
                <a:spcPct val="200000"/>
              </a:lnSpc>
            </a:pPr>
            <a:r>
              <a:rPr lang="zh-CN" altLang="en-US" sz="3600" dirty="0"/>
              <a:t>五</a:t>
            </a:r>
            <a:endParaRPr lang="zh-CN" altLang="en-US" sz="3600" dirty="0"/>
          </a:p>
        </p:txBody>
      </p:sp>
      <p:sp>
        <p:nvSpPr>
          <p:cNvPr id="92" name="文本占位符 2"/>
          <p:cNvSpPr>
            <a:spLocks noGrp="1"/>
          </p:cNvSpPr>
          <p:nvPr userDrawn="1">
            <p:custDataLst>
              <p:tags r:id="rId25"/>
            </p:custDataLst>
          </p:nvPr>
        </p:nvSpPr>
        <p:spPr>
          <a:xfrm>
            <a:off x="1383665" y="1177925"/>
            <a:ext cx="1156970" cy="4004310"/>
          </a:xfrm>
          <a:prstGeom prst="rect">
            <a:avLst/>
          </a:prstGeom>
        </p:spPr>
        <p:txBody>
          <a:bodyPr vert="horz" lIns="90000" tIns="46800" rIns="90000" bIns="46800" rtlCol="0">
            <a:normAutofit/>
          </a:bodyPr>
          <a:p>
            <a:pPr lvl="0">
              <a:lnSpc>
                <a:spcPct val="150000"/>
              </a:lnSpc>
            </a:pPr>
            <a:r>
              <a:rPr lang="zh-CN" altLang="en-US" sz="7200" dirty="0">
                <a:solidFill>
                  <a:schemeClr val="bg1"/>
                </a:solidFill>
              </a:rPr>
              <a:t>目录</a:t>
            </a:r>
            <a:endParaRPr lang="zh-CN" altLang="en-US" sz="7200" dirty="0">
              <a:solidFill>
                <a:schemeClr val="bg1"/>
              </a:solidFill>
            </a:endParaRPr>
          </a:p>
        </p:txBody>
      </p:sp>
      <p:sp>
        <p:nvSpPr>
          <p:cNvPr id="93" name="文本框 92"/>
          <p:cNvSpPr txBox="1"/>
          <p:nvPr userDrawn="1">
            <p:custDataLst>
              <p:tags r:id="rId26"/>
            </p:custDataLst>
          </p:nvPr>
        </p:nvSpPr>
        <p:spPr>
          <a:xfrm>
            <a:off x="4968875" y="1177925"/>
            <a:ext cx="5334635" cy="737235"/>
          </a:xfrm>
          <a:prstGeom prst="rect">
            <a:avLst/>
          </a:prstGeom>
          <a:noFill/>
        </p:spPr>
        <p:txBody>
          <a:bodyPr wrap="square" rtlCol="0" anchor="t" anchorCtr="0">
            <a:spAutoFit/>
          </a:bodyPr>
          <a:p>
            <a:r>
              <a:rPr lang="zh-CN" altLang="en-US" sz="2400"/>
              <a:t>一级标题</a:t>
            </a:r>
            <a:endParaRPr lang="zh-CN" altLang="en-US" sz="2400"/>
          </a:p>
          <a:p>
            <a:pPr indent="228600" fontAlgn="auto">
              <a:extLst>
                <a:ext uri="{35155182-B16C-46BC-9424-99874614C6A1}">
                  <wpsdc:indentchars xmlns:wpsdc="http://www.wps.cn/officeDocument/2017/drawingmlCustomData" val="100" checksum="3096386250"/>
                </a:ext>
              </a:extLst>
            </a:pPr>
            <a:r>
              <a:rPr lang="zh-CN" altLang="en-US"/>
              <a:t>二级标题</a:t>
            </a:r>
            <a:endParaRPr lang="zh-CN" altLang="en-US"/>
          </a:p>
        </p:txBody>
      </p:sp>
      <p:sp>
        <p:nvSpPr>
          <p:cNvPr id="94" name="文本框 93"/>
          <p:cNvSpPr txBox="1"/>
          <p:nvPr userDrawn="1">
            <p:custDataLst>
              <p:tags r:id="rId27"/>
            </p:custDataLst>
          </p:nvPr>
        </p:nvSpPr>
        <p:spPr>
          <a:xfrm>
            <a:off x="4968875" y="2189480"/>
            <a:ext cx="5334635" cy="737235"/>
          </a:xfrm>
          <a:prstGeom prst="rect">
            <a:avLst/>
          </a:prstGeom>
          <a:noFill/>
        </p:spPr>
        <p:txBody>
          <a:bodyPr wrap="square" rtlCol="0" anchor="t" anchorCtr="0">
            <a:spAutoFit/>
          </a:bodyPr>
          <a:p>
            <a:r>
              <a:rPr lang="zh-CN" altLang="en-US" sz="2400"/>
              <a:t>一级标题</a:t>
            </a:r>
            <a:endParaRPr lang="zh-CN" altLang="en-US" sz="2400"/>
          </a:p>
          <a:p>
            <a:pPr indent="228600" fontAlgn="auto">
              <a:extLst>
                <a:ext uri="{35155182-B16C-46BC-9424-99874614C6A1}">
                  <wpsdc:indentchars xmlns:wpsdc="http://www.wps.cn/officeDocument/2017/drawingmlCustomData" val="100" checksum="3096386250"/>
                </a:ext>
              </a:extLst>
            </a:pPr>
            <a:r>
              <a:rPr lang="zh-CN" altLang="en-US"/>
              <a:t>二级标题</a:t>
            </a:r>
            <a:endParaRPr lang="zh-CN" altLang="en-US"/>
          </a:p>
        </p:txBody>
      </p:sp>
      <p:sp>
        <p:nvSpPr>
          <p:cNvPr id="95" name="文本框 94"/>
          <p:cNvSpPr txBox="1"/>
          <p:nvPr userDrawn="1">
            <p:custDataLst>
              <p:tags r:id="rId28"/>
            </p:custDataLst>
          </p:nvPr>
        </p:nvSpPr>
        <p:spPr>
          <a:xfrm>
            <a:off x="4968875" y="3201035"/>
            <a:ext cx="5334635" cy="737235"/>
          </a:xfrm>
          <a:prstGeom prst="rect">
            <a:avLst/>
          </a:prstGeom>
          <a:noFill/>
        </p:spPr>
        <p:txBody>
          <a:bodyPr wrap="square" rtlCol="0" anchor="t" anchorCtr="0">
            <a:spAutoFit/>
          </a:bodyPr>
          <a:p>
            <a:r>
              <a:rPr lang="zh-CN" altLang="en-US" sz="2400"/>
              <a:t>一级标题</a:t>
            </a:r>
            <a:endParaRPr lang="zh-CN" altLang="en-US" sz="2400"/>
          </a:p>
          <a:p>
            <a:pPr indent="228600" fontAlgn="auto">
              <a:extLst>
                <a:ext uri="{35155182-B16C-46BC-9424-99874614C6A1}">
                  <wpsdc:indentchars xmlns:wpsdc="http://www.wps.cn/officeDocument/2017/drawingmlCustomData" val="100" checksum="3096386250"/>
                </a:ext>
              </a:extLst>
            </a:pPr>
            <a:r>
              <a:rPr lang="zh-CN" altLang="en-US"/>
              <a:t>二级标题</a:t>
            </a:r>
            <a:endParaRPr lang="zh-CN" altLang="en-US"/>
          </a:p>
        </p:txBody>
      </p:sp>
      <p:sp>
        <p:nvSpPr>
          <p:cNvPr id="96" name="文本框 95"/>
          <p:cNvSpPr txBox="1"/>
          <p:nvPr userDrawn="1">
            <p:custDataLst>
              <p:tags r:id="rId29"/>
            </p:custDataLst>
          </p:nvPr>
        </p:nvSpPr>
        <p:spPr>
          <a:xfrm>
            <a:off x="4968875" y="4368800"/>
            <a:ext cx="5334635" cy="737235"/>
          </a:xfrm>
          <a:prstGeom prst="rect">
            <a:avLst/>
          </a:prstGeom>
          <a:noFill/>
        </p:spPr>
        <p:txBody>
          <a:bodyPr wrap="square" rtlCol="0" anchor="t" anchorCtr="0">
            <a:spAutoFit/>
          </a:bodyPr>
          <a:p>
            <a:r>
              <a:rPr lang="zh-CN" altLang="en-US" sz="2400"/>
              <a:t>一级标题</a:t>
            </a:r>
            <a:endParaRPr lang="zh-CN" altLang="en-US" sz="2400"/>
          </a:p>
          <a:p>
            <a:pPr indent="228600" fontAlgn="auto">
              <a:extLst>
                <a:ext uri="{35155182-B16C-46BC-9424-99874614C6A1}">
                  <wpsdc:indentchars xmlns:wpsdc="http://www.wps.cn/officeDocument/2017/drawingmlCustomData" val="100" checksum="3096386250"/>
                </a:ext>
              </a:extLst>
            </a:pPr>
            <a:r>
              <a:rPr lang="zh-CN" altLang="en-US"/>
              <a:t>二级标题</a:t>
            </a:r>
            <a:endParaRPr lang="zh-CN" altLang="en-US"/>
          </a:p>
        </p:txBody>
      </p:sp>
      <p:sp>
        <p:nvSpPr>
          <p:cNvPr id="97" name="文本框 96"/>
          <p:cNvSpPr txBox="1"/>
          <p:nvPr userDrawn="1">
            <p:custDataLst>
              <p:tags r:id="rId30"/>
            </p:custDataLst>
          </p:nvPr>
        </p:nvSpPr>
        <p:spPr>
          <a:xfrm>
            <a:off x="4968875" y="5400040"/>
            <a:ext cx="5334635" cy="737235"/>
          </a:xfrm>
          <a:prstGeom prst="rect">
            <a:avLst/>
          </a:prstGeom>
          <a:noFill/>
        </p:spPr>
        <p:txBody>
          <a:bodyPr wrap="square" rtlCol="0" anchor="t" anchorCtr="0">
            <a:spAutoFit/>
          </a:bodyPr>
          <a:p>
            <a:r>
              <a:rPr lang="zh-CN" altLang="en-US" sz="2400"/>
              <a:t>一级标题</a:t>
            </a:r>
            <a:endParaRPr lang="zh-CN" altLang="en-US" sz="2400"/>
          </a:p>
          <a:p>
            <a:pPr indent="228600" fontAlgn="auto">
              <a:extLst>
                <a:ext uri="{35155182-B16C-46BC-9424-99874614C6A1}">
                  <wpsdc:indentchars xmlns:wpsdc="http://www.wps.cn/officeDocument/2017/drawingmlCustomData" val="100" checksum="3096386250"/>
                </a:ext>
              </a:extLst>
            </a:pPr>
            <a:r>
              <a:rPr lang="zh-CN" altLang="en-US"/>
              <a:t>二级标题</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
        <p:nvSpPr>
          <p:cNvPr id="2"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58F1BC-6F8E-4220-9C93-090D2CC13C00}" type="datetimeFigureOut">
              <a:rPr lang="zh-CN" altLang="en-US" smtClean="0"/>
            </a:fld>
            <a:endParaRPr lang="zh-CN" altLang="en-US"/>
          </a:p>
        </p:txBody>
      </p:sp>
      <p:sp>
        <p:nvSpPr>
          <p:cNvPr id="3"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4"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270FAB-2E32-4B70-91F8-C307173C45F9}" type="slidenum">
              <a:rPr lang="zh-CN" altLang="en-US" smtClean="0"/>
            </a:fld>
            <a:endParaRPr lang="zh-CN" altLang="en-US"/>
          </a:p>
        </p:txBody>
      </p:sp>
      <p:sp>
        <p:nvSpPr>
          <p:cNvPr id="58" name="标题 1"/>
          <p:cNvSpPr>
            <a:spLocks noGrp="1"/>
          </p:cNvSpPr>
          <p:nvPr>
            <p:ph type="title" hasCustomPrompt="1"/>
            <p:custDataLst>
              <p:tags r:id="rId2"/>
            </p:custDataLst>
          </p:nvPr>
        </p:nvSpPr>
        <p:spPr>
          <a:xfrm>
            <a:off x="180340" y="189865"/>
            <a:ext cx="7190740" cy="441960"/>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2800" b="1" kern="1200" spc="200" baseline="0">
                <a:solidFill>
                  <a:schemeClr val="accent1"/>
                </a:solidFill>
                <a:latin typeface="+mj-lt"/>
                <a:ea typeface="+mj-ea"/>
                <a:cs typeface="+mj-cs"/>
              </a:defRPr>
            </a:lvl1pPr>
          </a:lstStyle>
          <a:p>
            <a:r>
              <a:rPr lang="zh-CN" altLang="en-US" dirty="0">
                <a:solidFill>
                  <a:schemeClr val="bg1"/>
                </a:solidFill>
              </a:rPr>
              <a:t>二、标题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758F1BC-6F8E-4220-9C93-090D2CC13C0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A270FAB-2E32-4B70-91F8-C307173C45F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91" name="文本占位符 2"/>
          <p:cNvSpPr>
            <a:spLocks noGrp="1"/>
          </p:cNvSpPr>
          <p:nvPr userDrawn="1">
            <p:custDataLst>
              <p:tags r:id="rId5"/>
            </p:custDataLst>
          </p:nvPr>
        </p:nvSpPr>
        <p:spPr>
          <a:xfrm>
            <a:off x="4208780" y="597535"/>
            <a:ext cx="7002780" cy="4997450"/>
          </a:xfrm>
          <a:prstGeom prst="rect">
            <a:avLst/>
          </a:prstGeom>
        </p:spPr>
        <p:txBody>
          <a:bodyPr vert="horz" lIns="90000" tIns="46800" rIns="90000" bIns="46800" rtlCol="0"/>
          <a:p>
            <a:pPr lvl="0" indent="0" fontAlgn="auto">
              <a:lnSpc>
                <a:spcPct val="200000"/>
              </a:lnSpc>
            </a:pPr>
            <a:r>
              <a:rPr lang="zh-CN" altLang="en-US" sz="3600" dirty="0"/>
              <a:t>一</a:t>
            </a:r>
            <a:endParaRPr lang="zh-CN" altLang="en-US" sz="3600" dirty="0"/>
          </a:p>
          <a:p>
            <a:pPr lvl="0" indent="0" fontAlgn="auto">
              <a:lnSpc>
                <a:spcPct val="200000"/>
              </a:lnSpc>
            </a:pPr>
            <a:r>
              <a:rPr lang="zh-CN" altLang="en-US" sz="3600" dirty="0"/>
              <a:t>二</a:t>
            </a:r>
            <a:endParaRPr lang="zh-CN" altLang="en-US" sz="3600" dirty="0"/>
          </a:p>
          <a:p>
            <a:pPr lvl="0" indent="0" fontAlgn="auto">
              <a:lnSpc>
                <a:spcPct val="200000"/>
              </a:lnSpc>
            </a:pPr>
            <a:r>
              <a:rPr lang="zh-CN" altLang="en-US" sz="3600" dirty="0"/>
              <a:t>三</a:t>
            </a:r>
            <a:endParaRPr lang="zh-CN" altLang="en-US" sz="3600" dirty="0"/>
          </a:p>
          <a:p>
            <a:pPr lvl="0" indent="0" fontAlgn="auto">
              <a:lnSpc>
                <a:spcPct val="200000"/>
              </a:lnSpc>
            </a:pPr>
            <a:r>
              <a:rPr lang="zh-CN" altLang="en-US" sz="3600" dirty="0"/>
              <a:t>四</a:t>
            </a:r>
            <a:endParaRPr lang="zh-CN" altLang="en-US" sz="3600" dirty="0"/>
          </a:p>
          <a:p>
            <a:pPr lvl="0" indent="0" fontAlgn="auto">
              <a:lnSpc>
                <a:spcPct val="200000"/>
              </a:lnSpc>
            </a:pPr>
            <a:r>
              <a:rPr lang="zh-CN" altLang="en-US" sz="3600" dirty="0"/>
              <a:t>五</a:t>
            </a:r>
            <a:endParaRPr lang="zh-CN" altLang="en-US" sz="3600" dirty="0"/>
          </a:p>
        </p:txBody>
      </p:sp>
      <p:sp>
        <p:nvSpPr>
          <p:cNvPr id="93" name="文本框 92"/>
          <p:cNvSpPr txBox="1"/>
          <p:nvPr userDrawn="1">
            <p:custDataLst>
              <p:tags r:id="rId6"/>
            </p:custDataLst>
          </p:nvPr>
        </p:nvSpPr>
        <p:spPr>
          <a:xfrm>
            <a:off x="4968875" y="1177925"/>
            <a:ext cx="5334635" cy="737235"/>
          </a:xfrm>
          <a:prstGeom prst="rect">
            <a:avLst/>
          </a:prstGeom>
          <a:noFill/>
        </p:spPr>
        <p:txBody>
          <a:bodyPr wrap="square" rtlCol="0" anchor="t" anchorCtr="0">
            <a:spAutoFit/>
          </a:bodyPr>
          <a:p>
            <a:r>
              <a:rPr lang="zh-CN" altLang="en-US" sz="2400"/>
              <a:t>一级标题</a:t>
            </a:r>
            <a:endParaRPr lang="zh-CN" altLang="en-US" sz="2400"/>
          </a:p>
          <a:p>
            <a:pPr indent="228600" fontAlgn="auto">
              <a:extLst>
                <a:ext uri="{35155182-B16C-46BC-9424-99874614C6A1}">
                  <wpsdc:indentchars xmlns:wpsdc="http://www.wps.cn/officeDocument/2017/drawingmlCustomData" val="100" checksum="3096386250"/>
                </a:ext>
              </a:extLst>
            </a:pPr>
            <a:r>
              <a:rPr lang="zh-CN" altLang="en-US"/>
              <a:t>二级标题</a:t>
            </a:r>
            <a:endParaRPr lang="zh-CN" altLang="en-US"/>
          </a:p>
        </p:txBody>
      </p:sp>
      <p:sp>
        <p:nvSpPr>
          <p:cNvPr id="94" name="文本框 93"/>
          <p:cNvSpPr txBox="1"/>
          <p:nvPr userDrawn="1">
            <p:custDataLst>
              <p:tags r:id="rId7"/>
            </p:custDataLst>
          </p:nvPr>
        </p:nvSpPr>
        <p:spPr>
          <a:xfrm>
            <a:off x="4968875" y="2189480"/>
            <a:ext cx="5334635" cy="737235"/>
          </a:xfrm>
          <a:prstGeom prst="rect">
            <a:avLst/>
          </a:prstGeom>
          <a:noFill/>
        </p:spPr>
        <p:txBody>
          <a:bodyPr wrap="square" rtlCol="0" anchor="t" anchorCtr="0">
            <a:spAutoFit/>
          </a:bodyPr>
          <a:p>
            <a:r>
              <a:rPr lang="zh-CN" altLang="en-US" sz="2400"/>
              <a:t>一级标题</a:t>
            </a:r>
            <a:endParaRPr lang="zh-CN" altLang="en-US" sz="2400"/>
          </a:p>
          <a:p>
            <a:pPr indent="228600" fontAlgn="auto">
              <a:extLst>
                <a:ext uri="{35155182-B16C-46BC-9424-99874614C6A1}">
                  <wpsdc:indentchars xmlns:wpsdc="http://www.wps.cn/officeDocument/2017/drawingmlCustomData" val="100" checksum="3096386250"/>
                </a:ext>
              </a:extLst>
            </a:pPr>
            <a:r>
              <a:rPr lang="zh-CN" altLang="en-US"/>
              <a:t>二级标题</a:t>
            </a:r>
            <a:endParaRPr lang="zh-CN" altLang="en-US"/>
          </a:p>
        </p:txBody>
      </p:sp>
      <p:sp>
        <p:nvSpPr>
          <p:cNvPr id="95" name="文本框 94"/>
          <p:cNvSpPr txBox="1"/>
          <p:nvPr userDrawn="1">
            <p:custDataLst>
              <p:tags r:id="rId8"/>
            </p:custDataLst>
          </p:nvPr>
        </p:nvSpPr>
        <p:spPr>
          <a:xfrm>
            <a:off x="4968875" y="3201035"/>
            <a:ext cx="5334635" cy="737235"/>
          </a:xfrm>
          <a:prstGeom prst="rect">
            <a:avLst/>
          </a:prstGeom>
          <a:noFill/>
        </p:spPr>
        <p:txBody>
          <a:bodyPr wrap="square" rtlCol="0" anchor="t" anchorCtr="0">
            <a:spAutoFit/>
          </a:bodyPr>
          <a:p>
            <a:r>
              <a:rPr lang="zh-CN" altLang="en-US" sz="2400"/>
              <a:t>一级标题</a:t>
            </a:r>
            <a:endParaRPr lang="zh-CN" altLang="en-US" sz="2400"/>
          </a:p>
          <a:p>
            <a:pPr indent="228600" fontAlgn="auto">
              <a:extLst>
                <a:ext uri="{35155182-B16C-46BC-9424-99874614C6A1}">
                  <wpsdc:indentchars xmlns:wpsdc="http://www.wps.cn/officeDocument/2017/drawingmlCustomData" val="100" checksum="3096386250"/>
                </a:ext>
              </a:extLst>
            </a:pPr>
            <a:r>
              <a:rPr lang="zh-CN" altLang="en-US"/>
              <a:t>二级标题</a:t>
            </a:r>
            <a:endParaRPr lang="zh-CN" altLang="en-US"/>
          </a:p>
        </p:txBody>
      </p:sp>
      <p:sp>
        <p:nvSpPr>
          <p:cNvPr id="96" name="文本框 95"/>
          <p:cNvSpPr txBox="1"/>
          <p:nvPr userDrawn="1">
            <p:custDataLst>
              <p:tags r:id="rId9"/>
            </p:custDataLst>
          </p:nvPr>
        </p:nvSpPr>
        <p:spPr>
          <a:xfrm>
            <a:off x="4968875" y="4368800"/>
            <a:ext cx="5334635" cy="737235"/>
          </a:xfrm>
          <a:prstGeom prst="rect">
            <a:avLst/>
          </a:prstGeom>
          <a:noFill/>
        </p:spPr>
        <p:txBody>
          <a:bodyPr wrap="square" rtlCol="0" anchor="t" anchorCtr="0">
            <a:spAutoFit/>
          </a:bodyPr>
          <a:p>
            <a:r>
              <a:rPr lang="zh-CN" altLang="en-US" sz="2400"/>
              <a:t>一级标题</a:t>
            </a:r>
            <a:endParaRPr lang="zh-CN" altLang="en-US" sz="2400"/>
          </a:p>
          <a:p>
            <a:pPr indent="228600" fontAlgn="auto">
              <a:extLst>
                <a:ext uri="{35155182-B16C-46BC-9424-99874614C6A1}">
                  <wpsdc:indentchars xmlns:wpsdc="http://www.wps.cn/officeDocument/2017/drawingmlCustomData" val="100" checksum="3096386250"/>
                </a:ext>
              </a:extLst>
            </a:pPr>
            <a:r>
              <a:rPr lang="zh-CN" altLang="en-US"/>
              <a:t>二级标题</a:t>
            </a:r>
            <a:endParaRPr lang="zh-CN" altLang="en-US"/>
          </a:p>
        </p:txBody>
      </p:sp>
      <p:sp>
        <p:nvSpPr>
          <p:cNvPr id="97" name="文本框 96"/>
          <p:cNvSpPr txBox="1"/>
          <p:nvPr userDrawn="1">
            <p:custDataLst>
              <p:tags r:id="rId10"/>
            </p:custDataLst>
          </p:nvPr>
        </p:nvSpPr>
        <p:spPr>
          <a:xfrm>
            <a:off x="4968875" y="5400040"/>
            <a:ext cx="5334635" cy="737235"/>
          </a:xfrm>
          <a:prstGeom prst="rect">
            <a:avLst/>
          </a:prstGeom>
          <a:noFill/>
        </p:spPr>
        <p:txBody>
          <a:bodyPr wrap="square" rtlCol="0" anchor="t" anchorCtr="0">
            <a:spAutoFit/>
          </a:bodyPr>
          <a:p>
            <a:r>
              <a:rPr lang="zh-CN" altLang="en-US" sz="2400"/>
              <a:t>一级标题</a:t>
            </a:r>
            <a:endParaRPr lang="zh-CN" altLang="en-US" sz="2400"/>
          </a:p>
          <a:p>
            <a:pPr indent="228600" fontAlgn="auto">
              <a:extLst>
                <a:ext uri="{35155182-B16C-46BC-9424-99874614C6A1}">
                  <wpsdc:indentchars xmlns:wpsdc="http://www.wps.cn/officeDocument/2017/drawingmlCustomData" val="100" checksum="3096386250"/>
                </a:ext>
              </a:extLst>
            </a:pPr>
            <a:r>
              <a:rPr lang="zh-CN" altLang="en-US"/>
              <a:t>二级标题</a:t>
            </a:r>
            <a:endParaRPr lang="zh-CN" altLang="en-US"/>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hf hdr="0" ftr="0" dt="0"/>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tags" Target="../tags/tag6.xml"/><Relationship Id="rId7" Type="http://schemas.openxmlformats.org/officeDocument/2006/relationships/image" Target="../media/image3.png"/><Relationship Id="rId6" Type="http://schemas.openxmlformats.org/officeDocument/2006/relationships/tags" Target="../tags/tag5.xml"/><Relationship Id="rId5" Type="http://schemas.openxmlformats.org/officeDocument/2006/relationships/image" Target="../media/image2.png"/><Relationship Id="rId4" Type="http://schemas.openxmlformats.org/officeDocument/2006/relationships/tags" Target="../tags/tag4.xml"/><Relationship Id="rId3" Type="http://schemas.openxmlformats.org/officeDocument/2006/relationships/image" Target="../media/image1.jpeg"/><Relationship Id="rId2" Type="http://schemas.openxmlformats.org/officeDocument/2006/relationships/tags" Target="../tags/tag3.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tags" Target="../tags/tag39.xml"/><Relationship Id="rId8" Type="http://schemas.openxmlformats.org/officeDocument/2006/relationships/tags" Target="../tags/tag38.xml"/><Relationship Id="rId7" Type="http://schemas.openxmlformats.org/officeDocument/2006/relationships/tags" Target="../tags/tag37.xml"/><Relationship Id="rId6" Type="http://schemas.openxmlformats.org/officeDocument/2006/relationships/image" Target="../media/image1.jpeg"/><Relationship Id="rId5" Type="http://schemas.openxmlformats.org/officeDocument/2006/relationships/tags" Target="../tags/tag36.xml"/><Relationship Id="rId4" Type="http://schemas.openxmlformats.org/officeDocument/2006/relationships/slideLayout" Target="../slideLayouts/slideLayout5.xml"/><Relationship Id="rId3" Type="http://schemas.openxmlformats.org/officeDocument/2006/relationships/slideLayout" Target="../slideLayouts/slideLayout4.xml"/><Relationship Id="rId27" Type="http://schemas.openxmlformats.org/officeDocument/2006/relationships/theme" Target="../theme/theme2.xml"/><Relationship Id="rId26" Type="http://schemas.openxmlformats.org/officeDocument/2006/relationships/image" Target="../media/image4.png"/><Relationship Id="rId25" Type="http://schemas.openxmlformats.org/officeDocument/2006/relationships/tags" Target="../tags/tag55.xml"/><Relationship Id="rId24" Type="http://schemas.openxmlformats.org/officeDocument/2006/relationships/tags" Target="../tags/tag54.xml"/><Relationship Id="rId23" Type="http://schemas.openxmlformats.org/officeDocument/2006/relationships/tags" Target="../tags/tag53.xml"/><Relationship Id="rId22" Type="http://schemas.openxmlformats.org/officeDocument/2006/relationships/tags" Target="../tags/tag52.xml"/><Relationship Id="rId21" Type="http://schemas.openxmlformats.org/officeDocument/2006/relationships/tags" Target="../tags/tag51.xml"/><Relationship Id="rId20" Type="http://schemas.openxmlformats.org/officeDocument/2006/relationships/tags" Target="../tags/tag50.xml"/><Relationship Id="rId2" Type="http://schemas.openxmlformats.org/officeDocument/2006/relationships/slideLayout" Target="../slideLayouts/slideLayout3.xml"/><Relationship Id="rId19" Type="http://schemas.openxmlformats.org/officeDocument/2006/relationships/tags" Target="../tags/tag49.xml"/><Relationship Id="rId18" Type="http://schemas.openxmlformats.org/officeDocument/2006/relationships/tags" Target="../tags/tag48.xml"/><Relationship Id="rId17" Type="http://schemas.openxmlformats.org/officeDocument/2006/relationships/tags" Target="../tags/tag47.xml"/><Relationship Id="rId16" Type="http://schemas.openxmlformats.org/officeDocument/2006/relationships/tags" Target="../tags/tag46.xml"/><Relationship Id="rId15" Type="http://schemas.openxmlformats.org/officeDocument/2006/relationships/tags" Target="../tags/tag45.xml"/><Relationship Id="rId14" Type="http://schemas.openxmlformats.org/officeDocument/2006/relationships/tags" Target="../tags/tag44.xml"/><Relationship Id="rId13" Type="http://schemas.openxmlformats.org/officeDocument/2006/relationships/tags" Target="../tags/tag43.xml"/><Relationship Id="rId12" Type="http://schemas.openxmlformats.org/officeDocument/2006/relationships/tags" Target="../tags/tag42.xml"/><Relationship Id="rId11" Type="http://schemas.openxmlformats.org/officeDocument/2006/relationships/tags" Target="../tags/tag41.xml"/><Relationship Id="rId10" Type="http://schemas.openxmlformats.org/officeDocument/2006/relationships/tags" Target="../tags/tag40.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9" Type="http://schemas.openxmlformats.org/officeDocument/2006/relationships/tags" Target="../tags/tag70.xml"/><Relationship Id="rId8" Type="http://schemas.openxmlformats.org/officeDocument/2006/relationships/tags" Target="../tags/tag69.xml"/><Relationship Id="rId7" Type="http://schemas.openxmlformats.org/officeDocument/2006/relationships/tags" Target="../tags/tag68.xml"/><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image" Target="../media/image1.jpeg"/><Relationship Id="rId3" Type="http://schemas.openxmlformats.org/officeDocument/2006/relationships/tags" Target="../tags/tag65.xml"/><Relationship Id="rId28" Type="http://schemas.openxmlformats.org/officeDocument/2006/relationships/theme" Target="../theme/theme3.xml"/><Relationship Id="rId27" Type="http://schemas.openxmlformats.org/officeDocument/2006/relationships/tags" Target="../tags/tag87.xml"/><Relationship Id="rId26" Type="http://schemas.openxmlformats.org/officeDocument/2006/relationships/tags" Target="../tags/tag86.xml"/><Relationship Id="rId25" Type="http://schemas.openxmlformats.org/officeDocument/2006/relationships/image" Target="../media/image4.png"/><Relationship Id="rId24" Type="http://schemas.openxmlformats.org/officeDocument/2006/relationships/tags" Target="../tags/tag85.xml"/><Relationship Id="rId23" Type="http://schemas.openxmlformats.org/officeDocument/2006/relationships/tags" Target="../tags/tag84.xml"/><Relationship Id="rId22" Type="http://schemas.openxmlformats.org/officeDocument/2006/relationships/tags" Target="../tags/tag83.xml"/><Relationship Id="rId21" Type="http://schemas.openxmlformats.org/officeDocument/2006/relationships/tags" Target="../tags/tag82.xml"/><Relationship Id="rId20" Type="http://schemas.openxmlformats.org/officeDocument/2006/relationships/tags" Target="../tags/tag81.xml"/><Relationship Id="rId2" Type="http://schemas.openxmlformats.org/officeDocument/2006/relationships/slideLayout" Target="../slideLayouts/slideLayout7.xml"/><Relationship Id="rId19" Type="http://schemas.openxmlformats.org/officeDocument/2006/relationships/tags" Target="../tags/tag80.xml"/><Relationship Id="rId18" Type="http://schemas.openxmlformats.org/officeDocument/2006/relationships/tags" Target="../tags/tag79.xml"/><Relationship Id="rId17" Type="http://schemas.openxmlformats.org/officeDocument/2006/relationships/tags" Target="../tags/tag78.xml"/><Relationship Id="rId16" Type="http://schemas.openxmlformats.org/officeDocument/2006/relationships/tags" Target="../tags/tag77.xml"/><Relationship Id="rId15" Type="http://schemas.openxmlformats.org/officeDocument/2006/relationships/tags" Target="../tags/tag76.xml"/><Relationship Id="rId14" Type="http://schemas.openxmlformats.org/officeDocument/2006/relationships/tags" Target="../tags/tag75.xml"/><Relationship Id="rId13" Type="http://schemas.openxmlformats.org/officeDocument/2006/relationships/tags" Target="../tags/tag74.xml"/><Relationship Id="rId12" Type="http://schemas.openxmlformats.org/officeDocument/2006/relationships/tags" Target="../tags/tag73.xml"/><Relationship Id="rId11" Type="http://schemas.openxmlformats.org/officeDocument/2006/relationships/tags" Target="../tags/tag72.xml"/><Relationship Id="rId10" Type="http://schemas.openxmlformats.org/officeDocument/2006/relationships/tags" Target="../tags/tag71.xml"/><Relationship Id="rId1"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9" Type="http://schemas.openxmlformats.org/officeDocument/2006/relationships/image" Target="../media/image2.png"/><Relationship Id="rId8" Type="http://schemas.openxmlformats.org/officeDocument/2006/relationships/tags" Target="../tags/tag93.xml"/><Relationship Id="rId7" Type="http://schemas.openxmlformats.org/officeDocument/2006/relationships/tags" Target="../tags/tag92.xml"/><Relationship Id="rId6" Type="http://schemas.openxmlformats.org/officeDocument/2006/relationships/tags" Target="../tags/tag91.xml"/><Relationship Id="rId5" Type="http://schemas.openxmlformats.org/officeDocument/2006/relationships/tags" Target="../tags/tag90.xml"/><Relationship Id="rId4" Type="http://schemas.openxmlformats.org/officeDocument/2006/relationships/tags" Target="../tags/tag89.xml"/><Relationship Id="rId3" Type="http://schemas.openxmlformats.org/officeDocument/2006/relationships/image" Target="../media/image1.jpeg"/><Relationship Id="rId2" Type="http://schemas.openxmlformats.org/officeDocument/2006/relationships/tags" Target="../tags/tag88.xml"/><Relationship Id="rId13" Type="http://schemas.openxmlformats.org/officeDocument/2006/relationships/theme" Target="../theme/theme4.xml"/><Relationship Id="rId12" Type="http://schemas.openxmlformats.org/officeDocument/2006/relationships/tags" Target="../tags/tag95.xml"/><Relationship Id="rId11" Type="http://schemas.openxmlformats.org/officeDocument/2006/relationships/image" Target="../media/image3.png"/><Relationship Id="rId10" Type="http://schemas.openxmlformats.org/officeDocument/2006/relationships/tags" Target="../tags/tag94.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58F1BC-6F8E-4220-9C93-090D2CC13C00}" type="datetimeFigureOut">
              <a:rPr lang="zh-CN" altLang="en-US" smtClean="0"/>
            </a:fld>
            <a:endParaRPr lang="zh-CN" altLang="en-US"/>
          </a:p>
        </p:txBody>
      </p:sp>
      <p:sp>
        <p:nvSpPr>
          <p:cNvPr id="3"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4"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270FAB-2E32-4B70-91F8-C307173C45F9}" type="slidenum">
              <a:rPr lang="zh-CN" altLang="en-US" smtClean="0"/>
            </a:fld>
            <a:endParaRPr lang="zh-CN" altLang="en-US"/>
          </a:p>
        </p:txBody>
      </p:sp>
      <p:pic>
        <p:nvPicPr>
          <p:cNvPr id="5" name="图片 4"/>
          <p:cNvPicPr>
            <a:picLocks noChangeAspect="1"/>
          </p:cNvPicPr>
          <p:nvPr userDrawn="1">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7" name="图片 56"/>
          <p:cNvPicPr>
            <a:picLocks noChangeAspect="1"/>
          </p:cNvPicPr>
          <p:nvPr userDrawn="1">
            <p:custDataLst>
              <p:tags r:id="rId4"/>
            </p:custDataLst>
          </p:nvPr>
        </p:nvPicPr>
        <p:blipFill>
          <a:blip r:embed="rId5"/>
          <a:stretch>
            <a:fillRect/>
          </a:stretch>
        </p:blipFill>
        <p:spPr>
          <a:xfrm>
            <a:off x="233432" y="1022109"/>
            <a:ext cx="3952266" cy="901253"/>
          </a:xfrm>
          <a:prstGeom prst="rect">
            <a:avLst/>
          </a:prstGeom>
        </p:spPr>
      </p:pic>
      <p:pic>
        <p:nvPicPr>
          <p:cNvPr id="8" name="图片 7"/>
          <p:cNvPicPr>
            <a:picLocks noChangeAspect="1"/>
          </p:cNvPicPr>
          <p:nvPr userDrawn="1">
            <p:custDataLst>
              <p:tags r:id="rId6"/>
            </p:custDataLst>
          </p:nvPr>
        </p:nvPicPr>
        <p:blipFill>
          <a:blip r:embed="rId7">
            <a:extLst>
              <a:ext uri="{28A0092B-C50C-407E-A947-70E740481C1C}">
                <a14:useLocalDpi xmlns:a14="http://schemas.microsoft.com/office/drawing/2010/main" val="0"/>
              </a:ext>
            </a:extLst>
          </a:blip>
          <a:stretch>
            <a:fillRect/>
          </a:stretch>
        </p:blipFill>
        <p:spPr>
          <a:xfrm>
            <a:off x="9680039" y="822523"/>
            <a:ext cx="2511941" cy="1238221"/>
          </a:xfrm>
          <a:prstGeom prst="rect">
            <a:avLst/>
          </a:prstGeom>
        </p:spPr>
      </p:pic>
      <p:sp>
        <p:nvSpPr>
          <p:cNvPr id="6" name="请勿抄袭搬运！盗版必究！微信DAJU_PPT"/>
          <p:cNvSpPr/>
          <p:nvPr userDrawn="1">
            <p:custDataLst>
              <p:tags r:id="rId8"/>
            </p:custDataLst>
          </p:nvPr>
        </p:nvSpPr>
        <p:spPr>
          <a:xfrm>
            <a:off x="0" y="2060745"/>
            <a:ext cx="12192000" cy="2736510"/>
          </a:xfrm>
          <a:prstGeom prst="rect">
            <a:avLst/>
          </a:pr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olidFill>
                <a:srgbClr val="004098"/>
              </a:solidFill>
              <a:sym typeface="+mn-ea"/>
            </a:endParaRPr>
          </a:p>
        </p:txBody>
      </p:sp>
    </p:spTree>
  </p:cSld>
  <p:clrMap bg1="lt1" tx1="dk1" bg2="lt2" tx2="dk2" accent1="accent1" accent2="accent2" accent3="accent3" accent4="accent4" accent5="accent5" accent6="accent6" hlink="hlink" folHlink="folHlink"/>
  <p:sldLayoutIdLst>
    <p:sldLayoutId id="2147483649" r:id="rId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58F1BC-6F8E-4220-9C93-090D2CC13C00}" type="datetimeFigureOut">
              <a:rPr lang="zh-CN" altLang="en-US" smtClean="0"/>
            </a:fld>
            <a:endParaRPr lang="zh-CN" altLang="en-US"/>
          </a:p>
        </p:txBody>
      </p:sp>
      <p:sp>
        <p:nvSpPr>
          <p:cNvPr id="3"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4"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270FAB-2E32-4B70-91F8-C307173C45F9}" type="slidenum">
              <a:rPr lang="zh-CN" altLang="en-US" smtClean="0"/>
            </a:fld>
            <a:endParaRPr lang="zh-CN" altLang="en-US"/>
          </a:p>
        </p:txBody>
      </p:sp>
      <p:pic>
        <p:nvPicPr>
          <p:cNvPr id="5" name="图片 4"/>
          <p:cNvPicPr>
            <a:picLocks noChangeAspect="1"/>
          </p:cNvPicPr>
          <p:nvPr userDrawn="1">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4" name="请勿抄袭搬运！盗版必究！微信DAJU_PPT"/>
          <p:cNvSpPr/>
          <p:nvPr userDrawn="1">
            <p:custDataLst>
              <p:tags r:id="rId7"/>
            </p:custDataLst>
          </p:nvPr>
        </p:nvSpPr>
        <p:spPr>
          <a:xfrm>
            <a:off x="0" y="0"/>
            <a:ext cx="12192000" cy="775970"/>
          </a:xfrm>
          <a:prstGeom prst="rect">
            <a:avLst/>
          </a:pr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olidFill>
                <a:srgbClr val="004098"/>
              </a:solidFill>
              <a:sym typeface="+mn-ea"/>
            </a:endParaRPr>
          </a:p>
        </p:txBody>
      </p:sp>
      <p:grpSp>
        <p:nvGrpSpPr>
          <p:cNvPr id="35" name="组合 34"/>
          <p:cNvGrpSpPr/>
          <p:nvPr userDrawn="1"/>
        </p:nvGrpSpPr>
        <p:grpSpPr>
          <a:xfrm>
            <a:off x="7455548" y="34667"/>
            <a:ext cx="3053204" cy="694943"/>
            <a:chOff x="1183828" y="4498340"/>
            <a:chExt cx="9449618" cy="2150838"/>
          </a:xfrm>
        </p:grpSpPr>
        <p:sp>
          <p:nvSpPr>
            <p:cNvPr id="36" name="任意多边形: 形状 2"/>
            <p:cNvSpPr/>
            <p:nvPr>
              <p:custDataLst>
                <p:tags r:id="rId8"/>
              </p:custDataLst>
            </p:nvPr>
          </p:nvSpPr>
          <p:spPr bwMode="auto">
            <a:xfrm>
              <a:off x="1821235" y="5053878"/>
              <a:ext cx="910285" cy="890784"/>
            </a:xfrm>
            <a:custGeom>
              <a:avLst/>
              <a:gdLst>
                <a:gd name="connsiteX0" fmla="*/ 211131 w 910285"/>
                <a:gd name="connsiteY0" fmla="*/ 372147 h 890784"/>
                <a:gd name="connsiteX1" fmla="*/ 240626 w 910285"/>
                <a:gd name="connsiteY1" fmla="*/ 413422 h 890784"/>
                <a:gd name="connsiteX2" fmla="*/ 177950 w 910285"/>
                <a:gd name="connsiteY2" fmla="*/ 413422 h 890784"/>
                <a:gd name="connsiteX3" fmla="*/ 211131 w 910285"/>
                <a:gd name="connsiteY3" fmla="*/ 372147 h 890784"/>
                <a:gd name="connsiteX4" fmla="*/ 211131 w 910285"/>
                <a:gd name="connsiteY4" fmla="*/ 338376 h 890784"/>
                <a:gd name="connsiteX5" fmla="*/ 122647 w 910285"/>
                <a:gd name="connsiteY5" fmla="*/ 435935 h 890784"/>
                <a:gd name="connsiteX6" fmla="*/ 211131 w 910285"/>
                <a:gd name="connsiteY6" fmla="*/ 529742 h 890784"/>
                <a:gd name="connsiteX7" fmla="*/ 292241 w 910285"/>
                <a:gd name="connsiteY7" fmla="*/ 473458 h 890784"/>
                <a:gd name="connsiteX8" fmla="*/ 244313 w 910285"/>
                <a:gd name="connsiteY8" fmla="*/ 473458 h 890784"/>
                <a:gd name="connsiteX9" fmla="*/ 211131 w 910285"/>
                <a:gd name="connsiteY9" fmla="*/ 495972 h 890784"/>
                <a:gd name="connsiteX10" fmla="*/ 177950 w 910285"/>
                <a:gd name="connsiteY10" fmla="*/ 450944 h 890784"/>
                <a:gd name="connsiteX11" fmla="*/ 299615 w 910285"/>
                <a:gd name="connsiteY11" fmla="*/ 450944 h 890784"/>
                <a:gd name="connsiteX12" fmla="*/ 295928 w 910285"/>
                <a:gd name="connsiteY12" fmla="*/ 413422 h 890784"/>
                <a:gd name="connsiteX13" fmla="*/ 288555 w 910285"/>
                <a:gd name="connsiteY13" fmla="*/ 379651 h 890784"/>
                <a:gd name="connsiteX14" fmla="*/ 211131 w 910285"/>
                <a:gd name="connsiteY14" fmla="*/ 338376 h 890784"/>
                <a:gd name="connsiteX15" fmla="*/ 154794 w 910285"/>
                <a:gd name="connsiteY15" fmla="*/ 74 h 890784"/>
                <a:gd name="connsiteX16" fmla="*/ 311977 w 910285"/>
                <a:gd name="connsiteY16" fmla="*/ 28845 h 890784"/>
                <a:gd name="connsiteX17" fmla="*/ 653359 w 910285"/>
                <a:gd name="connsiteY17" fmla="*/ 274849 h 890784"/>
                <a:gd name="connsiteX18" fmla="*/ 605120 w 910285"/>
                <a:gd name="connsiteY18" fmla="*/ 278577 h 890784"/>
                <a:gd name="connsiteX19" fmla="*/ 29965 w 910285"/>
                <a:gd name="connsiteY19" fmla="*/ 114574 h 890784"/>
                <a:gd name="connsiteX20" fmla="*/ 93046 w 910285"/>
                <a:gd name="connsiteY20" fmla="*/ 330760 h 890784"/>
                <a:gd name="connsiteX21" fmla="*/ 96757 w 910285"/>
                <a:gd name="connsiteY21" fmla="*/ 334487 h 890784"/>
                <a:gd name="connsiteX22" fmla="*/ 126443 w 910285"/>
                <a:gd name="connsiteY22" fmla="*/ 308396 h 890784"/>
                <a:gd name="connsiteX23" fmla="*/ 286002 w 910285"/>
                <a:gd name="connsiteY23" fmla="*/ 558127 h 890784"/>
                <a:gd name="connsiteX24" fmla="*/ 809208 w 910285"/>
                <a:gd name="connsiteY24" fmla="*/ 546945 h 890784"/>
                <a:gd name="connsiteX25" fmla="*/ 861157 w 910285"/>
                <a:gd name="connsiteY25" fmla="*/ 546945 h 890784"/>
                <a:gd name="connsiteX26" fmla="*/ 579145 w 910285"/>
                <a:gd name="connsiteY26" fmla="*/ 852587 h 890784"/>
                <a:gd name="connsiteX27" fmla="*/ 230342 w 910285"/>
                <a:gd name="connsiteY27" fmla="*/ 591674 h 890784"/>
                <a:gd name="connsiteX28" fmla="*/ 70782 w 910285"/>
                <a:gd name="connsiteY28" fmla="*/ 368033 h 890784"/>
                <a:gd name="connsiteX29" fmla="*/ 154794 w 910285"/>
                <a:gd name="connsiteY29" fmla="*/ 74 h 890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0285" h="890784">
                  <a:moveTo>
                    <a:pt x="211131" y="372147"/>
                  </a:moveTo>
                  <a:cubicBezTo>
                    <a:pt x="229565" y="372147"/>
                    <a:pt x="240626" y="387156"/>
                    <a:pt x="240626" y="413422"/>
                  </a:cubicBezTo>
                  <a:lnTo>
                    <a:pt x="177950" y="413422"/>
                  </a:lnTo>
                  <a:cubicBezTo>
                    <a:pt x="177950" y="387156"/>
                    <a:pt x="189010" y="372147"/>
                    <a:pt x="211131" y="372147"/>
                  </a:cubicBezTo>
                  <a:close/>
                  <a:moveTo>
                    <a:pt x="211131" y="338376"/>
                  </a:moveTo>
                  <a:cubicBezTo>
                    <a:pt x="155829" y="342129"/>
                    <a:pt x="126334" y="372147"/>
                    <a:pt x="122647" y="435935"/>
                  </a:cubicBezTo>
                  <a:cubicBezTo>
                    <a:pt x="122647" y="499724"/>
                    <a:pt x="152142" y="533494"/>
                    <a:pt x="211131" y="529742"/>
                  </a:cubicBezTo>
                  <a:cubicBezTo>
                    <a:pt x="259060" y="529742"/>
                    <a:pt x="288555" y="510981"/>
                    <a:pt x="292241" y="473458"/>
                  </a:cubicBezTo>
                  <a:cubicBezTo>
                    <a:pt x="244313" y="473458"/>
                    <a:pt x="244313" y="473458"/>
                    <a:pt x="244313" y="473458"/>
                  </a:cubicBezTo>
                  <a:cubicBezTo>
                    <a:pt x="236939" y="488467"/>
                    <a:pt x="225878" y="495972"/>
                    <a:pt x="211131" y="495972"/>
                  </a:cubicBezTo>
                  <a:cubicBezTo>
                    <a:pt x="189010" y="495972"/>
                    <a:pt x="177950" y="480962"/>
                    <a:pt x="177950" y="450944"/>
                  </a:cubicBezTo>
                  <a:cubicBezTo>
                    <a:pt x="299615" y="450944"/>
                    <a:pt x="299615" y="450944"/>
                    <a:pt x="299615" y="450944"/>
                  </a:cubicBezTo>
                  <a:cubicBezTo>
                    <a:pt x="299615" y="435935"/>
                    <a:pt x="299615" y="424678"/>
                    <a:pt x="295928" y="413422"/>
                  </a:cubicBezTo>
                  <a:cubicBezTo>
                    <a:pt x="295928" y="402165"/>
                    <a:pt x="292241" y="390908"/>
                    <a:pt x="288555" y="379651"/>
                  </a:cubicBezTo>
                  <a:cubicBezTo>
                    <a:pt x="273807" y="353385"/>
                    <a:pt x="247999" y="338376"/>
                    <a:pt x="211131" y="338376"/>
                  </a:cubicBezTo>
                  <a:close/>
                  <a:moveTo>
                    <a:pt x="154794" y="74"/>
                  </a:moveTo>
                  <a:cubicBezTo>
                    <a:pt x="202048" y="-974"/>
                    <a:pt x="256316" y="9276"/>
                    <a:pt x="311977" y="28845"/>
                  </a:cubicBezTo>
                  <a:cubicBezTo>
                    <a:pt x="438140" y="73573"/>
                    <a:pt x="571724" y="174211"/>
                    <a:pt x="653359" y="274849"/>
                  </a:cubicBezTo>
                  <a:cubicBezTo>
                    <a:pt x="638516" y="274849"/>
                    <a:pt x="623674" y="274849"/>
                    <a:pt x="605120" y="278577"/>
                  </a:cubicBezTo>
                  <a:cubicBezTo>
                    <a:pt x="523485" y="207757"/>
                    <a:pt x="59650" y="-142613"/>
                    <a:pt x="29965" y="114574"/>
                  </a:cubicBezTo>
                  <a:cubicBezTo>
                    <a:pt x="29965" y="200303"/>
                    <a:pt x="59650" y="271122"/>
                    <a:pt x="93046" y="330760"/>
                  </a:cubicBezTo>
                  <a:cubicBezTo>
                    <a:pt x="93046" y="330760"/>
                    <a:pt x="96757" y="334487"/>
                    <a:pt x="96757" y="334487"/>
                  </a:cubicBezTo>
                  <a:cubicBezTo>
                    <a:pt x="104178" y="323305"/>
                    <a:pt x="115310" y="315850"/>
                    <a:pt x="126443" y="308396"/>
                  </a:cubicBezTo>
                  <a:cubicBezTo>
                    <a:pt x="308266" y="204030"/>
                    <a:pt x="438140" y="461217"/>
                    <a:pt x="286002" y="558127"/>
                  </a:cubicBezTo>
                  <a:cubicBezTo>
                    <a:pt x="423297" y="781768"/>
                    <a:pt x="1080087" y="1057591"/>
                    <a:pt x="809208" y="546945"/>
                  </a:cubicBezTo>
                  <a:cubicBezTo>
                    <a:pt x="827761" y="546945"/>
                    <a:pt x="842604" y="546945"/>
                    <a:pt x="861157" y="546945"/>
                  </a:cubicBezTo>
                  <a:cubicBezTo>
                    <a:pt x="1009584" y="897316"/>
                    <a:pt x="794365" y="938316"/>
                    <a:pt x="579145" y="852587"/>
                  </a:cubicBezTo>
                  <a:cubicBezTo>
                    <a:pt x="434429" y="792950"/>
                    <a:pt x="304555" y="662493"/>
                    <a:pt x="230342" y="591674"/>
                  </a:cubicBezTo>
                  <a:cubicBezTo>
                    <a:pt x="122732" y="580491"/>
                    <a:pt x="55940" y="520854"/>
                    <a:pt x="70782" y="368033"/>
                  </a:cubicBezTo>
                  <a:cubicBezTo>
                    <a:pt x="-65585" y="108051"/>
                    <a:pt x="13035" y="3219"/>
                    <a:pt x="154794" y="7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39" tIns="45720" rIns="91439" bIns="45720" numCol="1" anchor="t" anchorCtr="0" compatLnSpc="1">
              <a:noAutofit/>
            </a:bodyPr>
            <a:p>
              <a:endParaRPr lang="zh-CN" altLang="en-US" sz="1800"/>
            </a:p>
          </p:txBody>
        </p:sp>
        <p:sp>
          <p:nvSpPr>
            <p:cNvPr id="37" name="任意多边形: 形状 3"/>
            <p:cNvSpPr/>
            <p:nvPr>
              <p:custDataLst>
                <p:tags r:id="rId9"/>
              </p:custDataLst>
            </p:nvPr>
          </p:nvSpPr>
          <p:spPr bwMode="auto">
            <a:xfrm>
              <a:off x="1183828" y="4498340"/>
              <a:ext cx="2134956" cy="2150838"/>
            </a:xfrm>
            <a:custGeom>
              <a:avLst/>
              <a:gdLst>
                <a:gd name="connsiteX0" fmla="*/ 2050130 w 2134956"/>
                <a:gd name="connsiteY0" fmla="*/ 1107636 h 2150838"/>
                <a:gd name="connsiteX1" fmla="*/ 2072421 w 2134956"/>
                <a:gd name="connsiteY1" fmla="*/ 1152286 h 2150838"/>
                <a:gd name="connsiteX2" fmla="*/ 2098428 w 2134956"/>
                <a:gd name="connsiteY2" fmla="*/ 1167170 h 2150838"/>
                <a:gd name="connsiteX3" fmla="*/ 2113288 w 2134956"/>
                <a:gd name="connsiteY3" fmla="*/ 1129961 h 2150838"/>
                <a:gd name="connsiteX4" fmla="*/ 2050130 w 2134956"/>
                <a:gd name="connsiteY4" fmla="*/ 1107636 h 2150838"/>
                <a:gd name="connsiteX5" fmla="*/ 180403 w 2134956"/>
                <a:gd name="connsiteY5" fmla="*/ 1077157 h 2150838"/>
                <a:gd name="connsiteX6" fmla="*/ 187793 w 2134956"/>
                <a:gd name="connsiteY6" fmla="*/ 1080874 h 2150838"/>
                <a:gd name="connsiteX7" fmla="*/ 187793 w 2134956"/>
                <a:gd name="connsiteY7" fmla="*/ 1088308 h 2150838"/>
                <a:gd name="connsiteX8" fmla="*/ 180403 w 2134956"/>
                <a:gd name="connsiteY8" fmla="*/ 1092025 h 2150838"/>
                <a:gd name="connsiteX9" fmla="*/ 180403 w 2134956"/>
                <a:gd name="connsiteY9" fmla="*/ 1077157 h 2150838"/>
                <a:gd name="connsiteX10" fmla="*/ 206268 w 2134956"/>
                <a:gd name="connsiteY10" fmla="*/ 1069723 h 2150838"/>
                <a:gd name="connsiteX11" fmla="*/ 206268 w 2134956"/>
                <a:gd name="connsiteY11" fmla="*/ 1084591 h 2150838"/>
                <a:gd name="connsiteX12" fmla="*/ 198878 w 2134956"/>
                <a:gd name="connsiteY12" fmla="*/ 1092025 h 2150838"/>
                <a:gd name="connsiteX13" fmla="*/ 198878 w 2134956"/>
                <a:gd name="connsiteY13" fmla="*/ 1077157 h 2150838"/>
                <a:gd name="connsiteX14" fmla="*/ 206268 w 2134956"/>
                <a:gd name="connsiteY14" fmla="*/ 1069723 h 2150838"/>
                <a:gd name="connsiteX15" fmla="*/ 2064527 w 2134956"/>
                <a:gd name="connsiteY15" fmla="*/ 1062521 h 2150838"/>
                <a:gd name="connsiteX16" fmla="*/ 2053845 w 2134956"/>
                <a:gd name="connsiteY16" fmla="*/ 1070427 h 2150838"/>
                <a:gd name="connsiteX17" fmla="*/ 2072421 w 2134956"/>
                <a:gd name="connsiteY17" fmla="*/ 1089032 h 2150838"/>
                <a:gd name="connsiteX18" fmla="*/ 2083567 w 2134956"/>
                <a:gd name="connsiteY18" fmla="*/ 1062986 h 2150838"/>
                <a:gd name="connsiteX19" fmla="*/ 2064527 w 2134956"/>
                <a:gd name="connsiteY19" fmla="*/ 1062521 h 2150838"/>
                <a:gd name="connsiteX20" fmla="*/ 1873659 w 2134956"/>
                <a:gd name="connsiteY20" fmla="*/ 1059265 h 2150838"/>
                <a:gd name="connsiteX21" fmla="*/ 1882947 w 2134956"/>
                <a:gd name="connsiteY21" fmla="*/ 1059265 h 2150838"/>
                <a:gd name="connsiteX22" fmla="*/ 1886662 w 2134956"/>
                <a:gd name="connsiteY22" fmla="*/ 1100194 h 2150838"/>
                <a:gd name="connsiteX23" fmla="*/ 1868086 w 2134956"/>
                <a:gd name="connsiteY23" fmla="*/ 1096473 h 2150838"/>
                <a:gd name="connsiteX24" fmla="*/ 1864371 w 2134956"/>
                <a:gd name="connsiteY24" fmla="*/ 1070427 h 2150838"/>
                <a:gd name="connsiteX25" fmla="*/ 1873659 w 2134956"/>
                <a:gd name="connsiteY25" fmla="*/ 1059265 h 2150838"/>
                <a:gd name="connsiteX26" fmla="*/ 137450 w 2134956"/>
                <a:gd name="connsiteY26" fmla="*/ 1029766 h 2150838"/>
                <a:gd name="connsiteX27" fmla="*/ 147149 w 2134956"/>
                <a:gd name="connsiteY27" fmla="*/ 1032553 h 2150838"/>
                <a:gd name="connsiteX28" fmla="*/ 169318 w 2134956"/>
                <a:gd name="connsiteY28" fmla="*/ 1054855 h 2150838"/>
                <a:gd name="connsiteX29" fmla="*/ 169318 w 2134956"/>
                <a:gd name="connsiteY29" fmla="*/ 1073440 h 2150838"/>
                <a:gd name="connsiteX30" fmla="*/ 143454 w 2134956"/>
                <a:gd name="connsiteY30" fmla="*/ 1073440 h 2150838"/>
                <a:gd name="connsiteX31" fmla="*/ 121284 w 2134956"/>
                <a:gd name="connsiteY31" fmla="*/ 1062289 h 2150838"/>
                <a:gd name="connsiteX32" fmla="*/ 124979 w 2134956"/>
                <a:gd name="connsiteY32" fmla="*/ 1043704 h 2150838"/>
                <a:gd name="connsiteX33" fmla="*/ 137450 w 2134956"/>
                <a:gd name="connsiteY33" fmla="*/ 1029766 h 2150838"/>
                <a:gd name="connsiteX34" fmla="*/ 2076137 w 2134956"/>
                <a:gd name="connsiteY34" fmla="*/ 1007173 h 2150838"/>
                <a:gd name="connsiteX35" fmla="*/ 2031554 w 2134956"/>
                <a:gd name="connsiteY35" fmla="*/ 1025777 h 2150838"/>
                <a:gd name="connsiteX36" fmla="*/ 2038985 w 2134956"/>
                <a:gd name="connsiteY36" fmla="*/ 1044381 h 2150838"/>
                <a:gd name="connsiteX37" fmla="*/ 2053845 w 2134956"/>
                <a:gd name="connsiteY37" fmla="*/ 1044381 h 2150838"/>
                <a:gd name="connsiteX38" fmla="*/ 2068706 w 2134956"/>
                <a:gd name="connsiteY38" fmla="*/ 1040661 h 2150838"/>
                <a:gd name="connsiteX39" fmla="*/ 2076137 w 2134956"/>
                <a:gd name="connsiteY39" fmla="*/ 1007173 h 2150838"/>
                <a:gd name="connsiteX40" fmla="*/ 154539 w 2134956"/>
                <a:gd name="connsiteY40" fmla="*/ 1002817 h 2150838"/>
                <a:gd name="connsiteX41" fmla="*/ 99115 w 2134956"/>
                <a:gd name="connsiteY41" fmla="*/ 1043704 h 2150838"/>
                <a:gd name="connsiteX42" fmla="*/ 36301 w 2134956"/>
                <a:gd name="connsiteY42" fmla="*/ 1073440 h 2150838"/>
                <a:gd name="connsiteX43" fmla="*/ 91725 w 2134956"/>
                <a:gd name="connsiteY43" fmla="*/ 1077157 h 2150838"/>
                <a:gd name="connsiteX44" fmla="*/ 139759 w 2134956"/>
                <a:gd name="connsiteY44" fmla="*/ 1129195 h 2150838"/>
                <a:gd name="connsiteX45" fmla="*/ 195183 w 2134956"/>
                <a:gd name="connsiteY45" fmla="*/ 1136629 h 2150838"/>
                <a:gd name="connsiteX46" fmla="*/ 128674 w 2134956"/>
                <a:gd name="connsiteY46" fmla="*/ 1155214 h 2150838"/>
                <a:gd name="connsiteX47" fmla="*/ 147149 w 2134956"/>
                <a:gd name="connsiteY47" fmla="*/ 1162648 h 2150838"/>
                <a:gd name="connsiteX48" fmla="*/ 165624 w 2134956"/>
                <a:gd name="connsiteY48" fmla="*/ 1170082 h 2150838"/>
                <a:gd name="connsiteX49" fmla="*/ 232132 w 2134956"/>
                <a:gd name="connsiteY49" fmla="*/ 1129195 h 2150838"/>
                <a:gd name="connsiteX50" fmla="*/ 261692 w 2134956"/>
                <a:gd name="connsiteY50" fmla="*/ 1129195 h 2150838"/>
                <a:gd name="connsiteX51" fmla="*/ 287556 w 2134956"/>
                <a:gd name="connsiteY51" fmla="*/ 1099459 h 2150838"/>
                <a:gd name="connsiteX52" fmla="*/ 294946 w 2134956"/>
                <a:gd name="connsiteY52" fmla="*/ 1039987 h 2150838"/>
                <a:gd name="connsiteX53" fmla="*/ 283861 w 2134956"/>
                <a:gd name="connsiteY53" fmla="*/ 1025119 h 2150838"/>
                <a:gd name="connsiteX54" fmla="*/ 261692 w 2134956"/>
                <a:gd name="connsiteY54" fmla="*/ 1021402 h 2150838"/>
                <a:gd name="connsiteX55" fmla="*/ 257997 w 2134956"/>
                <a:gd name="connsiteY55" fmla="*/ 1066006 h 2150838"/>
                <a:gd name="connsiteX56" fmla="*/ 239522 w 2134956"/>
                <a:gd name="connsiteY56" fmla="*/ 1103176 h 2150838"/>
                <a:gd name="connsiteX57" fmla="*/ 228437 w 2134956"/>
                <a:gd name="connsiteY57" fmla="*/ 1051138 h 2150838"/>
                <a:gd name="connsiteX58" fmla="*/ 187793 w 2134956"/>
                <a:gd name="connsiteY58" fmla="*/ 1043704 h 2150838"/>
                <a:gd name="connsiteX59" fmla="*/ 154539 w 2134956"/>
                <a:gd name="connsiteY59" fmla="*/ 1002817 h 2150838"/>
                <a:gd name="connsiteX60" fmla="*/ 1946105 w 2134956"/>
                <a:gd name="connsiteY60" fmla="*/ 996010 h 2150838"/>
                <a:gd name="connsiteX61" fmla="*/ 1960966 w 2134956"/>
                <a:gd name="connsiteY61" fmla="*/ 1025777 h 2150838"/>
                <a:gd name="connsiteX62" fmla="*/ 1968396 w 2134956"/>
                <a:gd name="connsiteY62" fmla="*/ 1036940 h 2150838"/>
                <a:gd name="connsiteX63" fmla="*/ 1994402 w 2134956"/>
                <a:gd name="connsiteY63" fmla="*/ 1103915 h 2150838"/>
                <a:gd name="connsiteX64" fmla="*/ 1927529 w 2134956"/>
                <a:gd name="connsiteY64" fmla="*/ 1055544 h 2150838"/>
                <a:gd name="connsiteX65" fmla="*/ 1946105 w 2134956"/>
                <a:gd name="connsiteY65" fmla="*/ 1074148 h 2150838"/>
                <a:gd name="connsiteX66" fmla="*/ 1968396 w 2134956"/>
                <a:gd name="connsiteY66" fmla="*/ 1103915 h 2150838"/>
                <a:gd name="connsiteX67" fmla="*/ 1916383 w 2134956"/>
                <a:gd name="connsiteY67" fmla="*/ 1089032 h 2150838"/>
                <a:gd name="connsiteX68" fmla="*/ 1908953 w 2134956"/>
                <a:gd name="connsiteY68" fmla="*/ 1029498 h 2150838"/>
                <a:gd name="connsiteX69" fmla="*/ 1868086 w 2134956"/>
                <a:gd name="connsiteY69" fmla="*/ 1048102 h 2150838"/>
                <a:gd name="connsiteX70" fmla="*/ 1845795 w 2134956"/>
                <a:gd name="connsiteY70" fmla="*/ 1107636 h 2150838"/>
                <a:gd name="connsiteX71" fmla="*/ 1890377 w 2134956"/>
                <a:gd name="connsiteY71" fmla="*/ 1129961 h 2150838"/>
                <a:gd name="connsiteX72" fmla="*/ 1897808 w 2134956"/>
                <a:gd name="connsiteY72" fmla="*/ 1126240 h 2150838"/>
                <a:gd name="connsiteX73" fmla="*/ 1908953 w 2134956"/>
                <a:gd name="connsiteY73" fmla="*/ 1167170 h 2150838"/>
                <a:gd name="connsiteX74" fmla="*/ 1931244 w 2134956"/>
                <a:gd name="connsiteY74" fmla="*/ 1163449 h 2150838"/>
                <a:gd name="connsiteX75" fmla="*/ 1923814 w 2134956"/>
                <a:gd name="connsiteY75" fmla="*/ 1137403 h 2150838"/>
                <a:gd name="connsiteX76" fmla="*/ 1923814 w 2134956"/>
                <a:gd name="connsiteY76" fmla="*/ 1111357 h 2150838"/>
                <a:gd name="connsiteX77" fmla="*/ 1986972 w 2134956"/>
                <a:gd name="connsiteY77" fmla="*/ 1118799 h 2150838"/>
                <a:gd name="connsiteX78" fmla="*/ 2009263 w 2134956"/>
                <a:gd name="connsiteY78" fmla="*/ 1137403 h 2150838"/>
                <a:gd name="connsiteX79" fmla="*/ 2031554 w 2134956"/>
                <a:gd name="connsiteY79" fmla="*/ 1122519 h 2150838"/>
                <a:gd name="connsiteX80" fmla="*/ 1990687 w 2134956"/>
                <a:gd name="connsiteY80" fmla="*/ 996010 h 2150838"/>
                <a:gd name="connsiteX81" fmla="*/ 1946105 w 2134956"/>
                <a:gd name="connsiteY81" fmla="*/ 996010 h 2150838"/>
                <a:gd name="connsiteX82" fmla="*/ 1787754 w 2134956"/>
                <a:gd name="connsiteY82" fmla="*/ 674508 h 2150838"/>
                <a:gd name="connsiteX83" fmla="*/ 1772917 w 2134956"/>
                <a:gd name="connsiteY83" fmla="*/ 723343 h 2150838"/>
                <a:gd name="connsiteX84" fmla="*/ 1780336 w 2134956"/>
                <a:gd name="connsiteY84" fmla="*/ 757152 h 2150838"/>
                <a:gd name="connsiteX85" fmla="*/ 1806301 w 2134956"/>
                <a:gd name="connsiteY85" fmla="*/ 757152 h 2150838"/>
                <a:gd name="connsiteX86" fmla="*/ 1787754 w 2134956"/>
                <a:gd name="connsiteY86" fmla="*/ 674508 h 2150838"/>
                <a:gd name="connsiteX87" fmla="*/ 352574 w 2134956"/>
                <a:gd name="connsiteY87" fmla="*/ 603909 h 2150838"/>
                <a:gd name="connsiteX88" fmla="*/ 374899 w 2134956"/>
                <a:gd name="connsiteY88" fmla="*/ 626294 h 2150838"/>
                <a:gd name="connsiteX89" fmla="*/ 322807 w 2134956"/>
                <a:gd name="connsiteY89" fmla="*/ 656142 h 2150838"/>
                <a:gd name="connsiteX90" fmla="*/ 352574 w 2134956"/>
                <a:gd name="connsiteY90" fmla="*/ 603909 h 2150838"/>
                <a:gd name="connsiteX91" fmla="*/ 1789609 w 2134956"/>
                <a:gd name="connsiteY91" fmla="*/ 550542 h 2150838"/>
                <a:gd name="connsiteX92" fmla="*/ 1765498 w 2134956"/>
                <a:gd name="connsiteY92" fmla="*/ 550542 h 2150838"/>
                <a:gd name="connsiteX93" fmla="*/ 1772917 w 2134956"/>
                <a:gd name="connsiteY93" fmla="*/ 573081 h 2150838"/>
                <a:gd name="connsiteX94" fmla="*/ 1784045 w 2134956"/>
                <a:gd name="connsiteY94" fmla="*/ 610647 h 2150838"/>
                <a:gd name="connsiteX95" fmla="*/ 1732114 w 2134956"/>
                <a:gd name="connsiteY95" fmla="*/ 603134 h 2150838"/>
                <a:gd name="connsiteX96" fmla="*/ 1772917 w 2134956"/>
                <a:gd name="connsiteY96" fmla="*/ 663239 h 2150838"/>
                <a:gd name="connsiteX97" fmla="*/ 1843394 w 2134956"/>
                <a:gd name="connsiteY97" fmla="*/ 651969 h 2150838"/>
                <a:gd name="connsiteX98" fmla="*/ 1906453 w 2134956"/>
                <a:gd name="connsiteY98" fmla="*/ 715830 h 2150838"/>
                <a:gd name="connsiteX99" fmla="*/ 1906453 w 2134956"/>
                <a:gd name="connsiteY99" fmla="*/ 678265 h 2150838"/>
                <a:gd name="connsiteX100" fmla="*/ 1884197 w 2134956"/>
                <a:gd name="connsiteY100" fmla="*/ 663239 h 2150838"/>
                <a:gd name="connsiteX101" fmla="*/ 1861941 w 2134956"/>
                <a:gd name="connsiteY101" fmla="*/ 644456 h 2150838"/>
                <a:gd name="connsiteX102" fmla="*/ 1917581 w 2134956"/>
                <a:gd name="connsiteY102" fmla="*/ 618160 h 2150838"/>
                <a:gd name="connsiteX103" fmla="*/ 1939837 w 2134956"/>
                <a:gd name="connsiteY103" fmla="*/ 580594 h 2150838"/>
                <a:gd name="connsiteX104" fmla="*/ 1910162 w 2134956"/>
                <a:gd name="connsiteY104" fmla="*/ 561811 h 2150838"/>
                <a:gd name="connsiteX105" fmla="*/ 1854522 w 2134956"/>
                <a:gd name="connsiteY105" fmla="*/ 584351 h 2150838"/>
                <a:gd name="connsiteX106" fmla="*/ 1810010 w 2134956"/>
                <a:gd name="connsiteY106" fmla="*/ 591864 h 2150838"/>
                <a:gd name="connsiteX107" fmla="*/ 1802592 w 2134956"/>
                <a:gd name="connsiteY107" fmla="*/ 561811 h 2150838"/>
                <a:gd name="connsiteX108" fmla="*/ 1789609 w 2134956"/>
                <a:gd name="connsiteY108" fmla="*/ 550542 h 2150838"/>
                <a:gd name="connsiteX109" fmla="*/ 252111 w 2134956"/>
                <a:gd name="connsiteY109" fmla="*/ 521828 h 2150838"/>
                <a:gd name="connsiteX110" fmla="*/ 229786 w 2134956"/>
                <a:gd name="connsiteY110" fmla="*/ 536752 h 2150838"/>
                <a:gd name="connsiteX111" fmla="*/ 226065 w 2134956"/>
                <a:gd name="connsiteY111" fmla="*/ 559138 h 2150838"/>
                <a:gd name="connsiteX112" fmla="*/ 222344 w 2134956"/>
                <a:gd name="connsiteY112" fmla="*/ 577792 h 2150838"/>
                <a:gd name="connsiteX113" fmla="*/ 252111 w 2134956"/>
                <a:gd name="connsiteY113" fmla="*/ 566599 h 2150838"/>
                <a:gd name="connsiteX114" fmla="*/ 270715 w 2134956"/>
                <a:gd name="connsiteY114" fmla="*/ 570330 h 2150838"/>
                <a:gd name="connsiteX115" fmla="*/ 300482 w 2134956"/>
                <a:gd name="connsiteY115" fmla="*/ 615102 h 2150838"/>
                <a:gd name="connsiteX116" fmla="*/ 315366 w 2134956"/>
                <a:gd name="connsiteY116" fmla="*/ 618833 h 2150838"/>
                <a:gd name="connsiteX117" fmla="*/ 293040 w 2134956"/>
                <a:gd name="connsiteY117" fmla="*/ 667335 h 2150838"/>
                <a:gd name="connsiteX118" fmla="*/ 319086 w 2134956"/>
                <a:gd name="connsiteY118" fmla="*/ 671066 h 2150838"/>
                <a:gd name="connsiteX119" fmla="*/ 363737 w 2134956"/>
                <a:gd name="connsiteY119" fmla="*/ 689720 h 2150838"/>
                <a:gd name="connsiteX120" fmla="*/ 382341 w 2134956"/>
                <a:gd name="connsiteY120" fmla="*/ 663604 h 2150838"/>
                <a:gd name="connsiteX121" fmla="*/ 408387 w 2134956"/>
                <a:gd name="connsiteY121" fmla="*/ 626294 h 2150838"/>
                <a:gd name="connsiteX122" fmla="*/ 367458 w 2134956"/>
                <a:gd name="connsiteY122" fmla="*/ 566599 h 2150838"/>
                <a:gd name="connsiteX123" fmla="*/ 386062 w 2134956"/>
                <a:gd name="connsiteY123" fmla="*/ 540483 h 2150838"/>
                <a:gd name="connsiteX124" fmla="*/ 371178 w 2134956"/>
                <a:gd name="connsiteY124" fmla="*/ 529290 h 2150838"/>
                <a:gd name="connsiteX125" fmla="*/ 345132 w 2134956"/>
                <a:gd name="connsiteY125" fmla="*/ 551676 h 2150838"/>
                <a:gd name="connsiteX126" fmla="*/ 311645 w 2134956"/>
                <a:gd name="connsiteY126" fmla="*/ 588985 h 2150838"/>
                <a:gd name="connsiteX127" fmla="*/ 266994 w 2134956"/>
                <a:gd name="connsiteY127" fmla="*/ 525559 h 2150838"/>
                <a:gd name="connsiteX128" fmla="*/ 252111 w 2134956"/>
                <a:gd name="connsiteY128" fmla="*/ 521828 h 2150838"/>
                <a:gd name="connsiteX129" fmla="*/ 1067478 w 2134956"/>
                <a:gd name="connsiteY129" fmla="*/ 353935 h 2150838"/>
                <a:gd name="connsiteX130" fmla="*/ 351666 w 2134956"/>
                <a:gd name="connsiteY130" fmla="*/ 1075419 h 2150838"/>
                <a:gd name="connsiteX131" fmla="*/ 1067478 w 2134956"/>
                <a:gd name="connsiteY131" fmla="*/ 1796903 h 2150838"/>
                <a:gd name="connsiteX132" fmla="*/ 1783290 w 2134956"/>
                <a:gd name="connsiteY132" fmla="*/ 1075419 h 2150838"/>
                <a:gd name="connsiteX133" fmla="*/ 1067478 w 2134956"/>
                <a:gd name="connsiteY133" fmla="*/ 353935 h 2150838"/>
                <a:gd name="connsiteX134" fmla="*/ 666102 w 2134956"/>
                <a:gd name="connsiteY134" fmla="*/ 275015 h 2150838"/>
                <a:gd name="connsiteX135" fmla="*/ 673540 w 2134956"/>
                <a:gd name="connsiteY135" fmla="*/ 278749 h 2150838"/>
                <a:gd name="connsiteX136" fmla="*/ 669821 w 2134956"/>
                <a:gd name="connsiteY136" fmla="*/ 286216 h 2150838"/>
                <a:gd name="connsiteX137" fmla="*/ 658663 w 2134956"/>
                <a:gd name="connsiteY137" fmla="*/ 286216 h 2150838"/>
                <a:gd name="connsiteX138" fmla="*/ 666102 w 2134956"/>
                <a:gd name="connsiteY138" fmla="*/ 275015 h 2150838"/>
                <a:gd name="connsiteX139" fmla="*/ 1453365 w 2134956"/>
                <a:gd name="connsiteY139" fmla="*/ 271040 h 2150838"/>
                <a:gd name="connsiteX140" fmla="*/ 1434773 w 2134956"/>
                <a:gd name="connsiteY140" fmla="*/ 304564 h 2150838"/>
                <a:gd name="connsiteX141" fmla="*/ 1423618 w 2134956"/>
                <a:gd name="connsiteY141" fmla="*/ 282214 h 2150838"/>
                <a:gd name="connsiteX142" fmla="*/ 1453365 w 2134956"/>
                <a:gd name="connsiteY142" fmla="*/ 271040 h 2150838"/>
                <a:gd name="connsiteX143" fmla="*/ 766990 w 2134956"/>
                <a:gd name="connsiteY143" fmla="*/ 218547 h 2150838"/>
                <a:gd name="connsiteX144" fmla="*/ 773964 w 2134956"/>
                <a:gd name="connsiteY144" fmla="*/ 226480 h 2150838"/>
                <a:gd name="connsiteX145" fmla="*/ 755367 w 2134956"/>
                <a:gd name="connsiteY145" fmla="*/ 241414 h 2150838"/>
                <a:gd name="connsiteX146" fmla="*/ 762806 w 2134956"/>
                <a:gd name="connsiteY146" fmla="*/ 219013 h 2150838"/>
                <a:gd name="connsiteX147" fmla="*/ 766990 w 2134956"/>
                <a:gd name="connsiteY147" fmla="*/ 218547 h 2150838"/>
                <a:gd name="connsiteX148" fmla="*/ 747928 w 2134956"/>
                <a:gd name="connsiteY148" fmla="*/ 181678 h 2150838"/>
                <a:gd name="connsiteX149" fmla="*/ 762806 w 2134956"/>
                <a:gd name="connsiteY149" fmla="*/ 192879 h 2150838"/>
                <a:gd name="connsiteX150" fmla="*/ 736770 w 2134956"/>
                <a:gd name="connsiteY150" fmla="*/ 196612 h 2150838"/>
                <a:gd name="connsiteX151" fmla="*/ 747928 w 2134956"/>
                <a:gd name="connsiteY151" fmla="*/ 181678 h 2150838"/>
                <a:gd name="connsiteX152" fmla="*/ 1471957 w 2134956"/>
                <a:gd name="connsiteY152" fmla="*/ 140667 h 2150838"/>
                <a:gd name="connsiteX153" fmla="*/ 1442210 w 2134956"/>
                <a:gd name="connsiteY153" fmla="*/ 200266 h 2150838"/>
                <a:gd name="connsiteX154" fmla="*/ 1393872 w 2134956"/>
                <a:gd name="connsiteY154" fmla="*/ 211441 h 2150838"/>
                <a:gd name="connsiteX155" fmla="*/ 1352970 w 2134956"/>
                <a:gd name="connsiteY155" fmla="*/ 233790 h 2150838"/>
                <a:gd name="connsiteX156" fmla="*/ 1371562 w 2134956"/>
                <a:gd name="connsiteY156" fmla="*/ 200266 h 2150838"/>
                <a:gd name="connsiteX157" fmla="*/ 1378998 w 2134956"/>
                <a:gd name="connsiteY157" fmla="*/ 144392 h 2150838"/>
                <a:gd name="connsiteX158" fmla="*/ 1349252 w 2134956"/>
                <a:gd name="connsiteY158" fmla="*/ 185366 h 2150838"/>
                <a:gd name="connsiteX159" fmla="*/ 1315787 w 2134956"/>
                <a:gd name="connsiteY159" fmla="*/ 181641 h 2150838"/>
                <a:gd name="connsiteX160" fmla="*/ 1334378 w 2134956"/>
                <a:gd name="connsiteY160" fmla="*/ 215166 h 2150838"/>
                <a:gd name="connsiteX161" fmla="*/ 1312068 w 2134956"/>
                <a:gd name="connsiteY161" fmla="*/ 263590 h 2150838"/>
                <a:gd name="connsiteX162" fmla="*/ 1300913 w 2134956"/>
                <a:gd name="connsiteY162" fmla="*/ 267315 h 2150838"/>
                <a:gd name="connsiteX163" fmla="*/ 1263730 w 2134956"/>
                <a:gd name="connsiteY163" fmla="*/ 271040 h 2150838"/>
                <a:gd name="connsiteX164" fmla="*/ 1278603 w 2134956"/>
                <a:gd name="connsiteY164" fmla="*/ 312014 h 2150838"/>
                <a:gd name="connsiteX165" fmla="*/ 1300913 w 2134956"/>
                <a:gd name="connsiteY165" fmla="*/ 297114 h 2150838"/>
                <a:gd name="connsiteX166" fmla="*/ 1308350 w 2134956"/>
                <a:gd name="connsiteY166" fmla="*/ 319464 h 2150838"/>
                <a:gd name="connsiteX167" fmla="*/ 1330660 w 2134956"/>
                <a:gd name="connsiteY167" fmla="*/ 308289 h 2150838"/>
                <a:gd name="connsiteX168" fmla="*/ 1334378 w 2134956"/>
                <a:gd name="connsiteY168" fmla="*/ 271040 h 2150838"/>
                <a:gd name="connsiteX169" fmla="*/ 1397590 w 2134956"/>
                <a:gd name="connsiteY169" fmla="*/ 218891 h 2150838"/>
                <a:gd name="connsiteX170" fmla="*/ 1419900 w 2134956"/>
                <a:gd name="connsiteY170" fmla="*/ 244965 h 2150838"/>
                <a:gd name="connsiteX171" fmla="*/ 1397590 w 2134956"/>
                <a:gd name="connsiteY171" fmla="*/ 256140 h 2150838"/>
                <a:gd name="connsiteX172" fmla="*/ 1378998 w 2134956"/>
                <a:gd name="connsiteY172" fmla="*/ 252415 h 2150838"/>
                <a:gd name="connsiteX173" fmla="*/ 1371562 w 2134956"/>
                <a:gd name="connsiteY173" fmla="*/ 278489 h 2150838"/>
                <a:gd name="connsiteX174" fmla="*/ 1408745 w 2134956"/>
                <a:gd name="connsiteY174" fmla="*/ 319464 h 2150838"/>
                <a:gd name="connsiteX175" fmla="*/ 1367843 w 2134956"/>
                <a:gd name="connsiteY175" fmla="*/ 312014 h 2150838"/>
                <a:gd name="connsiteX176" fmla="*/ 1360407 w 2134956"/>
                <a:gd name="connsiteY176" fmla="*/ 274765 h 2150838"/>
                <a:gd name="connsiteX177" fmla="*/ 1338097 w 2134956"/>
                <a:gd name="connsiteY177" fmla="*/ 323189 h 2150838"/>
                <a:gd name="connsiteX178" fmla="*/ 1427337 w 2134956"/>
                <a:gd name="connsiteY178" fmla="*/ 341813 h 2150838"/>
                <a:gd name="connsiteX179" fmla="*/ 1442210 w 2134956"/>
                <a:gd name="connsiteY179" fmla="*/ 375338 h 2150838"/>
                <a:gd name="connsiteX180" fmla="*/ 1531450 w 2134956"/>
                <a:gd name="connsiteY180" fmla="*/ 390237 h 2150838"/>
                <a:gd name="connsiteX181" fmla="*/ 1527732 w 2134956"/>
                <a:gd name="connsiteY181" fmla="*/ 382787 h 2150838"/>
                <a:gd name="connsiteX182" fmla="*/ 1483112 w 2134956"/>
                <a:gd name="connsiteY182" fmla="*/ 352988 h 2150838"/>
                <a:gd name="connsiteX183" fmla="*/ 1453365 w 2134956"/>
                <a:gd name="connsiteY183" fmla="*/ 323189 h 2150838"/>
                <a:gd name="connsiteX184" fmla="*/ 1483112 w 2134956"/>
                <a:gd name="connsiteY184" fmla="*/ 248690 h 2150838"/>
                <a:gd name="connsiteX185" fmla="*/ 1449647 w 2134956"/>
                <a:gd name="connsiteY185" fmla="*/ 248690 h 2150838"/>
                <a:gd name="connsiteX186" fmla="*/ 1479393 w 2134956"/>
                <a:gd name="connsiteY186" fmla="*/ 233790 h 2150838"/>
                <a:gd name="connsiteX187" fmla="*/ 1509140 w 2134956"/>
                <a:gd name="connsiteY187" fmla="*/ 222616 h 2150838"/>
                <a:gd name="connsiteX188" fmla="*/ 1516577 w 2134956"/>
                <a:gd name="connsiteY188" fmla="*/ 189091 h 2150838"/>
                <a:gd name="connsiteX189" fmla="*/ 1468238 w 2134956"/>
                <a:gd name="connsiteY189" fmla="*/ 203991 h 2150838"/>
                <a:gd name="connsiteX190" fmla="*/ 1471957 w 2134956"/>
                <a:gd name="connsiteY190" fmla="*/ 140667 h 2150838"/>
                <a:gd name="connsiteX191" fmla="*/ 667148 w 2134956"/>
                <a:gd name="connsiteY191" fmla="*/ 118734 h 2150838"/>
                <a:gd name="connsiteX192" fmla="*/ 654944 w 2134956"/>
                <a:gd name="connsiteY192" fmla="*/ 125676 h 2150838"/>
                <a:gd name="connsiteX193" fmla="*/ 647505 w 2134956"/>
                <a:gd name="connsiteY193" fmla="*/ 215280 h 2150838"/>
                <a:gd name="connsiteX194" fmla="*/ 610311 w 2134956"/>
                <a:gd name="connsiteY194" fmla="*/ 263815 h 2150838"/>
                <a:gd name="connsiteX195" fmla="*/ 617750 w 2134956"/>
                <a:gd name="connsiteY195" fmla="*/ 286216 h 2150838"/>
                <a:gd name="connsiteX196" fmla="*/ 643785 w 2134956"/>
                <a:gd name="connsiteY196" fmla="*/ 260081 h 2150838"/>
                <a:gd name="connsiteX197" fmla="*/ 636347 w 2134956"/>
                <a:gd name="connsiteY197" fmla="*/ 331018 h 2150838"/>
                <a:gd name="connsiteX198" fmla="*/ 654944 w 2134956"/>
                <a:gd name="connsiteY198" fmla="*/ 345952 h 2150838"/>
                <a:gd name="connsiteX199" fmla="*/ 688418 w 2134956"/>
                <a:gd name="connsiteY199" fmla="*/ 304883 h 2150838"/>
                <a:gd name="connsiteX200" fmla="*/ 699576 w 2134956"/>
                <a:gd name="connsiteY200" fmla="*/ 334751 h 2150838"/>
                <a:gd name="connsiteX201" fmla="*/ 684699 w 2134956"/>
                <a:gd name="connsiteY201" fmla="*/ 342218 h 2150838"/>
                <a:gd name="connsiteX202" fmla="*/ 718173 w 2134956"/>
                <a:gd name="connsiteY202" fmla="*/ 357152 h 2150838"/>
                <a:gd name="connsiteX203" fmla="*/ 695857 w 2134956"/>
                <a:gd name="connsiteY203" fmla="*/ 286216 h 2150838"/>
                <a:gd name="connsiteX204" fmla="*/ 714454 w 2134956"/>
                <a:gd name="connsiteY204" fmla="*/ 207813 h 2150838"/>
                <a:gd name="connsiteX205" fmla="*/ 710734 w 2134956"/>
                <a:gd name="connsiteY205" fmla="*/ 196612 h 2150838"/>
                <a:gd name="connsiteX206" fmla="*/ 703295 w 2134956"/>
                <a:gd name="connsiteY206" fmla="*/ 207813 h 2150838"/>
                <a:gd name="connsiteX207" fmla="*/ 677260 w 2134956"/>
                <a:gd name="connsiteY207" fmla="*/ 252614 h 2150838"/>
                <a:gd name="connsiteX208" fmla="*/ 673540 w 2134956"/>
                <a:gd name="connsiteY208" fmla="*/ 222746 h 2150838"/>
                <a:gd name="connsiteX209" fmla="*/ 662382 w 2134956"/>
                <a:gd name="connsiteY209" fmla="*/ 204079 h 2150838"/>
                <a:gd name="connsiteX210" fmla="*/ 666102 w 2134956"/>
                <a:gd name="connsiteY210" fmla="*/ 151810 h 2150838"/>
                <a:gd name="connsiteX211" fmla="*/ 667148 w 2134956"/>
                <a:gd name="connsiteY211" fmla="*/ 118734 h 2150838"/>
                <a:gd name="connsiteX212" fmla="*/ 751299 w 2134956"/>
                <a:gd name="connsiteY212" fmla="*/ 90674 h 2150838"/>
                <a:gd name="connsiteX213" fmla="*/ 736770 w 2134956"/>
                <a:gd name="connsiteY213" fmla="*/ 92074 h 2150838"/>
                <a:gd name="connsiteX214" fmla="*/ 751647 w 2134956"/>
                <a:gd name="connsiteY214" fmla="*/ 151810 h 2150838"/>
                <a:gd name="connsiteX215" fmla="*/ 714454 w 2134956"/>
                <a:gd name="connsiteY215" fmla="*/ 163011 h 2150838"/>
                <a:gd name="connsiteX216" fmla="*/ 718173 w 2134956"/>
                <a:gd name="connsiteY216" fmla="*/ 185412 h 2150838"/>
                <a:gd name="connsiteX217" fmla="*/ 729331 w 2134956"/>
                <a:gd name="connsiteY217" fmla="*/ 222746 h 2150838"/>
                <a:gd name="connsiteX218" fmla="*/ 744209 w 2134956"/>
                <a:gd name="connsiteY218" fmla="*/ 219013 h 2150838"/>
                <a:gd name="connsiteX219" fmla="*/ 733051 w 2134956"/>
                <a:gd name="connsiteY219" fmla="*/ 263815 h 2150838"/>
                <a:gd name="connsiteX220" fmla="*/ 747928 w 2134956"/>
                <a:gd name="connsiteY220" fmla="*/ 271282 h 2150838"/>
                <a:gd name="connsiteX221" fmla="*/ 781402 w 2134956"/>
                <a:gd name="connsiteY221" fmla="*/ 260081 h 2150838"/>
                <a:gd name="connsiteX222" fmla="*/ 833474 w 2134956"/>
                <a:gd name="connsiteY222" fmla="*/ 372086 h 2150838"/>
                <a:gd name="connsiteX223" fmla="*/ 818596 w 2134956"/>
                <a:gd name="connsiteY223" fmla="*/ 207813 h 2150838"/>
                <a:gd name="connsiteX224" fmla="*/ 796280 w 2134956"/>
                <a:gd name="connsiteY224" fmla="*/ 170478 h 2150838"/>
                <a:gd name="connsiteX225" fmla="*/ 751299 w 2134956"/>
                <a:gd name="connsiteY225" fmla="*/ 90674 h 2150838"/>
                <a:gd name="connsiteX226" fmla="*/ 1067478 w 2134956"/>
                <a:gd name="connsiteY226" fmla="*/ 0 h 2150838"/>
                <a:gd name="connsiteX227" fmla="*/ 2134956 w 2134956"/>
                <a:gd name="connsiteY227" fmla="*/ 1075419 h 2150838"/>
                <a:gd name="connsiteX228" fmla="*/ 1067478 w 2134956"/>
                <a:gd name="connsiteY228" fmla="*/ 2150838 h 2150838"/>
                <a:gd name="connsiteX229" fmla="*/ 0 w 2134956"/>
                <a:gd name="connsiteY229" fmla="*/ 1075419 h 2150838"/>
                <a:gd name="connsiteX230" fmla="*/ 1067478 w 2134956"/>
                <a:gd name="connsiteY230" fmla="*/ 0 h 2150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Lst>
              <a:rect l="l" t="t" r="r" b="b"/>
              <a:pathLst>
                <a:path w="2134956" h="2150838">
                  <a:moveTo>
                    <a:pt x="2050130" y="1107636"/>
                  </a:moveTo>
                  <a:cubicBezTo>
                    <a:pt x="2068706" y="1122519"/>
                    <a:pt x="2068706" y="1137403"/>
                    <a:pt x="2072421" y="1152286"/>
                  </a:cubicBezTo>
                  <a:cubicBezTo>
                    <a:pt x="2087282" y="1170891"/>
                    <a:pt x="2094712" y="1174612"/>
                    <a:pt x="2098428" y="1167170"/>
                  </a:cubicBezTo>
                  <a:cubicBezTo>
                    <a:pt x="2113288" y="1156007"/>
                    <a:pt x="2128149" y="1144845"/>
                    <a:pt x="2113288" y="1129961"/>
                  </a:cubicBezTo>
                  <a:cubicBezTo>
                    <a:pt x="2087282" y="1122519"/>
                    <a:pt x="2072421" y="1115078"/>
                    <a:pt x="2050130" y="1107636"/>
                  </a:cubicBezTo>
                  <a:close/>
                  <a:moveTo>
                    <a:pt x="180403" y="1077157"/>
                  </a:moveTo>
                  <a:cubicBezTo>
                    <a:pt x="184098" y="1077157"/>
                    <a:pt x="184098" y="1080874"/>
                    <a:pt x="187793" y="1080874"/>
                  </a:cubicBezTo>
                  <a:cubicBezTo>
                    <a:pt x="187793" y="1084591"/>
                    <a:pt x="187793" y="1084591"/>
                    <a:pt x="187793" y="1088308"/>
                  </a:cubicBezTo>
                  <a:cubicBezTo>
                    <a:pt x="187793" y="1092025"/>
                    <a:pt x="184098" y="1092025"/>
                    <a:pt x="180403" y="1092025"/>
                  </a:cubicBezTo>
                  <a:cubicBezTo>
                    <a:pt x="180403" y="1088308"/>
                    <a:pt x="184098" y="1080874"/>
                    <a:pt x="180403" y="1077157"/>
                  </a:cubicBezTo>
                  <a:close/>
                  <a:moveTo>
                    <a:pt x="206268" y="1069723"/>
                  </a:moveTo>
                  <a:cubicBezTo>
                    <a:pt x="206268" y="1073440"/>
                    <a:pt x="206268" y="1080874"/>
                    <a:pt x="206268" y="1084591"/>
                  </a:cubicBezTo>
                  <a:cubicBezTo>
                    <a:pt x="202573" y="1088308"/>
                    <a:pt x="202573" y="1088308"/>
                    <a:pt x="198878" y="1092025"/>
                  </a:cubicBezTo>
                  <a:cubicBezTo>
                    <a:pt x="198878" y="1084591"/>
                    <a:pt x="198878" y="1080874"/>
                    <a:pt x="198878" y="1077157"/>
                  </a:cubicBezTo>
                  <a:cubicBezTo>
                    <a:pt x="202573" y="1073440"/>
                    <a:pt x="206268" y="1073440"/>
                    <a:pt x="206268" y="1069723"/>
                  </a:cubicBezTo>
                  <a:close/>
                  <a:moveTo>
                    <a:pt x="2064527" y="1062521"/>
                  </a:moveTo>
                  <a:cubicBezTo>
                    <a:pt x="2059418" y="1064846"/>
                    <a:pt x="2055703" y="1068567"/>
                    <a:pt x="2053845" y="1070427"/>
                  </a:cubicBezTo>
                  <a:cubicBezTo>
                    <a:pt x="2046415" y="1077869"/>
                    <a:pt x="2053845" y="1077869"/>
                    <a:pt x="2072421" y="1089032"/>
                  </a:cubicBezTo>
                  <a:cubicBezTo>
                    <a:pt x="2079852" y="1081590"/>
                    <a:pt x="2090997" y="1077869"/>
                    <a:pt x="2083567" y="1062986"/>
                  </a:cubicBezTo>
                  <a:cubicBezTo>
                    <a:pt x="2076136" y="1059265"/>
                    <a:pt x="2069635" y="1060195"/>
                    <a:pt x="2064527" y="1062521"/>
                  </a:cubicBezTo>
                  <a:close/>
                  <a:moveTo>
                    <a:pt x="1873659" y="1059265"/>
                  </a:moveTo>
                  <a:cubicBezTo>
                    <a:pt x="1876445" y="1057405"/>
                    <a:pt x="1879232" y="1057405"/>
                    <a:pt x="1882947" y="1059265"/>
                  </a:cubicBezTo>
                  <a:cubicBezTo>
                    <a:pt x="1882947" y="1074148"/>
                    <a:pt x="1886662" y="1089032"/>
                    <a:pt x="1886662" y="1100194"/>
                  </a:cubicBezTo>
                  <a:cubicBezTo>
                    <a:pt x="1879232" y="1100194"/>
                    <a:pt x="1879232" y="1100194"/>
                    <a:pt x="1868086" y="1096473"/>
                  </a:cubicBezTo>
                  <a:cubicBezTo>
                    <a:pt x="1864371" y="1085311"/>
                    <a:pt x="1860656" y="1074148"/>
                    <a:pt x="1864371" y="1070427"/>
                  </a:cubicBezTo>
                  <a:cubicBezTo>
                    <a:pt x="1868086" y="1064846"/>
                    <a:pt x="1870872" y="1061126"/>
                    <a:pt x="1873659" y="1059265"/>
                  </a:cubicBezTo>
                  <a:close/>
                  <a:moveTo>
                    <a:pt x="137450" y="1029766"/>
                  </a:moveTo>
                  <a:cubicBezTo>
                    <a:pt x="141607" y="1027907"/>
                    <a:pt x="145301" y="1028836"/>
                    <a:pt x="147149" y="1032553"/>
                  </a:cubicBezTo>
                  <a:cubicBezTo>
                    <a:pt x="154539" y="1039987"/>
                    <a:pt x="161929" y="1047421"/>
                    <a:pt x="169318" y="1054855"/>
                  </a:cubicBezTo>
                  <a:cubicBezTo>
                    <a:pt x="173013" y="1062289"/>
                    <a:pt x="173013" y="1066006"/>
                    <a:pt x="169318" y="1073440"/>
                  </a:cubicBezTo>
                  <a:cubicBezTo>
                    <a:pt x="161929" y="1073440"/>
                    <a:pt x="150844" y="1073440"/>
                    <a:pt x="143454" y="1073440"/>
                  </a:cubicBezTo>
                  <a:cubicBezTo>
                    <a:pt x="132369" y="1073440"/>
                    <a:pt x="124979" y="1069723"/>
                    <a:pt x="121284" y="1062289"/>
                  </a:cubicBezTo>
                  <a:cubicBezTo>
                    <a:pt x="124979" y="1054855"/>
                    <a:pt x="121284" y="1051138"/>
                    <a:pt x="124979" y="1043704"/>
                  </a:cubicBezTo>
                  <a:cubicBezTo>
                    <a:pt x="128674" y="1036270"/>
                    <a:pt x="133293" y="1031624"/>
                    <a:pt x="137450" y="1029766"/>
                  </a:cubicBezTo>
                  <a:close/>
                  <a:moveTo>
                    <a:pt x="2076137" y="1007173"/>
                  </a:moveTo>
                  <a:cubicBezTo>
                    <a:pt x="2057561" y="999731"/>
                    <a:pt x="2046415" y="1010894"/>
                    <a:pt x="2031554" y="1025777"/>
                  </a:cubicBezTo>
                  <a:cubicBezTo>
                    <a:pt x="2031554" y="1036940"/>
                    <a:pt x="2031554" y="1044381"/>
                    <a:pt x="2038985" y="1044381"/>
                  </a:cubicBezTo>
                  <a:cubicBezTo>
                    <a:pt x="2042700" y="1048102"/>
                    <a:pt x="2050130" y="1044381"/>
                    <a:pt x="2053845" y="1044381"/>
                  </a:cubicBezTo>
                  <a:cubicBezTo>
                    <a:pt x="2061276" y="1044381"/>
                    <a:pt x="2064991" y="1044381"/>
                    <a:pt x="2068706" y="1040661"/>
                  </a:cubicBezTo>
                  <a:cubicBezTo>
                    <a:pt x="2083567" y="1033219"/>
                    <a:pt x="2090997" y="1003452"/>
                    <a:pt x="2076137" y="1007173"/>
                  </a:cubicBezTo>
                  <a:close/>
                  <a:moveTo>
                    <a:pt x="154539" y="1002817"/>
                  </a:moveTo>
                  <a:cubicBezTo>
                    <a:pt x="132369" y="1013968"/>
                    <a:pt x="117589" y="1028836"/>
                    <a:pt x="99115" y="1043704"/>
                  </a:cubicBezTo>
                  <a:cubicBezTo>
                    <a:pt x="69555" y="1036270"/>
                    <a:pt x="47386" y="1051138"/>
                    <a:pt x="36301" y="1073440"/>
                  </a:cubicBezTo>
                  <a:cubicBezTo>
                    <a:pt x="62166" y="1069723"/>
                    <a:pt x="80640" y="1066006"/>
                    <a:pt x="91725" y="1077157"/>
                  </a:cubicBezTo>
                  <a:cubicBezTo>
                    <a:pt x="106505" y="1099459"/>
                    <a:pt x="121284" y="1118044"/>
                    <a:pt x="139759" y="1129195"/>
                  </a:cubicBezTo>
                  <a:cubicBezTo>
                    <a:pt x="158234" y="1121761"/>
                    <a:pt x="176708" y="1114327"/>
                    <a:pt x="195183" y="1136629"/>
                  </a:cubicBezTo>
                  <a:cubicBezTo>
                    <a:pt x="173013" y="1151497"/>
                    <a:pt x="136064" y="1147780"/>
                    <a:pt x="128674" y="1155214"/>
                  </a:cubicBezTo>
                  <a:cubicBezTo>
                    <a:pt x="128674" y="1158931"/>
                    <a:pt x="136064" y="1158931"/>
                    <a:pt x="147149" y="1162648"/>
                  </a:cubicBezTo>
                  <a:cubicBezTo>
                    <a:pt x="150844" y="1166365"/>
                    <a:pt x="158234" y="1170082"/>
                    <a:pt x="165624" y="1170082"/>
                  </a:cubicBezTo>
                  <a:cubicBezTo>
                    <a:pt x="206268" y="1177516"/>
                    <a:pt x="217353" y="1162648"/>
                    <a:pt x="232132" y="1129195"/>
                  </a:cubicBezTo>
                  <a:cubicBezTo>
                    <a:pt x="243217" y="1129195"/>
                    <a:pt x="250607" y="1129195"/>
                    <a:pt x="261692" y="1129195"/>
                  </a:cubicBezTo>
                  <a:cubicBezTo>
                    <a:pt x="272776" y="1121761"/>
                    <a:pt x="280166" y="1110610"/>
                    <a:pt x="287556" y="1099459"/>
                  </a:cubicBezTo>
                  <a:cubicBezTo>
                    <a:pt x="287556" y="1077157"/>
                    <a:pt x="287556" y="1058572"/>
                    <a:pt x="294946" y="1039987"/>
                  </a:cubicBezTo>
                  <a:cubicBezTo>
                    <a:pt x="291251" y="1036270"/>
                    <a:pt x="287556" y="1028836"/>
                    <a:pt x="283861" y="1025119"/>
                  </a:cubicBezTo>
                  <a:cubicBezTo>
                    <a:pt x="280166" y="1025119"/>
                    <a:pt x="269082" y="1025119"/>
                    <a:pt x="261692" y="1021402"/>
                  </a:cubicBezTo>
                  <a:cubicBezTo>
                    <a:pt x="257997" y="1043704"/>
                    <a:pt x="257997" y="1054855"/>
                    <a:pt x="257997" y="1066006"/>
                  </a:cubicBezTo>
                  <a:cubicBezTo>
                    <a:pt x="265387" y="1092025"/>
                    <a:pt x="257997" y="1106893"/>
                    <a:pt x="239522" y="1103176"/>
                  </a:cubicBezTo>
                  <a:cubicBezTo>
                    <a:pt x="243217" y="1088308"/>
                    <a:pt x="243217" y="1077157"/>
                    <a:pt x="228437" y="1051138"/>
                  </a:cubicBezTo>
                  <a:cubicBezTo>
                    <a:pt x="213658" y="1054855"/>
                    <a:pt x="198878" y="1051138"/>
                    <a:pt x="187793" y="1043704"/>
                  </a:cubicBezTo>
                  <a:cubicBezTo>
                    <a:pt x="176708" y="1028836"/>
                    <a:pt x="165624" y="1017685"/>
                    <a:pt x="154539" y="1002817"/>
                  </a:cubicBezTo>
                  <a:close/>
                  <a:moveTo>
                    <a:pt x="1946105" y="996010"/>
                  </a:moveTo>
                  <a:cubicBezTo>
                    <a:pt x="1923814" y="999731"/>
                    <a:pt x="1942390" y="1025777"/>
                    <a:pt x="1960966" y="1025777"/>
                  </a:cubicBezTo>
                  <a:cubicBezTo>
                    <a:pt x="1964681" y="1025777"/>
                    <a:pt x="1968396" y="1033219"/>
                    <a:pt x="1968396" y="1036940"/>
                  </a:cubicBezTo>
                  <a:cubicBezTo>
                    <a:pt x="1990687" y="1066707"/>
                    <a:pt x="2005548" y="1089032"/>
                    <a:pt x="1994402" y="1103915"/>
                  </a:cubicBezTo>
                  <a:cubicBezTo>
                    <a:pt x="1972111" y="1092753"/>
                    <a:pt x="1960966" y="1033219"/>
                    <a:pt x="1927529" y="1055544"/>
                  </a:cubicBezTo>
                  <a:cubicBezTo>
                    <a:pt x="1927529" y="1059265"/>
                    <a:pt x="1927529" y="1074148"/>
                    <a:pt x="1946105" y="1074148"/>
                  </a:cubicBezTo>
                  <a:cubicBezTo>
                    <a:pt x="1964681" y="1077869"/>
                    <a:pt x="1964681" y="1096473"/>
                    <a:pt x="1968396" y="1103915"/>
                  </a:cubicBezTo>
                  <a:cubicBezTo>
                    <a:pt x="1949820" y="1100194"/>
                    <a:pt x="1931244" y="1092753"/>
                    <a:pt x="1916383" y="1089032"/>
                  </a:cubicBezTo>
                  <a:cubicBezTo>
                    <a:pt x="1905238" y="1062986"/>
                    <a:pt x="1897808" y="1040661"/>
                    <a:pt x="1908953" y="1029498"/>
                  </a:cubicBezTo>
                  <a:cubicBezTo>
                    <a:pt x="1897808" y="1014615"/>
                    <a:pt x="1882947" y="1022056"/>
                    <a:pt x="1868086" y="1048102"/>
                  </a:cubicBezTo>
                  <a:cubicBezTo>
                    <a:pt x="1830934" y="1051823"/>
                    <a:pt x="1830934" y="1077869"/>
                    <a:pt x="1845795" y="1107636"/>
                  </a:cubicBezTo>
                  <a:cubicBezTo>
                    <a:pt x="1849510" y="1118799"/>
                    <a:pt x="1864371" y="1129961"/>
                    <a:pt x="1890377" y="1129961"/>
                  </a:cubicBezTo>
                  <a:cubicBezTo>
                    <a:pt x="1894092" y="1129961"/>
                    <a:pt x="1894092" y="1126240"/>
                    <a:pt x="1897808" y="1126240"/>
                  </a:cubicBezTo>
                  <a:cubicBezTo>
                    <a:pt x="1897808" y="1129961"/>
                    <a:pt x="1901523" y="1148566"/>
                    <a:pt x="1908953" y="1167170"/>
                  </a:cubicBezTo>
                  <a:cubicBezTo>
                    <a:pt x="1908953" y="1170891"/>
                    <a:pt x="1920099" y="1182053"/>
                    <a:pt x="1931244" y="1163449"/>
                  </a:cubicBezTo>
                  <a:cubicBezTo>
                    <a:pt x="1934959" y="1156007"/>
                    <a:pt x="1927529" y="1144845"/>
                    <a:pt x="1923814" y="1137403"/>
                  </a:cubicBezTo>
                  <a:cubicBezTo>
                    <a:pt x="1916383" y="1126240"/>
                    <a:pt x="1916383" y="1115078"/>
                    <a:pt x="1923814" y="1111357"/>
                  </a:cubicBezTo>
                  <a:cubicBezTo>
                    <a:pt x="1946105" y="1118799"/>
                    <a:pt x="1968396" y="1126240"/>
                    <a:pt x="1986972" y="1118799"/>
                  </a:cubicBezTo>
                  <a:cubicBezTo>
                    <a:pt x="1998118" y="1126240"/>
                    <a:pt x="1998118" y="1133682"/>
                    <a:pt x="2009263" y="1137403"/>
                  </a:cubicBezTo>
                  <a:cubicBezTo>
                    <a:pt x="2016694" y="1137403"/>
                    <a:pt x="2027839" y="1129961"/>
                    <a:pt x="2031554" y="1122519"/>
                  </a:cubicBezTo>
                  <a:cubicBezTo>
                    <a:pt x="2027839" y="1062986"/>
                    <a:pt x="2020409" y="1029498"/>
                    <a:pt x="1990687" y="996010"/>
                  </a:cubicBezTo>
                  <a:cubicBezTo>
                    <a:pt x="1975826" y="999731"/>
                    <a:pt x="1960966" y="996010"/>
                    <a:pt x="1946105" y="996010"/>
                  </a:cubicBezTo>
                  <a:close/>
                  <a:moveTo>
                    <a:pt x="1787754" y="674508"/>
                  </a:moveTo>
                  <a:cubicBezTo>
                    <a:pt x="1776626" y="689534"/>
                    <a:pt x="1780336" y="708317"/>
                    <a:pt x="1772917" y="723343"/>
                  </a:cubicBezTo>
                  <a:cubicBezTo>
                    <a:pt x="1765498" y="730857"/>
                    <a:pt x="1772917" y="745883"/>
                    <a:pt x="1780336" y="757152"/>
                  </a:cubicBezTo>
                  <a:cubicBezTo>
                    <a:pt x="1787754" y="764666"/>
                    <a:pt x="1795173" y="775935"/>
                    <a:pt x="1806301" y="757152"/>
                  </a:cubicBezTo>
                  <a:cubicBezTo>
                    <a:pt x="1821138" y="730857"/>
                    <a:pt x="1806301" y="700804"/>
                    <a:pt x="1787754" y="674508"/>
                  </a:cubicBezTo>
                  <a:close/>
                  <a:moveTo>
                    <a:pt x="352574" y="603909"/>
                  </a:moveTo>
                  <a:cubicBezTo>
                    <a:pt x="363737" y="607640"/>
                    <a:pt x="374899" y="615102"/>
                    <a:pt x="374899" y="626294"/>
                  </a:cubicBezTo>
                  <a:cubicBezTo>
                    <a:pt x="360016" y="652411"/>
                    <a:pt x="341412" y="663604"/>
                    <a:pt x="322807" y="656142"/>
                  </a:cubicBezTo>
                  <a:cubicBezTo>
                    <a:pt x="333970" y="633756"/>
                    <a:pt x="337691" y="618833"/>
                    <a:pt x="352574" y="603909"/>
                  </a:cubicBezTo>
                  <a:close/>
                  <a:moveTo>
                    <a:pt x="1789609" y="550542"/>
                  </a:moveTo>
                  <a:cubicBezTo>
                    <a:pt x="1782191" y="548664"/>
                    <a:pt x="1772917" y="548664"/>
                    <a:pt x="1765498" y="550542"/>
                  </a:cubicBezTo>
                  <a:cubicBezTo>
                    <a:pt x="1765498" y="554298"/>
                    <a:pt x="1776626" y="558055"/>
                    <a:pt x="1772917" y="573081"/>
                  </a:cubicBezTo>
                  <a:cubicBezTo>
                    <a:pt x="1769208" y="588107"/>
                    <a:pt x="1776626" y="603134"/>
                    <a:pt x="1784045" y="610647"/>
                  </a:cubicBezTo>
                  <a:cubicBezTo>
                    <a:pt x="1765498" y="614403"/>
                    <a:pt x="1750661" y="610647"/>
                    <a:pt x="1732114" y="603134"/>
                  </a:cubicBezTo>
                  <a:cubicBezTo>
                    <a:pt x="1706149" y="599377"/>
                    <a:pt x="1706149" y="614403"/>
                    <a:pt x="1772917" y="663239"/>
                  </a:cubicBezTo>
                  <a:cubicBezTo>
                    <a:pt x="1798882" y="666995"/>
                    <a:pt x="1821138" y="659482"/>
                    <a:pt x="1843394" y="651969"/>
                  </a:cubicBezTo>
                  <a:cubicBezTo>
                    <a:pt x="1865650" y="678265"/>
                    <a:pt x="1895325" y="712074"/>
                    <a:pt x="1906453" y="715830"/>
                  </a:cubicBezTo>
                  <a:cubicBezTo>
                    <a:pt x="1913872" y="708317"/>
                    <a:pt x="1906453" y="689534"/>
                    <a:pt x="1906453" y="678265"/>
                  </a:cubicBezTo>
                  <a:cubicBezTo>
                    <a:pt x="1899034" y="670752"/>
                    <a:pt x="1891616" y="666995"/>
                    <a:pt x="1884197" y="663239"/>
                  </a:cubicBezTo>
                  <a:cubicBezTo>
                    <a:pt x="1873069" y="655725"/>
                    <a:pt x="1861941" y="651969"/>
                    <a:pt x="1861941" y="644456"/>
                  </a:cubicBezTo>
                  <a:cubicBezTo>
                    <a:pt x="1884197" y="633186"/>
                    <a:pt x="1902744" y="633186"/>
                    <a:pt x="1917581" y="618160"/>
                  </a:cubicBezTo>
                  <a:cubicBezTo>
                    <a:pt x="1928709" y="606890"/>
                    <a:pt x="1932418" y="595620"/>
                    <a:pt x="1939837" y="580594"/>
                  </a:cubicBezTo>
                  <a:cubicBezTo>
                    <a:pt x="1932418" y="569325"/>
                    <a:pt x="1921290" y="576838"/>
                    <a:pt x="1910162" y="561811"/>
                  </a:cubicBezTo>
                  <a:cubicBezTo>
                    <a:pt x="1891616" y="573081"/>
                    <a:pt x="1873069" y="576838"/>
                    <a:pt x="1854522" y="584351"/>
                  </a:cubicBezTo>
                  <a:cubicBezTo>
                    <a:pt x="1839685" y="591864"/>
                    <a:pt x="1824848" y="595620"/>
                    <a:pt x="1810010" y="591864"/>
                  </a:cubicBezTo>
                  <a:cubicBezTo>
                    <a:pt x="1806301" y="584351"/>
                    <a:pt x="1802592" y="573081"/>
                    <a:pt x="1802592" y="561811"/>
                  </a:cubicBezTo>
                  <a:cubicBezTo>
                    <a:pt x="1802592" y="556177"/>
                    <a:pt x="1797028" y="552420"/>
                    <a:pt x="1789609" y="550542"/>
                  </a:cubicBezTo>
                  <a:close/>
                  <a:moveTo>
                    <a:pt x="252111" y="521828"/>
                  </a:moveTo>
                  <a:cubicBezTo>
                    <a:pt x="240948" y="521828"/>
                    <a:pt x="233507" y="525559"/>
                    <a:pt x="229786" y="536752"/>
                  </a:cubicBezTo>
                  <a:cubicBezTo>
                    <a:pt x="226065" y="544214"/>
                    <a:pt x="226065" y="551676"/>
                    <a:pt x="226065" y="559138"/>
                  </a:cubicBezTo>
                  <a:cubicBezTo>
                    <a:pt x="226065" y="566599"/>
                    <a:pt x="222344" y="570330"/>
                    <a:pt x="222344" y="577792"/>
                  </a:cubicBezTo>
                  <a:cubicBezTo>
                    <a:pt x="237228" y="574061"/>
                    <a:pt x="248390" y="559138"/>
                    <a:pt x="252111" y="566599"/>
                  </a:cubicBezTo>
                  <a:cubicBezTo>
                    <a:pt x="252111" y="574061"/>
                    <a:pt x="266994" y="577792"/>
                    <a:pt x="270715" y="570330"/>
                  </a:cubicBezTo>
                  <a:cubicBezTo>
                    <a:pt x="281878" y="588985"/>
                    <a:pt x="289320" y="603909"/>
                    <a:pt x="300482" y="615102"/>
                  </a:cubicBezTo>
                  <a:cubicBezTo>
                    <a:pt x="307924" y="615102"/>
                    <a:pt x="311645" y="618833"/>
                    <a:pt x="315366" y="618833"/>
                  </a:cubicBezTo>
                  <a:cubicBezTo>
                    <a:pt x="304203" y="633756"/>
                    <a:pt x="289320" y="652411"/>
                    <a:pt x="293040" y="667335"/>
                  </a:cubicBezTo>
                  <a:cubicBezTo>
                    <a:pt x="300482" y="674797"/>
                    <a:pt x="311645" y="674797"/>
                    <a:pt x="319086" y="671066"/>
                  </a:cubicBezTo>
                  <a:cubicBezTo>
                    <a:pt x="333970" y="671066"/>
                    <a:pt x="348853" y="674797"/>
                    <a:pt x="363737" y="689720"/>
                  </a:cubicBezTo>
                  <a:cubicBezTo>
                    <a:pt x="371178" y="682258"/>
                    <a:pt x="374899" y="671066"/>
                    <a:pt x="382341" y="663604"/>
                  </a:cubicBezTo>
                  <a:cubicBezTo>
                    <a:pt x="393504" y="652411"/>
                    <a:pt x="400945" y="637487"/>
                    <a:pt x="408387" y="626294"/>
                  </a:cubicBezTo>
                  <a:cubicBezTo>
                    <a:pt x="397224" y="592716"/>
                    <a:pt x="382341" y="585254"/>
                    <a:pt x="367458" y="566599"/>
                  </a:cubicBezTo>
                  <a:cubicBezTo>
                    <a:pt x="371178" y="562869"/>
                    <a:pt x="386062" y="544214"/>
                    <a:pt x="386062" y="540483"/>
                  </a:cubicBezTo>
                  <a:cubicBezTo>
                    <a:pt x="382341" y="529290"/>
                    <a:pt x="378620" y="525559"/>
                    <a:pt x="371178" y="529290"/>
                  </a:cubicBezTo>
                  <a:cubicBezTo>
                    <a:pt x="360016" y="533021"/>
                    <a:pt x="348853" y="547945"/>
                    <a:pt x="345132" y="551676"/>
                  </a:cubicBezTo>
                  <a:cubicBezTo>
                    <a:pt x="333970" y="562869"/>
                    <a:pt x="326528" y="581523"/>
                    <a:pt x="311645" y="588985"/>
                  </a:cubicBezTo>
                  <a:cubicBezTo>
                    <a:pt x="300482" y="562869"/>
                    <a:pt x="285599" y="544214"/>
                    <a:pt x="266994" y="525559"/>
                  </a:cubicBezTo>
                  <a:cubicBezTo>
                    <a:pt x="263274" y="521828"/>
                    <a:pt x="255832" y="521828"/>
                    <a:pt x="252111" y="521828"/>
                  </a:cubicBezTo>
                  <a:close/>
                  <a:moveTo>
                    <a:pt x="1067478" y="353935"/>
                  </a:moveTo>
                  <a:cubicBezTo>
                    <a:pt x="672146" y="353935"/>
                    <a:pt x="351666" y="676954"/>
                    <a:pt x="351666" y="1075419"/>
                  </a:cubicBezTo>
                  <a:cubicBezTo>
                    <a:pt x="351666" y="1473884"/>
                    <a:pt x="672146" y="1796903"/>
                    <a:pt x="1067478" y="1796903"/>
                  </a:cubicBezTo>
                  <a:cubicBezTo>
                    <a:pt x="1462810" y="1796903"/>
                    <a:pt x="1783290" y="1473884"/>
                    <a:pt x="1783290" y="1075419"/>
                  </a:cubicBezTo>
                  <a:cubicBezTo>
                    <a:pt x="1783290" y="676954"/>
                    <a:pt x="1462810" y="353935"/>
                    <a:pt x="1067478" y="353935"/>
                  </a:cubicBezTo>
                  <a:close/>
                  <a:moveTo>
                    <a:pt x="666102" y="275015"/>
                  </a:moveTo>
                  <a:cubicBezTo>
                    <a:pt x="669821" y="275015"/>
                    <a:pt x="673540" y="275015"/>
                    <a:pt x="673540" y="278749"/>
                  </a:cubicBezTo>
                  <a:cubicBezTo>
                    <a:pt x="677260" y="282482"/>
                    <a:pt x="673540" y="286216"/>
                    <a:pt x="669821" y="286216"/>
                  </a:cubicBezTo>
                  <a:cubicBezTo>
                    <a:pt x="666102" y="289949"/>
                    <a:pt x="662382" y="289949"/>
                    <a:pt x="658663" y="286216"/>
                  </a:cubicBezTo>
                  <a:cubicBezTo>
                    <a:pt x="658663" y="282482"/>
                    <a:pt x="662382" y="278749"/>
                    <a:pt x="666102" y="275015"/>
                  </a:cubicBezTo>
                  <a:close/>
                  <a:moveTo>
                    <a:pt x="1453365" y="271040"/>
                  </a:moveTo>
                  <a:cubicBezTo>
                    <a:pt x="1457083" y="285939"/>
                    <a:pt x="1442210" y="289664"/>
                    <a:pt x="1434773" y="304564"/>
                  </a:cubicBezTo>
                  <a:cubicBezTo>
                    <a:pt x="1419900" y="297114"/>
                    <a:pt x="1416182" y="289664"/>
                    <a:pt x="1423618" y="282214"/>
                  </a:cubicBezTo>
                  <a:cubicBezTo>
                    <a:pt x="1431055" y="278489"/>
                    <a:pt x="1442210" y="274765"/>
                    <a:pt x="1453365" y="271040"/>
                  </a:cubicBezTo>
                  <a:close/>
                  <a:moveTo>
                    <a:pt x="766990" y="218547"/>
                  </a:moveTo>
                  <a:cubicBezTo>
                    <a:pt x="769314" y="219013"/>
                    <a:pt x="772104" y="220880"/>
                    <a:pt x="773964" y="226480"/>
                  </a:cubicBezTo>
                  <a:cubicBezTo>
                    <a:pt x="762806" y="233947"/>
                    <a:pt x="762806" y="245147"/>
                    <a:pt x="755367" y="241414"/>
                  </a:cubicBezTo>
                  <a:cubicBezTo>
                    <a:pt x="747928" y="230213"/>
                    <a:pt x="751647" y="222746"/>
                    <a:pt x="762806" y="219013"/>
                  </a:cubicBezTo>
                  <a:cubicBezTo>
                    <a:pt x="762806" y="219013"/>
                    <a:pt x="764665" y="218080"/>
                    <a:pt x="766990" y="218547"/>
                  </a:cubicBezTo>
                  <a:close/>
                  <a:moveTo>
                    <a:pt x="747928" y="181678"/>
                  </a:moveTo>
                  <a:cubicBezTo>
                    <a:pt x="759086" y="181678"/>
                    <a:pt x="762806" y="185412"/>
                    <a:pt x="762806" y="192879"/>
                  </a:cubicBezTo>
                  <a:cubicBezTo>
                    <a:pt x="755367" y="200346"/>
                    <a:pt x="744209" y="200346"/>
                    <a:pt x="736770" y="196612"/>
                  </a:cubicBezTo>
                  <a:cubicBezTo>
                    <a:pt x="733051" y="189145"/>
                    <a:pt x="736770" y="185412"/>
                    <a:pt x="747928" y="181678"/>
                  </a:cubicBezTo>
                  <a:close/>
                  <a:moveTo>
                    <a:pt x="1471957" y="140667"/>
                  </a:moveTo>
                  <a:cubicBezTo>
                    <a:pt x="1453365" y="163017"/>
                    <a:pt x="1442210" y="185366"/>
                    <a:pt x="1442210" y="200266"/>
                  </a:cubicBezTo>
                  <a:cubicBezTo>
                    <a:pt x="1419900" y="218891"/>
                    <a:pt x="1408745" y="203991"/>
                    <a:pt x="1393872" y="211441"/>
                  </a:cubicBezTo>
                  <a:cubicBezTo>
                    <a:pt x="1382717" y="215166"/>
                    <a:pt x="1371562" y="226341"/>
                    <a:pt x="1352970" y="233790"/>
                  </a:cubicBezTo>
                  <a:cubicBezTo>
                    <a:pt x="1345533" y="222616"/>
                    <a:pt x="1349252" y="215166"/>
                    <a:pt x="1371562" y="200266"/>
                  </a:cubicBezTo>
                  <a:cubicBezTo>
                    <a:pt x="1393872" y="189091"/>
                    <a:pt x="1401308" y="148117"/>
                    <a:pt x="1378998" y="144392"/>
                  </a:cubicBezTo>
                  <a:cubicBezTo>
                    <a:pt x="1367843" y="155567"/>
                    <a:pt x="1360407" y="170467"/>
                    <a:pt x="1349252" y="185366"/>
                  </a:cubicBezTo>
                  <a:cubicBezTo>
                    <a:pt x="1345533" y="200266"/>
                    <a:pt x="1330660" y="192816"/>
                    <a:pt x="1315787" y="181641"/>
                  </a:cubicBezTo>
                  <a:cubicBezTo>
                    <a:pt x="1315787" y="196541"/>
                    <a:pt x="1319505" y="203991"/>
                    <a:pt x="1334378" y="215166"/>
                  </a:cubicBezTo>
                  <a:cubicBezTo>
                    <a:pt x="1326942" y="233790"/>
                    <a:pt x="1319505" y="252415"/>
                    <a:pt x="1312068" y="263590"/>
                  </a:cubicBezTo>
                  <a:cubicBezTo>
                    <a:pt x="1308350" y="267315"/>
                    <a:pt x="1304632" y="267315"/>
                    <a:pt x="1300913" y="267315"/>
                  </a:cubicBezTo>
                  <a:cubicBezTo>
                    <a:pt x="1286040" y="274765"/>
                    <a:pt x="1278603" y="274765"/>
                    <a:pt x="1263730" y="271040"/>
                  </a:cubicBezTo>
                  <a:cubicBezTo>
                    <a:pt x="1267448" y="300839"/>
                    <a:pt x="1263730" y="304564"/>
                    <a:pt x="1278603" y="312014"/>
                  </a:cubicBezTo>
                  <a:cubicBezTo>
                    <a:pt x="1286040" y="304564"/>
                    <a:pt x="1297195" y="304564"/>
                    <a:pt x="1300913" y="297114"/>
                  </a:cubicBezTo>
                  <a:cubicBezTo>
                    <a:pt x="1300913" y="304564"/>
                    <a:pt x="1308350" y="312014"/>
                    <a:pt x="1308350" y="319464"/>
                  </a:cubicBezTo>
                  <a:cubicBezTo>
                    <a:pt x="1315787" y="319464"/>
                    <a:pt x="1323223" y="319464"/>
                    <a:pt x="1330660" y="308289"/>
                  </a:cubicBezTo>
                  <a:cubicBezTo>
                    <a:pt x="1330660" y="297114"/>
                    <a:pt x="1334378" y="282214"/>
                    <a:pt x="1334378" y="271040"/>
                  </a:cubicBezTo>
                  <a:cubicBezTo>
                    <a:pt x="1356688" y="263590"/>
                    <a:pt x="1375280" y="244965"/>
                    <a:pt x="1397590" y="218891"/>
                  </a:cubicBezTo>
                  <a:cubicBezTo>
                    <a:pt x="1401308" y="226341"/>
                    <a:pt x="1408745" y="237515"/>
                    <a:pt x="1419900" y="244965"/>
                  </a:cubicBezTo>
                  <a:cubicBezTo>
                    <a:pt x="1412463" y="248690"/>
                    <a:pt x="1405027" y="252415"/>
                    <a:pt x="1397590" y="256140"/>
                  </a:cubicBezTo>
                  <a:cubicBezTo>
                    <a:pt x="1390153" y="256140"/>
                    <a:pt x="1386435" y="252415"/>
                    <a:pt x="1378998" y="252415"/>
                  </a:cubicBezTo>
                  <a:cubicBezTo>
                    <a:pt x="1378998" y="263590"/>
                    <a:pt x="1371562" y="267315"/>
                    <a:pt x="1371562" y="278489"/>
                  </a:cubicBezTo>
                  <a:cubicBezTo>
                    <a:pt x="1382717" y="293389"/>
                    <a:pt x="1397590" y="304564"/>
                    <a:pt x="1408745" y="319464"/>
                  </a:cubicBezTo>
                  <a:cubicBezTo>
                    <a:pt x="1393872" y="319464"/>
                    <a:pt x="1375280" y="319464"/>
                    <a:pt x="1367843" y="312014"/>
                  </a:cubicBezTo>
                  <a:cubicBezTo>
                    <a:pt x="1360407" y="304564"/>
                    <a:pt x="1360407" y="289664"/>
                    <a:pt x="1360407" y="274765"/>
                  </a:cubicBezTo>
                  <a:cubicBezTo>
                    <a:pt x="1352970" y="282214"/>
                    <a:pt x="1341815" y="308289"/>
                    <a:pt x="1338097" y="323189"/>
                  </a:cubicBezTo>
                  <a:cubicBezTo>
                    <a:pt x="1364125" y="338088"/>
                    <a:pt x="1393872" y="345538"/>
                    <a:pt x="1427337" y="341813"/>
                  </a:cubicBezTo>
                  <a:cubicBezTo>
                    <a:pt x="1438492" y="349263"/>
                    <a:pt x="1431055" y="367888"/>
                    <a:pt x="1442210" y="375338"/>
                  </a:cubicBezTo>
                  <a:cubicBezTo>
                    <a:pt x="1460802" y="386512"/>
                    <a:pt x="1512858" y="379062"/>
                    <a:pt x="1531450" y="390237"/>
                  </a:cubicBezTo>
                  <a:cubicBezTo>
                    <a:pt x="1531450" y="386512"/>
                    <a:pt x="1531450" y="386512"/>
                    <a:pt x="1527732" y="382787"/>
                  </a:cubicBezTo>
                  <a:cubicBezTo>
                    <a:pt x="1512858" y="375338"/>
                    <a:pt x="1494267" y="367888"/>
                    <a:pt x="1483112" y="352988"/>
                  </a:cubicBezTo>
                  <a:cubicBezTo>
                    <a:pt x="1468238" y="341813"/>
                    <a:pt x="1460802" y="330638"/>
                    <a:pt x="1453365" y="323189"/>
                  </a:cubicBezTo>
                  <a:cubicBezTo>
                    <a:pt x="1475675" y="300839"/>
                    <a:pt x="1497985" y="263590"/>
                    <a:pt x="1483112" y="248690"/>
                  </a:cubicBezTo>
                  <a:cubicBezTo>
                    <a:pt x="1479393" y="244965"/>
                    <a:pt x="1464520" y="252415"/>
                    <a:pt x="1449647" y="248690"/>
                  </a:cubicBezTo>
                  <a:cubicBezTo>
                    <a:pt x="1453365" y="241240"/>
                    <a:pt x="1460802" y="230065"/>
                    <a:pt x="1479393" y="233790"/>
                  </a:cubicBezTo>
                  <a:cubicBezTo>
                    <a:pt x="1490548" y="237515"/>
                    <a:pt x="1497985" y="226341"/>
                    <a:pt x="1509140" y="222616"/>
                  </a:cubicBezTo>
                  <a:cubicBezTo>
                    <a:pt x="1512858" y="211441"/>
                    <a:pt x="1520295" y="200266"/>
                    <a:pt x="1516577" y="189091"/>
                  </a:cubicBezTo>
                  <a:cubicBezTo>
                    <a:pt x="1497985" y="200266"/>
                    <a:pt x="1483112" y="203991"/>
                    <a:pt x="1468238" y="203991"/>
                  </a:cubicBezTo>
                  <a:cubicBezTo>
                    <a:pt x="1483112" y="181641"/>
                    <a:pt x="1483112" y="159292"/>
                    <a:pt x="1471957" y="140667"/>
                  </a:cubicBezTo>
                  <a:close/>
                  <a:moveTo>
                    <a:pt x="667148" y="118734"/>
                  </a:moveTo>
                  <a:cubicBezTo>
                    <a:pt x="664475" y="118909"/>
                    <a:pt x="660523" y="121009"/>
                    <a:pt x="654944" y="125676"/>
                  </a:cubicBezTo>
                  <a:cubicBezTo>
                    <a:pt x="640066" y="144343"/>
                    <a:pt x="640066" y="177945"/>
                    <a:pt x="647505" y="215280"/>
                  </a:cubicBezTo>
                  <a:cubicBezTo>
                    <a:pt x="643785" y="219013"/>
                    <a:pt x="614030" y="241414"/>
                    <a:pt x="610311" y="263815"/>
                  </a:cubicBezTo>
                  <a:cubicBezTo>
                    <a:pt x="610311" y="278749"/>
                    <a:pt x="610311" y="289949"/>
                    <a:pt x="617750" y="286216"/>
                  </a:cubicBezTo>
                  <a:cubicBezTo>
                    <a:pt x="625189" y="278749"/>
                    <a:pt x="632627" y="271282"/>
                    <a:pt x="643785" y="260081"/>
                  </a:cubicBezTo>
                  <a:cubicBezTo>
                    <a:pt x="647505" y="282482"/>
                    <a:pt x="643785" y="304883"/>
                    <a:pt x="636347" y="331018"/>
                  </a:cubicBezTo>
                  <a:cubicBezTo>
                    <a:pt x="640066" y="349685"/>
                    <a:pt x="647505" y="349685"/>
                    <a:pt x="654944" y="345952"/>
                  </a:cubicBezTo>
                  <a:cubicBezTo>
                    <a:pt x="666102" y="331018"/>
                    <a:pt x="677260" y="319817"/>
                    <a:pt x="688418" y="304883"/>
                  </a:cubicBezTo>
                  <a:cubicBezTo>
                    <a:pt x="692137" y="316084"/>
                    <a:pt x="695857" y="327284"/>
                    <a:pt x="699576" y="334751"/>
                  </a:cubicBezTo>
                  <a:cubicBezTo>
                    <a:pt x="695857" y="345952"/>
                    <a:pt x="688418" y="342218"/>
                    <a:pt x="684699" y="342218"/>
                  </a:cubicBezTo>
                  <a:cubicBezTo>
                    <a:pt x="684699" y="357152"/>
                    <a:pt x="707015" y="364619"/>
                    <a:pt x="718173" y="357152"/>
                  </a:cubicBezTo>
                  <a:cubicBezTo>
                    <a:pt x="718173" y="334751"/>
                    <a:pt x="707015" y="312350"/>
                    <a:pt x="695857" y="286216"/>
                  </a:cubicBezTo>
                  <a:cubicBezTo>
                    <a:pt x="699576" y="263815"/>
                    <a:pt x="710734" y="230213"/>
                    <a:pt x="714454" y="207813"/>
                  </a:cubicBezTo>
                  <a:cubicBezTo>
                    <a:pt x="714454" y="200346"/>
                    <a:pt x="707015" y="204079"/>
                    <a:pt x="710734" y="196612"/>
                  </a:cubicBezTo>
                  <a:cubicBezTo>
                    <a:pt x="707015" y="200346"/>
                    <a:pt x="699576" y="204079"/>
                    <a:pt x="703295" y="207813"/>
                  </a:cubicBezTo>
                  <a:cubicBezTo>
                    <a:pt x="703295" y="222746"/>
                    <a:pt x="684699" y="263815"/>
                    <a:pt x="677260" y="252614"/>
                  </a:cubicBezTo>
                  <a:cubicBezTo>
                    <a:pt x="677260" y="241414"/>
                    <a:pt x="673540" y="230213"/>
                    <a:pt x="673540" y="222746"/>
                  </a:cubicBezTo>
                  <a:cubicBezTo>
                    <a:pt x="669821" y="215280"/>
                    <a:pt x="666102" y="211546"/>
                    <a:pt x="662382" y="204079"/>
                  </a:cubicBezTo>
                  <a:cubicBezTo>
                    <a:pt x="658663" y="185412"/>
                    <a:pt x="662382" y="170478"/>
                    <a:pt x="666102" y="151810"/>
                  </a:cubicBezTo>
                  <a:cubicBezTo>
                    <a:pt x="671681" y="135010"/>
                    <a:pt x="675168" y="118209"/>
                    <a:pt x="667148" y="118734"/>
                  </a:cubicBezTo>
                  <a:close/>
                  <a:moveTo>
                    <a:pt x="751299" y="90674"/>
                  </a:moveTo>
                  <a:cubicBezTo>
                    <a:pt x="746301" y="88107"/>
                    <a:pt x="741419" y="88341"/>
                    <a:pt x="736770" y="92074"/>
                  </a:cubicBezTo>
                  <a:cubicBezTo>
                    <a:pt x="744209" y="110742"/>
                    <a:pt x="747928" y="133143"/>
                    <a:pt x="751647" y="151810"/>
                  </a:cubicBezTo>
                  <a:cubicBezTo>
                    <a:pt x="736770" y="155544"/>
                    <a:pt x="725612" y="155544"/>
                    <a:pt x="714454" y="163011"/>
                  </a:cubicBezTo>
                  <a:cubicBezTo>
                    <a:pt x="714454" y="174211"/>
                    <a:pt x="718173" y="177945"/>
                    <a:pt x="718173" y="185412"/>
                  </a:cubicBezTo>
                  <a:cubicBezTo>
                    <a:pt x="721892" y="196612"/>
                    <a:pt x="718173" y="215280"/>
                    <a:pt x="729331" y="222746"/>
                  </a:cubicBezTo>
                  <a:cubicBezTo>
                    <a:pt x="733051" y="222746"/>
                    <a:pt x="740489" y="219013"/>
                    <a:pt x="744209" y="219013"/>
                  </a:cubicBezTo>
                  <a:cubicBezTo>
                    <a:pt x="733051" y="241414"/>
                    <a:pt x="725612" y="248881"/>
                    <a:pt x="733051" y="263815"/>
                  </a:cubicBezTo>
                  <a:cubicBezTo>
                    <a:pt x="733051" y="275015"/>
                    <a:pt x="740489" y="278749"/>
                    <a:pt x="747928" y="271282"/>
                  </a:cubicBezTo>
                  <a:cubicBezTo>
                    <a:pt x="759086" y="267548"/>
                    <a:pt x="770244" y="260081"/>
                    <a:pt x="781402" y="260081"/>
                  </a:cubicBezTo>
                  <a:cubicBezTo>
                    <a:pt x="781402" y="308617"/>
                    <a:pt x="814877" y="334751"/>
                    <a:pt x="833474" y="372086"/>
                  </a:cubicBezTo>
                  <a:cubicBezTo>
                    <a:pt x="829754" y="312350"/>
                    <a:pt x="822316" y="267548"/>
                    <a:pt x="818596" y="207813"/>
                  </a:cubicBezTo>
                  <a:cubicBezTo>
                    <a:pt x="837193" y="192879"/>
                    <a:pt x="822316" y="166744"/>
                    <a:pt x="796280" y="170478"/>
                  </a:cubicBezTo>
                  <a:cubicBezTo>
                    <a:pt x="782332" y="131276"/>
                    <a:pt x="766293" y="98375"/>
                    <a:pt x="751299" y="90674"/>
                  </a:cubicBezTo>
                  <a:close/>
                  <a:moveTo>
                    <a:pt x="1067478" y="0"/>
                  </a:moveTo>
                  <a:cubicBezTo>
                    <a:pt x="1657030" y="0"/>
                    <a:pt x="2134956" y="481481"/>
                    <a:pt x="2134956" y="1075419"/>
                  </a:cubicBezTo>
                  <a:cubicBezTo>
                    <a:pt x="2134956" y="1669357"/>
                    <a:pt x="1657030" y="2150838"/>
                    <a:pt x="1067478" y="2150838"/>
                  </a:cubicBezTo>
                  <a:cubicBezTo>
                    <a:pt x="477926" y="2150838"/>
                    <a:pt x="0" y="1669357"/>
                    <a:pt x="0" y="1075419"/>
                  </a:cubicBezTo>
                  <a:cubicBezTo>
                    <a:pt x="0" y="481481"/>
                    <a:pt x="477926" y="0"/>
                    <a:pt x="1067478"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39" tIns="45720" rIns="91439" bIns="45720" numCol="1" anchor="t" anchorCtr="0" compatLnSpc="1">
              <a:noAutofit/>
            </a:bodyPr>
            <a:p>
              <a:endParaRPr lang="zh-CN" altLang="en-US" sz="1800"/>
            </a:p>
          </p:txBody>
        </p:sp>
        <p:sp>
          <p:nvSpPr>
            <p:cNvPr id="38" name="Freeform 13"/>
            <p:cNvSpPr/>
            <p:nvPr>
              <p:custDataLst>
                <p:tags r:id="rId10"/>
              </p:custDataLst>
            </p:nvPr>
          </p:nvSpPr>
          <p:spPr bwMode="auto">
            <a:xfrm>
              <a:off x="1996064" y="6379189"/>
              <a:ext cx="562666" cy="183774"/>
            </a:xfrm>
            <a:custGeom>
              <a:avLst/>
              <a:gdLst>
                <a:gd name="T0" fmla="*/ 26 w 152"/>
                <a:gd name="T1" fmla="*/ 1 h 49"/>
                <a:gd name="T2" fmla="*/ 16 w 152"/>
                <a:gd name="T3" fmla="*/ 41 h 49"/>
                <a:gd name="T4" fmla="*/ 17 w 152"/>
                <a:gd name="T5" fmla="*/ 46 h 49"/>
                <a:gd name="T6" fmla="*/ 23 w 152"/>
                <a:gd name="T7" fmla="*/ 47 h 49"/>
                <a:gd name="T8" fmla="*/ 10 w 152"/>
                <a:gd name="T9" fmla="*/ 48 h 49"/>
                <a:gd name="T10" fmla="*/ 1 w 152"/>
                <a:gd name="T11" fmla="*/ 47 h 49"/>
                <a:gd name="T12" fmla="*/ 10 w 152"/>
                <a:gd name="T13" fmla="*/ 42 h 49"/>
                <a:gd name="T14" fmla="*/ 16 w 152"/>
                <a:gd name="T15" fmla="*/ 22 h 49"/>
                <a:gd name="T16" fmla="*/ 17 w 152"/>
                <a:gd name="T17" fmla="*/ 10 h 49"/>
                <a:gd name="T18" fmla="*/ 8 w 152"/>
                <a:gd name="T19" fmla="*/ 11 h 49"/>
                <a:gd name="T20" fmla="*/ 25 w 152"/>
                <a:gd name="T21" fmla="*/ 1 h 49"/>
                <a:gd name="T22" fmla="*/ 37 w 152"/>
                <a:gd name="T23" fmla="*/ 47 h 49"/>
                <a:gd name="T24" fmla="*/ 52 w 152"/>
                <a:gd name="T25" fmla="*/ 32 h 49"/>
                <a:gd name="T26" fmla="*/ 42 w 152"/>
                <a:gd name="T27" fmla="*/ 19 h 49"/>
                <a:gd name="T28" fmla="*/ 57 w 152"/>
                <a:gd name="T29" fmla="*/ 1 h 49"/>
                <a:gd name="T30" fmla="*/ 70 w 152"/>
                <a:gd name="T31" fmla="*/ 17 h 49"/>
                <a:gd name="T32" fmla="*/ 37 w 152"/>
                <a:gd name="T33" fmla="*/ 49 h 49"/>
                <a:gd name="T34" fmla="*/ 63 w 152"/>
                <a:gd name="T35" fmla="*/ 15 h 49"/>
                <a:gd name="T36" fmla="*/ 56 w 152"/>
                <a:gd name="T37" fmla="*/ 3 h 49"/>
                <a:gd name="T38" fmla="*/ 49 w 152"/>
                <a:gd name="T39" fmla="*/ 18 h 49"/>
                <a:gd name="T40" fmla="*/ 55 w 152"/>
                <a:gd name="T41" fmla="*/ 28 h 49"/>
                <a:gd name="T42" fmla="*/ 110 w 152"/>
                <a:gd name="T43" fmla="*/ 0 h 49"/>
                <a:gd name="T44" fmla="*/ 110 w 152"/>
                <a:gd name="T45" fmla="*/ 6 h 49"/>
                <a:gd name="T46" fmla="*/ 94 w 152"/>
                <a:gd name="T47" fmla="*/ 8 h 49"/>
                <a:gd name="T48" fmla="*/ 93 w 152"/>
                <a:gd name="T49" fmla="*/ 14 h 49"/>
                <a:gd name="T50" fmla="*/ 102 w 152"/>
                <a:gd name="T51" fmla="*/ 19 h 49"/>
                <a:gd name="T52" fmla="*/ 98 w 152"/>
                <a:gd name="T53" fmla="*/ 42 h 49"/>
                <a:gd name="T54" fmla="*/ 77 w 152"/>
                <a:gd name="T55" fmla="*/ 48 h 49"/>
                <a:gd name="T56" fmla="*/ 76 w 152"/>
                <a:gd name="T57" fmla="*/ 44 h 49"/>
                <a:gd name="T58" fmla="*/ 80 w 152"/>
                <a:gd name="T59" fmla="*/ 44 h 49"/>
                <a:gd name="T60" fmla="*/ 95 w 152"/>
                <a:gd name="T61" fmla="*/ 41 h 49"/>
                <a:gd name="T62" fmla="*/ 97 w 152"/>
                <a:gd name="T63" fmla="*/ 25 h 49"/>
                <a:gd name="T64" fmla="*/ 89 w 152"/>
                <a:gd name="T65" fmla="*/ 19 h 49"/>
                <a:gd name="T66" fmla="*/ 90 w 152"/>
                <a:gd name="T67" fmla="*/ 12 h 49"/>
                <a:gd name="T68" fmla="*/ 96 w 152"/>
                <a:gd name="T69" fmla="*/ 2 h 49"/>
                <a:gd name="T70" fmla="*/ 108 w 152"/>
                <a:gd name="T71" fmla="*/ 2 h 49"/>
                <a:gd name="T72" fmla="*/ 152 w 152"/>
                <a:gd name="T73" fmla="*/ 1 h 49"/>
                <a:gd name="T74" fmla="*/ 127 w 152"/>
                <a:gd name="T75" fmla="*/ 22 h 49"/>
                <a:gd name="T76" fmla="*/ 144 w 152"/>
                <a:gd name="T77" fmla="*/ 22 h 49"/>
                <a:gd name="T78" fmla="*/ 142 w 152"/>
                <a:gd name="T79" fmla="*/ 44 h 49"/>
                <a:gd name="T80" fmla="*/ 122 w 152"/>
                <a:gd name="T81" fmla="*/ 45 h 49"/>
                <a:gd name="T82" fmla="*/ 123 w 152"/>
                <a:gd name="T83" fmla="*/ 18 h 49"/>
                <a:gd name="T84" fmla="*/ 152 w 152"/>
                <a:gd name="T85" fmla="*/ 1 h 49"/>
                <a:gd name="T86" fmla="*/ 126 w 152"/>
                <a:gd name="T87" fmla="*/ 36 h 49"/>
                <a:gd name="T88" fmla="*/ 132 w 152"/>
                <a:gd name="T89" fmla="*/ 47 h 49"/>
                <a:gd name="T90" fmla="*/ 139 w 152"/>
                <a:gd name="T91" fmla="*/ 33 h 49"/>
                <a:gd name="T92" fmla="*/ 134 w 152"/>
                <a:gd name="T93"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2" h="49">
                  <a:moveTo>
                    <a:pt x="25" y="1"/>
                  </a:moveTo>
                  <a:cubicBezTo>
                    <a:pt x="26" y="1"/>
                    <a:pt x="26" y="1"/>
                    <a:pt x="26" y="1"/>
                  </a:cubicBezTo>
                  <a:cubicBezTo>
                    <a:pt x="21" y="22"/>
                    <a:pt x="21" y="22"/>
                    <a:pt x="21" y="22"/>
                  </a:cubicBezTo>
                  <a:cubicBezTo>
                    <a:pt x="16" y="41"/>
                    <a:pt x="16" y="41"/>
                    <a:pt x="16" y="41"/>
                  </a:cubicBezTo>
                  <a:cubicBezTo>
                    <a:pt x="16" y="43"/>
                    <a:pt x="16" y="44"/>
                    <a:pt x="16" y="45"/>
                  </a:cubicBezTo>
                  <a:cubicBezTo>
                    <a:pt x="16" y="45"/>
                    <a:pt x="16" y="46"/>
                    <a:pt x="17" y="46"/>
                  </a:cubicBezTo>
                  <a:cubicBezTo>
                    <a:pt x="17" y="46"/>
                    <a:pt x="18" y="46"/>
                    <a:pt x="19" y="46"/>
                  </a:cubicBezTo>
                  <a:cubicBezTo>
                    <a:pt x="21" y="46"/>
                    <a:pt x="22" y="47"/>
                    <a:pt x="23" y="47"/>
                  </a:cubicBezTo>
                  <a:cubicBezTo>
                    <a:pt x="22" y="49"/>
                    <a:pt x="22" y="49"/>
                    <a:pt x="22" y="49"/>
                  </a:cubicBezTo>
                  <a:cubicBezTo>
                    <a:pt x="18" y="48"/>
                    <a:pt x="14" y="48"/>
                    <a:pt x="10" y="48"/>
                  </a:cubicBezTo>
                  <a:cubicBezTo>
                    <a:pt x="7" y="48"/>
                    <a:pt x="4" y="48"/>
                    <a:pt x="0" y="49"/>
                  </a:cubicBezTo>
                  <a:cubicBezTo>
                    <a:pt x="1" y="47"/>
                    <a:pt x="1" y="47"/>
                    <a:pt x="1" y="47"/>
                  </a:cubicBezTo>
                  <a:cubicBezTo>
                    <a:pt x="4" y="46"/>
                    <a:pt x="6" y="46"/>
                    <a:pt x="7" y="45"/>
                  </a:cubicBezTo>
                  <a:cubicBezTo>
                    <a:pt x="8" y="45"/>
                    <a:pt x="9" y="44"/>
                    <a:pt x="10" y="42"/>
                  </a:cubicBezTo>
                  <a:cubicBezTo>
                    <a:pt x="11" y="41"/>
                    <a:pt x="11" y="39"/>
                    <a:pt x="11" y="38"/>
                  </a:cubicBezTo>
                  <a:cubicBezTo>
                    <a:pt x="16" y="22"/>
                    <a:pt x="16" y="22"/>
                    <a:pt x="16" y="22"/>
                  </a:cubicBezTo>
                  <a:cubicBezTo>
                    <a:pt x="17" y="15"/>
                    <a:pt x="18" y="12"/>
                    <a:pt x="18" y="11"/>
                  </a:cubicBezTo>
                  <a:cubicBezTo>
                    <a:pt x="18" y="10"/>
                    <a:pt x="17" y="10"/>
                    <a:pt x="17" y="10"/>
                  </a:cubicBezTo>
                  <a:cubicBezTo>
                    <a:pt x="16" y="10"/>
                    <a:pt x="13" y="11"/>
                    <a:pt x="9" y="13"/>
                  </a:cubicBezTo>
                  <a:cubicBezTo>
                    <a:pt x="8" y="11"/>
                    <a:pt x="8" y="11"/>
                    <a:pt x="8" y="11"/>
                  </a:cubicBezTo>
                  <a:cubicBezTo>
                    <a:pt x="13" y="9"/>
                    <a:pt x="17" y="7"/>
                    <a:pt x="19" y="6"/>
                  </a:cubicBezTo>
                  <a:cubicBezTo>
                    <a:pt x="21" y="4"/>
                    <a:pt x="23" y="3"/>
                    <a:pt x="25" y="1"/>
                  </a:cubicBezTo>
                  <a:close/>
                  <a:moveTo>
                    <a:pt x="37" y="49"/>
                  </a:moveTo>
                  <a:cubicBezTo>
                    <a:pt x="37" y="47"/>
                    <a:pt x="37" y="47"/>
                    <a:pt x="37" y="47"/>
                  </a:cubicBezTo>
                  <a:cubicBezTo>
                    <a:pt x="49" y="46"/>
                    <a:pt x="57" y="40"/>
                    <a:pt x="61" y="28"/>
                  </a:cubicBezTo>
                  <a:cubicBezTo>
                    <a:pt x="58" y="30"/>
                    <a:pt x="55" y="32"/>
                    <a:pt x="52" y="32"/>
                  </a:cubicBezTo>
                  <a:cubicBezTo>
                    <a:pt x="49" y="32"/>
                    <a:pt x="46" y="31"/>
                    <a:pt x="45" y="28"/>
                  </a:cubicBezTo>
                  <a:cubicBezTo>
                    <a:pt x="43" y="26"/>
                    <a:pt x="42" y="23"/>
                    <a:pt x="42" y="19"/>
                  </a:cubicBezTo>
                  <a:cubicBezTo>
                    <a:pt x="42" y="14"/>
                    <a:pt x="43" y="10"/>
                    <a:pt x="46" y="6"/>
                  </a:cubicBezTo>
                  <a:cubicBezTo>
                    <a:pt x="49" y="3"/>
                    <a:pt x="53" y="1"/>
                    <a:pt x="57" y="1"/>
                  </a:cubicBezTo>
                  <a:cubicBezTo>
                    <a:pt x="61" y="1"/>
                    <a:pt x="64" y="3"/>
                    <a:pt x="66" y="5"/>
                  </a:cubicBezTo>
                  <a:cubicBezTo>
                    <a:pt x="68" y="8"/>
                    <a:pt x="70" y="12"/>
                    <a:pt x="70" y="17"/>
                  </a:cubicBezTo>
                  <a:cubicBezTo>
                    <a:pt x="70" y="25"/>
                    <a:pt x="67" y="33"/>
                    <a:pt x="61" y="39"/>
                  </a:cubicBezTo>
                  <a:cubicBezTo>
                    <a:pt x="55" y="46"/>
                    <a:pt x="47" y="49"/>
                    <a:pt x="37" y="49"/>
                  </a:cubicBezTo>
                  <a:close/>
                  <a:moveTo>
                    <a:pt x="62" y="25"/>
                  </a:moveTo>
                  <a:cubicBezTo>
                    <a:pt x="62" y="21"/>
                    <a:pt x="63" y="17"/>
                    <a:pt x="63" y="15"/>
                  </a:cubicBezTo>
                  <a:cubicBezTo>
                    <a:pt x="63" y="11"/>
                    <a:pt x="62" y="8"/>
                    <a:pt x="61" y="6"/>
                  </a:cubicBezTo>
                  <a:cubicBezTo>
                    <a:pt x="60" y="4"/>
                    <a:pt x="58" y="3"/>
                    <a:pt x="56" y="3"/>
                  </a:cubicBezTo>
                  <a:cubicBezTo>
                    <a:pt x="54" y="3"/>
                    <a:pt x="52" y="5"/>
                    <a:pt x="51" y="7"/>
                  </a:cubicBezTo>
                  <a:cubicBezTo>
                    <a:pt x="49" y="10"/>
                    <a:pt x="49" y="13"/>
                    <a:pt x="49" y="18"/>
                  </a:cubicBezTo>
                  <a:cubicBezTo>
                    <a:pt x="49" y="21"/>
                    <a:pt x="49" y="24"/>
                    <a:pt x="50" y="26"/>
                  </a:cubicBezTo>
                  <a:cubicBezTo>
                    <a:pt x="52" y="28"/>
                    <a:pt x="53" y="28"/>
                    <a:pt x="55" y="28"/>
                  </a:cubicBezTo>
                  <a:cubicBezTo>
                    <a:pt x="57" y="28"/>
                    <a:pt x="59" y="27"/>
                    <a:pt x="62" y="25"/>
                  </a:cubicBezTo>
                  <a:close/>
                  <a:moveTo>
                    <a:pt x="110" y="0"/>
                  </a:moveTo>
                  <a:cubicBezTo>
                    <a:pt x="113" y="0"/>
                    <a:pt x="113" y="0"/>
                    <a:pt x="113" y="0"/>
                  </a:cubicBezTo>
                  <a:cubicBezTo>
                    <a:pt x="110" y="6"/>
                    <a:pt x="110" y="6"/>
                    <a:pt x="110" y="6"/>
                  </a:cubicBezTo>
                  <a:cubicBezTo>
                    <a:pt x="109" y="7"/>
                    <a:pt x="108" y="7"/>
                    <a:pt x="105" y="7"/>
                  </a:cubicBezTo>
                  <a:cubicBezTo>
                    <a:pt x="99" y="7"/>
                    <a:pt x="95" y="7"/>
                    <a:pt x="94" y="8"/>
                  </a:cubicBezTo>
                  <a:cubicBezTo>
                    <a:pt x="93" y="10"/>
                    <a:pt x="92" y="11"/>
                    <a:pt x="92" y="12"/>
                  </a:cubicBezTo>
                  <a:cubicBezTo>
                    <a:pt x="92" y="13"/>
                    <a:pt x="92" y="13"/>
                    <a:pt x="93" y="14"/>
                  </a:cubicBezTo>
                  <a:cubicBezTo>
                    <a:pt x="93" y="14"/>
                    <a:pt x="94" y="14"/>
                    <a:pt x="95" y="15"/>
                  </a:cubicBezTo>
                  <a:cubicBezTo>
                    <a:pt x="98" y="16"/>
                    <a:pt x="100" y="17"/>
                    <a:pt x="102" y="19"/>
                  </a:cubicBezTo>
                  <a:cubicBezTo>
                    <a:pt x="103" y="22"/>
                    <a:pt x="104" y="24"/>
                    <a:pt x="104" y="28"/>
                  </a:cubicBezTo>
                  <a:cubicBezTo>
                    <a:pt x="104" y="33"/>
                    <a:pt x="102" y="38"/>
                    <a:pt x="98" y="42"/>
                  </a:cubicBezTo>
                  <a:cubicBezTo>
                    <a:pt x="93" y="47"/>
                    <a:pt x="88" y="49"/>
                    <a:pt x="83" y="49"/>
                  </a:cubicBezTo>
                  <a:cubicBezTo>
                    <a:pt x="80" y="49"/>
                    <a:pt x="79" y="49"/>
                    <a:pt x="77" y="48"/>
                  </a:cubicBezTo>
                  <a:cubicBezTo>
                    <a:pt x="76" y="47"/>
                    <a:pt x="76" y="46"/>
                    <a:pt x="76" y="45"/>
                  </a:cubicBezTo>
                  <a:cubicBezTo>
                    <a:pt x="76" y="45"/>
                    <a:pt x="76" y="44"/>
                    <a:pt x="76" y="44"/>
                  </a:cubicBezTo>
                  <a:cubicBezTo>
                    <a:pt x="77" y="43"/>
                    <a:pt x="77" y="43"/>
                    <a:pt x="78" y="43"/>
                  </a:cubicBezTo>
                  <a:cubicBezTo>
                    <a:pt x="79" y="43"/>
                    <a:pt x="79" y="43"/>
                    <a:pt x="80" y="44"/>
                  </a:cubicBezTo>
                  <a:cubicBezTo>
                    <a:pt x="82" y="45"/>
                    <a:pt x="84" y="46"/>
                    <a:pt x="85" y="46"/>
                  </a:cubicBezTo>
                  <a:cubicBezTo>
                    <a:pt x="89" y="46"/>
                    <a:pt x="92" y="44"/>
                    <a:pt x="95" y="41"/>
                  </a:cubicBezTo>
                  <a:cubicBezTo>
                    <a:pt x="98" y="38"/>
                    <a:pt x="99" y="35"/>
                    <a:pt x="99" y="31"/>
                  </a:cubicBezTo>
                  <a:cubicBezTo>
                    <a:pt x="99" y="29"/>
                    <a:pt x="99" y="26"/>
                    <a:pt x="97" y="25"/>
                  </a:cubicBezTo>
                  <a:cubicBezTo>
                    <a:pt x="96" y="23"/>
                    <a:pt x="94" y="21"/>
                    <a:pt x="91" y="20"/>
                  </a:cubicBezTo>
                  <a:cubicBezTo>
                    <a:pt x="90" y="19"/>
                    <a:pt x="89" y="19"/>
                    <a:pt x="89" y="19"/>
                  </a:cubicBezTo>
                  <a:cubicBezTo>
                    <a:pt x="89" y="18"/>
                    <a:pt x="88" y="18"/>
                    <a:pt x="88" y="17"/>
                  </a:cubicBezTo>
                  <a:cubicBezTo>
                    <a:pt x="88" y="16"/>
                    <a:pt x="89" y="14"/>
                    <a:pt x="90" y="12"/>
                  </a:cubicBezTo>
                  <a:cubicBezTo>
                    <a:pt x="92" y="3"/>
                    <a:pt x="92" y="3"/>
                    <a:pt x="92" y="3"/>
                  </a:cubicBezTo>
                  <a:cubicBezTo>
                    <a:pt x="94" y="3"/>
                    <a:pt x="95" y="2"/>
                    <a:pt x="96" y="2"/>
                  </a:cubicBezTo>
                  <a:cubicBezTo>
                    <a:pt x="105" y="2"/>
                    <a:pt x="105" y="2"/>
                    <a:pt x="105" y="2"/>
                  </a:cubicBezTo>
                  <a:cubicBezTo>
                    <a:pt x="106" y="2"/>
                    <a:pt x="108" y="2"/>
                    <a:pt x="108" y="2"/>
                  </a:cubicBezTo>
                  <a:cubicBezTo>
                    <a:pt x="109" y="2"/>
                    <a:pt x="110" y="1"/>
                    <a:pt x="110" y="0"/>
                  </a:cubicBezTo>
                  <a:close/>
                  <a:moveTo>
                    <a:pt x="152" y="1"/>
                  </a:moveTo>
                  <a:cubicBezTo>
                    <a:pt x="151" y="3"/>
                    <a:pt x="151" y="3"/>
                    <a:pt x="151" y="3"/>
                  </a:cubicBezTo>
                  <a:cubicBezTo>
                    <a:pt x="139" y="4"/>
                    <a:pt x="131" y="10"/>
                    <a:pt x="127" y="22"/>
                  </a:cubicBezTo>
                  <a:cubicBezTo>
                    <a:pt x="130" y="20"/>
                    <a:pt x="133" y="19"/>
                    <a:pt x="136" y="19"/>
                  </a:cubicBezTo>
                  <a:cubicBezTo>
                    <a:pt x="140" y="19"/>
                    <a:pt x="142" y="20"/>
                    <a:pt x="144" y="22"/>
                  </a:cubicBezTo>
                  <a:cubicBezTo>
                    <a:pt x="145" y="24"/>
                    <a:pt x="146" y="27"/>
                    <a:pt x="146" y="31"/>
                  </a:cubicBezTo>
                  <a:cubicBezTo>
                    <a:pt x="146" y="36"/>
                    <a:pt x="145" y="40"/>
                    <a:pt x="142" y="44"/>
                  </a:cubicBezTo>
                  <a:cubicBezTo>
                    <a:pt x="139" y="47"/>
                    <a:pt x="135" y="49"/>
                    <a:pt x="131" y="49"/>
                  </a:cubicBezTo>
                  <a:cubicBezTo>
                    <a:pt x="127" y="49"/>
                    <a:pt x="124" y="48"/>
                    <a:pt x="122" y="45"/>
                  </a:cubicBezTo>
                  <a:cubicBezTo>
                    <a:pt x="120" y="42"/>
                    <a:pt x="119" y="38"/>
                    <a:pt x="119" y="33"/>
                  </a:cubicBezTo>
                  <a:cubicBezTo>
                    <a:pt x="119" y="28"/>
                    <a:pt x="120" y="23"/>
                    <a:pt x="123" y="18"/>
                  </a:cubicBezTo>
                  <a:cubicBezTo>
                    <a:pt x="126" y="13"/>
                    <a:pt x="129" y="9"/>
                    <a:pt x="134" y="6"/>
                  </a:cubicBezTo>
                  <a:cubicBezTo>
                    <a:pt x="139" y="3"/>
                    <a:pt x="145" y="1"/>
                    <a:pt x="152" y="1"/>
                  </a:cubicBezTo>
                  <a:close/>
                  <a:moveTo>
                    <a:pt x="127" y="25"/>
                  </a:moveTo>
                  <a:cubicBezTo>
                    <a:pt x="126" y="29"/>
                    <a:pt x="126" y="33"/>
                    <a:pt x="126" y="36"/>
                  </a:cubicBezTo>
                  <a:cubicBezTo>
                    <a:pt x="126" y="39"/>
                    <a:pt x="126" y="42"/>
                    <a:pt x="127" y="44"/>
                  </a:cubicBezTo>
                  <a:cubicBezTo>
                    <a:pt x="129" y="46"/>
                    <a:pt x="130" y="47"/>
                    <a:pt x="132" y="47"/>
                  </a:cubicBezTo>
                  <a:cubicBezTo>
                    <a:pt x="134" y="47"/>
                    <a:pt x="136" y="46"/>
                    <a:pt x="138" y="43"/>
                  </a:cubicBezTo>
                  <a:cubicBezTo>
                    <a:pt x="139" y="40"/>
                    <a:pt x="139" y="37"/>
                    <a:pt x="139" y="33"/>
                  </a:cubicBezTo>
                  <a:cubicBezTo>
                    <a:pt x="139" y="29"/>
                    <a:pt x="139" y="27"/>
                    <a:pt x="138" y="25"/>
                  </a:cubicBezTo>
                  <a:cubicBezTo>
                    <a:pt x="137" y="23"/>
                    <a:pt x="136" y="22"/>
                    <a:pt x="134" y="22"/>
                  </a:cubicBezTo>
                  <a:cubicBezTo>
                    <a:pt x="132" y="22"/>
                    <a:pt x="129" y="23"/>
                    <a:pt x="127" y="25"/>
                  </a:cubicBezTo>
                  <a:close/>
                </a:path>
              </a:pathLst>
            </a:custGeom>
            <a:solidFill>
              <a:schemeClr val="bg1"/>
            </a:solidFill>
            <a:ln w="3175" cap="flat">
              <a:solidFill>
                <a:srgbClr val="FFFFFF"/>
              </a:solidFill>
              <a:prstDash val="solid"/>
              <a:miter lim="800000"/>
            </a:ln>
          </p:spPr>
          <p:txBody>
            <a:bodyPr vert="horz" wrap="square" lIns="91439" tIns="45720" rIns="91439" bIns="45720" numCol="1" anchor="t" anchorCtr="0" compatLnSpc="1"/>
            <a:p>
              <a:endParaRPr lang="zh-CN" altLang="en-US" sz="1800"/>
            </a:p>
          </p:txBody>
        </p:sp>
        <p:sp>
          <p:nvSpPr>
            <p:cNvPr id="39" name="Freeform 16"/>
            <p:cNvSpPr/>
            <p:nvPr>
              <p:custDataLst>
                <p:tags r:id="rId11"/>
              </p:custDataLst>
            </p:nvPr>
          </p:nvSpPr>
          <p:spPr bwMode="auto">
            <a:xfrm>
              <a:off x="1751032" y="5589641"/>
              <a:ext cx="771397" cy="376623"/>
            </a:xfrm>
            <a:custGeom>
              <a:avLst/>
              <a:gdLst>
                <a:gd name="T0" fmla="*/ 187 w 208"/>
                <a:gd name="T1" fmla="*/ 1 h 101"/>
                <a:gd name="T2" fmla="*/ 208 w 208"/>
                <a:gd name="T3" fmla="*/ 4 h 101"/>
                <a:gd name="T4" fmla="*/ 72 w 208"/>
                <a:gd name="T5" fmla="*/ 93 h 101"/>
                <a:gd name="T6" fmla="*/ 33 w 208"/>
                <a:gd name="T7" fmla="*/ 0 h 101"/>
                <a:gd name="T8" fmla="*/ 43 w 208"/>
                <a:gd name="T9" fmla="*/ 9 h 101"/>
                <a:gd name="T10" fmla="*/ 45 w 208"/>
                <a:gd name="T11" fmla="*/ 83 h 101"/>
                <a:gd name="T12" fmla="*/ 187 w 208"/>
                <a:gd name="T13" fmla="*/ 1 h 101"/>
              </a:gdLst>
              <a:ahLst/>
              <a:cxnLst>
                <a:cxn ang="0">
                  <a:pos x="T0" y="T1"/>
                </a:cxn>
                <a:cxn ang="0">
                  <a:pos x="T2" y="T3"/>
                </a:cxn>
                <a:cxn ang="0">
                  <a:pos x="T4" y="T5"/>
                </a:cxn>
                <a:cxn ang="0">
                  <a:pos x="T6" y="T7"/>
                </a:cxn>
                <a:cxn ang="0">
                  <a:pos x="T8" y="T9"/>
                </a:cxn>
                <a:cxn ang="0">
                  <a:pos x="T10" y="T11"/>
                </a:cxn>
                <a:cxn ang="0">
                  <a:pos x="T12" y="T13"/>
                </a:cxn>
              </a:cxnLst>
              <a:rect l="0" t="0" r="r" b="b"/>
              <a:pathLst>
                <a:path w="208" h="101">
                  <a:moveTo>
                    <a:pt x="187" y="1"/>
                  </a:moveTo>
                  <a:cubicBezTo>
                    <a:pt x="196" y="1"/>
                    <a:pt x="198" y="4"/>
                    <a:pt x="208" y="4"/>
                  </a:cubicBezTo>
                  <a:cubicBezTo>
                    <a:pt x="183" y="32"/>
                    <a:pt x="123" y="91"/>
                    <a:pt x="72" y="93"/>
                  </a:cubicBezTo>
                  <a:cubicBezTo>
                    <a:pt x="37" y="95"/>
                    <a:pt x="0" y="73"/>
                    <a:pt x="33" y="0"/>
                  </a:cubicBezTo>
                  <a:cubicBezTo>
                    <a:pt x="38" y="4"/>
                    <a:pt x="38" y="5"/>
                    <a:pt x="43" y="9"/>
                  </a:cubicBezTo>
                  <a:cubicBezTo>
                    <a:pt x="19" y="49"/>
                    <a:pt x="28" y="73"/>
                    <a:pt x="45" y="83"/>
                  </a:cubicBezTo>
                  <a:cubicBezTo>
                    <a:pt x="77" y="101"/>
                    <a:pt x="155" y="46"/>
                    <a:pt x="187" y="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39" tIns="45720" rIns="91439" bIns="45720" numCol="1" anchor="t" anchorCtr="0" compatLnSpc="1"/>
            <a:p>
              <a:endParaRPr lang="zh-CN" altLang="en-US" sz="1800"/>
            </a:p>
          </p:txBody>
        </p:sp>
        <p:sp>
          <p:nvSpPr>
            <p:cNvPr id="40" name="Freeform 17"/>
            <p:cNvSpPr/>
            <p:nvPr>
              <p:custDataLst>
                <p:tags r:id="rId12"/>
              </p:custDataLst>
            </p:nvPr>
          </p:nvSpPr>
          <p:spPr bwMode="auto">
            <a:xfrm>
              <a:off x="2068666" y="5031512"/>
              <a:ext cx="712408" cy="306290"/>
            </a:xfrm>
            <a:custGeom>
              <a:avLst/>
              <a:gdLst>
                <a:gd name="T0" fmla="*/ 18 w 192"/>
                <a:gd name="T1" fmla="*/ 81 h 82"/>
                <a:gd name="T2" fmla="*/ 0 w 192"/>
                <a:gd name="T3" fmla="*/ 79 h 82"/>
                <a:gd name="T4" fmla="*/ 74 w 192"/>
                <a:gd name="T5" fmla="*/ 19 h 82"/>
                <a:gd name="T6" fmla="*/ 117 w 192"/>
                <a:gd name="T7" fmla="*/ 3 h 82"/>
                <a:gd name="T8" fmla="*/ 163 w 192"/>
                <a:gd name="T9" fmla="*/ 82 h 82"/>
                <a:gd name="T10" fmla="*/ 153 w 192"/>
                <a:gd name="T11" fmla="*/ 77 h 82"/>
                <a:gd name="T12" fmla="*/ 140 w 192"/>
                <a:gd name="T13" fmla="*/ 10 h 82"/>
                <a:gd name="T14" fmla="*/ 18 w 192"/>
                <a:gd name="T15" fmla="*/ 81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82">
                  <a:moveTo>
                    <a:pt x="18" y="81"/>
                  </a:moveTo>
                  <a:cubicBezTo>
                    <a:pt x="10" y="81"/>
                    <a:pt x="8" y="78"/>
                    <a:pt x="0" y="79"/>
                  </a:cubicBezTo>
                  <a:cubicBezTo>
                    <a:pt x="14" y="63"/>
                    <a:pt x="42" y="37"/>
                    <a:pt x="74" y="19"/>
                  </a:cubicBezTo>
                  <a:cubicBezTo>
                    <a:pt x="88" y="12"/>
                    <a:pt x="102" y="4"/>
                    <a:pt x="117" y="3"/>
                  </a:cubicBezTo>
                  <a:cubicBezTo>
                    <a:pt x="148" y="0"/>
                    <a:pt x="192" y="20"/>
                    <a:pt x="163" y="82"/>
                  </a:cubicBezTo>
                  <a:cubicBezTo>
                    <a:pt x="160" y="78"/>
                    <a:pt x="157" y="80"/>
                    <a:pt x="153" y="77"/>
                  </a:cubicBezTo>
                  <a:cubicBezTo>
                    <a:pt x="176" y="35"/>
                    <a:pt x="158" y="10"/>
                    <a:pt x="140" y="10"/>
                  </a:cubicBezTo>
                  <a:cubicBezTo>
                    <a:pt x="103" y="10"/>
                    <a:pt x="44" y="41"/>
                    <a:pt x="18" y="8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39" tIns="45720" rIns="91439" bIns="45720" numCol="1" anchor="t" anchorCtr="0" compatLnSpc="1"/>
            <a:p>
              <a:endParaRPr lang="zh-CN" altLang="en-US" sz="1800"/>
            </a:p>
          </p:txBody>
        </p:sp>
        <p:sp>
          <p:nvSpPr>
            <p:cNvPr id="41" name="Freeform 18"/>
            <p:cNvSpPr/>
            <p:nvPr>
              <p:custDataLst>
                <p:tags r:id="rId13"/>
              </p:custDataLst>
            </p:nvPr>
          </p:nvSpPr>
          <p:spPr bwMode="auto">
            <a:xfrm>
              <a:off x="1671623" y="5408135"/>
              <a:ext cx="156548" cy="181505"/>
            </a:xfrm>
            <a:custGeom>
              <a:avLst/>
              <a:gdLst>
                <a:gd name="T0" fmla="*/ 32 w 42"/>
                <a:gd name="T1" fmla="*/ 0 h 49"/>
                <a:gd name="T2" fmla="*/ 32 w 42"/>
                <a:gd name="T3" fmla="*/ 27 h 49"/>
                <a:gd name="T4" fmla="*/ 30 w 42"/>
                <a:gd name="T5" fmla="*/ 38 h 49"/>
                <a:gd name="T6" fmla="*/ 21 w 42"/>
                <a:gd name="T7" fmla="*/ 42 h 49"/>
                <a:gd name="T8" fmla="*/ 13 w 42"/>
                <a:gd name="T9" fmla="*/ 38 h 49"/>
                <a:gd name="T10" fmla="*/ 11 w 42"/>
                <a:gd name="T11" fmla="*/ 27 h 49"/>
                <a:gd name="T12" fmla="*/ 11 w 42"/>
                <a:gd name="T13" fmla="*/ 0 h 49"/>
                <a:gd name="T14" fmla="*/ 0 w 42"/>
                <a:gd name="T15" fmla="*/ 0 h 49"/>
                <a:gd name="T16" fmla="*/ 0 w 42"/>
                <a:gd name="T17" fmla="*/ 31 h 49"/>
                <a:gd name="T18" fmla="*/ 21 w 42"/>
                <a:gd name="T19" fmla="*/ 49 h 49"/>
                <a:gd name="T20" fmla="*/ 42 w 42"/>
                <a:gd name="T21" fmla="*/ 31 h 49"/>
                <a:gd name="T22" fmla="*/ 42 w 42"/>
                <a:gd name="T23" fmla="*/ 0 h 49"/>
                <a:gd name="T24" fmla="*/ 32 w 42"/>
                <a:gd name="T25"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49">
                  <a:moveTo>
                    <a:pt x="32" y="0"/>
                  </a:moveTo>
                  <a:cubicBezTo>
                    <a:pt x="32" y="27"/>
                    <a:pt x="32" y="27"/>
                    <a:pt x="32" y="27"/>
                  </a:cubicBezTo>
                  <a:cubicBezTo>
                    <a:pt x="32" y="32"/>
                    <a:pt x="31" y="36"/>
                    <a:pt x="30" y="38"/>
                  </a:cubicBezTo>
                  <a:cubicBezTo>
                    <a:pt x="28" y="41"/>
                    <a:pt x="25" y="42"/>
                    <a:pt x="21" y="42"/>
                  </a:cubicBezTo>
                  <a:cubicBezTo>
                    <a:pt x="17" y="42"/>
                    <a:pt x="14" y="41"/>
                    <a:pt x="13" y="38"/>
                  </a:cubicBezTo>
                  <a:cubicBezTo>
                    <a:pt x="11" y="36"/>
                    <a:pt x="10" y="32"/>
                    <a:pt x="11" y="27"/>
                  </a:cubicBezTo>
                  <a:cubicBezTo>
                    <a:pt x="11" y="0"/>
                    <a:pt x="11" y="0"/>
                    <a:pt x="11" y="0"/>
                  </a:cubicBezTo>
                  <a:cubicBezTo>
                    <a:pt x="0" y="0"/>
                    <a:pt x="0" y="0"/>
                    <a:pt x="0" y="0"/>
                  </a:cubicBezTo>
                  <a:cubicBezTo>
                    <a:pt x="0" y="31"/>
                    <a:pt x="0" y="31"/>
                    <a:pt x="0" y="31"/>
                  </a:cubicBezTo>
                  <a:cubicBezTo>
                    <a:pt x="0" y="43"/>
                    <a:pt x="8" y="49"/>
                    <a:pt x="21" y="49"/>
                  </a:cubicBezTo>
                  <a:cubicBezTo>
                    <a:pt x="35" y="49"/>
                    <a:pt x="42" y="43"/>
                    <a:pt x="42" y="31"/>
                  </a:cubicBezTo>
                  <a:cubicBezTo>
                    <a:pt x="42" y="0"/>
                    <a:pt x="42" y="0"/>
                    <a:pt x="42" y="0"/>
                  </a:cubicBezTo>
                  <a:lnTo>
                    <a:pt x="32" y="0"/>
                  </a:lnTo>
                  <a:close/>
                </a:path>
              </a:pathLst>
            </a:custGeom>
            <a:solidFill>
              <a:schemeClr val="bg1"/>
            </a:solidFill>
            <a:ln>
              <a:noFill/>
            </a:ln>
          </p:spPr>
          <p:txBody>
            <a:bodyPr vert="horz" wrap="square" lIns="91439" tIns="45720" rIns="91439" bIns="45720" numCol="1" anchor="t" anchorCtr="0" compatLnSpc="1"/>
            <a:p>
              <a:endParaRPr lang="zh-CN" altLang="en-US" sz="1800"/>
            </a:p>
          </p:txBody>
        </p:sp>
        <p:sp>
          <p:nvSpPr>
            <p:cNvPr id="42" name="Freeform 19"/>
            <p:cNvSpPr/>
            <p:nvPr>
              <p:custDataLst>
                <p:tags r:id="rId14"/>
              </p:custDataLst>
            </p:nvPr>
          </p:nvSpPr>
          <p:spPr bwMode="auto">
            <a:xfrm>
              <a:off x="2243365" y="5392254"/>
              <a:ext cx="161086" cy="206462"/>
            </a:xfrm>
            <a:custGeom>
              <a:avLst/>
              <a:gdLst>
                <a:gd name="T0" fmla="*/ 42 w 43"/>
                <a:gd name="T1" fmla="*/ 16 h 55"/>
                <a:gd name="T2" fmla="*/ 23 w 43"/>
                <a:gd name="T3" fmla="*/ 0 h 55"/>
                <a:gd name="T4" fmla="*/ 1 w 43"/>
                <a:gd name="T5" fmla="*/ 17 h 55"/>
                <a:gd name="T6" fmla="*/ 19 w 43"/>
                <a:gd name="T7" fmla="*/ 32 h 55"/>
                <a:gd name="T8" fmla="*/ 21 w 43"/>
                <a:gd name="T9" fmla="*/ 33 h 55"/>
                <a:gd name="T10" fmla="*/ 31 w 43"/>
                <a:gd name="T11" fmla="*/ 40 h 55"/>
                <a:gd name="T12" fmla="*/ 20 w 43"/>
                <a:gd name="T13" fmla="*/ 47 h 55"/>
                <a:gd name="T14" fmla="*/ 11 w 43"/>
                <a:gd name="T15" fmla="*/ 37 h 55"/>
                <a:gd name="T16" fmla="*/ 0 w 43"/>
                <a:gd name="T17" fmla="*/ 37 h 55"/>
                <a:gd name="T18" fmla="*/ 20 w 43"/>
                <a:gd name="T19" fmla="*/ 55 h 55"/>
                <a:gd name="T20" fmla="*/ 43 w 43"/>
                <a:gd name="T21" fmla="*/ 38 h 55"/>
                <a:gd name="T22" fmla="*/ 25 w 43"/>
                <a:gd name="T23" fmla="*/ 23 h 55"/>
                <a:gd name="T24" fmla="*/ 23 w 43"/>
                <a:gd name="T25" fmla="*/ 23 h 55"/>
                <a:gd name="T26" fmla="*/ 13 w 43"/>
                <a:gd name="T27" fmla="*/ 15 h 55"/>
                <a:gd name="T28" fmla="*/ 22 w 43"/>
                <a:gd name="T29" fmla="*/ 8 h 55"/>
                <a:gd name="T30" fmla="*/ 31 w 43"/>
                <a:gd name="T31" fmla="*/ 16 h 55"/>
                <a:gd name="T32" fmla="*/ 42 w 43"/>
                <a:gd name="T33" fmla="*/ 1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55">
                  <a:moveTo>
                    <a:pt x="42" y="16"/>
                  </a:moveTo>
                  <a:cubicBezTo>
                    <a:pt x="41" y="6"/>
                    <a:pt x="35" y="0"/>
                    <a:pt x="23" y="0"/>
                  </a:cubicBezTo>
                  <a:cubicBezTo>
                    <a:pt x="9" y="1"/>
                    <a:pt x="2" y="6"/>
                    <a:pt x="1" y="17"/>
                  </a:cubicBezTo>
                  <a:cubicBezTo>
                    <a:pt x="1" y="24"/>
                    <a:pt x="7" y="29"/>
                    <a:pt x="19" y="32"/>
                  </a:cubicBezTo>
                  <a:cubicBezTo>
                    <a:pt x="19" y="32"/>
                    <a:pt x="20" y="32"/>
                    <a:pt x="21" y="33"/>
                  </a:cubicBezTo>
                  <a:cubicBezTo>
                    <a:pt x="28" y="34"/>
                    <a:pt x="31" y="36"/>
                    <a:pt x="31" y="40"/>
                  </a:cubicBezTo>
                  <a:cubicBezTo>
                    <a:pt x="31" y="45"/>
                    <a:pt x="27" y="47"/>
                    <a:pt x="20" y="47"/>
                  </a:cubicBezTo>
                  <a:cubicBezTo>
                    <a:pt x="14" y="47"/>
                    <a:pt x="11" y="43"/>
                    <a:pt x="11" y="37"/>
                  </a:cubicBezTo>
                  <a:cubicBezTo>
                    <a:pt x="0" y="37"/>
                    <a:pt x="0" y="37"/>
                    <a:pt x="0" y="37"/>
                  </a:cubicBezTo>
                  <a:cubicBezTo>
                    <a:pt x="0" y="49"/>
                    <a:pt x="6" y="55"/>
                    <a:pt x="20" y="55"/>
                  </a:cubicBezTo>
                  <a:cubicBezTo>
                    <a:pt x="35" y="54"/>
                    <a:pt x="43" y="49"/>
                    <a:pt x="43" y="38"/>
                  </a:cubicBezTo>
                  <a:cubicBezTo>
                    <a:pt x="43" y="30"/>
                    <a:pt x="37" y="25"/>
                    <a:pt x="25" y="23"/>
                  </a:cubicBezTo>
                  <a:cubicBezTo>
                    <a:pt x="24" y="23"/>
                    <a:pt x="23" y="23"/>
                    <a:pt x="23" y="23"/>
                  </a:cubicBezTo>
                  <a:cubicBezTo>
                    <a:pt x="16" y="22"/>
                    <a:pt x="13" y="19"/>
                    <a:pt x="13" y="15"/>
                  </a:cubicBezTo>
                  <a:cubicBezTo>
                    <a:pt x="14" y="11"/>
                    <a:pt x="16" y="9"/>
                    <a:pt x="22" y="8"/>
                  </a:cubicBezTo>
                  <a:cubicBezTo>
                    <a:pt x="28" y="8"/>
                    <a:pt x="30" y="11"/>
                    <a:pt x="31" y="16"/>
                  </a:cubicBezTo>
                  <a:lnTo>
                    <a:pt x="42" y="16"/>
                  </a:lnTo>
                  <a:close/>
                </a:path>
              </a:pathLst>
            </a:custGeom>
            <a:solidFill>
              <a:schemeClr val="bg1"/>
            </a:solidFill>
            <a:ln>
              <a:noFill/>
            </a:ln>
          </p:spPr>
          <p:txBody>
            <a:bodyPr vert="horz" wrap="square" lIns="91439" tIns="45720" rIns="91439" bIns="45720" numCol="1" anchor="t" anchorCtr="0" compatLnSpc="1"/>
            <a:p>
              <a:endParaRPr lang="zh-CN" altLang="en-US" sz="1800"/>
            </a:p>
          </p:txBody>
        </p:sp>
        <p:sp>
          <p:nvSpPr>
            <p:cNvPr id="43" name="Freeform 20"/>
            <p:cNvSpPr/>
            <p:nvPr>
              <p:custDataLst>
                <p:tags r:id="rId15"/>
              </p:custDataLst>
            </p:nvPr>
          </p:nvSpPr>
          <p:spPr bwMode="auto">
            <a:xfrm>
              <a:off x="2445289" y="5396791"/>
              <a:ext cx="158817" cy="197387"/>
            </a:xfrm>
            <a:custGeom>
              <a:avLst/>
              <a:gdLst>
                <a:gd name="T0" fmla="*/ 0 w 70"/>
                <a:gd name="T1" fmla="*/ 15 h 87"/>
                <a:gd name="T2" fmla="*/ 26 w 70"/>
                <a:gd name="T3" fmla="*/ 15 h 87"/>
                <a:gd name="T4" fmla="*/ 26 w 70"/>
                <a:gd name="T5" fmla="*/ 87 h 87"/>
                <a:gd name="T6" fmla="*/ 44 w 70"/>
                <a:gd name="T7" fmla="*/ 87 h 87"/>
                <a:gd name="T8" fmla="*/ 44 w 70"/>
                <a:gd name="T9" fmla="*/ 15 h 87"/>
                <a:gd name="T10" fmla="*/ 70 w 70"/>
                <a:gd name="T11" fmla="*/ 15 h 87"/>
                <a:gd name="T12" fmla="*/ 70 w 70"/>
                <a:gd name="T13" fmla="*/ 0 h 87"/>
                <a:gd name="T14" fmla="*/ 0 w 70"/>
                <a:gd name="T15" fmla="*/ 0 h 87"/>
                <a:gd name="T16" fmla="*/ 0 w 70"/>
                <a:gd name="T17" fmla="*/ 1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87">
                  <a:moveTo>
                    <a:pt x="0" y="15"/>
                  </a:moveTo>
                  <a:lnTo>
                    <a:pt x="26" y="15"/>
                  </a:lnTo>
                  <a:lnTo>
                    <a:pt x="26" y="87"/>
                  </a:lnTo>
                  <a:lnTo>
                    <a:pt x="44" y="87"/>
                  </a:lnTo>
                  <a:lnTo>
                    <a:pt x="44" y="15"/>
                  </a:lnTo>
                  <a:lnTo>
                    <a:pt x="70" y="15"/>
                  </a:lnTo>
                  <a:lnTo>
                    <a:pt x="70" y="0"/>
                  </a:lnTo>
                  <a:lnTo>
                    <a:pt x="0" y="0"/>
                  </a:lnTo>
                  <a:lnTo>
                    <a:pt x="0" y="15"/>
                  </a:lnTo>
                  <a:close/>
                </a:path>
              </a:pathLst>
            </a:custGeom>
            <a:solidFill>
              <a:schemeClr val="bg1"/>
            </a:solidFill>
            <a:ln>
              <a:noFill/>
            </a:ln>
          </p:spPr>
          <p:txBody>
            <a:bodyPr vert="horz" wrap="square" lIns="91439" tIns="45720" rIns="91439" bIns="45720" numCol="1" anchor="t" anchorCtr="0" compatLnSpc="1"/>
            <a:p>
              <a:endParaRPr lang="zh-CN" altLang="en-US" sz="1800"/>
            </a:p>
          </p:txBody>
        </p:sp>
        <p:sp>
          <p:nvSpPr>
            <p:cNvPr id="44" name="Freeform 21"/>
            <p:cNvSpPr/>
            <p:nvPr>
              <p:custDataLst>
                <p:tags r:id="rId16"/>
              </p:custDataLst>
            </p:nvPr>
          </p:nvSpPr>
          <p:spPr bwMode="auto">
            <a:xfrm>
              <a:off x="2651751" y="5380909"/>
              <a:ext cx="167892" cy="190581"/>
            </a:xfrm>
            <a:custGeom>
              <a:avLst/>
              <a:gdLst>
                <a:gd name="T0" fmla="*/ 45 w 45"/>
                <a:gd name="T1" fmla="*/ 17 h 51"/>
                <a:gd name="T2" fmla="*/ 22 w 45"/>
                <a:gd name="T3" fmla="*/ 0 h 51"/>
                <a:gd name="T4" fmla="*/ 0 w 45"/>
                <a:gd name="T5" fmla="*/ 26 h 51"/>
                <a:gd name="T6" fmla="*/ 22 w 45"/>
                <a:gd name="T7" fmla="*/ 51 h 51"/>
                <a:gd name="T8" fmla="*/ 45 w 45"/>
                <a:gd name="T9" fmla="*/ 35 h 51"/>
                <a:gd name="T10" fmla="*/ 33 w 45"/>
                <a:gd name="T11" fmla="*/ 35 h 51"/>
                <a:gd name="T12" fmla="*/ 22 w 45"/>
                <a:gd name="T13" fmla="*/ 44 h 51"/>
                <a:gd name="T14" fmla="*/ 12 w 45"/>
                <a:gd name="T15" fmla="*/ 26 h 51"/>
                <a:gd name="T16" fmla="*/ 22 w 45"/>
                <a:gd name="T17" fmla="*/ 8 h 51"/>
                <a:gd name="T18" fmla="*/ 33 w 45"/>
                <a:gd name="T19" fmla="*/ 17 h 51"/>
                <a:gd name="T20" fmla="*/ 45 w 45"/>
                <a:gd name="T21" fmla="*/ 1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51">
                  <a:moveTo>
                    <a:pt x="45" y="17"/>
                  </a:moveTo>
                  <a:cubicBezTo>
                    <a:pt x="44" y="6"/>
                    <a:pt x="37" y="0"/>
                    <a:pt x="22" y="0"/>
                  </a:cubicBezTo>
                  <a:cubicBezTo>
                    <a:pt x="8" y="1"/>
                    <a:pt x="1" y="9"/>
                    <a:pt x="0" y="26"/>
                  </a:cubicBezTo>
                  <a:cubicBezTo>
                    <a:pt x="1" y="43"/>
                    <a:pt x="8" y="51"/>
                    <a:pt x="22" y="51"/>
                  </a:cubicBezTo>
                  <a:cubicBezTo>
                    <a:pt x="37" y="51"/>
                    <a:pt x="44" y="46"/>
                    <a:pt x="45" y="35"/>
                  </a:cubicBezTo>
                  <a:cubicBezTo>
                    <a:pt x="33" y="35"/>
                    <a:pt x="33" y="35"/>
                    <a:pt x="33" y="35"/>
                  </a:cubicBezTo>
                  <a:cubicBezTo>
                    <a:pt x="33" y="41"/>
                    <a:pt x="29" y="44"/>
                    <a:pt x="22" y="44"/>
                  </a:cubicBezTo>
                  <a:cubicBezTo>
                    <a:pt x="16" y="44"/>
                    <a:pt x="13" y="38"/>
                    <a:pt x="12" y="26"/>
                  </a:cubicBezTo>
                  <a:cubicBezTo>
                    <a:pt x="13" y="14"/>
                    <a:pt x="16" y="8"/>
                    <a:pt x="22" y="8"/>
                  </a:cubicBezTo>
                  <a:cubicBezTo>
                    <a:pt x="29" y="8"/>
                    <a:pt x="32" y="11"/>
                    <a:pt x="33" y="17"/>
                  </a:cubicBezTo>
                  <a:lnTo>
                    <a:pt x="45" y="17"/>
                  </a:lnTo>
                  <a:close/>
                </a:path>
              </a:pathLst>
            </a:custGeom>
            <a:solidFill>
              <a:schemeClr val="bg1"/>
            </a:solidFill>
            <a:ln>
              <a:noFill/>
            </a:ln>
          </p:spPr>
          <p:txBody>
            <a:bodyPr vert="horz" wrap="square" lIns="91439" tIns="45720" rIns="91439" bIns="45720" numCol="1" anchor="t" anchorCtr="0" compatLnSpc="1"/>
            <a:p>
              <a:endParaRPr lang="zh-CN" altLang="en-US" sz="1800"/>
            </a:p>
          </p:txBody>
        </p:sp>
        <p:grpSp>
          <p:nvGrpSpPr>
            <p:cNvPr id="45" name="组合 44"/>
            <p:cNvGrpSpPr/>
            <p:nvPr/>
          </p:nvGrpSpPr>
          <p:grpSpPr>
            <a:xfrm>
              <a:off x="3720364" y="4664393"/>
              <a:ext cx="6913082" cy="1818732"/>
              <a:chOff x="3720364" y="3034784"/>
              <a:chExt cx="6913082" cy="1818732"/>
            </a:xfrm>
            <a:solidFill>
              <a:schemeClr val="bg1"/>
            </a:solidFill>
          </p:grpSpPr>
          <p:grpSp>
            <p:nvGrpSpPr>
              <p:cNvPr id="46" name="组合 45"/>
              <p:cNvGrpSpPr/>
              <p:nvPr/>
            </p:nvGrpSpPr>
            <p:grpSpPr>
              <a:xfrm>
                <a:off x="3724901" y="3034784"/>
                <a:ext cx="6908545" cy="1247850"/>
                <a:chOff x="3724901" y="3034784"/>
                <a:chExt cx="6908545" cy="1247850"/>
              </a:xfrm>
              <a:grpFill/>
            </p:grpSpPr>
            <p:sp>
              <p:nvSpPr>
                <p:cNvPr id="47" name="Freeform 22"/>
                <p:cNvSpPr/>
                <p:nvPr>
                  <p:custDataLst>
                    <p:tags r:id="rId17"/>
                  </p:custDataLst>
                </p:nvPr>
              </p:nvSpPr>
              <p:spPr bwMode="auto">
                <a:xfrm>
                  <a:off x="8489415" y="3148225"/>
                  <a:ext cx="812236" cy="868957"/>
                </a:xfrm>
                <a:custGeom>
                  <a:avLst/>
                  <a:gdLst>
                    <a:gd name="T0" fmla="*/ 80 w 219"/>
                    <a:gd name="T1" fmla="*/ 17 h 233"/>
                    <a:gd name="T2" fmla="*/ 75 w 219"/>
                    <a:gd name="T3" fmla="*/ 81 h 233"/>
                    <a:gd name="T4" fmla="*/ 60 w 219"/>
                    <a:gd name="T5" fmla="*/ 127 h 233"/>
                    <a:gd name="T6" fmla="*/ 28 w 219"/>
                    <a:gd name="T7" fmla="*/ 118 h 233"/>
                    <a:gd name="T8" fmla="*/ 0 w 219"/>
                    <a:gd name="T9" fmla="*/ 146 h 233"/>
                    <a:gd name="T10" fmla="*/ 23 w 219"/>
                    <a:gd name="T11" fmla="*/ 150 h 233"/>
                    <a:gd name="T12" fmla="*/ 63 w 219"/>
                    <a:gd name="T13" fmla="*/ 159 h 233"/>
                    <a:gd name="T14" fmla="*/ 32 w 219"/>
                    <a:gd name="T15" fmla="*/ 201 h 233"/>
                    <a:gd name="T16" fmla="*/ 108 w 219"/>
                    <a:gd name="T17" fmla="*/ 194 h 233"/>
                    <a:gd name="T18" fmla="*/ 131 w 219"/>
                    <a:gd name="T19" fmla="*/ 124 h 233"/>
                    <a:gd name="T20" fmla="*/ 218 w 219"/>
                    <a:gd name="T21" fmla="*/ 96 h 233"/>
                    <a:gd name="T22" fmla="*/ 184 w 219"/>
                    <a:gd name="T23" fmla="*/ 77 h 233"/>
                    <a:gd name="T24" fmla="*/ 159 w 219"/>
                    <a:gd name="T25" fmla="*/ 91 h 233"/>
                    <a:gd name="T26" fmla="*/ 131 w 219"/>
                    <a:gd name="T27" fmla="*/ 103 h 233"/>
                    <a:gd name="T28" fmla="*/ 134 w 219"/>
                    <a:gd name="T29" fmla="*/ 36 h 233"/>
                    <a:gd name="T30" fmla="*/ 110 w 219"/>
                    <a:gd name="T31" fmla="*/ 1 h 233"/>
                    <a:gd name="T32" fmla="*/ 80 w 219"/>
                    <a:gd name="T33" fmla="*/ 17 h 233"/>
                    <a:gd name="T34" fmla="*/ 123 w 219"/>
                    <a:gd name="T35" fmla="*/ 185 h 233"/>
                    <a:gd name="T36" fmla="*/ 209 w 219"/>
                    <a:gd name="T37" fmla="*/ 208 h 233"/>
                    <a:gd name="T38" fmla="*/ 196 w 219"/>
                    <a:gd name="T39" fmla="*/ 232 h 233"/>
                    <a:gd name="T40" fmla="*/ 159 w 219"/>
                    <a:gd name="T41" fmla="*/ 223 h 233"/>
                    <a:gd name="T42" fmla="*/ 123 w 219"/>
                    <a:gd name="T43" fmla="*/ 185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9" h="233">
                      <a:moveTo>
                        <a:pt x="80" y="17"/>
                      </a:moveTo>
                      <a:cubicBezTo>
                        <a:pt x="81" y="40"/>
                        <a:pt x="76" y="61"/>
                        <a:pt x="75" y="81"/>
                      </a:cubicBezTo>
                      <a:cubicBezTo>
                        <a:pt x="74" y="100"/>
                        <a:pt x="69" y="115"/>
                        <a:pt x="60" y="127"/>
                      </a:cubicBezTo>
                      <a:cubicBezTo>
                        <a:pt x="48" y="126"/>
                        <a:pt x="38" y="125"/>
                        <a:pt x="28" y="118"/>
                      </a:cubicBezTo>
                      <a:cubicBezTo>
                        <a:pt x="18" y="114"/>
                        <a:pt x="3" y="131"/>
                        <a:pt x="0" y="146"/>
                      </a:cubicBezTo>
                      <a:cubicBezTo>
                        <a:pt x="1" y="149"/>
                        <a:pt x="13" y="142"/>
                        <a:pt x="23" y="150"/>
                      </a:cubicBezTo>
                      <a:cubicBezTo>
                        <a:pt x="35" y="160"/>
                        <a:pt x="51" y="162"/>
                        <a:pt x="63" y="159"/>
                      </a:cubicBezTo>
                      <a:cubicBezTo>
                        <a:pt x="58" y="176"/>
                        <a:pt x="46" y="189"/>
                        <a:pt x="32" y="201"/>
                      </a:cubicBezTo>
                      <a:cubicBezTo>
                        <a:pt x="15" y="225"/>
                        <a:pt x="28" y="231"/>
                        <a:pt x="108" y="194"/>
                      </a:cubicBezTo>
                      <a:cubicBezTo>
                        <a:pt x="121" y="171"/>
                        <a:pt x="127" y="149"/>
                        <a:pt x="131" y="124"/>
                      </a:cubicBezTo>
                      <a:cubicBezTo>
                        <a:pt x="164" y="116"/>
                        <a:pt x="210" y="103"/>
                        <a:pt x="218" y="96"/>
                      </a:cubicBezTo>
                      <a:cubicBezTo>
                        <a:pt x="214" y="83"/>
                        <a:pt x="196" y="84"/>
                        <a:pt x="184" y="77"/>
                      </a:cubicBezTo>
                      <a:cubicBezTo>
                        <a:pt x="174" y="80"/>
                        <a:pt x="167" y="85"/>
                        <a:pt x="159" y="91"/>
                      </a:cubicBezTo>
                      <a:cubicBezTo>
                        <a:pt x="150" y="98"/>
                        <a:pt x="140" y="106"/>
                        <a:pt x="131" y="103"/>
                      </a:cubicBezTo>
                      <a:cubicBezTo>
                        <a:pt x="130" y="77"/>
                        <a:pt x="142" y="58"/>
                        <a:pt x="134" y="36"/>
                      </a:cubicBezTo>
                      <a:cubicBezTo>
                        <a:pt x="129" y="24"/>
                        <a:pt x="121" y="12"/>
                        <a:pt x="110" y="1"/>
                      </a:cubicBezTo>
                      <a:cubicBezTo>
                        <a:pt x="96" y="0"/>
                        <a:pt x="100" y="15"/>
                        <a:pt x="80" y="17"/>
                      </a:cubicBezTo>
                      <a:close/>
                      <a:moveTo>
                        <a:pt x="123" y="185"/>
                      </a:moveTo>
                      <a:cubicBezTo>
                        <a:pt x="157" y="182"/>
                        <a:pt x="189" y="182"/>
                        <a:pt x="209" y="208"/>
                      </a:cubicBezTo>
                      <a:cubicBezTo>
                        <a:pt x="219" y="225"/>
                        <a:pt x="205" y="227"/>
                        <a:pt x="196" y="232"/>
                      </a:cubicBezTo>
                      <a:cubicBezTo>
                        <a:pt x="181" y="232"/>
                        <a:pt x="164" y="233"/>
                        <a:pt x="159" y="223"/>
                      </a:cubicBezTo>
                      <a:cubicBezTo>
                        <a:pt x="152" y="207"/>
                        <a:pt x="132" y="202"/>
                        <a:pt x="123" y="1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9" tIns="45720" rIns="91439" bIns="45720" numCol="1" anchor="t" anchorCtr="0" compatLnSpc="1"/>
                <a:p>
                  <a:endParaRPr lang="zh-CN" altLang="en-US" sz="1800"/>
                </a:p>
              </p:txBody>
            </p:sp>
            <p:sp>
              <p:nvSpPr>
                <p:cNvPr id="48" name="Freeform 23"/>
                <p:cNvSpPr/>
                <p:nvPr>
                  <p:custDataLst>
                    <p:tags r:id="rId18"/>
                  </p:custDataLst>
                </p:nvPr>
              </p:nvSpPr>
              <p:spPr bwMode="auto">
                <a:xfrm>
                  <a:off x="9680543" y="3034784"/>
                  <a:ext cx="952903" cy="1154827"/>
                </a:xfrm>
                <a:custGeom>
                  <a:avLst/>
                  <a:gdLst>
                    <a:gd name="T0" fmla="*/ 49 w 257"/>
                    <a:gd name="T1" fmla="*/ 24 h 310"/>
                    <a:gd name="T2" fmla="*/ 61 w 257"/>
                    <a:gd name="T3" fmla="*/ 78 h 310"/>
                    <a:gd name="T4" fmla="*/ 85 w 257"/>
                    <a:gd name="T5" fmla="*/ 72 h 310"/>
                    <a:gd name="T6" fmla="*/ 88 w 257"/>
                    <a:gd name="T7" fmla="*/ 55 h 310"/>
                    <a:gd name="T8" fmla="*/ 89 w 257"/>
                    <a:gd name="T9" fmla="*/ 37 h 310"/>
                    <a:gd name="T10" fmla="*/ 49 w 257"/>
                    <a:gd name="T11" fmla="*/ 24 h 310"/>
                    <a:gd name="T12" fmla="*/ 147 w 257"/>
                    <a:gd name="T13" fmla="*/ 48 h 310"/>
                    <a:gd name="T14" fmla="*/ 118 w 257"/>
                    <a:gd name="T15" fmla="*/ 26 h 310"/>
                    <a:gd name="T16" fmla="*/ 122 w 257"/>
                    <a:gd name="T17" fmla="*/ 62 h 310"/>
                    <a:gd name="T18" fmla="*/ 147 w 257"/>
                    <a:gd name="T19" fmla="*/ 48 h 310"/>
                    <a:gd name="T20" fmla="*/ 208 w 257"/>
                    <a:gd name="T21" fmla="*/ 9 h 310"/>
                    <a:gd name="T22" fmla="*/ 164 w 257"/>
                    <a:gd name="T23" fmla="*/ 76 h 310"/>
                    <a:gd name="T24" fmla="*/ 227 w 257"/>
                    <a:gd name="T25" fmla="*/ 63 h 310"/>
                    <a:gd name="T26" fmla="*/ 250 w 257"/>
                    <a:gd name="T27" fmla="*/ 38 h 310"/>
                    <a:gd name="T28" fmla="*/ 208 w 257"/>
                    <a:gd name="T29" fmla="*/ 9 h 310"/>
                    <a:gd name="T30" fmla="*/ 1 w 257"/>
                    <a:gd name="T31" fmla="*/ 163 h 310"/>
                    <a:gd name="T32" fmla="*/ 14 w 257"/>
                    <a:gd name="T33" fmla="*/ 116 h 310"/>
                    <a:gd name="T34" fmla="*/ 179 w 257"/>
                    <a:gd name="T35" fmla="*/ 101 h 310"/>
                    <a:gd name="T36" fmla="*/ 191 w 257"/>
                    <a:gd name="T37" fmla="*/ 129 h 310"/>
                    <a:gd name="T38" fmla="*/ 162 w 257"/>
                    <a:gd name="T39" fmla="*/ 149 h 310"/>
                    <a:gd name="T40" fmla="*/ 135 w 257"/>
                    <a:gd name="T41" fmla="*/ 215 h 310"/>
                    <a:gd name="T42" fmla="*/ 169 w 257"/>
                    <a:gd name="T43" fmla="*/ 222 h 310"/>
                    <a:gd name="T44" fmla="*/ 199 w 257"/>
                    <a:gd name="T45" fmla="*/ 221 h 310"/>
                    <a:gd name="T46" fmla="*/ 199 w 257"/>
                    <a:gd name="T47" fmla="*/ 247 h 310"/>
                    <a:gd name="T48" fmla="*/ 149 w 257"/>
                    <a:gd name="T49" fmla="*/ 246 h 310"/>
                    <a:gd name="T50" fmla="*/ 148 w 257"/>
                    <a:gd name="T51" fmla="*/ 259 h 310"/>
                    <a:gd name="T52" fmla="*/ 111 w 257"/>
                    <a:gd name="T53" fmla="*/ 300 h 310"/>
                    <a:gd name="T54" fmla="*/ 41 w 257"/>
                    <a:gd name="T55" fmla="*/ 263 h 310"/>
                    <a:gd name="T56" fmla="*/ 32 w 257"/>
                    <a:gd name="T57" fmla="*/ 213 h 310"/>
                    <a:gd name="T58" fmla="*/ 104 w 257"/>
                    <a:gd name="T59" fmla="*/ 219 h 310"/>
                    <a:gd name="T60" fmla="*/ 139 w 257"/>
                    <a:gd name="T61" fmla="*/ 167 h 310"/>
                    <a:gd name="T62" fmla="*/ 98 w 257"/>
                    <a:gd name="T63" fmla="*/ 183 h 310"/>
                    <a:gd name="T64" fmla="*/ 67 w 257"/>
                    <a:gd name="T65" fmla="*/ 196 h 310"/>
                    <a:gd name="T66" fmla="*/ 145 w 257"/>
                    <a:gd name="T67" fmla="*/ 136 h 310"/>
                    <a:gd name="T68" fmla="*/ 55 w 257"/>
                    <a:gd name="T69" fmla="*/ 149 h 310"/>
                    <a:gd name="T70" fmla="*/ 39 w 257"/>
                    <a:gd name="T71" fmla="*/ 154 h 310"/>
                    <a:gd name="T72" fmla="*/ 1 w 257"/>
                    <a:gd name="T73" fmla="*/ 163 h 310"/>
                    <a:gd name="T74" fmla="*/ 60 w 257"/>
                    <a:gd name="T75" fmla="*/ 249 h 310"/>
                    <a:gd name="T76" fmla="*/ 71 w 257"/>
                    <a:gd name="T77" fmla="*/ 272 h 310"/>
                    <a:gd name="T78" fmla="*/ 104 w 257"/>
                    <a:gd name="T79" fmla="*/ 272 h 310"/>
                    <a:gd name="T80" fmla="*/ 114 w 257"/>
                    <a:gd name="T81" fmla="*/ 253 h 310"/>
                    <a:gd name="T82" fmla="*/ 60 w 257"/>
                    <a:gd name="T83" fmla="*/ 24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7" h="310">
                      <a:moveTo>
                        <a:pt x="49" y="24"/>
                      </a:moveTo>
                      <a:cubicBezTo>
                        <a:pt x="36" y="41"/>
                        <a:pt x="44" y="58"/>
                        <a:pt x="61" y="78"/>
                      </a:cubicBezTo>
                      <a:cubicBezTo>
                        <a:pt x="74" y="80"/>
                        <a:pt x="82" y="79"/>
                        <a:pt x="85" y="72"/>
                      </a:cubicBezTo>
                      <a:cubicBezTo>
                        <a:pt x="88" y="68"/>
                        <a:pt x="87" y="61"/>
                        <a:pt x="88" y="55"/>
                      </a:cubicBezTo>
                      <a:cubicBezTo>
                        <a:pt x="88" y="49"/>
                        <a:pt x="90" y="43"/>
                        <a:pt x="89" y="37"/>
                      </a:cubicBezTo>
                      <a:cubicBezTo>
                        <a:pt x="84" y="20"/>
                        <a:pt x="47" y="4"/>
                        <a:pt x="49" y="24"/>
                      </a:cubicBezTo>
                      <a:close/>
                      <a:moveTo>
                        <a:pt x="147" y="48"/>
                      </a:moveTo>
                      <a:cubicBezTo>
                        <a:pt x="141" y="36"/>
                        <a:pt x="139" y="22"/>
                        <a:pt x="118" y="26"/>
                      </a:cubicBezTo>
                      <a:cubicBezTo>
                        <a:pt x="103" y="43"/>
                        <a:pt x="115" y="56"/>
                        <a:pt x="122" y="62"/>
                      </a:cubicBezTo>
                      <a:cubicBezTo>
                        <a:pt x="125" y="70"/>
                        <a:pt x="130" y="64"/>
                        <a:pt x="147" y="48"/>
                      </a:cubicBezTo>
                      <a:close/>
                      <a:moveTo>
                        <a:pt x="208" y="9"/>
                      </a:moveTo>
                      <a:cubicBezTo>
                        <a:pt x="193" y="40"/>
                        <a:pt x="178" y="52"/>
                        <a:pt x="164" y="76"/>
                      </a:cubicBezTo>
                      <a:cubicBezTo>
                        <a:pt x="186" y="60"/>
                        <a:pt x="207" y="62"/>
                        <a:pt x="227" y="63"/>
                      </a:cubicBezTo>
                      <a:cubicBezTo>
                        <a:pt x="250" y="50"/>
                        <a:pt x="257" y="42"/>
                        <a:pt x="250" y="38"/>
                      </a:cubicBezTo>
                      <a:cubicBezTo>
                        <a:pt x="240" y="17"/>
                        <a:pt x="229" y="0"/>
                        <a:pt x="208" y="9"/>
                      </a:cubicBezTo>
                      <a:close/>
                      <a:moveTo>
                        <a:pt x="1" y="163"/>
                      </a:moveTo>
                      <a:cubicBezTo>
                        <a:pt x="3" y="149"/>
                        <a:pt x="12" y="130"/>
                        <a:pt x="14" y="116"/>
                      </a:cubicBezTo>
                      <a:cubicBezTo>
                        <a:pt x="62" y="91"/>
                        <a:pt x="104" y="91"/>
                        <a:pt x="179" y="101"/>
                      </a:cubicBezTo>
                      <a:cubicBezTo>
                        <a:pt x="186" y="106"/>
                        <a:pt x="193" y="121"/>
                        <a:pt x="191" y="129"/>
                      </a:cubicBezTo>
                      <a:cubicBezTo>
                        <a:pt x="180" y="139"/>
                        <a:pt x="173" y="139"/>
                        <a:pt x="162" y="149"/>
                      </a:cubicBezTo>
                      <a:cubicBezTo>
                        <a:pt x="166" y="170"/>
                        <a:pt x="149" y="192"/>
                        <a:pt x="135" y="215"/>
                      </a:cubicBezTo>
                      <a:cubicBezTo>
                        <a:pt x="136" y="226"/>
                        <a:pt x="151" y="225"/>
                        <a:pt x="169" y="222"/>
                      </a:cubicBezTo>
                      <a:cubicBezTo>
                        <a:pt x="179" y="221"/>
                        <a:pt x="191" y="216"/>
                        <a:pt x="199" y="221"/>
                      </a:cubicBezTo>
                      <a:cubicBezTo>
                        <a:pt x="220" y="236"/>
                        <a:pt x="204" y="246"/>
                        <a:pt x="199" y="247"/>
                      </a:cubicBezTo>
                      <a:cubicBezTo>
                        <a:pt x="177" y="249"/>
                        <a:pt x="153" y="250"/>
                        <a:pt x="149" y="246"/>
                      </a:cubicBezTo>
                      <a:cubicBezTo>
                        <a:pt x="146" y="252"/>
                        <a:pt x="150" y="252"/>
                        <a:pt x="148" y="259"/>
                      </a:cubicBezTo>
                      <a:cubicBezTo>
                        <a:pt x="141" y="287"/>
                        <a:pt x="127" y="298"/>
                        <a:pt x="111" y="300"/>
                      </a:cubicBezTo>
                      <a:cubicBezTo>
                        <a:pt x="70" y="310"/>
                        <a:pt x="40" y="303"/>
                        <a:pt x="41" y="263"/>
                      </a:cubicBezTo>
                      <a:cubicBezTo>
                        <a:pt x="18" y="240"/>
                        <a:pt x="9" y="221"/>
                        <a:pt x="32" y="213"/>
                      </a:cubicBezTo>
                      <a:cubicBezTo>
                        <a:pt x="42" y="226"/>
                        <a:pt x="69" y="225"/>
                        <a:pt x="104" y="219"/>
                      </a:cubicBezTo>
                      <a:cubicBezTo>
                        <a:pt x="116" y="201"/>
                        <a:pt x="127" y="184"/>
                        <a:pt x="139" y="167"/>
                      </a:cubicBezTo>
                      <a:cubicBezTo>
                        <a:pt x="128" y="166"/>
                        <a:pt x="105" y="163"/>
                        <a:pt x="98" y="183"/>
                      </a:cubicBezTo>
                      <a:cubicBezTo>
                        <a:pt x="91" y="205"/>
                        <a:pt x="75" y="199"/>
                        <a:pt x="67" y="196"/>
                      </a:cubicBezTo>
                      <a:cubicBezTo>
                        <a:pt x="51" y="158"/>
                        <a:pt x="125" y="157"/>
                        <a:pt x="145" y="136"/>
                      </a:cubicBezTo>
                      <a:cubicBezTo>
                        <a:pt x="131" y="121"/>
                        <a:pt x="100" y="131"/>
                        <a:pt x="55" y="149"/>
                      </a:cubicBezTo>
                      <a:cubicBezTo>
                        <a:pt x="53" y="149"/>
                        <a:pt x="40" y="151"/>
                        <a:pt x="39" y="154"/>
                      </a:cubicBezTo>
                      <a:cubicBezTo>
                        <a:pt x="36" y="177"/>
                        <a:pt x="0" y="189"/>
                        <a:pt x="1" y="163"/>
                      </a:cubicBezTo>
                      <a:close/>
                      <a:moveTo>
                        <a:pt x="60" y="249"/>
                      </a:moveTo>
                      <a:cubicBezTo>
                        <a:pt x="55" y="256"/>
                        <a:pt x="58" y="262"/>
                        <a:pt x="71" y="272"/>
                      </a:cubicBezTo>
                      <a:cubicBezTo>
                        <a:pt x="75" y="275"/>
                        <a:pt x="88" y="273"/>
                        <a:pt x="104" y="272"/>
                      </a:cubicBezTo>
                      <a:cubicBezTo>
                        <a:pt x="108" y="264"/>
                        <a:pt x="111" y="261"/>
                        <a:pt x="114" y="253"/>
                      </a:cubicBezTo>
                      <a:cubicBezTo>
                        <a:pt x="96" y="251"/>
                        <a:pt x="78" y="250"/>
                        <a:pt x="60" y="2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9" tIns="45720" rIns="91439" bIns="45720" numCol="1" anchor="t" anchorCtr="0" compatLnSpc="1"/>
                <a:p>
                  <a:endParaRPr lang="zh-CN" altLang="en-US" sz="1800"/>
                </a:p>
              </p:txBody>
            </p:sp>
            <p:sp>
              <p:nvSpPr>
                <p:cNvPr id="49" name="Freeform 24"/>
                <p:cNvSpPr/>
                <p:nvPr>
                  <p:custDataLst>
                    <p:tags r:id="rId19"/>
                  </p:custDataLst>
                </p:nvPr>
              </p:nvSpPr>
              <p:spPr bwMode="auto">
                <a:xfrm>
                  <a:off x="3724901" y="3093774"/>
                  <a:ext cx="680645" cy="1039118"/>
                </a:xfrm>
                <a:custGeom>
                  <a:avLst/>
                  <a:gdLst>
                    <a:gd name="T0" fmla="*/ 13 w 184"/>
                    <a:gd name="T1" fmla="*/ 114 h 279"/>
                    <a:gd name="T2" fmla="*/ 6 w 184"/>
                    <a:gd name="T3" fmla="*/ 136 h 279"/>
                    <a:gd name="T4" fmla="*/ 1 w 184"/>
                    <a:gd name="T5" fmla="*/ 157 h 279"/>
                    <a:gd name="T6" fmla="*/ 59 w 184"/>
                    <a:gd name="T7" fmla="*/ 225 h 279"/>
                    <a:gd name="T8" fmla="*/ 67 w 184"/>
                    <a:gd name="T9" fmla="*/ 255 h 279"/>
                    <a:gd name="T10" fmla="*/ 103 w 184"/>
                    <a:gd name="T11" fmla="*/ 279 h 279"/>
                    <a:gd name="T12" fmla="*/ 167 w 184"/>
                    <a:gd name="T13" fmla="*/ 273 h 279"/>
                    <a:gd name="T14" fmla="*/ 184 w 184"/>
                    <a:gd name="T15" fmla="*/ 260 h 279"/>
                    <a:gd name="T16" fmla="*/ 182 w 184"/>
                    <a:gd name="T17" fmla="*/ 236 h 279"/>
                    <a:gd name="T18" fmla="*/ 135 w 184"/>
                    <a:gd name="T19" fmla="*/ 237 h 279"/>
                    <a:gd name="T20" fmla="*/ 90 w 184"/>
                    <a:gd name="T21" fmla="*/ 227 h 279"/>
                    <a:gd name="T22" fmla="*/ 143 w 184"/>
                    <a:gd name="T23" fmla="*/ 202 h 279"/>
                    <a:gd name="T24" fmla="*/ 146 w 184"/>
                    <a:gd name="T25" fmla="*/ 159 h 279"/>
                    <a:gd name="T26" fmla="*/ 182 w 184"/>
                    <a:gd name="T27" fmla="*/ 113 h 279"/>
                    <a:gd name="T28" fmla="*/ 126 w 184"/>
                    <a:gd name="T29" fmla="*/ 63 h 279"/>
                    <a:gd name="T30" fmla="*/ 83 w 184"/>
                    <a:gd name="T31" fmla="*/ 0 h 279"/>
                    <a:gd name="T32" fmla="*/ 88 w 184"/>
                    <a:gd name="T33" fmla="*/ 60 h 279"/>
                    <a:gd name="T34" fmla="*/ 41 w 184"/>
                    <a:gd name="T35" fmla="*/ 124 h 279"/>
                    <a:gd name="T36" fmla="*/ 46 w 184"/>
                    <a:gd name="T37" fmla="*/ 182 h 279"/>
                    <a:gd name="T38" fmla="*/ 13 w 184"/>
                    <a:gd name="T39" fmla="*/ 114 h 279"/>
                    <a:gd name="T40" fmla="*/ 112 w 184"/>
                    <a:gd name="T41" fmla="*/ 90 h 279"/>
                    <a:gd name="T42" fmla="*/ 132 w 184"/>
                    <a:gd name="T43" fmla="*/ 89 h 279"/>
                    <a:gd name="T44" fmla="*/ 147 w 184"/>
                    <a:gd name="T45" fmla="*/ 114 h 279"/>
                    <a:gd name="T46" fmla="*/ 129 w 184"/>
                    <a:gd name="T47" fmla="*/ 141 h 279"/>
                    <a:gd name="T48" fmla="*/ 108 w 184"/>
                    <a:gd name="T49" fmla="*/ 142 h 279"/>
                    <a:gd name="T50" fmla="*/ 105 w 184"/>
                    <a:gd name="T51" fmla="*/ 117 h 279"/>
                    <a:gd name="T52" fmla="*/ 112 w 184"/>
                    <a:gd name="T53" fmla="*/ 90 h 279"/>
                    <a:gd name="T54" fmla="*/ 89 w 184"/>
                    <a:gd name="T55" fmla="*/ 161 h 279"/>
                    <a:gd name="T56" fmla="*/ 107 w 184"/>
                    <a:gd name="T57" fmla="*/ 158 h 279"/>
                    <a:gd name="T58" fmla="*/ 105 w 184"/>
                    <a:gd name="T59" fmla="*/ 167 h 279"/>
                    <a:gd name="T60" fmla="*/ 95 w 184"/>
                    <a:gd name="T61" fmla="*/ 168 h 279"/>
                    <a:gd name="T62" fmla="*/ 89 w 184"/>
                    <a:gd name="T63" fmla="*/ 161 h 279"/>
                    <a:gd name="T64" fmla="*/ 95 w 184"/>
                    <a:gd name="T65" fmla="*/ 181 h 279"/>
                    <a:gd name="T66" fmla="*/ 112 w 184"/>
                    <a:gd name="T67" fmla="*/ 178 h 279"/>
                    <a:gd name="T68" fmla="*/ 119 w 184"/>
                    <a:gd name="T69" fmla="*/ 184 h 279"/>
                    <a:gd name="T70" fmla="*/ 103 w 184"/>
                    <a:gd name="T71" fmla="*/ 186 h 279"/>
                    <a:gd name="T72" fmla="*/ 95 w 184"/>
                    <a:gd name="T73" fmla="*/ 181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4" h="279">
                      <a:moveTo>
                        <a:pt x="13" y="114"/>
                      </a:moveTo>
                      <a:cubicBezTo>
                        <a:pt x="7" y="115"/>
                        <a:pt x="8" y="124"/>
                        <a:pt x="6" y="136"/>
                      </a:cubicBezTo>
                      <a:cubicBezTo>
                        <a:pt x="5" y="142"/>
                        <a:pt x="0" y="150"/>
                        <a:pt x="1" y="157"/>
                      </a:cubicBezTo>
                      <a:cubicBezTo>
                        <a:pt x="1" y="205"/>
                        <a:pt x="21" y="214"/>
                        <a:pt x="59" y="225"/>
                      </a:cubicBezTo>
                      <a:cubicBezTo>
                        <a:pt x="62" y="235"/>
                        <a:pt x="65" y="245"/>
                        <a:pt x="67" y="255"/>
                      </a:cubicBezTo>
                      <a:cubicBezTo>
                        <a:pt x="77" y="267"/>
                        <a:pt x="90" y="274"/>
                        <a:pt x="103" y="279"/>
                      </a:cubicBezTo>
                      <a:cubicBezTo>
                        <a:pt x="126" y="273"/>
                        <a:pt x="147" y="270"/>
                        <a:pt x="167" y="273"/>
                      </a:cubicBezTo>
                      <a:cubicBezTo>
                        <a:pt x="173" y="269"/>
                        <a:pt x="178" y="264"/>
                        <a:pt x="184" y="260"/>
                      </a:cubicBezTo>
                      <a:cubicBezTo>
                        <a:pt x="182" y="254"/>
                        <a:pt x="180" y="242"/>
                        <a:pt x="182" y="236"/>
                      </a:cubicBezTo>
                      <a:cubicBezTo>
                        <a:pt x="158" y="235"/>
                        <a:pt x="147" y="237"/>
                        <a:pt x="135" y="237"/>
                      </a:cubicBezTo>
                      <a:cubicBezTo>
                        <a:pt x="108" y="251"/>
                        <a:pt x="91" y="245"/>
                        <a:pt x="90" y="227"/>
                      </a:cubicBezTo>
                      <a:cubicBezTo>
                        <a:pt x="107" y="226"/>
                        <a:pt x="119" y="224"/>
                        <a:pt x="143" y="202"/>
                      </a:cubicBezTo>
                      <a:cubicBezTo>
                        <a:pt x="138" y="188"/>
                        <a:pt x="138" y="173"/>
                        <a:pt x="146" y="159"/>
                      </a:cubicBezTo>
                      <a:cubicBezTo>
                        <a:pt x="158" y="144"/>
                        <a:pt x="170" y="128"/>
                        <a:pt x="182" y="113"/>
                      </a:cubicBezTo>
                      <a:cubicBezTo>
                        <a:pt x="167" y="92"/>
                        <a:pt x="147" y="78"/>
                        <a:pt x="126" y="63"/>
                      </a:cubicBezTo>
                      <a:cubicBezTo>
                        <a:pt x="128" y="26"/>
                        <a:pt x="110" y="5"/>
                        <a:pt x="83" y="0"/>
                      </a:cubicBezTo>
                      <a:cubicBezTo>
                        <a:pt x="90" y="24"/>
                        <a:pt x="97" y="45"/>
                        <a:pt x="88" y="60"/>
                      </a:cubicBezTo>
                      <a:cubicBezTo>
                        <a:pt x="66" y="78"/>
                        <a:pt x="50" y="100"/>
                        <a:pt x="41" y="124"/>
                      </a:cubicBezTo>
                      <a:cubicBezTo>
                        <a:pt x="54" y="142"/>
                        <a:pt x="64" y="161"/>
                        <a:pt x="46" y="182"/>
                      </a:cubicBezTo>
                      <a:cubicBezTo>
                        <a:pt x="25" y="161"/>
                        <a:pt x="20" y="120"/>
                        <a:pt x="13" y="114"/>
                      </a:cubicBezTo>
                      <a:close/>
                      <a:moveTo>
                        <a:pt x="112" y="90"/>
                      </a:moveTo>
                      <a:cubicBezTo>
                        <a:pt x="119" y="91"/>
                        <a:pt x="125" y="87"/>
                        <a:pt x="132" y="89"/>
                      </a:cubicBezTo>
                      <a:cubicBezTo>
                        <a:pt x="149" y="95"/>
                        <a:pt x="155" y="107"/>
                        <a:pt x="147" y="114"/>
                      </a:cubicBezTo>
                      <a:cubicBezTo>
                        <a:pt x="141" y="123"/>
                        <a:pt x="135" y="132"/>
                        <a:pt x="129" y="141"/>
                      </a:cubicBezTo>
                      <a:cubicBezTo>
                        <a:pt x="122" y="145"/>
                        <a:pt x="115" y="145"/>
                        <a:pt x="108" y="142"/>
                      </a:cubicBezTo>
                      <a:cubicBezTo>
                        <a:pt x="107" y="134"/>
                        <a:pt x="106" y="125"/>
                        <a:pt x="105" y="117"/>
                      </a:cubicBezTo>
                      <a:cubicBezTo>
                        <a:pt x="102" y="104"/>
                        <a:pt x="105" y="96"/>
                        <a:pt x="112" y="90"/>
                      </a:cubicBezTo>
                      <a:close/>
                      <a:moveTo>
                        <a:pt x="89" y="161"/>
                      </a:moveTo>
                      <a:cubicBezTo>
                        <a:pt x="93" y="159"/>
                        <a:pt x="102" y="160"/>
                        <a:pt x="107" y="158"/>
                      </a:cubicBezTo>
                      <a:cubicBezTo>
                        <a:pt x="108" y="162"/>
                        <a:pt x="104" y="163"/>
                        <a:pt x="105" y="167"/>
                      </a:cubicBezTo>
                      <a:cubicBezTo>
                        <a:pt x="101" y="167"/>
                        <a:pt x="98" y="168"/>
                        <a:pt x="95" y="168"/>
                      </a:cubicBezTo>
                      <a:cubicBezTo>
                        <a:pt x="93" y="166"/>
                        <a:pt x="91" y="164"/>
                        <a:pt x="89" y="161"/>
                      </a:cubicBezTo>
                      <a:close/>
                      <a:moveTo>
                        <a:pt x="95" y="181"/>
                      </a:moveTo>
                      <a:cubicBezTo>
                        <a:pt x="101" y="180"/>
                        <a:pt x="106" y="179"/>
                        <a:pt x="112" y="178"/>
                      </a:cubicBezTo>
                      <a:cubicBezTo>
                        <a:pt x="114" y="180"/>
                        <a:pt x="117" y="182"/>
                        <a:pt x="119" y="184"/>
                      </a:cubicBezTo>
                      <a:cubicBezTo>
                        <a:pt x="114" y="185"/>
                        <a:pt x="108" y="185"/>
                        <a:pt x="103" y="186"/>
                      </a:cubicBezTo>
                      <a:cubicBezTo>
                        <a:pt x="100" y="185"/>
                        <a:pt x="98" y="183"/>
                        <a:pt x="95" y="1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9" tIns="45720" rIns="91439" bIns="45720" numCol="1" anchor="t" anchorCtr="0" compatLnSpc="1"/>
                <a:p>
                  <a:endParaRPr lang="zh-CN" altLang="en-US" sz="1800"/>
                </a:p>
              </p:txBody>
            </p:sp>
            <p:sp>
              <p:nvSpPr>
                <p:cNvPr id="50" name="Freeform 25"/>
                <p:cNvSpPr/>
                <p:nvPr>
                  <p:custDataLst>
                    <p:tags r:id="rId20"/>
                  </p:custDataLst>
                </p:nvPr>
              </p:nvSpPr>
              <p:spPr bwMode="auto">
                <a:xfrm>
                  <a:off x="4870653" y="3182258"/>
                  <a:ext cx="691989" cy="862150"/>
                </a:xfrm>
                <a:custGeom>
                  <a:avLst/>
                  <a:gdLst>
                    <a:gd name="T0" fmla="*/ 49 w 187"/>
                    <a:gd name="T1" fmla="*/ 23 h 231"/>
                    <a:gd name="T2" fmla="*/ 68 w 187"/>
                    <a:gd name="T3" fmla="*/ 14 h 231"/>
                    <a:gd name="T4" fmla="*/ 92 w 187"/>
                    <a:gd name="T5" fmla="*/ 3 h 231"/>
                    <a:gd name="T6" fmla="*/ 120 w 187"/>
                    <a:gd name="T7" fmla="*/ 16 h 231"/>
                    <a:gd name="T8" fmla="*/ 124 w 187"/>
                    <a:gd name="T9" fmla="*/ 34 h 231"/>
                    <a:gd name="T10" fmla="*/ 90 w 187"/>
                    <a:gd name="T11" fmla="*/ 113 h 231"/>
                    <a:gd name="T12" fmla="*/ 142 w 187"/>
                    <a:gd name="T13" fmla="*/ 125 h 231"/>
                    <a:gd name="T14" fmla="*/ 181 w 187"/>
                    <a:gd name="T15" fmla="*/ 136 h 231"/>
                    <a:gd name="T16" fmla="*/ 178 w 187"/>
                    <a:gd name="T17" fmla="*/ 157 h 231"/>
                    <a:gd name="T18" fmla="*/ 142 w 187"/>
                    <a:gd name="T19" fmla="*/ 158 h 231"/>
                    <a:gd name="T20" fmla="*/ 111 w 187"/>
                    <a:gd name="T21" fmla="*/ 229 h 231"/>
                    <a:gd name="T22" fmla="*/ 58 w 187"/>
                    <a:gd name="T23" fmla="*/ 227 h 231"/>
                    <a:gd name="T24" fmla="*/ 23 w 187"/>
                    <a:gd name="T25" fmla="*/ 223 h 231"/>
                    <a:gd name="T26" fmla="*/ 13 w 187"/>
                    <a:gd name="T27" fmla="*/ 169 h 231"/>
                    <a:gd name="T28" fmla="*/ 5 w 187"/>
                    <a:gd name="T29" fmla="*/ 141 h 231"/>
                    <a:gd name="T30" fmla="*/ 64 w 187"/>
                    <a:gd name="T31" fmla="*/ 136 h 231"/>
                    <a:gd name="T32" fmla="*/ 57 w 187"/>
                    <a:gd name="T33" fmla="*/ 120 h 231"/>
                    <a:gd name="T34" fmla="*/ 83 w 187"/>
                    <a:gd name="T35" fmla="*/ 66 h 231"/>
                    <a:gd name="T36" fmla="*/ 76 w 187"/>
                    <a:gd name="T37" fmla="*/ 42 h 231"/>
                    <a:gd name="T38" fmla="*/ 49 w 187"/>
                    <a:gd name="T39" fmla="*/ 23 h 231"/>
                    <a:gd name="T40" fmla="*/ 31 w 187"/>
                    <a:gd name="T41" fmla="*/ 165 h 231"/>
                    <a:gd name="T42" fmla="*/ 89 w 187"/>
                    <a:gd name="T43" fmla="*/ 198 h 231"/>
                    <a:gd name="T44" fmla="*/ 97 w 187"/>
                    <a:gd name="T45" fmla="*/ 162 h 231"/>
                    <a:gd name="T46" fmla="*/ 31 w 187"/>
                    <a:gd name="T47" fmla="*/ 165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7" h="231">
                      <a:moveTo>
                        <a:pt x="49" y="23"/>
                      </a:moveTo>
                      <a:cubicBezTo>
                        <a:pt x="54" y="19"/>
                        <a:pt x="61" y="18"/>
                        <a:pt x="68" y="14"/>
                      </a:cubicBezTo>
                      <a:cubicBezTo>
                        <a:pt x="75" y="11"/>
                        <a:pt x="84" y="5"/>
                        <a:pt x="92" y="3"/>
                      </a:cubicBezTo>
                      <a:cubicBezTo>
                        <a:pt x="104" y="0"/>
                        <a:pt x="114" y="7"/>
                        <a:pt x="120" y="16"/>
                      </a:cubicBezTo>
                      <a:cubicBezTo>
                        <a:pt x="123" y="21"/>
                        <a:pt x="123" y="28"/>
                        <a:pt x="124" y="34"/>
                      </a:cubicBezTo>
                      <a:cubicBezTo>
                        <a:pt x="119" y="63"/>
                        <a:pt x="105" y="88"/>
                        <a:pt x="90" y="113"/>
                      </a:cubicBezTo>
                      <a:cubicBezTo>
                        <a:pt x="103" y="124"/>
                        <a:pt x="125" y="121"/>
                        <a:pt x="142" y="125"/>
                      </a:cubicBezTo>
                      <a:cubicBezTo>
                        <a:pt x="148" y="126"/>
                        <a:pt x="170" y="127"/>
                        <a:pt x="181" y="136"/>
                      </a:cubicBezTo>
                      <a:cubicBezTo>
                        <a:pt x="187" y="141"/>
                        <a:pt x="185" y="148"/>
                        <a:pt x="178" y="157"/>
                      </a:cubicBezTo>
                      <a:cubicBezTo>
                        <a:pt x="174" y="162"/>
                        <a:pt x="148" y="155"/>
                        <a:pt x="142" y="158"/>
                      </a:cubicBezTo>
                      <a:cubicBezTo>
                        <a:pt x="134" y="181"/>
                        <a:pt x="134" y="200"/>
                        <a:pt x="111" y="229"/>
                      </a:cubicBezTo>
                      <a:cubicBezTo>
                        <a:pt x="96" y="230"/>
                        <a:pt x="76" y="231"/>
                        <a:pt x="58" y="227"/>
                      </a:cubicBezTo>
                      <a:cubicBezTo>
                        <a:pt x="46" y="224"/>
                        <a:pt x="33" y="225"/>
                        <a:pt x="23" y="223"/>
                      </a:cubicBezTo>
                      <a:cubicBezTo>
                        <a:pt x="28" y="203"/>
                        <a:pt x="25" y="185"/>
                        <a:pt x="13" y="169"/>
                      </a:cubicBezTo>
                      <a:cubicBezTo>
                        <a:pt x="5" y="164"/>
                        <a:pt x="0" y="156"/>
                        <a:pt x="5" y="141"/>
                      </a:cubicBezTo>
                      <a:cubicBezTo>
                        <a:pt x="15" y="129"/>
                        <a:pt x="41" y="134"/>
                        <a:pt x="64" y="136"/>
                      </a:cubicBezTo>
                      <a:cubicBezTo>
                        <a:pt x="62" y="131"/>
                        <a:pt x="59" y="125"/>
                        <a:pt x="57" y="120"/>
                      </a:cubicBezTo>
                      <a:cubicBezTo>
                        <a:pt x="62" y="102"/>
                        <a:pt x="71" y="88"/>
                        <a:pt x="83" y="66"/>
                      </a:cubicBezTo>
                      <a:cubicBezTo>
                        <a:pt x="73" y="62"/>
                        <a:pt x="69" y="49"/>
                        <a:pt x="76" y="42"/>
                      </a:cubicBezTo>
                      <a:cubicBezTo>
                        <a:pt x="81" y="36"/>
                        <a:pt x="60" y="36"/>
                        <a:pt x="49" y="23"/>
                      </a:cubicBezTo>
                      <a:close/>
                      <a:moveTo>
                        <a:pt x="31" y="165"/>
                      </a:moveTo>
                      <a:cubicBezTo>
                        <a:pt x="34" y="187"/>
                        <a:pt x="54" y="198"/>
                        <a:pt x="89" y="198"/>
                      </a:cubicBezTo>
                      <a:cubicBezTo>
                        <a:pt x="100" y="189"/>
                        <a:pt x="102" y="177"/>
                        <a:pt x="97" y="162"/>
                      </a:cubicBezTo>
                      <a:cubicBezTo>
                        <a:pt x="75" y="158"/>
                        <a:pt x="59" y="162"/>
                        <a:pt x="31"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9" tIns="45720" rIns="91439" bIns="45720" numCol="1" anchor="t" anchorCtr="0" compatLnSpc="1"/>
                <a:p>
                  <a:endParaRPr lang="zh-CN" altLang="en-US" sz="1800"/>
                </a:p>
              </p:txBody>
            </p:sp>
            <p:sp>
              <p:nvSpPr>
                <p:cNvPr id="51" name="Freeform 26"/>
                <p:cNvSpPr/>
                <p:nvPr>
                  <p:custDataLst>
                    <p:tags r:id="rId21"/>
                  </p:custDataLst>
                </p:nvPr>
              </p:nvSpPr>
              <p:spPr bwMode="auto">
                <a:xfrm>
                  <a:off x="5898427" y="3043860"/>
                  <a:ext cx="1011892" cy="1238774"/>
                </a:xfrm>
                <a:custGeom>
                  <a:avLst/>
                  <a:gdLst>
                    <a:gd name="T0" fmla="*/ 207 w 273"/>
                    <a:gd name="T1" fmla="*/ 11 h 332"/>
                    <a:gd name="T2" fmla="*/ 199 w 273"/>
                    <a:gd name="T3" fmla="*/ 76 h 332"/>
                    <a:gd name="T4" fmla="*/ 158 w 273"/>
                    <a:gd name="T5" fmla="*/ 75 h 332"/>
                    <a:gd name="T6" fmla="*/ 154 w 273"/>
                    <a:gd name="T7" fmla="*/ 101 h 332"/>
                    <a:gd name="T8" fmla="*/ 149 w 273"/>
                    <a:gd name="T9" fmla="*/ 140 h 332"/>
                    <a:gd name="T10" fmla="*/ 165 w 273"/>
                    <a:gd name="T11" fmla="*/ 145 h 332"/>
                    <a:gd name="T12" fmla="*/ 137 w 273"/>
                    <a:gd name="T13" fmla="*/ 186 h 332"/>
                    <a:gd name="T14" fmla="*/ 152 w 273"/>
                    <a:gd name="T15" fmla="*/ 199 h 332"/>
                    <a:gd name="T16" fmla="*/ 190 w 273"/>
                    <a:gd name="T17" fmla="*/ 197 h 332"/>
                    <a:gd name="T18" fmla="*/ 205 w 273"/>
                    <a:gd name="T19" fmla="*/ 332 h 332"/>
                    <a:gd name="T20" fmla="*/ 248 w 273"/>
                    <a:gd name="T21" fmla="*/ 161 h 332"/>
                    <a:gd name="T22" fmla="*/ 241 w 273"/>
                    <a:gd name="T23" fmla="*/ 111 h 332"/>
                    <a:gd name="T24" fmla="*/ 207 w 273"/>
                    <a:gd name="T25" fmla="*/ 11 h 332"/>
                    <a:gd name="T26" fmla="*/ 110 w 273"/>
                    <a:gd name="T27" fmla="*/ 15 h 332"/>
                    <a:gd name="T28" fmla="*/ 112 w 273"/>
                    <a:gd name="T29" fmla="*/ 47 h 332"/>
                    <a:gd name="T30" fmla="*/ 87 w 273"/>
                    <a:gd name="T31" fmla="*/ 97 h 332"/>
                    <a:gd name="T32" fmla="*/ 90 w 273"/>
                    <a:gd name="T33" fmla="*/ 121 h 332"/>
                    <a:gd name="T34" fmla="*/ 86 w 273"/>
                    <a:gd name="T35" fmla="*/ 152 h 332"/>
                    <a:gd name="T36" fmla="*/ 126 w 273"/>
                    <a:gd name="T37" fmla="*/ 117 h 332"/>
                    <a:gd name="T38" fmla="*/ 139 w 273"/>
                    <a:gd name="T39" fmla="*/ 106 h 332"/>
                    <a:gd name="T40" fmla="*/ 139 w 273"/>
                    <a:gd name="T41" fmla="*/ 122 h 332"/>
                    <a:gd name="T42" fmla="*/ 90 w 273"/>
                    <a:gd name="T43" fmla="*/ 193 h 332"/>
                    <a:gd name="T44" fmla="*/ 88 w 273"/>
                    <a:gd name="T45" fmla="*/ 274 h 332"/>
                    <a:gd name="T46" fmla="*/ 58 w 273"/>
                    <a:gd name="T47" fmla="*/ 246 h 332"/>
                    <a:gd name="T48" fmla="*/ 77 w 273"/>
                    <a:gd name="T49" fmla="*/ 247 h 332"/>
                    <a:gd name="T50" fmla="*/ 77 w 273"/>
                    <a:gd name="T51" fmla="*/ 213 h 332"/>
                    <a:gd name="T52" fmla="*/ 25 w 273"/>
                    <a:gd name="T53" fmla="*/ 239 h 332"/>
                    <a:gd name="T54" fmla="*/ 10 w 273"/>
                    <a:gd name="T55" fmla="*/ 217 h 332"/>
                    <a:gd name="T56" fmla="*/ 44 w 273"/>
                    <a:gd name="T57" fmla="*/ 150 h 332"/>
                    <a:gd name="T58" fmla="*/ 9 w 273"/>
                    <a:gd name="T59" fmla="*/ 164 h 332"/>
                    <a:gd name="T60" fmla="*/ 10 w 273"/>
                    <a:gd name="T61" fmla="*/ 142 h 332"/>
                    <a:gd name="T62" fmla="*/ 66 w 273"/>
                    <a:gd name="T63" fmla="*/ 102 h 332"/>
                    <a:gd name="T64" fmla="*/ 110 w 273"/>
                    <a:gd name="T65" fmla="*/ 15 h 332"/>
                    <a:gd name="T66" fmla="*/ 63 w 273"/>
                    <a:gd name="T67" fmla="*/ 173 h 332"/>
                    <a:gd name="T68" fmla="*/ 53 w 273"/>
                    <a:gd name="T69" fmla="*/ 180 h 332"/>
                    <a:gd name="T70" fmla="*/ 63 w 273"/>
                    <a:gd name="T71" fmla="*/ 187 h 332"/>
                    <a:gd name="T72" fmla="*/ 72 w 273"/>
                    <a:gd name="T73" fmla="*/ 180 h 332"/>
                    <a:gd name="T74" fmla="*/ 63 w 273"/>
                    <a:gd name="T75" fmla="*/ 173 h 332"/>
                    <a:gd name="T76" fmla="*/ 170 w 273"/>
                    <a:gd name="T77" fmla="*/ 119 h 332"/>
                    <a:gd name="T78" fmla="*/ 187 w 273"/>
                    <a:gd name="T79" fmla="*/ 106 h 332"/>
                    <a:gd name="T80" fmla="*/ 198 w 273"/>
                    <a:gd name="T81" fmla="*/ 125 h 332"/>
                    <a:gd name="T82" fmla="*/ 170 w 273"/>
                    <a:gd name="T83" fmla="*/ 119 h 332"/>
                    <a:gd name="T84" fmla="*/ 170 w 273"/>
                    <a:gd name="T85" fmla="*/ 170 h 332"/>
                    <a:gd name="T86" fmla="*/ 186 w 273"/>
                    <a:gd name="T87" fmla="*/ 150 h 332"/>
                    <a:gd name="T88" fmla="*/ 195 w 273"/>
                    <a:gd name="T89" fmla="*/ 163 h 332"/>
                    <a:gd name="T90" fmla="*/ 170 w 273"/>
                    <a:gd name="T91" fmla="*/ 17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3" h="332">
                      <a:moveTo>
                        <a:pt x="207" y="11"/>
                      </a:moveTo>
                      <a:cubicBezTo>
                        <a:pt x="207" y="31"/>
                        <a:pt x="202" y="56"/>
                        <a:pt x="199" y="76"/>
                      </a:cubicBezTo>
                      <a:cubicBezTo>
                        <a:pt x="185" y="78"/>
                        <a:pt x="173" y="73"/>
                        <a:pt x="158" y="75"/>
                      </a:cubicBezTo>
                      <a:cubicBezTo>
                        <a:pt x="153" y="85"/>
                        <a:pt x="154" y="91"/>
                        <a:pt x="154" y="101"/>
                      </a:cubicBezTo>
                      <a:cubicBezTo>
                        <a:pt x="153" y="114"/>
                        <a:pt x="141" y="129"/>
                        <a:pt x="149" y="140"/>
                      </a:cubicBezTo>
                      <a:cubicBezTo>
                        <a:pt x="153" y="143"/>
                        <a:pt x="161" y="143"/>
                        <a:pt x="165" y="145"/>
                      </a:cubicBezTo>
                      <a:cubicBezTo>
                        <a:pt x="146" y="163"/>
                        <a:pt x="134" y="168"/>
                        <a:pt x="137" y="186"/>
                      </a:cubicBezTo>
                      <a:cubicBezTo>
                        <a:pt x="135" y="197"/>
                        <a:pt x="142" y="202"/>
                        <a:pt x="152" y="199"/>
                      </a:cubicBezTo>
                      <a:cubicBezTo>
                        <a:pt x="165" y="200"/>
                        <a:pt x="177" y="196"/>
                        <a:pt x="190" y="197"/>
                      </a:cubicBezTo>
                      <a:cubicBezTo>
                        <a:pt x="174" y="251"/>
                        <a:pt x="199" y="289"/>
                        <a:pt x="205" y="332"/>
                      </a:cubicBezTo>
                      <a:cubicBezTo>
                        <a:pt x="221" y="271"/>
                        <a:pt x="231" y="221"/>
                        <a:pt x="248" y="161"/>
                      </a:cubicBezTo>
                      <a:cubicBezTo>
                        <a:pt x="273" y="150"/>
                        <a:pt x="270" y="121"/>
                        <a:pt x="241" y="111"/>
                      </a:cubicBezTo>
                      <a:cubicBezTo>
                        <a:pt x="239" y="51"/>
                        <a:pt x="231" y="0"/>
                        <a:pt x="207" y="11"/>
                      </a:cubicBezTo>
                      <a:close/>
                      <a:moveTo>
                        <a:pt x="110" y="15"/>
                      </a:moveTo>
                      <a:cubicBezTo>
                        <a:pt x="138" y="4"/>
                        <a:pt x="128" y="24"/>
                        <a:pt x="112" y="47"/>
                      </a:cubicBezTo>
                      <a:cubicBezTo>
                        <a:pt x="99" y="61"/>
                        <a:pt x="88" y="77"/>
                        <a:pt x="87" y="97"/>
                      </a:cubicBezTo>
                      <a:cubicBezTo>
                        <a:pt x="87" y="105"/>
                        <a:pt x="90" y="113"/>
                        <a:pt x="90" y="121"/>
                      </a:cubicBezTo>
                      <a:cubicBezTo>
                        <a:pt x="90" y="131"/>
                        <a:pt x="86" y="141"/>
                        <a:pt x="86" y="152"/>
                      </a:cubicBezTo>
                      <a:cubicBezTo>
                        <a:pt x="87" y="169"/>
                        <a:pt x="122" y="134"/>
                        <a:pt x="126" y="117"/>
                      </a:cubicBezTo>
                      <a:cubicBezTo>
                        <a:pt x="128" y="111"/>
                        <a:pt x="134" y="110"/>
                        <a:pt x="139" y="106"/>
                      </a:cubicBezTo>
                      <a:cubicBezTo>
                        <a:pt x="136" y="113"/>
                        <a:pt x="143" y="115"/>
                        <a:pt x="139" y="122"/>
                      </a:cubicBezTo>
                      <a:cubicBezTo>
                        <a:pt x="127" y="144"/>
                        <a:pt x="103" y="173"/>
                        <a:pt x="90" y="193"/>
                      </a:cubicBezTo>
                      <a:cubicBezTo>
                        <a:pt x="91" y="224"/>
                        <a:pt x="96" y="252"/>
                        <a:pt x="88" y="274"/>
                      </a:cubicBezTo>
                      <a:cubicBezTo>
                        <a:pt x="73" y="279"/>
                        <a:pt x="52" y="263"/>
                        <a:pt x="58" y="246"/>
                      </a:cubicBezTo>
                      <a:cubicBezTo>
                        <a:pt x="64" y="249"/>
                        <a:pt x="69" y="256"/>
                        <a:pt x="77" y="247"/>
                      </a:cubicBezTo>
                      <a:cubicBezTo>
                        <a:pt x="77" y="236"/>
                        <a:pt x="77" y="224"/>
                        <a:pt x="77" y="213"/>
                      </a:cubicBezTo>
                      <a:cubicBezTo>
                        <a:pt x="60" y="222"/>
                        <a:pt x="43" y="230"/>
                        <a:pt x="25" y="239"/>
                      </a:cubicBezTo>
                      <a:cubicBezTo>
                        <a:pt x="17" y="242"/>
                        <a:pt x="6" y="240"/>
                        <a:pt x="10" y="217"/>
                      </a:cubicBezTo>
                      <a:cubicBezTo>
                        <a:pt x="27" y="195"/>
                        <a:pt x="42" y="174"/>
                        <a:pt x="44" y="150"/>
                      </a:cubicBezTo>
                      <a:cubicBezTo>
                        <a:pt x="32" y="154"/>
                        <a:pt x="21" y="159"/>
                        <a:pt x="9" y="164"/>
                      </a:cubicBezTo>
                      <a:cubicBezTo>
                        <a:pt x="0" y="168"/>
                        <a:pt x="3" y="153"/>
                        <a:pt x="10" y="142"/>
                      </a:cubicBezTo>
                      <a:cubicBezTo>
                        <a:pt x="23" y="120"/>
                        <a:pt x="64" y="106"/>
                        <a:pt x="66" y="102"/>
                      </a:cubicBezTo>
                      <a:cubicBezTo>
                        <a:pt x="75" y="62"/>
                        <a:pt x="87" y="30"/>
                        <a:pt x="110" y="15"/>
                      </a:cubicBezTo>
                      <a:close/>
                      <a:moveTo>
                        <a:pt x="63" y="173"/>
                      </a:moveTo>
                      <a:cubicBezTo>
                        <a:pt x="58" y="173"/>
                        <a:pt x="53" y="176"/>
                        <a:pt x="53" y="180"/>
                      </a:cubicBezTo>
                      <a:cubicBezTo>
                        <a:pt x="53" y="183"/>
                        <a:pt x="58" y="187"/>
                        <a:pt x="63" y="187"/>
                      </a:cubicBezTo>
                      <a:cubicBezTo>
                        <a:pt x="68" y="187"/>
                        <a:pt x="72" y="183"/>
                        <a:pt x="72" y="180"/>
                      </a:cubicBezTo>
                      <a:cubicBezTo>
                        <a:pt x="72" y="176"/>
                        <a:pt x="68" y="173"/>
                        <a:pt x="63" y="173"/>
                      </a:cubicBezTo>
                      <a:close/>
                      <a:moveTo>
                        <a:pt x="170" y="119"/>
                      </a:moveTo>
                      <a:cubicBezTo>
                        <a:pt x="168" y="108"/>
                        <a:pt x="174" y="105"/>
                        <a:pt x="187" y="106"/>
                      </a:cubicBezTo>
                      <a:cubicBezTo>
                        <a:pt x="197" y="112"/>
                        <a:pt x="200" y="116"/>
                        <a:pt x="198" y="125"/>
                      </a:cubicBezTo>
                      <a:cubicBezTo>
                        <a:pt x="186" y="127"/>
                        <a:pt x="176" y="125"/>
                        <a:pt x="170" y="119"/>
                      </a:cubicBezTo>
                      <a:close/>
                      <a:moveTo>
                        <a:pt x="170" y="170"/>
                      </a:moveTo>
                      <a:cubicBezTo>
                        <a:pt x="168" y="159"/>
                        <a:pt x="173" y="150"/>
                        <a:pt x="186" y="150"/>
                      </a:cubicBezTo>
                      <a:cubicBezTo>
                        <a:pt x="186" y="151"/>
                        <a:pt x="195" y="149"/>
                        <a:pt x="195" y="163"/>
                      </a:cubicBezTo>
                      <a:cubicBezTo>
                        <a:pt x="182" y="165"/>
                        <a:pt x="176" y="176"/>
                        <a:pt x="170" y="1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9" tIns="45720" rIns="91439" bIns="45720" numCol="1" anchor="t" anchorCtr="0" compatLnSpc="1"/>
                <a:p>
                  <a:endParaRPr lang="zh-CN" altLang="en-US" sz="1800"/>
                </a:p>
              </p:txBody>
            </p:sp>
            <p:sp>
              <p:nvSpPr>
                <p:cNvPr id="52" name="Freeform 27"/>
                <p:cNvSpPr/>
                <p:nvPr>
                  <p:custDataLst>
                    <p:tags r:id="rId22"/>
                  </p:custDataLst>
                </p:nvPr>
              </p:nvSpPr>
              <p:spPr bwMode="auto">
                <a:xfrm>
                  <a:off x="7114512" y="3082430"/>
                  <a:ext cx="1186591" cy="950634"/>
                </a:xfrm>
                <a:custGeom>
                  <a:avLst/>
                  <a:gdLst>
                    <a:gd name="T0" fmla="*/ 79 w 320"/>
                    <a:gd name="T1" fmla="*/ 32 h 255"/>
                    <a:gd name="T2" fmla="*/ 61 w 320"/>
                    <a:gd name="T3" fmla="*/ 83 h 255"/>
                    <a:gd name="T4" fmla="*/ 27 w 320"/>
                    <a:gd name="T5" fmla="*/ 92 h 255"/>
                    <a:gd name="T6" fmla="*/ 54 w 320"/>
                    <a:gd name="T7" fmla="*/ 120 h 255"/>
                    <a:gd name="T8" fmla="*/ 45 w 320"/>
                    <a:gd name="T9" fmla="*/ 175 h 255"/>
                    <a:gd name="T10" fmla="*/ 38 w 320"/>
                    <a:gd name="T11" fmla="*/ 183 h 255"/>
                    <a:gd name="T12" fmla="*/ 0 w 320"/>
                    <a:gd name="T13" fmla="*/ 200 h 255"/>
                    <a:gd name="T14" fmla="*/ 28 w 320"/>
                    <a:gd name="T15" fmla="*/ 235 h 255"/>
                    <a:gd name="T16" fmla="*/ 48 w 320"/>
                    <a:gd name="T17" fmla="*/ 214 h 255"/>
                    <a:gd name="T18" fmla="*/ 61 w 320"/>
                    <a:gd name="T19" fmla="*/ 234 h 255"/>
                    <a:gd name="T20" fmla="*/ 81 w 320"/>
                    <a:gd name="T21" fmla="*/ 217 h 255"/>
                    <a:gd name="T22" fmla="*/ 74 w 320"/>
                    <a:gd name="T23" fmla="*/ 175 h 255"/>
                    <a:gd name="T24" fmla="*/ 122 w 320"/>
                    <a:gd name="T25" fmla="*/ 105 h 255"/>
                    <a:gd name="T26" fmla="*/ 155 w 320"/>
                    <a:gd name="T27" fmla="*/ 122 h 255"/>
                    <a:gd name="T28" fmla="*/ 136 w 320"/>
                    <a:gd name="T29" fmla="*/ 141 h 255"/>
                    <a:gd name="T30" fmla="*/ 114 w 320"/>
                    <a:gd name="T31" fmla="*/ 144 h 255"/>
                    <a:gd name="T32" fmla="*/ 113 w 320"/>
                    <a:gd name="T33" fmla="*/ 173 h 255"/>
                    <a:gd name="T34" fmla="*/ 167 w 320"/>
                    <a:gd name="T35" fmla="*/ 203 h 255"/>
                    <a:gd name="T36" fmla="*/ 120 w 320"/>
                    <a:gd name="T37" fmla="*/ 207 h 255"/>
                    <a:gd name="T38" fmla="*/ 104 w 320"/>
                    <a:gd name="T39" fmla="*/ 173 h 255"/>
                    <a:gd name="T40" fmla="*/ 93 w 320"/>
                    <a:gd name="T41" fmla="*/ 229 h 255"/>
                    <a:gd name="T42" fmla="*/ 192 w 320"/>
                    <a:gd name="T43" fmla="*/ 220 h 255"/>
                    <a:gd name="T44" fmla="*/ 218 w 320"/>
                    <a:gd name="T45" fmla="*/ 249 h 255"/>
                    <a:gd name="T46" fmla="*/ 320 w 320"/>
                    <a:gd name="T47" fmla="*/ 238 h 255"/>
                    <a:gd name="T48" fmla="*/ 312 w 320"/>
                    <a:gd name="T49" fmla="*/ 231 h 255"/>
                    <a:gd name="T50" fmla="*/ 255 w 320"/>
                    <a:gd name="T51" fmla="*/ 216 h 255"/>
                    <a:gd name="T52" fmla="*/ 214 w 320"/>
                    <a:gd name="T53" fmla="*/ 192 h 255"/>
                    <a:gd name="T54" fmla="*/ 223 w 320"/>
                    <a:gd name="T55" fmla="*/ 107 h 255"/>
                    <a:gd name="T56" fmla="*/ 189 w 320"/>
                    <a:gd name="T57" fmla="*/ 119 h 255"/>
                    <a:gd name="T58" fmla="*/ 215 w 320"/>
                    <a:gd name="T59" fmla="*/ 94 h 255"/>
                    <a:gd name="T60" fmla="*/ 241 w 320"/>
                    <a:gd name="T61" fmla="*/ 72 h 255"/>
                    <a:gd name="T62" fmla="*/ 240 w 320"/>
                    <a:gd name="T63" fmla="*/ 34 h 255"/>
                    <a:gd name="T64" fmla="*/ 194 w 320"/>
                    <a:gd name="T65" fmla="*/ 65 h 255"/>
                    <a:gd name="T66" fmla="*/ 174 w 320"/>
                    <a:gd name="T67" fmla="*/ 0 h 255"/>
                    <a:gd name="T68" fmla="*/ 163 w 320"/>
                    <a:gd name="T69" fmla="*/ 72 h 255"/>
                    <a:gd name="T70" fmla="*/ 115 w 320"/>
                    <a:gd name="T71" fmla="*/ 96 h 255"/>
                    <a:gd name="T72" fmla="*/ 81 w 320"/>
                    <a:gd name="T73" fmla="*/ 133 h 255"/>
                    <a:gd name="T74" fmla="*/ 91 w 320"/>
                    <a:gd name="T75" fmla="*/ 94 h 255"/>
                    <a:gd name="T76" fmla="*/ 79 w 320"/>
                    <a:gd name="T77" fmla="*/ 32 h 255"/>
                    <a:gd name="T78" fmla="*/ 169 w 320"/>
                    <a:gd name="T79" fmla="*/ 162 h 255"/>
                    <a:gd name="T80" fmla="*/ 200 w 320"/>
                    <a:gd name="T81" fmla="*/ 138 h 255"/>
                    <a:gd name="T82" fmla="*/ 189 w 320"/>
                    <a:gd name="T83" fmla="*/ 181 h 255"/>
                    <a:gd name="T84" fmla="*/ 169 w 320"/>
                    <a:gd name="T85" fmla="*/ 162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 h="255">
                      <a:moveTo>
                        <a:pt x="79" y="32"/>
                      </a:moveTo>
                      <a:cubicBezTo>
                        <a:pt x="72" y="48"/>
                        <a:pt x="66" y="65"/>
                        <a:pt x="61" y="83"/>
                      </a:cubicBezTo>
                      <a:cubicBezTo>
                        <a:pt x="62" y="100"/>
                        <a:pt x="46" y="97"/>
                        <a:pt x="27" y="92"/>
                      </a:cubicBezTo>
                      <a:cubicBezTo>
                        <a:pt x="27" y="105"/>
                        <a:pt x="36" y="113"/>
                        <a:pt x="54" y="120"/>
                      </a:cubicBezTo>
                      <a:cubicBezTo>
                        <a:pt x="52" y="141"/>
                        <a:pt x="50" y="163"/>
                        <a:pt x="45" y="175"/>
                      </a:cubicBezTo>
                      <a:cubicBezTo>
                        <a:pt x="43" y="179"/>
                        <a:pt x="40" y="182"/>
                        <a:pt x="38" y="183"/>
                      </a:cubicBezTo>
                      <a:cubicBezTo>
                        <a:pt x="23" y="194"/>
                        <a:pt x="14" y="197"/>
                        <a:pt x="0" y="200"/>
                      </a:cubicBezTo>
                      <a:cubicBezTo>
                        <a:pt x="12" y="227"/>
                        <a:pt x="8" y="235"/>
                        <a:pt x="28" y="235"/>
                      </a:cubicBezTo>
                      <a:cubicBezTo>
                        <a:pt x="32" y="228"/>
                        <a:pt x="44" y="222"/>
                        <a:pt x="48" y="214"/>
                      </a:cubicBezTo>
                      <a:cubicBezTo>
                        <a:pt x="50" y="223"/>
                        <a:pt x="59" y="226"/>
                        <a:pt x="61" y="234"/>
                      </a:cubicBezTo>
                      <a:cubicBezTo>
                        <a:pt x="70" y="231"/>
                        <a:pt x="78" y="231"/>
                        <a:pt x="81" y="217"/>
                      </a:cubicBezTo>
                      <a:cubicBezTo>
                        <a:pt x="78" y="203"/>
                        <a:pt x="76" y="189"/>
                        <a:pt x="74" y="175"/>
                      </a:cubicBezTo>
                      <a:cubicBezTo>
                        <a:pt x="92" y="162"/>
                        <a:pt x="109" y="137"/>
                        <a:pt x="122" y="105"/>
                      </a:cubicBezTo>
                      <a:cubicBezTo>
                        <a:pt x="130" y="111"/>
                        <a:pt x="140" y="120"/>
                        <a:pt x="155" y="122"/>
                      </a:cubicBezTo>
                      <a:cubicBezTo>
                        <a:pt x="148" y="128"/>
                        <a:pt x="143" y="136"/>
                        <a:pt x="136" y="141"/>
                      </a:cubicBezTo>
                      <a:cubicBezTo>
                        <a:pt x="127" y="143"/>
                        <a:pt x="123" y="143"/>
                        <a:pt x="114" y="144"/>
                      </a:cubicBezTo>
                      <a:cubicBezTo>
                        <a:pt x="116" y="154"/>
                        <a:pt x="111" y="163"/>
                        <a:pt x="113" y="173"/>
                      </a:cubicBezTo>
                      <a:cubicBezTo>
                        <a:pt x="131" y="183"/>
                        <a:pt x="149" y="193"/>
                        <a:pt x="167" y="203"/>
                      </a:cubicBezTo>
                      <a:cubicBezTo>
                        <a:pt x="150" y="209"/>
                        <a:pt x="131" y="214"/>
                        <a:pt x="120" y="207"/>
                      </a:cubicBezTo>
                      <a:cubicBezTo>
                        <a:pt x="110" y="202"/>
                        <a:pt x="107" y="188"/>
                        <a:pt x="104" y="173"/>
                      </a:cubicBezTo>
                      <a:cubicBezTo>
                        <a:pt x="94" y="182"/>
                        <a:pt x="91" y="212"/>
                        <a:pt x="93" y="229"/>
                      </a:cubicBezTo>
                      <a:cubicBezTo>
                        <a:pt x="126" y="236"/>
                        <a:pt x="160" y="233"/>
                        <a:pt x="192" y="220"/>
                      </a:cubicBezTo>
                      <a:cubicBezTo>
                        <a:pt x="206" y="224"/>
                        <a:pt x="204" y="246"/>
                        <a:pt x="218" y="249"/>
                      </a:cubicBezTo>
                      <a:cubicBezTo>
                        <a:pt x="244" y="255"/>
                        <a:pt x="294" y="232"/>
                        <a:pt x="320" y="238"/>
                      </a:cubicBezTo>
                      <a:cubicBezTo>
                        <a:pt x="316" y="235"/>
                        <a:pt x="317" y="232"/>
                        <a:pt x="312" y="231"/>
                      </a:cubicBezTo>
                      <a:cubicBezTo>
                        <a:pt x="295" y="227"/>
                        <a:pt x="273" y="224"/>
                        <a:pt x="255" y="216"/>
                      </a:cubicBezTo>
                      <a:cubicBezTo>
                        <a:pt x="235" y="207"/>
                        <a:pt x="226" y="200"/>
                        <a:pt x="214" y="192"/>
                      </a:cubicBezTo>
                      <a:cubicBezTo>
                        <a:pt x="232" y="163"/>
                        <a:pt x="241" y="118"/>
                        <a:pt x="223" y="107"/>
                      </a:cubicBezTo>
                      <a:cubicBezTo>
                        <a:pt x="216" y="103"/>
                        <a:pt x="204" y="115"/>
                        <a:pt x="189" y="119"/>
                      </a:cubicBezTo>
                      <a:cubicBezTo>
                        <a:pt x="190" y="108"/>
                        <a:pt x="194" y="94"/>
                        <a:pt x="215" y="94"/>
                      </a:cubicBezTo>
                      <a:cubicBezTo>
                        <a:pt x="226" y="93"/>
                        <a:pt x="232" y="79"/>
                        <a:pt x="241" y="72"/>
                      </a:cubicBezTo>
                      <a:cubicBezTo>
                        <a:pt x="243" y="59"/>
                        <a:pt x="244" y="44"/>
                        <a:pt x="240" y="34"/>
                      </a:cubicBezTo>
                      <a:cubicBezTo>
                        <a:pt x="221" y="51"/>
                        <a:pt x="210" y="62"/>
                        <a:pt x="194" y="65"/>
                      </a:cubicBezTo>
                      <a:cubicBezTo>
                        <a:pt x="200" y="38"/>
                        <a:pt x="194" y="16"/>
                        <a:pt x="174" y="0"/>
                      </a:cubicBezTo>
                      <a:cubicBezTo>
                        <a:pt x="164" y="30"/>
                        <a:pt x="159" y="56"/>
                        <a:pt x="163" y="72"/>
                      </a:cubicBezTo>
                      <a:cubicBezTo>
                        <a:pt x="147" y="95"/>
                        <a:pt x="131" y="83"/>
                        <a:pt x="115" y="96"/>
                      </a:cubicBezTo>
                      <a:cubicBezTo>
                        <a:pt x="106" y="104"/>
                        <a:pt x="97" y="117"/>
                        <a:pt x="81" y="133"/>
                      </a:cubicBezTo>
                      <a:cubicBezTo>
                        <a:pt x="68" y="123"/>
                        <a:pt x="71" y="113"/>
                        <a:pt x="91" y="94"/>
                      </a:cubicBezTo>
                      <a:cubicBezTo>
                        <a:pt x="109" y="75"/>
                        <a:pt x="103" y="30"/>
                        <a:pt x="79" y="32"/>
                      </a:cubicBezTo>
                      <a:close/>
                      <a:moveTo>
                        <a:pt x="169" y="162"/>
                      </a:moveTo>
                      <a:cubicBezTo>
                        <a:pt x="176" y="154"/>
                        <a:pt x="187" y="146"/>
                        <a:pt x="200" y="138"/>
                      </a:cubicBezTo>
                      <a:cubicBezTo>
                        <a:pt x="206" y="153"/>
                        <a:pt x="193" y="161"/>
                        <a:pt x="189" y="181"/>
                      </a:cubicBezTo>
                      <a:cubicBezTo>
                        <a:pt x="172" y="175"/>
                        <a:pt x="164" y="171"/>
                        <a:pt x="169" y="1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9" tIns="45720" rIns="91439" bIns="45720" numCol="1" anchor="t" anchorCtr="0" compatLnSpc="1"/>
                <a:p>
                  <a:endParaRPr lang="zh-CN" altLang="en-US" sz="1800"/>
                </a:p>
              </p:txBody>
            </p:sp>
          </p:grpSp>
          <p:grpSp>
            <p:nvGrpSpPr>
              <p:cNvPr id="53" name="组合 52"/>
              <p:cNvGrpSpPr/>
              <p:nvPr/>
            </p:nvGrpSpPr>
            <p:grpSpPr>
              <a:xfrm>
                <a:off x="3720364" y="4424710"/>
                <a:ext cx="6865437" cy="428806"/>
                <a:chOff x="3720364" y="4424710"/>
                <a:chExt cx="6865437" cy="428806"/>
              </a:xfrm>
              <a:grpFill/>
            </p:grpSpPr>
            <p:sp>
              <p:nvSpPr>
                <p:cNvPr id="54" name="Freeform 28"/>
                <p:cNvSpPr/>
                <p:nvPr>
                  <p:custDataLst>
                    <p:tags r:id="rId23"/>
                  </p:custDataLst>
                </p:nvPr>
              </p:nvSpPr>
              <p:spPr bwMode="auto">
                <a:xfrm>
                  <a:off x="3720364" y="4424710"/>
                  <a:ext cx="5504147" cy="428806"/>
                </a:xfrm>
                <a:custGeom>
                  <a:avLst/>
                  <a:gdLst>
                    <a:gd name="T0" fmla="*/ 7 w 1484"/>
                    <a:gd name="T1" fmla="*/ 52 h 115"/>
                    <a:gd name="T2" fmla="*/ 74 w 1484"/>
                    <a:gd name="T3" fmla="*/ 26 h 115"/>
                    <a:gd name="T4" fmla="*/ 58 w 1484"/>
                    <a:gd name="T5" fmla="*/ 89 h 115"/>
                    <a:gd name="T6" fmla="*/ 121 w 1484"/>
                    <a:gd name="T7" fmla="*/ 89 h 115"/>
                    <a:gd name="T8" fmla="*/ 174 w 1484"/>
                    <a:gd name="T9" fmla="*/ 85 h 115"/>
                    <a:gd name="T10" fmla="*/ 170 w 1484"/>
                    <a:gd name="T11" fmla="*/ 78 h 115"/>
                    <a:gd name="T12" fmla="*/ 200 w 1484"/>
                    <a:gd name="T13" fmla="*/ 26 h 115"/>
                    <a:gd name="T14" fmla="*/ 223 w 1484"/>
                    <a:gd name="T15" fmla="*/ 78 h 115"/>
                    <a:gd name="T16" fmla="*/ 228 w 1484"/>
                    <a:gd name="T17" fmla="*/ 24 h 115"/>
                    <a:gd name="T18" fmla="*/ 238 w 1484"/>
                    <a:gd name="T19" fmla="*/ 55 h 115"/>
                    <a:gd name="T20" fmla="*/ 254 w 1484"/>
                    <a:gd name="T21" fmla="*/ 14 h 115"/>
                    <a:gd name="T22" fmla="*/ 274 w 1484"/>
                    <a:gd name="T23" fmla="*/ 34 h 115"/>
                    <a:gd name="T24" fmla="*/ 281 w 1484"/>
                    <a:gd name="T25" fmla="*/ 79 h 115"/>
                    <a:gd name="T26" fmla="*/ 306 w 1484"/>
                    <a:gd name="T27" fmla="*/ 62 h 115"/>
                    <a:gd name="T28" fmla="*/ 362 w 1484"/>
                    <a:gd name="T29" fmla="*/ 24 h 115"/>
                    <a:gd name="T30" fmla="*/ 372 w 1484"/>
                    <a:gd name="T31" fmla="*/ 57 h 115"/>
                    <a:gd name="T32" fmla="*/ 394 w 1484"/>
                    <a:gd name="T33" fmla="*/ 2 h 115"/>
                    <a:gd name="T34" fmla="*/ 391 w 1484"/>
                    <a:gd name="T35" fmla="*/ 89 h 115"/>
                    <a:gd name="T36" fmla="*/ 464 w 1484"/>
                    <a:gd name="T37" fmla="*/ 89 h 115"/>
                    <a:gd name="T38" fmla="*/ 492 w 1484"/>
                    <a:gd name="T39" fmla="*/ 58 h 115"/>
                    <a:gd name="T40" fmla="*/ 518 w 1484"/>
                    <a:gd name="T41" fmla="*/ 51 h 115"/>
                    <a:gd name="T42" fmla="*/ 541 w 1484"/>
                    <a:gd name="T43" fmla="*/ 28 h 115"/>
                    <a:gd name="T44" fmla="*/ 558 w 1484"/>
                    <a:gd name="T45" fmla="*/ 66 h 115"/>
                    <a:gd name="T46" fmla="*/ 580 w 1484"/>
                    <a:gd name="T47" fmla="*/ 3 h 115"/>
                    <a:gd name="T48" fmla="*/ 601 w 1484"/>
                    <a:gd name="T49" fmla="*/ 25 h 115"/>
                    <a:gd name="T50" fmla="*/ 619 w 1484"/>
                    <a:gd name="T51" fmla="*/ 57 h 115"/>
                    <a:gd name="T52" fmla="*/ 636 w 1484"/>
                    <a:gd name="T53" fmla="*/ 81 h 115"/>
                    <a:gd name="T54" fmla="*/ 685 w 1484"/>
                    <a:gd name="T55" fmla="*/ 26 h 115"/>
                    <a:gd name="T56" fmla="*/ 669 w 1484"/>
                    <a:gd name="T57" fmla="*/ 89 h 115"/>
                    <a:gd name="T58" fmla="*/ 746 w 1484"/>
                    <a:gd name="T59" fmla="*/ 66 h 115"/>
                    <a:gd name="T60" fmla="*/ 742 w 1484"/>
                    <a:gd name="T61" fmla="*/ 36 h 115"/>
                    <a:gd name="T62" fmla="*/ 794 w 1484"/>
                    <a:gd name="T63" fmla="*/ 80 h 115"/>
                    <a:gd name="T64" fmla="*/ 793 w 1484"/>
                    <a:gd name="T65" fmla="*/ 0 h 115"/>
                    <a:gd name="T66" fmla="*/ 810 w 1484"/>
                    <a:gd name="T67" fmla="*/ 52 h 115"/>
                    <a:gd name="T68" fmla="*/ 827 w 1484"/>
                    <a:gd name="T69" fmla="*/ 82 h 115"/>
                    <a:gd name="T70" fmla="*/ 831 w 1484"/>
                    <a:gd name="T71" fmla="*/ 76 h 115"/>
                    <a:gd name="T72" fmla="*/ 868 w 1484"/>
                    <a:gd name="T73" fmla="*/ 89 h 115"/>
                    <a:gd name="T74" fmla="*/ 911 w 1484"/>
                    <a:gd name="T75" fmla="*/ 60 h 115"/>
                    <a:gd name="T76" fmla="*/ 922 w 1484"/>
                    <a:gd name="T77" fmla="*/ 89 h 115"/>
                    <a:gd name="T78" fmla="*/ 944 w 1484"/>
                    <a:gd name="T79" fmla="*/ 40 h 115"/>
                    <a:gd name="T80" fmla="*/ 961 w 1484"/>
                    <a:gd name="T81" fmla="*/ 57 h 115"/>
                    <a:gd name="T82" fmla="*/ 977 w 1484"/>
                    <a:gd name="T83" fmla="*/ 81 h 115"/>
                    <a:gd name="T84" fmla="*/ 1031 w 1484"/>
                    <a:gd name="T85" fmla="*/ 57 h 115"/>
                    <a:gd name="T86" fmla="*/ 1005 w 1484"/>
                    <a:gd name="T87" fmla="*/ 51 h 115"/>
                    <a:gd name="T88" fmla="*/ 1077 w 1484"/>
                    <a:gd name="T89" fmla="*/ 36 h 115"/>
                    <a:gd name="T90" fmla="*/ 1085 w 1484"/>
                    <a:gd name="T91" fmla="*/ 62 h 115"/>
                    <a:gd name="T92" fmla="*/ 1074 w 1484"/>
                    <a:gd name="T93" fmla="*/ 79 h 115"/>
                    <a:gd name="T94" fmla="*/ 1126 w 1484"/>
                    <a:gd name="T95" fmla="*/ 50 h 115"/>
                    <a:gd name="T96" fmla="*/ 1162 w 1484"/>
                    <a:gd name="T97" fmla="*/ 81 h 115"/>
                    <a:gd name="T98" fmla="*/ 1167 w 1484"/>
                    <a:gd name="T99" fmla="*/ 89 h 115"/>
                    <a:gd name="T100" fmla="*/ 1207 w 1484"/>
                    <a:gd name="T101" fmla="*/ 11 h 115"/>
                    <a:gd name="T102" fmla="*/ 1234 w 1484"/>
                    <a:gd name="T103" fmla="*/ 82 h 115"/>
                    <a:gd name="T104" fmla="*/ 1236 w 1484"/>
                    <a:gd name="T105" fmla="*/ 51 h 115"/>
                    <a:gd name="T106" fmla="*/ 1273 w 1484"/>
                    <a:gd name="T107" fmla="*/ 39 h 115"/>
                    <a:gd name="T108" fmla="*/ 1293 w 1484"/>
                    <a:gd name="T109" fmla="*/ 78 h 115"/>
                    <a:gd name="T110" fmla="*/ 1333 w 1484"/>
                    <a:gd name="T111" fmla="*/ 49 h 115"/>
                    <a:gd name="T112" fmla="*/ 1368 w 1484"/>
                    <a:gd name="T113" fmla="*/ 24 h 115"/>
                    <a:gd name="T114" fmla="*/ 1358 w 1484"/>
                    <a:gd name="T115" fmla="*/ 54 h 115"/>
                    <a:gd name="T116" fmla="*/ 1391 w 1484"/>
                    <a:gd name="T117" fmla="*/ 57 h 115"/>
                    <a:gd name="T118" fmla="*/ 1440 w 1484"/>
                    <a:gd name="T119" fmla="*/ 1 h 115"/>
                    <a:gd name="T120" fmla="*/ 1451 w 1484"/>
                    <a:gd name="T121" fmla="*/ 5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84" h="115">
                      <a:moveTo>
                        <a:pt x="32" y="1"/>
                      </a:moveTo>
                      <a:cubicBezTo>
                        <a:pt x="38" y="1"/>
                        <a:pt x="38" y="1"/>
                        <a:pt x="38" y="1"/>
                      </a:cubicBezTo>
                      <a:cubicBezTo>
                        <a:pt x="38" y="52"/>
                        <a:pt x="38" y="52"/>
                        <a:pt x="38" y="52"/>
                      </a:cubicBezTo>
                      <a:cubicBezTo>
                        <a:pt x="38" y="61"/>
                        <a:pt x="38" y="68"/>
                        <a:pt x="36" y="73"/>
                      </a:cubicBezTo>
                      <a:cubicBezTo>
                        <a:pt x="35" y="78"/>
                        <a:pt x="33" y="82"/>
                        <a:pt x="31" y="86"/>
                      </a:cubicBezTo>
                      <a:cubicBezTo>
                        <a:pt x="28" y="89"/>
                        <a:pt x="24" y="90"/>
                        <a:pt x="19" y="90"/>
                      </a:cubicBezTo>
                      <a:cubicBezTo>
                        <a:pt x="15" y="90"/>
                        <a:pt x="11" y="89"/>
                        <a:pt x="8" y="86"/>
                      </a:cubicBezTo>
                      <a:cubicBezTo>
                        <a:pt x="5" y="83"/>
                        <a:pt x="3" y="79"/>
                        <a:pt x="2" y="74"/>
                      </a:cubicBezTo>
                      <a:cubicBezTo>
                        <a:pt x="1" y="68"/>
                        <a:pt x="0" y="61"/>
                        <a:pt x="0" y="52"/>
                      </a:cubicBezTo>
                      <a:cubicBezTo>
                        <a:pt x="0" y="1"/>
                        <a:pt x="0" y="1"/>
                        <a:pt x="0" y="1"/>
                      </a:cubicBezTo>
                      <a:cubicBezTo>
                        <a:pt x="7" y="1"/>
                        <a:pt x="7" y="1"/>
                        <a:pt x="7" y="1"/>
                      </a:cubicBezTo>
                      <a:cubicBezTo>
                        <a:pt x="7" y="52"/>
                        <a:pt x="7" y="52"/>
                        <a:pt x="7" y="52"/>
                      </a:cubicBezTo>
                      <a:cubicBezTo>
                        <a:pt x="7" y="59"/>
                        <a:pt x="7" y="65"/>
                        <a:pt x="8" y="69"/>
                      </a:cubicBezTo>
                      <a:cubicBezTo>
                        <a:pt x="8" y="72"/>
                        <a:pt x="10" y="75"/>
                        <a:pt x="12" y="77"/>
                      </a:cubicBezTo>
                      <a:cubicBezTo>
                        <a:pt x="14" y="79"/>
                        <a:pt x="16" y="80"/>
                        <a:pt x="19" y="80"/>
                      </a:cubicBezTo>
                      <a:cubicBezTo>
                        <a:pt x="23" y="80"/>
                        <a:pt x="27" y="78"/>
                        <a:pt x="29" y="74"/>
                      </a:cubicBezTo>
                      <a:cubicBezTo>
                        <a:pt x="31" y="70"/>
                        <a:pt x="32" y="63"/>
                        <a:pt x="32" y="52"/>
                      </a:cubicBezTo>
                      <a:cubicBezTo>
                        <a:pt x="32" y="1"/>
                        <a:pt x="32" y="1"/>
                        <a:pt x="32" y="1"/>
                      </a:cubicBezTo>
                      <a:close/>
                      <a:moveTo>
                        <a:pt x="52" y="89"/>
                      </a:moveTo>
                      <a:cubicBezTo>
                        <a:pt x="52" y="25"/>
                        <a:pt x="52" y="25"/>
                        <a:pt x="52" y="25"/>
                      </a:cubicBezTo>
                      <a:cubicBezTo>
                        <a:pt x="57" y="25"/>
                        <a:pt x="57" y="25"/>
                        <a:pt x="57" y="25"/>
                      </a:cubicBezTo>
                      <a:cubicBezTo>
                        <a:pt x="57" y="34"/>
                        <a:pt x="57" y="34"/>
                        <a:pt x="57" y="34"/>
                      </a:cubicBezTo>
                      <a:cubicBezTo>
                        <a:pt x="60" y="27"/>
                        <a:pt x="63" y="24"/>
                        <a:pt x="68" y="24"/>
                      </a:cubicBezTo>
                      <a:cubicBezTo>
                        <a:pt x="70" y="24"/>
                        <a:pt x="72" y="25"/>
                        <a:pt x="74" y="26"/>
                      </a:cubicBezTo>
                      <a:cubicBezTo>
                        <a:pt x="76" y="27"/>
                        <a:pt x="77" y="29"/>
                        <a:pt x="78" y="31"/>
                      </a:cubicBezTo>
                      <a:cubicBezTo>
                        <a:pt x="79" y="34"/>
                        <a:pt x="79" y="36"/>
                        <a:pt x="80" y="39"/>
                      </a:cubicBezTo>
                      <a:cubicBezTo>
                        <a:pt x="80" y="41"/>
                        <a:pt x="80" y="45"/>
                        <a:pt x="80" y="50"/>
                      </a:cubicBezTo>
                      <a:cubicBezTo>
                        <a:pt x="80" y="89"/>
                        <a:pt x="80" y="89"/>
                        <a:pt x="80" y="89"/>
                      </a:cubicBezTo>
                      <a:cubicBezTo>
                        <a:pt x="74" y="89"/>
                        <a:pt x="74" y="89"/>
                        <a:pt x="74" y="89"/>
                      </a:cubicBezTo>
                      <a:cubicBezTo>
                        <a:pt x="74" y="50"/>
                        <a:pt x="74" y="50"/>
                        <a:pt x="74" y="50"/>
                      </a:cubicBezTo>
                      <a:cubicBezTo>
                        <a:pt x="74" y="46"/>
                        <a:pt x="74" y="43"/>
                        <a:pt x="74" y="40"/>
                      </a:cubicBezTo>
                      <a:cubicBezTo>
                        <a:pt x="73" y="38"/>
                        <a:pt x="72" y="36"/>
                        <a:pt x="71" y="35"/>
                      </a:cubicBezTo>
                      <a:cubicBezTo>
                        <a:pt x="70" y="34"/>
                        <a:pt x="69" y="33"/>
                        <a:pt x="67" y="33"/>
                      </a:cubicBezTo>
                      <a:cubicBezTo>
                        <a:pt x="64" y="33"/>
                        <a:pt x="62" y="35"/>
                        <a:pt x="60" y="38"/>
                      </a:cubicBezTo>
                      <a:cubicBezTo>
                        <a:pt x="59" y="40"/>
                        <a:pt x="58" y="46"/>
                        <a:pt x="58" y="54"/>
                      </a:cubicBezTo>
                      <a:cubicBezTo>
                        <a:pt x="58" y="89"/>
                        <a:pt x="58" y="89"/>
                        <a:pt x="58" y="89"/>
                      </a:cubicBezTo>
                      <a:cubicBezTo>
                        <a:pt x="52" y="89"/>
                        <a:pt x="52" y="89"/>
                        <a:pt x="52" y="89"/>
                      </a:cubicBezTo>
                      <a:close/>
                      <a:moveTo>
                        <a:pt x="93" y="14"/>
                      </a:moveTo>
                      <a:cubicBezTo>
                        <a:pt x="93" y="1"/>
                        <a:pt x="93" y="1"/>
                        <a:pt x="93" y="1"/>
                      </a:cubicBezTo>
                      <a:cubicBezTo>
                        <a:pt x="99" y="1"/>
                        <a:pt x="99" y="1"/>
                        <a:pt x="99" y="1"/>
                      </a:cubicBezTo>
                      <a:cubicBezTo>
                        <a:pt x="99" y="14"/>
                        <a:pt x="99" y="14"/>
                        <a:pt x="99" y="14"/>
                      </a:cubicBezTo>
                      <a:cubicBezTo>
                        <a:pt x="93" y="14"/>
                        <a:pt x="93" y="14"/>
                        <a:pt x="93" y="14"/>
                      </a:cubicBezTo>
                      <a:close/>
                      <a:moveTo>
                        <a:pt x="93" y="89"/>
                      </a:moveTo>
                      <a:cubicBezTo>
                        <a:pt x="93" y="25"/>
                        <a:pt x="93" y="25"/>
                        <a:pt x="93" y="25"/>
                      </a:cubicBezTo>
                      <a:cubicBezTo>
                        <a:pt x="99" y="25"/>
                        <a:pt x="99" y="25"/>
                        <a:pt x="99" y="25"/>
                      </a:cubicBezTo>
                      <a:cubicBezTo>
                        <a:pt x="99" y="89"/>
                        <a:pt x="99" y="89"/>
                        <a:pt x="99" y="89"/>
                      </a:cubicBezTo>
                      <a:cubicBezTo>
                        <a:pt x="93" y="89"/>
                        <a:pt x="93" y="89"/>
                        <a:pt x="93" y="89"/>
                      </a:cubicBezTo>
                      <a:close/>
                      <a:moveTo>
                        <a:pt x="121" y="89"/>
                      </a:moveTo>
                      <a:cubicBezTo>
                        <a:pt x="108" y="25"/>
                        <a:pt x="108" y="25"/>
                        <a:pt x="108" y="25"/>
                      </a:cubicBezTo>
                      <a:cubicBezTo>
                        <a:pt x="114" y="25"/>
                        <a:pt x="114" y="25"/>
                        <a:pt x="114" y="25"/>
                      </a:cubicBezTo>
                      <a:cubicBezTo>
                        <a:pt x="122" y="63"/>
                        <a:pt x="122" y="63"/>
                        <a:pt x="122" y="63"/>
                      </a:cubicBezTo>
                      <a:cubicBezTo>
                        <a:pt x="123" y="68"/>
                        <a:pt x="123" y="72"/>
                        <a:pt x="124" y="76"/>
                      </a:cubicBezTo>
                      <a:cubicBezTo>
                        <a:pt x="125" y="73"/>
                        <a:pt x="125" y="69"/>
                        <a:pt x="126" y="64"/>
                      </a:cubicBezTo>
                      <a:cubicBezTo>
                        <a:pt x="134" y="25"/>
                        <a:pt x="134" y="25"/>
                        <a:pt x="134" y="25"/>
                      </a:cubicBezTo>
                      <a:cubicBezTo>
                        <a:pt x="140" y="25"/>
                        <a:pt x="140" y="25"/>
                        <a:pt x="140" y="25"/>
                      </a:cubicBezTo>
                      <a:cubicBezTo>
                        <a:pt x="127" y="89"/>
                        <a:pt x="127" y="89"/>
                        <a:pt x="127" y="89"/>
                      </a:cubicBezTo>
                      <a:cubicBezTo>
                        <a:pt x="121" y="89"/>
                        <a:pt x="121" y="89"/>
                        <a:pt x="121" y="89"/>
                      </a:cubicBezTo>
                      <a:close/>
                      <a:moveTo>
                        <a:pt x="173" y="68"/>
                      </a:moveTo>
                      <a:cubicBezTo>
                        <a:pt x="179" y="70"/>
                        <a:pt x="179" y="70"/>
                        <a:pt x="179" y="70"/>
                      </a:cubicBezTo>
                      <a:cubicBezTo>
                        <a:pt x="178" y="76"/>
                        <a:pt x="177" y="81"/>
                        <a:pt x="174" y="85"/>
                      </a:cubicBezTo>
                      <a:cubicBezTo>
                        <a:pt x="171" y="89"/>
                        <a:pt x="168" y="90"/>
                        <a:pt x="164" y="90"/>
                      </a:cubicBezTo>
                      <a:cubicBezTo>
                        <a:pt x="159" y="90"/>
                        <a:pt x="155" y="87"/>
                        <a:pt x="152" y="82"/>
                      </a:cubicBezTo>
                      <a:cubicBezTo>
                        <a:pt x="149" y="76"/>
                        <a:pt x="147" y="68"/>
                        <a:pt x="147" y="58"/>
                      </a:cubicBezTo>
                      <a:cubicBezTo>
                        <a:pt x="147" y="47"/>
                        <a:pt x="149" y="39"/>
                        <a:pt x="152" y="33"/>
                      </a:cubicBezTo>
                      <a:cubicBezTo>
                        <a:pt x="155" y="27"/>
                        <a:pt x="159" y="24"/>
                        <a:pt x="164" y="24"/>
                      </a:cubicBezTo>
                      <a:cubicBezTo>
                        <a:pt x="168" y="24"/>
                        <a:pt x="172" y="27"/>
                        <a:pt x="175" y="33"/>
                      </a:cubicBezTo>
                      <a:cubicBezTo>
                        <a:pt x="178" y="38"/>
                        <a:pt x="180" y="46"/>
                        <a:pt x="180" y="57"/>
                      </a:cubicBezTo>
                      <a:cubicBezTo>
                        <a:pt x="180" y="58"/>
                        <a:pt x="180" y="59"/>
                        <a:pt x="179" y="60"/>
                      </a:cubicBezTo>
                      <a:cubicBezTo>
                        <a:pt x="153" y="60"/>
                        <a:pt x="153" y="60"/>
                        <a:pt x="153" y="60"/>
                      </a:cubicBezTo>
                      <a:cubicBezTo>
                        <a:pt x="154" y="67"/>
                        <a:pt x="155" y="72"/>
                        <a:pt x="157" y="76"/>
                      </a:cubicBezTo>
                      <a:cubicBezTo>
                        <a:pt x="159" y="80"/>
                        <a:pt x="161" y="81"/>
                        <a:pt x="164" y="81"/>
                      </a:cubicBezTo>
                      <a:cubicBezTo>
                        <a:pt x="166" y="81"/>
                        <a:pt x="168" y="80"/>
                        <a:pt x="170" y="78"/>
                      </a:cubicBezTo>
                      <a:cubicBezTo>
                        <a:pt x="171" y="76"/>
                        <a:pt x="172" y="73"/>
                        <a:pt x="173" y="68"/>
                      </a:cubicBezTo>
                      <a:close/>
                      <a:moveTo>
                        <a:pt x="154" y="51"/>
                      </a:moveTo>
                      <a:cubicBezTo>
                        <a:pt x="173" y="51"/>
                        <a:pt x="173" y="51"/>
                        <a:pt x="173" y="51"/>
                      </a:cubicBezTo>
                      <a:cubicBezTo>
                        <a:pt x="173" y="46"/>
                        <a:pt x="172" y="42"/>
                        <a:pt x="171" y="39"/>
                      </a:cubicBezTo>
                      <a:cubicBezTo>
                        <a:pt x="169" y="35"/>
                        <a:pt x="167" y="33"/>
                        <a:pt x="164" y="33"/>
                      </a:cubicBezTo>
                      <a:cubicBezTo>
                        <a:pt x="161" y="33"/>
                        <a:pt x="159" y="34"/>
                        <a:pt x="157" y="38"/>
                      </a:cubicBezTo>
                      <a:cubicBezTo>
                        <a:pt x="155" y="41"/>
                        <a:pt x="154" y="45"/>
                        <a:pt x="154" y="51"/>
                      </a:cubicBezTo>
                      <a:close/>
                      <a:moveTo>
                        <a:pt x="190" y="89"/>
                      </a:moveTo>
                      <a:cubicBezTo>
                        <a:pt x="190" y="25"/>
                        <a:pt x="190" y="25"/>
                        <a:pt x="190" y="25"/>
                      </a:cubicBezTo>
                      <a:cubicBezTo>
                        <a:pt x="196" y="25"/>
                        <a:pt x="196" y="25"/>
                        <a:pt x="196" y="25"/>
                      </a:cubicBezTo>
                      <a:cubicBezTo>
                        <a:pt x="196" y="35"/>
                        <a:pt x="196" y="35"/>
                        <a:pt x="196" y="35"/>
                      </a:cubicBezTo>
                      <a:cubicBezTo>
                        <a:pt x="197" y="30"/>
                        <a:pt x="198" y="27"/>
                        <a:pt x="200" y="26"/>
                      </a:cubicBezTo>
                      <a:cubicBezTo>
                        <a:pt x="201" y="25"/>
                        <a:pt x="202" y="24"/>
                        <a:pt x="203" y="24"/>
                      </a:cubicBezTo>
                      <a:cubicBezTo>
                        <a:pt x="205" y="24"/>
                        <a:pt x="207" y="25"/>
                        <a:pt x="209" y="27"/>
                      </a:cubicBezTo>
                      <a:cubicBezTo>
                        <a:pt x="207" y="37"/>
                        <a:pt x="207" y="37"/>
                        <a:pt x="207" y="37"/>
                      </a:cubicBezTo>
                      <a:cubicBezTo>
                        <a:pt x="206" y="36"/>
                        <a:pt x="205" y="35"/>
                        <a:pt x="203" y="35"/>
                      </a:cubicBezTo>
                      <a:cubicBezTo>
                        <a:pt x="202" y="35"/>
                        <a:pt x="201" y="36"/>
                        <a:pt x="200" y="37"/>
                      </a:cubicBezTo>
                      <a:cubicBezTo>
                        <a:pt x="199" y="39"/>
                        <a:pt x="198" y="41"/>
                        <a:pt x="197" y="43"/>
                      </a:cubicBezTo>
                      <a:cubicBezTo>
                        <a:pt x="197" y="47"/>
                        <a:pt x="196" y="51"/>
                        <a:pt x="196" y="56"/>
                      </a:cubicBezTo>
                      <a:cubicBezTo>
                        <a:pt x="196" y="89"/>
                        <a:pt x="196" y="89"/>
                        <a:pt x="196" y="89"/>
                      </a:cubicBezTo>
                      <a:cubicBezTo>
                        <a:pt x="190" y="89"/>
                        <a:pt x="190" y="89"/>
                        <a:pt x="190" y="89"/>
                      </a:cubicBezTo>
                      <a:close/>
                      <a:moveTo>
                        <a:pt x="214" y="70"/>
                      </a:moveTo>
                      <a:cubicBezTo>
                        <a:pt x="220" y="68"/>
                        <a:pt x="220" y="68"/>
                        <a:pt x="220" y="68"/>
                      </a:cubicBezTo>
                      <a:cubicBezTo>
                        <a:pt x="221" y="73"/>
                        <a:pt x="221" y="76"/>
                        <a:pt x="223" y="78"/>
                      </a:cubicBezTo>
                      <a:cubicBezTo>
                        <a:pt x="224" y="80"/>
                        <a:pt x="227" y="81"/>
                        <a:pt x="229" y="81"/>
                      </a:cubicBezTo>
                      <a:cubicBezTo>
                        <a:pt x="232" y="81"/>
                        <a:pt x="234" y="80"/>
                        <a:pt x="235" y="78"/>
                      </a:cubicBezTo>
                      <a:cubicBezTo>
                        <a:pt x="237" y="76"/>
                        <a:pt x="237" y="74"/>
                        <a:pt x="237" y="71"/>
                      </a:cubicBezTo>
                      <a:cubicBezTo>
                        <a:pt x="237" y="69"/>
                        <a:pt x="237" y="67"/>
                        <a:pt x="236" y="66"/>
                      </a:cubicBezTo>
                      <a:cubicBezTo>
                        <a:pt x="235" y="65"/>
                        <a:pt x="233" y="63"/>
                        <a:pt x="230" y="62"/>
                      </a:cubicBezTo>
                      <a:cubicBezTo>
                        <a:pt x="225" y="60"/>
                        <a:pt x="222" y="58"/>
                        <a:pt x="220" y="57"/>
                      </a:cubicBezTo>
                      <a:cubicBezTo>
                        <a:pt x="219" y="55"/>
                        <a:pt x="218" y="53"/>
                        <a:pt x="217" y="51"/>
                      </a:cubicBezTo>
                      <a:cubicBezTo>
                        <a:pt x="216" y="48"/>
                        <a:pt x="215" y="45"/>
                        <a:pt x="215" y="42"/>
                      </a:cubicBezTo>
                      <a:cubicBezTo>
                        <a:pt x="215" y="39"/>
                        <a:pt x="216" y="37"/>
                        <a:pt x="216" y="34"/>
                      </a:cubicBezTo>
                      <a:cubicBezTo>
                        <a:pt x="217" y="32"/>
                        <a:pt x="218" y="30"/>
                        <a:pt x="219" y="28"/>
                      </a:cubicBezTo>
                      <a:cubicBezTo>
                        <a:pt x="220" y="27"/>
                        <a:pt x="222" y="26"/>
                        <a:pt x="223" y="25"/>
                      </a:cubicBezTo>
                      <a:cubicBezTo>
                        <a:pt x="225" y="24"/>
                        <a:pt x="226" y="24"/>
                        <a:pt x="228" y="24"/>
                      </a:cubicBezTo>
                      <a:cubicBezTo>
                        <a:pt x="231" y="24"/>
                        <a:pt x="233" y="25"/>
                        <a:pt x="235" y="26"/>
                      </a:cubicBezTo>
                      <a:cubicBezTo>
                        <a:pt x="238" y="27"/>
                        <a:pt x="239" y="29"/>
                        <a:pt x="240" y="32"/>
                      </a:cubicBezTo>
                      <a:cubicBezTo>
                        <a:pt x="241" y="34"/>
                        <a:pt x="242" y="38"/>
                        <a:pt x="242" y="42"/>
                      </a:cubicBezTo>
                      <a:cubicBezTo>
                        <a:pt x="236" y="43"/>
                        <a:pt x="236" y="43"/>
                        <a:pt x="236" y="43"/>
                      </a:cubicBezTo>
                      <a:cubicBezTo>
                        <a:pt x="236" y="40"/>
                        <a:pt x="235" y="37"/>
                        <a:pt x="234" y="35"/>
                      </a:cubicBezTo>
                      <a:cubicBezTo>
                        <a:pt x="233" y="34"/>
                        <a:pt x="231" y="33"/>
                        <a:pt x="229" y="33"/>
                      </a:cubicBezTo>
                      <a:cubicBezTo>
                        <a:pt x="226" y="33"/>
                        <a:pt x="224" y="34"/>
                        <a:pt x="223" y="35"/>
                      </a:cubicBezTo>
                      <a:cubicBezTo>
                        <a:pt x="222" y="37"/>
                        <a:pt x="221" y="39"/>
                        <a:pt x="221" y="41"/>
                      </a:cubicBezTo>
                      <a:cubicBezTo>
                        <a:pt x="221" y="42"/>
                        <a:pt x="221" y="44"/>
                        <a:pt x="222" y="45"/>
                      </a:cubicBezTo>
                      <a:cubicBezTo>
                        <a:pt x="222" y="46"/>
                        <a:pt x="223" y="47"/>
                        <a:pt x="224" y="48"/>
                      </a:cubicBezTo>
                      <a:cubicBezTo>
                        <a:pt x="225" y="48"/>
                        <a:pt x="226" y="49"/>
                        <a:pt x="229" y="50"/>
                      </a:cubicBezTo>
                      <a:cubicBezTo>
                        <a:pt x="234" y="52"/>
                        <a:pt x="236" y="54"/>
                        <a:pt x="238" y="55"/>
                      </a:cubicBezTo>
                      <a:cubicBezTo>
                        <a:pt x="240" y="57"/>
                        <a:pt x="241" y="59"/>
                        <a:pt x="242" y="61"/>
                      </a:cubicBezTo>
                      <a:cubicBezTo>
                        <a:pt x="243" y="63"/>
                        <a:pt x="243" y="67"/>
                        <a:pt x="243" y="70"/>
                      </a:cubicBezTo>
                      <a:cubicBezTo>
                        <a:pt x="243" y="74"/>
                        <a:pt x="243" y="77"/>
                        <a:pt x="242" y="80"/>
                      </a:cubicBezTo>
                      <a:cubicBezTo>
                        <a:pt x="241" y="84"/>
                        <a:pt x="239" y="86"/>
                        <a:pt x="237" y="88"/>
                      </a:cubicBezTo>
                      <a:cubicBezTo>
                        <a:pt x="235" y="89"/>
                        <a:pt x="232" y="90"/>
                        <a:pt x="229" y="90"/>
                      </a:cubicBezTo>
                      <a:cubicBezTo>
                        <a:pt x="225" y="90"/>
                        <a:pt x="221" y="89"/>
                        <a:pt x="219" y="85"/>
                      </a:cubicBezTo>
                      <a:cubicBezTo>
                        <a:pt x="217" y="82"/>
                        <a:pt x="215" y="77"/>
                        <a:pt x="214" y="70"/>
                      </a:cubicBezTo>
                      <a:close/>
                      <a:moveTo>
                        <a:pt x="254" y="14"/>
                      </a:moveTo>
                      <a:cubicBezTo>
                        <a:pt x="254" y="1"/>
                        <a:pt x="254" y="1"/>
                        <a:pt x="254" y="1"/>
                      </a:cubicBezTo>
                      <a:cubicBezTo>
                        <a:pt x="260" y="1"/>
                        <a:pt x="260" y="1"/>
                        <a:pt x="260" y="1"/>
                      </a:cubicBezTo>
                      <a:cubicBezTo>
                        <a:pt x="260" y="14"/>
                        <a:pt x="260" y="14"/>
                        <a:pt x="260" y="14"/>
                      </a:cubicBezTo>
                      <a:cubicBezTo>
                        <a:pt x="254" y="14"/>
                        <a:pt x="254" y="14"/>
                        <a:pt x="254" y="14"/>
                      </a:cubicBezTo>
                      <a:close/>
                      <a:moveTo>
                        <a:pt x="254" y="89"/>
                      </a:moveTo>
                      <a:cubicBezTo>
                        <a:pt x="254" y="25"/>
                        <a:pt x="254" y="25"/>
                        <a:pt x="254" y="25"/>
                      </a:cubicBezTo>
                      <a:cubicBezTo>
                        <a:pt x="260" y="25"/>
                        <a:pt x="260" y="25"/>
                        <a:pt x="260" y="25"/>
                      </a:cubicBezTo>
                      <a:cubicBezTo>
                        <a:pt x="260" y="89"/>
                        <a:pt x="260" y="89"/>
                        <a:pt x="260" y="89"/>
                      </a:cubicBezTo>
                      <a:cubicBezTo>
                        <a:pt x="254" y="89"/>
                        <a:pt x="254" y="89"/>
                        <a:pt x="254" y="89"/>
                      </a:cubicBezTo>
                      <a:close/>
                      <a:moveTo>
                        <a:pt x="286" y="79"/>
                      </a:moveTo>
                      <a:cubicBezTo>
                        <a:pt x="287" y="89"/>
                        <a:pt x="287" y="89"/>
                        <a:pt x="287" y="89"/>
                      </a:cubicBezTo>
                      <a:cubicBezTo>
                        <a:pt x="285" y="89"/>
                        <a:pt x="284" y="90"/>
                        <a:pt x="282" y="90"/>
                      </a:cubicBezTo>
                      <a:cubicBezTo>
                        <a:pt x="280" y="90"/>
                        <a:pt x="278" y="89"/>
                        <a:pt x="277" y="88"/>
                      </a:cubicBezTo>
                      <a:cubicBezTo>
                        <a:pt x="276" y="87"/>
                        <a:pt x="275" y="85"/>
                        <a:pt x="275" y="83"/>
                      </a:cubicBezTo>
                      <a:cubicBezTo>
                        <a:pt x="274" y="81"/>
                        <a:pt x="274" y="77"/>
                        <a:pt x="274" y="70"/>
                      </a:cubicBezTo>
                      <a:cubicBezTo>
                        <a:pt x="274" y="34"/>
                        <a:pt x="274" y="34"/>
                        <a:pt x="274" y="34"/>
                      </a:cubicBezTo>
                      <a:cubicBezTo>
                        <a:pt x="270" y="34"/>
                        <a:pt x="270" y="34"/>
                        <a:pt x="270" y="34"/>
                      </a:cubicBezTo>
                      <a:cubicBezTo>
                        <a:pt x="270" y="25"/>
                        <a:pt x="270" y="25"/>
                        <a:pt x="270" y="25"/>
                      </a:cubicBezTo>
                      <a:cubicBezTo>
                        <a:pt x="274" y="25"/>
                        <a:pt x="274" y="25"/>
                        <a:pt x="274" y="25"/>
                      </a:cubicBezTo>
                      <a:cubicBezTo>
                        <a:pt x="274" y="10"/>
                        <a:pt x="274" y="10"/>
                        <a:pt x="274" y="10"/>
                      </a:cubicBezTo>
                      <a:cubicBezTo>
                        <a:pt x="280" y="3"/>
                        <a:pt x="280" y="3"/>
                        <a:pt x="280" y="3"/>
                      </a:cubicBezTo>
                      <a:cubicBezTo>
                        <a:pt x="280" y="25"/>
                        <a:pt x="280" y="25"/>
                        <a:pt x="280" y="25"/>
                      </a:cubicBezTo>
                      <a:cubicBezTo>
                        <a:pt x="286" y="25"/>
                        <a:pt x="286" y="25"/>
                        <a:pt x="286" y="25"/>
                      </a:cubicBezTo>
                      <a:cubicBezTo>
                        <a:pt x="286" y="34"/>
                        <a:pt x="286" y="34"/>
                        <a:pt x="286" y="34"/>
                      </a:cubicBezTo>
                      <a:cubicBezTo>
                        <a:pt x="280" y="34"/>
                        <a:pt x="280" y="34"/>
                        <a:pt x="280" y="34"/>
                      </a:cubicBezTo>
                      <a:cubicBezTo>
                        <a:pt x="280" y="71"/>
                        <a:pt x="280" y="71"/>
                        <a:pt x="280" y="71"/>
                      </a:cubicBezTo>
                      <a:cubicBezTo>
                        <a:pt x="280" y="74"/>
                        <a:pt x="280" y="76"/>
                        <a:pt x="280" y="77"/>
                      </a:cubicBezTo>
                      <a:cubicBezTo>
                        <a:pt x="280" y="78"/>
                        <a:pt x="281" y="78"/>
                        <a:pt x="281" y="79"/>
                      </a:cubicBezTo>
                      <a:cubicBezTo>
                        <a:pt x="282" y="79"/>
                        <a:pt x="282" y="80"/>
                        <a:pt x="283" y="80"/>
                      </a:cubicBezTo>
                      <a:cubicBezTo>
                        <a:pt x="284" y="80"/>
                        <a:pt x="285" y="80"/>
                        <a:pt x="286" y="79"/>
                      </a:cubicBezTo>
                      <a:close/>
                      <a:moveTo>
                        <a:pt x="295" y="113"/>
                      </a:moveTo>
                      <a:cubicBezTo>
                        <a:pt x="295" y="103"/>
                        <a:pt x="295" y="103"/>
                        <a:pt x="295" y="103"/>
                      </a:cubicBezTo>
                      <a:cubicBezTo>
                        <a:pt x="296" y="104"/>
                        <a:pt x="297" y="104"/>
                        <a:pt x="298" y="104"/>
                      </a:cubicBezTo>
                      <a:cubicBezTo>
                        <a:pt x="299" y="104"/>
                        <a:pt x="300" y="104"/>
                        <a:pt x="301" y="103"/>
                      </a:cubicBezTo>
                      <a:cubicBezTo>
                        <a:pt x="302" y="102"/>
                        <a:pt x="303" y="101"/>
                        <a:pt x="303" y="100"/>
                      </a:cubicBezTo>
                      <a:cubicBezTo>
                        <a:pt x="303" y="99"/>
                        <a:pt x="304" y="96"/>
                        <a:pt x="305" y="92"/>
                      </a:cubicBezTo>
                      <a:cubicBezTo>
                        <a:pt x="305" y="91"/>
                        <a:pt x="305" y="90"/>
                        <a:pt x="305" y="89"/>
                      </a:cubicBezTo>
                      <a:cubicBezTo>
                        <a:pt x="292" y="25"/>
                        <a:pt x="292" y="25"/>
                        <a:pt x="292" y="25"/>
                      </a:cubicBezTo>
                      <a:cubicBezTo>
                        <a:pt x="298" y="25"/>
                        <a:pt x="298" y="25"/>
                        <a:pt x="298" y="25"/>
                      </a:cubicBezTo>
                      <a:cubicBezTo>
                        <a:pt x="306" y="62"/>
                        <a:pt x="306" y="62"/>
                        <a:pt x="306" y="62"/>
                      </a:cubicBezTo>
                      <a:cubicBezTo>
                        <a:pt x="307" y="67"/>
                        <a:pt x="308" y="72"/>
                        <a:pt x="308" y="77"/>
                      </a:cubicBezTo>
                      <a:cubicBezTo>
                        <a:pt x="309" y="72"/>
                        <a:pt x="310" y="67"/>
                        <a:pt x="311" y="62"/>
                      </a:cubicBezTo>
                      <a:cubicBezTo>
                        <a:pt x="318" y="25"/>
                        <a:pt x="318" y="25"/>
                        <a:pt x="318" y="25"/>
                      </a:cubicBezTo>
                      <a:cubicBezTo>
                        <a:pt x="324" y="25"/>
                        <a:pt x="324" y="25"/>
                        <a:pt x="324" y="25"/>
                      </a:cubicBezTo>
                      <a:cubicBezTo>
                        <a:pt x="311" y="90"/>
                        <a:pt x="311" y="90"/>
                        <a:pt x="311" y="90"/>
                      </a:cubicBezTo>
                      <a:cubicBezTo>
                        <a:pt x="309" y="97"/>
                        <a:pt x="308" y="102"/>
                        <a:pt x="308" y="104"/>
                      </a:cubicBezTo>
                      <a:cubicBezTo>
                        <a:pt x="306" y="108"/>
                        <a:pt x="305" y="111"/>
                        <a:pt x="304" y="112"/>
                      </a:cubicBezTo>
                      <a:cubicBezTo>
                        <a:pt x="303" y="114"/>
                        <a:pt x="301" y="115"/>
                        <a:pt x="299" y="115"/>
                      </a:cubicBezTo>
                      <a:cubicBezTo>
                        <a:pt x="298" y="115"/>
                        <a:pt x="297" y="114"/>
                        <a:pt x="295" y="113"/>
                      </a:cubicBezTo>
                      <a:close/>
                      <a:moveTo>
                        <a:pt x="346" y="57"/>
                      </a:moveTo>
                      <a:cubicBezTo>
                        <a:pt x="346" y="45"/>
                        <a:pt x="348" y="37"/>
                        <a:pt x="351" y="31"/>
                      </a:cubicBezTo>
                      <a:cubicBezTo>
                        <a:pt x="354" y="26"/>
                        <a:pt x="358" y="24"/>
                        <a:pt x="362" y="24"/>
                      </a:cubicBezTo>
                      <a:cubicBezTo>
                        <a:pt x="367" y="24"/>
                        <a:pt x="371" y="27"/>
                        <a:pt x="374" y="32"/>
                      </a:cubicBezTo>
                      <a:cubicBezTo>
                        <a:pt x="377" y="38"/>
                        <a:pt x="379" y="46"/>
                        <a:pt x="379" y="56"/>
                      </a:cubicBezTo>
                      <a:cubicBezTo>
                        <a:pt x="379" y="64"/>
                        <a:pt x="378" y="71"/>
                        <a:pt x="376" y="76"/>
                      </a:cubicBezTo>
                      <a:cubicBezTo>
                        <a:pt x="375" y="80"/>
                        <a:pt x="373" y="84"/>
                        <a:pt x="371" y="86"/>
                      </a:cubicBezTo>
                      <a:cubicBezTo>
                        <a:pt x="368" y="89"/>
                        <a:pt x="365" y="90"/>
                        <a:pt x="362" y="90"/>
                      </a:cubicBezTo>
                      <a:cubicBezTo>
                        <a:pt x="357" y="90"/>
                        <a:pt x="353" y="87"/>
                        <a:pt x="350" y="82"/>
                      </a:cubicBezTo>
                      <a:cubicBezTo>
                        <a:pt x="347" y="76"/>
                        <a:pt x="346" y="68"/>
                        <a:pt x="346" y="57"/>
                      </a:cubicBezTo>
                      <a:close/>
                      <a:moveTo>
                        <a:pt x="352" y="57"/>
                      </a:moveTo>
                      <a:cubicBezTo>
                        <a:pt x="352" y="65"/>
                        <a:pt x="353" y="71"/>
                        <a:pt x="355" y="75"/>
                      </a:cubicBezTo>
                      <a:cubicBezTo>
                        <a:pt x="357" y="79"/>
                        <a:pt x="359" y="81"/>
                        <a:pt x="362" y="81"/>
                      </a:cubicBezTo>
                      <a:cubicBezTo>
                        <a:pt x="365" y="81"/>
                        <a:pt x="368" y="79"/>
                        <a:pt x="369" y="75"/>
                      </a:cubicBezTo>
                      <a:cubicBezTo>
                        <a:pt x="371" y="71"/>
                        <a:pt x="372" y="65"/>
                        <a:pt x="372" y="57"/>
                      </a:cubicBezTo>
                      <a:cubicBezTo>
                        <a:pt x="372" y="49"/>
                        <a:pt x="371" y="43"/>
                        <a:pt x="369" y="39"/>
                      </a:cubicBezTo>
                      <a:cubicBezTo>
                        <a:pt x="368" y="35"/>
                        <a:pt x="365" y="33"/>
                        <a:pt x="362" y="33"/>
                      </a:cubicBezTo>
                      <a:cubicBezTo>
                        <a:pt x="359" y="33"/>
                        <a:pt x="357" y="35"/>
                        <a:pt x="355" y="39"/>
                      </a:cubicBezTo>
                      <a:cubicBezTo>
                        <a:pt x="353" y="43"/>
                        <a:pt x="352" y="49"/>
                        <a:pt x="352" y="57"/>
                      </a:cubicBezTo>
                      <a:close/>
                      <a:moveTo>
                        <a:pt x="391" y="89"/>
                      </a:moveTo>
                      <a:cubicBezTo>
                        <a:pt x="391" y="34"/>
                        <a:pt x="391" y="34"/>
                        <a:pt x="391" y="34"/>
                      </a:cubicBezTo>
                      <a:cubicBezTo>
                        <a:pt x="385" y="34"/>
                        <a:pt x="385" y="34"/>
                        <a:pt x="385" y="34"/>
                      </a:cubicBezTo>
                      <a:cubicBezTo>
                        <a:pt x="385" y="25"/>
                        <a:pt x="385" y="25"/>
                        <a:pt x="385" y="25"/>
                      </a:cubicBezTo>
                      <a:cubicBezTo>
                        <a:pt x="391" y="25"/>
                        <a:pt x="391" y="25"/>
                        <a:pt x="391" y="25"/>
                      </a:cubicBezTo>
                      <a:cubicBezTo>
                        <a:pt x="391" y="19"/>
                        <a:pt x="391" y="19"/>
                        <a:pt x="391" y="19"/>
                      </a:cubicBezTo>
                      <a:cubicBezTo>
                        <a:pt x="391" y="14"/>
                        <a:pt x="391" y="11"/>
                        <a:pt x="391" y="9"/>
                      </a:cubicBezTo>
                      <a:cubicBezTo>
                        <a:pt x="392" y="6"/>
                        <a:pt x="393" y="4"/>
                        <a:pt x="394" y="2"/>
                      </a:cubicBezTo>
                      <a:cubicBezTo>
                        <a:pt x="396" y="0"/>
                        <a:pt x="398" y="0"/>
                        <a:pt x="400" y="0"/>
                      </a:cubicBezTo>
                      <a:cubicBezTo>
                        <a:pt x="402" y="0"/>
                        <a:pt x="404" y="0"/>
                        <a:pt x="406" y="1"/>
                      </a:cubicBezTo>
                      <a:cubicBezTo>
                        <a:pt x="405" y="10"/>
                        <a:pt x="405" y="10"/>
                        <a:pt x="405" y="10"/>
                      </a:cubicBezTo>
                      <a:cubicBezTo>
                        <a:pt x="404" y="10"/>
                        <a:pt x="403" y="9"/>
                        <a:pt x="401" y="9"/>
                      </a:cubicBezTo>
                      <a:cubicBezTo>
                        <a:pt x="400" y="9"/>
                        <a:pt x="398" y="10"/>
                        <a:pt x="398" y="12"/>
                      </a:cubicBezTo>
                      <a:cubicBezTo>
                        <a:pt x="397" y="13"/>
                        <a:pt x="397" y="16"/>
                        <a:pt x="397" y="19"/>
                      </a:cubicBezTo>
                      <a:cubicBezTo>
                        <a:pt x="397" y="25"/>
                        <a:pt x="397" y="25"/>
                        <a:pt x="397" y="25"/>
                      </a:cubicBezTo>
                      <a:cubicBezTo>
                        <a:pt x="403" y="25"/>
                        <a:pt x="403" y="25"/>
                        <a:pt x="403" y="25"/>
                      </a:cubicBezTo>
                      <a:cubicBezTo>
                        <a:pt x="403" y="34"/>
                        <a:pt x="403" y="34"/>
                        <a:pt x="403" y="34"/>
                      </a:cubicBezTo>
                      <a:cubicBezTo>
                        <a:pt x="397" y="34"/>
                        <a:pt x="397" y="34"/>
                        <a:pt x="397" y="34"/>
                      </a:cubicBezTo>
                      <a:cubicBezTo>
                        <a:pt x="397" y="89"/>
                        <a:pt x="397" y="89"/>
                        <a:pt x="397" y="89"/>
                      </a:cubicBezTo>
                      <a:cubicBezTo>
                        <a:pt x="391" y="89"/>
                        <a:pt x="391" y="89"/>
                        <a:pt x="391" y="89"/>
                      </a:cubicBezTo>
                      <a:close/>
                      <a:moveTo>
                        <a:pt x="428" y="89"/>
                      </a:moveTo>
                      <a:cubicBezTo>
                        <a:pt x="428" y="1"/>
                        <a:pt x="428" y="1"/>
                        <a:pt x="428" y="1"/>
                      </a:cubicBezTo>
                      <a:cubicBezTo>
                        <a:pt x="463" y="1"/>
                        <a:pt x="463" y="1"/>
                        <a:pt x="463" y="1"/>
                      </a:cubicBezTo>
                      <a:cubicBezTo>
                        <a:pt x="463" y="11"/>
                        <a:pt x="463" y="11"/>
                        <a:pt x="463" y="11"/>
                      </a:cubicBezTo>
                      <a:cubicBezTo>
                        <a:pt x="434" y="11"/>
                        <a:pt x="434" y="11"/>
                        <a:pt x="434" y="11"/>
                      </a:cubicBezTo>
                      <a:cubicBezTo>
                        <a:pt x="434" y="38"/>
                        <a:pt x="434" y="38"/>
                        <a:pt x="434" y="38"/>
                      </a:cubicBezTo>
                      <a:cubicBezTo>
                        <a:pt x="461" y="38"/>
                        <a:pt x="461" y="38"/>
                        <a:pt x="461" y="38"/>
                      </a:cubicBezTo>
                      <a:cubicBezTo>
                        <a:pt x="461" y="49"/>
                        <a:pt x="461" y="49"/>
                        <a:pt x="461" y="49"/>
                      </a:cubicBezTo>
                      <a:cubicBezTo>
                        <a:pt x="434" y="49"/>
                        <a:pt x="434" y="49"/>
                        <a:pt x="434" y="49"/>
                      </a:cubicBezTo>
                      <a:cubicBezTo>
                        <a:pt x="434" y="79"/>
                        <a:pt x="434" y="79"/>
                        <a:pt x="434" y="79"/>
                      </a:cubicBezTo>
                      <a:cubicBezTo>
                        <a:pt x="464" y="79"/>
                        <a:pt x="464" y="79"/>
                        <a:pt x="464" y="79"/>
                      </a:cubicBezTo>
                      <a:cubicBezTo>
                        <a:pt x="464" y="89"/>
                        <a:pt x="464" y="89"/>
                        <a:pt x="464" y="89"/>
                      </a:cubicBezTo>
                      <a:cubicBezTo>
                        <a:pt x="428" y="89"/>
                        <a:pt x="428" y="89"/>
                        <a:pt x="428" y="89"/>
                      </a:cubicBezTo>
                      <a:close/>
                      <a:moveTo>
                        <a:pt x="475" y="89"/>
                      </a:moveTo>
                      <a:cubicBezTo>
                        <a:pt x="475" y="1"/>
                        <a:pt x="475" y="1"/>
                        <a:pt x="475" y="1"/>
                      </a:cubicBezTo>
                      <a:cubicBezTo>
                        <a:pt x="481" y="1"/>
                        <a:pt x="481" y="1"/>
                        <a:pt x="481" y="1"/>
                      </a:cubicBezTo>
                      <a:cubicBezTo>
                        <a:pt x="481" y="89"/>
                        <a:pt x="481" y="89"/>
                        <a:pt x="481" y="89"/>
                      </a:cubicBezTo>
                      <a:cubicBezTo>
                        <a:pt x="475" y="89"/>
                        <a:pt x="475" y="89"/>
                        <a:pt x="475" y="89"/>
                      </a:cubicBezTo>
                      <a:close/>
                      <a:moveTo>
                        <a:pt x="518" y="68"/>
                      </a:moveTo>
                      <a:cubicBezTo>
                        <a:pt x="524" y="70"/>
                        <a:pt x="524" y="70"/>
                        <a:pt x="524" y="70"/>
                      </a:cubicBezTo>
                      <a:cubicBezTo>
                        <a:pt x="523" y="76"/>
                        <a:pt x="522" y="81"/>
                        <a:pt x="519" y="85"/>
                      </a:cubicBezTo>
                      <a:cubicBezTo>
                        <a:pt x="516" y="89"/>
                        <a:pt x="513" y="90"/>
                        <a:pt x="509" y="90"/>
                      </a:cubicBezTo>
                      <a:cubicBezTo>
                        <a:pt x="504" y="90"/>
                        <a:pt x="500" y="87"/>
                        <a:pt x="497" y="82"/>
                      </a:cubicBezTo>
                      <a:cubicBezTo>
                        <a:pt x="494" y="76"/>
                        <a:pt x="492" y="68"/>
                        <a:pt x="492" y="58"/>
                      </a:cubicBezTo>
                      <a:cubicBezTo>
                        <a:pt x="492" y="47"/>
                        <a:pt x="494" y="39"/>
                        <a:pt x="497" y="33"/>
                      </a:cubicBezTo>
                      <a:cubicBezTo>
                        <a:pt x="500" y="27"/>
                        <a:pt x="504" y="24"/>
                        <a:pt x="509" y="24"/>
                      </a:cubicBezTo>
                      <a:cubicBezTo>
                        <a:pt x="513" y="24"/>
                        <a:pt x="517" y="27"/>
                        <a:pt x="520" y="33"/>
                      </a:cubicBezTo>
                      <a:cubicBezTo>
                        <a:pt x="523" y="38"/>
                        <a:pt x="524" y="46"/>
                        <a:pt x="524" y="57"/>
                      </a:cubicBezTo>
                      <a:cubicBezTo>
                        <a:pt x="524" y="58"/>
                        <a:pt x="524" y="59"/>
                        <a:pt x="524" y="60"/>
                      </a:cubicBezTo>
                      <a:cubicBezTo>
                        <a:pt x="498" y="60"/>
                        <a:pt x="498" y="60"/>
                        <a:pt x="498" y="60"/>
                      </a:cubicBezTo>
                      <a:cubicBezTo>
                        <a:pt x="499" y="67"/>
                        <a:pt x="500" y="72"/>
                        <a:pt x="502" y="76"/>
                      </a:cubicBezTo>
                      <a:cubicBezTo>
                        <a:pt x="504" y="80"/>
                        <a:pt x="506" y="81"/>
                        <a:pt x="509" y="81"/>
                      </a:cubicBezTo>
                      <a:cubicBezTo>
                        <a:pt x="511" y="81"/>
                        <a:pt x="513" y="80"/>
                        <a:pt x="514" y="78"/>
                      </a:cubicBezTo>
                      <a:cubicBezTo>
                        <a:pt x="516" y="76"/>
                        <a:pt x="517" y="73"/>
                        <a:pt x="518" y="68"/>
                      </a:cubicBezTo>
                      <a:close/>
                      <a:moveTo>
                        <a:pt x="499" y="51"/>
                      </a:moveTo>
                      <a:cubicBezTo>
                        <a:pt x="518" y="51"/>
                        <a:pt x="518" y="51"/>
                        <a:pt x="518" y="51"/>
                      </a:cubicBezTo>
                      <a:cubicBezTo>
                        <a:pt x="518" y="46"/>
                        <a:pt x="517" y="42"/>
                        <a:pt x="516" y="39"/>
                      </a:cubicBezTo>
                      <a:cubicBezTo>
                        <a:pt x="514" y="35"/>
                        <a:pt x="512" y="33"/>
                        <a:pt x="509" y="33"/>
                      </a:cubicBezTo>
                      <a:cubicBezTo>
                        <a:pt x="506" y="33"/>
                        <a:pt x="504" y="34"/>
                        <a:pt x="502" y="38"/>
                      </a:cubicBezTo>
                      <a:cubicBezTo>
                        <a:pt x="500" y="41"/>
                        <a:pt x="499" y="45"/>
                        <a:pt x="499" y="51"/>
                      </a:cubicBezTo>
                      <a:close/>
                      <a:moveTo>
                        <a:pt x="558" y="66"/>
                      </a:moveTo>
                      <a:cubicBezTo>
                        <a:pt x="564" y="67"/>
                        <a:pt x="564" y="67"/>
                        <a:pt x="564" y="67"/>
                      </a:cubicBezTo>
                      <a:cubicBezTo>
                        <a:pt x="564" y="74"/>
                        <a:pt x="562" y="80"/>
                        <a:pt x="559" y="84"/>
                      </a:cubicBezTo>
                      <a:cubicBezTo>
                        <a:pt x="557" y="88"/>
                        <a:pt x="553" y="90"/>
                        <a:pt x="550" y="90"/>
                      </a:cubicBezTo>
                      <a:cubicBezTo>
                        <a:pt x="545" y="90"/>
                        <a:pt x="541" y="87"/>
                        <a:pt x="538" y="82"/>
                      </a:cubicBezTo>
                      <a:cubicBezTo>
                        <a:pt x="535" y="76"/>
                        <a:pt x="534" y="68"/>
                        <a:pt x="534" y="57"/>
                      </a:cubicBezTo>
                      <a:cubicBezTo>
                        <a:pt x="534" y="50"/>
                        <a:pt x="534" y="44"/>
                        <a:pt x="536" y="39"/>
                      </a:cubicBezTo>
                      <a:cubicBezTo>
                        <a:pt x="537" y="34"/>
                        <a:pt x="539" y="30"/>
                        <a:pt x="541" y="28"/>
                      </a:cubicBezTo>
                      <a:cubicBezTo>
                        <a:pt x="544" y="25"/>
                        <a:pt x="547" y="24"/>
                        <a:pt x="550" y="24"/>
                      </a:cubicBezTo>
                      <a:cubicBezTo>
                        <a:pt x="553" y="24"/>
                        <a:pt x="557" y="26"/>
                        <a:pt x="559" y="29"/>
                      </a:cubicBezTo>
                      <a:cubicBezTo>
                        <a:pt x="561" y="33"/>
                        <a:pt x="563" y="38"/>
                        <a:pt x="564" y="44"/>
                      </a:cubicBezTo>
                      <a:cubicBezTo>
                        <a:pt x="558" y="46"/>
                        <a:pt x="558" y="46"/>
                        <a:pt x="558" y="46"/>
                      </a:cubicBezTo>
                      <a:cubicBezTo>
                        <a:pt x="557" y="41"/>
                        <a:pt x="556" y="38"/>
                        <a:pt x="555" y="36"/>
                      </a:cubicBezTo>
                      <a:cubicBezTo>
                        <a:pt x="554" y="34"/>
                        <a:pt x="552" y="33"/>
                        <a:pt x="550" y="33"/>
                      </a:cubicBezTo>
                      <a:cubicBezTo>
                        <a:pt x="547" y="33"/>
                        <a:pt x="544" y="35"/>
                        <a:pt x="543" y="39"/>
                      </a:cubicBezTo>
                      <a:cubicBezTo>
                        <a:pt x="541" y="42"/>
                        <a:pt x="540" y="49"/>
                        <a:pt x="540" y="57"/>
                      </a:cubicBezTo>
                      <a:cubicBezTo>
                        <a:pt x="540" y="66"/>
                        <a:pt x="541" y="72"/>
                        <a:pt x="542" y="76"/>
                      </a:cubicBezTo>
                      <a:cubicBezTo>
                        <a:pt x="544" y="80"/>
                        <a:pt x="547" y="81"/>
                        <a:pt x="550" y="81"/>
                      </a:cubicBezTo>
                      <a:cubicBezTo>
                        <a:pt x="552" y="81"/>
                        <a:pt x="554" y="80"/>
                        <a:pt x="555" y="78"/>
                      </a:cubicBezTo>
                      <a:cubicBezTo>
                        <a:pt x="557" y="75"/>
                        <a:pt x="558" y="71"/>
                        <a:pt x="558" y="66"/>
                      </a:cubicBezTo>
                      <a:close/>
                      <a:moveTo>
                        <a:pt x="586" y="79"/>
                      </a:moveTo>
                      <a:cubicBezTo>
                        <a:pt x="587" y="89"/>
                        <a:pt x="587" y="89"/>
                        <a:pt x="587" y="89"/>
                      </a:cubicBezTo>
                      <a:cubicBezTo>
                        <a:pt x="585" y="89"/>
                        <a:pt x="584" y="90"/>
                        <a:pt x="582" y="90"/>
                      </a:cubicBezTo>
                      <a:cubicBezTo>
                        <a:pt x="580" y="90"/>
                        <a:pt x="578" y="89"/>
                        <a:pt x="577" y="88"/>
                      </a:cubicBezTo>
                      <a:cubicBezTo>
                        <a:pt x="576" y="87"/>
                        <a:pt x="575" y="85"/>
                        <a:pt x="575" y="83"/>
                      </a:cubicBezTo>
                      <a:cubicBezTo>
                        <a:pt x="574" y="81"/>
                        <a:pt x="574" y="77"/>
                        <a:pt x="574" y="70"/>
                      </a:cubicBezTo>
                      <a:cubicBezTo>
                        <a:pt x="574" y="34"/>
                        <a:pt x="574" y="34"/>
                        <a:pt x="574" y="34"/>
                      </a:cubicBezTo>
                      <a:cubicBezTo>
                        <a:pt x="570" y="34"/>
                        <a:pt x="570" y="34"/>
                        <a:pt x="570" y="34"/>
                      </a:cubicBezTo>
                      <a:cubicBezTo>
                        <a:pt x="570" y="25"/>
                        <a:pt x="570" y="25"/>
                        <a:pt x="570" y="25"/>
                      </a:cubicBezTo>
                      <a:cubicBezTo>
                        <a:pt x="574" y="25"/>
                        <a:pt x="574" y="25"/>
                        <a:pt x="574" y="25"/>
                      </a:cubicBezTo>
                      <a:cubicBezTo>
                        <a:pt x="574" y="10"/>
                        <a:pt x="574" y="10"/>
                        <a:pt x="574" y="10"/>
                      </a:cubicBezTo>
                      <a:cubicBezTo>
                        <a:pt x="580" y="3"/>
                        <a:pt x="580" y="3"/>
                        <a:pt x="580" y="3"/>
                      </a:cubicBezTo>
                      <a:cubicBezTo>
                        <a:pt x="580" y="25"/>
                        <a:pt x="580" y="25"/>
                        <a:pt x="580" y="25"/>
                      </a:cubicBezTo>
                      <a:cubicBezTo>
                        <a:pt x="586" y="25"/>
                        <a:pt x="586" y="25"/>
                        <a:pt x="586" y="25"/>
                      </a:cubicBezTo>
                      <a:cubicBezTo>
                        <a:pt x="586" y="34"/>
                        <a:pt x="586" y="34"/>
                        <a:pt x="586" y="34"/>
                      </a:cubicBezTo>
                      <a:cubicBezTo>
                        <a:pt x="580" y="34"/>
                        <a:pt x="580" y="34"/>
                        <a:pt x="580" y="34"/>
                      </a:cubicBezTo>
                      <a:cubicBezTo>
                        <a:pt x="580" y="71"/>
                        <a:pt x="580" y="71"/>
                        <a:pt x="580" y="71"/>
                      </a:cubicBezTo>
                      <a:cubicBezTo>
                        <a:pt x="580" y="74"/>
                        <a:pt x="580" y="76"/>
                        <a:pt x="580" y="77"/>
                      </a:cubicBezTo>
                      <a:cubicBezTo>
                        <a:pt x="580" y="78"/>
                        <a:pt x="581" y="78"/>
                        <a:pt x="581" y="79"/>
                      </a:cubicBezTo>
                      <a:cubicBezTo>
                        <a:pt x="582" y="79"/>
                        <a:pt x="582" y="80"/>
                        <a:pt x="583" y="80"/>
                      </a:cubicBezTo>
                      <a:cubicBezTo>
                        <a:pt x="584" y="80"/>
                        <a:pt x="585" y="80"/>
                        <a:pt x="586" y="79"/>
                      </a:cubicBezTo>
                      <a:close/>
                      <a:moveTo>
                        <a:pt x="595" y="89"/>
                      </a:moveTo>
                      <a:cubicBezTo>
                        <a:pt x="595" y="25"/>
                        <a:pt x="595" y="25"/>
                        <a:pt x="595" y="25"/>
                      </a:cubicBezTo>
                      <a:cubicBezTo>
                        <a:pt x="601" y="25"/>
                        <a:pt x="601" y="25"/>
                        <a:pt x="601" y="25"/>
                      </a:cubicBezTo>
                      <a:cubicBezTo>
                        <a:pt x="601" y="35"/>
                        <a:pt x="601" y="35"/>
                        <a:pt x="601" y="35"/>
                      </a:cubicBezTo>
                      <a:cubicBezTo>
                        <a:pt x="602" y="30"/>
                        <a:pt x="603" y="27"/>
                        <a:pt x="605" y="26"/>
                      </a:cubicBezTo>
                      <a:cubicBezTo>
                        <a:pt x="606" y="25"/>
                        <a:pt x="607" y="24"/>
                        <a:pt x="608" y="24"/>
                      </a:cubicBezTo>
                      <a:cubicBezTo>
                        <a:pt x="610" y="24"/>
                        <a:pt x="612" y="25"/>
                        <a:pt x="614" y="27"/>
                      </a:cubicBezTo>
                      <a:cubicBezTo>
                        <a:pt x="612" y="37"/>
                        <a:pt x="612" y="37"/>
                        <a:pt x="612" y="37"/>
                      </a:cubicBezTo>
                      <a:cubicBezTo>
                        <a:pt x="611" y="36"/>
                        <a:pt x="609" y="35"/>
                        <a:pt x="608" y="35"/>
                      </a:cubicBezTo>
                      <a:cubicBezTo>
                        <a:pt x="607" y="35"/>
                        <a:pt x="606" y="36"/>
                        <a:pt x="605" y="37"/>
                      </a:cubicBezTo>
                      <a:cubicBezTo>
                        <a:pt x="603" y="39"/>
                        <a:pt x="603" y="41"/>
                        <a:pt x="602" y="43"/>
                      </a:cubicBezTo>
                      <a:cubicBezTo>
                        <a:pt x="602" y="47"/>
                        <a:pt x="601" y="51"/>
                        <a:pt x="601" y="56"/>
                      </a:cubicBezTo>
                      <a:cubicBezTo>
                        <a:pt x="601" y="89"/>
                        <a:pt x="601" y="89"/>
                        <a:pt x="601" y="89"/>
                      </a:cubicBezTo>
                      <a:cubicBezTo>
                        <a:pt x="595" y="89"/>
                        <a:pt x="595" y="89"/>
                        <a:pt x="595" y="89"/>
                      </a:cubicBezTo>
                      <a:close/>
                      <a:moveTo>
                        <a:pt x="619" y="57"/>
                      </a:moveTo>
                      <a:cubicBezTo>
                        <a:pt x="619" y="45"/>
                        <a:pt x="621" y="37"/>
                        <a:pt x="625" y="31"/>
                      </a:cubicBezTo>
                      <a:cubicBezTo>
                        <a:pt x="628" y="26"/>
                        <a:pt x="632" y="24"/>
                        <a:pt x="636" y="24"/>
                      </a:cubicBezTo>
                      <a:cubicBezTo>
                        <a:pt x="641" y="24"/>
                        <a:pt x="645" y="27"/>
                        <a:pt x="648" y="32"/>
                      </a:cubicBezTo>
                      <a:cubicBezTo>
                        <a:pt x="651" y="38"/>
                        <a:pt x="652" y="46"/>
                        <a:pt x="652" y="56"/>
                      </a:cubicBezTo>
                      <a:cubicBezTo>
                        <a:pt x="652" y="64"/>
                        <a:pt x="652" y="71"/>
                        <a:pt x="650" y="76"/>
                      </a:cubicBezTo>
                      <a:cubicBezTo>
                        <a:pt x="649" y="80"/>
                        <a:pt x="647" y="84"/>
                        <a:pt x="644" y="86"/>
                      </a:cubicBezTo>
                      <a:cubicBezTo>
                        <a:pt x="642" y="89"/>
                        <a:pt x="639" y="90"/>
                        <a:pt x="636" y="90"/>
                      </a:cubicBezTo>
                      <a:cubicBezTo>
                        <a:pt x="631" y="90"/>
                        <a:pt x="627" y="87"/>
                        <a:pt x="624" y="82"/>
                      </a:cubicBezTo>
                      <a:cubicBezTo>
                        <a:pt x="621" y="76"/>
                        <a:pt x="619" y="68"/>
                        <a:pt x="619" y="57"/>
                      </a:cubicBezTo>
                      <a:close/>
                      <a:moveTo>
                        <a:pt x="626" y="57"/>
                      </a:moveTo>
                      <a:cubicBezTo>
                        <a:pt x="626" y="65"/>
                        <a:pt x="627" y="71"/>
                        <a:pt x="628" y="75"/>
                      </a:cubicBezTo>
                      <a:cubicBezTo>
                        <a:pt x="630" y="79"/>
                        <a:pt x="633" y="81"/>
                        <a:pt x="636" y="81"/>
                      </a:cubicBezTo>
                      <a:cubicBezTo>
                        <a:pt x="639" y="81"/>
                        <a:pt x="641" y="79"/>
                        <a:pt x="643" y="75"/>
                      </a:cubicBezTo>
                      <a:cubicBezTo>
                        <a:pt x="645" y="71"/>
                        <a:pt x="646" y="65"/>
                        <a:pt x="646" y="57"/>
                      </a:cubicBezTo>
                      <a:cubicBezTo>
                        <a:pt x="646" y="49"/>
                        <a:pt x="645" y="43"/>
                        <a:pt x="643" y="39"/>
                      </a:cubicBezTo>
                      <a:cubicBezTo>
                        <a:pt x="641" y="35"/>
                        <a:pt x="639" y="33"/>
                        <a:pt x="636" y="33"/>
                      </a:cubicBezTo>
                      <a:cubicBezTo>
                        <a:pt x="633" y="33"/>
                        <a:pt x="630" y="35"/>
                        <a:pt x="628" y="39"/>
                      </a:cubicBezTo>
                      <a:cubicBezTo>
                        <a:pt x="627" y="43"/>
                        <a:pt x="626" y="49"/>
                        <a:pt x="626" y="57"/>
                      </a:cubicBezTo>
                      <a:close/>
                      <a:moveTo>
                        <a:pt x="663" y="89"/>
                      </a:moveTo>
                      <a:cubicBezTo>
                        <a:pt x="663" y="25"/>
                        <a:pt x="663" y="25"/>
                        <a:pt x="663" y="25"/>
                      </a:cubicBezTo>
                      <a:cubicBezTo>
                        <a:pt x="668" y="25"/>
                        <a:pt x="668" y="25"/>
                        <a:pt x="668" y="25"/>
                      </a:cubicBezTo>
                      <a:cubicBezTo>
                        <a:pt x="668" y="34"/>
                        <a:pt x="668" y="34"/>
                        <a:pt x="668" y="34"/>
                      </a:cubicBezTo>
                      <a:cubicBezTo>
                        <a:pt x="671" y="27"/>
                        <a:pt x="675" y="24"/>
                        <a:pt x="679" y="24"/>
                      </a:cubicBezTo>
                      <a:cubicBezTo>
                        <a:pt x="682" y="24"/>
                        <a:pt x="683" y="25"/>
                        <a:pt x="685" y="26"/>
                      </a:cubicBezTo>
                      <a:cubicBezTo>
                        <a:pt x="687" y="27"/>
                        <a:pt x="688" y="29"/>
                        <a:pt x="689" y="31"/>
                      </a:cubicBezTo>
                      <a:cubicBezTo>
                        <a:pt x="690" y="34"/>
                        <a:pt x="691" y="36"/>
                        <a:pt x="691" y="39"/>
                      </a:cubicBezTo>
                      <a:cubicBezTo>
                        <a:pt x="691" y="41"/>
                        <a:pt x="691" y="45"/>
                        <a:pt x="691" y="50"/>
                      </a:cubicBezTo>
                      <a:cubicBezTo>
                        <a:pt x="691" y="89"/>
                        <a:pt x="691" y="89"/>
                        <a:pt x="691" y="89"/>
                      </a:cubicBezTo>
                      <a:cubicBezTo>
                        <a:pt x="685" y="89"/>
                        <a:pt x="685" y="89"/>
                        <a:pt x="685" y="89"/>
                      </a:cubicBezTo>
                      <a:cubicBezTo>
                        <a:pt x="685" y="50"/>
                        <a:pt x="685" y="50"/>
                        <a:pt x="685" y="50"/>
                      </a:cubicBezTo>
                      <a:cubicBezTo>
                        <a:pt x="685" y="46"/>
                        <a:pt x="685" y="43"/>
                        <a:pt x="685" y="40"/>
                      </a:cubicBezTo>
                      <a:cubicBezTo>
                        <a:pt x="684" y="38"/>
                        <a:pt x="683" y="36"/>
                        <a:pt x="682" y="35"/>
                      </a:cubicBezTo>
                      <a:cubicBezTo>
                        <a:pt x="681" y="34"/>
                        <a:pt x="680" y="33"/>
                        <a:pt x="678" y="33"/>
                      </a:cubicBezTo>
                      <a:cubicBezTo>
                        <a:pt x="676" y="33"/>
                        <a:pt x="673" y="35"/>
                        <a:pt x="672" y="38"/>
                      </a:cubicBezTo>
                      <a:cubicBezTo>
                        <a:pt x="670" y="40"/>
                        <a:pt x="669" y="46"/>
                        <a:pt x="669" y="54"/>
                      </a:cubicBezTo>
                      <a:cubicBezTo>
                        <a:pt x="669" y="89"/>
                        <a:pt x="669" y="89"/>
                        <a:pt x="669" y="89"/>
                      </a:cubicBezTo>
                      <a:cubicBezTo>
                        <a:pt x="663" y="89"/>
                        <a:pt x="663" y="89"/>
                        <a:pt x="663" y="89"/>
                      </a:cubicBezTo>
                      <a:close/>
                      <a:moveTo>
                        <a:pt x="704" y="14"/>
                      </a:moveTo>
                      <a:cubicBezTo>
                        <a:pt x="704" y="1"/>
                        <a:pt x="704" y="1"/>
                        <a:pt x="704" y="1"/>
                      </a:cubicBezTo>
                      <a:cubicBezTo>
                        <a:pt x="710" y="1"/>
                        <a:pt x="710" y="1"/>
                        <a:pt x="710" y="1"/>
                      </a:cubicBezTo>
                      <a:cubicBezTo>
                        <a:pt x="710" y="14"/>
                        <a:pt x="710" y="14"/>
                        <a:pt x="710" y="14"/>
                      </a:cubicBezTo>
                      <a:cubicBezTo>
                        <a:pt x="704" y="14"/>
                        <a:pt x="704" y="14"/>
                        <a:pt x="704" y="14"/>
                      </a:cubicBezTo>
                      <a:close/>
                      <a:moveTo>
                        <a:pt x="704" y="89"/>
                      </a:moveTo>
                      <a:cubicBezTo>
                        <a:pt x="704" y="25"/>
                        <a:pt x="704" y="25"/>
                        <a:pt x="704" y="25"/>
                      </a:cubicBezTo>
                      <a:cubicBezTo>
                        <a:pt x="710" y="25"/>
                        <a:pt x="710" y="25"/>
                        <a:pt x="710" y="25"/>
                      </a:cubicBezTo>
                      <a:cubicBezTo>
                        <a:pt x="710" y="89"/>
                        <a:pt x="710" y="89"/>
                        <a:pt x="710" y="89"/>
                      </a:cubicBezTo>
                      <a:cubicBezTo>
                        <a:pt x="704" y="89"/>
                        <a:pt x="704" y="89"/>
                        <a:pt x="704" y="89"/>
                      </a:cubicBezTo>
                      <a:close/>
                      <a:moveTo>
                        <a:pt x="746" y="66"/>
                      </a:moveTo>
                      <a:cubicBezTo>
                        <a:pt x="752" y="67"/>
                        <a:pt x="752" y="67"/>
                        <a:pt x="752" y="67"/>
                      </a:cubicBezTo>
                      <a:cubicBezTo>
                        <a:pt x="751" y="74"/>
                        <a:pt x="749" y="80"/>
                        <a:pt x="747" y="84"/>
                      </a:cubicBezTo>
                      <a:cubicBezTo>
                        <a:pt x="744" y="88"/>
                        <a:pt x="741" y="90"/>
                        <a:pt x="737" y="90"/>
                      </a:cubicBezTo>
                      <a:cubicBezTo>
                        <a:pt x="732" y="90"/>
                        <a:pt x="728" y="87"/>
                        <a:pt x="726" y="82"/>
                      </a:cubicBezTo>
                      <a:cubicBezTo>
                        <a:pt x="723" y="76"/>
                        <a:pt x="721" y="68"/>
                        <a:pt x="721" y="57"/>
                      </a:cubicBezTo>
                      <a:cubicBezTo>
                        <a:pt x="721" y="50"/>
                        <a:pt x="722" y="44"/>
                        <a:pt x="723" y="39"/>
                      </a:cubicBezTo>
                      <a:cubicBezTo>
                        <a:pt x="724" y="34"/>
                        <a:pt x="726" y="30"/>
                        <a:pt x="729" y="28"/>
                      </a:cubicBezTo>
                      <a:cubicBezTo>
                        <a:pt x="731" y="25"/>
                        <a:pt x="734" y="24"/>
                        <a:pt x="737" y="24"/>
                      </a:cubicBezTo>
                      <a:cubicBezTo>
                        <a:pt x="741" y="24"/>
                        <a:pt x="744" y="26"/>
                        <a:pt x="746" y="29"/>
                      </a:cubicBezTo>
                      <a:cubicBezTo>
                        <a:pt x="749" y="33"/>
                        <a:pt x="750" y="38"/>
                        <a:pt x="751" y="44"/>
                      </a:cubicBezTo>
                      <a:cubicBezTo>
                        <a:pt x="745" y="46"/>
                        <a:pt x="745" y="46"/>
                        <a:pt x="745" y="46"/>
                      </a:cubicBezTo>
                      <a:cubicBezTo>
                        <a:pt x="745" y="41"/>
                        <a:pt x="744" y="38"/>
                        <a:pt x="742" y="36"/>
                      </a:cubicBezTo>
                      <a:cubicBezTo>
                        <a:pt x="741" y="34"/>
                        <a:pt x="739" y="33"/>
                        <a:pt x="737" y="33"/>
                      </a:cubicBezTo>
                      <a:cubicBezTo>
                        <a:pt x="734" y="33"/>
                        <a:pt x="732" y="35"/>
                        <a:pt x="730" y="39"/>
                      </a:cubicBezTo>
                      <a:cubicBezTo>
                        <a:pt x="728" y="42"/>
                        <a:pt x="727" y="49"/>
                        <a:pt x="727" y="57"/>
                      </a:cubicBezTo>
                      <a:cubicBezTo>
                        <a:pt x="727" y="66"/>
                        <a:pt x="728" y="72"/>
                        <a:pt x="730" y="76"/>
                      </a:cubicBezTo>
                      <a:cubicBezTo>
                        <a:pt x="732" y="80"/>
                        <a:pt x="734" y="81"/>
                        <a:pt x="737" y="81"/>
                      </a:cubicBezTo>
                      <a:cubicBezTo>
                        <a:pt x="739" y="81"/>
                        <a:pt x="741" y="80"/>
                        <a:pt x="743" y="78"/>
                      </a:cubicBezTo>
                      <a:cubicBezTo>
                        <a:pt x="744" y="75"/>
                        <a:pt x="745" y="71"/>
                        <a:pt x="746" y="66"/>
                      </a:cubicBezTo>
                      <a:close/>
                      <a:moveTo>
                        <a:pt x="774" y="61"/>
                      </a:moveTo>
                      <a:cubicBezTo>
                        <a:pt x="780" y="60"/>
                        <a:pt x="780" y="60"/>
                        <a:pt x="780" y="60"/>
                      </a:cubicBezTo>
                      <a:cubicBezTo>
                        <a:pt x="780" y="64"/>
                        <a:pt x="781" y="68"/>
                        <a:pt x="782" y="71"/>
                      </a:cubicBezTo>
                      <a:cubicBezTo>
                        <a:pt x="783" y="73"/>
                        <a:pt x="785" y="76"/>
                        <a:pt x="787" y="77"/>
                      </a:cubicBezTo>
                      <a:cubicBezTo>
                        <a:pt x="789" y="79"/>
                        <a:pt x="792" y="80"/>
                        <a:pt x="794" y="80"/>
                      </a:cubicBezTo>
                      <a:cubicBezTo>
                        <a:pt x="797" y="80"/>
                        <a:pt x="799" y="79"/>
                        <a:pt x="801" y="78"/>
                      </a:cubicBezTo>
                      <a:cubicBezTo>
                        <a:pt x="803" y="77"/>
                        <a:pt x="804" y="75"/>
                        <a:pt x="805" y="73"/>
                      </a:cubicBezTo>
                      <a:cubicBezTo>
                        <a:pt x="806" y="70"/>
                        <a:pt x="806" y="68"/>
                        <a:pt x="806" y="65"/>
                      </a:cubicBezTo>
                      <a:cubicBezTo>
                        <a:pt x="806" y="62"/>
                        <a:pt x="806" y="60"/>
                        <a:pt x="805" y="58"/>
                      </a:cubicBezTo>
                      <a:cubicBezTo>
                        <a:pt x="804" y="56"/>
                        <a:pt x="803" y="54"/>
                        <a:pt x="801" y="53"/>
                      </a:cubicBezTo>
                      <a:cubicBezTo>
                        <a:pt x="799" y="52"/>
                        <a:pt x="796" y="50"/>
                        <a:pt x="792" y="48"/>
                      </a:cubicBezTo>
                      <a:cubicBezTo>
                        <a:pt x="788" y="46"/>
                        <a:pt x="785" y="45"/>
                        <a:pt x="783" y="43"/>
                      </a:cubicBezTo>
                      <a:cubicBezTo>
                        <a:pt x="780" y="41"/>
                        <a:pt x="779" y="38"/>
                        <a:pt x="778" y="35"/>
                      </a:cubicBezTo>
                      <a:cubicBezTo>
                        <a:pt x="776" y="31"/>
                        <a:pt x="776" y="28"/>
                        <a:pt x="776" y="24"/>
                      </a:cubicBezTo>
                      <a:cubicBezTo>
                        <a:pt x="776" y="19"/>
                        <a:pt x="777" y="15"/>
                        <a:pt x="778" y="11"/>
                      </a:cubicBezTo>
                      <a:cubicBezTo>
                        <a:pt x="779" y="8"/>
                        <a:pt x="781" y="5"/>
                        <a:pt x="784" y="3"/>
                      </a:cubicBezTo>
                      <a:cubicBezTo>
                        <a:pt x="787" y="1"/>
                        <a:pt x="790" y="0"/>
                        <a:pt x="793" y="0"/>
                      </a:cubicBezTo>
                      <a:cubicBezTo>
                        <a:pt x="796" y="0"/>
                        <a:pt x="800" y="1"/>
                        <a:pt x="802" y="3"/>
                      </a:cubicBezTo>
                      <a:cubicBezTo>
                        <a:pt x="805" y="5"/>
                        <a:pt x="807" y="8"/>
                        <a:pt x="809" y="12"/>
                      </a:cubicBezTo>
                      <a:cubicBezTo>
                        <a:pt x="810" y="16"/>
                        <a:pt x="811" y="21"/>
                        <a:pt x="811" y="26"/>
                      </a:cubicBezTo>
                      <a:cubicBezTo>
                        <a:pt x="805" y="27"/>
                        <a:pt x="805" y="27"/>
                        <a:pt x="805" y="27"/>
                      </a:cubicBezTo>
                      <a:cubicBezTo>
                        <a:pt x="805" y="21"/>
                        <a:pt x="803" y="17"/>
                        <a:pt x="802" y="14"/>
                      </a:cubicBezTo>
                      <a:cubicBezTo>
                        <a:pt x="800" y="11"/>
                        <a:pt x="797" y="10"/>
                        <a:pt x="793" y="10"/>
                      </a:cubicBezTo>
                      <a:cubicBezTo>
                        <a:pt x="789" y="10"/>
                        <a:pt x="786" y="11"/>
                        <a:pt x="785" y="14"/>
                      </a:cubicBezTo>
                      <a:cubicBezTo>
                        <a:pt x="783" y="16"/>
                        <a:pt x="782" y="19"/>
                        <a:pt x="782" y="23"/>
                      </a:cubicBezTo>
                      <a:cubicBezTo>
                        <a:pt x="782" y="26"/>
                        <a:pt x="783" y="29"/>
                        <a:pt x="784" y="31"/>
                      </a:cubicBezTo>
                      <a:cubicBezTo>
                        <a:pt x="785" y="33"/>
                        <a:pt x="788" y="35"/>
                        <a:pt x="794" y="37"/>
                      </a:cubicBezTo>
                      <a:cubicBezTo>
                        <a:pt x="799" y="39"/>
                        <a:pt x="802" y="41"/>
                        <a:pt x="804" y="43"/>
                      </a:cubicBezTo>
                      <a:cubicBezTo>
                        <a:pt x="807" y="45"/>
                        <a:pt x="809" y="48"/>
                        <a:pt x="810" y="52"/>
                      </a:cubicBezTo>
                      <a:cubicBezTo>
                        <a:pt x="812" y="55"/>
                        <a:pt x="812" y="59"/>
                        <a:pt x="812" y="64"/>
                      </a:cubicBezTo>
                      <a:cubicBezTo>
                        <a:pt x="812" y="69"/>
                        <a:pt x="812" y="73"/>
                        <a:pt x="810" y="77"/>
                      </a:cubicBezTo>
                      <a:cubicBezTo>
                        <a:pt x="809" y="81"/>
                        <a:pt x="807" y="85"/>
                        <a:pt x="804" y="87"/>
                      </a:cubicBezTo>
                      <a:cubicBezTo>
                        <a:pt x="801" y="89"/>
                        <a:pt x="798" y="90"/>
                        <a:pt x="795" y="90"/>
                      </a:cubicBezTo>
                      <a:cubicBezTo>
                        <a:pt x="790" y="90"/>
                        <a:pt x="787" y="89"/>
                        <a:pt x="784" y="87"/>
                      </a:cubicBezTo>
                      <a:cubicBezTo>
                        <a:pt x="781" y="85"/>
                        <a:pt x="778" y="81"/>
                        <a:pt x="777" y="76"/>
                      </a:cubicBezTo>
                      <a:cubicBezTo>
                        <a:pt x="775" y="72"/>
                        <a:pt x="774" y="67"/>
                        <a:pt x="774" y="61"/>
                      </a:cubicBezTo>
                      <a:close/>
                      <a:moveTo>
                        <a:pt x="847" y="66"/>
                      </a:moveTo>
                      <a:cubicBezTo>
                        <a:pt x="853" y="67"/>
                        <a:pt x="853" y="67"/>
                        <a:pt x="853" y="67"/>
                      </a:cubicBezTo>
                      <a:cubicBezTo>
                        <a:pt x="852" y="74"/>
                        <a:pt x="851" y="80"/>
                        <a:pt x="848" y="84"/>
                      </a:cubicBezTo>
                      <a:cubicBezTo>
                        <a:pt x="845" y="88"/>
                        <a:pt x="842" y="90"/>
                        <a:pt x="838" y="90"/>
                      </a:cubicBezTo>
                      <a:cubicBezTo>
                        <a:pt x="834" y="90"/>
                        <a:pt x="830" y="87"/>
                        <a:pt x="827" y="82"/>
                      </a:cubicBezTo>
                      <a:cubicBezTo>
                        <a:pt x="824" y="76"/>
                        <a:pt x="822" y="68"/>
                        <a:pt x="822" y="57"/>
                      </a:cubicBezTo>
                      <a:cubicBezTo>
                        <a:pt x="822" y="50"/>
                        <a:pt x="823" y="44"/>
                        <a:pt x="824" y="39"/>
                      </a:cubicBezTo>
                      <a:cubicBezTo>
                        <a:pt x="826" y="34"/>
                        <a:pt x="827" y="30"/>
                        <a:pt x="830" y="28"/>
                      </a:cubicBezTo>
                      <a:cubicBezTo>
                        <a:pt x="833" y="25"/>
                        <a:pt x="835" y="24"/>
                        <a:pt x="838" y="24"/>
                      </a:cubicBezTo>
                      <a:cubicBezTo>
                        <a:pt x="842" y="24"/>
                        <a:pt x="845" y="26"/>
                        <a:pt x="848" y="29"/>
                      </a:cubicBezTo>
                      <a:cubicBezTo>
                        <a:pt x="850" y="33"/>
                        <a:pt x="852" y="38"/>
                        <a:pt x="852" y="44"/>
                      </a:cubicBezTo>
                      <a:cubicBezTo>
                        <a:pt x="847" y="46"/>
                        <a:pt x="847" y="46"/>
                        <a:pt x="847" y="46"/>
                      </a:cubicBezTo>
                      <a:cubicBezTo>
                        <a:pt x="846" y="41"/>
                        <a:pt x="845" y="38"/>
                        <a:pt x="844" y="36"/>
                      </a:cubicBezTo>
                      <a:cubicBezTo>
                        <a:pt x="842" y="34"/>
                        <a:pt x="841" y="33"/>
                        <a:pt x="839" y="33"/>
                      </a:cubicBezTo>
                      <a:cubicBezTo>
                        <a:pt x="836" y="33"/>
                        <a:pt x="833" y="35"/>
                        <a:pt x="831" y="39"/>
                      </a:cubicBezTo>
                      <a:cubicBezTo>
                        <a:pt x="829" y="42"/>
                        <a:pt x="828" y="49"/>
                        <a:pt x="828" y="57"/>
                      </a:cubicBezTo>
                      <a:cubicBezTo>
                        <a:pt x="828" y="66"/>
                        <a:pt x="829" y="72"/>
                        <a:pt x="831" y="76"/>
                      </a:cubicBezTo>
                      <a:cubicBezTo>
                        <a:pt x="833" y="80"/>
                        <a:pt x="835" y="81"/>
                        <a:pt x="838" y="81"/>
                      </a:cubicBezTo>
                      <a:cubicBezTo>
                        <a:pt x="841" y="81"/>
                        <a:pt x="843" y="80"/>
                        <a:pt x="844" y="78"/>
                      </a:cubicBezTo>
                      <a:cubicBezTo>
                        <a:pt x="846" y="75"/>
                        <a:pt x="847" y="71"/>
                        <a:pt x="847" y="66"/>
                      </a:cubicBezTo>
                      <a:close/>
                      <a:moveTo>
                        <a:pt x="862" y="14"/>
                      </a:moveTo>
                      <a:cubicBezTo>
                        <a:pt x="862" y="1"/>
                        <a:pt x="862" y="1"/>
                        <a:pt x="862" y="1"/>
                      </a:cubicBezTo>
                      <a:cubicBezTo>
                        <a:pt x="868" y="1"/>
                        <a:pt x="868" y="1"/>
                        <a:pt x="868" y="1"/>
                      </a:cubicBezTo>
                      <a:cubicBezTo>
                        <a:pt x="868" y="14"/>
                        <a:pt x="868" y="14"/>
                        <a:pt x="868" y="14"/>
                      </a:cubicBezTo>
                      <a:cubicBezTo>
                        <a:pt x="862" y="14"/>
                        <a:pt x="862" y="14"/>
                        <a:pt x="862" y="14"/>
                      </a:cubicBezTo>
                      <a:close/>
                      <a:moveTo>
                        <a:pt x="862" y="89"/>
                      </a:moveTo>
                      <a:cubicBezTo>
                        <a:pt x="862" y="25"/>
                        <a:pt x="862" y="25"/>
                        <a:pt x="862" y="25"/>
                      </a:cubicBezTo>
                      <a:cubicBezTo>
                        <a:pt x="868" y="25"/>
                        <a:pt x="868" y="25"/>
                        <a:pt x="868" y="25"/>
                      </a:cubicBezTo>
                      <a:cubicBezTo>
                        <a:pt x="868" y="89"/>
                        <a:pt x="868" y="89"/>
                        <a:pt x="868" y="89"/>
                      </a:cubicBezTo>
                      <a:cubicBezTo>
                        <a:pt x="862" y="89"/>
                        <a:pt x="862" y="89"/>
                        <a:pt x="862" y="89"/>
                      </a:cubicBezTo>
                      <a:close/>
                      <a:moveTo>
                        <a:pt x="904" y="68"/>
                      </a:moveTo>
                      <a:cubicBezTo>
                        <a:pt x="911" y="70"/>
                        <a:pt x="911" y="70"/>
                        <a:pt x="911" y="70"/>
                      </a:cubicBezTo>
                      <a:cubicBezTo>
                        <a:pt x="910" y="76"/>
                        <a:pt x="908" y="81"/>
                        <a:pt x="905" y="85"/>
                      </a:cubicBezTo>
                      <a:cubicBezTo>
                        <a:pt x="903" y="89"/>
                        <a:pt x="899" y="90"/>
                        <a:pt x="895" y="90"/>
                      </a:cubicBezTo>
                      <a:cubicBezTo>
                        <a:pt x="890" y="90"/>
                        <a:pt x="886" y="87"/>
                        <a:pt x="883" y="82"/>
                      </a:cubicBezTo>
                      <a:cubicBezTo>
                        <a:pt x="880" y="76"/>
                        <a:pt x="878" y="68"/>
                        <a:pt x="878" y="58"/>
                      </a:cubicBezTo>
                      <a:cubicBezTo>
                        <a:pt x="878" y="47"/>
                        <a:pt x="880" y="39"/>
                        <a:pt x="883" y="33"/>
                      </a:cubicBezTo>
                      <a:cubicBezTo>
                        <a:pt x="886" y="27"/>
                        <a:pt x="890" y="24"/>
                        <a:pt x="895" y="24"/>
                      </a:cubicBezTo>
                      <a:cubicBezTo>
                        <a:pt x="899" y="24"/>
                        <a:pt x="903" y="27"/>
                        <a:pt x="906" y="33"/>
                      </a:cubicBezTo>
                      <a:cubicBezTo>
                        <a:pt x="909" y="38"/>
                        <a:pt x="911" y="46"/>
                        <a:pt x="911" y="57"/>
                      </a:cubicBezTo>
                      <a:cubicBezTo>
                        <a:pt x="911" y="58"/>
                        <a:pt x="911" y="59"/>
                        <a:pt x="911" y="60"/>
                      </a:cubicBezTo>
                      <a:cubicBezTo>
                        <a:pt x="885" y="60"/>
                        <a:pt x="885" y="60"/>
                        <a:pt x="885" y="60"/>
                      </a:cubicBezTo>
                      <a:cubicBezTo>
                        <a:pt x="885" y="67"/>
                        <a:pt x="886" y="72"/>
                        <a:pt x="888" y="76"/>
                      </a:cubicBezTo>
                      <a:cubicBezTo>
                        <a:pt x="890" y="80"/>
                        <a:pt x="892" y="81"/>
                        <a:pt x="895" y="81"/>
                      </a:cubicBezTo>
                      <a:cubicBezTo>
                        <a:pt x="897" y="81"/>
                        <a:pt x="899" y="80"/>
                        <a:pt x="901" y="78"/>
                      </a:cubicBezTo>
                      <a:cubicBezTo>
                        <a:pt x="902" y="76"/>
                        <a:pt x="903" y="73"/>
                        <a:pt x="904" y="68"/>
                      </a:cubicBezTo>
                      <a:close/>
                      <a:moveTo>
                        <a:pt x="885" y="51"/>
                      </a:moveTo>
                      <a:cubicBezTo>
                        <a:pt x="904" y="51"/>
                        <a:pt x="904" y="51"/>
                        <a:pt x="904" y="51"/>
                      </a:cubicBezTo>
                      <a:cubicBezTo>
                        <a:pt x="904" y="46"/>
                        <a:pt x="903" y="42"/>
                        <a:pt x="902" y="39"/>
                      </a:cubicBezTo>
                      <a:cubicBezTo>
                        <a:pt x="900" y="35"/>
                        <a:pt x="898" y="33"/>
                        <a:pt x="895" y="33"/>
                      </a:cubicBezTo>
                      <a:cubicBezTo>
                        <a:pt x="892" y="33"/>
                        <a:pt x="890" y="34"/>
                        <a:pt x="888" y="38"/>
                      </a:cubicBezTo>
                      <a:cubicBezTo>
                        <a:pt x="886" y="41"/>
                        <a:pt x="885" y="45"/>
                        <a:pt x="885" y="51"/>
                      </a:cubicBezTo>
                      <a:close/>
                      <a:moveTo>
                        <a:pt x="922" y="89"/>
                      </a:moveTo>
                      <a:cubicBezTo>
                        <a:pt x="922" y="25"/>
                        <a:pt x="922" y="25"/>
                        <a:pt x="922" y="25"/>
                      </a:cubicBezTo>
                      <a:cubicBezTo>
                        <a:pt x="927" y="25"/>
                        <a:pt x="927" y="25"/>
                        <a:pt x="927" y="25"/>
                      </a:cubicBezTo>
                      <a:cubicBezTo>
                        <a:pt x="927" y="34"/>
                        <a:pt x="927" y="34"/>
                        <a:pt x="927" y="34"/>
                      </a:cubicBezTo>
                      <a:cubicBezTo>
                        <a:pt x="930" y="27"/>
                        <a:pt x="933" y="24"/>
                        <a:pt x="938" y="24"/>
                      </a:cubicBezTo>
                      <a:cubicBezTo>
                        <a:pt x="940" y="24"/>
                        <a:pt x="942" y="25"/>
                        <a:pt x="944" y="26"/>
                      </a:cubicBezTo>
                      <a:cubicBezTo>
                        <a:pt x="946" y="27"/>
                        <a:pt x="947" y="29"/>
                        <a:pt x="948" y="31"/>
                      </a:cubicBezTo>
                      <a:cubicBezTo>
                        <a:pt x="949" y="34"/>
                        <a:pt x="949" y="36"/>
                        <a:pt x="950" y="39"/>
                      </a:cubicBezTo>
                      <a:cubicBezTo>
                        <a:pt x="950" y="41"/>
                        <a:pt x="950" y="45"/>
                        <a:pt x="950" y="50"/>
                      </a:cubicBezTo>
                      <a:cubicBezTo>
                        <a:pt x="950" y="89"/>
                        <a:pt x="950" y="89"/>
                        <a:pt x="950" y="89"/>
                      </a:cubicBezTo>
                      <a:cubicBezTo>
                        <a:pt x="944" y="89"/>
                        <a:pt x="944" y="89"/>
                        <a:pt x="944" y="89"/>
                      </a:cubicBezTo>
                      <a:cubicBezTo>
                        <a:pt x="944" y="50"/>
                        <a:pt x="944" y="50"/>
                        <a:pt x="944" y="50"/>
                      </a:cubicBezTo>
                      <a:cubicBezTo>
                        <a:pt x="944" y="46"/>
                        <a:pt x="944" y="43"/>
                        <a:pt x="944" y="40"/>
                      </a:cubicBezTo>
                      <a:cubicBezTo>
                        <a:pt x="943" y="38"/>
                        <a:pt x="942" y="36"/>
                        <a:pt x="941" y="35"/>
                      </a:cubicBezTo>
                      <a:cubicBezTo>
                        <a:pt x="940" y="34"/>
                        <a:pt x="939" y="33"/>
                        <a:pt x="937" y="33"/>
                      </a:cubicBezTo>
                      <a:cubicBezTo>
                        <a:pt x="934" y="33"/>
                        <a:pt x="932" y="35"/>
                        <a:pt x="930" y="38"/>
                      </a:cubicBezTo>
                      <a:cubicBezTo>
                        <a:pt x="929" y="40"/>
                        <a:pt x="928" y="46"/>
                        <a:pt x="928" y="54"/>
                      </a:cubicBezTo>
                      <a:cubicBezTo>
                        <a:pt x="928" y="89"/>
                        <a:pt x="928" y="89"/>
                        <a:pt x="928" y="89"/>
                      </a:cubicBezTo>
                      <a:cubicBezTo>
                        <a:pt x="922" y="89"/>
                        <a:pt x="922" y="89"/>
                        <a:pt x="922" y="89"/>
                      </a:cubicBezTo>
                      <a:close/>
                      <a:moveTo>
                        <a:pt x="986" y="66"/>
                      </a:moveTo>
                      <a:cubicBezTo>
                        <a:pt x="992" y="67"/>
                        <a:pt x="992" y="67"/>
                        <a:pt x="992" y="67"/>
                      </a:cubicBezTo>
                      <a:cubicBezTo>
                        <a:pt x="991" y="74"/>
                        <a:pt x="989" y="80"/>
                        <a:pt x="987" y="84"/>
                      </a:cubicBezTo>
                      <a:cubicBezTo>
                        <a:pt x="984" y="88"/>
                        <a:pt x="981" y="90"/>
                        <a:pt x="977" y="90"/>
                      </a:cubicBezTo>
                      <a:cubicBezTo>
                        <a:pt x="972" y="90"/>
                        <a:pt x="968" y="87"/>
                        <a:pt x="966" y="82"/>
                      </a:cubicBezTo>
                      <a:cubicBezTo>
                        <a:pt x="963" y="76"/>
                        <a:pt x="961" y="68"/>
                        <a:pt x="961" y="57"/>
                      </a:cubicBezTo>
                      <a:cubicBezTo>
                        <a:pt x="961" y="50"/>
                        <a:pt x="962" y="44"/>
                        <a:pt x="963" y="39"/>
                      </a:cubicBezTo>
                      <a:cubicBezTo>
                        <a:pt x="964" y="34"/>
                        <a:pt x="966" y="30"/>
                        <a:pt x="969" y="28"/>
                      </a:cubicBezTo>
                      <a:cubicBezTo>
                        <a:pt x="971" y="25"/>
                        <a:pt x="974" y="24"/>
                        <a:pt x="977" y="24"/>
                      </a:cubicBezTo>
                      <a:cubicBezTo>
                        <a:pt x="981" y="24"/>
                        <a:pt x="984" y="26"/>
                        <a:pt x="986" y="29"/>
                      </a:cubicBezTo>
                      <a:cubicBezTo>
                        <a:pt x="989" y="33"/>
                        <a:pt x="990" y="38"/>
                        <a:pt x="991" y="44"/>
                      </a:cubicBezTo>
                      <a:cubicBezTo>
                        <a:pt x="985" y="46"/>
                        <a:pt x="985" y="46"/>
                        <a:pt x="985" y="46"/>
                      </a:cubicBezTo>
                      <a:cubicBezTo>
                        <a:pt x="985" y="41"/>
                        <a:pt x="984" y="38"/>
                        <a:pt x="982" y="36"/>
                      </a:cubicBezTo>
                      <a:cubicBezTo>
                        <a:pt x="981" y="34"/>
                        <a:pt x="979" y="33"/>
                        <a:pt x="977" y="33"/>
                      </a:cubicBezTo>
                      <a:cubicBezTo>
                        <a:pt x="974" y="33"/>
                        <a:pt x="972" y="35"/>
                        <a:pt x="970" y="39"/>
                      </a:cubicBezTo>
                      <a:cubicBezTo>
                        <a:pt x="968" y="42"/>
                        <a:pt x="967" y="49"/>
                        <a:pt x="967" y="57"/>
                      </a:cubicBezTo>
                      <a:cubicBezTo>
                        <a:pt x="967" y="66"/>
                        <a:pt x="968" y="72"/>
                        <a:pt x="970" y="76"/>
                      </a:cubicBezTo>
                      <a:cubicBezTo>
                        <a:pt x="972" y="80"/>
                        <a:pt x="974" y="81"/>
                        <a:pt x="977" y="81"/>
                      </a:cubicBezTo>
                      <a:cubicBezTo>
                        <a:pt x="979" y="81"/>
                        <a:pt x="981" y="80"/>
                        <a:pt x="983" y="78"/>
                      </a:cubicBezTo>
                      <a:cubicBezTo>
                        <a:pt x="984" y="75"/>
                        <a:pt x="985" y="71"/>
                        <a:pt x="986" y="66"/>
                      </a:cubicBezTo>
                      <a:close/>
                      <a:moveTo>
                        <a:pt x="1024" y="68"/>
                      </a:moveTo>
                      <a:cubicBezTo>
                        <a:pt x="1031" y="70"/>
                        <a:pt x="1031" y="70"/>
                        <a:pt x="1031" y="70"/>
                      </a:cubicBezTo>
                      <a:cubicBezTo>
                        <a:pt x="1030" y="76"/>
                        <a:pt x="1028" y="81"/>
                        <a:pt x="1025" y="85"/>
                      </a:cubicBezTo>
                      <a:cubicBezTo>
                        <a:pt x="1023" y="89"/>
                        <a:pt x="1019" y="90"/>
                        <a:pt x="1015" y="90"/>
                      </a:cubicBezTo>
                      <a:cubicBezTo>
                        <a:pt x="1010" y="90"/>
                        <a:pt x="1006" y="87"/>
                        <a:pt x="1003" y="82"/>
                      </a:cubicBezTo>
                      <a:cubicBezTo>
                        <a:pt x="1000" y="76"/>
                        <a:pt x="998" y="68"/>
                        <a:pt x="998" y="58"/>
                      </a:cubicBezTo>
                      <a:cubicBezTo>
                        <a:pt x="998" y="47"/>
                        <a:pt x="1000" y="39"/>
                        <a:pt x="1003" y="33"/>
                      </a:cubicBezTo>
                      <a:cubicBezTo>
                        <a:pt x="1006" y="27"/>
                        <a:pt x="1010" y="24"/>
                        <a:pt x="1015" y="24"/>
                      </a:cubicBezTo>
                      <a:cubicBezTo>
                        <a:pt x="1020" y="24"/>
                        <a:pt x="1023" y="27"/>
                        <a:pt x="1026" y="33"/>
                      </a:cubicBezTo>
                      <a:cubicBezTo>
                        <a:pt x="1029" y="38"/>
                        <a:pt x="1031" y="46"/>
                        <a:pt x="1031" y="57"/>
                      </a:cubicBezTo>
                      <a:cubicBezTo>
                        <a:pt x="1031" y="58"/>
                        <a:pt x="1031" y="59"/>
                        <a:pt x="1031" y="60"/>
                      </a:cubicBezTo>
                      <a:cubicBezTo>
                        <a:pt x="1005" y="60"/>
                        <a:pt x="1005" y="60"/>
                        <a:pt x="1005" y="60"/>
                      </a:cubicBezTo>
                      <a:cubicBezTo>
                        <a:pt x="1005" y="67"/>
                        <a:pt x="1006" y="72"/>
                        <a:pt x="1008" y="76"/>
                      </a:cubicBezTo>
                      <a:cubicBezTo>
                        <a:pt x="1010" y="80"/>
                        <a:pt x="1012" y="81"/>
                        <a:pt x="1015" y="81"/>
                      </a:cubicBezTo>
                      <a:cubicBezTo>
                        <a:pt x="1017" y="81"/>
                        <a:pt x="1019" y="80"/>
                        <a:pt x="1021" y="78"/>
                      </a:cubicBezTo>
                      <a:cubicBezTo>
                        <a:pt x="1022" y="76"/>
                        <a:pt x="1024" y="73"/>
                        <a:pt x="1024" y="68"/>
                      </a:cubicBezTo>
                      <a:close/>
                      <a:moveTo>
                        <a:pt x="1005" y="51"/>
                      </a:moveTo>
                      <a:cubicBezTo>
                        <a:pt x="1024" y="51"/>
                        <a:pt x="1024" y="51"/>
                        <a:pt x="1024" y="51"/>
                      </a:cubicBezTo>
                      <a:cubicBezTo>
                        <a:pt x="1024" y="46"/>
                        <a:pt x="1023" y="42"/>
                        <a:pt x="1022" y="39"/>
                      </a:cubicBezTo>
                      <a:cubicBezTo>
                        <a:pt x="1020" y="35"/>
                        <a:pt x="1018" y="33"/>
                        <a:pt x="1015" y="33"/>
                      </a:cubicBezTo>
                      <a:cubicBezTo>
                        <a:pt x="1012" y="33"/>
                        <a:pt x="1010" y="34"/>
                        <a:pt x="1008" y="38"/>
                      </a:cubicBezTo>
                      <a:cubicBezTo>
                        <a:pt x="1006" y="41"/>
                        <a:pt x="1005" y="45"/>
                        <a:pt x="1005" y="51"/>
                      </a:cubicBezTo>
                      <a:close/>
                      <a:moveTo>
                        <a:pt x="1080" y="81"/>
                      </a:moveTo>
                      <a:cubicBezTo>
                        <a:pt x="1077" y="84"/>
                        <a:pt x="1075" y="87"/>
                        <a:pt x="1073" y="88"/>
                      </a:cubicBezTo>
                      <a:cubicBezTo>
                        <a:pt x="1071" y="90"/>
                        <a:pt x="1069" y="90"/>
                        <a:pt x="1067" y="90"/>
                      </a:cubicBezTo>
                      <a:cubicBezTo>
                        <a:pt x="1063" y="90"/>
                        <a:pt x="1060" y="89"/>
                        <a:pt x="1058" y="85"/>
                      </a:cubicBezTo>
                      <a:cubicBezTo>
                        <a:pt x="1056" y="82"/>
                        <a:pt x="1055" y="77"/>
                        <a:pt x="1055" y="72"/>
                      </a:cubicBezTo>
                      <a:cubicBezTo>
                        <a:pt x="1055" y="69"/>
                        <a:pt x="1055" y="66"/>
                        <a:pt x="1056" y="64"/>
                      </a:cubicBezTo>
                      <a:cubicBezTo>
                        <a:pt x="1057" y="61"/>
                        <a:pt x="1058" y="59"/>
                        <a:pt x="1059" y="57"/>
                      </a:cubicBezTo>
                      <a:cubicBezTo>
                        <a:pt x="1060" y="56"/>
                        <a:pt x="1062" y="55"/>
                        <a:pt x="1063" y="54"/>
                      </a:cubicBezTo>
                      <a:cubicBezTo>
                        <a:pt x="1064" y="53"/>
                        <a:pt x="1066" y="53"/>
                        <a:pt x="1068" y="52"/>
                      </a:cubicBezTo>
                      <a:cubicBezTo>
                        <a:pt x="1073" y="51"/>
                        <a:pt x="1077" y="50"/>
                        <a:pt x="1079" y="49"/>
                      </a:cubicBezTo>
                      <a:cubicBezTo>
                        <a:pt x="1079" y="47"/>
                        <a:pt x="1079" y="46"/>
                        <a:pt x="1079" y="46"/>
                      </a:cubicBezTo>
                      <a:cubicBezTo>
                        <a:pt x="1079" y="41"/>
                        <a:pt x="1079" y="38"/>
                        <a:pt x="1077" y="36"/>
                      </a:cubicBezTo>
                      <a:cubicBezTo>
                        <a:pt x="1076" y="34"/>
                        <a:pt x="1074" y="33"/>
                        <a:pt x="1071" y="33"/>
                      </a:cubicBezTo>
                      <a:cubicBezTo>
                        <a:pt x="1068" y="33"/>
                        <a:pt x="1066" y="34"/>
                        <a:pt x="1064" y="35"/>
                      </a:cubicBezTo>
                      <a:cubicBezTo>
                        <a:pt x="1063" y="37"/>
                        <a:pt x="1062" y="40"/>
                        <a:pt x="1062" y="45"/>
                      </a:cubicBezTo>
                      <a:cubicBezTo>
                        <a:pt x="1056" y="43"/>
                        <a:pt x="1056" y="43"/>
                        <a:pt x="1056" y="43"/>
                      </a:cubicBezTo>
                      <a:cubicBezTo>
                        <a:pt x="1056" y="39"/>
                        <a:pt x="1057" y="35"/>
                        <a:pt x="1058" y="33"/>
                      </a:cubicBezTo>
                      <a:cubicBezTo>
                        <a:pt x="1060" y="30"/>
                        <a:pt x="1061" y="28"/>
                        <a:pt x="1064" y="26"/>
                      </a:cubicBezTo>
                      <a:cubicBezTo>
                        <a:pt x="1066" y="25"/>
                        <a:pt x="1069" y="24"/>
                        <a:pt x="1072" y="24"/>
                      </a:cubicBezTo>
                      <a:cubicBezTo>
                        <a:pt x="1075" y="24"/>
                        <a:pt x="1077" y="25"/>
                        <a:pt x="1079" y="26"/>
                      </a:cubicBezTo>
                      <a:cubicBezTo>
                        <a:pt x="1081" y="27"/>
                        <a:pt x="1082" y="29"/>
                        <a:pt x="1083" y="31"/>
                      </a:cubicBezTo>
                      <a:cubicBezTo>
                        <a:pt x="1084" y="33"/>
                        <a:pt x="1084" y="35"/>
                        <a:pt x="1085" y="38"/>
                      </a:cubicBezTo>
                      <a:cubicBezTo>
                        <a:pt x="1085" y="40"/>
                        <a:pt x="1085" y="43"/>
                        <a:pt x="1085" y="48"/>
                      </a:cubicBezTo>
                      <a:cubicBezTo>
                        <a:pt x="1085" y="62"/>
                        <a:pt x="1085" y="62"/>
                        <a:pt x="1085" y="62"/>
                      </a:cubicBezTo>
                      <a:cubicBezTo>
                        <a:pt x="1085" y="72"/>
                        <a:pt x="1085" y="79"/>
                        <a:pt x="1085" y="81"/>
                      </a:cubicBezTo>
                      <a:cubicBezTo>
                        <a:pt x="1086" y="84"/>
                        <a:pt x="1086" y="86"/>
                        <a:pt x="1087" y="89"/>
                      </a:cubicBezTo>
                      <a:cubicBezTo>
                        <a:pt x="1081" y="89"/>
                        <a:pt x="1081" y="89"/>
                        <a:pt x="1081" y="89"/>
                      </a:cubicBezTo>
                      <a:cubicBezTo>
                        <a:pt x="1080" y="87"/>
                        <a:pt x="1080" y="84"/>
                        <a:pt x="1080" y="81"/>
                      </a:cubicBezTo>
                      <a:close/>
                      <a:moveTo>
                        <a:pt x="1079" y="57"/>
                      </a:moveTo>
                      <a:cubicBezTo>
                        <a:pt x="1077" y="59"/>
                        <a:pt x="1074" y="60"/>
                        <a:pt x="1069" y="61"/>
                      </a:cubicBezTo>
                      <a:cubicBezTo>
                        <a:pt x="1067" y="62"/>
                        <a:pt x="1065" y="62"/>
                        <a:pt x="1064" y="63"/>
                      </a:cubicBezTo>
                      <a:cubicBezTo>
                        <a:pt x="1063" y="64"/>
                        <a:pt x="1062" y="65"/>
                        <a:pt x="1062" y="67"/>
                      </a:cubicBezTo>
                      <a:cubicBezTo>
                        <a:pt x="1061" y="68"/>
                        <a:pt x="1061" y="70"/>
                        <a:pt x="1061" y="72"/>
                      </a:cubicBezTo>
                      <a:cubicBezTo>
                        <a:pt x="1061" y="75"/>
                        <a:pt x="1062" y="77"/>
                        <a:pt x="1063" y="79"/>
                      </a:cubicBezTo>
                      <a:cubicBezTo>
                        <a:pt x="1064" y="81"/>
                        <a:pt x="1066" y="82"/>
                        <a:pt x="1068" y="82"/>
                      </a:cubicBezTo>
                      <a:cubicBezTo>
                        <a:pt x="1070" y="82"/>
                        <a:pt x="1072" y="81"/>
                        <a:pt x="1074" y="79"/>
                      </a:cubicBezTo>
                      <a:cubicBezTo>
                        <a:pt x="1076" y="77"/>
                        <a:pt x="1077" y="75"/>
                        <a:pt x="1078" y="72"/>
                      </a:cubicBezTo>
                      <a:cubicBezTo>
                        <a:pt x="1079" y="69"/>
                        <a:pt x="1079" y="66"/>
                        <a:pt x="1079" y="61"/>
                      </a:cubicBezTo>
                      <a:cubicBezTo>
                        <a:pt x="1079" y="57"/>
                        <a:pt x="1079" y="57"/>
                        <a:pt x="1079" y="57"/>
                      </a:cubicBezTo>
                      <a:close/>
                      <a:moveTo>
                        <a:pt x="1098" y="89"/>
                      </a:moveTo>
                      <a:cubicBezTo>
                        <a:pt x="1098" y="25"/>
                        <a:pt x="1098" y="25"/>
                        <a:pt x="1098" y="25"/>
                      </a:cubicBezTo>
                      <a:cubicBezTo>
                        <a:pt x="1103" y="25"/>
                        <a:pt x="1103" y="25"/>
                        <a:pt x="1103" y="25"/>
                      </a:cubicBezTo>
                      <a:cubicBezTo>
                        <a:pt x="1103" y="34"/>
                        <a:pt x="1103" y="34"/>
                        <a:pt x="1103" y="34"/>
                      </a:cubicBezTo>
                      <a:cubicBezTo>
                        <a:pt x="1106" y="27"/>
                        <a:pt x="1110" y="24"/>
                        <a:pt x="1114" y="24"/>
                      </a:cubicBezTo>
                      <a:cubicBezTo>
                        <a:pt x="1117" y="24"/>
                        <a:pt x="1119" y="25"/>
                        <a:pt x="1120" y="26"/>
                      </a:cubicBezTo>
                      <a:cubicBezTo>
                        <a:pt x="1122" y="27"/>
                        <a:pt x="1123" y="29"/>
                        <a:pt x="1124" y="31"/>
                      </a:cubicBezTo>
                      <a:cubicBezTo>
                        <a:pt x="1125" y="34"/>
                        <a:pt x="1126" y="36"/>
                        <a:pt x="1126" y="39"/>
                      </a:cubicBezTo>
                      <a:cubicBezTo>
                        <a:pt x="1126" y="41"/>
                        <a:pt x="1126" y="45"/>
                        <a:pt x="1126" y="50"/>
                      </a:cubicBezTo>
                      <a:cubicBezTo>
                        <a:pt x="1126" y="89"/>
                        <a:pt x="1126" y="89"/>
                        <a:pt x="1126" y="89"/>
                      </a:cubicBezTo>
                      <a:cubicBezTo>
                        <a:pt x="1121" y="89"/>
                        <a:pt x="1121" y="89"/>
                        <a:pt x="1121" y="89"/>
                      </a:cubicBezTo>
                      <a:cubicBezTo>
                        <a:pt x="1121" y="50"/>
                        <a:pt x="1121" y="50"/>
                        <a:pt x="1121" y="50"/>
                      </a:cubicBezTo>
                      <a:cubicBezTo>
                        <a:pt x="1121" y="46"/>
                        <a:pt x="1120" y="43"/>
                        <a:pt x="1120" y="40"/>
                      </a:cubicBezTo>
                      <a:cubicBezTo>
                        <a:pt x="1119" y="38"/>
                        <a:pt x="1119" y="36"/>
                        <a:pt x="1117" y="35"/>
                      </a:cubicBezTo>
                      <a:cubicBezTo>
                        <a:pt x="1116" y="34"/>
                        <a:pt x="1115" y="33"/>
                        <a:pt x="1113" y="33"/>
                      </a:cubicBezTo>
                      <a:cubicBezTo>
                        <a:pt x="1111" y="33"/>
                        <a:pt x="1109" y="35"/>
                        <a:pt x="1107" y="38"/>
                      </a:cubicBezTo>
                      <a:cubicBezTo>
                        <a:pt x="1105" y="40"/>
                        <a:pt x="1104" y="46"/>
                        <a:pt x="1104" y="54"/>
                      </a:cubicBezTo>
                      <a:cubicBezTo>
                        <a:pt x="1104" y="89"/>
                        <a:pt x="1104" y="89"/>
                        <a:pt x="1104" y="89"/>
                      </a:cubicBezTo>
                      <a:cubicBezTo>
                        <a:pt x="1098" y="89"/>
                        <a:pt x="1098" y="89"/>
                        <a:pt x="1098" y="89"/>
                      </a:cubicBezTo>
                      <a:close/>
                      <a:moveTo>
                        <a:pt x="1162" y="89"/>
                      </a:moveTo>
                      <a:cubicBezTo>
                        <a:pt x="1162" y="81"/>
                        <a:pt x="1162" y="81"/>
                        <a:pt x="1162" y="81"/>
                      </a:cubicBezTo>
                      <a:cubicBezTo>
                        <a:pt x="1160" y="87"/>
                        <a:pt x="1157" y="90"/>
                        <a:pt x="1152" y="90"/>
                      </a:cubicBezTo>
                      <a:cubicBezTo>
                        <a:pt x="1149" y="90"/>
                        <a:pt x="1147" y="89"/>
                        <a:pt x="1145" y="86"/>
                      </a:cubicBezTo>
                      <a:cubicBezTo>
                        <a:pt x="1142" y="83"/>
                        <a:pt x="1140" y="79"/>
                        <a:pt x="1139" y="74"/>
                      </a:cubicBezTo>
                      <a:cubicBezTo>
                        <a:pt x="1138" y="69"/>
                        <a:pt x="1137" y="64"/>
                        <a:pt x="1137" y="57"/>
                      </a:cubicBezTo>
                      <a:cubicBezTo>
                        <a:pt x="1137" y="51"/>
                        <a:pt x="1138" y="45"/>
                        <a:pt x="1139" y="40"/>
                      </a:cubicBezTo>
                      <a:cubicBezTo>
                        <a:pt x="1140" y="35"/>
                        <a:pt x="1142" y="31"/>
                        <a:pt x="1144" y="28"/>
                      </a:cubicBezTo>
                      <a:cubicBezTo>
                        <a:pt x="1146" y="25"/>
                        <a:pt x="1149" y="24"/>
                        <a:pt x="1152" y="24"/>
                      </a:cubicBezTo>
                      <a:cubicBezTo>
                        <a:pt x="1154" y="24"/>
                        <a:pt x="1156" y="25"/>
                        <a:pt x="1158" y="26"/>
                      </a:cubicBezTo>
                      <a:cubicBezTo>
                        <a:pt x="1159" y="28"/>
                        <a:pt x="1161" y="30"/>
                        <a:pt x="1162" y="33"/>
                      </a:cubicBezTo>
                      <a:cubicBezTo>
                        <a:pt x="1162" y="1"/>
                        <a:pt x="1162" y="1"/>
                        <a:pt x="1162" y="1"/>
                      </a:cubicBezTo>
                      <a:cubicBezTo>
                        <a:pt x="1167" y="1"/>
                        <a:pt x="1167" y="1"/>
                        <a:pt x="1167" y="1"/>
                      </a:cubicBezTo>
                      <a:cubicBezTo>
                        <a:pt x="1167" y="89"/>
                        <a:pt x="1167" y="89"/>
                        <a:pt x="1167" y="89"/>
                      </a:cubicBezTo>
                      <a:cubicBezTo>
                        <a:pt x="1162" y="89"/>
                        <a:pt x="1162" y="89"/>
                        <a:pt x="1162" y="89"/>
                      </a:cubicBezTo>
                      <a:close/>
                      <a:moveTo>
                        <a:pt x="1143" y="57"/>
                      </a:moveTo>
                      <a:cubicBezTo>
                        <a:pt x="1143" y="65"/>
                        <a:pt x="1144" y="71"/>
                        <a:pt x="1146" y="75"/>
                      </a:cubicBezTo>
                      <a:cubicBezTo>
                        <a:pt x="1148" y="79"/>
                        <a:pt x="1150" y="81"/>
                        <a:pt x="1153" y="81"/>
                      </a:cubicBezTo>
                      <a:cubicBezTo>
                        <a:pt x="1155" y="81"/>
                        <a:pt x="1158" y="80"/>
                        <a:pt x="1159" y="76"/>
                      </a:cubicBezTo>
                      <a:cubicBezTo>
                        <a:pt x="1161" y="72"/>
                        <a:pt x="1162" y="66"/>
                        <a:pt x="1162" y="58"/>
                      </a:cubicBezTo>
                      <a:cubicBezTo>
                        <a:pt x="1162" y="49"/>
                        <a:pt x="1161" y="43"/>
                        <a:pt x="1159" y="39"/>
                      </a:cubicBezTo>
                      <a:cubicBezTo>
                        <a:pt x="1157" y="35"/>
                        <a:pt x="1155" y="33"/>
                        <a:pt x="1152" y="33"/>
                      </a:cubicBezTo>
                      <a:cubicBezTo>
                        <a:pt x="1150" y="33"/>
                        <a:pt x="1148" y="35"/>
                        <a:pt x="1146" y="39"/>
                      </a:cubicBezTo>
                      <a:cubicBezTo>
                        <a:pt x="1144" y="43"/>
                        <a:pt x="1143" y="49"/>
                        <a:pt x="1143" y="57"/>
                      </a:cubicBezTo>
                      <a:close/>
                      <a:moveTo>
                        <a:pt x="1207" y="89"/>
                      </a:moveTo>
                      <a:cubicBezTo>
                        <a:pt x="1207" y="11"/>
                        <a:pt x="1207" y="11"/>
                        <a:pt x="1207" y="11"/>
                      </a:cubicBezTo>
                      <a:cubicBezTo>
                        <a:pt x="1191" y="11"/>
                        <a:pt x="1191" y="11"/>
                        <a:pt x="1191" y="11"/>
                      </a:cubicBezTo>
                      <a:cubicBezTo>
                        <a:pt x="1191" y="1"/>
                        <a:pt x="1191" y="1"/>
                        <a:pt x="1191" y="1"/>
                      </a:cubicBezTo>
                      <a:cubicBezTo>
                        <a:pt x="1230" y="1"/>
                        <a:pt x="1230" y="1"/>
                        <a:pt x="1230" y="1"/>
                      </a:cubicBezTo>
                      <a:cubicBezTo>
                        <a:pt x="1230" y="11"/>
                        <a:pt x="1230" y="11"/>
                        <a:pt x="1230" y="11"/>
                      </a:cubicBezTo>
                      <a:cubicBezTo>
                        <a:pt x="1214" y="11"/>
                        <a:pt x="1214" y="11"/>
                        <a:pt x="1214" y="11"/>
                      </a:cubicBezTo>
                      <a:cubicBezTo>
                        <a:pt x="1214" y="89"/>
                        <a:pt x="1214" y="89"/>
                        <a:pt x="1214" y="89"/>
                      </a:cubicBezTo>
                      <a:cubicBezTo>
                        <a:pt x="1207" y="89"/>
                        <a:pt x="1207" y="89"/>
                        <a:pt x="1207" y="89"/>
                      </a:cubicBezTo>
                      <a:close/>
                      <a:moveTo>
                        <a:pt x="1256" y="68"/>
                      </a:moveTo>
                      <a:cubicBezTo>
                        <a:pt x="1262" y="70"/>
                        <a:pt x="1262" y="70"/>
                        <a:pt x="1262" y="70"/>
                      </a:cubicBezTo>
                      <a:cubicBezTo>
                        <a:pt x="1261" y="76"/>
                        <a:pt x="1259" y="81"/>
                        <a:pt x="1257" y="85"/>
                      </a:cubicBezTo>
                      <a:cubicBezTo>
                        <a:pt x="1254" y="89"/>
                        <a:pt x="1251" y="90"/>
                        <a:pt x="1247" y="90"/>
                      </a:cubicBezTo>
                      <a:cubicBezTo>
                        <a:pt x="1241" y="90"/>
                        <a:pt x="1237" y="87"/>
                        <a:pt x="1234" y="82"/>
                      </a:cubicBezTo>
                      <a:cubicBezTo>
                        <a:pt x="1231" y="76"/>
                        <a:pt x="1230" y="68"/>
                        <a:pt x="1230" y="58"/>
                      </a:cubicBezTo>
                      <a:cubicBezTo>
                        <a:pt x="1230" y="47"/>
                        <a:pt x="1231" y="39"/>
                        <a:pt x="1234" y="33"/>
                      </a:cubicBezTo>
                      <a:cubicBezTo>
                        <a:pt x="1237" y="27"/>
                        <a:pt x="1241" y="24"/>
                        <a:pt x="1246" y="24"/>
                      </a:cubicBezTo>
                      <a:cubicBezTo>
                        <a:pt x="1251" y="24"/>
                        <a:pt x="1255" y="27"/>
                        <a:pt x="1258" y="33"/>
                      </a:cubicBezTo>
                      <a:cubicBezTo>
                        <a:pt x="1261" y="38"/>
                        <a:pt x="1262" y="46"/>
                        <a:pt x="1262" y="57"/>
                      </a:cubicBezTo>
                      <a:cubicBezTo>
                        <a:pt x="1262" y="58"/>
                        <a:pt x="1262" y="59"/>
                        <a:pt x="1262" y="60"/>
                      </a:cubicBezTo>
                      <a:cubicBezTo>
                        <a:pt x="1236" y="60"/>
                        <a:pt x="1236" y="60"/>
                        <a:pt x="1236" y="60"/>
                      </a:cubicBezTo>
                      <a:cubicBezTo>
                        <a:pt x="1236" y="67"/>
                        <a:pt x="1237" y="72"/>
                        <a:pt x="1239" y="76"/>
                      </a:cubicBezTo>
                      <a:cubicBezTo>
                        <a:pt x="1241" y="80"/>
                        <a:pt x="1244" y="81"/>
                        <a:pt x="1247" y="81"/>
                      </a:cubicBezTo>
                      <a:cubicBezTo>
                        <a:pt x="1249" y="81"/>
                        <a:pt x="1251" y="80"/>
                        <a:pt x="1252" y="78"/>
                      </a:cubicBezTo>
                      <a:cubicBezTo>
                        <a:pt x="1254" y="76"/>
                        <a:pt x="1255" y="73"/>
                        <a:pt x="1256" y="68"/>
                      </a:cubicBezTo>
                      <a:close/>
                      <a:moveTo>
                        <a:pt x="1236" y="51"/>
                      </a:moveTo>
                      <a:cubicBezTo>
                        <a:pt x="1256" y="51"/>
                        <a:pt x="1256" y="51"/>
                        <a:pt x="1256" y="51"/>
                      </a:cubicBezTo>
                      <a:cubicBezTo>
                        <a:pt x="1256" y="46"/>
                        <a:pt x="1255" y="42"/>
                        <a:pt x="1254" y="39"/>
                      </a:cubicBezTo>
                      <a:cubicBezTo>
                        <a:pt x="1252" y="35"/>
                        <a:pt x="1249" y="33"/>
                        <a:pt x="1246" y="33"/>
                      </a:cubicBezTo>
                      <a:cubicBezTo>
                        <a:pt x="1244" y="33"/>
                        <a:pt x="1241" y="34"/>
                        <a:pt x="1239" y="38"/>
                      </a:cubicBezTo>
                      <a:cubicBezTo>
                        <a:pt x="1238" y="41"/>
                        <a:pt x="1237" y="45"/>
                        <a:pt x="1236" y="51"/>
                      </a:cubicBezTo>
                      <a:close/>
                      <a:moveTo>
                        <a:pt x="1296" y="66"/>
                      </a:moveTo>
                      <a:cubicBezTo>
                        <a:pt x="1302" y="67"/>
                        <a:pt x="1302" y="67"/>
                        <a:pt x="1302" y="67"/>
                      </a:cubicBezTo>
                      <a:cubicBezTo>
                        <a:pt x="1301" y="74"/>
                        <a:pt x="1300" y="80"/>
                        <a:pt x="1297" y="84"/>
                      </a:cubicBezTo>
                      <a:cubicBezTo>
                        <a:pt x="1294" y="88"/>
                        <a:pt x="1291" y="90"/>
                        <a:pt x="1287" y="90"/>
                      </a:cubicBezTo>
                      <a:cubicBezTo>
                        <a:pt x="1282" y="90"/>
                        <a:pt x="1279" y="87"/>
                        <a:pt x="1276" y="82"/>
                      </a:cubicBezTo>
                      <a:cubicBezTo>
                        <a:pt x="1273" y="76"/>
                        <a:pt x="1271" y="68"/>
                        <a:pt x="1271" y="57"/>
                      </a:cubicBezTo>
                      <a:cubicBezTo>
                        <a:pt x="1271" y="50"/>
                        <a:pt x="1272" y="44"/>
                        <a:pt x="1273" y="39"/>
                      </a:cubicBezTo>
                      <a:cubicBezTo>
                        <a:pt x="1274" y="34"/>
                        <a:pt x="1276" y="30"/>
                        <a:pt x="1279" y="28"/>
                      </a:cubicBezTo>
                      <a:cubicBezTo>
                        <a:pt x="1281" y="25"/>
                        <a:pt x="1284" y="24"/>
                        <a:pt x="1287" y="24"/>
                      </a:cubicBezTo>
                      <a:cubicBezTo>
                        <a:pt x="1291" y="24"/>
                        <a:pt x="1294" y="26"/>
                        <a:pt x="1297" y="29"/>
                      </a:cubicBezTo>
                      <a:cubicBezTo>
                        <a:pt x="1299" y="33"/>
                        <a:pt x="1301" y="38"/>
                        <a:pt x="1301" y="44"/>
                      </a:cubicBezTo>
                      <a:cubicBezTo>
                        <a:pt x="1295" y="46"/>
                        <a:pt x="1295" y="46"/>
                        <a:pt x="1295" y="46"/>
                      </a:cubicBezTo>
                      <a:cubicBezTo>
                        <a:pt x="1295" y="41"/>
                        <a:pt x="1294" y="38"/>
                        <a:pt x="1293" y="36"/>
                      </a:cubicBezTo>
                      <a:cubicBezTo>
                        <a:pt x="1291" y="34"/>
                        <a:pt x="1289" y="33"/>
                        <a:pt x="1287" y="33"/>
                      </a:cubicBezTo>
                      <a:cubicBezTo>
                        <a:pt x="1284" y="33"/>
                        <a:pt x="1282" y="35"/>
                        <a:pt x="1280" y="39"/>
                      </a:cubicBezTo>
                      <a:cubicBezTo>
                        <a:pt x="1278" y="42"/>
                        <a:pt x="1277" y="49"/>
                        <a:pt x="1277" y="57"/>
                      </a:cubicBezTo>
                      <a:cubicBezTo>
                        <a:pt x="1277" y="66"/>
                        <a:pt x="1278" y="72"/>
                        <a:pt x="1280" y="76"/>
                      </a:cubicBezTo>
                      <a:cubicBezTo>
                        <a:pt x="1282" y="80"/>
                        <a:pt x="1284" y="81"/>
                        <a:pt x="1287" y="81"/>
                      </a:cubicBezTo>
                      <a:cubicBezTo>
                        <a:pt x="1289" y="81"/>
                        <a:pt x="1291" y="80"/>
                        <a:pt x="1293" y="78"/>
                      </a:cubicBezTo>
                      <a:cubicBezTo>
                        <a:pt x="1295" y="75"/>
                        <a:pt x="1296" y="71"/>
                        <a:pt x="1296" y="66"/>
                      </a:cubicBezTo>
                      <a:close/>
                      <a:moveTo>
                        <a:pt x="1311" y="89"/>
                      </a:moveTo>
                      <a:cubicBezTo>
                        <a:pt x="1311" y="1"/>
                        <a:pt x="1311" y="1"/>
                        <a:pt x="1311" y="1"/>
                      </a:cubicBezTo>
                      <a:cubicBezTo>
                        <a:pt x="1317" y="1"/>
                        <a:pt x="1317" y="1"/>
                        <a:pt x="1317" y="1"/>
                      </a:cubicBezTo>
                      <a:cubicBezTo>
                        <a:pt x="1317" y="33"/>
                        <a:pt x="1317" y="33"/>
                        <a:pt x="1317" y="33"/>
                      </a:cubicBezTo>
                      <a:cubicBezTo>
                        <a:pt x="1319" y="27"/>
                        <a:pt x="1323" y="24"/>
                        <a:pt x="1327" y="24"/>
                      </a:cubicBezTo>
                      <a:cubicBezTo>
                        <a:pt x="1330" y="24"/>
                        <a:pt x="1332" y="25"/>
                        <a:pt x="1334" y="27"/>
                      </a:cubicBezTo>
                      <a:cubicBezTo>
                        <a:pt x="1336" y="28"/>
                        <a:pt x="1337" y="31"/>
                        <a:pt x="1338" y="34"/>
                      </a:cubicBezTo>
                      <a:cubicBezTo>
                        <a:pt x="1339" y="38"/>
                        <a:pt x="1339" y="42"/>
                        <a:pt x="1339" y="49"/>
                      </a:cubicBezTo>
                      <a:cubicBezTo>
                        <a:pt x="1339" y="89"/>
                        <a:pt x="1339" y="89"/>
                        <a:pt x="1339" y="89"/>
                      </a:cubicBezTo>
                      <a:cubicBezTo>
                        <a:pt x="1333" y="89"/>
                        <a:pt x="1333" y="89"/>
                        <a:pt x="1333" y="89"/>
                      </a:cubicBezTo>
                      <a:cubicBezTo>
                        <a:pt x="1333" y="49"/>
                        <a:pt x="1333" y="49"/>
                        <a:pt x="1333" y="49"/>
                      </a:cubicBezTo>
                      <a:cubicBezTo>
                        <a:pt x="1333" y="43"/>
                        <a:pt x="1333" y="39"/>
                        <a:pt x="1331" y="37"/>
                      </a:cubicBezTo>
                      <a:cubicBezTo>
                        <a:pt x="1330" y="34"/>
                        <a:pt x="1328" y="33"/>
                        <a:pt x="1326" y="33"/>
                      </a:cubicBezTo>
                      <a:cubicBezTo>
                        <a:pt x="1324" y="33"/>
                        <a:pt x="1322" y="34"/>
                        <a:pt x="1321" y="36"/>
                      </a:cubicBezTo>
                      <a:cubicBezTo>
                        <a:pt x="1319" y="37"/>
                        <a:pt x="1318" y="40"/>
                        <a:pt x="1318" y="42"/>
                      </a:cubicBezTo>
                      <a:cubicBezTo>
                        <a:pt x="1317" y="45"/>
                        <a:pt x="1317" y="49"/>
                        <a:pt x="1317" y="54"/>
                      </a:cubicBezTo>
                      <a:cubicBezTo>
                        <a:pt x="1317" y="89"/>
                        <a:pt x="1317" y="89"/>
                        <a:pt x="1317" y="89"/>
                      </a:cubicBezTo>
                      <a:cubicBezTo>
                        <a:pt x="1311" y="89"/>
                        <a:pt x="1311" y="89"/>
                        <a:pt x="1311" y="89"/>
                      </a:cubicBezTo>
                      <a:close/>
                      <a:moveTo>
                        <a:pt x="1352" y="89"/>
                      </a:moveTo>
                      <a:cubicBezTo>
                        <a:pt x="1352" y="25"/>
                        <a:pt x="1352" y="25"/>
                        <a:pt x="1352" y="25"/>
                      </a:cubicBezTo>
                      <a:cubicBezTo>
                        <a:pt x="1357" y="25"/>
                        <a:pt x="1357" y="25"/>
                        <a:pt x="1357" y="25"/>
                      </a:cubicBezTo>
                      <a:cubicBezTo>
                        <a:pt x="1357" y="34"/>
                        <a:pt x="1357" y="34"/>
                        <a:pt x="1357" y="34"/>
                      </a:cubicBezTo>
                      <a:cubicBezTo>
                        <a:pt x="1360" y="27"/>
                        <a:pt x="1363" y="24"/>
                        <a:pt x="1368" y="24"/>
                      </a:cubicBezTo>
                      <a:cubicBezTo>
                        <a:pt x="1370" y="24"/>
                        <a:pt x="1372" y="25"/>
                        <a:pt x="1374" y="26"/>
                      </a:cubicBezTo>
                      <a:cubicBezTo>
                        <a:pt x="1376" y="27"/>
                        <a:pt x="1377" y="29"/>
                        <a:pt x="1378" y="31"/>
                      </a:cubicBezTo>
                      <a:cubicBezTo>
                        <a:pt x="1379" y="34"/>
                        <a:pt x="1380" y="36"/>
                        <a:pt x="1380" y="39"/>
                      </a:cubicBezTo>
                      <a:cubicBezTo>
                        <a:pt x="1380" y="41"/>
                        <a:pt x="1380" y="45"/>
                        <a:pt x="1380" y="50"/>
                      </a:cubicBezTo>
                      <a:cubicBezTo>
                        <a:pt x="1380" y="89"/>
                        <a:pt x="1380" y="89"/>
                        <a:pt x="1380" y="89"/>
                      </a:cubicBezTo>
                      <a:cubicBezTo>
                        <a:pt x="1374" y="89"/>
                        <a:pt x="1374" y="89"/>
                        <a:pt x="1374" y="89"/>
                      </a:cubicBezTo>
                      <a:cubicBezTo>
                        <a:pt x="1374" y="50"/>
                        <a:pt x="1374" y="50"/>
                        <a:pt x="1374" y="50"/>
                      </a:cubicBezTo>
                      <a:cubicBezTo>
                        <a:pt x="1374" y="46"/>
                        <a:pt x="1374" y="43"/>
                        <a:pt x="1374" y="40"/>
                      </a:cubicBezTo>
                      <a:cubicBezTo>
                        <a:pt x="1373" y="38"/>
                        <a:pt x="1372" y="36"/>
                        <a:pt x="1371" y="35"/>
                      </a:cubicBezTo>
                      <a:cubicBezTo>
                        <a:pt x="1370" y="34"/>
                        <a:pt x="1369" y="33"/>
                        <a:pt x="1367" y="33"/>
                      </a:cubicBezTo>
                      <a:cubicBezTo>
                        <a:pt x="1365" y="33"/>
                        <a:pt x="1362" y="35"/>
                        <a:pt x="1361" y="38"/>
                      </a:cubicBezTo>
                      <a:cubicBezTo>
                        <a:pt x="1359" y="40"/>
                        <a:pt x="1358" y="46"/>
                        <a:pt x="1358" y="54"/>
                      </a:cubicBezTo>
                      <a:cubicBezTo>
                        <a:pt x="1358" y="89"/>
                        <a:pt x="1358" y="89"/>
                        <a:pt x="1358" y="89"/>
                      </a:cubicBezTo>
                      <a:cubicBezTo>
                        <a:pt x="1352" y="89"/>
                        <a:pt x="1352" y="89"/>
                        <a:pt x="1352" y="89"/>
                      </a:cubicBezTo>
                      <a:close/>
                      <a:moveTo>
                        <a:pt x="1391" y="57"/>
                      </a:moveTo>
                      <a:cubicBezTo>
                        <a:pt x="1391" y="45"/>
                        <a:pt x="1393" y="37"/>
                        <a:pt x="1396" y="31"/>
                      </a:cubicBezTo>
                      <a:cubicBezTo>
                        <a:pt x="1399" y="26"/>
                        <a:pt x="1403" y="24"/>
                        <a:pt x="1407" y="24"/>
                      </a:cubicBezTo>
                      <a:cubicBezTo>
                        <a:pt x="1412" y="24"/>
                        <a:pt x="1416" y="27"/>
                        <a:pt x="1419" y="32"/>
                      </a:cubicBezTo>
                      <a:cubicBezTo>
                        <a:pt x="1422" y="38"/>
                        <a:pt x="1424" y="46"/>
                        <a:pt x="1424" y="56"/>
                      </a:cubicBezTo>
                      <a:cubicBezTo>
                        <a:pt x="1424" y="64"/>
                        <a:pt x="1423" y="71"/>
                        <a:pt x="1422" y="76"/>
                      </a:cubicBezTo>
                      <a:cubicBezTo>
                        <a:pt x="1420" y="80"/>
                        <a:pt x="1418" y="84"/>
                        <a:pt x="1416" y="86"/>
                      </a:cubicBezTo>
                      <a:cubicBezTo>
                        <a:pt x="1413" y="89"/>
                        <a:pt x="1410" y="90"/>
                        <a:pt x="1407" y="90"/>
                      </a:cubicBezTo>
                      <a:cubicBezTo>
                        <a:pt x="1402" y="90"/>
                        <a:pt x="1398" y="87"/>
                        <a:pt x="1395" y="82"/>
                      </a:cubicBezTo>
                      <a:cubicBezTo>
                        <a:pt x="1392" y="76"/>
                        <a:pt x="1391" y="68"/>
                        <a:pt x="1391" y="57"/>
                      </a:cubicBezTo>
                      <a:close/>
                      <a:moveTo>
                        <a:pt x="1397" y="57"/>
                      </a:moveTo>
                      <a:cubicBezTo>
                        <a:pt x="1397" y="65"/>
                        <a:pt x="1398" y="71"/>
                        <a:pt x="1400" y="75"/>
                      </a:cubicBezTo>
                      <a:cubicBezTo>
                        <a:pt x="1402" y="79"/>
                        <a:pt x="1404" y="81"/>
                        <a:pt x="1407" y="81"/>
                      </a:cubicBezTo>
                      <a:cubicBezTo>
                        <a:pt x="1410" y="81"/>
                        <a:pt x="1413" y="79"/>
                        <a:pt x="1415" y="75"/>
                      </a:cubicBezTo>
                      <a:cubicBezTo>
                        <a:pt x="1417" y="71"/>
                        <a:pt x="1418" y="65"/>
                        <a:pt x="1418" y="57"/>
                      </a:cubicBezTo>
                      <a:cubicBezTo>
                        <a:pt x="1418" y="49"/>
                        <a:pt x="1417" y="43"/>
                        <a:pt x="1415" y="39"/>
                      </a:cubicBezTo>
                      <a:cubicBezTo>
                        <a:pt x="1413" y="35"/>
                        <a:pt x="1410" y="33"/>
                        <a:pt x="1407" y="33"/>
                      </a:cubicBezTo>
                      <a:cubicBezTo>
                        <a:pt x="1404" y="33"/>
                        <a:pt x="1402" y="35"/>
                        <a:pt x="1400" y="39"/>
                      </a:cubicBezTo>
                      <a:cubicBezTo>
                        <a:pt x="1398" y="43"/>
                        <a:pt x="1397" y="49"/>
                        <a:pt x="1397" y="57"/>
                      </a:cubicBezTo>
                      <a:close/>
                      <a:moveTo>
                        <a:pt x="1434" y="89"/>
                      </a:moveTo>
                      <a:cubicBezTo>
                        <a:pt x="1434" y="1"/>
                        <a:pt x="1434" y="1"/>
                        <a:pt x="1434" y="1"/>
                      </a:cubicBezTo>
                      <a:cubicBezTo>
                        <a:pt x="1440" y="1"/>
                        <a:pt x="1440" y="1"/>
                        <a:pt x="1440" y="1"/>
                      </a:cubicBezTo>
                      <a:cubicBezTo>
                        <a:pt x="1440" y="89"/>
                        <a:pt x="1440" y="89"/>
                        <a:pt x="1440" y="89"/>
                      </a:cubicBezTo>
                      <a:cubicBezTo>
                        <a:pt x="1434" y="89"/>
                        <a:pt x="1434" y="89"/>
                        <a:pt x="1434" y="89"/>
                      </a:cubicBezTo>
                      <a:close/>
                      <a:moveTo>
                        <a:pt x="1451" y="57"/>
                      </a:moveTo>
                      <a:cubicBezTo>
                        <a:pt x="1451" y="45"/>
                        <a:pt x="1453" y="37"/>
                        <a:pt x="1456" y="31"/>
                      </a:cubicBezTo>
                      <a:cubicBezTo>
                        <a:pt x="1459" y="26"/>
                        <a:pt x="1463" y="24"/>
                        <a:pt x="1467" y="24"/>
                      </a:cubicBezTo>
                      <a:cubicBezTo>
                        <a:pt x="1472" y="24"/>
                        <a:pt x="1476" y="27"/>
                        <a:pt x="1479" y="32"/>
                      </a:cubicBezTo>
                      <a:cubicBezTo>
                        <a:pt x="1482" y="38"/>
                        <a:pt x="1484" y="46"/>
                        <a:pt x="1484" y="56"/>
                      </a:cubicBezTo>
                      <a:cubicBezTo>
                        <a:pt x="1484" y="64"/>
                        <a:pt x="1483" y="71"/>
                        <a:pt x="1482" y="76"/>
                      </a:cubicBezTo>
                      <a:cubicBezTo>
                        <a:pt x="1480" y="80"/>
                        <a:pt x="1478" y="84"/>
                        <a:pt x="1476" y="86"/>
                      </a:cubicBezTo>
                      <a:cubicBezTo>
                        <a:pt x="1473" y="89"/>
                        <a:pt x="1470" y="90"/>
                        <a:pt x="1467" y="90"/>
                      </a:cubicBezTo>
                      <a:cubicBezTo>
                        <a:pt x="1462" y="90"/>
                        <a:pt x="1459" y="87"/>
                        <a:pt x="1455" y="82"/>
                      </a:cubicBezTo>
                      <a:cubicBezTo>
                        <a:pt x="1452" y="76"/>
                        <a:pt x="1451" y="68"/>
                        <a:pt x="1451" y="57"/>
                      </a:cubicBezTo>
                      <a:close/>
                      <a:moveTo>
                        <a:pt x="1457" y="57"/>
                      </a:moveTo>
                      <a:cubicBezTo>
                        <a:pt x="1457" y="65"/>
                        <a:pt x="1458" y="71"/>
                        <a:pt x="1460" y="75"/>
                      </a:cubicBezTo>
                      <a:cubicBezTo>
                        <a:pt x="1462" y="79"/>
                        <a:pt x="1464" y="81"/>
                        <a:pt x="1467" y="81"/>
                      </a:cubicBezTo>
                      <a:cubicBezTo>
                        <a:pt x="1470" y="81"/>
                        <a:pt x="1473" y="79"/>
                        <a:pt x="1475" y="75"/>
                      </a:cubicBezTo>
                      <a:cubicBezTo>
                        <a:pt x="1477" y="71"/>
                        <a:pt x="1478" y="65"/>
                        <a:pt x="1478" y="57"/>
                      </a:cubicBezTo>
                      <a:cubicBezTo>
                        <a:pt x="1478" y="49"/>
                        <a:pt x="1477" y="43"/>
                        <a:pt x="1475" y="39"/>
                      </a:cubicBezTo>
                      <a:cubicBezTo>
                        <a:pt x="1473" y="35"/>
                        <a:pt x="1470" y="33"/>
                        <a:pt x="1467" y="33"/>
                      </a:cubicBezTo>
                      <a:cubicBezTo>
                        <a:pt x="1464" y="33"/>
                        <a:pt x="1462" y="35"/>
                        <a:pt x="1460" y="39"/>
                      </a:cubicBezTo>
                      <a:cubicBezTo>
                        <a:pt x="1458" y="43"/>
                        <a:pt x="1457" y="49"/>
                        <a:pt x="1457"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9" tIns="45720" rIns="91439" bIns="45720" numCol="1" anchor="t" anchorCtr="0" compatLnSpc="1"/>
                <a:p>
                  <a:endParaRPr lang="zh-CN" altLang="en-US" sz="1800"/>
                </a:p>
              </p:txBody>
            </p:sp>
            <p:sp>
              <p:nvSpPr>
                <p:cNvPr id="55" name="Freeform 29"/>
                <p:cNvSpPr/>
                <p:nvPr>
                  <p:custDataLst>
                    <p:tags r:id="rId24"/>
                  </p:custDataLst>
                </p:nvPr>
              </p:nvSpPr>
              <p:spPr bwMode="auto">
                <a:xfrm>
                  <a:off x="9254006" y="4424710"/>
                  <a:ext cx="1331795" cy="428806"/>
                </a:xfrm>
                <a:custGeom>
                  <a:avLst/>
                  <a:gdLst>
                    <a:gd name="T0" fmla="*/ 15 w 359"/>
                    <a:gd name="T1" fmla="*/ 106 h 115"/>
                    <a:gd name="T2" fmla="*/ 15 w 359"/>
                    <a:gd name="T3" fmla="*/ 89 h 115"/>
                    <a:gd name="T4" fmla="*/ 7 w 359"/>
                    <a:gd name="T5" fmla="*/ 28 h 115"/>
                    <a:gd name="T6" fmla="*/ 31 w 359"/>
                    <a:gd name="T7" fmla="*/ 25 h 115"/>
                    <a:gd name="T8" fmla="*/ 15 w 359"/>
                    <a:gd name="T9" fmla="*/ 115 h 115"/>
                    <a:gd name="T10" fmla="*/ 9 w 359"/>
                    <a:gd name="T11" fmla="*/ 74 h 115"/>
                    <a:gd name="T12" fmla="*/ 23 w 359"/>
                    <a:gd name="T13" fmla="*/ 39 h 115"/>
                    <a:gd name="T14" fmla="*/ 43 w 359"/>
                    <a:gd name="T15" fmla="*/ 113 h 115"/>
                    <a:gd name="T16" fmla="*/ 51 w 359"/>
                    <a:gd name="T17" fmla="*/ 100 h 115"/>
                    <a:gd name="T18" fmla="*/ 47 w 359"/>
                    <a:gd name="T19" fmla="*/ 25 h 115"/>
                    <a:gd name="T20" fmla="*/ 66 w 359"/>
                    <a:gd name="T21" fmla="*/ 25 h 115"/>
                    <a:gd name="T22" fmla="*/ 52 w 359"/>
                    <a:gd name="T23" fmla="*/ 112 h 115"/>
                    <a:gd name="T24" fmla="*/ 99 w 359"/>
                    <a:gd name="T25" fmla="*/ 31 h 115"/>
                    <a:gd name="T26" fmla="*/ 125 w 359"/>
                    <a:gd name="T27" fmla="*/ 76 h 115"/>
                    <a:gd name="T28" fmla="*/ 94 w 359"/>
                    <a:gd name="T29" fmla="*/ 57 h 115"/>
                    <a:gd name="T30" fmla="*/ 118 w 359"/>
                    <a:gd name="T31" fmla="*/ 75 h 115"/>
                    <a:gd name="T32" fmla="*/ 103 w 359"/>
                    <a:gd name="T33" fmla="*/ 39 h 115"/>
                    <a:gd name="T34" fmla="*/ 134 w 359"/>
                    <a:gd name="T35" fmla="*/ 34 h 115"/>
                    <a:gd name="T36" fmla="*/ 140 w 359"/>
                    <a:gd name="T37" fmla="*/ 9 h 115"/>
                    <a:gd name="T38" fmla="*/ 153 w 359"/>
                    <a:gd name="T39" fmla="*/ 10 h 115"/>
                    <a:gd name="T40" fmla="*/ 145 w 359"/>
                    <a:gd name="T41" fmla="*/ 25 h 115"/>
                    <a:gd name="T42" fmla="*/ 145 w 359"/>
                    <a:gd name="T43" fmla="*/ 89 h 115"/>
                    <a:gd name="T44" fmla="*/ 209 w 359"/>
                    <a:gd name="T45" fmla="*/ 83 h 115"/>
                    <a:gd name="T46" fmla="*/ 174 w 359"/>
                    <a:gd name="T47" fmla="*/ 44 h 115"/>
                    <a:gd name="T48" fmla="*/ 209 w 359"/>
                    <a:gd name="T49" fmla="*/ 6 h 115"/>
                    <a:gd name="T50" fmla="*/ 197 w 359"/>
                    <a:gd name="T51" fmla="*/ 10 h 115"/>
                    <a:gd name="T52" fmla="*/ 182 w 359"/>
                    <a:gd name="T53" fmla="*/ 64 h 115"/>
                    <a:gd name="T54" fmla="*/ 210 w 359"/>
                    <a:gd name="T55" fmla="*/ 58 h 115"/>
                    <a:gd name="T56" fmla="*/ 233 w 359"/>
                    <a:gd name="T57" fmla="*/ 33 h 115"/>
                    <a:gd name="T58" fmla="*/ 256 w 359"/>
                    <a:gd name="T59" fmla="*/ 49 h 115"/>
                    <a:gd name="T60" fmla="*/ 248 w 359"/>
                    <a:gd name="T61" fmla="*/ 37 h 115"/>
                    <a:gd name="T62" fmla="*/ 233 w 359"/>
                    <a:gd name="T63" fmla="*/ 54 h 115"/>
                    <a:gd name="T64" fmla="*/ 269 w 359"/>
                    <a:gd name="T65" fmla="*/ 1 h 115"/>
                    <a:gd name="T66" fmla="*/ 269 w 359"/>
                    <a:gd name="T67" fmla="*/ 89 h 115"/>
                    <a:gd name="T68" fmla="*/ 269 w 359"/>
                    <a:gd name="T69" fmla="*/ 89 h 115"/>
                    <a:gd name="T70" fmla="*/ 293 w 359"/>
                    <a:gd name="T71" fmla="*/ 34 h 115"/>
                    <a:gd name="T72" fmla="*/ 316 w 359"/>
                    <a:gd name="T73" fmla="*/ 39 h 115"/>
                    <a:gd name="T74" fmla="*/ 310 w 359"/>
                    <a:gd name="T75" fmla="*/ 50 h 115"/>
                    <a:gd name="T76" fmla="*/ 296 w 359"/>
                    <a:gd name="T77" fmla="*/ 38 h 115"/>
                    <a:gd name="T78" fmla="*/ 352 w 359"/>
                    <a:gd name="T79" fmla="*/ 81 h 115"/>
                    <a:gd name="T80" fmla="*/ 327 w 359"/>
                    <a:gd name="T81" fmla="*/ 72 h 115"/>
                    <a:gd name="T82" fmla="*/ 340 w 359"/>
                    <a:gd name="T83" fmla="*/ 52 h 115"/>
                    <a:gd name="T84" fmla="*/ 343 w 359"/>
                    <a:gd name="T85" fmla="*/ 33 h 115"/>
                    <a:gd name="T86" fmla="*/ 330 w 359"/>
                    <a:gd name="T87" fmla="*/ 33 h 115"/>
                    <a:gd name="T88" fmla="*/ 355 w 359"/>
                    <a:gd name="T89" fmla="*/ 31 h 115"/>
                    <a:gd name="T90" fmla="*/ 357 w 359"/>
                    <a:gd name="T91" fmla="*/ 81 h 115"/>
                    <a:gd name="T92" fmla="*/ 351 w 359"/>
                    <a:gd name="T93" fmla="*/ 57 h 115"/>
                    <a:gd name="T94" fmla="*/ 333 w 359"/>
                    <a:gd name="T95" fmla="*/ 72 h 115"/>
                    <a:gd name="T96" fmla="*/ 350 w 359"/>
                    <a:gd name="T97" fmla="*/ 7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59" h="115">
                      <a:moveTo>
                        <a:pt x="1" y="94"/>
                      </a:moveTo>
                      <a:cubicBezTo>
                        <a:pt x="7" y="96"/>
                        <a:pt x="7" y="96"/>
                        <a:pt x="7" y="96"/>
                      </a:cubicBezTo>
                      <a:cubicBezTo>
                        <a:pt x="7" y="99"/>
                        <a:pt x="8" y="101"/>
                        <a:pt x="9" y="103"/>
                      </a:cubicBezTo>
                      <a:cubicBezTo>
                        <a:pt x="11" y="105"/>
                        <a:pt x="13" y="106"/>
                        <a:pt x="15" y="106"/>
                      </a:cubicBezTo>
                      <a:cubicBezTo>
                        <a:pt x="18" y="106"/>
                        <a:pt x="20" y="105"/>
                        <a:pt x="22" y="103"/>
                      </a:cubicBezTo>
                      <a:cubicBezTo>
                        <a:pt x="23" y="101"/>
                        <a:pt x="24" y="98"/>
                        <a:pt x="25" y="94"/>
                      </a:cubicBezTo>
                      <a:cubicBezTo>
                        <a:pt x="25" y="92"/>
                        <a:pt x="25" y="88"/>
                        <a:pt x="25" y="81"/>
                      </a:cubicBezTo>
                      <a:cubicBezTo>
                        <a:pt x="22" y="86"/>
                        <a:pt x="19" y="89"/>
                        <a:pt x="15" y="89"/>
                      </a:cubicBezTo>
                      <a:cubicBezTo>
                        <a:pt x="10" y="89"/>
                        <a:pt x="7" y="86"/>
                        <a:pt x="4" y="79"/>
                      </a:cubicBezTo>
                      <a:cubicBezTo>
                        <a:pt x="1" y="73"/>
                        <a:pt x="0" y="66"/>
                        <a:pt x="0" y="57"/>
                      </a:cubicBezTo>
                      <a:cubicBezTo>
                        <a:pt x="0" y="51"/>
                        <a:pt x="1" y="45"/>
                        <a:pt x="2" y="40"/>
                      </a:cubicBezTo>
                      <a:cubicBezTo>
                        <a:pt x="3" y="35"/>
                        <a:pt x="5" y="31"/>
                        <a:pt x="7" y="28"/>
                      </a:cubicBezTo>
                      <a:cubicBezTo>
                        <a:pt x="10" y="25"/>
                        <a:pt x="12" y="24"/>
                        <a:pt x="15" y="24"/>
                      </a:cubicBezTo>
                      <a:cubicBezTo>
                        <a:pt x="19" y="24"/>
                        <a:pt x="23" y="27"/>
                        <a:pt x="26" y="33"/>
                      </a:cubicBezTo>
                      <a:cubicBezTo>
                        <a:pt x="26" y="25"/>
                        <a:pt x="26" y="25"/>
                        <a:pt x="26" y="25"/>
                      </a:cubicBezTo>
                      <a:cubicBezTo>
                        <a:pt x="31" y="25"/>
                        <a:pt x="31" y="25"/>
                        <a:pt x="31" y="25"/>
                      </a:cubicBezTo>
                      <a:cubicBezTo>
                        <a:pt x="31" y="80"/>
                        <a:pt x="31" y="80"/>
                        <a:pt x="31" y="80"/>
                      </a:cubicBezTo>
                      <a:cubicBezTo>
                        <a:pt x="31" y="90"/>
                        <a:pt x="30" y="97"/>
                        <a:pt x="29" y="101"/>
                      </a:cubicBezTo>
                      <a:cubicBezTo>
                        <a:pt x="28" y="105"/>
                        <a:pt x="26" y="109"/>
                        <a:pt x="24" y="111"/>
                      </a:cubicBezTo>
                      <a:cubicBezTo>
                        <a:pt x="22" y="114"/>
                        <a:pt x="19" y="115"/>
                        <a:pt x="15" y="115"/>
                      </a:cubicBezTo>
                      <a:cubicBezTo>
                        <a:pt x="11" y="115"/>
                        <a:pt x="8" y="113"/>
                        <a:pt x="5" y="110"/>
                      </a:cubicBezTo>
                      <a:cubicBezTo>
                        <a:pt x="3" y="106"/>
                        <a:pt x="1" y="101"/>
                        <a:pt x="1" y="94"/>
                      </a:cubicBezTo>
                      <a:close/>
                      <a:moveTo>
                        <a:pt x="6" y="56"/>
                      </a:moveTo>
                      <a:cubicBezTo>
                        <a:pt x="6" y="64"/>
                        <a:pt x="7" y="70"/>
                        <a:pt x="9" y="74"/>
                      </a:cubicBezTo>
                      <a:cubicBezTo>
                        <a:pt x="11" y="78"/>
                        <a:pt x="13" y="80"/>
                        <a:pt x="16" y="80"/>
                      </a:cubicBezTo>
                      <a:cubicBezTo>
                        <a:pt x="19" y="80"/>
                        <a:pt x="21" y="78"/>
                        <a:pt x="23" y="74"/>
                      </a:cubicBezTo>
                      <a:cubicBezTo>
                        <a:pt x="25" y="70"/>
                        <a:pt x="25" y="64"/>
                        <a:pt x="25" y="56"/>
                      </a:cubicBezTo>
                      <a:cubicBezTo>
                        <a:pt x="25" y="49"/>
                        <a:pt x="25" y="43"/>
                        <a:pt x="23" y="39"/>
                      </a:cubicBezTo>
                      <a:cubicBezTo>
                        <a:pt x="21" y="35"/>
                        <a:pt x="18" y="33"/>
                        <a:pt x="16" y="33"/>
                      </a:cubicBezTo>
                      <a:cubicBezTo>
                        <a:pt x="13" y="33"/>
                        <a:pt x="11" y="35"/>
                        <a:pt x="9" y="39"/>
                      </a:cubicBezTo>
                      <a:cubicBezTo>
                        <a:pt x="7" y="43"/>
                        <a:pt x="6" y="48"/>
                        <a:pt x="6" y="56"/>
                      </a:cubicBezTo>
                      <a:close/>
                      <a:moveTo>
                        <a:pt x="43" y="113"/>
                      </a:moveTo>
                      <a:cubicBezTo>
                        <a:pt x="43" y="103"/>
                        <a:pt x="43" y="103"/>
                        <a:pt x="43" y="103"/>
                      </a:cubicBezTo>
                      <a:cubicBezTo>
                        <a:pt x="44" y="104"/>
                        <a:pt x="45" y="104"/>
                        <a:pt x="46" y="104"/>
                      </a:cubicBezTo>
                      <a:cubicBezTo>
                        <a:pt x="47" y="104"/>
                        <a:pt x="49" y="104"/>
                        <a:pt x="49" y="103"/>
                      </a:cubicBezTo>
                      <a:cubicBezTo>
                        <a:pt x="50" y="102"/>
                        <a:pt x="51" y="101"/>
                        <a:pt x="51" y="100"/>
                      </a:cubicBezTo>
                      <a:cubicBezTo>
                        <a:pt x="52" y="99"/>
                        <a:pt x="52" y="96"/>
                        <a:pt x="53" y="92"/>
                      </a:cubicBezTo>
                      <a:cubicBezTo>
                        <a:pt x="53" y="91"/>
                        <a:pt x="53" y="90"/>
                        <a:pt x="54" y="89"/>
                      </a:cubicBezTo>
                      <a:cubicBezTo>
                        <a:pt x="40" y="25"/>
                        <a:pt x="40" y="25"/>
                        <a:pt x="40" y="25"/>
                      </a:cubicBezTo>
                      <a:cubicBezTo>
                        <a:pt x="47" y="25"/>
                        <a:pt x="47" y="25"/>
                        <a:pt x="47" y="25"/>
                      </a:cubicBezTo>
                      <a:cubicBezTo>
                        <a:pt x="54" y="62"/>
                        <a:pt x="54" y="62"/>
                        <a:pt x="54" y="62"/>
                      </a:cubicBezTo>
                      <a:cubicBezTo>
                        <a:pt x="55" y="67"/>
                        <a:pt x="56" y="72"/>
                        <a:pt x="57" y="77"/>
                      </a:cubicBezTo>
                      <a:cubicBezTo>
                        <a:pt x="57" y="72"/>
                        <a:pt x="58" y="67"/>
                        <a:pt x="59" y="62"/>
                      </a:cubicBezTo>
                      <a:cubicBezTo>
                        <a:pt x="66" y="25"/>
                        <a:pt x="66" y="25"/>
                        <a:pt x="66" y="25"/>
                      </a:cubicBezTo>
                      <a:cubicBezTo>
                        <a:pt x="72" y="25"/>
                        <a:pt x="72" y="25"/>
                        <a:pt x="72" y="25"/>
                      </a:cubicBezTo>
                      <a:cubicBezTo>
                        <a:pt x="59" y="90"/>
                        <a:pt x="59" y="90"/>
                        <a:pt x="59" y="90"/>
                      </a:cubicBezTo>
                      <a:cubicBezTo>
                        <a:pt x="58" y="97"/>
                        <a:pt x="57" y="102"/>
                        <a:pt x="56" y="104"/>
                      </a:cubicBezTo>
                      <a:cubicBezTo>
                        <a:pt x="55" y="108"/>
                        <a:pt x="54" y="111"/>
                        <a:pt x="52" y="112"/>
                      </a:cubicBezTo>
                      <a:cubicBezTo>
                        <a:pt x="51" y="114"/>
                        <a:pt x="49" y="115"/>
                        <a:pt x="47" y="115"/>
                      </a:cubicBezTo>
                      <a:cubicBezTo>
                        <a:pt x="46" y="115"/>
                        <a:pt x="45" y="114"/>
                        <a:pt x="43" y="113"/>
                      </a:cubicBezTo>
                      <a:close/>
                      <a:moveTo>
                        <a:pt x="94" y="57"/>
                      </a:moveTo>
                      <a:cubicBezTo>
                        <a:pt x="94" y="45"/>
                        <a:pt x="96" y="37"/>
                        <a:pt x="99" y="31"/>
                      </a:cubicBezTo>
                      <a:cubicBezTo>
                        <a:pt x="102" y="26"/>
                        <a:pt x="106" y="24"/>
                        <a:pt x="110" y="24"/>
                      </a:cubicBezTo>
                      <a:cubicBezTo>
                        <a:pt x="115" y="24"/>
                        <a:pt x="119" y="27"/>
                        <a:pt x="122" y="32"/>
                      </a:cubicBezTo>
                      <a:cubicBezTo>
                        <a:pt x="125" y="38"/>
                        <a:pt x="127" y="46"/>
                        <a:pt x="127" y="56"/>
                      </a:cubicBezTo>
                      <a:cubicBezTo>
                        <a:pt x="127" y="64"/>
                        <a:pt x="126" y="71"/>
                        <a:pt x="125" y="76"/>
                      </a:cubicBezTo>
                      <a:cubicBezTo>
                        <a:pt x="123" y="80"/>
                        <a:pt x="121" y="84"/>
                        <a:pt x="119" y="86"/>
                      </a:cubicBezTo>
                      <a:cubicBezTo>
                        <a:pt x="116" y="89"/>
                        <a:pt x="113" y="90"/>
                        <a:pt x="110" y="90"/>
                      </a:cubicBezTo>
                      <a:cubicBezTo>
                        <a:pt x="106" y="90"/>
                        <a:pt x="102" y="87"/>
                        <a:pt x="99" y="82"/>
                      </a:cubicBezTo>
                      <a:cubicBezTo>
                        <a:pt x="95" y="76"/>
                        <a:pt x="94" y="68"/>
                        <a:pt x="94" y="57"/>
                      </a:cubicBezTo>
                      <a:close/>
                      <a:moveTo>
                        <a:pt x="100" y="57"/>
                      </a:moveTo>
                      <a:cubicBezTo>
                        <a:pt x="100" y="65"/>
                        <a:pt x="101" y="71"/>
                        <a:pt x="103" y="75"/>
                      </a:cubicBezTo>
                      <a:cubicBezTo>
                        <a:pt x="105" y="79"/>
                        <a:pt x="107" y="81"/>
                        <a:pt x="110" y="81"/>
                      </a:cubicBezTo>
                      <a:cubicBezTo>
                        <a:pt x="113" y="81"/>
                        <a:pt x="116" y="79"/>
                        <a:pt x="118" y="75"/>
                      </a:cubicBezTo>
                      <a:cubicBezTo>
                        <a:pt x="120" y="71"/>
                        <a:pt x="121" y="65"/>
                        <a:pt x="121" y="57"/>
                      </a:cubicBezTo>
                      <a:cubicBezTo>
                        <a:pt x="121" y="49"/>
                        <a:pt x="120" y="43"/>
                        <a:pt x="118" y="39"/>
                      </a:cubicBezTo>
                      <a:cubicBezTo>
                        <a:pt x="116" y="35"/>
                        <a:pt x="113" y="33"/>
                        <a:pt x="110" y="33"/>
                      </a:cubicBezTo>
                      <a:cubicBezTo>
                        <a:pt x="107" y="33"/>
                        <a:pt x="105" y="35"/>
                        <a:pt x="103" y="39"/>
                      </a:cubicBezTo>
                      <a:cubicBezTo>
                        <a:pt x="101" y="43"/>
                        <a:pt x="100" y="49"/>
                        <a:pt x="100" y="57"/>
                      </a:cubicBezTo>
                      <a:close/>
                      <a:moveTo>
                        <a:pt x="139" y="89"/>
                      </a:moveTo>
                      <a:cubicBezTo>
                        <a:pt x="139" y="34"/>
                        <a:pt x="139" y="34"/>
                        <a:pt x="139" y="34"/>
                      </a:cubicBezTo>
                      <a:cubicBezTo>
                        <a:pt x="134" y="34"/>
                        <a:pt x="134" y="34"/>
                        <a:pt x="134" y="34"/>
                      </a:cubicBezTo>
                      <a:cubicBezTo>
                        <a:pt x="134" y="25"/>
                        <a:pt x="134" y="25"/>
                        <a:pt x="134" y="25"/>
                      </a:cubicBezTo>
                      <a:cubicBezTo>
                        <a:pt x="139" y="25"/>
                        <a:pt x="139" y="25"/>
                        <a:pt x="139" y="25"/>
                      </a:cubicBezTo>
                      <a:cubicBezTo>
                        <a:pt x="139" y="19"/>
                        <a:pt x="139" y="19"/>
                        <a:pt x="139" y="19"/>
                      </a:cubicBezTo>
                      <a:cubicBezTo>
                        <a:pt x="139" y="14"/>
                        <a:pt x="139" y="11"/>
                        <a:pt x="140" y="9"/>
                      </a:cubicBezTo>
                      <a:cubicBezTo>
                        <a:pt x="140" y="6"/>
                        <a:pt x="141" y="4"/>
                        <a:pt x="143" y="2"/>
                      </a:cubicBezTo>
                      <a:cubicBezTo>
                        <a:pt x="144" y="0"/>
                        <a:pt x="146" y="0"/>
                        <a:pt x="149" y="0"/>
                      </a:cubicBezTo>
                      <a:cubicBezTo>
                        <a:pt x="150" y="0"/>
                        <a:pt x="152" y="0"/>
                        <a:pt x="154" y="1"/>
                      </a:cubicBezTo>
                      <a:cubicBezTo>
                        <a:pt x="153" y="10"/>
                        <a:pt x="153" y="10"/>
                        <a:pt x="153" y="10"/>
                      </a:cubicBezTo>
                      <a:cubicBezTo>
                        <a:pt x="152" y="10"/>
                        <a:pt x="151" y="9"/>
                        <a:pt x="150" y="9"/>
                      </a:cubicBezTo>
                      <a:cubicBezTo>
                        <a:pt x="148" y="9"/>
                        <a:pt x="147" y="10"/>
                        <a:pt x="146" y="12"/>
                      </a:cubicBezTo>
                      <a:cubicBezTo>
                        <a:pt x="145" y="13"/>
                        <a:pt x="145" y="16"/>
                        <a:pt x="145" y="19"/>
                      </a:cubicBezTo>
                      <a:cubicBezTo>
                        <a:pt x="145" y="25"/>
                        <a:pt x="145" y="25"/>
                        <a:pt x="145" y="25"/>
                      </a:cubicBezTo>
                      <a:cubicBezTo>
                        <a:pt x="152" y="25"/>
                        <a:pt x="152" y="25"/>
                        <a:pt x="152" y="25"/>
                      </a:cubicBezTo>
                      <a:cubicBezTo>
                        <a:pt x="152" y="34"/>
                        <a:pt x="152" y="34"/>
                        <a:pt x="152" y="34"/>
                      </a:cubicBezTo>
                      <a:cubicBezTo>
                        <a:pt x="145" y="34"/>
                        <a:pt x="145" y="34"/>
                        <a:pt x="145" y="34"/>
                      </a:cubicBezTo>
                      <a:cubicBezTo>
                        <a:pt x="145" y="89"/>
                        <a:pt x="145" y="89"/>
                        <a:pt x="145" y="89"/>
                      </a:cubicBezTo>
                      <a:cubicBezTo>
                        <a:pt x="139" y="89"/>
                        <a:pt x="139" y="89"/>
                        <a:pt x="139" y="89"/>
                      </a:cubicBezTo>
                      <a:close/>
                      <a:moveTo>
                        <a:pt x="210" y="58"/>
                      </a:moveTo>
                      <a:cubicBezTo>
                        <a:pt x="217" y="61"/>
                        <a:pt x="217" y="61"/>
                        <a:pt x="217" y="61"/>
                      </a:cubicBezTo>
                      <a:cubicBezTo>
                        <a:pt x="215" y="71"/>
                        <a:pt x="213" y="78"/>
                        <a:pt x="209" y="83"/>
                      </a:cubicBezTo>
                      <a:cubicBezTo>
                        <a:pt x="206" y="88"/>
                        <a:pt x="202" y="90"/>
                        <a:pt x="197" y="90"/>
                      </a:cubicBezTo>
                      <a:cubicBezTo>
                        <a:pt x="191" y="90"/>
                        <a:pt x="187" y="88"/>
                        <a:pt x="184" y="85"/>
                      </a:cubicBezTo>
                      <a:cubicBezTo>
                        <a:pt x="181" y="81"/>
                        <a:pt x="178" y="75"/>
                        <a:pt x="176" y="68"/>
                      </a:cubicBezTo>
                      <a:cubicBezTo>
                        <a:pt x="175" y="61"/>
                        <a:pt x="174" y="53"/>
                        <a:pt x="174" y="44"/>
                      </a:cubicBezTo>
                      <a:cubicBezTo>
                        <a:pt x="174" y="35"/>
                        <a:pt x="175" y="27"/>
                        <a:pt x="177" y="20"/>
                      </a:cubicBezTo>
                      <a:cubicBezTo>
                        <a:pt x="179" y="14"/>
                        <a:pt x="181" y="8"/>
                        <a:pt x="185" y="5"/>
                      </a:cubicBezTo>
                      <a:cubicBezTo>
                        <a:pt x="189" y="1"/>
                        <a:pt x="192" y="0"/>
                        <a:pt x="197" y="0"/>
                      </a:cubicBezTo>
                      <a:cubicBezTo>
                        <a:pt x="202" y="0"/>
                        <a:pt x="206" y="2"/>
                        <a:pt x="209" y="6"/>
                      </a:cubicBezTo>
                      <a:cubicBezTo>
                        <a:pt x="212" y="11"/>
                        <a:pt x="214" y="17"/>
                        <a:pt x="216" y="25"/>
                      </a:cubicBezTo>
                      <a:cubicBezTo>
                        <a:pt x="209" y="28"/>
                        <a:pt x="209" y="28"/>
                        <a:pt x="209" y="28"/>
                      </a:cubicBezTo>
                      <a:cubicBezTo>
                        <a:pt x="208" y="21"/>
                        <a:pt x="207" y="17"/>
                        <a:pt x="205" y="14"/>
                      </a:cubicBezTo>
                      <a:cubicBezTo>
                        <a:pt x="202" y="11"/>
                        <a:pt x="200" y="10"/>
                        <a:pt x="197" y="10"/>
                      </a:cubicBezTo>
                      <a:cubicBezTo>
                        <a:pt x="193" y="10"/>
                        <a:pt x="190" y="11"/>
                        <a:pt x="187" y="14"/>
                      </a:cubicBezTo>
                      <a:cubicBezTo>
                        <a:pt x="185" y="18"/>
                        <a:pt x="183" y="22"/>
                        <a:pt x="182" y="27"/>
                      </a:cubicBezTo>
                      <a:cubicBezTo>
                        <a:pt x="181" y="33"/>
                        <a:pt x="180" y="38"/>
                        <a:pt x="180" y="44"/>
                      </a:cubicBezTo>
                      <a:cubicBezTo>
                        <a:pt x="180" y="52"/>
                        <a:pt x="181" y="58"/>
                        <a:pt x="182" y="64"/>
                      </a:cubicBezTo>
                      <a:cubicBezTo>
                        <a:pt x="183" y="69"/>
                        <a:pt x="185" y="74"/>
                        <a:pt x="188" y="76"/>
                      </a:cubicBezTo>
                      <a:cubicBezTo>
                        <a:pt x="190" y="79"/>
                        <a:pt x="193" y="80"/>
                        <a:pt x="196" y="80"/>
                      </a:cubicBezTo>
                      <a:cubicBezTo>
                        <a:pt x="200" y="80"/>
                        <a:pt x="203" y="79"/>
                        <a:pt x="205" y="75"/>
                      </a:cubicBezTo>
                      <a:cubicBezTo>
                        <a:pt x="208" y="71"/>
                        <a:pt x="209" y="65"/>
                        <a:pt x="210" y="58"/>
                      </a:cubicBezTo>
                      <a:close/>
                      <a:moveTo>
                        <a:pt x="227" y="89"/>
                      </a:moveTo>
                      <a:cubicBezTo>
                        <a:pt x="227" y="1"/>
                        <a:pt x="227" y="1"/>
                        <a:pt x="227" y="1"/>
                      </a:cubicBezTo>
                      <a:cubicBezTo>
                        <a:pt x="233" y="1"/>
                        <a:pt x="233" y="1"/>
                        <a:pt x="233" y="1"/>
                      </a:cubicBezTo>
                      <a:cubicBezTo>
                        <a:pt x="233" y="33"/>
                        <a:pt x="233" y="33"/>
                        <a:pt x="233" y="33"/>
                      </a:cubicBezTo>
                      <a:cubicBezTo>
                        <a:pt x="236" y="27"/>
                        <a:pt x="240" y="24"/>
                        <a:pt x="244" y="24"/>
                      </a:cubicBezTo>
                      <a:cubicBezTo>
                        <a:pt x="246" y="24"/>
                        <a:pt x="249" y="25"/>
                        <a:pt x="251" y="27"/>
                      </a:cubicBezTo>
                      <a:cubicBezTo>
                        <a:pt x="253" y="28"/>
                        <a:pt x="254" y="31"/>
                        <a:pt x="255" y="34"/>
                      </a:cubicBezTo>
                      <a:cubicBezTo>
                        <a:pt x="256" y="38"/>
                        <a:pt x="256" y="42"/>
                        <a:pt x="256" y="49"/>
                      </a:cubicBezTo>
                      <a:cubicBezTo>
                        <a:pt x="256" y="89"/>
                        <a:pt x="256" y="89"/>
                        <a:pt x="256" y="89"/>
                      </a:cubicBezTo>
                      <a:cubicBezTo>
                        <a:pt x="250" y="89"/>
                        <a:pt x="250" y="89"/>
                        <a:pt x="250" y="89"/>
                      </a:cubicBezTo>
                      <a:cubicBezTo>
                        <a:pt x="250" y="49"/>
                        <a:pt x="250" y="49"/>
                        <a:pt x="250" y="49"/>
                      </a:cubicBezTo>
                      <a:cubicBezTo>
                        <a:pt x="250" y="43"/>
                        <a:pt x="249" y="39"/>
                        <a:pt x="248" y="37"/>
                      </a:cubicBezTo>
                      <a:cubicBezTo>
                        <a:pt x="247" y="34"/>
                        <a:pt x="245" y="33"/>
                        <a:pt x="243" y="33"/>
                      </a:cubicBezTo>
                      <a:cubicBezTo>
                        <a:pt x="241" y="33"/>
                        <a:pt x="239" y="34"/>
                        <a:pt x="238" y="36"/>
                      </a:cubicBezTo>
                      <a:cubicBezTo>
                        <a:pt x="236" y="37"/>
                        <a:pt x="235" y="40"/>
                        <a:pt x="234" y="42"/>
                      </a:cubicBezTo>
                      <a:cubicBezTo>
                        <a:pt x="234" y="45"/>
                        <a:pt x="233" y="49"/>
                        <a:pt x="233" y="54"/>
                      </a:cubicBezTo>
                      <a:cubicBezTo>
                        <a:pt x="233" y="89"/>
                        <a:pt x="233" y="89"/>
                        <a:pt x="233" y="89"/>
                      </a:cubicBezTo>
                      <a:cubicBezTo>
                        <a:pt x="227" y="89"/>
                        <a:pt x="227" y="89"/>
                        <a:pt x="227" y="89"/>
                      </a:cubicBezTo>
                      <a:close/>
                      <a:moveTo>
                        <a:pt x="269" y="14"/>
                      </a:moveTo>
                      <a:cubicBezTo>
                        <a:pt x="269" y="1"/>
                        <a:pt x="269" y="1"/>
                        <a:pt x="269" y="1"/>
                      </a:cubicBezTo>
                      <a:cubicBezTo>
                        <a:pt x="275" y="1"/>
                        <a:pt x="275" y="1"/>
                        <a:pt x="275" y="1"/>
                      </a:cubicBezTo>
                      <a:cubicBezTo>
                        <a:pt x="275" y="14"/>
                        <a:pt x="275" y="14"/>
                        <a:pt x="275" y="14"/>
                      </a:cubicBezTo>
                      <a:cubicBezTo>
                        <a:pt x="269" y="14"/>
                        <a:pt x="269" y="14"/>
                        <a:pt x="269" y="14"/>
                      </a:cubicBezTo>
                      <a:close/>
                      <a:moveTo>
                        <a:pt x="269" y="89"/>
                      </a:moveTo>
                      <a:cubicBezTo>
                        <a:pt x="269" y="25"/>
                        <a:pt x="269" y="25"/>
                        <a:pt x="269" y="25"/>
                      </a:cubicBezTo>
                      <a:cubicBezTo>
                        <a:pt x="275" y="25"/>
                        <a:pt x="275" y="25"/>
                        <a:pt x="275" y="25"/>
                      </a:cubicBezTo>
                      <a:cubicBezTo>
                        <a:pt x="275" y="89"/>
                        <a:pt x="275" y="89"/>
                        <a:pt x="275" y="89"/>
                      </a:cubicBezTo>
                      <a:cubicBezTo>
                        <a:pt x="269" y="89"/>
                        <a:pt x="269" y="89"/>
                        <a:pt x="269" y="89"/>
                      </a:cubicBezTo>
                      <a:close/>
                      <a:moveTo>
                        <a:pt x="287" y="89"/>
                      </a:moveTo>
                      <a:cubicBezTo>
                        <a:pt x="287" y="25"/>
                        <a:pt x="287" y="25"/>
                        <a:pt x="287" y="25"/>
                      </a:cubicBezTo>
                      <a:cubicBezTo>
                        <a:pt x="293" y="25"/>
                        <a:pt x="293" y="25"/>
                        <a:pt x="293" y="25"/>
                      </a:cubicBezTo>
                      <a:cubicBezTo>
                        <a:pt x="293" y="34"/>
                        <a:pt x="293" y="34"/>
                        <a:pt x="293" y="34"/>
                      </a:cubicBezTo>
                      <a:cubicBezTo>
                        <a:pt x="295" y="27"/>
                        <a:pt x="299" y="24"/>
                        <a:pt x="304" y="24"/>
                      </a:cubicBezTo>
                      <a:cubicBezTo>
                        <a:pt x="306" y="24"/>
                        <a:pt x="308" y="25"/>
                        <a:pt x="310" y="26"/>
                      </a:cubicBezTo>
                      <a:cubicBezTo>
                        <a:pt x="312" y="27"/>
                        <a:pt x="313" y="29"/>
                        <a:pt x="314" y="31"/>
                      </a:cubicBezTo>
                      <a:cubicBezTo>
                        <a:pt x="315" y="34"/>
                        <a:pt x="315" y="36"/>
                        <a:pt x="316" y="39"/>
                      </a:cubicBezTo>
                      <a:cubicBezTo>
                        <a:pt x="316" y="41"/>
                        <a:pt x="316" y="45"/>
                        <a:pt x="316" y="50"/>
                      </a:cubicBezTo>
                      <a:cubicBezTo>
                        <a:pt x="316" y="89"/>
                        <a:pt x="316" y="89"/>
                        <a:pt x="316" y="89"/>
                      </a:cubicBezTo>
                      <a:cubicBezTo>
                        <a:pt x="310" y="89"/>
                        <a:pt x="310" y="89"/>
                        <a:pt x="310" y="89"/>
                      </a:cubicBezTo>
                      <a:cubicBezTo>
                        <a:pt x="310" y="50"/>
                        <a:pt x="310" y="50"/>
                        <a:pt x="310" y="50"/>
                      </a:cubicBezTo>
                      <a:cubicBezTo>
                        <a:pt x="310" y="46"/>
                        <a:pt x="310" y="43"/>
                        <a:pt x="309" y="40"/>
                      </a:cubicBezTo>
                      <a:cubicBezTo>
                        <a:pt x="309" y="38"/>
                        <a:pt x="308" y="36"/>
                        <a:pt x="307" y="35"/>
                      </a:cubicBezTo>
                      <a:cubicBezTo>
                        <a:pt x="306" y="34"/>
                        <a:pt x="304" y="33"/>
                        <a:pt x="303" y="33"/>
                      </a:cubicBezTo>
                      <a:cubicBezTo>
                        <a:pt x="300" y="33"/>
                        <a:pt x="298" y="35"/>
                        <a:pt x="296" y="38"/>
                      </a:cubicBezTo>
                      <a:cubicBezTo>
                        <a:pt x="294" y="40"/>
                        <a:pt x="293" y="46"/>
                        <a:pt x="293" y="54"/>
                      </a:cubicBezTo>
                      <a:cubicBezTo>
                        <a:pt x="293" y="89"/>
                        <a:pt x="293" y="89"/>
                        <a:pt x="293" y="89"/>
                      </a:cubicBezTo>
                      <a:cubicBezTo>
                        <a:pt x="287" y="89"/>
                        <a:pt x="287" y="89"/>
                        <a:pt x="287" y="89"/>
                      </a:cubicBezTo>
                      <a:close/>
                      <a:moveTo>
                        <a:pt x="352" y="81"/>
                      </a:moveTo>
                      <a:cubicBezTo>
                        <a:pt x="349" y="84"/>
                        <a:pt x="347" y="87"/>
                        <a:pt x="345" y="88"/>
                      </a:cubicBezTo>
                      <a:cubicBezTo>
                        <a:pt x="343" y="90"/>
                        <a:pt x="341" y="90"/>
                        <a:pt x="339" y="90"/>
                      </a:cubicBezTo>
                      <a:cubicBezTo>
                        <a:pt x="335" y="90"/>
                        <a:pt x="332" y="89"/>
                        <a:pt x="330" y="85"/>
                      </a:cubicBezTo>
                      <a:cubicBezTo>
                        <a:pt x="328" y="82"/>
                        <a:pt x="327" y="77"/>
                        <a:pt x="327" y="72"/>
                      </a:cubicBezTo>
                      <a:cubicBezTo>
                        <a:pt x="327" y="69"/>
                        <a:pt x="327" y="66"/>
                        <a:pt x="328" y="64"/>
                      </a:cubicBezTo>
                      <a:cubicBezTo>
                        <a:pt x="329" y="61"/>
                        <a:pt x="330" y="59"/>
                        <a:pt x="331" y="57"/>
                      </a:cubicBezTo>
                      <a:cubicBezTo>
                        <a:pt x="332" y="56"/>
                        <a:pt x="334" y="55"/>
                        <a:pt x="335" y="54"/>
                      </a:cubicBezTo>
                      <a:cubicBezTo>
                        <a:pt x="336" y="53"/>
                        <a:pt x="338" y="53"/>
                        <a:pt x="340" y="52"/>
                      </a:cubicBezTo>
                      <a:cubicBezTo>
                        <a:pt x="345" y="51"/>
                        <a:pt x="349" y="50"/>
                        <a:pt x="351" y="49"/>
                      </a:cubicBezTo>
                      <a:cubicBezTo>
                        <a:pt x="351" y="47"/>
                        <a:pt x="351" y="46"/>
                        <a:pt x="351" y="46"/>
                      </a:cubicBezTo>
                      <a:cubicBezTo>
                        <a:pt x="351" y="41"/>
                        <a:pt x="351" y="38"/>
                        <a:pt x="349" y="36"/>
                      </a:cubicBezTo>
                      <a:cubicBezTo>
                        <a:pt x="348" y="34"/>
                        <a:pt x="346" y="33"/>
                        <a:pt x="343" y="33"/>
                      </a:cubicBezTo>
                      <a:cubicBezTo>
                        <a:pt x="340" y="33"/>
                        <a:pt x="338" y="34"/>
                        <a:pt x="336" y="35"/>
                      </a:cubicBezTo>
                      <a:cubicBezTo>
                        <a:pt x="335" y="37"/>
                        <a:pt x="334" y="40"/>
                        <a:pt x="334" y="45"/>
                      </a:cubicBezTo>
                      <a:cubicBezTo>
                        <a:pt x="328" y="43"/>
                        <a:pt x="328" y="43"/>
                        <a:pt x="328" y="43"/>
                      </a:cubicBezTo>
                      <a:cubicBezTo>
                        <a:pt x="328" y="39"/>
                        <a:pt x="329" y="35"/>
                        <a:pt x="330" y="33"/>
                      </a:cubicBezTo>
                      <a:cubicBezTo>
                        <a:pt x="332" y="30"/>
                        <a:pt x="333" y="28"/>
                        <a:pt x="336" y="26"/>
                      </a:cubicBezTo>
                      <a:cubicBezTo>
                        <a:pt x="338" y="25"/>
                        <a:pt x="341" y="24"/>
                        <a:pt x="344" y="24"/>
                      </a:cubicBezTo>
                      <a:cubicBezTo>
                        <a:pt x="347" y="24"/>
                        <a:pt x="349" y="25"/>
                        <a:pt x="351" y="26"/>
                      </a:cubicBezTo>
                      <a:cubicBezTo>
                        <a:pt x="353" y="27"/>
                        <a:pt x="354" y="29"/>
                        <a:pt x="355" y="31"/>
                      </a:cubicBezTo>
                      <a:cubicBezTo>
                        <a:pt x="356" y="33"/>
                        <a:pt x="356" y="35"/>
                        <a:pt x="357" y="38"/>
                      </a:cubicBezTo>
                      <a:cubicBezTo>
                        <a:pt x="357" y="40"/>
                        <a:pt x="357" y="43"/>
                        <a:pt x="357" y="48"/>
                      </a:cubicBezTo>
                      <a:cubicBezTo>
                        <a:pt x="357" y="62"/>
                        <a:pt x="357" y="62"/>
                        <a:pt x="357" y="62"/>
                      </a:cubicBezTo>
                      <a:cubicBezTo>
                        <a:pt x="357" y="72"/>
                        <a:pt x="357" y="79"/>
                        <a:pt x="357" y="81"/>
                      </a:cubicBezTo>
                      <a:cubicBezTo>
                        <a:pt x="358" y="84"/>
                        <a:pt x="358" y="86"/>
                        <a:pt x="359" y="89"/>
                      </a:cubicBezTo>
                      <a:cubicBezTo>
                        <a:pt x="353" y="89"/>
                        <a:pt x="353" y="89"/>
                        <a:pt x="353" y="89"/>
                      </a:cubicBezTo>
                      <a:cubicBezTo>
                        <a:pt x="352" y="87"/>
                        <a:pt x="352" y="84"/>
                        <a:pt x="352" y="81"/>
                      </a:cubicBezTo>
                      <a:close/>
                      <a:moveTo>
                        <a:pt x="351" y="57"/>
                      </a:moveTo>
                      <a:cubicBezTo>
                        <a:pt x="349" y="59"/>
                        <a:pt x="346" y="60"/>
                        <a:pt x="341" y="61"/>
                      </a:cubicBezTo>
                      <a:cubicBezTo>
                        <a:pt x="339" y="62"/>
                        <a:pt x="337" y="62"/>
                        <a:pt x="336" y="63"/>
                      </a:cubicBezTo>
                      <a:cubicBezTo>
                        <a:pt x="335" y="64"/>
                        <a:pt x="334" y="65"/>
                        <a:pt x="334" y="67"/>
                      </a:cubicBezTo>
                      <a:cubicBezTo>
                        <a:pt x="333" y="68"/>
                        <a:pt x="333" y="70"/>
                        <a:pt x="333" y="72"/>
                      </a:cubicBezTo>
                      <a:cubicBezTo>
                        <a:pt x="333" y="75"/>
                        <a:pt x="334" y="77"/>
                        <a:pt x="335" y="79"/>
                      </a:cubicBezTo>
                      <a:cubicBezTo>
                        <a:pt x="336" y="81"/>
                        <a:pt x="338" y="82"/>
                        <a:pt x="340" y="82"/>
                      </a:cubicBezTo>
                      <a:cubicBezTo>
                        <a:pt x="342" y="82"/>
                        <a:pt x="344" y="81"/>
                        <a:pt x="346" y="79"/>
                      </a:cubicBezTo>
                      <a:cubicBezTo>
                        <a:pt x="348" y="77"/>
                        <a:pt x="349" y="75"/>
                        <a:pt x="350" y="72"/>
                      </a:cubicBezTo>
                      <a:cubicBezTo>
                        <a:pt x="351" y="69"/>
                        <a:pt x="351" y="66"/>
                        <a:pt x="351" y="61"/>
                      </a:cubicBezTo>
                      <a:lnTo>
                        <a:pt x="351"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9" tIns="45720" rIns="91439" bIns="45720" numCol="1" anchor="t" anchorCtr="0" compatLnSpc="1"/>
                <a:p>
                  <a:endParaRPr lang="zh-CN" altLang="en-US" sz="1800"/>
                </a:p>
              </p:txBody>
            </p:sp>
          </p:grpSp>
        </p:grpSp>
      </p:grpSp>
      <p:pic>
        <p:nvPicPr>
          <p:cNvPr id="56" name="图片 55"/>
          <p:cNvPicPr>
            <a:picLocks noChangeAspect="1"/>
          </p:cNvPicPr>
          <p:nvPr userDrawn="1">
            <p:custDataLst>
              <p:tags r:id="rId25"/>
            </p:custDataLst>
          </p:nvPr>
        </p:nvPicPr>
        <p:blipFill>
          <a:blip r:embed="rId26" cstate="print">
            <a:extLst>
              <a:ext uri="{28A0092B-C50C-407E-A947-70E740481C1C}">
                <a14:useLocalDpi xmlns:a14="http://schemas.microsoft.com/office/drawing/2010/main" val="0"/>
              </a:ext>
            </a:extLst>
          </a:blip>
          <a:stretch>
            <a:fillRect/>
          </a:stretch>
        </p:blipFill>
        <p:spPr>
          <a:xfrm>
            <a:off x="10746925" y="39685"/>
            <a:ext cx="1292626" cy="694943"/>
          </a:xfrm>
          <a:prstGeom prst="rect">
            <a:avLst/>
          </a:prstGeom>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7" name="图片 6"/>
          <p:cNvPicPr>
            <a:picLocks noChangeAspect="1"/>
          </p:cNvPicPr>
          <p:nvPr userDrawn="1">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0" y="-35560"/>
            <a:ext cx="12192000" cy="6858000"/>
          </a:xfrm>
          <a:prstGeom prst="rect">
            <a:avLst/>
          </a:prstGeom>
        </p:spPr>
      </p:pic>
      <p:sp>
        <p:nvSpPr>
          <p:cNvPr id="98" name="请勿抄袭搬运！盗版必究！微信DAJU_PPT"/>
          <p:cNvSpPr/>
          <p:nvPr userDrawn="1">
            <p:custDataLst>
              <p:tags r:id="rId5"/>
            </p:custDataLst>
          </p:nvPr>
        </p:nvSpPr>
        <p:spPr>
          <a:xfrm>
            <a:off x="0" y="0"/>
            <a:ext cx="3930015" cy="6858635"/>
          </a:xfrm>
          <a:prstGeom prst="rect">
            <a:avLst/>
          </a:prstGeom>
          <a:solidFill>
            <a:srgbClr val="004098"/>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olidFill>
                <a:srgbClr val="004098"/>
              </a:solidFill>
              <a:sym typeface="+mn-ea"/>
            </a:endParaRPr>
          </a:p>
        </p:txBody>
      </p:sp>
      <p:sp>
        <p:nvSpPr>
          <p:cNvPr id="68" name="灯片编号占位符 5"/>
          <p:cNvSpPr>
            <a:spLocks noGrp="1"/>
          </p:cNvSpPr>
          <p:nvPr userDrawn="1">
            <p:custDataLst>
              <p:tags r:id="rId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grpSp>
        <p:nvGrpSpPr>
          <p:cNvPr id="69" name="组合 68"/>
          <p:cNvGrpSpPr/>
          <p:nvPr userDrawn="1"/>
        </p:nvGrpSpPr>
        <p:grpSpPr>
          <a:xfrm>
            <a:off x="437528" y="318512"/>
            <a:ext cx="3053204" cy="694943"/>
            <a:chOff x="1183828" y="4498340"/>
            <a:chExt cx="9449618" cy="2150838"/>
          </a:xfrm>
        </p:grpSpPr>
        <p:sp>
          <p:nvSpPr>
            <p:cNvPr id="70" name="任意多边形: 形状 2"/>
            <p:cNvSpPr/>
            <p:nvPr>
              <p:custDataLst>
                <p:tags r:id="rId7"/>
              </p:custDataLst>
            </p:nvPr>
          </p:nvSpPr>
          <p:spPr bwMode="auto">
            <a:xfrm>
              <a:off x="1821235" y="5053878"/>
              <a:ext cx="910285" cy="890784"/>
            </a:xfrm>
            <a:custGeom>
              <a:avLst/>
              <a:gdLst>
                <a:gd name="connsiteX0" fmla="*/ 211131 w 910285"/>
                <a:gd name="connsiteY0" fmla="*/ 372147 h 890784"/>
                <a:gd name="connsiteX1" fmla="*/ 240626 w 910285"/>
                <a:gd name="connsiteY1" fmla="*/ 413422 h 890784"/>
                <a:gd name="connsiteX2" fmla="*/ 177950 w 910285"/>
                <a:gd name="connsiteY2" fmla="*/ 413422 h 890784"/>
                <a:gd name="connsiteX3" fmla="*/ 211131 w 910285"/>
                <a:gd name="connsiteY3" fmla="*/ 372147 h 890784"/>
                <a:gd name="connsiteX4" fmla="*/ 211131 w 910285"/>
                <a:gd name="connsiteY4" fmla="*/ 338376 h 890784"/>
                <a:gd name="connsiteX5" fmla="*/ 122647 w 910285"/>
                <a:gd name="connsiteY5" fmla="*/ 435935 h 890784"/>
                <a:gd name="connsiteX6" fmla="*/ 211131 w 910285"/>
                <a:gd name="connsiteY6" fmla="*/ 529742 h 890784"/>
                <a:gd name="connsiteX7" fmla="*/ 292241 w 910285"/>
                <a:gd name="connsiteY7" fmla="*/ 473458 h 890784"/>
                <a:gd name="connsiteX8" fmla="*/ 244313 w 910285"/>
                <a:gd name="connsiteY8" fmla="*/ 473458 h 890784"/>
                <a:gd name="connsiteX9" fmla="*/ 211131 w 910285"/>
                <a:gd name="connsiteY9" fmla="*/ 495972 h 890784"/>
                <a:gd name="connsiteX10" fmla="*/ 177950 w 910285"/>
                <a:gd name="connsiteY10" fmla="*/ 450944 h 890784"/>
                <a:gd name="connsiteX11" fmla="*/ 299615 w 910285"/>
                <a:gd name="connsiteY11" fmla="*/ 450944 h 890784"/>
                <a:gd name="connsiteX12" fmla="*/ 295928 w 910285"/>
                <a:gd name="connsiteY12" fmla="*/ 413422 h 890784"/>
                <a:gd name="connsiteX13" fmla="*/ 288555 w 910285"/>
                <a:gd name="connsiteY13" fmla="*/ 379651 h 890784"/>
                <a:gd name="connsiteX14" fmla="*/ 211131 w 910285"/>
                <a:gd name="connsiteY14" fmla="*/ 338376 h 890784"/>
                <a:gd name="connsiteX15" fmla="*/ 154794 w 910285"/>
                <a:gd name="connsiteY15" fmla="*/ 74 h 890784"/>
                <a:gd name="connsiteX16" fmla="*/ 311977 w 910285"/>
                <a:gd name="connsiteY16" fmla="*/ 28845 h 890784"/>
                <a:gd name="connsiteX17" fmla="*/ 653359 w 910285"/>
                <a:gd name="connsiteY17" fmla="*/ 274849 h 890784"/>
                <a:gd name="connsiteX18" fmla="*/ 605120 w 910285"/>
                <a:gd name="connsiteY18" fmla="*/ 278577 h 890784"/>
                <a:gd name="connsiteX19" fmla="*/ 29965 w 910285"/>
                <a:gd name="connsiteY19" fmla="*/ 114574 h 890784"/>
                <a:gd name="connsiteX20" fmla="*/ 93046 w 910285"/>
                <a:gd name="connsiteY20" fmla="*/ 330760 h 890784"/>
                <a:gd name="connsiteX21" fmla="*/ 96757 w 910285"/>
                <a:gd name="connsiteY21" fmla="*/ 334487 h 890784"/>
                <a:gd name="connsiteX22" fmla="*/ 126443 w 910285"/>
                <a:gd name="connsiteY22" fmla="*/ 308396 h 890784"/>
                <a:gd name="connsiteX23" fmla="*/ 286002 w 910285"/>
                <a:gd name="connsiteY23" fmla="*/ 558127 h 890784"/>
                <a:gd name="connsiteX24" fmla="*/ 809208 w 910285"/>
                <a:gd name="connsiteY24" fmla="*/ 546945 h 890784"/>
                <a:gd name="connsiteX25" fmla="*/ 861157 w 910285"/>
                <a:gd name="connsiteY25" fmla="*/ 546945 h 890784"/>
                <a:gd name="connsiteX26" fmla="*/ 579145 w 910285"/>
                <a:gd name="connsiteY26" fmla="*/ 852587 h 890784"/>
                <a:gd name="connsiteX27" fmla="*/ 230342 w 910285"/>
                <a:gd name="connsiteY27" fmla="*/ 591674 h 890784"/>
                <a:gd name="connsiteX28" fmla="*/ 70782 w 910285"/>
                <a:gd name="connsiteY28" fmla="*/ 368033 h 890784"/>
                <a:gd name="connsiteX29" fmla="*/ 154794 w 910285"/>
                <a:gd name="connsiteY29" fmla="*/ 74 h 890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0285" h="890784">
                  <a:moveTo>
                    <a:pt x="211131" y="372147"/>
                  </a:moveTo>
                  <a:cubicBezTo>
                    <a:pt x="229565" y="372147"/>
                    <a:pt x="240626" y="387156"/>
                    <a:pt x="240626" y="413422"/>
                  </a:cubicBezTo>
                  <a:lnTo>
                    <a:pt x="177950" y="413422"/>
                  </a:lnTo>
                  <a:cubicBezTo>
                    <a:pt x="177950" y="387156"/>
                    <a:pt x="189010" y="372147"/>
                    <a:pt x="211131" y="372147"/>
                  </a:cubicBezTo>
                  <a:close/>
                  <a:moveTo>
                    <a:pt x="211131" y="338376"/>
                  </a:moveTo>
                  <a:cubicBezTo>
                    <a:pt x="155829" y="342129"/>
                    <a:pt x="126334" y="372147"/>
                    <a:pt x="122647" y="435935"/>
                  </a:cubicBezTo>
                  <a:cubicBezTo>
                    <a:pt x="122647" y="499724"/>
                    <a:pt x="152142" y="533494"/>
                    <a:pt x="211131" y="529742"/>
                  </a:cubicBezTo>
                  <a:cubicBezTo>
                    <a:pt x="259060" y="529742"/>
                    <a:pt x="288555" y="510981"/>
                    <a:pt x="292241" y="473458"/>
                  </a:cubicBezTo>
                  <a:cubicBezTo>
                    <a:pt x="244313" y="473458"/>
                    <a:pt x="244313" y="473458"/>
                    <a:pt x="244313" y="473458"/>
                  </a:cubicBezTo>
                  <a:cubicBezTo>
                    <a:pt x="236939" y="488467"/>
                    <a:pt x="225878" y="495972"/>
                    <a:pt x="211131" y="495972"/>
                  </a:cubicBezTo>
                  <a:cubicBezTo>
                    <a:pt x="189010" y="495972"/>
                    <a:pt x="177950" y="480962"/>
                    <a:pt x="177950" y="450944"/>
                  </a:cubicBezTo>
                  <a:cubicBezTo>
                    <a:pt x="299615" y="450944"/>
                    <a:pt x="299615" y="450944"/>
                    <a:pt x="299615" y="450944"/>
                  </a:cubicBezTo>
                  <a:cubicBezTo>
                    <a:pt x="299615" y="435935"/>
                    <a:pt x="299615" y="424678"/>
                    <a:pt x="295928" y="413422"/>
                  </a:cubicBezTo>
                  <a:cubicBezTo>
                    <a:pt x="295928" y="402165"/>
                    <a:pt x="292241" y="390908"/>
                    <a:pt x="288555" y="379651"/>
                  </a:cubicBezTo>
                  <a:cubicBezTo>
                    <a:pt x="273807" y="353385"/>
                    <a:pt x="247999" y="338376"/>
                    <a:pt x="211131" y="338376"/>
                  </a:cubicBezTo>
                  <a:close/>
                  <a:moveTo>
                    <a:pt x="154794" y="74"/>
                  </a:moveTo>
                  <a:cubicBezTo>
                    <a:pt x="202048" y="-974"/>
                    <a:pt x="256316" y="9276"/>
                    <a:pt x="311977" y="28845"/>
                  </a:cubicBezTo>
                  <a:cubicBezTo>
                    <a:pt x="438140" y="73573"/>
                    <a:pt x="571724" y="174211"/>
                    <a:pt x="653359" y="274849"/>
                  </a:cubicBezTo>
                  <a:cubicBezTo>
                    <a:pt x="638516" y="274849"/>
                    <a:pt x="623674" y="274849"/>
                    <a:pt x="605120" y="278577"/>
                  </a:cubicBezTo>
                  <a:cubicBezTo>
                    <a:pt x="523485" y="207757"/>
                    <a:pt x="59650" y="-142613"/>
                    <a:pt x="29965" y="114574"/>
                  </a:cubicBezTo>
                  <a:cubicBezTo>
                    <a:pt x="29965" y="200303"/>
                    <a:pt x="59650" y="271122"/>
                    <a:pt x="93046" y="330760"/>
                  </a:cubicBezTo>
                  <a:cubicBezTo>
                    <a:pt x="93046" y="330760"/>
                    <a:pt x="96757" y="334487"/>
                    <a:pt x="96757" y="334487"/>
                  </a:cubicBezTo>
                  <a:cubicBezTo>
                    <a:pt x="104178" y="323305"/>
                    <a:pt x="115310" y="315850"/>
                    <a:pt x="126443" y="308396"/>
                  </a:cubicBezTo>
                  <a:cubicBezTo>
                    <a:pt x="308266" y="204030"/>
                    <a:pt x="438140" y="461217"/>
                    <a:pt x="286002" y="558127"/>
                  </a:cubicBezTo>
                  <a:cubicBezTo>
                    <a:pt x="423297" y="781768"/>
                    <a:pt x="1080087" y="1057591"/>
                    <a:pt x="809208" y="546945"/>
                  </a:cubicBezTo>
                  <a:cubicBezTo>
                    <a:pt x="827761" y="546945"/>
                    <a:pt x="842604" y="546945"/>
                    <a:pt x="861157" y="546945"/>
                  </a:cubicBezTo>
                  <a:cubicBezTo>
                    <a:pt x="1009584" y="897316"/>
                    <a:pt x="794365" y="938316"/>
                    <a:pt x="579145" y="852587"/>
                  </a:cubicBezTo>
                  <a:cubicBezTo>
                    <a:pt x="434429" y="792950"/>
                    <a:pt x="304555" y="662493"/>
                    <a:pt x="230342" y="591674"/>
                  </a:cubicBezTo>
                  <a:cubicBezTo>
                    <a:pt x="122732" y="580491"/>
                    <a:pt x="55940" y="520854"/>
                    <a:pt x="70782" y="368033"/>
                  </a:cubicBezTo>
                  <a:cubicBezTo>
                    <a:pt x="-65585" y="108051"/>
                    <a:pt x="13035" y="3219"/>
                    <a:pt x="154794" y="7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39" tIns="45720" rIns="91439" bIns="45720" numCol="1" anchor="t" anchorCtr="0" compatLnSpc="1">
              <a:noAutofit/>
            </a:bodyPr>
            <a:p>
              <a:endParaRPr lang="zh-CN" altLang="en-US" sz="1800"/>
            </a:p>
          </p:txBody>
        </p:sp>
        <p:sp>
          <p:nvSpPr>
            <p:cNvPr id="71" name="任意多边形: 形状 3"/>
            <p:cNvSpPr/>
            <p:nvPr>
              <p:custDataLst>
                <p:tags r:id="rId8"/>
              </p:custDataLst>
            </p:nvPr>
          </p:nvSpPr>
          <p:spPr bwMode="auto">
            <a:xfrm>
              <a:off x="1183828" y="4498340"/>
              <a:ext cx="2134956" cy="2150838"/>
            </a:xfrm>
            <a:custGeom>
              <a:avLst/>
              <a:gdLst>
                <a:gd name="connsiteX0" fmla="*/ 2050130 w 2134956"/>
                <a:gd name="connsiteY0" fmla="*/ 1107636 h 2150838"/>
                <a:gd name="connsiteX1" fmla="*/ 2072421 w 2134956"/>
                <a:gd name="connsiteY1" fmla="*/ 1152286 h 2150838"/>
                <a:gd name="connsiteX2" fmla="*/ 2098428 w 2134956"/>
                <a:gd name="connsiteY2" fmla="*/ 1167170 h 2150838"/>
                <a:gd name="connsiteX3" fmla="*/ 2113288 w 2134956"/>
                <a:gd name="connsiteY3" fmla="*/ 1129961 h 2150838"/>
                <a:gd name="connsiteX4" fmla="*/ 2050130 w 2134956"/>
                <a:gd name="connsiteY4" fmla="*/ 1107636 h 2150838"/>
                <a:gd name="connsiteX5" fmla="*/ 180403 w 2134956"/>
                <a:gd name="connsiteY5" fmla="*/ 1077157 h 2150838"/>
                <a:gd name="connsiteX6" fmla="*/ 187793 w 2134956"/>
                <a:gd name="connsiteY6" fmla="*/ 1080874 h 2150838"/>
                <a:gd name="connsiteX7" fmla="*/ 187793 w 2134956"/>
                <a:gd name="connsiteY7" fmla="*/ 1088308 h 2150838"/>
                <a:gd name="connsiteX8" fmla="*/ 180403 w 2134956"/>
                <a:gd name="connsiteY8" fmla="*/ 1092025 h 2150838"/>
                <a:gd name="connsiteX9" fmla="*/ 180403 w 2134956"/>
                <a:gd name="connsiteY9" fmla="*/ 1077157 h 2150838"/>
                <a:gd name="connsiteX10" fmla="*/ 206268 w 2134956"/>
                <a:gd name="connsiteY10" fmla="*/ 1069723 h 2150838"/>
                <a:gd name="connsiteX11" fmla="*/ 206268 w 2134956"/>
                <a:gd name="connsiteY11" fmla="*/ 1084591 h 2150838"/>
                <a:gd name="connsiteX12" fmla="*/ 198878 w 2134956"/>
                <a:gd name="connsiteY12" fmla="*/ 1092025 h 2150838"/>
                <a:gd name="connsiteX13" fmla="*/ 198878 w 2134956"/>
                <a:gd name="connsiteY13" fmla="*/ 1077157 h 2150838"/>
                <a:gd name="connsiteX14" fmla="*/ 206268 w 2134956"/>
                <a:gd name="connsiteY14" fmla="*/ 1069723 h 2150838"/>
                <a:gd name="connsiteX15" fmla="*/ 2064527 w 2134956"/>
                <a:gd name="connsiteY15" fmla="*/ 1062521 h 2150838"/>
                <a:gd name="connsiteX16" fmla="*/ 2053845 w 2134956"/>
                <a:gd name="connsiteY16" fmla="*/ 1070427 h 2150838"/>
                <a:gd name="connsiteX17" fmla="*/ 2072421 w 2134956"/>
                <a:gd name="connsiteY17" fmla="*/ 1089032 h 2150838"/>
                <a:gd name="connsiteX18" fmla="*/ 2083567 w 2134956"/>
                <a:gd name="connsiteY18" fmla="*/ 1062986 h 2150838"/>
                <a:gd name="connsiteX19" fmla="*/ 2064527 w 2134956"/>
                <a:gd name="connsiteY19" fmla="*/ 1062521 h 2150838"/>
                <a:gd name="connsiteX20" fmla="*/ 1873659 w 2134956"/>
                <a:gd name="connsiteY20" fmla="*/ 1059265 h 2150838"/>
                <a:gd name="connsiteX21" fmla="*/ 1882947 w 2134956"/>
                <a:gd name="connsiteY21" fmla="*/ 1059265 h 2150838"/>
                <a:gd name="connsiteX22" fmla="*/ 1886662 w 2134956"/>
                <a:gd name="connsiteY22" fmla="*/ 1100194 h 2150838"/>
                <a:gd name="connsiteX23" fmla="*/ 1868086 w 2134956"/>
                <a:gd name="connsiteY23" fmla="*/ 1096473 h 2150838"/>
                <a:gd name="connsiteX24" fmla="*/ 1864371 w 2134956"/>
                <a:gd name="connsiteY24" fmla="*/ 1070427 h 2150838"/>
                <a:gd name="connsiteX25" fmla="*/ 1873659 w 2134956"/>
                <a:gd name="connsiteY25" fmla="*/ 1059265 h 2150838"/>
                <a:gd name="connsiteX26" fmla="*/ 137450 w 2134956"/>
                <a:gd name="connsiteY26" fmla="*/ 1029766 h 2150838"/>
                <a:gd name="connsiteX27" fmla="*/ 147149 w 2134956"/>
                <a:gd name="connsiteY27" fmla="*/ 1032553 h 2150838"/>
                <a:gd name="connsiteX28" fmla="*/ 169318 w 2134956"/>
                <a:gd name="connsiteY28" fmla="*/ 1054855 h 2150838"/>
                <a:gd name="connsiteX29" fmla="*/ 169318 w 2134956"/>
                <a:gd name="connsiteY29" fmla="*/ 1073440 h 2150838"/>
                <a:gd name="connsiteX30" fmla="*/ 143454 w 2134956"/>
                <a:gd name="connsiteY30" fmla="*/ 1073440 h 2150838"/>
                <a:gd name="connsiteX31" fmla="*/ 121284 w 2134956"/>
                <a:gd name="connsiteY31" fmla="*/ 1062289 h 2150838"/>
                <a:gd name="connsiteX32" fmla="*/ 124979 w 2134956"/>
                <a:gd name="connsiteY32" fmla="*/ 1043704 h 2150838"/>
                <a:gd name="connsiteX33" fmla="*/ 137450 w 2134956"/>
                <a:gd name="connsiteY33" fmla="*/ 1029766 h 2150838"/>
                <a:gd name="connsiteX34" fmla="*/ 2076137 w 2134956"/>
                <a:gd name="connsiteY34" fmla="*/ 1007173 h 2150838"/>
                <a:gd name="connsiteX35" fmla="*/ 2031554 w 2134956"/>
                <a:gd name="connsiteY35" fmla="*/ 1025777 h 2150838"/>
                <a:gd name="connsiteX36" fmla="*/ 2038985 w 2134956"/>
                <a:gd name="connsiteY36" fmla="*/ 1044381 h 2150838"/>
                <a:gd name="connsiteX37" fmla="*/ 2053845 w 2134956"/>
                <a:gd name="connsiteY37" fmla="*/ 1044381 h 2150838"/>
                <a:gd name="connsiteX38" fmla="*/ 2068706 w 2134956"/>
                <a:gd name="connsiteY38" fmla="*/ 1040661 h 2150838"/>
                <a:gd name="connsiteX39" fmla="*/ 2076137 w 2134956"/>
                <a:gd name="connsiteY39" fmla="*/ 1007173 h 2150838"/>
                <a:gd name="connsiteX40" fmla="*/ 154539 w 2134956"/>
                <a:gd name="connsiteY40" fmla="*/ 1002817 h 2150838"/>
                <a:gd name="connsiteX41" fmla="*/ 99115 w 2134956"/>
                <a:gd name="connsiteY41" fmla="*/ 1043704 h 2150838"/>
                <a:gd name="connsiteX42" fmla="*/ 36301 w 2134956"/>
                <a:gd name="connsiteY42" fmla="*/ 1073440 h 2150838"/>
                <a:gd name="connsiteX43" fmla="*/ 91725 w 2134956"/>
                <a:gd name="connsiteY43" fmla="*/ 1077157 h 2150838"/>
                <a:gd name="connsiteX44" fmla="*/ 139759 w 2134956"/>
                <a:gd name="connsiteY44" fmla="*/ 1129195 h 2150838"/>
                <a:gd name="connsiteX45" fmla="*/ 195183 w 2134956"/>
                <a:gd name="connsiteY45" fmla="*/ 1136629 h 2150838"/>
                <a:gd name="connsiteX46" fmla="*/ 128674 w 2134956"/>
                <a:gd name="connsiteY46" fmla="*/ 1155214 h 2150838"/>
                <a:gd name="connsiteX47" fmla="*/ 147149 w 2134956"/>
                <a:gd name="connsiteY47" fmla="*/ 1162648 h 2150838"/>
                <a:gd name="connsiteX48" fmla="*/ 165624 w 2134956"/>
                <a:gd name="connsiteY48" fmla="*/ 1170082 h 2150838"/>
                <a:gd name="connsiteX49" fmla="*/ 232132 w 2134956"/>
                <a:gd name="connsiteY49" fmla="*/ 1129195 h 2150838"/>
                <a:gd name="connsiteX50" fmla="*/ 261692 w 2134956"/>
                <a:gd name="connsiteY50" fmla="*/ 1129195 h 2150838"/>
                <a:gd name="connsiteX51" fmla="*/ 287556 w 2134956"/>
                <a:gd name="connsiteY51" fmla="*/ 1099459 h 2150838"/>
                <a:gd name="connsiteX52" fmla="*/ 294946 w 2134956"/>
                <a:gd name="connsiteY52" fmla="*/ 1039987 h 2150838"/>
                <a:gd name="connsiteX53" fmla="*/ 283861 w 2134956"/>
                <a:gd name="connsiteY53" fmla="*/ 1025119 h 2150838"/>
                <a:gd name="connsiteX54" fmla="*/ 261692 w 2134956"/>
                <a:gd name="connsiteY54" fmla="*/ 1021402 h 2150838"/>
                <a:gd name="connsiteX55" fmla="*/ 257997 w 2134956"/>
                <a:gd name="connsiteY55" fmla="*/ 1066006 h 2150838"/>
                <a:gd name="connsiteX56" fmla="*/ 239522 w 2134956"/>
                <a:gd name="connsiteY56" fmla="*/ 1103176 h 2150838"/>
                <a:gd name="connsiteX57" fmla="*/ 228437 w 2134956"/>
                <a:gd name="connsiteY57" fmla="*/ 1051138 h 2150838"/>
                <a:gd name="connsiteX58" fmla="*/ 187793 w 2134956"/>
                <a:gd name="connsiteY58" fmla="*/ 1043704 h 2150838"/>
                <a:gd name="connsiteX59" fmla="*/ 154539 w 2134956"/>
                <a:gd name="connsiteY59" fmla="*/ 1002817 h 2150838"/>
                <a:gd name="connsiteX60" fmla="*/ 1946105 w 2134956"/>
                <a:gd name="connsiteY60" fmla="*/ 996010 h 2150838"/>
                <a:gd name="connsiteX61" fmla="*/ 1960966 w 2134956"/>
                <a:gd name="connsiteY61" fmla="*/ 1025777 h 2150838"/>
                <a:gd name="connsiteX62" fmla="*/ 1968396 w 2134956"/>
                <a:gd name="connsiteY62" fmla="*/ 1036940 h 2150838"/>
                <a:gd name="connsiteX63" fmla="*/ 1994402 w 2134956"/>
                <a:gd name="connsiteY63" fmla="*/ 1103915 h 2150838"/>
                <a:gd name="connsiteX64" fmla="*/ 1927529 w 2134956"/>
                <a:gd name="connsiteY64" fmla="*/ 1055544 h 2150838"/>
                <a:gd name="connsiteX65" fmla="*/ 1946105 w 2134956"/>
                <a:gd name="connsiteY65" fmla="*/ 1074148 h 2150838"/>
                <a:gd name="connsiteX66" fmla="*/ 1968396 w 2134956"/>
                <a:gd name="connsiteY66" fmla="*/ 1103915 h 2150838"/>
                <a:gd name="connsiteX67" fmla="*/ 1916383 w 2134956"/>
                <a:gd name="connsiteY67" fmla="*/ 1089032 h 2150838"/>
                <a:gd name="connsiteX68" fmla="*/ 1908953 w 2134956"/>
                <a:gd name="connsiteY68" fmla="*/ 1029498 h 2150838"/>
                <a:gd name="connsiteX69" fmla="*/ 1868086 w 2134956"/>
                <a:gd name="connsiteY69" fmla="*/ 1048102 h 2150838"/>
                <a:gd name="connsiteX70" fmla="*/ 1845795 w 2134956"/>
                <a:gd name="connsiteY70" fmla="*/ 1107636 h 2150838"/>
                <a:gd name="connsiteX71" fmla="*/ 1890377 w 2134956"/>
                <a:gd name="connsiteY71" fmla="*/ 1129961 h 2150838"/>
                <a:gd name="connsiteX72" fmla="*/ 1897808 w 2134956"/>
                <a:gd name="connsiteY72" fmla="*/ 1126240 h 2150838"/>
                <a:gd name="connsiteX73" fmla="*/ 1908953 w 2134956"/>
                <a:gd name="connsiteY73" fmla="*/ 1167170 h 2150838"/>
                <a:gd name="connsiteX74" fmla="*/ 1931244 w 2134956"/>
                <a:gd name="connsiteY74" fmla="*/ 1163449 h 2150838"/>
                <a:gd name="connsiteX75" fmla="*/ 1923814 w 2134956"/>
                <a:gd name="connsiteY75" fmla="*/ 1137403 h 2150838"/>
                <a:gd name="connsiteX76" fmla="*/ 1923814 w 2134956"/>
                <a:gd name="connsiteY76" fmla="*/ 1111357 h 2150838"/>
                <a:gd name="connsiteX77" fmla="*/ 1986972 w 2134956"/>
                <a:gd name="connsiteY77" fmla="*/ 1118799 h 2150838"/>
                <a:gd name="connsiteX78" fmla="*/ 2009263 w 2134956"/>
                <a:gd name="connsiteY78" fmla="*/ 1137403 h 2150838"/>
                <a:gd name="connsiteX79" fmla="*/ 2031554 w 2134956"/>
                <a:gd name="connsiteY79" fmla="*/ 1122519 h 2150838"/>
                <a:gd name="connsiteX80" fmla="*/ 1990687 w 2134956"/>
                <a:gd name="connsiteY80" fmla="*/ 996010 h 2150838"/>
                <a:gd name="connsiteX81" fmla="*/ 1946105 w 2134956"/>
                <a:gd name="connsiteY81" fmla="*/ 996010 h 2150838"/>
                <a:gd name="connsiteX82" fmla="*/ 1787754 w 2134956"/>
                <a:gd name="connsiteY82" fmla="*/ 674508 h 2150838"/>
                <a:gd name="connsiteX83" fmla="*/ 1772917 w 2134956"/>
                <a:gd name="connsiteY83" fmla="*/ 723343 h 2150838"/>
                <a:gd name="connsiteX84" fmla="*/ 1780336 w 2134956"/>
                <a:gd name="connsiteY84" fmla="*/ 757152 h 2150838"/>
                <a:gd name="connsiteX85" fmla="*/ 1806301 w 2134956"/>
                <a:gd name="connsiteY85" fmla="*/ 757152 h 2150838"/>
                <a:gd name="connsiteX86" fmla="*/ 1787754 w 2134956"/>
                <a:gd name="connsiteY86" fmla="*/ 674508 h 2150838"/>
                <a:gd name="connsiteX87" fmla="*/ 352574 w 2134956"/>
                <a:gd name="connsiteY87" fmla="*/ 603909 h 2150838"/>
                <a:gd name="connsiteX88" fmla="*/ 374899 w 2134956"/>
                <a:gd name="connsiteY88" fmla="*/ 626294 h 2150838"/>
                <a:gd name="connsiteX89" fmla="*/ 322807 w 2134956"/>
                <a:gd name="connsiteY89" fmla="*/ 656142 h 2150838"/>
                <a:gd name="connsiteX90" fmla="*/ 352574 w 2134956"/>
                <a:gd name="connsiteY90" fmla="*/ 603909 h 2150838"/>
                <a:gd name="connsiteX91" fmla="*/ 1789609 w 2134956"/>
                <a:gd name="connsiteY91" fmla="*/ 550542 h 2150838"/>
                <a:gd name="connsiteX92" fmla="*/ 1765498 w 2134956"/>
                <a:gd name="connsiteY92" fmla="*/ 550542 h 2150838"/>
                <a:gd name="connsiteX93" fmla="*/ 1772917 w 2134956"/>
                <a:gd name="connsiteY93" fmla="*/ 573081 h 2150838"/>
                <a:gd name="connsiteX94" fmla="*/ 1784045 w 2134956"/>
                <a:gd name="connsiteY94" fmla="*/ 610647 h 2150838"/>
                <a:gd name="connsiteX95" fmla="*/ 1732114 w 2134956"/>
                <a:gd name="connsiteY95" fmla="*/ 603134 h 2150838"/>
                <a:gd name="connsiteX96" fmla="*/ 1772917 w 2134956"/>
                <a:gd name="connsiteY96" fmla="*/ 663239 h 2150838"/>
                <a:gd name="connsiteX97" fmla="*/ 1843394 w 2134956"/>
                <a:gd name="connsiteY97" fmla="*/ 651969 h 2150838"/>
                <a:gd name="connsiteX98" fmla="*/ 1906453 w 2134956"/>
                <a:gd name="connsiteY98" fmla="*/ 715830 h 2150838"/>
                <a:gd name="connsiteX99" fmla="*/ 1906453 w 2134956"/>
                <a:gd name="connsiteY99" fmla="*/ 678265 h 2150838"/>
                <a:gd name="connsiteX100" fmla="*/ 1884197 w 2134956"/>
                <a:gd name="connsiteY100" fmla="*/ 663239 h 2150838"/>
                <a:gd name="connsiteX101" fmla="*/ 1861941 w 2134956"/>
                <a:gd name="connsiteY101" fmla="*/ 644456 h 2150838"/>
                <a:gd name="connsiteX102" fmla="*/ 1917581 w 2134956"/>
                <a:gd name="connsiteY102" fmla="*/ 618160 h 2150838"/>
                <a:gd name="connsiteX103" fmla="*/ 1939837 w 2134956"/>
                <a:gd name="connsiteY103" fmla="*/ 580594 h 2150838"/>
                <a:gd name="connsiteX104" fmla="*/ 1910162 w 2134956"/>
                <a:gd name="connsiteY104" fmla="*/ 561811 h 2150838"/>
                <a:gd name="connsiteX105" fmla="*/ 1854522 w 2134956"/>
                <a:gd name="connsiteY105" fmla="*/ 584351 h 2150838"/>
                <a:gd name="connsiteX106" fmla="*/ 1810010 w 2134956"/>
                <a:gd name="connsiteY106" fmla="*/ 591864 h 2150838"/>
                <a:gd name="connsiteX107" fmla="*/ 1802592 w 2134956"/>
                <a:gd name="connsiteY107" fmla="*/ 561811 h 2150838"/>
                <a:gd name="connsiteX108" fmla="*/ 1789609 w 2134956"/>
                <a:gd name="connsiteY108" fmla="*/ 550542 h 2150838"/>
                <a:gd name="connsiteX109" fmla="*/ 252111 w 2134956"/>
                <a:gd name="connsiteY109" fmla="*/ 521828 h 2150838"/>
                <a:gd name="connsiteX110" fmla="*/ 229786 w 2134956"/>
                <a:gd name="connsiteY110" fmla="*/ 536752 h 2150838"/>
                <a:gd name="connsiteX111" fmla="*/ 226065 w 2134956"/>
                <a:gd name="connsiteY111" fmla="*/ 559138 h 2150838"/>
                <a:gd name="connsiteX112" fmla="*/ 222344 w 2134956"/>
                <a:gd name="connsiteY112" fmla="*/ 577792 h 2150838"/>
                <a:gd name="connsiteX113" fmla="*/ 252111 w 2134956"/>
                <a:gd name="connsiteY113" fmla="*/ 566599 h 2150838"/>
                <a:gd name="connsiteX114" fmla="*/ 270715 w 2134956"/>
                <a:gd name="connsiteY114" fmla="*/ 570330 h 2150838"/>
                <a:gd name="connsiteX115" fmla="*/ 300482 w 2134956"/>
                <a:gd name="connsiteY115" fmla="*/ 615102 h 2150838"/>
                <a:gd name="connsiteX116" fmla="*/ 315366 w 2134956"/>
                <a:gd name="connsiteY116" fmla="*/ 618833 h 2150838"/>
                <a:gd name="connsiteX117" fmla="*/ 293040 w 2134956"/>
                <a:gd name="connsiteY117" fmla="*/ 667335 h 2150838"/>
                <a:gd name="connsiteX118" fmla="*/ 319086 w 2134956"/>
                <a:gd name="connsiteY118" fmla="*/ 671066 h 2150838"/>
                <a:gd name="connsiteX119" fmla="*/ 363737 w 2134956"/>
                <a:gd name="connsiteY119" fmla="*/ 689720 h 2150838"/>
                <a:gd name="connsiteX120" fmla="*/ 382341 w 2134956"/>
                <a:gd name="connsiteY120" fmla="*/ 663604 h 2150838"/>
                <a:gd name="connsiteX121" fmla="*/ 408387 w 2134956"/>
                <a:gd name="connsiteY121" fmla="*/ 626294 h 2150838"/>
                <a:gd name="connsiteX122" fmla="*/ 367458 w 2134956"/>
                <a:gd name="connsiteY122" fmla="*/ 566599 h 2150838"/>
                <a:gd name="connsiteX123" fmla="*/ 386062 w 2134956"/>
                <a:gd name="connsiteY123" fmla="*/ 540483 h 2150838"/>
                <a:gd name="connsiteX124" fmla="*/ 371178 w 2134956"/>
                <a:gd name="connsiteY124" fmla="*/ 529290 h 2150838"/>
                <a:gd name="connsiteX125" fmla="*/ 345132 w 2134956"/>
                <a:gd name="connsiteY125" fmla="*/ 551676 h 2150838"/>
                <a:gd name="connsiteX126" fmla="*/ 311645 w 2134956"/>
                <a:gd name="connsiteY126" fmla="*/ 588985 h 2150838"/>
                <a:gd name="connsiteX127" fmla="*/ 266994 w 2134956"/>
                <a:gd name="connsiteY127" fmla="*/ 525559 h 2150838"/>
                <a:gd name="connsiteX128" fmla="*/ 252111 w 2134956"/>
                <a:gd name="connsiteY128" fmla="*/ 521828 h 2150838"/>
                <a:gd name="connsiteX129" fmla="*/ 1067478 w 2134956"/>
                <a:gd name="connsiteY129" fmla="*/ 353935 h 2150838"/>
                <a:gd name="connsiteX130" fmla="*/ 351666 w 2134956"/>
                <a:gd name="connsiteY130" fmla="*/ 1075419 h 2150838"/>
                <a:gd name="connsiteX131" fmla="*/ 1067478 w 2134956"/>
                <a:gd name="connsiteY131" fmla="*/ 1796903 h 2150838"/>
                <a:gd name="connsiteX132" fmla="*/ 1783290 w 2134956"/>
                <a:gd name="connsiteY132" fmla="*/ 1075419 h 2150838"/>
                <a:gd name="connsiteX133" fmla="*/ 1067478 w 2134956"/>
                <a:gd name="connsiteY133" fmla="*/ 353935 h 2150838"/>
                <a:gd name="connsiteX134" fmla="*/ 666102 w 2134956"/>
                <a:gd name="connsiteY134" fmla="*/ 275015 h 2150838"/>
                <a:gd name="connsiteX135" fmla="*/ 673540 w 2134956"/>
                <a:gd name="connsiteY135" fmla="*/ 278749 h 2150838"/>
                <a:gd name="connsiteX136" fmla="*/ 669821 w 2134956"/>
                <a:gd name="connsiteY136" fmla="*/ 286216 h 2150838"/>
                <a:gd name="connsiteX137" fmla="*/ 658663 w 2134956"/>
                <a:gd name="connsiteY137" fmla="*/ 286216 h 2150838"/>
                <a:gd name="connsiteX138" fmla="*/ 666102 w 2134956"/>
                <a:gd name="connsiteY138" fmla="*/ 275015 h 2150838"/>
                <a:gd name="connsiteX139" fmla="*/ 1453365 w 2134956"/>
                <a:gd name="connsiteY139" fmla="*/ 271040 h 2150838"/>
                <a:gd name="connsiteX140" fmla="*/ 1434773 w 2134956"/>
                <a:gd name="connsiteY140" fmla="*/ 304564 h 2150838"/>
                <a:gd name="connsiteX141" fmla="*/ 1423618 w 2134956"/>
                <a:gd name="connsiteY141" fmla="*/ 282214 h 2150838"/>
                <a:gd name="connsiteX142" fmla="*/ 1453365 w 2134956"/>
                <a:gd name="connsiteY142" fmla="*/ 271040 h 2150838"/>
                <a:gd name="connsiteX143" fmla="*/ 766990 w 2134956"/>
                <a:gd name="connsiteY143" fmla="*/ 218547 h 2150838"/>
                <a:gd name="connsiteX144" fmla="*/ 773964 w 2134956"/>
                <a:gd name="connsiteY144" fmla="*/ 226480 h 2150838"/>
                <a:gd name="connsiteX145" fmla="*/ 755367 w 2134956"/>
                <a:gd name="connsiteY145" fmla="*/ 241414 h 2150838"/>
                <a:gd name="connsiteX146" fmla="*/ 762806 w 2134956"/>
                <a:gd name="connsiteY146" fmla="*/ 219013 h 2150838"/>
                <a:gd name="connsiteX147" fmla="*/ 766990 w 2134956"/>
                <a:gd name="connsiteY147" fmla="*/ 218547 h 2150838"/>
                <a:gd name="connsiteX148" fmla="*/ 747928 w 2134956"/>
                <a:gd name="connsiteY148" fmla="*/ 181678 h 2150838"/>
                <a:gd name="connsiteX149" fmla="*/ 762806 w 2134956"/>
                <a:gd name="connsiteY149" fmla="*/ 192879 h 2150838"/>
                <a:gd name="connsiteX150" fmla="*/ 736770 w 2134956"/>
                <a:gd name="connsiteY150" fmla="*/ 196612 h 2150838"/>
                <a:gd name="connsiteX151" fmla="*/ 747928 w 2134956"/>
                <a:gd name="connsiteY151" fmla="*/ 181678 h 2150838"/>
                <a:gd name="connsiteX152" fmla="*/ 1471957 w 2134956"/>
                <a:gd name="connsiteY152" fmla="*/ 140667 h 2150838"/>
                <a:gd name="connsiteX153" fmla="*/ 1442210 w 2134956"/>
                <a:gd name="connsiteY153" fmla="*/ 200266 h 2150838"/>
                <a:gd name="connsiteX154" fmla="*/ 1393872 w 2134956"/>
                <a:gd name="connsiteY154" fmla="*/ 211441 h 2150838"/>
                <a:gd name="connsiteX155" fmla="*/ 1352970 w 2134956"/>
                <a:gd name="connsiteY155" fmla="*/ 233790 h 2150838"/>
                <a:gd name="connsiteX156" fmla="*/ 1371562 w 2134956"/>
                <a:gd name="connsiteY156" fmla="*/ 200266 h 2150838"/>
                <a:gd name="connsiteX157" fmla="*/ 1378998 w 2134956"/>
                <a:gd name="connsiteY157" fmla="*/ 144392 h 2150838"/>
                <a:gd name="connsiteX158" fmla="*/ 1349252 w 2134956"/>
                <a:gd name="connsiteY158" fmla="*/ 185366 h 2150838"/>
                <a:gd name="connsiteX159" fmla="*/ 1315787 w 2134956"/>
                <a:gd name="connsiteY159" fmla="*/ 181641 h 2150838"/>
                <a:gd name="connsiteX160" fmla="*/ 1334378 w 2134956"/>
                <a:gd name="connsiteY160" fmla="*/ 215166 h 2150838"/>
                <a:gd name="connsiteX161" fmla="*/ 1312068 w 2134956"/>
                <a:gd name="connsiteY161" fmla="*/ 263590 h 2150838"/>
                <a:gd name="connsiteX162" fmla="*/ 1300913 w 2134956"/>
                <a:gd name="connsiteY162" fmla="*/ 267315 h 2150838"/>
                <a:gd name="connsiteX163" fmla="*/ 1263730 w 2134956"/>
                <a:gd name="connsiteY163" fmla="*/ 271040 h 2150838"/>
                <a:gd name="connsiteX164" fmla="*/ 1278603 w 2134956"/>
                <a:gd name="connsiteY164" fmla="*/ 312014 h 2150838"/>
                <a:gd name="connsiteX165" fmla="*/ 1300913 w 2134956"/>
                <a:gd name="connsiteY165" fmla="*/ 297114 h 2150838"/>
                <a:gd name="connsiteX166" fmla="*/ 1308350 w 2134956"/>
                <a:gd name="connsiteY166" fmla="*/ 319464 h 2150838"/>
                <a:gd name="connsiteX167" fmla="*/ 1330660 w 2134956"/>
                <a:gd name="connsiteY167" fmla="*/ 308289 h 2150838"/>
                <a:gd name="connsiteX168" fmla="*/ 1334378 w 2134956"/>
                <a:gd name="connsiteY168" fmla="*/ 271040 h 2150838"/>
                <a:gd name="connsiteX169" fmla="*/ 1397590 w 2134956"/>
                <a:gd name="connsiteY169" fmla="*/ 218891 h 2150838"/>
                <a:gd name="connsiteX170" fmla="*/ 1419900 w 2134956"/>
                <a:gd name="connsiteY170" fmla="*/ 244965 h 2150838"/>
                <a:gd name="connsiteX171" fmla="*/ 1397590 w 2134956"/>
                <a:gd name="connsiteY171" fmla="*/ 256140 h 2150838"/>
                <a:gd name="connsiteX172" fmla="*/ 1378998 w 2134956"/>
                <a:gd name="connsiteY172" fmla="*/ 252415 h 2150838"/>
                <a:gd name="connsiteX173" fmla="*/ 1371562 w 2134956"/>
                <a:gd name="connsiteY173" fmla="*/ 278489 h 2150838"/>
                <a:gd name="connsiteX174" fmla="*/ 1408745 w 2134956"/>
                <a:gd name="connsiteY174" fmla="*/ 319464 h 2150838"/>
                <a:gd name="connsiteX175" fmla="*/ 1367843 w 2134956"/>
                <a:gd name="connsiteY175" fmla="*/ 312014 h 2150838"/>
                <a:gd name="connsiteX176" fmla="*/ 1360407 w 2134956"/>
                <a:gd name="connsiteY176" fmla="*/ 274765 h 2150838"/>
                <a:gd name="connsiteX177" fmla="*/ 1338097 w 2134956"/>
                <a:gd name="connsiteY177" fmla="*/ 323189 h 2150838"/>
                <a:gd name="connsiteX178" fmla="*/ 1427337 w 2134956"/>
                <a:gd name="connsiteY178" fmla="*/ 341813 h 2150838"/>
                <a:gd name="connsiteX179" fmla="*/ 1442210 w 2134956"/>
                <a:gd name="connsiteY179" fmla="*/ 375338 h 2150838"/>
                <a:gd name="connsiteX180" fmla="*/ 1531450 w 2134956"/>
                <a:gd name="connsiteY180" fmla="*/ 390237 h 2150838"/>
                <a:gd name="connsiteX181" fmla="*/ 1527732 w 2134956"/>
                <a:gd name="connsiteY181" fmla="*/ 382787 h 2150838"/>
                <a:gd name="connsiteX182" fmla="*/ 1483112 w 2134956"/>
                <a:gd name="connsiteY182" fmla="*/ 352988 h 2150838"/>
                <a:gd name="connsiteX183" fmla="*/ 1453365 w 2134956"/>
                <a:gd name="connsiteY183" fmla="*/ 323189 h 2150838"/>
                <a:gd name="connsiteX184" fmla="*/ 1483112 w 2134956"/>
                <a:gd name="connsiteY184" fmla="*/ 248690 h 2150838"/>
                <a:gd name="connsiteX185" fmla="*/ 1449647 w 2134956"/>
                <a:gd name="connsiteY185" fmla="*/ 248690 h 2150838"/>
                <a:gd name="connsiteX186" fmla="*/ 1479393 w 2134956"/>
                <a:gd name="connsiteY186" fmla="*/ 233790 h 2150838"/>
                <a:gd name="connsiteX187" fmla="*/ 1509140 w 2134956"/>
                <a:gd name="connsiteY187" fmla="*/ 222616 h 2150838"/>
                <a:gd name="connsiteX188" fmla="*/ 1516577 w 2134956"/>
                <a:gd name="connsiteY188" fmla="*/ 189091 h 2150838"/>
                <a:gd name="connsiteX189" fmla="*/ 1468238 w 2134956"/>
                <a:gd name="connsiteY189" fmla="*/ 203991 h 2150838"/>
                <a:gd name="connsiteX190" fmla="*/ 1471957 w 2134956"/>
                <a:gd name="connsiteY190" fmla="*/ 140667 h 2150838"/>
                <a:gd name="connsiteX191" fmla="*/ 667148 w 2134956"/>
                <a:gd name="connsiteY191" fmla="*/ 118734 h 2150838"/>
                <a:gd name="connsiteX192" fmla="*/ 654944 w 2134956"/>
                <a:gd name="connsiteY192" fmla="*/ 125676 h 2150838"/>
                <a:gd name="connsiteX193" fmla="*/ 647505 w 2134956"/>
                <a:gd name="connsiteY193" fmla="*/ 215280 h 2150838"/>
                <a:gd name="connsiteX194" fmla="*/ 610311 w 2134956"/>
                <a:gd name="connsiteY194" fmla="*/ 263815 h 2150838"/>
                <a:gd name="connsiteX195" fmla="*/ 617750 w 2134956"/>
                <a:gd name="connsiteY195" fmla="*/ 286216 h 2150838"/>
                <a:gd name="connsiteX196" fmla="*/ 643785 w 2134956"/>
                <a:gd name="connsiteY196" fmla="*/ 260081 h 2150838"/>
                <a:gd name="connsiteX197" fmla="*/ 636347 w 2134956"/>
                <a:gd name="connsiteY197" fmla="*/ 331018 h 2150838"/>
                <a:gd name="connsiteX198" fmla="*/ 654944 w 2134956"/>
                <a:gd name="connsiteY198" fmla="*/ 345952 h 2150838"/>
                <a:gd name="connsiteX199" fmla="*/ 688418 w 2134956"/>
                <a:gd name="connsiteY199" fmla="*/ 304883 h 2150838"/>
                <a:gd name="connsiteX200" fmla="*/ 699576 w 2134956"/>
                <a:gd name="connsiteY200" fmla="*/ 334751 h 2150838"/>
                <a:gd name="connsiteX201" fmla="*/ 684699 w 2134956"/>
                <a:gd name="connsiteY201" fmla="*/ 342218 h 2150838"/>
                <a:gd name="connsiteX202" fmla="*/ 718173 w 2134956"/>
                <a:gd name="connsiteY202" fmla="*/ 357152 h 2150838"/>
                <a:gd name="connsiteX203" fmla="*/ 695857 w 2134956"/>
                <a:gd name="connsiteY203" fmla="*/ 286216 h 2150838"/>
                <a:gd name="connsiteX204" fmla="*/ 714454 w 2134956"/>
                <a:gd name="connsiteY204" fmla="*/ 207813 h 2150838"/>
                <a:gd name="connsiteX205" fmla="*/ 710734 w 2134956"/>
                <a:gd name="connsiteY205" fmla="*/ 196612 h 2150838"/>
                <a:gd name="connsiteX206" fmla="*/ 703295 w 2134956"/>
                <a:gd name="connsiteY206" fmla="*/ 207813 h 2150838"/>
                <a:gd name="connsiteX207" fmla="*/ 677260 w 2134956"/>
                <a:gd name="connsiteY207" fmla="*/ 252614 h 2150838"/>
                <a:gd name="connsiteX208" fmla="*/ 673540 w 2134956"/>
                <a:gd name="connsiteY208" fmla="*/ 222746 h 2150838"/>
                <a:gd name="connsiteX209" fmla="*/ 662382 w 2134956"/>
                <a:gd name="connsiteY209" fmla="*/ 204079 h 2150838"/>
                <a:gd name="connsiteX210" fmla="*/ 666102 w 2134956"/>
                <a:gd name="connsiteY210" fmla="*/ 151810 h 2150838"/>
                <a:gd name="connsiteX211" fmla="*/ 667148 w 2134956"/>
                <a:gd name="connsiteY211" fmla="*/ 118734 h 2150838"/>
                <a:gd name="connsiteX212" fmla="*/ 751299 w 2134956"/>
                <a:gd name="connsiteY212" fmla="*/ 90674 h 2150838"/>
                <a:gd name="connsiteX213" fmla="*/ 736770 w 2134956"/>
                <a:gd name="connsiteY213" fmla="*/ 92074 h 2150838"/>
                <a:gd name="connsiteX214" fmla="*/ 751647 w 2134956"/>
                <a:gd name="connsiteY214" fmla="*/ 151810 h 2150838"/>
                <a:gd name="connsiteX215" fmla="*/ 714454 w 2134956"/>
                <a:gd name="connsiteY215" fmla="*/ 163011 h 2150838"/>
                <a:gd name="connsiteX216" fmla="*/ 718173 w 2134956"/>
                <a:gd name="connsiteY216" fmla="*/ 185412 h 2150838"/>
                <a:gd name="connsiteX217" fmla="*/ 729331 w 2134956"/>
                <a:gd name="connsiteY217" fmla="*/ 222746 h 2150838"/>
                <a:gd name="connsiteX218" fmla="*/ 744209 w 2134956"/>
                <a:gd name="connsiteY218" fmla="*/ 219013 h 2150838"/>
                <a:gd name="connsiteX219" fmla="*/ 733051 w 2134956"/>
                <a:gd name="connsiteY219" fmla="*/ 263815 h 2150838"/>
                <a:gd name="connsiteX220" fmla="*/ 747928 w 2134956"/>
                <a:gd name="connsiteY220" fmla="*/ 271282 h 2150838"/>
                <a:gd name="connsiteX221" fmla="*/ 781402 w 2134956"/>
                <a:gd name="connsiteY221" fmla="*/ 260081 h 2150838"/>
                <a:gd name="connsiteX222" fmla="*/ 833474 w 2134956"/>
                <a:gd name="connsiteY222" fmla="*/ 372086 h 2150838"/>
                <a:gd name="connsiteX223" fmla="*/ 818596 w 2134956"/>
                <a:gd name="connsiteY223" fmla="*/ 207813 h 2150838"/>
                <a:gd name="connsiteX224" fmla="*/ 796280 w 2134956"/>
                <a:gd name="connsiteY224" fmla="*/ 170478 h 2150838"/>
                <a:gd name="connsiteX225" fmla="*/ 751299 w 2134956"/>
                <a:gd name="connsiteY225" fmla="*/ 90674 h 2150838"/>
                <a:gd name="connsiteX226" fmla="*/ 1067478 w 2134956"/>
                <a:gd name="connsiteY226" fmla="*/ 0 h 2150838"/>
                <a:gd name="connsiteX227" fmla="*/ 2134956 w 2134956"/>
                <a:gd name="connsiteY227" fmla="*/ 1075419 h 2150838"/>
                <a:gd name="connsiteX228" fmla="*/ 1067478 w 2134956"/>
                <a:gd name="connsiteY228" fmla="*/ 2150838 h 2150838"/>
                <a:gd name="connsiteX229" fmla="*/ 0 w 2134956"/>
                <a:gd name="connsiteY229" fmla="*/ 1075419 h 2150838"/>
                <a:gd name="connsiteX230" fmla="*/ 1067478 w 2134956"/>
                <a:gd name="connsiteY230" fmla="*/ 0 h 2150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Lst>
              <a:rect l="l" t="t" r="r" b="b"/>
              <a:pathLst>
                <a:path w="2134956" h="2150838">
                  <a:moveTo>
                    <a:pt x="2050130" y="1107636"/>
                  </a:moveTo>
                  <a:cubicBezTo>
                    <a:pt x="2068706" y="1122519"/>
                    <a:pt x="2068706" y="1137403"/>
                    <a:pt x="2072421" y="1152286"/>
                  </a:cubicBezTo>
                  <a:cubicBezTo>
                    <a:pt x="2087282" y="1170891"/>
                    <a:pt x="2094712" y="1174612"/>
                    <a:pt x="2098428" y="1167170"/>
                  </a:cubicBezTo>
                  <a:cubicBezTo>
                    <a:pt x="2113288" y="1156007"/>
                    <a:pt x="2128149" y="1144845"/>
                    <a:pt x="2113288" y="1129961"/>
                  </a:cubicBezTo>
                  <a:cubicBezTo>
                    <a:pt x="2087282" y="1122519"/>
                    <a:pt x="2072421" y="1115078"/>
                    <a:pt x="2050130" y="1107636"/>
                  </a:cubicBezTo>
                  <a:close/>
                  <a:moveTo>
                    <a:pt x="180403" y="1077157"/>
                  </a:moveTo>
                  <a:cubicBezTo>
                    <a:pt x="184098" y="1077157"/>
                    <a:pt x="184098" y="1080874"/>
                    <a:pt x="187793" y="1080874"/>
                  </a:cubicBezTo>
                  <a:cubicBezTo>
                    <a:pt x="187793" y="1084591"/>
                    <a:pt x="187793" y="1084591"/>
                    <a:pt x="187793" y="1088308"/>
                  </a:cubicBezTo>
                  <a:cubicBezTo>
                    <a:pt x="187793" y="1092025"/>
                    <a:pt x="184098" y="1092025"/>
                    <a:pt x="180403" y="1092025"/>
                  </a:cubicBezTo>
                  <a:cubicBezTo>
                    <a:pt x="180403" y="1088308"/>
                    <a:pt x="184098" y="1080874"/>
                    <a:pt x="180403" y="1077157"/>
                  </a:cubicBezTo>
                  <a:close/>
                  <a:moveTo>
                    <a:pt x="206268" y="1069723"/>
                  </a:moveTo>
                  <a:cubicBezTo>
                    <a:pt x="206268" y="1073440"/>
                    <a:pt x="206268" y="1080874"/>
                    <a:pt x="206268" y="1084591"/>
                  </a:cubicBezTo>
                  <a:cubicBezTo>
                    <a:pt x="202573" y="1088308"/>
                    <a:pt x="202573" y="1088308"/>
                    <a:pt x="198878" y="1092025"/>
                  </a:cubicBezTo>
                  <a:cubicBezTo>
                    <a:pt x="198878" y="1084591"/>
                    <a:pt x="198878" y="1080874"/>
                    <a:pt x="198878" y="1077157"/>
                  </a:cubicBezTo>
                  <a:cubicBezTo>
                    <a:pt x="202573" y="1073440"/>
                    <a:pt x="206268" y="1073440"/>
                    <a:pt x="206268" y="1069723"/>
                  </a:cubicBezTo>
                  <a:close/>
                  <a:moveTo>
                    <a:pt x="2064527" y="1062521"/>
                  </a:moveTo>
                  <a:cubicBezTo>
                    <a:pt x="2059418" y="1064846"/>
                    <a:pt x="2055703" y="1068567"/>
                    <a:pt x="2053845" y="1070427"/>
                  </a:cubicBezTo>
                  <a:cubicBezTo>
                    <a:pt x="2046415" y="1077869"/>
                    <a:pt x="2053845" y="1077869"/>
                    <a:pt x="2072421" y="1089032"/>
                  </a:cubicBezTo>
                  <a:cubicBezTo>
                    <a:pt x="2079852" y="1081590"/>
                    <a:pt x="2090997" y="1077869"/>
                    <a:pt x="2083567" y="1062986"/>
                  </a:cubicBezTo>
                  <a:cubicBezTo>
                    <a:pt x="2076136" y="1059265"/>
                    <a:pt x="2069635" y="1060195"/>
                    <a:pt x="2064527" y="1062521"/>
                  </a:cubicBezTo>
                  <a:close/>
                  <a:moveTo>
                    <a:pt x="1873659" y="1059265"/>
                  </a:moveTo>
                  <a:cubicBezTo>
                    <a:pt x="1876445" y="1057405"/>
                    <a:pt x="1879232" y="1057405"/>
                    <a:pt x="1882947" y="1059265"/>
                  </a:cubicBezTo>
                  <a:cubicBezTo>
                    <a:pt x="1882947" y="1074148"/>
                    <a:pt x="1886662" y="1089032"/>
                    <a:pt x="1886662" y="1100194"/>
                  </a:cubicBezTo>
                  <a:cubicBezTo>
                    <a:pt x="1879232" y="1100194"/>
                    <a:pt x="1879232" y="1100194"/>
                    <a:pt x="1868086" y="1096473"/>
                  </a:cubicBezTo>
                  <a:cubicBezTo>
                    <a:pt x="1864371" y="1085311"/>
                    <a:pt x="1860656" y="1074148"/>
                    <a:pt x="1864371" y="1070427"/>
                  </a:cubicBezTo>
                  <a:cubicBezTo>
                    <a:pt x="1868086" y="1064846"/>
                    <a:pt x="1870872" y="1061126"/>
                    <a:pt x="1873659" y="1059265"/>
                  </a:cubicBezTo>
                  <a:close/>
                  <a:moveTo>
                    <a:pt x="137450" y="1029766"/>
                  </a:moveTo>
                  <a:cubicBezTo>
                    <a:pt x="141607" y="1027907"/>
                    <a:pt x="145301" y="1028836"/>
                    <a:pt x="147149" y="1032553"/>
                  </a:cubicBezTo>
                  <a:cubicBezTo>
                    <a:pt x="154539" y="1039987"/>
                    <a:pt x="161929" y="1047421"/>
                    <a:pt x="169318" y="1054855"/>
                  </a:cubicBezTo>
                  <a:cubicBezTo>
                    <a:pt x="173013" y="1062289"/>
                    <a:pt x="173013" y="1066006"/>
                    <a:pt x="169318" y="1073440"/>
                  </a:cubicBezTo>
                  <a:cubicBezTo>
                    <a:pt x="161929" y="1073440"/>
                    <a:pt x="150844" y="1073440"/>
                    <a:pt x="143454" y="1073440"/>
                  </a:cubicBezTo>
                  <a:cubicBezTo>
                    <a:pt x="132369" y="1073440"/>
                    <a:pt x="124979" y="1069723"/>
                    <a:pt x="121284" y="1062289"/>
                  </a:cubicBezTo>
                  <a:cubicBezTo>
                    <a:pt x="124979" y="1054855"/>
                    <a:pt x="121284" y="1051138"/>
                    <a:pt x="124979" y="1043704"/>
                  </a:cubicBezTo>
                  <a:cubicBezTo>
                    <a:pt x="128674" y="1036270"/>
                    <a:pt x="133293" y="1031624"/>
                    <a:pt x="137450" y="1029766"/>
                  </a:cubicBezTo>
                  <a:close/>
                  <a:moveTo>
                    <a:pt x="2076137" y="1007173"/>
                  </a:moveTo>
                  <a:cubicBezTo>
                    <a:pt x="2057561" y="999731"/>
                    <a:pt x="2046415" y="1010894"/>
                    <a:pt x="2031554" y="1025777"/>
                  </a:cubicBezTo>
                  <a:cubicBezTo>
                    <a:pt x="2031554" y="1036940"/>
                    <a:pt x="2031554" y="1044381"/>
                    <a:pt x="2038985" y="1044381"/>
                  </a:cubicBezTo>
                  <a:cubicBezTo>
                    <a:pt x="2042700" y="1048102"/>
                    <a:pt x="2050130" y="1044381"/>
                    <a:pt x="2053845" y="1044381"/>
                  </a:cubicBezTo>
                  <a:cubicBezTo>
                    <a:pt x="2061276" y="1044381"/>
                    <a:pt x="2064991" y="1044381"/>
                    <a:pt x="2068706" y="1040661"/>
                  </a:cubicBezTo>
                  <a:cubicBezTo>
                    <a:pt x="2083567" y="1033219"/>
                    <a:pt x="2090997" y="1003452"/>
                    <a:pt x="2076137" y="1007173"/>
                  </a:cubicBezTo>
                  <a:close/>
                  <a:moveTo>
                    <a:pt x="154539" y="1002817"/>
                  </a:moveTo>
                  <a:cubicBezTo>
                    <a:pt x="132369" y="1013968"/>
                    <a:pt x="117589" y="1028836"/>
                    <a:pt x="99115" y="1043704"/>
                  </a:cubicBezTo>
                  <a:cubicBezTo>
                    <a:pt x="69555" y="1036270"/>
                    <a:pt x="47386" y="1051138"/>
                    <a:pt x="36301" y="1073440"/>
                  </a:cubicBezTo>
                  <a:cubicBezTo>
                    <a:pt x="62166" y="1069723"/>
                    <a:pt x="80640" y="1066006"/>
                    <a:pt x="91725" y="1077157"/>
                  </a:cubicBezTo>
                  <a:cubicBezTo>
                    <a:pt x="106505" y="1099459"/>
                    <a:pt x="121284" y="1118044"/>
                    <a:pt x="139759" y="1129195"/>
                  </a:cubicBezTo>
                  <a:cubicBezTo>
                    <a:pt x="158234" y="1121761"/>
                    <a:pt x="176708" y="1114327"/>
                    <a:pt x="195183" y="1136629"/>
                  </a:cubicBezTo>
                  <a:cubicBezTo>
                    <a:pt x="173013" y="1151497"/>
                    <a:pt x="136064" y="1147780"/>
                    <a:pt x="128674" y="1155214"/>
                  </a:cubicBezTo>
                  <a:cubicBezTo>
                    <a:pt x="128674" y="1158931"/>
                    <a:pt x="136064" y="1158931"/>
                    <a:pt x="147149" y="1162648"/>
                  </a:cubicBezTo>
                  <a:cubicBezTo>
                    <a:pt x="150844" y="1166365"/>
                    <a:pt x="158234" y="1170082"/>
                    <a:pt x="165624" y="1170082"/>
                  </a:cubicBezTo>
                  <a:cubicBezTo>
                    <a:pt x="206268" y="1177516"/>
                    <a:pt x="217353" y="1162648"/>
                    <a:pt x="232132" y="1129195"/>
                  </a:cubicBezTo>
                  <a:cubicBezTo>
                    <a:pt x="243217" y="1129195"/>
                    <a:pt x="250607" y="1129195"/>
                    <a:pt x="261692" y="1129195"/>
                  </a:cubicBezTo>
                  <a:cubicBezTo>
                    <a:pt x="272776" y="1121761"/>
                    <a:pt x="280166" y="1110610"/>
                    <a:pt x="287556" y="1099459"/>
                  </a:cubicBezTo>
                  <a:cubicBezTo>
                    <a:pt x="287556" y="1077157"/>
                    <a:pt x="287556" y="1058572"/>
                    <a:pt x="294946" y="1039987"/>
                  </a:cubicBezTo>
                  <a:cubicBezTo>
                    <a:pt x="291251" y="1036270"/>
                    <a:pt x="287556" y="1028836"/>
                    <a:pt x="283861" y="1025119"/>
                  </a:cubicBezTo>
                  <a:cubicBezTo>
                    <a:pt x="280166" y="1025119"/>
                    <a:pt x="269082" y="1025119"/>
                    <a:pt x="261692" y="1021402"/>
                  </a:cubicBezTo>
                  <a:cubicBezTo>
                    <a:pt x="257997" y="1043704"/>
                    <a:pt x="257997" y="1054855"/>
                    <a:pt x="257997" y="1066006"/>
                  </a:cubicBezTo>
                  <a:cubicBezTo>
                    <a:pt x="265387" y="1092025"/>
                    <a:pt x="257997" y="1106893"/>
                    <a:pt x="239522" y="1103176"/>
                  </a:cubicBezTo>
                  <a:cubicBezTo>
                    <a:pt x="243217" y="1088308"/>
                    <a:pt x="243217" y="1077157"/>
                    <a:pt x="228437" y="1051138"/>
                  </a:cubicBezTo>
                  <a:cubicBezTo>
                    <a:pt x="213658" y="1054855"/>
                    <a:pt x="198878" y="1051138"/>
                    <a:pt x="187793" y="1043704"/>
                  </a:cubicBezTo>
                  <a:cubicBezTo>
                    <a:pt x="176708" y="1028836"/>
                    <a:pt x="165624" y="1017685"/>
                    <a:pt x="154539" y="1002817"/>
                  </a:cubicBezTo>
                  <a:close/>
                  <a:moveTo>
                    <a:pt x="1946105" y="996010"/>
                  </a:moveTo>
                  <a:cubicBezTo>
                    <a:pt x="1923814" y="999731"/>
                    <a:pt x="1942390" y="1025777"/>
                    <a:pt x="1960966" y="1025777"/>
                  </a:cubicBezTo>
                  <a:cubicBezTo>
                    <a:pt x="1964681" y="1025777"/>
                    <a:pt x="1968396" y="1033219"/>
                    <a:pt x="1968396" y="1036940"/>
                  </a:cubicBezTo>
                  <a:cubicBezTo>
                    <a:pt x="1990687" y="1066707"/>
                    <a:pt x="2005548" y="1089032"/>
                    <a:pt x="1994402" y="1103915"/>
                  </a:cubicBezTo>
                  <a:cubicBezTo>
                    <a:pt x="1972111" y="1092753"/>
                    <a:pt x="1960966" y="1033219"/>
                    <a:pt x="1927529" y="1055544"/>
                  </a:cubicBezTo>
                  <a:cubicBezTo>
                    <a:pt x="1927529" y="1059265"/>
                    <a:pt x="1927529" y="1074148"/>
                    <a:pt x="1946105" y="1074148"/>
                  </a:cubicBezTo>
                  <a:cubicBezTo>
                    <a:pt x="1964681" y="1077869"/>
                    <a:pt x="1964681" y="1096473"/>
                    <a:pt x="1968396" y="1103915"/>
                  </a:cubicBezTo>
                  <a:cubicBezTo>
                    <a:pt x="1949820" y="1100194"/>
                    <a:pt x="1931244" y="1092753"/>
                    <a:pt x="1916383" y="1089032"/>
                  </a:cubicBezTo>
                  <a:cubicBezTo>
                    <a:pt x="1905238" y="1062986"/>
                    <a:pt x="1897808" y="1040661"/>
                    <a:pt x="1908953" y="1029498"/>
                  </a:cubicBezTo>
                  <a:cubicBezTo>
                    <a:pt x="1897808" y="1014615"/>
                    <a:pt x="1882947" y="1022056"/>
                    <a:pt x="1868086" y="1048102"/>
                  </a:cubicBezTo>
                  <a:cubicBezTo>
                    <a:pt x="1830934" y="1051823"/>
                    <a:pt x="1830934" y="1077869"/>
                    <a:pt x="1845795" y="1107636"/>
                  </a:cubicBezTo>
                  <a:cubicBezTo>
                    <a:pt x="1849510" y="1118799"/>
                    <a:pt x="1864371" y="1129961"/>
                    <a:pt x="1890377" y="1129961"/>
                  </a:cubicBezTo>
                  <a:cubicBezTo>
                    <a:pt x="1894092" y="1129961"/>
                    <a:pt x="1894092" y="1126240"/>
                    <a:pt x="1897808" y="1126240"/>
                  </a:cubicBezTo>
                  <a:cubicBezTo>
                    <a:pt x="1897808" y="1129961"/>
                    <a:pt x="1901523" y="1148566"/>
                    <a:pt x="1908953" y="1167170"/>
                  </a:cubicBezTo>
                  <a:cubicBezTo>
                    <a:pt x="1908953" y="1170891"/>
                    <a:pt x="1920099" y="1182053"/>
                    <a:pt x="1931244" y="1163449"/>
                  </a:cubicBezTo>
                  <a:cubicBezTo>
                    <a:pt x="1934959" y="1156007"/>
                    <a:pt x="1927529" y="1144845"/>
                    <a:pt x="1923814" y="1137403"/>
                  </a:cubicBezTo>
                  <a:cubicBezTo>
                    <a:pt x="1916383" y="1126240"/>
                    <a:pt x="1916383" y="1115078"/>
                    <a:pt x="1923814" y="1111357"/>
                  </a:cubicBezTo>
                  <a:cubicBezTo>
                    <a:pt x="1946105" y="1118799"/>
                    <a:pt x="1968396" y="1126240"/>
                    <a:pt x="1986972" y="1118799"/>
                  </a:cubicBezTo>
                  <a:cubicBezTo>
                    <a:pt x="1998118" y="1126240"/>
                    <a:pt x="1998118" y="1133682"/>
                    <a:pt x="2009263" y="1137403"/>
                  </a:cubicBezTo>
                  <a:cubicBezTo>
                    <a:pt x="2016694" y="1137403"/>
                    <a:pt x="2027839" y="1129961"/>
                    <a:pt x="2031554" y="1122519"/>
                  </a:cubicBezTo>
                  <a:cubicBezTo>
                    <a:pt x="2027839" y="1062986"/>
                    <a:pt x="2020409" y="1029498"/>
                    <a:pt x="1990687" y="996010"/>
                  </a:cubicBezTo>
                  <a:cubicBezTo>
                    <a:pt x="1975826" y="999731"/>
                    <a:pt x="1960966" y="996010"/>
                    <a:pt x="1946105" y="996010"/>
                  </a:cubicBezTo>
                  <a:close/>
                  <a:moveTo>
                    <a:pt x="1787754" y="674508"/>
                  </a:moveTo>
                  <a:cubicBezTo>
                    <a:pt x="1776626" y="689534"/>
                    <a:pt x="1780336" y="708317"/>
                    <a:pt x="1772917" y="723343"/>
                  </a:cubicBezTo>
                  <a:cubicBezTo>
                    <a:pt x="1765498" y="730857"/>
                    <a:pt x="1772917" y="745883"/>
                    <a:pt x="1780336" y="757152"/>
                  </a:cubicBezTo>
                  <a:cubicBezTo>
                    <a:pt x="1787754" y="764666"/>
                    <a:pt x="1795173" y="775935"/>
                    <a:pt x="1806301" y="757152"/>
                  </a:cubicBezTo>
                  <a:cubicBezTo>
                    <a:pt x="1821138" y="730857"/>
                    <a:pt x="1806301" y="700804"/>
                    <a:pt x="1787754" y="674508"/>
                  </a:cubicBezTo>
                  <a:close/>
                  <a:moveTo>
                    <a:pt x="352574" y="603909"/>
                  </a:moveTo>
                  <a:cubicBezTo>
                    <a:pt x="363737" y="607640"/>
                    <a:pt x="374899" y="615102"/>
                    <a:pt x="374899" y="626294"/>
                  </a:cubicBezTo>
                  <a:cubicBezTo>
                    <a:pt x="360016" y="652411"/>
                    <a:pt x="341412" y="663604"/>
                    <a:pt x="322807" y="656142"/>
                  </a:cubicBezTo>
                  <a:cubicBezTo>
                    <a:pt x="333970" y="633756"/>
                    <a:pt x="337691" y="618833"/>
                    <a:pt x="352574" y="603909"/>
                  </a:cubicBezTo>
                  <a:close/>
                  <a:moveTo>
                    <a:pt x="1789609" y="550542"/>
                  </a:moveTo>
                  <a:cubicBezTo>
                    <a:pt x="1782191" y="548664"/>
                    <a:pt x="1772917" y="548664"/>
                    <a:pt x="1765498" y="550542"/>
                  </a:cubicBezTo>
                  <a:cubicBezTo>
                    <a:pt x="1765498" y="554298"/>
                    <a:pt x="1776626" y="558055"/>
                    <a:pt x="1772917" y="573081"/>
                  </a:cubicBezTo>
                  <a:cubicBezTo>
                    <a:pt x="1769208" y="588107"/>
                    <a:pt x="1776626" y="603134"/>
                    <a:pt x="1784045" y="610647"/>
                  </a:cubicBezTo>
                  <a:cubicBezTo>
                    <a:pt x="1765498" y="614403"/>
                    <a:pt x="1750661" y="610647"/>
                    <a:pt x="1732114" y="603134"/>
                  </a:cubicBezTo>
                  <a:cubicBezTo>
                    <a:pt x="1706149" y="599377"/>
                    <a:pt x="1706149" y="614403"/>
                    <a:pt x="1772917" y="663239"/>
                  </a:cubicBezTo>
                  <a:cubicBezTo>
                    <a:pt x="1798882" y="666995"/>
                    <a:pt x="1821138" y="659482"/>
                    <a:pt x="1843394" y="651969"/>
                  </a:cubicBezTo>
                  <a:cubicBezTo>
                    <a:pt x="1865650" y="678265"/>
                    <a:pt x="1895325" y="712074"/>
                    <a:pt x="1906453" y="715830"/>
                  </a:cubicBezTo>
                  <a:cubicBezTo>
                    <a:pt x="1913872" y="708317"/>
                    <a:pt x="1906453" y="689534"/>
                    <a:pt x="1906453" y="678265"/>
                  </a:cubicBezTo>
                  <a:cubicBezTo>
                    <a:pt x="1899034" y="670752"/>
                    <a:pt x="1891616" y="666995"/>
                    <a:pt x="1884197" y="663239"/>
                  </a:cubicBezTo>
                  <a:cubicBezTo>
                    <a:pt x="1873069" y="655725"/>
                    <a:pt x="1861941" y="651969"/>
                    <a:pt x="1861941" y="644456"/>
                  </a:cubicBezTo>
                  <a:cubicBezTo>
                    <a:pt x="1884197" y="633186"/>
                    <a:pt x="1902744" y="633186"/>
                    <a:pt x="1917581" y="618160"/>
                  </a:cubicBezTo>
                  <a:cubicBezTo>
                    <a:pt x="1928709" y="606890"/>
                    <a:pt x="1932418" y="595620"/>
                    <a:pt x="1939837" y="580594"/>
                  </a:cubicBezTo>
                  <a:cubicBezTo>
                    <a:pt x="1932418" y="569325"/>
                    <a:pt x="1921290" y="576838"/>
                    <a:pt x="1910162" y="561811"/>
                  </a:cubicBezTo>
                  <a:cubicBezTo>
                    <a:pt x="1891616" y="573081"/>
                    <a:pt x="1873069" y="576838"/>
                    <a:pt x="1854522" y="584351"/>
                  </a:cubicBezTo>
                  <a:cubicBezTo>
                    <a:pt x="1839685" y="591864"/>
                    <a:pt x="1824848" y="595620"/>
                    <a:pt x="1810010" y="591864"/>
                  </a:cubicBezTo>
                  <a:cubicBezTo>
                    <a:pt x="1806301" y="584351"/>
                    <a:pt x="1802592" y="573081"/>
                    <a:pt x="1802592" y="561811"/>
                  </a:cubicBezTo>
                  <a:cubicBezTo>
                    <a:pt x="1802592" y="556177"/>
                    <a:pt x="1797028" y="552420"/>
                    <a:pt x="1789609" y="550542"/>
                  </a:cubicBezTo>
                  <a:close/>
                  <a:moveTo>
                    <a:pt x="252111" y="521828"/>
                  </a:moveTo>
                  <a:cubicBezTo>
                    <a:pt x="240948" y="521828"/>
                    <a:pt x="233507" y="525559"/>
                    <a:pt x="229786" y="536752"/>
                  </a:cubicBezTo>
                  <a:cubicBezTo>
                    <a:pt x="226065" y="544214"/>
                    <a:pt x="226065" y="551676"/>
                    <a:pt x="226065" y="559138"/>
                  </a:cubicBezTo>
                  <a:cubicBezTo>
                    <a:pt x="226065" y="566599"/>
                    <a:pt x="222344" y="570330"/>
                    <a:pt x="222344" y="577792"/>
                  </a:cubicBezTo>
                  <a:cubicBezTo>
                    <a:pt x="237228" y="574061"/>
                    <a:pt x="248390" y="559138"/>
                    <a:pt x="252111" y="566599"/>
                  </a:cubicBezTo>
                  <a:cubicBezTo>
                    <a:pt x="252111" y="574061"/>
                    <a:pt x="266994" y="577792"/>
                    <a:pt x="270715" y="570330"/>
                  </a:cubicBezTo>
                  <a:cubicBezTo>
                    <a:pt x="281878" y="588985"/>
                    <a:pt x="289320" y="603909"/>
                    <a:pt x="300482" y="615102"/>
                  </a:cubicBezTo>
                  <a:cubicBezTo>
                    <a:pt x="307924" y="615102"/>
                    <a:pt x="311645" y="618833"/>
                    <a:pt x="315366" y="618833"/>
                  </a:cubicBezTo>
                  <a:cubicBezTo>
                    <a:pt x="304203" y="633756"/>
                    <a:pt x="289320" y="652411"/>
                    <a:pt x="293040" y="667335"/>
                  </a:cubicBezTo>
                  <a:cubicBezTo>
                    <a:pt x="300482" y="674797"/>
                    <a:pt x="311645" y="674797"/>
                    <a:pt x="319086" y="671066"/>
                  </a:cubicBezTo>
                  <a:cubicBezTo>
                    <a:pt x="333970" y="671066"/>
                    <a:pt x="348853" y="674797"/>
                    <a:pt x="363737" y="689720"/>
                  </a:cubicBezTo>
                  <a:cubicBezTo>
                    <a:pt x="371178" y="682258"/>
                    <a:pt x="374899" y="671066"/>
                    <a:pt x="382341" y="663604"/>
                  </a:cubicBezTo>
                  <a:cubicBezTo>
                    <a:pt x="393504" y="652411"/>
                    <a:pt x="400945" y="637487"/>
                    <a:pt x="408387" y="626294"/>
                  </a:cubicBezTo>
                  <a:cubicBezTo>
                    <a:pt x="397224" y="592716"/>
                    <a:pt x="382341" y="585254"/>
                    <a:pt x="367458" y="566599"/>
                  </a:cubicBezTo>
                  <a:cubicBezTo>
                    <a:pt x="371178" y="562869"/>
                    <a:pt x="386062" y="544214"/>
                    <a:pt x="386062" y="540483"/>
                  </a:cubicBezTo>
                  <a:cubicBezTo>
                    <a:pt x="382341" y="529290"/>
                    <a:pt x="378620" y="525559"/>
                    <a:pt x="371178" y="529290"/>
                  </a:cubicBezTo>
                  <a:cubicBezTo>
                    <a:pt x="360016" y="533021"/>
                    <a:pt x="348853" y="547945"/>
                    <a:pt x="345132" y="551676"/>
                  </a:cubicBezTo>
                  <a:cubicBezTo>
                    <a:pt x="333970" y="562869"/>
                    <a:pt x="326528" y="581523"/>
                    <a:pt x="311645" y="588985"/>
                  </a:cubicBezTo>
                  <a:cubicBezTo>
                    <a:pt x="300482" y="562869"/>
                    <a:pt x="285599" y="544214"/>
                    <a:pt x="266994" y="525559"/>
                  </a:cubicBezTo>
                  <a:cubicBezTo>
                    <a:pt x="263274" y="521828"/>
                    <a:pt x="255832" y="521828"/>
                    <a:pt x="252111" y="521828"/>
                  </a:cubicBezTo>
                  <a:close/>
                  <a:moveTo>
                    <a:pt x="1067478" y="353935"/>
                  </a:moveTo>
                  <a:cubicBezTo>
                    <a:pt x="672146" y="353935"/>
                    <a:pt x="351666" y="676954"/>
                    <a:pt x="351666" y="1075419"/>
                  </a:cubicBezTo>
                  <a:cubicBezTo>
                    <a:pt x="351666" y="1473884"/>
                    <a:pt x="672146" y="1796903"/>
                    <a:pt x="1067478" y="1796903"/>
                  </a:cubicBezTo>
                  <a:cubicBezTo>
                    <a:pt x="1462810" y="1796903"/>
                    <a:pt x="1783290" y="1473884"/>
                    <a:pt x="1783290" y="1075419"/>
                  </a:cubicBezTo>
                  <a:cubicBezTo>
                    <a:pt x="1783290" y="676954"/>
                    <a:pt x="1462810" y="353935"/>
                    <a:pt x="1067478" y="353935"/>
                  </a:cubicBezTo>
                  <a:close/>
                  <a:moveTo>
                    <a:pt x="666102" y="275015"/>
                  </a:moveTo>
                  <a:cubicBezTo>
                    <a:pt x="669821" y="275015"/>
                    <a:pt x="673540" y="275015"/>
                    <a:pt x="673540" y="278749"/>
                  </a:cubicBezTo>
                  <a:cubicBezTo>
                    <a:pt x="677260" y="282482"/>
                    <a:pt x="673540" y="286216"/>
                    <a:pt x="669821" y="286216"/>
                  </a:cubicBezTo>
                  <a:cubicBezTo>
                    <a:pt x="666102" y="289949"/>
                    <a:pt x="662382" y="289949"/>
                    <a:pt x="658663" y="286216"/>
                  </a:cubicBezTo>
                  <a:cubicBezTo>
                    <a:pt x="658663" y="282482"/>
                    <a:pt x="662382" y="278749"/>
                    <a:pt x="666102" y="275015"/>
                  </a:cubicBezTo>
                  <a:close/>
                  <a:moveTo>
                    <a:pt x="1453365" y="271040"/>
                  </a:moveTo>
                  <a:cubicBezTo>
                    <a:pt x="1457083" y="285939"/>
                    <a:pt x="1442210" y="289664"/>
                    <a:pt x="1434773" y="304564"/>
                  </a:cubicBezTo>
                  <a:cubicBezTo>
                    <a:pt x="1419900" y="297114"/>
                    <a:pt x="1416182" y="289664"/>
                    <a:pt x="1423618" y="282214"/>
                  </a:cubicBezTo>
                  <a:cubicBezTo>
                    <a:pt x="1431055" y="278489"/>
                    <a:pt x="1442210" y="274765"/>
                    <a:pt x="1453365" y="271040"/>
                  </a:cubicBezTo>
                  <a:close/>
                  <a:moveTo>
                    <a:pt x="766990" y="218547"/>
                  </a:moveTo>
                  <a:cubicBezTo>
                    <a:pt x="769314" y="219013"/>
                    <a:pt x="772104" y="220880"/>
                    <a:pt x="773964" y="226480"/>
                  </a:cubicBezTo>
                  <a:cubicBezTo>
                    <a:pt x="762806" y="233947"/>
                    <a:pt x="762806" y="245147"/>
                    <a:pt x="755367" y="241414"/>
                  </a:cubicBezTo>
                  <a:cubicBezTo>
                    <a:pt x="747928" y="230213"/>
                    <a:pt x="751647" y="222746"/>
                    <a:pt x="762806" y="219013"/>
                  </a:cubicBezTo>
                  <a:cubicBezTo>
                    <a:pt x="762806" y="219013"/>
                    <a:pt x="764665" y="218080"/>
                    <a:pt x="766990" y="218547"/>
                  </a:cubicBezTo>
                  <a:close/>
                  <a:moveTo>
                    <a:pt x="747928" y="181678"/>
                  </a:moveTo>
                  <a:cubicBezTo>
                    <a:pt x="759086" y="181678"/>
                    <a:pt x="762806" y="185412"/>
                    <a:pt x="762806" y="192879"/>
                  </a:cubicBezTo>
                  <a:cubicBezTo>
                    <a:pt x="755367" y="200346"/>
                    <a:pt x="744209" y="200346"/>
                    <a:pt x="736770" y="196612"/>
                  </a:cubicBezTo>
                  <a:cubicBezTo>
                    <a:pt x="733051" y="189145"/>
                    <a:pt x="736770" y="185412"/>
                    <a:pt x="747928" y="181678"/>
                  </a:cubicBezTo>
                  <a:close/>
                  <a:moveTo>
                    <a:pt x="1471957" y="140667"/>
                  </a:moveTo>
                  <a:cubicBezTo>
                    <a:pt x="1453365" y="163017"/>
                    <a:pt x="1442210" y="185366"/>
                    <a:pt x="1442210" y="200266"/>
                  </a:cubicBezTo>
                  <a:cubicBezTo>
                    <a:pt x="1419900" y="218891"/>
                    <a:pt x="1408745" y="203991"/>
                    <a:pt x="1393872" y="211441"/>
                  </a:cubicBezTo>
                  <a:cubicBezTo>
                    <a:pt x="1382717" y="215166"/>
                    <a:pt x="1371562" y="226341"/>
                    <a:pt x="1352970" y="233790"/>
                  </a:cubicBezTo>
                  <a:cubicBezTo>
                    <a:pt x="1345533" y="222616"/>
                    <a:pt x="1349252" y="215166"/>
                    <a:pt x="1371562" y="200266"/>
                  </a:cubicBezTo>
                  <a:cubicBezTo>
                    <a:pt x="1393872" y="189091"/>
                    <a:pt x="1401308" y="148117"/>
                    <a:pt x="1378998" y="144392"/>
                  </a:cubicBezTo>
                  <a:cubicBezTo>
                    <a:pt x="1367843" y="155567"/>
                    <a:pt x="1360407" y="170467"/>
                    <a:pt x="1349252" y="185366"/>
                  </a:cubicBezTo>
                  <a:cubicBezTo>
                    <a:pt x="1345533" y="200266"/>
                    <a:pt x="1330660" y="192816"/>
                    <a:pt x="1315787" y="181641"/>
                  </a:cubicBezTo>
                  <a:cubicBezTo>
                    <a:pt x="1315787" y="196541"/>
                    <a:pt x="1319505" y="203991"/>
                    <a:pt x="1334378" y="215166"/>
                  </a:cubicBezTo>
                  <a:cubicBezTo>
                    <a:pt x="1326942" y="233790"/>
                    <a:pt x="1319505" y="252415"/>
                    <a:pt x="1312068" y="263590"/>
                  </a:cubicBezTo>
                  <a:cubicBezTo>
                    <a:pt x="1308350" y="267315"/>
                    <a:pt x="1304632" y="267315"/>
                    <a:pt x="1300913" y="267315"/>
                  </a:cubicBezTo>
                  <a:cubicBezTo>
                    <a:pt x="1286040" y="274765"/>
                    <a:pt x="1278603" y="274765"/>
                    <a:pt x="1263730" y="271040"/>
                  </a:cubicBezTo>
                  <a:cubicBezTo>
                    <a:pt x="1267448" y="300839"/>
                    <a:pt x="1263730" y="304564"/>
                    <a:pt x="1278603" y="312014"/>
                  </a:cubicBezTo>
                  <a:cubicBezTo>
                    <a:pt x="1286040" y="304564"/>
                    <a:pt x="1297195" y="304564"/>
                    <a:pt x="1300913" y="297114"/>
                  </a:cubicBezTo>
                  <a:cubicBezTo>
                    <a:pt x="1300913" y="304564"/>
                    <a:pt x="1308350" y="312014"/>
                    <a:pt x="1308350" y="319464"/>
                  </a:cubicBezTo>
                  <a:cubicBezTo>
                    <a:pt x="1315787" y="319464"/>
                    <a:pt x="1323223" y="319464"/>
                    <a:pt x="1330660" y="308289"/>
                  </a:cubicBezTo>
                  <a:cubicBezTo>
                    <a:pt x="1330660" y="297114"/>
                    <a:pt x="1334378" y="282214"/>
                    <a:pt x="1334378" y="271040"/>
                  </a:cubicBezTo>
                  <a:cubicBezTo>
                    <a:pt x="1356688" y="263590"/>
                    <a:pt x="1375280" y="244965"/>
                    <a:pt x="1397590" y="218891"/>
                  </a:cubicBezTo>
                  <a:cubicBezTo>
                    <a:pt x="1401308" y="226341"/>
                    <a:pt x="1408745" y="237515"/>
                    <a:pt x="1419900" y="244965"/>
                  </a:cubicBezTo>
                  <a:cubicBezTo>
                    <a:pt x="1412463" y="248690"/>
                    <a:pt x="1405027" y="252415"/>
                    <a:pt x="1397590" y="256140"/>
                  </a:cubicBezTo>
                  <a:cubicBezTo>
                    <a:pt x="1390153" y="256140"/>
                    <a:pt x="1386435" y="252415"/>
                    <a:pt x="1378998" y="252415"/>
                  </a:cubicBezTo>
                  <a:cubicBezTo>
                    <a:pt x="1378998" y="263590"/>
                    <a:pt x="1371562" y="267315"/>
                    <a:pt x="1371562" y="278489"/>
                  </a:cubicBezTo>
                  <a:cubicBezTo>
                    <a:pt x="1382717" y="293389"/>
                    <a:pt x="1397590" y="304564"/>
                    <a:pt x="1408745" y="319464"/>
                  </a:cubicBezTo>
                  <a:cubicBezTo>
                    <a:pt x="1393872" y="319464"/>
                    <a:pt x="1375280" y="319464"/>
                    <a:pt x="1367843" y="312014"/>
                  </a:cubicBezTo>
                  <a:cubicBezTo>
                    <a:pt x="1360407" y="304564"/>
                    <a:pt x="1360407" y="289664"/>
                    <a:pt x="1360407" y="274765"/>
                  </a:cubicBezTo>
                  <a:cubicBezTo>
                    <a:pt x="1352970" y="282214"/>
                    <a:pt x="1341815" y="308289"/>
                    <a:pt x="1338097" y="323189"/>
                  </a:cubicBezTo>
                  <a:cubicBezTo>
                    <a:pt x="1364125" y="338088"/>
                    <a:pt x="1393872" y="345538"/>
                    <a:pt x="1427337" y="341813"/>
                  </a:cubicBezTo>
                  <a:cubicBezTo>
                    <a:pt x="1438492" y="349263"/>
                    <a:pt x="1431055" y="367888"/>
                    <a:pt x="1442210" y="375338"/>
                  </a:cubicBezTo>
                  <a:cubicBezTo>
                    <a:pt x="1460802" y="386512"/>
                    <a:pt x="1512858" y="379062"/>
                    <a:pt x="1531450" y="390237"/>
                  </a:cubicBezTo>
                  <a:cubicBezTo>
                    <a:pt x="1531450" y="386512"/>
                    <a:pt x="1531450" y="386512"/>
                    <a:pt x="1527732" y="382787"/>
                  </a:cubicBezTo>
                  <a:cubicBezTo>
                    <a:pt x="1512858" y="375338"/>
                    <a:pt x="1494267" y="367888"/>
                    <a:pt x="1483112" y="352988"/>
                  </a:cubicBezTo>
                  <a:cubicBezTo>
                    <a:pt x="1468238" y="341813"/>
                    <a:pt x="1460802" y="330638"/>
                    <a:pt x="1453365" y="323189"/>
                  </a:cubicBezTo>
                  <a:cubicBezTo>
                    <a:pt x="1475675" y="300839"/>
                    <a:pt x="1497985" y="263590"/>
                    <a:pt x="1483112" y="248690"/>
                  </a:cubicBezTo>
                  <a:cubicBezTo>
                    <a:pt x="1479393" y="244965"/>
                    <a:pt x="1464520" y="252415"/>
                    <a:pt x="1449647" y="248690"/>
                  </a:cubicBezTo>
                  <a:cubicBezTo>
                    <a:pt x="1453365" y="241240"/>
                    <a:pt x="1460802" y="230065"/>
                    <a:pt x="1479393" y="233790"/>
                  </a:cubicBezTo>
                  <a:cubicBezTo>
                    <a:pt x="1490548" y="237515"/>
                    <a:pt x="1497985" y="226341"/>
                    <a:pt x="1509140" y="222616"/>
                  </a:cubicBezTo>
                  <a:cubicBezTo>
                    <a:pt x="1512858" y="211441"/>
                    <a:pt x="1520295" y="200266"/>
                    <a:pt x="1516577" y="189091"/>
                  </a:cubicBezTo>
                  <a:cubicBezTo>
                    <a:pt x="1497985" y="200266"/>
                    <a:pt x="1483112" y="203991"/>
                    <a:pt x="1468238" y="203991"/>
                  </a:cubicBezTo>
                  <a:cubicBezTo>
                    <a:pt x="1483112" y="181641"/>
                    <a:pt x="1483112" y="159292"/>
                    <a:pt x="1471957" y="140667"/>
                  </a:cubicBezTo>
                  <a:close/>
                  <a:moveTo>
                    <a:pt x="667148" y="118734"/>
                  </a:moveTo>
                  <a:cubicBezTo>
                    <a:pt x="664475" y="118909"/>
                    <a:pt x="660523" y="121009"/>
                    <a:pt x="654944" y="125676"/>
                  </a:cubicBezTo>
                  <a:cubicBezTo>
                    <a:pt x="640066" y="144343"/>
                    <a:pt x="640066" y="177945"/>
                    <a:pt x="647505" y="215280"/>
                  </a:cubicBezTo>
                  <a:cubicBezTo>
                    <a:pt x="643785" y="219013"/>
                    <a:pt x="614030" y="241414"/>
                    <a:pt x="610311" y="263815"/>
                  </a:cubicBezTo>
                  <a:cubicBezTo>
                    <a:pt x="610311" y="278749"/>
                    <a:pt x="610311" y="289949"/>
                    <a:pt x="617750" y="286216"/>
                  </a:cubicBezTo>
                  <a:cubicBezTo>
                    <a:pt x="625189" y="278749"/>
                    <a:pt x="632627" y="271282"/>
                    <a:pt x="643785" y="260081"/>
                  </a:cubicBezTo>
                  <a:cubicBezTo>
                    <a:pt x="647505" y="282482"/>
                    <a:pt x="643785" y="304883"/>
                    <a:pt x="636347" y="331018"/>
                  </a:cubicBezTo>
                  <a:cubicBezTo>
                    <a:pt x="640066" y="349685"/>
                    <a:pt x="647505" y="349685"/>
                    <a:pt x="654944" y="345952"/>
                  </a:cubicBezTo>
                  <a:cubicBezTo>
                    <a:pt x="666102" y="331018"/>
                    <a:pt x="677260" y="319817"/>
                    <a:pt x="688418" y="304883"/>
                  </a:cubicBezTo>
                  <a:cubicBezTo>
                    <a:pt x="692137" y="316084"/>
                    <a:pt x="695857" y="327284"/>
                    <a:pt x="699576" y="334751"/>
                  </a:cubicBezTo>
                  <a:cubicBezTo>
                    <a:pt x="695857" y="345952"/>
                    <a:pt x="688418" y="342218"/>
                    <a:pt x="684699" y="342218"/>
                  </a:cubicBezTo>
                  <a:cubicBezTo>
                    <a:pt x="684699" y="357152"/>
                    <a:pt x="707015" y="364619"/>
                    <a:pt x="718173" y="357152"/>
                  </a:cubicBezTo>
                  <a:cubicBezTo>
                    <a:pt x="718173" y="334751"/>
                    <a:pt x="707015" y="312350"/>
                    <a:pt x="695857" y="286216"/>
                  </a:cubicBezTo>
                  <a:cubicBezTo>
                    <a:pt x="699576" y="263815"/>
                    <a:pt x="710734" y="230213"/>
                    <a:pt x="714454" y="207813"/>
                  </a:cubicBezTo>
                  <a:cubicBezTo>
                    <a:pt x="714454" y="200346"/>
                    <a:pt x="707015" y="204079"/>
                    <a:pt x="710734" y="196612"/>
                  </a:cubicBezTo>
                  <a:cubicBezTo>
                    <a:pt x="707015" y="200346"/>
                    <a:pt x="699576" y="204079"/>
                    <a:pt x="703295" y="207813"/>
                  </a:cubicBezTo>
                  <a:cubicBezTo>
                    <a:pt x="703295" y="222746"/>
                    <a:pt x="684699" y="263815"/>
                    <a:pt x="677260" y="252614"/>
                  </a:cubicBezTo>
                  <a:cubicBezTo>
                    <a:pt x="677260" y="241414"/>
                    <a:pt x="673540" y="230213"/>
                    <a:pt x="673540" y="222746"/>
                  </a:cubicBezTo>
                  <a:cubicBezTo>
                    <a:pt x="669821" y="215280"/>
                    <a:pt x="666102" y="211546"/>
                    <a:pt x="662382" y="204079"/>
                  </a:cubicBezTo>
                  <a:cubicBezTo>
                    <a:pt x="658663" y="185412"/>
                    <a:pt x="662382" y="170478"/>
                    <a:pt x="666102" y="151810"/>
                  </a:cubicBezTo>
                  <a:cubicBezTo>
                    <a:pt x="671681" y="135010"/>
                    <a:pt x="675168" y="118209"/>
                    <a:pt x="667148" y="118734"/>
                  </a:cubicBezTo>
                  <a:close/>
                  <a:moveTo>
                    <a:pt x="751299" y="90674"/>
                  </a:moveTo>
                  <a:cubicBezTo>
                    <a:pt x="746301" y="88107"/>
                    <a:pt x="741419" y="88341"/>
                    <a:pt x="736770" y="92074"/>
                  </a:cubicBezTo>
                  <a:cubicBezTo>
                    <a:pt x="744209" y="110742"/>
                    <a:pt x="747928" y="133143"/>
                    <a:pt x="751647" y="151810"/>
                  </a:cubicBezTo>
                  <a:cubicBezTo>
                    <a:pt x="736770" y="155544"/>
                    <a:pt x="725612" y="155544"/>
                    <a:pt x="714454" y="163011"/>
                  </a:cubicBezTo>
                  <a:cubicBezTo>
                    <a:pt x="714454" y="174211"/>
                    <a:pt x="718173" y="177945"/>
                    <a:pt x="718173" y="185412"/>
                  </a:cubicBezTo>
                  <a:cubicBezTo>
                    <a:pt x="721892" y="196612"/>
                    <a:pt x="718173" y="215280"/>
                    <a:pt x="729331" y="222746"/>
                  </a:cubicBezTo>
                  <a:cubicBezTo>
                    <a:pt x="733051" y="222746"/>
                    <a:pt x="740489" y="219013"/>
                    <a:pt x="744209" y="219013"/>
                  </a:cubicBezTo>
                  <a:cubicBezTo>
                    <a:pt x="733051" y="241414"/>
                    <a:pt x="725612" y="248881"/>
                    <a:pt x="733051" y="263815"/>
                  </a:cubicBezTo>
                  <a:cubicBezTo>
                    <a:pt x="733051" y="275015"/>
                    <a:pt x="740489" y="278749"/>
                    <a:pt x="747928" y="271282"/>
                  </a:cubicBezTo>
                  <a:cubicBezTo>
                    <a:pt x="759086" y="267548"/>
                    <a:pt x="770244" y="260081"/>
                    <a:pt x="781402" y="260081"/>
                  </a:cubicBezTo>
                  <a:cubicBezTo>
                    <a:pt x="781402" y="308617"/>
                    <a:pt x="814877" y="334751"/>
                    <a:pt x="833474" y="372086"/>
                  </a:cubicBezTo>
                  <a:cubicBezTo>
                    <a:pt x="829754" y="312350"/>
                    <a:pt x="822316" y="267548"/>
                    <a:pt x="818596" y="207813"/>
                  </a:cubicBezTo>
                  <a:cubicBezTo>
                    <a:pt x="837193" y="192879"/>
                    <a:pt x="822316" y="166744"/>
                    <a:pt x="796280" y="170478"/>
                  </a:cubicBezTo>
                  <a:cubicBezTo>
                    <a:pt x="782332" y="131276"/>
                    <a:pt x="766293" y="98375"/>
                    <a:pt x="751299" y="90674"/>
                  </a:cubicBezTo>
                  <a:close/>
                  <a:moveTo>
                    <a:pt x="1067478" y="0"/>
                  </a:moveTo>
                  <a:cubicBezTo>
                    <a:pt x="1657030" y="0"/>
                    <a:pt x="2134956" y="481481"/>
                    <a:pt x="2134956" y="1075419"/>
                  </a:cubicBezTo>
                  <a:cubicBezTo>
                    <a:pt x="2134956" y="1669357"/>
                    <a:pt x="1657030" y="2150838"/>
                    <a:pt x="1067478" y="2150838"/>
                  </a:cubicBezTo>
                  <a:cubicBezTo>
                    <a:pt x="477926" y="2150838"/>
                    <a:pt x="0" y="1669357"/>
                    <a:pt x="0" y="1075419"/>
                  </a:cubicBezTo>
                  <a:cubicBezTo>
                    <a:pt x="0" y="481481"/>
                    <a:pt x="477926" y="0"/>
                    <a:pt x="1067478"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39" tIns="45720" rIns="91439" bIns="45720" numCol="1" anchor="t" anchorCtr="0" compatLnSpc="1">
              <a:noAutofit/>
            </a:bodyPr>
            <a:p>
              <a:endParaRPr lang="zh-CN" altLang="en-US" sz="1800"/>
            </a:p>
          </p:txBody>
        </p:sp>
        <p:sp>
          <p:nvSpPr>
            <p:cNvPr id="72" name="Freeform 13"/>
            <p:cNvSpPr/>
            <p:nvPr>
              <p:custDataLst>
                <p:tags r:id="rId9"/>
              </p:custDataLst>
            </p:nvPr>
          </p:nvSpPr>
          <p:spPr bwMode="auto">
            <a:xfrm>
              <a:off x="1996064" y="6379189"/>
              <a:ext cx="562666" cy="183774"/>
            </a:xfrm>
            <a:custGeom>
              <a:avLst/>
              <a:gdLst>
                <a:gd name="T0" fmla="*/ 26 w 152"/>
                <a:gd name="T1" fmla="*/ 1 h 49"/>
                <a:gd name="T2" fmla="*/ 16 w 152"/>
                <a:gd name="T3" fmla="*/ 41 h 49"/>
                <a:gd name="T4" fmla="*/ 17 w 152"/>
                <a:gd name="T5" fmla="*/ 46 h 49"/>
                <a:gd name="T6" fmla="*/ 23 w 152"/>
                <a:gd name="T7" fmla="*/ 47 h 49"/>
                <a:gd name="T8" fmla="*/ 10 w 152"/>
                <a:gd name="T9" fmla="*/ 48 h 49"/>
                <a:gd name="T10" fmla="*/ 1 w 152"/>
                <a:gd name="T11" fmla="*/ 47 h 49"/>
                <a:gd name="T12" fmla="*/ 10 w 152"/>
                <a:gd name="T13" fmla="*/ 42 h 49"/>
                <a:gd name="T14" fmla="*/ 16 w 152"/>
                <a:gd name="T15" fmla="*/ 22 h 49"/>
                <a:gd name="T16" fmla="*/ 17 w 152"/>
                <a:gd name="T17" fmla="*/ 10 h 49"/>
                <a:gd name="T18" fmla="*/ 8 w 152"/>
                <a:gd name="T19" fmla="*/ 11 h 49"/>
                <a:gd name="T20" fmla="*/ 25 w 152"/>
                <a:gd name="T21" fmla="*/ 1 h 49"/>
                <a:gd name="T22" fmla="*/ 37 w 152"/>
                <a:gd name="T23" fmla="*/ 47 h 49"/>
                <a:gd name="T24" fmla="*/ 52 w 152"/>
                <a:gd name="T25" fmla="*/ 32 h 49"/>
                <a:gd name="T26" fmla="*/ 42 w 152"/>
                <a:gd name="T27" fmla="*/ 19 h 49"/>
                <a:gd name="T28" fmla="*/ 57 w 152"/>
                <a:gd name="T29" fmla="*/ 1 h 49"/>
                <a:gd name="T30" fmla="*/ 70 w 152"/>
                <a:gd name="T31" fmla="*/ 17 h 49"/>
                <a:gd name="T32" fmla="*/ 37 w 152"/>
                <a:gd name="T33" fmla="*/ 49 h 49"/>
                <a:gd name="T34" fmla="*/ 63 w 152"/>
                <a:gd name="T35" fmla="*/ 15 h 49"/>
                <a:gd name="T36" fmla="*/ 56 w 152"/>
                <a:gd name="T37" fmla="*/ 3 h 49"/>
                <a:gd name="T38" fmla="*/ 49 w 152"/>
                <a:gd name="T39" fmla="*/ 18 h 49"/>
                <a:gd name="T40" fmla="*/ 55 w 152"/>
                <a:gd name="T41" fmla="*/ 28 h 49"/>
                <a:gd name="T42" fmla="*/ 110 w 152"/>
                <a:gd name="T43" fmla="*/ 0 h 49"/>
                <a:gd name="T44" fmla="*/ 110 w 152"/>
                <a:gd name="T45" fmla="*/ 6 h 49"/>
                <a:gd name="T46" fmla="*/ 94 w 152"/>
                <a:gd name="T47" fmla="*/ 8 h 49"/>
                <a:gd name="T48" fmla="*/ 93 w 152"/>
                <a:gd name="T49" fmla="*/ 14 h 49"/>
                <a:gd name="T50" fmla="*/ 102 w 152"/>
                <a:gd name="T51" fmla="*/ 19 h 49"/>
                <a:gd name="T52" fmla="*/ 98 w 152"/>
                <a:gd name="T53" fmla="*/ 42 h 49"/>
                <a:gd name="T54" fmla="*/ 77 w 152"/>
                <a:gd name="T55" fmla="*/ 48 h 49"/>
                <a:gd name="T56" fmla="*/ 76 w 152"/>
                <a:gd name="T57" fmla="*/ 44 h 49"/>
                <a:gd name="T58" fmla="*/ 80 w 152"/>
                <a:gd name="T59" fmla="*/ 44 h 49"/>
                <a:gd name="T60" fmla="*/ 95 w 152"/>
                <a:gd name="T61" fmla="*/ 41 h 49"/>
                <a:gd name="T62" fmla="*/ 97 w 152"/>
                <a:gd name="T63" fmla="*/ 25 h 49"/>
                <a:gd name="T64" fmla="*/ 89 w 152"/>
                <a:gd name="T65" fmla="*/ 19 h 49"/>
                <a:gd name="T66" fmla="*/ 90 w 152"/>
                <a:gd name="T67" fmla="*/ 12 h 49"/>
                <a:gd name="T68" fmla="*/ 96 w 152"/>
                <a:gd name="T69" fmla="*/ 2 h 49"/>
                <a:gd name="T70" fmla="*/ 108 w 152"/>
                <a:gd name="T71" fmla="*/ 2 h 49"/>
                <a:gd name="T72" fmla="*/ 152 w 152"/>
                <a:gd name="T73" fmla="*/ 1 h 49"/>
                <a:gd name="T74" fmla="*/ 127 w 152"/>
                <a:gd name="T75" fmla="*/ 22 h 49"/>
                <a:gd name="T76" fmla="*/ 144 w 152"/>
                <a:gd name="T77" fmla="*/ 22 h 49"/>
                <a:gd name="T78" fmla="*/ 142 w 152"/>
                <a:gd name="T79" fmla="*/ 44 h 49"/>
                <a:gd name="T80" fmla="*/ 122 w 152"/>
                <a:gd name="T81" fmla="*/ 45 h 49"/>
                <a:gd name="T82" fmla="*/ 123 w 152"/>
                <a:gd name="T83" fmla="*/ 18 h 49"/>
                <a:gd name="T84" fmla="*/ 152 w 152"/>
                <a:gd name="T85" fmla="*/ 1 h 49"/>
                <a:gd name="T86" fmla="*/ 126 w 152"/>
                <a:gd name="T87" fmla="*/ 36 h 49"/>
                <a:gd name="T88" fmla="*/ 132 w 152"/>
                <a:gd name="T89" fmla="*/ 47 h 49"/>
                <a:gd name="T90" fmla="*/ 139 w 152"/>
                <a:gd name="T91" fmla="*/ 33 h 49"/>
                <a:gd name="T92" fmla="*/ 134 w 152"/>
                <a:gd name="T93"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2" h="49">
                  <a:moveTo>
                    <a:pt x="25" y="1"/>
                  </a:moveTo>
                  <a:cubicBezTo>
                    <a:pt x="26" y="1"/>
                    <a:pt x="26" y="1"/>
                    <a:pt x="26" y="1"/>
                  </a:cubicBezTo>
                  <a:cubicBezTo>
                    <a:pt x="21" y="22"/>
                    <a:pt x="21" y="22"/>
                    <a:pt x="21" y="22"/>
                  </a:cubicBezTo>
                  <a:cubicBezTo>
                    <a:pt x="16" y="41"/>
                    <a:pt x="16" y="41"/>
                    <a:pt x="16" y="41"/>
                  </a:cubicBezTo>
                  <a:cubicBezTo>
                    <a:pt x="16" y="43"/>
                    <a:pt x="16" y="44"/>
                    <a:pt x="16" y="45"/>
                  </a:cubicBezTo>
                  <a:cubicBezTo>
                    <a:pt x="16" y="45"/>
                    <a:pt x="16" y="46"/>
                    <a:pt x="17" y="46"/>
                  </a:cubicBezTo>
                  <a:cubicBezTo>
                    <a:pt x="17" y="46"/>
                    <a:pt x="18" y="46"/>
                    <a:pt x="19" y="46"/>
                  </a:cubicBezTo>
                  <a:cubicBezTo>
                    <a:pt x="21" y="46"/>
                    <a:pt x="22" y="47"/>
                    <a:pt x="23" y="47"/>
                  </a:cubicBezTo>
                  <a:cubicBezTo>
                    <a:pt x="22" y="49"/>
                    <a:pt x="22" y="49"/>
                    <a:pt x="22" y="49"/>
                  </a:cubicBezTo>
                  <a:cubicBezTo>
                    <a:pt x="18" y="48"/>
                    <a:pt x="14" y="48"/>
                    <a:pt x="10" y="48"/>
                  </a:cubicBezTo>
                  <a:cubicBezTo>
                    <a:pt x="7" y="48"/>
                    <a:pt x="4" y="48"/>
                    <a:pt x="0" y="49"/>
                  </a:cubicBezTo>
                  <a:cubicBezTo>
                    <a:pt x="1" y="47"/>
                    <a:pt x="1" y="47"/>
                    <a:pt x="1" y="47"/>
                  </a:cubicBezTo>
                  <a:cubicBezTo>
                    <a:pt x="4" y="46"/>
                    <a:pt x="6" y="46"/>
                    <a:pt x="7" y="45"/>
                  </a:cubicBezTo>
                  <a:cubicBezTo>
                    <a:pt x="8" y="45"/>
                    <a:pt x="9" y="44"/>
                    <a:pt x="10" y="42"/>
                  </a:cubicBezTo>
                  <a:cubicBezTo>
                    <a:pt x="11" y="41"/>
                    <a:pt x="11" y="39"/>
                    <a:pt x="11" y="38"/>
                  </a:cubicBezTo>
                  <a:cubicBezTo>
                    <a:pt x="16" y="22"/>
                    <a:pt x="16" y="22"/>
                    <a:pt x="16" y="22"/>
                  </a:cubicBezTo>
                  <a:cubicBezTo>
                    <a:pt x="17" y="15"/>
                    <a:pt x="18" y="12"/>
                    <a:pt x="18" y="11"/>
                  </a:cubicBezTo>
                  <a:cubicBezTo>
                    <a:pt x="18" y="10"/>
                    <a:pt x="17" y="10"/>
                    <a:pt x="17" y="10"/>
                  </a:cubicBezTo>
                  <a:cubicBezTo>
                    <a:pt x="16" y="10"/>
                    <a:pt x="13" y="11"/>
                    <a:pt x="9" y="13"/>
                  </a:cubicBezTo>
                  <a:cubicBezTo>
                    <a:pt x="8" y="11"/>
                    <a:pt x="8" y="11"/>
                    <a:pt x="8" y="11"/>
                  </a:cubicBezTo>
                  <a:cubicBezTo>
                    <a:pt x="13" y="9"/>
                    <a:pt x="17" y="7"/>
                    <a:pt x="19" y="6"/>
                  </a:cubicBezTo>
                  <a:cubicBezTo>
                    <a:pt x="21" y="4"/>
                    <a:pt x="23" y="3"/>
                    <a:pt x="25" y="1"/>
                  </a:cubicBezTo>
                  <a:close/>
                  <a:moveTo>
                    <a:pt x="37" y="49"/>
                  </a:moveTo>
                  <a:cubicBezTo>
                    <a:pt x="37" y="47"/>
                    <a:pt x="37" y="47"/>
                    <a:pt x="37" y="47"/>
                  </a:cubicBezTo>
                  <a:cubicBezTo>
                    <a:pt x="49" y="46"/>
                    <a:pt x="57" y="40"/>
                    <a:pt x="61" y="28"/>
                  </a:cubicBezTo>
                  <a:cubicBezTo>
                    <a:pt x="58" y="30"/>
                    <a:pt x="55" y="32"/>
                    <a:pt x="52" y="32"/>
                  </a:cubicBezTo>
                  <a:cubicBezTo>
                    <a:pt x="49" y="32"/>
                    <a:pt x="46" y="31"/>
                    <a:pt x="45" y="28"/>
                  </a:cubicBezTo>
                  <a:cubicBezTo>
                    <a:pt x="43" y="26"/>
                    <a:pt x="42" y="23"/>
                    <a:pt x="42" y="19"/>
                  </a:cubicBezTo>
                  <a:cubicBezTo>
                    <a:pt x="42" y="14"/>
                    <a:pt x="43" y="10"/>
                    <a:pt x="46" y="6"/>
                  </a:cubicBezTo>
                  <a:cubicBezTo>
                    <a:pt x="49" y="3"/>
                    <a:pt x="53" y="1"/>
                    <a:pt x="57" y="1"/>
                  </a:cubicBezTo>
                  <a:cubicBezTo>
                    <a:pt x="61" y="1"/>
                    <a:pt x="64" y="3"/>
                    <a:pt x="66" y="5"/>
                  </a:cubicBezTo>
                  <a:cubicBezTo>
                    <a:pt x="68" y="8"/>
                    <a:pt x="70" y="12"/>
                    <a:pt x="70" y="17"/>
                  </a:cubicBezTo>
                  <a:cubicBezTo>
                    <a:pt x="70" y="25"/>
                    <a:pt x="67" y="33"/>
                    <a:pt x="61" y="39"/>
                  </a:cubicBezTo>
                  <a:cubicBezTo>
                    <a:pt x="55" y="46"/>
                    <a:pt x="47" y="49"/>
                    <a:pt x="37" y="49"/>
                  </a:cubicBezTo>
                  <a:close/>
                  <a:moveTo>
                    <a:pt x="62" y="25"/>
                  </a:moveTo>
                  <a:cubicBezTo>
                    <a:pt x="62" y="21"/>
                    <a:pt x="63" y="17"/>
                    <a:pt x="63" y="15"/>
                  </a:cubicBezTo>
                  <a:cubicBezTo>
                    <a:pt x="63" y="11"/>
                    <a:pt x="62" y="8"/>
                    <a:pt x="61" y="6"/>
                  </a:cubicBezTo>
                  <a:cubicBezTo>
                    <a:pt x="60" y="4"/>
                    <a:pt x="58" y="3"/>
                    <a:pt x="56" y="3"/>
                  </a:cubicBezTo>
                  <a:cubicBezTo>
                    <a:pt x="54" y="3"/>
                    <a:pt x="52" y="5"/>
                    <a:pt x="51" y="7"/>
                  </a:cubicBezTo>
                  <a:cubicBezTo>
                    <a:pt x="49" y="10"/>
                    <a:pt x="49" y="13"/>
                    <a:pt x="49" y="18"/>
                  </a:cubicBezTo>
                  <a:cubicBezTo>
                    <a:pt x="49" y="21"/>
                    <a:pt x="49" y="24"/>
                    <a:pt x="50" y="26"/>
                  </a:cubicBezTo>
                  <a:cubicBezTo>
                    <a:pt x="52" y="28"/>
                    <a:pt x="53" y="28"/>
                    <a:pt x="55" y="28"/>
                  </a:cubicBezTo>
                  <a:cubicBezTo>
                    <a:pt x="57" y="28"/>
                    <a:pt x="59" y="27"/>
                    <a:pt x="62" y="25"/>
                  </a:cubicBezTo>
                  <a:close/>
                  <a:moveTo>
                    <a:pt x="110" y="0"/>
                  </a:moveTo>
                  <a:cubicBezTo>
                    <a:pt x="113" y="0"/>
                    <a:pt x="113" y="0"/>
                    <a:pt x="113" y="0"/>
                  </a:cubicBezTo>
                  <a:cubicBezTo>
                    <a:pt x="110" y="6"/>
                    <a:pt x="110" y="6"/>
                    <a:pt x="110" y="6"/>
                  </a:cubicBezTo>
                  <a:cubicBezTo>
                    <a:pt x="109" y="7"/>
                    <a:pt x="108" y="7"/>
                    <a:pt x="105" y="7"/>
                  </a:cubicBezTo>
                  <a:cubicBezTo>
                    <a:pt x="99" y="7"/>
                    <a:pt x="95" y="7"/>
                    <a:pt x="94" y="8"/>
                  </a:cubicBezTo>
                  <a:cubicBezTo>
                    <a:pt x="93" y="10"/>
                    <a:pt x="92" y="11"/>
                    <a:pt x="92" y="12"/>
                  </a:cubicBezTo>
                  <a:cubicBezTo>
                    <a:pt x="92" y="13"/>
                    <a:pt x="92" y="13"/>
                    <a:pt x="93" y="14"/>
                  </a:cubicBezTo>
                  <a:cubicBezTo>
                    <a:pt x="93" y="14"/>
                    <a:pt x="94" y="14"/>
                    <a:pt x="95" y="15"/>
                  </a:cubicBezTo>
                  <a:cubicBezTo>
                    <a:pt x="98" y="16"/>
                    <a:pt x="100" y="17"/>
                    <a:pt x="102" y="19"/>
                  </a:cubicBezTo>
                  <a:cubicBezTo>
                    <a:pt x="103" y="22"/>
                    <a:pt x="104" y="24"/>
                    <a:pt x="104" y="28"/>
                  </a:cubicBezTo>
                  <a:cubicBezTo>
                    <a:pt x="104" y="33"/>
                    <a:pt x="102" y="38"/>
                    <a:pt x="98" y="42"/>
                  </a:cubicBezTo>
                  <a:cubicBezTo>
                    <a:pt x="93" y="47"/>
                    <a:pt x="88" y="49"/>
                    <a:pt x="83" y="49"/>
                  </a:cubicBezTo>
                  <a:cubicBezTo>
                    <a:pt x="80" y="49"/>
                    <a:pt x="79" y="49"/>
                    <a:pt x="77" y="48"/>
                  </a:cubicBezTo>
                  <a:cubicBezTo>
                    <a:pt x="76" y="47"/>
                    <a:pt x="76" y="46"/>
                    <a:pt x="76" y="45"/>
                  </a:cubicBezTo>
                  <a:cubicBezTo>
                    <a:pt x="76" y="45"/>
                    <a:pt x="76" y="44"/>
                    <a:pt x="76" y="44"/>
                  </a:cubicBezTo>
                  <a:cubicBezTo>
                    <a:pt x="77" y="43"/>
                    <a:pt x="77" y="43"/>
                    <a:pt x="78" y="43"/>
                  </a:cubicBezTo>
                  <a:cubicBezTo>
                    <a:pt x="79" y="43"/>
                    <a:pt x="79" y="43"/>
                    <a:pt x="80" y="44"/>
                  </a:cubicBezTo>
                  <a:cubicBezTo>
                    <a:pt x="82" y="45"/>
                    <a:pt x="84" y="46"/>
                    <a:pt x="85" y="46"/>
                  </a:cubicBezTo>
                  <a:cubicBezTo>
                    <a:pt x="89" y="46"/>
                    <a:pt x="92" y="44"/>
                    <a:pt x="95" y="41"/>
                  </a:cubicBezTo>
                  <a:cubicBezTo>
                    <a:pt x="98" y="38"/>
                    <a:pt x="99" y="35"/>
                    <a:pt x="99" y="31"/>
                  </a:cubicBezTo>
                  <a:cubicBezTo>
                    <a:pt x="99" y="29"/>
                    <a:pt x="99" y="26"/>
                    <a:pt x="97" y="25"/>
                  </a:cubicBezTo>
                  <a:cubicBezTo>
                    <a:pt x="96" y="23"/>
                    <a:pt x="94" y="21"/>
                    <a:pt x="91" y="20"/>
                  </a:cubicBezTo>
                  <a:cubicBezTo>
                    <a:pt x="90" y="19"/>
                    <a:pt x="89" y="19"/>
                    <a:pt x="89" y="19"/>
                  </a:cubicBezTo>
                  <a:cubicBezTo>
                    <a:pt x="89" y="18"/>
                    <a:pt x="88" y="18"/>
                    <a:pt x="88" y="17"/>
                  </a:cubicBezTo>
                  <a:cubicBezTo>
                    <a:pt x="88" y="16"/>
                    <a:pt x="89" y="14"/>
                    <a:pt x="90" y="12"/>
                  </a:cubicBezTo>
                  <a:cubicBezTo>
                    <a:pt x="92" y="3"/>
                    <a:pt x="92" y="3"/>
                    <a:pt x="92" y="3"/>
                  </a:cubicBezTo>
                  <a:cubicBezTo>
                    <a:pt x="94" y="3"/>
                    <a:pt x="95" y="2"/>
                    <a:pt x="96" y="2"/>
                  </a:cubicBezTo>
                  <a:cubicBezTo>
                    <a:pt x="105" y="2"/>
                    <a:pt x="105" y="2"/>
                    <a:pt x="105" y="2"/>
                  </a:cubicBezTo>
                  <a:cubicBezTo>
                    <a:pt x="106" y="2"/>
                    <a:pt x="108" y="2"/>
                    <a:pt x="108" y="2"/>
                  </a:cubicBezTo>
                  <a:cubicBezTo>
                    <a:pt x="109" y="2"/>
                    <a:pt x="110" y="1"/>
                    <a:pt x="110" y="0"/>
                  </a:cubicBezTo>
                  <a:close/>
                  <a:moveTo>
                    <a:pt x="152" y="1"/>
                  </a:moveTo>
                  <a:cubicBezTo>
                    <a:pt x="151" y="3"/>
                    <a:pt x="151" y="3"/>
                    <a:pt x="151" y="3"/>
                  </a:cubicBezTo>
                  <a:cubicBezTo>
                    <a:pt x="139" y="4"/>
                    <a:pt x="131" y="10"/>
                    <a:pt x="127" y="22"/>
                  </a:cubicBezTo>
                  <a:cubicBezTo>
                    <a:pt x="130" y="20"/>
                    <a:pt x="133" y="19"/>
                    <a:pt x="136" y="19"/>
                  </a:cubicBezTo>
                  <a:cubicBezTo>
                    <a:pt x="140" y="19"/>
                    <a:pt x="142" y="20"/>
                    <a:pt x="144" y="22"/>
                  </a:cubicBezTo>
                  <a:cubicBezTo>
                    <a:pt x="145" y="24"/>
                    <a:pt x="146" y="27"/>
                    <a:pt x="146" y="31"/>
                  </a:cubicBezTo>
                  <a:cubicBezTo>
                    <a:pt x="146" y="36"/>
                    <a:pt x="145" y="40"/>
                    <a:pt x="142" y="44"/>
                  </a:cubicBezTo>
                  <a:cubicBezTo>
                    <a:pt x="139" y="47"/>
                    <a:pt x="135" y="49"/>
                    <a:pt x="131" y="49"/>
                  </a:cubicBezTo>
                  <a:cubicBezTo>
                    <a:pt x="127" y="49"/>
                    <a:pt x="124" y="48"/>
                    <a:pt x="122" y="45"/>
                  </a:cubicBezTo>
                  <a:cubicBezTo>
                    <a:pt x="120" y="42"/>
                    <a:pt x="119" y="38"/>
                    <a:pt x="119" y="33"/>
                  </a:cubicBezTo>
                  <a:cubicBezTo>
                    <a:pt x="119" y="28"/>
                    <a:pt x="120" y="23"/>
                    <a:pt x="123" y="18"/>
                  </a:cubicBezTo>
                  <a:cubicBezTo>
                    <a:pt x="126" y="13"/>
                    <a:pt x="129" y="9"/>
                    <a:pt x="134" y="6"/>
                  </a:cubicBezTo>
                  <a:cubicBezTo>
                    <a:pt x="139" y="3"/>
                    <a:pt x="145" y="1"/>
                    <a:pt x="152" y="1"/>
                  </a:cubicBezTo>
                  <a:close/>
                  <a:moveTo>
                    <a:pt x="127" y="25"/>
                  </a:moveTo>
                  <a:cubicBezTo>
                    <a:pt x="126" y="29"/>
                    <a:pt x="126" y="33"/>
                    <a:pt x="126" y="36"/>
                  </a:cubicBezTo>
                  <a:cubicBezTo>
                    <a:pt x="126" y="39"/>
                    <a:pt x="126" y="42"/>
                    <a:pt x="127" y="44"/>
                  </a:cubicBezTo>
                  <a:cubicBezTo>
                    <a:pt x="129" y="46"/>
                    <a:pt x="130" y="47"/>
                    <a:pt x="132" y="47"/>
                  </a:cubicBezTo>
                  <a:cubicBezTo>
                    <a:pt x="134" y="47"/>
                    <a:pt x="136" y="46"/>
                    <a:pt x="138" y="43"/>
                  </a:cubicBezTo>
                  <a:cubicBezTo>
                    <a:pt x="139" y="40"/>
                    <a:pt x="139" y="37"/>
                    <a:pt x="139" y="33"/>
                  </a:cubicBezTo>
                  <a:cubicBezTo>
                    <a:pt x="139" y="29"/>
                    <a:pt x="139" y="27"/>
                    <a:pt x="138" y="25"/>
                  </a:cubicBezTo>
                  <a:cubicBezTo>
                    <a:pt x="137" y="23"/>
                    <a:pt x="136" y="22"/>
                    <a:pt x="134" y="22"/>
                  </a:cubicBezTo>
                  <a:cubicBezTo>
                    <a:pt x="132" y="22"/>
                    <a:pt x="129" y="23"/>
                    <a:pt x="127" y="25"/>
                  </a:cubicBezTo>
                  <a:close/>
                </a:path>
              </a:pathLst>
            </a:custGeom>
            <a:solidFill>
              <a:schemeClr val="bg1"/>
            </a:solidFill>
            <a:ln w="3175" cap="flat">
              <a:solidFill>
                <a:srgbClr val="FFFFFF"/>
              </a:solidFill>
              <a:prstDash val="solid"/>
              <a:miter lim="800000"/>
            </a:ln>
          </p:spPr>
          <p:txBody>
            <a:bodyPr vert="horz" wrap="square" lIns="91439" tIns="45720" rIns="91439" bIns="45720" numCol="1" anchor="t" anchorCtr="0" compatLnSpc="1"/>
            <a:p>
              <a:endParaRPr lang="zh-CN" altLang="en-US" sz="1800"/>
            </a:p>
          </p:txBody>
        </p:sp>
        <p:sp>
          <p:nvSpPr>
            <p:cNvPr id="73" name="Freeform 16"/>
            <p:cNvSpPr/>
            <p:nvPr>
              <p:custDataLst>
                <p:tags r:id="rId10"/>
              </p:custDataLst>
            </p:nvPr>
          </p:nvSpPr>
          <p:spPr bwMode="auto">
            <a:xfrm>
              <a:off x="1751032" y="5589641"/>
              <a:ext cx="771397" cy="376623"/>
            </a:xfrm>
            <a:custGeom>
              <a:avLst/>
              <a:gdLst>
                <a:gd name="T0" fmla="*/ 187 w 208"/>
                <a:gd name="T1" fmla="*/ 1 h 101"/>
                <a:gd name="T2" fmla="*/ 208 w 208"/>
                <a:gd name="T3" fmla="*/ 4 h 101"/>
                <a:gd name="T4" fmla="*/ 72 w 208"/>
                <a:gd name="T5" fmla="*/ 93 h 101"/>
                <a:gd name="T6" fmla="*/ 33 w 208"/>
                <a:gd name="T7" fmla="*/ 0 h 101"/>
                <a:gd name="T8" fmla="*/ 43 w 208"/>
                <a:gd name="T9" fmla="*/ 9 h 101"/>
                <a:gd name="T10" fmla="*/ 45 w 208"/>
                <a:gd name="T11" fmla="*/ 83 h 101"/>
                <a:gd name="T12" fmla="*/ 187 w 208"/>
                <a:gd name="T13" fmla="*/ 1 h 101"/>
              </a:gdLst>
              <a:ahLst/>
              <a:cxnLst>
                <a:cxn ang="0">
                  <a:pos x="T0" y="T1"/>
                </a:cxn>
                <a:cxn ang="0">
                  <a:pos x="T2" y="T3"/>
                </a:cxn>
                <a:cxn ang="0">
                  <a:pos x="T4" y="T5"/>
                </a:cxn>
                <a:cxn ang="0">
                  <a:pos x="T6" y="T7"/>
                </a:cxn>
                <a:cxn ang="0">
                  <a:pos x="T8" y="T9"/>
                </a:cxn>
                <a:cxn ang="0">
                  <a:pos x="T10" y="T11"/>
                </a:cxn>
                <a:cxn ang="0">
                  <a:pos x="T12" y="T13"/>
                </a:cxn>
              </a:cxnLst>
              <a:rect l="0" t="0" r="r" b="b"/>
              <a:pathLst>
                <a:path w="208" h="101">
                  <a:moveTo>
                    <a:pt x="187" y="1"/>
                  </a:moveTo>
                  <a:cubicBezTo>
                    <a:pt x="196" y="1"/>
                    <a:pt x="198" y="4"/>
                    <a:pt x="208" y="4"/>
                  </a:cubicBezTo>
                  <a:cubicBezTo>
                    <a:pt x="183" y="32"/>
                    <a:pt x="123" y="91"/>
                    <a:pt x="72" y="93"/>
                  </a:cubicBezTo>
                  <a:cubicBezTo>
                    <a:pt x="37" y="95"/>
                    <a:pt x="0" y="73"/>
                    <a:pt x="33" y="0"/>
                  </a:cubicBezTo>
                  <a:cubicBezTo>
                    <a:pt x="38" y="4"/>
                    <a:pt x="38" y="5"/>
                    <a:pt x="43" y="9"/>
                  </a:cubicBezTo>
                  <a:cubicBezTo>
                    <a:pt x="19" y="49"/>
                    <a:pt x="28" y="73"/>
                    <a:pt x="45" y="83"/>
                  </a:cubicBezTo>
                  <a:cubicBezTo>
                    <a:pt x="77" y="101"/>
                    <a:pt x="155" y="46"/>
                    <a:pt x="187" y="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39" tIns="45720" rIns="91439" bIns="45720" numCol="1" anchor="t" anchorCtr="0" compatLnSpc="1"/>
            <a:p>
              <a:endParaRPr lang="zh-CN" altLang="en-US" sz="1800"/>
            </a:p>
          </p:txBody>
        </p:sp>
        <p:sp>
          <p:nvSpPr>
            <p:cNvPr id="74" name="Freeform 17"/>
            <p:cNvSpPr/>
            <p:nvPr>
              <p:custDataLst>
                <p:tags r:id="rId11"/>
              </p:custDataLst>
            </p:nvPr>
          </p:nvSpPr>
          <p:spPr bwMode="auto">
            <a:xfrm>
              <a:off x="2068666" y="5031512"/>
              <a:ext cx="712408" cy="306290"/>
            </a:xfrm>
            <a:custGeom>
              <a:avLst/>
              <a:gdLst>
                <a:gd name="T0" fmla="*/ 18 w 192"/>
                <a:gd name="T1" fmla="*/ 81 h 82"/>
                <a:gd name="T2" fmla="*/ 0 w 192"/>
                <a:gd name="T3" fmla="*/ 79 h 82"/>
                <a:gd name="T4" fmla="*/ 74 w 192"/>
                <a:gd name="T5" fmla="*/ 19 h 82"/>
                <a:gd name="T6" fmla="*/ 117 w 192"/>
                <a:gd name="T7" fmla="*/ 3 h 82"/>
                <a:gd name="T8" fmla="*/ 163 w 192"/>
                <a:gd name="T9" fmla="*/ 82 h 82"/>
                <a:gd name="T10" fmla="*/ 153 w 192"/>
                <a:gd name="T11" fmla="*/ 77 h 82"/>
                <a:gd name="T12" fmla="*/ 140 w 192"/>
                <a:gd name="T13" fmla="*/ 10 h 82"/>
                <a:gd name="T14" fmla="*/ 18 w 192"/>
                <a:gd name="T15" fmla="*/ 81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82">
                  <a:moveTo>
                    <a:pt x="18" y="81"/>
                  </a:moveTo>
                  <a:cubicBezTo>
                    <a:pt x="10" y="81"/>
                    <a:pt x="8" y="78"/>
                    <a:pt x="0" y="79"/>
                  </a:cubicBezTo>
                  <a:cubicBezTo>
                    <a:pt x="14" y="63"/>
                    <a:pt x="42" y="37"/>
                    <a:pt x="74" y="19"/>
                  </a:cubicBezTo>
                  <a:cubicBezTo>
                    <a:pt x="88" y="12"/>
                    <a:pt x="102" y="4"/>
                    <a:pt x="117" y="3"/>
                  </a:cubicBezTo>
                  <a:cubicBezTo>
                    <a:pt x="148" y="0"/>
                    <a:pt x="192" y="20"/>
                    <a:pt x="163" y="82"/>
                  </a:cubicBezTo>
                  <a:cubicBezTo>
                    <a:pt x="160" y="78"/>
                    <a:pt x="157" y="80"/>
                    <a:pt x="153" y="77"/>
                  </a:cubicBezTo>
                  <a:cubicBezTo>
                    <a:pt x="176" y="35"/>
                    <a:pt x="158" y="10"/>
                    <a:pt x="140" y="10"/>
                  </a:cubicBezTo>
                  <a:cubicBezTo>
                    <a:pt x="103" y="10"/>
                    <a:pt x="44" y="41"/>
                    <a:pt x="18" y="8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39" tIns="45720" rIns="91439" bIns="45720" numCol="1" anchor="t" anchorCtr="0" compatLnSpc="1"/>
            <a:p>
              <a:endParaRPr lang="zh-CN" altLang="en-US" sz="1800"/>
            </a:p>
          </p:txBody>
        </p:sp>
        <p:sp>
          <p:nvSpPr>
            <p:cNvPr id="75" name="Freeform 18"/>
            <p:cNvSpPr/>
            <p:nvPr>
              <p:custDataLst>
                <p:tags r:id="rId12"/>
              </p:custDataLst>
            </p:nvPr>
          </p:nvSpPr>
          <p:spPr bwMode="auto">
            <a:xfrm>
              <a:off x="1671623" y="5408135"/>
              <a:ext cx="156548" cy="181505"/>
            </a:xfrm>
            <a:custGeom>
              <a:avLst/>
              <a:gdLst>
                <a:gd name="T0" fmla="*/ 32 w 42"/>
                <a:gd name="T1" fmla="*/ 0 h 49"/>
                <a:gd name="T2" fmla="*/ 32 w 42"/>
                <a:gd name="T3" fmla="*/ 27 h 49"/>
                <a:gd name="T4" fmla="*/ 30 w 42"/>
                <a:gd name="T5" fmla="*/ 38 h 49"/>
                <a:gd name="T6" fmla="*/ 21 w 42"/>
                <a:gd name="T7" fmla="*/ 42 h 49"/>
                <a:gd name="T8" fmla="*/ 13 w 42"/>
                <a:gd name="T9" fmla="*/ 38 h 49"/>
                <a:gd name="T10" fmla="*/ 11 w 42"/>
                <a:gd name="T11" fmla="*/ 27 h 49"/>
                <a:gd name="T12" fmla="*/ 11 w 42"/>
                <a:gd name="T13" fmla="*/ 0 h 49"/>
                <a:gd name="T14" fmla="*/ 0 w 42"/>
                <a:gd name="T15" fmla="*/ 0 h 49"/>
                <a:gd name="T16" fmla="*/ 0 w 42"/>
                <a:gd name="T17" fmla="*/ 31 h 49"/>
                <a:gd name="T18" fmla="*/ 21 w 42"/>
                <a:gd name="T19" fmla="*/ 49 h 49"/>
                <a:gd name="T20" fmla="*/ 42 w 42"/>
                <a:gd name="T21" fmla="*/ 31 h 49"/>
                <a:gd name="T22" fmla="*/ 42 w 42"/>
                <a:gd name="T23" fmla="*/ 0 h 49"/>
                <a:gd name="T24" fmla="*/ 32 w 42"/>
                <a:gd name="T25"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49">
                  <a:moveTo>
                    <a:pt x="32" y="0"/>
                  </a:moveTo>
                  <a:cubicBezTo>
                    <a:pt x="32" y="27"/>
                    <a:pt x="32" y="27"/>
                    <a:pt x="32" y="27"/>
                  </a:cubicBezTo>
                  <a:cubicBezTo>
                    <a:pt x="32" y="32"/>
                    <a:pt x="31" y="36"/>
                    <a:pt x="30" y="38"/>
                  </a:cubicBezTo>
                  <a:cubicBezTo>
                    <a:pt x="28" y="41"/>
                    <a:pt x="25" y="42"/>
                    <a:pt x="21" y="42"/>
                  </a:cubicBezTo>
                  <a:cubicBezTo>
                    <a:pt x="17" y="42"/>
                    <a:pt x="14" y="41"/>
                    <a:pt x="13" y="38"/>
                  </a:cubicBezTo>
                  <a:cubicBezTo>
                    <a:pt x="11" y="36"/>
                    <a:pt x="10" y="32"/>
                    <a:pt x="11" y="27"/>
                  </a:cubicBezTo>
                  <a:cubicBezTo>
                    <a:pt x="11" y="0"/>
                    <a:pt x="11" y="0"/>
                    <a:pt x="11" y="0"/>
                  </a:cubicBezTo>
                  <a:cubicBezTo>
                    <a:pt x="0" y="0"/>
                    <a:pt x="0" y="0"/>
                    <a:pt x="0" y="0"/>
                  </a:cubicBezTo>
                  <a:cubicBezTo>
                    <a:pt x="0" y="31"/>
                    <a:pt x="0" y="31"/>
                    <a:pt x="0" y="31"/>
                  </a:cubicBezTo>
                  <a:cubicBezTo>
                    <a:pt x="0" y="43"/>
                    <a:pt x="8" y="49"/>
                    <a:pt x="21" y="49"/>
                  </a:cubicBezTo>
                  <a:cubicBezTo>
                    <a:pt x="35" y="49"/>
                    <a:pt x="42" y="43"/>
                    <a:pt x="42" y="31"/>
                  </a:cubicBezTo>
                  <a:cubicBezTo>
                    <a:pt x="42" y="0"/>
                    <a:pt x="42" y="0"/>
                    <a:pt x="42" y="0"/>
                  </a:cubicBezTo>
                  <a:lnTo>
                    <a:pt x="32" y="0"/>
                  </a:lnTo>
                  <a:close/>
                </a:path>
              </a:pathLst>
            </a:custGeom>
            <a:solidFill>
              <a:schemeClr val="bg1"/>
            </a:solidFill>
            <a:ln>
              <a:noFill/>
            </a:ln>
          </p:spPr>
          <p:txBody>
            <a:bodyPr vert="horz" wrap="square" lIns="91439" tIns="45720" rIns="91439" bIns="45720" numCol="1" anchor="t" anchorCtr="0" compatLnSpc="1"/>
            <a:p>
              <a:endParaRPr lang="zh-CN" altLang="en-US" sz="1800"/>
            </a:p>
          </p:txBody>
        </p:sp>
        <p:sp>
          <p:nvSpPr>
            <p:cNvPr id="76" name="Freeform 19"/>
            <p:cNvSpPr/>
            <p:nvPr>
              <p:custDataLst>
                <p:tags r:id="rId13"/>
              </p:custDataLst>
            </p:nvPr>
          </p:nvSpPr>
          <p:spPr bwMode="auto">
            <a:xfrm>
              <a:off x="2243365" y="5392254"/>
              <a:ext cx="161086" cy="206462"/>
            </a:xfrm>
            <a:custGeom>
              <a:avLst/>
              <a:gdLst>
                <a:gd name="T0" fmla="*/ 42 w 43"/>
                <a:gd name="T1" fmla="*/ 16 h 55"/>
                <a:gd name="T2" fmla="*/ 23 w 43"/>
                <a:gd name="T3" fmla="*/ 0 h 55"/>
                <a:gd name="T4" fmla="*/ 1 w 43"/>
                <a:gd name="T5" fmla="*/ 17 h 55"/>
                <a:gd name="T6" fmla="*/ 19 w 43"/>
                <a:gd name="T7" fmla="*/ 32 h 55"/>
                <a:gd name="T8" fmla="*/ 21 w 43"/>
                <a:gd name="T9" fmla="*/ 33 h 55"/>
                <a:gd name="T10" fmla="*/ 31 w 43"/>
                <a:gd name="T11" fmla="*/ 40 h 55"/>
                <a:gd name="T12" fmla="*/ 20 w 43"/>
                <a:gd name="T13" fmla="*/ 47 h 55"/>
                <a:gd name="T14" fmla="*/ 11 w 43"/>
                <a:gd name="T15" fmla="*/ 37 h 55"/>
                <a:gd name="T16" fmla="*/ 0 w 43"/>
                <a:gd name="T17" fmla="*/ 37 h 55"/>
                <a:gd name="T18" fmla="*/ 20 w 43"/>
                <a:gd name="T19" fmla="*/ 55 h 55"/>
                <a:gd name="T20" fmla="*/ 43 w 43"/>
                <a:gd name="T21" fmla="*/ 38 h 55"/>
                <a:gd name="T22" fmla="*/ 25 w 43"/>
                <a:gd name="T23" fmla="*/ 23 h 55"/>
                <a:gd name="T24" fmla="*/ 23 w 43"/>
                <a:gd name="T25" fmla="*/ 23 h 55"/>
                <a:gd name="T26" fmla="*/ 13 w 43"/>
                <a:gd name="T27" fmla="*/ 15 h 55"/>
                <a:gd name="T28" fmla="*/ 22 w 43"/>
                <a:gd name="T29" fmla="*/ 8 h 55"/>
                <a:gd name="T30" fmla="*/ 31 w 43"/>
                <a:gd name="T31" fmla="*/ 16 h 55"/>
                <a:gd name="T32" fmla="*/ 42 w 43"/>
                <a:gd name="T33" fmla="*/ 1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55">
                  <a:moveTo>
                    <a:pt x="42" y="16"/>
                  </a:moveTo>
                  <a:cubicBezTo>
                    <a:pt x="41" y="6"/>
                    <a:pt x="35" y="0"/>
                    <a:pt x="23" y="0"/>
                  </a:cubicBezTo>
                  <a:cubicBezTo>
                    <a:pt x="9" y="1"/>
                    <a:pt x="2" y="6"/>
                    <a:pt x="1" y="17"/>
                  </a:cubicBezTo>
                  <a:cubicBezTo>
                    <a:pt x="1" y="24"/>
                    <a:pt x="7" y="29"/>
                    <a:pt x="19" y="32"/>
                  </a:cubicBezTo>
                  <a:cubicBezTo>
                    <a:pt x="19" y="32"/>
                    <a:pt x="20" y="32"/>
                    <a:pt x="21" y="33"/>
                  </a:cubicBezTo>
                  <a:cubicBezTo>
                    <a:pt x="28" y="34"/>
                    <a:pt x="31" y="36"/>
                    <a:pt x="31" y="40"/>
                  </a:cubicBezTo>
                  <a:cubicBezTo>
                    <a:pt x="31" y="45"/>
                    <a:pt x="27" y="47"/>
                    <a:pt x="20" y="47"/>
                  </a:cubicBezTo>
                  <a:cubicBezTo>
                    <a:pt x="14" y="47"/>
                    <a:pt x="11" y="43"/>
                    <a:pt x="11" y="37"/>
                  </a:cubicBezTo>
                  <a:cubicBezTo>
                    <a:pt x="0" y="37"/>
                    <a:pt x="0" y="37"/>
                    <a:pt x="0" y="37"/>
                  </a:cubicBezTo>
                  <a:cubicBezTo>
                    <a:pt x="0" y="49"/>
                    <a:pt x="6" y="55"/>
                    <a:pt x="20" y="55"/>
                  </a:cubicBezTo>
                  <a:cubicBezTo>
                    <a:pt x="35" y="54"/>
                    <a:pt x="43" y="49"/>
                    <a:pt x="43" y="38"/>
                  </a:cubicBezTo>
                  <a:cubicBezTo>
                    <a:pt x="43" y="30"/>
                    <a:pt x="37" y="25"/>
                    <a:pt x="25" y="23"/>
                  </a:cubicBezTo>
                  <a:cubicBezTo>
                    <a:pt x="24" y="23"/>
                    <a:pt x="23" y="23"/>
                    <a:pt x="23" y="23"/>
                  </a:cubicBezTo>
                  <a:cubicBezTo>
                    <a:pt x="16" y="22"/>
                    <a:pt x="13" y="19"/>
                    <a:pt x="13" y="15"/>
                  </a:cubicBezTo>
                  <a:cubicBezTo>
                    <a:pt x="14" y="11"/>
                    <a:pt x="16" y="9"/>
                    <a:pt x="22" y="8"/>
                  </a:cubicBezTo>
                  <a:cubicBezTo>
                    <a:pt x="28" y="8"/>
                    <a:pt x="30" y="11"/>
                    <a:pt x="31" y="16"/>
                  </a:cubicBezTo>
                  <a:lnTo>
                    <a:pt x="42" y="16"/>
                  </a:lnTo>
                  <a:close/>
                </a:path>
              </a:pathLst>
            </a:custGeom>
            <a:solidFill>
              <a:schemeClr val="bg1"/>
            </a:solidFill>
            <a:ln>
              <a:noFill/>
            </a:ln>
          </p:spPr>
          <p:txBody>
            <a:bodyPr vert="horz" wrap="square" lIns="91439" tIns="45720" rIns="91439" bIns="45720" numCol="1" anchor="t" anchorCtr="0" compatLnSpc="1"/>
            <a:p>
              <a:endParaRPr lang="zh-CN" altLang="en-US" sz="1800"/>
            </a:p>
          </p:txBody>
        </p:sp>
        <p:sp>
          <p:nvSpPr>
            <p:cNvPr id="77" name="Freeform 20"/>
            <p:cNvSpPr/>
            <p:nvPr>
              <p:custDataLst>
                <p:tags r:id="rId14"/>
              </p:custDataLst>
            </p:nvPr>
          </p:nvSpPr>
          <p:spPr bwMode="auto">
            <a:xfrm>
              <a:off x="2445289" y="5396791"/>
              <a:ext cx="158817" cy="197387"/>
            </a:xfrm>
            <a:custGeom>
              <a:avLst/>
              <a:gdLst>
                <a:gd name="T0" fmla="*/ 0 w 70"/>
                <a:gd name="T1" fmla="*/ 15 h 87"/>
                <a:gd name="T2" fmla="*/ 26 w 70"/>
                <a:gd name="T3" fmla="*/ 15 h 87"/>
                <a:gd name="T4" fmla="*/ 26 w 70"/>
                <a:gd name="T5" fmla="*/ 87 h 87"/>
                <a:gd name="T6" fmla="*/ 44 w 70"/>
                <a:gd name="T7" fmla="*/ 87 h 87"/>
                <a:gd name="T8" fmla="*/ 44 w 70"/>
                <a:gd name="T9" fmla="*/ 15 h 87"/>
                <a:gd name="T10" fmla="*/ 70 w 70"/>
                <a:gd name="T11" fmla="*/ 15 h 87"/>
                <a:gd name="T12" fmla="*/ 70 w 70"/>
                <a:gd name="T13" fmla="*/ 0 h 87"/>
                <a:gd name="T14" fmla="*/ 0 w 70"/>
                <a:gd name="T15" fmla="*/ 0 h 87"/>
                <a:gd name="T16" fmla="*/ 0 w 70"/>
                <a:gd name="T17" fmla="*/ 1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87">
                  <a:moveTo>
                    <a:pt x="0" y="15"/>
                  </a:moveTo>
                  <a:lnTo>
                    <a:pt x="26" y="15"/>
                  </a:lnTo>
                  <a:lnTo>
                    <a:pt x="26" y="87"/>
                  </a:lnTo>
                  <a:lnTo>
                    <a:pt x="44" y="87"/>
                  </a:lnTo>
                  <a:lnTo>
                    <a:pt x="44" y="15"/>
                  </a:lnTo>
                  <a:lnTo>
                    <a:pt x="70" y="15"/>
                  </a:lnTo>
                  <a:lnTo>
                    <a:pt x="70" y="0"/>
                  </a:lnTo>
                  <a:lnTo>
                    <a:pt x="0" y="0"/>
                  </a:lnTo>
                  <a:lnTo>
                    <a:pt x="0" y="15"/>
                  </a:lnTo>
                  <a:close/>
                </a:path>
              </a:pathLst>
            </a:custGeom>
            <a:solidFill>
              <a:schemeClr val="bg1"/>
            </a:solidFill>
            <a:ln>
              <a:noFill/>
            </a:ln>
          </p:spPr>
          <p:txBody>
            <a:bodyPr vert="horz" wrap="square" lIns="91439" tIns="45720" rIns="91439" bIns="45720" numCol="1" anchor="t" anchorCtr="0" compatLnSpc="1"/>
            <a:p>
              <a:endParaRPr lang="zh-CN" altLang="en-US" sz="1800"/>
            </a:p>
          </p:txBody>
        </p:sp>
        <p:sp>
          <p:nvSpPr>
            <p:cNvPr id="78" name="Freeform 21"/>
            <p:cNvSpPr/>
            <p:nvPr>
              <p:custDataLst>
                <p:tags r:id="rId15"/>
              </p:custDataLst>
            </p:nvPr>
          </p:nvSpPr>
          <p:spPr bwMode="auto">
            <a:xfrm>
              <a:off x="2651751" y="5380909"/>
              <a:ext cx="167892" cy="190581"/>
            </a:xfrm>
            <a:custGeom>
              <a:avLst/>
              <a:gdLst>
                <a:gd name="T0" fmla="*/ 45 w 45"/>
                <a:gd name="T1" fmla="*/ 17 h 51"/>
                <a:gd name="T2" fmla="*/ 22 w 45"/>
                <a:gd name="T3" fmla="*/ 0 h 51"/>
                <a:gd name="T4" fmla="*/ 0 w 45"/>
                <a:gd name="T5" fmla="*/ 26 h 51"/>
                <a:gd name="T6" fmla="*/ 22 w 45"/>
                <a:gd name="T7" fmla="*/ 51 h 51"/>
                <a:gd name="T8" fmla="*/ 45 w 45"/>
                <a:gd name="T9" fmla="*/ 35 h 51"/>
                <a:gd name="T10" fmla="*/ 33 w 45"/>
                <a:gd name="T11" fmla="*/ 35 h 51"/>
                <a:gd name="T12" fmla="*/ 22 w 45"/>
                <a:gd name="T13" fmla="*/ 44 h 51"/>
                <a:gd name="T14" fmla="*/ 12 w 45"/>
                <a:gd name="T15" fmla="*/ 26 h 51"/>
                <a:gd name="T16" fmla="*/ 22 w 45"/>
                <a:gd name="T17" fmla="*/ 8 h 51"/>
                <a:gd name="T18" fmla="*/ 33 w 45"/>
                <a:gd name="T19" fmla="*/ 17 h 51"/>
                <a:gd name="T20" fmla="*/ 45 w 45"/>
                <a:gd name="T21" fmla="*/ 1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51">
                  <a:moveTo>
                    <a:pt x="45" y="17"/>
                  </a:moveTo>
                  <a:cubicBezTo>
                    <a:pt x="44" y="6"/>
                    <a:pt x="37" y="0"/>
                    <a:pt x="22" y="0"/>
                  </a:cubicBezTo>
                  <a:cubicBezTo>
                    <a:pt x="8" y="1"/>
                    <a:pt x="1" y="9"/>
                    <a:pt x="0" y="26"/>
                  </a:cubicBezTo>
                  <a:cubicBezTo>
                    <a:pt x="1" y="43"/>
                    <a:pt x="8" y="51"/>
                    <a:pt x="22" y="51"/>
                  </a:cubicBezTo>
                  <a:cubicBezTo>
                    <a:pt x="37" y="51"/>
                    <a:pt x="44" y="46"/>
                    <a:pt x="45" y="35"/>
                  </a:cubicBezTo>
                  <a:cubicBezTo>
                    <a:pt x="33" y="35"/>
                    <a:pt x="33" y="35"/>
                    <a:pt x="33" y="35"/>
                  </a:cubicBezTo>
                  <a:cubicBezTo>
                    <a:pt x="33" y="41"/>
                    <a:pt x="29" y="44"/>
                    <a:pt x="22" y="44"/>
                  </a:cubicBezTo>
                  <a:cubicBezTo>
                    <a:pt x="16" y="44"/>
                    <a:pt x="13" y="38"/>
                    <a:pt x="12" y="26"/>
                  </a:cubicBezTo>
                  <a:cubicBezTo>
                    <a:pt x="13" y="14"/>
                    <a:pt x="16" y="8"/>
                    <a:pt x="22" y="8"/>
                  </a:cubicBezTo>
                  <a:cubicBezTo>
                    <a:pt x="29" y="8"/>
                    <a:pt x="32" y="11"/>
                    <a:pt x="33" y="17"/>
                  </a:cubicBezTo>
                  <a:lnTo>
                    <a:pt x="45" y="17"/>
                  </a:lnTo>
                  <a:close/>
                </a:path>
              </a:pathLst>
            </a:custGeom>
            <a:solidFill>
              <a:schemeClr val="bg1"/>
            </a:solidFill>
            <a:ln>
              <a:noFill/>
            </a:ln>
          </p:spPr>
          <p:txBody>
            <a:bodyPr vert="horz" wrap="square" lIns="91439" tIns="45720" rIns="91439" bIns="45720" numCol="1" anchor="t" anchorCtr="0" compatLnSpc="1"/>
            <a:p>
              <a:endParaRPr lang="zh-CN" altLang="en-US" sz="1800"/>
            </a:p>
          </p:txBody>
        </p:sp>
        <p:grpSp>
          <p:nvGrpSpPr>
            <p:cNvPr id="79" name="组合 78"/>
            <p:cNvGrpSpPr/>
            <p:nvPr/>
          </p:nvGrpSpPr>
          <p:grpSpPr>
            <a:xfrm>
              <a:off x="3720364" y="4664393"/>
              <a:ext cx="6913082" cy="1818732"/>
              <a:chOff x="3720364" y="3034784"/>
              <a:chExt cx="6913082" cy="1818732"/>
            </a:xfrm>
            <a:solidFill>
              <a:schemeClr val="bg1"/>
            </a:solidFill>
          </p:grpSpPr>
          <p:grpSp>
            <p:nvGrpSpPr>
              <p:cNvPr id="80" name="组合 79"/>
              <p:cNvGrpSpPr/>
              <p:nvPr/>
            </p:nvGrpSpPr>
            <p:grpSpPr>
              <a:xfrm>
                <a:off x="3724901" y="3034784"/>
                <a:ext cx="6908545" cy="1247850"/>
                <a:chOff x="3724901" y="3034784"/>
                <a:chExt cx="6908545" cy="1247850"/>
              </a:xfrm>
              <a:grpFill/>
            </p:grpSpPr>
            <p:sp>
              <p:nvSpPr>
                <p:cNvPr id="81" name="Freeform 22"/>
                <p:cNvSpPr/>
                <p:nvPr>
                  <p:custDataLst>
                    <p:tags r:id="rId16"/>
                  </p:custDataLst>
                </p:nvPr>
              </p:nvSpPr>
              <p:spPr bwMode="auto">
                <a:xfrm>
                  <a:off x="8489415" y="3148225"/>
                  <a:ext cx="812236" cy="868957"/>
                </a:xfrm>
                <a:custGeom>
                  <a:avLst/>
                  <a:gdLst>
                    <a:gd name="T0" fmla="*/ 80 w 219"/>
                    <a:gd name="T1" fmla="*/ 17 h 233"/>
                    <a:gd name="T2" fmla="*/ 75 w 219"/>
                    <a:gd name="T3" fmla="*/ 81 h 233"/>
                    <a:gd name="T4" fmla="*/ 60 w 219"/>
                    <a:gd name="T5" fmla="*/ 127 h 233"/>
                    <a:gd name="T6" fmla="*/ 28 w 219"/>
                    <a:gd name="T7" fmla="*/ 118 h 233"/>
                    <a:gd name="T8" fmla="*/ 0 w 219"/>
                    <a:gd name="T9" fmla="*/ 146 h 233"/>
                    <a:gd name="T10" fmla="*/ 23 w 219"/>
                    <a:gd name="T11" fmla="*/ 150 h 233"/>
                    <a:gd name="T12" fmla="*/ 63 w 219"/>
                    <a:gd name="T13" fmla="*/ 159 h 233"/>
                    <a:gd name="T14" fmla="*/ 32 w 219"/>
                    <a:gd name="T15" fmla="*/ 201 h 233"/>
                    <a:gd name="T16" fmla="*/ 108 w 219"/>
                    <a:gd name="T17" fmla="*/ 194 h 233"/>
                    <a:gd name="T18" fmla="*/ 131 w 219"/>
                    <a:gd name="T19" fmla="*/ 124 h 233"/>
                    <a:gd name="T20" fmla="*/ 218 w 219"/>
                    <a:gd name="T21" fmla="*/ 96 h 233"/>
                    <a:gd name="T22" fmla="*/ 184 w 219"/>
                    <a:gd name="T23" fmla="*/ 77 h 233"/>
                    <a:gd name="T24" fmla="*/ 159 w 219"/>
                    <a:gd name="T25" fmla="*/ 91 h 233"/>
                    <a:gd name="T26" fmla="*/ 131 w 219"/>
                    <a:gd name="T27" fmla="*/ 103 h 233"/>
                    <a:gd name="T28" fmla="*/ 134 w 219"/>
                    <a:gd name="T29" fmla="*/ 36 h 233"/>
                    <a:gd name="T30" fmla="*/ 110 w 219"/>
                    <a:gd name="T31" fmla="*/ 1 h 233"/>
                    <a:gd name="T32" fmla="*/ 80 w 219"/>
                    <a:gd name="T33" fmla="*/ 17 h 233"/>
                    <a:gd name="T34" fmla="*/ 123 w 219"/>
                    <a:gd name="T35" fmla="*/ 185 h 233"/>
                    <a:gd name="T36" fmla="*/ 209 w 219"/>
                    <a:gd name="T37" fmla="*/ 208 h 233"/>
                    <a:gd name="T38" fmla="*/ 196 w 219"/>
                    <a:gd name="T39" fmla="*/ 232 h 233"/>
                    <a:gd name="T40" fmla="*/ 159 w 219"/>
                    <a:gd name="T41" fmla="*/ 223 h 233"/>
                    <a:gd name="T42" fmla="*/ 123 w 219"/>
                    <a:gd name="T43" fmla="*/ 185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9" h="233">
                      <a:moveTo>
                        <a:pt x="80" y="17"/>
                      </a:moveTo>
                      <a:cubicBezTo>
                        <a:pt x="81" y="40"/>
                        <a:pt x="76" y="61"/>
                        <a:pt x="75" y="81"/>
                      </a:cubicBezTo>
                      <a:cubicBezTo>
                        <a:pt x="74" y="100"/>
                        <a:pt x="69" y="115"/>
                        <a:pt x="60" y="127"/>
                      </a:cubicBezTo>
                      <a:cubicBezTo>
                        <a:pt x="48" y="126"/>
                        <a:pt x="38" y="125"/>
                        <a:pt x="28" y="118"/>
                      </a:cubicBezTo>
                      <a:cubicBezTo>
                        <a:pt x="18" y="114"/>
                        <a:pt x="3" y="131"/>
                        <a:pt x="0" y="146"/>
                      </a:cubicBezTo>
                      <a:cubicBezTo>
                        <a:pt x="1" y="149"/>
                        <a:pt x="13" y="142"/>
                        <a:pt x="23" y="150"/>
                      </a:cubicBezTo>
                      <a:cubicBezTo>
                        <a:pt x="35" y="160"/>
                        <a:pt x="51" y="162"/>
                        <a:pt x="63" y="159"/>
                      </a:cubicBezTo>
                      <a:cubicBezTo>
                        <a:pt x="58" y="176"/>
                        <a:pt x="46" y="189"/>
                        <a:pt x="32" y="201"/>
                      </a:cubicBezTo>
                      <a:cubicBezTo>
                        <a:pt x="15" y="225"/>
                        <a:pt x="28" y="231"/>
                        <a:pt x="108" y="194"/>
                      </a:cubicBezTo>
                      <a:cubicBezTo>
                        <a:pt x="121" y="171"/>
                        <a:pt x="127" y="149"/>
                        <a:pt x="131" y="124"/>
                      </a:cubicBezTo>
                      <a:cubicBezTo>
                        <a:pt x="164" y="116"/>
                        <a:pt x="210" y="103"/>
                        <a:pt x="218" y="96"/>
                      </a:cubicBezTo>
                      <a:cubicBezTo>
                        <a:pt x="214" y="83"/>
                        <a:pt x="196" y="84"/>
                        <a:pt x="184" y="77"/>
                      </a:cubicBezTo>
                      <a:cubicBezTo>
                        <a:pt x="174" y="80"/>
                        <a:pt x="167" y="85"/>
                        <a:pt x="159" y="91"/>
                      </a:cubicBezTo>
                      <a:cubicBezTo>
                        <a:pt x="150" y="98"/>
                        <a:pt x="140" y="106"/>
                        <a:pt x="131" y="103"/>
                      </a:cubicBezTo>
                      <a:cubicBezTo>
                        <a:pt x="130" y="77"/>
                        <a:pt x="142" y="58"/>
                        <a:pt x="134" y="36"/>
                      </a:cubicBezTo>
                      <a:cubicBezTo>
                        <a:pt x="129" y="24"/>
                        <a:pt x="121" y="12"/>
                        <a:pt x="110" y="1"/>
                      </a:cubicBezTo>
                      <a:cubicBezTo>
                        <a:pt x="96" y="0"/>
                        <a:pt x="100" y="15"/>
                        <a:pt x="80" y="17"/>
                      </a:cubicBezTo>
                      <a:close/>
                      <a:moveTo>
                        <a:pt x="123" y="185"/>
                      </a:moveTo>
                      <a:cubicBezTo>
                        <a:pt x="157" y="182"/>
                        <a:pt x="189" y="182"/>
                        <a:pt x="209" y="208"/>
                      </a:cubicBezTo>
                      <a:cubicBezTo>
                        <a:pt x="219" y="225"/>
                        <a:pt x="205" y="227"/>
                        <a:pt x="196" y="232"/>
                      </a:cubicBezTo>
                      <a:cubicBezTo>
                        <a:pt x="181" y="232"/>
                        <a:pt x="164" y="233"/>
                        <a:pt x="159" y="223"/>
                      </a:cubicBezTo>
                      <a:cubicBezTo>
                        <a:pt x="152" y="207"/>
                        <a:pt x="132" y="202"/>
                        <a:pt x="123" y="1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9" tIns="45720" rIns="91439" bIns="45720" numCol="1" anchor="t" anchorCtr="0" compatLnSpc="1"/>
                <a:p>
                  <a:endParaRPr lang="zh-CN" altLang="en-US" sz="1800"/>
                </a:p>
              </p:txBody>
            </p:sp>
            <p:sp>
              <p:nvSpPr>
                <p:cNvPr id="82" name="Freeform 23"/>
                <p:cNvSpPr/>
                <p:nvPr>
                  <p:custDataLst>
                    <p:tags r:id="rId17"/>
                  </p:custDataLst>
                </p:nvPr>
              </p:nvSpPr>
              <p:spPr bwMode="auto">
                <a:xfrm>
                  <a:off x="9680543" y="3034784"/>
                  <a:ext cx="952903" cy="1154827"/>
                </a:xfrm>
                <a:custGeom>
                  <a:avLst/>
                  <a:gdLst>
                    <a:gd name="T0" fmla="*/ 49 w 257"/>
                    <a:gd name="T1" fmla="*/ 24 h 310"/>
                    <a:gd name="T2" fmla="*/ 61 w 257"/>
                    <a:gd name="T3" fmla="*/ 78 h 310"/>
                    <a:gd name="T4" fmla="*/ 85 w 257"/>
                    <a:gd name="T5" fmla="*/ 72 h 310"/>
                    <a:gd name="T6" fmla="*/ 88 w 257"/>
                    <a:gd name="T7" fmla="*/ 55 h 310"/>
                    <a:gd name="T8" fmla="*/ 89 w 257"/>
                    <a:gd name="T9" fmla="*/ 37 h 310"/>
                    <a:gd name="T10" fmla="*/ 49 w 257"/>
                    <a:gd name="T11" fmla="*/ 24 h 310"/>
                    <a:gd name="T12" fmla="*/ 147 w 257"/>
                    <a:gd name="T13" fmla="*/ 48 h 310"/>
                    <a:gd name="T14" fmla="*/ 118 w 257"/>
                    <a:gd name="T15" fmla="*/ 26 h 310"/>
                    <a:gd name="T16" fmla="*/ 122 w 257"/>
                    <a:gd name="T17" fmla="*/ 62 h 310"/>
                    <a:gd name="T18" fmla="*/ 147 w 257"/>
                    <a:gd name="T19" fmla="*/ 48 h 310"/>
                    <a:gd name="T20" fmla="*/ 208 w 257"/>
                    <a:gd name="T21" fmla="*/ 9 h 310"/>
                    <a:gd name="T22" fmla="*/ 164 w 257"/>
                    <a:gd name="T23" fmla="*/ 76 h 310"/>
                    <a:gd name="T24" fmla="*/ 227 w 257"/>
                    <a:gd name="T25" fmla="*/ 63 h 310"/>
                    <a:gd name="T26" fmla="*/ 250 w 257"/>
                    <a:gd name="T27" fmla="*/ 38 h 310"/>
                    <a:gd name="T28" fmla="*/ 208 w 257"/>
                    <a:gd name="T29" fmla="*/ 9 h 310"/>
                    <a:gd name="T30" fmla="*/ 1 w 257"/>
                    <a:gd name="T31" fmla="*/ 163 h 310"/>
                    <a:gd name="T32" fmla="*/ 14 w 257"/>
                    <a:gd name="T33" fmla="*/ 116 h 310"/>
                    <a:gd name="T34" fmla="*/ 179 w 257"/>
                    <a:gd name="T35" fmla="*/ 101 h 310"/>
                    <a:gd name="T36" fmla="*/ 191 w 257"/>
                    <a:gd name="T37" fmla="*/ 129 h 310"/>
                    <a:gd name="T38" fmla="*/ 162 w 257"/>
                    <a:gd name="T39" fmla="*/ 149 h 310"/>
                    <a:gd name="T40" fmla="*/ 135 w 257"/>
                    <a:gd name="T41" fmla="*/ 215 h 310"/>
                    <a:gd name="T42" fmla="*/ 169 w 257"/>
                    <a:gd name="T43" fmla="*/ 222 h 310"/>
                    <a:gd name="T44" fmla="*/ 199 w 257"/>
                    <a:gd name="T45" fmla="*/ 221 h 310"/>
                    <a:gd name="T46" fmla="*/ 199 w 257"/>
                    <a:gd name="T47" fmla="*/ 247 h 310"/>
                    <a:gd name="T48" fmla="*/ 149 w 257"/>
                    <a:gd name="T49" fmla="*/ 246 h 310"/>
                    <a:gd name="T50" fmla="*/ 148 w 257"/>
                    <a:gd name="T51" fmla="*/ 259 h 310"/>
                    <a:gd name="T52" fmla="*/ 111 w 257"/>
                    <a:gd name="T53" fmla="*/ 300 h 310"/>
                    <a:gd name="T54" fmla="*/ 41 w 257"/>
                    <a:gd name="T55" fmla="*/ 263 h 310"/>
                    <a:gd name="T56" fmla="*/ 32 w 257"/>
                    <a:gd name="T57" fmla="*/ 213 h 310"/>
                    <a:gd name="T58" fmla="*/ 104 w 257"/>
                    <a:gd name="T59" fmla="*/ 219 h 310"/>
                    <a:gd name="T60" fmla="*/ 139 w 257"/>
                    <a:gd name="T61" fmla="*/ 167 h 310"/>
                    <a:gd name="T62" fmla="*/ 98 w 257"/>
                    <a:gd name="T63" fmla="*/ 183 h 310"/>
                    <a:gd name="T64" fmla="*/ 67 w 257"/>
                    <a:gd name="T65" fmla="*/ 196 h 310"/>
                    <a:gd name="T66" fmla="*/ 145 w 257"/>
                    <a:gd name="T67" fmla="*/ 136 h 310"/>
                    <a:gd name="T68" fmla="*/ 55 w 257"/>
                    <a:gd name="T69" fmla="*/ 149 h 310"/>
                    <a:gd name="T70" fmla="*/ 39 w 257"/>
                    <a:gd name="T71" fmla="*/ 154 h 310"/>
                    <a:gd name="T72" fmla="*/ 1 w 257"/>
                    <a:gd name="T73" fmla="*/ 163 h 310"/>
                    <a:gd name="T74" fmla="*/ 60 w 257"/>
                    <a:gd name="T75" fmla="*/ 249 h 310"/>
                    <a:gd name="T76" fmla="*/ 71 w 257"/>
                    <a:gd name="T77" fmla="*/ 272 h 310"/>
                    <a:gd name="T78" fmla="*/ 104 w 257"/>
                    <a:gd name="T79" fmla="*/ 272 h 310"/>
                    <a:gd name="T80" fmla="*/ 114 w 257"/>
                    <a:gd name="T81" fmla="*/ 253 h 310"/>
                    <a:gd name="T82" fmla="*/ 60 w 257"/>
                    <a:gd name="T83" fmla="*/ 24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7" h="310">
                      <a:moveTo>
                        <a:pt x="49" y="24"/>
                      </a:moveTo>
                      <a:cubicBezTo>
                        <a:pt x="36" y="41"/>
                        <a:pt x="44" y="58"/>
                        <a:pt x="61" y="78"/>
                      </a:cubicBezTo>
                      <a:cubicBezTo>
                        <a:pt x="74" y="80"/>
                        <a:pt x="82" y="79"/>
                        <a:pt x="85" y="72"/>
                      </a:cubicBezTo>
                      <a:cubicBezTo>
                        <a:pt x="88" y="68"/>
                        <a:pt x="87" y="61"/>
                        <a:pt x="88" y="55"/>
                      </a:cubicBezTo>
                      <a:cubicBezTo>
                        <a:pt x="88" y="49"/>
                        <a:pt x="90" y="43"/>
                        <a:pt x="89" y="37"/>
                      </a:cubicBezTo>
                      <a:cubicBezTo>
                        <a:pt x="84" y="20"/>
                        <a:pt x="47" y="4"/>
                        <a:pt x="49" y="24"/>
                      </a:cubicBezTo>
                      <a:close/>
                      <a:moveTo>
                        <a:pt x="147" y="48"/>
                      </a:moveTo>
                      <a:cubicBezTo>
                        <a:pt x="141" y="36"/>
                        <a:pt x="139" y="22"/>
                        <a:pt x="118" y="26"/>
                      </a:cubicBezTo>
                      <a:cubicBezTo>
                        <a:pt x="103" y="43"/>
                        <a:pt x="115" y="56"/>
                        <a:pt x="122" y="62"/>
                      </a:cubicBezTo>
                      <a:cubicBezTo>
                        <a:pt x="125" y="70"/>
                        <a:pt x="130" y="64"/>
                        <a:pt x="147" y="48"/>
                      </a:cubicBezTo>
                      <a:close/>
                      <a:moveTo>
                        <a:pt x="208" y="9"/>
                      </a:moveTo>
                      <a:cubicBezTo>
                        <a:pt x="193" y="40"/>
                        <a:pt x="178" y="52"/>
                        <a:pt x="164" y="76"/>
                      </a:cubicBezTo>
                      <a:cubicBezTo>
                        <a:pt x="186" y="60"/>
                        <a:pt x="207" y="62"/>
                        <a:pt x="227" y="63"/>
                      </a:cubicBezTo>
                      <a:cubicBezTo>
                        <a:pt x="250" y="50"/>
                        <a:pt x="257" y="42"/>
                        <a:pt x="250" y="38"/>
                      </a:cubicBezTo>
                      <a:cubicBezTo>
                        <a:pt x="240" y="17"/>
                        <a:pt x="229" y="0"/>
                        <a:pt x="208" y="9"/>
                      </a:cubicBezTo>
                      <a:close/>
                      <a:moveTo>
                        <a:pt x="1" y="163"/>
                      </a:moveTo>
                      <a:cubicBezTo>
                        <a:pt x="3" y="149"/>
                        <a:pt x="12" y="130"/>
                        <a:pt x="14" y="116"/>
                      </a:cubicBezTo>
                      <a:cubicBezTo>
                        <a:pt x="62" y="91"/>
                        <a:pt x="104" y="91"/>
                        <a:pt x="179" y="101"/>
                      </a:cubicBezTo>
                      <a:cubicBezTo>
                        <a:pt x="186" y="106"/>
                        <a:pt x="193" y="121"/>
                        <a:pt x="191" y="129"/>
                      </a:cubicBezTo>
                      <a:cubicBezTo>
                        <a:pt x="180" y="139"/>
                        <a:pt x="173" y="139"/>
                        <a:pt x="162" y="149"/>
                      </a:cubicBezTo>
                      <a:cubicBezTo>
                        <a:pt x="166" y="170"/>
                        <a:pt x="149" y="192"/>
                        <a:pt x="135" y="215"/>
                      </a:cubicBezTo>
                      <a:cubicBezTo>
                        <a:pt x="136" y="226"/>
                        <a:pt x="151" y="225"/>
                        <a:pt x="169" y="222"/>
                      </a:cubicBezTo>
                      <a:cubicBezTo>
                        <a:pt x="179" y="221"/>
                        <a:pt x="191" y="216"/>
                        <a:pt x="199" y="221"/>
                      </a:cubicBezTo>
                      <a:cubicBezTo>
                        <a:pt x="220" y="236"/>
                        <a:pt x="204" y="246"/>
                        <a:pt x="199" y="247"/>
                      </a:cubicBezTo>
                      <a:cubicBezTo>
                        <a:pt x="177" y="249"/>
                        <a:pt x="153" y="250"/>
                        <a:pt x="149" y="246"/>
                      </a:cubicBezTo>
                      <a:cubicBezTo>
                        <a:pt x="146" y="252"/>
                        <a:pt x="150" y="252"/>
                        <a:pt x="148" y="259"/>
                      </a:cubicBezTo>
                      <a:cubicBezTo>
                        <a:pt x="141" y="287"/>
                        <a:pt x="127" y="298"/>
                        <a:pt x="111" y="300"/>
                      </a:cubicBezTo>
                      <a:cubicBezTo>
                        <a:pt x="70" y="310"/>
                        <a:pt x="40" y="303"/>
                        <a:pt x="41" y="263"/>
                      </a:cubicBezTo>
                      <a:cubicBezTo>
                        <a:pt x="18" y="240"/>
                        <a:pt x="9" y="221"/>
                        <a:pt x="32" y="213"/>
                      </a:cubicBezTo>
                      <a:cubicBezTo>
                        <a:pt x="42" y="226"/>
                        <a:pt x="69" y="225"/>
                        <a:pt x="104" y="219"/>
                      </a:cubicBezTo>
                      <a:cubicBezTo>
                        <a:pt x="116" y="201"/>
                        <a:pt x="127" y="184"/>
                        <a:pt x="139" y="167"/>
                      </a:cubicBezTo>
                      <a:cubicBezTo>
                        <a:pt x="128" y="166"/>
                        <a:pt x="105" y="163"/>
                        <a:pt x="98" y="183"/>
                      </a:cubicBezTo>
                      <a:cubicBezTo>
                        <a:pt x="91" y="205"/>
                        <a:pt x="75" y="199"/>
                        <a:pt x="67" y="196"/>
                      </a:cubicBezTo>
                      <a:cubicBezTo>
                        <a:pt x="51" y="158"/>
                        <a:pt x="125" y="157"/>
                        <a:pt x="145" y="136"/>
                      </a:cubicBezTo>
                      <a:cubicBezTo>
                        <a:pt x="131" y="121"/>
                        <a:pt x="100" y="131"/>
                        <a:pt x="55" y="149"/>
                      </a:cubicBezTo>
                      <a:cubicBezTo>
                        <a:pt x="53" y="149"/>
                        <a:pt x="40" y="151"/>
                        <a:pt x="39" y="154"/>
                      </a:cubicBezTo>
                      <a:cubicBezTo>
                        <a:pt x="36" y="177"/>
                        <a:pt x="0" y="189"/>
                        <a:pt x="1" y="163"/>
                      </a:cubicBezTo>
                      <a:close/>
                      <a:moveTo>
                        <a:pt x="60" y="249"/>
                      </a:moveTo>
                      <a:cubicBezTo>
                        <a:pt x="55" y="256"/>
                        <a:pt x="58" y="262"/>
                        <a:pt x="71" y="272"/>
                      </a:cubicBezTo>
                      <a:cubicBezTo>
                        <a:pt x="75" y="275"/>
                        <a:pt x="88" y="273"/>
                        <a:pt x="104" y="272"/>
                      </a:cubicBezTo>
                      <a:cubicBezTo>
                        <a:pt x="108" y="264"/>
                        <a:pt x="111" y="261"/>
                        <a:pt x="114" y="253"/>
                      </a:cubicBezTo>
                      <a:cubicBezTo>
                        <a:pt x="96" y="251"/>
                        <a:pt x="78" y="250"/>
                        <a:pt x="60" y="2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9" tIns="45720" rIns="91439" bIns="45720" numCol="1" anchor="t" anchorCtr="0" compatLnSpc="1"/>
                <a:p>
                  <a:endParaRPr lang="zh-CN" altLang="en-US" sz="1800"/>
                </a:p>
              </p:txBody>
            </p:sp>
            <p:sp>
              <p:nvSpPr>
                <p:cNvPr id="83" name="Freeform 24"/>
                <p:cNvSpPr/>
                <p:nvPr>
                  <p:custDataLst>
                    <p:tags r:id="rId18"/>
                  </p:custDataLst>
                </p:nvPr>
              </p:nvSpPr>
              <p:spPr bwMode="auto">
                <a:xfrm>
                  <a:off x="3724901" y="3093774"/>
                  <a:ext cx="680645" cy="1039118"/>
                </a:xfrm>
                <a:custGeom>
                  <a:avLst/>
                  <a:gdLst>
                    <a:gd name="T0" fmla="*/ 13 w 184"/>
                    <a:gd name="T1" fmla="*/ 114 h 279"/>
                    <a:gd name="T2" fmla="*/ 6 w 184"/>
                    <a:gd name="T3" fmla="*/ 136 h 279"/>
                    <a:gd name="T4" fmla="*/ 1 w 184"/>
                    <a:gd name="T5" fmla="*/ 157 h 279"/>
                    <a:gd name="T6" fmla="*/ 59 w 184"/>
                    <a:gd name="T7" fmla="*/ 225 h 279"/>
                    <a:gd name="T8" fmla="*/ 67 w 184"/>
                    <a:gd name="T9" fmla="*/ 255 h 279"/>
                    <a:gd name="T10" fmla="*/ 103 w 184"/>
                    <a:gd name="T11" fmla="*/ 279 h 279"/>
                    <a:gd name="T12" fmla="*/ 167 w 184"/>
                    <a:gd name="T13" fmla="*/ 273 h 279"/>
                    <a:gd name="T14" fmla="*/ 184 w 184"/>
                    <a:gd name="T15" fmla="*/ 260 h 279"/>
                    <a:gd name="T16" fmla="*/ 182 w 184"/>
                    <a:gd name="T17" fmla="*/ 236 h 279"/>
                    <a:gd name="T18" fmla="*/ 135 w 184"/>
                    <a:gd name="T19" fmla="*/ 237 h 279"/>
                    <a:gd name="T20" fmla="*/ 90 w 184"/>
                    <a:gd name="T21" fmla="*/ 227 h 279"/>
                    <a:gd name="T22" fmla="*/ 143 w 184"/>
                    <a:gd name="T23" fmla="*/ 202 h 279"/>
                    <a:gd name="T24" fmla="*/ 146 w 184"/>
                    <a:gd name="T25" fmla="*/ 159 h 279"/>
                    <a:gd name="T26" fmla="*/ 182 w 184"/>
                    <a:gd name="T27" fmla="*/ 113 h 279"/>
                    <a:gd name="T28" fmla="*/ 126 w 184"/>
                    <a:gd name="T29" fmla="*/ 63 h 279"/>
                    <a:gd name="T30" fmla="*/ 83 w 184"/>
                    <a:gd name="T31" fmla="*/ 0 h 279"/>
                    <a:gd name="T32" fmla="*/ 88 w 184"/>
                    <a:gd name="T33" fmla="*/ 60 h 279"/>
                    <a:gd name="T34" fmla="*/ 41 w 184"/>
                    <a:gd name="T35" fmla="*/ 124 h 279"/>
                    <a:gd name="T36" fmla="*/ 46 w 184"/>
                    <a:gd name="T37" fmla="*/ 182 h 279"/>
                    <a:gd name="T38" fmla="*/ 13 w 184"/>
                    <a:gd name="T39" fmla="*/ 114 h 279"/>
                    <a:gd name="T40" fmla="*/ 112 w 184"/>
                    <a:gd name="T41" fmla="*/ 90 h 279"/>
                    <a:gd name="T42" fmla="*/ 132 w 184"/>
                    <a:gd name="T43" fmla="*/ 89 h 279"/>
                    <a:gd name="T44" fmla="*/ 147 w 184"/>
                    <a:gd name="T45" fmla="*/ 114 h 279"/>
                    <a:gd name="T46" fmla="*/ 129 w 184"/>
                    <a:gd name="T47" fmla="*/ 141 h 279"/>
                    <a:gd name="T48" fmla="*/ 108 w 184"/>
                    <a:gd name="T49" fmla="*/ 142 h 279"/>
                    <a:gd name="T50" fmla="*/ 105 w 184"/>
                    <a:gd name="T51" fmla="*/ 117 h 279"/>
                    <a:gd name="T52" fmla="*/ 112 w 184"/>
                    <a:gd name="T53" fmla="*/ 90 h 279"/>
                    <a:gd name="T54" fmla="*/ 89 w 184"/>
                    <a:gd name="T55" fmla="*/ 161 h 279"/>
                    <a:gd name="T56" fmla="*/ 107 w 184"/>
                    <a:gd name="T57" fmla="*/ 158 h 279"/>
                    <a:gd name="T58" fmla="*/ 105 w 184"/>
                    <a:gd name="T59" fmla="*/ 167 h 279"/>
                    <a:gd name="T60" fmla="*/ 95 w 184"/>
                    <a:gd name="T61" fmla="*/ 168 h 279"/>
                    <a:gd name="T62" fmla="*/ 89 w 184"/>
                    <a:gd name="T63" fmla="*/ 161 h 279"/>
                    <a:gd name="T64" fmla="*/ 95 w 184"/>
                    <a:gd name="T65" fmla="*/ 181 h 279"/>
                    <a:gd name="T66" fmla="*/ 112 w 184"/>
                    <a:gd name="T67" fmla="*/ 178 h 279"/>
                    <a:gd name="T68" fmla="*/ 119 w 184"/>
                    <a:gd name="T69" fmla="*/ 184 h 279"/>
                    <a:gd name="T70" fmla="*/ 103 w 184"/>
                    <a:gd name="T71" fmla="*/ 186 h 279"/>
                    <a:gd name="T72" fmla="*/ 95 w 184"/>
                    <a:gd name="T73" fmla="*/ 181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4" h="279">
                      <a:moveTo>
                        <a:pt x="13" y="114"/>
                      </a:moveTo>
                      <a:cubicBezTo>
                        <a:pt x="7" y="115"/>
                        <a:pt x="8" y="124"/>
                        <a:pt x="6" y="136"/>
                      </a:cubicBezTo>
                      <a:cubicBezTo>
                        <a:pt x="5" y="142"/>
                        <a:pt x="0" y="150"/>
                        <a:pt x="1" y="157"/>
                      </a:cubicBezTo>
                      <a:cubicBezTo>
                        <a:pt x="1" y="205"/>
                        <a:pt x="21" y="214"/>
                        <a:pt x="59" y="225"/>
                      </a:cubicBezTo>
                      <a:cubicBezTo>
                        <a:pt x="62" y="235"/>
                        <a:pt x="65" y="245"/>
                        <a:pt x="67" y="255"/>
                      </a:cubicBezTo>
                      <a:cubicBezTo>
                        <a:pt x="77" y="267"/>
                        <a:pt x="90" y="274"/>
                        <a:pt x="103" y="279"/>
                      </a:cubicBezTo>
                      <a:cubicBezTo>
                        <a:pt x="126" y="273"/>
                        <a:pt x="147" y="270"/>
                        <a:pt x="167" y="273"/>
                      </a:cubicBezTo>
                      <a:cubicBezTo>
                        <a:pt x="173" y="269"/>
                        <a:pt x="178" y="264"/>
                        <a:pt x="184" y="260"/>
                      </a:cubicBezTo>
                      <a:cubicBezTo>
                        <a:pt x="182" y="254"/>
                        <a:pt x="180" y="242"/>
                        <a:pt x="182" y="236"/>
                      </a:cubicBezTo>
                      <a:cubicBezTo>
                        <a:pt x="158" y="235"/>
                        <a:pt x="147" y="237"/>
                        <a:pt x="135" y="237"/>
                      </a:cubicBezTo>
                      <a:cubicBezTo>
                        <a:pt x="108" y="251"/>
                        <a:pt x="91" y="245"/>
                        <a:pt x="90" y="227"/>
                      </a:cubicBezTo>
                      <a:cubicBezTo>
                        <a:pt x="107" y="226"/>
                        <a:pt x="119" y="224"/>
                        <a:pt x="143" y="202"/>
                      </a:cubicBezTo>
                      <a:cubicBezTo>
                        <a:pt x="138" y="188"/>
                        <a:pt x="138" y="173"/>
                        <a:pt x="146" y="159"/>
                      </a:cubicBezTo>
                      <a:cubicBezTo>
                        <a:pt x="158" y="144"/>
                        <a:pt x="170" y="128"/>
                        <a:pt x="182" y="113"/>
                      </a:cubicBezTo>
                      <a:cubicBezTo>
                        <a:pt x="167" y="92"/>
                        <a:pt x="147" y="78"/>
                        <a:pt x="126" y="63"/>
                      </a:cubicBezTo>
                      <a:cubicBezTo>
                        <a:pt x="128" y="26"/>
                        <a:pt x="110" y="5"/>
                        <a:pt x="83" y="0"/>
                      </a:cubicBezTo>
                      <a:cubicBezTo>
                        <a:pt x="90" y="24"/>
                        <a:pt x="97" y="45"/>
                        <a:pt x="88" y="60"/>
                      </a:cubicBezTo>
                      <a:cubicBezTo>
                        <a:pt x="66" y="78"/>
                        <a:pt x="50" y="100"/>
                        <a:pt x="41" y="124"/>
                      </a:cubicBezTo>
                      <a:cubicBezTo>
                        <a:pt x="54" y="142"/>
                        <a:pt x="64" y="161"/>
                        <a:pt x="46" y="182"/>
                      </a:cubicBezTo>
                      <a:cubicBezTo>
                        <a:pt x="25" y="161"/>
                        <a:pt x="20" y="120"/>
                        <a:pt x="13" y="114"/>
                      </a:cubicBezTo>
                      <a:close/>
                      <a:moveTo>
                        <a:pt x="112" y="90"/>
                      </a:moveTo>
                      <a:cubicBezTo>
                        <a:pt x="119" y="91"/>
                        <a:pt x="125" y="87"/>
                        <a:pt x="132" y="89"/>
                      </a:cubicBezTo>
                      <a:cubicBezTo>
                        <a:pt x="149" y="95"/>
                        <a:pt x="155" y="107"/>
                        <a:pt x="147" y="114"/>
                      </a:cubicBezTo>
                      <a:cubicBezTo>
                        <a:pt x="141" y="123"/>
                        <a:pt x="135" y="132"/>
                        <a:pt x="129" y="141"/>
                      </a:cubicBezTo>
                      <a:cubicBezTo>
                        <a:pt x="122" y="145"/>
                        <a:pt x="115" y="145"/>
                        <a:pt x="108" y="142"/>
                      </a:cubicBezTo>
                      <a:cubicBezTo>
                        <a:pt x="107" y="134"/>
                        <a:pt x="106" y="125"/>
                        <a:pt x="105" y="117"/>
                      </a:cubicBezTo>
                      <a:cubicBezTo>
                        <a:pt x="102" y="104"/>
                        <a:pt x="105" y="96"/>
                        <a:pt x="112" y="90"/>
                      </a:cubicBezTo>
                      <a:close/>
                      <a:moveTo>
                        <a:pt x="89" y="161"/>
                      </a:moveTo>
                      <a:cubicBezTo>
                        <a:pt x="93" y="159"/>
                        <a:pt x="102" y="160"/>
                        <a:pt x="107" y="158"/>
                      </a:cubicBezTo>
                      <a:cubicBezTo>
                        <a:pt x="108" y="162"/>
                        <a:pt x="104" y="163"/>
                        <a:pt x="105" y="167"/>
                      </a:cubicBezTo>
                      <a:cubicBezTo>
                        <a:pt x="101" y="167"/>
                        <a:pt x="98" y="168"/>
                        <a:pt x="95" y="168"/>
                      </a:cubicBezTo>
                      <a:cubicBezTo>
                        <a:pt x="93" y="166"/>
                        <a:pt x="91" y="164"/>
                        <a:pt x="89" y="161"/>
                      </a:cubicBezTo>
                      <a:close/>
                      <a:moveTo>
                        <a:pt x="95" y="181"/>
                      </a:moveTo>
                      <a:cubicBezTo>
                        <a:pt x="101" y="180"/>
                        <a:pt x="106" y="179"/>
                        <a:pt x="112" y="178"/>
                      </a:cubicBezTo>
                      <a:cubicBezTo>
                        <a:pt x="114" y="180"/>
                        <a:pt x="117" y="182"/>
                        <a:pt x="119" y="184"/>
                      </a:cubicBezTo>
                      <a:cubicBezTo>
                        <a:pt x="114" y="185"/>
                        <a:pt x="108" y="185"/>
                        <a:pt x="103" y="186"/>
                      </a:cubicBezTo>
                      <a:cubicBezTo>
                        <a:pt x="100" y="185"/>
                        <a:pt x="98" y="183"/>
                        <a:pt x="95" y="1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9" tIns="45720" rIns="91439" bIns="45720" numCol="1" anchor="t" anchorCtr="0" compatLnSpc="1"/>
                <a:p>
                  <a:endParaRPr lang="zh-CN" altLang="en-US" sz="1800"/>
                </a:p>
              </p:txBody>
            </p:sp>
            <p:sp>
              <p:nvSpPr>
                <p:cNvPr id="84" name="Freeform 25"/>
                <p:cNvSpPr/>
                <p:nvPr>
                  <p:custDataLst>
                    <p:tags r:id="rId19"/>
                  </p:custDataLst>
                </p:nvPr>
              </p:nvSpPr>
              <p:spPr bwMode="auto">
                <a:xfrm>
                  <a:off x="4870653" y="3182258"/>
                  <a:ext cx="691989" cy="862150"/>
                </a:xfrm>
                <a:custGeom>
                  <a:avLst/>
                  <a:gdLst>
                    <a:gd name="T0" fmla="*/ 49 w 187"/>
                    <a:gd name="T1" fmla="*/ 23 h 231"/>
                    <a:gd name="T2" fmla="*/ 68 w 187"/>
                    <a:gd name="T3" fmla="*/ 14 h 231"/>
                    <a:gd name="T4" fmla="*/ 92 w 187"/>
                    <a:gd name="T5" fmla="*/ 3 h 231"/>
                    <a:gd name="T6" fmla="*/ 120 w 187"/>
                    <a:gd name="T7" fmla="*/ 16 h 231"/>
                    <a:gd name="T8" fmla="*/ 124 w 187"/>
                    <a:gd name="T9" fmla="*/ 34 h 231"/>
                    <a:gd name="T10" fmla="*/ 90 w 187"/>
                    <a:gd name="T11" fmla="*/ 113 h 231"/>
                    <a:gd name="T12" fmla="*/ 142 w 187"/>
                    <a:gd name="T13" fmla="*/ 125 h 231"/>
                    <a:gd name="T14" fmla="*/ 181 w 187"/>
                    <a:gd name="T15" fmla="*/ 136 h 231"/>
                    <a:gd name="T16" fmla="*/ 178 w 187"/>
                    <a:gd name="T17" fmla="*/ 157 h 231"/>
                    <a:gd name="T18" fmla="*/ 142 w 187"/>
                    <a:gd name="T19" fmla="*/ 158 h 231"/>
                    <a:gd name="T20" fmla="*/ 111 w 187"/>
                    <a:gd name="T21" fmla="*/ 229 h 231"/>
                    <a:gd name="T22" fmla="*/ 58 w 187"/>
                    <a:gd name="T23" fmla="*/ 227 h 231"/>
                    <a:gd name="T24" fmla="*/ 23 w 187"/>
                    <a:gd name="T25" fmla="*/ 223 h 231"/>
                    <a:gd name="T26" fmla="*/ 13 w 187"/>
                    <a:gd name="T27" fmla="*/ 169 h 231"/>
                    <a:gd name="T28" fmla="*/ 5 w 187"/>
                    <a:gd name="T29" fmla="*/ 141 h 231"/>
                    <a:gd name="T30" fmla="*/ 64 w 187"/>
                    <a:gd name="T31" fmla="*/ 136 h 231"/>
                    <a:gd name="T32" fmla="*/ 57 w 187"/>
                    <a:gd name="T33" fmla="*/ 120 h 231"/>
                    <a:gd name="T34" fmla="*/ 83 w 187"/>
                    <a:gd name="T35" fmla="*/ 66 h 231"/>
                    <a:gd name="T36" fmla="*/ 76 w 187"/>
                    <a:gd name="T37" fmla="*/ 42 h 231"/>
                    <a:gd name="T38" fmla="*/ 49 w 187"/>
                    <a:gd name="T39" fmla="*/ 23 h 231"/>
                    <a:gd name="T40" fmla="*/ 31 w 187"/>
                    <a:gd name="T41" fmla="*/ 165 h 231"/>
                    <a:gd name="T42" fmla="*/ 89 w 187"/>
                    <a:gd name="T43" fmla="*/ 198 h 231"/>
                    <a:gd name="T44" fmla="*/ 97 w 187"/>
                    <a:gd name="T45" fmla="*/ 162 h 231"/>
                    <a:gd name="T46" fmla="*/ 31 w 187"/>
                    <a:gd name="T47" fmla="*/ 165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7" h="231">
                      <a:moveTo>
                        <a:pt x="49" y="23"/>
                      </a:moveTo>
                      <a:cubicBezTo>
                        <a:pt x="54" y="19"/>
                        <a:pt x="61" y="18"/>
                        <a:pt x="68" y="14"/>
                      </a:cubicBezTo>
                      <a:cubicBezTo>
                        <a:pt x="75" y="11"/>
                        <a:pt x="84" y="5"/>
                        <a:pt x="92" y="3"/>
                      </a:cubicBezTo>
                      <a:cubicBezTo>
                        <a:pt x="104" y="0"/>
                        <a:pt x="114" y="7"/>
                        <a:pt x="120" y="16"/>
                      </a:cubicBezTo>
                      <a:cubicBezTo>
                        <a:pt x="123" y="21"/>
                        <a:pt x="123" y="28"/>
                        <a:pt x="124" y="34"/>
                      </a:cubicBezTo>
                      <a:cubicBezTo>
                        <a:pt x="119" y="63"/>
                        <a:pt x="105" y="88"/>
                        <a:pt x="90" y="113"/>
                      </a:cubicBezTo>
                      <a:cubicBezTo>
                        <a:pt x="103" y="124"/>
                        <a:pt x="125" y="121"/>
                        <a:pt x="142" y="125"/>
                      </a:cubicBezTo>
                      <a:cubicBezTo>
                        <a:pt x="148" y="126"/>
                        <a:pt x="170" y="127"/>
                        <a:pt x="181" y="136"/>
                      </a:cubicBezTo>
                      <a:cubicBezTo>
                        <a:pt x="187" y="141"/>
                        <a:pt x="185" y="148"/>
                        <a:pt x="178" y="157"/>
                      </a:cubicBezTo>
                      <a:cubicBezTo>
                        <a:pt x="174" y="162"/>
                        <a:pt x="148" y="155"/>
                        <a:pt x="142" y="158"/>
                      </a:cubicBezTo>
                      <a:cubicBezTo>
                        <a:pt x="134" y="181"/>
                        <a:pt x="134" y="200"/>
                        <a:pt x="111" y="229"/>
                      </a:cubicBezTo>
                      <a:cubicBezTo>
                        <a:pt x="96" y="230"/>
                        <a:pt x="76" y="231"/>
                        <a:pt x="58" y="227"/>
                      </a:cubicBezTo>
                      <a:cubicBezTo>
                        <a:pt x="46" y="224"/>
                        <a:pt x="33" y="225"/>
                        <a:pt x="23" y="223"/>
                      </a:cubicBezTo>
                      <a:cubicBezTo>
                        <a:pt x="28" y="203"/>
                        <a:pt x="25" y="185"/>
                        <a:pt x="13" y="169"/>
                      </a:cubicBezTo>
                      <a:cubicBezTo>
                        <a:pt x="5" y="164"/>
                        <a:pt x="0" y="156"/>
                        <a:pt x="5" y="141"/>
                      </a:cubicBezTo>
                      <a:cubicBezTo>
                        <a:pt x="15" y="129"/>
                        <a:pt x="41" y="134"/>
                        <a:pt x="64" y="136"/>
                      </a:cubicBezTo>
                      <a:cubicBezTo>
                        <a:pt x="62" y="131"/>
                        <a:pt x="59" y="125"/>
                        <a:pt x="57" y="120"/>
                      </a:cubicBezTo>
                      <a:cubicBezTo>
                        <a:pt x="62" y="102"/>
                        <a:pt x="71" y="88"/>
                        <a:pt x="83" y="66"/>
                      </a:cubicBezTo>
                      <a:cubicBezTo>
                        <a:pt x="73" y="62"/>
                        <a:pt x="69" y="49"/>
                        <a:pt x="76" y="42"/>
                      </a:cubicBezTo>
                      <a:cubicBezTo>
                        <a:pt x="81" y="36"/>
                        <a:pt x="60" y="36"/>
                        <a:pt x="49" y="23"/>
                      </a:cubicBezTo>
                      <a:close/>
                      <a:moveTo>
                        <a:pt x="31" y="165"/>
                      </a:moveTo>
                      <a:cubicBezTo>
                        <a:pt x="34" y="187"/>
                        <a:pt x="54" y="198"/>
                        <a:pt x="89" y="198"/>
                      </a:cubicBezTo>
                      <a:cubicBezTo>
                        <a:pt x="100" y="189"/>
                        <a:pt x="102" y="177"/>
                        <a:pt x="97" y="162"/>
                      </a:cubicBezTo>
                      <a:cubicBezTo>
                        <a:pt x="75" y="158"/>
                        <a:pt x="59" y="162"/>
                        <a:pt x="31"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9" tIns="45720" rIns="91439" bIns="45720" numCol="1" anchor="t" anchorCtr="0" compatLnSpc="1"/>
                <a:p>
                  <a:endParaRPr lang="zh-CN" altLang="en-US" sz="1800"/>
                </a:p>
              </p:txBody>
            </p:sp>
            <p:sp>
              <p:nvSpPr>
                <p:cNvPr id="85" name="Freeform 26"/>
                <p:cNvSpPr/>
                <p:nvPr>
                  <p:custDataLst>
                    <p:tags r:id="rId20"/>
                  </p:custDataLst>
                </p:nvPr>
              </p:nvSpPr>
              <p:spPr bwMode="auto">
                <a:xfrm>
                  <a:off x="5898427" y="3043860"/>
                  <a:ext cx="1011892" cy="1238774"/>
                </a:xfrm>
                <a:custGeom>
                  <a:avLst/>
                  <a:gdLst>
                    <a:gd name="T0" fmla="*/ 207 w 273"/>
                    <a:gd name="T1" fmla="*/ 11 h 332"/>
                    <a:gd name="T2" fmla="*/ 199 w 273"/>
                    <a:gd name="T3" fmla="*/ 76 h 332"/>
                    <a:gd name="T4" fmla="*/ 158 w 273"/>
                    <a:gd name="T5" fmla="*/ 75 h 332"/>
                    <a:gd name="T6" fmla="*/ 154 w 273"/>
                    <a:gd name="T7" fmla="*/ 101 h 332"/>
                    <a:gd name="T8" fmla="*/ 149 w 273"/>
                    <a:gd name="T9" fmla="*/ 140 h 332"/>
                    <a:gd name="T10" fmla="*/ 165 w 273"/>
                    <a:gd name="T11" fmla="*/ 145 h 332"/>
                    <a:gd name="T12" fmla="*/ 137 w 273"/>
                    <a:gd name="T13" fmla="*/ 186 h 332"/>
                    <a:gd name="T14" fmla="*/ 152 w 273"/>
                    <a:gd name="T15" fmla="*/ 199 h 332"/>
                    <a:gd name="T16" fmla="*/ 190 w 273"/>
                    <a:gd name="T17" fmla="*/ 197 h 332"/>
                    <a:gd name="T18" fmla="*/ 205 w 273"/>
                    <a:gd name="T19" fmla="*/ 332 h 332"/>
                    <a:gd name="T20" fmla="*/ 248 w 273"/>
                    <a:gd name="T21" fmla="*/ 161 h 332"/>
                    <a:gd name="T22" fmla="*/ 241 w 273"/>
                    <a:gd name="T23" fmla="*/ 111 h 332"/>
                    <a:gd name="T24" fmla="*/ 207 w 273"/>
                    <a:gd name="T25" fmla="*/ 11 h 332"/>
                    <a:gd name="T26" fmla="*/ 110 w 273"/>
                    <a:gd name="T27" fmla="*/ 15 h 332"/>
                    <a:gd name="T28" fmla="*/ 112 w 273"/>
                    <a:gd name="T29" fmla="*/ 47 h 332"/>
                    <a:gd name="T30" fmla="*/ 87 w 273"/>
                    <a:gd name="T31" fmla="*/ 97 h 332"/>
                    <a:gd name="T32" fmla="*/ 90 w 273"/>
                    <a:gd name="T33" fmla="*/ 121 h 332"/>
                    <a:gd name="T34" fmla="*/ 86 w 273"/>
                    <a:gd name="T35" fmla="*/ 152 h 332"/>
                    <a:gd name="T36" fmla="*/ 126 w 273"/>
                    <a:gd name="T37" fmla="*/ 117 h 332"/>
                    <a:gd name="T38" fmla="*/ 139 w 273"/>
                    <a:gd name="T39" fmla="*/ 106 h 332"/>
                    <a:gd name="T40" fmla="*/ 139 w 273"/>
                    <a:gd name="T41" fmla="*/ 122 h 332"/>
                    <a:gd name="T42" fmla="*/ 90 w 273"/>
                    <a:gd name="T43" fmla="*/ 193 h 332"/>
                    <a:gd name="T44" fmla="*/ 88 w 273"/>
                    <a:gd name="T45" fmla="*/ 274 h 332"/>
                    <a:gd name="T46" fmla="*/ 58 w 273"/>
                    <a:gd name="T47" fmla="*/ 246 h 332"/>
                    <a:gd name="T48" fmla="*/ 77 w 273"/>
                    <a:gd name="T49" fmla="*/ 247 h 332"/>
                    <a:gd name="T50" fmla="*/ 77 w 273"/>
                    <a:gd name="T51" fmla="*/ 213 h 332"/>
                    <a:gd name="T52" fmla="*/ 25 w 273"/>
                    <a:gd name="T53" fmla="*/ 239 h 332"/>
                    <a:gd name="T54" fmla="*/ 10 w 273"/>
                    <a:gd name="T55" fmla="*/ 217 h 332"/>
                    <a:gd name="T56" fmla="*/ 44 w 273"/>
                    <a:gd name="T57" fmla="*/ 150 h 332"/>
                    <a:gd name="T58" fmla="*/ 9 w 273"/>
                    <a:gd name="T59" fmla="*/ 164 h 332"/>
                    <a:gd name="T60" fmla="*/ 10 w 273"/>
                    <a:gd name="T61" fmla="*/ 142 h 332"/>
                    <a:gd name="T62" fmla="*/ 66 w 273"/>
                    <a:gd name="T63" fmla="*/ 102 h 332"/>
                    <a:gd name="T64" fmla="*/ 110 w 273"/>
                    <a:gd name="T65" fmla="*/ 15 h 332"/>
                    <a:gd name="T66" fmla="*/ 63 w 273"/>
                    <a:gd name="T67" fmla="*/ 173 h 332"/>
                    <a:gd name="T68" fmla="*/ 53 w 273"/>
                    <a:gd name="T69" fmla="*/ 180 h 332"/>
                    <a:gd name="T70" fmla="*/ 63 w 273"/>
                    <a:gd name="T71" fmla="*/ 187 h 332"/>
                    <a:gd name="T72" fmla="*/ 72 w 273"/>
                    <a:gd name="T73" fmla="*/ 180 h 332"/>
                    <a:gd name="T74" fmla="*/ 63 w 273"/>
                    <a:gd name="T75" fmla="*/ 173 h 332"/>
                    <a:gd name="T76" fmla="*/ 170 w 273"/>
                    <a:gd name="T77" fmla="*/ 119 h 332"/>
                    <a:gd name="T78" fmla="*/ 187 w 273"/>
                    <a:gd name="T79" fmla="*/ 106 h 332"/>
                    <a:gd name="T80" fmla="*/ 198 w 273"/>
                    <a:gd name="T81" fmla="*/ 125 h 332"/>
                    <a:gd name="T82" fmla="*/ 170 w 273"/>
                    <a:gd name="T83" fmla="*/ 119 h 332"/>
                    <a:gd name="T84" fmla="*/ 170 w 273"/>
                    <a:gd name="T85" fmla="*/ 170 h 332"/>
                    <a:gd name="T86" fmla="*/ 186 w 273"/>
                    <a:gd name="T87" fmla="*/ 150 h 332"/>
                    <a:gd name="T88" fmla="*/ 195 w 273"/>
                    <a:gd name="T89" fmla="*/ 163 h 332"/>
                    <a:gd name="T90" fmla="*/ 170 w 273"/>
                    <a:gd name="T91" fmla="*/ 17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3" h="332">
                      <a:moveTo>
                        <a:pt x="207" y="11"/>
                      </a:moveTo>
                      <a:cubicBezTo>
                        <a:pt x="207" y="31"/>
                        <a:pt x="202" y="56"/>
                        <a:pt x="199" y="76"/>
                      </a:cubicBezTo>
                      <a:cubicBezTo>
                        <a:pt x="185" y="78"/>
                        <a:pt x="173" y="73"/>
                        <a:pt x="158" y="75"/>
                      </a:cubicBezTo>
                      <a:cubicBezTo>
                        <a:pt x="153" y="85"/>
                        <a:pt x="154" y="91"/>
                        <a:pt x="154" y="101"/>
                      </a:cubicBezTo>
                      <a:cubicBezTo>
                        <a:pt x="153" y="114"/>
                        <a:pt x="141" y="129"/>
                        <a:pt x="149" y="140"/>
                      </a:cubicBezTo>
                      <a:cubicBezTo>
                        <a:pt x="153" y="143"/>
                        <a:pt x="161" y="143"/>
                        <a:pt x="165" y="145"/>
                      </a:cubicBezTo>
                      <a:cubicBezTo>
                        <a:pt x="146" y="163"/>
                        <a:pt x="134" y="168"/>
                        <a:pt x="137" y="186"/>
                      </a:cubicBezTo>
                      <a:cubicBezTo>
                        <a:pt x="135" y="197"/>
                        <a:pt x="142" y="202"/>
                        <a:pt x="152" y="199"/>
                      </a:cubicBezTo>
                      <a:cubicBezTo>
                        <a:pt x="165" y="200"/>
                        <a:pt x="177" y="196"/>
                        <a:pt x="190" y="197"/>
                      </a:cubicBezTo>
                      <a:cubicBezTo>
                        <a:pt x="174" y="251"/>
                        <a:pt x="199" y="289"/>
                        <a:pt x="205" y="332"/>
                      </a:cubicBezTo>
                      <a:cubicBezTo>
                        <a:pt x="221" y="271"/>
                        <a:pt x="231" y="221"/>
                        <a:pt x="248" y="161"/>
                      </a:cubicBezTo>
                      <a:cubicBezTo>
                        <a:pt x="273" y="150"/>
                        <a:pt x="270" y="121"/>
                        <a:pt x="241" y="111"/>
                      </a:cubicBezTo>
                      <a:cubicBezTo>
                        <a:pt x="239" y="51"/>
                        <a:pt x="231" y="0"/>
                        <a:pt x="207" y="11"/>
                      </a:cubicBezTo>
                      <a:close/>
                      <a:moveTo>
                        <a:pt x="110" y="15"/>
                      </a:moveTo>
                      <a:cubicBezTo>
                        <a:pt x="138" y="4"/>
                        <a:pt x="128" y="24"/>
                        <a:pt x="112" y="47"/>
                      </a:cubicBezTo>
                      <a:cubicBezTo>
                        <a:pt x="99" y="61"/>
                        <a:pt x="88" y="77"/>
                        <a:pt x="87" y="97"/>
                      </a:cubicBezTo>
                      <a:cubicBezTo>
                        <a:pt x="87" y="105"/>
                        <a:pt x="90" y="113"/>
                        <a:pt x="90" y="121"/>
                      </a:cubicBezTo>
                      <a:cubicBezTo>
                        <a:pt x="90" y="131"/>
                        <a:pt x="86" y="141"/>
                        <a:pt x="86" y="152"/>
                      </a:cubicBezTo>
                      <a:cubicBezTo>
                        <a:pt x="87" y="169"/>
                        <a:pt x="122" y="134"/>
                        <a:pt x="126" y="117"/>
                      </a:cubicBezTo>
                      <a:cubicBezTo>
                        <a:pt x="128" y="111"/>
                        <a:pt x="134" y="110"/>
                        <a:pt x="139" y="106"/>
                      </a:cubicBezTo>
                      <a:cubicBezTo>
                        <a:pt x="136" y="113"/>
                        <a:pt x="143" y="115"/>
                        <a:pt x="139" y="122"/>
                      </a:cubicBezTo>
                      <a:cubicBezTo>
                        <a:pt x="127" y="144"/>
                        <a:pt x="103" y="173"/>
                        <a:pt x="90" y="193"/>
                      </a:cubicBezTo>
                      <a:cubicBezTo>
                        <a:pt x="91" y="224"/>
                        <a:pt x="96" y="252"/>
                        <a:pt x="88" y="274"/>
                      </a:cubicBezTo>
                      <a:cubicBezTo>
                        <a:pt x="73" y="279"/>
                        <a:pt x="52" y="263"/>
                        <a:pt x="58" y="246"/>
                      </a:cubicBezTo>
                      <a:cubicBezTo>
                        <a:pt x="64" y="249"/>
                        <a:pt x="69" y="256"/>
                        <a:pt x="77" y="247"/>
                      </a:cubicBezTo>
                      <a:cubicBezTo>
                        <a:pt x="77" y="236"/>
                        <a:pt x="77" y="224"/>
                        <a:pt x="77" y="213"/>
                      </a:cubicBezTo>
                      <a:cubicBezTo>
                        <a:pt x="60" y="222"/>
                        <a:pt x="43" y="230"/>
                        <a:pt x="25" y="239"/>
                      </a:cubicBezTo>
                      <a:cubicBezTo>
                        <a:pt x="17" y="242"/>
                        <a:pt x="6" y="240"/>
                        <a:pt x="10" y="217"/>
                      </a:cubicBezTo>
                      <a:cubicBezTo>
                        <a:pt x="27" y="195"/>
                        <a:pt x="42" y="174"/>
                        <a:pt x="44" y="150"/>
                      </a:cubicBezTo>
                      <a:cubicBezTo>
                        <a:pt x="32" y="154"/>
                        <a:pt x="21" y="159"/>
                        <a:pt x="9" y="164"/>
                      </a:cubicBezTo>
                      <a:cubicBezTo>
                        <a:pt x="0" y="168"/>
                        <a:pt x="3" y="153"/>
                        <a:pt x="10" y="142"/>
                      </a:cubicBezTo>
                      <a:cubicBezTo>
                        <a:pt x="23" y="120"/>
                        <a:pt x="64" y="106"/>
                        <a:pt x="66" y="102"/>
                      </a:cubicBezTo>
                      <a:cubicBezTo>
                        <a:pt x="75" y="62"/>
                        <a:pt x="87" y="30"/>
                        <a:pt x="110" y="15"/>
                      </a:cubicBezTo>
                      <a:close/>
                      <a:moveTo>
                        <a:pt x="63" y="173"/>
                      </a:moveTo>
                      <a:cubicBezTo>
                        <a:pt x="58" y="173"/>
                        <a:pt x="53" y="176"/>
                        <a:pt x="53" y="180"/>
                      </a:cubicBezTo>
                      <a:cubicBezTo>
                        <a:pt x="53" y="183"/>
                        <a:pt x="58" y="187"/>
                        <a:pt x="63" y="187"/>
                      </a:cubicBezTo>
                      <a:cubicBezTo>
                        <a:pt x="68" y="187"/>
                        <a:pt x="72" y="183"/>
                        <a:pt x="72" y="180"/>
                      </a:cubicBezTo>
                      <a:cubicBezTo>
                        <a:pt x="72" y="176"/>
                        <a:pt x="68" y="173"/>
                        <a:pt x="63" y="173"/>
                      </a:cubicBezTo>
                      <a:close/>
                      <a:moveTo>
                        <a:pt x="170" y="119"/>
                      </a:moveTo>
                      <a:cubicBezTo>
                        <a:pt x="168" y="108"/>
                        <a:pt x="174" y="105"/>
                        <a:pt x="187" y="106"/>
                      </a:cubicBezTo>
                      <a:cubicBezTo>
                        <a:pt x="197" y="112"/>
                        <a:pt x="200" y="116"/>
                        <a:pt x="198" y="125"/>
                      </a:cubicBezTo>
                      <a:cubicBezTo>
                        <a:pt x="186" y="127"/>
                        <a:pt x="176" y="125"/>
                        <a:pt x="170" y="119"/>
                      </a:cubicBezTo>
                      <a:close/>
                      <a:moveTo>
                        <a:pt x="170" y="170"/>
                      </a:moveTo>
                      <a:cubicBezTo>
                        <a:pt x="168" y="159"/>
                        <a:pt x="173" y="150"/>
                        <a:pt x="186" y="150"/>
                      </a:cubicBezTo>
                      <a:cubicBezTo>
                        <a:pt x="186" y="151"/>
                        <a:pt x="195" y="149"/>
                        <a:pt x="195" y="163"/>
                      </a:cubicBezTo>
                      <a:cubicBezTo>
                        <a:pt x="182" y="165"/>
                        <a:pt x="176" y="176"/>
                        <a:pt x="170" y="1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9" tIns="45720" rIns="91439" bIns="45720" numCol="1" anchor="t" anchorCtr="0" compatLnSpc="1"/>
                <a:p>
                  <a:endParaRPr lang="zh-CN" altLang="en-US" sz="1800"/>
                </a:p>
              </p:txBody>
            </p:sp>
            <p:sp>
              <p:nvSpPr>
                <p:cNvPr id="86" name="Freeform 27"/>
                <p:cNvSpPr/>
                <p:nvPr>
                  <p:custDataLst>
                    <p:tags r:id="rId21"/>
                  </p:custDataLst>
                </p:nvPr>
              </p:nvSpPr>
              <p:spPr bwMode="auto">
                <a:xfrm>
                  <a:off x="7114512" y="3082430"/>
                  <a:ext cx="1186591" cy="950634"/>
                </a:xfrm>
                <a:custGeom>
                  <a:avLst/>
                  <a:gdLst>
                    <a:gd name="T0" fmla="*/ 79 w 320"/>
                    <a:gd name="T1" fmla="*/ 32 h 255"/>
                    <a:gd name="T2" fmla="*/ 61 w 320"/>
                    <a:gd name="T3" fmla="*/ 83 h 255"/>
                    <a:gd name="T4" fmla="*/ 27 w 320"/>
                    <a:gd name="T5" fmla="*/ 92 h 255"/>
                    <a:gd name="T6" fmla="*/ 54 w 320"/>
                    <a:gd name="T7" fmla="*/ 120 h 255"/>
                    <a:gd name="T8" fmla="*/ 45 w 320"/>
                    <a:gd name="T9" fmla="*/ 175 h 255"/>
                    <a:gd name="T10" fmla="*/ 38 w 320"/>
                    <a:gd name="T11" fmla="*/ 183 h 255"/>
                    <a:gd name="T12" fmla="*/ 0 w 320"/>
                    <a:gd name="T13" fmla="*/ 200 h 255"/>
                    <a:gd name="T14" fmla="*/ 28 w 320"/>
                    <a:gd name="T15" fmla="*/ 235 h 255"/>
                    <a:gd name="T16" fmla="*/ 48 w 320"/>
                    <a:gd name="T17" fmla="*/ 214 h 255"/>
                    <a:gd name="T18" fmla="*/ 61 w 320"/>
                    <a:gd name="T19" fmla="*/ 234 h 255"/>
                    <a:gd name="T20" fmla="*/ 81 w 320"/>
                    <a:gd name="T21" fmla="*/ 217 h 255"/>
                    <a:gd name="T22" fmla="*/ 74 w 320"/>
                    <a:gd name="T23" fmla="*/ 175 h 255"/>
                    <a:gd name="T24" fmla="*/ 122 w 320"/>
                    <a:gd name="T25" fmla="*/ 105 h 255"/>
                    <a:gd name="T26" fmla="*/ 155 w 320"/>
                    <a:gd name="T27" fmla="*/ 122 h 255"/>
                    <a:gd name="T28" fmla="*/ 136 w 320"/>
                    <a:gd name="T29" fmla="*/ 141 h 255"/>
                    <a:gd name="T30" fmla="*/ 114 w 320"/>
                    <a:gd name="T31" fmla="*/ 144 h 255"/>
                    <a:gd name="T32" fmla="*/ 113 w 320"/>
                    <a:gd name="T33" fmla="*/ 173 h 255"/>
                    <a:gd name="T34" fmla="*/ 167 w 320"/>
                    <a:gd name="T35" fmla="*/ 203 h 255"/>
                    <a:gd name="T36" fmla="*/ 120 w 320"/>
                    <a:gd name="T37" fmla="*/ 207 h 255"/>
                    <a:gd name="T38" fmla="*/ 104 w 320"/>
                    <a:gd name="T39" fmla="*/ 173 h 255"/>
                    <a:gd name="T40" fmla="*/ 93 w 320"/>
                    <a:gd name="T41" fmla="*/ 229 h 255"/>
                    <a:gd name="T42" fmla="*/ 192 w 320"/>
                    <a:gd name="T43" fmla="*/ 220 h 255"/>
                    <a:gd name="T44" fmla="*/ 218 w 320"/>
                    <a:gd name="T45" fmla="*/ 249 h 255"/>
                    <a:gd name="T46" fmla="*/ 320 w 320"/>
                    <a:gd name="T47" fmla="*/ 238 h 255"/>
                    <a:gd name="T48" fmla="*/ 312 w 320"/>
                    <a:gd name="T49" fmla="*/ 231 h 255"/>
                    <a:gd name="T50" fmla="*/ 255 w 320"/>
                    <a:gd name="T51" fmla="*/ 216 h 255"/>
                    <a:gd name="T52" fmla="*/ 214 w 320"/>
                    <a:gd name="T53" fmla="*/ 192 h 255"/>
                    <a:gd name="T54" fmla="*/ 223 w 320"/>
                    <a:gd name="T55" fmla="*/ 107 h 255"/>
                    <a:gd name="T56" fmla="*/ 189 w 320"/>
                    <a:gd name="T57" fmla="*/ 119 h 255"/>
                    <a:gd name="T58" fmla="*/ 215 w 320"/>
                    <a:gd name="T59" fmla="*/ 94 h 255"/>
                    <a:gd name="T60" fmla="*/ 241 w 320"/>
                    <a:gd name="T61" fmla="*/ 72 h 255"/>
                    <a:gd name="T62" fmla="*/ 240 w 320"/>
                    <a:gd name="T63" fmla="*/ 34 h 255"/>
                    <a:gd name="T64" fmla="*/ 194 w 320"/>
                    <a:gd name="T65" fmla="*/ 65 h 255"/>
                    <a:gd name="T66" fmla="*/ 174 w 320"/>
                    <a:gd name="T67" fmla="*/ 0 h 255"/>
                    <a:gd name="T68" fmla="*/ 163 w 320"/>
                    <a:gd name="T69" fmla="*/ 72 h 255"/>
                    <a:gd name="T70" fmla="*/ 115 w 320"/>
                    <a:gd name="T71" fmla="*/ 96 h 255"/>
                    <a:gd name="T72" fmla="*/ 81 w 320"/>
                    <a:gd name="T73" fmla="*/ 133 h 255"/>
                    <a:gd name="T74" fmla="*/ 91 w 320"/>
                    <a:gd name="T75" fmla="*/ 94 h 255"/>
                    <a:gd name="T76" fmla="*/ 79 w 320"/>
                    <a:gd name="T77" fmla="*/ 32 h 255"/>
                    <a:gd name="T78" fmla="*/ 169 w 320"/>
                    <a:gd name="T79" fmla="*/ 162 h 255"/>
                    <a:gd name="T80" fmla="*/ 200 w 320"/>
                    <a:gd name="T81" fmla="*/ 138 h 255"/>
                    <a:gd name="T82" fmla="*/ 189 w 320"/>
                    <a:gd name="T83" fmla="*/ 181 h 255"/>
                    <a:gd name="T84" fmla="*/ 169 w 320"/>
                    <a:gd name="T85" fmla="*/ 162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 h="255">
                      <a:moveTo>
                        <a:pt x="79" y="32"/>
                      </a:moveTo>
                      <a:cubicBezTo>
                        <a:pt x="72" y="48"/>
                        <a:pt x="66" y="65"/>
                        <a:pt x="61" y="83"/>
                      </a:cubicBezTo>
                      <a:cubicBezTo>
                        <a:pt x="62" y="100"/>
                        <a:pt x="46" y="97"/>
                        <a:pt x="27" y="92"/>
                      </a:cubicBezTo>
                      <a:cubicBezTo>
                        <a:pt x="27" y="105"/>
                        <a:pt x="36" y="113"/>
                        <a:pt x="54" y="120"/>
                      </a:cubicBezTo>
                      <a:cubicBezTo>
                        <a:pt x="52" y="141"/>
                        <a:pt x="50" y="163"/>
                        <a:pt x="45" y="175"/>
                      </a:cubicBezTo>
                      <a:cubicBezTo>
                        <a:pt x="43" y="179"/>
                        <a:pt x="40" y="182"/>
                        <a:pt x="38" y="183"/>
                      </a:cubicBezTo>
                      <a:cubicBezTo>
                        <a:pt x="23" y="194"/>
                        <a:pt x="14" y="197"/>
                        <a:pt x="0" y="200"/>
                      </a:cubicBezTo>
                      <a:cubicBezTo>
                        <a:pt x="12" y="227"/>
                        <a:pt x="8" y="235"/>
                        <a:pt x="28" y="235"/>
                      </a:cubicBezTo>
                      <a:cubicBezTo>
                        <a:pt x="32" y="228"/>
                        <a:pt x="44" y="222"/>
                        <a:pt x="48" y="214"/>
                      </a:cubicBezTo>
                      <a:cubicBezTo>
                        <a:pt x="50" y="223"/>
                        <a:pt x="59" y="226"/>
                        <a:pt x="61" y="234"/>
                      </a:cubicBezTo>
                      <a:cubicBezTo>
                        <a:pt x="70" y="231"/>
                        <a:pt x="78" y="231"/>
                        <a:pt x="81" y="217"/>
                      </a:cubicBezTo>
                      <a:cubicBezTo>
                        <a:pt x="78" y="203"/>
                        <a:pt x="76" y="189"/>
                        <a:pt x="74" y="175"/>
                      </a:cubicBezTo>
                      <a:cubicBezTo>
                        <a:pt x="92" y="162"/>
                        <a:pt x="109" y="137"/>
                        <a:pt x="122" y="105"/>
                      </a:cubicBezTo>
                      <a:cubicBezTo>
                        <a:pt x="130" y="111"/>
                        <a:pt x="140" y="120"/>
                        <a:pt x="155" y="122"/>
                      </a:cubicBezTo>
                      <a:cubicBezTo>
                        <a:pt x="148" y="128"/>
                        <a:pt x="143" y="136"/>
                        <a:pt x="136" y="141"/>
                      </a:cubicBezTo>
                      <a:cubicBezTo>
                        <a:pt x="127" y="143"/>
                        <a:pt x="123" y="143"/>
                        <a:pt x="114" y="144"/>
                      </a:cubicBezTo>
                      <a:cubicBezTo>
                        <a:pt x="116" y="154"/>
                        <a:pt x="111" y="163"/>
                        <a:pt x="113" y="173"/>
                      </a:cubicBezTo>
                      <a:cubicBezTo>
                        <a:pt x="131" y="183"/>
                        <a:pt x="149" y="193"/>
                        <a:pt x="167" y="203"/>
                      </a:cubicBezTo>
                      <a:cubicBezTo>
                        <a:pt x="150" y="209"/>
                        <a:pt x="131" y="214"/>
                        <a:pt x="120" y="207"/>
                      </a:cubicBezTo>
                      <a:cubicBezTo>
                        <a:pt x="110" y="202"/>
                        <a:pt x="107" y="188"/>
                        <a:pt x="104" y="173"/>
                      </a:cubicBezTo>
                      <a:cubicBezTo>
                        <a:pt x="94" y="182"/>
                        <a:pt x="91" y="212"/>
                        <a:pt x="93" y="229"/>
                      </a:cubicBezTo>
                      <a:cubicBezTo>
                        <a:pt x="126" y="236"/>
                        <a:pt x="160" y="233"/>
                        <a:pt x="192" y="220"/>
                      </a:cubicBezTo>
                      <a:cubicBezTo>
                        <a:pt x="206" y="224"/>
                        <a:pt x="204" y="246"/>
                        <a:pt x="218" y="249"/>
                      </a:cubicBezTo>
                      <a:cubicBezTo>
                        <a:pt x="244" y="255"/>
                        <a:pt x="294" y="232"/>
                        <a:pt x="320" y="238"/>
                      </a:cubicBezTo>
                      <a:cubicBezTo>
                        <a:pt x="316" y="235"/>
                        <a:pt x="317" y="232"/>
                        <a:pt x="312" y="231"/>
                      </a:cubicBezTo>
                      <a:cubicBezTo>
                        <a:pt x="295" y="227"/>
                        <a:pt x="273" y="224"/>
                        <a:pt x="255" y="216"/>
                      </a:cubicBezTo>
                      <a:cubicBezTo>
                        <a:pt x="235" y="207"/>
                        <a:pt x="226" y="200"/>
                        <a:pt x="214" y="192"/>
                      </a:cubicBezTo>
                      <a:cubicBezTo>
                        <a:pt x="232" y="163"/>
                        <a:pt x="241" y="118"/>
                        <a:pt x="223" y="107"/>
                      </a:cubicBezTo>
                      <a:cubicBezTo>
                        <a:pt x="216" y="103"/>
                        <a:pt x="204" y="115"/>
                        <a:pt x="189" y="119"/>
                      </a:cubicBezTo>
                      <a:cubicBezTo>
                        <a:pt x="190" y="108"/>
                        <a:pt x="194" y="94"/>
                        <a:pt x="215" y="94"/>
                      </a:cubicBezTo>
                      <a:cubicBezTo>
                        <a:pt x="226" y="93"/>
                        <a:pt x="232" y="79"/>
                        <a:pt x="241" y="72"/>
                      </a:cubicBezTo>
                      <a:cubicBezTo>
                        <a:pt x="243" y="59"/>
                        <a:pt x="244" y="44"/>
                        <a:pt x="240" y="34"/>
                      </a:cubicBezTo>
                      <a:cubicBezTo>
                        <a:pt x="221" y="51"/>
                        <a:pt x="210" y="62"/>
                        <a:pt x="194" y="65"/>
                      </a:cubicBezTo>
                      <a:cubicBezTo>
                        <a:pt x="200" y="38"/>
                        <a:pt x="194" y="16"/>
                        <a:pt x="174" y="0"/>
                      </a:cubicBezTo>
                      <a:cubicBezTo>
                        <a:pt x="164" y="30"/>
                        <a:pt x="159" y="56"/>
                        <a:pt x="163" y="72"/>
                      </a:cubicBezTo>
                      <a:cubicBezTo>
                        <a:pt x="147" y="95"/>
                        <a:pt x="131" y="83"/>
                        <a:pt x="115" y="96"/>
                      </a:cubicBezTo>
                      <a:cubicBezTo>
                        <a:pt x="106" y="104"/>
                        <a:pt x="97" y="117"/>
                        <a:pt x="81" y="133"/>
                      </a:cubicBezTo>
                      <a:cubicBezTo>
                        <a:pt x="68" y="123"/>
                        <a:pt x="71" y="113"/>
                        <a:pt x="91" y="94"/>
                      </a:cubicBezTo>
                      <a:cubicBezTo>
                        <a:pt x="109" y="75"/>
                        <a:pt x="103" y="30"/>
                        <a:pt x="79" y="32"/>
                      </a:cubicBezTo>
                      <a:close/>
                      <a:moveTo>
                        <a:pt x="169" y="162"/>
                      </a:moveTo>
                      <a:cubicBezTo>
                        <a:pt x="176" y="154"/>
                        <a:pt x="187" y="146"/>
                        <a:pt x="200" y="138"/>
                      </a:cubicBezTo>
                      <a:cubicBezTo>
                        <a:pt x="206" y="153"/>
                        <a:pt x="193" y="161"/>
                        <a:pt x="189" y="181"/>
                      </a:cubicBezTo>
                      <a:cubicBezTo>
                        <a:pt x="172" y="175"/>
                        <a:pt x="164" y="171"/>
                        <a:pt x="169" y="1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9" tIns="45720" rIns="91439" bIns="45720" numCol="1" anchor="t" anchorCtr="0" compatLnSpc="1"/>
                <a:p>
                  <a:endParaRPr lang="zh-CN" altLang="en-US" sz="1800"/>
                </a:p>
              </p:txBody>
            </p:sp>
          </p:grpSp>
          <p:grpSp>
            <p:nvGrpSpPr>
              <p:cNvPr id="87" name="组合 86"/>
              <p:cNvGrpSpPr/>
              <p:nvPr/>
            </p:nvGrpSpPr>
            <p:grpSpPr>
              <a:xfrm>
                <a:off x="3720364" y="4424710"/>
                <a:ext cx="6865437" cy="428806"/>
                <a:chOff x="3720364" y="4424710"/>
                <a:chExt cx="6865437" cy="428806"/>
              </a:xfrm>
              <a:grpFill/>
            </p:grpSpPr>
            <p:sp>
              <p:nvSpPr>
                <p:cNvPr id="88" name="Freeform 28"/>
                <p:cNvSpPr/>
                <p:nvPr>
                  <p:custDataLst>
                    <p:tags r:id="rId22"/>
                  </p:custDataLst>
                </p:nvPr>
              </p:nvSpPr>
              <p:spPr bwMode="auto">
                <a:xfrm>
                  <a:off x="3720364" y="4424710"/>
                  <a:ext cx="5504147" cy="428806"/>
                </a:xfrm>
                <a:custGeom>
                  <a:avLst/>
                  <a:gdLst>
                    <a:gd name="T0" fmla="*/ 7 w 1484"/>
                    <a:gd name="T1" fmla="*/ 52 h 115"/>
                    <a:gd name="T2" fmla="*/ 74 w 1484"/>
                    <a:gd name="T3" fmla="*/ 26 h 115"/>
                    <a:gd name="T4" fmla="*/ 58 w 1484"/>
                    <a:gd name="T5" fmla="*/ 89 h 115"/>
                    <a:gd name="T6" fmla="*/ 121 w 1484"/>
                    <a:gd name="T7" fmla="*/ 89 h 115"/>
                    <a:gd name="T8" fmla="*/ 174 w 1484"/>
                    <a:gd name="T9" fmla="*/ 85 h 115"/>
                    <a:gd name="T10" fmla="*/ 170 w 1484"/>
                    <a:gd name="T11" fmla="*/ 78 h 115"/>
                    <a:gd name="T12" fmla="*/ 200 w 1484"/>
                    <a:gd name="T13" fmla="*/ 26 h 115"/>
                    <a:gd name="T14" fmla="*/ 223 w 1484"/>
                    <a:gd name="T15" fmla="*/ 78 h 115"/>
                    <a:gd name="T16" fmla="*/ 228 w 1484"/>
                    <a:gd name="T17" fmla="*/ 24 h 115"/>
                    <a:gd name="T18" fmla="*/ 238 w 1484"/>
                    <a:gd name="T19" fmla="*/ 55 h 115"/>
                    <a:gd name="T20" fmla="*/ 254 w 1484"/>
                    <a:gd name="T21" fmla="*/ 14 h 115"/>
                    <a:gd name="T22" fmla="*/ 274 w 1484"/>
                    <a:gd name="T23" fmla="*/ 34 h 115"/>
                    <a:gd name="T24" fmla="*/ 281 w 1484"/>
                    <a:gd name="T25" fmla="*/ 79 h 115"/>
                    <a:gd name="T26" fmla="*/ 306 w 1484"/>
                    <a:gd name="T27" fmla="*/ 62 h 115"/>
                    <a:gd name="T28" fmla="*/ 362 w 1484"/>
                    <a:gd name="T29" fmla="*/ 24 h 115"/>
                    <a:gd name="T30" fmla="*/ 372 w 1484"/>
                    <a:gd name="T31" fmla="*/ 57 h 115"/>
                    <a:gd name="T32" fmla="*/ 394 w 1484"/>
                    <a:gd name="T33" fmla="*/ 2 h 115"/>
                    <a:gd name="T34" fmla="*/ 391 w 1484"/>
                    <a:gd name="T35" fmla="*/ 89 h 115"/>
                    <a:gd name="T36" fmla="*/ 464 w 1484"/>
                    <a:gd name="T37" fmla="*/ 89 h 115"/>
                    <a:gd name="T38" fmla="*/ 492 w 1484"/>
                    <a:gd name="T39" fmla="*/ 58 h 115"/>
                    <a:gd name="T40" fmla="*/ 518 w 1484"/>
                    <a:gd name="T41" fmla="*/ 51 h 115"/>
                    <a:gd name="T42" fmla="*/ 541 w 1484"/>
                    <a:gd name="T43" fmla="*/ 28 h 115"/>
                    <a:gd name="T44" fmla="*/ 558 w 1484"/>
                    <a:gd name="T45" fmla="*/ 66 h 115"/>
                    <a:gd name="T46" fmla="*/ 580 w 1484"/>
                    <a:gd name="T47" fmla="*/ 3 h 115"/>
                    <a:gd name="T48" fmla="*/ 601 w 1484"/>
                    <a:gd name="T49" fmla="*/ 25 h 115"/>
                    <a:gd name="T50" fmla="*/ 619 w 1484"/>
                    <a:gd name="T51" fmla="*/ 57 h 115"/>
                    <a:gd name="T52" fmla="*/ 636 w 1484"/>
                    <a:gd name="T53" fmla="*/ 81 h 115"/>
                    <a:gd name="T54" fmla="*/ 685 w 1484"/>
                    <a:gd name="T55" fmla="*/ 26 h 115"/>
                    <a:gd name="T56" fmla="*/ 669 w 1484"/>
                    <a:gd name="T57" fmla="*/ 89 h 115"/>
                    <a:gd name="T58" fmla="*/ 746 w 1484"/>
                    <a:gd name="T59" fmla="*/ 66 h 115"/>
                    <a:gd name="T60" fmla="*/ 742 w 1484"/>
                    <a:gd name="T61" fmla="*/ 36 h 115"/>
                    <a:gd name="T62" fmla="*/ 794 w 1484"/>
                    <a:gd name="T63" fmla="*/ 80 h 115"/>
                    <a:gd name="T64" fmla="*/ 793 w 1484"/>
                    <a:gd name="T65" fmla="*/ 0 h 115"/>
                    <a:gd name="T66" fmla="*/ 810 w 1484"/>
                    <a:gd name="T67" fmla="*/ 52 h 115"/>
                    <a:gd name="T68" fmla="*/ 827 w 1484"/>
                    <a:gd name="T69" fmla="*/ 82 h 115"/>
                    <a:gd name="T70" fmla="*/ 831 w 1484"/>
                    <a:gd name="T71" fmla="*/ 76 h 115"/>
                    <a:gd name="T72" fmla="*/ 868 w 1484"/>
                    <a:gd name="T73" fmla="*/ 89 h 115"/>
                    <a:gd name="T74" fmla="*/ 911 w 1484"/>
                    <a:gd name="T75" fmla="*/ 60 h 115"/>
                    <a:gd name="T76" fmla="*/ 922 w 1484"/>
                    <a:gd name="T77" fmla="*/ 89 h 115"/>
                    <a:gd name="T78" fmla="*/ 944 w 1484"/>
                    <a:gd name="T79" fmla="*/ 40 h 115"/>
                    <a:gd name="T80" fmla="*/ 961 w 1484"/>
                    <a:gd name="T81" fmla="*/ 57 h 115"/>
                    <a:gd name="T82" fmla="*/ 977 w 1484"/>
                    <a:gd name="T83" fmla="*/ 81 h 115"/>
                    <a:gd name="T84" fmla="*/ 1031 w 1484"/>
                    <a:gd name="T85" fmla="*/ 57 h 115"/>
                    <a:gd name="T86" fmla="*/ 1005 w 1484"/>
                    <a:gd name="T87" fmla="*/ 51 h 115"/>
                    <a:gd name="T88" fmla="*/ 1077 w 1484"/>
                    <a:gd name="T89" fmla="*/ 36 h 115"/>
                    <a:gd name="T90" fmla="*/ 1085 w 1484"/>
                    <a:gd name="T91" fmla="*/ 62 h 115"/>
                    <a:gd name="T92" fmla="*/ 1074 w 1484"/>
                    <a:gd name="T93" fmla="*/ 79 h 115"/>
                    <a:gd name="T94" fmla="*/ 1126 w 1484"/>
                    <a:gd name="T95" fmla="*/ 50 h 115"/>
                    <a:gd name="T96" fmla="*/ 1162 w 1484"/>
                    <a:gd name="T97" fmla="*/ 81 h 115"/>
                    <a:gd name="T98" fmla="*/ 1167 w 1484"/>
                    <a:gd name="T99" fmla="*/ 89 h 115"/>
                    <a:gd name="T100" fmla="*/ 1207 w 1484"/>
                    <a:gd name="T101" fmla="*/ 11 h 115"/>
                    <a:gd name="T102" fmla="*/ 1234 w 1484"/>
                    <a:gd name="T103" fmla="*/ 82 h 115"/>
                    <a:gd name="T104" fmla="*/ 1236 w 1484"/>
                    <a:gd name="T105" fmla="*/ 51 h 115"/>
                    <a:gd name="T106" fmla="*/ 1273 w 1484"/>
                    <a:gd name="T107" fmla="*/ 39 h 115"/>
                    <a:gd name="T108" fmla="*/ 1293 w 1484"/>
                    <a:gd name="T109" fmla="*/ 78 h 115"/>
                    <a:gd name="T110" fmla="*/ 1333 w 1484"/>
                    <a:gd name="T111" fmla="*/ 49 h 115"/>
                    <a:gd name="T112" fmla="*/ 1368 w 1484"/>
                    <a:gd name="T113" fmla="*/ 24 h 115"/>
                    <a:gd name="T114" fmla="*/ 1358 w 1484"/>
                    <a:gd name="T115" fmla="*/ 54 h 115"/>
                    <a:gd name="T116" fmla="*/ 1391 w 1484"/>
                    <a:gd name="T117" fmla="*/ 57 h 115"/>
                    <a:gd name="T118" fmla="*/ 1440 w 1484"/>
                    <a:gd name="T119" fmla="*/ 1 h 115"/>
                    <a:gd name="T120" fmla="*/ 1451 w 1484"/>
                    <a:gd name="T121" fmla="*/ 5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84" h="115">
                      <a:moveTo>
                        <a:pt x="32" y="1"/>
                      </a:moveTo>
                      <a:cubicBezTo>
                        <a:pt x="38" y="1"/>
                        <a:pt x="38" y="1"/>
                        <a:pt x="38" y="1"/>
                      </a:cubicBezTo>
                      <a:cubicBezTo>
                        <a:pt x="38" y="52"/>
                        <a:pt x="38" y="52"/>
                        <a:pt x="38" y="52"/>
                      </a:cubicBezTo>
                      <a:cubicBezTo>
                        <a:pt x="38" y="61"/>
                        <a:pt x="38" y="68"/>
                        <a:pt x="36" y="73"/>
                      </a:cubicBezTo>
                      <a:cubicBezTo>
                        <a:pt x="35" y="78"/>
                        <a:pt x="33" y="82"/>
                        <a:pt x="31" y="86"/>
                      </a:cubicBezTo>
                      <a:cubicBezTo>
                        <a:pt x="28" y="89"/>
                        <a:pt x="24" y="90"/>
                        <a:pt x="19" y="90"/>
                      </a:cubicBezTo>
                      <a:cubicBezTo>
                        <a:pt x="15" y="90"/>
                        <a:pt x="11" y="89"/>
                        <a:pt x="8" y="86"/>
                      </a:cubicBezTo>
                      <a:cubicBezTo>
                        <a:pt x="5" y="83"/>
                        <a:pt x="3" y="79"/>
                        <a:pt x="2" y="74"/>
                      </a:cubicBezTo>
                      <a:cubicBezTo>
                        <a:pt x="1" y="68"/>
                        <a:pt x="0" y="61"/>
                        <a:pt x="0" y="52"/>
                      </a:cubicBezTo>
                      <a:cubicBezTo>
                        <a:pt x="0" y="1"/>
                        <a:pt x="0" y="1"/>
                        <a:pt x="0" y="1"/>
                      </a:cubicBezTo>
                      <a:cubicBezTo>
                        <a:pt x="7" y="1"/>
                        <a:pt x="7" y="1"/>
                        <a:pt x="7" y="1"/>
                      </a:cubicBezTo>
                      <a:cubicBezTo>
                        <a:pt x="7" y="52"/>
                        <a:pt x="7" y="52"/>
                        <a:pt x="7" y="52"/>
                      </a:cubicBezTo>
                      <a:cubicBezTo>
                        <a:pt x="7" y="59"/>
                        <a:pt x="7" y="65"/>
                        <a:pt x="8" y="69"/>
                      </a:cubicBezTo>
                      <a:cubicBezTo>
                        <a:pt x="8" y="72"/>
                        <a:pt x="10" y="75"/>
                        <a:pt x="12" y="77"/>
                      </a:cubicBezTo>
                      <a:cubicBezTo>
                        <a:pt x="14" y="79"/>
                        <a:pt x="16" y="80"/>
                        <a:pt x="19" y="80"/>
                      </a:cubicBezTo>
                      <a:cubicBezTo>
                        <a:pt x="23" y="80"/>
                        <a:pt x="27" y="78"/>
                        <a:pt x="29" y="74"/>
                      </a:cubicBezTo>
                      <a:cubicBezTo>
                        <a:pt x="31" y="70"/>
                        <a:pt x="32" y="63"/>
                        <a:pt x="32" y="52"/>
                      </a:cubicBezTo>
                      <a:cubicBezTo>
                        <a:pt x="32" y="1"/>
                        <a:pt x="32" y="1"/>
                        <a:pt x="32" y="1"/>
                      </a:cubicBezTo>
                      <a:close/>
                      <a:moveTo>
                        <a:pt x="52" y="89"/>
                      </a:moveTo>
                      <a:cubicBezTo>
                        <a:pt x="52" y="25"/>
                        <a:pt x="52" y="25"/>
                        <a:pt x="52" y="25"/>
                      </a:cubicBezTo>
                      <a:cubicBezTo>
                        <a:pt x="57" y="25"/>
                        <a:pt x="57" y="25"/>
                        <a:pt x="57" y="25"/>
                      </a:cubicBezTo>
                      <a:cubicBezTo>
                        <a:pt x="57" y="34"/>
                        <a:pt x="57" y="34"/>
                        <a:pt x="57" y="34"/>
                      </a:cubicBezTo>
                      <a:cubicBezTo>
                        <a:pt x="60" y="27"/>
                        <a:pt x="63" y="24"/>
                        <a:pt x="68" y="24"/>
                      </a:cubicBezTo>
                      <a:cubicBezTo>
                        <a:pt x="70" y="24"/>
                        <a:pt x="72" y="25"/>
                        <a:pt x="74" y="26"/>
                      </a:cubicBezTo>
                      <a:cubicBezTo>
                        <a:pt x="76" y="27"/>
                        <a:pt x="77" y="29"/>
                        <a:pt x="78" y="31"/>
                      </a:cubicBezTo>
                      <a:cubicBezTo>
                        <a:pt x="79" y="34"/>
                        <a:pt x="79" y="36"/>
                        <a:pt x="80" y="39"/>
                      </a:cubicBezTo>
                      <a:cubicBezTo>
                        <a:pt x="80" y="41"/>
                        <a:pt x="80" y="45"/>
                        <a:pt x="80" y="50"/>
                      </a:cubicBezTo>
                      <a:cubicBezTo>
                        <a:pt x="80" y="89"/>
                        <a:pt x="80" y="89"/>
                        <a:pt x="80" y="89"/>
                      </a:cubicBezTo>
                      <a:cubicBezTo>
                        <a:pt x="74" y="89"/>
                        <a:pt x="74" y="89"/>
                        <a:pt x="74" y="89"/>
                      </a:cubicBezTo>
                      <a:cubicBezTo>
                        <a:pt x="74" y="50"/>
                        <a:pt x="74" y="50"/>
                        <a:pt x="74" y="50"/>
                      </a:cubicBezTo>
                      <a:cubicBezTo>
                        <a:pt x="74" y="46"/>
                        <a:pt x="74" y="43"/>
                        <a:pt x="74" y="40"/>
                      </a:cubicBezTo>
                      <a:cubicBezTo>
                        <a:pt x="73" y="38"/>
                        <a:pt x="72" y="36"/>
                        <a:pt x="71" y="35"/>
                      </a:cubicBezTo>
                      <a:cubicBezTo>
                        <a:pt x="70" y="34"/>
                        <a:pt x="69" y="33"/>
                        <a:pt x="67" y="33"/>
                      </a:cubicBezTo>
                      <a:cubicBezTo>
                        <a:pt x="64" y="33"/>
                        <a:pt x="62" y="35"/>
                        <a:pt x="60" y="38"/>
                      </a:cubicBezTo>
                      <a:cubicBezTo>
                        <a:pt x="59" y="40"/>
                        <a:pt x="58" y="46"/>
                        <a:pt x="58" y="54"/>
                      </a:cubicBezTo>
                      <a:cubicBezTo>
                        <a:pt x="58" y="89"/>
                        <a:pt x="58" y="89"/>
                        <a:pt x="58" y="89"/>
                      </a:cubicBezTo>
                      <a:cubicBezTo>
                        <a:pt x="52" y="89"/>
                        <a:pt x="52" y="89"/>
                        <a:pt x="52" y="89"/>
                      </a:cubicBezTo>
                      <a:close/>
                      <a:moveTo>
                        <a:pt x="93" y="14"/>
                      </a:moveTo>
                      <a:cubicBezTo>
                        <a:pt x="93" y="1"/>
                        <a:pt x="93" y="1"/>
                        <a:pt x="93" y="1"/>
                      </a:cubicBezTo>
                      <a:cubicBezTo>
                        <a:pt x="99" y="1"/>
                        <a:pt x="99" y="1"/>
                        <a:pt x="99" y="1"/>
                      </a:cubicBezTo>
                      <a:cubicBezTo>
                        <a:pt x="99" y="14"/>
                        <a:pt x="99" y="14"/>
                        <a:pt x="99" y="14"/>
                      </a:cubicBezTo>
                      <a:cubicBezTo>
                        <a:pt x="93" y="14"/>
                        <a:pt x="93" y="14"/>
                        <a:pt x="93" y="14"/>
                      </a:cubicBezTo>
                      <a:close/>
                      <a:moveTo>
                        <a:pt x="93" y="89"/>
                      </a:moveTo>
                      <a:cubicBezTo>
                        <a:pt x="93" y="25"/>
                        <a:pt x="93" y="25"/>
                        <a:pt x="93" y="25"/>
                      </a:cubicBezTo>
                      <a:cubicBezTo>
                        <a:pt x="99" y="25"/>
                        <a:pt x="99" y="25"/>
                        <a:pt x="99" y="25"/>
                      </a:cubicBezTo>
                      <a:cubicBezTo>
                        <a:pt x="99" y="89"/>
                        <a:pt x="99" y="89"/>
                        <a:pt x="99" y="89"/>
                      </a:cubicBezTo>
                      <a:cubicBezTo>
                        <a:pt x="93" y="89"/>
                        <a:pt x="93" y="89"/>
                        <a:pt x="93" y="89"/>
                      </a:cubicBezTo>
                      <a:close/>
                      <a:moveTo>
                        <a:pt x="121" y="89"/>
                      </a:moveTo>
                      <a:cubicBezTo>
                        <a:pt x="108" y="25"/>
                        <a:pt x="108" y="25"/>
                        <a:pt x="108" y="25"/>
                      </a:cubicBezTo>
                      <a:cubicBezTo>
                        <a:pt x="114" y="25"/>
                        <a:pt x="114" y="25"/>
                        <a:pt x="114" y="25"/>
                      </a:cubicBezTo>
                      <a:cubicBezTo>
                        <a:pt x="122" y="63"/>
                        <a:pt x="122" y="63"/>
                        <a:pt x="122" y="63"/>
                      </a:cubicBezTo>
                      <a:cubicBezTo>
                        <a:pt x="123" y="68"/>
                        <a:pt x="123" y="72"/>
                        <a:pt x="124" y="76"/>
                      </a:cubicBezTo>
                      <a:cubicBezTo>
                        <a:pt x="125" y="73"/>
                        <a:pt x="125" y="69"/>
                        <a:pt x="126" y="64"/>
                      </a:cubicBezTo>
                      <a:cubicBezTo>
                        <a:pt x="134" y="25"/>
                        <a:pt x="134" y="25"/>
                        <a:pt x="134" y="25"/>
                      </a:cubicBezTo>
                      <a:cubicBezTo>
                        <a:pt x="140" y="25"/>
                        <a:pt x="140" y="25"/>
                        <a:pt x="140" y="25"/>
                      </a:cubicBezTo>
                      <a:cubicBezTo>
                        <a:pt x="127" y="89"/>
                        <a:pt x="127" y="89"/>
                        <a:pt x="127" y="89"/>
                      </a:cubicBezTo>
                      <a:cubicBezTo>
                        <a:pt x="121" y="89"/>
                        <a:pt x="121" y="89"/>
                        <a:pt x="121" y="89"/>
                      </a:cubicBezTo>
                      <a:close/>
                      <a:moveTo>
                        <a:pt x="173" y="68"/>
                      </a:moveTo>
                      <a:cubicBezTo>
                        <a:pt x="179" y="70"/>
                        <a:pt x="179" y="70"/>
                        <a:pt x="179" y="70"/>
                      </a:cubicBezTo>
                      <a:cubicBezTo>
                        <a:pt x="178" y="76"/>
                        <a:pt x="177" y="81"/>
                        <a:pt x="174" y="85"/>
                      </a:cubicBezTo>
                      <a:cubicBezTo>
                        <a:pt x="171" y="89"/>
                        <a:pt x="168" y="90"/>
                        <a:pt x="164" y="90"/>
                      </a:cubicBezTo>
                      <a:cubicBezTo>
                        <a:pt x="159" y="90"/>
                        <a:pt x="155" y="87"/>
                        <a:pt x="152" y="82"/>
                      </a:cubicBezTo>
                      <a:cubicBezTo>
                        <a:pt x="149" y="76"/>
                        <a:pt x="147" y="68"/>
                        <a:pt x="147" y="58"/>
                      </a:cubicBezTo>
                      <a:cubicBezTo>
                        <a:pt x="147" y="47"/>
                        <a:pt x="149" y="39"/>
                        <a:pt x="152" y="33"/>
                      </a:cubicBezTo>
                      <a:cubicBezTo>
                        <a:pt x="155" y="27"/>
                        <a:pt x="159" y="24"/>
                        <a:pt x="164" y="24"/>
                      </a:cubicBezTo>
                      <a:cubicBezTo>
                        <a:pt x="168" y="24"/>
                        <a:pt x="172" y="27"/>
                        <a:pt x="175" y="33"/>
                      </a:cubicBezTo>
                      <a:cubicBezTo>
                        <a:pt x="178" y="38"/>
                        <a:pt x="180" y="46"/>
                        <a:pt x="180" y="57"/>
                      </a:cubicBezTo>
                      <a:cubicBezTo>
                        <a:pt x="180" y="58"/>
                        <a:pt x="180" y="59"/>
                        <a:pt x="179" y="60"/>
                      </a:cubicBezTo>
                      <a:cubicBezTo>
                        <a:pt x="153" y="60"/>
                        <a:pt x="153" y="60"/>
                        <a:pt x="153" y="60"/>
                      </a:cubicBezTo>
                      <a:cubicBezTo>
                        <a:pt x="154" y="67"/>
                        <a:pt x="155" y="72"/>
                        <a:pt x="157" y="76"/>
                      </a:cubicBezTo>
                      <a:cubicBezTo>
                        <a:pt x="159" y="80"/>
                        <a:pt x="161" y="81"/>
                        <a:pt x="164" y="81"/>
                      </a:cubicBezTo>
                      <a:cubicBezTo>
                        <a:pt x="166" y="81"/>
                        <a:pt x="168" y="80"/>
                        <a:pt x="170" y="78"/>
                      </a:cubicBezTo>
                      <a:cubicBezTo>
                        <a:pt x="171" y="76"/>
                        <a:pt x="172" y="73"/>
                        <a:pt x="173" y="68"/>
                      </a:cubicBezTo>
                      <a:close/>
                      <a:moveTo>
                        <a:pt x="154" y="51"/>
                      </a:moveTo>
                      <a:cubicBezTo>
                        <a:pt x="173" y="51"/>
                        <a:pt x="173" y="51"/>
                        <a:pt x="173" y="51"/>
                      </a:cubicBezTo>
                      <a:cubicBezTo>
                        <a:pt x="173" y="46"/>
                        <a:pt x="172" y="42"/>
                        <a:pt x="171" y="39"/>
                      </a:cubicBezTo>
                      <a:cubicBezTo>
                        <a:pt x="169" y="35"/>
                        <a:pt x="167" y="33"/>
                        <a:pt x="164" y="33"/>
                      </a:cubicBezTo>
                      <a:cubicBezTo>
                        <a:pt x="161" y="33"/>
                        <a:pt x="159" y="34"/>
                        <a:pt x="157" y="38"/>
                      </a:cubicBezTo>
                      <a:cubicBezTo>
                        <a:pt x="155" y="41"/>
                        <a:pt x="154" y="45"/>
                        <a:pt x="154" y="51"/>
                      </a:cubicBezTo>
                      <a:close/>
                      <a:moveTo>
                        <a:pt x="190" y="89"/>
                      </a:moveTo>
                      <a:cubicBezTo>
                        <a:pt x="190" y="25"/>
                        <a:pt x="190" y="25"/>
                        <a:pt x="190" y="25"/>
                      </a:cubicBezTo>
                      <a:cubicBezTo>
                        <a:pt x="196" y="25"/>
                        <a:pt x="196" y="25"/>
                        <a:pt x="196" y="25"/>
                      </a:cubicBezTo>
                      <a:cubicBezTo>
                        <a:pt x="196" y="35"/>
                        <a:pt x="196" y="35"/>
                        <a:pt x="196" y="35"/>
                      </a:cubicBezTo>
                      <a:cubicBezTo>
                        <a:pt x="197" y="30"/>
                        <a:pt x="198" y="27"/>
                        <a:pt x="200" y="26"/>
                      </a:cubicBezTo>
                      <a:cubicBezTo>
                        <a:pt x="201" y="25"/>
                        <a:pt x="202" y="24"/>
                        <a:pt x="203" y="24"/>
                      </a:cubicBezTo>
                      <a:cubicBezTo>
                        <a:pt x="205" y="24"/>
                        <a:pt x="207" y="25"/>
                        <a:pt x="209" y="27"/>
                      </a:cubicBezTo>
                      <a:cubicBezTo>
                        <a:pt x="207" y="37"/>
                        <a:pt x="207" y="37"/>
                        <a:pt x="207" y="37"/>
                      </a:cubicBezTo>
                      <a:cubicBezTo>
                        <a:pt x="206" y="36"/>
                        <a:pt x="205" y="35"/>
                        <a:pt x="203" y="35"/>
                      </a:cubicBezTo>
                      <a:cubicBezTo>
                        <a:pt x="202" y="35"/>
                        <a:pt x="201" y="36"/>
                        <a:pt x="200" y="37"/>
                      </a:cubicBezTo>
                      <a:cubicBezTo>
                        <a:pt x="199" y="39"/>
                        <a:pt x="198" y="41"/>
                        <a:pt x="197" y="43"/>
                      </a:cubicBezTo>
                      <a:cubicBezTo>
                        <a:pt x="197" y="47"/>
                        <a:pt x="196" y="51"/>
                        <a:pt x="196" y="56"/>
                      </a:cubicBezTo>
                      <a:cubicBezTo>
                        <a:pt x="196" y="89"/>
                        <a:pt x="196" y="89"/>
                        <a:pt x="196" y="89"/>
                      </a:cubicBezTo>
                      <a:cubicBezTo>
                        <a:pt x="190" y="89"/>
                        <a:pt x="190" y="89"/>
                        <a:pt x="190" y="89"/>
                      </a:cubicBezTo>
                      <a:close/>
                      <a:moveTo>
                        <a:pt x="214" y="70"/>
                      </a:moveTo>
                      <a:cubicBezTo>
                        <a:pt x="220" y="68"/>
                        <a:pt x="220" y="68"/>
                        <a:pt x="220" y="68"/>
                      </a:cubicBezTo>
                      <a:cubicBezTo>
                        <a:pt x="221" y="73"/>
                        <a:pt x="221" y="76"/>
                        <a:pt x="223" y="78"/>
                      </a:cubicBezTo>
                      <a:cubicBezTo>
                        <a:pt x="224" y="80"/>
                        <a:pt x="227" y="81"/>
                        <a:pt x="229" y="81"/>
                      </a:cubicBezTo>
                      <a:cubicBezTo>
                        <a:pt x="232" y="81"/>
                        <a:pt x="234" y="80"/>
                        <a:pt x="235" y="78"/>
                      </a:cubicBezTo>
                      <a:cubicBezTo>
                        <a:pt x="237" y="76"/>
                        <a:pt x="237" y="74"/>
                        <a:pt x="237" y="71"/>
                      </a:cubicBezTo>
                      <a:cubicBezTo>
                        <a:pt x="237" y="69"/>
                        <a:pt x="237" y="67"/>
                        <a:pt x="236" y="66"/>
                      </a:cubicBezTo>
                      <a:cubicBezTo>
                        <a:pt x="235" y="65"/>
                        <a:pt x="233" y="63"/>
                        <a:pt x="230" y="62"/>
                      </a:cubicBezTo>
                      <a:cubicBezTo>
                        <a:pt x="225" y="60"/>
                        <a:pt x="222" y="58"/>
                        <a:pt x="220" y="57"/>
                      </a:cubicBezTo>
                      <a:cubicBezTo>
                        <a:pt x="219" y="55"/>
                        <a:pt x="218" y="53"/>
                        <a:pt x="217" y="51"/>
                      </a:cubicBezTo>
                      <a:cubicBezTo>
                        <a:pt x="216" y="48"/>
                        <a:pt x="215" y="45"/>
                        <a:pt x="215" y="42"/>
                      </a:cubicBezTo>
                      <a:cubicBezTo>
                        <a:pt x="215" y="39"/>
                        <a:pt x="216" y="37"/>
                        <a:pt x="216" y="34"/>
                      </a:cubicBezTo>
                      <a:cubicBezTo>
                        <a:pt x="217" y="32"/>
                        <a:pt x="218" y="30"/>
                        <a:pt x="219" y="28"/>
                      </a:cubicBezTo>
                      <a:cubicBezTo>
                        <a:pt x="220" y="27"/>
                        <a:pt x="222" y="26"/>
                        <a:pt x="223" y="25"/>
                      </a:cubicBezTo>
                      <a:cubicBezTo>
                        <a:pt x="225" y="24"/>
                        <a:pt x="226" y="24"/>
                        <a:pt x="228" y="24"/>
                      </a:cubicBezTo>
                      <a:cubicBezTo>
                        <a:pt x="231" y="24"/>
                        <a:pt x="233" y="25"/>
                        <a:pt x="235" y="26"/>
                      </a:cubicBezTo>
                      <a:cubicBezTo>
                        <a:pt x="238" y="27"/>
                        <a:pt x="239" y="29"/>
                        <a:pt x="240" y="32"/>
                      </a:cubicBezTo>
                      <a:cubicBezTo>
                        <a:pt x="241" y="34"/>
                        <a:pt x="242" y="38"/>
                        <a:pt x="242" y="42"/>
                      </a:cubicBezTo>
                      <a:cubicBezTo>
                        <a:pt x="236" y="43"/>
                        <a:pt x="236" y="43"/>
                        <a:pt x="236" y="43"/>
                      </a:cubicBezTo>
                      <a:cubicBezTo>
                        <a:pt x="236" y="40"/>
                        <a:pt x="235" y="37"/>
                        <a:pt x="234" y="35"/>
                      </a:cubicBezTo>
                      <a:cubicBezTo>
                        <a:pt x="233" y="34"/>
                        <a:pt x="231" y="33"/>
                        <a:pt x="229" y="33"/>
                      </a:cubicBezTo>
                      <a:cubicBezTo>
                        <a:pt x="226" y="33"/>
                        <a:pt x="224" y="34"/>
                        <a:pt x="223" y="35"/>
                      </a:cubicBezTo>
                      <a:cubicBezTo>
                        <a:pt x="222" y="37"/>
                        <a:pt x="221" y="39"/>
                        <a:pt x="221" y="41"/>
                      </a:cubicBezTo>
                      <a:cubicBezTo>
                        <a:pt x="221" y="42"/>
                        <a:pt x="221" y="44"/>
                        <a:pt x="222" y="45"/>
                      </a:cubicBezTo>
                      <a:cubicBezTo>
                        <a:pt x="222" y="46"/>
                        <a:pt x="223" y="47"/>
                        <a:pt x="224" y="48"/>
                      </a:cubicBezTo>
                      <a:cubicBezTo>
                        <a:pt x="225" y="48"/>
                        <a:pt x="226" y="49"/>
                        <a:pt x="229" y="50"/>
                      </a:cubicBezTo>
                      <a:cubicBezTo>
                        <a:pt x="234" y="52"/>
                        <a:pt x="236" y="54"/>
                        <a:pt x="238" y="55"/>
                      </a:cubicBezTo>
                      <a:cubicBezTo>
                        <a:pt x="240" y="57"/>
                        <a:pt x="241" y="59"/>
                        <a:pt x="242" y="61"/>
                      </a:cubicBezTo>
                      <a:cubicBezTo>
                        <a:pt x="243" y="63"/>
                        <a:pt x="243" y="67"/>
                        <a:pt x="243" y="70"/>
                      </a:cubicBezTo>
                      <a:cubicBezTo>
                        <a:pt x="243" y="74"/>
                        <a:pt x="243" y="77"/>
                        <a:pt x="242" y="80"/>
                      </a:cubicBezTo>
                      <a:cubicBezTo>
                        <a:pt x="241" y="84"/>
                        <a:pt x="239" y="86"/>
                        <a:pt x="237" y="88"/>
                      </a:cubicBezTo>
                      <a:cubicBezTo>
                        <a:pt x="235" y="89"/>
                        <a:pt x="232" y="90"/>
                        <a:pt x="229" y="90"/>
                      </a:cubicBezTo>
                      <a:cubicBezTo>
                        <a:pt x="225" y="90"/>
                        <a:pt x="221" y="89"/>
                        <a:pt x="219" y="85"/>
                      </a:cubicBezTo>
                      <a:cubicBezTo>
                        <a:pt x="217" y="82"/>
                        <a:pt x="215" y="77"/>
                        <a:pt x="214" y="70"/>
                      </a:cubicBezTo>
                      <a:close/>
                      <a:moveTo>
                        <a:pt x="254" y="14"/>
                      </a:moveTo>
                      <a:cubicBezTo>
                        <a:pt x="254" y="1"/>
                        <a:pt x="254" y="1"/>
                        <a:pt x="254" y="1"/>
                      </a:cubicBezTo>
                      <a:cubicBezTo>
                        <a:pt x="260" y="1"/>
                        <a:pt x="260" y="1"/>
                        <a:pt x="260" y="1"/>
                      </a:cubicBezTo>
                      <a:cubicBezTo>
                        <a:pt x="260" y="14"/>
                        <a:pt x="260" y="14"/>
                        <a:pt x="260" y="14"/>
                      </a:cubicBezTo>
                      <a:cubicBezTo>
                        <a:pt x="254" y="14"/>
                        <a:pt x="254" y="14"/>
                        <a:pt x="254" y="14"/>
                      </a:cubicBezTo>
                      <a:close/>
                      <a:moveTo>
                        <a:pt x="254" y="89"/>
                      </a:moveTo>
                      <a:cubicBezTo>
                        <a:pt x="254" y="25"/>
                        <a:pt x="254" y="25"/>
                        <a:pt x="254" y="25"/>
                      </a:cubicBezTo>
                      <a:cubicBezTo>
                        <a:pt x="260" y="25"/>
                        <a:pt x="260" y="25"/>
                        <a:pt x="260" y="25"/>
                      </a:cubicBezTo>
                      <a:cubicBezTo>
                        <a:pt x="260" y="89"/>
                        <a:pt x="260" y="89"/>
                        <a:pt x="260" y="89"/>
                      </a:cubicBezTo>
                      <a:cubicBezTo>
                        <a:pt x="254" y="89"/>
                        <a:pt x="254" y="89"/>
                        <a:pt x="254" y="89"/>
                      </a:cubicBezTo>
                      <a:close/>
                      <a:moveTo>
                        <a:pt x="286" y="79"/>
                      </a:moveTo>
                      <a:cubicBezTo>
                        <a:pt x="287" y="89"/>
                        <a:pt x="287" y="89"/>
                        <a:pt x="287" y="89"/>
                      </a:cubicBezTo>
                      <a:cubicBezTo>
                        <a:pt x="285" y="89"/>
                        <a:pt x="284" y="90"/>
                        <a:pt x="282" y="90"/>
                      </a:cubicBezTo>
                      <a:cubicBezTo>
                        <a:pt x="280" y="90"/>
                        <a:pt x="278" y="89"/>
                        <a:pt x="277" y="88"/>
                      </a:cubicBezTo>
                      <a:cubicBezTo>
                        <a:pt x="276" y="87"/>
                        <a:pt x="275" y="85"/>
                        <a:pt x="275" y="83"/>
                      </a:cubicBezTo>
                      <a:cubicBezTo>
                        <a:pt x="274" y="81"/>
                        <a:pt x="274" y="77"/>
                        <a:pt x="274" y="70"/>
                      </a:cubicBezTo>
                      <a:cubicBezTo>
                        <a:pt x="274" y="34"/>
                        <a:pt x="274" y="34"/>
                        <a:pt x="274" y="34"/>
                      </a:cubicBezTo>
                      <a:cubicBezTo>
                        <a:pt x="270" y="34"/>
                        <a:pt x="270" y="34"/>
                        <a:pt x="270" y="34"/>
                      </a:cubicBezTo>
                      <a:cubicBezTo>
                        <a:pt x="270" y="25"/>
                        <a:pt x="270" y="25"/>
                        <a:pt x="270" y="25"/>
                      </a:cubicBezTo>
                      <a:cubicBezTo>
                        <a:pt x="274" y="25"/>
                        <a:pt x="274" y="25"/>
                        <a:pt x="274" y="25"/>
                      </a:cubicBezTo>
                      <a:cubicBezTo>
                        <a:pt x="274" y="10"/>
                        <a:pt x="274" y="10"/>
                        <a:pt x="274" y="10"/>
                      </a:cubicBezTo>
                      <a:cubicBezTo>
                        <a:pt x="280" y="3"/>
                        <a:pt x="280" y="3"/>
                        <a:pt x="280" y="3"/>
                      </a:cubicBezTo>
                      <a:cubicBezTo>
                        <a:pt x="280" y="25"/>
                        <a:pt x="280" y="25"/>
                        <a:pt x="280" y="25"/>
                      </a:cubicBezTo>
                      <a:cubicBezTo>
                        <a:pt x="286" y="25"/>
                        <a:pt x="286" y="25"/>
                        <a:pt x="286" y="25"/>
                      </a:cubicBezTo>
                      <a:cubicBezTo>
                        <a:pt x="286" y="34"/>
                        <a:pt x="286" y="34"/>
                        <a:pt x="286" y="34"/>
                      </a:cubicBezTo>
                      <a:cubicBezTo>
                        <a:pt x="280" y="34"/>
                        <a:pt x="280" y="34"/>
                        <a:pt x="280" y="34"/>
                      </a:cubicBezTo>
                      <a:cubicBezTo>
                        <a:pt x="280" y="71"/>
                        <a:pt x="280" y="71"/>
                        <a:pt x="280" y="71"/>
                      </a:cubicBezTo>
                      <a:cubicBezTo>
                        <a:pt x="280" y="74"/>
                        <a:pt x="280" y="76"/>
                        <a:pt x="280" y="77"/>
                      </a:cubicBezTo>
                      <a:cubicBezTo>
                        <a:pt x="280" y="78"/>
                        <a:pt x="281" y="78"/>
                        <a:pt x="281" y="79"/>
                      </a:cubicBezTo>
                      <a:cubicBezTo>
                        <a:pt x="282" y="79"/>
                        <a:pt x="282" y="80"/>
                        <a:pt x="283" y="80"/>
                      </a:cubicBezTo>
                      <a:cubicBezTo>
                        <a:pt x="284" y="80"/>
                        <a:pt x="285" y="80"/>
                        <a:pt x="286" y="79"/>
                      </a:cubicBezTo>
                      <a:close/>
                      <a:moveTo>
                        <a:pt x="295" y="113"/>
                      </a:moveTo>
                      <a:cubicBezTo>
                        <a:pt x="295" y="103"/>
                        <a:pt x="295" y="103"/>
                        <a:pt x="295" y="103"/>
                      </a:cubicBezTo>
                      <a:cubicBezTo>
                        <a:pt x="296" y="104"/>
                        <a:pt x="297" y="104"/>
                        <a:pt x="298" y="104"/>
                      </a:cubicBezTo>
                      <a:cubicBezTo>
                        <a:pt x="299" y="104"/>
                        <a:pt x="300" y="104"/>
                        <a:pt x="301" y="103"/>
                      </a:cubicBezTo>
                      <a:cubicBezTo>
                        <a:pt x="302" y="102"/>
                        <a:pt x="303" y="101"/>
                        <a:pt x="303" y="100"/>
                      </a:cubicBezTo>
                      <a:cubicBezTo>
                        <a:pt x="303" y="99"/>
                        <a:pt x="304" y="96"/>
                        <a:pt x="305" y="92"/>
                      </a:cubicBezTo>
                      <a:cubicBezTo>
                        <a:pt x="305" y="91"/>
                        <a:pt x="305" y="90"/>
                        <a:pt x="305" y="89"/>
                      </a:cubicBezTo>
                      <a:cubicBezTo>
                        <a:pt x="292" y="25"/>
                        <a:pt x="292" y="25"/>
                        <a:pt x="292" y="25"/>
                      </a:cubicBezTo>
                      <a:cubicBezTo>
                        <a:pt x="298" y="25"/>
                        <a:pt x="298" y="25"/>
                        <a:pt x="298" y="25"/>
                      </a:cubicBezTo>
                      <a:cubicBezTo>
                        <a:pt x="306" y="62"/>
                        <a:pt x="306" y="62"/>
                        <a:pt x="306" y="62"/>
                      </a:cubicBezTo>
                      <a:cubicBezTo>
                        <a:pt x="307" y="67"/>
                        <a:pt x="308" y="72"/>
                        <a:pt x="308" y="77"/>
                      </a:cubicBezTo>
                      <a:cubicBezTo>
                        <a:pt x="309" y="72"/>
                        <a:pt x="310" y="67"/>
                        <a:pt x="311" y="62"/>
                      </a:cubicBezTo>
                      <a:cubicBezTo>
                        <a:pt x="318" y="25"/>
                        <a:pt x="318" y="25"/>
                        <a:pt x="318" y="25"/>
                      </a:cubicBezTo>
                      <a:cubicBezTo>
                        <a:pt x="324" y="25"/>
                        <a:pt x="324" y="25"/>
                        <a:pt x="324" y="25"/>
                      </a:cubicBezTo>
                      <a:cubicBezTo>
                        <a:pt x="311" y="90"/>
                        <a:pt x="311" y="90"/>
                        <a:pt x="311" y="90"/>
                      </a:cubicBezTo>
                      <a:cubicBezTo>
                        <a:pt x="309" y="97"/>
                        <a:pt x="308" y="102"/>
                        <a:pt x="308" y="104"/>
                      </a:cubicBezTo>
                      <a:cubicBezTo>
                        <a:pt x="306" y="108"/>
                        <a:pt x="305" y="111"/>
                        <a:pt x="304" y="112"/>
                      </a:cubicBezTo>
                      <a:cubicBezTo>
                        <a:pt x="303" y="114"/>
                        <a:pt x="301" y="115"/>
                        <a:pt x="299" y="115"/>
                      </a:cubicBezTo>
                      <a:cubicBezTo>
                        <a:pt x="298" y="115"/>
                        <a:pt x="297" y="114"/>
                        <a:pt x="295" y="113"/>
                      </a:cubicBezTo>
                      <a:close/>
                      <a:moveTo>
                        <a:pt x="346" y="57"/>
                      </a:moveTo>
                      <a:cubicBezTo>
                        <a:pt x="346" y="45"/>
                        <a:pt x="348" y="37"/>
                        <a:pt x="351" y="31"/>
                      </a:cubicBezTo>
                      <a:cubicBezTo>
                        <a:pt x="354" y="26"/>
                        <a:pt x="358" y="24"/>
                        <a:pt x="362" y="24"/>
                      </a:cubicBezTo>
                      <a:cubicBezTo>
                        <a:pt x="367" y="24"/>
                        <a:pt x="371" y="27"/>
                        <a:pt x="374" y="32"/>
                      </a:cubicBezTo>
                      <a:cubicBezTo>
                        <a:pt x="377" y="38"/>
                        <a:pt x="379" y="46"/>
                        <a:pt x="379" y="56"/>
                      </a:cubicBezTo>
                      <a:cubicBezTo>
                        <a:pt x="379" y="64"/>
                        <a:pt x="378" y="71"/>
                        <a:pt x="376" y="76"/>
                      </a:cubicBezTo>
                      <a:cubicBezTo>
                        <a:pt x="375" y="80"/>
                        <a:pt x="373" y="84"/>
                        <a:pt x="371" y="86"/>
                      </a:cubicBezTo>
                      <a:cubicBezTo>
                        <a:pt x="368" y="89"/>
                        <a:pt x="365" y="90"/>
                        <a:pt x="362" y="90"/>
                      </a:cubicBezTo>
                      <a:cubicBezTo>
                        <a:pt x="357" y="90"/>
                        <a:pt x="353" y="87"/>
                        <a:pt x="350" y="82"/>
                      </a:cubicBezTo>
                      <a:cubicBezTo>
                        <a:pt x="347" y="76"/>
                        <a:pt x="346" y="68"/>
                        <a:pt x="346" y="57"/>
                      </a:cubicBezTo>
                      <a:close/>
                      <a:moveTo>
                        <a:pt x="352" y="57"/>
                      </a:moveTo>
                      <a:cubicBezTo>
                        <a:pt x="352" y="65"/>
                        <a:pt x="353" y="71"/>
                        <a:pt x="355" y="75"/>
                      </a:cubicBezTo>
                      <a:cubicBezTo>
                        <a:pt x="357" y="79"/>
                        <a:pt x="359" y="81"/>
                        <a:pt x="362" y="81"/>
                      </a:cubicBezTo>
                      <a:cubicBezTo>
                        <a:pt x="365" y="81"/>
                        <a:pt x="368" y="79"/>
                        <a:pt x="369" y="75"/>
                      </a:cubicBezTo>
                      <a:cubicBezTo>
                        <a:pt x="371" y="71"/>
                        <a:pt x="372" y="65"/>
                        <a:pt x="372" y="57"/>
                      </a:cubicBezTo>
                      <a:cubicBezTo>
                        <a:pt x="372" y="49"/>
                        <a:pt x="371" y="43"/>
                        <a:pt x="369" y="39"/>
                      </a:cubicBezTo>
                      <a:cubicBezTo>
                        <a:pt x="368" y="35"/>
                        <a:pt x="365" y="33"/>
                        <a:pt x="362" y="33"/>
                      </a:cubicBezTo>
                      <a:cubicBezTo>
                        <a:pt x="359" y="33"/>
                        <a:pt x="357" y="35"/>
                        <a:pt x="355" y="39"/>
                      </a:cubicBezTo>
                      <a:cubicBezTo>
                        <a:pt x="353" y="43"/>
                        <a:pt x="352" y="49"/>
                        <a:pt x="352" y="57"/>
                      </a:cubicBezTo>
                      <a:close/>
                      <a:moveTo>
                        <a:pt x="391" y="89"/>
                      </a:moveTo>
                      <a:cubicBezTo>
                        <a:pt x="391" y="34"/>
                        <a:pt x="391" y="34"/>
                        <a:pt x="391" y="34"/>
                      </a:cubicBezTo>
                      <a:cubicBezTo>
                        <a:pt x="385" y="34"/>
                        <a:pt x="385" y="34"/>
                        <a:pt x="385" y="34"/>
                      </a:cubicBezTo>
                      <a:cubicBezTo>
                        <a:pt x="385" y="25"/>
                        <a:pt x="385" y="25"/>
                        <a:pt x="385" y="25"/>
                      </a:cubicBezTo>
                      <a:cubicBezTo>
                        <a:pt x="391" y="25"/>
                        <a:pt x="391" y="25"/>
                        <a:pt x="391" y="25"/>
                      </a:cubicBezTo>
                      <a:cubicBezTo>
                        <a:pt x="391" y="19"/>
                        <a:pt x="391" y="19"/>
                        <a:pt x="391" y="19"/>
                      </a:cubicBezTo>
                      <a:cubicBezTo>
                        <a:pt x="391" y="14"/>
                        <a:pt x="391" y="11"/>
                        <a:pt x="391" y="9"/>
                      </a:cubicBezTo>
                      <a:cubicBezTo>
                        <a:pt x="392" y="6"/>
                        <a:pt x="393" y="4"/>
                        <a:pt x="394" y="2"/>
                      </a:cubicBezTo>
                      <a:cubicBezTo>
                        <a:pt x="396" y="0"/>
                        <a:pt x="398" y="0"/>
                        <a:pt x="400" y="0"/>
                      </a:cubicBezTo>
                      <a:cubicBezTo>
                        <a:pt x="402" y="0"/>
                        <a:pt x="404" y="0"/>
                        <a:pt x="406" y="1"/>
                      </a:cubicBezTo>
                      <a:cubicBezTo>
                        <a:pt x="405" y="10"/>
                        <a:pt x="405" y="10"/>
                        <a:pt x="405" y="10"/>
                      </a:cubicBezTo>
                      <a:cubicBezTo>
                        <a:pt x="404" y="10"/>
                        <a:pt x="403" y="9"/>
                        <a:pt x="401" y="9"/>
                      </a:cubicBezTo>
                      <a:cubicBezTo>
                        <a:pt x="400" y="9"/>
                        <a:pt x="398" y="10"/>
                        <a:pt x="398" y="12"/>
                      </a:cubicBezTo>
                      <a:cubicBezTo>
                        <a:pt x="397" y="13"/>
                        <a:pt x="397" y="16"/>
                        <a:pt x="397" y="19"/>
                      </a:cubicBezTo>
                      <a:cubicBezTo>
                        <a:pt x="397" y="25"/>
                        <a:pt x="397" y="25"/>
                        <a:pt x="397" y="25"/>
                      </a:cubicBezTo>
                      <a:cubicBezTo>
                        <a:pt x="403" y="25"/>
                        <a:pt x="403" y="25"/>
                        <a:pt x="403" y="25"/>
                      </a:cubicBezTo>
                      <a:cubicBezTo>
                        <a:pt x="403" y="34"/>
                        <a:pt x="403" y="34"/>
                        <a:pt x="403" y="34"/>
                      </a:cubicBezTo>
                      <a:cubicBezTo>
                        <a:pt x="397" y="34"/>
                        <a:pt x="397" y="34"/>
                        <a:pt x="397" y="34"/>
                      </a:cubicBezTo>
                      <a:cubicBezTo>
                        <a:pt x="397" y="89"/>
                        <a:pt x="397" y="89"/>
                        <a:pt x="397" y="89"/>
                      </a:cubicBezTo>
                      <a:cubicBezTo>
                        <a:pt x="391" y="89"/>
                        <a:pt x="391" y="89"/>
                        <a:pt x="391" y="89"/>
                      </a:cubicBezTo>
                      <a:close/>
                      <a:moveTo>
                        <a:pt x="428" y="89"/>
                      </a:moveTo>
                      <a:cubicBezTo>
                        <a:pt x="428" y="1"/>
                        <a:pt x="428" y="1"/>
                        <a:pt x="428" y="1"/>
                      </a:cubicBezTo>
                      <a:cubicBezTo>
                        <a:pt x="463" y="1"/>
                        <a:pt x="463" y="1"/>
                        <a:pt x="463" y="1"/>
                      </a:cubicBezTo>
                      <a:cubicBezTo>
                        <a:pt x="463" y="11"/>
                        <a:pt x="463" y="11"/>
                        <a:pt x="463" y="11"/>
                      </a:cubicBezTo>
                      <a:cubicBezTo>
                        <a:pt x="434" y="11"/>
                        <a:pt x="434" y="11"/>
                        <a:pt x="434" y="11"/>
                      </a:cubicBezTo>
                      <a:cubicBezTo>
                        <a:pt x="434" y="38"/>
                        <a:pt x="434" y="38"/>
                        <a:pt x="434" y="38"/>
                      </a:cubicBezTo>
                      <a:cubicBezTo>
                        <a:pt x="461" y="38"/>
                        <a:pt x="461" y="38"/>
                        <a:pt x="461" y="38"/>
                      </a:cubicBezTo>
                      <a:cubicBezTo>
                        <a:pt x="461" y="49"/>
                        <a:pt x="461" y="49"/>
                        <a:pt x="461" y="49"/>
                      </a:cubicBezTo>
                      <a:cubicBezTo>
                        <a:pt x="434" y="49"/>
                        <a:pt x="434" y="49"/>
                        <a:pt x="434" y="49"/>
                      </a:cubicBezTo>
                      <a:cubicBezTo>
                        <a:pt x="434" y="79"/>
                        <a:pt x="434" y="79"/>
                        <a:pt x="434" y="79"/>
                      </a:cubicBezTo>
                      <a:cubicBezTo>
                        <a:pt x="464" y="79"/>
                        <a:pt x="464" y="79"/>
                        <a:pt x="464" y="79"/>
                      </a:cubicBezTo>
                      <a:cubicBezTo>
                        <a:pt x="464" y="89"/>
                        <a:pt x="464" y="89"/>
                        <a:pt x="464" y="89"/>
                      </a:cubicBezTo>
                      <a:cubicBezTo>
                        <a:pt x="428" y="89"/>
                        <a:pt x="428" y="89"/>
                        <a:pt x="428" y="89"/>
                      </a:cubicBezTo>
                      <a:close/>
                      <a:moveTo>
                        <a:pt x="475" y="89"/>
                      </a:moveTo>
                      <a:cubicBezTo>
                        <a:pt x="475" y="1"/>
                        <a:pt x="475" y="1"/>
                        <a:pt x="475" y="1"/>
                      </a:cubicBezTo>
                      <a:cubicBezTo>
                        <a:pt x="481" y="1"/>
                        <a:pt x="481" y="1"/>
                        <a:pt x="481" y="1"/>
                      </a:cubicBezTo>
                      <a:cubicBezTo>
                        <a:pt x="481" y="89"/>
                        <a:pt x="481" y="89"/>
                        <a:pt x="481" y="89"/>
                      </a:cubicBezTo>
                      <a:cubicBezTo>
                        <a:pt x="475" y="89"/>
                        <a:pt x="475" y="89"/>
                        <a:pt x="475" y="89"/>
                      </a:cubicBezTo>
                      <a:close/>
                      <a:moveTo>
                        <a:pt x="518" y="68"/>
                      </a:moveTo>
                      <a:cubicBezTo>
                        <a:pt x="524" y="70"/>
                        <a:pt x="524" y="70"/>
                        <a:pt x="524" y="70"/>
                      </a:cubicBezTo>
                      <a:cubicBezTo>
                        <a:pt x="523" y="76"/>
                        <a:pt x="522" y="81"/>
                        <a:pt x="519" y="85"/>
                      </a:cubicBezTo>
                      <a:cubicBezTo>
                        <a:pt x="516" y="89"/>
                        <a:pt x="513" y="90"/>
                        <a:pt x="509" y="90"/>
                      </a:cubicBezTo>
                      <a:cubicBezTo>
                        <a:pt x="504" y="90"/>
                        <a:pt x="500" y="87"/>
                        <a:pt x="497" y="82"/>
                      </a:cubicBezTo>
                      <a:cubicBezTo>
                        <a:pt x="494" y="76"/>
                        <a:pt x="492" y="68"/>
                        <a:pt x="492" y="58"/>
                      </a:cubicBezTo>
                      <a:cubicBezTo>
                        <a:pt x="492" y="47"/>
                        <a:pt x="494" y="39"/>
                        <a:pt x="497" y="33"/>
                      </a:cubicBezTo>
                      <a:cubicBezTo>
                        <a:pt x="500" y="27"/>
                        <a:pt x="504" y="24"/>
                        <a:pt x="509" y="24"/>
                      </a:cubicBezTo>
                      <a:cubicBezTo>
                        <a:pt x="513" y="24"/>
                        <a:pt x="517" y="27"/>
                        <a:pt x="520" y="33"/>
                      </a:cubicBezTo>
                      <a:cubicBezTo>
                        <a:pt x="523" y="38"/>
                        <a:pt x="524" y="46"/>
                        <a:pt x="524" y="57"/>
                      </a:cubicBezTo>
                      <a:cubicBezTo>
                        <a:pt x="524" y="58"/>
                        <a:pt x="524" y="59"/>
                        <a:pt x="524" y="60"/>
                      </a:cubicBezTo>
                      <a:cubicBezTo>
                        <a:pt x="498" y="60"/>
                        <a:pt x="498" y="60"/>
                        <a:pt x="498" y="60"/>
                      </a:cubicBezTo>
                      <a:cubicBezTo>
                        <a:pt x="499" y="67"/>
                        <a:pt x="500" y="72"/>
                        <a:pt x="502" y="76"/>
                      </a:cubicBezTo>
                      <a:cubicBezTo>
                        <a:pt x="504" y="80"/>
                        <a:pt x="506" y="81"/>
                        <a:pt x="509" y="81"/>
                      </a:cubicBezTo>
                      <a:cubicBezTo>
                        <a:pt x="511" y="81"/>
                        <a:pt x="513" y="80"/>
                        <a:pt x="514" y="78"/>
                      </a:cubicBezTo>
                      <a:cubicBezTo>
                        <a:pt x="516" y="76"/>
                        <a:pt x="517" y="73"/>
                        <a:pt x="518" y="68"/>
                      </a:cubicBezTo>
                      <a:close/>
                      <a:moveTo>
                        <a:pt x="499" y="51"/>
                      </a:moveTo>
                      <a:cubicBezTo>
                        <a:pt x="518" y="51"/>
                        <a:pt x="518" y="51"/>
                        <a:pt x="518" y="51"/>
                      </a:cubicBezTo>
                      <a:cubicBezTo>
                        <a:pt x="518" y="46"/>
                        <a:pt x="517" y="42"/>
                        <a:pt x="516" y="39"/>
                      </a:cubicBezTo>
                      <a:cubicBezTo>
                        <a:pt x="514" y="35"/>
                        <a:pt x="512" y="33"/>
                        <a:pt x="509" y="33"/>
                      </a:cubicBezTo>
                      <a:cubicBezTo>
                        <a:pt x="506" y="33"/>
                        <a:pt x="504" y="34"/>
                        <a:pt x="502" y="38"/>
                      </a:cubicBezTo>
                      <a:cubicBezTo>
                        <a:pt x="500" y="41"/>
                        <a:pt x="499" y="45"/>
                        <a:pt x="499" y="51"/>
                      </a:cubicBezTo>
                      <a:close/>
                      <a:moveTo>
                        <a:pt x="558" y="66"/>
                      </a:moveTo>
                      <a:cubicBezTo>
                        <a:pt x="564" y="67"/>
                        <a:pt x="564" y="67"/>
                        <a:pt x="564" y="67"/>
                      </a:cubicBezTo>
                      <a:cubicBezTo>
                        <a:pt x="564" y="74"/>
                        <a:pt x="562" y="80"/>
                        <a:pt x="559" y="84"/>
                      </a:cubicBezTo>
                      <a:cubicBezTo>
                        <a:pt x="557" y="88"/>
                        <a:pt x="553" y="90"/>
                        <a:pt x="550" y="90"/>
                      </a:cubicBezTo>
                      <a:cubicBezTo>
                        <a:pt x="545" y="90"/>
                        <a:pt x="541" y="87"/>
                        <a:pt x="538" y="82"/>
                      </a:cubicBezTo>
                      <a:cubicBezTo>
                        <a:pt x="535" y="76"/>
                        <a:pt x="534" y="68"/>
                        <a:pt x="534" y="57"/>
                      </a:cubicBezTo>
                      <a:cubicBezTo>
                        <a:pt x="534" y="50"/>
                        <a:pt x="534" y="44"/>
                        <a:pt x="536" y="39"/>
                      </a:cubicBezTo>
                      <a:cubicBezTo>
                        <a:pt x="537" y="34"/>
                        <a:pt x="539" y="30"/>
                        <a:pt x="541" y="28"/>
                      </a:cubicBezTo>
                      <a:cubicBezTo>
                        <a:pt x="544" y="25"/>
                        <a:pt x="547" y="24"/>
                        <a:pt x="550" y="24"/>
                      </a:cubicBezTo>
                      <a:cubicBezTo>
                        <a:pt x="553" y="24"/>
                        <a:pt x="557" y="26"/>
                        <a:pt x="559" y="29"/>
                      </a:cubicBezTo>
                      <a:cubicBezTo>
                        <a:pt x="561" y="33"/>
                        <a:pt x="563" y="38"/>
                        <a:pt x="564" y="44"/>
                      </a:cubicBezTo>
                      <a:cubicBezTo>
                        <a:pt x="558" y="46"/>
                        <a:pt x="558" y="46"/>
                        <a:pt x="558" y="46"/>
                      </a:cubicBezTo>
                      <a:cubicBezTo>
                        <a:pt x="557" y="41"/>
                        <a:pt x="556" y="38"/>
                        <a:pt x="555" y="36"/>
                      </a:cubicBezTo>
                      <a:cubicBezTo>
                        <a:pt x="554" y="34"/>
                        <a:pt x="552" y="33"/>
                        <a:pt x="550" y="33"/>
                      </a:cubicBezTo>
                      <a:cubicBezTo>
                        <a:pt x="547" y="33"/>
                        <a:pt x="544" y="35"/>
                        <a:pt x="543" y="39"/>
                      </a:cubicBezTo>
                      <a:cubicBezTo>
                        <a:pt x="541" y="42"/>
                        <a:pt x="540" y="49"/>
                        <a:pt x="540" y="57"/>
                      </a:cubicBezTo>
                      <a:cubicBezTo>
                        <a:pt x="540" y="66"/>
                        <a:pt x="541" y="72"/>
                        <a:pt x="542" y="76"/>
                      </a:cubicBezTo>
                      <a:cubicBezTo>
                        <a:pt x="544" y="80"/>
                        <a:pt x="547" y="81"/>
                        <a:pt x="550" y="81"/>
                      </a:cubicBezTo>
                      <a:cubicBezTo>
                        <a:pt x="552" y="81"/>
                        <a:pt x="554" y="80"/>
                        <a:pt x="555" y="78"/>
                      </a:cubicBezTo>
                      <a:cubicBezTo>
                        <a:pt x="557" y="75"/>
                        <a:pt x="558" y="71"/>
                        <a:pt x="558" y="66"/>
                      </a:cubicBezTo>
                      <a:close/>
                      <a:moveTo>
                        <a:pt x="586" y="79"/>
                      </a:moveTo>
                      <a:cubicBezTo>
                        <a:pt x="587" y="89"/>
                        <a:pt x="587" y="89"/>
                        <a:pt x="587" y="89"/>
                      </a:cubicBezTo>
                      <a:cubicBezTo>
                        <a:pt x="585" y="89"/>
                        <a:pt x="584" y="90"/>
                        <a:pt x="582" y="90"/>
                      </a:cubicBezTo>
                      <a:cubicBezTo>
                        <a:pt x="580" y="90"/>
                        <a:pt x="578" y="89"/>
                        <a:pt x="577" y="88"/>
                      </a:cubicBezTo>
                      <a:cubicBezTo>
                        <a:pt x="576" y="87"/>
                        <a:pt x="575" y="85"/>
                        <a:pt x="575" y="83"/>
                      </a:cubicBezTo>
                      <a:cubicBezTo>
                        <a:pt x="574" y="81"/>
                        <a:pt x="574" y="77"/>
                        <a:pt x="574" y="70"/>
                      </a:cubicBezTo>
                      <a:cubicBezTo>
                        <a:pt x="574" y="34"/>
                        <a:pt x="574" y="34"/>
                        <a:pt x="574" y="34"/>
                      </a:cubicBezTo>
                      <a:cubicBezTo>
                        <a:pt x="570" y="34"/>
                        <a:pt x="570" y="34"/>
                        <a:pt x="570" y="34"/>
                      </a:cubicBezTo>
                      <a:cubicBezTo>
                        <a:pt x="570" y="25"/>
                        <a:pt x="570" y="25"/>
                        <a:pt x="570" y="25"/>
                      </a:cubicBezTo>
                      <a:cubicBezTo>
                        <a:pt x="574" y="25"/>
                        <a:pt x="574" y="25"/>
                        <a:pt x="574" y="25"/>
                      </a:cubicBezTo>
                      <a:cubicBezTo>
                        <a:pt x="574" y="10"/>
                        <a:pt x="574" y="10"/>
                        <a:pt x="574" y="10"/>
                      </a:cubicBezTo>
                      <a:cubicBezTo>
                        <a:pt x="580" y="3"/>
                        <a:pt x="580" y="3"/>
                        <a:pt x="580" y="3"/>
                      </a:cubicBezTo>
                      <a:cubicBezTo>
                        <a:pt x="580" y="25"/>
                        <a:pt x="580" y="25"/>
                        <a:pt x="580" y="25"/>
                      </a:cubicBezTo>
                      <a:cubicBezTo>
                        <a:pt x="586" y="25"/>
                        <a:pt x="586" y="25"/>
                        <a:pt x="586" y="25"/>
                      </a:cubicBezTo>
                      <a:cubicBezTo>
                        <a:pt x="586" y="34"/>
                        <a:pt x="586" y="34"/>
                        <a:pt x="586" y="34"/>
                      </a:cubicBezTo>
                      <a:cubicBezTo>
                        <a:pt x="580" y="34"/>
                        <a:pt x="580" y="34"/>
                        <a:pt x="580" y="34"/>
                      </a:cubicBezTo>
                      <a:cubicBezTo>
                        <a:pt x="580" y="71"/>
                        <a:pt x="580" y="71"/>
                        <a:pt x="580" y="71"/>
                      </a:cubicBezTo>
                      <a:cubicBezTo>
                        <a:pt x="580" y="74"/>
                        <a:pt x="580" y="76"/>
                        <a:pt x="580" y="77"/>
                      </a:cubicBezTo>
                      <a:cubicBezTo>
                        <a:pt x="580" y="78"/>
                        <a:pt x="581" y="78"/>
                        <a:pt x="581" y="79"/>
                      </a:cubicBezTo>
                      <a:cubicBezTo>
                        <a:pt x="582" y="79"/>
                        <a:pt x="582" y="80"/>
                        <a:pt x="583" y="80"/>
                      </a:cubicBezTo>
                      <a:cubicBezTo>
                        <a:pt x="584" y="80"/>
                        <a:pt x="585" y="80"/>
                        <a:pt x="586" y="79"/>
                      </a:cubicBezTo>
                      <a:close/>
                      <a:moveTo>
                        <a:pt x="595" y="89"/>
                      </a:moveTo>
                      <a:cubicBezTo>
                        <a:pt x="595" y="25"/>
                        <a:pt x="595" y="25"/>
                        <a:pt x="595" y="25"/>
                      </a:cubicBezTo>
                      <a:cubicBezTo>
                        <a:pt x="601" y="25"/>
                        <a:pt x="601" y="25"/>
                        <a:pt x="601" y="25"/>
                      </a:cubicBezTo>
                      <a:cubicBezTo>
                        <a:pt x="601" y="35"/>
                        <a:pt x="601" y="35"/>
                        <a:pt x="601" y="35"/>
                      </a:cubicBezTo>
                      <a:cubicBezTo>
                        <a:pt x="602" y="30"/>
                        <a:pt x="603" y="27"/>
                        <a:pt x="605" y="26"/>
                      </a:cubicBezTo>
                      <a:cubicBezTo>
                        <a:pt x="606" y="25"/>
                        <a:pt x="607" y="24"/>
                        <a:pt x="608" y="24"/>
                      </a:cubicBezTo>
                      <a:cubicBezTo>
                        <a:pt x="610" y="24"/>
                        <a:pt x="612" y="25"/>
                        <a:pt x="614" y="27"/>
                      </a:cubicBezTo>
                      <a:cubicBezTo>
                        <a:pt x="612" y="37"/>
                        <a:pt x="612" y="37"/>
                        <a:pt x="612" y="37"/>
                      </a:cubicBezTo>
                      <a:cubicBezTo>
                        <a:pt x="611" y="36"/>
                        <a:pt x="609" y="35"/>
                        <a:pt x="608" y="35"/>
                      </a:cubicBezTo>
                      <a:cubicBezTo>
                        <a:pt x="607" y="35"/>
                        <a:pt x="606" y="36"/>
                        <a:pt x="605" y="37"/>
                      </a:cubicBezTo>
                      <a:cubicBezTo>
                        <a:pt x="603" y="39"/>
                        <a:pt x="603" y="41"/>
                        <a:pt x="602" y="43"/>
                      </a:cubicBezTo>
                      <a:cubicBezTo>
                        <a:pt x="602" y="47"/>
                        <a:pt x="601" y="51"/>
                        <a:pt x="601" y="56"/>
                      </a:cubicBezTo>
                      <a:cubicBezTo>
                        <a:pt x="601" y="89"/>
                        <a:pt x="601" y="89"/>
                        <a:pt x="601" y="89"/>
                      </a:cubicBezTo>
                      <a:cubicBezTo>
                        <a:pt x="595" y="89"/>
                        <a:pt x="595" y="89"/>
                        <a:pt x="595" y="89"/>
                      </a:cubicBezTo>
                      <a:close/>
                      <a:moveTo>
                        <a:pt x="619" y="57"/>
                      </a:moveTo>
                      <a:cubicBezTo>
                        <a:pt x="619" y="45"/>
                        <a:pt x="621" y="37"/>
                        <a:pt x="625" y="31"/>
                      </a:cubicBezTo>
                      <a:cubicBezTo>
                        <a:pt x="628" y="26"/>
                        <a:pt x="632" y="24"/>
                        <a:pt x="636" y="24"/>
                      </a:cubicBezTo>
                      <a:cubicBezTo>
                        <a:pt x="641" y="24"/>
                        <a:pt x="645" y="27"/>
                        <a:pt x="648" y="32"/>
                      </a:cubicBezTo>
                      <a:cubicBezTo>
                        <a:pt x="651" y="38"/>
                        <a:pt x="652" y="46"/>
                        <a:pt x="652" y="56"/>
                      </a:cubicBezTo>
                      <a:cubicBezTo>
                        <a:pt x="652" y="64"/>
                        <a:pt x="652" y="71"/>
                        <a:pt x="650" y="76"/>
                      </a:cubicBezTo>
                      <a:cubicBezTo>
                        <a:pt x="649" y="80"/>
                        <a:pt x="647" y="84"/>
                        <a:pt x="644" y="86"/>
                      </a:cubicBezTo>
                      <a:cubicBezTo>
                        <a:pt x="642" y="89"/>
                        <a:pt x="639" y="90"/>
                        <a:pt x="636" y="90"/>
                      </a:cubicBezTo>
                      <a:cubicBezTo>
                        <a:pt x="631" y="90"/>
                        <a:pt x="627" y="87"/>
                        <a:pt x="624" y="82"/>
                      </a:cubicBezTo>
                      <a:cubicBezTo>
                        <a:pt x="621" y="76"/>
                        <a:pt x="619" y="68"/>
                        <a:pt x="619" y="57"/>
                      </a:cubicBezTo>
                      <a:close/>
                      <a:moveTo>
                        <a:pt x="626" y="57"/>
                      </a:moveTo>
                      <a:cubicBezTo>
                        <a:pt x="626" y="65"/>
                        <a:pt x="627" y="71"/>
                        <a:pt x="628" y="75"/>
                      </a:cubicBezTo>
                      <a:cubicBezTo>
                        <a:pt x="630" y="79"/>
                        <a:pt x="633" y="81"/>
                        <a:pt x="636" y="81"/>
                      </a:cubicBezTo>
                      <a:cubicBezTo>
                        <a:pt x="639" y="81"/>
                        <a:pt x="641" y="79"/>
                        <a:pt x="643" y="75"/>
                      </a:cubicBezTo>
                      <a:cubicBezTo>
                        <a:pt x="645" y="71"/>
                        <a:pt x="646" y="65"/>
                        <a:pt x="646" y="57"/>
                      </a:cubicBezTo>
                      <a:cubicBezTo>
                        <a:pt x="646" y="49"/>
                        <a:pt x="645" y="43"/>
                        <a:pt x="643" y="39"/>
                      </a:cubicBezTo>
                      <a:cubicBezTo>
                        <a:pt x="641" y="35"/>
                        <a:pt x="639" y="33"/>
                        <a:pt x="636" y="33"/>
                      </a:cubicBezTo>
                      <a:cubicBezTo>
                        <a:pt x="633" y="33"/>
                        <a:pt x="630" y="35"/>
                        <a:pt x="628" y="39"/>
                      </a:cubicBezTo>
                      <a:cubicBezTo>
                        <a:pt x="627" y="43"/>
                        <a:pt x="626" y="49"/>
                        <a:pt x="626" y="57"/>
                      </a:cubicBezTo>
                      <a:close/>
                      <a:moveTo>
                        <a:pt x="663" y="89"/>
                      </a:moveTo>
                      <a:cubicBezTo>
                        <a:pt x="663" y="25"/>
                        <a:pt x="663" y="25"/>
                        <a:pt x="663" y="25"/>
                      </a:cubicBezTo>
                      <a:cubicBezTo>
                        <a:pt x="668" y="25"/>
                        <a:pt x="668" y="25"/>
                        <a:pt x="668" y="25"/>
                      </a:cubicBezTo>
                      <a:cubicBezTo>
                        <a:pt x="668" y="34"/>
                        <a:pt x="668" y="34"/>
                        <a:pt x="668" y="34"/>
                      </a:cubicBezTo>
                      <a:cubicBezTo>
                        <a:pt x="671" y="27"/>
                        <a:pt x="675" y="24"/>
                        <a:pt x="679" y="24"/>
                      </a:cubicBezTo>
                      <a:cubicBezTo>
                        <a:pt x="682" y="24"/>
                        <a:pt x="683" y="25"/>
                        <a:pt x="685" y="26"/>
                      </a:cubicBezTo>
                      <a:cubicBezTo>
                        <a:pt x="687" y="27"/>
                        <a:pt x="688" y="29"/>
                        <a:pt x="689" y="31"/>
                      </a:cubicBezTo>
                      <a:cubicBezTo>
                        <a:pt x="690" y="34"/>
                        <a:pt x="691" y="36"/>
                        <a:pt x="691" y="39"/>
                      </a:cubicBezTo>
                      <a:cubicBezTo>
                        <a:pt x="691" y="41"/>
                        <a:pt x="691" y="45"/>
                        <a:pt x="691" y="50"/>
                      </a:cubicBezTo>
                      <a:cubicBezTo>
                        <a:pt x="691" y="89"/>
                        <a:pt x="691" y="89"/>
                        <a:pt x="691" y="89"/>
                      </a:cubicBezTo>
                      <a:cubicBezTo>
                        <a:pt x="685" y="89"/>
                        <a:pt x="685" y="89"/>
                        <a:pt x="685" y="89"/>
                      </a:cubicBezTo>
                      <a:cubicBezTo>
                        <a:pt x="685" y="50"/>
                        <a:pt x="685" y="50"/>
                        <a:pt x="685" y="50"/>
                      </a:cubicBezTo>
                      <a:cubicBezTo>
                        <a:pt x="685" y="46"/>
                        <a:pt x="685" y="43"/>
                        <a:pt x="685" y="40"/>
                      </a:cubicBezTo>
                      <a:cubicBezTo>
                        <a:pt x="684" y="38"/>
                        <a:pt x="683" y="36"/>
                        <a:pt x="682" y="35"/>
                      </a:cubicBezTo>
                      <a:cubicBezTo>
                        <a:pt x="681" y="34"/>
                        <a:pt x="680" y="33"/>
                        <a:pt x="678" y="33"/>
                      </a:cubicBezTo>
                      <a:cubicBezTo>
                        <a:pt x="676" y="33"/>
                        <a:pt x="673" y="35"/>
                        <a:pt x="672" y="38"/>
                      </a:cubicBezTo>
                      <a:cubicBezTo>
                        <a:pt x="670" y="40"/>
                        <a:pt x="669" y="46"/>
                        <a:pt x="669" y="54"/>
                      </a:cubicBezTo>
                      <a:cubicBezTo>
                        <a:pt x="669" y="89"/>
                        <a:pt x="669" y="89"/>
                        <a:pt x="669" y="89"/>
                      </a:cubicBezTo>
                      <a:cubicBezTo>
                        <a:pt x="663" y="89"/>
                        <a:pt x="663" y="89"/>
                        <a:pt x="663" y="89"/>
                      </a:cubicBezTo>
                      <a:close/>
                      <a:moveTo>
                        <a:pt x="704" y="14"/>
                      </a:moveTo>
                      <a:cubicBezTo>
                        <a:pt x="704" y="1"/>
                        <a:pt x="704" y="1"/>
                        <a:pt x="704" y="1"/>
                      </a:cubicBezTo>
                      <a:cubicBezTo>
                        <a:pt x="710" y="1"/>
                        <a:pt x="710" y="1"/>
                        <a:pt x="710" y="1"/>
                      </a:cubicBezTo>
                      <a:cubicBezTo>
                        <a:pt x="710" y="14"/>
                        <a:pt x="710" y="14"/>
                        <a:pt x="710" y="14"/>
                      </a:cubicBezTo>
                      <a:cubicBezTo>
                        <a:pt x="704" y="14"/>
                        <a:pt x="704" y="14"/>
                        <a:pt x="704" y="14"/>
                      </a:cubicBezTo>
                      <a:close/>
                      <a:moveTo>
                        <a:pt x="704" y="89"/>
                      </a:moveTo>
                      <a:cubicBezTo>
                        <a:pt x="704" y="25"/>
                        <a:pt x="704" y="25"/>
                        <a:pt x="704" y="25"/>
                      </a:cubicBezTo>
                      <a:cubicBezTo>
                        <a:pt x="710" y="25"/>
                        <a:pt x="710" y="25"/>
                        <a:pt x="710" y="25"/>
                      </a:cubicBezTo>
                      <a:cubicBezTo>
                        <a:pt x="710" y="89"/>
                        <a:pt x="710" y="89"/>
                        <a:pt x="710" y="89"/>
                      </a:cubicBezTo>
                      <a:cubicBezTo>
                        <a:pt x="704" y="89"/>
                        <a:pt x="704" y="89"/>
                        <a:pt x="704" y="89"/>
                      </a:cubicBezTo>
                      <a:close/>
                      <a:moveTo>
                        <a:pt x="746" y="66"/>
                      </a:moveTo>
                      <a:cubicBezTo>
                        <a:pt x="752" y="67"/>
                        <a:pt x="752" y="67"/>
                        <a:pt x="752" y="67"/>
                      </a:cubicBezTo>
                      <a:cubicBezTo>
                        <a:pt x="751" y="74"/>
                        <a:pt x="749" y="80"/>
                        <a:pt x="747" y="84"/>
                      </a:cubicBezTo>
                      <a:cubicBezTo>
                        <a:pt x="744" y="88"/>
                        <a:pt x="741" y="90"/>
                        <a:pt x="737" y="90"/>
                      </a:cubicBezTo>
                      <a:cubicBezTo>
                        <a:pt x="732" y="90"/>
                        <a:pt x="728" y="87"/>
                        <a:pt x="726" y="82"/>
                      </a:cubicBezTo>
                      <a:cubicBezTo>
                        <a:pt x="723" y="76"/>
                        <a:pt x="721" y="68"/>
                        <a:pt x="721" y="57"/>
                      </a:cubicBezTo>
                      <a:cubicBezTo>
                        <a:pt x="721" y="50"/>
                        <a:pt x="722" y="44"/>
                        <a:pt x="723" y="39"/>
                      </a:cubicBezTo>
                      <a:cubicBezTo>
                        <a:pt x="724" y="34"/>
                        <a:pt x="726" y="30"/>
                        <a:pt x="729" y="28"/>
                      </a:cubicBezTo>
                      <a:cubicBezTo>
                        <a:pt x="731" y="25"/>
                        <a:pt x="734" y="24"/>
                        <a:pt x="737" y="24"/>
                      </a:cubicBezTo>
                      <a:cubicBezTo>
                        <a:pt x="741" y="24"/>
                        <a:pt x="744" y="26"/>
                        <a:pt x="746" y="29"/>
                      </a:cubicBezTo>
                      <a:cubicBezTo>
                        <a:pt x="749" y="33"/>
                        <a:pt x="750" y="38"/>
                        <a:pt x="751" y="44"/>
                      </a:cubicBezTo>
                      <a:cubicBezTo>
                        <a:pt x="745" y="46"/>
                        <a:pt x="745" y="46"/>
                        <a:pt x="745" y="46"/>
                      </a:cubicBezTo>
                      <a:cubicBezTo>
                        <a:pt x="745" y="41"/>
                        <a:pt x="744" y="38"/>
                        <a:pt x="742" y="36"/>
                      </a:cubicBezTo>
                      <a:cubicBezTo>
                        <a:pt x="741" y="34"/>
                        <a:pt x="739" y="33"/>
                        <a:pt x="737" y="33"/>
                      </a:cubicBezTo>
                      <a:cubicBezTo>
                        <a:pt x="734" y="33"/>
                        <a:pt x="732" y="35"/>
                        <a:pt x="730" y="39"/>
                      </a:cubicBezTo>
                      <a:cubicBezTo>
                        <a:pt x="728" y="42"/>
                        <a:pt x="727" y="49"/>
                        <a:pt x="727" y="57"/>
                      </a:cubicBezTo>
                      <a:cubicBezTo>
                        <a:pt x="727" y="66"/>
                        <a:pt x="728" y="72"/>
                        <a:pt x="730" y="76"/>
                      </a:cubicBezTo>
                      <a:cubicBezTo>
                        <a:pt x="732" y="80"/>
                        <a:pt x="734" y="81"/>
                        <a:pt x="737" y="81"/>
                      </a:cubicBezTo>
                      <a:cubicBezTo>
                        <a:pt x="739" y="81"/>
                        <a:pt x="741" y="80"/>
                        <a:pt x="743" y="78"/>
                      </a:cubicBezTo>
                      <a:cubicBezTo>
                        <a:pt x="744" y="75"/>
                        <a:pt x="745" y="71"/>
                        <a:pt x="746" y="66"/>
                      </a:cubicBezTo>
                      <a:close/>
                      <a:moveTo>
                        <a:pt x="774" y="61"/>
                      </a:moveTo>
                      <a:cubicBezTo>
                        <a:pt x="780" y="60"/>
                        <a:pt x="780" y="60"/>
                        <a:pt x="780" y="60"/>
                      </a:cubicBezTo>
                      <a:cubicBezTo>
                        <a:pt x="780" y="64"/>
                        <a:pt x="781" y="68"/>
                        <a:pt x="782" y="71"/>
                      </a:cubicBezTo>
                      <a:cubicBezTo>
                        <a:pt x="783" y="73"/>
                        <a:pt x="785" y="76"/>
                        <a:pt x="787" y="77"/>
                      </a:cubicBezTo>
                      <a:cubicBezTo>
                        <a:pt x="789" y="79"/>
                        <a:pt x="792" y="80"/>
                        <a:pt x="794" y="80"/>
                      </a:cubicBezTo>
                      <a:cubicBezTo>
                        <a:pt x="797" y="80"/>
                        <a:pt x="799" y="79"/>
                        <a:pt x="801" y="78"/>
                      </a:cubicBezTo>
                      <a:cubicBezTo>
                        <a:pt x="803" y="77"/>
                        <a:pt x="804" y="75"/>
                        <a:pt x="805" y="73"/>
                      </a:cubicBezTo>
                      <a:cubicBezTo>
                        <a:pt x="806" y="70"/>
                        <a:pt x="806" y="68"/>
                        <a:pt x="806" y="65"/>
                      </a:cubicBezTo>
                      <a:cubicBezTo>
                        <a:pt x="806" y="62"/>
                        <a:pt x="806" y="60"/>
                        <a:pt x="805" y="58"/>
                      </a:cubicBezTo>
                      <a:cubicBezTo>
                        <a:pt x="804" y="56"/>
                        <a:pt x="803" y="54"/>
                        <a:pt x="801" y="53"/>
                      </a:cubicBezTo>
                      <a:cubicBezTo>
                        <a:pt x="799" y="52"/>
                        <a:pt x="796" y="50"/>
                        <a:pt x="792" y="48"/>
                      </a:cubicBezTo>
                      <a:cubicBezTo>
                        <a:pt x="788" y="46"/>
                        <a:pt x="785" y="45"/>
                        <a:pt x="783" y="43"/>
                      </a:cubicBezTo>
                      <a:cubicBezTo>
                        <a:pt x="780" y="41"/>
                        <a:pt x="779" y="38"/>
                        <a:pt x="778" y="35"/>
                      </a:cubicBezTo>
                      <a:cubicBezTo>
                        <a:pt x="776" y="31"/>
                        <a:pt x="776" y="28"/>
                        <a:pt x="776" y="24"/>
                      </a:cubicBezTo>
                      <a:cubicBezTo>
                        <a:pt x="776" y="19"/>
                        <a:pt x="777" y="15"/>
                        <a:pt x="778" y="11"/>
                      </a:cubicBezTo>
                      <a:cubicBezTo>
                        <a:pt x="779" y="8"/>
                        <a:pt x="781" y="5"/>
                        <a:pt x="784" y="3"/>
                      </a:cubicBezTo>
                      <a:cubicBezTo>
                        <a:pt x="787" y="1"/>
                        <a:pt x="790" y="0"/>
                        <a:pt x="793" y="0"/>
                      </a:cubicBezTo>
                      <a:cubicBezTo>
                        <a:pt x="796" y="0"/>
                        <a:pt x="800" y="1"/>
                        <a:pt x="802" y="3"/>
                      </a:cubicBezTo>
                      <a:cubicBezTo>
                        <a:pt x="805" y="5"/>
                        <a:pt x="807" y="8"/>
                        <a:pt x="809" y="12"/>
                      </a:cubicBezTo>
                      <a:cubicBezTo>
                        <a:pt x="810" y="16"/>
                        <a:pt x="811" y="21"/>
                        <a:pt x="811" y="26"/>
                      </a:cubicBezTo>
                      <a:cubicBezTo>
                        <a:pt x="805" y="27"/>
                        <a:pt x="805" y="27"/>
                        <a:pt x="805" y="27"/>
                      </a:cubicBezTo>
                      <a:cubicBezTo>
                        <a:pt x="805" y="21"/>
                        <a:pt x="803" y="17"/>
                        <a:pt x="802" y="14"/>
                      </a:cubicBezTo>
                      <a:cubicBezTo>
                        <a:pt x="800" y="11"/>
                        <a:pt x="797" y="10"/>
                        <a:pt x="793" y="10"/>
                      </a:cubicBezTo>
                      <a:cubicBezTo>
                        <a:pt x="789" y="10"/>
                        <a:pt x="786" y="11"/>
                        <a:pt x="785" y="14"/>
                      </a:cubicBezTo>
                      <a:cubicBezTo>
                        <a:pt x="783" y="16"/>
                        <a:pt x="782" y="19"/>
                        <a:pt x="782" y="23"/>
                      </a:cubicBezTo>
                      <a:cubicBezTo>
                        <a:pt x="782" y="26"/>
                        <a:pt x="783" y="29"/>
                        <a:pt x="784" y="31"/>
                      </a:cubicBezTo>
                      <a:cubicBezTo>
                        <a:pt x="785" y="33"/>
                        <a:pt x="788" y="35"/>
                        <a:pt x="794" y="37"/>
                      </a:cubicBezTo>
                      <a:cubicBezTo>
                        <a:pt x="799" y="39"/>
                        <a:pt x="802" y="41"/>
                        <a:pt x="804" y="43"/>
                      </a:cubicBezTo>
                      <a:cubicBezTo>
                        <a:pt x="807" y="45"/>
                        <a:pt x="809" y="48"/>
                        <a:pt x="810" y="52"/>
                      </a:cubicBezTo>
                      <a:cubicBezTo>
                        <a:pt x="812" y="55"/>
                        <a:pt x="812" y="59"/>
                        <a:pt x="812" y="64"/>
                      </a:cubicBezTo>
                      <a:cubicBezTo>
                        <a:pt x="812" y="69"/>
                        <a:pt x="812" y="73"/>
                        <a:pt x="810" y="77"/>
                      </a:cubicBezTo>
                      <a:cubicBezTo>
                        <a:pt x="809" y="81"/>
                        <a:pt x="807" y="85"/>
                        <a:pt x="804" y="87"/>
                      </a:cubicBezTo>
                      <a:cubicBezTo>
                        <a:pt x="801" y="89"/>
                        <a:pt x="798" y="90"/>
                        <a:pt x="795" y="90"/>
                      </a:cubicBezTo>
                      <a:cubicBezTo>
                        <a:pt x="790" y="90"/>
                        <a:pt x="787" y="89"/>
                        <a:pt x="784" y="87"/>
                      </a:cubicBezTo>
                      <a:cubicBezTo>
                        <a:pt x="781" y="85"/>
                        <a:pt x="778" y="81"/>
                        <a:pt x="777" y="76"/>
                      </a:cubicBezTo>
                      <a:cubicBezTo>
                        <a:pt x="775" y="72"/>
                        <a:pt x="774" y="67"/>
                        <a:pt x="774" y="61"/>
                      </a:cubicBezTo>
                      <a:close/>
                      <a:moveTo>
                        <a:pt x="847" y="66"/>
                      </a:moveTo>
                      <a:cubicBezTo>
                        <a:pt x="853" y="67"/>
                        <a:pt x="853" y="67"/>
                        <a:pt x="853" y="67"/>
                      </a:cubicBezTo>
                      <a:cubicBezTo>
                        <a:pt x="852" y="74"/>
                        <a:pt x="851" y="80"/>
                        <a:pt x="848" y="84"/>
                      </a:cubicBezTo>
                      <a:cubicBezTo>
                        <a:pt x="845" y="88"/>
                        <a:pt x="842" y="90"/>
                        <a:pt x="838" y="90"/>
                      </a:cubicBezTo>
                      <a:cubicBezTo>
                        <a:pt x="834" y="90"/>
                        <a:pt x="830" y="87"/>
                        <a:pt x="827" y="82"/>
                      </a:cubicBezTo>
                      <a:cubicBezTo>
                        <a:pt x="824" y="76"/>
                        <a:pt x="822" y="68"/>
                        <a:pt x="822" y="57"/>
                      </a:cubicBezTo>
                      <a:cubicBezTo>
                        <a:pt x="822" y="50"/>
                        <a:pt x="823" y="44"/>
                        <a:pt x="824" y="39"/>
                      </a:cubicBezTo>
                      <a:cubicBezTo>
                        <a:pt x="826" y="34"/>
                        <a:pt x="827" y="30"/>
                        <a:pt x="830" y="28"/>
                      </a:cubicBezTo>
                      <a:cubicBezTo>
                        <a:pt x="833" y="25"/>
                        <a:pt x="835" y="24"/>
                        <a:pt x="838" y="24"/>
                      </a:cubicBezTo>
                      <a:cubicBezTo>
                        <a:pt x="842" y="24"/>
                        <a:pt x="845" y="26"/>
                        <a:pt x="848" y="29"/>
                      </a:cubicBezTo>
                      <a:cubicBezTo>
                        <a:pt x="850" y="33"/>
                        <a:pt x="852" y="38"/>
                        <a:pt x="852" y="44"/>
                      </a:cubicBezTo>
                      <a:cubicBezTo>
                        <a:pt x="847" y="46"/>
                        <a:pt x="847" y="46"/>
                        <a:pt x="847" y="46"/>
                      </a:cubicBezTo>
                      <a:cubicBezTo>
                        <a:pt x="846" y="41"/>
                        <a:pt x="845" y="38"/>
                        <a:pt x="844" y="36"/>
                      </a:cubicBezTo>
                      <a:cubicBezTo>
                        <a:pt x="842" y="34"/>
                        <a:pt x="841" y="33"/>
                        <a:pt x="839" y="33"/>
                      </a:cubicBezTo>
                      <a:cubicBezTo>
                        <a:pt x="836" y="33"/>
                        <a:pt x="833" y="35"/>
                        <a:pt x="831" y="39"/>
                      </a:cubicBezTo>
                      <a:cubicBezTo>
                        <a:pt x="829" y="42"/>
                        <a:pt x="828" y="49"/>
                        <a:pt x="828" y="57"/>
                      </a:cubicBezTo>
                      <a:cubicBezTo>
                        <a:pt x="828" y="66"/>
                        <a:pt x="829" y="72"/>
                        <a:pt x="831" y="76"/>
                      </a:cubicBezTo>
                      <a:cubicBezTo>
                        <a:pt x="833" y="80"/>
                        <a:pt x="835" y="81"/>
                        <a:pt x="838" y="81"/>
                      </a:cubicBezTo>
                      <a:cubicBezTo>
                        <a:pt x="841" y="81"/>
                        <a:pt x="843" y="80"/>
                        <a:pt x="844" y="78"/>
                      </a:cubicBezTo>
                      <a:cubicBezTo>
                        <a:pt x="846" y="75"/>
                        <a:pt x="847" y="71"/>
                        <a:pt x="847" y="66"/>
                      </a:cubicBezTo>
                      <a:close/>
                      <a:moveTo>
                        <a:pt x="862" y="14"/>
                      </a:moveTo>
                      <a:cubicBezTo>
                        <a:pt x="862" y="1"/>
                        <a:pt x="862" y="1"/>
                        <a:pt x="862" y="1"/>
                      </a:cubicBezTo>
                      <a:cubicBezTo>
                        <a:pt x="868" y="1"/>
                        <a:pt x="868" y="1"/>
                        <a:pt x="868" y="1"/>
                      </a:cubicBezTo>
                      <a:cubicBezTo>
                        <a:pt x="868" y="14"/>
                        <a:pt x="868" y="14"/>
                        <a:pt x="868" y="14"/>
                      </a:cubicBezTo>
                      <a:cubicBezTo>
                        <a:pt x="862" y="14"/>
                        <a:pt x="862" y="14"/>
                        <a:pt x="862" y="14"/>
                      </a:cubicBezTo>
                      <a:close/>
                      <a:moveTo>
                        <a:pt x="862" y="89"/>
                      </a:moveTo>
                      <a:cubicBezTo>
                        <a:pt x="862" y="25"/>
                        <a:pt x="862" y="25"/>
                        <a:pt x="862" y="25"/>
                      </a:cubicBezTo>
                      <a:cubicBezTo>
                        <a:pt x="868" y="25"/>
                        <a:pt x="868" y="25"/>
                        <a:pt x="868" y="25"/>
                      </a:cubicBezTo>
                      <a:cubicBezTo>
                        <a:pt x="868" y="89"/>
                        <a:pt x="868" y="89"/>
                        <a:pt x="868" y="89"/>
                      </a:cubicBezTo>
                      <a:cubicBezTo>
                        <a:pt x="862" y="89"/>
                        <a:pt x="862" y="89"/>
                        <a:pt x="862" y="89"/>
                      </a:cubicBezTo>
                      <a:close/>
                      <a:moveTo>
                        <a:pt x="904" y="68"/>
                      </a:moveTo>
                      <a:cubicBezTo>
                        <a:pt x="911" y="70"/>
                        <a:pt x="911" y="70"/>
                        <a:pt x="911" y="70"/>
                      </a:cubicBezTo>
                      <a:cubicBezTo>
                        <a:pt x="910" y="76"/>
                        <a:pt x="908" y="81"/>
                        <a:pt x="905" y="85"/>
                      </a:cubicBezTo>
                      <a:cubicBezTo>
                        <a:pt x="903" y="89"/>
                        <a:pt x="899" y="90"/>
                        <a:pt x="895" y="90"/>
                      </a:cubicBezTo>
                      <a:cubicBezTo>
                        <a:pt x="890" y="90"/>
                        <a:pt x="886" y="87"/>
                        <a:pt x="883" y="82"/>
                      </a:cubicBezTo>
                      <a:cubicBezTo>
                        <a:pt x="880" y="76"/>
                        <a:pt x="878" y="68"/>
                        <a:pt x="878" y="58"/>
                      </a:cubicBezTo>
                      <a:cubicBezTo>
                        <a:pt x="878" y="47"/>
                        <a:pt x="880" y="39"/>
                        <a:pt x="883" y="33"/>
                      </a:cubicBezTo>
                      <a:cubicBezTo>
                        <a:pt x="886" y="27"/>
                        <a:pt x="890" y="24"/>
                        <a:pt x="895" y="24"/>
                      </a:cubicBezTo>
                      <a:cubicBezTo>
                        <a:pt x="899" y="24"/>
                        <a:pt x="903" y="27"/>
                        <a:pt x="906" y="33"/>
                      </a:cubicBezTo>
                      <a:cubicBezTo>
                        <a:pt x="909" y="38"/>
                        <a:pt x="911" y="46"/>
                        <a:pt x="911" y="57"/>
                      </a:cubicBezTo>
                      <a:cubicBezTo>
                        <a:pt x="911" y="58"/>
                        <a:pt x="911" y="59"/>
                        <a:pt x="911" y="60"/>
                      </a:cubicBezTo>
                      <a:cubicBezTo>
                        <a:pt x="885" y="60"/>
                        <a:pt x="885" y="60"/>
                        <a:pt x="885" y="60"/>
                      </a:cubicBezTo>
                      <a:cubicBezTo>
                        <a:pt x="885" y="67"/>
                        <a:pt x="886" y="72"/>
                        <a:pt x="888" y="76"/>
                      </a:cubicBezTo>
                      <a:cubicBezTo>
                        <a:pt x="890" y="80"/>
                        <a:pt x="892" y="81"/>
                        <a:pt x="895" y="81"/>
                      </a:cubicBezTo>
                      <a:cubicBezTo>
                        <a:pt x="897" y="81"/>
                        <a:pt x="899" y="80"/>
                        <a:pt x="901" y="78"/>
                      </a:cubicBezTo>
                      <a:cubicBezTo>
                        <a:pt x="902" y="76"/>
                        <a:pt x="903" y="73"/>
                        <a:pt x="904" y="68"/>
                      </a:cubicBezTo>
                      <a:close/>
                      <a:moveTo>
                        <a:pt x="885" y="51"/>
                      </a:moveTo>
                      <a:cubicBezTo>
                        <a:pt x="904" y="51"/>
                        <a:pt x="904" y="51"/>
                        <a:pt x="904" y="51"/>
                      </a:cubicBezTo>
                      <a:cubicBezTo>
                        <a:pt x="904" y="46"/>
                        <a:pt x="903" y="42"/>
                        <a:pt x="902" y="39"/>
                      </a:cubicBezTo>
                      <a:cubicBezTo>
                        <a:pt x="900" y="35"/>
                        <a:pt x="898" y="33"/>
                        <a:pt x="895" y="33"/>
                      </a:cubicBezTo>
                      <a:cubicBezTo>
                        <a:pt x="892" y="33"/>
                        <a:pt x="890" y="34"/>
                        <a:pt x="888" y="38"/>
                      </a:cubicBezTo>
                      <a:cubicBezTo>
                        <a:pt x="886" y="41"/>
                        <a:pt x="885" y="45"/>
                        <a:pt x="885" y="51"/>
                      </a:cubicBezTo>
                      <a:close/>
                      <a:moveTo>
                        <a:pt x="922" y="89"/>
                      </a:moveTo>
                      <a:cubicBezTo>
                        <a:pt x="922" y="25"/>
                        <a:pt x="922" y="25"/>
                        <a:pt x="922" y="25"/>
                      </a:cubicBezTo>
                      <a:cubicBezTo>
                        <a:pt x="927" y="25"/>
                        <a:pt x="927" y="25"/>
                        <a:pt x="927" y="25"/>
                      </a:cubicBezTo>
                      <a:cubicBezTo>
                        <a:pt x="927" y="34"/>
                        <a:pt x="927" y="34"/>
                        <a:pt x="927" y="34"/>
                      </a:cubicBezTo>
                      <a:cubicBezTo>
                        <a:pt x="930" y="27"/>
                        <a:pt x="933" y="24"/>
                        <a:pt x="938" y="24"/>
                      </a:cubicBezTo>
                      <a:cubicBezTo>
                        <a:pt x="940" y="24"/>
                        <a:pt x="942" y="25"/>
                        <a:pt x="944" y="26"/>
                      </a:cubicBezTo>
                      <a:cubicBezTo>
                        <a:pt x="946" y="27"/>
                        <a:pt x="947" y="29"/>
                        <a:pt x="948" y="31"/>
                      </a:cubicBezTo>
                      <a:cubicBezTo>
                        <a:pt x="949" y="34"/>
                        <a:pt x="949" y="36"/>
                        <a:pt x="950" y="39"/>
                      </a:cubicBezTo>
                      <a:cubicBezTo>
                        <a:pt x="950" y="41"/>
                        <a:pt x="950" y="45"/>
                        <a:pt x="950" y="50"/>
                      </a:cubicBezTo>
                      <a:cubicBezTo>
                        <a:pt x="950" y="89"/>
                        <a:pt x="950" y="89"/>
                        <a:pt x="950" y="89"/>
                      </a:cubicBezTo>
                      <a:cubicBezTo>
                        <a:pt x="944" y="89"/>
                        <a:pt x="944" y="89"/>
                        <a:pt x="944" y="89"/>
                      </a:cubicBezTo>
                      <a:cubicBezTo>
                        <a:pt x="944" y="50"/>
                        <a:pt x="944" y="50"/>
                        <a:pt x="944" y="50"/>
                      </a:cubicBezTo>
                      <a:cubicBezTo>
                        <a:pt x="944" y="46"/>
                        <a:pt x="944" y="43"/>
                        <a:pt x="944" y="40"/>
                      </a:cubicBezTo>
                      <a:cubicBezTo>
                        <a:pt x="943" y="38"/>
                        <a:pt x="942" y="36"/>
                        <a:pt x="941" y="35"/>
                      </a:cubicBezTo>
                      <a:cubicBezTo>
                        <a:pt x="940" y="34"/>
                        <a:pt x="939" y="33"/>
                        <a:pt x="937" y="33"/>
                      </a:cubicBezTo>
                      <a:cubicBezTo>
                        <a:pt x="934" y="33"/>
                        <a:pt x="932" y="35"/>
                        <a:pt x="930" y="38"/>
                      </a:cubicBezTo>
                      <a:cubicBezTo>
                        <a:pt x="929" y="40"/>
                        <a:pt x="928" y="46"/>
                        <a:pt x="928" y="54"/>
                      </a:cubicBezTo>
                      <a:cubicBezTo>
                        <a:pt x="928" y="89"/>
                        <a:pt x="928" y="89"/>
                        <a:pt x="928" y="89"/>
                      </a:cubicBezTo>
                      <a:cubicBezTo>
                        <a:pt x="922" y="89"/>
                        <a:pt x="922" y="89"/>
                        <a:pt x="922" y="89"/>
                      </a:cubicBezTo>
                      <a:close/>
                      <a:moveTo>
                        <a:pt x="986" y="66"/>
                      </a:moveTo>
                      <a:cubicBezTo>
                        <a:pt x="992" y="67"/>
                        <a:pt x="992" y="67"/>
                        <a:pt x="992" y="67"/>
                      </a:cubicBezTo>
                      <a:cubicBezTo>
                        <a:pt x="991" y="74"/>
                        <a:pt x="989" y="80"/>
                        <a:pt x="987" y="84"/>
                      </a:cubicBezTo>
                      <a:cubicBezTo>
                        <a:pt x="984" y="88"/>
                        <a:pt x="981" y="90"/>
                        <a:pt x="977" y="90"/>
                      </a:cubicBezTo>
                      <a:cubicBezTo>
                        <a:pt x="972" y="90"/>
                        <a:pt x="968" y="87"/>
                        <a:pt x="966" y="82"/>
                      </a:cubicBezTo>
                      <a:cubicBezTo>
                        <a:pt x="963" y="76"/>
                        <a:pt x="961" y="68"/>
                        <a:pt x="961" y="57"/>
                      </a:cubicBezTo>
                      <a:cubicBezTo>
                        <a:pt x="961" y="50"/>
                        <a:pt x="962" y="44"/>
                        <a:pt x="963" y="39"/>
                      </a:cubicBezTo>
                      <a:cubicBezTo>
                        <a:pt x="964" y="34"/>
                        <a:pt x="966" y="30"/>
                        <a:pt x="969" y="28"/>
                      </a:cubicBezTo>
                      <a:cubicBezTo>
                        <a:pt x="971" y="25"/>
                        <a:pt x="974" y="24"/>
                        <a:pt x="977" y="24"/>
                      </a:cubicBezTo>
                      <a:cubicBezTo>
                        <a:pt x="981" y="24"/>
                        <a:pt x="984" y="26"/>
                        <a:pt x="986" y="29"/>
                      </a:cubicBezTo>
                      <a:cubicBezTo>
                        <a:pt x="989" y="33"/>
                        <a:pt x="990" y="38"/>
                        <a:pt x="991" y="44"/>
                      </a:cubicBezTo>
                      <a:cubicBezTo>
                        <a:pt x="985" y="46"/>
                        <a:pt x="985" y="46"/>
                        <a:pt x="985" y="46"/>
                      </a:cubicBezTo>
                      <a:cubicBezTo>
                        <a:pt x="985" y="41"/>
                        <a:pt x="984" y="38"/>
                        <a:pt x="982" y="36"/>
                      </a:cubicBezTo>
                      <a:cubicBezTo>
                        <a:pt x="981" y="34"/>
                        <a:pt x="979" y="33"/>
                        <a:pt x="977" y="33"/>
                      </a:cubicBezTo>
                      <a:cubicBezTo>
                        <a:pt x="974" y="33"/>
                        <a:pt x="972" y="35"/>
                        <a:pt x="970" y="39"/>
                      </a:cubicBezTo>
                      <a:cubicBezTo>
                        <a:pt x="968" y="42"/>
                        <a:pt x="967" y="49"/>
                        <a:pt x="967" y="57"/>
                      </a:cubicBezTo>
                      <a:cubicBezTo>
                        <a:pt x="967" y="66"/>
                        <a:pt x="968" y="72"/>
                        <a:pt x="970" y="76"/>
                      </a:cubicBezTo>
                      <a:cubicBezTo>
                        <a:pt x="972" y="80"/>
                        <a:pt x="974" y="81"/>
                        <a:pt x="977" y="81"/>
                      </a:cubicBezTo>
                      <a:cubicBezTo>
                        <a:pt x="979" y="81"/>
                        <a:pt x="981" y="80"/>
                        <a:pt x="983" y="78"/>
                      </a:cubicBezTo>
                      <a:cubicBezTo>
                        <a:pt x="984" y="75"/>
                        <a:pt x="985" y="71"/>
                        <a:pt x="986" y="66"/>
                      </a:cubicBezTo>
                      <a:close/>
                      <a:moveTo>
                        <a:pt x="1024" y="68"/>
                      </a:moveTo>
                      <a:cubicBezTo>
                        <a:pt x="1031" y="70"/>
                        <a:pt x="1031" y="70"/>
                        <a:pt x="1031" y="70"/>
                      </a:cubicBezTo>
                      <a:cubicBezTo>
                        <a:pt x="1030" y="76"/>
                        <a:pt x="1028" y="81"/>
                        <a:pt x="1025" y="85"/>
                      </a:cubicBezTo>
                      <a:cubicBezTo>
                        <a:pt x="1023" y="89"/>
                        <a:pt x="1019" y="90"/>
                        <a:pt x="1015" y="90"/>
                      </a:cubicBezTo>
                      <a:cubicBezTo>
                        <a:pt x="1010" y="90"/>
                        <a:pt x="1006" y="87"/>
                        <a:pt x="1003" y="82"/>
                      </a:cubicBezTo>
                      <a:cubicBezTo>
                        <a:pt x="1000" y="76"/>
                        <a:pt x="998" y="68"/>
                        <a:pt x="998" y="58"/>
                      </a:cubicBezTo>
                      <a:cubicBezTo>
                        <a:pt x="998" y="47"/>
                        <a:pt x="1000" y="39"/>
                        <a:pt x="1003" y="33"/>
                      </a:cubicBezTo>
                      <a:cubicBezTo>
                        <a:pt x="1006" y="27"/>
                        <a:pt x="1010" y="24"/>
                        <a:pt x="1015" y="24"/>
                      </a:cubicBezTo>
                      <a:cubicBezTo>
                        <a:pt x="1020" y="24"/>
                        <a:pt x="1023" y="27"/>
                        <a:pt x="1026" y="33"/>
                      </a:cubicBezTo>
                      <a:cubicBezTo>
                        <a:pt x="1029" y="38"/>
                        <a:pt x="1031" y="46"/>
                        <a:pt x="1031" y="57"/>
                      </a:cubicBezTo>
                      <a:cubicBezTo>
                        <a:pt x="1031" y="58"/>
                        <a:pt x="1031" y="59"/>
                        <a:pt x="1031" y="60"/>
                      </a:cubicBezTo>
                      <a:cubicBezTo>
                        <a:pt x="1005" y="60"/>
                        <a:pt x="1005" y="60"/>
                        <a:pt x="1005" y="60"/>
                      </a:cubicBezTo>
                      <a:cubicBezTo>
                        <a:pt x="1005" y="67"/>
                        <a:pt x="1006" y="72"/>
                        <a:pt x="1008" y="76"/>
                      </a:cubicBezTo>
                      <a:cubicBezTo>
                        <a:pt x="1010" y="80"/>
                        <a:pt x="1012" y="81"/>
                        <a:pt x="1015" y="81"/>
                      </a:cubicBezTo>
                      <a:cubicBezTo>
                        <a:pt x="1017" y="81"/>
                        <a:pt x="1019" y="80"/>
                        <a:pt x="1021" y="78"/>
                      </a:cubicBezTo>
                      <a:cubicBezTo>
                        <a:pt x="1022" y="76"/>
                        <a:pt x="1024" y="73"/>
                        <a:pt x="1024" y="68"/>
                      </a:cubicBezTo>
                      <a:close/>
                      <a:moveTo>
                        <a:pt x="1005" y="51"/>
                      </a:moveTo>
                      <a:cubicBezTo>
                        <a:pt x="1024" y="51"/>
                        <a:pt x="1024" y="51"/>
                        <a:pt x="1024" y="51"/>
                      </a:cubicBezTo>
                      <a:cubicBezTo>
                        <a:pt x="1024" y="46"/>
                        <a:pt x="1023" y="42"/>
                        <a:pt x="1022" y="39"/>
                      </a:cubicBezTo>
                      <a:cubicBezTo>
                        <a:pt x="1020" y="35"/>
                        <a:pt x="1018" y="33"/>
                        <a:pt x="1015" y="33"/>
                      </a:cubicBezTo>
                      <a:cubicBezTo>
                        <a:pt x="1012" y="33"/>
                        <a:pt x="1010" y="34"/>
                        <a:pt x="1008" y="38"/>
                      </a:cubicBezTo>
                      <a:cubicBezTo>
                        <a:pt x="1006" y="41"/>
                        <a:pt x="1005" y="45"/>
                        <a:pt x="1005" y="51"/>
                      </a:cubicBezTo>
                      <a:close/>
                      <a:moveTo>
                        <a:pt x="1080" y="81"/>
                      </a:moveTo>
                      <a:cubicBezTo>
                        <a:pt x="1077" y="84"/>
                        <a:pt x="1075" y="87"/>
                        <a:pt x="1073" y="88"/>
                      </a:cubicBezTo>
                      <a:cubicBezTo>
                        <a:pt x="1071" y="90"/>
                        <a:pt x="1069" y="90"/>
                        <a:pt x="1067" y="90"/>
                      </a:cubicBezTo>
                      <a:cubicBezTo>
                        <a:pt x="1063" y="90"/>
                        <a:pt x="1060" y="89"/>
                        <a:pt x="1058" y="85"/>
                      </a:cubicBezTo>
                      <a:cubicBezTo>
                        <a:pt x="1056" y="82"/>
                        <a:pt x="1055" y="77"/>
                        <a:pt x="1055" y="72"/>
                      </a:cubicBezTo>
                      <a:cubicBezTo>
                        <a:pt x="1055" y="69"/>
                        <a:pt x="1055" y="66"/>
                        <a:pt x="1056" y="64"/>
                      </a:cubicBezTo>
                      <a:cubicBezTo>
                        <a:pt x="1057" y="61"/>
                        <a:pt x="1058" y="59"/>
                        <a:pt x="1059" y="57"/>
                      </a:cubicBezTo>
                      <a:cubicBezTo>
                        <a:pt x="1060" y="56"/>
                        <a:pt x="1062" y="55"/>
                        <a:pt x="1063" y="54"/>
                      </a:cubicBezTo>
                      <a:cubicBezTo>
                        <a:pt x="1064" y="53"/>
                        <a:pt x="1066" y="53"/>
                        <a:pt x="1068" y="52"/>
                      </a:cubicBezTo>
                      <a:cubicBezTo>
                        <a:pt x="1073" y="51"/>
                        <a:pt x="1077" y="50"/>
                        <a:pt x="1079" y="49"/>
                      </a:cubicBezTo>
                      <a:cubicBezTo>
                        <a:pt x="1079" y="47"/>
                        <a:pt x="1079" y="46"/>
                        <a:pt x="1079" y="46"/>
                      </a:cubicBezTo>
                      <a:cubicBezTo>
                        <a:pt x="1079" y="41"/>
                        <a:pt x="1079" y="38"/>
                        <a:pt x="1077" y="36"/>
                      </a:cubicBezTo>
                      <a:cubicBezTo>
                        <a:pt x="1076" y="34"/>
                        <a:pt x="1074" y="33"/>
                        <a:pt x="1071" y="33"/>
                      </a:cubicBezTo>
                      <a:cubicBezTo>
                        <a:pt x="1068" y="33"/>
                        <a:pt x="1066" y="34"/>
                        <a:pt x="1064" y="35"/>
                      </a:cubicBezTo>
                      <a:cubicBezTo>
                        <a:pt x="1063" y="37"/>
                        <a:pt x="1062" y="40"/>
                        <a:pt x="1062" y="45"/>
                      </a:cubicBezTo>
                      <a:cubicBezTo>
                        <a:pt x="1056" y="43"/>
                        <a:pt x="1056" y="43"/>
                        <a:pt x="1056" y="43"/>
                      </a:cubicBezTo>
                      <a:cubicBezTo>
                        <a:pt x="1056" y="39"/>
                        <a:pt x="1057" y="35"/>
                        <a:pt x="1058" y="33"/>
                      </a:cubicBezTo>
                      <a:cubicBezTo>
                        <a:pt x="1060" y="30"/>
                        <a:pt x="1061" y="28"/>
                        <a:pt x="1064" y="26"/>
                      </a:cubicBezTo>
                      <a:cubicBezTo>
                        <a:pt x="1066" y="25"/>
                        <a:pt x="1069" y="24"/>
                        <a:pt x="1072" y="24"/>
                      </a:cubicBezTo>
                      <a:cubicBezTo>
                        <a:pt x="1075" y="24"/>
                        <a:pt x="1077" y="25"/>
                        <a:pt x="1079" y="26"/>
                      </a:cubicBezTo>
                      <a:cubicBezTo>
                        <a:pt x="1081" y="27"/>
                        <a:pt x="1082" y="29"/>
                        <a:pt x="1083" y="31"/>
                      </a:cubicBezTo>
                      <a:cubicBezTo>
                        <a:pt x="1084" y="33"/>
                        <a:pt x="1084" y="35"/>
                        <a:pt x="1085" y="38"/>
                      </a:cubicBezTo>
                      <a:cubicBezTo>
                        <a:pt x="1085" y="40"/>
                        <a:pt x="1085" y="43"/>
                        <a:pt x="1085" y="48"/>
                      </a:cubicBezTo>
                      <a:cubicBezTo>
                        <a:pt x="1085" y="62"/>
                        <a:pt x="1085" y="62"/>
                        <a:pt x="1085" y="62"/>
                      </a:cubicBezTo>
                      <a:cubicBezTo>
                        <a:pt x="1085" y="72"/>
                        <a:pt x="1085" y="79"/>
                        <a:pt x="1085" y="81"/>
                      </a:cubicBezTo>
                      <a:cubicBezTo>
                        <a:pt x="1086" y="84"/>
                        <a:pt x="1086" y="86"/>
                        <a:pt x="1087" y="89"/>
                      </a:cubicBezTo>
                      <a:cubicBezTo>
                        <a:pt x="1081" y="89"/>
                        <a:pt x="1081" y="89"/>
                        <a:pt x="1081" y="89"/>
                      </a:cubicBezTo>
                      <a:cubicBezTo>
                        <a:pt x="1080" y="87"/>
                        <a:pt x="1080" y="84"/>
                        <a:pt x="1080" y="81"/>
                      </a:cubicBezTo>
                      <a:close/>
                      <a:moveTo>
                        <a:pt x="1079" y="57"/>
                      </a:moveTo>
                      <a:cubicBezTo>
                        <a:pt x="1077" y="59"/>
                        <a:pt x="1074" y="60"/>
                        <a:pt x="1069" y="61"/>
                      </a:cubicBezTo>
                      <a:cubicBezTo>
                        <a:pt x="1067" y="62"/>
                        <a:pt x="1065" y="62"/>
                        <a:pt x="1064" y="63"/>
                      </a:cubicBezTo>
                      <a:cubicBezTo>
                        <a:pt x="1063" y="64"/>
                        <a:pt x="1062" y="65"/>
                        <a:pt x="1062" y="67"/>
                      </a:cubicBezTo>
                      <a:cubicBezTo>
                        <a:pt x="1061" y="68"/>
                        <a:pt x="1061" y="70"/>
                        <a:pt x="1061" y="72"/>
                      </a:cubicBezTo>
                      <a:cubicBezTo>
                        <a:pt x="1061" y="75"/>
                        <a:pt x="1062" y="77"/>
                        <a:pt x="1063" y="79"/>
                      </a:cubicBezTo>
                      <a:cubicBezTo>
                        <a:pt x="1064" y="81"/>
                        <a:pt x="1066" y="82"/>
                        <a:pt x="1068" y="82"/>
                      </a:cubicBezTo>
                      <a:cubicBezTo>
                        <a:pt x="1070" y="82"/>
                        <a:pt x="1072" y="81"/>
                        <a:pt x="1074" y="79"/>
                      </a:cubicBezTo>
                      <a:cubicBezTo>
                        <a:pt x="1076" y="77"/>
                        <a:pt x="1077" y="75"/>
                        <a:pt x="1078" y="72"/>
                      </a:cubicBezTo>
                      <a:cubicBezTo>
                        <a:pt x="1079" y="69"/>
                        <a:pt x="1079" y="66"/>
                        <a:pt x="1079" y="61"/>
                      </a:cubicBezTo>
                      <a:cubicBezTo>
                        <a:pt x="1079" y="57"/>
                        <a:pt x="1079" y="57"/>
                        <a:pt x="1079" y="57"/>
                      </a:cubicBezTo>
                      <a:close/>
                      <a:moveTo>
                        <a:pt x="1098" y="89"/>
                      </a:moveTo>
                      <a:cubicBezTo>
                        <a:pt x="1098" y="25"/>
                        <a:pt x="1098" y="25"/>
                        <a:pt x="1098" y="25"/>
                      </a:cubicBezTo>
                      <a:cubicBezTo>
                        <a:pt x="1103" y="25"/>
                        <a:pt x="1103" y="25"/>
                        <a:pt x="1103" y="25"/>
                      </a:cubicBezTo>
                      <a:cubicBezTo>
                        <a:pt x="1103" y="34"/>
                        <a:pt x="1103" y="34"/>
                        <a:pt x="1103" y="34"/>
                      </a:cubicBezTo>
                      <a:cubicBezTo>
                        <a:pt x="1106" y="27"/>
                        <a:pt x="1110" y="24"/>
                        <a:pt x="1114" y="24"/>
                      </a:cubicBezTo>
                      <a:cubicBezTo>
                        <a:pt x="1117" y="24"/>
                        <a:pt x="1119" y="25"/>
                        <a:pt x="1120" y="26"/>
                      </a:cubicBezTo>
                      <a:cubicBezTo>
                        <a:pt x="1122" y="27"/>
                        <a:pt x="1123" y="29"/>
                        <a:pt x="1124" y="31"/>
                      </a:cubicBezTo>
                      <a:cubicBezTo>
                        <a:pt x="1125" y="34"/>
                        <a:pt x="1126" y="36"/>
                        <a:pt x="1126" y="39"/>
                      </a:cubicBezTo>
                      <a:cubicBezTo>
                        <a:pt x="1126" y="41"/>
                        <a:pt x="1126" y="45"/>
                        <a:pt x="1126" y="50"/>
                      </a:cubicBezTo>
                      <a:cubicBezTo>
                        <a:pt x="1126" y="89"/>
                        <a:pt x="1126" y="89"/>
                        <a:pt x="1126" y="89"/>
                      </a:cubicBezTo>
                      <a:cubicBezTo>
                        <a:pt x="1121" y="89"/>
                        <a:pt x="1121" y="89"/>
                        <a:pt x="1121" y="89"/>
                      </a:cubicBezTo>
                      <a:cubicBezTo>
                        <a:pt x="1121" y="50"/>
                        <a:pt x="1121" y="50"/>
                        <a:pt x="1121" y="50"/>
                      </a:cubicBezTo>
                      <a:cubicBezTo>
                        <a:pt x="1121" y="46"/>
                        <a:pt x="1120" y="43"/>
                        <a:pt x="1120" y="40"/>
                      </a:cubicBezTo>
                      <a:cubicBezTo>
                        <a:pt x="1119" y="38"/>
                        <a:pt x="1119" y="36"/>
                        <a:pt x="1117" y="35"/>
                      </a:cubicBezTo>
                      <a:cubicBezTo>
                        <a:pt x="1116" y="34"/>
                        <a:pt x="1115" y="33"/>
                        <a:pt x="1113" y="33"/>
                      </a:cubicBezTo>
                      <a:cubicBezTo>
                        <a:pt x="1111" y="33"/>
                        <a:pt x="1109" y="35"/>
                        <a:pt x="1107" y="38"/>
                      </a:cubicBezTo>
                      <a:cubicBezTo>
                        <a:pt x="1105" y="40"/>
                        <a:pt x="1104" y="46"/>
                        <a:pt x="1104" y="54"/>
                      </a:cubicBezTo>
                      <a:cubicBezTo>
                        <a:pt x="1104" y="89"/>
                        <a:pt x="1104" y="89"/>
                        <a:pt x="1104" y="89"/>
                      </a:cubicBezTo>
                      <a:cubicBezTo>
                        <a:pt x="1098" y="89"/>
                        <a:pt x="1098" y="89"/>
                        <a:pt x="1098" y="89"/>
                      </a:cubicBezTo>
                      <a:close/>
                      <a:moveTo>
                        <a:pt x="1162" y="89"/>
                      </a:moveTo>
                      <a:cubicBezTo>
                        <a:pt x="1162" y="81"/>
                        <a:pt x="1162" y="81"/>
                        <a:pt x="1162" y="81"/>
                      </a:cubicBezTo>
                      <a:cubicBezTo>
                        <a:pt x="1160" y="87"/>
                        <a:pt x="1157" y="90"/>
                        <a:pt x="1152" y="90"/>
                      </a:cubicBezTo>
                      <a:cubicBezTo>
                        <a:pt x="1149" y="90"/>
                        <a:pt x="1147" y="89"/>
                        <a:pt x="1145" y="86"/>
                      </a:cubicBezTo>
                      <a:cubicBezTo>
                        <a:pt x="1142" y="83"/>
                        <a:pt x="1140" y="79"/>
                        <a:pt x="1139" y="74"/>
                      </a:cubicBezTo>
                      <a:cubicBezTo>
                        <a:pt x="1138" y="69"/>
                        <a:pt x="1137" y="64"/>
                        <a:pt x="1137" y="57"/>
                      </a:cubicBezTo>
                      <a:cubicBezTo>
                        <a:pt x="1137" y="51"/>
                        <a:pt x="1138" y="45"/>
                        <a:pt x="1139" y="40"/>
                      </a:cubicBezTo>
                      <a:cubicBezTo>
                        <a:pt x="1140" y="35"/>
                        <a:pt x="1142" y="31"/>
                        <a:pt x="1144" y="28"/>
                      </a:cubicBezTo>
                      <a:cubicBezTo>
                        <a:pt x="1146" y="25"/>
                        <a:pt x="1149" y="24"/>
                        <a:pt x="1152" y="24"/>
                      </a:cubicBezTo>
                      <a:cubicBezTo>
                        <a:pt x="1154" y="24"/>
                        <a:pt x="1156" y="25"/>
                        <a:pt x="1158" y="26"/>
                      </a:cubicBezTo>
                      <a:cubicBezTo>
                        <a:pt x="1159" y="28"/>
                        <a:pt x="1161" y="30"/>
                        <a:pt x="1162" y="33"/>
                      </a:cubicBezTo>
                      <a:cubicBezTo>
                        <a:pt x="1162" y="1"/>
                        <a:pt x="1162" y="1"/>
                        <a:pt x="1162" y="1"/>
                      </a:cubicBezTo>
                      <a:cubicBezTo>
                        <a:pt x="1167" y="1"/>
                        <a:pt x="1167" y="1"/>
                        <a:pt x="1167" y="1"/>
                      </a:cubicBezTo>
                      <a:cubicBezTo>
                        <a:pt x="1167" y="89"/>
                        <a:pt x="1167" y="89"/>
                        <a:pt x="1167" y="89"/>
                      </a:cubicBezTo>
                      <a:cubicBezTo>
                        <a:pt x="1162" y="89"/>
                        <a:pt x="1162" y="89"/>
                        <a:pt x="1162" y="89"/>
                      </a:cubicBezTo>
                      <a:close/>
                      <a:moveTo>
                        <a:pt x="1143" y="57"/>
                      </a:moveTo>
                      <a:cubicBezTo>
                        <a:pt x="1143" y="65"/>
                        <a:pt x="1144" y="71"/>
                        <a:pt x="1146" y="75"/>
                      </a:cubicBezTo>
                      <a:cubicBezTo>
                        <a:pt x="1148" y="79"/>
                        <a:pt x="1150" y="81"/>
                        <a:pt x="1153" y="81"/>
                      </a:cubicBezTo>
                      <a:cubicBezTo>
                        <a:pt x="1155" y="81"/>
                        <a:pt x="1158" y="80"/>
                        <a:pt x="1159" y="76"/>
                      </a:cubicBezTo>
                      <a:cubicBezTo>
                        <a:pt x="1161" y="72"/>
                        <a:pt x="1162" y="66"/>
                        <a:pt x="1162" y="58"/>
                      </a:cubicBezTo>
                      <a:cubicBezTo>
                        <a:pt x="1162" y="49"/>
                        <a:pt x="1161" y="43"/>
                        <a:pt x="1159" y="39"/>
                      </a:cubicBezTo>
                      <a:cubicBezTo>
                        <a:pt x="1157" y="35"/>
                        <a:pt x="1155" y="33"/>
                        <a:pt x="1152" y="33"/>
                      </a:cubicBezTo>
                      <a:cubicBezTo>
                        <a:pt x="1150" y="33"/>
                        <a:pt x="1148" y="35"/>
                        <a:pt x="1146" y="39"/>
                      </a:cubicBezTo>
                      <a:cubicBezTo>
                        <a:pt x="1144" y="43"/>
                        <a:pt x="1143" y="49"/>
                        <a:pt x="1143" y="57"/>
                      </a:cubicBezTo>
                      <a:close/>
                      <a:moveTo>
                        <a:pt x="1207" y="89"/>
                      </a:moveTo>
                      <a:cubicBezTo>
                        <a:pt x="1207" y="11"/>
                        <a:pt x="1207" y="11"/>
                        <a:pt x="1207" y="11"/>
                      </a:cubicBezTo>
                      <a:cubicBezTo>
                        <a:pt x="1191" y="11"/>
                        <a:pt x="1191" y="11"/>
                        <a:pt x="1191" y="11"/>
                      </a:cubicBezTo>
                      <a:cubicBezTo>
                        <a:pt x="1191" y="1"/>
                        <a:pt x="1191" y="1"/>
                        <a:pt x="1191" y="1"/>
                      </a:cubicBezTo>
                      <a:cubicBezTo>
                        <a:pt x="1230" y="1"/>
                        <a:pt x="1230" y="1"/>
                        <a:pt x="1230" y="1"/>
                      </a:cubicBezTo>
                      <a:cubicBezTo>
                        <a:pt x="1230" y="11"/>
                        <a:pt x="1230" y="11"/>
                        <a:pt x="1230" y="11"/>
                      </a:cubicBezTo>
                      <a:cubicBezTo>
                        <a:pt x="1214" y="11"/>
                        <a:pt x="1214" y="11"/>
                        <a:pt x="1214" y="11"/>
                      </a:cubicBezTo>
                      <a:cubicBezTo>
                        <a:pt x="1214" y="89"/>
                        <a:pt x="1214" y="89"/>
                        <a:pt x="1214" y="89"/>
                      </a:cubicBezTo>
                      <a:cubicBezTo>
                        <a:pt x="1207" y="89"/>
                        <a:pt x="1207" y="89"/>
                        <a:pt x="1207" y="89"/>
                      </a:cubicBezTo>
                      <a:close/>
                      <a:moveTo>
                        <a:pt x="1256" y="68"/>
                      </a:moveTo>
                      <a:cubicBezTo>
                        <a:pt x="1262" y="70"/>
                        <a:pt x="1262" y="70"/>
                        <a:pt x="1262" y="70"/>
                      </a:cubicBezTo>
                      <a:cubicBezTo>
                        <a:pt x="1261" y="76"/>
                        <a:pt x="1259" y="81"/>
                        <a:pt x="1257" y="85"/>
                      </a:cubicBezTo>
                      <a:cubicBezTo>
                        <a:pt x="1254" y="89"/>
                        <a:pt x="1251" y="90"/>
                        <a:pt x="1247" y="90"/>
                      </a:cubicBezTo>
                      <a:cubicBezTo>
                        <a:pt x="1241" y="90"/>
                        <a:pt x="1237" y="87"/>
                        <a:pt x="1234" y="82"/>
                      </a:cubicBezTo>
                      <a:cubicBezTo>
                        <a:pt x="1231" y="76"/>
                        <a:pt x="1230" y="68"/>
                        <a:pt x="1230" y="58"/>
                      </a:cubicBezTo>
                      <a:cubicBezTo>
                        <a:pt x="1230" y="47"/>
                        <a:pt x="1231" y="39"/>
                        <a:pt x="1234" y="33"/>
                      </a:cubicBezTo>
                      <a:cubicBezTo>
                        <a:pt x="1237" y="27"/>
                        <a:pt x="1241" y="24"/>
                        <a:pt x="1246" y="24"/>
                      </a:cubicBezTo>
                      <a:cubicBezTo>
                        <a:pt x="1251" y="24"/>
                        <a:pt x="1255" y="27"/>
                        <a:pt x="1258" y="33"/>
                      </a:cubicBezTo>
                      <a:cubicBezTo>
                        <a:pt x="1261" y="38"/>
                        <a:pt x="1262" y="46"/>
                        <a:pt x="1262" y="57"/>
                      </a:cubicBezTo>
                      <a:cubicBezTo>
                        <a:pt x="1262" y="58"/>
                        <a:pt x="1262" y="59"/>
                        <a:pt x="1262" y="60"/>
                      </a:cubicBezTo>
                      <a:cubicBezTo>
                        <a:pt x="1236" y="60"/>
                        <a:pt x="1236" y="60"/>
                        <a:pt x="1236" y="60"/>
                      </a:cubicBezTo>
                      <a:cubicBezTo>
                        <a:pt x="1236" y="67"/>
                        <a:pt x="1237" y="72"/>
                        <a:pt x="1239" y="76"/>
                      </a:cubicBezTo>
                      <a:cubicBezTo>
                        <a:pt x="1241" y="80"/>
                        <a:pt x="1244" y="81"/>
                        <a:pt x="1247" y="81"/>
                      </a:cubicBezTo>
                      <a:cubicBezTo>
                        <a:pt x="1249" y="81"/>
                        <a:pt x="1251" y="80"/>
                        <a:pt x="1252" y="78"/>
                      </a:cubicBezTo>
                      <a:cubicBezTo>
                        <a:pt x="1254" y="76"/>
                        <a:pt x="1255" y="73"/>
                        <a:pt x="1256" y="68"/>
                      </a:cubicBezTo>
                      <a:close/>
                      <a:moveTo>
                        <a:pt x="1236" y="51"/>
                      </a:moveTo>
                      <a:cubicBezTo>
                        <a:pt x="1256" y="51"/>
                        <a:pt x="1256" y="51"/>
                        <a:pt x="1256" y="51"/>
                      </a:cubicBezTo>
                      <a:cubicBezTo>
                        <a:pt x="1256" y="46"/>
                        <a:pt x="1255" y="42"/>
                        <a:pt x="1254" y="39"/>
                      </a:cubicBezTo>
                      <a:cubicBezTo>
                        <a:pt x="1252" y="35"/>
                        <a:pt x="1249" y="33"/>
                        <a:pt x="1246" y="33"/>
                      </a:cubicBezTo>
                      <a:cubicBezTo>
                        <a:pt x="1244" y="33"/>
                        <a:pt x="1241" y="34"/>
                        <a:pt x="1239" y="38"/>
                      </a:cubicBezTo>
                      <a:cubicBezTo>
                        <a:pt x="1238" y="41"/>
                        <a:pt x="1237" y="45"/>
                        <a:pt x="1236" y="51"/>
                      </a:cubicBezTo>
                      <a:close/>
                      <a:moveTo>
                        <a:pt x="1296" y="66"/>
                      </a:moveTo>
                      <a:cubicBezTo>
                        <a:pt x="1302" y="67"/>
                        <a:pt x="1302" y="67"/>
                        <a:pt x="1302" y="67"/>
                      </a:cubicBezTo>
                      <a:cubicBezTo>
                        <a:pt x="1301" y="74"/>
                        <a:pt x="1300" y="80"/>
                        <a:pt x="1297" y="84"/>
                      </a:cubicBezTo>
                      <a:cubicBezTo>
                        <a:pt x="1294" y="88"/>
                        <a:pt x="1291" y="90"/>
                        <a:pt x="1287" y="90"/>
                      </a:cubicBezTo>
                      <a:cubicBezTo>
                        <a:pt x="1282" y="90"/>
                        <a:pt x="1279" y="87"/>
                        <a:pt x="1276" y="82"/>
                      </a:cubicBezTo>
                      <a:cubicBezTo>
                        <a:pt x="1273" y="76"/>
                        <a:pt x="1271" y="68"/>
                        <a:pt x="1271" y="57"/>
                      </a:cubicBezTo>
                      <a:cubicBezTo>
                        <a:pt x="1271" y="50"/>
                        <a:pt x="1272" y="44"/>
                        <a:pt x="1273" y="39"/>
                      </a:cubicBezTo>
                      <a:cubicBezTo>
                        <a:pt x="1274" y="34"/>
                        <a:pt x="1276" y="30"/>
                        <a:pt x="1279" y="28"/>
                      </a:cubicBezTo>
                      <a:cubicBezTo>
                        <a:pt x="1281" y="25"/>
                        <a:pt x="1284" y="24"/>
                        <a:pt x="1287" y="24"/>
                      </a:cubicBezTo>
                      <a:cubicBezTo>
                        <a:pt x="1291" y="24"/>
                        <a:pt x="1294" y="26"/>
                        <a:pt x="1297" y="29"/>
                      </a:cubicBezTo>
                      <a:cubicBezTo>
                        <a:pt x="1299" y="33"/>
                        <a:pt x="1301" y="38"/>
                        <a:pt x="1301" y="44"/>
                      </a:cubicBezTo>
                      <a:cubicBezTo>
                        <a:pt x="1295" y="46"/>
                        <a:pt x="1295" y="46"/>
                        <a:pt x="1295" y="46"/>
                      </a:cubicBezTo>
                      <a:cubicBezTo>
                        <a:pt x="1295" y="41"/>
                        <a:pt x="1294" y="38"/>
                        <a:pt x="1293" y="36"/>
                      </a:cubicBezTo>
                      <a:cubicBezTo>
                        <a:pt x="1291" y="34"/>
                        <a:pt x="1289" y="33"/>
                        <a:pt x="1287" y="33"/>
                      </a:cubicBezTo>
                      <a:cubicBezTo>
                        <a:pt x="1284" y="33"/>
                        <a:pt x="1282" y="35"/>
                        <a:pt x="1280" y="39"/>
                      </a:cubicBezTo>
                      <a:cubicBezTo>
                        <a:pt x="1278" y="42"/>
                        <a:pt x="1277" y="49"/>
                        <a:pt x="1277" y="57"/>
                      </a:cubicBezTo>
                      <a:cubicBezTo>
                        <a:pt x="1277" y="66"/>
                        <a:pt x="1278" y="72"/>
                        <a:pt x="1280" y="76"/>
                      </a:cubicBezTo>
                      <a:cubicBezTo>
                        <a:pt x="1282" y="80"/>
                        <a:pt x="1284" y="81"/>
                        <a:pt x="1287" y="81"/>
                      </a:cubicBezTo>
                      <a:cubicBezTo>
                        <a:pt x="1289" y="81"/>
                        <a:pt x="1291" y="80"/>
                        <a:pt x="1293" y="78"/>
                      </a:cubicBezTo>
                      <a:cubicBezTo>
                        <a:pt x="1295" y="75"/>
                        <a:pt x="1296" y="71"/>
                        <a:pt x="1296" y="66"/>
                      </a:cubicBezTo>
                      <a:close/>
                      <a:moveTo>
                        <a:pt x="1311" y="89"/>
                      </a:moveTo>
                      <a:cubicBezTo>
                        <a:pt x="1311" y="1"/>
                        <a:pt x="1311" y="1"/>
                        <a:pt x="1311" y="1"/>
                      </a:cubicBezTo>
                      <a:cubicBezTo>
                        <a:pt x="1317" y="1"/>
                        <a:pt x="1317" y="1"/>
                        <a:pt x="1317" y="1"/>
                      </a:cubicBezTo>
                      <a:cubicBezTo>
                        <a:pt x="1317" y="33"/>
                        <a:pt x="1317" y="33"/>
                        <a:pt x="1317" y="33"/>
                      </a:cubicBezTo>
                      <a:cubicBezTo>
                        <a:pt x="1319" y="27"/>
                        <a:pt x="1323" y="24"/>
                        <a:pt x="1327" y="24"/>
                      </a:cubicBezTo>
                      <a:cubicBezTo>
                        <a:pt x="1330" y="24"/>
                        <a:pt x="1332" y="25"/>
                        <a:pt x="1334" y="27"/>
                      </a:cubicBezTo>
                      <a:cubicBezTo>
                        <a:pt x="1336" y="28"/>
                        <a:pt x="1337" y="31"/>
                        <a:pt x="1338" y="34"/>
                      </a:cubicBezTo>
                      <a:cubicBezTo>
                        <a:pt x="1339" y="38"/>
                        <a:pt x="1339" y="42"/>
                        <a:pt x="1339" y="49"/>
                      </a:cubicBezTo>
                      <a:cubicBezTo>
                        <a:pt x="1339" y="89"/>
                        <a:pt x="1339" y="89"/>
                        <a:pt x="1339" y="89"/>
                      </a:cubicBezTo>
                      <a:cubicBezTo>
                        <a:pt x="1333" y="89"/>
                        <a:pt x="1333" y="89"/>
                        <a:pt x="1333" y="89"/>
                      </a:cubicBezTo>
                      <a:cubicBezTo>
                        <a:pt x="1333" y="49"/>
                        <a:pt x="1333" y="49"/>
                        <a:pt x="1333" y="49"/>
                      </a:cubicBezTo>
                      <a:cubicBezTo>
                        <a:pt x="1333" y="43"/>
                        <a:pt x="1333" y="39"/>
                        <a:pt x="1331" y="37"/>
                      </a:cubicBezTo>
                      <a:cubicBezTo>
                        <a:pt x="1330" y="34"/>
                        <a:pt x="1328" y="33"/>
                        <a:pt x="1326" y="33"/>
                      </a:cubicBezTo>
                      <a:cubicBezTo>
                        <a:pt x="1324" y="33"/>
                        <a:pt x="1322" y="34"/>
                        <a:pt x="1321" y="36"/>
                      </a:cubicBezTo>
                      <a:cubicBezTo>
                        <a:pt x="1319" y="37"/>
                        <a:pt x="1318" y="40"/>
                        <a:pt x="1318" y="42"/>
                      </a:cubicBezTo>
                      <a:cubicBezTo>
                        <a:pt x="1317" y="45"/>
                        <a:pt x="1317" y="49"/>
                        <a:pt x="1317" y="54"/>
                      </a:cubicBezTo>
                      <a:cubicBezTo>
                        <a:pt x="1317" y="89"/>
                        <a:pt x="1317" y="89"/>
                        <a:pt x="1317" y="89"/>
                      </a:cubicBezTo>
                      <a:cubicBezTo>
                        <a:pt x="1311" y="89"/>
                        <a:pt x="1311" y="89"/>
                        <a:pt x="1311" y="89"/>
                      </a:cubicBezTo>
                      <a:close/>
                      <a:moveTo>
                        <a:pt x="1352" y="89"/>
                      </a:moveTo>
                      <a:cubicBezTo>
                        <a:pt x="1352" y="25"/>
                        <a:pt x="1352" y="25"/>
                        <a:pt x="1352" y="25"/>
                      </a:cubicBezTo>
                      <a:cubicBezTo>
                        <a:pt x="1357" y="25"/>
                        <a:pt x="1357" y="25"/>
                        <a:pt x="1357" y="25"/>
                      </a:cubicBezTo>
                      <a:cubicBezTo>
                        <a:pt x="1357" y="34"/>
                        <a:pt x="1357" y="34"/>
                        <a:pt x="1357" y="34"/>
                      </a:cubicBezTo>
                      <a:cubicBezTo>
                        <a:pt x="1360" y="27"/>
                        <a:pt x="1363" y="24"/>
                        <a:pt x="1368" y="24"/>
                      </a:cubicBezTo>
                      <a:cubicBezTo>
                        <a:pt x="1370" y="24"/>
                        <a:pt x="1372" y="25"/>
                        <a:pt x="1374" y="26"/>
                      </a:cubicBezTo>
                      <a:cubicBezTo>
                        <a:pt x="1376" y="27"/>
                        <a:pt x="1377" y="29"/>
                        <a:pt x="1378" y="31"/>
                      </a:cubicBezTo>
                      <a:cubicBezTo>
                        <a:pt x="1379" y="34"/>
                        <a:pt x="1380" y="36"/>
                        <a:pt x="1380" y="39"/>
                      </a:cubicBezTo>
                      <a:cubicBezTo>
                        <a:pt x="1380" y="41"/>
                        <a:pt x="1380" y="45"/>
                        <a:pt x="1380" y="50"/>
                      </a:cubicBezTo>
                      <a:cubicBezTo>
                        <a:pt x="1380" y="89"/>
                        <a:pt x="1380" y="89"/>
                        <a:pt x="1380" y="89"/>
                      </a:cubicBezTo>
                      <a:cubicBezTo>
                        <a:pt x="1374" y="89"/>
                        <a:pt x="1374" y="89"/>
                        <a:pt x="1374" y="89"/>
                      </a:cubicBezTo>
                      <a:cubicBezTo>
                        <a:pt x="1374" y="50"/>
                        <a:pt x="1374" y="50"/>
                        <a:pt x="1374" y="50"/>
                      </a:cubicBezTo>
                      <a:cubicBezTo>
                        <a:pt x="1374" y="46"/>
                        <a:pt x="1374" y="43"/>
                        <a:pt x="1374" y="40"/>
                      </a:cubicBezTo>
                      <a:cubicBezTo>
                        <a:pt x="1373" y="38"/>
                        <a:pt x="1372" y="36"/>
                        <a:pt x="1371" y="35"/>
                      </a:cubicBezTo>
                      <a:cubicBezTo>
                        <a:pt x="1370" y="34"/>
                        <a:pt x="1369" y="33"/>
                        <a:pt x="1367" y="33"/>
                      </a:cubicBezTo>
                      <a:cubicBezTo>
                        <a:pt x="1365" y="33"/>
                        <a:pt x="1362" y="35"/>
                        <a:pt x="1361" y="38"/>
                      </a:cubicBezTo>
                      <a:cubicBezTo>
                        <a:pt x="1359" y="40"/>
                        <a:pt x="1358" y="46"/>
                        <a:pt x="1358" y="54"/>
                      </a:cubicBezTo>
                      <a:cubicBezTo>
                        <a:pt x="1358" y="89"/>
                        <a:pt x="1358" y="89"/>
                        <a:pt x="1358" y="89"/>
                      </a:cubicBezTo>
                      <a:cubicBezTo>
                        <a:pt x="1352" y="89"/>
                        <a:pt x="1352" y="89"/>
                        <a:pt x="1352" y="89"/>
                      </a:cubicBezTo>
                      <a:close/>
                      <a:moveTo>
                        <a:pt x="1391" y="57"/>
                      </a:moveTo>
                      <a:cubicBezTo>
                        <a:pt x="1391" y="45"/>
                        <a:pt x="1393" y="37"/>
                        <a:pt x="1396" y="31"/>
                      </a:cubicBezTo>
                      <a:cubicBezTo>
                        <a:pt x="1399" y="26"/>
                        <a:pt x="1403" y="24"/>
                        <a:pt x="1407" y="24"/>
                      </a:cubicBezTo>
                      <a:cubicBezTo>
                        <a:pt x="1412" y="24"/>
                        <a:pt x="1416" y="27"/>
                        <a:pt x="1419" y="32"/>
                      </a:cubicBezTo>
                      <a:cubicBezTo>
                        <a:pt x="1422" y="38"/>
                        <a:pt x="1424" y="46"/>
                        <a:pt x="1424" y="56"/>
                      </a:cubicBezTo>
                      <a:cubicBezTo>
                        <a:pt x="1424" y="64"/>
                        <a:pt x="1423" y="71"/>
                        <a:pt x="1422" y="76"/>
                      </a:cubicBezTo>
                      <a:cubicBezTo>
                        <a:pt x="1420" y="80"/>
                        <a:pt x="1418" y="84"/>
                        <a:pt x="1416" y="86"/>
                      </a:cubicBezTo>
                      <a:cubicBezTo>
                        <a:pt x="1413" y="89"/>
                        <a:pt x="1410" y="90"/>
                        <a:pt x="1407" y="90"/>
                      </a:cubicBezTo>
                      <a:cubicBezTo>
                        <a:pt x="1402" y="90"/>
                        <a:pt x="1398" y="87"/>
                        <a:pt x="1395" y="82"/>
                      </a:cubicBezTo>
                      <a:cubicBezTo>
                        <a:pt x="1392" y="76"/>
                        <a:pt x="1391" y="68"/>
                        <a:pt x="1391" y="57"/>
                      </a:cubicBezTo>
                      <a:close/>
                      <a:moveTo>
                        <a:pt x="1397" y="57"/>
                      </a:moveTo>
                      <a:cubicBezTo>
                        <a:pt x="1397" y="65"/>
                        <a:pt x="1398" y="71"/>
                        <a:pt x="1400" y="75"/>
                      </a:cubicBezTo>
                      <a:cubicBezTo>
                        <a:pt x="1402" y="79"/>
                        <a:pt x="1404" y="81"/>
                        <a:pt x="1407" y="81"/>
                      </a:cubicBezTo>
                      <a:cubicBezTo>
                        <a:pt x="1410" y="81"/>
                        <a:pt x="1413" y="79"/>
                        <a:pt x="1415" y="75"/>
                      </a:cubicBezTo>
                      <a:cubicBezTo>
                        <a:pt x="1417" y="71"/>
                        <a:pt x="1418" y="65"/>
                        <a:pt x="1418" y="57"/>
                      </a:cubicBezTo>
                      <a:cubicBezTo>
                        <a:pt x="1418" y="49"/>
                        <a:pt x="1417" y="43"/>
                        <a:pt x="1415" y="39"/>
                      </a:cubicBezTo>
                      <a:cubicBezTo>
                        <a:pt x="1413" y="35"/>
                        <a:pt x="1410" y="33"/>
                        <a:pt x="1407" y="33"/>
                      </a:cubicBezTo>
                      <a:cubicBezTo>
                        <a:pt x="1404" y="33"/>
                        <a:pt x="1402" y="35"/>
                        <a:pt x="1400" y="39"/>
                      </a:cubicBezTo>
                      <a:cubicBezTo>
                        <a:pt x="1398" y="43"/>
                        <a:pt x="1397" y="49"/>
                        <a:pt x="1397" y="57"/>
                      </a:cubicBezTo>
                      <a:close/>
                      <a:moveTo>
                        <a:pt x="1434" y="89"/>
                      </a:moveTo>
                      <a:cubicBezTo>
                        <a:pt x="1434" y="1"/>
                        <a:pt x="1434" y="1"/>
                        <a:pt x="1434" y="1"/>
                      </a:cubicBezTo>
                      <a:cubicBezTo>
                        <a:pt x="1440" y="1"/>
                        <a:pt x="1440" y="1"/>
                        <a:pt x="1440" y="1"/>
                      </a:cubicBezTo>
                      <a:cubicBezTo>
                        <a:pt x="1440" y="89"/>
                        <a:pt x="1440" y="89"/>
                        <a:pt x="1440" y="89"/>
                      </a:cubicBezTo>
                      <a:cubicBezTo>
                        <a:pt x="1434" y="89"/>
                        <a:pt x="1434" y="89"/>
                        <a:pt x="1434" y="89"/>
                      </a:cubicBezTo>
                      <a:close/>
                      <a:moveTo>
                        <a:pt x="1451" y="57"/>
                      </a:moveTo>
                      <a:cubicBezTo>
                        <a:pt x="1451" y="45"/>
                        <a:pt x="1453" y="37"/>
                        <a:pt x="1456" y="31"/>
                      </a:cubicBezTo>
                      <a:cubicBezTo>
                        <a:pt x="1459" y="26"/>
                        <a:pt x="1463" y="24"/>
                        <a:pt x="1467" y="24"/>
                      </a:cubicBezTo>
                      <a:cubicBezTo>
                        <a:pt x="1472" y="24"/>
                        <a:pt x="1476" y="27"/>
                        <a:pt x="1479" y="32"/>
                      </a:cubicBezTo>
                      <a:cubicBezTo>
                        <a:pt x="1482" y="38"/>
                        <a:pt x="1484" y="46"/>
                        <a:pt x="1484" y="56"/>
                      </a:cubicBezTo>
                      <a:cubicBezTo>
                        <a:pt x="1484" y="64"/>
                        <a:pt x="1483" y="71"/>
                        <a:pt x="1482" y="76"/>
                      </a:cubicBezTo>
                      <a:cubicBezTo>
                        <a:pt x="1480" y="80"/>
                        <a:pt x="1478" y="84"/>
                        <a:pt x="1476" y="86"/>
                      </a:cubicBezTo>
                      <a:cubicBezTo>
                        <a:pt x="1473" y="89"/>
                        <a:pt x="1470" y="90"/>
                        <a:pt x="1467" y="90"/>
                      </a:cubicBezTo>
                      <a:cubicBezTo>
                        <a:pt x="1462" y="90"/>
                        <a:pt x="1459" y="87"/>
                        <a:pt x="1455" y="82"/>
                      </a:cubicBezTo>
                      <a:cubicBezTo>
                        <a:pt x="1452" y="76"/>
                        <a:pt x="1451" y="68"/>
                        <a:pt x="1451" y="57"/>
                      </a:cubicBezTo>
                      <a:close/>
                      <a:moveTo>
                        <a:pt x="1457" y="57"/>
                      </a:moveTo>
                      <a:cubicBezTo>
                        <a:pt x="1457" y="65"/>
                        <a:pt x="1458" y="71"/>
                        <a:pt x="1460" y="75"/>
                      </a:cubicBezTo>
                      <a:cubicBezTo>
                        <a:pt x="1462" y="79"/>
                        <a:pt x="1464" y="81"/>
                        <a:pt x="1467" y="81"/>
                      </a:cubicBezTo>
                      <a:cubicBezTo>
                        <a:pt x="1470" y="81"/>
                        <a:pt x="1473" y="79"/>
                        <a:pt x="1475" y="75"/>
                      </a:cubicBezTo>
                      <a:cubicBezTo>
                        <a:pt x="1477" y="71"/>
                        <a:pt x="1478" y="65"/>
                        <a:pt x="1478" y="57"/>
                      </a:cubicBezTo>
                      <a:cubicBezTo>
                        <a:pt x="1478" y="49"/>
                        <a:pt x="1477" y="43"/>
                        <a:pt x="1475" y="39"/>
                      </a:cubicBezTo>
                      <a:cubicBezTo>
                        <a:pt x="1473" y="35"/>
                        <a:pt x="1470" y="33"/>
                        <a:pt x="1467" y="33"/>
                      </a:cubicBezTo>
                      <a:cubicBezTo>
                        <a:pt x="1464" y="33"/>
                        <a:pt x="1462" y="35"/>
                        <a:pt x="1460" y="39"/>
                      </a:cubicBezTo>
                      <a:cubicBezTo>
                        <a:pt x="1458" y="43"/>
                        <a:pt x="1457" y="49"/>
                        <a:pt x="1457"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9" tIns="45720" rIns="91439" bIns="45720" numCol="1" anchor="t" anchorCtr="0" compatLnSpc="1"/>
                <a:p>
                  <a:endParaRPr lang="zh-CN" altLang="en-US" sz="1800"/>
                </a:p>
              </p:txBody>
            </p:sp>
            <p:sp>
              <p:nvSpPr>
                <p:cNvPr id="89" name="Freeform 29"/>
                <p:cNvSpPr/>
                <p:nvPr>
                  <p:custDataLst>
                    <p:tags r:id="rId23"/>
                  </p:custDataLst>
                </p:nvPr>
              </p:nvSpPr>
              <p:spPr bwMode="auto">
                <a:xfrm>
                  <a:off x="9254006" y="4424710"/>
                  <a:ext cx="1331795" cy="428806"/>
                </a:xfrm>
                <a:custGeom>
                  <a:avLst/>
                  <a:gdLst>
                    <a:gd name="T0" fmla="*/ 15 w 359"/>
                    <a:gd name="T1" fmla="*/ 106 h 115"/>
                    <a:gd name="T2" fmla="*/ 15 w 359"/>
                    <a:gd name="T3" fmla="*/ 89 h 115"/>
                    <a:gd name="T4" fmla="*/ 7 w 359"/>
                    <a:gd name="T5" fmla="*/ 28 h 115"/>
                    <a:gd name="T6" fmla="*/ 31 w 359"/>
                    <a:gd name="T7" fmla="*/ 25 h 115"/>
                    <a:gd name="T8" fmla="*/ 15 w 359"/>
                    <a:gd name="T9" fmla="*/ 115 h 115"/>
                    <a:gd name="T10" fmla="*/ 9 w 359"/>
                    <a:gd name="T11" fmla="*/ 74 h 115"/>
                    <a:gd name="T12" fmla="*/ 23 w 359"/>
                    <a:gd name="T13" fmla="*/ 39 h 115"/>
                    <a:gd name="T14" fmla="*/ 43 w 359"/>
                    <a:gd name="T15" fmla="*/ 113 h 115"/>
                    <a:gd name="T16" fmla="*/ 51 w 359"/>
                    <a:gd name="T17" fmla="*/ 100 h 115"/>
                    <a:gd name="T18" fmla="*/ 47 w 359"/>
                    <a:gd name="T19" fmla="*/ 25 h 115"/>
                    <a:gd name="T20" fmla="*/ 66 w 359"/>
                    <a:gd name="T21" fmla="*/ 25 h 115"/>
                    <a:gd name="T22" fmla="*/ 52 w 359"/>
                    <a:gd name="T23" fmla="*/ 112 h 115"/>
                    <a:gd name="T24" fmla="*/ 99 w 359"/>
                    <a:gd name="T25" fmla="*/ 31 h 115"/>
                    <a:gd name="T26" fmla="*/ 125 w 359"/>
                    <a:gd name="T27" fmla="*/ 76 h 115"/>
                    <a:gd name="T28" fmla="*/ 94 w 359"/>
                    <a:gd name="T29" fmla="*/ 57 h 115"/>
                    <a:gd name="T30" fmla="*/ 118 w 359"/>
                    <a:gd name="T31" fmla="*/ 75 h 115"/>
                    <a:gd name="T32" fmla="*/ 103 w 359"/>
                    <a:gd name="T33" fmla="*/ 39 h 115"/>
                    <a:gd name="T34" fmla="*/ 134 w 359"/>
                    <a:gd name="T35" fmla="*/ 34 h 115"/>
                    <a:gd name="T36" fmla="*/ 140 w 359"/>
                    <a:gd name="T37" fmla="*/ 9 h 115"/>
                    <a:gd name="T38" fmla="*/ 153 w 359"/>
                    <a:gd name="T39" fmla="*/ 10 h 115"/>
                    <a:gd name="T40" fmla="*/ 145 w 359"/>
                    <a:gd name="T41" fmla="*/ 25 h 115"/>
                    <a:gd name="T42" fmla="*/ 145 w 359"/>
                    <a:gd name="T43" fmla="*/ 89 h 115"/>
                    <a:gd name="T44" fmla="*/ 209 w 359"/>
                    <a:gd name="T45" fmla="*/ 83 h 115"/>
                    <a:gd name="T46" fmla="*/ 174 w 359"/>
                    <a:gd name="T47" fmla="*/ 44 h 115"/>
                    <a:gd name="T48" fmla="*/ 209 w 359"/>
                    <a:gd name="T49" fmla="*/ 6 h 115"/>
                    <a:gd name="T50" fmla="*/ 197 w 359"/>
                    <a:gd name="T51" fmla="*/ 10 h 115"/>
                    <a:gd name="T52" fmla="*/ 182 w 359"/>
                    <a:gd name="T53" fmla="*/ 64 h 115"/>
                    <a:gd name="T54" fmla="*/ 210 w 359"/>
                    <a:gd name="T55" fmla="*/ 58 h 115"/>
                    <a:gd name="T56" fmla="*/ 233 w 359"/>
                    <a:gd name="T57" fmla="*/ 33 h 115"/>
                    <a:gd name="T58" fmla="*/ 256 w 359"/>
                    <a:gd name="T59" fmla="*/ 49 h 115"/>
                    <a:gd name="T60" fmla="*/ 248 w 359"/>
                    <a:gd name="T61" fmla="*/ 37 h 115"/>
                    <a:gd name="T62" fmla="*/ 233 w 359"/>
                    <a:gd name="T63" fmla="*/ 54 h 115"/>
                    <a:gd name="T64" fmla="*/ 269 w 359"/>
                    <a:gd name="T65" fmla="*/ 1 h 115"/>
                    <a:gd name="T66" fmla="*/ 269 w 359"/>
                    <a:gd name="T67" fmla="*/ 89 h 115"/>
                    <a:gd name="T68" fmla="*/ 269 w 359"/>
                    <a:gd name="T69" fmla="*/ 89 h 115"/>
                    <a:gd name="T70" fmla="*/ 293 w 359"/>
                    <a:gd name="T71" fmla="*/ 34 h 115"/>
                    <a:gd name="T72" fmla="*/ 316 w 359"/>
                    <a:gd name="T73" fmla="*/ 39 h 115"/>
                    <a:gd name="T74" fmla="*/ 310 w 359"/>
                    <a:gd name="T75" fmla="*/ 50 h 115"/>
                    <a:gd name="T76" fmla="*/ 296 w 359"/>
                    <a:gd name="T77" fmla="*/ 38 h 115"/>
                    <a:gd name="T78" fmla="*/ 352 w 359"/>
                    <a:gd name="T79" fmla="*/ 81 h 115"/>
                    <a:gd name="T80" fmla="*/ 327 w 359"/>
                    <a:gd name="T81" fmla="*/ 72 h 115"/>
                    <a:gd name="T82" fmla="*/ 340 w 359"/>
                    <a:gd name="T83" fmla="*/ 52 h 115"/>
                    <a:gd name="T84" fmla="*/ 343 w 359"/>
                    <a:gd name="T85" fmla="*/ 33 h 115"/>
                    <a:gd name="T86" fmla="*/ 330 w 359"/>
                    <a:gd name="T87" fmla="*/ 33 h 115"/>
                    <a:gd name="T88" fmla="*/ 355 w 359"/>
                    <a:gd name="T89" fmla="*/ 31 h 115"/>
                    <a:gd name="T90" fmla="*/ 357 w 359"/>
                    <a:gd name="T91" fmla="*/ 81 h 115"/>
                    <a:gd name="T92" fmla="*/ 351 w 359"/>
                    <a:gd name="T93" fmla="*/ 57 h 115"/>
                    <a:gd name="T94" fmla="*/ 333 w 359"/>
                    <a:gd name="T95" fmla="*/ 72 h 115"/>
                    <a:gd name="T96" fmla="*/ 350 w 359"/>
                    <a:gd name="T97" fmla="*/ 7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59" h="115">
                      <a:moveTo>
                        <a:pt x="1" y="94"/>
                      </a:moveTo>
                      <a:cubicBezTo>
                        <a:pt x="7" y="96"/>
                        <a:pt x="7" y="96"/>
                        <a:pt x="7" y="96"/>
                      </a:cubicBezTo>
                      <a:cubicBezTo>
                        <a:pt x="7" y="99"/>
                        <a:pt x="8" y="101"/>
                        <a:pt x="9" y="103"/>
                      </a:cubicBezTo>
                      <a:cubicBezTo>
                        <a:pt x="11" y="105"/>
                        <a:pt x="13" y="106"/>
                        <a:pt x="15" y="106"/>
                      </a:cubicBezTo>
                      <a:cubicBezTo>
                        <a:pt x="18" y="106"/>
                        <a:pt x="20" y="105"/>
                        <a:pt x="22" y="103"/>
                      </a:cubicBezTo>
                      <a:cubicBezTo>
                        <a:pt x="23" y="101"/>
                        <a:pt x="24" y="98"/>
                        <a:pt x="25" y="94"/>
                      </a:cubicBezTo>
                      <a:cubicBezTo>
                        <a:pt x="25" y="92"/>
                        <a:pt x="25" y="88"/>
                        <a:pt x="25" y="81"/>
                      </a:cubicBezTo>
                      <a:cubicBezTo>
                        <a:pt x="22" y="86"/>
                        <a:pt x="19" y="89"/>
                        <a:pt x="15" y="89"/>
                      </a:cubicBezTo>
                      <a:cubicBezTo>
                        <a:pt x="10" y="89"/>
                        <a:pt x="7" y="86"/>
                        <a:pt x="4" y="79"/>
                      </a:cubicBezTo>
                      <a:cubicBezTo>
                        <a:pt x="1" y="73"/>
                        <a:pt x="0" y="66"/>
                        <a:pt x="0" y="57"/>
                      </a:cubicBezTo>
                      <a:cubicBezTo>
                        <a:pt x="0" y="51"/>
                        <a:pt x="1" y="45"/>
                        <a:pt x="2" y="40"/>
                      </a:cubicBezTo>
                      <a:cubicBezTo>
                        <a:pt x="3" y="35"/>
                        <a:pt x="5" y="31"/>
                        <a:pt x="7" y="28"/>
                      </a:cubicBezTo>
                      <a:cubicBezTo>
                        <a:pt x="10" y="25"/>
                        <a:pt x="12" y="24"/>
                        <a:pt x="15" y="24"/>
                      </a:cubicBezTo>
                      <a:cubicBezTo>
                        <a:pt x="19" y="24"/>
                        <a:pt x="23" y="27"/>
                        <a:pt x="26" y="33"/>
                      </a:cubicBezTo>
                      <a:cubicBezTo>
                        <a:pt x="26" y="25"/>
                        <a:pt x="26" y="25"/>
                        <a:pt x="26" y="25"/>
                      </a:cubicBezTo>
                      <a:cubicBezTo>
                        <a:pt x="31" y="25"/>
                        <a:pt x="31" y="25"/>
                        <a:pt x="31" y="25"/>
                      </a:cubicBezTo>
                      <a:cubicBezTo>
                        <a:pt x="31" y="80"/>
                        <a:pt x="31" y="80"/>
                        <a:pt x="31" y="80"/>
                      </a:cubicBezTo>
                      <a:cubicBezTo>
                        <a:pt x="31" y="90"/>
                        <a:pt x="30" y="97"/>
                        <a:pt x="29" y="101"/>
                      </a:cubicBezTo>
                      <a:cubicBezTo>
                        <a:pt x="28" y="105"/>
                        <a:pt x="26" y="109"/>
                        <a:pt x="24" y="111"/>
                      </a:cubicBezTo>
                      <a:cubicBezTo>
                        <a:pt x="22" y="114"/>
                        <a:pt x="19" y="115"/>
                        <a:pt x="15" y="115"/>
                      </a:cubicBezTo>
                      <a:cubicBezTo>
                        <a:pt x="11" y="115"/>
                        <a:pt x="8" y="113"/>
                        <a:pt x="5" y="110"/>
                      </a:cubicBezTo>
                      <a:cubicBezTo>
                        <a:pt x="3" y="106"/>
                        <a:pt x="1" y="101"/>
                        <a:pt x="1" y="94"/>
                      </a:cubicBezTo>
                      <a:close/>
                      <a:moveTo>
                        <a:pt x="6" y="56"/>
                      </a:moveTo>
                      <a:cubicBezTo>
                        <a:pt x="6" y="64"/>
                        <a:pt x="7" y="70"/>
                        <a:pt x="9" y="74"/>
                      </a:cubicBezTo>
                      <a:cubicBezTo>
                        <a:pt x="11" y="78"/>
                        <a:pt x="13" y="80"/>
                        <a:pt x="16" y="80"/>
                      </a:cubicBezTo>
                      <a:cubicBezTo>
                        <a:pt x="19" y="80"/>
                        <a:pt x="21" y="78"/>
                        <a:pt x="23" y="74"/>
                      </a:cubicBezTo>
                      <a:cubicBezTo>
                        <a:pt x="25" y="70"/>
                        <a:pt x="25" y="64"/>
                        <a:pt x="25" y="56"/>
                      </a:cubicBezTo>
                      <a:cubicBezTo>
                        <a:pt x="25" y="49"/>
                        <a:pt x="25" y="43"/>
                        <a:pt x="23" y="39"/>
                      </a:cubicBezTo>
                      <a:cubicBezTo>
                        <a:pt x="21" y="35"/>
                        <a:pt x="18" y="33"/>
                        <a:pt x="16" y="33"/>
                      </a:cubicBezTo>
                      <a:cubicBezTo>
                        <a:pt x="13" y="33"/>
                        <a:pt x="11" y="35"/>
                        <a:pt x="9" y="39"/>
                      </a:cubicBezTo>
                      <a:cubicBezTo>
                        <a:pt x="7" y="43"/>
                        <a:pt x="6" y="48"/>
                        <a:pt x="6" y="56"/>
                      </a:cubicBezTo>
                      <a:close/>
                      <a:moveTo>
                        <a:pt x="43" y="113"/>
                      </a:moveTo>
                      <a:cubicBezTo>
                        <a:pt x="43" y="103"/>
                        <a:pt x="43" y="103"/>
                        <a:pt x="43" y="103"/>
                      </a:cubicBezTo>
                      <a:cubicBezTo>
                        <a:pt x="44" y="104"/>
                        <a:pt x="45" y="104"/>
                        <a:pt x="46" y="104"/>
                      </a:cubicBezTo>
                      <a:cubicBezTo>
                        <a:pt x="47" y="104"/>
                        <a:pt x="49" y="104"/>
                        <a:pt x="49" y="103"/>
                      </a:cubicBezTo>
                      <a:cubicBezTo>
                        <a:pt x="50" y="102"/>
                        <a:pt x="51" y="101"/>
                        <a:pt x="51" y="100"/>
                      </a:cubicBezTo>
                      <a:cubicBezTo>
                        <a:pt x="52" y="99"/>
                        <a:pt x="52" y="96"/>
                        <a:pt x="53" y="92"/>
                      </a:cubicBezTo>
                      <a:cubicBezTo>
                        <a:pt x="53" y="91"/>
                        <a:pt x="53" y="90"/>
                        <a:pt x="54" y="89"/>
                      </a:cubicBezTo>
                      <a:cubicBezTo>
                        <a:pt x="40" y="25"/>
                        <a:pt x="40" y="25"/>
                        <a:pt x="40" y="25"/>
                      </a:cubicBezTo>
                      <a:cubicBezTo>
                        <a:pt x="47" y="25"/>
                        <a:pt x="47" y="25"/>
                        <a:pt x="47" y="25"/>
                      </a:cubicBezTo>
                      <a:cubicBezTo>
                        <a:pt x="54" y="62"/>
                        <a:pt x="54" y="62"/>
                        <a:pt x="54" y="62"/>
                      </a:cubicBezTo>
                      <a:cubicBezTo>
                        <a:pt x="55" y="67"/>
                        <a:pt x="56" y="72"/>
                        <a:pt x="57" y="77"/>
                      </a:cubicBezTo>
                      <a:cubicBezTo>
                        <a:pt x="57" y="72"/>
                        <a:pt x="58" y="67"/>
                        <a:pt x="59" y="62"/>
                      </a:cubicBezTo>
                      <a:cubicBezTo>
                        <a:pt x="66" y="25"/>
                        <a:pt x="66" y="25"/>
                        <a:pt x="66" y="25"/>
                      </a:cubicBezTo>
                      <a:cubicBezTo>
                        <a:pt x="72" y="25"/>
                        <a:pt x="72" y="25"/>
                        <a:pt x="72" y="25"/>
                      </a:cubicBezTo>
                      <a:cubicBezTo>
                        <a:pt x="59" y="90"/>
                        <a:pt x="59" y="90"/>
                        <a:pt x="59" y="90"/>
                      </a:cubicBezTo>
                      <a:cubicBezTo>
                        <a:pt x="58" y="97"/>
                        <a:pt x="57" y="102"/>
                        <a:pt x="56" y="104"/>
                      </a:cubicBezTo>
                      <a:cubicBezTo>
                        <a:pt x="55" y="108"/>
                        <a:pt x="54" y="111"/>
                        <a:pt x="52" y="112"/>
                      </a:cubicBezTo>
                      <a:cubicBezTo>
                        <a:pt x="51" y="114"/>
                        <a:pt x="49" y="115"/>
                        <a:pt x="47" y="115"/>
                      </a:cubicBezTo>
                      <a:cubicBezTo>
                        <a:pt x="46" y="115"/>
                        <a:pt x="45" y="114"/>
                        <a:pt x="43" y="113"/>
                      </a:cubicBezTo>
                      <a:close/>
                      <a:moveTo>
                        <a:pt x="94" y="57"/>
                      </a:moveTo>
                      <a:cubicBezTo>
                        <a:pt x="94" y="45"/>
                        <a:pt x="96" y="37"/>
                        <a:pt x="99" y="31"/>
                      </a:cubicBezTo>
                      <a:cubicBezTo>
                        <a:pt x="102" y="26"/>
                        <a:pt x="106" y="24"/>
                        <a:pt x="110" y="24"/>
                      </a:cubicBezTo>
                      <a:cubicBezTo>
                        <a:pt x="115" y="24"/>
                        <a:pt x="119" y="27"/>
                        <a:pt x="122" y="32"/>
                      </a:cubicBezTo>
                      <a:cubicBezTo>
                        <a:pt x="125" y="38"/>
                        <a:pt x="127" y="46"/>
                        <a:pt x="127" y="56"/>
                      </a:cubicBezTo>
                      <a:cubicBezTo>
                        <a:pt x="127" y="64"/>
                        <a:pt x="126" y="71"/>
                        <a:pt x="125" y="76"/>
                      </a:cubicBezTo>
                      <a:cubicBezTo>
                        <a:pt x="123" y="80"/>
                        <a:pt x="121" y="84"/>
                        <a:pt x="119" y="86"/>
                      </a:cubicBezTo>
                      <a:cubicBezTo>
                        <a:pt x="116" y="89"/>
                        <a:pt x="113" y="90"/>
                        <a:pt x="110" y="90"/>
                      </a:cubicBezTo>
                      <a:cubicBezTo>
                        <a:pt x="106" y="90"/>
                        <a:pt x="102" y="87"/>
                        <a:pt x="99" y="82"/>
                      </a:cubicBezTo>
                      <a:cubicBezTo>
                        <a:pt x="95" y="76"/>
                        <a:pt x="94" y="68"/>
                        <a:pt x="94" y="57"/>
                      </a:cubicBezTo>
                      <a:close/>
                      <a:moveTo>
                        <a:pt x="100" y="57"/>
                      </a:moveTo>
                      <a:cubicBezTo>
                        <a:pt x="100" y="65"/>
                        <a:pt x="101" y="71"/>
                        <a:pt x="103" y="75"/>
                      </a:cubicBezTo>
                      <a:cubicBezTo>
                        <a:pt x="105" y="79"/>
                        <a:pt x="107" y="81"/>
                        <a:pt x="110" y="81"/>
                      </a:cubicBezTo>
                      <a:cubicBezTo>
                        <a:pt x="113" y="81"/>
                        <a:pt x="116" y="79"/>
                        <a:pt x="118" y="75"/>
                      </a:cubicBezTo>
                      <a:cubicBezTo>
                        <a:pt x="120" y="71"/>
                        <a:pt x="121" y="65"/>
                        <a:pt x="121" y="57"/>
                      </a:cubicBezTo>
                      <a:cubicBezTo>
                        <a:pt x="121" y="49"/>
                        <a:pt x="120" y="43"/>
                        <a:pt x="118" y="39"/>
                      </a:cubicBezTo>
                      <a:cubicBezTo>
                        <a:pt x="116" y="35"/>
                        <a:pt x="113" y="33"/>
                        <a:pt x="110" y="33"/>
                      </a:cubicBezTo>
                      <a:cubicBezTo>
                        <a:pt x="107" y="33"/>
                        <a:pt x="105" y="35"/>
                        <a:pt x="103" y="39"/>
                      </a:cubicBezTo>
                      <a:cubicBezTo>
                        <a:pt x="101" y="43"/>
                        <a:pt x="100" y="49"/>
                        <a:pt x="100" y="57"/>
                      </a:cubicBezTo>
                      <a:close/>
                      <a:moveTo>
                        <a:pt x="139" y="89"/>
                      </a:moveTo>
                      <a:cubicBezTo>
                        <a:pt x="139" y="34"/>
                        <a:pt x="139" y="34"/>
                        <a:pt x="139" y="34"/>
                      </a:cubicBezTo>
                      <a:cubicBezTo>
                        <a:pt x="134" y="34"/>
                        <a:pt x="134" y="34"/>
                        <a:pt x="134" y="34"/>
                      </a:cubicBezTo>
                      <a:cubicBezTo>
                        <a:pt x="134" y="25"/>
                        <a:pt x="134" y="25"/>
                        <a:pt x="134" y="25"/>
                      </a:cubicBezTo>
                      <a:cubicBezTo>
                        <a:pt x="139" y="25"/>
                        <a:pt x="139" y="25"/>
                        <a:pt x="139" y="25"/>
                      </a:cubicBezTo>
                      <a:cubicBezTo>
                        <a:pt x="139" y="19"/>
                        <a:pt x="139" y="19"/>
                        <a:pt x="139" y="19"/>
                      </a:cubicBezTo>
                      <a:cubicBezTo>
                        <a:pt x="139" y="14"/>
                        <a:pt x="139" y="11"/>
                        <a:pt x="140" y="9"/>
                      </a:cubicBezTo>
                      <a:cubicBezTo>
                        <a:pt x="140" y="6"/>
                        <a:pt x="141" y="4"/>
                        <a:pt x="143" y="2"/>
                      </a:cubicBezTo>
                      <a:cubicBezTo>
                        <a:pt x="144" y="0"/>
                        <a:pt x="146" y="0"/>
                        <a:pt x="149" y="0"/>
                      </a:cubicBezTo>
                      <a:cubicBezTo>
                        <a:pt x="150" y="0"/>
                        <a:pt x="152" y="0"/>
                        <a:pt x="154" y="1"/>
                      </a:cubicBezTo>
                      <a:cubicBezTo>
                        <a:pt x="153" y="10"/>
                        <a:pt x="153" y="10"/>
                        <a:pt x="153" y="10"/>
                      </a:cubicBezTo>
                      <a:cubicBezTo>
                        <a:pt x="152" y="10"/>
                        <a:pt x="151" y="9"/>
                        <a:pt x="150" y="9"/>
                      </a:cubicBezTo>
                      <a:cubicBezTo>
                        <a:pt x="148" y="9"/>
                        <a:pt x="147" y="10"/>
                        <a:pt x="146" y="12"/>
                      </a:cubicBezTo>
                      <a:cubicBezTo>
                        <a:pt x="145" y="13"/>
                        <a:pt x="145" y="16"/>
                        <a:pt x="145" y="19"/>
                      </a:cubicBezTo>
                      <a:cubicBezTo>
                        <a:pt x="145" y="25"/>
                        <a:pt x="145" y="25"/>
                        <a:pt x="145" y="25"/>
                      </a:cubicBezTo>
                      <a:cubicBezTo>
                        <a:pt x="152" y="25"/>
                        <a:pt x="152" y="25"/>
                        <a:pt x="152" y="25"/>
                      </a:cubicBezTo>
                      <a:cubicBezTo>
                        <a:pt x="152" y="34"/>
                        <a:pt x="152" y="34"/>
                        <a:pt x="152" y="34"/>
                      </a:cubicBezTo>
                      <a:cubicBezTo>
                        <a:pt x="145" y="34"/>
                        <a:pt x="145" y="34"/>
                        <a:pt x="145" y="34"/>
                      </a:cubicBezTo>
                      <a:cubicBezTo>
                        <a:pt x="145" y="89"/>
                        <a:pt x="145" y="89"/>
                        <a:pt x="145" y="89"/>
                      </a:cubicBezTo>
                      <a:cubicBezTo>
                        <a:pt x="139" y="89"/>
                        <a:pt x="139" y="89"/>
                        <a:pt x="139" y="89"/>
                      </a:cubicBezTo>
                      <a:close/>
                      <a:moveTo>
                        <a:pt x="210" y="58"/>
                      </a:moveTo>
                      <a:cubicBezTo>
                        <a:pt x="217" y="61"/>
                        <a:pt x="217" y="61"/>
                        <a:pt x="217" y="61"/>
                      </a:cubicBezTo>
                      <a:cubicBezTo>
                        <a:pt x="215" y="71"/>
                        <a:pt x="213" y="78"/>
                        <a:pt x="209" y="83"/>
                      </a:cubicBezTo>
                      <a:cubicBezTo>
                        <a:pt x="206" y="88"/>
                        <a:pt x="202" y="90"/>
                        <a:pt x="197" y="90"/>
                      </a:cubicBezTo>
                      <a:cubicBezTo>
                        <a:pt x="191" y="90"/>
                        <a:pt x="187" y="88"/>
                        <a:pt x="184" y="85"/>
                      </a:cubicBezTo>
                      <a:cubicBezTo>
                        <a:pt x="181" y="81"/>
                        <a:pt x="178" y="75"/>
                        <a:pt x="176" y="68"/>
                      </a:cubicBezTo>
                      <a:cubicBezTo>
                        <a:pt x="175" y="61"/>
                        <a:pt x="174" y="53"/>
                        <a:pt x="174" y="44"/>
                      </a:cubicBezTo>
                      <a:cubicBezTo>
                        <a:pt x="174" y="35"/>
                        <a:pt x="175" y="27"/>
                        <a:pt x="177" y="20"/>
                      </a:cubicBezTo>
                      <a:cubicBezTo>
                        <a:pt x="179" y="14"/>
                        <a:pt x="181" y="8"/>
                        <a:pt x="185" y="5"/>
                      </a:cubicBezTo>
                      <a:cubicBezTo>
                        <a:pt x="189" y="1"/>
                        <a:pt x="192" y="0"/>
                        <a:pt x="197" y="0"/>
                      </a:cubicBezTo>
                      <a:cubicBezTo>
                        <a:pt x="202" y="0"/>
                        <a:pt x="206" y="2"/>
                        <a:pt x="209" y="6"/>
                      </a:cubicBezTo>
                      <a:cubicBezTo>
                        <a:pt x="212" y="11"/>
                        <a:pt x="214" y="17"/>
                        <a:pt x="216" y="25"/>
                      </a:cubicBezTo>
                      <a:cubicBezTo>
                        <a:pt x="209" y="28"/>
                        <a:pt x="209" y="28"/>
                        <a:pt x="209" y="28"/>
                      </a:cubicBezTo>
                      <a:cubicBezTo>
                        <a:pt x="208" y="21"/>
                        <a:pt x="207" y="17"/>
                        <a:pt x="205" y="14"/>
                      </a:cubicBezTo>
                      <a:cubicBezTo>
                        <a:pt x="202" y="11"/>
                        <a:pt x="200" y="10"/>
                        <a:pt x="197" y="10"/>
                      </a:cubicBezTo>
                      <a:cubicBezTo>
                        <a:pt x="193" y="10"/>
                        <a:pt x="190" y="11"/>
                        <a:pt x="187" y="14"/>
                      </a:cubicBezTo>
                      <a:cubicBezTo>
                        <a:pt x="185" y="18"/>
                        <a:pt x="183" y="22"/>
                        <a:pt x="182" y="27"/>
                      </a:cubicBezTo>
                      <a:cubicBezTo>
                        <a:pt x="181" y="33"/>
                        <a:pt x="180" y="38"/>
                        <a:pt x="180" y="44"/>
                      </a:cubicBezTo>
                      <a:cubicBezTo>
                        <a:pt x="180" y="52"/>
                        <a:pt x="181" y="58"/>
                        <a:pt x="182" y="64"/>
                      </a:cubicBezTo>
                      <a:cubicBezTo>
                        <a:pt x="183" y="69"/>
                        <a:pt x="185" y="74"/>
                        <a:pt x="188" y="76"/>
                      </a:cubicBezTo>
                      <a:cubicBezTo>
                        <a:pt x="190" y="79"/>
                        <a:pt x="193" y="80"/>
                        <a:pt x="196" y="80"/>
                      </a:cubicBezTo>
                      <a:cubicBezTo>
                        <a:pt x="200" y="80"/>
                        <a:pt x="203" y="79"/>
                        <a:pt x="205" y="75"/>
                      </a:cubicBezTo>
                      <a:cubicBezTo>
                        <a:pt x="208" y="71"/>
                        <a:pt x="209" y="65"/>
                        <a:pt x="210" y="58"/>
                      </a:cubicBezTo>
                      <a:close/>
                      <a:moveTo>
                        <a:pt x="227" y="89"/>
                      </a:moveTo>
                      <a:cubicBezTo>
                        <a:pt x="227" y="1"/>
                        <a:pt x="227" y="1"/>
                        <a:pt x="227" y="1"/>
                      </a:cubicBezTo>
                      <a:cubicBezTo>
                        <a:pt x="233" y="1"/>
                        <a:pt x="233" y="1"/>
                        <a:pt x="233" y="1"/>
                      </a:cubicBezTo>
                      <a:cubicBezTo>
                        <a:pt x="233" y="33"/>
                        <a:pt x="233" y="33"/>
                        <a:pt x="233" y="33"/>
                      </a:cubicBezTo>
                      <a:cubicBezTo>
                        <a:pt x="236" y="27"/>
                        <a:pt x="240" y="24"/>
                        <a:pt x="244" y="24"/>
                      </a:cubicBezTo>
                      <a:cubicBezTo>
                        <a:pt x="246" y="24"/>
                        <a:pt x="249" y="25"/>
                        <a:pt x="251" y="27"/>
                      </a:cubicBezTo>
                      <a:cubicBezTo>
                        <a:pt x="253" y="28"/>
                        <a:pt x="254" y="31"/>
                        <a:pt x="255" y="34"/>
                      </a:cubicBezTo>
                      <a:cubicBezTo>
                        <a:pt x="256" y="38"/>
                        <a:pt x="256" y="42"/>
                        <a:pt x="256" y="49"/>
                      </a:cubicBezTo>
                      <a:cubicBezTo>
                        <a:pt x="256" y="89"/>
                        <a:pt x="256" y="89"/>
                        <a:pt x="256" y="89"/>
                      </a:cubicBezTo>
                      <a:cubicBezTo>
                        <a:pt x="250" y="89"/>
                        <a:pt x="250" y="89"/>
                        <a:pt x="250" y="89"/>
                      </a:cubicBezTo>
                      <a:cubicBezTo>
                        <a:pt x="250" y="49"/>
                        <a:pt x="250" y="49"/>
                        <a:pt x="250" y="49"/>
                      </a:cubicBezTo>
                      <a:cubicBezTo>
                        <a:pt x="250" y="43"/>
                        <a:pt x="249" y="39"/>
                        <a:pt x="248" y="37"/>
                      </a:cubicBezTo>
                      <a:cubicBezTo>
                        <a:pt x="247" y="34"/>
                        <a:pt x="245" y="33"/>
                        <a:pt x="243" y="33"/>
                      </a:cubicBezTo>
                      <a:cubicBezTo>
                        <a:pt x="241" y="33"/>
                        <a:pt x="239" y="34"/>
                        <a:pt x="238" y="36"/>
                      </a:cubicBezTo>
                      <a:cubicBezTo>
                        <a:pt x="236" y="37"/>
                        <a:pt x="235" y="40"/>
                        <a:pt x="234" y="42"/>
                      </a:cubicBezTo>
                      <a:cubicBezTo>
                        <a:pt x="234" y="45"/>
                        <a:pt x="233" y="49"/>
                        <a:pt x="233" y="54"/>
                      </a:cubicBezTo>
                      <a:cubicBezTo>
                        <a:pt x="233" y="89"/>
                        <a:pt x="233" y="89"/>
                        <a:pt x="233" y="89"/>
                      </a:cubicBezTo>
                      <a:cubicBezTo>
                        <a:pt x="227" y="89"/>
                        <a:pt x="227" y="89"/>
                        <a:pt x="227" y="89"/>
                      </a:cubicBezTo>
                      <a:close/>
                      <a:moveTo>
                        <a:pt x="269" y="14"/>
                      </a:moveTo>
                      <a:cubicBezTo>
                        <a:pt x="269" y="1"/>
                        <a:pt x="269" y="1"/>
                        <a:pt x="269" y="1"/>
                      </a:cubicBezTo>
                      <a:cubicBezTo>
                        <a:pt x="275" y="1"/>
                        <a:pt x="275" y="1"/>
                        <a:pt x="275" y="1"/>
                      </a:cubicBezTo>
                      <a:cubicBezTo>
                        <a:pt x="275" y="14"/>
                        <a:pt x="275" y="14"/>
                        <a:pt x="275" y="14"/>
                      </a:cubicBezTo>
                      <a:cubicBezTo>
                        <a:pt x="269" y="14"/>
                        <a:pt x="269" y="14"/>
                        <a:pt x="269" y="14"/>
                      </a:cubicBezTo>
                      <a:close/>
                      <a:moveTo>
                        <a:pt x="269" y="89"/>
                      </a:moveTo>
                      <a:cubicBezTo>
                        <a:pt x="269" y="25"/>
                        <a:pt x="269" y="25"/>
                        <a:pt x="269" y="25"/>
                      </a:cubicBezTo>
                      <a:cubicBezTo>
                        <a:pt x="275" y="25"/>
                        <a:pt x="275" y="25"/>
                        <a:pt x="275" y="25"/>
                      </a:cubicBezTo>
                      <a:cubicBezTo>
                        <a:pt x="275" y="89"/>
                        <a:pt x="275" y="89"/>
                        <a:pt x="275" y="89"/>
                      </a:cubicBezTo>
                      <a:cubicBezTo>
                        <a:pt x="269" y="89"/>
                        <a:pt x="269" y="89"/>
                        <a:pt x="269" y="89"/>
                      </a:cubicBezTo>
                      <a:close/>
                      <a:moveTo>
                        <a:pt x="287" y="89"/>
                      </a:moveTo>
                      <a:cubicBezTo>
                        <a:pt x="287" y="25"/>
                        <a:pt x="287" y="25"/>
                        <a:pt x="287" y="25"/>
                      </a:cubicBezTo>
                      <a:cubicBezTo>
                        <a:pt x="293" y="25"/>
                        <a:pt x="293" y="25"/>
                        <a:pt x="293" y="25"/>
                      </a:cubicBezTo>
                      <a:cubicBezTo>
                        <a:pt x="293" y="34"/>
                        <a:pt x="293" y="34"/>
                        <a:pt x="293" y="34"/>
                      </a:cubicBezTo>
                      <a:cubicBezTo>
                        <a:pt x="295" y="27"/>
                        <a:pt x="299" y="24"/>
                        <a:pt x="304" y="24"/>
                      </a:cubicBezTo>
                      <a:cubicBezTo>
                        <a:pt x="306" y="24"/>
                        <a:pt x="308" y="25"/>
                        <a:pt x="310" y="26"/>
                      </a:cubicBezTo>
                      <a:cubicBezTo>
                        <a:pt x="312" y="27"/>
                        <a:pt x="313" y="29"/>
                        <a:pt x="314" y="31"/>
                      </a:cubicBezTo>
                      <a:cubicBezTo>
                        <a:pt x="315" y="34"/>
                        <a:pt x="315" y="36"/>
                        <a:pt x="316" y="39"/>
                      </a:cubicBezTo>
                      <a:cubicBezTo>
                        <a:pt x="316" y="41"/>
                        <a:pt x="316" y="45"/>
                        <a:pt x="316" y="50"/>
                      </a:cubicBezTo>
                      <a:cubicBezTo>
                        <a:pt x="316" y="89"/>
                        <a:pt x="316" y="89"/>
                        <a:pt x="316" y="89"/>
                      </a:cubicBezTo>
                      <a:cubicBezTo>
                        <a:pt x="310" y="89"/>
                        <a:pt x="310" y="89"/>
                        <a:pt x="310" y="89"/>
                      </a:cubicBezTo>
                      <a:cubicBezTo>
                        <a:pt x="310" y="50"/>
                        <a:pt x="310" y="50"/>
                        <a:pt x="310" y="50"/>
                      </a:cubicBezTo>
                      <a:cubicBezTo>
                        <a:pt x="310" y="46"/>
                        <a:pt x="310" y="43"/>
                        <a:pt x="309" y="40"/>
                      </a:cubicBezTo>
                      <a:cubicBezTo>
                        <a:pt x="309" y="38"/>
                        <a:pt x="308" y="36"/>
                        <a:pt x="307" y="35"/>
                      </a:cubicBezTo>
                      <a:cubicBezTo>
                        <a:pt x="306" y="34"/>
                        <a:pt x="304" y="33"/>
                        <a:pt x="303" y="33"/>
                      </a:cubicBezTo>
                      <a:cubicBezTo>
                        <a:pt x="300" y="33"/>
                        <a:pt x="298" y="35"/>
                        <a:pt x="296" y="38"/>
                      </a:cubicBezTo>
                      <a:cubicBezTo>
                        <a:pt x="294" y="40"/>
                        <a:pt x="293" y="46"/>
                        <a:pt x="293" y="54"/>
                      </a:cubicBezTo>
                      <a:cubicBezTo>
                        <a:pt x="293" y="89"/>
                        <a:pt x="293" y="89"/>
                        <a:pt x="293" y="89"/>
                      </a:cubicBezTo>
                      <a:cubicBezTo>
                        <a:pt x="287" y="89"/>
                        <a:pt x="287" y="89"/>
                        <a:pt x="287" y="89"/>
                      </a:cubicBezTo>
                      <a:close/>
                      <a:moveTo>
                        <a:pt x="352" y="81"/>
                      </a:moveTo>
                      <a:cubicBezTo>
                        <a:pt x="349" y="84"/>
                        <a:pt x="347" y="87"/>
                        <a:pt x="345" y="88"/>
                      </a:cubicBezTo>
                      <a:cubicBezTo>
                        <a:pt x="343" y="90"/>
                        <a:pt x="341" y="90"/>
                        <a:pt x="339" y="90"/>
                      </a:cubicBezTo>
                      <a:cubicBezTo>
                        <a:pt x="335" y="90"/>
                        <a:pt x="332" y="89"/>
                        <a:pt x="330" y="85"/>
                      </a:cubicBezTo>
                      <a:cubicBezTo>
                        <a:pt x="328" y="82"/>
                        <a:pt x="327" y="77"/>
                        <a:pt x="327" y="72"/>
                      </a:cubicBezTo>
                      <a:cubicBezTo>
                        <a:pt x="327" y="69"/>
                        <a:pt x="327" y="66"/>
                        <a:pt x="328" y="64"/>
                      </a:cubicBezTo>
                      <a:cubicBezTo>
                        <a:pt x="329" y="61"/>
                        <a:pt x="330" y="59"/>
                        <a:pt x="331" y="57"/>
                      </a:cubicBezTo>
                      <a:cubicBezTo>
                        <a:pt x="332" y="56"/>
                        <a:pt x="334" y="55"/>
                        <a:pt x="335" y="54"/>
                      </a:cubicBezTo>
                      <a:cubicBezTo>
                        <a:pt x="336" y="53"/>
                        <a:pt x="338" y="53"/>
                        <a:pt x="340" y="52"/>
                      </a:cubicBezTo>
                      <a:cubicBezTo>
                        <a:pt x="345" y="51"/>
                        <a:pt x="349" y="50"/>
                        <a:pt x="351" y="49"/>
                      </a:cubicBezTo>
                      <a:cubicBezTo>
                        <a:pt x="351" y="47"/>
                        <a:pt x="351" y="46"/>
                        <a:pt x="351" y="46"/>
                      </a:cubicBezTo>
                      <a:cubicBezTo>
                        <a:pt x="351" y="41"/>
                        <a:pt x="351" y="38"/>
                        <a:pt x="349" y="36"/>
                      </a:cubicBezTo>
                      <a:cubicBezTo>
                        <a:pt x="348" y="34"/>
                        <a:pt x="346" y="33"/>
                        <a:pt x="343" y="33"/>
                      </a:cubicBezTo>
                      <a:cubicBezTo>
                        <a:pt x="340" y="33"/>
                        <a:pt x="338" y="34"/>
                        <a:pt x="336" y="35"/>
                      </a:cubicBezTo>
                      <a:cubicBezTo>
                        <a:pt x="335" y="37"/>
                        <a:pt x="334" y="40"/>
                        <a:pt x="334" y="45"/>
                      </a:cubicBezTo>
                      <a:cubicBezTo>
                        <a:pt x="328" y="43"/>
                        <a:pt x="328" y="43"/>
                        <a:pt x="328" y="43"/>
                      </a:cubicBezTo>
                      <a:cubicBezTo>
                        <a:pt x="328" y="39"/>
                        <a:pt x="329" y="35"/>
                        <a:pt x="330" y="33"/>
                      </a:cubicBezTo>
                      <a:cubicBezTo>
                        <a:pt x="332" y="30"/>
                        <a:pt x="333" y="28"/>
                        <a:pt x="336" y="26"/>
                      </a:cubicBezTo>
                      <a:cubicBezTo>
                        <a:pt x="338" y="25"/>
                        <a:pt x="341" y="24"/>
                        <a:pt x="344" y="24"/>
                      </a:cubicBezTo>
                      <a:cubicBezTo>
                        <a:pt x="347" y="24"/>
                        <a:pt x="349" y="25"/>
                        <a:pt x="351" y="26"/>
                      </a:cubicBezTo>
                      <a:cubicBezTo>
                        <a:pt x="353" y="27"/>
                        <a:pt x="354" y="29"/>
                        <a:pt x="355" y="31"/>
                      </a:cubicBezTo>
                      <a:cubicBezTo>
                        <a:pt x="356" y="33"/>
                        <a:pt x="356" y="35"/>
                        <a:pt x="357" y="38"/>
                      </a:cubicBezTo>
                      <a:cubicBezTo>
                        <a:pt x="357" y="40"/>
                        <a:pt x="357" y="43"/>
                        <a:pt x="357" y="48"/>
                      </a:cubicBezTo>
                      <a:cubicBezTo>
                        <a:pt x="357" y="62"/>
                        <a:pt x="357" y="62"/>
                        <a:pt x="357" y="62"/>
                      </a:cubicBezTo>
                      <a:cubicBezTo>
                        <a:pt x="357" y="72"/>
                        <a:pt x="357" y="79"/>
                        <a:pt x="357" y="81"/>
                      </a:cubicBezTo>
                      <a:cubicBezTo>
                        <a:pt x="358" y="84"/>
                        <a:pt x="358" y="86"/>
                        <a:pt x="359" y="89"/>
                      </a:cubicBezTo>
                      <a:cubicBezTo>
                        <a:pt x="353" y="89"/>
                        <a:pt x="353" y="89"/>
                        <a:pt x="353" y="89"/>
                      </a:cubicBezTo>
                      <a:cubicBezTo>
                        <a:pt x="352" y="87"/>
                        <a:pt x="352" y="84"/>
                        <a:pt x="352" y="81"/>
                      </a:cubicBezTo>
                      <a:close/>
                      <a:moveTo>
                        <a:pt x="351" y="57"/>
                      </a:moveTo>
                      <a:cubicBezTo>
                        <a:pt x="349" y="59"/>
                        <a:pt x="346" y="60"/>
                        <a:pt x="341" y="61"/>
                      </a:cubicBezTo>
                      <a:cubicBezTo>
                        <a:pt x="339" y="62"/>
                        <a:pt x="337" y="62"/>
                        <a:pt x="336" y="63"/>
                      </a:cubicBezTo>
                      <a:cubicBezTo>
                        <a:pt x="335" y="64"/>
                        <a:pt x="334" y="65"/>
                        <a:pt x="334" y="67"/>
                      </a:cubicBezTo>
                      <a:cubicBezTo>
                        <a:pt x="333" y="68"/>
                        <a:pt x="333" y="70"/>
                        <a:pt x="333" y="72"/>
                      </a:cubicBezTo>
                      <a:cubicBezTo>
                        <a:pt x="333" y="75"/>
                        <a:pt x="334" y="77"/>
                        <a:pt x="335" y="79"/>
                      </a:cubicBezTo>
                      <a:cubicBezTo>
                        <a:pt x="336" y="81"/>
                        <a:pt x="338" y="82"/>
                        <a:pt x="340" y="82"/>
                      </a:cubicBezTo>
                      <a:cubicBezTo>
                        <a:pt x="342" y="82"/>
                        <a:pt x="344" y="81"/>
                        <a:pt x="346" y="79"/>
                      </a:cubicBezTo>
                      <a:cubicBezTo>
                        <a:pt x="348" y="77"/>
                        <a:pt x="349" y="75"/>
                        <a:pt x="350" y="72"/>
                      </a:cubicBezTo>
                      <a:cubicBezTo>
                        <a:pt x="351" y="69"/>
                        <a:pt x="351" y="66"/>
                        <a:pt x="351" y="61"/>
                      </a:cubicBezTo>
                      <a:lnTo>
                        <a:pt x="351"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9" tIns="45720" rIns="91439" bIns="45720" numCol="1" anchor="t" anchorCtr="0" compatLnSpc="1"/>
                <a:p>
                  <a:endParaRPr lang="zh-CN" altLang="en-US" sz="1800"/>
                </a:p>
              </p:txBody>
            </p:sp>
          </p:grpSp>
        </p:grpSp>
      </p:grpSp>
      <p:pic>
        <p:nvPicPr>
          <p:cNvPr id="90" name="图片 89"/>
          <p:cNvPicPr>
            <a:picLocks noChangeAspect="1"/>
          </p:cNvPicPr>
          <p:nvPr userDrawn="1">
            <p:custDataLst>
              <p:tags r:id="rId24"/>
            </p:custDataLst>
          </p:nvPr>
        </p:nvPicPr>
        <p:blipFill>
          <a:blip r:embed="rId25" cstate="print">
            <a:extLst>
              <a:ext uri="{28A0092B-C50C-407E-A947-70E740481C1C}">
                <a14:useLocalDpi xmlns:a14="http://schemas.microsoft.com/office/drawing/2010/main" val="0"/>
              </a:ext>
            </a:extLst>
          </a:blip>
          <a:stretch>
            <a:fillRect/>
          </a:stretch>
        </p:blipFill>
        <p:spPr>
          <a:xfrm>
            <a:off x="1258755" y="5741350"/>
            <a:ext cx="1292626" cy="694943"/>
          </a:xfrm>
          <a:prstGeom prst="rect">
            <a:avLst/>
          </a:prstGeom>
        </p:spPr>
      </p:pic>
      <p:sp>
        <p:nvSpPr>
          <p:cNvPr id="92" name="文本占位符 2"/>
          <p:cNvSpPr>
            <a:spLocks noGrp="1"/>
          </p:cNvSpPr>
          <p:nvPr userDrawn="1">
            <p:custDataLst>
              <p:tags r:id="rId26"/>
            </p:custDataLst>
          </p:nvPr>
        </p:nvSpPr>
        <p:spPr>
          <a:xfrm>
            <a:off x="1383665" y="1177925"/>
            <a:ext cx="1156970" cy="4004310"/>
          </a:xfrm>
          <a:prstGeom prst="rect">
            <a:avLst/>
          </a:prstGeom>
        </p:spPr>
        <p:txBody>
          <a:bodyPr vert="horz" lIns="90000" tIns="46800" rIns="90000" bIns="46800" rtlCol="0">
            <a:normAutofit/>
          </a:bodyPr>
          <a:p>
            <a:pPr lvl="0">
              <a:lnSpc>
                <a:spcPct val="150000"/>
              </a:lnSpc>
            </a:pPr>
            <a:r>
              <a:rPr lang="zh-CN" altLang="en-US" sz="8000" dirty="0">
                <a:solidFill>
                  <a:schemeClr val="bg1"/>
                </a:solidFill>
              </a:rPr>
              <a:t>目录</a:t>
            </a:r>
            <a:endParaRPr lang="zh-CN" altLang="en-US" sz="8000" dirty="0">
              <a:solidFill>
                <a:schemeClr val="bg1"/>
              </a:solidFill>
            </a:endParaRPr>
          </a:p>
        </p:txBody>
      </p:sp>
    </p:spTree>
    <p:custDataLst>
      <p:tags r:id="rId27"/>
    </p:custDataLst>
  </p:cSld>
  <p:clrMap bg1="lt1" tx1="dk1" bg2="lt2" tx2="dk2" accent1="accent1" accent2="accent2" accent3="accent3" accent4="accent4" accent5="accent5" accent6="accent6" hlink="hlink" folHlink="folHlink"/>
  <p:sldLayoutIdLst>
    <p:sldLayoutId id="2147483656" r:id="rId1"/>
    <p:sldLayoutId id="2147483657" r:id="rId2"/>
  </p:sldLayoutIdLst>
  <p:hf hdr="0" ftr="0" dt="0"/>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p:cNvPicPr>
            <a:picLocks noChangeAspect="1"/>
          </p:cNvPicPr>
          <p:nvPr userDrawn="1">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chemeClr val="accent1"/>
          </a:solidFill>
          <a:ln w="12700" cap="flat" cmpd="sng" algn="ctr">
            <a:noFill/>
            <a:prstDash val="solid"/>
            <a:miter lim="800000"/>
            <a:headEnd/>
            <a:tailEnd/>
          </a:ln>
          <a:effectLst/>
        </p:spPr>
      </p:pic>
      <p:sp>
        <p:nvSpPr>
          <p:cNvPr id="4" name="日期占位符 3"/>
          <p:cNvSpPr>
            <a:spLocks noGrp="1"/>
          </p:cNvSpPr>
          <p:nvPr>
            <p:ph type="dt" sz="half" idx="2"/>
            <p:custDataLst>
              <p:tags r:id="rId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
        <p:nvSpPr>
          <p:cNvPr id="2" name="请勿抄袭搬运！盗版必究！微信DAJU_PPT"/>
          <p:cNvSpPr/>
          <p:nvPr userDrawn="1">
            <p:custDataLst>
              <p:tags r:id="rId7"/>
            </p:custDataLst>
          </p:nvPr>
        </p:nvSpPr>
        <p:spPr>
          <a:xfrm>
            <a:off x="0" y="2060745"/>
            <a:ext cx="12192000" cy="2736510"/>
          </a:xfrm>
          <a:prstGeom prst="rect">
            <a:avLst/>
          </a:prstGeom>
          <a:solidFill>
            <a:srgbClr val="004098"/>
          </a:solidFill>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8000">
              <a:solidFill>
                <a:srgbClr val="004098"/>
              </a:solidFill>
            </a:endParaRPr>
          </a:p>
        </p:txBody>
      </p:sp>
      <p:pic>
        <p:nvPicPr>
          <p:cNvPr id="24" name="图片 23"/>
          <p:cNvPicPr>
            <a:picLocks noChangeAspect="1"/>
          </p:cNvPicPr>
          <p:nvPr userDrawn="1">
            <p:custDataLst>
              <p:tags r:id="rId8"/>
            </p:custDataLst>
          </p:nvPr>
        </p:nvPicPr>
        <p:blipFill>
          <a:blip r:embed="rId9"/>
          <a:stretch>
            <a:fillRect/>
          </a:stretch>
        </p:blipFill>
        <p:spPr>
          <a:xfrm>
            <a:off x="456933" y="645473"/>
            <a:ext cx="3952266" cy="901253"/>
          </a:xfrm>
          <a:prstGeom prst="rect">
            <a:avLst/>
          </a:prstGeom>
        </p:spPr>
      </p:pic>
      <p:pic>
        <p:nvPicPr>
          <p:cNvPr id="32" name="图片 31"/>
          <p:cNvPicPr>
            <a:picLocks noChangeAspect="1"/>
          </p:cNvPicPr>
          <p:nvPr userDrawn="1">
            <p:custDataLst>
              <p:tags r:id="rId10"/>
            </p:custDataLst>
          </p:nvPr>
        </p:nvPicPr>
        <p:blipFill>
          <a:blip r:embed="rId11">
            <a:extLst>
              <a:ext uri="{28A0092B-C50C-407E-A947-70E740481C1C}">
                <a14:useLocalDpi xmlns:a14="http://schemas.microsoft.com/office/drawing/2010/main" val="0"/>
              </a:ext>
            </a:extLst>
          </a:blip>
          <a:stretch>
            <a:fillRect/>
          </a:stretch>
        </p:blipFill>
        <p:spPr>
          <a:xfrm>
            <a:off x="10015529" y="513449"/>
            <a:ext cx="2176598" cy="1164007"/>
          </a:xfrm>
          <a:prstGeom prst="rect">
            <a:avLst/>
          </a:prstGeom>
        </p:spPr>
      </p:pic>
      <p:sp>
        <p:nvSpPr>
          <p:cNvPr id="33" name="文本框 32"/>
          <p:cNvSpPr txBox="1"/>
          <p:nvPr userDrawn="1"/>
        </p:nvSpPr>
        <p:spPr>
          <a:xfrm>
            <a:off x="2014855" y="2735580"/>
            <a:ext cx="8162290" cy="1445260"/>
          </a:xfrm>
          <a:prstGeom prst="rect">
            <a:avLst/>
          </a:prstGeom>
          <a:noFill/>
        </p:spPr>
        <p:txBody>
          <a:bodyPr wrap="square" rtlCol="0">
            <a:spAutoFit/>
          </a:bodyPr>
          <a:p>
            <a:pPr algn="dist"/>
            <a:r>
              <a:rPr lang="zh-CN" altLang="en-US" sz="8800">
                <a:solidFill>
                  <a:schemeClr val="bg1"/>
                </a:solidFill>
                <a:latin typeface="+mj-ea"/>
                <a:ea typeface="+mj-ea"/>
              </a:rPr>
              <a:t>感谢聆听</a:t>
            </a:r>
            <a:endParaRPr lang="zh-CN" altLang="en-US" sz="8800">
              <a:solidFill>
                <a:schemeClr val="bg1"/>
              </a:solidFill>
              <a:latin typeface="+mj-ea"/>
              <a:ea typeface="+mj-ea"/>
            </a:endParaRPr>
          </a:p>
        </p:txBody>
      </p:sp>
    </p:spTree>
    <p:custDataLst>
      <p:tags r:id="rId12"/>
    </p:custDataLst>
  </p:cSld>
  <p:clrMap bg1="lt1" tx1="dk1" bg2="lt2" tx2="dk2" accent1="accent1" accent2="accent2" accent3="accent3" accent4="accent4" accent5="accent5" accent6="accent6" hlink="hlink" folHlink="folHlink"/>
  <p:sldLayoutIdLst>
    <p:sldLayoutId id="2147483659" r:id="rId1"/>
  </p:sldLayoutIdLst>
  <p:hf hdr="0" ftr="0" dt="0"/>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2.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5.jpeg"/></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tags" Target="../tags/tag134.xml"/><Relationship Id="rId6" Type="http://schemas.openxmlformats.org/officeDocument/2006/relationships/tags" Target="../tags/tag133.xml"/><Relationship Id="rId5" Type="http://schemas.openxmlformats.org/officeDocument/2006/relationships/tags" Target="../tags/tag132.xml"/><Relationship Id="rId4" Type="http://schemas.openxmlformats.org/officeDocument/2006/relationships/tags" Target="../tags/tag131.xml"/><Relationship Id="rId3" Type="http://schemas.openxmlformats.org/officeDocument/2006/relationships/tags" Target="../tags/tag130.xml"/><Relationship Id="rId2" Type="http://schemas.openxmlformats.org/officeDocument/2006/relationships/tags" Target="../tags/tag129.xml"/><Relationship Id="rId1" Type="http://schemas.openxmlformats.org/officeDocument/2006/relationships/tags" Target="../tags/tag128.xml"/></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4.xml"/><Relationship Id="rId4" Type="http://schemas.openxmlformats.org/officeDocument/2006/relationships/image" Target="../media/image14.png"/><Relationship Id="rId3" Type="http://schemas.openxmlformats.org/officeDocument/2006/relationships/tags" Target="../tags/tag136.xml"/><Relationship Id="rId2" Type="http://schemas.openxmlformats.org/officeDocument/2006/relationships/image" Target="../media/image13.png"/><Relationship Id="rId1" Type="http://schemas.openxmlformats.org/officeDocument/2006/relationships/tags" Target="../tags/tag135.xml"/></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4.xml"/><Relationship Id="rId3" Type="http://schemas.openxmlformats.org/officeDocument/2006/relationships/tags" Target="../tags/tag138.xml"/><Relationship Id="rId2" Type="http://schemas.openxmlformats.org/officeDocument/2006/relationships/image" Target="../media/image15.png"/><Relationship Id="rId1" Type="http://schemas.openxmlformats.org/officeDocument/2006/relationships/tags" Target="../tags/tag137.xml"/></Relationships>
</file>

<file path=ppt/slides/_rels/slide13.xml.rels><?xml version="1.0" encoding="UTF-8" standalone="yes"?>
<Relationships xmlns="http://schemas.openxmlformats.org/package/2006/relationships"><Relationship Id="rId9" Type="http://schemas.openxmlformats.org/officeDocument/2006/relationships/tags" Target="../tags/tag147.xml"/><Relationship Id="rId8" Type="http://schemas.openxmlformats.org/officeDocument/2006/relationships/tags" Target="../tags/tag146.xml"/><Relationship Id="rId7" Type="http://schemas.openxmlformats.org/officeDocument/2006/relationships/tags" Target="../tags/tag145.xml"/><Relationship Id="rId6" Type="http://schemas.openxmlformats.org/officeDocument/2006/relationships/tags" Target="../tags/tag144.xml"/><Relationship Id="rId5" Type="http://schemas.openxmlformats.org/officeDocument/2006/relationships/tags" Target="../tags/tag143.xml"/><Relationship Id="rId4" Type="http://schemas.openxmlformats.org/officeDocument/2006/relationships/tags" Target="../tags/tag142.xml"/><Relationship Id="rId3" Type="http://schemas.openxmlformats.org/officeDocument/2006/relationships/tags" Target="../tags/tag141.xml"/><Relationship Id="rId2" Type="http://schemas.openxmlformats.org/officeDocument/2006/relationships/tags" Target="../tags/tag140.xml"/><Relationship Id="rId19" Type="http://schemas.openxmlformats.org/officeDocument/2006/relationships/notesSlide" Target="../notesSlides/notesSlide10.xml"/><Relationship Id="rId18" Type="http://schemas.openxmlformats.org/officeDocument/2006/relationships/slideLayout" Target="../slideLayouts/slideLayout4.xml"/><Relationship Id="rId17" Type="http://schemas.openxmlformats.org/officeDocument/2006/relationships/tags" Target="../tags/tag154.xml"/><Relationship Id="rId16" Type="http://schemas.openxmlformats.org/officeDocument/2006/relationships/image" Target="../media/image16.png"/><Relationship Id="rId15" Type="http://schemas.openxmlformats.org/officeDocument/2006/relationships/tags" Target="../tags/tag153.xml"/><Relationship Id="rId14" Type="http://schemas.openxmlformats.org/officeDocument/2006/relationships/tags" Target="../tags/tag152.xml"/><Relationship Id="rId13" Type="http://schemas.openxmlformats.org/officeDocument/2006/relationships/tags" Target="../tags/tag151.xml"/><Relationship Id="rId12" Type="http://schemas.openxmlformats.org/officeDocument/2006/relationships/tags" Target="../tags/tag150.xml"/><Relationship Id="rId11" Type="http://schemas.openxmlformats.org/officeDocument/2006/relationships/tags" Target="../tags/tag149.xml"/><Relationship Id="rId10" Type="http://schemas.openxmlformats.org/officeDocument/2006/relationships/tags" Target="../tags/tag148.xml"/><Relationship Id="rId1" Type="http://schemas.openxmlformats.org/officeDocument/2006/relationships/tags" Target="../tags/tag139.xml"/></Relationships>
</file>

<file path=ppt/slides/_rels/slide14.xml.rels><?xml version="1.0" encoding="UTF-8" standalone="yes"?>
<Relationships xmlns="http://schemas.openxmlformats.org/package/2006/relationships"><Relationship Id="rId9" Type="http://schemas.openxmlformats.org/officeDocument/2006/relationships/notesSlide" Target="../notesSlides/notesSlide11.xml"/><Relationship Id="rId8" Type="http://schemas.openxmlformats.org/officeDocument/2006/relationships/slideLayout" Target="../slideLayouts/slideLayout4.xml"/><Relationship Id="rId7" Type="http://schemas.openxmlformats.org/officeDocument/2006/relationships/tags" Target="../tags/tag161.xml"/><Relationship Id="rId6" Type="http://schemas.openxmlformats.org/officeDocument/2006/relationships/tags" Target="../tags/tag160.xml"/><Relationship Id="rId5" Type="http://schemas.openxmlformats.org/officeDocument/2006/relationships/tags" Target="../tags/tag159.xml"/><Relationship Id="rId4" Type="http://schemas.openxmlformats.org/officeDocument/2006/relationships/tags" Target="../tags/tag158.xml"/><Relationship Id="rId3" Type="http://schemas.openxmlformats.org/officeDocument/2006/relationships/tags" Target="../tags/tag157.xml"/><Relationship Id="rId2" Type="http://schemas.openxmlformats.org/officeDocument/2006/relationships/tags" Target="../tags/tag156.xml"/><Relationship Id="rId1" Type="http://schemas.openxmlformats.org/officeDocument/2006/relationships/tags" Target="../tags/tag155.xml"/></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4.xml"/><Relationship Id="rId4" Type="http://schemas.openxmlformats.org/officeDocument/2006/relationships/image" Target="../media/image15.png"/><Relationship Id="rId3" Type="http://schemas.openxmlformats.org/officeDocument/2006/relationships/tags" Target="../tags/tag164.xml"/><Relationship Id="rId2" Type="http://schemas.openxmlformats.org/officeDocument/2006/relationships/tags" Target="../tags/tag163.xml"/><Relationship Id="rId1" Type="http://schemas.openxmlformats.org/officeDocument/2006/relationships/tags" Target="../tags/tag162.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ags" Target="../tags/tag166.xml"/><Relationship Id="rId2" Type="http://schemas.openxmlformats.org/officeDocument/2006/relationships/image" Target="../media/image17.png"/><Relationship Id="rId1" Type="http://schemas.openxmlformats.org/officeDocument/2006/relationships/tags" Target="../tags/tag16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167.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18.png"/><Relationship Id="rId2" Type="http://schemas.openxmlformats.org/officeDocument/2006/relationships/tags" Target="../tags/tag169.xml"/><Relationship Id="rId1" Type="http://schemas.openxmlformats.org/officeDocument/2006/relationships/tags" Target="../tags/tag168.xml"/></Relationships>
</file>

<file path=ppt/slides/_rels/slide19.xml.rels><?xml version="1.0" encoding="UTF-8" standalone="yes"?>
<Relationships xmlns="http://schemas.openxmlformats.org/package/2006/relationships"><Relationship Id="rId6" Type="http://schemas.openxmlformats.org/officeDocument/2006/relationships/notesSlide" Target="../notesSlides/notesSlide14.xml"/><Relationship Id="rId5" Type="http://schemas.openxmlformats.org/officeDocument/2006/relationships/slideLayout" Target="../slideLayouts/slideLayout4.xml"/><Relationship Id="rId4" Type="http://schemas.openxmlformats.org/officeDocument/2006/relationships/image" Target="../media/image19.png"/><Relationship Id="rId3" Type="http://schemas.openxmlformats.org/officeDocument/2006/relationships/tags" Target="../tags/tag172.xml"/><Relationship Id="rId2" Type="http://schemas.openxmlformats.org/officeDocument/2006/relationships/tags" Target="../tags/tag171.xml"/><Relationship Id="rId1" Type="http://schemas.openxmlformats.org/officeDocument/2006/relationships/tags" Target="../tags/tag170.xml"/></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tags" Target="../tags/tag102.xml"/><Relationship Id="rId6" Type="http://schemas.openxmlformats.org/officeDocument/2006/relationships/tags" Target="../tags/tag101.xml"/><Relationship Id="rId5" Type="http://schemas.openxmlformats.org/officeDocument/2006/relationships/tags" Target="../tags/tag100.xml"/><Relationship Id="rId4" Type="http://schemas.openxmlformats.org/officeDocument/2006/relationships/tags" Target="../tags/tag99.xml"/><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tags" Target="../tags/tag96.xml"/></Relationships>
</file>

<file path=ppt/slides/_rels/slide20.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tags" Target="../tags/tag179.xml"/><Relationship Id="rId6" Type="http://schemas.openxmlformats.org/officeDocument/2006/relationships/tags" Target="../tags/tag178.xml"/><Relationship Id="rId5" Type="http://schemas.openxmlformats.org/officeDocument/2006/relationships/tags" Target="../tags/tag177.xml"/><Relationship Id="rId4" Type="http://schemas.openxmlformats.org/officeDocument/2006/relationships/tags" Target="../tags/tag176.xml"/><Relationship Id="rId3" Type="http://schemas.openxmlformats.org/officeDocument/2006/relationships/tags" Target="../tags/tag175.xml"/><Relationship Id="rId2" Type="http://schemas.openxmlformats.org/officeDocument/2006/relationships/tags" Target="../tags/tag174.xml"/><Relationship Id="rId1" Type="http://schemas.openxmlformats.org/officeDocument/2006/relationships/tags" Target="../tags/tag173.xml"/></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4.xml"/><Relationship Id="rId2" Type="http://schemas.openxmlformats.org/officeDocument/2006/relationships/image" Target="../media/image20.png"/><Relationship Id="rId1" Type="http://schemas.openxmlformats.org/officeDocument/2006/relationships/tags" Target="../tags/tag180.xml"/></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4.xml"/><Relationship Id="rId2" Type="http://schemas.openxmlformats.org/officeDocument/2006/relationships/tags" Target="../tags/tag182.xml"/><Relationship Id="rId1" Type="http://schemas.openxmlformats.org/officeDocument/2006/relationships/tags" Target="../tags/tag181.xml"/></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4.xml"/><Relationship Id="rId3" Type="http://schemas.openxmlformats.org/officeDocument/2006/relationships/tags" Target="../tags/tag184.xml"/><Relationship Id="rId2" Type="http://schemas.openxmlformats.org/officeDocument/2006/relationships/image" Target="../media/image21.png"/><Relationship Id="rId1" Type="http://schemas.openxmlformats.org/officeDocument/2006/relationships/tags" Target="../tags/tag183.xml"/></Relationships>
</file>

<file path=ppt/slides/_rels/slide24.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4.xml"/><Relationship Id="rId3" Type="http://schemas.openxmlformats.org/officeDocument/2006/relationships/tags" Target="../tags/tag186.xml"/><Relationship Id="rId2" Type="http://schemas.openxmlformats.org/officeDocument/2006/relationships/image" Target="../media/image21.png"/><Relationship Id="rId1" Type="http://schemas.openxmlformats.org/officeDocument/2006/relationships/tags" Target="../tags/tag185.xml"/></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4.xml"/><Relationship Id="rId3" Type="http://schemas.openxmlformats.org/officeDocument/2006/relationships/tags" Target="../tags/tag188.xml"/><Relationship Id="rId2" Type="http://schemas.openxmlformats.org/officeDocument/2006/relationships/image" Target="../media/image22.png"/><Relationship Id="rId1" Type="http://schemas.openxmlformats.org/officeDocument/2006/relationships/tags" Target="../tags/tag187.xml"/></Relationships>
</file>

<file path=ppt/slides/_rels/slide26.xml.rels><?xml version="1.0" encoding="UTF-8" standalone="yes"?>
<Relationships xmlns="http://schemas.openxmlformats.org/package/2006/relationships"><Relationship Id="rId7" Type="http://schemas.openxmlformats.org/officeDocument/2006/relationships/notesSlide" Target="../notesSlides/notesSlide20.xml"/><Relationship Id="rId6" Type="http://schemas.openxmlformats.org/officeDocument/2006/relationships/slideLayout" Target="../slideLayouts/slideLayout4.xml"/><Relationship Id="rId5" Type="http://schemas.openxmlformats.org/officeDocument/2006/relationships/tags" Target="../tags/tag192.xml"/><Relationship Id="rId4" Type="http://schemas.openxmlformats.org/officeDocument/2006/relationships/image" Target="../media/image23.png"/><Relationship Id="rId3" Type="http://schemas.openxmlformats.org/officeDocument/2006/relationships/tags" Target="../tags/tag191.xml"/><Relationship Id="rId2" Type="http://schemas.openxmlformats.org/officeDocument/2006/relationships/tags" Target="../tags/tag190.xml"/><Relationship Id="rId1" Type="http://schemas.openxmlformats.org/officeDocument/2006/relationships/tags" Target="../tags/tag189.xml"/></Relationships>
</file>

<file path=ppt/slides/_rels/slide27.xml.rels><?xml version="1.0" encoding="UTF-8" standalone="yes"?>
<Relationships xmlns="http://schemas.openxmlformats.org/package/2006/relationships"><Relationship Id="rId6" Type="http://schemas.openxmlformats.org/officeDocument/2006/relationships/notesSlide" Target="../notesSlides/notesSlide21.xml"/><Relationship Id="rId5" Type="http://schemas.openxmlformats.org/officeDocument/2006/relationships/slideLayout" Target="../slideLayouts/slideLayout4.xml"/><Relationship Id="rId4" Type="http://schemas.openxmlformats.org/officeDocument/2006/relationships/image" Target="../media/image24.png"/><Relationship Id="rId3" Type="http://schemas.openxmlformats.org/officeDocument/2006/relationships/tags" Target="../tags/tag195.xml"/><Relationship Id="rId2" Type="http://schemas.openxmlformats.org/officeDocument/2006/relationships/tags" Target="../tags/tag194.xml"/><Relationship Id="rId1" Type="http://schemas.openxmlformats.org/officeDocument/2006/relationships/tags" Target="../tags/tag193.xml"/></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21.png"/><Relationship Id="rId2" Type="http://schemas.openxmlformats.org/officeDocument/2006/relationships/tags" Target="../tags/tag197.xml"/><Relationship Id="rId1" Type="http://schemas.openxmlformats.org/officeDocument/2006/relationships/tags" Target="../tags/tag196.xml"/></Relationships>
</file>

<file path=ppt/slides/_rels/slide29.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tags" Target="../tags/tag204.xml"/><Relationship Id="rId6" Type="http://schemas.openxmlformats.org/officeDocument/2006/relationships/tags" Target="../tags/tag203.xml"/><Relationship Id="rId5" Type="http://schemas.openxmlformats.org/officeDocument/2006/relationships/tags" Target="../tags/tag202.xml"/><Relationship Id="rId4" Type="http://schemas.openxmlformats.org/officeDocument/2006/relationships/tags" Target="../tags/tag201.xml"/><Relationship Id="rId3" Type="http://schemas.openxmlformats.org/officeDocument/2006/relationships/tags" Target="../tags/tag200.xml"/><Relationship Id="rId2" Type="http://schemas.openxmlformats.org/officeDocument/2006/relationships/tags" Target="../tags/tag199.xml"/><Relationship Id="rId1" Type="http://schemas.openxmlformats.org/officeDocument/2006/relationships/tags" Target="../tags/tag198.xml"/></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tags" Target="../tags/tag109.xml"/><Relationship Id="rId6" Type="http://schemas.openxmlformats.org/officeDocument/2006/relationships/tags" Target="../tags/tag108.xml"/><Relationship Id="rId5" Type="http://schemas.openxmlformats.org/officeDocument/2006/relationships/tags" Target="../tags/tag107.xml"/><Relationship Id="rId4" Type="http://schemas.openxmlformats.org/officeDocument/2006/relationships/tags" Target="../tags/tag106.xml"/><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ags" Target="../tags/tag103.xml"/></Relationships>
</file>

<file path=ppt/slides/_rels/slide30.xml.rels><?xml version="1.0" encoding="UTF-8" standalone="yes"?>
<Relationships xmlns="http://schemas.openxmlformats.org/package/2006/relationships"><Relationship Id="rId9" Type="http://schemas.openxmlformats.org/officeDocument/2006/relationships/notesSlide" Target="../notesSlides/notesSlide22.xml"/><Relationship Id="rId8" Type="http://schemas.openxmlformats.org/officeDocument/2006/relationships/slideLayout" Target="../slideLayouts/slideLayout4.xml"/><Relationship Id="rId7" Type="http://schemas.openxmlformats.org/officeDocument/2006/relationships/tags" Target="../tags/tag209.xml"/><Relationship Id="rId6" Type="http://schemas.openxmlformats.org/officeDocument/2006/relationships/image" Target="../media/image26.png"/><Relationship Id="rId5" Type="http://schemas.openxmlformats.org/officeDocument/2006/relationships/tags" Target="../tags/tag208.xml"/><Relationship Id="rId4" Type="http://schemas.openxmlformats.org/officeDocument/2006/relationships/tags" Target="../tags/tag207.xml"/><Relationship Id="rId3" Type="http://schemas.openxmlformats.org/officeDocument/2006/relationships/image" Target="../media/image25.png"/><Relationship Id="rId2" Type="http://schemas.openxmlformats.org/officeDocument/2006/relationships/tags" Target="../tags/tag206.xml"/><Relationship Id="rId1" Type="http://schemas.openxmlformats.org/officeDocument/2006/relationships/tags" Target="../tags/tag205.xml"/></Relationships>
</file>

<file path=ppt/slides/_rels/slide31.xml.rels><?xml version="1.0" encoding="UTF-8" standalone="yes"?>
<Relationships xmlns="http://schemas.openxmlformats.org/package/2006/relationships"><Relationship Id="rId5" Type="http://schemas.openxmlformats.org/officeDocument/2006/relationships/notesSlide" Target="../notesSlides/notesSlide23.xml"/><Relationship Id="rId4" Type="http://schemas.openxmlformats.org/officeDocument/2006/relationships/slideLayout" Target="../slideLayouts/slideLayout4.xml"/><Relationship Id="rId3" Type="http://schemas.openxmlformats.org/officeDocument/2006/relationships/image" Target="../media/image27.png"/><Relationship Id="rId2" Type="http://schemas.openxmlformats.org/officeDocument/2006/relationships/tags" Target="../tags/tag211.xml"/><Relationship Id="rId1" Type="http://schemas.openxmlformats.org/officeDocument/2006/relationships/tags" Target="../tags/tag210.xml"/></Relationships>
</file>

<file path=ppt/slides/_rels/slide32.xml.rels><?xml version="1.0" encoding="UTF-8" standalone="yes"?>
<Relationships xmlns="http://schemas.openxmlformats.org/package/2006/relationships"><Relationship Id="rId9" Type="http://schemas.openxmlformats.org/officeDocument/2006/relationships/notesSlide" Target="../notesSlides/notesSlide24.xml"/><Relationship Id="rId8" Type="http://schemas.openxmlformats.org/officeDocument/2006/relationships/slideLayout" Target="../slideLayouts/slideLayout4.xml"/><Relationship Id="rId7" Type="http://schemas.openxmlformats.org/officeDocument/2006/relationships/tags" Target="../tags/tag217.xml"/><Relationship Id="rId6" Type="http://schemas.openxmlformats.org/officeDocument/2006/relationships/tags" Target="../tags/tag216.xml"/><Relationship Id="rId5" Type="http://schemas.openxmlformats.org/officeDocument/2006/relationships/tags" Target="../tags/tag215.xml"/><Relationship Id="rId4" Type="http://schemas.openxmlformats.org/officeDocument/2006/relationships/tags" Target="../tags/tag214.xml"/><Relationship Id="rId3" Type="http://schemas.openxmlformats.org/officeDocument/2006/relationships/image" Target="../media/image28.png"/><Relationship Id="rId2" Type="http://schemas.openxmlformats.org/officeDocument/2006/relationships/tags" Target="../tags/tag213.xml"/><Relationship Id="rId1" Type="http://schemas.openxmlformats.org/officeDocument/2006/relationships/tags" Target="../tags/tag212.xml"/></Relationships>
</file>

<file path=ppt/slides/_rels/slide33.xml.rels><?xml version="1.0" encoding="UTF-8" standalone="yes"?>
<Relationships xmlns="http://schemas.openxmlformats.org/package/2006/relationships"><Relationship Id="rId5" Type="http://schemas.openxmlformats.org/officeDocument/2006/relationships/notesSlide" Target="../notesSlides/notesSlide25.xml"/><Relationship Id="rId4" Type="http://schemas.openxmlformats.org/officeDocument/2006/relationships/slideLayout" Target="../slideLayouts/slideLayout4.xml"/><Relationship Id="rId3" Type="http://schemas.openxmlformats.org/officeDocument/2006/relationships/tags" Target="../tags/tag220.xml"/><Relationship Id="rId2" Type="http://schemas.openxmlformats.org/officeDocument/2006/relationships/tags" Target="../tags/tag219.xml"/><Relationship Id="rId1" Type="http://schemas.openxmlformats.org/officeDocument/2006/relationships/tags" Target="../tags/tag218.xml"/></Relationships>
</file>

<file path=ppt/slides/_rels/slide34.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tags" Target="../tags/tag227.xml"/><Relationship Id="rId6" Type="http://schemas.openxmlformats.org/officeDocument/2006/relationships/tags" Target="../tags/tag226.xml"/><Relationship Id="rId5" Type="http://schemas.openxmlformats.org/officeDocument/2006/relationships/tags" Target="../tags/tag225.xml"/><Relationship Id="rId4" Type="http://schemas.openxmlformats.org/officeDocument/2006/relationships/tags" Target="../tags/tag224.xml"/><Relationship Id="rId3" Type="http://schemas.openxmlformats.org/officeDocument/2006/relationships/tags" Target="../tags/tag223.xml"/><Relationship Id="rId2" Type="http://schemas.openxmlformats.org/officeDocument/2006/relationships/tags" Target="../tags/tag222.xml"/><Relationship Id="rId1" Type="http://schemas.openxmlformats.org/officeDocument/2006/relationships/tags" Target="../tags/tag221.xml"/></Relationships>
</file>

<file path=ppt/slides/_rels/slide35.xml.rels><?xml version="1.0" encoding="UTF-8" standalone="yes"?>
<Relationships xmlns="http://schemas.openxmlformats.org/package/2006/relationships"><Relationship Id="rId7" Type="http://schemas.openxmlformats.org/officeDocument/2006/relationships/notesSlide" Target="../notesSlides/notesSlide26.xml"/><Relationship Id="rId6" Type="http://schemas.openxmlformats.org/officeDocument/2006/relationships/slideLayout" Target="../slideLayouts/slideLayout4.xml"/><Relationship Id="rId5" Type="http://schemas.openxmlformats.org/officeDocument/2006/relationships/tags" Target="../tags/tag231.xml"/><Relationship Id="rId4" Type="http://schemas.openxmlformats.org/officeDocument/2006/relationships/tags" Target="../tags/tag230.xml"/><Relationship Id="rId3" Type="http://schemas.openxmlformats.org/officeDocument/2006/relationships/image" Target="../media/image29.png"/><Relationship Id="rId2" Type="http://schemas.openxmlformats.org/officeDocument/2006/relationships/tags" Target="../tags/tag229.xml"/><Relationship Id="rId1" Type="http://schemas.openxmlformats.org/officeDocument/2006/relationships/tags" Target="../tags/tag228.xml"/></Relationships>
</file>

<file path=ppt/slides/_rels/slide36.xml.rels><?xml version="1.0" encoding="UTF-8" standalone="yes"?>
<Relationships xmlns="http://schemas.openxmlformats.org/package/2006/relationships"><Relationship Id="rId6" Type="http://schemas.openxmlformats.org/officeDocument/2006/relationships/notesSlide" Target="../notesSlides/notesSlide27.xml"/><Relationship Id="rId5" Type="http://schemas.openxmlformats.org/officeDocument/2006/relationships/slideLayout" Target="../slideLayouts/slideLayout4.xml"/><Relationship Id="rId4" Type="http://schemas.openxmlformats.org/officeDocument/2006/relationships/image" Target="../media/image29.png"/><Relationship Id="rId3" Type="http://schemas.openxmlformats.org/officeDocument/2006/relationships/tags" Target="../tags/tag234.xml"/><Relationship Id="rId2" Type="http://schemas.openxmlformats.org/officeDocument/2006/relationships/tags" Target="../tags/tag233.xml"/><Relationship Id="rId1" Type="http://schemas.openxmlformats.org/officeDocument/2006/relationships/tags" Target="../tags/tag232.xml"/></Relationships>
</file>

<file path=ppt/slides/_rels/slide37.xml.rels><?xml version="1.0" encoding="UTF-8" standalone="yes"?>
<Relationships xmlns="http://schemas.openxmlformats.org/package/2006/relationships"><Relationship Id="rId5" Type="http://schemas.openxmlformats.org/officeDocument/2006/relationships/notesSlide" Target="../notesSlides/notesSlide28.xml"/><Relationship Id="rId4" Type="http://schemas.openxmlformats.org/officeDocument/2006/relationships/slideLayout" Target="../slideLayouts/slideLayout4.xml"/><Relationship Id="rId3" Type="http://schemas.openxmlformats.org/officeDocument/2006/relationships/tags" Target="../tags/tag237.xml"/><Relationship Id="rId2" Type="http://schemas.openxmlformats.org/officeDocument/2006/relationships/tags" Target="../tags/tag236.xml"/><Relationship Id="rId1" Type="http://schemas.openxmlformats.org/officeDocument/2006/relationships/tags" Target="../tags/tag235.xml"/></Relationships>
</file>

<file path=ppt/slides/_rels/slide38.xml.rels><?xml version="1.0" encoding="UTF-8" standalone="yes"?>
<Relationships xmlns="http://schemas.openxmlformats.org/package/2006/relationships"><Relationship Id="rId6" Type="http://schemas.openxmlformats.org/officeDocument/2006/relationships/notesSlide" Target="../notesSlides/notesSlide29.xml"/><Relationship Id="rId5" Type="http://schemas.openxmlformats.org/officeDocument/2006/relationships/slideLayout" Target="../slideLayouts/slideLayout4.xml"/><Relationship Id="rId4" Type="http://schemas.openxmlformats.org/officeDocument/2006/relationships/tags" Target="../tags/tag240.xml"/><Relationship Id="rId3" Type="http://schemas.openxmlformats.org/officeDocument/2006/relationships/tags" Target="../tags/tag239.xml"/><Relationship Id="rId2" Type="http://schemas.openxmlformats.org/officeDocument/2006/relationships/image" Target="../media/image30.png"/><Relationship Id="rId1" Type="http://schemas.openxmlformats.org/officeDocument/2006/relationships/tags" Target="../tags/tag238.xml"/></Relationships>
</file>

<file path=ppt/slides/_rels/slide39.xml.rels><?xml version="1.0" encoding="UTF-8" standalone="yes"?>
<Relationships xmlns="http://schemas.openxmlformats.org/package/2006/relationships"><Relationship Id="rId6" Type="http://schemas.openxmlformats.org/officeDocument/2006/relationships/notesSlide" Target="../notesSlides/notesSlide30.xml"/><Relationship Id="rId5" Type="http://schemas.openxmlformats.org/officeDocument/2006/relationships/slideLayout" Target="../slideLayouts/slideLayout4.xml"/><Relationship Id="rId4" Type="http://schemas.openxmlformats.org/officeDocument/2006/relationships/tags" Target="../tags/tag243.xml"/><Relationship Id="rId3" Type="http://schemas.openxmlformats.org/officeDocument/2006/relationships/tags" Target="../tags/tag242.xml"/><Relationship Id="rId2" Type="http://schemas.openxmlformats.org/officeDocument/2006/relationships/image" Target="../media/image31.png"/><Relationship Id="rId1" Type="http://schemas.openxmlformats.org/officeDocument/2006/relationships/tags" Target="../tags/tag241.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4.xml"/><Relationship Id="rId2" Type="http://schemas.openxmlformats.org/officeDocument/2006/relationships/image" Target="../media/image6.png"/><Relationship Id="rId1" Type="http://schemas.openxmlformats.org/officeDocument/2006/relationships/tags" Target="../tags/tag110.xml"/></Relationships>
</file>

<file path=ppt/slides/_rels/slide40.xml.rels><?xml version="1.0" encoding="UTF-8" standalone="yes"?>
<Relationships xmlns="http://schemas.openxmlformats.org/package/2006/relationships"><Relationship Id="rId4" Type="http://schemas.openxmlformats.org/officeDocument/2006/relationships/notesSlide" Target="../notesSlides/notesSlide31.xml"/><Relationship Id="rId3" Type="http://schemas.openxmlformats.org/officeDocument/2006/relationships/slideLayout" Target="../slideLayouts/slideLayout4.xml"/><Relationship Id="rId2" Type="http://schemas.openxmlformats.org/officeDocument/2006/relationships/image" Target="../media/image32.png"/><Relationship Id="rId1" Type="http://schemas.openxmlformats.org/officeDocument/2006/relationships/tags" Target="../tags/tag244.xml"/></Relationships>
</file>

<file path=ppt/slides/_rels/slide41.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tags" Target="../tags/tag251.xml"/><Relationship Id="rId6" Type="http://schemas.openxmlformats.org/officeDocument/2006/relationships/tags" Target="../tags/tag250.xml"/><Relationship Id="rId5" Type="http://schemas.openxmlformats.org/officeDocument/2006/relationships/tags" Target="../tags/tag249.xml"/><Relationship Id="rId4" Type="http://schemas.openxmlformats.org/officeDocument/2006/relationships/tags" Target="../tags/tag248.xml"/><Relationship Id="rId3" Type="http://schemas.openxmlformats.org/officeDocument/2006/relationships/tags" Target="../tags/tag247.xml"/><Relationship Id="rId2" Type="http://schemas.openxmlformats.org/officeDocument/2006/relationships/tags" Target="../tags/tag246.xml"/><Relationship Id="rId1" Type="http://schemas.openxmlformats.org/officeDocument/2006/relationships/tags" Target="../tags/tag245.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xml"/><Relationship Id="rId1" Type="http://schemas.openxmlformats.org/officeDocument/2006/relationships/tags" Target="../tags/tag25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4.xml"/><Relationship Id="rId3" Type="http://schemas.openxmlformats.org/officeDocument/2006/relationships/image" Target="../media/image8.png"/><Relationship Id="rId2" Type="http://schemas.openxmlformats.org/officeDocument/2006/relationships/tags" Target="../tags/tag111.xml"/><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9" Type="http://schemas.openxmlformats.org/officeDocument/2006/relationships/tags" Target="../tags/tag119.xml"/><Relationship Id="rId8" Type="http://schemas.openxmlformats.org/officeDocument/2006/relationships/tags" Target="../tags/tag118.xml"/><Relationship Id="rId7" Type="http://schemas.openxmlformats.org/officeDocument/2006/relationships/tags" Target="../tags/tag117.xml"/><Relationship Id="rId6" Type="http://schemas.openxmlformats.org/officeDocument/2006/relationships/tags" Target="../tags/tag116.xml"/><Relationship Id="rId5" Type="http://schemas.openxmlformats.org/officeDocument/2006/relationships/tags" Target="../tags/tag115.xml"/><Relationship Id="rId4" Type="http://schemas.openxmlformats.org/officeDocument/2006/relationships/tags" Target="../tags/tag114.xml"/><Relationship Id="rId3" Type="http://schemas.openxmlformats.org/officeDocument/2006/relationships/tags" Target="../tags/tag113.xml"/><Relationship Id="rId2" Type="http://schemas.openxmlformats.org/officeDocument/2006/relationships/tags" Target="../tags/tag112.xml"/><Relationship Id="rId14" Type="http://schemas.openxmlformats.org/officeDocument/2006/relationships/notesSlide" Target="../notesSlides/notesSlide4.xml"/><Relationship Id="rId13" Type="http://schemas.openxmlformats.org/officeDocument/2006/relationships/slideLayout" Target="../slideLayouts/slideLayout4.xml"/><Relationship Id="rId12" Type="http://schemas.openxmlformats.org/officeDocument/2006/relationships/tags" Target="../tags/tag122.xml"/><Relationship Id="rId11" Type="http://schemas.openxmlformats.org/officeDocument/2006/relationships/tags" Target="../tags/tag121.xml"/><Relationship Id="rId10" Type="http://schemas.openxmlformats.org/officeDocument/2006/relationships/tags" Target="../tags/tag120.xml"/><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4.xml"/><Relationship Id="rId5" Type="http://schemas.openxmlformats.org/officeDocument/2006/relationships/tags" Target="../tags/tag126.xml"/><Relationship Id="rId4" Type="http://schemas.openxmlformats.org/officeDocument/2006/relationships/image" Target="../media/image10.png"/><Relationship Id="rId3" Type="http://schemas.openxmlformats.org/officeDocument/2006/relationships/tags" Target="../tags/tag125.xml"/><Relationship Id="rId2" Type="http://schemas.openxmlformats.org/officeDocument/2006/relationships/tags" Target="../tags/tag124.xml"/><Relationship Id="rId1" Type="http://schemas.openxmlformats.org/officeDocument/2006/relationships/tags" Target="../tags/tag123.xml"/></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4.xml"/><Relationship Id="rId2" Type="http://schemas.openxmlformats.org/officeDocument/2006/relationships/image" Target="../media/image11.png"/><Relationship Id="rId1" Type="http://schemas.openxmlformats.org/officeDocument/2006/relationships/tags" Target="../tags/tag12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请勿抄袭搬运！盗版必究！微信DAJU_PPT" descr="背景图案&#10;&#10;描述已自动生成"/>
          <p:cNvPicPr>
            <a:picLocks noChangeAspect="1"/>
          </p:cNvPicPr>
          <p:nvPr/>
        </p:nvPicPr>
        <p:blipFill>
          <a:blip r:embed="rId1" cstate="print"/>
          <a:srcRect/>
          <a:stretch>
            <a:fillRect/>
          </a:stretch>
        </p:blipFill>
        <p:spPr>
          <a:xfrm>
            <a:off x="0" y="0"/>
            <a:ext cx="12192000" cy="6858000"/>
          </a:xfrm>
          <a:prstGeom prst="rect">
            <a:avLst/>
          </a:prstGeom>
        </p:spPr>
      </p:pic>
      <p:sp>
        <p:nvSpPr>
          <p:cNvPr id="2" name="请勿抄袭搬运！盗版必究！微信DAJU_PPT"/>
          <p:cNvSpPr/>
          <p:nvPr/>
        </p:nvSpPr>
        <p:spPr>
          <a:xfrm>
            <a:off x="0" y="2060745"/>
            <a:ext cx="12192000" cy="2736510"/>
          </a:xfrm>
          <a:prstGeom prst="rect">
            <a:avLst/>
          </a:prstGeom>
          <a:solidFill>
            <a:schemeClr val="accent1"/>
          </a:solidFill>
          <a:ln w="12700" cap="flat" cmpd="sng" algn="ctr">
            <a:noFill/>
            <a:prstDash val="solid"/>
            <a:miter lim="800000"/>
          </a:ln>
          <a:effectLst/>
          <a:extLst>
            <a:ext uri="{91240B29-F687-4F45-9708-019B960494DF}">
              <a14:hiddenLine xmlns:a14="http://schemas.microsoft.com/office/drawing/2010/main" w="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请勿抄袭搬运！盗版必究！微信DAJU_PPT"/>
          <p:cNvSpPr/>
          <p:nvPr/>
        </p:nvSpPr>
        <p:spPr>
          <a:xfrm>
            <a:off x="1337310" y="2921000"/>
            <a:ext cx="9516745" cy="1015365"/>
          </a:xfrm>
          <a:prstGeom prst="rect">
            <a:avLst/>
          </a:prstGeom>
        </p:spPr>
        <p:txBody>
          <a:bodyPr wrap="square" lIns="0" tIns="0" rIns="0" bIns="0">
            <a:spAutoFit/>
          </a:bodyPr>
          <a:lstStyle/>
          <a:p>
            <a:pPr algn="dist" fontAlgn="base"/>
            <a:r>
              <a:rPr lang="zh-CN" altLang="en-US" sz="6600" b="1" i="0" dirty="0">
                <a:solidFill>
                  <a:schemeClr val="bg1"/>
                </a:solidFill>
                <a:effectLst/>
                <a:latin typeface="宋体" panose="02010600030101010101" pitchFamily="2" charset="-122"/>
                <a:ea typeface="宋体" panose="02010600030101010101" pitchFamily="2" charset="-122"/>
              </a:rPr>
              <a:t>硅像素探测芯片读出方式</a:t>
            </a:r>
            <a:endParaRPr lang="zh-CN" altLang="en-US" sz="6600" b="1" i="0" dirty="0">
              <a:solidFill>
                <a:schemeClr val="bg1"/>
              </a:solidFill>
              <a:effectLst/>
              <a:latin typeface="宋体" panose="02010600030101010101" pitchFamily="2" charset="-122"/>
              <a:ea typeface="宋体" panose="02010600030101010101" pitchFamily="2" charset="-122"/>
            </a:endParaRPr>
          </a:p>
        </p:txBody>
      </p:sp>
      <p:sp>
        <p:nvSpPr>
          <p:cNvPr id="32" name="请勿抄袭搬运！盗版必究！微信DAJU_PPT"/>
          <p:cNvSpPr txBox="1"/>
          <p:nvPr/>
        </p:nvSpPr>
        <p:spPr>
          <a:xfrm>
            <a:off x="6096254" y="5436780"/>
            <a:ext cx="5803392" cy="800100"/>
          </a:xfrm>
          <a:prstGeom prst="rect">
            <a:avLst/>
          </a:prstGeom>
        </p:spPr>
        <p:txBody>
          <a:bodyPr wrap="square" lIns="0" tIns="0" rIns="0" bIns="0">
            <a:spAutoFit/>
          </a:bodyPr>
          <a:lstStyle>
            <a:defPPr>
              <a:defRPr lang="zh-CN"/>
            </a:defPPr>
            <a:lvl1pPr algn="dist" fontAlgn="base">
              <a:defRPr sz="1600" b="0" i="0">
                <a:solidFill>
                  <a:schemeClr val="accent5">
                    <a:lumMod val="50000"/>
                  </a:schemeClr>
                </a:solidFill>
                <a:effectLst/>
                <a:latin typeface="+mn-ea"/>
              </a:defRPr>
            </a:lvl1pPr>
          </a:lstStyle>
          <a:p>
            <a:pPr algn="ctr">
              <a:lnSpc>
                <a:spcPct val="130000"/>
              </a:lnSpc>
            </a:pPr>
            <a:r>
              <a:rPr lang="zh-CN" altLang="en-US" sz="2000" spc="300" dirty="0">
                <a:solidFill>
                  <a:schemeClr val="tx1"/>
                </a:solidFill>
                <a:latin typeface="+mj-ea"/>
                <a:ea typeface="+mj-ea"/>
              </a:rPr>
              <a:t>汇报人</a:t>
            </a:r>
            <a:r>
              <a:rPr lang="en-US" altLang="zh-CN" sz="2000" spc="300" dirty="0">
                <a:solidFill>
                  <a:schemeClr val="tx1"/>
                </a:solidFill>
                <a:latin typeface="+mj-ea"/>
                <a:ea typeface="+mj-ea"/>
              </a:rPr>
              <a:t>:</a:t>
            </a:r>
            <a:r>
              <a:rPr lang="zh-CN" altLang="en-US" sz="2000" spc="300" dirty="0">
                <a:solidFill>
                  <a:schemeClr val="tx1"/>
                </a:solidFill>
                <a:latin typeface="+mj-ea"/>
                <a:ea typeface="+mj-ea"/>
              </a:rPr>
              <a:t>王泳棋</a:t>
            </a:r>
            <a:endParaRPr lang="en-US" altLang="zh-CN" sz="2000" spc="300" dirty="0">
              <a:solidFill>
                <a:schemeClr val="tx1"/>
              </a:solidFill>
              <a:latin typeface="+mj-ea"/>
              <a:ea typeface="+mj-ea"/>
            </a:endParaRPr>
          </a:p>
          <a:p>
            <a:pPr algn="ctr">
              <a:lnSpc>
                <a:spcPct val="130000"/>
              </a:lnSpc>
            </a:pPr>
            <a:r>
              <a:rPr lang="zh-CN" altLang="en-US" sz="2000" spc="300" dirty="0">
                <a:solidFill>
                  <a:schemeClr val="tx1"/>
                </a:solidFill>
                <a:latin typeface="+mj-ea"/>
                <a:ea typeface="+mj-ea"/>
              </a:rPr>
              <a:t>导师：杨扩军</a:t>
            </a:r>
            <a:r>
              <a:rPr lang="en-US" altLang="zh-CN" sz="2000" spc="300" dirty="0">
                <a:solidFill>
                  <a:schemeClr val="tx1"/>
                </a:solidFill>
                <a:latin typeface="+mj-ea"/>
                <a:ea typeface="+mj-ea"/>
              </a:rPr>
              <a:t>   </a:t>
            </a:r>
            <a:r>
              <a:rPr lang="zh-CN" altLang="en-US" sz="2000" spc="300" dirty="0">
                <a:solidFill>
                  <a:schemeClr val="tx1"/>
                </a:solidFill>
                <a:latin typeface="+mj-ea"/>
                <a:ea typeface="+mj-ea"/>
              </a:rPr>
              <a:t>蒋伟</a:t>
            </a:r>
            <a:endParaRPr lang="zh-CN" altLang="en-US" sz="2000" spc="300" dirty="0">
              <a:solidFill>
                <a:schemeClr val="tx1"/>
              </a:solidFill>
              <a:latin typeface="+mj-ea"/>
              <a:ea typeface="+mj-ea"/>
            </a:endParaRPr>
          </a:p>
        </p:txBody>
      </p:sp>
      <p:pic>
        <p:nvPicPr>
          <p:cNvPr id="57" name="图片 56"/>
          <p:cNvPicPr>
            <a:picLocks noChangeAspect="1"/>
          </p:cNvPicPr>
          <p:nvPr/>
        </p:nvPicPr>
        <p:blipFill>
          <a:blip r:embed="rId2"/>
          <a:stretch>
            <a:fillRect/>
          </a:stretch>
        </p:blipFill>
        <p:spPr>
          <a:xfrm>
            <a:off x="236607" y="1022109"/>
            <a:ext cx="3952266" cy="901253"/>
          </a:xfrm>
          <a:prstGeom prst="rect">
            <a:avLst/>
          </a:prstGeom>
        </p:spPr>
      </p:pic>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0039" y="822523"/>
            <a:ext cx="2511941" cy="1238221"/>
          </a:xfrm>
          <a:prstGeom prst="rect">
            <a:avLst/>
          </a:prstGeom>
        </p:spPr>
      </p:pic>
      <p:sp>
        <p:nvSpPr>
          <p:cNvPr id="3" name="灯片编号占位符 2"/>
          <p:cNvSpPr>
            <a:spLocks noGrp="1"/>
          </p:cNvSpPr>
          <p:nvPr>
            <p:ph type="sldNum" sz="quarter" idx="4"/>
          </p:nvPr>
        </p:nvSpPr>
        <p:spPr/>
        <p:txBody>
          <a:bodyPr/>
          <a:p>
            <a:fld id="{3A270FAB-2E32-4B70-91F8-C307173C45F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1" name="文本占位符 2"/>
          <p:cNvSpPr>
            <a:spLocks noGrp="1"/>
          </p:cNvSpPr>
          <p:nvPr userDrawn="1">
            <p:custDataLst>
              <p:tags r:id="rId1"/>
            </p:custDataLst>
          </p:nvPr>
        </p:nvSpPr>
        <p:spPr>
          <a:xfrm>
            <a:off x="4208780" y="163830"/>
            <a:ext cx="7002780" cy="6579235"/>
          </a:xfrm>
          <a:prstGeom prst="rect">
            <a:avLst/>
          </a:prstGeom>
        </p:spPr>
        <p:txBody>
          <a:bodyPr vert="horz" lIns="90000" tIns="46800" rIns="90000" bIns="46800" rtlCol="0"/>
          <a:p>
            <a:pPr lvl="0" indent="0" fontAlgn="auto">
              <a:lnSpc>
                <a:spcPct val="190000"/>
              </a:lnSpc>
            </a:pPr>
            <a:r>
              <a:rPr lang="zh-CN" altLang="en-US" sz="3600" dirty="0"/>
              <a:t>一</a:t>
            </a:r>
            <a:endParaRPr lang="zh-CN" altLang="en-US" sz="3600" dirty="0"/>
          </a:p>
          <a:p>
            <a:pPr lvl="0" indent="0" fontAlgn="auto">
              <a:lnSpc>
                <a:spcPct val="190000"/>
              </a:lnSpc>
            </a:pPr>
            <a:r>
              <a:rPr lang="zh-CN" altLang="en-US" sz="3600" dirty="0"/>
              <a:t>二</a:t>
            </a:r>
            <a:endParaRPr lang="zh-CN" altLang="en-US" sz="3600" dirty="0"/>
          </a:p>
          <a:p>
            <a:pPr lvl="0" indent="0" fontAlgn="auto">
              <a:lnSpc>
                <a:spcPct val="190000"/>
              </a:lnSpc>
            </a:pPr>
            <a:r>
              <a:rPr lang="zh-CN" altLang="en-US" sz="3600" dirty="0"/>
              <a:t>三</a:t>
            </a:r>
            <a:endParaRPr lang="zh-CN" altLang="en-US" sz="3600" dirty="0"/>
          </a:p>
          <a:p>
            <a:pPr lvl="0" indent="0" fontAlgn="auto">
              <a:lnSpc>
                <a:spcPct val="190000"/>
              </a:lnSpc>
            </a:pPr>
            <a:r>
              <a:rPr lang="zh-CN" altLang="en-US" sz="3600" dirty="0"/>
              <a:t>四</a:t>
            </a:r>
            <a:endParaRPr lang="zh-CN" altLang="en-US" sz="3600" dirty="0"/>
          </a:p>
          <a:p>
            <a:pPr lvl="0" indent="0" fontAlgn="auto">
              <a:lnSpc>
                <a:spcPct val="190000"/>
              </a:lnSpc>
            </a:pPr>
            <a:r>
              <a:rPr lang="zh-CN" altLang="en-US" sz="3600" dirty="0"/>
              <a:t>五</a:t>
            </a:r>
            <a:endParaRPr lang="zh-CN" altLang="en-US" sz="3600" dirty="0"/>
          </a:p>
          <a:p>
            <a:pPr lvl="0" indent="0" fontAlgn="auto">
              <a:lnSpc>
                <a:spcPct val="190000"/>
              </a:lnSpc>
            </a:pPr>
            <a:r>
              <a:rPr lang="zh-CN" altLang="en-US" sz="3600" dirty="0"/>
              <a:t>六</a:t>
            </a:r>
            <a:endParaRPr lang="zh-CN" altLang="en-US" sz="3600" dirty="0"/>
          </a:p>
        </p:txBody>
      </p:sp>
      <p:sp>
        <p:nvSpPr>
          <p:cNvPr id="93" name="文本框 92"/>
          <p:cNvSpPr txBox="1"/>
          <p:nvPr userDrawn="1">
            <p:custDataLst>
              <p:tags r:id="rId2"/>
            </p:custDataLst>
          </p:nvPr>
        </p:nvSpPr>
        <p:spPr>
          <a:xfrm>
            <a:off x="4968875" y="724535"/>
            <a:ext cx="5334635" cy="737235"/>
          </a:xfrm>
          <a:prstGeom prst="rect">
            <a:avLst/>
          </a:prstGeom>
          <a:noFill/>
        </p:spPr>
        <p:txBody>
          <a:bodyPr wrap="square" rtlCol="0" anchor="t" anchorCtr="0">
            <a:spAutoFit/>
          </a:bodyPr>
          <a:p>
            <a:r>
              <a:rPr lang="zh-CN" altLang="en-US" sz="2400"/>
              <a:t>硅像素探测芯片</a:t>
            </a:r>
            <a:endParaRPr lang="zh-CN" altLang="en-US" sz="2400"/>
          </a:p>
          <a:p>
            <a:pPr indent="228600" fontAlgn="auto">
              <a:extLst>
                <a:ext uri="{35155182-B16C-46BC-9424-99874614C6A1}">
                  <wpsdc:indentchars xmlns:wpsdc="http://www.wps.cn/officeDocument/2017/drawingmlCustomData" val="100" checksum="3096386250"/>
                </a:ext>
              </a:extLst>
            </a:pPr>
            <a:r>
              <a:rPr lang="en-US" altLang="zh-CN"/>
              <a:t>EUDET</a:t>
            </a:r>
            <a:r>
              <a:rPr lang="zh-CN" altLang="en-US"/>
              <a:t>、三种数据读出架构</a:t>
            </a:r>
            <a:endParaRPr lang="zh-CN" altLang="en-US"/>
          </a:p>
        </p:txBody>
      </p:sp>
      <p:sp>
        <p:nvSpPr>
          <p:cNvPr id="94" name="文本框 93"/>
          <p:cNvSpPr txBox="1"/>
          <p:nvPr userDrawn="1">
            <p:custDataLst>
              <p:tags r:id="rId3"/>
            </p:custDataLst>
          </p:nvPr>
        </p:nvSpPr>
        <p:spPr>
          <a:xfrm>
            <a:off x="4968875" y="1659255"/>
            <a:ext cx="5334635" cy="737235"/>
          </a:xfrm>
          <a:prstGeom prst="rect">
            <a:avLst/>
          </a:prstGeom>
          <a:noFill/>
        </p:spPr>
        <p:txBody>
          <a:bodyPr wrap="square" rtlCol="0" anchor="t" anchorCtr="0">
            <a:spAutoFit/>
          </a:bodyPr>
          <a:p>
            <a:r>
              <a:rPr lang="en-US" altLang="zh-CN" sz="2400">
                <a:solidFill>
                  <a:srgbClr val="FF0000"/>
                </a:solidFill>
              </a:rPr>
              <a:t>MIMOSA</a:t>
            </a:r>
            <a:endParaRPr lang="zh-CN" altLang="en-US" sz="2400"/>
          </a:p>
          <a:p>
            <a:pPr indent="228600" fontAlgn="auto">
              <a:extLst>
                <a:ext uri="{35155182-B16C-46BC-9424-99874614C6A1}">
                  <wpsdc:indentchars xmlns:wpsdc="http://www.wps.cn/officeDocument/2017/drawingmlCustomData" val="100" checksum="3096386250"/>
                </a:ext>
              </a:extLst>
            </a:pPr>
            <a:r>
              <a:rPr lang="zh-CN" altLang="en-US"/>
              <a:t>国外成熟的读出电子学系统</a:t>
            </a:r>
            <a:endParaRPr lang="zh-CN" altLang="en-US"/>
          </a:p>
        </p:txBody>
      </p:sp>
      <p:sp>
        <p:nvSpPr>
          <p:cNvPr id="95" name="文本框 94"/>
          <p:cNvSpPr txBox="1"/>
          <p:nvPr userDrawn="1">
            <p:custDataLst>
              <p:tags r:id="rId4"/>
            </p:custDataLst>
          </p:nvPr>
        </p:nvSpPr>
        <p:spPr>
          <a:xfrm>
            <a:off x="4968875" y="2644775"/>
            <a:ext cx="5334635" cy="737235"/>
          </a:xfrm>
          <a:prstGeom prst="rect">
            <a:avLst/>
          </a:prstGeom>
          <a:noFill/>
        </p:spPr>
        <p:txBody>
          <a:bodyPr wrap="square" rtlCol="0" anchor="t" anchorCtr="0">
            <a:spAutoFit/>
          </a:bodyPr>
          <a:p>
            <a:r>
              <a:rPr lang="en-US" altLang="zh-CN" sz="2400"/>
              <a:t>TaichuPix</a:t>
            </a:r>
            <a:endParaRPr lang="zh-CN" altLang="en-US" sz="2400"/>
          </a:p>
          <a:p>
            <a:pPr indent="228600" fontAlgn="auto">
              <a:extLst>
                <a:ext uri="{35155182-B16C-46BC-9424-99874614C6A1}">
                  <wpsdc:indentchars xmlns:wpsdc="http://www.wps.cn/officeDocument/2017/drawingmlCustomData" val="100" checksum="3096386250"/>
                </a:ext>
              </a:extLst>
            </a:pPr>
            <a:r>
              <a:rPr lang="zh-CN" altLang="en-US"/>
              <a:t>快速读出、</a:t>
            </a:r>
            <a:r>
              <a:rPr lang="zh-CN" altLang="en-US">
                <a:sym typeface="+mn-ea"/>
              </a:rPr>
              <a:t>低功耗、</a:t>
            </a:r>
            <a:r>
              <a:rPr lang="zh-CN" altLang="en-US"/>
              <a:t>高时间分辨</a:t>
            </a:r>
            <a:endParaRPr lang="zh-CN" altLang="en-US"/>
          </a:p>
        </p:txBody>
      </p:sp>
      <p:sp>
        <p:nvSpPr>
          <p:cNvPr id="96" name="文本框 95"/>
          <p:cNvSpPr txBox="1"/>
          <p:nvPr userDrawn="1">
            <p:custDataLst>
              <p:tags r:id="rId5"/>
            </p:custDataLst>
          </p:nvPr>
        </p:nvSpPr>
        <p:spPr>
          <a:xfrm>
            <a:off x="4968875" y="3739515"/>
            <a:ext cx="5334635" cy="737235"/>
          </a:xfrm>
          <a:prstGeom prst="rect">
            <a:avLst/>
          </a:prstGeom>
          <a:noFill/>
        </p:spPr>
        <p:txBody>
          <a:bodyPr wrap="square" rtlCol="0" anchor="t" anchorCtr="0">
            <a:spAutoFit/>
          </a:bodyPr>
          <a:p>
            <a:r>
              <a:rPr lang="en-US" altLang="zh-CN" sz="2400"/>
              <a:t>JadePix</a:t>
            </a:r>
            <a:endParaRPr lang="zh-CN" altLang="en-US" sz="2400"/>
          </a:p>
          <a:p>
            <a:pPr indent="228600" fontAlgn="auto">
              <a:extLst>
                <a:ext uri="{35155182-B16C-46BC-9424-99874614C6A1}">
                  <wpsdc:indentchars xmlns:wpsdc="http://www.wps.cn/officeDocument/2017/drawingmlCustomData" val="100" checksum="3096386250"/>
                </a:ext>
              </a:extLst>
            </a:pPr>
            <a:r>
              <a:rPr lang="zh-CN" altLang="en-US"/>
              <a:t>全功能、小像素、低功耗、高空间分辨</a:t>
            </a:r>
            <a:endParaRPr lang="zh-CN" altLang="en-US"/>
          </a:p>
        </p:txBody>
      </p:sp>
      <p:sp>
        <p:nvSpPr>
          <p:cNvPr id="97" name="文本框 96"/>
          <p:cNvSpPr txBox="1"/>
          <p:nvPr userDrawn="1">
            <p:custDataLst>
              <p:tags r:id="rId6"/>
            </p:custDataLst>
          </p:nvPr>
        </p:nvSpPr>
        <p:spPr>
          <a:xfrm>
            <a:off x="4968875" y="4741545"/>
            <a:ext cx="5334635" cy="737235"/>
          </a:xfrm>
          <a:prstGeom prst="rect">
            <a:avLst/>
          </a:prstGeom>
          <a:noFill/>
        </p:spPr>
        <p:txBody>
          <a:bodyPr wrap="square" rtlCol="0" anchor="t" anchorCtr="0">
            <a:spAutoFit/>
          </a:bodyPr>
          <a:p>
            <a:r>
              <a:rPr lang="en-US" altLang="zh-CN" sz="2400"/>
              <a:t>TimePix</a:t>
            </a:r>
            <a:endParaRPr lang="zh-CN" altLang="en-US" sz="2400"/>
          </a:p>
          <a:p>
            <a:pPr indent="228600" fontAlgn="auto">
              <a:extLst>
                <a:ext uri="{35155182-B16C-46BC-9424-99874614C6A1}">
                  <wpsdc:indentchars xmlns:wpsdc="http://www.wps.cn/officeDocument/2017/drawingmlCustomData" val="100" checksum="3096386250"/>
                </a:ext>
              </a:extLst>
            </a:pPr>
            <a:r>
              <a:rPr lang="zh-CN" altLang="en-US"/>
              <a:t>专注于时间测量，高时间分辨</a:t>
            </a:r>
            <a:endParaRPr lang="zh-CN" altLang="en-US"/>
          </a:p>
        </p:txBody>
      </p:sp>
      <p:sp>
        <p:nvSpPr>
          <p:cNvPr id="2" name="文本框 1"/>
          <p:cNvSpPr txBox="1"/>
          <p:nvPr userDrawn="1">
            <p:custDataLst>
              <p:tags r:id="rId7"/>
            </p:custDataLst>
          </p:nvPr>
        </p:nvSpPr>
        <p:spPr>
          <a:xfrm>
            <a:off x="4968875" y="5819775"/>
            <a:ext cx="5334635" cy="737235"/>
          </a:xfrm>
          <a:prstGeom prst="rect">
            <a:avLst/>
          </a:prstGeom>
          <a:noFill/>
        </p:spPr>
        <p:txBody>
          <a:bodyPr wrap="square" rtlCol="0" anchor="t" anchorCtr="0">
            <a:spAutoFit/>
          </a:bodyPr>
          <a:p>
            <a:r>
              <a:rPr lang="zh-CN" altLang="en-US" sz="2400"/>
              <a:t>四款芯片性能对比</a:t>
            </a:r>
            <a:endParaRPr lang="zh-CN" altLang="en-US" sz="2400"/>
          </a:p>
          <a:p>
            <a:pPr indent="228600" fontAlgn="auto">
              <a:extLst>
                <a:ext uri="{35155182-B16C-46BC-9424-99874614C6A1}">
                  <wpsdc:indentchars xmlns:wpsdc="http://www.wps.cn/officeDocument/2017/drawingmlCustomData" val="100" checksum="3096386250"/>
                </a:ext>
              </a:extLst>
            </a:pPr>
            <a:r>
              <a:rPr lang="zh-CN" altLang="en-US"/>
              <a:t>空间分辨率、时间分辨率</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p:txBody>
          <a:bodyPr>
            <a:normAutofit fontScale="90000"/>
          </a:bodyPr>
          <a:p>
            <a:r>
              <a:rPr lang="zh-CN" altLang="en-US">
                <a:solidFill>
                  <a:schemeClr val="bg1"/>
                </a:solidFill>
              </a:rPr>
              <a:t>二、</a:t>
            </a:r>
            <a:r>
              <a:rPr lang="en-US" altLang="zh-CN">
                <a:solidFill>
                  <a:schemeClr val="bg1"/>
                </a:solidFill>
              </a:rPr>
              <a:t>MIMOSA</a:t>
            </a:r>
            <a:r>
              <a:rPr lang="zh-CN" altLang="en-US">
                <a:solidFill>
                  <a:schemeClr val="bg1"/>
                </a:solidFill>
              </a:rPr>
              <a:t>介绍</a:t>
            </a:r>
            <a:endParaRPr lang="zh-CN" altLang="en-US">
              <a:solidFill>
                <a:schemeClr val="bg1"/>
              </a:solidFill>
            </a:endParaRPr>
          </a:p>
        </p:txBody>
      </p:sp>
      <p:pic>
        <p:nvPicPr>
          <p:cNvPr id="18" name="图片 17"/>
          <p:cNvPicPr>
            <a:picLocks noChangeAspect="1"/>
          </p:cNvPicPr>
          <p:nvPr>
            <p:custDataLst>
              <p:tags r:id="rId1"/>
            </p:custDataLst>
          </p:nvPr>
        </p:nvPicPr>
        <p:blipFill>
          <a:blip r:embed="rId2"/>
          <a:srcRect r="2648" b="10308"/>
          <a:stretch>
            <a:fillRect/>
          </a:stretch>
        </p:blipFill>
        <p:spPr>
          <a:xfrm>
            <a:off x="677545" y="1419860"/>
            <a:ext cx="4513580" cy="3160395"/>
          </a:xfrm>
          <a:prstGeom prst="rect">
            <a:avLst/>
          </a:prstGeom>
        </p:spPr>
      </p:pic>
      <p:sp>
        <p:nvSpPr>
          <p:cNvPr id="21" name="文本框 20"/>
          <p:cNvSpPr txBox="1"/>
          <p:nvPr/>
        </p:nvSpPr>
        <p:spPr>
          <a:xfrm>
            <a:off x="373380" y="903605"/>
            <a:ext cx="5122545" cy="460375"/>
          </a:xfrm>
          <a:prstGeom prst="rect">
            <a:avLst/>
          </a:prstGeom>
          <a:noFill/>
        </p:spPr>
        <p:txBody>
          <a:bodyPr wrap="square" rtlCol="0">
            <a:spAutoFit/>
          </a:bodyPr>
          <a:p>
            <a:r>
              <a:rPr lang="en-US" altLang="zh-CN" sz="2000"/>
              <a:t>MIMOSA26——1152</a:t>
            </a:r>
            <a:r>
              <a:rPr lang="zh-CN" altLang="en-US" sz="2000"/>
              <a:t>（</a:t>
            </a:r>
            <a:r>
              <a:rPr lang="en-US" altLang="zh-CN" sz="2000"/>
              <a:t>col</a:t>
            </a:r>
            <a:r>
              <a:rPr lang="zh-CN" altLang="en-US" sz="2000"/>
              <a:t>）×</a:t>
            </a:r>
            <a:r>
              <a:rPr lang="en-US" altLang="zh-CN" sz="2000"/>
              <a:t>576</a:t>
            </a:r>
            <a:r>
              <a:rPr lang="zh-CN" altLang="en-US" sz="2000"/>
              <a:t>（</a:t>
            </a:r>
            <a:r>
              <a:rPr lang="en-US" altLang="zh-CN" sz="2000"/>
              <a:t>row</a:t>
            </a:r>
            <a:r>
              <a:rPr lang="zh-CN" altLang="en-US" sz="2400"/>
              <a:t>）</a:t>
            </a:r>
            <a:endParaRPr lang="zh-CN" altLang="en-US" sz="2400"/>
          </a:p>
        </p:txBody>
      </p:sp>
      <p:graphicFrame>
        <p:nvGraphicFramePr>
          <p:cNvPr id="6" name="表格 5"/>
          <p:cNvGraphicFramePr/>
          <p:nvPr/>
        </p:nvGraphicFramePr>
        <p:xfrm>
          <a:off x="1696085" y="4751705"/>
          <a:ext cx="8532495" cy="1905000"/>
        </p:xfrm>
        <a:graphic>
          <a:graphicData uri="http://schemas.openxmlformats.org/drawingml/2006/table">
            <a:tbl>
              <a:tblPr firstRow="1" bandRow="1">
                <a:tableStyleId>{5C22544A-7EE6-4342-B048-85BDC9FD1C3A}</a:tableStyleId>
              </a:tblPr>
              <a:tblGrid>
                <a:gridCol w="2844165"/>
                <a:gridCol w="2844165"/>
                <a:gridCol w="2844165"/>
              </a:tblGrid>
              <a:tr h="381000">
                <a:tc>
                  <a:txBody>
                    <a:bodyPr/>
                    <a:p>
                      <a:pPr>
                        <a:buNone/>
                      </a:pPr>
                      <a:r>
                        <a:rPr lang="zh-CN" altLang="en-US"/>
                        <a:t>芯片</a:t>
                      </a:r>
                      <a:endParaRPr lang="zh-CN" altLang="en-US"/>
                    </a:p>
                  </a:txBody>
                  <a:tcPr/>
                </a:tc>
                <a:tc>
                  <a:txBody>
                    <a:bodyPr/>
                    <a:p>
                      <a:pPr>
                        <a:buNone/>
                      </a:pPr>
                      <a:r>
                        <a:rPr lang="en-US" altLang="zh-CN"/>
                        <a:t>MIMOSA26</a:t>
                      </a:r>
                      <a:endParaRPr lang="en-US" altLang="zh-CN"/>
                    </a:p>
                  </a:txBody>
                  <a:tcPr/>
                </a:tc>
                <a:tc>
                  <a:txBody>
                    <a:bodyPr/>
                    <a:p>
                      <a:pPr>
                        <a:buNone/>
                      </a:pPr>
                      <a:r>
                        <a:rPr lang="en-US" altLang="zh-CN"/>
                        <a:t>MIMOSA28</a:t>
                      </a:r>
                      <a:endParaRPr lang="en-US" altLang="zh-CN"/>
                    </a:p>
                  </a:txBody>
                  <a:tcPr/>
                </a:tc>
              </a:tr>
              <a:tr h="381000">
                <a:tc>
                  <a:txBody>
                    <a:bodyPr/>
                    <a:p>
                      <a:pPr>
                        <a:buNone/>
                      </a:pPr>
                      <a:r>
                        <a:rPr lang="zh-CN" altLang="en-US"/>
                        <a:t>像素尺寸</a:t>
                      </a:r>
                      <a:endParaRPr lang="zh-CN" altLang="en-US"/>
                    </a:p>
                  </a:txBody>
                  <a:tcPr/>
                </a:tc>
                <a:tc>
                  <a:txBody>
                    <a:bodyPr/>
                    <a:p>
                      <a:pPr>
                        <a:buNone/>
                      </a:pPr>
                      <a:r>
                        <a:rPr lang="en-US" altLang="zh-CN"/>
                        <a:t>18.4</a:t>
                      </a:r>
                      <a:r>
                        <a:rPr lang="en-US" altLang="zh-CN" sz="1800">
                          <a:sym typeface="+mn-ea"/>
                        </a:rPr>
                        <a:t>μm</a:t>
                      </a:r>
                      <a:r>
                        <a:rPr lang="zh-CN" altLang="en-US"/>
                        <a:t>×</a:t>
                      </a:r>
                      <a:r>
                        <a:rPr lang="en-US" altLang="zh-CN" sz="1800">
                          <a:sym typeface="+mn-ea"/>
                        </a:rPr>
                        <a:t>18.4μm</a:t>
                      </a:r>
                      <a:endParaRPr lang="zh-CN" altLang="en-US" baseline="30000"/>
                    </a:p>
                  </a:txBody>
                  <a:tcPr/>
                </a:tc>
                <a:tc>
                  <a:txBody>
                    <a:bodyPr/>
                    <a:p>
                      <a:pPr>
                        <a:buNone/>
                      </a:pPr>
                      <a:r>
                        <a:rPr lang="en-US" altLang="zh-CN" sz="1800">
                          <a:sym typeface="+mn-ea"/>
                        </a:rPr>
                        <a:t>20.7</a:t>
                      </a:r>
                      <a:r>
                        <a:rPr lang="en-US" altLang="zh-CN" sz="1800">
                          <a:sym typeface="+mn-ea"/>
                        </a:rPr>
                        <a:t>μm</a:t>
                      </a:r>
                      <a:r>
                        <a:rPr lang="zh-CN" altLang="en-US" sz="1800">
                          <a:sym typeface="+mn-ea"/>
                        </a:rPr>
                        <a:t>×</a:t>
                      </a:r>
                      <a:r>
                        <a:rPr lang="en-US" altLang="zh-CN" sz="1800">
                          <a:sym typeface="+mn-ea"/>
                        </a:rPr>
                        <a:t>20.7μ</a:t>
                      </a:r>
                      <a:r>
                        <a:rPr lang="en-US" altLang="zh-CN" sz="1800">
                          <a:sym typeface="+mn-ea"/>
                        </a:rPr>
                        <a:t>m</a:t>
                      </a:r>
                      <a:endParaRPr lang="zh-CN" altLang="en-US"/>
                    </a:p>
                  </a:txBody>
                  <a:tcPr/>
                </a:tc>
              </a:tr>
              <a:tr h="381000">
                <a:tc>
                  <a:txBody>
                    <a:bodyPr/>
                    <a:p>
                      <a:pPr>
                        <a:buNone/>
                      </a:pPr>
                      <a:r>
                        <a:rPr lang="zh-CN" altLang="en-US"/>
                        <a:t>整体芯片大小</a:t>
                      </a:r>
                      <a:endParaRPr lang="zh-CN" altLang="en-US"/>
                    </a:p>
                  </a:txBody>
                  <a:tcPr/>
                </a:tc>
                <a:tc>
                  <a:txBody>
                    <a:bodyPr/>
                    <a:p>
                      <a:pPr>
                        <a:buNone/>
                      </a:pPr>
                      <a:r>
                        <a:rPr lang="en-US" altLang="zh-CN"/>
                        <a:t>13.7mm</a:t>
                      </a:r>
                      <a:r>
                        <a:rPr lang="zh-CN" altLang="en-US"/>
                        <a:t>×</a:t>
                      </a:r>
                      <a:r>
                        <a:rPr lang="en-US" altLang="zh-CN"/>
                        <a:t>21.5mm</a:t>
                      </a:r>
                      <a:endParaRPr lang="en-US" altLang="zh-CN" baseline="30000"/>
                    </a:p>
                  </a:txBody>
                  <a:tcPr/>
                </a:tc>
                <a:tc>
                  <a:txBody>
                    <a:bodyPr/>
                    <a:p>
                      <a:pPr>
                        <a:buNone/>
                      </a:pPr>
                      <a:r>
                        <a:rPr lang="en-US" altLang="zh-CN" sz="1800">
                          <a:sym typeface="+mn-ea"/>
                        </a:rPr>
                        <a:t>20.22mm</a:t>
                      </a:r>
                      <a:r>
                        <a:rPr lang="zh-CN" altLang="en-US" sz="1800">
                          <a:sym typeface="+mn-ea"/>
                        </a:rPr>
                        <a:t>×</a:t>
                      </a:r>
                      <a:r>
                        <a:rPr lang="en-US" altLang="zh-CN" sz="1800">
                          <a:sym typeface="+mn-ea"/>
                        </a:rPr>
                        <a:t>22.71mm</a:t>
                      </a:r>
                      <a:endParaRPr lang="zh-CN" altLang="en-US"/>
                    </a:p>
                  </a:txBody>
                  <a:tcPr/>
                </a:tc>
              </a:tr>
              <a:tr h="381000">
                <a:tc>
                  <a:txBody>
                    <a:bodyPr/>
                    <a:p>
                      <a:pPr>
                        <a:buNone/>
                      </a:pPr>
                      <a:r>
                        <a:rPr lang="zh-CN" altLang="en-US"/>
                        <a:t>空间分辨率</a:t>
                      </a:r>
                      <a:endParaRPr lang="zh-CN" altLang="en-US"/>
                    </a:p>
                  </a:txBody>
                  <a:tcPr/>
                </a:tc>
                <a:tc>
                  <a:txBody>
                    <a:bodyPr/>
                    <a:p>
                      <a:pPr>
                        <a:buNone/>
                      </a:pPr>
                      <a:r>
                        <a:rPr lang="zh-CN" altLang="en-US"/>
                        <a:t>几微米</a:t>
                      </a:r>
                      <a:endParaRPr lang="zh-CN" altLang="en-US"/>
                    </a:p>
                  </a:txBody>
                  <a:tcPr/>
                </a:tc>
                <a:tc>
                  <a:txBody>
                    <a:bodyPr/>
                    <a:p>
                      <a:pPr>
                        <a:buNone/>
                      </a:pPr>
                      <a:r>
                        <a:rPr lang="zh-CN" altLang="en-US"/>
                        <a:t>几微米</a:t>
                      </a:r>
                      <a:endParaRPr lang="zh-CN" altLang="en-US"/>
                    </a:p>
                  </a:txBody>
                  <a:tcPr/>
                </a:tc>
              </a:tr>
              <a:tr h="381000">
                <a:tc>
                  <a:txBody>
                    <a:bodyPr/>
                    <a:p>
                      <a:pPr>
                        <a:buNone/>
                      </a:pPr>
                      <a:r>
                        <a:rPr lang="zh-CN" altLang="en-US"/>
                        <a:t>读出时间</a:t>
                      </a:r>
                      <a:r>
                        <a:rPr lang="en-US" altLang="zh-CN"/>
                        <a:t>/</a:t>
                      </a:r>
                      <a:r>
                        <a:rPr lang="zh-CN" altLang="en-US"/>
                        <a:t>帧（每行</a:t>
                      </a:r>
                      <a:r>
                        <a:rPr lang="en-US" altLang="zh-CN"/>
                        <a:t>0.2μs</a:t>
                      </a:r>
                      <a:r>
                        <a:rPr lang="zh-CN" altLang="en-US"/>
                        <a:t>）</a:t>
                      </a:r>
                      <a:endParaRPr lang="zh-CN" altLang="en-US"/>
                    </a:p>
                  </a:txBody>
                  <a:tcPr/>
                </a:tc>
                <a:tc>
                  <a:txBody>
                    <a:bodyPr/>
                    <a:p>
                      <a:pPr>
                        <a:buNone/>
                      </a:pPr>
                      <a:r>
                        <a:rPr lang="en-US" altLang="zh-CN"/>
                        <a:t>115.2μs</a:t>
                      </a:r>
                      <a:endParaRPr lang="en-US" altLang="zh-CN"/>
                    </a:p>
                  </a:txBody>
                  <a:tcPr/>
                </a:tc>
                <a:tc>
                  <a:txBody>
                    <a:bodyPr/>
                    <a:p>
                      <a:pPr>
                        <a:buNone/>
                      </a:pPr>
                      <a:r>
                        <a:rPr lang="en-US" altLang="zh-CN"/>
                        <a:t>185.6μs</a:t>
                      </a:r>
                      <a:endParaRPr lang="en-US" altLang="zh-CN"/>
                    </a:p>
                  </a:txBody>
                  <a:tcPr/>
                </a:tc>
              </a:tr>
            </a:tbl>
          </a:graphicData>
        </a:graphic>
      </p:graphicFrame>
      <p:sp>
        <p:nvSpPr>
          <p:cNvPr id="7" name="文本框 6"/>
          <p:cNvSpPr txBox="1"/>
          <p:nvPr>
            <p:custDataLst>
              <p:tags r:id="rId3"/>
            </p:custDataLst>
          </p:nvPr>
        </p:nvSpPr>
        <p:spPr>
          <a:xfrm>
            <a:off x="6675120" y="903605"/>
            <a:ext cx="5183505" cy="460375"/>
          </a:xfrm>
          <a:prstGeom prst="rect">
            <a:avLst/>
          </a:prstGeom>
          <a:noFill/>
        </p:spPr>
        <p:txBody>
          <a:bodyPr wrap="square" rtlCol="0">
            <a:spAutoFit/>
          </a:bodyPr>
          <a:p>
            <a:r>
              <a:rPr lang="en-US" altLang="zh-CN" sz="2000"/>
              <a:t>MIMOSA28——960</a:t>
            </a:r>
            <a:r>
              <a:rPr lang="zh-CN" altLang="en-US" sz="2000"/>
              <a:t>（</a:t>
            </a:r>
            <a:r>
              <a:rPr lang="en-US" altLang="zh-CN" sz="2000"/>
              <a:t>col</a:t>
            </a:r>
            <a:r>
              <a:rPr lang="zh-CN" altLang="en-US" sz="2000"/>
              <a:t>）×</a:t>
            </a:r>
            <a:r>
              <a:rPr lang="en-US" altLang="zh-CN" sz="2000"/>
              <a:t>928</a:t>
            </a:r>
            <a:r>
              <a:rPr lang="zh-CN" altLang="en-US" sz="2000"/>
              <a:t>（</a:t>
            </a:r>
            <a:r>
              <a:rPr lang="en-US" altLang="zh-CN" sz="2000"/>
              <a:t>row</a:t>
            </a:r>
            <a:r>
              <a:rPr lang="zh-CN" altLang="en-US" sz="2400"/>
              <a:t>）</a:t>
            </a:r>
            <a:endParaRPr lang="zh-CN" altLang="en-US" sz="2400"/>
          </a:p>
        </p:txBody>
      </p:sp>
      <p:pic>
        <p:nvPicPr>
          <p:cNvPr id="8" name="图片 7"/>
          <p:cNvPicPr>
            <a:picLocks noChangeAspect="1"/>
          </p:cNvPicPr>
          <p:nvPr/>
        </p:nvPicPr>
        <p:blipFill>
          <a:blip r:embed="rId4"/>
          <a:stretch>
            <a:fillRect/>
          </a:stretch>
        </p:blipFill>
        <p:spPr>
          <a:xfrm>
            <a:off x="7371080" y="1363980"/>
            <a:ext cx="3366770" cy="3216275"/>
          </a:xfrm>
          <a:prstGeom prst="rect">
            <a:avLst/>
          </a:prstGeom>
        </p:spPr>
      </p:pic>
      <p:sp>
        <p:nvSpPr>
          <p:cNvPr id="2" name="灯片编号占位符 1"/>
          <p:cNvSpPr>
            <a:spLocks noGrp="1"/>
          </p:cNvSpPr>
          <p:nvPr>
            <p:ph type="sldNum" sz="quarter" idx="4"/>
          </p:nvPr>
        </p:nvSpPr>
        <p:spPr/>
        <p:txBody>
          <a:bodyPr/>
          <a:p>
            <a:fld id="{3A270FAB-2E32-4B70-91F8-C307173C45F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p:txBody>
          <a:bodyPr>
            <a:normAutofit fontScale="90000"/>
          </a:bodyPr>
          <a:p>
            <a:r>
              <a:rPr lang="zh-CN" altLang="en-US">
                <a:solidFill>
                  <a:schemeClr val="bg1"/>
                </a:solidFill>
                <a:sym typeface="+mn-ea"/>
              </a:rPr>
              <a:t>二、</a:t>
            </a:r>
            <a:r>
              <a:rPr lang="en-US" altLang="zh-CN">
                <a:solidFill>
                  <a:schemeClr val="bg1"/>
                </a:solidFill>
                <a:sym typeface="+mn-ea"/>
              </a:rPr>
              <a:t>MIMOSA</a:t>
            </a:r>
            <a:r>
              <a:rPr lang="zh-CN" altLang="en-US">
                <a:solidFill>
                  <a:schemeClr val="bg1"/>
                </a:solidFill>
                <a:sym typeface="+mn-ea"/>
              </a:rPr>
              <a:t>传统读出方法</a:t>
            </a:r>
            <a:endParaRPr lang="zh-CN" altLang="en-US">
              <a:solidFill>
                <a:schemeClr val="bg1"/>
              </a:solidFill>
              <a:sym typeface="+mn-ea"/>
            </a:endParaRPr>
          </a:p>
        </p:txBody>
      </p:sp>
      <p:pic>
        <p:nvPicPr>
          <p:cNvPr id="2" name="图片 1"/>
          <p:cNvPicPr>
            <a:picLocks noChangeAspect="1"/>
          </p:cNvPicPr>
          <p:nvPr>
            <p:custDataLst>
              <p:tags r:id="rId1"/>
            </p:custDataLst>
          </p:nvPr>
        </p:nvPicPr>
        <p:blipFill>
          <a:blip r:embed="rId2"/>
          <a:stretch>
            <a:fillRect/>
          </a:stretch>
        </p:blipFill>
        <p:spPr>
          <a:xfrm>
            <a:off x="247015" y="1000125"/>
            <a:ext cx="6824980" cy="4572635"/>
          </a:xfrm>
          <a:prstGeom prst="rect">
            <a:avLst/>
          </a:prstGeom>
        </p:spPr>
      </p:pic>
      <p:sp>
        <p:nvSpPr>
          <p:cNvPr id="4" name="文本框 3"/>
          <p:cNvSpPr txBox="1"/>
          <p:nvPr>
            <p:custDataLst>
              <p:tags r:id="rId3"/>
            </p:custDataLst>
          </p:nvPr>
        </p:nvSpPr>
        <p:spPr>
          <a:xfrm>
            <a:off x="7689850" y="2459990"/>
            <a:ext cx="3376295" cy="1937385"/>
          </a:xfrm>
          <a:prstGeom prst="rect">
            <a:avLst/>
          </a:prstGeom>
          <a:noFill/>
        </p:spPr>
        <p:txBody>
          <a:bodyPr wrap="square" rtlCol="0">
            <a:noAutofit/>
          </a:bodyPr>
          <a:p>
            <a:pPr>
              <a:lnSpc>
                <a:spcPct val="130000"/>
              </a:lnSpc>
            </a:pPr>
            <a:r>
              <a:rPr lang="zh-CN" altLang="en-US" sz="2400"/>
              <a:t>稀疏矩阵扫描算法：</a:t>
            </a:r>
            <a:endParaRPr lang="zh-CN" altLang="en-US" sz="2400"/>
          </a:p>
          <a:p>
            <a:pPr marL="228600" indent="0" fontAlgn="auto">
              <a:lnSpc>
                <a:spcPct val="130000"/>
              </a:lnSpc>
              <a:extLst>
                <a:ext uri="{35155182-B16C-46BC-9424-99874614C6A1}">
                  <wpsdc:marlchars xmlns:wpsdc="http://www.wps.cn/officeDocument/2017/drawingmlCustomData" val="100" checksum="1487870873"/>
                </a:ext>
              </a:extLst>
            </a:pPr>
            <a:r>
              <a:rPr lang="zh-CN" altLang="en-US" sz="2000"/>
              <a:t>适用于矩阵中大量为0的情况，即只记录为1的情况。</a:t>
            </a:r>
            <a:endParaRPr lang="zh-CN" altLang="en-US" sz="2000"/>
          </a:p>
        </p:txBody>
      </p:sp>
      <p:graphicFrame>
        <p:nvGraphicFramePr>
          <p:cNvPr id="8" name="表格 7"/>
          <p:cNvGraphicFramePr/>
          <p:nvPr/>
        </p:nvGraphicFramePr>
        <p:xfrm>
          <a:off x="1826895" y="5960745"/>
          <a:ext cx="9239250" cy="762000"/>
        </p:xfrm>
        <a:graphic>
          <a:graphicData uri="http://schemas.openxmlformats.org/drawingml/2006/table">
            <a:tbl>
              <a:tblPr firstRow="1" bandRow="1">
                <a:tableStyleId>{5C22544A-7EE6-4342-B048-85BDC9FD1C3A}</a:tableStyleId>
              </a:tblPr>
              <a:tblGrid>
                <a:gridCol w="909320"/>
                <a:gridCol w="870624"/>
                <a:gridCol w="532805"/>
                <a:gridCol w="532805"/>
                <a:gridCol w="532804"/>
                <a:gridCol w="532805"/>
                <a:gridCol w="532805"/>
                <a:gridCol w="532805"/>
                <a:gridCol w="532804"/>
                <a:gridCol w="532805"/>
                <a:gridCol w="532805"/>
                <a:gridCol w="532804"/>
                <a:gridCol w="532805"/>
                <a:gridCol w="532805"/>
                <a:gridCol w="532804"/>
                <a:gridCol w="532805"/>
              </a:tblGrid>
              <a:tr h="381000">
                <a:tc>
                  <a:txBody>
                    <a:bodyPr/>
                    <a:p>
                      <a:pPr>
                        <a:buNone/>
                      </a:pPr>
                      <a:r>
                        <a:rPr lang="en-US" altLang="zh-CN"/>
                        <a:t>0</a:t>
                      </a:r>
                      <a:endParaRPr lang="en-US" altLang="zh-CN"/>
                    </a:p>
                  </a:txBody>
                  <a:tcPr/>
                </a:tc>
                <a:tc>
                  <a:txBody>
                    <a:bodyPr/>
                    <a:p>
                      <a:pPr>
                        <a:buNone/>
                      </a:pPr>
                      <a:r>
                        <a:rPr lang="en-US" altLang="zh-CN"/>
                        <a:t>1</a:t>
                      </a:r>
                      <a:endParaRPr lang="en-US" altLang="zh-CN"/>
                    </a:p>
                  </a:txBody>
                  <a:tcPr/>
                </a:tc>
                <a:tc>
                  <a:txBody>
                    <a:bodyPr/>
                    <a:p>
                      <a:pPr>
                        <a:buNone/>
                      </a:pPr>
                      <a:r>
                        <a:rPr lang="en-US" altLang="zh-CN"/>
                        <a:t>2</a:t>
                      </a:r>
                      <a:endParaRPr lang="en-US" altLang="zh-CN"/>
                    </a:p>
                  </a:txBody>
                  <a:tcPr/>
                </a:tc>
                <a:tc>
                  <a:txBody>
                    <a:bodyPr/>
                    <a:p>
                      <a:pPr>
                        <a:buNone/>
                      </a:pPr>
                      <a:r>
                        <a:rPr lang="en-US" altLang="zh-CN"/>
                        <a:t>3</a:t>
                      </a:r>
                      <a:endParaRPr lang="en-US" altLang="zh-CN"/>
                    </a:p>
                  </a:txBody>
                  <a:tcPr/>
                </a:tc>
                <a:tc>
                  <a:txBody>
                    <a:bodyPr/>
                    <a:p>
                      <a:pPr>
                        <a:buNone/>
                      </a:pPr>
                      <a:r>
                        <a:rPr lang="en-US" altLang="zh-CN"/>
                        <a:t>4</a:t>
                      </a:r>
                      <a:endParaRPr lang="en-US" altLang="zh-CN"/>
                    </a:p>
                  </a:txBody>
                  <a:tcPr/>
                </a:tc>
                <a:tc>
                  <a:txBody>
                    <a:bodyPr/>
                    <a:p>
                      <a:pPr>
                        <a:buNone/>
                      </a:pPr>
                      <a:r>
                        <a:rPr lang="en-US" altLang="zh-CN"/>
                        <a:t>5</a:t>
                      </a:r>
                      <a:endParaRPr lang="en-US" altLang="zh-CN"/>
                    </a:p>
                  </a:txBody>
                  <a:tcPr/>
                </a:tc>
                <a:tc>
                  <a:txBody>
                    <a:bodyPr/>
                    <a:p>
                      <a:pPr>
                        <a:buNone/>
                      </a:pPr>
                      <a:r>
                        <a:rPr lang="en-US" altLang="zh-CN"/>
                        <a:t>6</a:t>
                      </a:r>
                      <a:endParaRPr lang="en-US" altLang="zh-CN"/>
                    </a:p>
                  </a:txBody>
                  <a:tcPr/>
                </a:tc>
                <a:tc>
                  <a:txBody>
                    <a:bodyPr/>
                    <a:p>
                      <a:pPr>
                        <a:buNone/>
                      </a:pPr>
                      <a:r>
                        <a:rPr lang="en-US" altLang="zh-CN"/>
                        <a:t>7</a:t>
                      </a:r>
                      <a:endParaRPr lang="en-US" altLang="zh-CN"/>
                    </a:p>
                  </a:txBody>
                  <a:tcPr/>
                </a:tc>
                <a:tc>
                  <a:txBody>
                    <a:bodyPr/>
                    <a:p>
                      <a:pPr>
                        <a:buNone/>
                      </a:pPr>
                      <a:r>
                        <a:rPr lang="en-US" altLang="zh-CN"/>
                        <a:t>8</a:t>
                      </a:r>
                      <a:endParaRPr lang="en-US" altLang="zh-CN"/>
                    </a:p>
                  </a:txBody>
                  <a:tcPr/>
                </a:tc>
                <a:tc>
                  <a:txBody>
                    <a:bodyPr/>
                    <a:p>
                      <a:pPr>
                        <a:buNone/>
                      </a:pPr>
                      <a:r>
                        <a:rPr lang="en-US" altLang="zh-CN"/>
                        <a:t>9</a:t>
                      </a:r>
                      <a:endParaRPr lang="en-US" altLang="zh-CN"/>
                    </a:p>
                  </a:txBody>
                  <a:tcPr/>
                </a:tc>
                <a:tc>
                  <a:txBody>
                    <a:bodyPr/>
                    <a:p>
                      <a:pPr>
                        <a:buNone/>
                      </a:pPr>
                      <a:r>
                        <a:rPr lang="en-US" altLang="zh-CN"/>
                        <a:t>10</a:t>
                      </a:r>
                      <a:endParaRPr lang="en-US" altLang="zh-CN"/>
                    </a:p>
                  </a:txBody>
                  <a:tcPr/>
                </a:tc>
                <a:tc>
                  <a:txBody>
                    <a:bodyPr/>
                    <a:p>
                      <a:pPr>
                        <a:buNone/>
                      </a:pPr>
                      <a:r>
                        <a:rPr lang="en-US" altLang="zh-CN"/>
                        <a:t>11</a:t>
                      </a:r>
                      <a:endParaRPr lang="en-US" altLang="zh-CN"/>
                    </a:p>
                  </a:txBody>
                  <a:tcPr/>
                </a:tc>
                <a:tc>
                  <a:txBody>
                    <a:bodyPr/>
                    <a:p>
                      <a:pPr>
                        <a:buNone/>
                      </a:pPr>
                      <a:r>
                        <a:rPr lang="en-US" altLang="zh-CN"/>
                        <a:t>12</a:t>
                      </a:r>
                      <a:endParaRPr lang="en-US" altLang="zh-CN"/>
                    </a:p>
                  </a:txBody>
                  <a:tcPr/>
                </a:tc>
                <a:tc>
                  <a:txBody>
                    <a:bodyPr/>
                    <a:p>
                      <a:pPr>
                        <a:buNone/>
                      </a:pPr>
                      <a:r>
                        <a:rPr lang="en-US" altLang="zh-CN"/>
                        <a:t>13</a:t>
                      </a:r>
                      <a:endParaRPr lang="en-US" altLang="zh-CN"/>
                    </a:p>
                  </a:txBody>
                  <a:tcPr/>
                </a:tc>
                <a:tc>
                  <a:txBody>
                    <a:bodyPr/>
                    <a:p>
                      <a:pPr>
                        <a:buNone/>
                      </a:pPr>
                      <a:r>
                        <a:rPr lang="en-US" altLang="zh-CN"/>
                        <a:t>14</a:t>
                      </a:r>
                      <a:endParaRPr lang="en-US" altLang="zh-CN"/>
                    </a:p>
                  </a:txBody>
                  <a:tcPr/>
                </a:tc>
                <a:tc>
                  <a:txBody>
                    <a:bodyPr/>
                    <a:p>
                      <a:pPr>
                        <a:buNone/>
                      </a:pPr>
                      <a:r>
                        <a:rPr lang="en-US" altLang="zh-CN"/>
                        <a:t>15</a:t>
                      </a:r>
                      <a:endParaRPr lang="en-US" altLang="zh-CN"/>
                    </a:p>
                  </a:txBody>
                  <a:tcPr/>
                </a:tc>
              </a:tr>
              <a:tr h="381000">
                <a:tc gridSpan="2">
                  <a:txBody>
                    <a:bodyPr/>
                    <a:p>
                      <a:pPr>
                        <a:buNone/>
                      </a:pPr>
                      <a:r>
                        <a:rPr lang="zh-CN" altLang="en-US"/>
                        <a:t>着火像素数目</a:t>
                      </a:r>
                      <a:endParaRPr lang="zh-CN" altLang="en-US"/>
                    </a:p>
                  </a:txBody>
                  <a:tcPr/>
                </a:tc>
                <a:tc hMerge="1">
                  <a:tcPr/>
                </a:tc>
                <a:tc gridSpan="10">
                  <a:txBody>
                    <a:bodyPr/>
                    <a:p>
                      <a:pPr algn="ctr">
                        <a:buNone/>
                      </a:pPr>
                      <a:r>
                        <a:rPr lang="zh-CN" altLang="en-US"/>
                        <a:t>列地址</a:t>
                      </a:r>
                      <a:endParaRPr lang="zh-CN" altLang="en-US"/>
                    </a:p>
                  </a:txBody>
                  <a:tcPr anchor="t" anchorCtr="0"/>
                </a:tc>
                <a:tc hMerge="1">
                  <a:tcPr/>
                </a:tc>
                <a:tc hMerge="1">
                  <a:tcPr/>
                </a:tc>
                <a:tc hMerge="1">
                  <a:tcPr/>
                </a:tc>
                <a:tc hMerge="1">
                  <a:tcPr/>
                </a:tc>
                <a:tc hMerge="1">
                  <a:tcPr/>
                </a:tc>
                <a:tc hMerge="1">
                  <a:tcPr/>
                </a:tc>
                <a:tc hMerge="1">
                  <a:tcPr/>
                </a:tc>
                <a:tc hMerge="1">
                  <a:tcPr/>
                </a:tc>
                <a:tc hMerge="1">
                  <a:tcPr/>
                </a:tc>
                <a:tc>
                  <a:txBody>
                    <a:bodyPr/>
                    <a:p>
                      <a:pPr>
                        <a:buNone/>
                      </a:pPr>
                      <a:r>
                        <a:rPr lang="en-US" altLang="zh-CN"/>
                        <a:t>0</a:t>
                      </a:r>
                      <a:endParaRPr lang="en-US" altLang="zh-CN"/>
                    </a:p>
                  </a:txBody>
                  <a:tcPr/>
                </a:tc>
                <a:tc>
                  <a:txBody>
                    <a:bodyPr/>
                    <a:p>
                      <a:pPr>
                        <a:buNone/>
                      </a:pPr>
                      <a:r>
                        <a:rPr lang="en-US" altLang="zh-CN"/>
                        <a:t>0</a:t>
                      </a:r>
                      <a:endParaRPr lang="en-US" altLang="zh-CN"/>
                    </a:p>
                  </a:txBody>
                  <a:tcPr/>
                </a:tc>
                <a:tc>
                  <a:txBody>
                    <a:bodyPr/>
                    <a:p>
                      <a:pPr>
                        <a:buNone/>
                      </a:pPr>
                      <a:r>
                        <a:rPr lang="en-US" altLang="zh-CN"/>
                        <a:t>0</a:t>
                      </a:r>
                      <a:endParaRPr lang="en-US" altLang="zh-CN"/>
                    </a:p>
                  </a:txBody>
                  <a:tcPr/>
                </a:tc>
                <a:tc>
                  <a:txBody>
                    <a:bodyPr/>
                    <a:p>
                      <a:pPr>
                        <a:buNone/>
                      </a:pPr>
                      <a:r>
                        <a:rPr lang="en-US" altLang="zh-CN"/>
                        <a:t>0</a:t>
                      </a:r>
                      <a:endParaRPr lang="en-US" altLang="zh-CN"/>
                    </a:p>
                  </a:txBody>
                  <a:tcPr/>
                </a:tc>
              </a:tr>
            </a:tbl>
          </a:graphicData>
        </a:graphic>
      </p:graphicFrame>
      <p:sp>
        <p:nvSpPr>
          <p:cNvPr id="9" name="文本框 8"/>
          <p:cNvSpPr txBox="1"/>
          <p:nvPr/>
        </p:nvSpPr>
        <p:spPr>
          <a:xfrm>
            <a:off x="0" y="5941060"/>
            <a:ext cx="1979295" cy="368300"/>
          </a:xfrm>
          <a:prstGeom prst="rect">
            <a:avLst/>
          </a:prstGeom>
          <a:noFill/>
        </p:spPr>
        <p:txBody>
          <a:bodyPr wrap="square" rtlCol="0">
            <a:spAutoFit/>
          </a:bodyPr>
          <a:p>
            <a:pPr algn="ctr"/>
            <a:r>
              <a:rPr lang="en-US" altLang="zh-CN"/>
              <a:t>state</a:t>
            </a:r>
            <a:r>
              <a:rPr lang="zh-CN" altLang="en-US"/>
              <a:t>数据格式：</a:t>
            </a:r>
            <a:endParaRPr lang="zh-CN" altLang="en-US"/>
          </a:p>
        </p:txBody>
      </p:sp>
      <p:sp>
        <p:nvSpPr>
          <p:cNvPr id="5" name="灯片编号占位符 4"/>
          <p:cNvSpPr>
            <a:spLocks noGrp="1"/>
          </p:cNvSpPr>
          <p:nvPr>
            <p:ph type="sldNum" sz="quarter" idx="4"/>
          </p:nvPr>
        </p:nvSpPr>
        <p:spPr/>
        <p:txBody>
          <a:bodyPr/>
          <a:p>
            <a:fld id="{3A270FAB-2E32-4B70-91F8-C307173C45F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p:txBody>
          <a:bodyPr>
            <a:normAutofit fontScale="90000"/>
          </a:bodyPr>
          <a:p>
            <a:r>
              <a:rPr lang="zh-CN" altLang="en-US">
                <a:solidFill>
                  <a:schemeClr val="bg1"/>
                </a:solidFill>
              </a:rPr>
              <a:t>二、</a:t>
            </a:r>
            <a:r>
              <a:rPr lang="en-US" altLang="zh-CN">
                <a:solidFill>
                  <a:schemeClr val="bg1"/>
                </a:solidFill>
              </a:rPr>
              <a:t>MIMOSA</a:t>
            </a:r>
            <a:r>
              <a:rPr lang="zh-CN" altLang="en-US">
                <a:solidFill>
                  <a:schemeClr val="bg1"/>
                </a:solidFill>
              </a:rPr>
              <a:t>读出方式</a:t>
            </a:r>
            <a:endParaRPr lang="zh-CN" altLang="en-US">
              <a:solidFill>
                <a:schemeClr val="bg1"/>
              </a:solidFill>
            </a:endParaRPr>
          </a:p>
        </p:txBody>
      </p:sp>
      <p:sp>
        <p:nvSpPr>
          <p:cNvPr id="4" name="文本框 3"/>
          <p:cNvSpPr txBox="1"/>
          <p:nvPr>
            <p:custDataLst>
              <p:tags r:id="rId1"/>
            </p:custDataLst>
          </p:nvPr>
        </p:nvSpPr>
        <p:spPr>
          <a:xfrm>
            <a:off x="7488555" y="1246505"/>
            <a:ext cx="3611245" cy="922020"/>
          </a:xfrm>
          <a:prstGeom prst="rect">
            <a:avLst/>
          </a:prstGeom>
          <a:noFill/>
        </p:spPr>
        <p:txBody>
          <a:bodyPr wrap="square" rtlCol="0">
            <a:spAutoFit/>
          </a:bodyPr>
          <a:p>
            <a:r>
              <a:rPr lang="zh-CN" altLang="en-US">
                <a:solidFill>
                  <a:srgbClr val="FF0000"/>
                </a:solidFill>
              </a:rPr>
              <a:t>每一行</a:t>
            </a:r>
            <a:r>
              <a:rPr lang="zh-CN" altLang="en-US"/>
              <a:t>的</a:t>
            </a:r>
            <a:r>
              <a:rPr lang="en-US" altLang="zh-CN"/>
              <a:t>960</a:t>
            </a:r>
            <a:r>
              <a:rPr lang="zh-CN" altLang="en-US"/>
              <a:t>个鉴别器输出分布在</a:t>
            </a:r>
            <a:r>
              <a:rPr lang="en-US" altLang="zh-CN"/>
              <a:t>15</a:t>
            </a:r>
            <a:r>
              <a:rPr lang="zh-CN" altLang="en-US"/>
              <a:t>个</a:t>
            </a:r>
            <a:r>
              <a:rPr lang="en-US" altLang="zh-CN"/>
              <a:t>block</a:t>
            </a:r>
            <a:r>
              <a:rPr lang="zh-CN" altLang="en-US"/>
              <a:t>里，每个</a:t>
            </a:r>
            <a:r>
              <a:rPr lang="en-US" altLang="zh-CN"/>
              <a:t>block</a:t>
            </a:r>
            <a:r>
              <a:rPr lang="zh-CN" altLang="en-US"/>
              <a:t>有</a:t>
            </a:r>
            <a:r>
              <a:rPr lang="en-US" altLang="zh-CN"/>
              <a:t>64</a:t>
            </a:r>
            <a:r>
              <a:rPr lang="zh-CN" altLang="en-US"/>
              <a:t>路数据</a:t>
            </a:r>
            <a:endParaRPr lang="zh-CN" altLang="en-US"/>
          </a:p>
        </p:txBody>
      </p:sp>
      <p:sp>
        <p:nvSpPr>
          <p:cNvPr id="5" name="文本框 4"/>
          <p:cNvSpPr txBox="1"/>
          <p:nvPr>
            <p:custDataLst>
              <p:tags r:id="rId2"/>
            </p:custDataLst>
          </p:nvPr>
        </p:nvSpPr>
        <p:spPr>
          <a:xfrm>
            <a:off x="7488555" y="2266315"/>
            <a:ext cx="4064000" cy="368300"/>
          </a:xfrm>
          <a:prstGeom prst="rect">
            <a:avLst/>
          </a:prstGeom>
          <a:noFill/>
        </p:spPr>
        <p:txBody>
          <a:bodyPr wrap="square" rtlCol="0">
            <a:spAutoFit/>
          </a:bodyPr>
          <a:p>
            <a:r>
              <a:rPr lang="en-US" altLang="zh-CN"/>
              <a:t>AD</a:t>
            </a:r>
            <a:r>
              <a:rPr lang="zh-CN" altLang="en-US"/>
              <a:t>转换</a:t>
            </a:r>
            <a:endParaRPr lang="en-US" altLang="zh-CN"/>
          </a:p>
        </p:txBody>
      </p:sp>
      <p:sp>
        <p:nvSpPr>
          <p:cNvPr id="6" name="文本框 5"/>
          <p:cNvSpPr txBox="1"/>
          <p:nvPr>
            <p:custDataLst>
              <p:tags r:id="rId3"/>
            </p:custDataLst>
          </p:nvPr>
        </p:nvSpPr>
        <p:spPr>
          <a:xfrm>
            <a:off x="7488555" y="3083560"/>
            <a:ext cx="3611245" cy="1198880"/>
          </a:xfrm>
          <a:prstGeom prst="rect">
            <a:avLst/>
          </a:prstGeom>
          <a:noFill/>
        </p:spPr>
        <p:txBody>
          <a:bodyPr wrap="square" rtlCol="0">
            <a:spAutoFit/>
          </a:bodyPr>
          <a:p>
            <a:r>
              <a:rPr lang="zh-CN" altLang="en-US"/>
              <a:t>当发现某像素有信号时，连续四个像素被编码成一个</a:t>
            </a:r>
            <a:r>
              <a:rPr lang="en-US" altLang="zh-CN"/>
              <a:t>2bit</a:t>
            </a:r>
            <a:r>
              <a:rPr lang="zh-CN" altLang="en-US"/>
              <a:t>的</a:t>
            </a:r>
            <a:r>
              <a:rPr lang="en-US" altLang="zh-CN"/>
              <a:t>state</a:t>
            </a:r>
            <a:r>
              <a:rPr lang="zh-CN" altLang="en-US"/>
              <a:t>，每个</a:t>
            </a:r>
            <a:r>
              <a:rPr lang="en-US" altLang="zh-CN"/>
              <a:t>block</a:t>
            </a:r>
            <a:r>
              <a:rPr lang="zh-CN" altLang="en-US"/>
              <a:t>可以保存</a:t>
            </a:r>
            <a:r>
              <a:rPr lang="en-US" altLang="zh-CN"/>
              <a:t>N</a:t>
            </a:r>
            <a:r>
              <a:rPr lang="zh-CN" altLang="en-US"/>
              <a:t>个</a:t>
            </a:r>
            <a:r>
              <a:rPr lang="en-US" altLang="zh-CN"/>
              <a:t>states</a:t>
            </a:r>
            <a:r>
              <a:rPr lang="zh-CN" altLang="en-US"/>
              <a:t>以及它的列地址</a:t>
            </a:r>
            <a:endParaRPr lang="zh-CN" altLang="en-US"/>
          </a:p>
        </p:txBody>
      </p:sp>
      <p:sp>
        <p:nvSpPr>
          <p:cNvPr id="7" name="文本框 6"/>
          <p:cNvSpPr txBox="1"/>
          <p:nvPr>
            <p:custDataLst>
              <p:tags r:id="rId4"/>
            </p:custDataLst>
          </p:nvPr>
        </p:nvSpPr>
        <p:spPr>
          <a:xfrm>
            <a:off x="7488555" y="4454525"/>
            <a:ext cx="3611245" cy="922020"/>
          </a:xfrm>
          <a:prstGeom prst="rect">
            <a:avLst/>
          </a:prstGeom>
          <a:noFill/>
        </p:spPr>
        <p:txBody>
          <a:bodyPr wrap="square" rtlCol="0">
            <a:spAutoFit/>
          </a:bodyPr>
          <a:p>
            <a:r>
              <a:rPr lang="zh-CN" altLang="en-US"/>
              <a:t>整合</a:t>
            </a:r>
            <a:r>
              <a:rPr lang="en-US" altLang="zh-CN"/>
              <a:t>15</a:t>
            </a:r>
            <a:r>
              <a:rPr lang="zh-CN" altLang="en-US"/>
              <a:t>个</a:t>
            </a:r>
            <a:r>
              <a:rPr lang="en-US" altLang="zh-CN"/>
              <a:t>bank</a:t>
            </a:r>
            <a:r>
              <a:rPr lang="zh-CN" altLang="en-US"/>
              <a:t>的</a:t>
            </a:r>
            <a:r>
              <a:rPr lang="en-US" altLang="zh-CN"/>
              <a:t>states</a:t>
            </a:r>
            <a:r>
              <a:rPr lang="zh-CN" altLang="en-US"/>
              <a:t>，每个像素行保留</a:t>
            </a:r>
            <a:r>
              <a:rPr lang="en-US" altLang="zh-CN"/>
              <a:t>M</a:t>
            </a:r>
            <a:r>
              <a:rPr lang="zh-CN" altLang="en-US"/>
              <a:t>个</a:t>
            </a:r>
            <a:r>
              <a:rPr lang="en-US" altLang="zh-CN"/>
              <a:t>states</a:t>
            </a:r>
            <a:r>
              <a:rPr lang="zh-CN" altLang="en-US"/>
              <a:t>，并增加每个</a:t>
            </a:r>
            <a:r>
              <a:rPr lang="en-US" altLang="zh-CN"/>
              <a:t>state</a:t>
            </a:r>
            <a:r>
              <a:rPr lang="zh-CN" altLang="en-US"/>
              <a:t>的</a:t>
            </a:r>
            <a:r>
              <a:rPr lang="en-US" altLang="zh-CN"/>
              <a:t>block</a:t>
            </a:r>
            <a:r>
              <a:rPr lang="zh-CN" altLang="en-US"/>
              <a:t>的地址</a:t>
            </a:r>
            <a:endParaRPr lang="zh-CN" altLang="en-US"/>
          </a:p>
        </p:txBody>
      </p:sp>
      <p:sp>
        <p:nvSpPr>
          <p:cNvPr id="8" name="文本框 7"/>
          <p:cNvSpPr txBox="1"/>
          <p:nvPr>
            <p:custDataLst>
              <p:tags r:id="rId5"/>
            </p:custDataLst>
          </p:nvPr>
        </p:nvSpPr>
        <p:spPr>
          <a:xfrm>
            <a:off x="7488555" y="5548630"/>
            <a:ext cx="3611245" cy="922020"/>
          </a:xfrm>
          <a:prstGeom prst="rect">
            <a:avLst/>
          </a:prstGeom>
          <a:noFill/>
        </p:spPr>
        <p:txBody>
          <a:bodyPr wrap="square" rtlCol="0">
            <a:spAutoFit/>
          </a:bodyPr>
          <a:p>
            <a:r>
              <a:rPr lang="zh-CN" altLang="en-US"/>
              <a:t>将</a:t>
            </a:r>
            <a:r>
              <a:rPr lang="en-US" altLang="zh-CN"/>
              <a:t>M</a:t>
            </a:r>
            <a:r>
              <a:rPr lang="zh-CN" altLang="en-US"/>
              <a:t>个结果存储到存储器（</a:t>
            </a:r>
            <a:r>
              <a:rPr lang="en-US" altLang="zh-CN"/>
              <a:t>96kbit</a:t>
            </a:r>
            <a:r>
              <a:rPr lang="zh-CN" altLang="en-US"/>
              <a:t>），分为两个缓冲区，通过</a:t>
            </a:r>
            <a:r>
              <a:rPr lang="en-US" altLang="zh-CN"/>
              <a:t>LVDS</a:t>
            </a:r>
            <a:r>
              <a:rPr lang="zh-CN" altLang="en-US"/>
              <a:t>链路以</a:t>
            </a:r>
            <a:r>
              <a:rPr lang="en-US" altLang="zh-CN"/>
              <a:t>160MHz</a:t>
            </a:r>
            <a:r>
              <a:rPr lang="zh-CN" altLang="en-US"/>
              <a:t>连续读出</a:t>
            </a:r>
            <a:endParaRPr lang="zh-CN" altLang="en-US"/>
          </a:p>
        </p:txBody>
      </p:sp>
      <p:sp>
        <p:nvSpPr>
          <p:cNvPr id="10" name="文本框 9"/>
          <p:cNvSpPr txBox="1"/>
          <p:nvPr>
            <p:custDataLst>
              <p:tags r:id="rId6"/>
            </p:custDataLst>
          </p:nvPr>
        </p:nvSpPr>
        <p:spPr>
          <a:xfrm>
            <a:off x="6938010" y="1384935"/>
            <a:ext cx="340360" cy="368300"/>
          </a:xfrm>
          <a:prstGeom prst="rect">
            <a:avLst/>
          </a:prstGeom>
          <a:noFill/>
        </p:spPr>
        <p:txBody>
          <a:bodyPr wrap="square" rtlCol="0">
            <a:spAutoFit/>
          </a:bodyPr>
          <a:p>
            <a:r>
              <a:rPr lang="zh-CN" altLang="en-US"/>
              <a:t>一、</a:t>
            </a:r>
            <a:endParaRPr lang="zh-CN" altLang="en-US"/>
          </a:p>
        </p:txBody>
      </p:sp>
      <p:sp>
        <p:nvSpPr>
          <p:cNvPr id="11" name="文本框 10"/>
          <p:cNvSpPr txBox="1"/>
          <p:nvPr>
            <p:custDataLst>
              <p:tags r:id="rId7"/>
            </p:custDataLst>
          </p:nvPr>
        </p:nvSpPr>
        <p:spPr>
          <a:xfrm>
            <a:off x="6938010" y="2266315"/>
            <a:ext cx="340360" cy="368300"/>
          </a:xfrm>
          <a:prstGeom prst="rect">
            <a:avLst/>
          </a:prstGeom>
          <a:noFill/>
        </p:spPr>
        <p:txBody>
          <a:bodyPr wrap="square" rtlCol="0">
            <a:spAutoFit/>
          </a:bodyPr>
          <a:p>
            <a:r>
              <a:rPr lang="zh-CN" altLang="en-US"/>
              <a:t>二、</a:t>
            </a:r>
            <a:endParaRPr lang="zh-CN" altLang="en-US"/>
          </a:p>
        </p:txBody>
      </p:sp>
      <p:sp>
        <p:nvSpPr>
          <p:cNvPr id="12" name="文本框 11"/>
          <p:cNvSpPr txBox="1"/>
          <p:nvPr>
            <p:custDataLst>
              <p:tags r:id="rId8"/>
            </p:custDataLst>
          </p:nvPr>
        </p:nvSpPr>
        <p:spPr>
          <a:xfrm>
            <a:off x="6938010" y="3360420"/>
            <a:ext cx="340360" cy="368300"/>
          </a:xfrm>
          <a:prstGeom prst="rect">
            <a:avLst/>
          </a:prstGeom>
          <a:noFill/>
        </p:spPr>
        <p:txBody>
          <a:bodyPr wrap="square" rtlCol="0">
            <a:spAutoFit/>
          </a:bodyPr>
          <a:p>
            <a:r>
              <a:rPr lang="zh-CN" altLang="en-US"/>
              <a:t>三、</a:t>
            </a:r>
            <a:endParaRPr lang="zh-CN" altLang="en-US"/>
          </a:p>
        </p:txBody>
      </p:sp>
      <p:sp>
        <p:nvSpPr>
          <p:cNvPr id="13" name="文本框 12"/>
          <p:cNvSpPr txBox="1"/>
          <p:nvPr>
            <p:custDataLst>
              <p:tags r:id="rId9"/>
            </p:custDataLst>
          </p:nvPr>
        </p:nvSpPr>
        <p:spPr>
          <a:xfrm>
            <a:off x="6938010" y="4731385"/>
            <a:ext cx="340360" cy="368300"/>
          </a:xfrm>
          <a:prstGeom prst="rect">
            <a:avLst/>
          </a:prstGeom>
          <a:noFill/>
        </p:spPr>
        <p:txBody>
          <a:bodyPr wrap="square" rtlCol="0">
            <a:spAutoFit/>
          </a:bodyPr>
          <a:p>
            <a:r>
              <a:rPr lang="zh-CN" altLang="en-US"/>
              <a:t>四、</a:t>
            </a:r>
            <a:endParaRPr lang="zh-CN" altLang="en-US"/>
          </a:p>
        </p:txBody>
      </p:sp>
      <p:sp>
        <p:nvSpPr>
          <p:cNvPr id="14" name="文本框 13"/>
          <p:cNvSpPr txBox="1"/>
          <p:nvPr>
            <p:custDataLst>
              <p:tags r:id="rId10"/>
            </p:custDataLst>
          </p:nvPr>
        </p:nvSpPr>
        <p:spPr>
          <a:xfrm>
            <a:off x="285750" y="5811520"/>
            <a:ext cx="5309870" cy="368300"/>
          </a:xfrm>
          <a:prstGeom prst="rect">
            <a:avLst/>
          </a:prstGeom>
          <a:noFill/>
        </p:spPr>
        <p:txBody>
          <a:bodyPr wrap="square" rtlCol="0">
            <a:spAutoFit/>
          </a:bodyPr>
          <a:p>
            <a:r>
              <a:rPr lang="en-US" altLang="zh-CN"/>
              <a:t>N</a:t>
            </a:r>
            <a:r>
              <a:rPr lang="zh-CN" altLang="en-US"/>
              <a:t>、</a:t>
            </a:r>
            <a:r>
              <a:rPr lang="en-US" altLang="zh-CN"/>
              <a:t>M</a:t>
            </a:r>
            <a:r>
              <a:rPr lang="zh-CN" altLang="en-US"/>
              <a:t>的值，存储器大小，读出速率可针对性定制</a:t>
            </a:r>
            <a:endParaRPr lang="zh-CN" altLang="en-US"/>
          </a:p>
        </p:txBody>
      </p:sp>
      <p:sp>
        <p:nvSpPr>
          <p:cNvPr id="15" name="文本框 14"/>
          <p:cNvSpPr txBox="1"/>
          <p:nvPr>
            <p:custDataLst>
              <p:tags r:id="rId11"/>
            </p:custDataLst>
          </p:nvPr>
        </p:nvSpPr>
        <p:spPr>
          <a:xfrm>
            <a:off x="0" y="6397625"/>
            <a:ext cx="6651625" cy="645160"/>
          </a:xfrm>
          <a:prstGeom prst="rect">
            <a:avLst/>
          </a:prstGeom>
          <a:noFill/>
        </p:spPr>
        <p:txBody>
          <a:bodyPr wrap="square" rtlCol="0">
            <a:spAutoFit/>
          </a:bodyPr>
          <a:p>
            <a:pPr indent="0" fontAlgn="auto" latinLnBrk="1"/>
            <a:r>
              <a:rPr lang="zh-CN" altLang="en-US" sz="1200"/>
              <a:t>Ch.Hu-Guoetal.,CMOSpixelsensordevelopment:afastread-out</a:t>
            </a:r>
            <a:r>
              <a:rPr lang="zh-CN" altLang="en-US" sz="1200"/>
              <a:t>architecturewithintegratedzerosuppression,JournalofInstrumentation-JINST4(2009)P04012.</a:t>
            </a:r>
            <a:endParaRPr lang="zh-CN" altLang="en-US" sz="1200"/>
          </a:p>
        </p:txBody>
      </p:sp>
      <p:sp>
        <p:nvSpPr>
          <p:cNvPr id="9" name="文本框 8"/>
          <p:cNvSpPr txBox="1"/>
          <p:nvPr>
            <p:custDataLst>
              <p:tags r:id="rId12"/>
            </p:custDataLst>
          </p:nvPr>
        </p:nvSpPr>
        <p:spPr>
          <a:xfrm>
            <a:off x="6938010" y="5720080"/>
            <a:ext cx="340360" cy="368300"/>
          </a:xfrm>
          <a:prstGeom prst="rect">
            <a:avLst/>
          </a:prstGeom>
          <a:noFill/>
        </p:spPr>
        <p:txBody>
          <a:bodyPr wrap="square" rtlCol="0">
            <a:spAutoFit/>
          </a:bodyPr>
          <a:p>
            <a:r>
              <a:rPr lang="zh-CN" altLang="en-US"/>
              <a:t>五、</a:t>
            </a:r>
            <a:endParaRPr lang="zh-CN" altLang="en-US"/>
          </a:p>
        </p:txBody>
      </p:sp>
      <p:sp>
        <p:nvSpPr>
          <p:cNvPr id="16" name="右大括号 15"/>
          <p:cNvSpPr/>
          <p:nvPr>
            <p:custDataLst>
              <p:tags r:id="rId13"/>
            </p:custDataLst>
          </p:nvPr>
        </p:nvSpPr>
        <p:spPr>
          <a:xfrm>
            <a:off x="10981055" y="3211195"/>
            <a:ext cx="317500" cy="2122170"/>
          </a:xfrm>
          <a:prstGeom prst="rightBrace">
            <a:avLst>
              <a:gd name="adj1" fmla="val 29600"/>
              <a:gd name="adj2" fmla="val 50000"/>
            </a:avLst>
          </a:prstGeom>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17" name="文本框 16"/>
          <p:cNvSpPr txBox="1"/>
          <p:nvPr>
            <p:custDataLst>
              <p:tags r:id="rId14"/>
            </p:custDataLst>
          </p:nvPr>
        </p:nvSpPr>
        <p:spPr>
          <a:xfrm>
            <a:off x="11426190" y="3775710"/>
            <a:ext cx="495300" cy="955675"/>
          </a:xfrm>
          <a:prstGeom prst="rect">
            <a:avLst/>
          </a:prstGeom>
          <a:noFill/>
        </p:spPr>
        <p:txBody>
          <a:bodyPr wrap="square" rtlCol="0">
            <a:noAutofit/>
          </a:bodyPr>
          <a:p>
            <a:pPr algn="ctr"/>
            <a:r>
              <a:rPr lang="en-US" altLang="zh-CN"/>
              <a:t>0</a:t>
            </a:r>
            <a:r>
              <a:rPr lang="zh-CN" altLang="en-US"/>
              <a:t>消除</a:t>
            </a:r>
            <a:endParaRPr lang="zh-CN" altLang="en-US"/>
          </a:p>
        </p:txBody>
      </p:sp>
      <p:sp>
        <p:nvSpPr>
          <p:cNvPr id="18" name="文本框 17"/>
          <p:cNvSpPr txBox="1"/>
          <p:nvPr/>
        </p:nvSpPr>
        <p:spPr>
          <a:xfrm>
            <a:off x="285750" y="904875"/>
            <a:ext cx="4064000" cy="460375"/>
          </a:xfrm>
          <a:prstGeom prst="rect">
            <a:avLst/>
          </a:prstGeom>
          <a:noFill/>
        </p:spPr>
        <p:txBody>
          <a:bodyPr wrap="square" rtlCol="0">
            <a:spAutoFit/>
          </a:bodyPr>
          <a:p>
            <a:r>
              <a:rPr lang="zh-CN" altLang="en-US" sz="2400"/>
              <a:t>数据读出方式</a:t>
            </a:r>
            <a:endParaRPr lang="zh-CN" altLang="en-US" sz="2400"/>
          </a:p>
        </p:txBody>
      </p:sp>
      <p:grpSp>
        <p:nvGrpSpPr>
          <p:cNvPr id="23" name="组合 22"/>
          <p:cNvGrpSpPr/>
          <p:nvPr/>
        </p:nvGrpSpPr>
        <p:grpSpPr>
          <a:xfrm>
            <a:off x="308610" y="1405255"/>
            <a:ext cx="6652260" cy="4274820"/>
            <a:chOff x="486" y="2213"/>
            <a:chExt cx="10476" cy="6732"/>
          </a:xfrm>
        </p:grpSpPr>
        <p:pic>
          <p:nvPicPr>
            <p:cNvPr id="2" name="图片 1"/>
            <p:cNvPicPr>
              <a:picLocks noChangeAspect="1"/>
            </p:cNvPicPr>
            <p:nvPr>
              <p:custDataLst>
                <p:tags r:id="rId15"/>
              </p:custDataLst>
            </p:nvPr>
          </p:nvPicPr>
          <p:blipFill>
            <a:blip r:embed="rId16"/>
            <a:stretch>
              <a:fillRect/>
            </a:stretch>
          </p:blipFill>
          <p:spPr>
            <a:xfrm>
              <a:off x="486" y="2213"/>
              <a:ext cx="10476" cy="6732"/>
            </a:xfrm>
            <a:prstGeom prst="rect">
              <a:avLst/>
            </a:prstGeom>
          </p:spPr>
        </p:pic>
        <p:grpSp>
          <p:nvGrpSpPr>
            <p:cNvPr id="22" name="组合 21"/>
            <p:cNvGrpSpPr/>
            <p:nvPr/>
          </p:nvGrpSpPr>
          <p:grpSpPr>
            <a:xfrm>
              <a:off x="7757" y="3415"/>
              <a:ext cx="1729" cy="3126"/>
              <a:chOff x="7757" y="3415"/>
              <a:chExt cx="1729" cy="3126"/>
            </a:xfrm>
          </p:grpSpPr>
          <p:sp>
            <p:nvSpPr>
              <p:cNvPr id="19" name="矩形 18"/>
              <p:cNvSpPr/>
              <p:nvPr/>
            </p:nvSpPr>
            <p:spPr>
              <a:xfrm>
                <a:off x="8610" y="3415"/>
                <a:ext cx="876" cy="343"/>
              </a:xfrm>
              <a:prstGeom prst="rect">
                <a:avLst/>
              </a:prstGeom>
              <a:solidFill>
                <a:srgbClr val="CCFF99"/>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1400">
                    <a:solidFill>
                      <a:schemeClr val="tx1"/>
                    </a:solidFill>
                    <a:latin typeface="Arial" panose="020B0604020202020204" pitchFamily="34" charset="0"/>
                    <a:ea typeface="宋体" panose="02010600030101010101" pitchFamily="2" charset="-122"/>
                    <a:cs typeface="Arial" panose="020B0604020202020204" pitchFamily="34" charset="0"/>
                  </a:rPr>
                  <a:t>S14</a:t>
                </a:r>
                <a:endParaRPr lang="en-US" altLang="zh-CN" sz="1400">
                  <a:solidFill>
                    <a:schemeClr val="tx1"/>
                  </a:solidFill>
                  <a:latin typeface="Arial" panose="020B0604020202020204" pitchFamily="34" charset="0"/>
                  <a:ea typeface="宋体" panose="02010600030101010101" pitchFamily="2" charset="-122"/>
                  <a:cs typeface="Arial" panose="020B0604020202020204" pitchFamily="34" charset="0"/>
                </a:endParaRPr>
              </a:p>
            </p:txBody>
          </p:sp>
          <p:sp>
            <p:nvSpPr>
              <p:cNvPr id="20" name="矩形 19"/>
              <p:cNvSpPr/>
              <p:nvPr/>
            </p:nvSpPr>
            <p:spPr>
              <a:xfrm>
                <a:off x="7929" y="6317"/>
                <a:ext cx="235" cy="225"/>
              </a:xfrm>
              <a:prstGeom prst="rect">
                <a:avLst/>
              </a:prstGeom>
              <a:solidFill>
                <a:srgbClr val="BBE0E3"/>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1200">
                    <a:solidFill>
                      <a:schemeClr val="tx1"/>
                    </a:solidFill>
                    <a:latin typeface="Arial" panose="020B0604020202020204" pitchFamily="34" charset="0"/>
                    <a:cs typeface="Arial" panose="020B0604020202020204" pitchFamily="34" charset="0"/>
                  </a:rPr>
                  <a:t>5</a:t>
                </a:r>
                <a:endParaRPr lang="en-US" altLang="zh-CN" sz="1200">
                  <a:solidFill>
                    <a:schemeClr val="tx1"/>
                  </a:solidFill>
                  <a:latin typeface="Arial" panose="020B0604020202020204" pitchFamily="34" charset="0"/>
                  <a:cs typeface="Arial" panose="020B0604020202020204" pitchFamily="34" charset="0"/>
                </a:endParaRPr>
              </a:p>
            </p:txBody>
          </p:sp>
          <p:sp>
            <p:nvSpPr>
              <p:cNvPr id="21" name="矩形 20"/>
              <p:cNvSpPr/>
              <p:nvPr>
                <p:custDataLst>
                  <p:tags r:id="rId17"/>
                </p:custDataLst>
              </p:nvPr>
            </p:nvSpPr>
            <p:spPr>
              <a:xfrm>
                <a:off x="7757" y="6313"/>
                <a:ext cx="235" cy="225"/>
              </a:xfrm>
              <a:prstGeom prst="rect">
                <a:avLst/>
              </a:prstGeom>
              <a:solidFill>
                <a:srgbClr val="BBE0E3"/>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1200">
                    <a:solidFill>
                      <a:schemeClr val="tx1"/>
                    </a:solidFill>
                    <a:latin typeface="Arial" panose="020B0604020202020204" pitchFamily="34" charset="0"/>
                    <a:cs typeface="Arial" panose="020B0604020202020204" pitchFamily="34" charset="0"/>
                  </a:rPr>
                  <a:t>1</a:t>
                </a:r>
                <a:endParaRPr lang="en-US" altLang="zh-CN" sz="1200">
                  <a:solidFill>
                    <a:schemeClr val="tx1"/>
                  </a:solidFill>
                  <a:latin typeface="Arial" panose="020B0604020202020204" pitchFamily="34" charset="0"/>
                  <a:cs typeface="Arial" panose="020B0604020202020204" pitchFamily="34" charset="0"/>
                </a:endParaRPr>
              </a:p>
            </p:txBody>
          </p:sp>
        </p:grpSp>
      </p:grpSp>
      <p:sp>
        <p:nvSpPr>
          <p:cNvPr id="24" name="灯片编号占位符 23"/>
          <p:cNvSpPr>
            <a:spLocks noGrp="1"/>
          </p:cNvSpPr>
          <p:nvPr>
            <p:ph type="sldNum" sz="quarter" idx="4"/>
          </p:nvPr>
        </p:nvSpPr>
        <p:spPr/>
        <p:txBody>
          <a:bodyPr/>
          <a:p>
            <a:fld id="{3A270FAB-2E32-4B70-91F8-C307173C45F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p:txBody>
          <a:bodyPr>
            <a:normAutofit fontScale="90000"/>
          </a:bodyPr>
          <a:p>
            <a:r>
              <a:rPr lang="zh-CN" altLang="en-US">
                <a:solidFill>
                  <a:schemeClr val="bg1"/>
                </a:solidFill>
              </a:rPr>
              <a:t>二、</a:t>
            </a:r>
            <a:r>
              <a:rPr lang="en-US" altLang="zh-CN">
                <a:solidFill>
                  <a:schemeClr val="bg1"/>
                </a:solidFill>
              </a:rPr>
              <a:t>MIMOSA</a:t>
            </a:r>
            <a:r>
              <a:rPr lang="zh-CN" altLang="en-US">
                <a:solidFill>
                  <a:schemeClr val="bg1"/>
                </a:solidFill>
              </a:rPr>
              <a:t>数据格式</a:t>
            </a:r>
            <a:endParaRPr lang="zh-CN" altLang="en-US">
              <a:solidFill>
                <a:schemeClr val="bg1"/>
              </a:solidFill>
            </a:endParaRPr>
          </a:p>
        </p:txBody>
      </p:sp>
      <p:graphicFrame>
        <p:nvGraphicFramePr>
          <p:cNvPr id="8" name="表格 7"/>
          <p:cNvGraphicFramePr/>
          <p:nvPr>
            <p:custDataLst>
              <p:tags r:id="rId1"/>
            </p:custDataLst>
          </p:nvPr>
        </p:nvGraphicFramePr>
        <p:xfrm>
          <a:off x="2409190" y="2077720"/>
          <a:ext cx="9239250" cy="762000"/>
        </p:xfrm>
        <a:graphic>
          <a:graphicData uri="http://schemas.openxmlformats.org/drawingml/2006/table">
            <a:tbl>
              <a:tblPr firstRow="1" bandRow="1">
                <a:tableStyleId>{5C22544A-7EE6-4342-B048-85BDC9FD1C3A}</a:tableStyleId>
              </a:tblPr>
              <a:tblGrid>
                <a:gridCol w="909320"/>
                <a:gridCol w="870624"/>
                <a:gridCol w="532805"/>
                <a:gridCol w="532805"/>
                <a:gridCol w="532804"/>
                <a:gridCol w="532805"/>
                <a:gridCol w="532805"/>
                <a:gridCol w="532805"/>
                <a:gridCol w="532804"/>
                <a:gridCol w="532805"/>
                <a:gridCol w="532805"/>
                <a:gridCol w="532804"/>
                <a:gridCol w="532805"/>
                <a:gridCol w="532805"/>
                <a:gridCol w="532804"/>
                <a:gridCol w="532805"/>
              </a:tblGrid>
              <a:tr h="381000">
                <a:tc>
                  <a:txBody>
                    <a:bodyPr/>
                    <a:p>
                      <a:pPr>
                        <a:buNone/>
                      </a:pPr>
                      <a:r>
                        <a:rPr lang="en-US" altLang="zh-CN"/>
                        <a:t>0</a:t>
                      </a:r>
                      <a:endParaRPr lang="en-US" altLang="zh-CN"/>
                    </a:p>
                  </a:txBody>
                  <a:tcPr/>
                </a:tc>
                <a:tc>
                  <a:txBody>
                    <a:bodyPr/>
                    <a:p>
                      <a:pPr>
                        <a:buNone/>
                      </a:pPr>
                      <a:r>
                        <a:rPr lang="en-US" altLang="zh-CN"/>
                        <a:t>1</a:t>
                      </a:r>
                      <a:endParaRPr lang="en-US" altLang="zh-CN"/>
                    </a:p>
                  </a:txBody>
                  <a:tcPr/>
                </a:tc>
                <a:tc>
                  <a:txBody>
                    <a:bodyPr/>
                    <a:p>
                      <a:pPr>
                        <a:buNone/>
                      </a:pPr>
                      <a:r>
                        <a:rPr lang="en-US" altLang="zh-CN"/>
                        <a:t>2</a:t>
                      </a:r>
                      <a:endParaRPr lang="en-US" altLang="zh-CN"/>
                    </a:p>
                  </a:txBody>
                  <a:tcPr/>
                </a:tc>
                <a:tc>
                  <a:txBody>
                    <a:bodyPr/>
                    <a:p>
                      <a:pPr>
                        <a:buNone/>
                      </a:pPr>
                      <a:r>
                        <a:rPr lang="en-US" altLang="zh-CN"/>
                        <a:t>3</a:t>
                      </a:r>
                      <a:endParaRPr lang="en-US" altLang="zh-CN"/>
                    </a:p>
                  </a:txBody>
                  <a:tcPr/>
                </a:tc>
                <a:tc>
                  <a:txBody>
                    <a:bodyPr/>
                    <a:p>
                      <a:pPr>
                        <a:buNone/>
                      </a:pPr>
                      <a:r>
                        <a:rPr lang="en-US" altLang="zh-CN"/>
                        <a:t>4</a:t>
                      </a:r>
                      <a:endParaRPr lang="en-US" altLang="zh-CN"/>
                    </a:p>
                  </a:txBody>
                  <a:tcPr/>
                </a:tc>
                <a:tc>
                  <a:txBody>
                    <a:bodyPr/>
                    <a:p>
                      <a:pPr>
                        <a:buNone/>
                      </a:pPr>
                      <a:r>
                        <a:rPr lang="en-US" altLang="zh-CN"/>
                        <a:t>5</a:t>
                      </a:r>
                      <a:endParaRPr lang="en-US" altLang="zh-CN"/>
                    </a:p>
                  </a:txBody>
                  <a:tcPr/>
                </a:tc>
                <a:tc>
                  <a:txBody>
                    <a:bodyPr/>
                    <a:p>
                      <a:pPr>
                        <a:buNone/>
                      </a:pPr>
                      <a:r>
                        <a:rPr lang="en-US" altLang="zh-CN"/>
                        <a:t>6</a:t>
                      </a:r>
                      <a:endParaRPr lang="en-US" altLang="zh-CN"/>
                    </a:p>
                  </a:txBody>
                  <a:tcPr/>
                </a:tc>
                <a:tc>
                  <a:txBody>
                    <a:bodyPr/>
                    <a:p>
                      <a:pPr>
                        <a:buNone/>
                      </a:pPr>
                      <a:r>
                        <a:rPr lang="en-US" altLang="zh-CN"/>
                        <a:t>7</a:t>
                      </a:r>
                      <a:endParaRPr lang="en-US" altLang="zh-CN"/>
                    </a:p>
                  </a:txBody>
                  <a:tcPr/>
                </a:tc>
                <a:tc>
                  <a:txBody>
                    <a:bodyPr/>
                    <a:p>
                      <a:pPr>
                        <a:buNone/>
                      </a:pPr>
                      <a:r>
                        <a:rPr lang="en-US" altLang="zh-CN"/>
                        <a:t>8</a:t>
                      </a:r>
                      <a:endParaRPr lang="en-US" altLang="zh-CN"/>
                    </a:p>
                  </a:txBody>
                  <a:tcPr/>
                </a:tc>
                <a:tc>
                  <a:txBody>
                    <a:bodyPr/>
                    <a:p>
                      <a:pPr>
                        <a:buNone/>
                      </a:pPr>
                      <a:r>
                        <a:rPr lang="en-US" altLang="zh-CN"/>
                        <a:t>9</a:t>
                      </a:r>
                      <a:endParaRPr lang="en-US" altLang="zh-CN"/>
                    </a:p>
                  </a:txBody>
                  <a:tcPr/>
                </a:tc>
                <a:tc>
                  <a:txBody>
                    <a:bodyPr/>
                    <a:p>
                      <a:pPr>
                        <a:buNone/>
                      </a:pPr>
                      <a:r>
                        <a:rPr lang="en-US" altLang="zh-CN"/>
                        <a:t>10</a:t>
                      </a:r>
                      <a:endParaRPr lang="en-US" altLang="zh-CN"/>
                    </a:p>
                  </a:txBody>
                  <a:tcPr/>
                </a:tc>
                <a:tc>
                  <a:txBody>
                    <a:bodyPr/>
                    <a:p>
                      <a:pPr>
                        <a:buNone/>
                      </a:pPr>
                      <a:r>
                        <a:rPr lang="en-US" altLang="zh-CN"/>
                        <a:t>11</a:t>
                      </a:r>
                      <a:endParaRPr lang="en-US" altLang="zh-CN"/>
                    </a:p>
                  </a:txBody>
                  <a:tcPr/>
                </a:tc>
                <a:tc>
                  <a:txBody>
                    <a:bodyPr/>
                    <a:p>
                      <a:pPr>
                        <a:buNone/>
                      </a:pPr>
                      <a:r>
                        <a:rPr lang="en-US" altLang="zh-CN"/>
                        <a:t>12</a:t>
                      </a:r>
                      <a:endParaRPr lang="en-US" altLang="zh-CN"/>
                    </a:p>
                  </a:txBody>
                  <a:tcPr/>
                </a:tc>
                <a:tc>
                  <a:txBody>
                    <a:bodyPr/>
                    <a:p>
                      <a:pPr>
                        <a:buNone/>
                      </a:pPr>
                      <a:r>
                        <a:rPr lang="en-US" altLang="zh-CN"/>
                        <a:t>13</a:t>
                      </a:r>
                      <a:endParaRPr lang="en-US" altLang="zh-CN"/>
                    </a:p>
                  </a:txBody>
                  <a:tcPr/>
                </a:tc>
                <a:tc>
                  <a:txBody>
                    <a:bodyPr/>
                    <a:p>
                      <a:pPr>
                        <a:buNone/>
                      </a:pPr>
                      <a:r>
                        <a:rPr lang="en-US" altLang="zh-CN"/>
                        <a:t>14</a:t>
                      </a:r>
                      <a:endParaRPr lang="en-US" altLang="zh-CN"/>
                    </a:p>
                  </a:txBody>
                  <a:tcPr/>
                </a:tc>
                <a:tc>
                  <a:txBody>
                    <a:bodyPr/>
                    <a:p>
                      <a:pPr>
                        <a:buNone/>
                      </a:pPr>
                      <a:r>
                        <a:rPr lang="en-US" altLang="zh-CN"/>
                        <a:t>15</a:t>
                      </a:r>
                      <a:endParaRPr lang="en-US" altLang="zh-CN"/>
                    </a:p>
                  </a:txBody>
                  <a:tcPr/>
                </a:tc>
              </a:tr>
              <a:tr h="381000">
                <a:tc gridSpan="2">
                  <a:txBody>
                    <a:bodyPr/>
                    <a:p>
                      <a:pPr algn="ctr">
                        <a:buNone/>
                      </a:pPr>
                      <a:r>
                        <a:rPr lang="zh-CN" altLang="en-US"/>
                        <a:t>着火像素数目</a:t>
                      </a:r>
                      <a:endParaRPr lang="zh-CN" altLang="en-US"/>
                    </a:p>
                  </a:txBody>
                  <a:tcPr/>
                </a:tc>
                <a:tc hMerge="1">
                  <a:tcPr/>
                </a:tc>
                <a:tc gridSpan="10">
                  <a:txBody>
                    <a:bodyPr/>
                    <a:p>
                      <a:pPr algn="ctr">
                        <a:buNone/>
                      </a:pPr>
                      <a:r>
                        <a:rPr lang="zh-CN" altLang="en-US"/>
                        <a:t>列地址</a:t>
                      </a:r>
                      <a:r>
                        <a:rPr lang="en-US" altLang="zh-CN"/>
                        <a:t>1</a:t>
                      </a:r>
                      <a:endParaRPr lang="en-US" altLang="zh-CN"/>
                    </a:p>
                  </a:txBody>
                  <a:tcPr anchor="t" anchorCtr="0"/>
                </a:tc>
                <a:tc hMerge="1">
                  <a:tcPr/>
                </a:tc>
                <a:tc hMerge="1">
                  <a:tcPr/>
                </a:tc>
                <a:tc hMerge="1">
                  <a:tcPr/>
                </a:tc>
                <a:tc hMerge="1">
                  <a:tcPr/>
                </a:tc>
                <a:tc hMerge="1">
                  <a:tcPr/>
                </a:tc>
                <a:tc hMerge="1">
                  <a:tcPr/>
                </a:tc>
                <a:tc hMerge="1">
                  <a:tcPr/>
                </a:tc>
                <a:tc hMerge="1">
                  <a:tcPr/>
                </a:tc>
                <a:tc hMerge="1">
                  <a:tcPr/>
                </a:tc>
                <a:tc>
                  <a:txBody>
                    <a:bodyPr/>
                    <a:p>
                      <a:pPr>
                        <a:buNone/>
                      </a:pPr>
                      <a:r>
                        <a:rPr lang="en-US" altLang="zh-CN"/>
                        <a:t>0</a:t>
                      </a:r>
                      <a:endParaRPr lang="en-US" altLang="zh-CN"/>
                    </a:p>
                  </a:txBody>
                  <a:tcPr/>
                </a:tc>
                <a:tc>
                  <a:txBody>
                    <a:bodyPr/>
                    <a:p>
                      <a:pPr>
                        <a:buNone/>
                      </a:pPr>
                      <a:r>
                        <a:rPr lang="en-US" altLang="zh-CN"/>
                        <a:t>0</a:t>
                      </a:r>
                      <a:endParaRPr lang="en-US" altLang="zh-CN"/>
                    </a:p>
                  </a:txBody>
                  <a:tcPr/>
                </a:tc>
                <a:tc>
                  <a:txBody>
                    <a:bodyPr/>
                    <a:p>
                      <a:pPr>
                        <a:buNone/>
                      </a:pPr>
                      <a:r>
                        <a:rPr lang="en-US" altLang="zh-CN"/>
                        <a:t>0</a:t>
                      </a:r>
                      <a:endParaRPr lang="en-US" altLang="zh-CN"/>
                    </a:p>
                  </a:txBody>
                  <a:tcPr/>
                </a:tc>
                <a:tc>
                  <a:txBody>
                    <a:bodyPr/>
                    <a:p>
                      <a:pPr>
                        <a:buNone/>
                      </a:pPr>
                      <a:r>
                        <a:rPr lang="en-US" altLang="zh-CN"/>
                        <a:t>0</a:t>
                      </a:r>
                      <a:endParaRPr lang="en-US" altLang="zh-CN"/>
                    </a:p>
                  </a:txBody>
                  <a:tcPr/>
                </a:tc>
              </a:tr>
            </a:tbl>
          </a:graphicData>
        </a:graphic>
      </p:graphicFrame>
      <p:graphicFrame>
        <p:nvGraphicFramePr>
          <p:cNvPr id="2" name="表格 1"/>
          <p:cNvGraphicFramePr/>
          <p:nvPr>
            <p:custDataLst>
              <p:tags r:id="rId2"/>
            </p:custDataLst>
          </p:nvPr>
        </p:nvGraphicFramePr>
        <p:xfrm>
          <a:off x="2409190" y="3125470"/>
          <a:ext cx="9239250" cy="762000"/>
        </p:xfrm>
        <a:graphic>
          <a:graphicData uri="http://schemas.openxmlformats.org/drawingml/2006/table">
            <a:tbl>
              <a:tblPr firstRow="1" bandRow="1">
                <a:tableStyleId>{5C22544A-7EE6-4342-B048-85BDC9FD1C3A}</a:tableStyleId>
              </a:tblPr>
              <a:tblGrid>
                <a:gridCol w="909320"/>
                <a:gridCol w="870624"/>
                <a:gridCol w="532805"/>
                <a:gridCol w="532805"/>
                <a:gridCol w="532804"/>
                <a:gridCol w="532805"/>
                <a:gridCol w="532805"/>
                <a:gridCol w="532805"/>
                <a:gridCol w="532804"/>
                <a:gridCol w="532805"/>
                <a:gridCol w="532805"/>
                <a:gridCol w="532804"/>
                <a:gridCol w="532805"/>
                <a:gridCol w="532805"/>
                <a:gridCol w="532804"/>
                <a:gridCol w="532805"/>
              </a:tblGrid>
              <a:tr h="381000">
                <a:tc>
                  <a:txBody>
                    <a:bodyPr/>
                    <a:p>
                      <a:pPr>
                        <a:buNone/>
                      </a:pPr>
                      <a:r>
                        <a:rPr lang="en-US" altLang="zh-CN"/>
                        <a:t>0</a:t>
                      </a:r>
                      <a:endParaRPr lang="en-US" altLang="zh-CN"/>
                    </a:p>
                  </a:txBody>
                  <a:tcPr/>
                </a:tc>
                <a:tc>
                  <a:txBody>
                    <a:bodyPr/>
                    <a:p>
                      <a:pPr>
                        <a:buNone/>
                      </a:pPr>
                      <a:r>
                        <a:rPr lang="en-US" altLang="zh-CN"/>
                        <a:t>1</a:t>
                      </a:r>
                      <a:endParaRPr lang="en-US" altLang="zh-CN"/>
                    </a:p>
                  </a:txBody>
                  <a:tcPr/>
                </a:tc>
                <a:tc>
                  <a:txBody>
                    <a:bodyPr/>
                    <a:p>
                      <a:pPr>
                        <a:buNone/>
                      </a:pPr>
                      <a:r>
                        <a:rPr lang="en-US" altLang="zh-CN"/>
                        <a:t>2</a:t>
                      </a:r>
                      <a:endParaRPr lang="en-US" altLang="zh-CN"/>
                    </a:p>
                  </a:txBody>
                  <a:tcPr/>
                </a:tc>
                <a:tc>
                  <a:txBody>
                    <a:bodyPr/>
                    <a:p>
                      <a:pPr>
                        <a:buNone/>
                      </a:pPr>
                      <a:r>
                        <a:rPr lang="en-US" altLang="zh-CN"/>
                        <a:t>3</a:t>
                      </a:r>
                      <a:endParaRPr lang="en-US" altLang="zh-CN"/>
                    </a:p>
                  </a:txBody>
                  <a:tcPr/>
                </a:tc>
                <a:tc>
                  <a:txBody>
                    <a:bodyPr/>
                    <a:p>
                      <a:pPr>
                        <a:buNone/>
                      </a:pPr>
                      <a:r>
                        <a:rPr lang="en-US" altLang="zh-CN"/>
                        <a:t>4</a:t>
                      </a:r>
                      <a:endParaRPr lang="en-US" altLang="zh-CN"/>
                    </a:p>
                  </a:txBody>
                  <a:tcPr/>
                </a:tc>
                <a:tc>
                  <a:txBody>
                    <a:bodyPr/>
                    <a:p>
                      <a:pPr>
                        <a:buNone/>
                      </a:pPr>
                      <a:r>
                        <a:rPr lang="en-US" altLang="zh-CN"/>
                        <a:t>5</a:t>
                      </a:r>
                      <a:endParaRPr lang="en-US" altLang="zh-CN"/>
                    </a:p>
                  </a:txBody>
                  <a:tcPr/>
                </a:tc>
                <a:tc>
                  <a:txBody>
                    <a:bodyPr/>
                    <a:p>
                      <a:pPr>
                        <a:buNone/>
                      </a:pPr>
                      <a:r>
                        <a:rPr lang="en-US" altLang="zh-CN"/>
                        <a:t>6</a:t>
                      </a:r>
                      <a:endParaRPr lang="en-US" altLang="zh-CN"/>
                    </a:p>
                  </a:txBody>
                  <a:tcPr/>
                </a:tc>
                <a:tc>
                  <a:txBody>
                    <a:bodyPr/>
                    <a:p>
                      <a:pPr>
                        <a:buNone/>
                      </a:pPr>
                      <a:r>
                        <a:rPr lang="en-US" altLang="zh-CN"/>
                        <a:t>7</a:t>
                      </a:r>
                      <a:endParaRPr lang="en-US" altLang="zh-CN"/>
                    </a:p>
                  </a:txBody>
                  <a:tcPr/>
                </a:tc>
                <a:tc>
                  <a:txBody>
                    <a:bodyPr/>
                    <a:p>
                      <a:pPr>
                        <a:buNone/>
                      </a:pPr>
                      <a:r>
                        <a:rPr lang="en-US" altLang="zh-CN"/>
                        <a:t>8</a:t>
                      </a:r>
                      <a:endParaRPr lang="en-US" altLang="zh-CN"/>
                    </a:p>
                  </a:txBody>
                  <a:tcPr/>
                </a:tc>
                <a:tc>
                  <a:txBody>
                    <a:bodyPr/>
                    <a:p>
                      <a:pPr>
                        <a:buNone/>
                      </a:pPr>
                      <a:r>
                        <a:rPr lang="en-US" altLang="zh-CN"/>
                        <a:t>9</a:t>
                      </a:r>
                      <a:endParaRPr lang="en-US" altLang="zh-CN"/>
                    </a:p>
                  </a:txBody>
                  <a:tcPr/>
                </a:tc>
                <a:tc>
                  <a:txBody>
                    <a:bodyPr/>
                    <a:p>
                      <a:pPr>
                        <a:buNone/>
                      </a:pPr>
                      <a:r>
                        <a:rPr lang="en-US" altLang="zh-CN"/>
                        <a:t>10</a:t>
                      </a:r>
                      <a:endParaRPr lang="en-US" altLang="zh-CN"/>
                    </a:p>
                  </a:txBody>
                  <a:tcPr/>
                </a:tc>
                <a:tc>
                  <a:txBody>
                    <a:bodyPr/>
                    <a:p>
                      <a:pPr>
                        <a:buNone/>
                      </a:pPr>
                      <a:r>
                        <a:rPr lang="en-US" altLang="zh-CN"/>
                        <a:t>11</a:t>
                      </a:r>
                      <a:endParaRPr lang="en-US" altLang="zh-CN"/>
                    </a:p>
                  </a:txBody>
                  <a:tcPr/>
                </a:tc>
                <a:tc>
                  <a:txBody>
                    <a:bodyPr/>
                    <a:p>
                      <a:pPr>
                        <a:buNone/>
                      </a:pPr>
                      <a:r>
                        <a:rPr lang="en-US" altLang="zh-CN"/>
                        <a:t>12</a:t>
                      </a:r>
                      <a:endParaRPr lang="en-US" altLang="zh-CN"/>
                    </a:p>
                  </a:txBody>
                  <a:tcPr/>
                </a:tc>
                <a:tc>
                  <a:txBody>
                    <a:bodyPr/>
                    <a:p>
                      <a:pPr>
                        <a:buNone/>
                      </a:pPr>
                      <a:r>
                        <a:rPr lang="en-US" altLang="zh-CN"/>
                        <a:t>13</a:t>
                      </a:r>
                      <a:endParaRPr lang="en-US" altLang="zh-CN"/>
                    </a:p>
                  </a:txBody>
                  <a:tcPr/>
                </a:tc>
                <a:tc>
                  <a:txBody>
                    <a:bodyPr/>
                    <a:p>
                      <a:pPr>
                        <a:buNone/>
                      </a:pPr>
                      <a:r>
                        <a:rPr lang="en-US" altLang="zh-CN"/>
                        <a:t>14</a:t>
                      </a:r>
                      <a:endParaRPr lang="en-US" altLang="zh-CN"/>
                    </a:p>
                  </a:txBody>
                  <a:tcPr/>
                </a:tc>
                <a:tc>
                  <a:txBody>
                    <a:bodyPr/>
                    <a:p>
                      <a:pPr>
                        <a:buNone/>
                      </a:pPr>
                      <a:r>
                        <a:rPr lang="en-US" altLang="zh-CN"/>
                        <a:t>15</a:t>
                      </a:r>
                      <a:endParaRPr lang="en-US" altLang="zh-CN"/>
                    </a:p>
                  </a:txBody>
                  <a:tcPr/>
                </a:tc>
              </a:tr>
              <a:tr h="381000">
                <a:tc gridSpan="2">
                  <a:txBody>
                    <a:bodyPr/>
                    <a:p>
                      <a:pPr algn="ctr">
                        <a:buNone/>
                      </a:pPr>
                      <a:r>
                        <a:rPr lang="zh-CN" altLang="en-US"/>
                        <a:t>着火像素数目</a:t>
                      </a:r>
                      <a:endParaRPr lang="zh-CN" altLang="en-US"/>
                    </a:p>
                  </a:txBody>
                  <a:tcPr/>
                </a:tc>
                <a:tc hMerge="1">
                  <a:tcPr/>
                </a:tc>
                <a:tc gridSpan="10">
                  <a:txBody>
                    <a:bodyPr/>
                    <a:p>
                      <a:pPr algn="ctr">
                        <a:buNone/>
                      </a:pPr>
                      <a:r>
                        <a:rPr lang="zh-CN" altLang="en-US"/>
                        <a:t>列地址</a:t>
                      </a:r>
                      <a:r>
                        <a:rPr lang="en-US" altLang="zh-CN"/>
                        <a:t>2</a:t>
                      </a:r>
                      <a:endParaRPr lang="en-US" altLang="zh-CN"/>
                    </a:p>
                  </a:txBody>
                  <a:tcPr anchor="t" anchorCtr="0"/>
                </a:tc>
                <a:tc hMerge="1">
                  <a:tcPr/>
                </a:tc>
                <a:tc hMerge="1">
                  <a:tcPr/>
                </a:tc>
                <a:tc hMerge="1">
                  <a:tcPr/>
                </a:tc>
                <a:tc hMerge="1">
                  <a:tcPr/>
                </a:tc>
                <a:tc hMerge="1">
                  <a:tcPr/>
                </a:tc>
                <a:tc hMerge="1">
                  <a:tcPr/>
                </a:tc>
                <a:tc hMerge="1">
                  <a:tcPr/>
                </a:tc>
                <a:tc hMerge="1">
                  <a:tcPr/>
                </a:tc>
                <a:tc hMerge="1">
                  <a:tcPr/>
                </a:tc>
                <a:tc>
                  <a:txBody>
                    <a:bodyPr/>
                    <a:p>
                      <a:pPr>
                        <a:buNone/>
                      </a:pPr>
                      <a:r>
                        <a:rPr lang="en-US" altLang="zh-CN"/>
                        <a:t>0</a:t>
                      </a:r>
                      <a:endParaRPr lang="en-US" altLang="zh-CN"/>
                    </a:p>
                  </a:txBody>
                  <a:tcPr/>
                </a:tc>
                <a:tc>
                  <a:txBody>
                    <a:bodyPr/>
                    <a:p>
                      <a:pPr>
                        <a:buNone/>
                      </a:pPr>
                      <a:r>
                        <a:rPr lang="en-US" altLang="zh-CN"/>
                        <a:t>0</a:t>
                      </a:r>
                      <a:endParaRPr lang="en-US" altLang="zh-CN"/>
                    </a:p>
                  </a:txBody>
                  <a:tcPr/>
                </a:tc>
                <a:tc>
                  <a:txBody>
                    <a:bodyPr/>
                    <a:p>
                      <a:pPr>
                        <a:buNone/>
                      </a:pPr>
                      <a:r>
                        <a:rPr lang="en-US" altLang="zh-CN"/>
                        <a:t>0</a:t>
                      </a:r>
                      <a:endParaRPr lang="en-US" altLang="zh-CN"/>
                    </a:p>
                  </a:txBody>
                  <a:tcPr/>
                </a:tc>
                <a:tc>
                  <a:txBody>
                    <a:bodyPr/>
                    <a:p>
                      <a:pPr>
                        <a:buNone/>
                      </a:pPr>
                      <a:r>
                        <a:rPr lang="en-US" altLang="zh-CN"/>
                        <a:t>0</a:t>
                      </a:r>
                      <a:endParaRPr lang="en-US" altLang="zh-CN"/>
                    </a:p>
                  </a:txBody>
                  <a:tcPr/>
                </a:tc>
              </a:tr>
            </a:tbl>
          </a:graphicData>
        </a:graphic>
      </p:graphicFrame>
      <p:graphicFrame>
        <p:nvGraphicFramePr>
          <p:cNvPr id="4" name="表格 3"/>
          <p:cNvGraphicFramePr/>
          <p:nvPr>
            <p:custDataLst>
              <p:tags r:id="rId3"/>
            </p:custDataLst>
          </p:nvPr>
        </p:nvGraphicFramePr>
        <p:xfrm>
          <a:off x="2409190" y="5744845"/>
          <a:ext cx="9239250" cy="762000"/>
        </p:xfrm>
        <a:graphic>
          <a:graphicData uri="http://schemas.openxmlformats.org/drawingml/2006/table">
            <a:tbl>
              <a:tblPr firstRow="1" bandRow="1">
                <a:tableStyleId>{5C22544A-7EE6-4342-B048-85BDC9FD1C3A}</a:tableStyleId>
              </a:tblPr>
              <a:tblGrid>
                <a:gridCol w="909320"/>
                <a:gridCol w="870624"/>
                <a:gridCol w="532805"/>
                <a:gridCol w="532805"/>
                <a:gridCol w="532804"/>
                <a:gridCol w="532805"/>
                <a:gridCol w="532805"/>
                <a:gridCol w="532805"/>
                <a:gridCol w="532804"/>
                <a:gridCol w="532805"/>
                <a:gridCol w="532805"/>
                <a:gridCol w="532804"/>
                <a:gridCol w="532805"/>
                <a:gridCol w="532805"/>
                <a:gridCol w="532804"/>
                <a:gridCol w="532805"/>
              </a:tblGrid>
              <a:tr h="381000">
                <a:tc>
                  <a:txBody>
                    <a:bodyPr/>
                    <a:p>
                      <a:pPr>
                        <a:buNone/>
                      </a:pPr>
                      <a:r>
                        <a:rPr lang="en-US" altLang="zh-CN"/>
                        <a:t>0</a:t>
                      </a:r>
                      <a:endParaRPr lang="en-US" altLang="zh-CN"/>
                    </a:p>
                  </a:txBody>
                  <a:tcPr/>
                </a:tc>
                <a:tc>
                  <a:txBody>
                    <a:bodyPr/>
                    <a:p>
                      <a:pPr>
                        <a:buNone/>
                      </a:pPr>
                      <a:r>
                        <a:rPr lang="en-US" altLang="zh-CN"/>
                        <a:t>1</a:t>
                      </a:r>
                      <a:endParaRPr lang="en-US" altLang="zh-CN"/>
                    </a:p>
                  </a:txBody>
                  <a:tcPr/>
                </a:tc>
                <a:tc>
                  <a:txBody>
                    <a:bodyPr/>
                    <a:p>
                      <a:pPr>
                        <a:buNone/>
                      </a:pPr>
                      <a:r>
                        <a:rPr lang="en-US" altLang="zh-CN"/>
                        <a:t>2</a:t>
                      </a:r>
                      <a:endParaRPr lang="en-US" altLang="zh-CN"/>
                    </a:p>
                  </a:txBody>
                  <a:tcPr/>
                </a:tc>
                <a:tc>
                  <a:txBody>
                    <a:bodyPr/>
                    <a:p>
                      <a:pPr>
                        <a:buNone/>
                      </a:pPr>
                      <a:r>
                        <a:rPr lang="en-US" altLang="zh-CN"/>
                        <a:t>3</a:t>
                      </a:r>
                      <a:endParaRPr lang="en-US" altLang="zh-CN"/>
                    </a:p>
                  </a:txBody>
                  <a:tcPr/>
                </a:tc>
                <a:tc>
                  <a:txBody>
                    <a:bodyPr/>
                    <a:p>
                      <a:pPr>
                        <a:buNone/>
                      </a:pPr>
                      <a:r>
                        <a:rPr lang="en-US" altLang="zh-CN"/>
                        <a:t>4</a:t>
                      </a:r>
                      <a:endParaRPr lang="en-US" altLang="zh-CN"/>
                    </a:p>
                  </a:txBody>
                  <a:tcPr/>
                </a:tc>
                <a:tc>
                  <a:txBody>
                    <a:bodyPr/>
                    <a:p>
                      <a:pPr>
                        <a:buNone/>
                      </a:pPr>
                      <a:r>
                        <a:rPr lang="en-US" altLang="zh-CN"/>
                        <a:t>5</a:t>
                      </a:r>
                      <a:endParaRPr lang="en-US" altLang="zh-CN"/>
                    </a:p>
                  </a:txBody>
                  <a:tcPr/>
                </a:tc>
                <a:tc>
                  <a:txBody>
                    <a:bodyPr/>
                    <a:p>
                      <a:pPr>
                        <a:buNone/>
                      </a:pPr>
                      <a:r>
                        <a:rPr lang="en-US" altLang="zh-CN"/>
                        <a:t>6</a:t>
                      </a:r>
                      <a:endParaRPr lang="en-US" altLang="zh-CN"/>
                    </a:p>
                  </a:txBody>
                  <a:tcPr/>
                </a:tc>
                <a:tc>
                  <a:txBody>
                    <a:bodyPr/>
                    <a:p>
                      <a:pPr>
                        <a:buNone/>
                      </a:pPr>
                      <a:r>
                        <a:rPr lang="en-US" altLang="zh-CN"/>
                        <a:t>7</a:t>
                      </a:r>
                      <a:endParaRPr lang="en-US" altLang="zh-CN"/>
                    </a:p>
                  </a:txBody>
                  <a:tcPr/>
                </a:tc>
                <a:tc>
                  <a:txBody>
                    <a:bodyPr/>
                    <a:p>
                      <a:pPr>
                        <a:buNone/>
                      </a:pPr>
                      <a:r>
                        <a:rPr lang="en-US" altLang="zh-CN"/>
                        <a:t>8</a:t>
                      </a:r>
                      <a:endParaRPr lang="en-US" altLang="zh-CN"/>
                    </a:p>
                  </a:txBody>
                  <a:tcPr/>
                </a:tc>
                <a:tc>
                  <a:txBody>
                    <a:bodyPr/>
                    <a:p>
                      <a:pPr>
                        <a:buNone/>
                      </a:pPr>
                      <a:r>
                        <a:rPr lang="en-US" altLang="zh-CN"/>
                        <a:t>9</a:t>
                      </a:r>
                      <a:endParaRPr lang="en-US" altLang="zh-CN"/>
                    </a:p>
                  </a:txBody>
                  <a:tcPr/>
                </a:tc>
                <a:tc>
                  <a:txBody>
                    <a:bodyPr/>
                    <a:p>
                      <a:pPr>
                        <a:buNone/>
                      </a:pPr>
                      <a:r>
                        <a:rPr lang="en-US" altLang="zh-CN"/>
                        <a:t>10</a:t>
                      </a:r>
                      <a:endParaRPr lang="en-US" altLang="zh-CN"/>
                    </a:p>
                  </a:txBody>
                  <a:tcPr/>
                </a:tc>
                <a:tc>
                  <a:txBody>
                    <a:bodyPr/>
                    <a:p>
                      <a:pPr>
                        <a:buNone/>
                      </a:pPr>
                      <a:r>
                        <a:rPr lang="en-US" altLang="zh-CN"/>
                        <a:t>11</a:t>
                      </a:r>
                      <a:endParaRPr lang="en-US" altLang="zh-CN"/>
                    </a:p>
                  </a:txBody>
                  <a:tcPr/>
                </a:tc>
                <a:tc>
                  <a:txBody>
                    <a:bodyPr/>
                    <a:p>
                      <a:pPr>
                        <a:buNone/>
                      </a:pPr>
                      <a:r>
                        <a:rPr lang="en-US" altLang="zh-CN"/>
                        <a:t>12</a:t>
                      </a:r>
                      <a:endParaRPr lang="en-US" altLang="zh-CN"/>
                    </a:p>
                  </a:txBody>
                  <a:tcPr/>
                </a:tc>
                <a:tc>
                  <a:txBody>
                    <a:bodyPr/>
                    <a:p>
                      <a:pPr>
                        <a:buNone/>
                      </a:pPr>
                      <a:r>
                        <a:rPr lang="en-US" altLang="zh-CN"/>
                        <a:t>13</a:t>
                      </a:r>
                      <a:endParaRPr lang="en-US" altLang="zh-CN"/>
                    </a:p>
                  </a:txBody>
                  <a:tcPr/>
                </a:tc>
                <a:tc>
                  <a:txBody>
                    <a:bodyPr/>
                    <a:p>
                      <a:pPr>
                        <a:buNone/>
                      </a:pPr>
                      <a:r>
                        <a:rPr lang="en-US" altLang="zh-CN"/>
                        <a:t>14</a:t>
                      </a:r>
                      <a:endParaRPr lang="en-US" altLang="zh-CN"/>
                    </a:p>
                  </a:txBody>
                  <a:tcPr/>
                </a:tc>
                <a:tc>
                  <a:txBody>
                    <a:bodyPr/>
                    <a:p>
                      <a:pPr>
                        <a:buNone/>
                      </a:pPr>
                      <a:r>
                        <a:rPr lang="en-US" altLang="zh-CN"/>
                        <a:t>15</a:t>
                      </a:r>
                      <a:endParaRPr lang="en-US" altLang="zh-CN"/>
                    </a:p>
                  </a:txBody>
                  <a:tcPr/>
                </a:tc>
              </a:tr>
              <a:tr h="381000">
                <a:tc gridSpan="2">
                  <a:txBody>
                    <a:bodyPr/>
                    <a:p>
                      <a:pPr algn="ctr">
                        <a:buNone/>
                      </a:pPr>
                      <a:r>
                        <a:rPr lang="zh-CN" altLang="en-US"/>
                        <a:t>着火像素数目</a:t>
                      </a:r>
                      <a:endParaRPr lang="zh-CN" altLang="en-US"/>
                    </a:p>
                  </a:txBody>
                  <a:tcPr/>
                </a:tc>
                <a:tc hMerge="1">
                  <a:tcPr/>
                </a:tc>
                <a:tc gridSpan="10">
                  <a:txBody>
                    <a:bodyPr/>
                    <a:p>
                      <a:pPr algn="ctr">
                        <a:buNone/>
                      </a:pPr>
                      <a:r>
                        <a:rPr lang="zh-CN" altLang="en-US"/>
                        <a:t>列地址</a:t>
                      </a:r>
                      <a:r>
                        <a:rPr lang="en-US" altLang="zh-CN"/>
                        <a:t>N</a:t>
                      </a:r>
                      <a:endParaRPr lang="en-US" altLang="zh-CN"/>
                    </a:p>
                  </a:txBody>
                  <a:tcPr anchor="t" anchorCtr="0"/>
                </a:tc>
                <a:tc hMerge="1">
                  <a:tcPr/>
                </a:tc>
                <a:tc hMerge="1">
                  <a:tcPr/>
                </a:tc>
                <a:tc hMerge="1">
                  <a:tcPr/>
                </a:tc>
                <a:tc hMerge="1">
                  <a:tcPr/>
                </a:tc>
                <a:tc hMerge="1">
                  <a:tcPr/>
                </a:tc>
                <a:tc hMerge="1">
                  <a:tcPr/>
                </a:tc>
                <a:tc hMerge="1">
                  <a:tcPr/>
                </a:tc>
                <a:tc hMerge="1">
                  <a:tcPr/>
                </a:tc>
                <a:tc hMerge="1">
                  <a:tcPr/>
                </a:tc>
                <a:tc>
                  <a:txBody>
                    <a:bodyPr/>
                    <a:p>
                      <a:pPr>
                        <a:buNone/>
                      </a:pPr>
                      <a:r>
                        <a:rPr lang="en-US" altLang="zh-CN"/>
                        <a:t>0</a:t>
                      </a:r>
                      <a:endParaRPr lang="en-US" altLang="zh-CN"/>
                    </a:p>
                  </a:txBody>
                  <a:tcPr/>
                </a:tc>
                <a:tc>
                  <a:txBody>
                    <a:bodyPr/>
                    <a:p>
                      <a:pPr>
                        <a:buNone/>
                      </a:pPr>
                      <a:r>
                        <a:rPr lang="en-US" altLang="zh-CN"/>
                        <a:t>0</a:t>
                      </a:r>
                      <a:endParaRPr lang="en-US" altLang="zh-CN"/>
                    </a:p>
                  </a:txBody>
                  <a:tcPr/>
                </a:tc>
                <a:tc>
                  <a:txBody>
                    <a:bodyPr/>
                    <a:p>
                      <a:pPr>
                        <a:buNone/>
                      </a:pPr>
                      <a:r>
                        <a:rPr lang="en-US" altLang="zh-CN"/>
                        <a:t>0</a:t>
                      </a:r>
                      <a:endParaRPr lang="en-US" altLang="zh-CN"/>
                    </a:p>
                  </a:txBody>
                  <a:tcPr/>
                </a:tc>
                <a:tc>
                  <a:txBody>
                    <a:bodyPr/>
                    <a:p>
                      <a:pPr>
                        <a:buNone/>
                      </a:pPr>
                      <a:r>
                        <a:rPr lang="en-US" altLang="zh-CN"/>
                        <a:t>0</a:t>
                      </a:r>
                      <a:endParaRPr lang="en-US" altLang="zh-CN"/>
                    </a:p>
                  </a:txBody>
                  <a:tcPr/>
                </a:tc>
              </a:tr>
            </a:tbl>
          </a:graphicData>
        </a:graphic>
      </p:graphicFrame>
      <p:graphicFrame>
        <p:nvGraphicFramePr>
          <p:cNvPr id="7" name="表格 6"/>
          <p:cNvGraphicFramePr/>
          <p:nvPr/>
        </p:nvGraphicFramePr>
        <p:xfrm>
          <a:off x="2385060" y="1014730"/>
          <a:ext cx="9252585" cy="762000"/>
        </p:xfrm>
        <a:graphic>
          <a:graphicData uri="http://schemas.openxmlformats.org/drawingml/2006/table">
            <a:tbl>
              <a:tblPr firstRow="1" bandRow="1">
                <a:tableStyleId>{5C22544A-7EE6-4342-B048-85BDC9FD1C3A}</a:tableStyleId>
              </a:tblPr>
              <a:tblGrid>
                <a:gridCol w="532765"/>
                <a:gridCol w="532765"/>
                <a:gridCol w="532765"/>
                <a:gridCol w="532765"/>
                <a:gridCol w="532765"/>
                <a:gridCol w="532765"/>
                <a:gridCol w="532765"/>
                <a:gridCol w="532765"/>
                <a:gridCol w="532765"/>
                <a:gridCol w="532765"/>
                <a:gridCol w="532765"/>
                <a:gridCol w="532765"/>
                <a:gridCol w="532765"/>
                <a:gridCol w="532765"/>
                <a:gridCol w="532765"/>
                <a:gridCol w="1261110"/>
              </a:tblGrid>
              <a:tr h="381000">
                <a:tc>
                  <a:txBody>
                    <a:bodyPr/>
                    <a:p>
                      <a:pPr>
                        <a:buNone/>
                      </a:pPr>
                      <a:r>
                        <a:rPr lang="en-US" altLang="zh-CN"/>
                        <a:t>0</a:t>
                      </a:r>
                      <a:endParaRPr lang="en-US" altLang="zh-CN"/>
                    </a:p>
                  </a:txBody>
                  <a:tcPr/>
                </a:tc>
                <a:tc>
                  <a:txBody>
                    <a:bodyPr/>
                    <a:p>
                      <a:pPr>
                        <a:buNone/>
                      </a:pPr>
                      <a:r>
                        <a:rPr lang="en-US" altLang="zh-CN"/>
                        <a:t>1</a:t>
                      </a:r>
                      <a:endParaRPr lang="en-US" altLang="zh-CN"/>
                    </a:p>
                  </a:txBody>
                  <a:tcPr/>
                </a:tc>
                <a:tc>
                  <a:txBody>
                    <a:bodyPr/>
                    <a:p>
                      <a:pPr>
                        <a:buNone/>
                      </a:pPr>
                      <a:r>
                        <a:rPr lang="en-US" altLang="zh-CN"/>
                        <a:t>2</a:t>
                      </a:r>
                      <a:endParaRPr lang="en-US" altLang="zh-CN"/>
                    </a:p>
                  </a:txBody>
                  <a:tcPr/>
                </a:tc>
                <a:tc>
                  <a:txBody>
                    <a:bodyPr/>
                    <a:p>
                      <a:pPr>
                        <a:buNone/>
                      </a:pPr>
                      <a:r>
                        <a:rPr lang="en-US" altLang="zh-CN"/>
                        <a:t>3</a:t>
                      </a:r>
                      <a:endParaRPr lang="en-US" altLang="zh-CN"/>
                    </a:p>
                  </a:txBody>
                  <a:tcPr/>
                </a:tc>
                <a:tc>
                  <a:txBody>
                    <a:bodyPr/>
                    <a:p>
                      <a:pPr>
                        <a:buNone/>
                      </a:pPr>
                      <a:r>
                        <a:rPr lang="en-US" altLang="zh-CN"/>
                        <a:t>4</a:t>
                      </a:r>
                      <a:endParaRPr lang="en-US" altLang="zh-CN"/>
                    </a:p>
                  </a:txBody>
                  <a:tcPr/>
                </a:tc>
                <a:tc>
                  <a:txBody>
                    <a:bodyPr/>
                    <a:p>
                      <a:pPr>
                        <a:buNone/>
                      </a:pPr>
                      <a:r>
                        <a:rPr lang="en-US" altLang="zh-CN"/>
                        <a:t>5</a:t>
                      </a:r>
                      <a:endParaRPr lang="en-US" altLang="zh-CN"/>
                    </a:p>
                  </a:txBody>
                  <a:tcPr/>
                </a:tc>
                <a:tc>
                  <a:txBody>
                    <a:bodyPr/>
                    <a:p>
                      <a:pPr>
                        <a:buNone/>
                      </a:pPr>
                      <a:r>
                        <a:rPr lang="en-US" altLang="zh-CN"/>
                        <a:t>6</a:t>
                      </a:r>
                      <a:endParaRPr lang="en-US" altLang="zh-CN"/>
                    </a:p>
                  </a:txBody>
                  <a:tcPr/>
                </a:tc>
                <a:tc>
                  <a:txBody>
                    <a:bodyPr/>
                    <a:p>
                      <a:pPr>
                        <a:buNone/>
                      </a:pPr>
                      <a:r>
                        <a:rPr lang="en-US" altLang="zh-CN"/>
                        <a:t>7</a:t>
                      </a:r>
                      <a:endParaRPr lang="en-US" altLang="zh-CN"/>
                    </a:p>
                  </a:txBody>
                  <a:tcPr/>
                </a:tc>
                <a:tc>
                  <a:txBody>
                    <a:bodyPr/>
                    <a:p>
                      <a:pPr>
                        <a:buNone/>
                      </a:pPr>
                      <a:r>
                        <a:rPr lang="en-US" altLang="zh-CN"/>
                        <a:t>8</a:t>
                      </a:r>
                      <a:endParaRPr lang="en-US" altLang="zh-CN"/>
                    </a:p>
                  </a:txBody>
                  <a:tcPr/>
                </a:tc>
                <a:tc>
                  <a:txBody>
                    <a:bodyPr/>
                    <a:p>
                      <a:pPr>
                        <a:buNone/>
                      </a:pPr>
                      <a:r>
                        <a:rPr lang="en-US" altLang="zh-CN"/>
                        <a:t>9</a:t>
                      </a:r>
                      <a:endParaRPr lang="en-US" altLang="zh-CN"/>
                    </a:p>
                  </a:txBody>
                  <a:tcPr/>
                </a:tc>
                <a:tc>
                  <a:txBody>
                    <a:bodyPr/>
                    <a:p>
                      <a:pPr>
                        <a:buNone/>
                      </a:pPr>
                      <a:r>
                        <a:rPr lang="en-US" altLang="zh-CN"/>
                        <a:t>10</a:t>
                      </a:r>
                      <a:endParaRPr lang="en-US" altLang="zh-CN"/>
                    </a:p>
                  </a:txBody>
                  <a:tcPr/>
                </a:tc>
                <a:tc>
                  <a:txBody>
                    <a:bodyPr/>
                    <a:p>
                      <a:pPr>
                        <a:buNone/>
                      </a:pPr>
                      <a:r>
                        <a:rPr lang="en-US" altLang="zh-CN"/>
                        <a:t>11</a:t>
                      </a:r>
                      <a:endParaRPr lang="en-US" altLang="zh-CN"/>
                    </a:p>
                  </a:txBody>
                  <a:tcPr/>
                </a:tc>
                <a:tc>
                  <a:txBody>
                    <a:bodyPr/>
                    <a:p>
                      <a:pPr>
                        <a:buNone/>
                      </a:pPr>
                      <a:r>
                        <a:rPr lang="en-US" altLang="zh-CN"/>
                        <a:t>12</a:t>
                      </a:r>
                      <a:endParaRPr lang="en-US" altLang="zh-CN"/>
                    </a:p>
                  </a:txBody>
                  <a:tcPr/>
                </a:tc>
                <a:tc>
                  <a:txBody>
                    <a:bodyPr/>
                    <a:p>
                      <a:pPr>
                        <a:buNone/>
                      </a:pPr>
                      <a:r>
                        <a:rPr lang="en-US" altLang="zh-CN"/>
                        <a:t>13</a:t>
                      </a:r>
                      <a:endParaRPr lang="en-US" altLang="zh-CN"/>
                    </a:p>
                  </a:txBody>
                  <a:tcPr/>
                </a:tc>
                <a:tc>
                  <a:txBody>
                    <a:bodyPr/>
                    <a:p>
                      <a:pPr>
                        <a:buNone/>
                      </a:pPr>
                      <a:r>
                        <a:rPr lang="en-US" altLang="zh-CN"/>
                        <a:t>14</a:t>
                      </a:r>
                      <a:endParaRPr lang="en-US" altLang="zh-CN"/>
                    </a:p>
                  </a:txBody>
                  <a:tcPr/>
                </a:tc>
                <a:tc>
                  <a:txBody>
                    <a:bodyPr/>
                    <a:p>
                      <a:pPr>
                        <a:buNone/>
                      </a:pPr>
                      <a:r>
                        <a:rPr lang="en-US" altLang="zh-CN"/>
                        <a:t>15</a:t>
                      </a:r>
                      <a:endParaRPr lang="en-US" altLang="zh-CN"/>
                    </a:p>
                  </a:txBody>
                  <a:tcPr/>
                </a:tc>
              </a:tr>
              <a:tr h="381000">
                <a:tc gridSpan="4">
                  <a:txBody>
                    <a:bodyPr/>
                    <a:p>
                      <a:pPr algn="ctr">
                        <a:buNone/>
                      </a:pPr>
                      <a:r>
                        <a:rPr lang="en-US" altLang="zh-CN"/>
                        <a:t>state</a:t>
                      </a:r>
                      <a:r>
                        <a:rPr lang="zh-CN" altLang="en-US"/>
                        <a:t>数目</a:t>
                      </a:r>
                      <a:endParaRPr lang="zh-CN" altLang="en-US"/>
                    </a:p>
                  </a:txBody>
                  <a:tcPr/>
                </a:tc>
                <a:tc hMerge="1">
                  <a:tcPr/>
                </a:tc>
                <a:tc hMerge="1">
                  <a:tcPr/>
                </a:tc>
                <a:tc hMerge="1">
                  <a:tcPr/>
                </a:tc>
                <a:tc gridSpan="10">
                  <a:txBody>
                    <a:bodyPr/>
                    <a:p>
                      <a:pPr algn="ctr">
                        <a:buNone/>
                      </a:pPr>
                      <a:r>
                        <a:rPr lang="zh-CN" altLang="en-US"/>
                        <a:t>行地址</a:t>
                      </a:r>
                      <a:endParaRPr lang="zh-CN" altLang="en-US"/>
                    </a:p>
                  </a:txBody>
                  <a:tcPr/>
                </a:tc>
                <a:tc hMerge="1">
                  <a:tcPr/>
                </a:tc>
                <a:tc hMerge="1">
                  <a:tcPr/>
                </a:tc>
                <a:tc hMerge="1">
                  <a:tcPr/>
                </a:tc>
                <a:tc hMerge="1">
                  <a:tcPr/>
                </a:tc>
                <a:tc hMerge="1">
                  <a:tcPr/>
                </a:tc>
                <a:tc hMerge="1">
                  <a:tcPr/>
                </a:tc>
                <a:tc hMerge="1">
                  <a:tcPr/>
                </a:tc>
                <a:tc hMerge="1">
                  <a:tcPr/>
                </a:tc>
                <a:tc hMerge="1">
                  <a:tcPr/>
                </a:tc>
                <a:tc>
                  <a:txBody>
                    <a:bodyPr/>
                    <a:p>
                      <a:pPr>
                        <a:buNone/>
                      </a:pPr>
                      <a:r>
                        <a:rPr lang="en-US" altLang="zh-CN"/>
                        <a:t>0</a:t>
                      </a:r>
                      <a:endParaRPr lang="en-US" altLang="zh-CN"/>
                    </a:p>
                  </a:txBody>
                  <a:tcPr/>
                </a:tc>
                <a:tc>
                  <a:txBody>
                    <a:bodyPr/>
                    <a:p>
                      <a:pPr algn="ctr">
                        <a:buNone/>
                      </a:pPr>
                      <a:r>
                        <a:rPr lang="zh-CN" altLang="en-US"/>
                        <a:t>溢出位</a:t>
                      </a:r>
                      <a:r>
                        <a:rPr lang="en-US" altLang="zh-CN"/>
                        <a:t>0/1</a:t>
                      </a:r>
                      <a:endParaRPr lang="en-US" altLang="zh-CN"/>
                    </a:p>
                  </a:txBody>
                  <a:tcPr/>
                </a:tc>
              </a:tr>
            </a:tbl>
          </a:graphicData>
        </a:graphic>
      </p:graphicFrame>
      <p:sp>
        <p:nvSpPr>
          <p:cNvPr id="9" name="文本框 8"/>
          <p:cNvSpPr txBox="1"/>
          <p:nvPr/>
        </p:nvSpPr>
        <p:spPr>
          <a:xfrm>
            <a:off x="296545" y="1274445"/>
            <a:ext cx="1707515" cy="398780"/>
          </a:xfrm>
          <a:prstGeom prst="rect">
            <a:avLst/>
          </a:prstGeom>
          <a:noFill/>
        </p:spPr>
        <p:txBody>
          <a:bodyPr wrap="square" rtlCol="0">
            <a:spAutoFit/>
          </a:bodyPr>
          <a:p>
            <a:r>
              <a:rPr lang="en-US" altLang="zh-CN" sz="2000"/>
              <a:t>Line</a:t>
            </a:r>
            <a:r>
              <a:rPr lang="zh-CN" altLang="en-US" sz="2000"/>
              <a:t>数据格式：</a:t>
            </a:r>
            <a:endParaRPr lang="zh-CN" altLang="en-US" sz="2000"/>
          </a:p>
        </p:txBody>
      </p:sp>
      <p:sp>
        <p:nvSpPr>
          <p:cNvPr id="10" name="文本框 9"/>
          <p:cNvSpPr txBox="1"/>
          <p:nvPr>
            <p:custDataLst>
              <p:tags r:id="rId4"/>
            </p:custDataLst>
          </p:nvPr>
        </p:nvSpPr>
        <p:spPr>
          <a:xfrm>
            <a:off x="423545" y="2285365"/>
            <a:ext cx="1961515" cy="368300"/>
          </a:xfrm>
          <a:prstGeom prst="rect">
            <a:avLst/>
          </a:prstGeom>
          <a:noFill/>
        </p:spPr>
        <p:txBody>
          <a:bodyPr wrap="square" rtlCol="0">
            <a:spAutoFit/>
          </a:bodyPr>
          <a:p>
            <a:r>
              <a:rPr lang="en-US" altLang="zh-CN"/>
              <a:t>state1</a:t>
            </a:r>
            <a:r>
              <a:rPr lang="zh-CN" altLang="en-US"/>
              <a:t>数据格式：</a:t>
            </a:r>
            <a:endParaRPr lang="zh-CN" altLang="en-US"/>
          </a:p>
        </p:txBody>
      </p:sp>
      <p:sp>
        <p:nvSpPr>
          <p:cNvPr id="11" name="文本框 10"/>
          <p:cNvSpPr txBox="1"/>
          <p:nvPr>
            <p:custDataLst>
              <p:tags r:id="rId5"/>
            </p:custDataLst>
          </p:nvPr>
        </p:nvSpPr>
        <p:spPr>
          <a:xfrm>
            <a:off x="447675" y="3363595"/>
            <a:ext cx="1961515" cy="368300"/>
          </a:xfrm>
          <a:prstGeom prst="rect">
            <a:avLst/>
          </a:prstGeom>
          <a:noFill/>
        </p:spPr>
        <p:txBody>
          <a:bodyPr wrap="square" rtlCol="0">
            <a:spAutoFit/>
          </a:bodyPr>
          <a:p>
            <a:r>
              <a:rPr lang="en-US" altLang="zh-CN"/>
              <a:t>state2</a:t>
            </a:r>
            <a:r>
              <a:rPr lang="zh-CN" altLang="en-US"/>
              <a:t>数据格式：</a:t>
            </a:r>
            <a:endParaRPr lang="zh-CN" altLang="en-US"/>
          </a:p>
        </p:txBody>
      </p:sp>
      <p:sp>
        <p:nvSpPr>
          <p:cNvPr id="12" name="文本框 11"/>
          <p:cNvSpPr txBox="1"/>
          <p:nvPr>
            <p:custDataLst>
              <p:tags r:id="rId6"/>
            </p:custDataLst>
          </p:nvPr>
        </p:nvSpPr>
        <p:spPr>
          <a:xfrm>
            <a:off x="423545" y="5941695"/>
            <a:ext cx="1961515" cy="368300"/>
          </a:xfrm>
          <a:prstGeom prst="rect">
            <a:avLst/>
          </a:prstGeom>
          <a:noFill/>
        </p:spPr>
        <p:txBody>
          <a:bodyPr wrap="square" rtlCol="0">
            <a:spAutoFit/>
          </a:bodyPr>
          <a:p>
            <a:r>
              <a:rPr lang="en-US" altLang="zh-CN"/>
              <a:t>stateN</a:t>
            </a:r>
            <a:r>
              <a:rPr lang="zh-CN" altLang="en-US"/>
              <a:t>数据格式：</a:t>
            </a:r>
            <a:endParaRPr lang="zh-CN" altLang="en-US"/>
          </a:p>
        </p:txBody>
      </p:sp>
      <p:sp>
        <p:nvSpPr>
          <p:cNvPr id="13" name="文本框 12"/>
          <p:cNvSpPr txBox="1"/>
          <p:nvPr/>
        </p:nvSpPr>
        <p:spPr>
          <a:xfrm>
            <a:off x="6852920" y="4339590"/>
            <a:ext cx="352425" cy="953135"/>
          </a:xfrm>
          <a:prstGeom prst="rect">
            <a:avLst/>
          </a:prstGeom>
          <a:noFill/>
        </p:spPr>
        <p:txBody>
          <a:bodyPr wrap="square" rtlCol="0">
            <a:spAutoFit/>
          </a:bodyPr>
          <a:p>
            <a:r>
              <a:rPr lang="en-US" altLang="zh-CN" sz="2800"/>
              <a:t>……</a:t>
            </a:r>
            <a:endParaRPr lang="en-US" altLang="zh-CN" sz="2800"/>
          </a:p>
        </p:txBody>
      </p:sp>
      <p:sp>
        <p:nvSpPr>
          <p:cNvPr id="14" name="文本框 13"/>
          <p:cNvSpPr txBox="1"/>
          <p:nvPr>
            <p:custDataLst>
              <p:tags r:id="rId7"/>
            </p:custDataLst>
          </p:nvPr>
        </p:nvSpPr>
        <p:spPr>
          <a:xfrm>
            <a:off x="1228090" y="4307205"/>
            <a:ext cx="352425" cy="953135"/>
          </a:xfrm>
          <a:prstGeom prst="rect">
            <a:avLst/>
          </a:prstGeom>
          <a:noFill/>
        </p:spPr>
        <p:txBody>
          <a:bodyPr wrap="square" rtlCol="0">
            <a:spAutoFit/>
          </a:bodyPr>
          <a:p>
            <a:r>
              <a:rPr lang="en-US" altLang="zh-CN" sz="2800"/>
              <a:t>……</a:t>
            </a:r>
            <a:endParaRPr lang="en-US" altLang="zh-CN" sz="2800"/>
          </a:p>
        </p:txBody>
      </p:sp>
      <p:sp>
        <p:nvSpPr>
          <p:cNvPr id="5" name="左大括号 4"/>
          <p:cNvSpPr/>
          <p:nvPr/>
        </p:nvSpPr>
        <p:spPr>
          <a:xfrm>
            <a:off x="180340" y="2315845"/>
            <a:ext cx="364490" cy="4051300"/>
          </a:xfrm>
          <a:prstGeom prst="leftBrace">
            <a:avLst/>
          </a:prstGeom>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6" name="灯片编号占位符 5"/>
          <p:cNvSpPr>
            <a:spLocks noGrp="1"/>
          </p:cNvSpPr>
          <p:nvPr>
            <p:ph type="sldNum" sz="quarter" idx="4"/>
          </p:nvPr>
        </p:nvSpPr>
        <p:spPr/>
        <p:txBody>
          <a:bodyPr/>
          <a:p>
            <a:fld id="{3A270FAB-2E32-4B70-91F8-C307173C45F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p:txBody>
          <a:bodyPr>
            <a:normAutofit fontScale="90000"/>
          </a:bodyPr>
          <a:p>
            <a:r>
              <a:rPr lang="zh-CN" altLang="en-US">
                <a:solidFill>
                  <a:schemeClr val="bg1"/>
                </a:solidFill>
                <a:sym typeface="+mn-ea"/>
              </a:rPr>
              <a:t>二、</a:t>
            </a:r>
            <a:r>
              <a:rPr lang="en-US" altLang="zh-CN">
                <a:solidFill>
                  <a:schemeClr val="bg1"/>
                </a:solidFill>
                <a:sym typeface="+mn-ea"/>
              </a:rPr>
              <a:t>MIMOSA</a:t>
            </a:r>
            <a:r>
              <a:rPr lang="zh-CN" altLang="en-US">
                <a:solidFill>
                  <a:schemeClr val="bg1"/>
                </a:solidFill>
                <a:sym typeface="+mn-ea"/>
              </a:rPr>
              <a:t>数据压缩</a:t>
            </a:r>
            <a:endParaRPr lang="zh-CN" altLang="en-US">
              <a:solidFill>
                <a:schemeClr val="bg1"/>
              </a:solidFill>
              <a:sym typeface="+mn-ea"/>
            </a:endParaRPr>
          </a:p>
        </p:txBody>
      </p:sp>
      <p:sp>
        <p:nvSpPr>
          <p:cNvPr id="100" name="文本框 99"/>
          <p:cNvSpPr txBox="1"/>
          <p:nvPr>
            <p:custDataLst>
              <p:tags r:id="rId1"/>
            </p:custDataLst>
          </p:nvPr>
        </p:nvSpPr>
        <p:spPr>
          <a:xfrm>
            <a:off x="7076440" y="917575"/>
            <a:ext cx="4893945" cy="5739765"/>
          </a:xfrm>
          <a:prstGeom prst="rect">
            <a:avLst/>
          </a:prstGeom>
          <a:noFill/>
          <a:ln w="9525">
            <a:noFill/>
          </a:ln>
        </p:spPr>
        <p:txBody>
          <a:bodyPr wrap="square">
            <a:noAutofit/>
          </a:bodyPr>
          <a:p>
            <a:pPr indent="0">
              <a:buFont typeface="Arial" panose="020B0604020202020204" pitchFamily="34" charset="0"/>
              <a:buNone/>
            </a:pPr>
            <a:endParaRPr lang="zh-CN" altLang="en-US" sz="2000" b="0">
              <a:solidFill>
                <a:srgbClr val="24292F"/>
              </a:solidFill>
              <a:ea typeface="宋体" panose="02010600030101010101" pitchFamily="2" charset="-122"/>
            </a:endParaRPr>
          </a:p>
          <a:p>
            <a:pPr marL="342900" indent="-342900">
              <a:buClr>
                <a:srgbClr val="022539"/>
              </a:buClr>
              <a:buFont typeface="Wingdings" panose="05000000000000000000" charset="0"/>
              <a:buChar char="u"/>
            </a:pPr>
            <a:r>
              <a:rPr lang="zh-CN" altLang="en-US" sz="2000" b="0">
                <a:solidFill>
                  <a:srgbClr val="FF0000"/>
                </a:solidFill>
                <a:ea typeface="宋体" panose="02010600030101010101" pitchFamily="2" charset="-122"/>
              </a:rPr>
              <a:t>稀疏数据扫描</a:t>
            </a:r>
            <a:endParaRPr lang="en-US" altLang="zh-CN" sz="2000" b="0">
              <a:solidFill>
                <a:srgbClr val="24292F"/>
              </a:solidFill>
              <a:ea typeface="宋体" panose="02010600030101010101" pitchFamily="2" charset="-122"/>
            </a:endParaRPr>
          </a:p>
          <a:p>
            <a:pPr indent="1016000" fontAlgn="auto">
              <a:buClr>
                <a:srgbClr val="022539"/>
              </a:buClr>
              <a:buFont typeface="Arial" panose="020B0604020202020204" pitchFamily="34" charset="0"/>
              <a:buNone/>
              <a:extLst>
                <a:ext uri="{35155182-B16C-46BC-9424-99874614C6A1}">
                  <wpsdc:indentchars xmlns:wpsdc="http://www.wps.cn/officeDocument/2017/drawingmlCustomData" val="400" checksum="1189268203"/>
                </a:ext>
              </a:extLst>
            </a:pPr>
            <a:r>
              <a:rPr lang="zh-CN" altLang="en-US" sz="2000" b="0">
                <a:solidFill>
                  <a:srgbClr val="24292F"/>
                </a:solidFill>
                <a:ea typeface="宋体" panose="02010600030101010101" pitchFamily="2" charset="-122"/>
              </a:rPr>
              <a:t>Mimosa28芯片的像素数目由原来的928(行)×960(列)像素最多可以压缩为928(行)×15(block)×</a:t>
            </a:r>
            <a:r>
              <a:rPr lang="zh-CN" altLang="en-US" sz="2000" b="0">
                <a:solidFill>
                  <a:srgbClr val="24292F"/>
                </a:solidFill>
                <a:highlight>
                  <a:srgbClr val="FFFF00"/>
                </a:highlight>
                <a:ea typeface="宋体" panose="02010600030101010101" pitchFamily="2" charset="-122"/>
              </a:rPr>
              <a:t>6(state)</a:t>
            </a:r>
            <a:r>
              <a:rPr lang="zh-CN" altLang="en-US" sz="2000" b="0">
                <a:solidFill>
                  <a:srgbClr val="24292F"/>
                </a:solidFill>
                <a:ea typeface="宋体" panose="02010600030101010101" pitchFamily="2" charset="-122"/>
              </a:rPr>
              <a:t>×4(pixel)个像素。</a:t>
            </a:r>
            <a:endParaRPr lang="zh-CN" altLang="en-US" sz="2000" b="0">
              <a:solidFill>
                <a:srgbClr val="24292F"/>
              </a:solidFill>
              <a:ea typeface="宋体" panose="02010600030101010101" pitchFamily="2" charset="-122"/>
            </a:endParaRPr>
          </a:p>
          <a:p>
            <a:pPr indent="1016000" fontAlgn="auto">
              <a:buClr>
                <a:srgbClr val="022539"/>
              </a:buClr>
              <a:buFont typeface="Arial" panose="020B0604020202020204" pitchFamily="34" charset="0"/>
              <a:buNone/>
              <a:extLst>
                <a:ext uri="{35155182-B16C-46BC-9424-99874614C6A1}">
                  <wpsdc:indentchars xmlns:wpsdc="http://www.wps.cn/officeDocument/2017/drawingmlCustomData" val="400" checksum="1189268203"/>
                </a:ext>
              </a:extLst>
            </a:pPr>
            <a:endParaRPr lang="zh-CN" altLang="en-US" sz="2000" b="0">
              <a:solidFill>
                <a:srgbClr val="24292F"/>
              </a:solidFill>
              <a:ea typeface="宋体" panose="02010600030101010101" pitchFamily="2" charset="-122"/>
            </a:endParaRPr>
          </a:p>
          <a:p>
            <a:pPr marL="285750" indent="-285750">
              <a:buFont typeface="Arial" panose="020B0604020202020204" pitchFamily="34" charset="0"/>
              <a:buChar char="•"/>
            </a:pPr>
            <a:endParaRPr lang="zh-CN" altLang="en-US" sz="2000" b="0">
              <a:solidFill>
                <a:srgbClr val="24292F"/>
              </a:solidFill>
              <a:ea typeface="宋体" panose="02010600030101010101" pitchFamily="2" charset="-122"/>
            </a:endParaRPr>
          </a:p>
          <a:p>
            <a:pPr marL="285750" indent="-285750">
              <a:buFont typeface="Arial" panose="020B0604020202020204" pitchFamily="34" charset="0"/>
              <a:buChar char="•"/>
            </a:pPr>
            <a:endParaRPr lang="zh-CN" altLang="en-US" sz="2000" b="0">
              <a:solidFill>
                <a:srgbClr val="24292F"/>
              </a:solidFill>
              <a:ea typeface="宋体" panose="02010600030101010101" pitchFamily="2" charset="-122"/>
            </a:endParaRPr>
          </a:p>
          <a:p>
            <a:pPr marL="342900" indent="-342900">
              <a:buClr>
                <a:srgbClr val="022539"/>
              </a:buClr>
              <a:buFont typeface="Wingdings" panose="05000000000000000000" charset="0"/>
              <a:buChar char="u"/>
            </a:pPr>
            <a:r>
              <a:rPr lang="zh-CN" altLang="en-US" sz="2000" b="0">
                <a:solidFill>
                  <a:srgbClr val="FF0000"/>
                </a:solidFill>
                <a:ea typeface="宋体" panose="02010600030101010101" pitchFamily="2" charset="-122"/>
              </a:rPr>
              <a:t>多路复用</a:t>
            </a:r>
            <a:endParaRPr lang="en-US" altLang="zh-CN" sz="2000" b="0">
              <a:solidFill>
                <a:srgbClr val="24292F"/>
              </a:solidFill>
              <a:ea typeface="宋体" panose="02010600030101010101" pitchFamily="2" charset="-122"/>
            </a:endParaRPr>
          </a:p>
          <a:p>
            <a:pPr indent="1016000" fontAlgn="auto">
              <a:buClr>
                <a:srgbClr val="022539"/>
              </a:buClr>
              <a:buFont typeface="Arial" panose="020B0604020202020204" pitchFamily="34" charset="0"/>
              <a:buNone/>
              <a:extLst>
                <a:ext uri="{35155182-B16C-46BC-9424-99874614C6A1}">
                  <wpsdc:indentchars xmlns:wpsdc="http://www.wps.cn/officeDocument/2017/drawingmlCustomData" val="400" checksum="1189268203"/>
                </a:ext>
              </a:extLst>
            </a:pPr>
            <a:r>
              <a:rPr lang="zh-CN" altLang="en-US" sz="2000" b="0">
                <a:solidFill>
                  <a:srgbClr val="24292F"/>
                </a:solidFill>
                <a:ea typeface="宋体" panose="02010600030101010101" pitchFamily="2" charset="-122"/>
              </a:rPr>
              <a:t>Mimosa28芯片的像素数目由原来的928(行)×960(列)像素最多可以压缩为928(行)×1(status)×</a:t>
            </a:r>
            <a:r>
              <a:rPr lang="zh-CN" altLang="en-US" sz="2000" b="0">
                <a:solidFill>
                  <a:srgbClr val="24292F"/>
                </a:solidFill>
                <a:highlight>
                  <a:srgbClr val="FFFF00"/>
                </a:highlight>
                <a:ea typeface="宋体" panose="02010600030101010101" pitchFamily="2" charset="-122"/>
              </a:rPr>
              <a:t>9(state)</a:t>
            </a:r>
            <a:r>
              <a:rPr lang="zh-CN" altLang="en-US" sz="2000" b="0">
                <a:solidFill>
                  <a:srgbClr val="24292F"/>
                </a:solidFill>
                <a:ea typeface="宋体" panose="02010600030101010101" pitchFamily="2" charset="-122"/>
              </a:rPr>
              <a:t>×4(pixel)个像素。</a:t>
            </a:r>
            <a:endParaRPr lang="zh-CN" altLang="en-US" sz="2000" b="0">
              <a:solidFill>
                <a:srgbClr val="24292F"/>
              </a:solidFill>
              <a:ea typeface="宋体" panose="02010600030101010101" pitchFamily="2" charset="-122"/>
            </a:endParaRPr>
          </a:p>
          <a:p>
            <a:pPr indent="1016000" fontAlgn="auto">
              <a:buClr>
                <a:srgbClr val="022539"/>
              </a:buClr>
              <a:buFont typeface="Arial" panose="020B0604020202020204" pitchFamily="34" charset="0"/>
              <a:buNone/>
              <a:extLst>
                <a:ext uri="{35155182-B16C-46BC-9424-99874614C6A1}">
                  <wpsdc:indentchars xmlns:wpsdc="http://www.wps.cn/officeDocument/2017/drawingmlCustomData" val="400" checksum="1189268203"/>
                </a:ext>
              </a:extLst>
            </a:pPr>
            <a:endParaRPr lang="zh-CN" altLang="en-US" sz="2000" b="0">
              <a:solidFill>
                <a:srgbClr val="24292F"/>
              </a:solidFill>
              <a:ea typeface="宋体" panose="02010600030101010101" pitchFamily="2" charset="-122"/>
            </a:endParaRPr>
          </a:p>
          <a:p>
            <a:pPr indent="0">
              <a:buFont typeface="Arial" panose="020B0604020202020204" pitchFamily="34" charset="0"/>
              <a:buNone/>
            </a:pPr>
            <a:endParaRPr lang="zh-CN" altLang="en-US" sz="2000" b="0">
              <a:solidFill>
                <a:srgbClr val="24292F"/>
              </a:solidFill>
              <a:ea typeface="宋体" panose="02010600030101010101" pitchFamily="2" charset="-122"/>
            </a:endParaRPr>
          </a:p>
          <a:p>
            <a:endParaRPr lang="zh-CN" altLang="en-US" sz="2000" b="0">
              <a:solidFill>
                <a:srgbClr val="24292F"/>
              </a:solidFill>
              <a:ea typeface="宋体" panose="02010600030101010101" pitchFamily="2" charset="-122"/>
            </a:endParaRPr>
          </a:p>
        </p:txBody>
      </p:sp>
      <p:cxnSp>
        <p:nvCxnSpPr>
          <p:cNvPr id="2" name="直接连接符 1"/>
          <p:cNvCxnSpPr/>
          <p:nvPr>
            <p:custDataLst>
              <p:tags r:id="rId2"/>
            </p:custDataLst>
          </p:nvPr>
        </p:nvCxnSpPr>
        <p:spPr>
          <a:xfrm flipV="1">
            <a:off x="495300" y="3282315"/>
            <a:ext cx="11160125" cy="9525"/>
          </a:xfrm>
          <a:prstGeom prst="line">
            <a:avLst/>
          </a:prstGeom>
        </p:spPr>
        <p:style>
          <a:lnRef idx="2">
            <a:schemeClr val="accent1"/>
          </a:lnRef>
          <a:fillRef idx="0">
            <a:srgbClr val="FFFFFF"/>
          </a:fillRef>
          <a:effectRef idx="0">
            <a:srgbClr val="FFFFFF"/>
          </a:effectRef>
          <a:fontRef idx="minor">
            <a:schemeClr val="tx1"/>
          </a:fontRef>
        </p:style>
      </p:cxnSp>
      <p:pic>
        <p:nvPicPr>
          <p:cNvPr id="5" name="图片 4"/>
          <p:cNvPicPr>
            <a:picLocks noChangeAspect="1"/>
          </p:cNvPicPr>
          <p:nvPr>
            <p:custDataLst>
              <p:tags r:id="rId3"/>
            </p:custDataLst>
          </p:nvPr>
        </p:nvPicPr>
        <p:blipFill>
          <a:blip r:embed="rId4"/>
          <a:srcRect l="3063" r="35526" b="46703"/>
          <a:stretch>
            <a:fillRect/>
          </a:stretch>
        </p:blipFill>
        <p:spPr>
          <a:xfrm>
            <a:off x="19050" y="1323975"/>
            <a:ext cx="6753860" cy="3926840"/>
          </a:xfrm>
          <a:prstGeom prst="rect">
            <a:avLst/>
          </a:prstGeom>
        </p:spPr>
      </p:pic>
      <p:sp>
        <p:nvSpPr>
          <p:cNvPr id="4" name="灯片编号占位符 3"/>
          <p:cNvSpPr>
            <a:spLocks noGrp="1"/>
          </p:cNvSpPr>
          <p:nvPr>
            <p:ph type="sldNum" sz="quarter" idx="4"/>
          </p:nvPr>
        </p:nvSpPr>
        <p:spPr/>
        <p:txBody>
          <a:bodyPr/>
          <a:p>
            <a:fld id="{3A270FAB-2E32-4B70-91F8-C307173C45F9}" type="slidenum">
              <a:rPr lang="zh-CN" altLang="en-US" smtClean="0"/>
            </a:fld>
            <a:endParaRPr lang="zh-CN" altLang="en-US"/>
          </a:p>
        </p:txBody>
      </p:sp>
      <p:sp>
        <p:nvSpPr>
          <p:cNvPr id="6" name="文本框 5"/>
          <p:cNvSpPr txBox="1"/>
          <p:nvPr/>
        </p:nvSpPr>
        <p:spPr>
          <a:xfrm>
            <a:off x="9935845" y="2798445"/>
            <a:ext cx="434975" cy="368300"/>
          </a:xfrm>
          <a:prstGeom prst="rect">
            <a:avLst/>
          </a:prstGeom>
          <a:noFill/>
        </p:spPr>
        <p:txBody>
          <a:bodyPr wrap="square" rtlCol="0">
            <a:spAutoFit/>
          </a:bodyPr>
          <a:p>
            <a:r>
              <a:rPr lang="en-US" altLang="zh-CN"/>
              <a:t>N</a:t>
            </a:r>
            <a:endParaRPr lang="en-US" altLang="zh-CN"/>
          </a:p>
        </p:txBody>
      </p:sp>
      <p:sp>
        <p:nvSpPr>
          <p:cNvPr id="7" name="文本框 6"/>
          <p:cNvSpPr txBox="1"/>
          <p:nvPr/>
        </p:nvSpPr>
        <p:spPr>
          <a:xfrm>
            <a:off x="10052685" y="5250815"/>
            <a:ext cx="434975" cy="368300"/>
          </a:xfrm>
          <a:prstGeom prst="rect">
            <a:avLst/>
          </a:prstGeom>
          <a:noFill/>
        </p:spPr>
        <p:txBody>
          <a:bodyPr wrap="square" rtlCol="0">
            <a:spAutoFit/>
          </a:bodyPr>
          <a:p>
            <a:r>
              <a:rPr lang="en-US" altLang="zh-CN"/>
              <a:t>M</a:t>
            </a:r>
            <a:endParaRPr lang="en-US" altLang="zh-CN"/>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p:txBody>
          <a:bodyPr>
            <a:normAutofit fontScale="90000"/>
          </a:bodyPr>
          <a:p>
            <a:r>
              <a:rPr lang="zh-CN" altLang="en-US">
                <a:solidFill>
                  <a:schemeClr val="bg1"/>
                </a:solidFill>
                <a:sym typeface="+mn-ea"/>
              </a:rPr>
              <a:t>二、</a:t>
            </a:r>
            <a:r>
              <a:rPr lang="en-US" altLang="zh-CN">
                <a:solidFill>
                  <a:schemeClr val="bg1"/>
                </a:solidFill>
                <a:sym typeface="+mn-ea"/>
              </a:rPr>
              <a:t>MIMOSA</a:t>
            </a:r>
            <a:r>
              <a:rPr lang="zh-CN" altLang="en-US">
                <a:solidFill>
                  <a:schemeClr val="bg1"/>
                </a:solidFill>
                <a:sym typeface="+mn-ea"/>
              </a:rPr>
              <a:t>数据读出</a:t>
            </a:r>
            <a:endParaRPr lang="zh-CN" altLang="en-US">
              <a:solidFill>
                <a:schemeClr val="bg1"/>
              </a:solidFill>
              <a:sym typeface="+mn-ea"/>
            </a:endParaRPr>
          </a:p>
        </p:txBody>
      </p:sp>
      <p:pic>
        <p:nvPicPr>
          <p:cNvPr id="4" name="图片 3"/>
          <p:cNvPicPr>
            <a:picLocks noChangeAspect="1"/>
          </p:cNvPicPr>
          <p:nvPr>
            <p:custDataLst>
              <p:tags r:id="rId1"/>
            </p:custDataLst>
          </p:nvPr>
        </p:nvPicPr>
        <p:blipFill>
          <a:blip r:embed="rId2"/>
          <a:srcRect b="4837"/>
          <a:stretch>
            <a:fillRect/>
          </a:stretch>
        </p:blipFill>
        <p:spPr>
          <a:xfrm>
            <a:off x="73660" y="994410"/>
            <a:ext cx="6179820" cy="5496560"/>
          </a:xfrm>
          <a:prstGeom prst="rect">
            <a:avLst/>
          </a:prstGeom>
        </p:spPr>
      </p:pic>
      <p:sp>
        <p:nvSpPr>
          <p:cNvPr id="5" name="文本框 4"/>
          <p:cNvSpPr txBox="1"/>
          <p:nvPr>
            <p:custDataLst>
              <p:tags r:id="rId3"/>
            </p:custDataLst>
          </p:nvPr>
        </p:nvSpPr>
        <p:spPr>
          <a:xfrm>
            <a:off x="6983095" y="1690370"/>
            <a:ext cx="4518025" cy="3784600"/>
          </a:xfrm>
          <a:prstGeom prst="rect">
            <a:avLst/>
          </a:prstGeom>
          <a:noFill/>
        </p:spPr>
        <p:txBody>
          <a:bodyPr wrap="square" rtlCol="0">
            <a:spAutoFit/>
          </a:bodyPr>
          <a:p>
            <a:r>
              <a:rPr lang="zh-CN" altLang="en-US" sz="2000"/>
              <a:t>时钟频率</a:t>
            </a:r>
            <a:r>
              <a:rPr lang="en-US" altLang="zh-CN" sz="2000">
                <a:sym typeface="+mn-ea"/>
              </a:rPr>
              <a:t>——</a:t>
            </a:r>
            <a:r>
              <a:rPr lang="en-US" altLang="zh-CN" sz="2000"/>
              <a:t>80MHz/160MHz</a:t>
            </a:r>
            <a:endParaRPr lang="en-US" altLang="zh-CN" sz="2000"/>
          </a:p>
          <a:p>
            <a:r>
              <a:rPr lang="zh-CN" altLang="en-US" sz="2000"/>
              <a:t>读出模式：单通道</a:t>
            </a:r>
            <a:r>
              <a:rPr lang="en-US" altLang="zh-CN" sz="2000"/>
              <a:t>/</a:t>
            </a:r>
            <a:r>
              <a:rPr lang="zh-CN" altLang="en-US" sz="2000"/>
              <a:t>双通道读出</a:t>
            </a:r>
            <a:endParaRPr lang="en-US" altLang="zh-CN" sz="2000"/>
          </a:p>
          <a:p>
            <a:endParaRPr lang="en-US" altLang="zh-CN" sz="2000"/>
          </a:p>
          <a:p>
            <a:endParaRPr lang="en-US" altLang="zh-CN" sz="2000"/>
          </a:p>
          <a:p>
            <a:r>
              <a:rPr lang="zh-CN" altLang="en-US" sz="2000">
                <a:sym typeface="+mn-ea"/>
              </a:rPr>
              <a:t>扫描读取一帧数据：</a:t>
            </a:r>
            <a:endParaRPr lang="zh-CN" altLang="en-US" sz="2000">
              <a:sym typeface="+mn-ea"/>
            </a:endParaRPr>
          </a:p>
          <a:p>
            <a:r>
              <a:rPr lang="en-US" altLang="zh-CN" sz="2000">
                <a:solidFill>
                  <a:schemeClr val="tx1"/>
                </a:solidFill>
                <a:sym typeface="+mn-ea"/>
              </a:rPr>
              <a:t>0.2μs</a:t>
            </a:r>
            <a:r>
              <a:rPr lang="zh-CN" altLang="en-US" sz="2000">
                <a:sym typeface="+mn-ea"/>
              </a:rPr>
              <a:t>×</a:t>
            </a:r>
            <a:r>
              <a:rPr lang="en-US" altLang="zh-CN" sz="2000">
                <a:sym typeface="+mn-ea"/>
              </a:rPr>
              <a:t>928</a:t>
            </a:r>
            <a:r>
              <a:rPr lang="zh-CN" altLang="en-US" sz="2000">
                <a:sym typeface="+mn-ea"/>
              </a:rPr>
              <a:t>（行）</a:t>
            </a:r>
            <a:r>
              <a:rPr lang="en-US" altLang="zh-CN" sz="2000">
                <a:sym typeface="+mn-ea"/>
              </a:rPr>
              <a:t>=</a:t>
            </a:r>
            <a:r>
              <a:rPr lang="en-US" altLang="zh-CN" sz="2000">
                <a:solidFill>
                  <a:srgbClr val="FF0000"/>
                </a:solidFill>
                <a:sym typeface="+mn-ea"/>
              </a:rPr>
              <a:t>185.6μs</a:t>
            </a:r>
            <a:endParaRPr lang="en-US" altLang="zh-CN" sz="2000">
              <a:sym typeface="+mn-ea"/>
            </a:endParaRPr>
          </a:p>
          <a:p>
            <a:endParaRPr lang="en-US" altLang="zh-CN" sz="2000">
              <a:sym typeface="+mn-ea"/>
            </a:endParaRPr>
          </a:p>
          <a:p>
            <a:endParaRPr lang="en-US" altLang="zh-CN" sz="2000">
              <a:sym typeface="+mn-ea"/>
            </a:endParaRPr>
          </a:p>
          <a:p>
            <a:r>
              <a:rPr lang="en-US" altLang="zh-CN" sz="2000">
                <a:sym typeface="+mn-ea"/>
              </a:rPr>
              <a:t>读操作和写操作独立进行</a:t>
            </a:r>
            <a:r>
              <a:rPr lang="zh-CN" altLang="en-US" sz="2000">
                <a:sym typeface="+mn-ea"/>
              </a:rPr>
              <a:t>：</a:t>
            </a:r>
            <a:endParaRPr lang="en-US" altLang="zh-CN" sz="2000">
              <a:sym typeface="+mn-ea"/>
            </a:endParaRPr>
          </a:p>
          <a:p>
            <a:r>
              <a:rPr lang="en-US" altLang="zh-CN" sz="2000">
                <a:sym typeface="+mn-ea"/>
              </a:rPr>
              <a:t>一帧数据</a:t>
            </a:r>
            <a:r>
              <a:rPr lang="en-US" altLang="zh-CN" sz="2000">
                <a:sym typeface="+mn-ea"/>
              </a:rPr>
              <a:t>写入存储器</a:t>
            </a:r>
            <a:r>
              <a:rPr lang="en-US" altLang="zh-CN" sz="2000">
                <a:sym typeface="+mn-ea"/>
              </a:rPr>
              <a:t>——</a:t>
            </a:r>
            <a:r>
              <a:rPr lang="en-US" altLang="zh-CN" sz="2000">
                <a:sym typeface="+mn-ea"/>
              </a:rPr>
              <a:t>25ns</a:t>
            </a:r>
            <a:endParaRPr lang="en-US" altLang="zh-CN" sz="2000">
              <a:sym typeface="+mn-ea"/>
            </a:endParaRPr>
          </a:p>
          <a:p>
            <a:r>
              <a:rPr lang="en-US" altLang="zh-CN" sz="2000">
                <a:sym typeface="+mn-ea"/>
              </a:rPr>
              <a:t>一帧数据</a:t>
            </a:r>
            <a:r>
              <a:rPr lang="en-US" altLang="zh-CN" sz="2000">
                <a:sym typeface="+mn-ea"/>
              </a:rPr>
              <a:t>从存储器读出——100ns</a:t>
            </a:r>
            <a:endParaRPr lang="en-US" altLang="zh-CN" sz="2000"/>
          </a:p>
          <a:p>
            <a:endParaRPr lang="en-US" altLang="zh-CN" sz="2000"/>
          </a:p>
        </p:txBody>
      </p:sp>
      <p:sp>
        <p:nvSpPr>
          <p:cNvPr id="2" name="灯片编号占位符 1"/>
          <p:cNvSpPr>
            <a:spLocks noGrp="1"/>
          </p:cNvSpPr>
          <p:nvPr>
            <p:ph type="sldNum" sz="quarter" idx="4"/>
          </p:nvPr>
        </p:nvSpPr>
        <p:spPr/>
        <p:txBody>
          <a:bodyPr/>
          <a:p>
            <a:fld id="{3A270FAB-2E32-4B70-91F8-C307173C45F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p:txBody>
          <a:bodyPr>
            <a:normAutofit fontScale="90000"/>
          </a:bodyPr>
          <a:p>
            <a:r>
              <a:rPr lang="zh-CN" altLang="en-US">
                <a:solidFill>
                  <a:schemeClr val="bg1"/>
                </a:solidFill>
                <a:sym typeface="+mn-ea"/>
              </a:rPr>
              <a:t>二、</a:t>
            </a:r>
            <a:r>
              <a:rPr lang="en-US" altLang="zh-CN">
                <a:solidFill>
                  <a:schemeClr val="bg1"/>
                </a:solidFill>
                <a:sym typeface="+mn-ea"/>
              </a:rPr>
              <a:t>MIMOSA</a:t>
            </a:r>
            <a:r>
              <a:rPr lang="zh-CN" altLang="en-US">
                <a:solidFill>
                  <a:schemeClr val="bg1"/>
                </a:solidFill>
                <a:sym typeface="+mn-ea"/>
              </a:rPr>
              <a:t>数据格式</a:t>
            </a:r>
            <a:endParaRPr lang="zh-CN" altLang="en-US">
              <a:solidFill>
                <a:schemeClr val="bg1"/>
              </a:solidFill>
              <a:sym typeface="+mn-ea"/>
            </a:endParaRPr>
          </a:p>
        </p:txBody>
      </p:sp>
      <p:sp>
        <p:nvSpPr>
          <p:cNvPr id="100" name="文本框 99"/>
          <p:cNvSpPr txBox="1"/>
          <p:nvPr>
            <p:custDataLst>
              <p:tags r:id="rId1"/>
            </p:custDataLst>
          </p:nvPr>
        </p:nvSpPr>
        <p:spPr>
          <a:xfrm>
            <a:off x="334645" y="1589405"/>
            <a:ext cx="11635740" cy="5099685"/>
          </a:xfrm>
          <a:prstGeom prst="rect">
            <a:avLst/>
          </a:prstGeom>
          <a:noFill/>
          <a:ln w="9525">
            <a:noFill/>
          </a:ln>
        </p:spPr>
        <p:txBody>
          <a:bodyPr wrap="square">
            <a:noAutofit/>
          </a:bodyPr>
          <a:p>
            <a:pPr indent="0">
              <a:buFont typeface="+mj-lt"/>
              <a:buNone/>
            </a:pPr>
            <a:r>
              <a:rPr lang="en-US" altLang="zh-CN" sz="3200" b="0">
                <a:solidFill>
                  <a:srgbClr val="FF0000"/>
                </a:solidFill>
                <a:latin typeface="黑体" panose="02010609060101010101" charset="-122"/>
                <a:ea typeface="黑体" panose="02010609060101010101" charset="-122"/>
              </a:rPr>
              <a:t>1.</a:t>
            </a:r>
            <a:r>
              <a:rPr lang="zh-CN" altLang="en-US" sz="3200" b="0">
                <a:solidFill>
                  <a:srgbClr val="FF0000"/>
                </a:solidFill>
                <a:latin typeface="黑体" panose="02010609060101010101" charset="-122"/>
                <a:ea typeface="黑体" panose="02010609060101010101" charset="-122"/>
              </a:rPr>
              <a:t>Header</a:t>
            </a:r>
            <a:endParaRPr lang="zh-CN" altLang="en-US" sz="3200" b="0">
              <a:solidFill>
                <a:srgbClr val="FF0000"/>
              </a:solidFill>
              <a:latin typeface="黑体" panose="02010609060101010101" charset="-122"/>
              <a:ea typeface="黑体" panose="02010609060101010101" charset="-122"/>
            </a:endParaRPr>
          </a:p>
          <a:p>
            <a:pPr lvl="1" indent="0">
              <a:buFont typeface="+mj-lt"/>
              <a:buNone/>
            </a:pPr>
            <a:r>
              <a:rPr lang="zh-CN" altLang="en-US" sz="2000" b="0">
                <a:solidFill>
                  <a:srgbClr val="24292F"/>
                </a:solidFill>
                <a:ea typeface="宋体" panose="02010600030101010101" pitchFamily="2" charset="-122"/>
              </a:rPr>
              <a:t>Header作为一帧数据的开始标志，其数据长度为32bit，即：2word。可以</a:t>
            </a:r>
            <a:endParaRPr lang="zh-CN" altLang="en-US" sz="2000" b="0">
              <a:solidFill>
                <a:srgbClr val="24292F"/>
              </a:solidFill>
              <a:ea typeface="宋体" panose="02010600030101010101" pitchFamily="2" charset="-122"/>
            </a:endParaRPr>
          </a:p>
          <a:p>
            <a:pPr lvl="0" indent="0">
              <a:buFont typeface="Arial" panose="020B0604020202020204" pitchFamily="34" charset="0"/>
              <a:buNone/>
            </a:pPr>
            <a:r>
              <a:rPr lang="zh-CN" altLang="en-US" sz="2000" b="0">
                <a:solidFill>
                  <a:srgbClr val="24292F"/>
                </a:solidFill>
                <a:ea typeface="宋体" panose="02010600030101010101" pitchFamily="2" charset="-122"/>
              </a:rPr>
              <a:t>通过JTAG对其数值进行配置，目前所使用的帧头标志为:0X12345678。</a:t>
            </a:r>
            <a:endParaRPr lang="zh-CN" altLang="en-US" sz="2000" b="0">
              <a:solidFill>
                <a:srgbClr val="24292F"/>
              </a:solidFill>
              <a:ea typeface="宋体" panose="02010600030101010101" pitchFamily="2" charset="-122"/>
            </a:endParaRPr>
          </a:p>
          <a:p>
            <a:pPr indent="0">
              <a:buFont typeface="Arial" panose="020B0604020202020204" pitchFamily="34" charset="0"/>
              <a:buNone/>
            </a:pPr>
            <a:endParaRPr lang="zh-CN" altLang="en-US" sz="2000" b="0">
              <a:solidFill>
                <a:srgbClr val="24292F"/>
              </a:solidFill>
              <a:ea typeface="宋体" panose="02010600030101010101" pitchFamily="2" charset="-122"/>
            </a:endParaRPr>
          </a:p>
          <a:p>
            <a:pPr indent="0">
              <a:buFont typeface="Arial" panose="020B0604020202020204" pitchFamily="34" charset="0"/>
              <a:buNone/>
            </a:pPr>
            <a:endParaRPr lang="zh-CN" altLang="en-US" sz="2000" b="0">
              <a:solidFill>
                <a:srgbClr val="24292F"/>
              </a:solidFill>
              <a:ea typeface="宋体" panose="02010600030101010101" pitchFamily="2" charset="-122"/>
            </a:endParaRPr>
          </a:p>
          <a:p>
            <a:pPr algn="l">
              <a:buClrTx/>
              <a:buSzTx/>
              <a:buFont typeface="+mj-lt"/>
              <a:buNone/>
            </a:pPr>
            <a:r>
              <a:rPr lang="en-US" altLang="zh-CN" sz="3200" b="0">
                <a:solidFill>
                  <a:srgbClr val="FF0000"/>
                </a:solidFill>
                <a:latin typeface="黑体" panose="02010609060101010101" charset="-122"/>
                <a:ea typeface="黑体" panose="02010609060101010101" charset="-122"/>
              </a:rPr>
              <a:t>2.FrameCounter</a:t>
            </a:r>
            <a:endParaRPr lang="en-US" altLang="zh-CN" sz="3200" b="0">
              <a:solidFill>
                <a:srgbClr val="FF0000"/>
              </a:solidFill>
              <a:latin typeface="黑体" panose="02010609060101010101" charset="-122"/>
              <a:ea typeface="黑体" panose="02010609060101010101" charset="-122"/>
            </a:endParaRPr>
          </a:p>
          <a:p>
            <a:pPr lvl="1" indent="0">
              <a:buFont typeface="Arial" panose="020B0604020202020204" pitchFamily="34" charset="0"/>
              <a:buNone/>
            </a:pPr>
            <a:r>
              <a:rPr lang="zh-CN" altLang="en-US" sz="2000" b="0">
                <a:solidFill>
                  <a:srgbClr val="24292F"/>
                </a:solidFill>
                <a:ea typeface="宋体" panose="02010600030101010101" pitchFamily="2" charset="-122"/>
              </a:rPr>
              <a:t>FrameCounter作为帧数据的帧号计数器，其数据长度为32bit。芯片复位后，</a:t>
            </a:r>
            <a:endParaRPr lang="zh-CN" altLang="en-US" sz="2000" b="0">
              <a:solidFill>
                <a:srgbClr val="24292F"/>
              </a:solidFill>
              <a:ea typeface="宋体" panose="02010600030101010101" pitchFamily="2" charset="-122"/>
            </a:endParaRPr>
          </a:p>
          <a:p>
            <a:pPr indent="0">
              <a:buFont typeface="Arial" panose="020B0604020202020204" pitchFamily="34" charset="0"/>
              <a:buNone/>
            </a:pPr>
            <a:r>
              <a:rPr lang="zh-CN" altLang="en-US" sz="2000" b="0">
                <a:solidFill>
                  <a:srgbClr val="24292F"/>
                </a:solidFill>
                <a:ea typeface="宋体" panose="02010600030101010101" pitchFamily="2" charset="-122"/>
              </a:rPr>
              <a:t>帧号计数器从零开始计数，当计数达到最大值0XFFFFFFFF时，帧号计数器自动复位</a:t>
            </a:r>
            <a:endParaRPr lang="zh-CN" altLang="en-US" sz="2000" b="0">
              <a:solidFill>
                <a:srgbClr val="24292F"/>
              </a:solidFill>
              <a:ea typeface="宋体" panose="02010600030101010101" pitchFamily="2" charset="-122"/>
            </a:endParaRPr>
          </a:p>
          <a:p>
            <a:pPr indent="0">
              <a:buFont typeface="Arial" panose="020B0604020202020204" pitchFamily="34" charset="0"/>
              <a:buNone/>
            </a:pPr>
            <a:r>
              <a:rPr lang="zh-CN" altLang="en-US" sz="2000" b="0">
                <a:solidFill>
                  <a:srgbClr val="24292F"/>
                </a:solidFill>
                <a:ea typeface="宋体" panose="02010600030101010101" pitchFamily="2" charset="-122"/>
              </a:rPr>
              <a:t>，然后重新开始计数。</a:t>
            </a:r>
            <a:endParaRPr lang="zh-CN" altLang="en-US" sz="2000" b="0">
              <a:solidFill>
                <a:srgbClr val="24292F"/>
              </a:solidFill>
              <a:ea typeface="宋体" panose="02010600030101010101" pitchFamily="2" charset="-122"/>
            </a:endParaRPr>
          </a:p>
          <a:p>
            <a:pPr indent="0">
              <a:buFont typeface="Arial" panose="020B0604020202020204" pitchFamily="34" charset="0"/>
              <a:buNone/>
            </a:pPr>
            <a:endParaRPr lang="zh-CN" altLang="en-US" sz="2000" b="0">
              <a:solidFill>
                <a:srgbClr val="24292F"/>
              </a:solidFill>
              <a:ea typeface="宋体" panose="02010600030101010101" pitchFamily="2" charset="-122"/>
            </a:endParaRPr>
          </a:p>
          <a:p>
            <a:pPr indent="0">
              <a:buFont typeface="Arial" panose="020B0604020202020204" pitchFamily="34" charset="0"/>
              <a:buNone/>
            </a:pPr>
            <a:endParaRPr lang="zh-CN" altLang="en-US" sz="2000" b="0">
              <a:solidFill>
                <a:srgbClr val="24292F"/>
              </a:solidFill>
              <a:ea typeface="宋体" panose="02010600030101010101" pitchFamily="2" charset="-122"/>
            </a:endParaRPr>
          </a:p>
          <a:p>
            <a:pPr algn="l">
              <a:buClrTx/>
              <a:buSzTx/>
              <a:buFont typeface="+mj-lt"/>
              <a:buNone/>
            </a:pPr>
            <a:r>
              <a:rPr lang="en-US" altLang="zh-CN" sz="3200" b="0">
                <a:solidFill>
                  <a:srgbClr val="FF0000"/>
                </a:solidFill>
                <a:latin typeface="黑体" panose="02010609060101010101" charset="-122"/>
                <a:ea typeface="黑体" panose="02010609060101010101" charset="-122"/>
              </a:rPr>
              <a:t>3.DataLength</a:t>
            </a:r>
            <a:endParaRPr lang="en-US" altLang="zh-CN" sz="3200" b="0">
              <a:solidFill>
                <a:srgbClr val="FF0000"/>
              </a:solidFill>
              <a:latin typeface="黑体" panose="02010609060101010101" charset="-122"/>
              <a:ea typeface="黑体" panose="02010609060101010101" charset="-122"/>
            </a:endParaRPr>
          </a:p>
          <a:p>
            <a:pPr indent="508000" algn="l" fontAlgn="auto">
              <a:buClrTx/>
              <a:buSzTx/>
              <a:buFont typeface="+mj-lt"/>
              <a:buNone/>
              <a:extLst>
                <a:ext uri="{35155182-B16C-46BC-9424-99874614C6A1}">
                  <wpsdc:indentchars xmlns:wpsdc="http://www.wps.cn/officeDocument/2017/drawingmlCustomData" val="200" checksum="282533468"/>
                </a:ext>
              </a:extLst>
            </a:pPr>
            <a:r>
              <a:rPr lang="zh-CN" altLang="en-US" sz="2000" b="0">
                <a:solidFill>
                  <a:srgbClr val="24292F"/>
                </a:solidFill>
                <a:ea typeface="宋体" panose="02010600030101010101" pitchFamily="2" charset="-122"/>
              </a:rPr>
              <a:t>DataLength表示帧数据中有用数据的长度，用2word的数据长度进行表示，</a:t>
            </a:r>
            <a:endParaRPr lang="zh-CN" altLang="en-US" sz="2000" b="0">
              <a:solidFill>
                <a:srgbClr val="24292F"/>
              </a:solidFill>
              <a:ea typeface="宋体" panose="02010600030101010101" pitchFamily="2" charset="-122"/>
            </a:endParaRPr>
          </a:p>
          <a:p>
            <a:pPr indent="0" algn="l" fontAlgn="auto">
              <a:buClrTx/>
              <a:buSzTx/>
              <a:buFont typeface="+mj-lt"/>
              <a:buNone/>
            </a:pPr>
            <a:r>
              <a:rPr lang="zh-CN" altLang="en-US" sz="2000" b="0">
                <a:solidFill>
                  <a:srgbClr val="24292F"/>
                </a:solidFill>
                <a:ea typeface="宋体" panose="02010600030101010101" pitchFamily="2" charset="-122"/>
              </a:rPr>
              <a:t>实际的有用数据长度为这两个word分别表示数字的和。若帧数据中无有用数据，</a:t>
            </a:r>
            <a:endParaRPr lang="zh-CN" altLang="en-US" sz="2000" b="0">
              <a:solidFill>
                <a:srgbClr val="24292F"/>
              </a:solidFill>
              <a:ea typeface="宋体" panose="02010600030101010101" pitchFamily="2" charset="-122"/>
            </a:endParaRPr>
          </a:p>
          <a:p>
            <a:pPr indent="0" algn="l" fontAlgn="auto">
              <a:buClrTx/>
              <a:buSzTx/>
              <a:buFont typeface="+mj-lt"/>
              <a:buNone/>
            </a:pPr>
            <a:r>
              <a:rPr lang="zh-CN" altLang="en-US" sz="2000" b="0">
                <a:solidFill>
                  <a:srgbClr val="24292F"/>
                </a:solidFill>
                <a:ea typeface="宋体" panose="02010600030101010101" pitchFamily="2" charset="-122"/>
              </a:rPr>
              <a:t>DataLength被置为0。</a:t>
            </a:r>
            <a:endParaRPr lang="zh-CN" altLang="en-US" sz="2000" b="0">
              <a:solidFill>
                <a:srgbClr val="24292F"/>
              </a:solidFill>
              <a:ea typeface="宋体" panose="02010600030101010101" pitchFamily="2" charset="-122"/>
            </a:endParaRPr>
          </a:p>
          <a:p>
            <a:pPr marL="457200" indent="-457200">
              <a:buFont typeface="Arial" panose="020B0604020202020204" pitchFamily="34" charset="0"/>
              <a:buAutoNum type="arabicPeriod"/>
            </a:pPr>
            <a:endParaRPr lang="zh-CN" altLang="en-US" sz="2000" b="0">
              <a:solidFill>
                <a:srgbClr val="24292F"/>
              </a:solidFill>
              <a:ea typeface="宋体" panose="02010600030101010101" pitchFamily="2" charset="-122"/>
            </a:endParaRPr>
          </a:p>
        </p:txBody>
      </p:sp>
      <p:sp>
        <p:nvSpPr>
          <p:cNvPr id="2" name="文本框 1"/>
          <p:cNvSpPr txBox="1"/>
          <p:nvPr/>
        </p:nvSpPr>
        <p:spPr>
          <a:xfrm>
            <a:off x="334645" y="948055"/>
            <a:ext cx="4064000" cy="460375"/>
          </a:xfrm>
          <a:prstGeom prst="rect">
            <a:avLst/>
          </a:prstGeom>
          <a:noFill/>
        </p:spPr>
        <p:txBody>
          <a:bodyPr wrap="square" rtlCol="0">
            <a:spAutoFit/>
          </a:bodyPr>
          <a:p>
            <a:r>
              <a:rPr lang="zh-CN" altLang="en-US" sz="2400"/>
              <a:t>芯片数据格式</a:t>
            </a:r>
            <a:endParaRPr lang="zh-CN" altLang="en-US" sz="2400"/>
          </a:p>
        </p:txBody>
      </p:sp>
      <p:sp>
        <p:nvSpPr>
          <p:cNvPr id="4" name="灯片编号占位符 3"/>
          <p:cNvSpPr>
            <a:spLocks noGrp="1"/>
          </p:cNvSpPr>
          <p:nvPr>
            <p:ph type="sldNum" sz="quarter" idx="4"/>
          </p:nvPr>
        </p:nvSpPr>
        <p:spPr/>
        <p:txBody>
          <a:bodyPr/>
          <a:p>
            <a:fld id="{3A270FAB-2E32-4B70-91F8-C307173C45F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p:txBody>
          <a:bodyPr>
            <a:normAutofit fontScale="90000"/>
          </a:bodyPr>
          <a:p>
            <a:r>
              <a:rPr lang="zh-CN" altLang="en-US">
                <a:solidFill>
                  <a:schemeClr val="bg1"/>
                </a:solidFill>
                <a:sym typeface="+mn-ea"/>
              </a:rPr>
              <a:t>二、</a:t>
            </a:r>
            <a:r>
              <a:rPr lang="en-US" altLang="zh-CN">
                <a:solidFill>
                  <a:schemeClr val="bg1"/>
                </a:solidFill>
                <a:sym typeface="+mn-ea"/>
              </a:rPr>
              <a:t>MIMOSA</a:t>
            </a:r>
            <a:r>
              <a:rPr lang="zh-CN" altLang="en-US">
                <a:solidFill>
                  <a:schemeClr val="bg1"/>
                </a:solidFill>
                <a:sym typeface="+mn-ea"/>
              </a:rPr>
              <a:t>数据格式</a:t>
            </a:r>
            <a:endParaRPr lang="zh-CN" altLang="en-US">
              <a:solidFill>
                <a:schemeClr val="bg1"/>
              </a:solidFill>
              <a:sym typeface="+mn-ea"/>
            </a:endParaRPr>
          </a:p>
        </p:txBody>
      </p:sp>
      <p:sp>
        <p:nvSpPr>
          <p:cNvPr id="100" name="文本框 99"/>
          <p:cNvSpPr txBox="1"/>
          <p:nvPr>
            <p:custDataLst>
              <p:tags r:id="rId1"/>
            </p:custDataLst>
          </p:nvPr>
        </p:nvSpPr>
        <p:spPr>
          <a:xfrm>
            <a:off x="334645" y="1078865"/>
            <a:ext cx="11635740" cy="5578475"/>
          </a:xfrm>
          <a:prstGeom prst="rect">
            <a:avLst/>
          </a:prstGeom>
          <a:noFill/>
          <a:ln w="9525">
            <a:noFill/>
          </a:ln>
        </p:spPr>
        <p:txBody>
          <a:bodyPr wrap="square">
            <a:noAutofit/>
          </a:bodyPr>
          <a:p>
            <a:pPr indent="0">
              <a:buFont typeface="Arial" panose="020B0604020202020204" pitchFamily="34" charset="0"/>
              <a:buNone/>
            </a:pPr>
            <a:r>
              <a:rPr lang="en-US" altLang="zh-CN" sz="3200" b="0">
                <a:solidFill>
                  <a:srgbClr val="FF0000"/>
                </a:solidFill>
                <a:latin typeface="黑体" panose="02010609060101010101" charset="-122"/>
                <a:ea typeface="黑体" panose="02010609060101010101" charset="-122"/>
              </a:rPr>
              <a:t>4.UsefulData</a:t>
            </a:r>
            <a:endParaRPr lang="en-US" altLang="zh-CN" sz="3200" b="0">
              <a:solidFill>
                <a:srgbClr val="FF0000"/>
              </a:solidFill>
              <a:latin typeface="黑体" panose="02010609060101010101" charset="-122"/>
              <a:ea typeface="黑体" panose="02010609060101010101" charset="-122"/>
            </a:endParaRPr>
          </a:p>
          <a:p>
            <a:pPr lvl="0" indent="0">
              <a:buFont typeface="Arial" panose="020B0604020202020204" pitchFamily="34" charset="0"/>
              <a:buNone/>
            </a:pPr>
            <a:r>
              <a:rPr lang="zh-CN" altLang="en-US" sz="2000" b="0">
                <a:solidFill>
                  <a:srgbClr val="24292F"/>
                </a:solidFill>
                <a:ea typeface="宋体" panose="02010600030101010101" pitchFamily="2" charset="-122"/>
              </a:rPr>
              <a:t>UsefulData表示帧数据中的有用数据，由line和state组成，它们的数据格式分别如表3.3和3.4所示。line的数据长度为16bit，0</a:t>
            </a:r>
            <a:r>
              <a:rPr lang="en-US" altLang="zh-CN" sz="2000" b="0">
                <a:solidFill>
                  <a:srgbClr val="24292F"/>
                </a:solidFill>
                <a:ea typeface="宋体" panose="02010600030101010101" pitchFamily="2" charset="-122"/>
              </a:rPr>
              <a:t>-</a:t>
            </a:r>
            <a:r>
              <a:rPr lang="zh-CN" altLang="en-US" sz="2000" b="0">
                <a:solidFill>
                  <a:srgbClr val="24292F"/>
                </a:solidFill>
                <a:ea typeface="宋体" panose="02010600030101010101" pitchFamily="2" charset="-122"/>
              </a:rPr>
              <a:t>3bit表示着火像素所在行中state的数目，4</a:t>
            </a:r>
            <a:r>
              <a:rPr lang="en-US" altLang="zh-CN" sz="2000" b="0">
                <a:solidFill>
                  <a:srgbClr val="24292F"/>
                </a:solidFill>
                <a:ea typeface="宋体" panose="02010600030101010101" pitchFamily="2" charset="-122"/>
              </a:rPr>
              <a:t>-</a:t>
            </a:r>
            <a:r>
              <a:rPr lang="zh-CN" altLang="en-US" sz="2000" b="0">
                <a:solidFill>
                  <a:srgbClr val="24292F"/>
                </a:solidFill>
                <a:ea typeface="宋体" panose="02010600030101010101" pitchFamily="2" charset="-122"/>
              </a:rPr>
              <a:t>13bit为该行所在的行地址，最后一位表示溢出位，即：该行中state的数目是否超过9个，若超出，则置1；否则，置0。State的数据长度也为16bit，0</a:t>
            </a:r>
            <a:r>
              <a:rPr lang="en-US" altLang="zh-CN" sz="2000" b="0">
                <a:solidFill>
                  <a:srgbClr val="24292F"/>
                </a:solidFill>
                <a:ea typeface="宋体" panose="02010600030101010101" pitchFamily="2" charset="-122"/>
              </a:rPr>
              <a:t>-</a:t>
            </a:r>
            <a:r>
              <a:rPr lang="zh-CN" altLang="en-US" sz="2000" b="0">
                <a:solidFill>
                  <a:srgbClr val="24292F"/>
                </a:solidFill>
                <a:ea typeface="宋体" panose="02010600030101010101" pitchFamily="2" charset="-122"/>
              </a:rPr>
              <a:t>1bit表示连续着火像素中除第一个着火像素外的着火像素的数目。2</a:t>
            </a:r>
            <a:r>
              <a:rPr lang="en-US" altLang="zh-CN" sz="2000" b="0">
                <a:solidFill>
                  <a:srgbClr val="24292F"/>
                </a:solidFill>
                <a:ea typeface="宋体" panose="02010600030101010101" pitchFamily="2" charset="-122"/>
              </a:rPr>
              <a:t>-</a:t>
            </a:r>
            <a:r>
              <a:rPr lang="zh-CN" altLang="en-US" sz="2000" b="0">
                <a:solidFill>
                  <a:srgbClr val="24292F"/>
                </a:solidFill>
                <a:ea typeface="宋体" panose="02010600030101010101" pitchFamily="2" charset="-122"/>
              </a:rPr>
              <a:t>11bit为第一个着火像素所在的列地址。</a:t>
            </a:r>
            <a:endParaRPr lang="zh-CN" altLang="en-US" sz="2000" b="0">
              <a:solidFill>
                <a:srgbClr val="24292F"/>
              </a:solidFill>
              <a:ea typeface="宋体" panose="02010600030101010101" pitchFamily="2" charset="-122"/>
            </a:endParaRPr>
          </a:p>
          <a:p>
            <a:pPr indent="0">
              <a:buFont typeface="Arial" panose="020B0604020202020204" pitchFamily="34" charset="0"/>
              <a:buNone/>
            </a:pPr>
            <a:endParaRPr lang="zh-CN" altLang="en-US" sz="2000" b="0">
              <a:solidFill>
                <a:srgbClr val="24292F"/>
              </a:solidFill>
              <a:ea typeface="宋体" panose="02010600030101010101" pitchFamily="2" charset="-122"/>
            </a:endParaRPr>
          </a:p>
          <a:p>
            <a:pPr indent="0">
              <a:buFont typeface="Arial" panose="020B0604020202020204" pitchFamily="34" charset="0"/>
              <a:buNone/>
            </a:pPr>
            <a:endParaRPr lang="zh-CN" altLang="en-US" sz="2000" b="0">
              <a:solidFill>
                <a:srgbClr val="24292F"/>
              </a:solidFill>
              <a:ea typeface="宋体" panose="02010600030101010101" pitchFamily="2" charset="-122"/>
            </a:endParaRPr>
          </a:p>
          <a:p>
            <a:pPr indent="0">
              <a:buFont typeface="Arial" panose="020B0604020202020204" pitchFamily="34" charset="0"/>
              <a:buNone/>
            </a:pPr>
            <a:endParaRPr lang="zh-CN" altLang="en-US" sz="2000" b="0">
              <a:solidFill>
                <a:srgbClr val="24292F"/>
              </a:solidFill>
              <a:ea typeface="宋体" panose="02010600030101010101" pitchFamily="2" charset="-122"/>
            </a:endParaRPr>
          </a:p>
          <a:p>
            <a:pPr indent="0">
              <a:buFont typeface="Arial" panose="020B0604020202020204" pitchFamily="34" charset="0"/>
              <a:buNone/>
            </a:pPr>
            <a:endParaRPr lang="zh-CN" altLang="en-US" sz="2000" b="0">
              <a:solidFill>
                <a:srgbClr val="24292F"/>
              </a:solidFill>
              <a:ea typeface="宋体" panose="02010600030101010101" pitchFamily="2" charset="-122"/>
            </a:endParaRPr>
          </a:p>
          <a:p>
            <a:pPr indent="0">
              <a:buFont typeface="Arial" panose="020B0604020202020204" pitchFamily="34" charset="0"/>
              <a:buNone/>
            </a:pPr>
            <a:endParaRPr lang="zh-CN" altLang="en-US" sz="2000" b="0">
              <a:solidFill>
                <a:srgbClr val="24292F"/>
              </a:solidFill>
              <a:ea typeface="宋体" panose="02010600030101010101" pitchFamily="2" charset="-122"/>
            </a:endParaRPr>
          </a:p>
          <a:p>
            <a:pPr indent="0">
              <a:buFont typeface="Arial" panose="020B0604020202020204" pitchFamily="34" charset="0"/>
              <a:buNone/>
            </a:pPr>
            <a:endParaRPr lang="zh-CN" altLang="en-US" sz="2000" b="0">
              <a:solidFill>
                <a:srgbClr val="24292F"/>
              </a:solidFill>
              <a:ea typeface="宋体" panose="02010600030101010101" pitchFamily="2" charset="-122"/>
            </a:endParaRPr>
          </a:p>
          <a:p>
            <a:pPr indent="0">
              <a:buFont typeface="Arial" panose="020B0604020202020204" pitchFamily="34" charset="0"/>
              <a:buNone/>
            </a:pPr>
            <a:endParaRPr lang="zh-CN" altLang="en-US" sz="2000" b="0">
              <a:solidFill>
                <a:srgbClr val="24292F"/>
              </a:solidFill>
              <a:ea typeface="宋体" panose="02010600030101010101" pitchFamily="2" charset="-122"/>
            </a:endParaRPr>
          </a:p>
          <a:p>
            <a:pPr indent="0">
              <a:buFont typeface="Arial" panose="020B0604020202020204" pitchFamily="34" charset="0"/>
              <a:buNone/>
            </a:pPr>
            <a:r>
              <a:rPr lang="en-US" altLang="zh-CN" sz="3200" b="0">
                <a:solidFill>
                  <a:srgbClr val="FF0000"/>
                </a:solidFill>
                <a:latin typeface="黑体" panose="02010609060101010101" charset="-122"/>
                <a:ea typeface="黑体" panose="02010609060101010101" charset="-122"/>
              </a:rPr>
              <a:t>5.Trailer</a:t>
            </a:r>
            <a:endParaRPr lang="en-US" altLang="zh-CN" sz="3200" b="0">
              <a:solidFill>
                <a:srgbClr val="FF0000"/>
              </a:solidFill>
              <a:latin typeface="黑体" panose="02010609060101010101" charset="-122"/>
              <a:ea typeface="黑体" panose="02010609060101010101" charset="-122"/>
            </a:endParaRPr>
          </a:p>
          <a:p>
            <a:pPr lvl="1" indent="0">
              <a:buFont typeface="Arial" panose="020B0604020202020204" pitchFamily="34" charset="0"/>
              <a:buNone/>
            </a:pPr>
            <a:r>
              <a:rPr lang="zh-CN" altLang="en-US" sz="2000" b="0">
                <a:solidFill>
                  <a:srgbClr val="24292F"/>
                </a:solidFill>
                <a:ea typeface="宋体" panose="02010600030101010101" pitchFamily="2" charset="-122"/>
              </a:rPr>
              <a:t>Trailer作为一帧数据的结束标志，其数据长度为2word。可以通过JTAG对</a:t>
            </a:r>
            <a:endParaRPr lang="zh-CN" altLang="en-US" sz="2000" b="0">
              <a:solidFill>
                <a:srgbClr val="24292F"/>
              </a:solidFill>
              <a:ea typeface="宋体" panose="02010600030101010101" pitchFamily="2" charset="-122"/>
            </a:endParaRPr>
          </a:p>
          <a:p>
            <a:pPr indent="0">
              <a:buFont typeface="Arial" panose="020B0604020202020204" pitchFamily="34" charset="0"/>
              <a:buNone/>
            </a:pPr>
            <a:r>
              <a:rPr lang="zh-CN" altLang="en-US" sz="2000" b="0">
                <a:solidFill>
                  <a:srgbClr val="24292F"/>
                </a:solidFill>
                <a:ea typeface="宋体" panose="02010600030101010101" pitchFamily="2" charset="-122"/>
              </a:rPr>
              <a:t>其数值进行配置，目前所使用的帧尾标志为:0XAAAAAAAA。</a:t>
            </a:r>
            <a:endParaRPr lang="zh-CN" altLang="en-US" sz="2000" b="0">
              <a:solidFill>
                <a:srgbClr val="24292F"/>
              </a:solidFill>
              <a:ea typeface="宋体" panose="02010600030101010101" pitchFamily="2" charset="-122"/>
            </a:endParaRPr>
          </a:p>
        </p:txBody>
      </p:sp>
      <p:pic>
        <p:nvPicPr>
          <p:cNvPr id="4" name="图片 3" descr="D%0UZPKD`T2E7)}W3}OV`7X"/>
          <p:cNvPicPr>
            <a:picLocks noChangeAspect="1"/>
          </p:cNvPicPr>
          <p:nvPr>
            <p:custDataLst>
              <p:tags r:id="rId2"/>
            </p:custDataLst>
          </p:nvPr>
        </p:nvPicPr>
        <p:blipFill>
          <a:blip r:embed="rId3"/>
          <a:stretch>
            <a:fillRect/>
          </a:stretch>
        </p:blipFill>
        <p:spPr>
          <a:xfrm>
            <a:off x="3077845" y="3220720"/>
            <a:ext cx="5774055" cy="2294890"/>
          </a:xfrm>
          <a:prstGeom prst="rect">
            <a:avLst/>
          </a:prstGeom>
        </p:spPr>
      </p:pic>
      <p:sp>
        <p:nvSpPr>
          <p:cNvPr id="2" name="灯片编号占位符 1"/>
          <p:cNvSpPr>
            <a:spLocks noGrp="1"/>
          </p:cNvSpPr>
          <p:nvPr>
            <p:ph type="sldNum" sz="quarter" idx="4"/>
          </p:nvPr>
        </p:nvSpPr>
        <p:spPr/>
        <p:txBody>
          <a:bodyPr/>
          <a:p>
            <a:fld id="{3A270FAB-2E32-4B70-91F8-C307173C45F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p:txBody>
          <a:bodyPr>
            <a:normAutofit fontScale="90000"/>
          </a:bodyPr>
          <a:p>
            <a:r>
              <a:rPr lang="zh-CN" altLang="en-US">
                <a:solidFill>
                  <a:schemeClr val="bg1"/>
                </a:solidFill>
                <a:sym typeface="+mn-ea"/>
              </a:rPr>
              <a:t>二、</a:t>
            </a:r>
            <a:r>
              <a:rPr lang="en-US" altLang="zh-CN">
                <a:solidFill>
                  <a:schemeClr val="bg1"/>
                </a:solidFill>
                <a:sym typeface="+mn-ea"/>
              </a:rPr>
              <a:t>MIMOSA</a:t>
            </a:r>
            <a:r>
              <a:rPr lang="zh-CN" altLang="en-US">
                <a:solidFill>
                  <a:schemeClr val="bg1"/>
                </a:solidFill>
                <a:sym typeface="+mn-ea"/>
              </a:rPr>
              <a:t>数据量估计</a:t>
            </a:r>
            <a:endParaRPr lang="zh-CN" altLang="en-US">
              <a:solidFill>
                <a:schemeClr val="bg1"/>
              </a:solidFill>
              <a:sym typeface="+mn-ea"/>
            </a:endParaRPr>
          </a:p>
        </p:txBody>
      </p:sp>
      <p:sp>
        <p:nvSpPr>
          <p:cNvPr id="2" name="文本框 1"/>
          <p:cNvSpPr txBox="1"/>
          <p:nvPr>
            <p:custDataLst>
              <p:tags r:id="rId1"/>
            </p:custDataLst>
          </p:nvPr>
        </p:nvSpPr>
        <p:spPr>
          <a:xfrm>
            <a:off x="334645" y="4647565"/>
            <a:ext cx="11635740" cy="2009775"/>
          </a:xfrm>
          <a:prstGeom prst="rect">
            <a:avLst/>
          </a:prstGeom>
          <a:noFill/>
          <a:ln w="9525">
            <a:noFill/>
          </a:ln>
        </p:spPr>
        <p:txBody>
          <a:bodyPr wrap="square">
            <a:noAutofit/>
          </a:bodyPr>
          <a:p>
            <a:pPr indent="0">
              <a:buFont typeface="Arial" panose="020B0604020202020204" pitchFamily="34" charset="0"/>
              <a:buNone/>
            </a:pPr>
            <a:r>
              <a:rPr lang="zh-CN" altLang="en-US" sz="2000">
                <a:solidFill>
                  <a:srgbClr val="24292F"/>
                </a:solidFill>
                <a:ea typeface="宋体" panose="02010600030101010101" pitchFamily="2" charset="-122"/>
                <a:sym typeface="+mn-ea"/>
              </a:rPr>
              <a:t>因此，</a:t>
            </a:r>
            <a:endParaRPr lang="zh-CN" altLang="en-US" sz="2000" b="0">
              <a:solidFill>
                <a:srgbClr val="24292F"/>
              </a:solidFill>
              <a:ea typeface="宋体" panose="02010600030101010101" pitchFamily="2" charset="-122"/>
            </a:endParaRPr>
          </a:p>
          <a:p>
            <a:pPr indent="0">
              <a:buFont typeface="Arial" panose="020B0604020202020204" pitchFamily="34" charset="0"/>
              <a:buNone/>
            </a:pPr>
            <a:r>
              <a:rPr lang="zh-CN" altLang="en-US" sz="2000">
                <a:solidFill>
                  <a:srgbClr val="FF0000"/>
                </a:solidFill>
                <a:ea typeface="宋体" panose="02010600030101010101" pitchFamily="2" charset="-122"/>
                <a:sym typeface="+mn-ea"/>
              </a:rPr>
              <a:t>一帧数据</a:t>
            </a:r>
            <a:r>
              <a:rPr lang="zh-CN" altLang="en-US" sz="2000">
                <a:solidFill>
                  <a:srgbClr val="24292F"/>
                </a:solidFill>
                <a:ea typeface="宋体" panose="02010600030101010101" pitchFamily="2" charset="-122"/>
                <a:sym typeface="+mn-ea"/>
              </a:rPr>
              <a:t>的最大数据量为：928(行)×10word+8word=9288word。</a:t>
            </a:r>
            <a:endParaRPr lang="zh-CN" altLang="en-US" sz="2000">
              <a:solidFill>
                <a:srgbClr val="24292F"/>
              </a:solidFill>
              <a:ea typeface="宋体" panose="02010600030101010101" pitchFamily="2" charset="-122"/>
              <a:sym typeface="+mn-ea"/>
            </a:endParaRPr>
          </a:p>
          <a:p>
            <a:pPr indent="0">
              <a:buFont typeface="Arial" panose="020B0604020202020204" pitchFamily="34" charset="0"/>
              <a:buNone/>
            </a:pPr>
            <a:endParaRPr lang="zh-CN" altLang="en-US" sz="2000" b="0">
              <a:solidFill>
                <a:srgbClr val="24292F"/>
              </a:solidFill>
              <a:ea typeface="宋体" panose="02010600030101010101" pitchFamily="2" charset="-122"/>
            </a:endParaRPr>
          </a:p>
          <a:p>
            <a:pPr indent="0">
              <a:buFont typeface="Arial" panose="020B0604020202020204" pitchFamily="34" charset="0"/>
              <a:buNone/>
            </a:pPr>
            <a:r>
              <a:rPr lang="zh-CN" altLang="en-US" sz="2000" b="0">
                <a:solidFill>
                  <a:srgbClr val="24292F"/>
                </a:solidFill>
                <a:ea typeface="宋体" panose="02010600030101010101" pitchFamily="2" charset="-122"/>
              </a:rPr>
              <a:t>芯片的工作时钟为160MHz且为双通道输出（最大效率），一帧数据</a:t>
            </a:r>
            <a:r>
              <a:rPr lang="zh-CN" altLang="en-US" sz="2000" b="0">
                <a:solidFill>
                  <a:schemeClr val="accent1">
                    <a:lumMod val="60000"/>
                    <a:lumOff val="40000"/>
                  </a:schemeClr>
                </a:solidFill>
                <a:ea typeface="宋体" panose="02010600030101010101" pitchFamily="2" charset="-122"/>
              </a:rPr>
              <a:t>读出的</a:t>
            </a:r>
            <a:r>
              <a:rPr lang="zh-CN" altLang="en-US" sz="2000" b="0">
                <a:solidFill>
                  <a:srgbClr val="24292F"/>
                </a:solidFill>
                <a:ea typeface="宋体" panose="02010600030101010101" pitchFamily="2" charset="-122"/>
              </a:rPr>
              <a:t>最大数据量为</a:t>
            </a:r>
            <a:endParaRPr lang="zh-CN" altLang="en-US" sz="2000" b="0">
              <a:solidFill>
                <a:srgbClr val="24292F"/>
              </a:solidFill>
              <a:ea typeface="宋体" panose="02010600030101010101" pitchFamily="2" charset="-122"/>
            </a:endParaRPr>
          </a:p>
          <a:p>
            <a:pPr indent="0">
              <a:buFont typeface="Arial" panose="020B0604020202020204" pitchFamily="34" charset="0"/>
              <a:buNone/>
            </a:pPr>
            <a:r>
              <a:rPr lang="zh-CN" altLang="en-US" sz="2000" b="0">
                <a:solidFill>
                  <a:srgbClr val="24292F"/>
                </a:solidFill>
                <a:ea typeface="宋体" panose="02010600030101010101" pitchFamily="2" charset="-122"/>
              </a:rPr>
              <a:t>3712word，远小于9288word，超出的数据将被截断丢弃。</a:t>
            </a:r>
            <a:endParaRPr lang="zh-CN" altLang="en-US" sz="2000" b="0">
              <a:solidFill>
                <a:srgbClr val="24292F"/>
              </a:solidFill>
              <a:ea typeface="宋体" panose="02010600030101010101" pitchFamily="2" charset="-122"/>
            </a:endParaRPr>
          </a:p>
          <a:p>
            <a:pPr indent="0">
              <a:buFont typeface="Arial" panose="020B0604020202020204" pitchFamily="34" charset="0"/>
              <a:buNone/>
            </a:pPr>
            <a:endParaRPr lang="zh-CN" altLang="en-US" sz="2000" b="0">
              <a:solidFill>
                <a:srgbClr val="24292F"/>
              </a:solidFill>
              <a:ea typeface="宋体" panose="02010600030101010101" pitchFamily="2" charset="-122"/>
            </a:endParaRPr>
          </a:p>
        </p:txBody>
      </p:sp>
      <p:graphicFrame>
        <p:nvGraphicFramePr>
          <p:cNvPr id="5" name="表格 4"/>
          <p:cNvGraphicFramePr/>
          <p:nvPr>
            <p:custDataLst>
              <p:tags r:id="rId2"/>
            </p:custDataLst>
          </p:nvPr>
        </p:nvGraphicFramePr>
        <p:xfrm>
          <a:off x="68580" y="1780540"/>
          <a:ext cx="5706110" cy="2778125"/>
        </p:xfrm>
        <a:graphic>
          <a:graphicData uri="http://schemas.openxmlformats.org/drawingml/2006/table">
            <a:tbl>
              <a:tblPr firstRow="1" bandRow="1">
                <a:tableStyleId>{5C22544A-7EE6-4342-B048-85BDC9FD1C3A}</a:tableStyleId>
              </a:tblPr>
              <a:tblGrid>
                <a:gridCol w="2853055"/>
                <a:gridCol w="2853055"/>
              </a:tblGrid>
              <a:tr h="371475">
                <a:tc>
                  <a:txBody>
                    <a:bodyPr/>
                    <a:p>
                      <a:pPr>
                        <a:buNone/>
                      </a:pPr>
                      <a:r>
                        <a:rPr lang="zh-CN" altLang="en-US"/>
                        <a:t>数据类型</a:t>
                      </a:r>
                      <a:endParaRPr lang="zh-CN" altLang="en-US"/>
                    </a:p>
                  </a:txBody>
                  <a:tcPr/>
                </a:tc>
                <a:tc>
                  <a:txBody>
                    <a:bodyPr/>
                    <a:p>
                      <a:pPr>
                        <a:buNone/>
                      </a:pPr>
                      <a:r>
                        <a:rPr lang="zh-CN" altLang="en-US"/>
                        <a:t>数据量</a:t>
                      </a:r>
                      <a:endParaRPr lang="zh-CN" altLang="en-US"/>
                    </a:p>
                  </a:txBody>
                  <a:tcPr/>
                </a:tc>
              </a:tr>
              <a:tr h="372110">
                <a:tc>
                  <a:txBody>
                    <a:bodyPr/>
                    <a:p>
                      <a:pPr>
                        <a:buNone/>
                      </a:pPr>
                      <a:r>
                        <a:rPr lang="zh-CN" altLang="en-US" sz="1800">
                          <a:solidFill>
                            <a:srgbClr val="24292F"/>
                          </a:solidFill>
                          <a:ea typeface="宋体" panose="02010600030101010101" pitchFamily="2" charset="-122"/>
                          <a:sym typeface="+mn-ea"/>
                        </a:rPr>
                        <a:t>Header</a:t>
                      </a:r>
                      <a:endParaRPr lang="zh-CN" altLang="en-US"/>
                    </a:p>
                  </a:txBody>
                  <a:tcPr/>
                </a:tc>
                <a:tc>
                  <a:txBody>
                    <a:bodyPr/>
                    <a:p>
                      <a:pPr>
                        <a:buNone/>
                      </a:pPr>
                      <a:r>
                        <a:rPr lang="en-US" altLang="zh-CN"/>
                        <a:t>32bit</a:t>
                      </a:r>
                      <a:r>
                        <a:rPr lang="zh-CN" altLang="en-US"/>
                        <a:t>即</a:t>
                      </a:r>
                      <a:r>
                        <a:rPr lang="en-US" altLang="zh-CN"/>
                        <a:t>2word</a:t>
                      </a:r>
                      <a:endParaRPr lang="en-US" altLang="zh-CN"/>
                    </a:p>
                  </a:txBody>
                  <a:tcPr/>
                </a:tc>
              </a:tr>
              <a:tr h="371475">
                <a:tc>
                  <a:txBody>
                    <a:bodyPr/>
                    <a:p>
                      <a:pPr>
                        <a:buNone/>
                      </a:pPr>
                      <a:r>
                        <a:rPr lang="zh-CN" altLang="en-US" sz="1800">
                          <a:solidFill>
                            <a:srgbClr val="24292F"/>
                          </a:solidFill>
                          <a:ea typeface="宋体" panose="02010600030101010101" pitchFamily="2" charset="-122"/>
                          <a:sym typeface="+mn-ea"/>
                        </a:rPr>
                        <a:t>Frame</a:t>
                      </a:r>
                      <a:r>
                        <a:rPr lang="zh-CN" altLang="en-US" sz="1800">
                          <a:solidFill>
                            <a:srgbClr val="24292F"/>
                          </a:solidFill>
                          <a:ea typeface="宋体" panose="02010600030101010101" pitchFamily="2" charset="-122"/>
                          <a:sym typeface="+mn-ea"/>
                        </a:rPr>
                        <a:t>Counter</a:t>
                      </a:r>
                      <a:endParaRPr lang="zh-CN" altLang="en-US"/>
                    </a:p>
                  </a:txBody>
                  <a:tcPr/>
                </a:tc>
                <a:tc>
                  <a:txBody>
                    <a:bodyPr/>
                    <a:p>
                      <a:pPr>
                        <a:buNone/>
                      </a:pPr>
                      <a:r>
                        <a:rPr lang="en-US" altLang="zh-CN"/>
                        <a:t>32bit</a:t>
                      </a:r>
                      <a:r>
                        <a:rPr lang="zh-CN" altLang="en-US" sz="1800">
                          <a:sym typeface="+mn-ea"/>
                        </a:rPr>
                        <a:t>即</a:t>
                      </a:r>
                      <a:r>
                        <a:rPr lang="en-US" altLang="zh-CN" sz="1800">
                          <a:sym typeface="+mn-ea"/>
                        </a:rPr>
                        <a:t>2word</a:t>
                      </a:r>
                      <a:endParaRPr lang="en-US" altLang="zh-CN"/>
                    </a:p>
                  </a:txBody>
                  <a:tcPr/>
                </a:tc>
              </a:tr>
              <a:tr h="372110">
                <a:tc>
                  <a:txBody>
                    <a:bodyPr/>
                    <a:p>
                      <a:pPr>
                        <a:buNone/>
                      </a:pPr>
                      <a:r>
                        <a:rPr lang="zh-CN" altLang="en-US" sz="1800">
                          <a:solidFill>
                            <a:srgbClr val="24292F"/>
                          </a:solidFill>
                          <a:ea typeface="宋体" panose="02010600030101010101" pitchFamily="2" charset="-122"/>
                          <a:sym typeface="+mn-ea"/>
                        </a:rPr>
                        <a:t>DataLength</a:t>
                      </a:r>
                      <a:endParaRPr lang="zh-CN" altLang="en-US"/>
                    </a:p>
                  </a:txBody>
                  <a:tcPr/>
                </a:tc>
                <a:tc>
                  <a:txBody>
                    <a:bodyPr/>
                    <a:p>
                      <a:pPr>
                        <a:buNone/>
                      </a:pPr>
                      <a:r>
                        <a:rPr lang="en-US" altLang="zh-CN"/>
                        <a:t>32bit</a:t>
                      </a:r>
                      <a:r>
                        <a:rPr lang="zh-CN" altLang="en-US" sz="1800">
                          <a:sym typeface="+mn-ea"/>
                        </a:rPr>
                        <a:t>即</a:t>
                      </a:r>
                      <a:r>
                        <a:rPr lang="en-US" altLang="zh-CN" sz="1800">
                          <a:sym typeface="+mn-ea"/>
                        </a:rPr>
                        <a:t>2word</a:t>
                      </a:r>
                      <a:endParaRPr lang="en-US" altLang="zh-CN"/>
                    </a:p>
                  </a:txBody>
                  <a:tcPr/>
                </a:tc>
              </a:tr>
              <a:tr h="914400">
                <a:tc>
                  <a:txBody>
                    <a:bodyPr/>
                    <a:p>
                      <a:pPr>
                        <a:buNone/>
                      </a:pPr>
                      <a:r>
                        <a:rPr lang="zh-CN" altLang="en-US" sz="1800">
                          <a:solidFill>
                            <a:srgbClr val="24292F"/>
                          </a:solidFill>
                          <a:ea typeface="宋体" panose="02010600030101010101" pitchFamily="2" charset="-122"/>
                          <a:sym typeface="+mn-ea"/>
                        </a:rPr>
                        <a:t>UsefulData</a:t>
                      </a:r>
                      <a:endParaRPr lang="zh-CN" altLang="en-US"/>
                    </a:p>
                  </a:txBody>
                  <a:tcPr/>
                </a:tc>
                <a:tc>
                  <a:txBody>
                    <a:bodyPr/>
                    <a:p>
                      <a:pPr>
                        <a:buNone/>
                      </a:pPr>
                      <a:r>
                        <a:rPr lang="zh-CN" altLang="en-US" sz="1800">
                          <a:solidFill>
                            <a:srgbClr val="24292F"/>
                          </a:solidFill>
                          <a:ea typeface="宋体" panose="02010600030101010101" pitchFamily="2" charset="-122"/>
                          <a:sym typeface="+mn-ea"/>
                        </a:rPr>
                        <a:t>最大数据长度为10word(1word(line)+9word(state))</a:t>
                      </a:r>
                      <a:endParaRPr lang="zh-CN" altLang="en-US"/>
                    </a:p>
                  </a:txBody>
                  <a:tcPr/>
                </a:tc>
              </a:tr>
              <a:tr h="376555">
                <a:tc>
                  <a:txBody>
                    <a:bodyPr/>
                    <a:p>
                      <a:pPr>
                        <a:buNone/>
                      </a:pPr>
                      <a:r>
                        <a:rPr lang="zh-CN" altLang="en-US" sz="1800">
                          <a:solidFill>
                            <a:srgbClr val="24292F"/>
                          </a:solidFill>
                          <a:ea typeface="宋体" panose="02010600030101010101" pitchFamily="2" charset="-122"/>
                          <a:sym typeface="+mn-ea"/>
                        </a:rPr>
                        <a:t>Trailer</a:t>
                      </a:r>
                      <a:endParaRPr lang="zh-CN" altLang="en-US"/>
                    </a:p>
                  </a:txBody>
                  <a:tcPr/>
                </a:tc>
                <a:tc>
                  <a:txBody>
                    <a:bodyPr/>
                    <a:p>
                      <a:pPr>
                        <a:buNone/>
                      </a:pPr>
                      <a:r>
                        <a:rPr lang="en-US" altLang="zh-CN"/>
                        <a:t>32bit</a:t>
                      </a:r>
                      <a:r>
                        <a:rPr lang="zh-CN" altLang="en-US" sz="1800">
                          <a:sym typeface="+mn-ea"/>
                        </a:rPr>
                        <a:t>即</a:t>
                      </a:r>
                      <a:r>
                        <a:rPr lang="en-US" altLang="zh-CN" sz="1800">
                          <a:sym typeface="+mn-ea"/>
                        </a:rPr>
                        <a:t>2word</a:t>
                      </a:r>
                      <a:endParaRPr lang="en-US" altLang="zh-CN"/>
                    </a:p>
                  </a:txBody>
                  <a:tcPr/>
                </a:tc>
              </a:tr>
            </a:tbl>
          </a:graphicData>
        </a:graphic>
      </p:graphicFrame>
      <p:pic>
        <p:nvPicPr>
          <p:cNvPr id="6" name="图片 5"/>
          <p:cNvPicPr>
            <a:picLocks noChangeAspect="1"/>
          </p:cNvPicPr>
          <p:nvPr>
            <p:custDataLst>
              <p:tags r:id="rId3"/>
            </p:custDataLst>
          </p:nvPr>
        </p:nvPicPr>
        <p:blipFill>
          <a:blip r:embed="rId4"/>
          <a:stretch>
            <a:fillRect/>
          </a:stretch>
        </p:blipFill>
        <p:spPr>
          <a:xfrm>
            <a:off x="5909945" y="1781175"/>
            <a:ext cx="6282055" cy="2777490"/>
          </a:xfrm>
          <a:prstGeom prst="rect">
            <a:avLst/>
          </a:prstGeom>
        </p:spPr>
      </p:pic>
      <p:sp>
        <p:nvSpPr>
          <p:cNvPr id="7" name="文本框 6"/>
          <p:cNvSpPr txBox="1"/>
          <p:nvPr/>
        </p:nvSpPr>
        <p:spPr>
          <a:xfrm>
            <a:off x="334645" y="908050"/>
            <a:ext cx="4064000" cy="460375"/>
          </a:xfrm>
          <a:prstGeom prst="rect">
            <a:avLst/>
          </a:prstGeom>
          <a:noFill/>
        </p:spPr>
        <p:txBody>
          <a:bodyPr wrap="square" rtlCol="0">
            <a:spAutoFit/>
          </a:bodyPr>
          <a:p>
            <a:r>
              <a:rPr lang="zh-CN" altLang="en-US" sz="2400"/>
              <a:t>芯片产生数据</a:t>
            </a:r>
            <a:endParaRPr lang="zh-CN" altLang="en-US" sz="2400"/>
          </a:p>
        </p:txBody>
      </p:sp>
      <p:sp>
        <p:nvSpPr>
          <p:cNvPr id="4" name="灯片编号占位符 3"/>
          <p:cNvSpPr>
            <a:spLocks noGrp="1"/>
          </p:cNvSpPr>
          <p:nvPr>
            <p:ph type="sldNum" sz="quarter" idx="4"/>
          </p:nvPr>
        </p:nvSpPr>
        <p:spPr/>
        <p:txBody>
          <a:bodyPr/>
          <a:p>
            <a:fld id="{3A270FAB-2E32-4B70-91F8-C307173C45F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1" name="文本占位符 2"/>
          <p:cNvSpPr>
            <a:spLocks noGrp="1"/>
          </p:cNvSpPr>
          <p:nvPr userDrawn="1">
            <p:custDataLst>
              <p:tags r:id="rId1"/>
            </p:custDataLst>
          </p:nvPr>
        </p:nvSpPr>
        <p:spPr>
          <a:xfrm>
            <a:off x="4208780" y="163830"/>
            <a:ext cx="7002780" cy="6579235"/>
          </a:xfrm>
          <a:prstGeom prst="rect">
            <a:avLst/>
          </a:prstGeom>
        </p:spPr>
        <p:txBody>
          <a:bodyPr vert="horz" lIns="90000" tIns="46800" rIns="90000" bIns="46800" rtlCol="0"/>
          <a:p>
            <a:pPr lvl="0" indent="0" fontAlgn="auto">
              <a:lnSpc>
                <a:spcPct val="190000"/>
              </a:lnSpc>
            </a:pPr>
            <a:r>
              <a:rPr lang="zh-CN" altLang="en-US" sz="3600" dirty="0"/>
              <a:t>一</a:t>
            </a:r>
            <a:endParaRPr lang="zh-CN" altLang="en-US" sz="3600" dirty="0"/>
          </a:p>
          <a:p>
            <a:pPr lvl="0" indent="0" fontAlgn="auto">
              <a:lnSpc>
                <a:spcPct val="190000"/>
              </a:lnSpc>
            </a:pPr>
            <a:r>
              <a:rPr lang="zh-CN" altLang="en-US" sz="3600" dirty="0"/>
              <a:t>二</a:t>
            </a:r>
            <a:endParaRPr lang="zh-CN" altLang="en-US" sz="3600" dirty="0"/>
          </a:p>
          <a:p>
            <a:pPr lvl="0" indent="0" fontAlgn="auto">
              <a:lnSpc>
                <a:spcPct val="190000"/>
              </a:lnSpc>
            </a:pPr>
            <a:r>
              <a:rPr lang="zh-CN" altLang="en-US" sz="3600" dirty="0"/>
              <a:t>三</a:t>
            </a:r>
            <a:endParaRPr lang="zh-CN" altLang="en-US" sz="3600" dirty="0"/>
          </a:p>
          <a:p>
            <a:pPr lvl="0" indent="0" fontAlgn="auto">
              <a:lnSpc>
                <a:spcPct val="190000"/>
              </a:lnSpc>
            </a:pPr>
            <a:r>
              <a:rPr lang="zh-CN" altLang="en-US" sz="3600" dirty="0"/>
              <a:t>四</a:t>
            </a:r>
            <a:endParaRPr lang="zh-CN" altLang="en-US" sz="3600" dirty="0"/>
          </a:p>
          <a:p>
            <a:pPr lvl="0" indent="0" fontAlgn="auto">
              <a:lnSpc>
                <a:spcPct val="190000"/>
              </a:lnSpc>
            </a:pPr>
            <a:r>
              <a:rPr lang="zh-CN" altLang="en-US" sz="3600" dirty="0"/>
              <a:t>五</a:t>
            </a:r>
            <a:endParaRPr lang="zh-CN" altLang="en-US" sz="3600" dirty="0"/>
          </a:p>
          <a:p>
            <a:pPr lvl="0" indent="0" fontAlgn="auto">
              <a:lnSpc>
                <a:spcPct val="190000"/>
              </a:lnSpc>
            </a:pPr>
            <a:r>
              <a:rPr lang="zh-CN" altLang="en-US" sz="3600" dirty="0"/>
              <a:t>六</a:t>
            </a:r>
            <a:endParaRPr lang="zh-CN" altLang="en-US" sz="3600" dirty="0"/>
          </a:p>
        </p:txBody>
      </p:sp>
      <p:sp>
        <p:nvSpPr>
          <p:cNvPr id="93" name="文本框 92"/>
          <p:cNvSpPr txBox="1"/>
          <p:nvPr userDrawn="1">
            <p:custDataLst>
              <p:tags r:id="rId2"/>
            </p:custDataLst>
          </p:nvPr>
        </p:nvSpPr>
        <p:spPr>
          <a:xfrm>
            <a:off x="4968875" y="724535"/>
            <a:ext cx="5334635" cy="737235"/>
          </a:xfrm>
          <a:prstGeom prst="rect">
            <a:avLst/>
          </a:prstGeom>
          <a:noFill/>
        </p:spPr>
        <p:txBody>
          <a:bodyPr wrap="square" rtlCol="0" anchor="t" anchorCtr="0">
            <a:spAutoFit/>
          </a:bodyPr>
          <a:p>
            <a:r>
              <a:rPr lang="zh-CN" altLang="en-US" sz="2400">
                <a:solidFill>
                  <a:schemeClr val="tx1"/>
                </a:solidFill>
              </a:rPr>
              <a:t>硅像素探测芯片</a:t>
            </a:r>
            <a:endParaRPr lang="zh-CN" altLang="en-US" sz="2400">
              <a:solidFill>
                <a:schemeClr val="tx1"/>
              </a:solidFill>
            </a:endParaRPr>
          </a:p>
          <a:p>
            <a:pPr indent="228600" fontAlgn="auto">
              <a:extLst>
                <a:ext uri="{35155182-B16C-46BC-9424-99874614C6A1}">
                  <wpsdc:indentchars xmlns:wpsdc="http://www.wps.cn/officeDocument/2017/drawingmlCustomData" val="100" checksum="3096386250"/>
                </a:ext>
              </a:extLst>
            </a:pPr>
            <a:r>
              <a:rPr lang="en-US" altLang="zh-CN"/>
              <a:t>EUDET</a:t>
            </a:r>
            <a:r>
              <a:rPr lang="zh-CN" altLang="en-US"/>
              <a:t>、三种数据读出架构</a:t>
            </a:r>
            <a:endParaRPr lang="zh-CN" altLang="en-US"/>
          </a:p>
        </p:txBody>
      </p:sp>
      <p:sp>
        <p:nvSpPr>
          <p:cNvPr id="94" name="文本框 93"/>
          <p:cNvSpPr txBox="1"/>
          <p:nvPr userDrawn="1">
            <p:custDataLst>
              <p:tags r:id="rId3"/>
            </p:custDataLst>
          </p:nvPr>
        </p:nvSpPr>
        <p:spPr>
          <a:xfrm>
            <a:off x="4968875" y="1659255"/>
            <a:ext cx="5334635" cy="737235"/>
          </a:xfrm>
          <a:prstGeom prst="rect">
            <a:avLst/>
          </a:prstGeom>
          <a:noFill/>
        </p:spPr>
        <p:txBody>
          <a:bodyPr wrap="square" rtlCol="0" anchor="t" anchorCtr="0">
            <a:spAutoFit/>
          </a:bodyPr>
          <a:p>
            <a:r>
              <a:rPr lang="en-US" altLang="zh-CN" sz="2400"/>
              <a:t>MIMOSA</a:t>
            </a:r>
            <a:endParaRPr lang="zh-CN" altLang="en-US" sz="2400"/>
          </a:p>
          <a:p>
            <a:pPr indent="228600" fontAlgn="auto">
              <a:extLst>
                <a:ext uri="{35155182-B16C-46BC-9424-99874614C6A1}">
                  <wpsdc:indentchars xmlns:wpsdc="http://www.wps.cn/officeDocument/2017/drawingmlCustomData" val="100" checksum="3096386250"/>
                </a:ext>
              </a:extLst>
            </a:pPr>
            <a:r>
              <a:rPr lang="zh-CN" altLang="en-US"/>
              <a:t>成熟的读出电子学系统</a:t>
            </a:r>
            <a:endParaRPr lang="zh-CN" altLang="en-US"/>
          </a:p>
        </p:txBody>
      </p:sp>
      <p:sp>
        <p:nvSpPr>
          <p:cNvPr id="95" name="文本框 94"/>
          <p:cNvSpPr txBox="1"/>
          <p:nvPr userDrawn="1">
            <p:custDataLst>
              <p:tags r:id="rId4"/>
            </p:custDataLst>
          </p:nvPr>
        </p:nvSpPr>
        <p:spPr>
          <a:xfrm>
            <a:off x="4968875" y="2644775"/>
            <a:ext cx="5334635" cy="737235"/>
          </a:xfrm>
          <a:prstGeom prst="rect">
            <a:avLst/>
          </a:prstGeom>
          <a:noFill/>
        </p:spPr>
        <p:txBody>
          <a:bodyPr wrap="square" rtlCol="0" anchor="t" anchorCtr="0">
            <a:spAutoFit/>
          </a:bodyPr>
          <a:p>
            <a:r>
              <a:rPr lang="en-US" altLang="zh-CN" sz="2400"/>
              <a:t>TaichuPix</a:t>
            </a:r>
            <a:endParaRPr lang="zh-CN" altLang="en-US" sz="2400"/>
          </a:p>
          <a:p>
            <a:pPr indent="228600" fontAlgn="auto">
              <a:extLst>
                <a:ext uri="{35155182-B16C-46BC-9424-99874614C6A1}">
                  <wpsdc:indentchars xmlns:wpsdc="http://www.wps.cn/officeDocument/2017/drawingmlCustomData" val="100" checksum="3096386250"/>
                </a:ext>
              </a:extLst>
            </a:pPr>
            <a:r>
              <a:rPr lang="zh-CN" altLang="en-US"/>
              <a:t>快速读出、</a:t>
            </a:r>
            <a:r>
              <a:rPr lang="zh-CN" altLang="en-US">
                <a:sym typeface="+mn-ea"/>
              </a:rPr>
              <a:t>低功耗、</a:t>
            </a:r>
            <a:r>
              <a:rPr lang="zh-CN" altLang="en-US"/>
              <a:t>高时间分辨</a:t>
            </a:r>
            <a:endParaRPr lang="zh-CN" altLang="en-US"/>
          </a:p>
        </p:txBody>
      </p:sp>
      <p:sp>
        <p:nvSpPr>
          <p:cNvPr id="96" name="文本框 95"/>
          <p:cNvSpPr txBox="1"/>
          <p:nvPr userDrawn="1">
            <p:custDataLst>
              <p:tags r:id="rId5"/>
            </p:custDataLst>
          </p:nvPr>
        </p:nvSpPr>
        <p:spPr>
          <a:xfrm>
            <a:off x="4968875" y="3739515"/>
            <a:ext cx="5334635" cy="737235"/>
          </a:xfrm>
          <a:prstGeom prst="rect">
            <a:avLst/>
          </a:prstGeom>
          <a:noFill/>
        </p:spPr>
        <p:txBody>
          <a:bodyPr wrap="square" rtlCol="0" anchor="t" anchorCtr="0">
            <a:spAutoFit/>
          </a:bodyPr>
          <a:p>
            <a:r>
              <a:rPr lang="en-US" altLang="zh-CN" sz="2400"/>
              <a:t>JadePix</a:t>
            </a:r>
            <a:endParaRPr lang="zh-CN" altLang="en-US" sz="2400"/>
          </a:p>
          <a:p>
            <a:pPr indent="228600" fontAlgn="auto">
              <a:extLst>
                <a:ext uri="{35155182-B16C-46BC-9424-99874614C6A1}">
                  <wpsdc:indentchars xmlns:wpsdc="http://www.wps.cn/officeDocument/2017/drawingmlCustomData" val="100" checksum="3096386250"/>
                </a:ext>
              </a:extLst>
            </a:pPr>
            <a:r>
              <a:rPr lang="zh-CN" altLang="en-US"/>
              <a:t>全功能、小像素、低功耗、高空间分辨</a:t>
            </a:r>
            <a:endParaRPr lang="zh-CN" altLang="en-US"/>
          </a:p>
        </p:txBody>
      </p:sp>
      <p:sp>
        <p:nvSpPr>
          <p:cNvPr id="97" name="文本框 96"/>
          <p:cNvSpPr txBox="1"/>
          <p:nvPr userDrawn="1">
            <p:custDataLst>
              <p:tags r:id="rId6"/>
            </p:custDataLst>
          </p:nvPr>
        </p:nvSpPr>
        <p:spPr>
          <a:xfrm>
            <a:off x="4968875" y="4741545"/>
            <a:ext cx="5334635" cy="737235"/>
          </a:xfrm>
          <a:prstGeom prst="rect">
            <a:avLst/>
          </a:prstGeom>
          <a:noFill/>
        </p:spPr>
        <p:txBody>
          <a:bodyPr wrap="square" rtlCol="0" anchor="t" anchorCtr="0">
            <a:spAutoFit/>
          </a:bodyPr>
          <a:p>
            <a:r>
              <a:rPr lang="en-US" altLang="zh-CN" sz="2400"/>
              <a:t>TimePix</a:t>
            </a:r>
            <a:endParaRPr lang="zh-CN" altLang="en-US" sz="2400"/>
          </a:p>
          <a:p>
            <a:pPr indent="228600" fontAlgn="auto">
              <a:extLst>
                <a:ext uri="{35155182-B16C-46BC-9424-99874614C6A1}">
                  <wpsdc:indentchars xmlns:wpsdc="http://www.wps.cn/officeDocument/2017/drawingmlCustomData" val="100" checksum="3096386250"/>
                </a:ext>
              </a:extLst>
            </a:pPr>
            <a:r>
              <a:rPr lang="zh-CN" altLang="en-US"/>
              <a:t>专注于时间测量，高时间分辨</a:t>
            </a:r>
            <a:endParaRPr lang="zh-CN" altLang="en-US"/>
          </a:p>
        </p:txBody>
      </p:sp>
      <p:sp>
        <p:nvSpPr>
          <p:cNvPr id="2" name="文本框 1"/>
          <p:cNvSpPr txBox="1"/>
          <p:nvPr userDrawn="1">
            <p:custDataLst>
              <p:tags r:id="rId7"/>
            </p:custDataLst>
          </p:nvPr>
        </p:nvSpPr>
        <p:spPr>
          <a:xfrm>
            <a:off x="4968875" y="5819775"/>
            <a:ext cx="5334635" cy="737235"/>
          </a:xfrm>
          <a:prstGeom prst="rect">
            <a:avLst/>
          </a:prstGeom>
          <a:noFill/>
        </p:spPr>
        <p:txBody>
          <a:bodyPr wrap="square" rtlCol="0" anchor="t" anchorCtr="0">
            <a:spAutoFit/>
          </a:bodyPr>
          <a:p>
            <a:r>
              <a:rPr lang="zh-CN" altLang="en-US" sz="2400"/>
              <a:t>四款芯片性能对比</a:t>
            </a:r>
            <a:endParaRPr lang="zh-CN" altLang="en-US" sz="2400"/>
          </a:p>
          <a:p>
            <a:pPr indent="228600" fontAlgn="auto">
              <a:extLst>
                <a:ext uri="{35155182-B16C-46BC-9424-99874614C6A1}">
                  <wpsdc:indentchars xmlns:wpsdc="http://www.wps.cn/officeDocument/2017/drawingmlCustomData" val="100" checksum="3096386250"/>
                </a:ext>
              </a:extLst>
            </a:pPr>
            <a:r>
              <a:rPr lang="zh-CN" altLang="en-US"/>
              <a:t>空间分辨率、时间分辨率</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1" name="文本占位符 2"/>
          <p:cNvSpPr>
            <a:spLocks noGrp="1"/>
          </p:cNvSpPr>
          <p:nvPr userDrawn="1">
            <p:custDataLst>
              <p:tags r:id="rId1"/>
            </p:custDataLst>
          </p:nvPr>
        </p:nvSpPr>
        <p:spPr>
          <a:xfrm>
            <a:off x="4208780" y="163830"/>
            <a:ext cx="7002780" cy="6579235"/>
          </a:xfrm>
          <a:prstGeom prst="rect">
            <a:avLst/>
          </a:prstGeom>
        </p:spPr>
        <p:txBody>
          <a:bodyPr vert="horz" lIns="90000" tIns="46800" rIns="90000" bIns="46800" rtlCol="0"/>
          <a:p>
            <a:pPr lvl="0" indent="0" fontAlgn="auto">
              <a:lnSpc>
                <a:spcPct val="190000"/>
              </a:lnSpc>
            </a:pPr>
            <a:r>
              <a:rPr lang="zh-CN" altLang="en-US" sz="3600" dirty="0"/>
              <a:t>一</a:t>
            </a:r>
            <a:endParaRPr lang="zh-CN" altLang="en-US" sz="3600" dirty="0"/>
          </a:p>
          <a:p>
            <a:pPr lvl="0" indent="0" fontAlgn="auto">
              <a:lnSpc>
                <a:spcPct val="190000"/>
              </a:lnSpc>
            </a:pPr>
            <a:r>
              <a:rPr lang="zh-CN" altLang="en-US" sz="3600" dirty="0"/>
              <a:t>二</a:t>
            </a:r>
            <a:endParaRPr lang="zh-CN" altLang="en-US" sz="3600" dirty="0"/>
          </a:p>
          <a:p>
            <a:pPr lvl="0" indent="0" fontAlgn="auto">
              <a:lnSpc>
                <a:spcPct val="190000"/>
              </a:lnSpc>
            </a:pPr>
            <a:r>
              <a:rPr lang="zh-CN" altLang="en-US" sz="3600" dirty="0"/>
              <a:t>三</a:t>
            </a:r>
            <a:endParaRPr lang="zh-CN" altLang="en-US" sz="3600" dirty="0"/>
          </a:p>
          <a:p>
            <a:pPr lvl="0" indent="0" fontAlgn="auto">
              <a:lnSpc>
                <a:spcPct val="190000"/>
              </a:lnSpc>
            </a:pPr>
            <a:r>
              <a:rPr lang="zh-CN" altLang="en-US" sz="3600" dirty="0"/>
              <a:t>四</a:t>
            </a:r>
            <a:endParaRPr lang="zh-CN" altLang="en-US" sz="3600" dirty="0"/>
          </a:p>
          <a:p>
            <a:pPr lvl="0" indent="0" fontAlgn="auto">
              <a:lnSpc>
                <a:spcPct val="190000"/>
              </a:lnSpc>
            </a:pPr>
            <a:r>
              <a:rPr lang="zh-CN" altLang="en-US" sz="3600" dirty="0"/>
              <a:t>五</a:t>
            </a:r>
            <a:endParaRPr lang="zh-CN" altLang="en-US" sz="3600" dirty="0"/>
          </a:p>
          <a:p>
            <a:pPr lvl="0" indent="0" fontAlgn="auto">
              <a:lnSpc>
                <a:spcPct val="190000"/>
              </a:lnSpc>
            </a:pPr>
            <a:r>
              <a:rPr lang="zh-CN" altLang="en-US" sz="3600" dirty="0"/>
              <a:t>六</a:t>
            </a:r>
            <a:endParaRPr lang="zh-CN" altLang="en-US" sz="3600" dirty="0"/>
          </a:p>
        </p:txBody>
      </p:sp>
      <p:sp>
        <p:nvSpPr>
          <p:cNvPr id="93" name="文本框 92"/>
          <p:cNvSpPr txBox="1"/>
          <p:nvPr userDrawn="1">
            <p:custDataLst>
              <p:tags r:id="rId2"/>
            </p:custDataLst>
          </p:nvPr>
        </p:nvSpPr>
        <p:spPr>
          <a:xfrm>
            <a:off x="4968875" y="724535"/>
            <a:ext cx="5334635" cy="737235"/>
          </a:xfrm>
          <a:prstGeom prst="rect">
            <a:avLst/>
          </a:prstGeom>
          <a:noFill/>
        </p:spPr>
        <p:txBody>
          <a:bodyPr wrap="square" rtlCol="0" anchor="t" anchorCtr="0">
            <a:spAutoFit/>
          </a:bodyPr>
          <a:p>
            <a:r>
              <a:rPr lang="zh-CN" altLang="en-US" sz="2400"/>
              <a:t>硅像素探测芯片</a:t>
            </a:r>
            <a:endParaRPr lang="zh-CN" altLang="en-US" sz="2400"/>
          </a:p>
          <a:p>
            <a:pPr indent="228600" fontAlgn="auto">
              <a:extLst>
                <a:ext uri="{35155182-B16C-46BC-9424-99874614C6A1}">
                  <wpsdc:indentchars xmlns:wpsdc="http://www.wps.cn/officeDocument/2017/drawingmlCustomData" val="100" checksum="3096386250"/>
                </a:ext>
              </a:extLst>
            </a:pPr>
            <a:r>
              <a:rPr lang="en-US" altLang="zh-CN"/>
              <a:t>EUDET</a:t>
            </a:r>
            <a:r>
              <a:rPr lang="zh-CN" altLang="en-US"/>
              <a:t>、三种数据读出架构</a:t>
            </a:r>
            <a:endParaRPr lang="zh-CN" altLang="en-US"/>
          </a:p>
        </p:txBody>
      </p:sp>
      <p:sp>
        <p:nvSpPr>
          <p:cNvPr id="94" name="文本框 93"/>
          <p:cNvSpPr txBox="1"/>
          <p:nvPr userDrawn="1">
            <p:custDataLst>
              <p:tags r:id="rId3"/>
            </p:custDataLst>
          </p:nvPr>
        </p:nvSpPr>
        <p:spPr>
          <a:xfrm>
            <a:off x="4968875" y="1659255"/>
            <a:ext cx="5334635" cy="737235"/>
          </a:xfrm>
          <a:prstGeom prst="rect">
            <a:avLst/>
          </a:prstGeom>
          <a:noFill/>
        </p:spPr>
        <p:txBody>
          <a:bodyPr wrap="square" rtlCol="0" anchor="t" anchorCtr="0">
            <a:spAutoFit/>
          </a:bodyPr>
          <a:p>
            <a:r>
              <a:rPr lang="en-US" altLang="zh-CN" sz="2400"/>
              <a:t>MIMOSA</a:t>
            </a:r>
            <a:endParaRPr lang="zh-CN" altLang="en-US" sz="2400"/>
          </a:p>
          <a:p>
            <a:pPr indent="228600" fontAlgn="auto">
              <a:extLst>
                <a:ext uri="{35155182-B16C-46BC-9424-99874614C6A1}">
                  <wpsdc:indentchars xmlns:wpsdc="http://www.wps.cn/officeDocument/2017/drawingmlCustomData" val="100" checksum="3096386250"/>
                </a:ext>
              </a:extLst>
            </a:pPr>
            <a:r>
              <a:rPr lang="zh-CN" altLang="en-US"/>
              <a:t>成熟的读出电子学系统</a:t>
            </a:r>
            <a:endParaRPr lang="zh-CN" altLang="en-US"/>
          </a:p>
        </p:txBody>
      </p:sp>
      <p:sp>
        <p:nvSpPr>
          <p:cNvPr id="95" name="文本框 94"/>
          <p:cNvSpPr txBox="1"/>
          <p:nvPr userDrawn="1">
            <p:custDataLst>
              <p:tags r:id="rId4"/>
            </p:custDataLst>
          </p:nvPr>
        </p:nvSpPr>
        <p:spPr>
          <a:xfrm>
            <a:off x="4968875" y="2644775"/>
            <a:ext cx="5334635" cy="737235"/>
          </a:xfrm>
          <a:prstGeom prst="rect">
            <a:avLst/>
          </a:prstGeom>
          <a:noFill/>
        </p:spPr>
        <p:txBody>
          <a:bodyPr wrap="square" rtlCol="0" anchor="t" anchorCtr="0">
            <a:spAutoFit/>
          </a:bodyPr>
          <a:p>
            <a:r>
              <a:rPr lang="en-US" altLang="zh-CN" sz="2400">
                <a:solidFill>
                  <a:srgbClr val="FF0000"/>
                </a:solidFill>
              </a:rPr>
              <a:t>TaichuPix</a:t>
            </a:r>
            <a:endParaRPr lang="zh-CN" altLang="en-US" sz="2400">
              <a:solidFill>
                <a:srgbClr val="FF0000"/>
              </a:solidFill>
            </a:endParaRPr>
          </a:p>
          <a:p>
            <a:pPr indent="228600" fontAlgn="auto">
              <a:extLst>
                <a:ext uri="{35155182-B16C-46BC-9424-99874614C6A1}">
                  <wpsdc:indentchars xmlns:wpsdc="http://www.wps.cn/officeDocument/2017/drawingmlCustomData" val="100" checksum="3096386250"/>
                </a:ext>
              </a:extLst>
            </a:pPr>
            <a:r>
              <a:rPr lang="zh-CN" altLang="en-US"/>
              <a:t>快速读出、</a:t>
            </a:r>
            <a:r>
              <a:rPr lang="zh-CN" altLang="en-US">
                <a:sym typeface="+mn-ea"/>
              </a:rPr>
              <a:t>低功耗、</a:t>
            </a:r>
            <a:r>
              <a:rPr lang="zh-CN" altLang="en-US"/>
              <a:t>高时间分辨</a:t>
            </a:r>
            <a:endParaRPr lang="zh-CN" altLang="en-US"/>
          </a:p>
        </p:txBody>
      </p:sp>
      <p:sp>
        <p:nvSpPr>
          <p:cNvPr id="96" name="文本框 95"/>
          <p:cNvSpPr txBox="1"/>
          <p:nvPr userDrawn="1">
            <p:custDataLst>
              <p:tags r:id="rId5"/>
            </p:custDataLst>
          </p:nvPr>
        </p:nvSpPr>
        <p:spPr>
          <a:xfrm>
            <a:off x="4968875" y="3739515"/>
            <a:ext cx="5334635" cy="737235"/>
          </a:xfrm>
          <a:prstGeom prst="rect">
            <a:avLst/>
          </a:prstGeom>
          <a:noFill/>
        </p:spPr>
        <p:txBody>
          <a:bodyPr wrap="square" rtlCol="0" anchor="t" anchorCtr="0">
            <a:spAutoFit/>
          </a:bodyPr>
          <a:p>
            <a:r>
              <a:rPr lang="en-US" altLang="zh-CN" sz="2400"/>
              <a:t>JadePix</a:t>
            </a:r>
            <a:endParaRPr lang="zh-CN" altLang="en-US" sz="2400"/>
          </a:p>
          <a:p>
            <a:pPr indent="228600" fontAlgn="auto">
              <a:extLst>
                <a:ext uri="{35155182-B16C-46BC-9424-99874614C6A1}">
                  <wpsdc:indentchars xmlns:wpsdc="http://www.wps.cn/officeDocument/2017/drawingmlCustomData" val="100" checksum="3096386250"/>
                </a:ext>
              </a:extLst>
            </a:pPr>
            <a:r>
              <a:rPr lang="zh-CN" altLang="en-US"/>
              <a:t>全功能、小像素、低功耗、高空间分辨</a:t>
            </a:r>
            <a:endParaRPr lang="zh-CN" altLang="en-US"/>
          </a:p>
        </p:txBody>
      </p:sp>
      <p:sp>
        <p:nvSpPr>
          <p:cNvPr id="97" name="文本框 96"/>
          <p:cNvSpPr txBox="1"/>
          <p:nvPr userDrawn="1">
            <p:custDataLst>
              <p:tags r:id="rId6"/>
            </p:custDataLst>
          </p:nvPr>
        </p:nvSpPr>
        <p:spPr>
          <a:xfrm>
            <a:off x="4968875" y="4741545"/>
            <a:ext cx="5334635" cy="737235"/>
          </a:xfrm>
          <a:prstGeom prst="rect">
            <a:avLst/>
          </a:prstGeom>
          <a:noFill/>
        </p:spPr>
        <p:txBody>
          <a:bodyPr wrap="square" rtlCol="0" anchor="t" anchorCtr="0">
            <a:spAutoFit/>
          </a:bodyPr>
          <a:p>
            <a:r>
              <a:rPr lang="en-US" altLang="zh-CN" sz="2400"/>
              <a:t>TimePix</a:t>
            </a:r>
            <a:endParaRPr lang="zh-CN" altLang="en-US" sz="2400"/>
          </a:p>
          <a:p>
            <a:pPr indent="228600" fontAlgn="auto">
              <a:extLst>
                <a:ext uri="{35155182-B16C-46BC-9424-99874614C6A1}">
                  <wpsdc:indentchars xmlns:wpsdc="http://www.wps.cn/officeDocument/2017/drawingmlCustomData" val="100" checksum="3096386250"/>
                </a:ext>
              </a:extLst>
            </a:pPr>
            <a:r>
              <a:rPr lang="zh-CN" altLang="en-US"/>
              <a:t>专注于时间测量，高时间分辨</a:t>
            </a:r>
            <a:endParaRPr lang="zh-CN" altLang="en-US"/>
          </a:p>
        </p:txBody>
      </p:sp>
      <p:sp>
        <p:nvSpPr>
          <p:cNvPr id="2" name="文本框 1"/>
          <p:cNvSpPr txBox="1"/>
          <p:nvPr userDrawn="1">
            <p:custDataLst>
              <p:tags r:id="rId7"/>
            </p:custDataLst>
          </p:nvPr>
        </p:nvSpPr>
        <p:spPr>
          <a:xfrm>
            <a:off x="4968875" y="5819775"/>
            <a:ext cx="5334635" cy="737235"/>
          </a:xfrm>
          <a:prstGeom prst="rect">
            <a:avLst/>
          </a:prstGeom>
          <a:noFill/>
        </p:spPr>
        <p:txBody>
          <a:bodyPr wrap="square" rtlCol="0" anchor="t" anchorCtr="0">
            <a:spAutoFit/>
          </a:bodyPr>
          <a:p>
            <a:r>
              <a:rPr lang="zh-CN" altLang="en-US" sz="2400"/>
              <a:t>四款芯片性能对比</a:t>
            </a:r>
            <a:endParaRPr lang="zh-CN" altLang="en-US" sz="2400"/>
          </a:p>
          <a:p>
            <a:pPr indent="228600" fontAlgn="auto">
              <a:extLst>
                <a:ext uri="{35155182-B16C-46BC-9424-99874614C6A1}">
                  <wpsdc:indentchars xmlns:wpsdc="http://www.wps.cn/officeDocument/2017/drawingmlCustomData" val="100" checksum="3096386250"/>
                </a:ext>
              </a:extLst>
            </a:pPr>
            <a:r>
              <a:rPr lang="zh-CN" altLang="en-US"/>
              <a:t>空间分辨率、时间分辨率</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p:txBody>
          <a:bodyPr>
            <a:normAutofit fontScale="90000"/>
          </a:bodyPr>
          <a:p>
            <a:r>
              <a:rPr lang="zh-CN" altLang="en-US">
                <a:solidFill>
                  <a:schemeClr val="bg1"/>
                </a:solidFill>
              </a:rPr>
              <a:t>三、</a:t>
            </a:r>
            <a:r>
              <a:rPr lang="en-US" altLang="zh-CN">
                <a:solidFill>
                  <a:schemeClr val="bg1"/>
                </a:solidFill>
              </a:rPr>
              <a:t>TaichuPix</a:t>
            </a:r>
            <a:r>
              <a:rPr lang="zh-CN" altLang="en-US">
                <a:solidFill>
                  <a:schemeClr val="bg1"/>
                </a:solidFill>
              </a:rPr>
              <a:t>介绍</a:t>
            </a:r>
            <a:endParaRPr lang="zh-CN" altLang="en-US">
              <a:solidFill>
                <a:schemeClr val="bg1"/>
              </a:solidFill>
            </a:endParaRPr>
          </a:p>
        </p:txBody>
      </p:sp>
      <p:sp>
        <p:nvSpPr>
          <p:cNvPr id="6" name="文本框 5"/>
          <p:cNvSpPr txBox="1"/>
          <p:nvPr/>
        </p:nvSpPr>
        <p:spPr>
          <a:xfrm>
            <a:off x="1208405" y="921385"/>
            <a:ext cx="9774555" cy="5015865"/>
          </a:xfrm>
          <a:prstGeom prst="rect">
            <a:avLst/>
          </a:prstGeom>
          <a:noFill/>
        </p:spPr>
        <p:txBody>
          <a:bodyPr wrap="square" rtlCol="0">
            <a:noAutofit/>
          </a:bodyPr>
          <a:p>
            <a:pPr marL="342900" indent="-342900">
              <a:lnSpc>
                <a:spcPct val="120000"/>
              </a:lnSpc>
              <a:buFont typeface="Wingdings" panose="05000000000000000000" charset="0"/>
              <a:buChar char="l"/>
            </a:pPr>
            <a:r>
              <a:rPr lang="zh-CN" altLang="en-US" sz="2000" b="1"/>
              <a:t>设计动机</a:t>
            </a:r>
            <a:r>
              <a:rPr lang="zh-CN" altLang="en-US" b="1"/>
              <a:t>：</a:t>
            </a:r>
            <a:r>
              <a:rPr lang="zh-CN" altLang="en-US" sz="2000"/>
              <a:t>第一个6层顶点检测器原型的大规模和全功能像素传感器</a:t>
            </a:r>
            <a:endParaRPr lang="zh-CN" altLang="en-US" sz="2000"/>
          </a:p>
          <a:p>
            <a:pPr marL="342900" indent="-342900">
              <a:lnSpc>
                <a:spcPct val="120000"/>
              </a:lnSpc>
              <a:buFont typeface="Wingdings" panose="05000000000000000000" charset="0"/>
              <a:buChar char="l"/>
            </a:pPr>
            <a:r>
              <a:rPr lang="zh-CN" altLang="en-US" sz="2000" b="1"/>
              <a:t>设计面临的主要挑战</a:t>
            </a:r>
            <a:endParaRPr lang="zh-CN" altLang="en-US" sz="1600"/>
          </a:p>
          <a:p>
            <a:pPr marL="285750" indent="457200" fontAlgn="auto">
              <a:lnSpc>
                <a:spcPct val="120000"/>
              </a:lnSpc>
              <a:buFont typeface="Wingdings" panose="05000000000000000000" charset="0"/>
              <a:buChar char="Ø"/>
              <a:extLst>
                <a:ext uri="{35155182-B16C-46BC-9424-99874614C6A1}">
                  <wpsdc:indentchars xmlns:wpsdc="http://www.wps.cn/officeDocument/2017/drawingmlCustomData" val="200" checksum="59296752"/>
                </a:ext>
              </a:extLst>
            </a:pPr>
            <a:r>
              <a:rPr lang="zh-CN" altLang="en-US"/>
              <a:t>小像素尺寸→高分辨率(3-5μm)</a:t>
            </a:r>
            <a:endParaRPr lang="zh-CN" altLang="en-US"/>
          </a:p>
          <a:p>
            <a:pPr marL="285750" indent="457200" fontAlgn="auto">
              <a:lnSpc>
                <a:spcPct val="120000"/>
              </a:lnSpc>
              <a:buFont typeface="Wingdings" panose="05000000000000000000" charset="0"/>
              <a:buChar char="Ø"/>
              <a:extLst>
                <a:ext uri="{35155182-B16C-46BC-9424-99874614C6A1}">
                  <wpsdc:indentchars xmlns:wpsdc="http://www.wps.cn/officeDocument/2017/drawingmlCustomData" val="200" checksum="59296752"/>
                </a:ext>
              </a:extLst>
            </a:pPr>
            <a:r>
              <a:rPr lang="zh-CN" altLang="en-US"/>
              <a:t>高读出速度(死区时间&lt;500ns@40MHz)</a:t>
            </a:r>
            <a:endParaRPr lang="zh-CN" altLang="en-US"/>
          </a:p>
          <a:p>
            <a:pPr marL="285750" indent="457200" fontAlgn="auto">
              <a:lnSpc>
                <a:spcPct val="120000"/>
              </a:lnSpc>
              <a:buFont typeface="Wingdings" panose="05000000000000000000" charset="0"/>
              <a:buChar char="Ø"/>
              <a:extLst>
                <a:ext uri="{35155182-B16C-46BC-9424-99874614C6A1}">
                  <wpsdc:indentchars xmlns:wpsdc="http://www.wps.cn/officeDocument/2017/drawingmlCustomData" val="200" checksum="59296752"/>
                </a:ext>
              </a:extLst>
            </a:pPr>
            <a:r>
              <a:rPr lang="zh-CN" altLang="en-US"/>
              <a:t>辐射容限(每年):1MradTID</a:t>
            </a:r>
            <a:endParaRPr lang="zh-CN" altLang="en-US"/>
          </a:p>
          <a:p>
            <a:pPr marL="342900" indent="-342900">
              <a:lnSpc>
                <a:spcPct val="120000"/>
              </a:lnSpc>
              <a:buFont typeface="Wingdings" panose="05000000000000000000" charset="0"/>
              <a:buChar char="l"/>
            </a:pPr>
            <a:r>
              <a:rPr lang="zh-CN" altLang="en-US" sz="2000" b="1"/>
              <a:t>完成3轮180nmCMOS制程传感器</a:t>
            </a:r>
            <a:r>
              <a:rPr lang="zh-CN" altLang="en-US" sz="2000" b="1">
                <a:sym typeface="+mn-ea"/>
              </a:rPr>
              <a:t>样机</a:t>
            </a:r>
            <a:endParaRPr lang="zh-CN" altLang="en-US" sz="1600"/>
          </a:p>
          <a:p>
            <a:pPr marL="285750" indent="457200" fontAlgn="auto">
              <a:lnSpc>
                <a:spcPct val="120000"/>
              </a:lnSpc>
              <a:buFont typeface="Wingdings" panose="05000000000000000000" charset="0"/>
              <a:buChar char="Ø"/>
              <a:extLst>
                <a:ext uri="{35155182-B16C-46BC-9424-99874614C6A1}">
                  <wpsdc:indentchars xmlns:wpsdc="http://www.wps.cn/officeDocument/2017/drawingmlCustomData" val="200" checksum="59296752"/>
                </a:ext>
              </a:extLst>
            </a:pPr>
            <a:r>
              <a:rPr lang="zh-CN" altLang="en-US"/>
              <a:t>2个MPW芯片(5毫米×5毫米)</a:t>
            </a:r>
            <a:endParaRPr lang="zh-CN" altLang="en-US"/>
          </a:p>
          <a:p>
            <a:pPr marL="285750" indent="0" fontAlgn="auto">
              <a:lnSpc>
                <a:spcPct val="120000"/>
              </a:lnSpc>
              <a:buFont typeface="Wingdings" panose="05000000000000000000" charset="0"/>
              <a:buNone/>
            </a:pPr>
            <a:r>
              <a:rPr lang="zh-CN" altLang="en-US"/>
              <a:t>TaichuPix-1:2019；TaichuPix-2:2020</a:t>
            </a:r>
            <a:r>
              <a:rPr lang="en-US" altLang="zh-CN"/>
              <a:t>→</a:t>
            </a:r>
            <a:r>
              <a:rPr lang="zh-CN" altLang="en-US"/>
              <a:t>可行性及功能验证</a:t>
            </a:r>
            <a:endParaRPr lang="zh-CN" altLang="en-US"/>
          </a:p>
          <a:p>
            <a:pPr marL="285750" indent="457200" fontAlgn="auto">
              <a:lnSpc>
                <a:spcPct val="120000"/>
              </a:lnSpc>
              <a:buFont typeface="Wingdings" panose="05000000000000000000" charset="0"/>
              <a:buChar char="Ø"/>
              <a:extLst>
                <a:ext uri="{35155182-B16C-46BC-9424-99874614C6A1}">
                  <wpsdc:indentchars xmlns:wpsdc="http://www.wps.cn/officeDocument/2017/drawingmlCustomData" val="200" checksum="59296752"/>
                </a:ext>
              </a:extLst>
            </a:pPr>
            <a:r>
              <a:rPr lang="zh-CN" altLang="en-US"/>
              <a:t>第一次工程运行</a:t>
            </a:r>
            <a:endParaRPr lang="zh-CN" altLang="en-US"/>
          </a:p>
          <a:p>
            <a:pPr marL="285750" indent="0" fontAlgn="auto">
              <a:lnSpc>
                <a:spcPct val="120000"/>
              </a:lnSpc>
              <a:buFont typeface="Wingdings" panose="05000000000000000000" charset="0"/>
              <a:buNone/>
            </a:pPr>
            <a:r>
              <a:rPr lang="zh-CN" altLang="en-US"/>
              <a:t>全尺寸芯片:TaichuPix-3，于2022年7月和2023年3月接收</a:t>
            </a:r>
            <a:endParaRPr lang="zh-CN" altLang="en-US"/>
          </a:p>
        </p:txBody>
      </p:sp>
      <p:grpSp>
        <p:nvGrpSpPr>
          <p:cNvPr id="10" name="组合 9"/>
          <p:cNvGrpSpPr/>
          <p:nvPr/>
        </p:nvGrpSpPr>
        <p:grpSpPr>
          <a:xfrm>
            <a:off x="1620520" y="4678680"/>
            <a:ext cx="8163560" cy="1967230"/>
            <a:chOff x="2017" y="5697"/>
            <a:chExt cx="15832" cy="4662"/>
          </a:xfrm>
        </p:grpSpPr>
        <p:pic>
          <p:nvPicPr>
            <p:cNvPr id="8" name="图片 7"/>
            <p:cNvPicPr>
              <a:picLocks noChangeAspect="1"/>
            </p:cNvPicPr>
            <p:nvPr>
              <p:custDataLst>
                <p:tags r:id="rId1"/>
              </p:custDataLst>
            </p:nvPr>
          </p:nvPicPr>
          <p:blipFill>
            <a:blip r:embed="rId2"/>
            <a:srcRect l="10044" t="61531" r="3778" b="816"/>
            <a:stretch>
              <a:fillRect/>
            </a:stretch>
          </p:blipFill>
          <p:spPr>
            <a:xfrm>
              <a:off x="2017" y="5697"/>
              <a:ext cx="15833" cy="4662"/>
            </a:xfrm>
            <a:prstGeom prst="rect">
              <a:avLst/>
            </a:prstGeom>
          </p:spPr>
        </p:pic>
        <p:sp>
          <p:nvSpPr>
            <p:cNvPr id="9" name="矩形 8"/>
            <p:cNvSpPr/>
            <p:nvPr/>
          </p:nvSpPr>
          <p:spPr>
            <a:xfrm>
              <a:off x="3173" y="5697"/>
              <a:ext cx="9419" cy="317"/>
            </a:xfrm>
            <a:prstGeom prst="rect">
              <a:avLst/>
            </a:prstGeom>
            <a:solidFill>
              <a:schemeClr val="bg1"/>
            </a:solidFill>
            <a:ln>
              <a:noFill/>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grpSp>
      <p:sp>
        <p:nvSpPr>
          <p:cNvPr id="2" name="文本框 1"/>
          <p:cNvSpPr txBox="1"/>
          <p:nvPr/>
        </p:nvSpPr>
        <p:spPr>
          <a:xfrm>
            <a:off x="10024745" y="2178050"/>
            <a:ext cx="1459230" cy="645160"/>
          </a:xfrm>
          <a:prstGeom prst="rect">
            <a:avLst/>
          </a:prstGeom>
          <a:noFill/>
        </p:spPr>
        <p:txBody>
          <a:bodyPr wrap="square" rtlCol="0">
            <a:spAutoFit/>
          </a:bodyPr>
          <a:p>
            <a:r>
              <a:rPr lang="zh-CN" altLang="en-US" sz="3600" b="1">
                <a:solidFill>
                  <a:srgbClr val="FF0000"/>
                </a:solidFill>
                <a:effectLst/>
                <a:ea typeface="+mn-lt"/>
              </a:rPr>
              <a:t>国产</a:t>
            </a:r>
            <a:endParaRPr lang="zh-CN" altLang="en-US" sz="3600" b="1">
              <a:solidFill>
                <a:srgbClr val="FF0000"/>
              </a:solidFill>
              <a:effectLst/>
              <a:ea typeface="+mn-lt"/>
            </a:endParaRPr>
          </a:p>
        </p:txBody>
      </p:sp>
      <p:sp>
        <p:nvSpPr>
          <p:cNvPr id="4" name="灯片编号占位符 3"/>
          <p:cNvSpPr>
            <a:spLocks noGrp="1"/>
          </p:cNvSpPr>
          <p:nvPr>
            <p:ph type="sldNum" sz="quarter" idx="4"/>
          </p:nvPr>
        </p:nvSpPr>
        <p:spPr/>
        <p:txBody>
          <a:bodyPr/>
          <a:p>
            <a:fld id="{3A270FAB-2E32-4B70-91F8-C307173C45F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p:txBody>
          <a:bodyPr>
            <a:normAutofit fontScale="90000"/>
          </a:bodyPr>
          <a:p>
            <a:r>
              <a:rPr lang="zh-CN" altLang="en-US">
                <a:solidFill>
                  <a:schemeClr val="bg1"/>
                </a:solidFill>
              </a:rPr>
              <a:t>三、</a:t>
            </a:r>
            <a:r>
              <a:rPr lang="en-US" altLang="zh-CN">
                <a:solidFill>
                  <a:schemeClr val="bg1"/>
                </a:solidFill>
              </a:rPr>
              <a:t>TaichuPix</a:t>
            </a:r>
            <a:r>
              <a:rPr lang="zh-CN" altLang="en-US">
                <a:solidFill>
                  <a:schemeClr val="bg1"/>
                </a:solidFill>
              </a:rPr>
              <a:t>规格参数</a:t>
            </a:r>
            <a:endParaRPr lang="zh-CN" altLang="en-US">
              <a:solidFill>
                <a:schemeClr val="bg1"/>
              </a:solidFill>
            </a:endParaRPr>
          </a:p>
        </p:txBody>
      </p:sp>
      <p:graphicFrame>
        <p:nvGraphicFramePr>
          <p:cNvPr id="2" name="表格 1"/>
          <p:cNvGraphicFramePr/>
          <p:nvPr/>
        </p:nvGraphicFramePr>
        <p:xfrm>
          <a:off x="1828800" y="1113790"/>
          <a:ext cx="8533130" cy="3429000"/>
        </p:xfrm>
        <a:graphic>
          <a:graphicData uri="http://schemas.openxmlformats.org/drawingml/2006/table">
            <a:tbl>
              <a:tblPr firstRow="1" bandRow="1">
                <a:tableStyleId>{5C22544A-7EE6-4342-B048-85BDC9FD1C3A}</a:tableStyleId>
              </a:tblPr>
              <a:tblGrid>
                <a:gridCol w="4266565"/>
                <a:gridCol w="4266565"/>
              </a:tblGrid>
              <a:tr h="381000">
                <a:tc gridSpan="2">
                  <a:txBody>
                    <a:bodyPr/>
                    <a:p>
                      <a:pPr algn="ctr">
                        <a:buNone/>
                      </a:pPr>
                      <a:r>
                        <a:rPr lang="en-US" altLang="zh-CN"/>
                        <a:t>TaichuPix</a:t>
                      </a:r>
                      <a:r>
                        <a:rPr lang="zh-CN" altLang="en-US"/>
                        <a:t>的设计规格</a:t>
                      </a:r>
                      <a:endParaRPr lang="zh-CN" altLang="en-US"/>
                    </a:p>
                  </a:txBody>
                  <a:tcPr/>
                </a:tc>
                <a:tc hMerge="1">
                  <a:tcPr/>
                </a:tc>
              </a:tr>
              <a:tr h="381000">
                <a:tc>
                  <a:txBody>
                    <a:bodyPr/>
                    <a:p>
                      <a:pPr algn="l">
                        <a:buNone/>
                      </a:pPr>
                      <a:r>
                        <a:rPr lang="zh-CN" altLang="en-US"/>
                        <a:t>芯片布局</a:t>
                      </a:r>
                      <a:endParaRPr lang="zh-CN" altLang="en-US"/>
                    </a:p>
                  </a:txBody>
                  <a:tcPr/>
                </a:tc>
                <a:tc>
                  <a:txBody>
                    <a:bodyPr/>
                    <a:p>
                      <a:pPr algn="l">
                        <a:buNone/>
                      </a:pPr>
                      <a:r>
                        <a:rPr lang="en-US" altLang="zh-CN"/>
                        <a:t>512</a:t>
                      </a:r>
                      <a:r>
                        <a:rPr lang="zh-CN" altLang="en-US"/>
                        <a:t>（</a:t>
                      </a:r>
                      <a:r>
                        <a:rPr lang="en-US" altLang="zh-CN"/>
                        <a:t>row</a:t>
                      </a:r>
                      <a:r>
                        <a:rPr lang="zh-CN" altLang="en-US"/>
                        <a:t>）×</a:t>
                      </a:r>
                      <a:r>
                        <a:rPr lang="en-US" altLang="zh-CN"/>
                        <a:t>1024</a:t>
                      </a:r>
                      <a:r>
                        <a:rPr lang="zh-CN" altLang="en-US"/>
                        <a:t>（</a:t>
                      </a:r>
                      <a:r>
                        <a:rPr lang="en-US" altLang="zh-CN"/>
                        <a:t>col</a:t>
                      </a:r>
                      <a:r>
                        <a:rPr lang="zh-CN" altLang="en-US"/>
                        <a:t>）</a:t>
                      </a:r>
                      <a:endParaRPr lang="zh-CN" altLang="en-US"/>
                    </a:p>
                  </a:txBody>
                  <a:tcPr/>
                </a:tc>
              </a:tr>
              <a:tr h="381000">
                <a:tc>
                  <a:txBody>
                    <a:bodyPr/>
                    <a:p>
                      <a:pPr algn="l">
                        <a:buNone/>
                      </a:pPr>
                      <a:r>
                        <a:rPr lang="zh-CN" altLang="en-US"/>
                        <a:t>像素尺寸</a:t>
                      </a:r>
                      <a:endParaRPr lang="zh-CN" altLang="en-US"/>
                    </a:p>
                  </a:txBody>
                  <a:tcPr/>
                </a:tc>
                <a:tc>
                  <a:txBody>
                    <a:bodyPr/>
                    <a:p>
                      <a:pPr>
                        <a:buNone/>
                      </a:pPr>
                      <a:r>
                        <a:rPr lang="en-US" altLang="zh-CN"/>
                        <a:t>25μm</a:t>
                      </a:r>
                      <a:r>
                        <a:rPr lang="zh-CN" altLang="en-US"/>
                        <a:t>×</a:t>
                      </a:r>
                      <a:r>
                        <a:rPr lang="en-US" altLang="zh-CN"/>
                        <a:t>25μm</a:t>
                      </a:r>
                      <a:endParaRPr lang="en-US" altLang="zh-CN"/>
                    </a:p>
                  </a:txBody>
                  <a:tcPr/>
                </a:tc>
              </a:tr>
              <a:tr h="381000">
                <a:tc>
                  <a:txBody>
                    <a:bodyPr/>
                    <a:p>
                      <a:pPr algn="l">
                        <a:buNone/>
                      </a:pPr>
                      <a:r>
                        <a:rPr lang="zh-CN" altLang="en-US"/>
                        <a:t>整体芯片大小</a:t>
                      </a:r>
                      <a:endParaRPr lang="zh-CN" altLang="en-US"/>
                    </a:p>
                  </a:txBody>
                  <a:tcPr/>
                </a:tc>
                <a:tc>
                  <a:txBody>
                    <a:bodyPr/>
                    <a:p>
                      <a:pPr>
                        <a:buNone/>
                      </a:pPr>
                      <a:r>
                        <a:rPr lang="en-US" altLang="zh-CN"/>
                        <a:t>15</a:t>
                      </a:r>
                      <a:r>
                        <a:rPr lang="zh-CN" altLang="en-US"/>
                        <a:t>×</a:t>
                      </a:r>
                      <a:r>
                        <a:rPr lang="en-US" altLang="zh-CN"/>
                        <a:t>25mm</a:t>
                      </a:r>
                      <a:r>
                        <a:rPr lang="en-US" altLang="zh-CN" baseline="30000"/>
                        <a:t>2</a:t>
                      </a:r>
                      <a:endParaRPr lang="en-US" altLang="zh-CN" baseline="30000"/>
                    </a:p>
                  </a:txBody>
                  <a:tcPr/>
                </a:tc>
              </a:tr>
              <a:tr h="381000">
                <a:tc>
                  <a:txBody>
                    <a:bodyPr/>
                    <a:p>
                      <a:pPr algn="l">
                        <a:buNone/>
                      </a:pPr>
                      <a:r>
                        <a:rPr lang="zh-CN" altLang="en-US"/>
                        <a:t>最大击中率</a:t>
                      </a:r>
                      <a:endParaRPr lang="zh-CN" altLang="en-US"/>
                    </a:p>
                  </a:txBody>
                  <a:tcPr/>
                </a:tc>
                <a:tc>
                  <a:txBody>
                    <a:bodyPr/>
                    <a:p>
                      <a:pPr>
                        <a:buNone/>
                      </a:pPr>
                      <a:r>
                        <a:rPr lang="en-US" altLang="zh-CN"/>
                        <a:t>36</a:t>
                      </a:r>
                      <a:r>
                        <a:rPr lang="zh-CN" altLang="en-US"/>
                        <a:t>×</a:t>
                      </a:r>
                      <a:r>
                        <a:rPr lang="en-US" altLang="zh-CN"/>
                        <a:t>10</a:t>
                      </a:r>
                      <a:r>
                        <a:rPr lang="en-US" altLang="zh-CN" baseline="30000"/>
                        <a:t>6</a:t>
                      </a:r>
                      <a:r>
                        <a:rPr lang="en-US" altLang="zh-CN"/>
                        <a:t>/cm</a:t>
                      </a:r>
                      <a:r>
                        <a:rPr lang="en-US" altLang="zh-CN" baseline="30000"/>
                        <a:t>2</a:t>
                      </a:r>
                      <a:r>
                        <a:rPr lang="en-US" altLang="zh-CN"/>
                        <a:t>/s</a:t>
                      </a:r>
                      <a:endParaRPr lang="en-US" altLang="zh-CN"/>
                    </a:p>
                  </a:txBody>
                  <a:tcPr/>
                </a:tc>
              </a:tr>
              <a:tr h="381000">
                <a:tc>
                  <a:txBody>
                    <a:bodyPr/>
                    <a:p>
                      <a:pPr algn="l">
                        <a:buNone/>
                      </a:pPr>
                      <a:r>
                        <a:rPr lang="zh-CN" altLang="en-US"/>
                        <a:t>死区时间</a:t>
                      </a:r>
                      <a:endParaRPr lang="zh-CN" altLang="en-US"/>
                    </a:p>
                  </a:txBody>
                  <a:tcPr/>
                </a:tc>
                <a:tc>
                  <a:txBody>
                    <a:bodyPr/>
                    <a:p>
                      <a:pPr>
                        <a:buNone/>
                      </a:pPr>
                      <a:r>
                        <a:rPr lang="zh-CN" altLang="en-US"/>
                        <a:t>＜</a:t>
                      </a:r>
                      <a:r>
                        <a:rPr lang="en-US" altLang="zh-CN"/>
                        <a:t>500ns</a:t>
                      </a:r>
                      <a:endParaRPr lang="en-US" altLang="zh-CN"/>
                    </a:p>
                  </a:txBody>
                  <a:tcPr/>
                </a:tc>
              </a:tr>
              <a:tr h="381000">
                <a:tc>
                  <a:txBody>
                    <a:bodyPr/>
                    <a:p>
                      <a:pPr algn="l">
                        <a:buNone/>
                      </a:pPr>
                      <a:r>
                        <a:rPr lang="zh-CN" altLang="en-US"/>
                        <a:t>功耗</a:t>
                      </a:r>
                      <a:endParaRPr lang="zh-CN" altLang="en-US"/>
                    </a:p>
                  </a:txBody>
                  <a:tcPr/>
                </a:tc>
                <a:tc>
                  <a:txBody>
                    <a:bodyPr/>
                    <a:p>
                      <a:pPr>
                        <a:buNone/>
                      </a:pPr>
                      <a:r>
                        <a:rPr lang="zh-CN" altLang="en-US"/>
                        <a:t>＜</a:t>
                      </a:r>
                      <a:r>
                        <a:rPr lang="en-US" altLang="zh-CN"/>
                        <a:t>200mW/cm</a:t>
                      </a:r>
                      <a:r>
                        <a:rPr lang="en-US" altLang="zh-CN" baseline="30000"/>
                        <a:t>2</a:t>
                      </a:r>
                      <a:endParaRPr lang="en-US" altLang="zh-CN" baseline="30000"/>
                    </a:p>
                  </a:txBody>
                  <a:tcPr/>
                </a:tc>
              </a:tr>
              <a:tr h="381000">
                <a:tc>
                  <a:txBody>
                    <a:bodyPr/>
                    <a:p>
                      <a:pPr algn="l">
                        <a:buNone/>
                      </a:pPr>
                      <a:r>
                        <a:rPr lang="zh-CN" altLang="en-US" sz="1800">
                          <a:sym typeface="+mn-ea"/>
                        </a:rPr>
                        <a:t>辐射容限</a:t>
                      </a:r>
                      <a:endParaRPr lang="zh-CN" altLang="en-US"/>
                    </a:p>
                  </a:txBody>
                  <a:tcPr/>
                </a:tc>
                <a:tc>
                  <a:txBody>
                    <a:bodyPr/>
                    <a:p>
                      <a:pPr>
                        <a:buNone/>
                      </a:pPr>
                      <a:r>
                        <a:rPr lang="zh-CN" altLang="en-US" sz="1800">
                          <a:sym typeface="+mn-ea"/>
                        </a:rPr>
                        <a:t>1MradTID</a:t>
                      </a:r>
                      <a:r>
                        <a:rPr lang="en-US" altLang="zh-CN" sz="1800">
                          <a:sym typeface="+mn-ea"/>
                        </a:rPr>
                        <a:t>peryear</a:t>
                      </a:r>
                      <a:endParaRPr lang="en-US" altLang="zh-CN" sz="1800">
                        <a:sym typeface="+mn-ea"/>
                      </a:endParaRPr>
                    </a:p>
                  </a:txBody>
                  <a:tcPr/>
                </a:tc>
              </a:tr>
              <a:tr h="381000">
                <a:tc>
                  <a:txBody>
                    <a:bodyPr/>
                    <a:p>
                      <a:pPr algn="l">
                        <a:buNone/>
                      </a:pPr>
                      <a:r>
                        <a:rPr lang="zh-CN" altLang="en-US"/>
                        <a:t>束间距</a:t>
                      </a:r>
                      <a:endParaRPr lang="zh-CN" altLang="en-US"/>
                    </a:p>
                  </a:txBody>
                  <a:tcPr/>
                </a:tc>
                <a:tc>
                  <a:txBody>
                    <a:bodyPr/>
                    <a:p>
                      <a:pPr>
                        <a:buNone/>
                      </a:pPr>
                      <a:r>
                        <a:rPr lang="en-US" altLang="zh-CN"/>
                        <a:t>Higgs</a:t>
                      </a:r>
                      <a:r>
                        <a:rPr lang="zh-CN" altLang="en-US"/>
                        <a:t>：</a:t>
                      </a:r>
                      <a:r>
                        <a:rPr lang="en-US" altLang="zh-CN"/>
                        <a:t>680ns</a:t>
                      </a:r>
                      <a:r>
                        <a:rPr lang="zh-CN" altLang="en-US"/>
                        <a:t>；</a:t>
                      </a:r>
                      <a:r>
                        <a:rPr lang="en-US" altLang="zh-CN"/>
                        <a:t>W</a:t>
                      </a:r>
                      <a:r>
                        <a:rPr lang="zh-CN" altLang="en-US"/>
                        <a:t>：</a:t>
                      </a:r>
                      <a:r>
                        <a:rPr lang="en-US" altLang="zh-CN"/>
                        <a:t>210ns</a:t>
                      </a:r>
                      <a:r>
                        <a:rPr lang="zh-CN" altLang="en-US"/>
                        <a:t>；</a:t>
                      </a:r>
                      <a:r>
                        <a:rPr lang="en-US" altLang="zh-CN"/>
                        <a:t>Z</a:t>
                      </a:r>
                      <a:r>
                        <a:rPr lang="zh-CN" altLang="en-US"/>
                        <a:t>：</a:t>
                      </a:r>
                      <a:r>
                        <a:rPr lang="en-US" altLang="zh-CN"/>
                        <a:t>25ns</a:t>
                      </a:r>
                      <a:endParaRPr lang="en-US" altLang="zh-CN"/>
                    </a:p>
                  </a:txBody>
                  <a:tcPr/>
                </a:tc>
              </a:tr>
            </a:tbl>
          </a:graphicData>
        </a:graphic>
      </p:graphicFrame>
      <p:sp>
        <p:nvSpPr>
          <p:cNvPr id="5" name="文本框 4"/>
          <p:cNvSpPr txBox="1"/>
          <p:nvPr>
            <p:custDataLst>
              <p:tags r:id="rId1"/>
            </p:custDataLst>
          </p:nvPr>
        </p:nvSpPr>
        <p:spPr>
          <a:xfrm>
            <a:off x="404495" y="4450715"/>
            <a:ext cx="4445635" cy="1913255"/>
          </a:xfrm>
          <a:prstGeom prst="rect">
            <a:avLst/>
          </a:prstGeom>
          <a:noFill/>
        </p:spPr>
        <p:txBody>
          <a:bodyPr wrap="square" rtlCol="0">
            <a:noAutofit/>
          </a:bodyPr>
          <a:p>
            <a:pPr>
              <a:lnSpc>
                <a:spcPct val="130000"/>
              </a:lnSpc>
            </a:pPr>
            <a:r>
              <a:rPr lang="zh-CN" altLang="en-US" sz="2400"/>
              <a:t>三种束流模式：</a:t>
            </a:r>
            <a:endParaRPr lang="zh-CN" altLang="en-US" sz="2400"/>
          </a:p>
          <a:p>
            <a:pPr marL="457200" indent="-457200">
              <a:lnSpc>
                <a:spcPct val="130000"/>
              </a:lnSpc>
              <a:buFont typeface="+mj-ea"/>
              <a:buAutoNum type="circleNumDbPlain"/>
            </a:pPr>
            <a:r>
              <a:rPr lang="en-US" altLang="zh-CN" sz="2000"/>
              <a:t>Higgs</a:t>
            </a:r>
            <a:r>
              <a:rPr lang="zh-CN" altLang="en-US" sz="2000"/>
              <a:t>：</a:t>
            </a:r>
            <a:r>
              <a:rPr lang="en-US" altLang="zh-CN" sz="2000"/>
              <a:t>2.4hitscm</a:t>
            </a:r>
            <a:r>
              <a:rPr lang="en-US" altLang="zh-CN" sz="2000" baseline="30000"/>
              <a:t>−2</a:t>
            </a:r>
            <a:r>
              <a:rPr lang="en-US" altLang="zh-CN" sz="2000"/>
              <a:t>BX</a:t>
            </a:r>
            <a:r>
              <a:rPr lang="en-US" altLang="zh-CN" sz="2000" baseline="30000"/>
              <a:t>−1</a:t>
            </a:r>
            <a:endParaRPr lang="en-US" altLang="zh-CN" sz="2000"/>
          </a:p>
          <a:p>
            <a:pPr marL="457200" indent="-457200">
              <a:lnSpc>
                <a:spcPct val="130000"/>
              </a:lnSpc>
              <a:buFont typeface="+mj-ea"/>
              <a:buAutoNum type="circleNumDbPlain"/>
            </a:pPr>
            <a:r>
              <a:rPr lang="en-US" altLang="zh-CN" sz="2000"/>
              <a:t>W</a:t>
            </a:r>
            <a:r>
              <a:rPr lang="zh-CN" altLang="en-US" sz="2000"/>
              <a:t>：</a:t>
            </a:r>
            <a:r>
              <a:rPr lang="en-US" altLang="zh-CN" sz="2000">
                <a:sym typeface="+mn-ea"/>
              </a:rPr>
              <a:t>0.25hitscm</a:t>
            </a:r>
            <a:r>
              <a:rPr lang="en-US" altLang="zh-CN" sz="2000" baseline="30000">
                <a:sym typeface="+mn-ea"/>
              </a:rPr>
              <a:t>−2</a:t>
            </a:r>
            <a:r>
              <a:rPr lang="en-US" altLang="zh-CN" sz="2000">
                <a:sym typeface="+mn-ea"/>
              </a:rPr>
              <a:t>BX</a:t>
            </a:r>
            <a:r>
              <a:rPr lang="en-US" altLang="zh-CN" sz="2000" baseline="30000">
                <a:sym typeface="+mn-ea"/>
              </a:rPr>
              <a:t>−1</a:t>
            </a:r>
            <a:endParaRPr lang="zh-CN" altLang="en-US" sz="2000"/>
          </a:p>
          <a:p>
            <a:pPr marL="457200" indent="-457200">
              <a:lnSpc>
                <a:spcPct val="130000"/>
              </a:lnSpc>
              <a:buFont typeface="+mj-ea"/>
              <a:buAutoNum type="circleNumDbPlain"/>
            </a:pPr>
            <a:r>
              <a:rPr lang="en-US" altLang="zh-CN" sz="2000"/>
              <a:t>Z</a:t>
            </a:r>
            <a:r>
              <a:rPr lang="zh-CN" altLang="en-US" sz="2000"/>
              <a:t>：</a:t>
            </a:r>
            <a:r>
              <a:rPr lang="en-US" altLang="zh-CN" sz="2000">
                <a:sym typeface="+mn-ea"/>
              </a:rPr>
              <a:t>2.3hitscm</a:t>
            </a:r>
            <a:r>
              <a:rPr lang="en-US" altLang="zh-CN" sz="2000" baseline="30000">
                <a:sym typeface="+mn-ea"/>
              </a:rPr>
              <a:t>−2</a:t>
            </a:r>
            <a:r>
              <a:rPr lang="en-US" altLang="zh-CN" sz="2000">
                <a:sym typeface="+mn-ea"/>
              </a:rPr>
              <a:t>BX</a:t>
            </a:r>
            <a:r>
              <a:rPr lang="en-US" altLang="zh-CN" sz="2000" baseline="30000">
                <a:sym typeface="+mn-ea"/>
              </a:rPr>
              <a:t>−1</a:t>
            </a:r>
            <a:endParaRPr lang="zh-CN" altLang="en-US" sz="2000"/>
          </a:p>
          <a:p>
            <a:pPr indent="0">
              <a:buFont typeface="+mj-ea"/>
              <a:buNone/>
            </a:pPr>
            <a:endParaRPr lang="zh-CN" altLang="en-US" sz="2000"/>
          </a:p>
        </p:txBody>
      </p:sp>
      <p:sp>
        <p:nvSpPr>
          <p:cNvPr id="8" name="文本框 7"/>
          <p:cNvSpPr txBox="1"/>
          <p:nvPr>
            <p:custDataLst>
              <p:tags r:id="rId2"/>
            </p:custDataLst>
          </p:nvPr>
        </p:nvSpPr>
        <p:spPr>
          <a:xfrm>
            <a:off x="6332855" y="4643755"/>
            <a:ext cx="5592445" cy="1506220"/>
          </a:xfrm>
          <a:prstGeom prst="rect">
            <a:avLst/>
          </a:prstGeom>
          <a:noFill/>
        </p:spPr>
        <p:txBody>
          <a:bodyPr wrap="square" rtlCol="0">
            <a:noAutofit/>
          </a:bodyPr>
          <a:p>
            <a:pPr indent="0" fontAlgn="auto">
              <a:lnSpc>
                <a:spcPct val="130000"/>
              </a:lnSpc>
              <a:buFont typeface="+mj-ea"/>
              <a:buNone/>
            </a:pPr>
            <a:r>
              <a:rPr lang="zh-CN" altLang="en-US" sz="2400">
                <a:sym typeface="+mn-ea"/>
              </a:rPr>
              <a:t>两种数据读出方式：</a:t>
            </a:r>
            <a:endParaRPr lang="zh-CN" altLang="en-US" sz="2400"/>
          </a:p>
          <a:p>
            <a:pPr indent="0" fontAlgn="auto">
              <a:lnSpc>
                <a:spcPct val="130000"/>
              </a:lnSpc>
              <a:buFont typeface="+mj-ea"/>
              <a:buNone/>
            </a:pPr>
            <a:r>
              <a:rPr lang="zh-CN" altLang="en-US" sz="2000">
                <a:sym typeface="+mn-ea"/>
              </a:rPr>
              <a:t>①</a:t>
            </a:r>
            <a:r>
              <a:rPr lang="zh-CN" altLang="en-US" sz="2000">
                <a:sym typeface="+mn-ea"/>
              </a:rPr>
              <a:t>兼容触发：匹配芯片接口的速度。</a:t>
            </a:r>
            <a:endParaRPr lang="zh-CN" altLang="en-US" sz="2000">
              <a:sym typeface="+mn-ea"/>
            </a:endParaRPr>
          </a:p>
          <a:p>
            <a:pPr indent="0" fontAlgn="auto">
              <a:lnSpc>
                <a:spcPct val="130000"/>
              </a:lnSpc>
              <a:buFont typeface="+mj-ea"/>
              <a:buNone/>
            </a:pPr>
            <a:r>
              <a:rPr lang="zh-CN" altLang="en-US" sz="2000">
                <a:sym typeface="+mn-ea"/>
              </a:rPr>
              <a:t>②</a:t>
            </a:r>
            <a:r>
              <a:rPr lang="zh-CN" altLang="en-US" sz="2000">
                <a:solidFill>
                  <a:schemeClr val="tx1"/>
                </a:solidFill>
                <a:sym typeface="+mn-ea"/>
              </a:rPr>
              <a:t>自触发</a:t>
            </a:r>
            <a:r>
              <a:rPr lang="zh-CN" altLang="en-US" sz="2000">
                <a:sym typeface="+mn-ea"/>
              </a:rPr>
              <a:t>：</a:t>
            </a:r>
            <a:r>
              <a:rPr lang="zh-CN" altLang="en-US" sz="2000">
                <a:sym typeface="+mn-ea"/>
              </a:rPr>
              <a:t>所有数据都读出到</a:t>
            </a:r>
            <a:r>
              <a:rPr lang="zh-CN" altLang="en-US" sz="2000">
                <a:sym typeface="+mn-ea"/>
              </a:rPr>
              <a:t>芯片级</a:t>
            </a:r>
            <a:r>
              <a:rPr lang="zh-CN" altLang="en-US" sz="2000">
                <a:sym typeface="+mn-ea"/>
              </a:rPr>
              <a:t>FIFO中。</a:t>
            </a:r>
            <a:endParaRPr lang="zh-CN" altLang="en-US" sz="2000"/>
          </a:p>
          <a:p>
            <a:pPr indent="0">
              <a:buFont typeface="+mj-ea"/>
              <a:buNone/>
            </a:pPr>
            <a:endParaRPr lang="zh-CN" altLang="en-US"/>
          </a:p>
        </p:txBody>
      </p:sp>
      <p:sp>
        <p:nvSpPr>
          <p:cNvPr id="4" name="文本框 3"/>
          <p:cNvSpPr txBox="1"/>
          <p:nvPr/>
        </p:nvSpPr>
        <p:spPr>
          <a:xfrm>
            <a:off x="180340" y="6336030"/>
            <a:ext cx="5313045" cy="521970"/>
          </a:xfrm>
          <a:prstGeom prst="rect">
            <a:avLst/>
          </a:prstGeom>
          <a:noFill/>
        </p:spPr>
        <p:txBody>
          <a:bodyPr wrap="square" rtlCol="0">
            <a:spAutoFit/>
          </a:bodyPr>
          <a:p>
            <a:r>
              <a:rPr sz="1400"/>
              <a:t>CEPCStudyGroup,CEPCConceptualDesignReport:Volume1—Accelerator,arXiv:1809.00285.</a:t>
            </a:r>
            <a:endParaRPr lang="en-US" altLang="zh-CN" sz="1400"/>
          </a:p>
        </p:txBody>
      </p:sp>
      <p:sp>
        <p:nvSpPr>
          <p:cNvPr id="6" name="灯片编号占位符 5"/>
          <p:cNvSpPr>
            <a:spLocks noGrp="1"/>
          </p:cNvSpPr>
          <p:nvPr>
            <p:ph type="sldNum" sz="quarter" idx="4"/>
          </p:nvPr>
        </p:nvSpPr>
        <p:spPr/>
        <p:txBody>
          <a:bodyPr/>
          <a:p>
            <a:fld id="{3A270FAB-2E32-4B70-91F8-C307173C45F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p:txBody>
          <a:bodyPr>
            <a:normAutofit fontScale="90000"/>
          </a:bodyPr>
          <a:p>
            <a:r>
              <a:rPr lang="zh-CN" altLang="en-US">
                <a:solidFill>
                  <a:schemeClr val="bg1"/>
                </a:solidFill>
              </a:rPr>
              <a:t>三、</a:t>
            </a:r>
            <a:r>
              <a:rPr lang="en-US" altLang="zh-CN">
                <a:solidFill>
                  <a:schemeClr val="bg1"/>
                </a:solidFill>
              </a:rPr>
              <a:t>TaichuPix</a:t>
            </a:r>
            <a:r>
              <a:rPr lang="zh-CN" altLang="en-US">
                <a:solidFill>
                  <a:schemeClr val="bg1"/>
                </a:solidFill>
              </a:rPr>
              <a:t>规格功能</a:t>
            </a:r>
            <a:endParaRPr lang="zh-CN" altLang="en-US">
              <a:solidFill>
                <a:schemeClr val="bg1"/>
              </a:solidFill>
            </a:endParaRPr>
          </a:p>
        </p:txBody>
      </p:sp>
      <p:pic>
        <p:nvPicPr>
          <p:cNvPr id="2" name="图片 1"/>
          <p:cNvPicPr>
            <a:picLocks noChangeAspect="1"/>
          </p:cNvPicPr>
          <p:nvPr>
            <p:custDataLst>
              <p:tags r:id="rId1"/>
            </p:custDataLst>
          </p:nvPr>
        </p:nvPicPr>
        <p:blipFill>
          <a:blip r:embed="rId2"/>
          <a:srcRect l="8790" r="7618"/>
          <a:stretch>
            <a:fillRect/>
          </a:stretch>
        </p:blipFill>
        <p:spPr>
          <a:xfrm>
            <a:off x="0" y="808990"/>
            <a:ext cx="6298565" cy="6049010"/>
          </a:xfrm>
          <a:prstGeom prst="rect">
            <a:avLst/>
          </a:prstGeom>
        </p:spPr>
      </p:pic>
      <p:sp>
        <p:nvSpPr>
          <p:cNvPr id="4" name="文本框 3"/>
          <p:cNvSpPr txBox="1"/>
          <p:nvPr>
            <p:custDataLst>
              <p:tags r:id="rId3"/>
            </p:custDataLst>
          </p:nvPr>
        </p:nvSpPr>
        <p:spPr>
          <a:xfrm>
            <a:off x="6298565" y="808990"/>
            <a:ext cx="5892800" cy="6049010"/>
          </a:xfrm>
          <a:prstGeom prst="rect">
            <a:avLst/>
          </a:prstGeom>
          <a:noFill/>
        </p:spPr>
        <p:txBody>
          <a:bodyPr wrap="square" rtlCol="0" anchor="t">
            <a:noAutofit/>
          </a:bodyPr>
          <a:p>
            <a:pPr indent="0" algn="l">
              <a:lnSpc>
                <a:spcPct val="110000"/>
              </a:lnSpc>
              <a:buFont typeface="Wingdings" panose="05000000000000000000" charset="0"/>
              <a:buNone/>
            </a:pPr>
            <a:endParaRPr lang="zh-CN" altLang="en-US" sz="2000" b="1">
              <a:solidFill>
                <a:schemeClr val="tx1"/>
              </a:solidFill>
              <a:latin typeface="Times New Roman" panose="02020603050405020304" charset="0"/>
              <a:cs typeface="Times New Roman" panose="02020603050405020304" charset="0"/>
            </a:endParaRPr>
          </a:p>
          <a:p>
            <a:pPr indent="0" algn="l">
              <a:lnSpc>
                <a:spcPct val="110000"/>
              </a:lnSpc>
              <a:buFont typeface="Wingdings" panose="05000000000000000000" charset="0"/>
              <a:buNone/>
            </a:pPr>
            <a:endParaRPr lang="zh-CN" altLang="en-US" sz="2000" b="1">
              <a:solidFill>
                <a:schemeClr val="tx1"/>
              </a:solidFill>
              <a:latin typeface="Times New Roman" panose="02020603050405020304" charset="0"/>
              <a:cs typeface="Times New Roman" panose="02020603050405020304" charset="0"/>
            </a:endParaRPr>
          </a:p>
          <a:p>
            <a:pPr indent="0" algn="l">
              <a:lnSpc>
                <a:spcPct val="110000"/>
              </a:lnSpc>
              <a:buFont typeface="Wingdings" panose="05000000000000000000" charset="0"/>
              <a:buNone/>
            </a:pPr>
            <a:endParaRPr lang="zh-CN" altLang="en-US" sz="2000" b="1">
              <a:solidFill>
                <a:schemeClr val="tx1"/>
              </a:solidFill>
              <a:latin typeface="Times New Roman" panose="02020603050405020304" charset="0"/>
              <a:cs typeface="Times New Roman" panose="02020603050405020304" charset="0"/>
            </a:endParaRPr>
          </a:p>
          <a:p>
            <a:pPr indent="0" algn="l">
              <a:lnSpc>
                <a:spcPct val="110000"/>
              </a:lnSpc>
              <a:buFont typeface="Wingdings" panose="05000000000000000000" charset="0"/>
              <a:buNone/>
            </a:pPr>
            <a:endParaRPr lang="zh-CN" altLang="en-US" sz="2000" b="1">
              <a:solidFill>
                <a:schemeClr val="tx1"/>
              </a:solidFill>
              <a:latin typeface="Times New Roman" panose="02020603050405020304" charset="0"/>
              <a:cs typeface="Times New Roman" panose="02020603050405020304" charset="0"/>
            </a:endParaRPr>
          </a:p>
          <a:p>
            <a:pPr indent="0" algn="l">
              <a:lnSpc>
                <a:spcPct val="110000"/>
              </a:lnSpc>
              <a:buFont typeface="Wingdings" panose="05000000000000000000" charset="0"/>
              <a:buNone/>
            </a:pPr>
            <a:endParaRPr lang="zh-CN" altLang="en-US" sz="2000" b="1">
              <a:solidFill>
                <a:schemeClr val="tx1"/>
              </a:solidFill>
              <a:latin typeface="Times New Roman" panose="02020603050405020304" charset="0"/>
              <a:cs typeface="Times New Roman" panose="02020603050405020304" charset="0"/>
            </a:endParaRPr>
          </a:p>
          <a:p>
            <a:pPr indent="0" algn="l">
              <a:lnSpc>
                <a:spcPct val="110000"/>
              </a:lnSpc>
              <a:buFont typeface="Wingdings" panose="05000000000000000000" charset="0"/>
              <a:buNone/>
            </a:pPr>
            <a:r>
              <a:rPr lang="zh-CN" altLang="en-US" sz="2000" b="1">
                <a:solidFill>
                  <a:schemeClr val="tx1"/>
                </a:solidFill>
                <a:latin typeface="Times New Roman" panose="02020603050405020304" charset="0"/>
                <a:cs typeface="Times New Roman" panose="02020603050405020304" charset="0"/>
              </a:rPr>
              <a:t>像素矩阵读出方式</a:t>
            </a:r>
            <a:r>
              <a:rPr lang="en-US" altLang="zh-CN" sz="2000" b="1">
                <a:solidFill>
                  <a:schemeClr val="tx1"/>
                </a:solidFill>
                <a:latin typeface="Times New Roman" panose="02020603050405020304" charset="0"/>
                <a:cs typeface="Times New Roman" panose="02020603050405020304" charset="0"/>
              </a:rPr>
              <a:t>——</a:t>
            </a:r>
            <a:r>
              <a:rPr lang="zh-CN" altLang="en-US" sz="2800" b="1">
                <a:solidFill>
                  <a:srgbClr val="FF0000"/>
                </a:solidFill>
                <a:latin typeface="Times New Roman" panose="02020603050405020304" charset="0"/>
                <a:cs typeface="Times New Roman" panose="02020603050405020304" charset="0"/>
              </a:rPr>
              <a:t>Column-drain</a:t>
            </a:r>
            <a:endParaRPr lang="zh-CN" altLang="en-US" sz="2000" b="1">
              <a:solidFill>
                <a:schemeClr val="tx1"/>
              </a:solidFill>
              <a:latin typeface="Times New Roman" panose="02020603050405020304" charset="0"/>
              <a:cs typeface="Times New Roman" panose="02020603050405020304" charset="0"/>
            </a:endParaRPr>
          </a:p>
          <a:p>
            <a:pPr marL="742950" lvl="1" indent="-285750" algn="l">
              <a:lnSpc>
                <a:spcPct val="110000"/>
              </a:lnSpc>
              <a:buFont typeface="Wingdings" panose="05000000000000000000" charset="0"/>
              <a:buChar char="Ø"/>
            </a:pPr>
            <a:r>
              <a:rPr lang="zh-CN" altLang="en-US" sz="2000">
                <a:solidFill>
                  <a:schemeClr val="tx1"/>
                </a:solidFill>
                <a:latin typeface="Times New Roman" panose="02020603050405020304" charset="0"/>
                <a:cs typeface="Times New Roman" panose="02020603050405020304" charset="0"/>
              </a:rPr>
              <a:t>基于优先级的数据驱动读出</a:t>
            </a:r>
            <a:endParaRPr lang="zh-CN" altLang="en-US" sz="2000">
              <a:solidFill>
                <a:schemeClr val="tx1"/>
              </a:solidFill>
              <a:latin typeface="Times New Roman" panose="02020603050405020304" charset="0"/>
              <a:cs typeface="Times New Roman" panose="02020603050405020304" charset="0"/>
            </a:endParaRPr>
          </a:p>
          <a:p>
            <a:pPr marL="742950" lvl="1" indent="-285750" algn="l">
              <a:lnSpc>
                <a:spcPct val="110000"/>
              </a:lnSpc>
              <a:buFont typeface="Wingdings" panose="05000000000000000000" charset="0"/>
              <a:buChar char="Ø"/>
            </a:pPr>
            <a:r>
              <a:rPr lang="zh-CN" altLang="en-US" sz="2000">
                <a:solidFill>
                  <a:schemeClr val="tx1"/>
                </a:solidFill>
                <a:latin typeface="Times New Roman" panose="02020603050405020304" charset="0"/>
                <a:cs typeface="Times New Roman" panose="02020603050405020304" charset="0"/>
                <a:sym typeface="+mn-ea"/>
              </a:rPr>
              <a:t>在EOC</a:t>
            </a:r>
            <a:r>
              <a:rPr lang="zh-CN" altLang="en-US" sz="2000">
                <a:latin typeface="Times New Roman" panose="02020603050405020304" charset="0"/>
                <a:cs typeface="Times New Roman" panose="02020603050405020304" charset="0"/>
                <a:sym typeface="+mn-ea"/>
              </a:rPr>
              <a:t>(列末)</a:t>
            </a:r>
            <a:r>
              <a:rPr lang="zh-CN" altLang="en-US" sz="2000">
                <a:solidFill>
                  <a:schemeClr val="tx1"/>
                </a:solidFill>
                <a:latin typeface="Times New Roman" panose="02020603050405020304" charset="0"/>
                <a:cs typeface="Times New Roman" panose="02020603050405020304" charset="0"/>
                <a:sym typeface="+mn-ea"/>
              </a:rPr>
              <a:t>处添加时间戳</a:t>
            </a:r>
            <a:endParaRPr lang="zh-CN" altLang="en-US" sz="2000">
              <a:solidFill>
                <a:schemeClr val="tx1"/>
              </a:solidFill>
              <a:latin typeface="Times New Roman" panose="02020603050405020304" charset="0"/>
              <a:cs typeface="Times New Roman" panose="02020603050405020304" charset="0"/>
            </a:endParaRPr>
          </a:p>
          <a:p>
            <a:pPr marL="742950" lvl="1" indent="-285750" algn="l">
              <a:lnSpc>
                <a:spcPct val="110000"/>
              </a:lnSpc>
              <a:buFont typeface="Wingdings" panose="05000000000000000000" charset="0"/>
              <a:buChar char="Ø"/>
            </a:pPr>
            <a:r>
              <a:rPr lang="zh-CN" altLang="en-US" sz="2000">
                <a:solidFill>
                  <a:schemeClr val="tx1"/>
                </a:solidFill>
                <a:latin typeface="Times New Roman" panose="02020603050405020304" charset="0"/>
                <a:cs typeface="Times New Roman" panose="02020603050405020304" charset="0"/>
                <a:sym typeface="+mn-ea"/>
              </a:rPr>
              <a:t>读出时间:每个像素50ns</a:t>
            </a:r>
            <a:endParaRPr lang="zh-CN" altLang="en-US" sz="2000">
              <a:solidFill>
                <a:schemeClr val="tx1"/>
              </a:solidFill>
              <a:latin typeface="Times New Roman" panose="02020603050405020304" charset="0"/>
              <a:cs typeface="Times New Roman" panose="02020603050405020304" charset="0"/>
            </a:endParaRPr>
          </a:p>
          <a:p>
            <a:pPr marL="285750" indent="-285750" algn="l">
              <a:lnSpc>
                <a:spcPct val="110000"/>
              </a:lnSpc>
              <a:buFont typeface="Wingdings" panose="05000000000000000000" charset="0"/>
              <a:buChar char="n"/>
            </a:pPr>
            <a:endParaRPr lang="zh-CN" altLang="en-US" sz="2000">
              <a:solidFill>
                <a:schemeClr val="tx1"/>
              </a:solidFill>
              <a:latin typeface="Times New Roman" panose="02020603050405020304" charset="0"/>
              <a:cs typeface="Times New Roman" panose="02020603050405020304" charset="0"/>
            </a:endParaRPr>
          </a:p>
        </p:txBody>
      </p:sp>
      <p:sp>
        <p:nvSpPr>
          <p:cNvPr id="5" name="灯片编号占位符 4"/>
          <p:cNvSpPr>
            <a:spLocks noGrp="1"/>
          </p:cNvSpPr>
          <p:nvPr>
            <p:ph type="sldNum" sz="quarter" idx="4"/>
          </p:nvPr>
        </p:nvSpPr>
        <p:spPr/>
        <p:txBody>
          <a:bodyPr/>
          <a:p>
            <a:fld id="{3A270FAB-2E32-4B70-91F8-C307173C45F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p:txBody>
          <a:bodyPr>
            <a:normAutofit fontScale="90000"/>
          </a:bodyPr>
          <a:p>
            <a:r>
              <a:rPr lang="zh-CN" altLang="en-US">
                <a:solidFill>
                  <a:schemeClr val="bg1"/>
                </a:solidFill>
              </a:rPr>
              <a:t>三、</a:t>
            </a:r>
            <a:r>
              <a:rPr lang="en-US" altLang="zh-CN">
                <a:solidFill>
                  <a:schemeClr val="bg1"/>
                </a:solidFill>
              </a:rPr>
              <a:t>TaichuPix</a:t>
            </a:r>
            <a:r>
              <a:rPr lang="zh-CN" altLang="en-US">
                <a:solidFill>
                  <a:schemeClr val="bg1"/>
                </a:solidFill>
              </a:rPr>
              <a:t>读出方式</a:t>
            </a:r>
            <a:endParaRPr lang="zh-CN" altLang="en-US">
              <a:solidFill>
                <a:schemeClr val="bg1"/>
              </a:solidFill>
            </a:endParaRPr>
          </a:p>
        </p:txBody>
      </p:sp>
      <p:pic>
        <p:nvPicPr>
          <p:cNvPr id="2" name="图片 1"/>
          <p:cNvPicPr>
            <a:picLocks noChangeAspect="1"/>
          </p:cNvPicPr>
          <p:nvPr>
            <p:custDataLst>
              <p:tags r:id="rId1"/>
            </p:custDataLst>
          </p:nvPr>
        </p:nvPicPr>
        <p:blipFill>
          <a:blip r:embed="rId2"/>
          <a:srcRect l="8790" r="7618"/>
          <a:stretch>
            <a:fillRect/>
          </a:stretch>
        </p:blipFill>
        <p:spPr>
          <a:xfrm>
            <a:off x="0" y="808990"/>
            <a:ext cx="6298565" cy="6049010"/>
          </a:xfrm>
          <a:prstGeom prst="rect">
            <a:avLst/>
          </a:prstGeom>
        </p:spPr>
      </p:pic>
      <p:sp>
        <p:nvSpPr>
          <p:cNvPr id="4" name="文本框 3"/>
          <p:cNvSpPr txBox="1"/>
          <p:nvPr>
            <p:custDataLst>
              <p:tags r:id="rId3"/>
            </p:custDataLst>
          </p:nvPr>
        </p:nvSpPr>
        <p:spPr>
          <a:xfrm>
            <a:off x="6637655" y="897255"/>
            <a:ext cx="5130800" cy="5224145"/>
          </a:xfrm>
          <a:prstGeom prst="rect">
            <a:avLst/>
          </a:prstGeom>
          <a:noFill/>
        </p:spPr>
        <p:txBody>
          <a:bodyPr wrap="square" rtlCol="0" anchor="t">
            <a:noAutofit/>
          </a:bodyPr>
          <a:p>
            <a:pPr algn="ctr">
              <a:lnSpc>
                <a:spcPct val="110000"/>
              </a:lnSpc>
            </a:pPr>
            <a:r>
              <a:rPr lang="en-US" altLang="zh-CN" sz="2000">
                <a:solidFill>
                  <a:schemeClr val="tx1"/>
                </a:solidFill>
                <a:sym typeface="+mn-ea"/>
              </a:rPr>
              <a:t>TaichuPix3</a:t>
            </a:r>
            <a:r>
              <a:rPr lang="zh-CN" altLang="en-US" sz="2000">
                <a:ea typeface="+mn-lt"/>
                <a:cs typeface="+mn-lt"/>
              </a:rPr>
              <a:t>像素阵列的读出是基于</a:t>
            </a:r>
            <a:r>
              <a:rPr lang="zh-CN" altLang="en-US" sz="2000" b="1">
                <a:solidFill>
                  <a:srgbClr val="FF0000"/>
                </a:solidFill>
                <a:ea typeface="+mn-lt"/>
                <a:cs typeface="+mn-lt"/>
              </a:rPr>
              <a:t>“</a:t>
            </a:r>
            <a:r>
              <a:rPr lang="zh-CN" altLang="en-US" sz="2000" b="1">
                <a:solidFill>
                  <a:srgbClr val="FF0000"/>
                </a:solidFill>
                <a:latin typeface="Times New Roman" panose="02020603050405020304" charset="0"/>
                <a:cs typeface="Times New Roman" panose="02020603050405020304" charset="0"/>
                <a:sym typeface="+mn-ea"/>
              </a:rPr>
              <a:t>Column-drain</a:t>
            </a:r>
            <a:r>
              <a:rPr lang="zh-CN" altLang="en-US" sz="2000" b="1">
                <a:solidFill>
                  <a:srgbClr val="FF0000"/>
                </a:solidFill>
                <a:ea typeface="+mn-lt"/>
                <a:cs typeface="+mn-lt"/>
              </a:rPr>
              <a:t>”</a:t>
            </a:r>
            <a:r>
              <a:rPr lang="zh-CN" altLang="en-US" sz="2000">
                <a:ea typeface="+mn-lt"/>
                <a:cs typeface="+mn-lt"/>
              </a:rPr>
              <a:t>方案构建的</a:t>
            </a:r>
            <a:endParaRPr lang="zh-CN" altLang="en-US" sz="2000">
              <a:ea typeface="+mn-lt"/>
              <a:cs typeface="+mn-lt"/>
            </a:endParaRPr>
          </a:p>
          <a:p>
            <a:pPr algn="ctr">
              <a:lnSpc>
                <a:spcPct val="110000"/>
              </a:lnSpc>
            </a:pPr>
            <a:r>
              <a:rPr lang="zh-CN" altLang="en-US" sz="2000">
                <a:ea typeface="+mn-lt"/>
                <a:cs typeface="+mn-lt"/>
              </a:rPr>
              <a:t>（高命中率操作架构）</a:t>
            </a:r>
            <a:endParaRPr lang="zh-CN" altLang="en-US" sz="2000">
              <a:ea typeface="+mn-lt"/>
              <a:cs typeface="+mn-lt"/>
            </a:endParaRPr>
          </a:p>
          <a:p>
            <a:pPr algn="ctr">
              <a:lnSpc>
                <a:spcPct val="110000"/>
              </a:lnSpc>
            </a:pPr>
            <a:endParaRPr lang="zh-CN" altLang="en-US">
              <a:ea typeface="+mn-lt"/>
              <a:cs typeface="+mn-lt"/>
            </a:endParaRPr>
          </a:p>
          <a:p>
            <a:pPr marL="342900" indent="-342900">
              <a:lnSpc>
                <a:spcPct val="110000"/>
              </a:lnSpc>
              <a:buFont typeface="+mj-ea"/>
              <a:buAutoNum type="circleNumDbPlain"/>
            </a:pPr>
            <a:r>
              <a:rPr lang="en-US" altLang="zh-CN">
                <a:ea typeface="+mn-lt"/>
                <a:cs typeface="+mn-lt"/>
                <a:sym typeface="+mn-ea"/>
              </a:rPr>
              <a:t>1024</a:t>
            </a:r>
            <a:r>
              <a:rPr lang="zh-CN" altLang="en-US">
                <a:ea typeface="+mn-lt"/>
                <a:cs typeface="+mn-lt"/>
                <a:sym typeface="+mn-ea"/>
              </a:rPr>
              <a:t>列分成512个双列并行读出，最大限度地减少死区时间。</a:t>
            </a:r>
            <a:endParaRPr lang="zh-CN" altLang="en-US">
              <a:ea typeface="+mn-lt"/>
              <a:cs typeface="+mn-lt"/>
              <a:sym typeface="+mn-ea"/>
            </a:endParaRPr>
          </a:p>
          <a:p>
            <a:pPr marL="342900" indent="-342900">
              <a:lnSpc>
                <a:spcPct val="110000"/>
              </a:lnSpc>
              <a:buFont typeface="+mj-ea"/>
              <a:buAutoNum type="circleNumDbPlain"/>
            </a:pPr>
            <a:endParaRPr lang="zh-CN" altLang="en-US">
              <a:ea typeface="+mn-lt"/>
              <a:cs typeface="+mn-lt"/>
              <a:sym typeface="+mn-ea"/>
            </a:endParaRPr>
          </a:p>
          <a:p>
            <a:pPr marL="342900" indent="-342900">
              <a:lnSpc>
                <a:spcPct val="110000"/>
              </a:lnSpc>
              <a:buFont typeface="+mj-ea"/>
              <a:buAutoNum type="circleNumDbPlain"/>
            </a:pPr>
            <a:r>
              <a:rPr lang="zh-CN" altLang="en-US">
                <a:ea typeface="+mn-lt"/>
                <a:cs typeface="+mn-lt"/>
                <a:sym typeface="+mn-ea"/>
              </a:rPr>
              <a:t>512个双列和相应的EOC逻辑被分成4个块，每个块集成一个芯片级FIFO(FIFO2)。每个块共有4组，包括128个双列。</a:t>
            </a:r>
            <a:endParaRPr lang="zh-CN" altLang="en-US">
              <a:ea typeface="+mn-lt"/>
              <a:cs typeface="+mn-lt"/>
            </a:endParaRPr>
          </a:p>
          <a:p>
            <a:pPr marL="342900" indent="-342900">
              <a:lnSpc>
                <a:spcPct val="110000"/>
              </a:lnSpc>
              <a:buFont typeface="+mj-ea"/>
              <a:buAutoNum type="circleNumDbPlain"/>
            </a:pPr>
            <a:endParaRPr lang="zh-CN" altLang="en-US">
              <a:ea typeface="+mn-lt"/>
              <a:cs typeface="+mn-lt"/>
            </a:endParaRPr>
          </a:p>
          <a:p>
            <a:pPr marL="342900" indent="-342900">
              <a:lnSpc>
                <a:spcPct val="110000"/>
              </a:lnSpc>
              <a:buFont typeface="+mj-ea"/>
              <a:buAutoNum type="circleNumDbPlain"/>
            </a:pPr>
            <a:r>
              <a:rPr lang="zh-CN" altLang="en-US">
                <a:ea typeface="+mn-lt"/>
                <a:cs typeface="+mn-lt"/>
              </a:rPr>
              <a:t>着火像素的像素地址被临时存储在列级FIFO中(FIFO1)。</a:t>
            </a:r>
            <a:endParaRPr lang="zh-CN" altLang="en-US">
              <a:ea typeface="+mn-lt"/>
              <a:cs typeface="+mn-lt"/>
            </a:endParaRPr>
          </a:p>
          <a:p>
            <a:pPr marL="342900" indent="-342900">
              <a:lnSpc>
                <a:spcPct val="110000"/>
              </a:lnSpc>
              <a:buFont typeface="+mj-ea"/>
              <a:buAutoNum type="circleNumDbPlain"/>
            </a:pPr>
            <a:endParaRPr lang="zh-CN" altLang="en-US">
              <a:ea typeface="+mn-lt"/>
              <a:cs typeface="+mn-lt"/>
            </a:endParaRPr>
          </a:p>
          <a:p>
            <a:pPr marL="342900" indent="-342900">
              <a:lnSpc>
                <a:spcPct val="110000"/>
              </a:lnSpc>
              <a:buFont typeface="+mj-ea"/>
              <a:buAutoNum type="circleNumDbPlain"/>
            </a:pPr>
            <a:r>
              <a:rPr lang="zh-CN" altLang="en-US">
                <a:ea typeface="+mn-lt"/>
                <a:cs typeface="+mn-lt"/>
                <a:sym typeface="+mn-ea"/>
              </a:rPr>
              <a:t>每个组中的32个FIFO1按照地址优先级读出，而4个组依次读出块中的FIFO2，四个</a:t>
            </a:r>
            <a:r>
              <a:rPr lang="en-US" altLang="zh-CN">
                <a:ea typeface="+mn-lt"/>
                <a:cs typeface="+mn-lt"/>
                <a:sym typeface="+mn-ea"/>
              </a:rPr>
              <a:t>FIFO2</a:t>
            </a:r>
            <a:r>
              <a:rPr lang="zh-CN" altLang="en-US">
                <a:ea typeface="+mn-lt"/>
                <a:cs typeface="+mn-lt"/>
                <a:sym typeface="+mn-ea"/>
              </a:rPr>
              <a:t>通过分层数据多路复用器读出。</a:t>
            </a:r>
            <a:endParaRPr lang="en-US" altLang="zh-CN">
              <a:ea typeface="+mn-lt"/>
              <a:cs typeface="+mn-lt"/>
              <a:sym typeface="+mn-ea"/>
            </a:endParaRPr>
          </a:p>
        </p:txBody>
      </p:sp>
      <p:sp>
        <p:nvSpPr>
          <p:cNvPr id="5" name="灯片编号占位符 4"/>
          <p:cNvSpPr>
            <a:spLocks noGrp="1"/>
          </p:cNvSpPr>
          <p:nvPr>
            <p:ph type="sldNum" sz="quarter" idx="4"/>
          </p:nvPr>
        </p:nvSpPr>
        <p:spPr/>
        <p:txBody>
          <a:bodyPr/>
          <a:p>
            <a:fld id="{3A270FAB-2E32-4B70-91F8-C307173C45F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p:txBody>
          <a:bodyPr>
            <a:normAutofit fontScale="90000"/>
          </a:bodyPr>
          <a:p>
            <a:r>
              <a:rPr lang="zh-CN" altLang="en-US">
                <a:solidFill>
                  <a:schemeClr val="bg1"/>
                </a:solidFill>
              </a:rPr>
              <a:t>三、</a:t>
            </a:r>
            <a:r>
              <a:rPr lang="en-US" altLang="zh-CN">
                <a:solidFill>
                  <a:schemeClr val="bg1"/>
                </a:solidFill>
              </a:rPr>
              <a:t>TaichuPix</a:t>
            </a:r>
            <a:r>
              <a:rPr lang="zh-CN" altLang="en-US">
                <a:solidFill>
                  <a:schemeClr val="bg1"/>
                </a:solidFill>
              </a:rPr>
              <a:t>读出方式</a:t>
            </a:r>
            <a:endParaRPr lang="zh-CN" altLang="en-US">
              <a:solidFill>
                <a:schemeClr val="bg1"/>
              </a:solidFill>
            </a:endParaRPr>
          </a:p>
        </p:txBody>
      </p:sp>
      <p:pic>
        <p:nvPicPr>
          <p:cNvPr id="5" name="图片 4"/>
          <p:cNvPicPr>
            <a:picLocks noChangeAspect="1"/>
          </p:cNvPicPr>
          <p:nvPr>
            <p:custDataLst>
              <p:tags r:id="rId1"/>
            </p:custDataLst>
          </p:nvPr>
        </p:nvPicPr>
        <p:blipFill>
          <a:blip r:embed="rId2"/>
          <a:stretch>
            <a:fillRect/>
          </a:stretch>
        </p:blipFill>
        <p:spPr>
          <a:xfrm>
            <a:off x="0" y="808355"/>
            <a:ext cx="7842250" cy="6036310"/>
          </a:xfrm>
          <a:prstGeom prst="rect">
            <a:avLst/>
          </a:prstGeom>
        </p:spPr>
      </p:pic>
      <p:sp>
        <p:nvSpPr>
          <p:cNvPr id="4" name="文本框 3"/>
          <p:cNvSpPr txBox="1"/>
          <p:nvPr>
            <p:custDataLst>
              <p:tags r:id="rId3"/>
            </p:custDataLst>
          </p:nvPr>
        </p:nvSpPr>
        <p:spPr>
          <a:xfrm>
            <a:off x="8005445" y="1849120"/>
            <a:ext cx="4064000" cy="5077460"/>
          </a:xfrm>
          <a:prstGeom prst="rect">
            <a:avLst/>
          </a:prstGeom>
          <a:noFill/>
        </p:spPr>
        <p:txBody>
          <a:bodyPr wrap="square" rtlCol="0">
            <a:spAutoFit/>
          </a:bodyPr>
          <a:p>
            <a:pPr marL="342900" indent="-342900">
              <a:buFont typeface="+mj-lt"/>
              <a:buAutoNum type="arabicPeriod"/>
            </a:pPr>
            <a:r>
              <a:rPr lang="zh-CN" altLang="en-US">
                <a:sym typeface="+mn-ea"/>
              </a:rPr>
              <a:t>对于每个双列，当任何像素产生命中信号时，一个fast-or</a:t>
            </a:r>
            <a:r>
              <a:rPr lang="en-US" altLang="zh-CN">
                <a:sym typeface="+mn-ea"/>
              </a:rPr>
              <a:t>-</a:t>
            </a:r>
            <a:r>
              <a:rPr lang="zh-CN" altLang="en-US">
                <a:sym typeface="+mn-ea"/>
              </a:rPr>
              <a:t>busy信号被传递到列的末尾(EOC)。</a:t>
            </a:r>
            <a:endParaRPr lang="zh-CN" altLang="en-US"/>
          </a:p>
          <a:p>
            <a:pPr marL="342900" indent="-342900">
              <a:buFont typeface="+mj-lt"/>
              <a:buAutoNum type="arabicPeriod"/>
            </a:pPr>
            <a:endParaRPr lang="zh-CN" altLang="en-US"/>
          </a:p>
          <a:p>
            <a:pPr marL="342900" indent="-342900" fontAlgn="auto" latinLnBrk="1">
              <a:buFont typeface="+mj-lt"/>
              <a:buAutoNum type="arabicPeriod"/>
            </a:pPr>
            <a:r>
              <a:rPr lang="zh-CN" altLang="en-US">
                <a:sym typeface="+mn-ea"/>
              </a:rPr>
              <a:t>每当接收到新的fast-or('FASTOR')busy信号时，EOC就会生成一个分辨率为25ns的8位时间戳。（同一簇团中的着火像素共享一个共同的时间戳作为它们的触发</a:t>
            </a:r>
            <a:r>
              <a:rPr lang="en-US" altLang="zh-CN">
                <a:sym typeface="+mn-ea"/>
              </a:rPr>
              <a:t>ID</a:t>
            </a:r>
            <a:r>
              <a:rPr lang="zh-CN" altLang="en-US">
                <a:sym typeface="+mn-ea"/>
              </a:rPr>
              <a:t>）</a:t>
            </a:r>
            <a:endParaRPr lang="zh-CN" altLang="en-US"/>
          </a:p>
          <a:p>
            <a:pPr marL="342900" indent="-342900">
              <a:buFont typeface="+mj-lt"/>
              <a:buAutoNum type="arabicPeriod"/>
            </a:pPr>
            <a:endParaRPr lang="zh-CN" altLang="en-US">
              <a:sym typeface="+mn-ea"/>
            </a:endParaRPr>
          </a:p>
          <a:p>
            <a:pPr marL="342900" indent="-342900">
              <a:buFont typeface="+mj-lt"/>
              <a:buAutoNum type="arabicPeriod"/>
            </a:pPr>
            <a:r>
              <a:rPr lang="zh-CN" altLang="en-US">
                <a:sym typeface="+mn-ea"/>
              </a:rPr>
              <a:t>被触发像素的像素地址被</a:t>
            </a:r>
            <a:r>
              <a:rPr lang="zh-CN" altLang="en-US">
                <a:solidFill>
                  <a:srgbClr val="00B0F0"/>
                </a:solidFill>
                <a:sym typeface="+mn-ea"/>
              </a:rPr>
              <a:t>临时存储</a:t>
            </a:r>
            <a:r>
              <a:rPr lang="zh-CN" altLang="en-US">
                <a:sym typeface="+mn-ea"/>
              </a:rPr>
              <a:t>在第一级</a:t>
            </a:r>
            <a:r>
              <a:rPr lang="zh-CN" altLang="en-US">
                <a:solidFill>
                  <a:srgbClr val="00B0F0"/>
                </a:solidFill>
                <a:sym typeface="+mn-ea"/>
              </a:rPr>
              <a:t>FIFO</a:t>
            </a:r>
            <a:r>
              <a:rPr lang="zh-CN" altLang="en-US">
                <a:sym typeface="+mn-ea"/>
              </a:rPr>
              <a:t>中(fifo_column)。</a:t>
            </a:r>
            <a:endParaRPr lang="zh-CN" altLang="en-US">
              <a:sym typeface="+mn-ea"/>
            </a:endParaRPr>
          </a:p>
          <a:p>
            <a:pPr marL="342900" indent="-342900">
              <a:buFont typeface="+mj-lt"/>
              <a:buAutoNum type="arabicPeriod"/>
            </a:pPr>
            <a:endParaRPr lang="zh-CN" altLang="en-US">
              <a:sym typeface="+mn-ea"/>
            </a:endParaRPr>
          </a:p>
          <a:p>
            <a:pPr marL="342900" indent="-342900">
              <a:buFont typeface="+mj-lt"/>
              <a:buAutoNum type="arabicPeriod"/>
            </a:pPr>
            <a:r>
              <a:rPr lang="zh-CN" altLang="en-US"/>
              <a:t>然后将与触发器匹配的数据传递到第二级FIFO(fifo_chip)，最后序列化。</a:t>
            </a:r>
            <a:endParaRPr lang="zh-CN" altLang="en-US"/>
          </a:p>
          <a:p>
            <a:endParaRPr lang="zh-CN" altLang="en-US"/>
          </a:p>
        </p:txBody>
      </p:sp>
      <p:sp>
        <p:nvSpPr>
          <p:cNvPr id="2" name="文本框 1"/>
          <p:cNvSpPr txBox="1"/>
          <p:nvPr/>
        </p:nvSpPr>
        <p:spPr>
          <a:xfrm>
            <a:off x="8347710" y="984250"/>
            <a:ext cx="3380105" cy="460375"/>
          </a:xfrm>
          <a:prstGeom prst="rect">
            <a:avLst/>
          </a:prstGeom>
          <a:noFill/>
        </p:spPr>
        <p:txBody>
          <a:bodyPr wrap="square" rtlCol="0">
            <a:spAutoFit/>
          </a:bodyPr>
          <a:p>
            <a:r>
              <a:rPr lang="zh-CN" altLang="en-US" sz="2400"/>
              <a:t>小尺寸原型</a:t>
            </a:r>
            <a:r>
              <a:rPr lang="en-US" altLang="zh-CN" sz="2400"/>
              <a:t>TaichuPix-2</a:t>
            </a:r>
            <a:endParaRPr lang="en-US" altLang="zh-CN" sz="2400"/>
          </a:p>
        </p:txBody>
      </p:sp>
      <p:sp>
        <p:nvSpPr>
          <p:cNvPr id="6" name="灯片编号占位符 5"/>
          <p:cNvSpPr>
            <a:spLocks noGrp="1"/>
          </p:cNvSpPr>
          <p:nvPr>
            <p:ph type="sldNum" sz="quarter" idx="4"/>
          </p:nvPr>
        </p:nvSpPr>
        <p:spPr/>
        <p:txBody>
          <a:bodyPr/>
          <a:p>
            <a:fld id="{3A270FAB-2E32-4B70-91F8-C307173C45F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p:txBody>
          <a:bodyPr>
            <a:normAutofit fontScale="90000"/>
          </a:bodyPr>
          <a:p>
            <a:r>
              <a:rPr lang="zh-CN" altLang="en-US">
                <a:solidFill>
                  <a:schemeClr val="bg1"/>
                </a:solidFill>
              </a:rPr>
              <a:t>三、</a:t>
            </a:r>
            <a:r>
              <a:rPr lang="en-US" altLang="zh-CN">
                <a:solidFill>
                  <a:schemeClr val="bg1"/>
                </a:solidFill>
              </a:rPr>
              <a:t>TaichuPix</a:t>
            </a:r>
            <a:r>
              <a:rPr lang="zh-CN" altLang="en-US">
                <a:solidFill>
                  <a:schemeClr val="bg1"/>
                </a:solidFill>
              </a:rPr>
              <a:t>读出方式</a:t>
            </a:r>
            <a:endParaRPr lang="zh-CN" altLang="en-US">
              <a:solidFill>
                <a:schemeClr val="bg1"/>
              </a:solidFill>
            </a:endParaRPr>
          </a:p>
        </p:txBody>
      </p:sp>
      <p:sp>
        <p:nvSpPr>
          <p:cNvPr id="4" name="文本框 3"/>
          <p:cNvSpPr txBox="1"/>
          <p:nvPr>
            <p:custDataLst>
              <p:tags r:id="rId1"/>
            </p:custDataLst>
          </p:nvPr>
        </p:nvSpPr>
        <p:spPr>
          <a:xfrm>
            <a:off x="7937500" y="2307590"/>
            <a:ext cx="4064000" cy="1211580"/>
          </a:xfrm>
          <a:prstGeom prst="rect">
            <a:avLst/>
          </a:prstGeom>
          <a:noFill/>
        </p:spPr>
        <p:txBody>
          <a:bodyPr wrap="square" rtlCol="0">
            <a:spAutoFit/>
          </a:bodyPr>
          <a:p>
            <a:pPr>
              <a:lnSpc>
                <a:spcPct val="120000"/>
              </a:lnSpc>
            </a:pPr>
            <a:r>
              <a:rPr lang="en-US" altLang="zh-CN" sz="2400"/>
              <a:t>FIFO2</a:t>
            </a:r>
            <a:r>
              <a:rPr lang="zh-CN" altLang="en-US" sz="2400"/>
              <a:t>读出</a:t>
            </a:r>
            <a:r>
              <a:rPr lang="en-US" altLang="zh-CN" sz="2400"/>
              <a:t>:</a:t>
            </a:r>
            <a:endParaRPr lang="en-US" altLang="zh-CN" sz="2400"/>
          </a:p>
          <a:p>
            <a:pPr>
              <a:lnSpc>
                <a:spcPct val="120000"/>
              </a:lnSpc>
            </a:pPr>
            <a:r>
              <a:rPr lang="en-US" altLang="zh-CN" sz="2000"/>
              <a:t>5MHz:Trigger</a:t>
            </a:r>
            <a:endParaRPr lang="en-US" altLang="zh-CN" sz="2000"/>
          </a:p>
          <a:p>
            <a:r>
              <a:rPr lang="en-US" altLang="zh-CN" sz="2000"/>
              <a:t>160MHz</a:t>
            </a:r>
            <a:r>
              <a:rPr lang="zh-CN" altLang="en-US" sz="2000"/>
              <a:t>：</a:t>
            </a:r>
            <a:r>
              <a:rPr lang="en-US" altLang="zh-CN" sz="2000"/>
              <a:t>Triggerless</a:t>
            </a:r>
            <a:endParaRPr lang="en-US" altLang="zh-CN" sz="2000"/>
          </a:p>
        </p:txBody>
      </p:sp>
      <p:sp>
        <p:nvSpPr>
          <p:cNvPr id="6" name="文本框 5"/>
          <p:cNvSpPr txBox="1"/>
          <p:nvPr>
            <p:custDataLst>
              <p:tags r:id="rId2"/>
            </p:custDataLst>
          </p:nvPr>
        </p:nvSpPr>
        <p:spPr>
          <a:xfrm>
            <a:off x="7937500" y="1289050"/>
            <a:ext cx="4064000" cy="903605"/>
          </a:xfrm>
          <a:prstGeom prst="rect">
            <a:avLst/>
          </a:prstGeom>
          <a:noFill/>
        </p:spPr>
        <p:txBody>
          <a:bodyPr wrap="square" rtlCol="0">
            <a:spAutoFit/>
          </a:bodyPr>
          <a:p>
            <a:pPr>
              <a:lnSpc>
                <a:spcPct val="120000"/>
              </a:lnSpc>
            </a:pPr>
            <a:r>
              <a:rPr lang="en-US" altLang="zh-CN" sz="2400"/>
              <a:t>FIFO1</a:t>
            </a:r>
            <a:r>
              <a:rPr lang="zh-CN" altLang="en-US" sz="2400"/>
              <a:t>读出</a:t>
            </a:r>
            <a:r>
              <a:rPr lang="en-US" altLang="zh-CN" sz="2400"/>
              <a:t>:</a:t>
            </a:r>
            <a:endParaRPr lang="en-US" altLang="zh-CN" sz="2400"/>
          </a:p>
          <a:p>
            <a:pPr>
              <a:lnSpc>
                <a:spcPct val="120000"/>
              </a:lnSpc>
            </a:pPr>
            <a:r>
              <a:rPr lang="en-US" sz="2000"/>
              <a:t>40MHz</a:t>
            </a:r>
            <a:endParaRPr lang="en-US" sz="2000"/>
          </a:p>
        </p:txBody>
      </p:sp>
      <p:pic>
        <p:nvPicPr>
          <p:cNvPr id="5" name="图片 4"/>
          <p:cNvPicPr>
            <a:picLocks noChangeAspect="1"/>
          </p:cNvPicPr>
          <p:nvPr>
            <p:custDataLst>
              <p:tags r:id="rId3"/>
            </p:custDataLst>
          </p:nvPr>
        </p:nvPicPr>
        <p:blipFill>
          <a:blip r:embed="rId4"/>
          <a:stretch>
            <a:fillRect/>
          </a:stretch>
        </p:blipFill>
        <p:spPr>
          <a:xfrm>
            <a:off x="81280" y="1523365"/>
            <a:ext cx="7741920" cy="4846320"/>
          </a:xfrm>
          <a:prstGeom prst="rect">
            <a:avLst/>
          </a:prstGeom>
        </p:spPr>
      </p:pic>
      <p:sp>
        <p:nvSpPr>
          <p:cNvPr id="7" name="文本框 6"/>
          <p:cNvSpPr txBox="1"/>
          <p:nvPr>
            <p:custDataLst>
              <p:tags r:id="rId5"/>
            </p:custDataLst>
          </p:nvPr>
        </p:nvSpPr>
        <p:spPr>
          <a:xfrm>
            <a:off x="7937500" y="4045585"/>
            <a:ext cx="3974465" cy="2397125"/>
          </a:xfrm>
          <a:prstGeom prst="rect">
            <a:avLst/>
          </a:prstGeom>
          <a:noFill/>
        </p:spPr>
        <p:txBody>
          <a:bodyPr wrap="square" rtlCol="0" anchor="t">
            <a:spAutoFit/>
          </a:bodyPr>
          <a:p>
            <a:r>
              <a:rPr lang="en-US" altLang="zh-CN" sz="2400">
                <a:sym typeface="+mn-ea"/>
              </a:rPr>
              <a:t>HierarchicaldataMUX</a:t>
            </a:r>
            <a:r>
              <a:rPr lang="zh-CN" altLang="en-US" sz="2400">
                <a:sym typeface="+mn-ea"/>
              </a:rPr>
              <a:t>：</a:t>
            </a:r>
            <a:endParaRPr lang="zh-CN" altLang="en-US" sz="2400">
              <a:sym typeface="+mn-ea"/>
            </a:endParaRPr>
          </a:p>
          <a:p>
            <a:pPr marL="285750" indent="-285750">
              <a:lnSpc>
                <a:spcPct val="140000"/>
              </a:lnSpc>
              <a:buFont typeface="Wingdings" panose="05000000000000000000" charset="0"/>
              <a:buChar char="Ø"/>
            </a:pPr>
            <a:r>
              <a:rPr lang="zh-CN" altLang="en-US">
                <a:sym typeface="+mn-ea"/>
              </a:rPr>
              <a:t>优先读出非空的</a:t>
            </a:r>
            <a:r>
              <a:rPr lang="en-US" altLang="zh-CN">
                <a:sym typeface="+mn-ea"/>
              </a:rPr>
              <a:t>FIFO</a:t>
            </a:r>
            <a:endParaRPr lang="en-US" altLang="zh-CN">
              <a:sym typeface="+mn-ea"/>
            </a:endParaRPr>
          </a:p>
          <a:p>
            <a:pPr marL="285750" indent="-285750">
              <a:lnSpc>
                <a:spcPct val="140000"/>
              </a:lnSpc>
              <a:buFont typeface="Wingdings" panose="05000000000000000000" charset="0"/>
              <a:buChar char="Ø"/>
            </a:pPr>
            <a:r>
              <a:rPr lang="zh-CN">
                <a:sym typeface="+mn-ea"/>
              </a:rPr>
              <a:t>多个非空</a:t>
            </a:r>
            <a:r>
              <a:rPr lang="en-US" altLang="zh-CN">
                <a:sym typeface="+mn-ea"/>
              </a:rPr>
              <a:t>FIFO</a:t>
            </a:r>
            <a:r>
              <a:rPr lang="zh-CN" altLang="en-US">
                <a:sym typeface="+mn-ea"/>
              </a:rPr>
              <a:t>时按照优先级读出</a:t>
            </a:r>
            <a:endParaRPr lang="zh-CN" altLang="en-US">
              <a:sym typeface="+mn-ea"/>
            </a:endParaRPr>
          </a:p>
          <a:p>
            <a:pPr marL="285750" indent="-285750">
              <a:lnSpc>
                <a:spcPct val="140000"/>
              </a:lnSpc>
              <a:buFont typeface="Wingdings" panose="05000000000000000000" charset="0"/>
              <a:buChar char="Ø"/>
            </a:pPr>
            <a:r>
              <a:rPr lang="zh-CN" altLang="en-US">
                <a:sym typeface="+mn-ea"/>
              </a:rPr>
              <a:t>在读出一个</a:t>
            </a:r>
            <a:r>
              <a:rPr lang="en-US" altLang="zh-CN">
                <a:sym typeface="+mn-ea"/>
              </a:rPr>
              <a:t>FIFO</a:t>
            </a:r>
            <a:r>
              <a:rPr lang="zh-CN" altLang="en-US">
                <a:sym typeface="+mn-ea"/>
              </a:rPr>
              <a:t>时收到另一个</a:t>
            </a:r>
            <a:r>
              <a:rPr lang="en-US" altLang="zh-CN">
                <a:sym typeface="+mn-ea"/>
              </a:rPr>
              <a:t>FIFO</a:t>
            </a:r>
            <a:r>
              <a:rPr lang="zh-CN" altLang="en-US">
                <a:sym typeface="+mn-ea"/>
              </a:rPr>
              <a:t>的读出请求，则交替进行，避免数据堵塞</a:t>
            </a:r>
            <a:endParaRPr lang="zh-CN" altLang="en-US">
              <a:sym typeface="+mn-ea"/>
            </a:endParaRPr>
          </a:p>
        </p:txBody>
      </p:sp>
      <p:sp>
        <p:nvSpPr>
          <p:cNvPr id="2" name="灯片编号占位符 1"/>
          <p:cNvSpPr>
            <a:spLocks noGrp="1"/>
          </p:cNvSpPr>
          <p:nvPr>
            <p:ph type="sldNum" sz="quarter" idx="4"/>
          </p:nvPr>
        </p:nvSpPr>
        <p:spPr/>
        <p:txBody>
          <a:bodyPr/>
          <a:p>
            <a:fld id="{3A270FAB-2E32-4B70-91F8-C307173C45F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p:txBody>
          <a:bodyPr>
            <a:normAutofit fontScale="90000"/>
          </a:bodyPr>
          <a:p>
            <a:r>
              <a:rPr lang="zh-CN" altLang="en-US">
                <a:solidFill>
                  <a:schemeClr val="bg1"/>
                </a:solidFill>
              </a:rPr>
              <a:t>三、</a:t>
            </a:r>
            <a:r>
              <a:rPr lang="en-US" altLang="zh-CN">
                <a:solidFill>
                  <a:schemeClr val="bg1"/>
                </a:solidFill>
              </a:rPr>
              <a:t>TaichuPix</a:t>
            </a:r>
            <a:r>
              <a:rPr lang="zh-CN" altLang="en-US">
                <a:solidFill>
                  <a:schemeClr val="bg1"/>
                </a:solidFill>
              </a:rPr>
              <a:t>数据格式</a:t>
            </a:r>
            <a:endParaRPr lang="zh-CN" altLang="en-US">
              <a:solidFill>
                <a:schemeClr val="bg1"/>
              </a:solidFill>
            </a:endParaRPr>
          </a:p>
        </p:txBody>
      </p:sp>
      <p:graphicFrame>
        <p:nvGraphicFramePr>
          <p:cNvPr id="5" name="表格 4"/>
          <p:cNvGraphicFramePr/>
          <p:nvPr>
            <p:custDataLst>
              <p:tags r:id="rId1"/>
            </p:custDataLst>
          </p:nvPr>
        </p:nvGraphicFramePr>
        <p:xfrm>
          <a:off x="717550" y="1884045"/>
          <a:ext cx="10910570" cy="1776730"/>
        </p:xfrm>
        <a:graphic>
          <a:graphicData uri="http://schemas.openxmlformats.org/drawingml/2006/table">
            <a:tbl>
              <a:tblPr firstRow="1" bandRow="1">
                <a:tableStyleId>{5C22544A-7EE6-4342-B048-85BDC9FD1C3A}</a:tableStyleId>
              </a:tblPr>
              <a:tblGrid>
                <a:gridCol w="1787525"/>
                <a:gridCol w="2033270"/>
                <a:gridCol w="1998345"/>
                <a:gridCol w="2210435"/>
                <a:gridCol w="2880995"/>
              </a:tblGrid>
              <a:tr h="568325">
                <a:tc>
                  <a:txBody>
                    <a:bodyPr/>
                    <a:p>
                      <a:pPr algn="ctr">
                        <a:buNone/>
                      </a:pPr>
                      <a:r>
                        <a:rPr lang="en-US" altLang="zh-CN"/>
                        <a:t>31</a:t>
                      </a:r>
                      <a:endParaRPr lang="en-US" altLang="zh-CN"/>
                    </a:p>
                  </a:txBody>
                  <a:tcPr anchor="t" anchorCtr="0"/>
                </a:tc>
                <a:tc>
                  <a:txBody>
                    <a:bodyPr/>
                    <a:p>
                      <a:pPr algn="ctr">
                        <a:buNone/>
                      </a:pPr>
                      <a:r>
                        <a:rPr lang="en-US" altLang="zh-CN"/>
                        <a:t>30-23</a:t>
                      </a:r>
                      <a:endParaRPr lang="en-US" altLang="zh-CN"/>
                    </a:p>
                  </a:txBody>
                  <a:tcPr anchor="t" anchorCtr="0"/>
                </a:tc>
                <a:tc>
                  <a:txBody>
                    <a:bodyPr/>
                    <a:p>
                      <a:pPr algn="ctr">
                        <a:buNone/>
                      </a:pPr>
                      <a:r>
                        <a:rPr lang="en-US" altLang="zh-CN"/>
                        <a:t>22-14</a:t>
                      </a:r>
                      <a:endParaRPr lang="en-US" altLang="zh-CN"/>
                    </a:p>
                  </a:txBody>
                  <a:tcPr anchor="t" anchorCtr="0"/>
                </a:tc>
                <a:tc>
                  <a:txBody>
                    <a:bodyPr/>
                    <a:p>
                      <a:pPr algn="ctr">
                        <a:buNone/>
                      </a:pPr>
                      <a:r>
                        <a:rPr lang="en-US" altLang="zh-CN"/>
                        <a:t>13-4</a:t>
                      </a:r>
                      <a:endParaRPr lang="en-US" altLang="zh-CN"/>
                    </a:p>
                  </a:txBody>
                  <a:tcPr anchor="t" anchorCtr="0"/>
                </a:tc>
                <a:tc>
                  <a:txBody>
                    <a:bodyPr/>
                    <a:p>
                      <a:pPr algn="ctr">
                        <a:buNone/>
                      </a:pPr>
                      <a:r>
                        <a:rPr lang="en-US" altLang="zh-CN"/>
                        <a:t>3-0</a:t>
                      </a:r>
                      <a:endParaRPr lang="en-US" altLang="zh-CN"/>
                    </a:p>
                  </a:txBody>
                  <a:tcPr anchor="t" anchorCtr="0"/>
                </a:tc>
              </a:tr>
              <a:tr h="568325">
                <a:tc>
                  <a:txBody>
                    <a:bodyPr/>
                    <a:p>
                      <a:pPr algn="ctr">
                        <a:buNone/>
                      </a:pPr>
                      <a:r>
                        <a:rPr lang="en-US" altLang="zh-CN"/>
                        <a:t>Data_vailable</a:t>
                      </a:r>
                      <a:endParaRPr lang="en-US" altLang="zh-CN"/>
                    </a:p>
                  </a:txBody>
                  <a:tcPr anchor="t" anchorCtr="0"/>
                </a:tc>
                <a:tc>
                  <a:txBody>
                    <a:bodyPr/>
                    <a:p>
                      <a:pPr algn="ctr">
                        <a:buNone/>
                      </a:pPr>
                      <a:r>
                        <a:rPr lang="en-US" altLang="zh-CN"/>
                        <a:t>Timestamp</a:t>
                      </a:r>
                      <a:endParaRPr lang="en-US" altLang="zh-CN"/>
                    </a:p>
                  </a:txBody>
                  <a:tcPr anchor="t" anchorCtr="0"/>
                </a:tc>
                <a:tc>
                  <a:txBody>
                    <a:bodyPr/>
                    <a:p>
                      <a:pPr algn="ctr">
                        <a:buNone/>
                      </a:pPr>
                      <a:r>
                        <a:rPr lang="en-US" altLang="zh-CN"/>
                        <a:t>Addr_dcol</a:t>
                      </a:r>
                      <a:endParaRPr lang="en-US" altLang="zh-CN"/>
                    </a:p>
                  </a:txBody>
                  <a:tcPr anchor="t" anchorCtr="0"/>
                </a:tc>
                <a:tc>
                  <a:txBody>
                    <a:bodyPr/>
                    <a:p>
                      <a:pPr algn="ctr">
                        <a:buNone/>
                      </a:pPr>
                      <a:r>
                        <a:rPr lang="en-US" altLang="zh-CN"/>
                        <a:t>Addr_row</a:t>
                      </a:r>
                      <a:endParaRPr lang="en-US" altLang="zh-CN"/>
                    </a:p>
                  </a:txBody>
                  <a:tcPr anchor="t" anchorCtr="0"/>
                </a:tc>
                <a:tc>
                  <a:txBody>
                    <a:bodyPr/>
                    <a:p>
                      <a:pPr algn="ctr">
                        <a:buNone/>
                      </a:pPr>
                      <a:r>
                        <a:rPr lang="en-US" altLang="zh-CN" sz="1800">
                          <a:sym typeface="+mn-ea"/>
                        </a:rPr>
                        <a:t>Pattern</a:t>
                      </a:r>
                      <a:endParaRPr lang="zh-CN" altLang="en-US" sz="1800"/>
                    </a:p>
                    <a:p>
                      <a:pPr algn="ctr">
                        <a:buNone/>
                      </a:pPr>
                      <a:r>
                        <a:rPr lang="en-US" altLang="zh-CN"/>
                        <a:t>(data_compression)</a:t>
                      </a:r>
                      <a:endParaRPr lang="zh-CN" altLang="en-US"/>
                    </a:p>
                  </a:txBody>
                  <a:tcPr anchor="t" anchorCtr="0"/>
                </a:tc>
              </a:tr>
              <a:tr h="568325">
                <a:tc>
                  <a:txBody>
                    <a:bodyPr/>
                    <a:p>
                      <a:pPr algn="ctr">
                        <a:buNone/>
                      </a:pPr>
                      <a:r>
                        <a:rPr lang="en-US" altLang="zh-CN"/>
                        <a:t>1bit</a:t>
                      </a:r>
                      <a:endParaRPr lang="en-US" altLang="zh-CN"/>
                    </a:p>
                  </a:txBody>
                  <a:tcPr anchor="t" anchorCtr="0"/>
                </a:tc>
                <a:tc>
                  <a:txBody>
                    <a:bodyPr/>
                    <a:p>
                      <a:pPr algn="ctr">
                        <a:buNone/>
                      </a:pPr>
                      <a:r>
                        <a:rPr lang="en-US" altLang="zh-CN"/>
                        <a:t>8bit</a:t>
                      </a:r>
                      <a:endParaRPr lang="en-US" altLang="zh-CN"/>
                    </a:p>
                  </a:txBody>
                  <a:tcPr anchor="t" anchorCtr="0"/>
                </a:tc>
                <a:tc>
                  <a:txBody>
                    <a:bodyPr/>
                    <a:p>
                      <a:pPr algn="ctr">
                        <a:buNone/>
                      </a:pPr>
                      <a:r>
                        <a:rPr lang="en-US" altLang="zh-CN"/>
                        <a:t>9bit</a:t>
                      </a:r>
                      <a:endParaRPr lang="en-US" altLang="zh-CN"/>
                    </a:p>
                  </a:txBody>
                  <a:tcPr anchor="t" anchorCtr="0"/>
                </a:tc>
                <a:tc>
                  <a:txBody>
                    <a:bodyPr/>
                    <a:p>
                      <a:pPr algn="ctr">
                        <a:buNone/>
                      </a:pPr>
                      <a:r>
                        <a:rPr lang="en-US" altLang="zh-CN"/>
                        <a:t>10bit</a:t>
                      </a:r>
                      <a:endParaRPr lang="en-US" altLang="zh-CN"/>
                    </a:p>
                  </a:txBody>
                  <a:tcPr anchor="t" anchorCtr="0"/>
                </a:tc>
                <a:tc>
                  <a:txBody>
                    <a:bodyPr/>
                    <a:p>
                      <a:pPr algn="ctr">
                        <a:buNone/>
                      </a:pPr>
                      <a:r>
                        <a:rPr lang="en-US" altLang="zh-CN" sz="1800">
                          <a:sym typeface="+mn-ea"/>
                        </a:rPr>
                        <a:t>4bit</a:t>
                      </a:r>
                      <a:endParaRPr lang="en-US" altLang="zh-CN"/>
                    </a:p>
                  </a:txBody>
                  <a:tcPr anchor="t" anchorCtr="0"/>
                </a:tc>
              </a:tr>
            </a:tbl>
          </a:graphicData>
        </a:graphic>
      </p:graphicFrame>
      <p:sp>
        <p:nvSpPr>
          <p:cNvPr id="9" name="文本框 8"/>
          <p:cNvSpPr txBox="1"/>
          <p:nvPr>
            <p:custDataLst>
              <p:tags r:id="rId2"/>
            </p:custDataLst>
          </p:nvPr>
        </p:nvSpPr>
        <p:spPr>
          <a:xfrm>
            <a:off x="649605" y="988060"/>
            <a:ext cx="4936490" cy="460375"/>
          </a:xfrm>
          <a:prstGeom prst="rect">
            <a:avLst/>
          </a:prstGeom>
          <a:noFill/>
        </p:spPr>
        <p:txBody>
          <a:bodyPr wrap="square" rtlCol="0">
            <a:spAutoFit/>
          </a:bodyPr>
          <a:p>
            <a:r>
              <a:rPr lang="zh-CN" altLang="en-US" sz="2400" dirty="0">
                <a:solidFill>
                  <a:schemeClr val="tx1"/>
                </a:solidFill>
                <a:sym typeface="+mn-ea"/>
              </a:rPr>
              <a:t>读出的数据形式</a:t>
            </a:r>
            <a:r>
              <a:rPr lang="en-US" altLang="zh-CN" sz="2400" dirty="0">
                <a:solidFill>
                  <a:schemeClr val="tx1"/>
                </a:solidFill>
                <a:sym typeface="+mn-ea"/>
              </a:rPr>
              <a:t>DATA_OUT[31:0]</a:t>
            </a:r>
            <a:endParaRPr lang="en-US" altLang="zh-CN" sz="2400" dirty="0">
              <a:solidFill>
                <a:schemeClr val="tx1"/>
              </a:solidFill>
              <a:sym typeface="+mn-ea"/>
            </a:endParaRPr>
          </a:p>
        </p:txBody>
      </p:sp>
      <p:pic>
        <p:nvPicPr>
          <p:cNvPr id="10" name="图片 9"/>
          <p:cNvPicPr>
            <a:picLocks noChangeAspect="1"/>
          </p:cNvPicPr>
          <p:nvPr>
            <p:custDataLst>
              <p:tags r:id="rId3"/>
            </p:custDataLst>
          </p:nvPr>
        </p:nvPicPr>
        <p:blipFill>
          <a:blip r:embed="rId4"/>
          <a:stretch>
            <a:fillRect/>
          </a:stretch>
        </p:blipFill>
        <p:spPr>
          <a:xfrm>
            <a:off x="1230630" y="3980815"/>
            <a:ext cx="9441180" cy="1892935"/>
          </a:xfrm>
          <a:prstGeom prst="rect">
            <a:avLst/>
          </a:prstGeom>
        </p:spPr>
      </p:pic>
      <p:sp>
        <p:nvSpPr>
          <p:cNvPr id="2" name="灯片编号占位符 1"/>
          <p:cNvSpPr>
            <a:spLocks noGrp="1"/>
          </p:cNvSpPr>
          <p:nvPr>
            <p:ph type="sldNum" sz="quarter" idx="4"/>
          </p:nvPr>
        </p:nvSpPr>
        <p:spPr/>
        <p:txBody>
          <a:bodyPr/>
          <a:p>
            <a:fld id="{3A270FAB-2E32-4B70-91F8-C307173C45F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p:txBody>
          <a:bodyPr>
            <a:normAutofit fontScale="90000"/>
          </a:bodyPr>
          <a:p>
            <a:r>
              <a:rPr lang="zh-CN" altLang="en-US">
                <a:solidFill>
                  <a:schemeClr val="bg1"/>
                </a:solidFill>
              </a:rPr>
              <a:t>三、</a:t>
            </a:r>
            <a:r>
              <a:rPr lang="en-US" altLang="zh-CN">
                <a:solidFill>
                  <a:schemeClr val="bg1"/>
                </a:solidFill>
              </a:rPr>
              <a:t>TaichuPix</a:t>
            </a:r>
            <a:r>
              <a:rPr lang="zh-CN" altLang="en-US">
                <a:solidFill>
                  <a:schemeClr val="bg1"/>
                </a:solidFill>
              </a:rPr>
              <a:t>数据量估计</a:t>
            </a:r>
            <a:endParaRPr lang="zh-CN" altLang="en-US">
              <a:solidFill>
                <a:schemeClr val="bg1"/>
              </a:solidFill>
            </a:endParaRPr>
          </a:p>
        </p:txBody>
      </p:sp>
      <p:sp>
        <p:nvSpPr>
          <p:cNvPr id="4" name="文本框 3"/>
          <p:cNvSpPr txBox="1"/>
          <p:nvPr>
            <p:custDataLst>
              <p:tags r:id="rId1"/>
            </p:custDataLst>
          </p:nvPr>
        </p:nvSpPr>
        <p:spPr>
          <a:xfrm>
            <a:off x="6602095" y="996950"/>
            <a:ext cx="5242560" cy="4411345"/>
          </a:xfrm>
          <a:prstGeom prst="rect">
            <a:avLst/>
          </a:prstGeom>
          <a:noFill/>
        </p:spPr>
        <p:txBody>
          <a:bodyPr wrap="square" rtlCol="0" anchor="t">
            <a:noAutofit/>
          </a:bodyPr>
          <a:p>
            <a:endParaRPr lang="zh-CN" altLang="en-US">
              <a:latin typeface="Times New Roman" panose="02020603050405020304" charset="0"/>
              <a:ea typeface="宋体" panose="02010600030101010101" pitchFamily="2" charset="-122"/>
              <a:cs typeface="Times New Roman" panose="02020603050405020304" charset="0"/>
            </a:endParaRPr>
          </a:p>
          <a:p>
            <a:pPr indent="0">
              <a:lnSpc>
                <a:spcPct val="110000"/>
              </a:lnSpc>
              <a:buFont typeface="+mj-ea"/>
              <a:buNone/>
            </a:pPr>
            <a:r>
              <a:rPr lang="zh-CN" altLang="en-US" sz="2000">
                <a:ea typeface="+mn-lt"/>
                <a:cs typeface="+mn-lt"/>
              </a:rPr>
              <a:t>TaichuPix芯片的读出</a:t>
            </a:r>
            <a:r>
              <a:rPr lang="zh-CN" altLang="en-US" sz="2000">
                <a:solidFill>
                  <a:schemeClr val="tx1"/>
                </a:solidFill>
                <a:ea typeface="+mn-lt"/>
                <a:cs typeface="+mn-lt"/>
              </a:rPr>
              <a:t>兼容触发</a:t>
            </a:r>
            <a:r>
              <a:rPr lang="zh-CN" altLang="en-US" sz="2000">
                <a:ea typeface="+mn-lt"/>
                <a:cs typeface="+mn-lt"/>
              </a:rPr>
              <a:t>和</a:t>
            </a:r>
            <a:r>
              <a:rPr lang="zh-CN" altLang="en-US" sz="2000">
                <a:solidFill>
                  <a:schemeClr val="tx1"/>
                </a:solidFill>
                <a:ea typeface="+mn-lt"/>
                <a:cs typeface="+mn-lt"/>
              </a:rPr>
              <a:t>无触发</a:t>
            </a:r>
            <a:r>
              <a:rPr lang="zh-CN" altLang="en-US" sz="2000">
                <a:ea typeface="+mn-lt"/>
                <a:cs typeface="+mn-lt"/>
              </a:rPr>
              <a:t>两种模式。</a:t>
            </a:r>
            <a:endParaRPr lang="zh-CN" altLang="en-US" sz="2000">
              <a:ea typeface="+mn-lt"/>
              <a:cs typeface="+mn-lt"/>
            </a:endParaRPr>
          </a:p>
          <a:p>
            <a:pPr indent="0">
              <a:lnSpc>
                <a:spcPct val="110000"/>
              </a:lnSpc>
              <a:buFont typeface="+mj-ea"/>
              <a:buNone/>
            </a:pPr>
            <a:endParaRPr lang="zh-CN" altLang="en-US">
              <a:ea typeface="+mn-lt"/>
              <a:cs typeface="+mn-lt"/>
            </a:endParaRPr>
          </a:p>
          <a:p>
            <a:pPr marL="342900" indent="-342900">
              <a:lnSpc>
                <a:spcPct val="110000"/>
              </a:lnSpc>
              <a:buFont typeface="Wingdings" panose="05000000000000000000" charset="0"/>
              <a:buChar char="u"/>
            </a:pPr>
            <a:r>
              <a:rPr lang="zh-CN" altLang="en-US">
                <a:ea typeface="+mn-lt"/>
                <a:cs typeface="+mn-lt"/>
              </a:rPr>
              <a:t>在触发模式下：</a:t>
            </a:r>
            <a:r>
              <a:rPr lang="en-US" altLang="zh-CN">
                <a:solidFill>
                  <a:srgbClr val="FF0000"/>
                </a:solidFill>
                <a:ea typeface="+mn-lt"/>
                <a:cs typeface="+mn-lt"/>
                <a:sym typeface="+mn-ea"/>
              </a:rPr>
              <a:t>110Mbps</a:t>
            </a:r>
            <a:endParaRPr lang="zh-CN" altLang="en-US">
              <a:ea typeface="+mn-lt"/>
              <a:cs typeface="+mn-lt"/>
            </a:endParaRPr>
          </a:p>
          <a:p>
            <a:pPr marL="457200" indent="0" fontAlgn="auto">
              <a:lnSpc>
                <a:spcPct val="110000"/>
              </a:lnSpc>
              <a:buFont typeface="Wingdings" panose="05000000000000000000" charset="0"/>
              <a:buNone/>
              <a:extLst>
                <a:ext uri="{35155182-B16C-46BC-9424-99874614C6A1}">
                  <wpsdc:marlchars xmlns:wpsdc="http://www.wps.cn/officeDocument/2017/drawingmlCustomData" val="200" checksum="2975741746"/>
                </a:ext>
              </a:extLst>
            </a:pPr>
            <a:r>
              <a:rPr lang="zh-CN" altLang="en-US">
                <a:ea typeface="+mn-lt"/>
                <a:cs typeface="+mn-lt"/>
              </a:rPr>
              <a:t>只会在最大175ns的窗口内发送时间戳匹配的数据到芯片级FIFO，可以匹配芯片接口的速度。</a:t>
            </a:r>
            <a:endParaRPr lang="zh-CN" altLang="en-US">
              <a:ea typeface="+mn-lt"/>
              <a:cs typeface="+mn-lt"/>
            </a:endParaRPr>
          </a:p>
          <a:p>
            <a:pPr marL="342900" indent="-342900">
              <a:lnSpc>
                <a:spcPct val="110000"/>
              </a:lnSpc>
              <a:buFont typeface="Wingdings" panose="05000000000000000000" charset="0"/>
              <a:buChar char="u"/>
            </a:pPr>
            <a:endParaRPr lang="zh-CN" altLang="en-US">
              <a:ea typeface="+mn-lt"/>
              <a:cs typeface="+mn-lt"/>
            </a:endParaRPr>
          </a:p>
          <a:p>
            <a:pPr marL="342900" indent="-342900">
              <a:lnSpc>
                <a:spcPct val="110000"/>
              </a:lnSpc>
              <a:buFont typeface="Wingdings" panose="05000000000000000000" charset="0"/>
              <a:buChar char="u"/>
            </a:pPr>
            <a:r>
              <a:rPr lang="zh-CN" altLang="en-US">
                <a:ea typeface="+mn-lt"/>
                <a:cs typeface="+mn-lt"/>
              </a:rPr>
              <a:t>在自触发模式下：</a:t>
            </a:r>
            <a:r>
              <a:rPr lang="en-US" altLang="zh-CN">
                <a:solidFill>
                  <a:srgbClr val="FF0000"/>
                </a:solidFill>
                <a:ea typeface="+mn-lt"/>
                <a:cs typeface="+mn-lt"/>
                <a:sym typeface="+mn-ea"/>
              </a:rPr>
              <a:t>3.84Gbps</a:t>
            </a:r>
            <a:endParaRPr lang="en-US" altLang="zh-CN">
              <a:ea typeface="+mn-lt"/>
              <a:cs typeface="+mn-lt"/>
              <a:sym typeface="+mn-ea"/>
            </a:endParaRPr>
          </a:p>
          <a:p>
            <a:pPr marL="457200" indent="0" fontAlgn="auto">
              <a:lnSpc>
                <a:spcPct val="110000"/>
              </a:lnSpc>
              <a:buFont typeface="Wingdings" panose="05000000000000000000" charset="0"/>
              <a:buNone/>
              <a:extLst>
                <a:ext uri="{35155182-B16C-46BC-9424-99874614C6A1}">
                  <wpsdc:marlchars xmlns:wpsdc="http://www.wps.cn/officeDocument/2017/drawingmlCustomData" val="200" checksum="2975741746"/>
                </a:ext>
              </a:extLst>
            </a:pPr>
            <a:r>
              <a:rPr lang="zh-CN" altLang="en-US">
                <a:ea typeface="+mn-lt"/>
                <a:cs typeface="+mn-lt"/>
              </a:rPr>
              <a:t>512列级fifo中的所有数据都读出到FIFO2中。每个命中数据包括32位，并被设计为以140MHz的频率读取到数据接口。设计了高速串行数据传输单元，以满足最高4.48Gbps的最大数据容量。</a:t>
            </a:r>
            <a:endParaRPr lang="en-US" altLang="zh-CN">
              <a:ea typeface="+mn-lt"/>
              <a:cs typeface="+mn-lt"/>
            </a:endParaRPr>
          </a:p>
        </p:txBody>
      </p:sp>
      <p:pic>
        <p:nvPicPr>
          <p:cNvPr id="5" name="图片 4"/>
          <p:cNvPicPr>
            <a:picLocks noChangeAspect="1"/>
          </p:cNvPicPr>
          <p:nvPr>
            <p:custDataLst>
              <p:tags r:id="rId2"/>
            </p:custDataLst>
          </p:nvPr>
        </p:nvPicPr>
        <p:blipFill>
          <a:blip r:embed="rId3"/>
          <a:srcRect l="8790" r="7618"/>
          <a:stretch>
            <a:fillRect/>
          </a:stretch>
        </p:blipFill>
        <p:spPr>
          <a:xfrm>
            <a:off x="0" y="808990"/>
            <a:ext cx="6298565" cy="6049010"/>
          </a:xfrm>
          <a:prstGeom prst="rect">
            <a:avLst/>
          </a:prstGeom>
        </p:spPr>
      </p:pic>
      <p:sp>
        <p:nvSpPr>
          <p:cNvPr id="2" name="灯片编号占位符 1"/>
          <p:cNvSpPr>
            <a:spLocks noGrp="1"/>
          </p:cNvSpPr>
          <p:nvPr>
            <p:ph type="sldNum" sz="quarter" idx="4"/>
          </p:nvPr>
        </p:nvSpPr>
        <p:spPr/>
        <p:txBody>
          <a:bodyPr/>
          <a:p>
            <a:fld id="{3A270FAB-2E32-4B70-91F8-C307173C45F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1" name="文本占位符 2"/>
          <p:cNvSpPr>
            <a:spLocks noGrp="1"/>
          </p:cNvSpPr>
          <p:nvPr userDrawn="1">
            <p:custDataLst>
              <p:tags r:id="rId1"/>
            </p:custDataLst>
          </p:nvPr>
        </p:nvSpPr>
        <p:spPr>
          <a:xfrm>
            <a:off x="4208780" y="163830"/>
            <a:ext cx="7002780" cy="6579235"/>
          </a:xfrm>
          <a:prstGeom prst="rect">
            <a:avLst/>
          </a:prstGeom>
        </p:spPr>
        <p:txBody>
          <a:bodyPr vert="horz" lIns="90000" tIns="46800" rIns="90000" bIns="46800" rtlCol="0"/>
          <a:p>
            <a:pPr lvl="0" indent="0" fontAlgn="auto">
              <a:lnSpc>
                <a:spcPct val="190000"/>
              </a:lnSpc>
            </a:pPr>
            <a:r>
              <a:rPr lang="zh-CN" altLang="en-US" sz="3600" dirty="0"/>
              <a:t>一</a:t>
            </a:r>
            <a:endParaRPr lang="zh-CN" altLang="en-US" sz="3600" dirty="0"/>
          </a:p>
          <a:p>
            <a:pPr lvl="0" indent="0" fontAlgn="auto">
              <a:lnSpc>
                <a:spcPct val="190000"/>
              </a:lnSpc>
            </a:pPr>
            <a:r>
              <a:rPr lang="zh-CN" altLang="en-US" sz="3600" dirty="0"/>
              <a:t>二</a:t>
            </a:r>
            <a:endParaRPr lang="zh-CN" altLang="en-US" sz="3600" dirty="0"/>
          </a:p>
          <a:p>
            <a:pPr lvl="0" indent="0" fontAlgn="auto">
              <a:lnSpc>
                <a:spcPct val="190000"/>
              </a:lnSpc>
            </a:pPr>
            <a:r>
              <a:rPr lang="zh-CN" altLang="en-US" sz="3600" dirty="0"/>
              <a:t>三</a:t>
            </a:r>
            <a:endParaRPr lang="zh-CN" altLang="en-US" sz="3600" dirty="0"/>
          </a:p>
          <a:p>
            <a:pPr lvl="0" indent="0" fontAlgn="auto">
              <a:lnSpc>
                <a:spcPct val="190000"/>
              </a:lnSpc>
            </a:pPr>
            <a:r>
              <a:rPr lang="zh-CN" altLang="en-US" sz="3600" dirty="0"/>
              <a:t>四</a:t>
            </a:r>
            <a:endParaRPr lang="zh-CN" altLang="en-US" sz="3600" dirty="0"/>
          </a:p>
          <a:p>
            <a:pPr lvl="0" indent="0" fontAlgn="auto">
              <a:lnSpc>
                <a:spcPct val="190000"/>
              </a:lnSpc>
            </a:pPr>
            <a:r>
              <a:rPr lang="zh-CN" altLang="en-US" sz="3600" dirty="0"/>
              <a:t>五</a:t>
            </a:r>
            <a:endParaRPr lang="zh-CN" altLang="en-US" sz="3600" dirty="0"/>
          </a:p>
          <a:p>
            <a:pPr lvl="0" indent="0" fontAlgn="auto">
              <a:lnSpc>
                <a:spcPct val="190000"/>
              </a:lnSpc>
            </a:pPr>
            <a:r>
              <a:rPr lang="zh-CN" altLang="en-US" sz="3600" dirty="0"/>
              <a:t>六</a:t>
            </a:r>
            <a:endParaRPr lang="zh-CN" altLang="en-US" sz="3600" dirty="0"/>
          </a:p>
        </p:txBody>
      </p:sp>
      <p:sp>
        <p:nvSpPr>
          <p:cNvPr id="93" name="文本框 92"/>
          <p:cNvSpPr txBox="1"/>
          <p:nvPr userDrawn="1">
            <p:custDataLst>
              <p:tags r:id="rId2"/>
            </p:custDataLst>
          </p:nvPr>
        </p:nvSpPr>
        <p:spPr>
          <a:xfrm>
            <a:off x="4968875" y="724535"/>
            <a:ext cx="5334635" cy="737235"/>
          </a:xfrm>
          <a:prstGeom prst="rect">
            <a:avLst/>
          </a:prstGeom>
          <a:noFill/>
        </p:spPr>
        <p:txBody>
          <a:bodyPr wrap="square" rtlCol="0" anchor="t" anchorCtr="0">
            <a:spAutoFit/>
          </a:bodyPr>
          <a:p>
            <a:r>
              <a:rPr lang="zh-CN" altLang="en-US" sz="2400"/>
              <a:t>硅像素探测芯片</a:t>
            </a:r>
            <a:endParaRPr lang="zh-CN" altLang="en-US" sz="2400"/>
          </a:p>
          <a:p>
            <a:pPr indent="228600" fontAlgn="auto">
              <a:extLst>
                <a:ext uri="{35155182-B16C-46BC-9424-99874614C6A1}">
                  <wpsdc:indentchars xmlns:wpsdc="http://www.wps.cn/officeDocument/2017/drawingmlCustomData" val="100" checksum="3096386250"/>
                </a:ext>
              </a:extLst>
            </a:pPr>
            <a:r>
              <a:rPr lang="en-US" altLang="zh-CN"/>
              <a:t>EUDET</a:t>
            </a:r>
            <a:r>
              <a:rPr lang="zh-CN" altLang="en-US"/>
              <a:t>、三种数据读出架构</a:t>
            </a:r>
            <a:endParaRPr lang="zh-CN" altLang="en-US"/>
          </a:p>
        </p:txBody>
      </p:sp>
      <p:sp>
        <p:nvSpPr>
          <p:cNvPr id="94" name="文本框 93"/>
          <p:cNvSpPr txBox="1"/>
          <p:nvPr userDrawn="1">
            <p:custDataLst>
              <p:tags r:id="rId3"/>
            </p:custDataLst>
          </p:nvPr>
        </p:nvSpPr>
        <p:spPr>
          <a:xfrm>
            <a:off x="4968875" y="1659255"/>
            <a:ext cx="5334635" cy="737235"/>
          </a:xfrm>
          <a:prstGeom prst="rect">
            <a:avLst/>
          </a:prstGeom>
          <a:noFill/>
        </p:spPr>
        <p:txBody>
          <a:bodyPr wrap="square" rtlCol="0" anchor="t" anchorCtr="0">
            <a:spAutoFit/>
          </a:bodyPr>
          <a:p>
            <a:r>
              <a:rPr lang="en-US" altLang="zh-CN" sz="2400"/>
              <a:t>MIMOSA</a:t>
            </a:r>
            <a:endParaRPr lang="zh-CN" altLang="en-US" sz="2400"/>
          </a:p>
          <a:p>
            <a:pPr indent="228600" fontAlgn="auto">
              <a:extLst>
                <a:ext uri="{35155182-B16C-46BC-9424-99874614C6A1}">
                  <wpsdc:indentchars xmlns:wpsdc="http://www.wps.cn/officeDocument/2017/drawingmlCustomData" val="100" checksum="3096386250"/>
                </a:ext>
              </a:extLst>
            </a:pPr>
            <a:r>
              <a:rPr lang="zh-CN" altLang="en-US"/>
              <a:t>成熟的读出电子学系统</a:t>
            </a:r>
            <a:endParaRPr lang="zh-CN" altLang="en-US"/>
          </a:p>
        </p:txBody>
      </p:sp>
      <p:sp>
        <p:nvSpPr>
          <p:cNvPr id="95" name="文本框 94"/>
          <p:cNvSpPr txBox="1"/>
          <p:nvPr userDrawn="1">
            <p:custDataLst>
              <p:tags r:id="rId4"/>
            </p:custDataLst>
          </p:nvPr>
        </p:nvSpPr>
        <p:spPr>
          <a:xfrm>
            <a:off x="4968875" y="2644775"/>
            <a:ext cx="5334635" cy="737235"/>
          </a:xfrm>
          <a:prstGeom prst="rect">
            <a:avLst/>
          </a:prstGeom>
          <a:noFill/>
        </p:spPr>
        <p:txBody>
          <a:bodyPr wrap="square" rtlCol="0" anchor="t" anchorCtr="0">
            <a:spAutoFit/>
          </a:bodyPr>
          <a:p>
            <a:r>
              <a:rPr lang="en-US" altLang="zh-CN" sz="2400">
                <a:solidFill>
                  <a:schemeClr val="tx1"/>
                </a:solidFill>
              </a:rPr>
              <a:t>TaichuPix</a:t>
            </a:r>
            <a:endParaRPr lang="zh-CN" altLang="en-US" sz="2400">
              <a:solidFill>
                <a:srgbClr val="FF0000"/>
              </a:solidFill>
            </a:endParaRPr>
          </a:p>
          <a:p>
            <a:pPr indent="228600" fontAlgn="auto">
              <a:extLst>
                <a:ext uri="{35155182-B16C-46BC-9424-99874614C6A1}">
                  <wpsdc:indentchars xmlns:wpsdc="http://www.wps.cn/officeDocument/2017/drawingmlCustomData" val="100" checksum="3096386250"/>
                </a:ext>
              </a:extLst>
            </a:pPr>
            <a:r>
              <a:rPr lang="zh-CN" altLang="en-US"/>
              <a:t>快速读出、</a:t>
            </a:r>
            <a:r>
              <a:rPr lang="zh-CN" altLang="en-US">
                <a:sym typeface="+mn-ea"/>
              </a:rPr>
              <a:t>低功耗、</a:t>
            </a:r>
            <a:r>
              <a:rPr lang="zh-CN" altLang="en-US"/>
              <a:t>高时间分辨</a:t>
            </a:r>
            <a:endParaRPr lang="zh-CN" altLang="en-US"/>
          </a:p>
        </p:txBody>
      </p:sp>
      <p:sp>
        <p:nvSpPr>
          <p:cNvPr id="96" name="文本框 95"/>
          <p:cNvSpPr txBox="1"/>
          <p:nvPr userDrawn="1">
            <p:custDataLst>
              <p:tags r:id="rId5"/>
            </p:custDataLst>
          </p:nvPr>
        </p:nvSpPr>
        <p:spPr>
          <a:xfrm>
            <a:off x="4968875" y="3739515"/>
            <a:ext cx="5334635" cy="737235"/>
          </a:xfrm>
          <a:prstGeom prst="rect">
            <a:avLst/>
          </a:prstGeom>
          <a:noFill/>
        </p:spPr>
        <p:txBody>
          <a:bodyPr wrap="square" rtlCol="0" anchor="t" anchorCtr="0">
            <a:spAutoFit/>
          </a:bodyPr>
          <a:p>
            <a:r>
              <a:rPr lang="en-US" altLang="zh-CN" sz="2400">
                <a:solidFill>
                  <a:srgbClr val="FF0000"/>
                </a:solidFill>
              </a:rPr>
              <a:t>JadePix</a:t>
            </a:r>
            <a:endParaRPr lang="zh-CN" altLang="en-US" sz="2400"/>
          </a:p>
          <a:p>
            <a:pPr indent="228600" fontAlgn="auto">
              <a:extLst>
                <a:ext uri="{35155182-B16C-46BC-9424-99874614C6A1}">
                  <wpsdc:indentchars xmlns:wpsdc="http://www.wps.cn/officeDocument/2017/drawingmlCustomData" val="100" checksum="3096386250"/>
                </a:ext>
              </a:extLst>
            </a:pPr>
            <a:r>
              <a:rPr lang="zh-CN" altLang="en-US"/>
              <a:t>全功能、小像素、低功耗、高空间分辨</a:t>
            </a:r>
            <a:endParaRPr lang="zh-CN" altLang="en-US"/>
          </a:p>
        </p:txBody>
      </p:sp>
      <p:sp>
        <p:nvSpPr>
          <p:cNvPr id="97" name="文本框 96"/>
          <p:cNvSpPr txBox="1"/>
          <p:nvPr userDrawn="1">
            <p:custDataLst>
              <p:tags r:id="rId6"/>
            </p:custDataLst>
          </p:nvPr>
        </p:nvSpPr>
        <p:spPr>
          <a:xfrm>
            <a:off x="4968875" y="4741545"/>
            <a:ext cx="5334635" cy="737235"/>
          </a:xfrm>
          <a:prstGeom prst="rect">
            <a:avLst/>
          </a:prstGeom>
          <a:noFill/>
        </p:spPr>
        <p:txBody>
          <a:bodyPr wrap="square" rtlCol="0" anchor="t" anchorCtr="0">
            <a:spAutoFit/>
          </a:bodyPr>
          <a:p>
            <a:r>
              <a:rPr lang="en-US" altLang="zh-CN" sz="2400"/>
              <a:t>TimePix</a:t>
            </a:r>
            <a:endParaRPr lang="zh-CN" altLang="en-US" sz="2400"/>
          </a:p>
          <a:p>
            <a:pPr indent="228600" fontAlgn="auto">
              <a:extLst>
                <a:ext uri="{35155182-B16C-46BC-9424-99874614C6A1}">
                  <wpsdc:indentchars xmlns:wpsdc="http://www.wps.cn/officeDocument/2017/drawingmlCustomData" val="100" checksum="3096386250"/>
                </a:ext>
              </a:extLst>
            </a:pPr>
            <a:r>
              <a:rPr lang="zh-CN" altLang="en-US"/>
              <a:t>专注于时间测量，高时间分辨</a:t>
            </a:r>
            <a:endParaRPr lang="zh-CN" altLang="en-US"/>
          </a:p>
        </p:txBody>
      </p:sp>
      <p:sp>
        <p:nvSpPr>
          <p:cNvPr id="2" name="文本框 1"/>
          <p:cNvSpPr txBox="1"/>
          <p:nvPr userDrawn="1">
            <p:custDataLst>
              <p:tags r:id="rId7"/>
            </p:custDataLst>
          </p:nvPr>
        </p:nvSpPr>
        <p:spPr>
          <a:xfrm>
            <a:off x="4968875" y="5819775"/>
            <a:ext cx="5334635" cy="737235"/>
          </a:xfrm>
          <a:prstGeom prst="rect">
            <a:avLst/>
          </a:prstGeom>
          <a:noFill/>
        </p:spPr>
        <p:txBody>
          <a:bodyPr wrap="square" rtlCol="0" anchor="t" anchorCtr="0">
            <a:spAutoFit/>
          </a:bodyPr>
          <a:p>
            <a:r>
              <a:rPr lang="zh-CN" altLang="en-US" sz="2400"/>
              <a:t>四款芯片性能对比</a:t>
            </a:r>
            <a:endParaRPr lang="zh-CN" altLang="en-US" sz="2400"/>
          </a:p>
          <a:p>
            <a:pPr indent="228600" fontAlgn="auto">
              <a:extLst>
                <a:ext uri="{35155182-B16C-46BC-9424-99874614C6A1}">
                  <wpsdc:indentchars xmlns:wpsdc="http://www.wps.cn/officeDocument/2017/drawingmlCustomData" val="100" checksum="3096386250"/>
                </a:ext>
              </a:extLst>
            </a:pPr>
            <a:r>
              <a:rPr lang="zh-CN" altLang="en-US"/>
              <a:t>空间分辨率、时间分辨率</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1" name="文本占位符 2"/>
          <p:cNvSpPr>
            <a:spLocks noGrp="1"/>
          </p:cNvSpPr>
          <p:nvPr userDrawn="1">
            <p:custDataLst>
              <p:tags r:id="rId1"/>
            </p:custDataLst>
          </p:nvPr>
        </p:nvSpPr>
        <p:spPr>
          <a:xfrm>
            <a:off x="4208780" y="163830"/>
            <a:ext cx="7002780" cy="6579235"/>
          </a:xfrm>
          <a:prstGeom prst="rect">
            <a:avLst/>
          </a:prstGeom>
        </p:spPr>
        <p:txBody>
          <a:bodyPr vert="horz" lIns="90000" tIns="46800" rIns="90000" bIns="46800" rtlCol="0"/>
          <a:p>
            <a:pPr lvl="0" indent="0" fontAlgn="auto">
              <a:lnSpc>
                <a:spcPct val="190000"/>
              </a:lnSpc>
            </a:pPr>
            <a:r>
              <a:rPr lang="zh-CN" altLang="en-US" sz="3600" dirty="0"/>
              <a:t>一</a:t>
            </a:r>
            <a:endParaRPr lang="zh-CN" altLang="en-US" sz="3600" dirty="0"/>
          </a:p>
          <a:p>
            <a:pPr lvl="0" indent="0" fontAlgn="auto">
              <a:lnSpc>
                <a:spcPct val="190000"/>
              </a:lnSpc>
            </a:pPr>
            <a:r>
              <a:rPr lang="zh-CN" altLang="en-US" sz="3600" dirty="0"/>
              <a:t>二</a:t>
            </a:r>
            <a:endParaRPr lang="zh-CN" altLang="en-US" sz="3600" dirty="0"/>
          </a:p>
          <a:p>
            <a:pPr lvl="0" indent="0" fontAlgn="auto">
              <a:lnSpc>
                <a:spcPct val="190000"/>
              </a:lnSpc>
            </a:pPr>
            <a:r>
              <a:rPr lang="zh-CN" altLang="en-US" sz="3600" dirty="0"/>
              <a:t>三</a:t>
            </a:r>
            <a:endParaRPr lang="zh-CN" altLang="en-US" sz="3600" dirty="0"/>
          </a:p>
          <a:p>
            <a:pPr lvl="0" indent="0" fontAlgn="auto">
              <a:lnSpc>
                <a:spcPct val="190000"/>
              </a:lnSpc>
            </a:pPr>
            <a:r>
              <a:rPr lang="zh-CN" altLang="en-US" sz="3600" dirty="0"/>
              <a:t>四</a:t>
            </a:r>
            <a:endParaRPr lang="zh-CN" altLang="en-US" sz="3600" dirty="0"/>
          </a:p>
          <a:p>
            <a:pPr lvl="0" indent="0" fontAlgn="auto">
              <a:lnSpc>
                <a:spcPct val="190000"/>
              </a:lnSpc>
            </a:pPr>
            <a:r>
              <a:rPr lang="zh-CN" altLang="en-US" sz="3600" dirty="0"/>
              <a:t>五</a:t>
            </a:r>
            <a:endParaRPr lang="zh-CN" altLang="en-US" sz="3600" dirty="0"/>
          </a:p>
          <a:p>
            <a:pPr lvl="0" indent="0" fontAlgn="auto">
              <a:lnSpc>
                <a:spcPct val="190000"/>
              </a:lnSpc>
            </a:pPr>
            <a:r>
              <a:rPr lang="zh-CN" altLang="en-US" sz="3600" dirty="0"/>
              <a:t>六</a:t>
            </a:r>
            <a:endParaRPr lang="zh-CN" altLang="en-US" sz="3600" dirty="0"/>
          </a:p>
        </p:txBody>
      </p:sp>
      <p:sp>
        <p:nvSpPr>
          <p:cNvPr id="93" name="文本框 92"/>
          <p:cNvSpPr txBox="1"/>
          <p:nvPr userDrawn="1">
            <p:custDataLst>
              <p:tags r:id="rId2"/>
            </p:custDataLst>
          </p:nvPr>
        </p:nvSpPr>
        <p:spPr>
          <a:xfrm>
            <a:off x="4968875" y="724535"/>
            <a:ext cx="5334635" cy="737235"/>
          </a:xfrm>
          <a:prstGeom prst="rect">
            <a:avLst/>
          </a:prstGeom>
          <a:noFill/>
        </p:spPr>
        <p:txBody>
          <a:bodyPr wrap="square" rtlCol="0" anchor="t" anchorCtr="0">
            <a:spAutoFit/>
          </a:bodyPr>
          <a:p>
            <a:r>
              <a:rPr lang="zh-CN" altLang="en-US" sz="2400">
                <a:solidFill>
                  <a:srgbClr val="FF0000"/>
                </a:solidFill>
              </a:rPr>
              <a:t>硅像素探测芯片</a:t>
            </a:r>
            <a:endParaRPr lang="zh-CN" altLang="en-US" sz="2400"/>
          </a:p>
          <a:p>
            <a:pPr indent="228600" fontAlgn="auto">
              <a:extLst>
                <a:ext uri="{35155182-B16C-46BC-9424-99874614C6A1}">
                  <wpsdc:indentchars xmlns:wpsdc="http://www.wps.cn/officeDocument/2017/drawingmlCustomData" val="100" checksum="3096386250"/>
                </a:ext>
              </a:extLst>
            </a:pPr>
            <a:r>
              <a:rPr lang="en-US" altLang="zh-CN"/>
              <a:t>EUDET</a:t>
            </a:r>
            <a:r>
              <a:rPr lang="zh-CN" altLang="en-US"/>
              <a:t>、三种数据读出架构</a:t>
            </a:r>
            <a:endParaRPr lang="zh-CN" altLang="en-US"/>
          </a:p>
        </p:txBody>
      </p:sp>
      <p:sp>
        <p:nvSpPr>
          <p:cNvPr id="94" name="文本框 93"/>
          <p:cNvSpPr txBox="1"/>
          <p:nvPr userDrawn="1">
            <p:custDataLst>
              <p:tags r:id="rId3"/>
            </p:custDataLst>
          </p:nvPr>
        </p:nvSpPr>
        <p:spPr>
          <a:xfrm>
            <a:off x="4968875" y="1659255"/>
            <a:ext cx="5334635" cy="737235"/>
          </a:xfrm>
          <a:prstGeom prst="rect">
            <a:avLst/>
          </a:prstGeom>
          <a:noFill/>
        </p:spPr>
        <p:txBody>
          <a:bodyPr wrap="square" rtlCol="0" anchor="t" anchorCtr="0">
            <a:spAutoFit/>
          </a:bodyPr>
          <a:p>
            <a:r>
              <a:rPr lang="en-US" altLang="zh-CN" sz="2400"/>
              <a:t>MIMOSA</a:t>
            </a:r>
            <a:endParaRPr lang="zh-CN" altLang="en-US" sz="2400"/>
          </a:p>
          <a:p>
            <a:pPr indent="228600" fontAlgn="auto">
              <a:extLst>
                <a:ext uri="{35155182-B16C-46BC-9424-99874614C6A1}">
                  <wpsdc:indentchars xmlns:wpsdc="http://www.wps.cn/officeDocument/2017/drawingmlCustomData" val="100" checksum="3096386250"/>
                </a:ext>
              </a:extLst>
            </a:pPr>
            <a:r>
              <a:rPr lang="zh-CN" altLang="en-US"/>
              <a:t>成熟的读出电子学系统</a:t>
            </a:r>
            <a:endParaRPr lang="zh-CN" altLang="en-US"/>
          </a:p>
        </p:txBody>
      </p:sp>
      <p:sp>
        <p:nvSpPr>
          <p:cNvPr id="95" name="文本框 94"/>
          <p:cNvSpPr txBox="1"/>
          <p:nvPr userDrawn="1">
            <p:custDataLst>
              <p:tags r:id="rId4"/>
            </p:custDataLst>
          </p:nvPr>
        </p:nvSpPr>
        <p:spPr>
          <a:xfrm>
            <a:off x="4968875" y="2644775"/>
            <a:ext cx="5334635" cy="737235"/>
          </a:xfrm>
          <a:prstGeom prst="rect">
            <a:avLst/>
          </a:prstGeom>
          <a:noFill/>
        </p:spPr>
        <p:txBody>
          <a:bodyPr wrap="square" rtlCol="0" anchor="t" anchorCtr="0">
            <a:spAutoFit/>
          </a:bodyPr>
          <a:p>
            <a:r>
              <a:rPr lang="en-US" altLang="zh-CN" sz="2400"/>
              <a:t>TaichuPix</a:t>
            </a:r>
            <a:endParaRPr lang="zh-CN" altLang="en-US" sz="2400"/>
          </a:p>
          <a:p>
            <a:pPr indent="228600" fontAlgn="auto">
              <a:extLst>
                <a:ext uri="{35155182-B16C-46BC-9424-99874614C6A1}">
                  <wpsdc:indentchars xmlns:wpsdc="http://www.wps.cn/officeDocument/2017/drawingmlCustomData" val="100" checksum="3096386250"/>
                </a:ext>
              </a:extLst>
            </a:pPr>
            <a:r>
              <a:rPr lang="zh-CN" altLang="en-US"/>
              <a:t>快速读出、</a:t>
            </a:r>
            <a:r>
              <a:rPr lang="zh-CN" altLang="en-US">
                <a:sym typeface="+mn-ea"/>
              </a:rPr>
              <a:t>低功耗、</a:t>
            </a:r>
            <a:r>
              <a:rPr lang="zh-CN" altLang="en-US"/>
              <a:t>高时间分辨</a:t>
            </a:r>
            <a:endParaRPr lang="zh-CN" altLang="en-US"/>
          </a:p>
        </p:txBody>
      </p:sp>
      <p:sp>
        <p:nvSpPr>
          <p:cNvPr id="96" name="文本框 95"/>
          <p:cNvSpPr txBox="1"/>
          <p:nvPr userDrawn="1">
            <p:custDataLst>
              <p:tags r:id="rId5"/>
            </p:custDataLst>
          </p:nvPr>
        </p:nvSpPr>
        <p:spPr>
          <a:xfrm>
            <a:off x="4968875" y="3739515"/>
            <a:ext cx="5334635" cy="737235"/>
          </a:xfrm>
          <a:prstGeom prst="rect">
            <a:avLst/>
          </a:prstGeom>
          <a:noFill/>
        </p:spPr>
        <p:txBody>
          <a:bodyPr wrap="square" rtlCol="0" anchor="t" anchorCtr="0">
            <a:spAutoFit/>
          </a:bodyPr>
          <a:p>
            <a:r>
              <a:rPr lang="en-US" altLang="zh-CN" sz="2400"/>
              <a:t>JadePix</a:t>
            </a:r>
            <a:endParaRPr lang="zh-CN" altLang="en-US" sz="2400"/>
          </a:p>
          <a:p>
            <a:pPr indent="228600" fontAlgn="auto">
              <a:extLst>
                <a:ext uri="{35155182-B16C-46BC-9424-99874614C6A1}">
                  <wpsdc:indentchars xmlns:wpsdc="http://www.wps.cn/officeDocument/2017/drawingmlCustomData" val="100" checksum="3096386250"/>
                </a:ext>
              </a:extLst>
            </a:pPr>
            <a:r>
              <a:rPr lang="zh-CN" altLang="en-US"/>
              <a:t>全功能、小像素、低功耗、高空间分辨</a:t>
            </a:r>
            <a:endParaRPr lang="zh-CN" altLang="en-US"/>
          </a:p>
        </p:txBody>
      </p:sp>
      <p:sp>
        <p:nvSpPr>
          <p:cNvPr id="97" name="文本框 96"/>
          <p:cNvSpPr txBox="1"/>
          <p:nvPr userDrawn="1">
            <p:custDataLst>
              <p:tags r:id="rId6"/>
            </p:custDataLst>
          </p:nvPr>
        </p:nvSpPr>
        <p:spPr>
          <a:xfrm>
            <a:off x="4968875" y="4741545"/>
            <a:ext cx="5334635" cy="737235"/>
          </a:xfrm>
          <a:prstGeom prst="rect">
            <a:avLst/>
          </a:prstGeom>
          <a:noFill/>
        </p:spPr>
        <p:txBody>
          <a:bodyPr wrap="square" rtlCol="0" anchor="t" anchorCtr="0">
            <a:spAutoFit/>
          </a:bodyPr>
          <a:p>
            <a:r>
              <a:rPr lang="en-US" altLang="zh-CN" sz="2400"/>
              <a:t>TimePix</a:t>
            </a:r>
            <a:endParaRPr lang="zh-CN" altLang="en-US" sz="2400"/>
          </a:p>
          <a:p>
            <a:pPr indent="228600" fontAlgn="auto">
              <a:extLst>
                <a:ext uri="{35155182-B16C-46BC-9424-99874614C6A1}">
                  <wpsdc:indentchars xmlns:wpsdc="http://www.wps.cn/officeDocument/2017/drawingmlCustomData" val="100" checksum="3096386250"/>
                </a:ext>
              </a:extLst>
            </a:pPr>
            <a:r>
              <a:rPr lang="zh-CN" altLang="en-US"/>
              <a:t>专注于时间测量，高时间分辨</a:t>
            </a:r>
            <a:endParaRPr lang="zh-CN" altLang="en-US"/>
          </a:p>
        </p:txBody>
      </p:sp>
      <p:sp>
        <p:nvSpPr>
          <p:cNvPr id="2" name="文本框 1"/>
          <p:cNvSpPr txBox="1"/>
          <p:nvPr userDrawn="1">
            <p:custDataLst>
              <p:tags r:id="rId7"/>
            </p:custDataLst>
          </p:nvPr>
        </p:nvSpPr>
        <p:spPr>
          <a:xfrm>
            <a:off x="4968875" y="5819775"/>
            <a:ext cx="5334635" cy="737235"/>
          </a:xfrm>
          <a:prstGeom prst="rect">
            <a:avLst/>
          </a:prstGeom>
          <a:noFill/>
        </p:spPr>
        <p:txBody>
          <a:bodyPr wrap="square" rtlCol="0" anchor="t" anchorCtr="0">
            <a:spAutoFit/>
          </a:bodyPr>
          <a:p>
            <a:r>
              <a:rPr lang="zh-CN" altLang="en-US" sz="2400"/>
              <a:t>四款芯片性能对比</a:t>
            </a:r>
            <a:endParaRPr lang="zh-CN" altLang="en-US" sz="2400"/>
          </a:p>
          <a:p>
            <a:pPr indent="228600" fontAlgn="auto">
              <a:extLst>
                <a:ext uri="{35155182-B16C-46BC-9424-99874614C6A1}">
                  <wpsdc:indentchars xmlns:wpsdc="http://www.wps.cn/officeDocument/2017/drawingmlCustomData" val="100" checksum="3096386250"/>
                </a:ext>
              </a:extLst>
            </a:pPr>
            <a:r>
              <a:rPr lang="zh-CN" altLang="en-US"/>
              <a:t>空间分辨率、时间分辨率</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p:txBody>
          <a:bodyPr>
            <a:normAutofit fontScale="90000"/>
          </a:bodyPr>
          <a:p>
            <a:r>
              <a:rPr lang="zh-CN" altLang="en-US">
                <a:solidFill>
                  <a:schemeClr val="bg1"/>
                </a:solidFill>
                <a:sym typeface="+mn-ea"/>
              </a:rPr>
              <a:t>四、</a:t>
            </a:r>
            <a:r>
              <a:rPr lang="en-US" altLang="zh-CN">
                <a:solidFill>
                  <a:schemeClr val="bg1"/>
                </a:solidFill>
                <a:sym typeface="+mn-ea"/>
              </a:rPr>
              <a:t>JadePix</a:t>
            </a:r>
            <a:r>
              <a:rPr lang="zh-CN" altLang="en-US">
                <a:solidFill>
                  <a:schemeClr val="bg1"/>
                </a:solidFill>
                <a:sym typeface="+mn-ea"/>
              </a:rPr>
              <a:t>介绍</a:t>
            </a:r>
            <a:endParaRPr lang="zh-CN" altLang="en-US">
              <a:solidFill>
                <a:schemeClr val="bg1"/>
              </a:solidFill>
              <a:sym typeface="+mn-ea"/>
            </a:endParaRPr>
          </a:p>
        </p:txBody>
      </p:sp>
      <p:sp>
        <p:nvSpPr>
          <p:cNvPr id="2" name="文本框 1"/>
          <p:cNvSpPr txBox="1"/>
          <p:nvPr>
            <p:custDataLst>
              <p:tags r:id="rId1"/>
            </p:custDataLst>
          </p:nvPr>
        </p:nvSpPr>
        <p:spPr>
          <a:xfrm>
            <a:off x="1351280" y="982345"/>
            <a:ext cx="9489440" cy="1097915"/>
          </a:xfrm>
          <a:prstGeom prst="rect">
            <a:avLst/>
          </a:prstGeom>
          <a:noFill/>
        </p:spPr>
        <p:txBody>
          <a:bodyPr wrap="square" rtlCol="0">
            <a:noAutofit/>
          </a:bodyPr>
          <a:p>
            <a:pPr>
              <a:lnSpc>
                <a:spcPct val="130000"/>
              </a:lnSpc>
            </a:pPr>
            <a:r>
              <a:rPr lang="zh-CN" altLang="en-US" sz="2400">
                <a:ea typeface="+mn-lt"/>
                <a:cs typeface="+mn-lt"/>
              </a:rPr>
              <a:t>JadePix-1</a:t>
            </a:r>
            <a:r>
              <a:rPr lang="en-US" altLang="zh-CN" sz="2400">
                <a:ea typeface="+mn-lt"/>
                <a:cs typeface="+mn-lt"/>
                <a:sym typeface="+mn-ea"/>
              </a:rPr>
              <a:t>→</a:t>
            </a:r>
            <a:r>
              <a:rPr lang="zh-CN" altLang="en-US" sz="2400">
                <a:ea typeface="+mn-lt"/>
                <a:cs typeface="+mn-lt"/>
              </a:rPr>
              <a:t>研究过程的电荷收集性能并优化传感器二极管几何形状</a:t>
            </a:r>
            <a:endParaRPr lang="zh-CN" altLang="en-US" sz="2400">
              <a:ea typeface="+mn-lt"/>
              <a:cs typeface="+mn-lt"/>
            </a:endParaRPr>
          </a:p>
          <a:p>
            <a:pPr>
              <a:lnSpc>
                <a:spcPct val="130000"/>
              </a:lnSpc>
            </a:pPr>
            <a:r>
              <a:rPr lang="zh-CN" altLang="en-US" sz="2400">
                <a:ea typeface="+mn-lt"/>
                <a:cs typeface="+mn-lt"/>
              </a:rPr>
              <a:t>JadePix-2</a:t>
            </a:r>
            <a:r>
              <a:rPr lang="en-US" altLang="zh-CN" sz="2400">
                <a:ea typeface="+mn-lt"/>
                <a:cs typeface="+mn-lt"/>
              </a:rPr>
              <a:t>→</a:t>
            </a:r>
            <a:r>
              <a:rPr lang="zh-CN" altLang="en-US" sz="2400">
                <a:ea typeface="+mn-lt"/>
                <a:cs typeface="+mn-lt"/>
              </a:rPr>
              <a:t>专注于模拟前端的设计</a:t>
            </a:r>
            <a:endParaRPr lang="zh-CN" altLang="en-US" sz="2400">
              <a:ea typeface="+mn-lt"/>
              <a:cs typeface="+mn-lt"/>
            </a:endParaRPr>
          </a:p>
        </p:txBody>
      </p:sp>
      <p:pic>
        <p:nvPicPr>
          <p:cNvPr id="4" name="图片 3"/>
          <p:cNvPicPr>
            <a:picLocks noChangeAspect="1"/>
          </p:cNvPicPr>
          <p:nvPr>
            <p:custDataLst>
              <p:tags r:id="rId2"/>
            </p:custDataLst>
          </p:nvPr>
        </p:nvPicPr>
        <p:blipFill>
          <a:blip r:embed="rId3"/>
          <a:stretch>
            <a:fillRect/>
          </a:stretch>
        </p:blipFill>
        <p:spPr>
          <a:xfrm>
            <a:off x="6330950" y="2176780"/>
            <a:ext cx="5105400" cy="3855720"/>
          </a:xfrm>
          <a:prstGeom prst="rect">
            <a:avLst/>
          </a:prstGeom>
        </p:spPr>
      </p:pic>
      <p:sp>
        <p:nvSpPr>
          <p:cNvPr id="5" name="文本框 4"/>
          <p:cNvSpPr txBox="1"/>
          <p:nvPr>
            <p:custDataLst>
              <p:tags r:id="rId4"/>
            </p:custDataLst>
          </p:nvPr>
        </p:nvSpPr>
        <p:spPr>
          <a:xfrm>
            <a:off x="8274685" y="6250940"/>
            <a:ext cx="1218565" cy="368300"/>
          </a:xfrm>
          <a:prstGeom prst="rect">
            <a:avLst/>
          </a:prstGeom>
          <a:noFill/>
        </p:spPr>
        <p:txBody>
          <a:bodyPr wrap="square" rtlCol="0">
            <a:spAutoFit/>
          </a:bodyPr>
          <a:p>
            <a:r>
              <a:rPr lang="en-US" altLang="zh-CN"/>
              <a:t>JadePix2</a:t>
            </a:r>
            <a:endParaRPr lang="en-US" altLang="zh-CN"/>
          </a:p>
        </p:txBody>
      </p:sp>
      <p:pic>
        <p:nvPicPr>
          <p:cNvPr id="6" name="图片 5"/>
          <p:cNvPicPr>
            <a:picLocks noChangeAspect="1"/>
          </p:cNvPicPr>
          <p:nvPr>
            <p:custDataLst>
              <p:tags r:id="rId5"/>
            </p:custDataLst>
          </p:nvPr>
        </p:nvPicPr>
        <p:blipFill>
          <a:blip r:embed="rId6"/>
          <a:stretch>
            <a:fillRect/>
          </a:stretch>
        </p:blipFill>
        <p:spPr>
          <a:xfrm>
            <a:off x="626745" y="2176780"/>
            <a:ext cx="4831080" cy="3977640"/>
          </a:xfrm>
          <a:prstGeom prst="rect">
            <a:avLst/>
          </a:prstGeom>
        </p:spPr>
      </p:pic>
      <p:sp>
        <p:nvSpPr>
          <p:cNvPr id="7" name="文本框 6"/>
          <p:cNvSpPr txBox="1"/>
          <p:nvPr>
            <p:custDataLst>
              <p:tags r:id="rId7"/>
            </p:custDataLst>
          </p:nvPr>
        </p:nvSpPr>
        <p:spPr>
          <a:xfrm>
            <a:off x="2433320" y="6250940"/>
            <a:ext cx="1218565" cy="368300"/>
          </a:xfrm>
          <a:prstGeom prst="rect">
            <a:avLst/>
          </a:prstGeom>
          <a:noFill/>
        </p:spPr>
        <p:txBody>
          <a:bodyPr wrap="square" rtlCol="0">
            <a:spAutoFit/>
          </a:bodyPr>
          <a:p>
            <a:r>
              <a:rPr lang="en-US" altLang="zh-CN"/>
              <a:t>JadePix1</a:t>
            </a:r>
            <a:endParaRPr lang="en-US" altLang="zh-CN"/>
          </a:p>
        </p:txBody>
      </p:sp>
      <p:sp>
        <p:nvSpPr>
          <p:cNvPr id="8" name="灯片编号占位符 7"/>
          <p:cNvSpPr>
            <a:spLocks noGrp="1"/>
          </p:cNvSpPr>
          <p:nvPr>
            <p:ph type="sldNum" sz="quarter" idx="4"/>
          </p:nvPr>
        </p:nvSpPr>
        <p:spPr/>
        <p:txBody>
          <a:bodyPr/>
          <a:p>
            <a:fld id="{3A270FAB-2E32-4B70-91F8-C307173C45F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p:txBody>
          <a:bodyPr>
            <a:normAutofit fontScale="90000"/>
          </a:bodyPr>
          <a:p>
            <a:r>
              <a:rPr lang="zh-CN" altLang="en-US">
                <a:solidFill>
                  <a:schemeClr val="bg1"/>
                </a:solidFill>
                <a:sym typeface="+mn-ea"/>
              </a:rPr>
              <a:t>四、</a:t>
            </a:r>
            <a:r>
              <a:rPr lang="en-US" altLang="zh-CN">
                <a:solidFill>
                  <a:schemeClr val="bg1"/>
                </a:solidFill>
                <a:sym typeface="+mn-ea"/>
              </a:rPr>
              <a:t>JadePix</a:t>
            </a:r>
            <a:r>
              <a:rPr lang="zh-CN" altLang="en-US">
                <a:solidFill>
                  <a:schemeClr val="bg1"/>
                </a:solidFill>
                <a:sym typeface="+mn-ea"/>
              </a:rPr>
              <a:t>规格参数</a:t>
            </a:r>
            <a:endParaRPr lang="zh-CN" altLang="en-US">
              <a:solidFill>
                <a:schemeClr val="bg1"/>
              </a:solidFill>
              <a:sym typeface="+mn-ea"/>
            </a:endParaRPr>
          </a:p>
        </p:txBody>
      </p:sp>
      <p:graphicFrame>
        <p:nvGraphicFramePr>
          <p:cNvPr id="5" name="表格 4"/>
          <p:cNvGraphicFramePr/>
          <p:nvPr>
            <p:custDataLst>
              <p:tags r:id="rId1"/>
            </p:custDataLst>
          </p:nvPr>
        </p:nvGraphicFramePr>
        <p:xfrm>
          <a:off x="2414905" y="996315"/>
          <a:ext cx="7362825" cy="3566160"/>
        </p:xfrm>
        <a:graphic>
          <a:graphicData uri="http://schemas.openxmlformats.org/drawingml/2006/table">
            <a:tbl>
              <a:tblPr firstRow="1" bandRow="1">
                <a:tableStyleId>{5C22544A-7EE6-4342-B048-85BDC9FD1C3A}</a:tableStyleId>
              </a:tblPr>
              <a:tblGrid>
                <a:gridCol w="3620770"/>
                <a:gridCol w="3742055"/>
              </a:tblGrid>
              <a:tr h="594360">
                <a:tc gridSpan="2">
                  <a:txBody>
                    <a:bodyPr/>
                    <a:p>
                      <a:pPr algn="ctr">
                        <a:buNone/>
                      </a:pPr>
                      <a:r>
                        <a:rPr lang="en-US" altLang="zh-CN" sz="2400">
                          <a:solidFill>
                            <a:schemeClr val="bg1"/>
                          </a:solidFill>
                        </a:rPr>
                        <a:t>JadePix-3</a:t>
                      </a:r>
                      <a:endParaRPr lang="en-US" altLang="zh-CN" sz="2400">
                        <a:solidFill>
                          <a:schemeClr val="bg1"/>
                        </a:solidFill>
                      </a:endParaRPr>
                    </a:p>
                  </a:txBody>
                  <a:tcPr/>
                </a:tc>
                <a:tc hMerge="1">
                  <a:tcPr/>
                </a:tc>
              </a:tr>
              <a:tr h="594360">
                <a:tc>
                  <a:txBody>
                    <a:bodyPr/>
                    <a:p>
                      <a:pPr>
                        <a:buNone/>
                      </a:pPr>
                      <a:r>
                        <a:rPr lang="zh-CN" altLang="en-US" sz="2400">
                          <a:solidFill>
                            <a:schemeClr val="tx1"/>
                          </a:solidFill>
                          <a:latin typeface="Times New Roman" panose="02020603050405020304" charset="0"/>
                          <a:ea typeface="宋体" panose="02010600030101010101" pitchFamily="2" charset="-122"/>
                        </a:rPr>
                        <a:t>芯片尺寸</a:t>
                      </a:r>
                      <a:endParaRPr lang="zh-CN" altLang="en-US" sz="2400">
                        <a:solidFill>
                          <a:schemeClr val="tx1"/>
                        </a:solidFill>
                        <a:latin typeface="Times New Roman" panose="02020603050405020304" charset="0"/>
                        <a:ea typeface="宋体" panose="02010600030101010101" pitchFamily="2" charset="-122"/>
                      </a:endParaRPr>
                    </a:p>
                  </a:txBody>
                  <a:tcPr/>
                </a:tc>
                <a:tc>
                  <a:txBody>
                    <a:bodyPr/>
                    <a:p>
                      <a:pPr>
                        <a:buNone/>
                      </a:pPr>
                      <a:r>
                        <a:rPr lang="en-US" altLang="zh-CN" sz="2400">
                          <a:solidFill>
                            <a:schemeClr val="tx1"/>
                          </a:solidFill>
                          <a:latin typeface="Times New Roman" panose="02020603050405020304" charset="0"/>
                          <a:ea typeface="宋体" panose="02010600030101010101" pitchFamily="2" charset="-122"/>
                          <a:cs typeface="Times New Roman" panose="02020603050405020304" charset="0"/>
                          <a:sym typeface="+mn-ea"/>
                        </a:rPr>
                        <a:t>10.4</a:t>
                      </a:r>
                      <a:r>
                        <a:rPr lang="zh-CN" altLang="en-US" sz="2400">
                          <a:solidFill>
                            <a:schemeClr val="tx1"/>
                          </a:solidFill>
                          <a:latin typeface="Times New Roman" panose="02020603050405020304" charset="0"/>
                          <a:ea typeface="宋体" panose="02010600030101010101" pitchFamily="2" charset="-122"/>
                          <a:cs typeface="Times New Roman" panose="02020603050405020304" charset="0"/>
                          <a:sym typeface="+mn-ea"/>
                        </a:rPr>
                        <a:t>×</a:t>
                      </a:r>
                      <a:r>
                        <a:rPr lang="en-US" altLang="zh-CN" sz="2400">
                          <a:solidFill>
                            <a:schemeClr val="tx1"/>
                          </a:solidFill>
                          <a:latin typeface="Times New Roman" panose="02020603050405020304" charset="0"/>
                          <a:ea typeface="宋体" panose="02010600030101010101" pitchFamily="2" charset="-122"/>
                          <a:cs typeface="Times New Roman" panose="02020603050405020304" charset="0"/>
                          <a:sym typeface="+mn-ea"/>
                        </a:rPr>
                        <a:t>6.1mm</a:t>
                      </a:r>
                      <a:r>
                        <a:rPr lang="en-US" altLang="zh-CN" sz="2400" baseline="30000">
                          <a:solidFill>
                            <a:schemeClr val="tx1"/>
                          </a:solidFill>
                          <a:latin typeface="Times New Roman" panose="02020603050405020304" charset="0"/>
                          <a:ea typeface="宋体" panose="02010600030101010101" pitchFamily="2" charset="-122"/>
                          <a:cs typeface="Times New Roman" panose="02020603050405020304" charset="0"/>
                          <a:sym typeface="+mn-ea"/>
                        </a:rPr>
                        <a:t>2</a:t>
                      </a:r>
                      <a:endParaRPr lang="en-US" altLang="zh-CN" sz="2400">
                        <a:solidFill>
                          <a:schemeClr val="tx1"/>
                        </a:solidFill>
                        <a:latin typeface="Times New Roman" panose="02020603050405020304" charset="0"/>
                        <a:ea typeface="宋体" panose="02010600030101010101" pitchFamily="2" charset="-122"/>
                        <a:cs typeface="Times New Roman" panose="02020603050405020304" charset="0"/>
                        <a:sym typeface="+mn-ea"/>
                      </a:endParaRPr>
                    </a:p>
                  </a:txBody>
                  <a:tcPr/>
                </a:tc>
              </a:tr>
              <a:tr h="594360">
                <a:tc>
                  <a:txBody>
                    <a:bodyPr/>
                    <a:p>
                      <a:pPr>
                        <a:buNone/>
                      </a:pPr>
                      <a:r>
                        <a:rPr lang="zh-CN" altLang="en-US" sz="2400">
                          <a:solidFill>
                            <a:schemeClr val="tx1"/>
                          </a:solidFill>
                          <a:latin typeface="Times New Roman" panose="02020603050405020304" charset="0"/>
                          <a:ea typeface="宋体" panose="02010600030101010101" pitchFamily="2" charset="-122"/>
                        </a:rPr>
                        <a:t>像素阵列</a:t>
                      </a:r>
                      <a:endParaRPr lang="zh-CN" altLang="en-US" sz="2400">
                        <a:solidFill>
                          <a:schemeClr val="tx1"/>
                        </a:solidFill>
                        <a:latin typeface="Times New Roman" panose="02020603050405020304" charset="0"/>
                        <a:ea typeface="宋体" panose="02010600030101010101" pitchFamily="2" charset="-122"/>
                      </a:endParaRPr>
                    </a:p>
                  </a:txBody>
                  <a:tcPr/>
                </a:tc>
                <a:tc>
                  <a:txBody>
                    <a:bodyPr/>
                    <a:p>
                      <a:pPr>
                        <a:buNone/>
                      </a:pPr>
                      <a:r>
                        <a:rPr lang="en-US" altLang="zh-CN" sz="2400">
                          <a:solidFill>
                            <a:schemeClr val="tx1"/>
                          </a:solidFill>
                          <a:latin typeface="Times New Roman" panose="02020603050405020304" charset="0"/>
                          <a:ea typeface="宋体" panose="02010600030101010101" pitchFamily="2" charset="-122"/>
                          <a:cs typeface="Times New Roman" panose="02020603050405020304" charset="0"/>
                          <a:sym typeface="+mn-ea"/>
                        </a:rPr>
                        <a:t>512</a:t>
                      </a:r>
                      <a:r>
                        <a:rPr lang="zh-CN" altLang="en-US" sz="2400">
                          <a:solidFill>
                            <a:schemeClr val="tx1"/>
                          </a:solidFill>
                          <a:latin typeface="Times New Roman" panose="02020603050405020304" charset="0"/>
                          <a:ea typeface="宋体" panose="02010600030101010101" pitchFamily="2" charset="-122"/>
                          <a:cs typeface="Times New Roman" panose="02020603050405020304" charset="0"/>
                          <a:sym typeface="+mn-ea"/>
                        </a:rPr>
                        <a:t>（</a:t>
                      </a:r>
                      <a:r>
                        <a:rPr lang="en-US" altLang="zh-CN" sz="2400">
                          <a:solidFill>
                            <a:schemeClr val="tx1"/>
                          </a:solidFill>
                          <a:latin typeface="Times New Roman" panose="02020603050405020304" charset="0"/>
                          <a:ea typeface="宋体" panose="02010600030101010101" pitchFamily="2" charset="-122"/>
                          <a:cs typeface="Times New Roman" panose="02020603050405020304" charset="0"/>
                          <a:sym typeface="+mn-ea"/>
                        </a:rPr>
                        <a:t>row</a:t>
                      </a:r>
                      <a:r>
                        <a:rPr lang="zh-CN" altLang="en-US" sz="2400">
                          <a:solidFill>
                            <a:schemeClr val="tx1"/>
                          </a:solidFill>
                          <a:latin typeface="Times New Roman" panose="02020603050405020304" charset="0"/>
                          <a:ea typeface="宋体" panose="02010600030101010101" pitchFamily="2" charset="-122"/>
                          <a:cs typeface="Times New Roman" panose="02020603050405020304" charset="0"/>
                          <a:sym typeface="+mn-ea"/>
                        </a:rPr>
                        <a:t>）×</a:t>
                      </a:r>
                      <a:r>
                        <a:rPr lang="en-US" altLang="zh-CN" sz="2400">
                          <a:solidFill>
                            <a:schemeClr val="tx1"/>
                          </a:solidFill>
                          <a:latin typeface="Times New Roman" panose="02020603050405020304" charset="0"/>
                          <a:ea typeface="宋体" panose="02010600030101010101" pitchFamily="2" charset="-122"/>
                          <a:cs typeface="Times New Roman" panose="02020603050405020304" charset="0"/>
                          <a:sym typeface="+mn-ea"/>
                        </a:rPr>
                        <a:t>192</a:t>
                      </a:r>
                      <a:r>
                        <a:rPr lang="zh-CN" altLang="en-US" sz="2400">
                          <a:solidFill>
                            <a:schemeClr val="tx1"/>
                          </a:solidFill>
                          <a:latin typeface="Times New Roman" panose="02020603050405020304" charset="0"/>
                          <a:ea typeface="宋体" panose="02010600030101010101" pitchFamily="2" charset="-122"/>
                          <a:cs typeface="Times New Roman" panose="02020603050405020304" charset="0"/>
                          <a:sym typeface="+mn-ea"/>
                        </a:rPr>
                        <a:t>（</a:t>
                      </a:r>
                      <a:r>
                        <a:rPr lang="en-US" altLang="zh-CN" sz="2400">
                          <a:solidFill>
                            <a:schemeClr val="tx1"/>
                          </a:solidFill>
                          <a:latin typeface="Times New Roman" panose="02020603050405020304" charset="0"/>
                          <a:ea typeface="宋体" panose="02010600030101010101" pitchFamily="2" charset="-122"/>
                          <a:cs typeface="Times New Roman" panose="02020603050405020304" charset="0"/>
                          <a:sym typeface="+mn-ea"/>
                        </a:rPr>
                        <a:t>col</a:t>
                      </a:r>
                      <a:r>
                        <a:rPr lang="zh-CN" altLang="en-US" sz="2400">
                          <a:solidFill>
                            <a:schemeClr val="tx1"/>
                          </a:solidFill>
                          <a:latin typeface="Times New Roman" panose="02020603050405020304" charset="0"/>
                          <a:ea typeface="宋体" panose="02010600030101010101" pitchFamily="2" charset="-122"/>
                          <a:cs typeface="Times New Roman" panose="02020603050405020304" charset="0"/>
                          <a:sym typeface="+mn-ea"/>
                        </a:rPr>
                        <a:t>）</a:t>
                      </a:r>
                      <a:endParaRPr lang="zh-CN" altLang="en-US" sz="2400">
                        <a:solidFill>
                          <a:schemeClr val="tx1"/>
                        </a:solidFill>
                        <a:latin typeface="Times New Roman" panose="02020603050405020304" charset="0"/>
                        <a:ea typeface="宋体" panose="02010600030101010101" pitchFamily="2" charset="-122"/>
                        <a:cs typeface="Times New Roman" panose="02020603050405020304" charset="0"/>
                        <a:sym typeface="+mn-ea"/>
                      </a:endParaRPr>
                    </a:p>
                  </a:txBody>
                  <a:tcPr/>
                </a:tc>
              </a:tr>
              <a:tr h="594360">
                <a:tc>
                  <a:txBody>
                    <a:bodyPr/>
                    <a:p>
                      <a:pPr>
                        <a:buNone/>
                      </a:pPr>
                      <a:r>
                        <a:rPr lang="zh-CN" altLang="en-US" sz="2400">
                          <a:solidFill>
                            <a:schemeClr val="tx1"/>
                          </a:solidFill>
                          <a:latin typeface="Times New Roman" panose="02020603050405020304" charset="0"/>
                          <a:ea typeface="宋体" panose="02010600030101010101" pitchFamily="2" charset="-122"/>
                        </a:rPr>
                        <a:t>最小像素尺寸</a:t>
                      </a:r>
                      <a:endParaRPr lang="zh-CN" altLang="en-US" sz="2400">
                        <a:solidFill>
                          <a:schemeClr val="tx1"/>
                        </a:solidFill>
                        <a:latin typeface="Times New Roman" panose="02020603050405020304" charset="0"/>
                        <a:ea typeface="宋体" panose="02010600030101010101" pitchFamily="2" charset="-122"/>
                      </a:endParaRPr>
                    </a:p>
                  </a:txBody>
                  <a:tcPr/>
                </a:tc>
                <a:tc>
                  <a:txBody>
                    <a:bodyPr/>
                    <a:p>
                      <a:pPr>
                        <a:buNone/>
                      </a:pPr>
                      <a:r>
                        <a:rPr lang="en-US" altLang="zh-CN" sz="2400">
                          <a:solidFill>
                            <a:schemeClr val="tx1"/>
                          </a:solidFill>
                          <a:latin typeface="Times New Roman" panose="02020603050405020304" charset="0"/>
                          <a:ea typeface="宋体" panose="02010600030101010101" pitchFamily="2" charset="-122"/>
                          <a:cs typeface="Times New Roman" panose="02020603050405020304" charset="0"/>
                        </a:rPr>
                        <a:t>16</a:t>
                      </a:r>
                      <a:r>
                        <a:rPr lang="zh-CN" altLang="en-US" sz="2400">
                          <a:solidFill>
                            <a:schemeClr val="tx1"/>
                          </a:solidFill>
                          <a:latin typeface="Times New Roman" panose="02020603050405020304" charset="0"/>
                          <a:ea typeface="宋体" panose="02010600030101010101" pitchFamily="2" charset="-122"/>
                          <a:cs typeface="Times New Roman" panose="02020603050405020304" charset="0"/>
                        </a:rPr>
                        <a:t>×</a:t>
                      </a:r>
                      <a:r>
                        <a:rPr lang="en-US" altLang="zh-CN" sz="2400">
                          <a:solidFill>
                            <a:schemeClr val="tx1"/>
                          </a:solidFill>
                          <a:latin typeface="Times New Roman" panose="02020603050405020304" charset="0"/>
                          <a:ea typeface="宋体" panose="02010600030101010101" pitchFamily="2" charset="-122"/>
                          <a:cs typeface="Times New Roman" panose="02020603050405020304" charset="0"/>
                        </a:rPr>
                        <a:t>23.11μm</a:t>
                      </a:r>
                      <a:r>
                        <a:rPr lang="en-US" altLang="zh-CN" sz="2400" baseline="30000">
                          <a:solidFill>
                            <a:schemeClr val="tx1"/>
                          </a:solidFill>
                          <a:latin typeface="Times New Roman" panose="02020603050405020304" charset="0"/>
                          <a:ea typeface="宋体" panose="02010600030101010101" pitchFamily="2" charset="-122"/>
                          <a:cs typeface="Times New Roman" panose="02020603050405020304" charset="0"/>
                        </a:rPr>
                        <a:t>2</a:t>
                      </a:r>
                      <a:endParaRPr lang="en-US" altLang="zh-CN" sz="2400" baseline="30000">
                        <a:solidFill>
                          <a:schemeClr val="tx1"/>
                        </a:solidFill>
                        <a:latin typeface="Times New Roman" panose="02020603050405020304" charset="0"/>
                        <a:ea typeface="宋体" panose="02010600030101010101" pitchFamily="2" charset="-122"/>
                        <a:cs typeface="Times New Roman" panose="02020603050405020304" charset="0"/>
                      </a:endParaRPr>
                    </a:p>
                  </a:txBody>
                  <a:tcPr/>
                </a:tc>
              </a:tr>
              <a:tr h="594360">
                <a:tc>
                  <a:txBody>
                    <a:bodyPr/>
                    <a:p>
                      <a:pPr>
                        <a:buNone/>
                      </a:pPr>
                      <a:r>
                        <a:rPr lang="zh-CN" altLang="en-US" sz="2400">
                          <a:solidFill>
                            <a:schemeClr val="tx1"/>
                          </a:solidFill>
                          <a:latin typeface="Times New Roman" panose="02020603050405020304" charset="0"/>
                          <a:ea typeface="宋体" panose="02010600030101010101" pitchFamily="2" charset="-122"/>
                        </a:rPr>
                        <a:t>位置分辨率</a:t>
                      </a:r>
                      <a:endParaRPr lang="zh-CN" altLang="en-US" sz="2400">
                        <a:solidFill>
                          <a:schemeClr val="tx1"/>
                        </a:solidFill>
                        <a:latin typeface="Times New Roman" panose="02020603050405020304" charset="0"/>
                        <a:ea typeface="宋体" panose="02010600030101010101" pitchFamily="2" charset="-122"/>
                      </a:endParaRPr>
                    </a:p>
                  </a:txBody>
                  <a:tcPr/>
                </a:tc>
                <a:tc>
                  <a:txBody>
                    <a:bodyPr/>
                    <a:p>
                      <a:pPr>
                        <a:buNone/>
                      </a:pPr>
                      <a:r>
                        <a:rPr lang="en-US" altLang="zh-CN" sz="2400">
                          <a:solidFill>
                            <a:schemeClr val="tx1"/>
                          </a:solidFill>
                          <a:latin typeface="Times New Roman" panose="02020603050405020304" charset="0"/>
                          <a:ea typeface="宋体" panose="02010600030101010101" pitchFamily="2" charset="-122"/>
                          <a:cs typeface="Times New Roman" panose="02020603050405020304" charset="0"/>
                        </a:rPr>
                        <a:t>3μm</a:t>
                      </a:r>
                      <a:endParaRPr lang="en-US" altLang="zh-CN" sz="2400">
                        <a:solidFill>
                          <a:schemeClr val="tx1"/>
                        </a:solidFill>
                        <a:latin typeface="Times New Roman" panose="02020603050405020304" charset="0"/>
                        <a:ea typeface="宋体" panose="02010600030101010101" pitchFamily="2" charset="-122"/>
                        <a:cs typeface="Times New Roman" panose="02020603050405020304" charset="0"/>
                      </a:endParaRPr>
                    </a:p>
                  </a:txBody>
                  <a:tcPr/>
                </a:tc>
              </a:tr>
            </a:tbl>
          </a:graphicData>
        </a:graphic>
      </p:graphicFrame>
      <p:pic>
        <p:nvPicPr>
          <p:cNvPr id="2" name="图片 1"/>
          <p:cNvPicPr>
            <a:picLocks noChangeAspect="1"/>
          </p:cNvPicPr>
          <p:nvPr>
            <p:custDataLst>
              <p:tags r:id="rId2"/>
            </p:custDataLst>
          </p:nvPr>
        </p:nvPicPr>
        <p:blipFill>
          <a:blip r:embed="rId3"/>
          <a:stretch>
            <a:fillRect/>
          </a:stretch>
        </p:blipFill>
        <p:spPr>
          <a:xfrm>
            <a:off x="2312035" y="4332605"/>
            <a:ext cx="7567295" cy="2103120"/>
          </a:xfrm>
          <a:prstGeom prst="rect">
            <a:avLst/>
          </a:prstGeom>
        </p:spPr>
      </p:pic>
      <p:sp>
        <p:nvSpPr>
          <p:cNvPr id="4" name="灯片编号占位符 3"/>
          <p:cNvSpPr>
            <a:spLocks noGrp="1"/>
          </p:cNvSpPr>
          <p:nvPr>
            <p:ph type="sldNum" sz="quarter" idx="4"/>
          </p:nvPr>
        </p:nvSpPr>
        <p:spPr/>
        <p:txBody>
          <a:bodyPr/>
          <a:p>
            <a:fld id="{3A270FAB-2E32-4B70-91F8-C307173C45F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p:txBody>
          <a:bodyPr>
            <a:normAutofit fontScale="90000"/>
          </a:bodyPr>
          <a:p>
            <a:r>
              <a:rPr lang="zh-CN" altLang="en-US">
                <a:solidFill>
                  <a:schemeClr val="bg1"/>
                </a:solidFill>
                <a:sym typeface="+mn-ea"/>
              </a:rPr>
              <a:t>四、</a:t>
            </a:r>
            <a:r>
              <a:rPr lang="en-US" altLang="zh-CN">
                <a:solidFill>
                  <a:schemeClr val="bg1"/>
                </a:solidFill>
                <a:sym typeface="+mn-ea"/>
              </a:rPr>
              <a:t>JadePix</a:t>
            </a:r>
            <a:r>
              <a:rPr lang="zh-CN" altLang="en-US">
                <a:solidFill>
                  <a:schemeClr val="bg1"/>
                </a:solidFill>
                <a:sym typeface="+mn-ea"/>
              </a:rPr>
              <a:t>读出方式</a:t>
            </a:r>
            <a:endParaRPr lang="zh-CN" altLang="en-US">
              <a:solidFill>
                <a:schemeClr val="bg1"/>
              </a:solidFill>
              <a:sym typeface="+mn-ea"/>
            </a:endParaRPr>
          </a:p>
        </p:txBody>
      </p:sp>
      <p:sp>
        <p:nvSpPr>
          <p:cNvPr id="2" name="文本框 1"/>
          <p:cNvSpPr txBox="1"/>
          <p:nvPr>
            <p:custDataLst>
              <p:tags r:id="rId1"/>
            </p:custDataLst>
          </p:nvPr>
        </p:nvSpPr>
        <p:spPr>
          <a:xfrm>
            <a:off x="375920" y="982980"/>
            <a:ext cx="5201920" cy="737235"/>
          </a:xfrm>
          <a:prstGeom prst="rect">
            <a:avLst/>
          </a:prstGeom>
          <a:noFill/>
        </p:spPr>
        <p:txBody>
          <a:bodyPr wrap="square" rtlCol="0">
            <a:spAutoFit/>
          </a:bodyPr>
          <a:p>
            <a:r>
              <a:rPr lang="en-US" altLang="zh-CN" sz="2400">
                <a:solidFill>
                  <a:srgbClr val="FF0000"/>
                </a:solidFill>
              </a:rPr>
              <a:t>Rollingshutter</a:t>
            </a:r>
            <a:r>
              <a:rPr lang="zh-CN" altLang="en-US" sz="2400"/>
              <a:t>（滚动快门式）</a:t>
            </a:r>
            <a:endParaRPr lang="zh-CN" altLang="en-US" sz="2400"/>
          </a:p>
          <a:p>
            <a:r>
              <a:rPr lang="zh-CN" altLang="en-US"/>
              <a:t>同</a:t>
            </a:r>
            <a:r>
              <a:rPr lang="en-US" altLang="zh-CN"/>
              <a:t>MIMOSA</a:t>
            </a:r>
            <a:endParaRPr lang="en-US" altLang="zh-CN"/>
          </a:p>
        </p:txBody>
      </p:sp>
      <p:pic>
        <p:nvPicPr>
          <p:cNvPr id="4" name="图片 3"/>
          <p:cNvPicPr>
            <a:picLocks noChangeAspect="1"/>
          </p:cNvPicPr>
          <p:nvPr>
            <p:custDataLst>
              <p:tags r:id="rId2"/>
            </p:custDataLst>
          </p:nvPr>
        </p:nvPicPr>
        <p:blipFill>
          <a:blip r:embed="rId3"/>
          <a:stretch>
            <a:fillRect/>
          </a:stretch>
        </p:blipFill>
        <p:spPr>
          <a:xfrm>
            <a:off x="5327650" y="848360"/>
            <a:ext cx="6864350" cy="6009005"/>
          </a:xfrm>
          <a:prstGeom prst="rect">
            <a:avLst/>
          </a:prstGeom>
        </p:spPr>
      </p:pic>
      <p:graphicFrame>
        <p:nvGraphicFramePr>
          <p:cNvPr id="6" name="表格 5"/>
          <p:cNvGraphicFramePr/>
          <p:nvPr>
            <p:custDataLst>
              <p:tags r:id="rId4"/>
            </p:custDataLst>
          </p:nvPr>
        </p:nvGraphicFramePr>
        <p:xfrm>
          <a:off x="125095" y="5836285"/>
          <a:ext cx="4981575" cy="762000"/>
        </p:xfrm>
        <a:graphic>
          <a:graphicData uri="http://schemas.openxmlformats.org/drawingml/2006/table">
            <a:tbl>
              <a:tblPr firstRow="1" bandRow="1">
                <a:tableStyleId>{5C22544A-7EE6-4342-B048-85BDC9FD1C3A}</a:tableStyleId>
              </a:tblPr>
              <a:tblGrid>
                <a:gridCol w="1778000"/>
                <a:gridCol w="1602105"/>
                <a:gridCol w="1601470"/>
              </a:tblGrid>
              <a:tr h="381000">
                <a:tc>
                  <a:txBody>
                    <a:bodyPr/>
                    <a:p>
                      <a:pPr algn="ctr">
                        <a:buNone/>
                      </a:pPr>
                      <a:r>
                        <a:rPr lang="zh-CN" altLang="en-US"/>
                        <a:t>行地址</a:t>
                      </a:r>
                      <a:endParaRPr lang="zh-CN" altLang="en-US"/>
                    </a:p>
                  </a:txBody>
                  <a:tcPr/>
                </a:tc>
                <a:tc>
                  <a:txBody>
                    <a:bodyPr/>
                    <a:p>
                      <a:pPr algn="ctr">
                        <a:buNone/>
                      </a:pPr>
                      <a:r>
                        <a:rPr lang="zh-CN" altLang="en-US"/>
                        <a:t>块</a:t>
                      </a:r>
                      <a:r>
                        <a:rPr lang="zh-CN" altLang="en-US"/>
                        <a:t>地址</a:t>
                      </a:r>
                      <a:endParaRPr lang="zh-CN" altLang="en-US"/>
                    </a:p>
                  </a:txBody>
                  <a:tcPr/>
                </a:tc>
                <a:tc>
                  <a:txBody>
                    <a:bodyPr/>
                    <a:p>
                      <a:pPr algn="ctr">
                        <a:buNone/>
                      </a:pPr>
                      <a:r>
                        <a:rPr lang="zh-CN" altLang="en-US"/>
                        <a:t>命中</a:t>
                      </a:r>
                      <a:r>
                        <a:rPr lang="zh-CN" altLang="en-US"/>
                        <a:t>模式</a:t>
                      </a:r>
                      <a:endParaRPr lang="zh-CN" altLang="en-US"/>
                    </a:p>
                  </a:txBody>
                  <a:tcPr/>
                </a:tc>
              </a:tr>
              <a:tr h="381000">
                <a:tc>
                  <a:txBody>
                    <a:bodyPr/>
                    <a:p>
                      <a:pPr algn="ctr">
                        <a:buNone/>
                      </a:pPr>
                      <a:r>
                        <a:rPr lang="en-US" altLang="zh-CN"/>
                        <a:t>9</a:t>
                      </a:r>
                      <a:r>
                        <a:rPr lang="en-US" altLang="zh-CN"/>
                        <a:t>bit</a:t>
                      </a:r>
                      <a:endParaRPr lang="en-US" altLang="zh-CN"/>
                    </a:p>
                  </a:txBody>
                  <a:tcPr/>
                </a:tc>
                <a:tc>
                  <a:txBody>
                    <a:bodyPr/>
                    <a:p>
                      <a:pPr algn="ctr">
                        <a:buNone/>
                      </a:pPr>
                      <a:r>
                        <a:rPr lang="en-US" altLang="zh-CN"/>
                        <a:t>4</a:t>
                      </a:r>
                      <a:r>
                        <a:rPr lang="en-US" altLang="zh-CN"/>
                        <a:t>bit</a:t>
                      </a:r>
                      <a:endParaRPr lang="en-US" altLang="zh-CN"/>
                    </a:p>
                  </a:txBody>
                  <a:tcPr/>
                </a:tc>
                <a:tc>
                  <a:txBody>
                    <a:bodyPr/>
                    <a:p>
                      <a:pPr algn="ctr">
                        <a:buNone/>
                      </a:pPr>
                      <a:r>
                        <a:rPr lang="en-US" altLang="zh-CN"/>
                        <a:t>3</a:t>
                      </a:r>
                      <a:r>
                        <a:rPr lang="en-US" altLang="zh-CN"/>
                        <a:t>bit</a:t>
                      </a:r>
                      <a:endParaRPr lang="en-US" altLang="zh-CN"/>
                    </a:p>
                  </a:txBody>
                  <a:tcPr/>
                </a:tc>
              </a:tr>
            </a:tbl>
          </a:graphicData>
        </a:graphic>
      </p:graphicFrame>
      <p:sp>
        <p:nvSpPr>
          <p:cNvPr id="7" name="文本框 6"/>
          <p:cNvSpPr txBox="1"/>
          <p:nvPr>
            <p:custDataLst>
              <p:tags r:id="rId5"/>
            </p:custDataLst>
          </p:nvPr>
        </p:nvSpPr>
        <p:spPr>
          <a:xfrm>
            <a:off x="518160" y="1794510"/>
            <a:ext cx="3001010" cy="1837690"/>
          </a:xfrm>
          <a:prstGeom prst="rect">
            <a:avLst/>
          </a:prstGeom>
          <a:noFill/>
        </p:spPr>
        <p:txBody>
          <a:bodyPr wrap="square" rtlCol="0">
            <a:noAutofit/>
          </a:bodyPr>
          <a:p>
            <a:pPr>
              <a:lnSpc>
                <a:spcPct val="130000"/>
              </a:lnSpc>
            </a:pPr>
            <a:r>
              <a:rPr lang="zh-CN" altLang="en-US" sz="2400">
                <a:ea typeface="+mn-lt"/>
                <a:cs typeface="+mn-lt"/>
              </a:rPr>
              <a:t>按行读出</a:t>
            </a:r>
            <a:endParaRPr lang="zh-CN" altLang="en-US" sz="2400">
              <a:ea typeface="+mn-lt"/>
              <a:cs typeface="+mn-lt"/>
            </a:endParaRPr>
          </a:p>
          <a:p>
            <a:pPr indent="360045" fontAlgn="auto">
              <a:lnSpc>
                <a:spcPct val="130000"/>
              </a:lnSpc>
            </a:pPr>
            <a:r>
              <a:rPr lang="en-US" altLang="zh-CN" sz="2400">
                <a:solidFill>
                  <a:schemeClr val="tx1"/>
                </a:solidFill>
                <a:ea typeface="+mn-lt"/>
                <a:cs typeface="+mn-lt"/>
              </a:rPr>
              <a:t>192ns/</a:t>
            </a:r>
            <a:r>
              <a:rPr lang="zh-CN" altLang="en-US" sz="2400">
                <a:solidFill>
                  <a:schemeClr val="tx1"/>
                </a:solidFill>
                <a:ea typeface="+mn-lt"/>
                <a:cs typeface="+mn-lt"/>
              </a:rPr>
              <a:t>行</a:t>
            </a:r>
            <a:endParaRPr lang="zh-CN" altLang="en-US" sz="2400">
              <a:solidFill>
                <a:schemeClr val="tx1"/>
              </a:solidFill>
              <a:ea typeface="+mn-lt"/>
              <a:cs typeface="+mn-lt"/>
            </a:endParaRPr>
          </a:p>
          <a:p>
            <a:pPr indent="360045" fontAlgn="auto">
              <a:lnSpc>
                <a:spcPct val="130000"/>
              </a:lnSpc>
            </a:pPr>
            <a:r>
              <a:rPr lang="en-US" altLang="zh-CN" sz="2400">
                <a:ea typeface="+mn-lt"/>
                <a:cs typeface="+mn-lt"/>
              </a:rPr>
              <a:t>98.3μs/</a:t>
            </a:r>
            <a:r>
              <a:rPr lang="zh-CN" altLang="en-US" sz="2400">
                <a:ea typeface="+mn-lt"/>
                <a:cs typeface="+mn-lt"/>
              </a:rPr>
              <a:t>帧</a:t>
            </a:r>
            <a:endParaRPr lang="zh-CN" altLang="en-US" sz="2400">
              <a:ea typeface="+mn-lt"/>
              <a:cs typeface="+mn-lt"/>
            </a:endParaRPr>
          </a:p>
          <a:p>
            <a:endParaRPr lang="zh-CN" altLang="en-US" sz="2400">
              <a:ea typeface="+mn-lt"/>
              <a:cs typeface="+mn-lt"/>
            </a:endParaRPr>
          </a:p>
        </p:txBody>
      </p:sp>
      <p:sp>
        <p:nvSpPr>
          <p:cNvPr id="8" name="文本框 7"/>
          <p:cNvSpPr txBox="1"/>
          <p:nvPr>
            <p:custDataLst>
              <p:tags r:id="rId6"/>
            </p:custDataLst>
          </p:nvPr>
        </p:nvSpPr>
        <p:spPr>
          <a:xfrm>
            <a:off x="180340" y="3320415"/>
            <a:ext cx="5005705" cy="1198880"/>
          </a:xfrm>
          <a:prstGeom prst="rect">
            <a:avLst/>
          </a:prstGeom>
          <a:noFill/>
        </p:spPr>
        <p:txBody>
          <a:bodyPr wrap="square" rtlCol="0">
            <a:spAutoFit/>
          </a:bodyPr>
          <a:p>
            <a:pPr marL="342900" indent="-342900">
              <a:lnSpc>
                <a:spcPct val="120000"/>
              </a:lnSpc>
              <a:buFont typeface="Wingdings" panose="05000000000000000000" charset="0"/>
              <a:buChar char="Ø"/>
            </a:pPr>
            <a:r>
              <a:rPr lang="en-US" altLang="zh-CN" sz="2000">
                <a:sym typeface="+mn-ea"/>
              </a:rPr>
              <a:t>192</a:t>
            </a:r>
            <a:r>
              <a:rPr lang="zh-CN" altLang="en-US" sz="2000">
                <a:sym typeface="+mn-ea"/>
              </a:rPr>
              <a:t>列被分为</a:t>
            </a:r>
            <a:r>
              <a:rPr lang="en-US" altLang="zh-CN" sz="2000">
                <a:sym typeface="+mn-ea"/>
              </a:rPr>
              <a:t>4</a:t>
            </a:r>
            <a:r>
              <a:rPr lang="zh-CN" altLang="en-US" sz="2000">
                <a:sym typeface="+mn-ea"/>
              </a:rPr>
              <a:t>个扇区，每个扇区</a:t>
            </a:r>
            <a:r>
              <a:rPr lang="en-US" altLang="zh-CN" sz="2000">
                <a:sym typeface="+mn-ea"/>
              </a:rPr>
              <a:t>48</a:t>
            </a:r>
            <a:r>
              <a:rPr lang="zh-CN" altLang="en-US" sz="2000">
                <a:sym typeface="+mn-ea"/>
              </a:rPr>
              <a:t>列</a:t>
            </a:r>
            <a:endParaRPr lang="zh-CN" altLang="en-US" sz="2000">
              <a:sym typeface="+mn-ea"/>
            </a:endParaRPr>
          </a:p>
          <a:p>
            <a:pPr marL="342900" indent="-342900">
              <a:lnSpc>
                <a:spcPct val="120000"/>
              </a:lnSpc>
              <a:buFont typeface="Wingdings" panose="05000000000000000000" charset="0"/>
              <a:buChar char="Ø"/>
            </a:pPr>
            <a:r>
              <a:rPr lang="zh-CN" altLang="en-US" sz="2000">
                <a:sym typeface="+mn-ea"/>
              </a:rPr>
              <a:t>每个扇区的48个寄存器进一步划分为16个3位块</a:t>
            </a:r>
            <a:endParaRPr lang="zh-CN" altLang="en-US" sz="2000">
              <a:sym typeface="+mn-ea"/>
            </a:endParaRPr>
          </a:p>
        </p:txBody>
      </p:sp>
      <p:sp>
        <p:nvSpPr>
          <p:cNvPr id="9" name="文本框 8"/>
          <p:cNvSpPr txBox="1"/>
          <p:nvPr>
            <p:custDataLst>
              <p:tags r:id="rId7"/>
            </p:custDataLst>
          </p:nvPr>
        </p:nvSpPr>
        <p:spPr>
          <a:xfrm>
            <a:off x="0" y="5251450"/>
            <a:ext cx="5327650" cy="460375"/>
          </a:xfrm>
          <a:prstGeom prst="rect">
            <a:avLst/>
          </a:prstGeom>
          <a:noFill/>
        </p:spPr>
        <p:txBody>
          <a:bodyPr wrap="square" rtlCol="0">
            <a:spAutoFit/>
          </a:bodyPr>
          <a:p>
            <a:r>
              <a:rPr lang="zh-CN" altLang="en-US" sz="2400">
                <a:sym typeface="+mn-ea"/>
              </a:rPr>
              <a:t>写入FIFO的数据格式（</a:t>
            </a:r>
            <a:r>
              <a:rPr lang="en-US" altLang="zh-CN" sz="2400">
                <a:sym typeface="+mn-ea"/>
              </a:rPr>
              <a:t>16bit</a:t>
            </a:r>
            <a:r>
              <a:rPr lang="zh-CN" altLang="en-US" sz="2400">
                <a:sym typeface="+mn-ea"/>
              </a:rPr>
              <a:t>）：</a:t>
            </a:r>
            <a:endParaRPr lang="zh-CN" altLang="en-US" sz="2400">
              <a:sym typeface="+mn-ea"/>
            </a:endParaRPr>
          </a:p>
        </p:txBody>
      </p:sp>
      <p:sp>
        <p:nvSpPr>
          <p:cNvPr id="5" name="灯片编号占位符 4"/>
          <p:cNvSpPr>
            <a:spLocks noGrp="1"/>
          </p:cNvSpPr>
          <p:nvPr>
            <p:ph type="sldNum" sz="quarter" idx="4"/>
          </p:nvPr>
        </p:nvSpPr>
        <p:spPr/>
        <p:txBody>
          <a:bodyPr/>
          <a:p>
            <a:fld id="{3A270FAB-2E32-4B70-91F8-C307173C45F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p:txBody>
          <a:bodyPr>
            <a:normAutofit fontScale="90000"/>
          </a:bodyPr>
          <a:p>
            <a:r>
              <a:rPr lang="zh-CN" altLang="en-US">
                <a:solidFill>
                  <a:schemeClr val="bg1"/>
                </a:solidFill>
                <a:sym typeface="+mn-ea"/>
              </a:rPr>
              <a:t>四、</a:t>
            </a:r>
            <a:r>
              <a:rPr lang="en-US" altLang="zh-CN">
                <a:solidFill>
                  <a:schemeClr val="bg1"/>
                </a:solidFill>
                <a:sym typeface="+mn-ea"/>
              </a:rPr>
              <a:t>JadePix</a:t>
            </a:r>
            <a:r>
              <a:rPr lang="zh-CN" altLang="en-US">
                <a:solidFill>
                  <a:schemeClr val="bg1"/>
                </a:solidFill>
                <a:sym typeface="+mn-ea"/>
              </a:rPr>
              <a:t>数据格式</a:t>
            </a:r>
            <a:endParaRPr lang="zh-CN" altLang="en-US">
              <a:solidFill>
                <a:schemeClr val="bg1"/>
              </a:solidFill>
              <a:sym typeface="+mn-ea"/>
            </a:endParaRPr>
          </a:p>
        </p:txBody>
      </p:sp>
      <p:sp>
        <p:nvSpPr>
          <p:cNvPr id="2" name="文本框 1"/>
          <p:cNvSpPr txBox="1"/>
          <p:nvPr>
            <p:custDataLst>
              <p:tags r:id="rId1"/>
            </p:custDataLst>
          </p:nvPr>
        </p:nvSpPr>
        <p:spPr>
          <a:xfrm>
            <a:off x="1283335" y="1696085"/>
            <a:ext cx="9745345" cy="4500880"/>
          </a:xfrm>
          <a:prstGeom prst="rect">
            <a:avLst/>
          </a:prstGeom>
          <a:noFill/>
        </p:spPr>
        <p:txBody>
          <a:bodyPr wrap="square" rtlCol="0">
            <a:noAutofit/>
          </a:bodyPr>
          <a:p>
            <a:pPr indent="0" fontAlgn="auto">
              <a:lnSpc>
                <a:spcPts val="4000"/>
              </a:lnSpc>
            </a:pPr>
            <a:r>
              <a:rPr lang="zh-CN" altLang="en-US" sz="2000">
                <a:ea typeface="+mn-lt"/>
                <a:cs typeface="+mn-lt"/>
                <a:sym typeface="+mn-ea"/>
              </a:rPr>
              <a:t>数据按照扇区0到扇区3的顺序写入RFIFO</a:t>
            </a:r>
            <a:endParaRPr lang="zh-CN" altLang="en-US" sz="2000">
              <a:ea typeface="+mn-lt"/>
              <a:cs typeface="+mn-lt"/>
              <a:sym typeface="+mn-ea"/>
            </a:endParaRPr>
          </a:p>
          <a:p>
            <a:pPr indent="0" fontAlgn="auto">
              <a:lnSpc>
                <a:spcPts val="4000"/>
              </a:lnSpc>
              <a:buFont typeface="+mj-lt"/>
              <a:buAutoNum type="arabicPeriod"/>
            </a:pPr>
            <a:r>
              <a:rPr lang="zh-CN" altLang="en-US" sz="2000">
                <a:ea typeface="+mn-lt"/>
                <a:cs typeface="+mn-lt"/>
                <a:sym typeface="+mn-ea"/>
              </a:rPr>
              <a:t>帧头(FrameHead)，包含片上四个fifo的状态信息和环形缓冲区的溢出信息;</a:t>
            </a:r>
            <a:endParaRPr lang="zh-CN" altLang="en-US" sz="2000">
              <a:ea typeface="+mn-lt"/>
              <a:cs typeface="+mn-lt"/>
              <a:sym typeface="+mn-ea"/>
            </a:endParaRPr>
          </a:p>
          <a:p>
            <a:pPr indent="0" fontAlgn="auto">
              <a:lnSpc>
                <a:spcPts val="4000"/>
              </a:lnSpc>
              <a:buFont typeface="+mj-lt"/>
              <a:buAutoNum type="arabicPeriod"/>
            </a:pPr>
            <a:r>
              <a:rPr lang="zh-CN" altLang="en-US" sz="2000">
                <a:ea typeface="+mn-lt"/>
                <a:cs typeface="+mn-lt"/>
                <a:sym typeface="+mn-ea"/>
              </a:rPr>
              <a:t>数据帧：溢出计数和片上FIFO数据;</a:t>
            </a:r>
            <a:endParaRPr lang="zh-CN" altLang="en-US" sz="2000">
              <a:ea typeface="+mn-lt"/>
              <a:cs typeface="+mn-lt"/>
              <a:sym typeface="+mn-ea"/>
            </a:endParaRPr>
          </a:p>
          <a:p>
            <a:pPr indent="0" fontAlgn="auto">
              <a:lnSpc>
                <a:spcPts val="4000"/>
              </a:lnSpc>
              <a:buFont typeface="+mj-lt"/>
              <a:buNone/>
            </a:pPr>
            <a:r>
              <a:rPr lang="en-US" altLang="zh-CN" sz="2000">
                <a:ea typeface="+mn-lt"/>
                <a:cs typeface="+mn-lt"/>
                <a:sym typeface="+mn-ea"/>
              </a:rPr>
              <a:t>      data1</a:t>
            </a:r>
            <a:r>
              <a:rPr lang="zh-CN" altLang="en-US" sz="2000">
                <a:ea typeface="+mn-lt"/>
                <a:cs typeface="+mn-lt"/>
                <a:sym typeface="+mn-ea"/>
              </a:rPr>
              <a:t>：</a:t>
            </a:r>
            <a:r>
              <a:rPr lang="en-US" altLang="zh-CN" sz="2000">
                <a:ea typeface="+mn-lt"/>
                <a:cs typeface="+mn-lt"/>
                <a:sym typeface="+mn-ea"/>
              </a:rPr>
              <a:t>   </a:t>
            </a:r>
            <a:endParaRPr lang="zh-CN" altLang="en-US" sz="2000">
              <a:ea typeface="+mn-lt"/>
              <a:cs typeface="+mn-lt"/>
              <a:sym typeface="+mn-ea"/>
            </a:endParaRPr>
          </a:p>
          <a:p>
            <a:pPr indent="0" fontAlgn="auto">
              <a:lnSpc>
                <a:spcPts val="4000"/>
              </a:lnSpc>
              <a:buFont typeface="+mj-lt"/>
              <a:buNone/>
            </a:pPr>
            <a:endParaRPr lang="en-US" altLang="zh-CN" sz="2000">
              <a:ea typeface="+mn-lt"/>
              <a:cs typeface="+mn-lt"/>
              <a:sym typeface="+mn-ea"/>
            </a:endParaRPr>
          </a:p>
          <a:p>
            <a:pPr indent="0" fontAlgn="auto">
              <a:lnSpc>
                <a:spcPts val="4000"/>
              </a:lnSpc>
              <a:buFont typeface="+mj-lt"/>
              <a:buNone/>
            </a:pPr>
            <a:r>
              <a:rPr lang="en-US" altLang="zh-CN" sz="2000">
                <a:ea typeface="+mn-lt"/>
                <a:cs typeface="+mn-lt"/>
                <a:sym typeface="+mn-ea"/>
              </a:rPr>
              <a:t>      data2</a:t>
            </a:r>
            <a:r>
              <a:rPr lang="zh-CN" altLang="en-US" sz="2000">
                <a:ea typeface="+mn-lt"/>
                <a:cs typeface="+mn-lt"/>
                <a:sym typeface="+mn-ea"/>
              </a:rPr>
              <a:t>：</a:t>
            </a:r>
            <a:endParaRPr lang="en-US" altLang="zh-CN" sz="2000">
              <a:ea typeface="+mn-lt"/>
              <a:cs typeface="+mn-lt"/>
              <a:sym typeface="+mn-ea"/>
            </a:endParaRPr>
          </a:p>
          <a:p>
            <a:pPr indent="0" fontAlgn="auto">
              <a:lnSpc>
                <a:spcPts val="4000"/>
              </a:lnSpc>
              <a:buFont typeface="+mj-lt"/>
              <a:buNone/>
            </a:pPr>
            <a:r>
              <a:rPr lang="en-US" altLang="zh-CN" sz="2000">
                <a:ea typeface="+mn-lt"/>
                <a:cs typeface="+mn-lt"/>
                <a:sym typeface="+mn-ea"/>
              </a:rPr>
              <a:t>      …………</a:t>
            </a:r>
            <a:endParaRPr lang="en-US" altLang="zh-CN" sz="2000">
              <a:ea typeface="+mn-lt"/>
              <a:cs typeface="+mn-lt"/>
              <a:sym typeface="+mn-ea"/>
            </a:endParaRPr>
          </a:p>
          <a:p>
            <a:pPr indent="0" fontAlgn="auto">
              <a:lnSpc>
                <a:spcPts val="4000"/>
              </a:lnSpc>
              <a:buFont typeface="+mj-lt"/>
              <a:buNone/>
            </a:pPr>
            <a:r>
              <a:rPr lang="en-US" altLang="zh-CN" sz="2000">
                <a:ea typeface="+mn-lt"/>
                <a:cs typeface="+mn-lt"/>
                <a:sym typeface="+mn-ea"/>
              </a:rPr>
              <a:t>3.</a:t>
            </a:r>
            <a:r>
              <a:rPr lang="zh-CN" altLang="en-US" sz="2000">
                <a:ea typeface="+mn-lt"/>
                <a:cs typeface="+mn-lt"/>
                <a:sym typeface="+mn-ea"/>
              </a:rPr>
              <a:t>FrameTail，帧号;</a:t>
            </a:r>
            <a:endParaRPr lang="zh-CN" altLang="en-US" sz="2000">
              <a:ea typeface="+mn-lt"/>
              <a:cs typeface="+mn-lt"/>
              <a:sym typeface="+mn-ea"/>
            </a:endParaRPr>
          </a:p>
          <a:p>
            <a:pPr indent="0" fontAlgn="auto">
              <a:lnSpc>
                <a:spcPts val="4000"/>
              </a:lnSpc>
              <a:buFont typeface="+mj-lt"/>
              <a:buNone/>
            </a:pPr>
            <a:r>
              <a:rPr lang="en-US" altLang="zh-CN" sz="2000">
                <a:ea typeface="+mn-lt"/>
                <a:cs typeface="+mn-lt"/>
                <a:sym typeface="+mn-ea"/>
              </a:rPr>
              <a:t>4.error</a:t>
            </a:r>
            <a:r>
              <a:rPr lang="zh-CN" altLang="en-US" sz="2000">
                <a:ea typeface="+mn-lt"/>
                <a:cs typeface="+mn-lt"/>
                <a:sym typeface="+mn-ea"/>
              </a:rPr>
              <a:t>，RFIFO溢出计数。</a:t>
            </a:r>
            <a:endParaRPr lang="zh-CN" altLang="en-US" sz="2000">
              <a:ea typeface="+mn-lt"/>
              <a:cs typeface="+mn-lt"/>
              <a:sym typeface="+mn-ea"/>
            </a:endParaRPr>
          </a:p>
        </p:txBody>
      </p:sp>
      <p:sp>
        <p:nvSpPr>
          <p:cNvPr id="4" name="文本框 3"/>
          <p:cNvSpPr txBox="1"/>
          <p:nvPr/>
        </p:nvSpPr>
        <p:spPr>
          <a:xfrm>
            <a:off x="704215" y="1235710"/>
            <a:ext cx="6153150" cy="460375"/>
          </a:xfrm>
          <a:prstGeom prst="rect">
            <a:avLst/>
          </a:prstGeom>
          <a:noFill/>
        </p:spPr>
        <p:txBody>
          <a:bodyPr wrap="square" rtlCol="0">
            <a:spAutoFit/>
          </a:bodyPr>
          <a:p>
            <a:r>
              <a:rPr lang="en-US" altLang="zh-CN" sz="2400">
                <a:ea typeface="+mn-lt"/>
                <a:cs typeface="+mn-lt"/>
              </a:rPr>
              <a:t>JadePix3</a:t>
            </a:r>
            <a:r>
              <a:rPr lang="zh-CN" altLang="en-US" sz="2400">
                <a:ea typeface="+mn-lt"/>
                <a:cs typeface="+mn-lt"/>
              </a:rPr>
              <a:t>到达</a:t>
            </a:r>
            <a:r>
              <a:rPr lang="en-US" altLang="zh-CN" sz="2400">
                <a:ea typeface="+mn-lt"/>
                <a:cs typeface="+mn-lt"/>
              </a:rPr>
              <a:t>FPGA</a:t>
            </a:r>
            <a:r>
              <a:rPr lang="zh-CN" altLang="en-US" sz="2400">
                <a:ea typeface="+mn-lt"/>
                <a:cs typeface="+mn-lt"/>
              </a:rPr>
              <a:t>的数据</a:t>
            </a:r>
            <a:r>
              <a:rPr lang="zh-CN" altLang="en-US" sz="2400">
                <a:ea typeface="+mn-lt"/>
                <a:cs typeface="+mn-lt"/>
              </a:rPr>
              <a:t>格式：</a:t>
            </a:r>
            <a:endParaRPr lang="zh-CN" altLang="en-US" sz="2400">
              <a:ea typeface="+mn-lt"/>
              <a:cs typeface="+mn-lt"/>
            </a:endParaRPr>
          </a:p>
        </p:txBody>
      </p:sp>
      <p:sp>
        <p:nvSpPr>
          <p:cNvPr id="5" name="灯片编号占位符 4"/>
          <p:cNvSpPr>
            <a:spLocks noGrp="1"/>
          </p:cNvSpPr>
          <p:nvPr>
            <p:ph type="sldNum" sz="quarter" idx="4"/>
          </p:nvPr>
        </p:nvSpPr>
        <p:spPr/>
        <p:txBody>
          <a:bodyPr/>
          <a:p>
            <a:fld id="{3A270FAB-2E32-4B70-91F8-C307173C45F9}" type="slidenum">
              <a:rPr lang="zh-CN" altLang="en-US" smtClean="0"/>
            </a:fld>
            <a:endParaRPr lang="zh-CN" altLang="en-US"/>
          </a:p>
        </p:txBody>
      </p:sp>
      <p:graphicFrame>
        <p:nvGraphicFramePr>
          <p:cNvPr id="6" name="表格 5"/>
          <p:cNvGraphicFramePr/>
          <p:nvPr>
            <p:custDataLst>
              <p:tags r:id="rId2"/>
            </p:custDataLst>
          </p:nvPr>
        </p:nvGraphicFramePr>
        <p:xfrm>
          <a:off x="2724150" y="3286125"/>
          <a:ext cx="4981575" cy="762000"/>
        </p:xfrm>
        <a:graphic>
          <a:graphicData uri="http://schemas.openxmlformats.org/drawingml/2006/table">
            <a:tbl>
              <a:tblPr firstRow="1" bandRow="1">
                <a:tableStyleId>{5C22544A-7EE6-4342-B048-85BDC9FD1C3A}</a:tableStyleId>
              </a:tblPr>
              <a:tblGrid>
                <a:gridCol w="1778000"/>
                <a:gridCol w="1602105"/>
                <a:gridCol w="1601470"/>
              </a:tblGrid>
              <a:tr h="381000">
                <a:tc>
                  <a:txBody>
                    <a:bodyPr/>
                    <a:p>
                      <a:pPr algn="ctr">
                        <a:buNone/>
                      </a:pPr>
                      <a:r>
                        <a:rPr lang="zh-CN" altLang="en-US"/>
                        <a:t>行地址</a:t>
                      </a:r>
                      <a:endParaRPr lang="zh-CN" altLang="en-US"/>
                    </a:p>
                  </a:txBody>
                  <a:tcPr/>
                </a:tc>
                <a:tc>
                  <a:txBody>
                    <a:bodyPr/>
                    <a:p>
                      <a:pPr algn="ctr">
                        <a:buNone/>
                      </a:pPr>
                      <a:r>
                        <a:rPr lang="zh-CN" altLang="en-US"/>
                        <a:t>块</a:t>
                      </a:r>
                      <a:r>
                        <a:rPr lang="zh-CN" altLang="en-US"/>
                        <a:t>地址</a:t>
                      </a:r>
                      <a:endParaRPr lang="zh-CN" altLang="en-US"/>
                    </a:p>
                  </a:txBody>
                  <a:tcPr/>
                </a:tc>
                <a:tc>
                  <a:txBody>
                    <a:bodyPr/>
                    <a:p>
                      <a:pPr algn="ctr">
                        <a:buNone/>
                      </a:pPr>
                      <a:r>
                        <a:rPr lang="zh-CN" altLang="en-US"/>
                        <a:t>命中</a:t>
                      </a:r>
                      <a:r>
                        <a:rPr lang="zh-CN" altLang="en-US"/>
                        <a:t>模式</a:t>
                      </a:r>
                      <a:endParaRPr lang="zh-CN" altLang="en-US"/>
                    </a:p>
                  </a:txBody>
                  <a:tcPr/>
                </a:tc>
              </a:tr>
              <a:tr h="381000">
                <a:tc>
                  <a:txBody>
                    <a:bodyPr/>
                    <a:p>
                      <a:pPr algn="ctr">
                        <a:buNone/>
                      </a:pPr>
                      <a:r>
                        <a:rPr lang="en-US" altLang="zh-CN"/>
                        <a:t>000000001</a:t>
                      </a:r>
                      <a:endParaRPr lang="en-US" altLang="zh-CN"/>
                    </a:p>
                  </a:txBody>
                  <a:tcPr/>
                </a:tc>
                <a:tc>
                  <a:txBody>
                    <a:bodyPr/>
                    <a:p>
                      <a:pPr algn="ctr">
                        <a:buNone/>
                      </a:pPr>
                      <a:r>
                        <a:rPr lang="en-US" altLang="zh-CN"/>
                        <a:t>0001</a:t>
                      </a:r>
                      <a:endParaRPr lang="en-US" altLang="zh-CN"/>
                    </a:p>
                  </a:txBody>
                  <a:tcPr/>
                </a:tc>
                <a:tc>
                  <a:txBody>
                    <a:bodyPr/>
                    <a:p>
                      <a:pPr algn="ctr">
                        <a:buNone/>
                      </a:pPr>
                      <a:r>
                        <a:rPr lang="en-US" altLang="zh-CN"/>
                        <a:t>110</a:t>
                      </a:r>
                      <a:endParaRPr lang="en-US" altLang="zh-CN"/>
                    </a:p>
                  </a:txBody>
                  <a:tcPr/>
                </a:tc>
              </a:tr>
            </a:tbl>
          </a:graphicData>
        </a:graphic>
      </p:graphicFrame>
      <p:graphicFrame>
        <p:nvGraphicFramePr>
          <p:cNvPr id="7" name="表格 6"/>
          <p:cNvGraphicFramePr/>
          <p:nvPr>
            <p:custDataLst>
              <p:tags r:id="rId3"/>
            </p:custDataLst>
          </p:nvPr>
        </p:nvGraphicFramePr>
        <p:xfrm>
          <a:off x="2724150" y="4048125"/>
          <a:ext cx="4981575" cy="762000"/>
        </p:xfrm>
        <a:graphic>
          <a:graphicData uri="http://schemas.openxmlformats.org/drawingml/2006/table">
            <a:tbl>
              <a:tblPr firstRow="1" bandRow="1">
                <a:tableStyleId>{5C22544A-7EE6-4342-B048-85BDC9FD1C3A}</a:tableStyleId>
              </a:tblPr>
              <a:tblGrid>
                <a:gridCol w="1778000"/>
                <a:gridCol w="1602105"/>
                <a:gridCol w="1601470"/>
              </a:tblGrid>
              <a:tr h="381000">
                <a:tc>
                  <a:txBody>
                    <a:bodyPr/>
                    <a:p>
                      <a:pPr algn="ctr">
                        <a:buNone/>
                      </a:pPr>
                      <a:r>
                        <a:rPr lang="zh-CN" altLang="en-US"/>
                        <a:t>行地址</a:t>
                      </a:r>
                      <a:endParaRPr lang="zh-CN" altLang="en-US"/>
                    </a:p>
                  </a:txBody>
                  <a:tcPr/>
                </a:tc>
                <a:tc>
                  <a:txBody>
                    <a:bodyPr/>
                    <a:p>
                      <a:pPr algn="ctr">
                        <a:buNone/>
                      </a:pPr>
                      <a:r>
                        <a:rPr lang="zh-CN" altLang="en-US"/>
                        <a:t>块</a:t>
                      </a:r>
                      <a:r>
                        <a:rPr lang="zh-CN" altLang="en-US"/>
                        <a:t>地址</a:t>
                      </a:r>
                      <a:endParaRPr lang="zh-CN" altLang="en-US"/>
                    </a:p>
                  </a:txBody>
                  <a:tcPr/>
                </a:tc>
                <a:tc>
                  <a:txBody>
                    <a:bodyPr/>
                    <a:p>
                      <a:pPr algn="ctr">
                        <a:buNone/>
                      </a:pPr>
                      <a:r>
                        <a:rPr lang="zh-CN" altLang="en-US"/>
                        <a:t>命中</a:t>
                      </a:r>
                      <a:r>
                        <a:rPr lang="zh-CN" altLang="en-US"/>
                        <a:t>模式</a:t>
                      </a:r>
                      <a:endParaRPr lang="zh-CN" altLang="en-US"/>
                    </a:p>
                  </a:txBody>
                  <a:tcPr/>
                </a:tc>
              </a:tr>
              <a:tr h="381000">
                <a:tc>
                  <a:txBody>
                    <a:bodyPr/>
                    <a:p>
                      <a:pPr algn="ctr">
                        <a:buNone/>
                      </a:pPr>
                      <a:r>
                        <a:rPr lang="en-US" altLang="zh-CN"/>
                        <a:t>9</a:t>
                      </a:r>
                      <a:r>
                        <a:rPr lang="en-US" altLang="zh-CN"/>
                        <a:t>bit</a:t>
                      </a:r>
                      <a:endParaRPr lang="en-US" altLang="zh-CN"/>
                    </a:p>
                  </a:txBody>
                  <a:tcPr/>
                </a:tc>
                <a:tc>
                  <a:txBody>
                    <a:bodyPr/>
                    <a:p>
                      <a:pPr algn="ctr">
                        <a:buNone/>
                      </a:pPr>
                      <a:r>
                        <a:rPr lang="en-US" altLang="zh-CN"/>
                        <a:t>4</a:t>
                      </a:r>
                      <a:r>
                        <a:rPr lang="en-US" altLang="zh-CN"/>
                        <a:t>bit</a:t>
                      </a:r>
                      <a:endParaRPr lang="en-US" altLang="zh-CN"/>
                    </a:p>
                  </a:txBody>
                  <a:tcPr/>
                </a:tc>
                <a:tc>
                  <a:txBody>
                    <a:bodyPr/>
                    <a:p>
                      <a:pPr algn="ctr">
                        <a:buNone/>
                      </a:pPr>
                      <a:r>
                        <a:rPr lang="en-US" altLang="zh-CN"/>
                        <a:t>3</a:t>
                      </a:r>
                      <a:r>
                        <a:rPr lang="en-US" altLang="zh-CN"/>
                        <a:t>bit</a:t>
                      </a:r>
                      <a:endParaRPr lang="en-US" altLang="zh-CN"/>
                    </a:p>
                  </a:txBody>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1" name="文本占位符 2"/>
          <p:cNvSpPr>
            <a:spLocks noGrp="1"/>
          </p:cNvSpPr>
          <p:nvPr userDrawn="1">
            <p:custDataLst>
              <p:tags r:id="rId1"/>
            </p:custDataLst>
          </p:nvPr>
        </p:nvSpPr>
        <p:spPr>
          <a:xfrm>
            <a:off x="4208780" y="163830"/>
            <a:ext cx="7002780" cy="6579235"/>
          </a:xfrm>
          <a:prstGeom prst="rect">
            <a:avLst/>
          </a:prstGeom>
        </p:spPr>
        <p:txBody>
          <a:bodyPr vert="horz" lIns="90000" tIns="46800" rIns="90000" bIns="46800" rtlCol="0"/>
          <a:p>
            <a:pPr lvl="0" indent="0" fontAlgn="auto">
              <a:lnSpc>
                <a:spcPct val="190000"/>
              </a:lnSpc>
            </a:pPr>
            <a:r>
              <a:rPr lang="zh-CN" altLang="en-US" sz="3600" dirty="0"/>
              <a:t>一</a:t>
            </a:r>
            <a:endParaRPr lang="zh-CN" altLang="en-US" sz="3600" dirty="0"/>
          </a:p>
          <a:p>
            <a:pPr lvl="0" indent="0" fontAlgn="auto">
              <a:lnSpc>
                <a:spcPct val="190000"/>
              </a:lnSpc>
            </a:pPr>
            <a:r>
              <a:rPr lang="zh-CN" altLang="en-US" sz="3600" dirty="0"/>
              <a:t>二</a:t>
            </a:r>
            <a:endParaRPr lang="zh-CN" altLang="en-US" sz="3600" dirty="0"/>
          </a:p>
          <a:p>
            <a:pPr lvl="0" indent="0" fontAlgn="auto">
              <a:lnSpc>
                <a:spcPct val="190000"/>
              </a:lnSpc>
            </a:pPr>
            <a:r>
              <a:rPr lang="zh-CN" altLang="en-US" sz="3600" dirty="0"/>
              <a:t>三</a:t>
            </a:r>
            <a:endParaRPr lang="zh-CN" altLang="en-US" sz="3600" dirty="0"/>
          </a:p>
          <a:p>
            <a:pPr lvl="0" indent="0" fontAlgn="auto">
              <a:lnSpc>
                <a:spcPct val="190000"/>
              </a:lnSpc>
            </a:pPr>
            <a:r>
              <a:rPr lang="zh-CN" altLang="en-US" sz="3600" dirty="0"/>
              <a:t>四</a:t>
            </a:r>
            <a:endParaRPr lang="zh-CN" altLang="en-US" sz="3600" dirty="0"/>
          </a:p>
          <a:p>
            <a:pPr lvl="0" indent="0" fontAlgn="auto">
              <a:lnSpc>
                <a:spcPct val="190000"/>
              </a:lnSpc>
            </a:pPr>
            <a:r>
              <a:rPr lang="zh-CN" altLang="en-US" sz="3600" dirty="0"/>
              <a:t>五</a:t>
            </a:r>
            <a:endParaRPr lang="zh-CN" altLang="en-US" sz="3600" dirty="0"/>
          </a:p>
          <a:p>
            <a:pPr lvl="0" indent="0" fontAlgn="auto">
              <a:lnSpc>
                <a:spcPct val="190000"/>
              </a:lnSpc>
            </a:pPr>
            <a:r>
              <a:rPr lang="zh-CN" altLang="en-US" sz="3600" dirty="0"/>
              <a:t>六</a:t>
            </a:r>
            <a:endParaRPr lang="zh-CN" altLang="en-US" sz="3600" dirty="0"/>
          </a:p>
        </p:txBody>
      </p:sp>
      <p:sp>
        <p:nvSpPr>
          <p:cNvPr id="93" name="文本框 92"/>
          <p:cNvSpPr txBox="1"/>
          <p:nvPr userDrawn="1">
            <p:custDataLst>
              <p:tags r:id="rId2"/>
            </p:custDataLst>
          </p:nvPr>
        </p:nvSpPr>
        <p:spPr>
          <a:xfrm>
            <a:off x="4968875" y="724535"/>
            <a:ext cx="5334635" cy="737235"/>
          </a:xfrm>
          <a:prstGeom prst="rect">
            <a:avLst/>
          </a:prstGeom>
          <a:noFill/>
        </p:spPr>
        <p:txBody>
          <a:bodyPr wrap="square" rtlCol="0" anchor="t" anchorCtr="0">
            <a:spAutoFit/>
          </a:bodyPr>
          <a:p>
            <a:r>
              <a:rPr lang="zh-CN" altLang="en-US" sz="2400"/>
              <a:t>硅像素探测芯片</a:t>
            </a:r>
            <a:endParaRPr lang="zh-CN" altLang="en-US" sz="2400"/>
          </a:p>
          <a:p>
            <a:pPr indent="228600" fontAlgn="auto">
              <a:extLst>
                <a:ext uri="{35155182-B16C-46BC-9424-99874614C6A1}">
                  <wpsdc:indentchars xmlns:wpsdc="http://www.wps.cn/officeDocument/2017/drawingmlCustomData" val="100" checksum="3096386250"/>
                </a:ext>
              </a:extLst>
            </a:pPr>
            <a:r>
              <a:rPr lang="en-US" altLang="zh-CN"/>
              <a:t>EUDET</a:t>
            </a:r>
            <a:r>
              <a:rPr lang="zh-CN" altLang="en-US"/>
              <a:t>、三种数据读出架构</a:t>
            </a:r>
            <a:endParaRPr lang="zh-CN" altLang="en-US"/>
          </a:p>
        </p:txBody>
      </p:sp>
      <p:sp>
        <p:nvSpPr>
          <p:cNvPr id="94" name="文本框 93"/>
          <p:cNvSpPr txBox="1"/>
          <p:nvPr userDrawn="1">
            <p:custDataLst>
              <p:tags r:id="rId3"/>
            </p:custDataLst>
          </p:nvPr>
        </p:nvSpPr>
        <p:spPr>
          <a:xfrm>
            <a:off x="4968875" y="1659255"/>
            <a:ext cx="5334635" cy="737235"/>
          </a:xfrm>
          <a:prstGeom prst="rect">
            <a:avLst/>
          </a:prstGeom>
          <a:noFill/>
        </p:spPr>
        <p:txBody>
          <a:bodyPr wrap="square" rtlCol="0" anchor="t" anchorCtr="0">
            <a:spAutoFit/>
          </a:bodyPr>
          <a:p>
            <a:r>
              <a:rPr lang="en-US" altLang="zh-CN" sz="2400"/>
              <a:t>MIMOSA</a:t>
            </a:r>
            <a:endParaRPr lang="zh-CN" altLang="en-US" sz="2400"/>
          </a:p>
          <a:p>
            <a:pPr indent="228600" fontAlgn="auto">
              <a:extLst>
                <a:ext uri="{35155182-B16C-46BC-9424-99874614C6A1}">
                  <wpsdc:indentchars xmlns:wpsdc="http://www.wps.cn/officeDocument/2017/drawingmlCustomData" val="100" checksum="3096386250"/>
                </a:ext>
              </a:extLst>
            </a:pPr>
            <a:r>
              <a:rPr lang="zh-CN" altLang="en-US"/>
              <a:t>成熟的读出电子学系统</a:t>
            </a:r>
            <a:endParaRPr lang="zh-CN" altLang="en-US"/>
          </a:p>
        </p:txBody>
      </p:sp>
      <p:sp>
        <p:nvSpPr>
          <p:cNvPr id="95" name="文本框 94"/>
          <p:cNvSpPr txBox="1"/>
          <p:nvPr userDrawn="1">
            <p:custDataLst>
              <p:tags r:id="rId4"/>
            </p:custDataLst>
          </p:nvPr>
        </p:nvSpPr>
        <p:spPr>
          <a:xfrm>
            <a:off x="4968875" y="2644775"/>
            <a:ext cx="5334635" cy="737235"/>
          </a:xfrm>
          <a:prstGeom prst="rect">
            <a:avLst/>
          </a:prstGeom>
          <a:noFill/>
        </p:spPr>
        <p:txBody>
          <a:bodyPr wrap="square" rtlCol="0" anchor="t" anchorCtr="0">
            <a:spAutoFit/>
          </a:bodyPr>
          <a:p>
            <a:r>
              <a:rPr lang="en-US" altLang="zh-CN" sz="2400">
                <a:solidFill>
                  <a:schemeClr val="tx1"/>
                </a:solidFill>
              </a:rPr>
              <a:t>TaichuPix</a:t>
            </a:r>
            <a:endParaRPr lang="zh-CN" altLang="en-US" sz="2400">
              <a:solidFill>
                <a:srgbClr val="FF0000"/>
              </a:solidFill>
            </a:endParaRPr>
          </a:p>
          <a:p>
            <a:pPr indent="228600" fontAlgn="auto">
              <a:extLst>
                <a:ext uri="{35155182-B16C-46BC-9424-99874614C6A1}">
                  <wpsdc:indentchars xmlns:wpsdc="http://www.wps.cn/officeDocument/2017/drawingmlCustomData" val="100" checksum="3096386250"/>
                </a:ext>
              </a:extLst>
            </a:pPr>
            <a:r>
              <a:rPr lang="zh-CN" altLang="en-US"/>
              <a:t>快速读出、</a:t>
            </a:r>
            <a:r>
              <a:rPr lang="zh-CN" altLang="en-US">
                <a:sym typeface="+mn-ea"/>
              </a:rPr>
              <a:t>低功耗、</a:t>
            </a:r>
            <a:r>
              <a:rPr lang="zh-CN" altLang="en-US"/>
              <a:t>高时间分辨</a:t>
            </a:r>
            <a:endParaRPr lang="zh-CN" altLang="en-US"/>
          </a:p>
        </p:txBody>
      </p:sp>
      <p:sp>
        <p:nvSpPr>
          <p:cNvPr id="96" name="文本框 95"/>
          <p:cNvSpPr txBox="1"/>
          <p:nvPr userDrawn="1">
            <p:custDataLst>
              <p:tags r:id="rId5"/>
            </p:custDataLst>
          </p:nvPr>
        </p:nvSpPr>
        <p:spPr>
          <a:xfrm>
            <a:off x="4968875" y="3739515"/>
            <a:ext cx="5334635" cy="737235"/>
          </a:xfrm>
          <a:prstGeom prst="rect">
            <a:avLst/>
          </a:prstGeom>
          <a:noFill/>
        </p:spPr>
        <p:txBody>
          <a:bodyPr wrap="square" rtlCol="0" anchor="t" anchorCtr="0">
            <a:spAutoFit/>
          </a:bodyPr>
          <a:p>
            <a:r>
              <a:rPr lang="en-US" altLang="zh-CN" sz="2400"/>
              <a:t>JadePix</a:t>
            </a:r>
            <a:endParaRPr lang="zh-CN" altLang="en-US" sz="2400"/>
          </a:p>
          <a:p>
            <a:pPr indent="228600" fontAlgn="auto">
              <a:extLst>
                <a:ext uri="{35155182-B16C-46BC-9424-99874614C6A1}">
                  <wpsdc:indentchars xmlns:wpsdc="http://www.wps.cn/officeDocument/2017/drawingmlCustomData" val="100" checksum="3096386250"/>
                </a:ext>
              </a:extLst>
            </a:pPr>
            <a:r>
              <a:rPr lang="zh-CN" altLang="en-US"/>
              <a:t>全功能、小像素、低功耗、高空间分辨</a:t>
            </a:r>
            <a:endParaRPr lang="zh-CN" altLang="en-US"/>
          </a:p>
        </p:txBody>
      </p:sp>
      <p:sp>
        <p:nvSpPr>
          <p:cNvPr id="97" name="文本框 96"/>
          <p:cNvSpPr txBox="1"/>
          <p:nvPr userDrawn="1">
            <p:custDataLst>
              <p:tags r:id="rId6"/>
            </p:custDataLst>
          </p:nvPr>
        </p:nvSpPr>
        <p:spPr>
          <a:xfrm>
            <a:off x="4968875" y="4741545"/>
            <a:ext cx="5334635" cy="737235"/>
          </a:xfrm>
          <a:prstGeom prst="rect">
            <a:avLst/>
          </a:prstGeom>
          <a:noFill/>
        </p:spPr>
        <p:txBody>
          <a:bodyPr wrap="square" rtlCol="0" anchor="t" anchorCtr="0">
            <a:spAutoFit/>
          </a:bodyPr>
          <a:p>
            <a:r>
              <a:rPr lang="en-US" altLang="zh-CN" sz="2400">
                <a:solidFill>
                  <a:srgbClr val="FF0000"/>
                </a:solidFill>
              </a:rPr>
              <a:t>TimePix</a:t>
            </a:r>
            <a:endParaRPr lang="zh-CN" altLang="en-US" sz="2400"/>
          </a:p>
          <a:p>
            <a:pPr indent="228600" fontAlgn="auto">
              <a:extLst>
                <a:ext uri="{35155182-B16C-46BC-9424-99874614C6A1}">
                  <wpsdc:indentchars xmlns:wpsdc="http://www.wps.cn/officeDocument/2017/drawingmlCustomData" val="100" checksum="3096386250"/>
                </a:ext>
              </a:extLst>
            </a:pPr>
            <a:r>
              <a:rPr lang="zh-CN" altLang="en-US"/>
              <a:t>专注于时间测量，高时间分辨</a:t>
            </a:r>
            <a:endParaRPr lang="zh-CN" altLang="en-US"/>
          </a:p>
        </p:txBody>
      </p:sp>
      <p:sp>
        <p:nvSpPr>
          <p:cNvPr id="2" name="文本框 1"/>
          <p:cNvSpPr txBox="1"/>
          <p:nvPr userDrawn="1">
            <p:custDataLst>
              <p:tags r:id="rId7"/>
            </p:custDataLst>
          </p:nvPr>
        </p:nvSpPr>
        <p:spPr>
          <a:xfrm>
            <a:off x="4968875" y="5819775"/>
            <a:ext cx="5334635" cy="737235"/>
          </a:xfrm>
          <a:prstGeom prst="rect">
            <a:avLst/>
          </a:prstGeom>
          <a:noFill/>
        </p:spPr>
        <p:txBody>
          <a:bodyPr wrap="square" rtlCol="0" anchor="t" anchorCtr="0">
            <a:spAutoFit/>
          </a:bodyPr>
          <a:p>
            <a:r>
              <a:rPr lang="zh-CN" altLang="en-US" sz="2400"/>
              <a:t>四款芯片性能对比</a:t>
            </a:r>
            <a:endParaRPr lang="zh-CN" altLang="en-US" sz="2400"/>
          </a:p>
          <a:p>
            <a:pPr indent="228600" fontAlgn="auto">
              <a:extLst>
                <a:ext uri="{35155182-B16C-46BC-9424-99874614C6A1}">
                  <wpsdc:indentchars xmlns:wpsdc="http://www.wps.cn/officeDocument/2017/drawingmlCustomData" val="100" checksum="3096386250"/>
                </a:ext>
              </a:extLst>
            </a:pPr>
            <a:r>
              <a:rPr lang="zh-CN" altLang="en-US"/>
              <a:t>空间分辨率、时间分辨率</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solidFill>
                  <a:schemeClr val="bg1"/>
                </a:solidFill>
              </a:rPr>
              <a:t>五、</a:t>
            </a:r>
            <a:r>
              <a:rPr lang="en-US" altLang="zh-CN">
                <a:solidFill>
                  <a:schemeClr val="bg1"/>
                </a:solidFill>
              </a:rPr>
              <a:t>TimePix</a:t>
            </a:r>
            <a:r>
              <a:rPr lang="zh-CN" altLang="en-US">
                <a:solidFill>
                  <a:schemeClr val="bg1"/>
                </a:solidFill>
              </a:rPr>
              <a:t>规格参数</a:t>
            </a:r>
            <a:endParaRPr lang="zh-CN" altLang="en-US">
              <a:solidFill>
                <a:schemeClr val="bg1"/>
              </a:solidFill>
            </a:endParaRPr>
          </a:p>
        </p:txBody>
      </p:sp>
      <p:graphicFrame>
        <p:nvGraphicFramePr>
          <p:cNvPr id="3" name="表格 2"/>
          <p:cNvGraphicFramePr/>
          <p:nvPr>
            <p:custDataLst>
              <p:tags r:id="rId1"/>
            </p:custDataLst>
          </p:nvPr>
        </p:nvGraphicFramePr>
        <p:xfrm>
          <a:off x="86995" y="897255"/>
          <a:ext cx="5205730" cy="2286000"/>
        </p:xfrm>
        <a:graphic>
          <a:graphicData uri="http://schemas.openxmlformats.org/drawingml/2006/table">
            <a:tbl>
              <a:tblPr firstRow="1" bandRow="1">
                <a:tableStyleId>{5C22544A-7EE6-4342-B048-85BDC9FD1C3A}</a:tableStyleId>
              </a:tblPr>
              <a:tblGrid>
                <a:gridCol w="2482215"/>
                <a:gridCol w="2723515"/>
              </a:tblGrid>
              <a:tr h="381000">
                <a:tc>
                  <a:txBody>
                    <a:bodyPr/>
                    <a:p>
                      <a:pPr>
                        <a:buNone/>
                      </a:pPr>
                      <a:r>
                        <a:rPr lang="zh-CN" altLang="en-US"/>
                        <a:t>像素阵列</a:t>
                      </a:r>
                      <a:endParaRPr lang="zh-CN" altLang="en-US"/>
                    </a:p>
                  </a:txBody>
                  <a:tcPr/>
                </a:tc>
                <a:tc>
                  <a:txBody>
                    <a:bodyPr/>
                    <a:p>
                      <a:pPr>
                        <a:buNone/>
                      </a:pPr>
                      <a:r>
                        <a:rPr lang="en-US" altLang="zh-CN"/>
                        <a:t>256</a:t>
                      </a:r>
                      <a:r>
                        <a:rPr lang="zh-CN" altLang="en-US"/>
                        <a:t>（</a:t>
                      </a:r>
                      <a:r>
                        <a:rPr lang="en-US" altLang="zh-CN"/>
                        <a:t>row</a:t>
                      </a:r>
                      <a:r>
                        <a:rPr lang="zh-CN" altLang="en-US"/>
                        <a:t>）×</a:t>
                      </a:r>
                      <a:r>
                        <a:rPr lang="en-US" altLang="zh-CN"/>
                        <a:t>256</a:t>
                      </a:r>
                      <a:r>
                        <a:rPr lang="zh-CN" altLang="en-US"/>
                        <a:t>（</a:t>
                      </a:r>
                      <a:r>
                        <a:rPr lang="en-US" altLang="zh-CN"/>
                        <a:t>col</a:t>
                      </a:r>
                      <a:r>
                        <a:rPr lang="zh-CN" altLang="en-US"/>
                        <a:t>）</a:t>
                      </a:r>
                      <a:endParaRPr lang="zh-CN" altLang="en-US"/>
                    </a:p>
                  </a:txBody>
                  <a:tcPr/>
                </a:tc>
              </a:tr>
              <a:tr h="381000">
                <a:tc>
                  <a:txBody>
                    <a:bodyPr/>
                    <a:p>
                      <a:pPr>
                        <a:buNone/>
                      </a:pPr>
                      <a:r>
                        <a:rPr lang="zh-CN" altLang="en-US"/>
                        <a:t>像素大小</a:t>
                      </a:r>
                      <a:endParaRPr lang="zh-CN" altLang="en-US"/>
                    </a:p>
                  </a:txBody>
                  <a:tcPr/>
                </a:tc>
                <a:tc>
                  <a:txBody>
                    <a:bodyPr/>
                    <a:p>
                      <a:pPr>
                        <a:buNone/>
                      </a:pPr>
                      <a:r>
                        <a:rPr lang="en-US" altLang="zh-CN"/>
                        <a:t>55</a:t>
                      </a:r>
                      <a:r>
                        <a:rPr lang="zh-CN" altLang="en-US"/>
                        <a:t>×</a:t>
                      </a:r>
                      <a:r>
                        <a:rPr lang="en-US" altLang="zh-CN"/>
                        <a:t>55μm</a:t>
                      </a:r>
                      <a:r>
                        <a:rPr lang="en-US" altLang="zh-CN" baseline="30000"/>
                        <a:t>2</a:t>
                      </a:r>
                      <a:endParaRPr lang="en-US" altLang="zh-CN" baseline="30000"/>
                    </a:p>
                  </a:txBody>
                  <a:tcPr/>
                </a:tc>
              </a:tr>
              <a:tr h="381000">
                <a:tc>
                  <a:txBody>
                    <a:bodyPr/>
                    <a:p>
                      <a:pPr>
                        <a:buNone/>
                      </a:pPr>
                      <a:r>
                        <a:rPr lang="zh-CN" altLang="en-US"/>
                        <a:t>芯片有效尺寸</a:t>
                      </a:r>
                      <a:endParaRPr lang="zh-CN" altLang="en-US"/>
                    </a:p>
                  </a:txBody>
                  <a:tcPr/>
                </a:tc>
                <a:tc>
                  <a:txBody>
                    <a:bodyPr/>
                    <a:p>
                      <a:pPr>
                        <a:buNone/>
                      </a:pPr>
                      <a:r>
                        <a:rPr lang="en-US" altLang="zh-CN"/>
                        <a:t>1.98cm</a:t>
                      </a:r>
                      <a:r>
                        <a:rPr lang="en-US" altLang="zh-CN" baseline="30000"/>
                        <a:t>2</a:t>
                      </a:r>
                      <a:endParaRPr lang="en-US" altLang="zh-CN" baseline="30000"/>
                    </a:p>
                  </a:txBody>
                  <a:tcPr/>
                </a:tc>
              </a:tr>
              <a:tr h="381000">
                <a:tc>
                  <a:txBody>
                    <a:bodyPr/>
                    <a:p>
                      <a:pPr>
                        <a:buNone/>
                      </a:pPr>
                      <a:r>
                        <a:rPr lang="zh-CN" altLang="en-US"/>
                        <a:t>芯片整体大小</a:t>
                      </a:r>
                      <a:endParaRPr lang="zh-CN" altLang="en-US"/>
                    </a:p>
                  </a:txBody>
                  <a:tcPr/>
                </a:tc>
                <a:tc>
                  <a:txBody>
                    <a:bodyPr/>
                    <a:p>
                      <a:pPr>
                        <a:buNone/>
                      </a:pPr>
                      <a:r>
                        <a:rPr lang="en-US" altLang="zh-CN" sz="1800">
                          <a:sym typeface="+mn-ea"/>
                        </a:rPr>
                        <a:t>2.29cm</a:t>
                      </a:r>
                      <a:r>
                        <a:rPr lang="en-US" altLang="zh-CN" sz="1800" baseline="30000">
                          <a:sym typeface="+mn-ea"/>
                        </a:rPr>
                        <a:t>2</a:t>
                      </a:r>
                      <a:endParaRPr lang="zh-CN" altLang="en-US"/>
                    </a:p>
                  </a:txBody>
                  <a:tcPr/>
                </a:tc>
              </a:tr>
              <a:tr h="381000">
                <a:tc>
                  <a:txBody>
                    <a:bodyPr/>
                    <a:p>
                      <a:pPr>
                        <a:buNone/>
                      </a:pPr>
                      <a:r>
                        <a:rPr lang="zh-CN" altLang="en-US"/>
                        <a:t>时间分辨率</a:t>
                      </a:r>
                      <a:endParaRPr lang="zh-CN" altLang="en-US"/>
                    </a:p>
                  </a:txBody>
                  <a:tcPr/>
                </a:tc>
                <a:tc>
                  <a:txBody>
                    <a:bodyPr/>
                    <a:p>
                      <a:pPr>
                        <a:buNone/>
                      </a:pPr>
                      <a:r>
                        <a:rPr lang="zh-CN" altLang="en-US"/>
                        <a:t>最高达</a:t>
                      </a:r>
                      <a:r>
                        <a:rPr lang="en-US" altLang="zh-CN"/>
                        <a:t>1.5625ns</a:t>
                      </a:r>
                      <a:endParaRPr lang="en-US" altLang="zh-CN"/>
                    </a:p>
                  </a:txBody>
                  <a:tcPr/>
                </a:tc>
              </a:tr>
              <a:tr h="381000">
                <a:tc>
                  <a:txBody>
                    <a:bodyPr/>
                    <a:p>
                      <a:pPr>
                        <a:buNone/>
                      </a:pPr>
                      <a:r>
                        <a:rPr lang="zh-CN" altLang="en-US"/>
                        <a:t>死区时间</a:t>
                      </a:r>
                      <a:endParaRPr lang="zh-CN" altLang="en-US"/>
                    </a:p>
                  </a:txBody>
                  <a:tcPr/>
                </a:tc>
                <a:tc>
                  <a:txBody>
                    <a:bodyPr/>
                    <a:p>
                      <a:pPr>
                        <a:buNone/>
                      </a:pPr>
                      <a:r>
                        <a:rPr lang="en-US" altLang="zh-CN"/>
                        <a:t>TOTpulsetime+475ns</a:t>
                      </a:r>
                      <a:endParaRPr lang="en-US" altLang="zh-CN"/>
                    </a:p>
                  </a:txBody>
                  <a:tcPr/>
                </a:tc>
              </a:tr>
            </a:tbl>
          </a:graphicData>
        </a:graphic>
      </p:graphicFrame>
      <p:pic>
        <p:nvPicPr>
          <p:cNvPr id="4" name="图片 3"/>
          <p:cNvPicPr>
            <a:picLocks noChangeAspect="1"/>
          </p:cNvPicPr>
          <p:nvPr>
            <p:custDataLst>
              <p:tags r:id="rId2"/>
            </p:custDataLst>
          </p:nvPr>
        </p:nvPicPr>
        <p:blipFill>
          <a:blip r:embed="rId3"/>
          <a:stretch>
            <a:fillRect/>
          </a:stretch>
        </p:blipFill>
        <p:spPr>
          <a:xfrm>
            <a:off x="5376545" y="771525"/>
            <a:ext cx="6815455" cy="4962525"/>
          </a:xfrm>
          <a:prstGeom prst="rect">
            <a:avLst/>
          </a:prstGeom>
        </p:spPr>
      </p:pic>
      <p:sp>
        <p:nvSpPr>
          <p:cNvPr id="5" name="文本框 4"/>
          <p:cNvSpPr txBox="1"/>
          <p:nvPr>
            <p:custDataLst>
              <p:tags r:id="rId4"/>
            </p:custDataLst>
          </p:nvPr>
        </p:nvSpPr>
        <p:spPr>
          <a:xfrm>
            <a:off x="6095365" y="5803900"/>
            <a:ext cx="5524500" cy="922020"/>
          </a:xfrm>
          <a:prstGeom prst="rect">
            <a:avLst/>
          </a:prstGeom>
          <a:noFill/>
        </p:spPr>
        <p:txBody>
          <a:bodyPr wrap="square" rtlCol="0" anchor="t">
            <a:spAutoFit/>
          </a:bodyPr>
          <a:p>
            <a:pPr marL="285750" indent="-285750">
              <a:buFont typeface="Wingdings" panose="05000000000000000000" charset="0"/>
              <a:buChar char="u"/>
            </a:pPr>
            <a:r>
              <a:rPr lang="en-US" altLang="zh-CN">
                <a:sym typeface="+mn-ea"/>
              </a:rPr>
              <a:t>256</a:t>
            </a:r>
            <a:r>
              <a:rPr lang="zh-CN" altLang="en-US">
                <a:sym typeface="+mn-ea"/>
              </a:rPr>
              <a:t>列像素被分为128双列;</a:t>
            </a:r>
            <a:endParaRPr lang="zh-CN" altLang="en-US">
              <a:sym typeface="+mn-ea"/>
            </a:endParaRPr>
          </a:p>
          <a:p>
            <a:pPr marL="285750" indent="-285750">
              <a:buFont typeface="Wingdings" panose="05000000000000000000" charset="0"/>
              <a:buChar char="u"/>
            </a:pPr>
            <a:r>
              <a:rPr lang="zh-CN" altLang="en-US">
                <a:sym typeface="+mn-ea"/>
              </a:rPr>
              <a:t>每个双列又分成64个超像素（SuperPixel，由4×2=8个像素构成）</a:t>
            </a:r>
            <a:endParaRPr lang="zh-CN" altLang="en-US">
              <a:sym typeface="+mn-ea"/>
            </a:endParaRPr>
          </a:p>
        </p:txBody>
      </p:sp>
      <p:sp>
        <p:nvSpPr>
          <p:cNvPr id="6" name="文本框 5"/>
          <p:cNvSpPr txBox="1"/>
          <p:nvPr>
            <p:custDataLst>
              <p:tags r:id="rId5"/>
            </p:custDataLst>
          </p:nvPr>
        </p:nvSpPr>
        <p:spPr>
          <a:xfrm>
            <a:off x="86995" y="3639185"/>
            <a:ext cx="4940935" cy="3218815"/>
          </a:xfrm>
          <a:prstGeom prst="rect">
            <a:avLst/>
          </a:prstGeom>
          <a:noFill/>
        </p:spPr>
        <p:txBody>
          <a:bodyPr wrap="square" rtlCol="0">
            <a:noAutofit/>
          </a:bodyPr>
          <a:p>
            <a:pPr indent="0" fontAlgn="auto">
              <a:lnSpc>
                <a:spcPct val="150000"/>
              </a:lnSpc>
            </a:pPr>
            <a:r>
              <a:rPr lang="zh-CN" altLang="en-US">
                <a:sym typeface="+mn-ea"/>
              </a:rPr>
              <a:t>像素信息:</a:t>
            </a:r>
            <a:endParaRPr lang="zh-CN" altLang="en-US"/>
          </a:p>
          <a:p>
            <a:pPr marL="285750" indent="-285750" fontAlgn="auto">
              <a:lnSpc>
                <a:spcPct val="150000"/>
              </a:lnSpc>
              <a:buFont typeface="Wingdings" panose="05000000000000000000" charset="0"/>
              <a:buChar char="Ø"/>
            </a:pPr>
            <a:r>
              <a:rPr lang="zh-CN" altLang="en-US">
                <a:sym typeface="+mn-ea"/>
              </a:rPr>
              <a:t>到达时间(ToA)和快速到达时间(fToA)：关于粒子被检测到的时间信息，分辨率高达1.5625ns</a:t>
            </a:r>
            <a:endParaRPr lang="zh-CN" altLang="en-US"/>
          </a:p>
          <a:p>
            <a:pPr marL="285750" indent="-285750" fontAlgn="auto">
              <a:lnSpc>
                <a:spcPct val="150000"/>
              </a:lnSpc>
              <a:buFont typeface="Wingdings" panose="05000000000000000000" charset="0"/>
              <a:buChar char="Ø"/>
            </a:pPr>
            <a:r>
              <a:rPr lang="zh-CN" altLang="en-US">
                <a:sym typeface="+mn-ea"/>
              </a:rPr>
              <a:t>超过阈值</a:t>
            </a:r>
            <a:r>
              <a:rPr lang="zh-CN" altLang="en-US">
                <a:sym typeface="+mn-ea"/>
              </a:rPr>
              <a:t>时间</a:t>
            </a:r>
            <a:r>
              <a:rPr lang="zh-CN" altLang="en-US">
                <a:sym typeface="+mn-ea"/>
              </a:rPr>
              <a:t>(ToT)：对入射粒子能量的间接测量(通过测量事件超过阈值的时间)</a:t>
            </a:r>
            <a:endParaRPr lang="zh-CN" altLang="en-US"/>
          </a:p>
          <a:p>
            <a:pPr marL="285750" indent="-285750" fontAlgn="auto">
              <a:lnSpc>
                <a:spcPct val="150000"/>
              </a:lnSpc>
              <a:buFont typeface="Wingdings" panose="05000000000000000000" charset="0"/>
              <a:buChar char="Ø"/>
            </a:pPr>
            <a:r>
              <a:rPr lang="zh-CN" altLang="en-US">
                <a:sym typeface="+mn-ea"/>
              </a:rPr>
              <a:t>HitCount(PC)：检测到的粒子数</a:t>
            </a:r>
            <a:endParaRPr lang="zh-CN" altLang="en-US"/>
          </a:p>
          <a:p>
            <a:endParaRPr lang="zh-CN" altLang="en-US"/>
          </a:p>
        </p:txBody>
      </p:sp>
      <p:sp>
        <p:nvSpPr>
          <p:cNvPr id="7" name="灯片编号占位符 6"/>
          <p:cNvSpPr>
            <a:spLocks noGrp="1"/>
          </p:cNvSpPr>
          <p:nvPr>
            <p:ph type="sldNum" sz="quarter" idx="4"/>
          </p:nvPr>
        </p:nvSpPr>
        <p:spPr/>
        <p:txBody>
          <a:bodyPr/>
          <a:p>
            <a:fld id="{3A270FAB-2E32-4B70-91F8-C307173C45F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solidFill>
                  <a:schemeClr val="bg1"/>
                </a:solidFill>
              </a:rPr>
              <a:t>五、</a:t>
            </a:r>
            <a:r>
              <a:rPr lang="en-US" altLang="zh-CN">
                <a:solidFill>
                  <a:schemeClr val="bg1"/>
                </a:solidFill>
              </a:rPr>
              <a:t>TimePix</a:t>
            </a:r>
            <a:r>
              <a:rPr lang="zh-CN" altLang="en-US">
                <a:solidFill>
                  <a:schemeClr val="bg1"/>
                </a:solidFill>
              </a:rPr>
              <a:t>数据格式</a:t>
            </a:r>
            <a:endParaRPr lang="zh-CN" altLang="en-US">
              <a:solidFill>
                <a:schemeClr val="bg1"/>
              </a:solidFill>
            </a:endParaRPr>
          </a:p>
        </p:txBody>
      </p:sp>
      <p:graphicFrame>
        <p:nvGraphicFramePr>
          <p:cNvPr id="4" name="表格 3"/>
          <p:cNvGraphicFramePr/>
          <p:nvPr>
            <p:custDataLst>
              <p:tags r:id="rId1"/>
            </p:custDataLst>
          </p:nvPr>
        </p:nvGraphicFramePr>
        <p:xfrm>
          <a:off x="5093970" y="2349500"/>
          <a:ext cx="6981825" cy="781050"/>
        </p:xfrm>
        <a:graphic>
          <a:graphicData uri="http://schemas.openxmlformats.org/drawingml/2006/table">
            <a:tbl>
              <a:tblPr firstRow="1" bandRow="1">
                <a:tableStyleId>{5C22544A-7EE6-4342-B048-85BDC9FD1C3A}</a:tableStyleId>
              </a:tblPr>
              <a:tblGrid>
                <a:gridCol w="2327275"/>
                <a:gridCol w="2327275"/>
                <a:gridCol w="2327275"/>
              </a:tblGrid>
              <a:tr h="400050">
                <a:tc gridSpan="3">
                  <a:txBody>
                    <a:bodyPr/>
                    <a:p>
                      <a:pPr algn="ctr">
                        <a:buNone/>
                      </a:pPr>
                      <a:r>
                        <a:rPr lang="en-US" altLang="zh-CN"/>
                        <a:t>Address[15:0]</a:t>
                      </a:r>
                      <a:endParaRPr lang="zh-CN" altLang="en-US"/>
                    </a:p>
                  </a:txBody>
                  <a:tcPr/>
                </a:tc>
                <a:tc hMerge="1">
                  <a:tcPr/>
                </a:tc>
                <a:tc hMerge="1">
                  <a:tcPr/>
                </a:tc>
              </a:tr>
              <a:tr h="381000">
                <a:tc>
                  <a:txBody>
                    <a:bodyPr/>
                    <a:p>
                      <a:pPr algn="ctr">
                        <a:buNone/>
                      </a:pPr>
                      <a:r>
                        <a:rPr lang="en-US" altLang="zh-CN"/>
                        <a:t>EoC_address[15:9]</a:t>
                      </a:r>
                      <a:endParaRPr lang="en-US" altLang="zh-CN"/>
                    </a:p>
                  </a:txBody>
                  <a:tcPr/>
                </a:tc>
                <a:tc>
                  <a:txBody>
                    <a:bodyPr/>
                    <a:p>
                      <a:pPr algn="ctr">
                        <a:buNone/>
                      </a:pPr>
                      <a:r>
                        <a:rPr lang="en-US" altLang="zh-CN"/>
                        <a:t>SP_address[8:3]</a:t>
                      </a:r>
                      <a:endParaRPr lang="en-US" altLang="zh-CN"/>
                    </a:p>
                  </a:txBody>
                  <a:tcPr/>
                </a:tc>
                <a:tc>
                  <a:txBody>
                    <a:bodyPr/>
                    <a:p>
                      <a:pPr algn="ctr">
                        <a:buNone/>
                      </a:pPr>
                      <a:r>
                        <a:rPr lang="en-US" altLang="zh-CN"/>
                        <a:t>Pixel_address[2:0]</a:t>
                      </a:r>
                      <a:endParaRPr lang="en-US" altLang="zh-CN"/>
                    </a:p>
                  </a:txBody>
                  <a:tcPr/>
                </a:tc>
              </a:tr>
            </a:tbl>
          </a:graphicData>
        </a:graphic>
      </p:graphicFrame>
      <p:sp>
        <p:nvSpPr>
          <p:cNvPr id="3" name="文本框 2"/>
          <p:cNvSpPr txBox="1"/>
          <p:nvPr>
            <p:custDataLst>
              <p:tags r:id="rId2"/>
            </p:custDataLst>
          </p:nvPr>
        </p:nvSpPr>
        <p:spPr>
          <a:xfrm>
            <a:off x="2339975" y="4693920"/>
            <a:ext cx="7511415" cy="1476375"/>
          </a:xfrm>
          <a:prstGeom prst="rect">
            <a:avLst/>
          </a:prstGeom>
          <a:noFill/>
        </p:spPr>
        <p:txBody>
          <a:bodyPr wrap="square" rtlCol="0">
            <a:spAutoFit/>
          </a:bodyPr>
          <a:p>
            <a:pPr marL="285750" indent="-285750" fontAlgn="auto">
              <a:lnSpc>
                <a:spcPct val="150000"/>
              </a:lnSpc>
              <a:buFont typeface="Wingdings" panose="05000000000000000000" charset="0"/>
              <a:buChar char="Ø"/>
            </a:pPr>
            <a:r>
              <a:rPr lang="zh-CN" altLang="en-US" sz="2000"/>
              <a:t>EoC_address为双列地址（128个双列需要15-9+1=7bit）</a:t>
            </a:r>
            <a:endParaRPr lang="zh-CN" altLang="en-US" sz="2000"/>
          </a:p>
          <a:p>
            <a:pPr marL="285750" indent="-285750" fontAlgn="auto">
              <a:lnSpc>
                <a:spcPct val="150000"/>
              </a:lnSpc>
              <a:buFont typeface="Wingdings" panose="05000000000000000000" charset="0"/>
              <a:buChar char="Ø"/>
            </a:pPr>
            <a:r>
              <a:rPr lang="zh-CN" altLang="en-US" sz="2000"/>
              <a:t>SP_address为超像素地址（64个超像素需要8-3+1=6bit）</a:t>
            </a:r>
            <a:endParaRPr lang="zh-CN" altLang="en-US" sz="2000"/>
          </a:p>
          <a:p>
            <a:pPr marL="285750" indent="-285750" fontAlgn="auto">
              <a:lnSpc>
                <a:spcPct val="150000"/>
              </a:lnSpc>
              <a:buFont typeface="Wingdings" panose="05000000000000000000" charset="0"/>
              <a:buChar char="Ø"/>
            </a:pPr>
            <a:r>
              <a:rPr lang="zh-CN" altLang="en-US" sz="2000"/>
              <a:t>Pixel_address为像素在超像素中的位置（8个像素需要3bit）</a:t>
            </a:r>
            <a:endParaRPr lang="zh-CN" altLang="en-US" sz="2000"/>
          </a:p>
        </p:txBody>
      </p:sp>
      <p:pic>
        <p:nvPicPr>
          <p:cNvPr id="5" name="图片 4"/>
          <p:cNvPicPr>
            <a:picLocks noChangeAspect="1"/>
          </p:cNvPicPr>
          <p:nvPr>
            <p:custDataLst>
              <p:tags r:id="rId3"/>
            </p:custDataLst>
          </p:nvPr>
        </p:nvPicPr>
        <p:blipFill>
          <a:blip r:embed="rId4"/>
          <a:stretch>
            <a:fillRect/>
          </a:stretch>
        </p:blipFill>
        <p:spPr>
          <a:xfrm>
            <a:off x="38100" y="771525"/>
            <a:ext cx="4973955" cy="3622040"/>
          </a:xfrm>
          <a:prstGeom prst="rect">
            <a:avLst/>
          </a:prstGeom>
        </p:spPr>
      </p:pic>
      <p:sp>
        <p:nvSpPr>
          <p:cNvPr id="6" name="灯片编号占位符 5"/>
          <p:cNvSpPr>
            <a:spLocks noGrp="1"/>
          </p:cNvSpPr>
          <p:nvPr>
            <p:ph type="sldNum" sz="quarter" idx="4"/>
          </p:nvPr>
        </p:nvSpPr>
        <p:spPr/>
        <p:txBody>
          <a:bodyPr/>
          <a:p>
            <a:fld id="{3A270FAB-2E32-4B70-91F8-C307173C45F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solidFill>
                  <a:schemeClr val="bg1"/>
                </a:solidFill>
              </a:rPr>
              <a:t>五、</a:t>
            </a:r>
            <a:r>
              <a:rPr lang="en-US" altLang="zh-CN">
                <a:solidFill>
                  <a:schemeClr val="bg1"/>
                </a:solidFill>
              </a:rPr>
              <a:t>TimePix</a:t>
            </a:r>
            <a:r>
              <a:rPr lang="zh-CN" altLang="en-US">
                <a:solidFill>
                  <a:schemeClr val="bg1"/>
                </a:solidFill>
              </a:rPr>
              <a:t>工作模式</a:t>
            </a:r>
            <a:endParaRPr lang="zh-CN" altLang="en-US">
              <a:solidFill>
                <a:schemeClr val="bg1"/>
              </a:solidFill>
            </a:endParaRPr>
          </a:p>
        </p:txBody>
      </p:sp>
      <p:graphicFrame>
        <p:nvGraphicFramePr>
          <p:cNvPr id="5" name="表格 4"/>
          <p:cNvGraphicFramePr/>
          <p:nvPr>
            <p:custDataLst>
              <p:tags r:id="rId1"/>
            </p:custDataLst>
          </p:nvPr>
        </p:nvGraphicFramePr>
        <p:xfrm>
          <a:off x="1020445" y="824865"/>
          <a:ext cx="10152000" cy="4396105"/>
        </p:xfrm>
        <a:graphic>
          <a:graphicData uri="http://schemas.openxmlformats.org/drawingml/2006/table">
            <a:tbl>
              <a:tblPr firstRow="1" bandRow="1">
                <a:tableStyleId>{5C22544A-7EE6-4342-B048-85BDC9FD1C3A}</a:tableStyleId>
              </a:tblPr>
              <a:tblGrid>
                <a:gridCol w="1830705"/>
                <a:gridCol w="1610995"/>
                <a:gridCol w="2313560"/>
                <a:gridCol w="2121535"/>
                <a:gridCol w="2275205"/>
              </a:tblGrid>
              <a:tr h="381000">
                <a:tc>
                  <a:txBody>
                    <a:bodyPr/>
                    <a:p>
                      <a:pPr algn="ctr">
                        <a:buNone/>
                      </a:pPr>
                      <a:r>
                        <a:rPr lang="zh-CN" altLang="en-US"/>
                        <a:t>获取模式</a:t>
                      </a:r>
                      <a:endParaRPr lang="zh-CN" altLang="en-US"/>
                    </a:p>
                  </a:txBody>
                  <a:tcPr/>
                </a:tc>
                <a:tc>
                  <a:txBody>
                    <a:bodyPr/>
                    <a:p>
                      <a:pPr algn="ctr">
                        <a:buNone/>
                      </a:pPr>
                      <a:r>
                        <a:rPr lang="zh-CN" altLang="en-US"/>
                        <a:t>高精度时间戳</a:t>
                      </a:r>
                      <a:endParaRPr lang="zh-CN" altLang="en-US"/>
                    </a:p>
                  </a:txBody>
                  <a:tcPr/>
                </a:tc>
                <a:tc gridSpan="3">
                  <a:txBody>
                    <a:bodyPr/>
                    <a:p>
                      <a:pPr algn="ctr">
                        <a:buNone/>
                      </a:pPr>
                      <a:r>
                        <a:rPr lang="zh-CN" altLang="en-US"/>
                        <a:t>28bit计数器内容和布局</a:t>
                      </a:r>
                      <a:endParaRPr lang="zh-CN" altLang="en-US"/>
                    </a:p>
                  </a:txBody>
                  <a:tcPr/>
                </a:tc>
                <a:tc hMerge="1">
                  <a:tcPr/>
                </a:tc>
                <a:tc hMerge="1">
                  <a:tcPr/>
                </a:tc>
              </a:tr>
              <a:tr h="814705">
                <a:tc rowSpan="2">
                  <a:txBody>
                    <a:bodyPr/>
                    <a:p>
                      <a:pPr algn="ctr">
                        <a:buNone/>
                      </a:pPr>
                      <a:r>
                        <a:rPr lang="zh-CN" altLang="en-US"/>
                        <a:t>TOA&amp;TOT</a:t>
                      </a:r>
                      <a:endParaRPr lang="zh-CN" altLang="en-US"/>
                    </a:p>
                  </a:txBody>
                  <a:tcPr/>
                </a:tc>
                <a:tc>
                  <a:txBody>
                    <a:bodyPr/>
                    <a:p>
                      <a:pPr algn="ctr">
                        <a:buNone/>
                      </a:pPr>
                      <a:r>
                        <a:rPr lang="zh-CN" altLang="en-US"/>
                        <a:t>是</a:t>
                      </a:r>
                      <a:endParaRPr lang="zh-CN" altLang="en-US"/>
                    </a:p>
                  </a:txBody>
                  <a:tcPr/>
                </a:tc>
                <a:tc>
                  <a:txBody>
                    <a:bodyPr/>
                    <a:p>
                      <a:pPr algn="ctr">
                        <a:buNone/>
                      </a:pPr>
                      <a:r>
                        <a:rPr lang="zh-CN" altLang="en-US"/>
                        <a:t>14bitTOA</a:t>
                      </a:r>
                      <a:endParaRPr lang="zh-CN" altLang="en-US"/>
                    </a:p>
                    <a:p>
                      <a:pPr algn="ctr">
                        <a:buNone/>
                      </a:pPr>
                      <a:endParaRPr lang="zh-CN" altLang="en-US" sz="1800">
                        <a:sym typeface="+mn-ea"/>
                      </a:endParaRPr>
                    </a:p>
                  </a:txBody>
                  <a:tcPr/>
                </a:tc>
                <a:tc>
                  <a:txBody>
                    <a:bodyPr/>
                    <a:p>
                      <a:pPr algn="ctr">
                        <a:buNone/>
                      </a:pPr>
                      <a:r>
                        <a:rPr lang="zh-CN" altLang="en-US" sz="1800">
                          <a:sym typeface="+mn-ea"/>
                        </a:rPr>
                        <a:t>10bitTOT</a:t>
                      </a:r>
                      <a:endParaRPr lang="zh-CN" altLang="en-US" sz="1800"/>
                    </a:p>
                    <a:p>
                      <a:pPr algn="ctr">
                        <a:buNone/>
                      </a:pPr>
                      <a:endParaRPr lang="zh-CN" altLang="en-US"/>
                    </a:p>
                  </a:txBody>
                  <a:tcPr/>
                </a:tc>
                <a:tc>
                  <a:txBody>
                    <a:bodyPr/>
                    <a:p>
                      <a:pPr algn="ctr">
                        <a:buNone/>
                      </a:pPr>
                      <a:r>
                        <a:rPr lang="zh-CN" altLang="en-US" sz="1800">
                          <a:sym typeface="+mn-ea"/>
                        </a:rPr>
                        <a:t>4bitFTOA</a:t>
                      </a:r>
                      <a:endParaRPr lang="zh-CN" altLang="en-US" sz="1800"/>
                    </a:p>
                    <a:p>
                      <a:pPr algn="ctr">
                        <a:buNone/>
                      </a:pPr>
                      <a:endParaRPr lang="zh-CN" altLang="en-US"/>
                    </a:p>
                  </a:txBody>
                  <a:tcPr/>
                </a:tc>
              </a:tr>
              <a:tr h="525145">
                <a:tc vMerge="1">
                  <a:tcPr/>
                </a:tc>
                <a:tc>
                  <a:txBody>
                    <a:bodyPr/>
                    <a:p>
                      <a:pPr algn="ctr">
                        <a:buNone/>
                      </a:pPr>
                      <a:r>
                        <a:rPr lang="zh-CN" altLang="en-US"/>
                        <a:t>否</a:t>
                      </a:r>
                      <a:endParaRPr lang="zh-CN" altLang="en-US"/>
                    </a:p>
                  </a:txBody>
                  <a:tcPr/>
                </a:tc>
                <a:tc>
                  <a:txBody>
                    <a:bodyPr/>
                    <a:p>
                      <a:pPr algn="ctr">
                        <a:buNone/>
                      </a:pPr>
                      <a:r>
                        <a:rPr lang="zh-CN" altLang="en-US" sz="1800">
                          <a:sym typeface="+mn-ea"/>
                        </a:rPr>
                        <a:t>14bitTOA</a:t>
                      </a:r>
                      <a:endParaRPr lang="zh-CN" altLang="en-US" sz="1800">
                        <a:sym typeface="+mn-ea"/>
                      </a:endParaRPr>
                    </a:p>
                    <a:p>
                      <a:pPr algn="ctr">
                        <a:buNone/>
                      </a:pPr>
                      <a:endParaRPr lang="zh-CN" altLang="en-US" sz="1800">
                        <a:sym typeface="+mn-ea"/>
                      </a:endParaRPr>
                    </a:p>
                  </a:txBody>
                  <a:tcPr/>
                </a:tc>
                <a:tc>
                  <a:txBody>
                    <a:bodyPr/>
                    <a:p>
                      <a:pPr algn="ctr">
                        <a:buNone/>
                      </a:pPr>
                      <a:r>
                        <a:rPr lang="zh-CN" altLang="en-US" sz="1800">
                          <a:sym typeface="+mn-ea"/>
                        </a:rPr>
                        <a:t>10bitTOT</a:t>
                      </a:r>
                      <a:endParaRPr lang="zh-CN" altLang="en-US" sz="1800"/>
                    </a:p>
                    <a:p>
                      <a:pPr algn="ctr">
                        <a:buNone/>
                      </a:pPr>
                      <a:endParaRPr lang="zh-CN" altLang="en-US"/>
                    </a:p>
                  </a:txBody>
                  <a:tcPr/>
                </a:tc>
                <a:tc>
                  <a:txBody>
                    <a:bodyPr/>
                    <a:p>
                      <a:pPr algn="ctr">
                        <a:buNone/>
                      </a:pPr>
                      <a:r>
                        <a:rPr lang="zh-CN" altLang="en-US" sz="1800">
                          <a:sym typeface="+mn-ea"/>
                        </a:rPr>
                        <a:t>4bitHitCounter</a:t>
                      </a:r>
                      <a:endParaRPr lang="zh-CN" altLang="en-US" sz="1800"/>
                    </a:p>
                    <a:p>
                      <a:pPr algn="ctr">
                        <a:buNone/>
                      </a:pPr>
                      <a:endParaRPr lang="zh-CN" altLang="en-US"/>
                    </a:p>
                  </a:txBody>
                  <a:tcPr/>
                </a:tc>
              </a:tr>
              <a:tr h="381000">
                <a:tc rowSpan="2">
                  <a:txBody>
                    <a:bodyPr/>
                    <a:p>
                      <a:pPr algn="ctr">
                        <a:buNone/>
                      </a:pPr>
                      <a:r>
                        <a:rPr lang="zh-CN" altLang="en-US"/>
                        <a:t>OnlyTOA</a:t>
                      </a:r>
                      <a:endParaRPr lang="zh-CN" altLang="en-US"/>
                    </a:p>
                  </a:txBody>
                  <a:tcPr/>
                </a:tc>
                <a:tc>
                  <a:txBody>
                    <a:bodyPr/>
                    <a:p>
                      <a:pPr algn="ctr">
                        <a:buNone/>
                      </a:pPr>
                      <a:r>
                        <a:rPr lang="zh-CN" altLang="en-US"/>
                        <a:t>是</a:t>
                      </a:r>
                      <a:endParaRPr lang="zh-CN" altLang="en-US"/>
                    </a:p>
                  </a:txBody>
                  <a:tcPr/>
                </a:tc>
                <a:tc>
                  <a:txBody>
                    <a:bodyPr/>
                    <a:p>
                      <a:pPr algn="ctr">
                        <a:buNone/>
                      </a:pPr>
                      <a:r>
                        <a:rPr lang="zh-CN" altLang="en-US"/>
                        <a:t>14bitTOA</a:t>
                      </a:r>
                      <a:endParaRPr lang="zh-CN" altLang="en-US"/>
                    </a:p>
                  </a:txBody>
                  <a:tcPr/>
                </a:tc>
                <a:tc>
                  <a:txBody>
                    <a:bodyPr/>
                    <a:p>
                      <a:pPr algn="ctr">
                        <a:buNone/>
                      </a:pPr>
                      <a:r>
                        <a:rPr lang="zh-CN" altLang="en-US" sz="1800">
                          <a:sym typeface="+mn-ea"/>
                        </a:rPr>
                        <a:t>10bitDummy</a:t>
                      </a:r>
                      <a:endParaRPr lang="zh-CN" altLang="en-US"/>
                    </a:p>
                  </a:txBody>
                  <a:tcPr/>
                </a:tc>
                <a:tc>
                  <a:txBody>
                    <a:bodyPr/>
                    <a:p>
                      <a:pPr algn="ctr">
                        <a:buNone/>
                      </a:pPr>
                      <a:r>
                        <a:rPr lang="zh-CN" altLang="en-US" sz="1800">
                          <a:sym typeface="+mn-ea"/>
                        </a:rPr>
                        <a:t>4bitFTOA</a:t>
                      </a:r>
                      <a:endParaRPr lang="zh-CN" altLang="en-US" sz="1800"/>
                    </a:p>
                    <a:p>
                      <a:pPr algn="ctr">
                        <a:buNone/>
                      </a:pPr>
                      <a:endParaRPr lang="zh-CN" altLang="en-US"/>
                    </a:p>
                  </a:txBody>
                  <a:tcPr/>
                </a:tc>
              </a:tr>
              <a:tr h="499745">
                <a:tc vMerge="1">
                  <a:tcPr/>
                </a:tc>
                <a:tc>
                  <a:txBody>
                    <a:bodyPr/>
                    <a:p>
                      <a:pPr algn="ctr">
                        <a:buNone/>
                      </a:pPr>
                      <a:r>
                        <a:rPr lang="zh-CN" altLang="en-US"/>
                        <a:t>否</a:t>
                      </a:r>
                      <a:endParaRPr lang="zh-CN" altLang="en-US"/>
                    </a:p>
                  </a:txBody>
                  <a:tcPr/>
                </a:tc>
                <a:tc>
                  <a:txBody>
                    <a:bodyPr/>
                    <a:p>
                      <a:pPr algn="ctr">
                        <a:buNone/>
                      </a:pPr>
                      <a:r>
                        <a:rPr lang="zh-CN" altLang="en-US"/>
                        <a:t>14bitTOA</a:t>
                      </a:r>
                      <a:endParaRPr lang="zh-CN" altLang="en-US"/>
                    </a:p>
                  </a:txBody>
                  <a:tcPr/>
                </a:tc>
                <a:tc>
                  <a:txBody>
                    <a:bodyPr/>
                    <a:p>
                      <a:pPr algn="ctr">
                        <a:buNone/>
                      </a:pPr>
                      <a:r>
                        <a:rPr lang="zh-CN" altLang="en-US" sz="1800">
                          <a:sym typeface="+mn-ea"/>
                        </a:rPr>
                        <a:t>10bitDummy</a:t>
                      </a:r>
                      <a:endParaRPr lang="zh-CN" altLang="en-US"/>
                    </a:p>
                  </a:txBody>
                  <a:tcPr/>
                </a:tc>
                <a:tc>
                  <a:txBody>
                    <a:bodyPr/>
                    <a:p>
                      <a:pPr algn="ctr">
                        <a:buNone/>
                      </a:pPr>
                      <a:r>
                        <a:rPr lang="zh-CN" altLang="en-US" sz="1800">
                          <a:sym typeface="+mn-ea"/>
                        </a:rPr>
                        <a:t>4bitHitCounter</a:t>
                      </a:r>
                      <a:endParaRPr lang="zh-CN" altLang="en-US" sz="1800"/>
                    </a:p>
                    <a:p>
                      <a:pPr algn="ctr">
                        <a:buNone/>
                      </a:pPr>
                      <a:endParaRPr lang="zh-CN" altLang="en-US"/>
                    </a:p>
                  </a:txBody>
                  <a:tcPr/>
                </a:tc>
              </a:tr>
              <a:tr h="381000">
                <a:tc rowSpan="2">
                  <a:txBody>
                    <a:bodyPr/>
                    <a:p>
                      <a:pPr algn="ctr">
                        <a:buNone/>
                      </a:pPr>
                      <a:r>
                        <a:rPr lang="zh-CN" altLang="en-US"/>
                        <a:t>EventCount&amp;IntegralTOT</a:t>
                      </a:r>
                      <a:endParaRPr lang="zh-CN" altLang="en-US"/>
                    </a:p>
                  </a:txBody>
                  <a:tcPr/>
                </a:tc>
                <a:tc>
                  <a:txBody>
                    <a:bodyPr/>
                    <a:p>
                      <a:pPr algn="ctr">
                        <a:buNone/>
                      </a:pPr>
                      <a:r>
                        <a:rPr lang="zh-CN" altLang="en-US"/>
                        <a:t>是</a:t>
                      </a:r>
                      <a:endParaRPr lang="zh-CN" altLang="en-US"/>
                    </a:p>
                  </a:txBody>
                  <a:tcPr/>
                </a:tc>
                <a:tc>
                  <a:txBody>
                    <a:bodyPr/>
                    <a:p>
                      <a:pPr algn="ctr">
                        <a:buNone/>
                      </a:pPr>
                      <a:r>
                        <a:rPr lang="zh-CN" altLang="en-US"/>
                        <a:t>14bitIntegralTOT</a:t>
                      </a:r>
                      <a:endParaRPr lang="zh-CN" altLang="en-US"/>
                    </a:p>
                  </a:txBody>
                  <a:tcPr/>
                </a:tc>
                <a:tc>
                  <a:txBody>
                    <a:bodyPr/>
                    <a:p>
                      <a:pPr algn="ctr">
                        <a:buNone/>
                      </a:pPr>
                      <a:r>
                        <a:rPr lang="zh-CN" altLang="en-US" sz="1800">
                          <a:sym typeface="+mn-ea"/>
                        </a:rPr>
                        <a:t>10bitHitCounter</a:t>
                      </a:r>
                      <a:endParaRPr lang="zh-CN" altLang="en-US" sz="1800">
                        <a:sym typeface="+mn-ea"/>
                      </a:endParaRPr>
                    </a:p>
                  </a:txBody>
                  <a:tcPr/>
                </a:tc>
                <a:tc>
                  <a:txBody>
                    <a:bodyPr/>
                    <a:p>
                      <a:pPr algn="ctr">
                        <a:buNone/>
                      </a:pPr>
                      <a:r>
                        <a:rPr lang="zh-CN" altLang="en-US" sz="1800">
                          <a:sym typeface="+mn-ea"/>
                        </a:rPr>
                        <a:t>4bitDummy</a:t>
                      </a:r>
                      <a:endParaRPr lang="zh-CN" altLang="en-US" sz="1800"/>
                    </a:p>
                    <a:p>
                      <a:pPr algn="ctr">
                        <a:buNone/>
                      </a:pPr>
                      <a:endParaRPr lang="zh-CN" altLang="en-US"/>
                    </a:p>
                  </a:txBody>
                  <a:tcPr/>
                </a:tc>
              </a:tr>
              <a:tr h="0">
                <a:tc vMerge="1">
                  <a:tcPr/>
                </a:tc>
                <a:tc>
                  <a:txBody>
                    <a:bodyPr/>
                    <a:p>
                      <a:pPr algn="ctr">
                        <a:buNone/>
                      </a:pPr>
                      <a:r>
                        <a:rPr lang="zh-CN" altLang="en-US"/>
                        <a:t>否</a:t>
                      </a:r>
                      <a:endParaRPr lang="zh-CN" altLang="en-US"/>
                    </a:p>
                  </a:txBody>
                  <a:tcPr/>
                </a:tc>
                <a:tc>
                  <a:txBody>
                    <a:bodyPr/>
                    <a:p>
                      <a:pPr algn="ctr">
                        <a:buNone/>
                      </a:pPr>
                      <a:r>
                        <a:rPr lang="zh-CN" altLang="en-US"/>
                        <a:t>14bitIntegralTOT</a:t>
                      </a:r>
                      <a:endParaRPr lang="zh-CN" altLang="en-US"/>
                    </a:p>
                  </a:txBody>
                  <a:tcPr/>
                </a:tc>
                <a:tc>
                  <a:txBody>
                    <a:bodyPr/>
                    <a:p>
                      <a:pPr algn="ctr">
                        <a:buNone/>
                      </a:pPr>
                      <a:r>
                        <a:rPr lang="zh-CN" altLang="en-US" sz="1800">
                          <a:sym typeface="+mn-ea"/>
                        </a:rPr>
                        <a:t>10bitHitCounter</a:t>
                      </a:r>
                      <a:endParaRPr lang="zh-CN" altLang="en-US"/>
                    </a:p>
                  </a:txBody>
                  <a:tcPr/>
                </a:tc>
                <a:tc>
                  <a:txBody>
                    <a:bodyPr/>
                    <a:p>
                      <a:pPr algn="ctr">
                        <a:buNone/>
                      </a:pPr>
                      <a:r>
                        <a:rPr lang="zh-CN" altLang="en-US" sz="1800">
                          <a:sym typeface="+mn-ea"/>
                        </a:rPr>
                        <a:t>4bitHitCounter</a:t>
                      </a:r>
                      <a:endParaRPr lang="zh-CN" altLang="en-US" sz="1800"/>
                    </a:p>
                    <a:p>
                      <a:pPr algn="ctr">
                        <a:buNone/>
                      </a:pPr>
                      <a:endParaRPr lang="zh-CN" altLang="en-US"/>
                    </a:p>
                  </a:txBody>
                  <a:tcPr/>
                </a:tc>
              </a:tr>
            </a:tbl>
          </a:graphicData>
        </a:graphic>
      </p:graphicFrame>
      <p:sp>
        <p:nvSpPr>
          <p:cNvPr id="6" name="文本框 5"/>
          <p:cNvSpPr txBox="1"/>
          <p:nvPr>
            <p:custDataLst>
              <p:tags r:id="rId2"/>
            </p:custDataLst>
          </p:nvPr>
        </p:nvSpPr>
        <p:spPr>
          <a:xfrm>
            <a:off x="5804535" y="5414010"/>
            <a:ext cx="3852545" cy="894715"/>
          </a:xfrm>
          <a:prstGeom prst="rect">
            <a:avLst/>
          </a:prstGeom>
          <a:noFill/>
        </p:spPr>
        <p:txBody>
          <a:bodyPr wrap="square" rtlCol="0">
            <a:noAutofit/>
          </a:bodyPr>
          <a:p>
            <a:pPr marL="285750" indent="-285750">
              <a:lnSpc>
                <a:spcPct val="120000"/>
              </a:lnSpc>
              <a:buFont typeface="Wingdings" panose="05000000000000000000" charset="0"/>
              <a:buChar char="l"/>
            </a:pPr>
            <a:r>
              <a:rPr lang="zh-CN" altLang="en-US"/>
              <a:t>Dummy：未用到</a:t>
            </a:r>
            <a:endParaRPr lang="zh-CN" altLang="en-US"/>
          </a:p>
          <a:p>
            <a:pPr marL="285750" indent="-285750">
              <a:lnSpc>
                <a:spcPct val="120000"/>
              </a:lnSpc>
              <a:buFont typeface="Wingdings" panose="05000000000000000000" charset="0"/>
              <a:buChar char="l"/>
            </a:pPr>
            <a:r>
              <a:rPr lang="zh-CN" altLang="en-US"/>
              <a:t>HitCounter：击中次数计数器</a:t>
            </a:r>
            <a:endParaRPr lang="zh-CN" altLang="en-US"/>
          </a:p>
        </p:txBody>
      </p:sp>
      <p:sp>
        <p:nvSpPr>
          <p:cNvPr id="7" name="文本框 6"/>
          <p:cNvSpPr txBox="1"/>
          <p:nvPr>
            <p:custDataLst>
              <p:tags r:id="rId3"/>
            </p:custDataLst>
          </p:nvPr>
        </p:nvSpPr>
        <p:spPr>
          <a:xfrm>
            <a:off x="1020445" y="5414010"/>
            <a:ext cx="4796790" cy="1087755"/>
          </a:xfrm>
          <a:prstGeom prst="rect">
            <a:avLst/>
          </a:prstGeom>
          <a:noFill/>
        </p:spPr>
        <p:txBody>
          <a:bodyPr wrap="square" rtlCol="0">
            <a:spAutoFit/>
          </a:bodyPr>
          <a:p>
            <a:pPr marL="342900" indent="-342900">
              <a:lnSpc>
                <a:spcPct val="120000"/>
              </a:lnSpc>
              <a:buFont typeface="Wingdings" panose="05000000000000000000" charset="0"/>
              <a:buChar char="l"/>
            </a:pPr>
            <a:r>
              <a:rPr lang="en-US" altLang="zh-CN"/>
              <a:t>TOA</a:t>
            </a:r>
            <a:r>
              <a:rPr lang="zh-CN" altLang="en-US"/>
              <a:t>：</a:t>
            </a:r>
            <a:r>
              <a:rPr lang="en-US" altLang="zh-CN"/>
              <a:t>TimeofArrive</a:t>
            </a:r>
            <a:endParaRPr lang="en-US" altLang="zh-CN"/>
          </a:p>
          <a:p>
            <a:pPr marL="342900" indent="-342900">
              <a:lnSpc>
                <a:spcPct val="120000"/>
              </a:lnSpc>
              <a:buFont typeface="Wingdings" panose="05000000000000000000" charset="0"/>
              <a:buChar char="l"/>
            </a:pPr>
            <a:r>
              <a:rPr lang="en-US" altLang="zh-CN"/>
              <a:t>TOT</a:t>
            </a:r>
            <a:r>
              <a:rPr lang="zh-CN" altLang="en-US"/>
              <a:t>：TimeoverThreshold</a:t>
            </a:r>
            <a:endParaRPr lang="zh-CN" altLang="en-US"/>
          </a:p>
          <a:p>
            <a:pPr marL="342900" indent="-342900">
              <a:lnSpc>
                <a:spcPct val="120000"/>
              </a:lnSpc>
              <a:buFont typeface="Wingdings" panose="05000000000000000000" charset="0"/>
              <a:buChar char="l"/>
            </a:pPr>
            <a:r>
              <a:rPr lang="zh-CN" altLang="en-US">
                <a:sym typeface="+mn-ea"/>
              </a:rPr>
              <a:t>FTOA：FastTOA</a:t>
            </a:r>
            <a:endParaRPr lang="zh-CN" altLang="en-US"/>
          </a:p>
        </p:txBody>
      </p:sp>
      <p:sp>
        <p:nvSpPr>
          <p:cNvPr id="3" name="灯片编号占位符 2"/>
          <p:cNvSpPr>
            <a:spLocks noGrp="1"/>
          </p:cNvSpPr>
          <p:nvPr>
            <p:ph type="sldNum" sz="quarter" idx="4"/>
          </p:nvPr>
        </p:nvSpPr>
        <p:spPr/>
        <p:txBody>
          <a:bodyPr/>
          <a:p>
            <a:fld id="{3A270FAB-2E32-4B70-91F8-C307173C45F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solidFill>
                  <a:schemeClr val="bg1"/>
                </a:solidFill>
              </a:rPr>
              <a:t>五、</a:t>
            </a:r>
            <a:r>
              <a:rPr lang="en-US" altLang="zh-CN">
                <a:solidFill>
                  <a:schemeClr val="bg1"/>
                </a:solidFill>
              </a:rPr>
              <a:t>TimePix</a:t>
            </a:r>
            <a:r>
              <a:rPr lang="zh-CN" altLang="en-US">
                <a:solidFill>
                  <a:schemeClr val="bg1"/>
                </a:solidFill>
              </a:rPr>
              <a:t>读出方式（不同工作模式下）</a:t>
            </a:r>
            <a:endParaRPr lang="zh-CN" altLang="en-US">
              <a:solidFill>
                <a:schemeClr val="bg1"/>
              </a:solidFill>
            </a:endParaRPr>
          </a:p>
        </p:txBody>
      </p:sp>
      <p:pic>
        <p:nvPicPr>
          <p:cNvPr id="4" name="图片 3"/>
          <p:cNvPicPr>
            <a:picLocks noChangeAspect="1"/>
          </p:cNvPicPr>
          <p:nvPr>
            <p:custDataLst>
              <p:tags r:id="rId1"/>
            </p:custDataLst>
          </p:nvPr>
        </p:nvPicPr>
        <p:blipFill>
          <a:blip r:embed="rId2"/>
          <a:stretch>
            <a:fillRect/>
          </a:stretch>
        </p:blipFill>
        <p:spPr>
          <a:xfrm>
            <a:off x="0" y="805815"/>
            <a:ext cx="6917690" cy="5985510"/>
          </a:xfrm>
          <a:prstGeom prst="rect">
            <a:avLst/>
          </a:prstGeom>
        </p:spPr>
      </p:pic>
      <p:sp>
        <p:nvSpPr>
          <p:cNvPr id="7" name="文本框 6"/>
          <p:cNvSpPr txBox="1"/>
          <p:nvPr>
            <p:custDataLst>
              <p:tags r:id="rId3"/>
            </p:custDataLst>
          </p:nvPr>
        </p:nvSpPr>
        <p:spPr>
          <a:xfrm>
            <a:off x="7079615" y="2704465"/>
            <a:ext cx="4668520" cy="706755"/>
          </a:xfrm>
          <a:prstGeom prst="rect">
            <a:avLst/>
          </a:prstGeom>
          <a:noFill/>
        </p:spPr>
        <p:txBody>
          <a:bodyPr wrap="square" rtlCol="0" anchor="t">
            <a:spAutoFit/>
          </a:bodyPr>
          <a:p>
            <a:pPr marL="342900" indent="-342900">
              <a:buFont typeface="Wingdings" panose="05000000000000000000" charset="0"/>
              <a:buChar char="Ø"/>
            </a:pPr>
            <a:r>
              <a:rPr lang="en-US" altLang="zh-CN" sz="2000">
                <a:sym typeface="+mn-ea"/>
              </a:rPr>
              <a:t>TOA</a:t>
            </a:r>
            <a:r>
              <a:rPr lang="zh-CN" altLang="en-US" sz="2000">
                <a:sym typeface="+mn-ea"/>
              </a:rPr>
              <a:t>：</a:t>
            </a:r>
            <a:r>
              <a:rPr lang="en-US" altLang="zh-CN" sz="2000">
                <a:sym typeface="+mn-ea"/>
              </a:rPr>
              <a:t>TimeofArrive</a:t>
            </a:r>
            <a:r>
              <a:rPr lang="zh-CN" altLang="en-US" sz="2000">
                <a:sym typeface="+mn-ea"/>
              </a:rPr>
              <a:t>（40MHz）</a:t>
            </a:r>
            <a:r>
              <a:rPr lang="en-US" altLang="zh-CN" sz="2000">
                <a:sym typeface="+mn-ea"/>
              </a:rPr>
              <a:t>——</a:t>
            </a:r>
            <a:r>
              <a:rPr lang="zh-CN" altLang="en-US" sz="2000">
                <a:sym typeface="+mn-ea"/>
              </a:rPr>
              <a:t>粗调</a:t>
            </a:r>
            <a:endParaRPr lang="zh-CN" altLang="en-US" sz="2000">
              <a:sym typeface="+mn-ea"/>
            </a:endParaRPr>
          </a:p>
        </p:txBody>
      </p:sp>
      <p:sp>
        <p:nvSpPr>
          <p:cNvPr id="8" name="文本框 7"/>
          <p:cNvSpPr txBox="1"/>
          <p:nvPr>
            <p:custDataLst>
              <p:tags r:id="rId4"/>
            </p:custDataLst>
          </p:nvPr>
        </p:nvSpPr>
        <p:spPr>
          <a:xfrm>
            <a:off x="7079615" y="4142740"/>
            <a:ext cx="4668520" cy="1014730"/>
          </a:xfrm>
          <a:prstGeom prst="rect">
            <a:avLst/>
          </a:prstGeom>
          <a:noFill/>
        </p:spPr>
        <p:txBody>
          <a:bodyPr wrap="square" rtlCol="0" anchor="t">
            <a:spAutoFit/>
          </a:bodyPr>
          <a:p>
            <a:pPr marL="457200" indent="-457200">
              <a:buFont typeface="Wingdings" panose="05000000000000000000" charset="0"/>
              <a:buChar char="Ø"/>
            </a:pPr>
            <a:r>
              <a:rPr lang="zh-CN" altLang="en-US" sz="2000">
                <a:sym typeface="+mn-ea"/>
              </a:rPr>
              <a:t>FTOA：FastTOA（640MHz精度可达1.56ns）</a:t>
            </a:r>
            <a:r>
              <a:rPr lang="en-US" altLang="zh-CN" sz="2000">
                <a:sym typeface="+mn-ea"/>
              </a:rPr>
              <a:t>——</a:t>
            </a:r>
            <a:r>
              <a:rPr lang="zh-CN" altLang="en-US" sz="2000">
                <a:sym typeface="+mn-ea"/>
              </a:rPr>
              <a:t>精调</a:t>
            </a:r>
            <a:endParaRPr lang="zh-CN" altLang="en-US" sz="2000">
              <a:sym typeface="+mn-ea"/>
            </a:endParaRPr>
          </a:p>
          <a:p>
            <a:pPr marL="457200" indent="-457200">
              <a:buFont typeface="Wingdings" panose="05000000000000000000" charset="0"/>
              <a:buChar char="Ø"/>
            </a:pPr>
            <a:endParaRPr lang="zh-CN" altLang="en-US" sz="2000">
              <a:sym typeface="+mn-ea"/>
            </a:endParaRPr>
          </a:p>
        </p:txBody>
      </p:sp>
      <p:sp>
        <p:nvSpPr>
          <p:cNvPr id="3" name="灯片编号占位符 2"/>
          <p:cNvSpPr>
            <a:spLocks noGrp="1"/>
          </p:cNvSpPr>
          <p:nvPr>
            <p:ph type="sldNum" sz="quarter" idx="4"/>
          </p:nvPr>
        </p:nvSpPr>
        <p:spPr/>
        <p:txBody>
          <a:bodyPr/>
          <a:p>
            <a:fld id="{3A270FAB-2E32-4B70-91F8-C307173C45F9}" type="slidenum">
              <a:rPr lang="zh-CN" altLang="en-US" smtClean="0"/>
            </a:fld>
            <a:endParaRPr lang="zh-CN" altLang="en-US"/>
          </a:p>
        </p:txBody>
      </p:sp>
      <p:sp>
        <p:nvSpPr>
          <p:cNvPr id="5" name="文本框 4"/>
          <p:cNvSpPr txBox="1"/>
          <p:nvPr/>
        </p:nvSpPr>
        <p:spPr>
          <a:xfrm>
            <a:off x="8230870" y="1026160"/>
            <a:ext cx="2365375" cy="460375"/>
          </a:xfrm>
          <a:prstGeom prst="rect">
            <a:avLst/>
          </a:prstGeom>
          <a:noFill/>
        </p:spPr>
        <p:txBody>
          <a:bodyPr wrap="square" rtlCol="0">
            <a:spAutoFit/>
          </a:bodyPr>
          <a:p>
            <a:r>
              <a:rPr lang="zh-CN" altLang="en-US" sz="2400">
                <a:sym typeface="+mn-ea"/>
              </a:rPr>
              <a:t>TOA&amp;TOT模式</a:t>
            </a:r>
            <a:endParaRPr lang="zh-CN" altLang="en-US" sz="2400">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solidFill>
                  <a:schemeClr val="bg1"/>
                </a:solidFill>
              </a:rPr>
              <a:t>五、</a:t>
            </a:r>
            <a:r>
              <a:rPr lang="en-US" altLang="zh-CN">
                <a:solidFill>
                  <a:schemeClr val="bg1"/>
                </a:solidFill>
              </a:rPr>
              <a:t>TimePix</a:t>
            </a:r>
            <a:r>
              <a:rPr lang="zh-CN" altLang="en-US">
                <a:solidFill>
                  <a:schemeClr val="bg1"/>
                </a:solidFill>
              </a:rPr>
              <a:t>读出方式</a:t>
            </a:r>
            <a:endParaRPr lang="zh-CN" altLang="en-US">
              <a:solidFill>
                <a:schemeClr val="bg1"/>
              </a:solidFill>
            </a:endParaRPr>
          </a:p>
        </p:txBody>
      </p:sp>
      <p:pic>
        <p:nvPicPr>
          <p:cNvPr id="100" name="图片 99"/>
          <p:cNvPicPr/>
          <p:nvPr>
            <p:custDataLst>
              <p:tags r:id="rId1"/>
            </p:custDataLst>
          </p:nvPr>
        </p:nvPicPr>
        <p:blipFill>
          <a:blip r:embed="rId2"/>
          <a:stretch>
            <a:fillRect/>
          </a:stretch>
        </p:blipFill>
        <p:spPr>
          <a:xfrm>
            <a:off x="180340" y="876935"/>
            <a:ext cx="6528435" cy="4531995"/>
          </a:xfrm>
          <a:prstGeom prst="rect">
            <a:avLst/>
          </a:prstGeom>
          <a:noFill/>
          <a:ln w="9525">
            <a:noFill/>
          </a:ln>
        </p:spPr>
      </p:pic>
      <p:sp>
        <p:nvSpPr>
          <p:cNvPr id="3" name="文本框 2"/>
          <p:cNvSpPr txBox="1"/>
          <p:nvPr>
            <p:custDataLst>
              <p:tags r:id="rId3"/>
            </p:custDataLst>
          </p:nvPr>
        </p:nvSpPr>
        <p:spPr>
          <a:xfrm>
            <a:off x="6937375" y="876935"/>
            <a:ext cx="4669790" cy="4092575"/>
          </a:xfrm>
          <a:prstGeom prst="rect">
            <a:avLst/>
          </a:prstGeom>
          <a:noFill/>
        </p:spPr>
        <p:txBody>
          <a:bodyPr wrap="square" rtlCol="0">
            <a:spAutoFit/>
          </a:bodyPr>
          <a:p>
            <a:pPr marL="285750" indent="-285750">
              <a:buFont typeface="Wingdings" panose="05000000000000000000" charset="0"/>
              <a:buChar char="p"/>
            </a:pPr>
            <a:r>
              <a:rPr lang="zh-CN" altLang="en-US" sz="2000"/>
              <a:t>数据（事件）驱动模式（Data-drivenzero-Suppressedmode）：像素被击中后，立刻将像素坐标和计数器内容从芯片中读出。</a:t>
            </a:r>
            <a:endParaRPr lang="zh-CN" altLang="en-US" sz="2000"/>
          </a:p>
          <a:p>
            <a:pPr marL="285750" indent="-285750">
              <a:buFont typeface="Wingdings" panose="05000000000000000000" charset="0"/>
              <a:buChar char="p"/>
            </a:pPr>
            <a:endParaRPr lang="zh-CN" altLang="en-US" sz="2000"/>
          </a:p>
          <a:p>
            <a:pPr marL="285750" indent="-285750">
              <a:buFont typeface="Wingdings" panose="05000000000000000000" charset="0"/>
              <a:buChar char="p"/>
            </a:pPr>
            <a:endParaRPr lang="zh-CN" altLang="en-US" sz="2000"/>
          </a:p>
          <a:p>
            <a:pPr marL="285750" indent="-285750">
              <a:buFont typeface="Wingdings" panose="05000000000000000000" charset="0"/>
              <a:buChar char="p"/>
            </a:pPr>
            <a:endParaRPr lang="zh-CN" altLang="en-US" sz="2000"/>
          </a:p>
          <a:p>
            <a:pPr marL="285750" indent="-285750">
              <a:buFont typeface="Wingdings" panose="05000000000000000000" charset="0"/>
              <a:buChar char="p"/>
            </a:pPr>
            <a:endParaRPr lang="zh-CN" altLang="en-US" sz="2000"/>
          </a:p>
          <a:p>
            <a:pPr marL="285750" indent="-285750">
              <a:buFont typeface="Wingdings" panose="05000000000000000000" charset="0"/>
              <a:buChar char="p"/>
            </a:pPr>
            <a:r>
              <a:rPr lang="zh-CN" altLang="en-US" sz="2000">
                <a:sym typeface="+mn-ea"/>
              </a:rPr>
              <a:t>基于帧读出模式（Frame-basedZero-Suppressedmode），即曝光、读出、曝光、读出、……，类似于全帧式CCD相机的工作模式。</a:t>
            </a:r>
            <a:endParaRPr lang="zh-CN" altLang="en-US" sz="2000"/>
          </a:p>
          <a:p>
            <a:pPr marL="285750" indent="-285750">
              <a:buFont typeface="Wingdings" panose="05000000000000000000" charset="0"/>
              <a:buChar char="p"/>
            </a:pPr>
            <a:endParaRPr lang="zh-CN" altLang="en-US" sz="2000"/>
          </a:p>
        </p:txBody>
      </p:sp>
      <p:sp>
        <p:nvSpPr>
          <p:cNvPr id="4" name="文本框 3"/>
          <p:cNvSpPr txBox="1"/>
          <p:nvPr>
            <p:custDataLst>
              <p:tags r:id="rId4"/>
            </p:custDataLst>
          </p:nvPr>
        </p:nvSpPr>
        <p:spPr>
          <a:xfrm>
            <a:off x="180340" y="5654040"/>
            <a:ext cx="7092950" cy="706755"/>
          </a:xfrm>
          <a:prstGeom prst="rect">
            <a:avLst/>
          </a:prstGeom>
          <a:noFill/>
        </p:spPr>
        <p:txBody>
          <a:bodyPr wrap="square" rtlCol="0">
            <a:spAutoFit/>
          </a:bodyPr>
          <a:p>
            <a:r>
              <a:rPr lang="zh-CN" altLang="en-US" sz="2000"/>
              <a:t>Timepix3测量的开始和结束是通过“快门”（Shutter）控制的。两种模式下，都包括16bit的像素地址数据。</a:t>
            </a:r>
            <a:endParaRPr lang="zh-CN" altLang="en-US" sz="2000"/>
          </a:p>
        </p:txBody>
      </p:sp>
      <p:sp>
        <p:nvSpPr>
          <p:cNvPr id="5" name="灯片编号占位符 4"/>
          <p:cNvSpPr>
            <a:spLocks noGrp="1"/>
          </p:cNvSpPr>
          <p:nvPr>
            <p:ph type="sldNum" sz="quarter" idx="4"/>
          </p:nvPr>
        </p:nvSpPr>
        <p:spPr/>
        <p:txBody>
          <a:bodyPr/>
          <a:p>
            <a:fld id="{3A270FAB-2E32-4B70-91F8-C307173C45F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solidFill>
                  <a:schemeClr val="bg1"/>
                </a:solidFill>
                <a:sym typeface="+mn-ea"/>
              </a:rPr>
              <a:t>一、硅像素探测芯片</a:t>
            </a:r>
            <a:endParaRPr lang="zh-CN" altLang="en-US"/>
          </a:p>
        </p:txBody>
      </p:sp>
      <p:pic>
        <p:nvPicPr>
          <p:cNvPr id="20" name="图片 19"/>
          <p:cNvPicPr>
            <a:picLocks noChangeAspect="1"/>
          </p:cNvPicPr>
          <p:nvPr>
            <p:custDataLst>
              <p:tags r:id="rId1"/>
            </p:custDataLst>
          </p:nvPr>
        </p:nvPicPr>
        <p:blipFill>
          <a:blip r:embed="rId2"/>
          <a:stretch>
            <a:fillRect/>
          </a:stretch>
        </p:blipFill>
        <p:spPr>
          <a:xfrm>
            <a:off x="377825" y="1189355"/>
            <a:ext cx="5592445" cy="4090670"/>
          </a:xfrm>
          <a:prstGeom prst="rect">
            <a:avLst/>
          </a:prstGeom>
        </p:spPr>
      </p:pic>
      <p:sp>
        <p:nvSpPr>
          <p:cNvPr id="4" name="文本框 3"/>
          <p:cNvSpPr txBox="1"/>
          <p:nvPr/>
        </p:nvSpPr>
        <p:spPr>
          <a:xfrm>
            <a:off x="1797050" y="5588000"/>
            <a:ext cx="2753995" cy="368300"/>
          </a:xfrm>
          <a:prstGeom prst="rect">
            <a:avLst/>
          </a:prstGeom>
          <a:noFill/>
        </p:spPr>
        <p:txBody>
          <a:bodyPr wrap="square" rtlCol="0">
            <a:spAutoFit/>
          </a:bodyPr>
          <a:p>
            <a:r>
              <a:rPr lang="en-US" altLang="zh-CN">
                <a:latin typeface="Times New Roman" panose="02020603050405020304" charset="0"/>
                <a:cs typeface="Times New Roman" panose="02020603050405020304" charset="0"/>
              </a:rPr>
              <a:t>MAPS</a:t>
            </a:r>
            <a:r>
              <a:rPr lang="zh-CN" altLang="en-US"/>
              <a:t>探测器读出电子学</a:t>
            </a:r>
            <a:endParaRPr lang="zh-CN" altLang="en-US"/>
          </a:p>
        </p:txBody>
      </p:sp>
      <p:sp>
        <p:nvSpPr>
          <p:cNvPr id="5" name="文本框 4"/>
          <p:cNvSpPr txBox="1"/>
          <p:nvPr/>
        </p:nvSpPr>
        <p:spPr>
          <a:xfrm>
            <a:off x="6655435" y="2254885"/>
            <a:ext cx="4977765" cy="2639060"/>
          </a:xfrm>
          <a:prstGeom prst="rect">
            <a:avLst/>
          </a:prstGeom>
          <a:noFill/>
        </p:spPr>
        <p:txBody>
          <a:bodyPr wrap="square" rtlCol="0">
            <a:spAutoFit/>
          </a:bodyPr>
          <a:p>
            <a:pPr>
              <a:lnSpc>
                <a:spcPct val="140000"/>
              </a:lnSpc>
            </a:pPr>
            <a:r>
              <a:rPr lang="en-US" altLang="zh-CN" sz="2400">
                <a:latin typeface="Times New Roman" panose="02020603050405020304" charset="0"/>
                <a:cs typeface="Times New Roman" panose="02020603050405020304" charset="0"/>
              </a:rPr>
              <a:t>MAPS</a:t>
            </a:r>
            <a:r>
              <a:rPr lang="zh-CN" altLang="en-US" sz="2400"/>
              <a:t>型设计的优点：</a:t>
            </a:r>
            <a:endParaRPr lang="zh-CN" altLang="en-US" sz="2400"/>
          </a:p>
          <a:p>
            <a:pPr marL="285750" indent="-285750">
              <a:lnSpc>
                <a:spcPct val="140000"/>
              </a:lnSpc>
              <a:buFont typeface="Wingdings" panose="05000000000000000000" charset="0"/>
              <a:buChar char="Ø"/>
            </a:pPr>
            <a:r>
              <a:rPr lang="zh-CN" altLang="en-US" sz="2000"/>
              <a:t>像素单元结构简单，便于集成化，能实现较高的探测精度</a:t>
            </a:r>
            <a:endParaRPr lang="zh-CN" altLang="en-US" sz="2000"/>
          </a:p>
          <a:p>
            <a:pPr marL="285750" indent="-285750">
              <a:lnSpc>
                <a:spcPct val="140000"/>
              </a:lnSpc>
              <a:buFont typeface="Wingdings" panose="05000000000000000000" charset="0"/>
              <a:buChar char="Ø"/>
            </a:pPr>
            <a:r>
              <a:rPr lang="zh-CN" altLang="en-US" sz="2000"/>
              <a:t>基层与外延层可以做得很薄(</a:t>
            </a:r>
            <a:r>
              <a:rPr lang="zh-CN" altLang="en-US" sz="2000">
                <a:latin typeface="Times New Roman" panose="02020603050405020304" charset="0"/>
                <a:cs typeface="Times New Roman" panose="02020603050405020304" charset="0"/>
              </a:rPr>
              <a:t>10～20μm</a:t>
            </a:r>
            <a:r>
              <a:rPr lang="zh-CN" altLang="en-US" sz="2000"/>
              <a:t>)，降低了探测材料厚度</a:t>
            </a:r>
            <a:endParaRPr lang="zh-CN" altLang="en-US" sz="2000"/>
          </a:p>
          <a:p>
            <a:endParaRPr lang="zh-CN" altLang="en-US" sz="2000"/>
          </a:p>
        </p:txBody>
      </p:sp>
      <p:sp>
        <p:nvSpPr>
          <p:cNvPr id="3" name="灯片编号占位符 2"/>
          <p:cNvSpPr>
            <a:spLocks noGrp="1"/>
          </p:cNvSpPr>
          <p:nvPr>
            <p:ph type="sldNum" sz="quarter" idx="4"/>
          </p:nvPr>
        </p:nvSpPr>
        <p:spPr/>
        <p:txBody>
          <a:bodyPr/>
          <a:p>
            <a:fld id="{3A270FAB-2E32-4B70-91F8-C307173C45F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solidFill>
                  <a:schemeClr val="bg1"/>
                </a:solidFill>
              </a:rPr>
              <a:t>五、</a:t>
            </a:r>
            <a:r>
              <a:rPr lang="en-US" altLang="zh-CN">
                <a:solidFill>
                  <a:schemeClr val="bg1"/>
                </a:solidFill>
              </a:rPr>
              <a:t>TimePix</a:t>
            </a:r>
            <a:r>
              <a:rPr lang="zh-CN" altLang="en-US">
                <a:solidFill>
                  <a:schemeClr val="bg1"/>
                </a:solidFill>
              </a:rPr>
              <a:t>数据格式</a:t>
            </a:r>
            <a:endParaRPr lang="zh-CN" altLang="en-US">
              <a:solidFill>
                <a:schemeClr val="bg1"/>
              </a:solidFill>
            </a:endParaRPr>
          </a:p>
        </p:txBody>
      </p:sp>
      <p:pic>
        <p:nvPicPr>
          <p:cNvPr id="3" name="图片 2"/>
          <p:cNvPicPr>
            <a:picLocks noChangeAspect="1"/>
          </p:cNvPicPr>
          <p:nvPr>
            <p:custDataLst>
              <p:tags r:id="rId1"/>
            </p:custDataLst>
          </p:nvPr>
        </p:nvPicPr>
        <p:blipFill>
          <a:blip r:embed="rId2"/>
          <a:stretch>
            <a:fillRect/>
          </a:stretch>
        </p:blipFill>
        <p:spPr>
          <a:xfrm>
            <a:off x="1924685" y="1275715"/>
            <a:ext cx="8343265" cy="4442460"/>
          </a:xfrm>
          <a:prstGeom prst="rect">
            <a:avLst/>
          </a:prstGeom>
        </p:spPr>
      </p:pic>
      <p:sp>
        <p:nvSpPr>
          <p:cNvPr id="4" name="灯片编号占位符 3"/>
          <p:cNvSpPr>
            <a:spLocks noGrp="1"/>
          </p:cNvSpPr>
          <p:nvPr>
            <p:ph type="sldNum" sz="quarter" idx="4"/>
          </p:nvPr>
        </p:nvSpPr>
        <p:spPr/>
        <p:txBody>
          <a:bodyPr/>
          <a:p>
            <a:fld id="{3A270FAB-2E32-4B70-91F8-C307173C45F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1" name="文本占位符 2"/>
          <p:cNvSpPr>
            <a:spLocks noGrp="1"/>
          </p:cNvSpPr>
          <p:nvPr userDrawn="1">
            <p:custDataLst>
              <p:tags r:id="rId1"/>
            </p:custDataLst>
          </p:nvPr>
        </p:nvSpPr>
        <p:spPr>
          <a:xfrm>
            <a:off x="4208780" y="163830"/>
            <a:ext cx="7002780" cy="6579235"/>
          </a:xfrm>
          <a:prstGeom prst="rect">
            <a:avLst/>
          </a:prstGeom>
        </p:spPr>
        <p:txBody>
          <a:bodyPr vert="horz" lIns="90000" tIns="46800" rIns="90000" bIns="46800" rtlCol="0"/>
          <a:p>
            <a:pPr lvl="0" indent="0" fontAlgn="auto">
              <a:lnSpc>
                <a:spcPct val="190000"/>
              </a:lnSpc>
            </a:pPr>
            <a:r>
              <a:rPr lang="zh-CN" altLang="en-US" sz="3600" dirty="0"/>
              <a:t>一</a:t>
            </a:r>
            <a:endParaRPr lang="zh-CN" altLang="en-US" sz="3600" dirty="0"/>
          </a:p>
          <a:p>
            <a:pPr lvl="0" indent="0" fontAlgn="auto">
              <a:lnSpc>
                <a:spcPct val="190000"/>
              </a:lnSpc>
            </a:pPr>
            <a:r>
              <a:rPr lang="zh-CN" altLang="en-US" sz="3600" dirty="0"/>
              <a:t>二</a:t>
            </a:r>
            <a:endParaRPr lang="zh-CN" altLang="en-US" sz="3600" dirty="0"/>
          </a:p>
          <a:p>
            <a:pPr lvl="0" indent="0" fontAlgn="auto">
              <a:lnSpc>
                <a:spcPct val="190000"/>
              </a:lnSpc>
            </a:pPr>
            <a:r>
              <a:rPr lang="zh-CN" altLang="en-US" sz="3600" dirty="0"/>
              <a:t>三</a:t>
            </a:r>
            <a:endParaRPr lang="zh-CN" altLang="en-US" sz="3600" dirty="0"/>
          </a:p>
          <a:p>
            <a:pPr lvl="0" indent="0" fontAlgn="auto">
              <a:lnSpc>
                <a:spcPct val="190000"/>
              </a:lnSpc>
            </a:pPr>
            <a:r>
              <a:rPr lang="zh-CN" altLang="en-US" sz="3600" dirty="0"/>
              <a:t>四</a:t>
            </a:r>
            <a:endParaRPr lang="zh-CN" altLang="en-US" sz="3600" dirty="0"/>
          </a:p>
          <a:p>
            <a:pPr lvl="0" indent="0" fontAlgn="auto">
              <a:lnSpc>
                <a:spcPct val="190000"/>
              </a:lnSpc>
            </a:pPr>
            <a:r>
              <a:rPr lang="zh-CN" altLang="en-US" sz="3600" dirty="0"/>
              <a:t>五</a:t>
            </a:r>
            <a:endParaRPr lang="zh-CN" altLang="en-US" sz="3600" dirty="0"/>
          </a:p>
          <a:p>
            <a:pPr lvl="0" indent="0" fontAlgn="auto">
              <a:lnSpc>
                <a:spcPct val="190000"/>
              </a:lnSpc>
            </a:pPr>
            <a:r>
              <a:rPr lang="zh-CN" altLang="en-US" sz="3600" dirty="0"/>
              <a:t>六</a:t>
            </a:r>
            <a:endParaRPr lang="zh-CN" altLang="en-US" sz="3600" dirty="0"/>
          </a:p>
        </p:txBody>
      </p:sp>
      <p:sp>
        <p:nvSpPr>
          <p:cNvPr id="93" name="文本框 92"/>
          <p:cNvSpPr txBox="1"/>
          <p:nvPr userDrawn="1">
            <p:custDataLst>
              <p:tags r:id="rId2"/>
            </p:custDataLst>
          </p:nvPr>
        </p:nvSpPr>
        <p:spPr>
          <a:xfrm>
            <a:off x="4968875" y="724535"/>
            <a:ext cx="5334635" cy="737235"/>
          </a:xfrm>
          <a:prstGeom prst="rect">
            <a:avLst/>
          </a:prstGeom>
          <a:noFill/>
        </p:spPr>
        <p:txBody>
          <a:bodyPr wrap="square" rtlCol="0" anchor="t" anchorCtr="0">
            <a:spAutoFit/>
          </a:bodyPr>
          <a:p>
            <a:r>
              <a:rPr lang="zh-CN" altLang="en-US" sz="2400"/>
              <a:t>硅像素探测芯片</a:t>
            </a:r>
            <a:endParaRPr lang="zh-CN" altLang="en-US" sz="2400"/>
          </a:p>
          <a:p>
            <a:pPr indent="228600" fontAlgn="auto">
              <a:extLst>
                <a:ext uri="{35155182-B16C-46BC-9424-99874614C6A1}">
                  <wpsdc:indentchars xmlns:wpsdc="http://www.wps.cn/officeDocument/2017/drawingmlCustomData" val="100" checksum="3096386250"/>
                </a:ext>
              </a:extLst>
            </a:pPr>
            <a:r>
              <a:rPr lang="en-US" altLang="zh-CN"/>
              <a:t>EUDET</a:t>
            </a:r>
            <a:r>
              <a:rPr lang="zh-CN" altLang="en-US"/>
              <a:t>、三种数据读出架构</a:t>
            </a:r>
            <a:endParaRPr lang="zh-CN" altLang="en-US"/>
          </a:p>
        </p:txBody>
      </p:sp>
      <p:sp>
        <p:nvSpPr>
          <p:cNvPr id="94" name="文本框 93"/>
          <p:cNvSpPr txBox="1"/>
          <p:nvPr userDrawn="1">
            <p:custDataLst>
              <p:tags r:id="rId3"/>
            </p:custDataLst>
          </p:nvPr>
        </p:nvSpPr>
        <p:spPr>
          <a:xfrm>
            <a:off x="4968875" y="1659255"/>
            <a:ext cx="5334635" cy="737235"/>
          </a:xfrm>
          <a:prstGeom prst="rect">
            <a:avLst/>
          </a:prstGeom>
          <a:noFill/>
        </p:spPr>
        <p:txBody>
          <a:bodyPr wrap="square" rtlCol="0" anchor="t" anchorCtr="0">
            <a:spAutoFit/>
          </a:bodyPr>
          <a:p>
            <a:r>
              <a:rPr lang="en-US" altLang="zh-CN" sz="2400"/>
              <a:t>MIMOSA</a:t>
            </a:r>
            <a:endParaRPr lang="zh-CN" altLang="en-US" sz="2400"/>
          </a:p>
          <a:p>
            <a:pPr indent="228600" fontAlgn="auto">
              <a:extLst>
                <a:ext uri="{35155182-B16C-46BC-9424-99874614C6A1}">
                  <wpsdc:indentchars xmlns:wpsdc="http://www.wps.cn/officeDocument/2017/drawingmlCustomData" val="100" checksum="3096386250"/>
                </a:ext>
              </a:extLst>
            </a:pPr>
            <a:r>
              <a:rPr lang="zh-CN" altLang="en-US"/>
              <a:t>成熟的读出电子学系统</a:t>
            </a:r>
            <a:endParaRPr lang="zh-CN" altLang="en-US"/>
          </a:p>
        </p:txBody>
      </p:sp>
      <p:sp>
        <p:nvSpPr>
          <p:cNvPr id="95" name="文本框 94"/>
          <p:cNvSpPr txBox="1"/>
          <p:nvPr userDrawn="1">
            <p:custDataLst>
              <p:tags r:id="rId4"/>
            </p:custDataLst>
          </p:nvPr>
        </p:nvSpPr>
        <p:spPr>
          <a:xfrm>
            <a:off x="4968875" y="2644775"/>
            <a:ext cx="5334635" cy="737235"/>
          </a:xfrm>
          <a:prstGeom prst="rect">
            <a:avLst/>
          </a:prstGeom>
          <a:noFill/>
        </p:spPr>
        <p:txBody>
          <a:bodyPr wrap="square" rtlCol="0" anchor="t" anchorCtr="0">
            <a:spAutoFit/>
          </a:bodyPr>
          <a:p>
            <a:r>
              <a:rPr lang="en-US" altLang="zh-CN" sz="2400">
                <a:solidFill>
                  <a:schemeClr val="tx1"/>
                </a:solidFill>
              </a:rPr>
              <a:t>TaichuPix</a:t>
            </a:r>
            <a:endParaRPr lang="zh-CN" altLang="en-US" sz="2400">
              <a:solidFill>
                <a:srgbClr val="FF0000"/>
              </a:solidFill>
            </a:endParaRPr>
          </a:p>
          <a:p>
            <a:pPr indent="228600" fontAlgn="auto">
              <a:extLst>
                <a:ext uri="{35155182-B16C-46BC-9424-99874614C6A1}">
                  <wpsdc:indentchars xmlns:wpsdc="http://www.wps.cn/officeDocument/2017/drawingmlCustomData" val="100" checksum="3096386250"/>
                </a:ext>
              </a:extLst>
            </a:pPr>
            <a:r>
              <a:rPr lang="zh-CN" altLang="en-US"/>
              <a:t>快速读出、</a:t>
            </a:r>
            <a:r>
              <a:rPr lang="zh-CN" altLang="en-US">
                <a:sym typeface="+mn-ea"/>
              </a:rPr>
              <a:t>低功耗、</a:t>
            </a:r>
            <a:r>
              <a:rPr lang="zh-CN" altLang="en-US"/>
              <a:t>高时间分辨</a:t>
            </a:r>
            <a:endParaRPr lang="zh-CN" altLang="en-US"/>
          </a:p>
        </p:txBody>
      </p:sp>
      <p:sp>
        <p:nvSpPr>
          <p:cNvPr id="96" name="文本框 95"/>
          <p:cNvSpPr txBox="1"/>
          <p:nvPr userDrawn="1">
            <p:custDataLst>
              <p:tags r:id="rId5"/>
            </p:custDataLst>
          </p:nvPr>
        </p:nvSpPr>
        <p:spPr>
          <a:xfrm>
            <a:off x="4968875" y="3739515"/>
            <a:ext cx="5334635" cy="737235"/>
          </a:xfrm>
          <a:prstGeom prst="rect">
            <a:avLst/>
          </a:prstGeom>
          <a:noFill/>
        </p:spPr>
        <p:txBody>
          <a:bodyPr wrap="square" rtlCol="0" anchor="t" anchorCtr="0">
            <a:spAutoFit/>
          </a:bodyPr>
          <a:p>
            <a:r>
              <a:rPr lang="en-US" altLang="zh-CN" sz="2400"/>
              <a:t>JadePix</a:t>
            </a:r>
            <a:endParaRPr lang="zh-CN" altLang="en-US" sz="2400"/>
          </a:p>
          <a:p>
            <a:pPr indent="228600" fontAlgn="auto">
              <a:extLst>
                <a:ext uri="{35155182-B16C-46BC-9424-99874614C6A1}">
                  <wpsdc:indentchars xmlns:wpsdc="http://www.wps.cn/officeDocument/2017/drawingmlCustomData" val="100" checksum="3096386250"/>
                </a:ext>
              </a:extLst>
            </a:pPr>
            <a:r>
              <a:rPr lang="zh-CN" altLang="en-US"/>
              <a:t>全功能、小像素、低功耗、高空间分辨</a:t>
            </a:r>
            <a:endParaRPr lang="zh-CN" altLang="en-US"/>
          </a:p>
        </p:txBody>
      </p:sp>
      <p:sp>
        <p:nvSpPr>
          <p:cNvPr id="97" name="文本框 96"/>
          <p:cNvSpPr txBox="1"/>
          <p:nvPr userDrawn="1">
            <p:custDataLst>
              <p:tags r:id="rId6"/>
            </p:custDataLst>
          </p:nvPr>
        </p:nvSpPr>
        <p:spPr>
          <a:xfrm>
            <a:off x="4968875" y="4741545"/>
            <a:ext cx="5334635" cy="737235"/>
          </a:xfrm>
          <a:prstGeom prst="rect">
            <a:avLst/>
          </a:prstGeom>
          <a:noFill/>
        </p:spPr>
        <p:txBody>
          <a:bodyPr wrap="square" rtlCol="0" anchor="t" anchorCtr="0">
            <a:spAutoFit/>
          </a:bodyPr>
          <a:p>
            <a:r>
              <a:rPr lang="en-US" altLang="zh-CN" sz="2400"/>
              <a:t>TimePix</a:t>
            </a:r>
            <a:endParaRPr lang="zh-CN" altLang="en-US" sz="2400"/>
          </a:p>
          <a:p>
            <a:pPr indent="228600" fontAlgn="auto">
              <a:extLst>
                <a:ext uri="{35155182-B16C-46BC-9424-99874614C6A1}">
                  <wpsdc:indentchars xmlns:wpsdc="http://www.wps.cn/officeDocument/2017/drawingmlCustomData" val="100" checksum="3096386250"/>
                </a:ext>
              </a:extLst>
            </a:pPr>
            <a:r>
              <a:rPr lang="zh-CN" altLang="en-US"/>
              <a:t>专注于时间测量，高时间分辨</a:t>
            </a:r>
            <a:endParaRPr lang="zh-CN" altLang="en-US"/>
          </a:p>
        </p:txBody>
      </p:sp>
      <p:sp>
        <p:nvSpPr>
          <p:cNvPr id="2" name="文本框 1"/>
          <p:cNvSpPr txBox="1"/>
          <p:nvPr userDrawn="1">
            <p:custDataLst>
              <p:tags r:id="rId7"/>
            </p:custDataLst>
          </p:nvPr>
        </p:nvSpPr>
        <p:spPr>
          <a:xfrm>
            <a:off x="4968875" y="5819775"/>
            <a:ext cx="5334635" cy="737235"/>
          </a:xfrm>
          <a:prstGeom prst="rect">
            <a:avLst/>
          </a:prstGeom>
          <a:noFill/>
        </p:spPr>
        <p:txBody>
          <a:bodyPr wrap="square" rtlCol="0" anchor="t" anchorCtr="0">
            <a:spAutoFit/>
          </a:bodyPr>
          <a:p>
            <a:r>
              <a:rPr lang="zh-CN" altLang="en-US" sz="2400">
                <a:solidFill>
                  <a:srgbClr val="FF0000"/>
                </a:solidFill>
              </a:rPr>
              <a:t>四款芯片性能对比</a:t>
            </a:r>
            <a:endParaRPr lang="zh-CN" altLang="en-US" sz="2400"/>
          </a:p>
          <a:p>
            <a:pPr indent="228600" fontAlgn="auto">
              <a:extLst>
                <a:ext uri="{35155182-B16C-46BC-9424-99874614C6A1}">
                  <wpsdc:indentchars xmlns:wpsdc="http://www.wps.cn/officeDocument/2017/drawingmlCustomData" val="100" checksum="3096386250"/>
                </a:ext>
              </a:extLst>
            </a:pPr>
            <a:r>
              <a:rPr lang="zh-CN" altLang="en-US"/>
              <a:t>空间分辨率、时间分辨率</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solidFill>
                  <a:schemeClr val="bg1"/>
                </a:solidFill>
                <a:sym typeface="+mn-ea"/>
              </a:rPr>
              <a:t>六、四款芯片性能对比</a:t>
            </a:r>
            <a:endParaRPr lang="zh-CN" altLang="en-US">
              <a:solidFill>
                <a:schemeClr val="bg1"/>
              </a:solidFill>
              <a:sym typeface="+mn-ea"/>
            </a:endParaRPr>
          </a:p>
        </p:txBody>
      </p:sp>
      <p:graphicFrame>
        <p:nvGraphicFramePr>
          <p:cNvPr id="5" name="表格 4"/>
          <p:cNvGraphicFramePr/>
          <p:nvPr>
            <p:custDataLst>
              <p:tags r:id="rId1"/>
            </p:custDataLst>
          </p:nvPr>
        </p:nvGraphicFramePr>
        <p:xfrm>
          <a:off x="402590" y="1922780"/>
          <a:ext cx="11444605" cy="4173855"/>
        </p:xfrm>
        <a:graphic>
          <a:graphicData uri="http://schemas.openxmlformats.org/drawingml/2006/table">
            <a:tbl>
              <a:tblPr firstRow="1" bandRow="1">
                <a:tableStyleId>{5C22544A-7EE6-4342-B048-85BDC9FD1C3A}</a:tableStyleId>
              </a:tblPr>
              <a:tblGrid>
                <a:gridCol w="1322766"/>
                <a:gridCol w="1761780"/>
                <a:gridCol w="2070755"/>
                <a:gridCol w="2069714"/>
                <a:gridCol w="2069715"/>
                <a:gridCol w="2149567"/>
              </a:tblGrid>
              <a:tr h="592455">
                <a:tc>
                  <a:txBody>
                    <a:bodyPr/>
                    <a:p>
                      <a:pPr algn="ctr">
                        <a:buNone/>
                      </a:pPr>
                      <a:r>
                        <a:rPr lang="zh-CN" altLang="en-US">
                          <a:ea typeface="+mn-lt"/>
                        </a:rPr>
                        <a:t>像素芯片</a:t>
                      </a:r>
                      <a:endParaRPr lang="zh-CN" altLang="en-US">
                        <a:ea typeface="+mn-lt"/>
                      </a:endParaRPr>
                    </a:p>
                  </a:txBody>
                  <a:tcPr/>
                </a:tc>
                <a:tc>
                  <a:txBody>
                    <a:bodyPr/>
                    <a:p>
                      <a:pPr algn="ctr">
                        <a:buNone/>
                      </a:pPr>
                      <a:r>
                        <a:rPr lang="en-US" altLang="zh-CN">
                          <a:ea typeface="+mn-lt"/>
                        </a:rPr>
                        <a:t>MIMOSA28</a:t>
                      </a:r>
                      <a:endParaRPr lang="en-US" altLang="zh-CN">
                        <a:ea typeface="+mn-lt"/>
                      </a:endParaRPr>
                    </a:p>
                  </a:txBody>
                  <a:tcPr/>
                </a:tc>
                <a:tc>
                  <a:txBody>
                    <a:bodyPr/>
                    <a:p>
                      <a:pPr algn="ctr">
                        <a:buNone/>
                      </a:pPr>
                      <a:r>
                        <a:rPr lang="en-US" altLang="zh-CN">
                          <a:ea typeface="+mn-lt"/>
                        </a:rPr>
                        <a:t>TaichuPix3</a:t>
                      </a:r>
                      <a:endParaRPr lang="en-US" altLang="zh-CN">
                        <a:ea typeface="+mn-lt"/>
                      </a:endParaRPr>
                    </a:p>
                  </a:txBody>
                  <a:tcPr/>
                </a:tc>
                <a:tc>
                  <a:txBody>
                    <a:bodyPr/>
                    <a:p>
                      <a:pPr algn="ctr">
                        <a:buNone/>
                      </a:pPr>
                      <a:r>
                        <a:rPr lang="en-US" altLang="zh-CN">
                          <a:ea typeface="+mn-lt"/>
                        </a:rPr>
                        <a:t>JadePix3</a:t>
                      </a:r>
                      <a:endParaRPr lang="en-US" altLang="zh-CN">
                        <a:ea typeface="+mn-lt"/>
                      </a:endParaRPr>
                    </a:p>
                  </a:txBody>
                  <a:tcPr/>
                </a:tc>
                <a:tc>
                  <a:txBody>
                    <a:bodyPr/>
                    <a:p>
                      <a:pPr algn="ctr">
                        <a:buNone/>
                      </a:pPr>
                      <a:r>
                        <a:rPr lang="en-US" altLang="zh-CN" sz="1800">
                          <a:ea typeface="+mn-lt"/>
                          <a:sym typeface="+mn-ea"/>
                        </a:rPr>
                        <a:t>JadePix4</a:t>
                      </a:r>
                      <a:endParaRPr lang="en-US" altLang="zh-CN">
                        <a:ea typeface="+mn-lt"/>
                      </a:endParaRPr>
                    </a:p>
                  </a:txBody>
                  <a:tcPr/>
                </a:tc>
                <a:tc>
                  <a:txBody>
                    <a:bodyPr/>
                    <a:p>
                      <a:pPr algn="ctr">
                        <a:buNone/>
                      </a:pPr>
                      <a:r>
                        <a:rPr lang="en-US" altLang="zh-CN">
                          <a:ea typeface="+mn-lt"/>
                        </a:rPr>
                        <a:t>TimePix3</a:t>
                      </a:r>
                      <a:endParaRPr lang="en-US" altLang="zh-CN">
                        <a:ea typeface="+mn-lt"/>
                      </a:endParaRPr>
                    </a:p>
                  </a:txBody>
                  <a:tcPr/>
                </a:tc>
              </a:tr>
              <a:tr h="381000">
                <a:tc>
                  <a:txBody>
                    <a:bodyPr/>
                    <a:p>
                      <a:pPr algn="ctr">
                        <a:buNone/>
                      </a:pPr>
                      <a:r>
                        <a:rPr lang="zh-CN" altLang="en-US">
                          <a:ea typeface="+mn-lt"/>
                        </a:rPr>
                        <a:t>像素大小</a:t>
                      </a:r>
                      <a:endParaRPr lang="zh-CN" altLang="en-US">
                        <a:ea typeface="+mn-lt"/>
                      </a:endParaRPr>
                    </a:p>
                  </a:txBody>
                  <a:tcPr/>
                </a:tc>
                <a:tc>
                  <a:txBody>
                    <a:bodyPr/>
                    <a:p>
                      <a:pPr algn="ctr">
                        <a:buNone/>
                      </a:pPr>
                      <a:r>
                        <a:rPr lang="en-US" altLang="zh-CN" sz="1800">
                          <a:ea typeface="+mn-lt"/>
                          <a:cs typeface="+mn-lt"/>
                          <a:sym typeface="+mn-ea"/>
                        </a:rPr>
                        <a:t>20.7</a:t>
                      </a:r>
                      <a:r>
                        <a:rPr lang="zh-CN" altLang="en-US" sz="1800">
                          <a:ea typeface="+mn-lt"/>
                          <a:cs typeface="+mn-lt"/>
                          <a:sym typeface="+mn-ea"/>
                        </a:rPr>
                        <a:t>×</a:t>
                      </a:r>
                      <a:r>
                        <a:rPr lang="en-US" altLang="zh-CN" sz="1800">
                          <a:ea typeface="+mn-lt"/>
                          <a:cs typeface="+mn-lt"/>
                          <a:sym typeface="+mn-ea"/>
                        </a:rPr>
                        <a:t>20.7μm</a:t>
                      </a:r>
                      <a:r>
                        <a:rPr lang="en-US" altLang="zh-CN" sz="1800" baseline="30000">
                          <a:ea typeface="+mn-lt"/>
                          <a:cs typeface="+mn-lt"/>
                          <a:sym typeface="+mn-ea"/>
                        </a:rPr>
                        <a:t>2</a:t>
                      </a:r>
                      <a:endParaRPr lang="en-US" altLang="zh-CN" baseline="30000">
                        <a:ea typeface="+mn-lt"/>
                        <a:cs typeface="+mn-lt"/>
                      </a:endParaRPr>
                    </a:p>
                  </a:txBody>
                  <a:tcPr/>
                </a:tc>
                <a:tc>
                  <a:txBody>
                    <a:bodyPr/>
                    <a:p>
                      <a:pPr algn="ctr">
                        <a:buNone/>
                      </a:pPr>
                      <a:r>
                        <a:rPr lang="en-US" altLang="zh-CN">
                          <a:ea typeface="+mn-lt"/>
                          <a:cs typeface="+mn-lt"/>
                        </a:rPr>
                        <a:t>25</a:t>
                      </a:r>
                      <a:r>
                        <a:rPr lang="zh-CN" altLang="en-US">
                          <a:ea typeface="+mn-lt"/>
                          <a:cs typeface="+mn-lt"/>
                        </a:rPr>
                        <a:t>×</a:t>
                      </a:r>
                      <a:r>
                        <a:rPr lang="en-US" altLang="zh-CN">
                          <a:ea typeface="+mn-lt"/>
                          <a:cs typeface="+mn-lt"/>
                        </a:rPr>
                        <a:t>25μm</a:t>
                      </a:r>
                      <a:r>
                        <a:rPr lang="en-US" altLang="zh-CN" baseline="30000">
                          <a:ea typeface="+mn-lt"/>
                          <a:cs typeface="+mn-lt"/>
                        </a:rPr>
                        <a:t>2</a:t>
                      </a:r>
                      <a:endParaRPr lang="en-US" altLang="zh-CN" baseline="30000">
                        <a:ea typeface="+mn-lt"/>
                        <a:cs typeface="+mn-lt"/>
                      </a:endParaRPr>
                    </a:p>
                  </a:txBody>
                  <a:tcPr/>
                </a:tc>
                <a:tc>
                  <a:txBody>
                    <a:bodyPr/>
                    <a:p>
                      <a:pPr algn="ctr">
                        <a:buNone/>
                      </a:pPr>
                      <a:r>
                        <a:rPr lang="en-US" altLang="zh-CN" sz="1800">
                          <a:ea typeface="+mn-lt"/>
                          <a:cs typeface="+mn-lt"/>
                          <a:sym typeface="+mn-ea"/>
                        </a:rPr>
                        <a:t>16×23.11μm</a:t>
                      </a:r>
                      <a:r>
                        <a:rPr lang="en-US" altLang="zh-CN" sz="1800" baseline="30000">
                          <a:ea typeface="+mn-lt"/>
                          <a:cs typeface="+mn-lt"/>
                          <a:sym typeface="+mn-ea"/>
                        </a:rPr>
                        <a:t>2</a:t>
                      </a:r>
                      <a:endParaRPr lang="en-US" altLang="zh-CN" sz="1800" baseline="30000">
                        <a:ea typeface="+mn-lt"/>
                        <a:cs typeface="+mn-lt"/>
                        <a:sym typeface="+mn-ea"/>
                      </a:endParaRPr>
                    </a:p>
                  </a:txBody>
                  <a:tcPr/>
                </a:tc>
                <a:tc>
                  <a:txBody>
                    <a:bodyPr/>
                    <a:p>
                      <a:pPr algn="ctr">
                        <a:buClrTx/>
                        <a:buSzTx/>
                        <a:buFontTx/>
                        <a:buNone/>
                      </a:pPr>
                      <a:r>
                        <a:rPr lang="en-US" altLang="zh-CN" sz="1800">
                          <a:ea typeface="+mn-lt"/>
                          <a:cs typeface="+mn-lt"/>
                          <a:sym typeface="+mn-ea"/>
                        </a:rPr>
                        <a:t>20×29</a:t>
                      </a:r>
                      <a:r>
                        <a:rPr lang="en-US" altLang="zh-CN" sz="1800">
                          <a:ea typeface="+mn-lt"/>
                          <a:cs typeface="+mn-lt"/>
                          <a:sym typeface="+mn-ea"/>
                        </a:rPr>
                        <a:t>μm</a:t>
                      </a:r>
                      <a:r>
                        <a:rPr lang="en-US" altLang="zh-CN" sz="1800" baseline="30000">
                          <a:ea typeface="+mn-lt"/>
                          <a:cs typeface="+mn-lt"/>
                          <a:sym typeface="+mn-ea"/>
                        </a:rPr>
                        <a:t>2</a:t>
                      </a:r>
                      <a:endParaRPr lang="en-US" altLang="zh-CN" sz="1800">
                        <a:ea typeface="+mn-lt"/>
                        <a:cs typeface="+mn-lt"/>
                        <a:sym typeface="+mn-ea"/>
                      </a:endParaRPr>
                    </a:p>
                  </a:txBody>
                  <a:tcPr/>
                </a:tc>
                <a:tc>
                  <a:txBody>
                    <a:bodyPr/>
                    <a:p>
                      <a:pPr algn="ctr">
                        <a:buNone/>
                      </a:pPr>
                      <a:r>
                        <a:rPr lang="en-US" altLang="zh-CN" sz="1800">
                          <a:sym typeface="+mn-ea"/>
                        </a:rPr>
                        <a:t>55</a:t>
                      </a:r>
                      <a:r>
                        <a:rPr lang="zh-CN" altLang="en-US" sz="1800">
                          <a:sym typeface="+mn-ea"/>
                        </a:rPr>
                        <a:t>×</a:t>
                      </a:r>
                      <a:r>
                        <a:rPr lang="en-US" altLang="zh-CN" sz="1800">
                          <a:sym typeface="+mn-ea"/>
                        </a:rPr>
                        <a:t>55μm</a:t>
                      </a:r>
                      <a:r>
                        <a:rPr lang="en-US" altLang="zh-CN" sz="1800" baseline="30000">
                          <a:sym typeface="+mn-ea"/>
                        </a:rPr>
                        <a:t>2</a:t>
                      </a:r>
                      <a:endParaRPr lang="zh-CN" altLang="en-US">
                        <a:ea typeface="+mn-lt"/>
                        <a:cs typeface="+mn-lt"/>
                      </a:endParaRPr>
                    </a:p>
                  </a:txBody>
                  <a:tcPr/>
                </a:tc>
              </a:tr>
              <a:tr h="381000">
                <a:tc>
                  <a:txBody>
                    <a:bodyPr/>
                    <a:p>
                      <a:pPr algn="ctr">
                        <a:buNone/>
                      </a:pPr>
                      <a:r>
                        <a:rPr lang="zh-CN" altLang="en-US">
                          <a:ea typeface="+mn-lt"/>
                        </a:rPr>
                        <a:t>像素阵列</a:t>
                      </a:r>
                      <a:endParaRPr lang="zh-CN" altLang="en-US">
                        <a:ea typeface="+mn-lt"/>
                      </a:endParaRPr>
                    </a:p>
                  </a:txBody>
                  <a:tcPr/>
                </a:tc>
                <a:tc>
                  <a:txBody>
                    <a:bodyPr/>
                    <a:p>
                      <a:pPr algn="ctr">
                        <a:buNone/>
                      </a:pPr>
                      <a:r>
                        <a:rPr lang="en-US" altLang="zh-CN" sz="1800">
                          <a:ea typeface="+mn-lt"/>
                          <a:cs typeface="+mn-lt"/>
                          <a:sym typeface="+mn-ea"/>
                        </a:rPr>
                        <a:t>928(</a:t>
                      </a:r>
                      <a:r>
                        <a:rPr lang="en-US" altLang="zh-CN" sz="1800">
                          <a:solidFill>
                            <a:schemeClr val="tx1"/>
                          </a:solidFill>
                          <a:ea typeface="+mn-lt"/>
                          <a:cs typeface="+mn-lt"/>
                          <a:sym typeface="+mn-ea"/>
                        </a:rPr>
                        <a:t>row)</a:t>
                      </a:r>
                      <a:r>
                        <a:rPr lang="zh-CN" altLang="en-US" sz="1800">
                          <a:ea typeface="+mn-lt"/>
                          <a:cs typeface="+mn-lt"/>
                          <a:sym typeface="+mn-ea"/>
                        </a:rPr>
                        <a:t>×</a:t>
                      </a:r>
                      <a:r>
                        <a:rPr lang="en-US" altLang="zh-CN" sz="1800">
                          <a:ea typeface="+mn-lt"/>
                          <a:cs typeface="+mn-lt"/>
                          <a:sym typeface="+mn-ea"/>
                        </a:rPr>
                        <a:t>960(</a:t>
                      </a:r>
                      <a:r>
                        <a:rPr lang="en-US" altLang="zh-CN" sz="1800">
                          <a:solidFill>
                            <a:schemeClr val="tx1"/>
                          </a:solidFill>
                          <a:ea typeface="+mn-lt"/>
                          <a:cs typeface="+mn-lt"/>
                          <a:sym typeface="+mn-ea"/>
                        </a:rPr>
                        <a:t>col)</a:t>
                      </a:r>
                      <a:endParaRPr lang="en-US" altLang="zh-CN">
                        <a:ea typeface="+mn-lt"/>
                        <a:cs typeface="+mn-lt"/>
                      </a:endParaRPr>
                    </a:p>
                  </a:txBody>
                  <a:tcPr/>
                </a:tc>
                <a:tc>
                  <a:txBody>
                    <a:bodyPr/>
                    <a:p>
                      <a:pPr algn="ctr">
                        <a:buNone/>
                      </a:pPr>
                      <a:r>
                        <a:rPr lang="en-US" altLang="zh-CN">
                          <a:ea typeface="+mn-lt"/>
                          <a:cs typeface="+mn-lt"/>
                        </a:rPr>
                        <a:t>512(</a:t>
                      </a:r>
                      <a:r>
                        <a:rPr lang="en-US" altLang="zh-CN" sz="1800">
                          <a:solidFill>
                            <a:schemeClr val="tx1"/>
                          </a:solidFill>
                          <a:ea typeface="+mn-lt"/>
                          <a:cs typeface="+mn-lt"/>
                          <a:sym typeface="+mn-ea"/>
                        </a:rPr>
                        <a:t>row)</a:t>
                      </a:r>
                      <a:r>
                        <a:rPr lang="zh-CN" altLang="en-US">
                          <a:ea typeface="+mn-lt"/>
                          <a:cs typeface="+mn-lt"/>
                        </a:rPr>
                        <a:t>×</a:t>
                      </a:r>
                      <a:r>
                        <a:rPr lang="en-US" altLang="zh-CN">
                          <a:ea typeface="+mn-lt"/>
                          <a:cs typeface="+mn-lt"/>
                        </a:rPr>
                        <a:t>1024(</a:t>
                      </a:r>
                      <a:r>
                        <a:rPr lang="en-US" altLang="zh-CN" sz="1800">
                          <a:solidFill>
                            <a:schemeClr val="tx1"/>
                          </a:solidFill>
                          <a:ea typeface="+mn-lt"/>
                          <a:cs typeface="+mn-lt"/>
                          <a:sym typeface="+mn-ea"/>
                        </a:rPr>
                        <a:t>col)</a:t>
                      </a:r>
                      <a:endParaRPr lang="en-US" altLang="zh-CN">
                        <a:ea typeface="+mn-lt"/>
                        <a:cs typeface="+mn-lt"/>
                      </a:endParaRPr>
                    </a:p>
                  </a:txBody>
                  <a:tcPr/>
                </a:tc>
                <a:tc>
                  <a:txBody>
                    <a:bodyPr/>
                    <a:p>
                      <a:pPr algn="ctr">
                        <a:buNone/>
                      </a:pPr>
                      <a:r>
                        <a:rPr lang="en-US" altLang="zh-CN" sz="1800">
                          <a:solidFill>
                            <a:schemeClr val="tx1"/>
                          </a:solidFill>
                          <a:ea typeface="+mn-lt"/>
                          <a:cs typeface="+mn-lt"/>
                          <a:sym typeface="+mn-ea"/>
                        </a:rPr>
                        <a:t>512</a:t>
                      </a:r>
                      <a:r>
                        <a:rPr lang="en-US" altLang="zh-CN" sz="1800">
                          <a:ea typeface="+mn-lt"/>
                          <a:cs typeface="+mn-lt"/>
                          <a:sym typeface="+mn-ea"/>
                        </a:rPr>
                        <a:t>(</a:t>
                      </a:r>
                      <a:r>
                        <a:rPr lang="en-US" altLang="zh-CN" sz="1800">
                          <a:solidFill>
                            <a:schemeClr val="tx1"/>
                          </a:solidFill>
                          <a:ea typeface="+mn-lt"/>
                          <a:cs typeface="+mn-lt"/>
                          <a:sym typeface="+mn-ea"/>
                        </a:rPr>
                        <a:t>row)</a:t>
                      </a:r>
                      <a:r>
                        <a:rPr lang="zh-CN" altLang="en-US" sz="1800">
                          <a:solidFill>
                            <a:schemeClr val="tx1"/>
                          </a:solidFill>
                          <a:ea typeface="+mn-lt"/>
                          <a:cs typeface="+mn-lt"/>
                          <a:sym typeface="+mn-ea"/>
                        </a:rPr>
                        <a:t>×</a:t>
                      </a:r>
                      <a:r>
                        <a:rPr lang="en-US" altLang="zh-CN" sz="1800">
                          <a:solidFill>
                            <a:schemeClr val="tx1"/>
                          </a:solidFill>
                          <a:ea typeface="+mn-lt"/>
                          <a:cs typeface="+mn-lt"/>
                          <a:sym typeface="+mn-ea"/>
                        </a:rPr>
                        <a:t>192</a:t>
                      </a:r>
                      <a:r>
                        <a:rPr lang="en-US" altLang="zh-CN" sz="1800">
                          <a:ea typeface="+mn-lt"/>
                          <a:cs typeface="+mn-lt"/>
                          <a:sym typeface="+mn-ea"/>
                        </a:rPr>
                        <a:t>(</a:t>
                      </a:r>
                      <a:r>
                        <a:rPr lang="en-US" altLang="zh-CN" sz="1800">
                          <a:solidFill>
                            <a:schemeClr val="tx1"/>
                          </a:solidFill>
                          <a:ea typeface="+mn-lt"/>
                          <a:cs typeface="+mn-lt"/>
                          <a:sym typeface="+mn-ea"/>
                        </a:rPr>
                        <a:t>col)</a:t>
                      </a:r>
                      <a:endParaRPr lang="zh-CN" altLang="en-US">
                        <a:ea typeface="+mn-lt"/>
                        <a:cs typeface="+mn-lt"/>
                      </a:endParaRPr>
                    </a:p>
                  </a:txBody>
                  <a:tcPr/>
                </a:tc>
                <a:tc>
                  <a:txBody>
                    <a:bodyPr/>
                    <a:p>
                      <a:pPr algn="ctr">
                        <a:buNone/>
                      </a:pPr>
                      <a:r>
                        <a:rPr lang="en-US" altLang="zh-CN">
                          <a:ea typeface="+mn-lt"/>
                          <a:cs typeface="+mn-lt"/>
                        </a:rPr>
                        <a:t>356</a:t>
                      </a:r>
                      <a:r>
                        <a:rPr lang="en-US" altLang="zh-CN" sz="1800">
                          <a:ea typeface="+mn-lt"/>
                          <a:cs typeface="+mn-lt"/>
                          <a:sym typeface="+mn-ea"/>
                        </a:rPr>
                        <a:t>(</a:t>
                      </a:r>
                      <a:r>
                        <a:rPr lang="en-US" altLang="zh-CN" sz="1800">
                          <a:solidFill>
                            <a:schemeClr val="tx1"/>
                          </a:solidFill>
                          <a:ea typeface="+mn-lt"/>
                          <a:cs typeface="+mn-lt"/>
                          <a:sym typeface="+mn-ea"/>
                        </a:rPr>
                        <a:t>row)</a:t>
                      </a:r>
                      <a:r>
                        <a:rPr lang="zh-CN" altLang="en-US">
                          <a:ea typeface="+mn-lt"/>
                          <a:cs typeface="+mn-lt"/>
                        </a:rPr>
                        <a:t>×</a:t>
                      </a:r>
                      <a:r>
                        <a:rPr lang="en-US" altLang="zh-CN">
                          <a:ea typeface="+mn-lt"/>
                          <a:cs typeface="+mn-lt"/>
                        </a:rPr>
                        <a:t>498</a:t>
                      </a:r>
                      <a:r>
                        <a:rPr lang="en-US" altLang="zh-CN" sz="1800">
                          <a:ea typeface="+mn-lt"/>
                          <a:cs typeface="+mn-lt"/>
                          <a:sym typeface="+mn-ea"/>
                        </a:rPr>
                        <a:t>(</a:t>
                      </a:r>
                      <a:r>
                        <a:rPr lang="en-US" altLang="zh-CN" sz="1800">
                          <a:solidFill>
                            <a:schemeClr val="tx1"/>
                          </a:solidFill>
                          <a:ea typeface="+mn-lt"/>
                          <a:cs typeface="+mn-lt"/>
                          <a:sym typeface="+mn-ea"/>
                        </a:rPr>
                        <a:t>col)</a:t>
                      </a:r>
                      <a:endParaRPr lang="en-US" altLang="zh-CN">
                        <a:ea typeface="+mn-lt"/>
                        <a:cs typeface="+mn-lt"/>
                      </a:endParaRPr>
                    </a:p>
                  </a:txBody>
                  <a:tcPr/>
                </a:tc>
                <a:tc>
                  <a:txBody>
                    <a:bodyPr/>
                    <a:p>
                      <a:pPr algn="ctr">
                        <a:buNone/>
                      </a:pPr>
                      <a:r>
                        <a:rPr lang="en-US" altLang="zh-CN" sz="1800">
                          <a:ea typeface="+mn-lt"/>
                          <a:cs typeface="+mn-lt"/>
                          <a:sym typeface="+mn-ea"/>
                        </a:rPr>
                        <a:t>256(</a:t>
                      </a:r>
                      <a:r>
                        <a:rPr lang="en-US" altLang="zh-CN" sz="1800">
                          <a:solidFill>
                            <a:schemeClr val="tx1"/>
                          </a:solidFill>
                          <a:ea typeface="+mn-lt"/>
                          <a:cs typeface="+mn-lt"/>
                          <a:sym typeface="+mn-ea"/>
                        </a:rPr>
                        <a:t>row)</a:t>
                      </a:r>
                      <a:r>
                        <a:rPr lang="zh-CN" altLang="en-US" sz="1800">
                          <a:ea typeface="+mn-lt"/>
                          <a:cs typeface="+mn-lt"/>
                          <a:sym typeface="+mn-ea"/>
                        </a:rPr>
                        <a:t>×</a:t>
                      </a:r>
                      <a:r>
                        <a:rPr lang="en-US" altLang="zh-CN" sz="1800">
                          <a:ea typeface="+mn-lt"/>
                          <a:cs typeface="+mn-lt"/>
                          <a:sym typeface="+mn-ea"/>
                        </a:rPr>
                        <a:t>256(</a:t>
                      </a:r>
                      <a:r>
                        <a:rPr lang="en-US" altLang="zh-CN" sz="1800">
                          <a:solidFill>
                            <a:schemeClr val="tx1"/>
                          </a:solidFill>
                          <a:ea typeface="+mn-lt"/>
                          <a:cs typeface="+mn-lt"/>
                          <a:sym typeface="+mn-ea"/>
                        </a:rPr>
                        <a:t>col)</a:t>
                      </a:r>
                      <a:endParaRPr lang="zh-CN" altLang="en-US">
                        <a:ea typeface="+mn-lt"/>
                        <a:cs typeface="+mn-lt"/>
                      </a:endParaRPr>
                    </a:p>
                  </a:txBody>
                  <a:tcPr/>
                </a:tc>
              </a:tr>
              <a:tr h="640080">
                <a:tc>
                  <a:txBody>
                    <a:bodyPr/>
                    <a:p>
                      <a:pPr algn="ctr">
                        <a:buNone/>
                      </a:pPr>
                      <a:r>
                        <a:rPr lang="zh-CN" altLang="en-US">
                          <a:ea typeface="+mn-lt"/>
                        </a:rPr>
                        <a:t>芯片尺寸</a:t>
                      </a:r>
                      <a:endParaRPr lang="zh-CN" altLang="en-US">
                        <a:ea typeface="+mn-lt"/>
                      </a:endParaRPr>
                    </a:p>
                  </a:txBody>
                  <a:tcPr/>
                </a:tc>
                <a:tc>
                  <a:txBody>
                    <a:bodyPr/>
                    <a:p>
                      <a:pPr algn="ctr">
                        <a:buNone/>
                      </a:pPr>
                      <a:r>
                        <a:rPr lang="en-US" altLang="zh-CN" sz="1800">
                          <a:ea typeface="+mn-lt"/>
                          <a:cs typeface="+mn-lt"/>
                          <a:sym typeface="+mn-ea"/>
                        </a:rPr>
                        <a:t>20.22</a:t>
                      </a:r>
                      <a:r>
                        <a:rPr lang="zh-CN" altLang="en-US" sz="1800">
                          <a:ea typeface="+mn-lt"/>
                          <a:cs typeface="+mn-lt"/>
                          <a:sym typeface="+mn-ea"/>
                        </a:rPr>
                        <a:t>×</a:t>
                      </a:r>
                      <a:r>
                        <a:rPr lang="en-US" altLang="zh-CN" sz="1800">
                          <a:ea typeface="+mn-lt"/>
                          <a:cs typeface="+mn-lt"/>
                          <a:sym typeface="+mn-ea"/>
                        </a:rPr>
                        <a:t>22.71mm</a:t>
                      </a:r>
                      <a:r>
                        <a:rPr lang="en-US" altLang="zh-CN" sz="1800" baseline="30000">
                          <a:ea typeface="+mn-lt"/>
                          <a:cs typeface="+mn-lt"/>
                          <a:sym typeface="+mn-ea"/>
                        </a:rPr>
                        <a:t>2</a:t>
                      </a:r>
                      <a:endParaRPr lang="en-US" altLang="zh-CN">
                        <a:ea typeface="+mn-lt"/>
                      </a:endParaRPr>
                    </a:p>
                  </a:txBody>
                  <a:tcPr/>
                </a:tc>
                <a:tc>
                  <a:txBody>
                    <a:bodyPr/>
                    <a:p>
                      <a:pPr algn="ctr">
                        <a:buNone/>
                      </a:pPr>
                      <a:r>
                        <a:rPr lang="en-US" altLang="zh-CN" sz="1800">
                          <a:ea typeface="+mn-lt"/>
                          <a:cs typeface="+mn-lt"/>
                          <a:sym typeface="+mn-ea"/>
                        </a:rPr>
                        <a:t>15.9</a:t>
                      </a:r>
                      <a:r>
                        <a:rPr lang="zh-CN" altLang="en-US" sz="1800">
                          <a:ea typeface="+mn-lt"/>
                          <a:cs typeface="+mn-lt"/>
                          <a:sym typeface="+mn-ea"/>
                        </a:rPr>
                        <a:t>×</a:t>
                      </a:r>
                      <a:r>
                        <a:rPr lang="en-US" altLang="zh-CN" sz="1800">
                          <a:ea typeface="+mn-lt"/>
                          <a:cs typeface="+mn-lt"/>
                          <a:sym typeface="+mn-ea"/>
                        </a:rPr>
                        <a:t>25.7mm</a:t>
                      </a:r>
                      <a:r>
                        <a:rPr lang="en-US" altLang="zh-CN" sz="1800" baseline="30000">
                          <a:ea typeface="+mn-lt"/>
                          <a:cs typeface="+mn-lt"/>
                          <a:sym typeface="+mn-ea"/>
                        </a:rPr>
                        <a:t>2</a:t>
                      </a:r>
                      <a:endParaRPr lang="en-US" altLang="zh-CN">
                        <a:ea typeface="+mn-lt"/>
                      </a:endParaRPr>
                    </a:p>
                  </a:txBody>
                  <a:tcPr/>
                </a:tc>
                <a:tc>
                  <a:txBody>
                    <a:bodyPr/>
                    <a:p>
                      <a:pPr algn="ctr">
                        <a:buNone/>
                      </a:pPr>
                      <a:r>
                        <a:rPr lang="en-US" altLang="zh-CN" sz="1800">
                          <a:ea typeface="+mn-lt"/>
                          <a:cs typeface="+mn-lt"/>
                          <a:sym typeface="+mn-ea"/>
                        </a:rPr>
                        <a:t>10.4</a:t>
                      </a:r>
                      <a:r>
                        <a:rPr lang="zh-CN" altLang="en-US" sz="1800">
                          <a:ea typeface="+mn-lt"/>
                          <a:cs typeface="+mn-lt"/>
                          <a:sym typeface="+mn-ea"/>
                        </a:rPr>
                        <a:t>×</a:t>
                      </a:r>
                      <a:r>
                        <a:rPr lang="en-US" altLang="zh-CN" sz="1800">
                          <a:ea typeface="+mn-lt"/>
                          <a:cs typeface="+mn-lt"/>
                          <a:sym typeface="+mn-ea"/>
                        </a:rPr>
                        <a:t>6.1mm</a:t>
                      </a:r>
                      <a:r>
                        <a:rPr lang="en-US" altLang="zh-CN" sz="1800" baseline="30000">
                          <a:ea typeface="+mn-lt"/>
                          <a:cs typeface="+mn-lt"/>
                          <a:sym typeface="+mn-ea"/>
                        </a:rPr>
                        <a:t>2</a:t>
                      </a:r>
                      <a:endParaRPr lang="zh-CN" altLang="en-US">
                        <a:ea typeface="+mn-lt"/>
                      </a:endParaRPr>
                    </a:p>
                  </a:txBody>
                  <a:tcPr/>
                </a:tc>
                <a:tc>
                  <a:txBody>
                    <a:bodyPr/>
                    <a:p>
                      <a:pPr algn="ctr">
                        <a:buNone/>
                      </a:pPr>
                      <a:r>
                        <a:rPr lang="en-US" altLang="zh-CN" sz="1800">
                          <a:ea typeface="+mn-lt"/>
                          <a:sym typeface="+mn-ea"/>
                        </a:rPr>
                        <a:t>——</a:t>
                      </a:r>
                      <a:endParaRPr lang="zh-CN" altLang="en-US">
                        <a:ea typeface="+mn-lt"/>
                      </a:endParaRPr>
                    </a:p>
                  </a:txBody>
                  <a:tcPr/>
                </a:tc>
                <a:tc>
                  <a:txBody>
                    <a:bodyPr/>
                    <a:p>
                      <a:pPr algn="ctr">
                        <a:buNone/>
                      </a:pPr>
                      <a:r>
                        <a:rPr lang="en-US" altLang="zh-CN" sz="1800">
                          <a:sym typeface="+mn-ea"/>
                        </a:rPr>
                        <a:t>2.29cm</a:t>
                      </a:r>
                      <a:r>
                        <a:rPr lang="en-US" altLang="zh-CN" sz="1800" baseline="30000">
                          <a:sym typeface="+mn-ea"/>
                        </a:rPr>
                        <a:t>2</a:t>
                      </a:r>
                      <a:endParaRPr lang="en-US" altLang="zh-CN">
                        <a:ea typeface="+mn-lt"/>
                      </a:endParaRPr>
                    </a:p>
                  </a:txBody>
                  <a:tcPr/>
                </a:tc>
              </a:tr>
              <a:tr h="640080">
                <a:tc>
                  <a:txBody>
                    <a:bodyPr/>
                    <a:p>
                      <a:pPr algn="ctr">
                        <a:buNone/>
                      </a:pPr>
                      <a:r>
                        <a:rPr lang="zh-CN" altLang="en-US">
                          <a:ea typeface="+mn-lt"/>
                        </a:rPr>
                        <a:t>最大击中率</a:t>
                      </a:r>
                      <a:endParaRPr lang="zh-CN" altLang="en-US">
                        <a:ea typeface="+mn-lt"/>
                      </a:endParaRPr>
                    </a:p>
                  </a:txBody>
                  <a:tcPr/>
                </a:tc>
                <a:tc>
                  <a:txBody>
                    <a:bodyPr/>
                    <a:p>
                      <a:pPr algn="ctr">
                        <a:buNone/>
                      </a:pPr>
                      <a:r>
                        <a:rPr lang="en-US" altLang="zh-CN">
                          <a:ea typeface="+mn-lt"/>
                        </a:rPr>
                        <a:t>~10</a:t>
                      </a:r>
                      <a:r>
                        <a:rPr lang="en-US" altLang="zh-CN" baseline="30000">
                          <a:ea typeface="+mn-lt"/>
                        </a:rPr>
                        <a:t>8</a:t>
                      </a:r>
                      <a:r>
                        <a:rPr lang="en-US" altLang="zh-CN" sz="1800">
                          <a:sym typeface="+mn-ea"/>
                        </a:rPr>
                        <a:t>n/cm</a:t>
                      </a:r>
                      <a:r>
                        <a:rPr lang="en-US" altLang="zh-CN" sz="1800" baseline="30000">
                          <a:sym typeface="+mn-ea"/>
                        </a:rPr>
                        <a:t>2</a:t>
                      </a:r>
                      <a:r>
                        <a:rPr lang="en-US" altLang="zh-CN" sz="1800">
                          <a:sym typeface="+mn-ea"/>
                        </a:rPr>
                        <a:t>/s</a:t>
                      </a:r>
                      <a:endParaRPr lang="en-US" altLang="zh-CN">
                        <a:ea typeface="+mn-lt"/>
                      </a:endParaRPr>
                    </a:p>
                  </a:txBody>
                  <a:tcPr/>
                </a:tc>
                <a:tc>
                  <a:txBody>
                    <a:bodyPr/>
                    <a:p>
                      <a:pPr algn="ctr">
                        <a:buNone/>
                      </a:pPr>
                      <a:r>
                        <a:rPr lang="en-US" altLang="zh-CN" sz="1800">
                          <a:sym typeface="+mn-ea"/>
                        </a:rPr>
                        <a:t>3.6</a:t>
                      </a:r>
                      <a:r>
                        <a:rPr lang="zh-CN" altLang="en-US" sz="1800">
                          <a:sym typeface="+mn-ea"/>
                        </a:rPr>
                        <a:t>×</a:t>
                      </a:r>
                      <a:r>
                        <a:rPr lang="en-US" altLang="zh-CN" sz="1800">
                          <a:sym typeface="+mn-ea"/>
                        </a:rPr>
                        <a:t>10</a:t>
                      </a:r>
                      <a:r>
                        <a:rPr lang="en-US" altLang="zh-CN" sz="1800" baseline="30000">
                          <a:sym typeface="+mn-ea"/>
                        </a:rPr>
                        <a:t>7</a:t>
                      </a:r>
                      <a:r>
                        <a:rPr lang="en-US" altLang="zh-CN" sz="1800">
                          <a:sym typeface="+mn-ea"/>
                        </a:rPr>
                        <a:t>n/cm</a:t>
                      </a:r>
                      <a:r>
                        <a:rPr lang="en-US" altLang="zh-CN" sz="1800" baseline="30000">
                          <a:sym typeface="+mn-ea"/>
                        </a:rPr>
                        <a:t>2</a:t>
                      </a:r>
                      <a:r>
                        <a:rPr lang="en-US" altLang="zh-CN" sz="1800">
                          <a:sym typeface="+mn-ea"/>
                        </a:rPr>
                        <a:t>/s</a:t>
                      </a:r>
                      <a:endParaRPr lang="en-US" altLang="zh-CN">
                        <a:ea typeface="+mn-lt"/>
                      </a:endParaRPr>
                    </a:p>
                  </a:txBody>
                  <a:tcPr/>
                </a:tc>
                <a:tc>
                  <a:txBody>
                    <a:bodyPr/>
                    <a:p>
                      <a:pPr algn="ctr">
                        <a:buNone/>
                      </a:pPr>
                      <a:r>
                        <a:rPr lang="en-US" altLang="zh-CN" sz="1800">
                          <a:ea typeface="+mn-lt"/>
                          <a:sym typeface="+mn-ea"/>
                        </a:rPr>
                        <a:t>1.09</a:t>
                      </a:r>
                      <a:r>
                        <a:rPr lang="zh-CN" altLang="en-US" sz="1800">
                          <a:ea typeface="+mn-lt"/>
                          <a:sym typeface="+mn-ea"/>
                        </a:rPr>
                        <a:t>×</a:t>
                      </a:r>
                      <a:r>
                        <a:rPr lang="en-US" altLang="zh-CN" sz="1800">
                          <a:ea typeface="+mn-lt"/>
                          <a:sym typeface="+mn-ea"/>
                        </a:rPr>
                        <a:t>10</a:t>
                      </a:r>
                      <a:r>
                        <a:rPr lang="en-US" altLang="zh-CN" sz="1800" baseline="30000">
                          <a:ea typeface="+mn-lt"/>
                          <a:sym typeface="+mn-ea"/>
                        </a:rPr>
                        <a:t>7</a:t>
                      </a:r>
                      <a:r>
                        <a:rPr lang="en-US" altLang="zh-CN" sz="1800">
                          <a:sym typeface="+mn-ea"/>
                        </a:rPr>
                        <a:t>n/cm</a:t>
                      </a:r>
                      <a:r>
                        <a:rPr lang="en-US" altLang="zh-CN" sz="1800" baseline="30000">
                          <a:sym typeface="+mn-ea"/>
                        </a:rPr>
                        <a:t>2</a:t>
                      </a:r>
                      <a:r>
                        <a:rPr lang="en-US" altLang="zh-CN" sz="1800">
                          <a:sym typeface="+mn-ea"/>
                        </a:rPr>
                        <a:t>/s</a:t>
                      </a:r>
                      <a:endParaRPr lang="en-US" altLang="zh-CN" sz="1800">
                        <a:ea typeface="+mn-lt"/>
                        <a:sym typeface="+mn-ea"/>
                      </a:endParaRPr>
                    </a:p>
                  </a:txBody>
                  <a:tcPr/>
                </a:tc>
                <a:tc>
                  <a:txBody>
                    <a:bodyPr/>
                    <a:p>
                      <a:pPr algn="ctr">
                        <a:buNone/>
                      </a:pPr>
                      <a:r>
                        <a:rPr lang="en-US" altLang="zh-CN" sz="1800">
                          <a:ea typeface="+mn-lt"/>
                          <a:sym typeface="+mn-ea"/>
                        </a:rPr>
                        <a:t>——</a:t>
                      </a:r>
                      <a:endParaRPr lang="en-US" altLang="zh-CN" sz="1800">
                        <a:ea typeface="+mn-lt"/>
                        <a:sym typeface="+mn-ea"/>
                      </a:endParaRPr>
                    </a:p>
                  </a:txBody>
                  <a:tcPr/>
                </a:tc>
                <a:tc>
                  <a:txBody>
                    <a:bodyPr/>
                    <a:p>
                      <a:pPr algn="ctr">
                        <a:buNone/>
                      </a:pPr>
                      <a:r>
                        <a:rPr lang="en-US" altLang="zh-CN">
                          <a:ea typeface="+mn-lt"/>
                        </a:rPr>
                        <a:t>——</a:t>
                      </a:r>
                      <a:endParaRPr lang="en-US" altLang="zh-CN">
                        <a:ea typeface="+mn-lt"/>
                      </a:endParaRPr>
                    </a:p>
                  </a:txBody>
                  <a:tcPr/>
                </a:tc>
              </a:tr>
              <a:tr h="381000">
                <a:tc>
                  <a:txBody>
                    <a:bodyPr/>
                    <a:p>
                      <a:pPr algn="ctr">
                        <a:buNone/>
                      </a:pPr>
                      <a:r>
                        <a:rPr lang="zh-CN" altLang="en-US">
                          <a:ea typeface="+mn-lt"/>
                        </a:rPr>
                        <a:t>位置分辨率</a:t>
                      </a:r>
                      <a:endParaRPr lang="zh-CN" altLang="en-US">
                        <a:ea typeface="+mn-lt"/>
                      </a:endParaRPr>
                    </a:p>
                  </a:txBody>
                  <a:tcPr/>
                </a:tc>
                <a:tc>
                  <a:txBody>
                    <a:bodyPr/>
                    <a:p>
                      <a:pPr algn="ctr">
                        <a:buNone/>
                      </a:pPr>
                      <a:r>
                        <a:rPr lang="zh-CN" altLang="en-US">
                          <a:ea typeface="+mn-lt"/>
                        </a:rPr>
                        <a:t>几个</a:t>
                      </a:r>
                      <a:r>
                        <a:rPr lang="en-US" altLang="zh-CN">
                          <a:ea typeface="+mn-lt"/>
                        </a:rPr>
                        <a:t>μm</a:t>
                      </a:r>
                      <a:endParaRPr lang="en-US" altLang="zh-CN">
                        <a:ea typeface="+mn-lt"/>
                      </a:endParaRPr>
                    </a:p>
                  </a:txBody>
                  <a:tcPr/>
                </a:tc>
                <a:tc>
                  <a:txBody>
                    <a:bodyPr/>
                    <a:p>
                      <a:pPr algn="ctr">
                        <a:buNone/>
                      </a:pPr>
                      <a:r>
                        <a:rPr lang="en-US" altLang="zh-CN">
                          <a:ea typeface="+mn-lt"/>
                        </a:rPr>
                        <a:t>4.8</a:t>
                      </a:r>
                      <a:r>
                        <a:rPr lang="en-US" altLang="zh-CN" sz="1800">
                          <a:ea typeface="+mn-lt"/>
                          <a:sym typeface="+mn-ea"/>
                        </a:rPr>
                        <a:t>μm</a:t>
                      </a:r>
                      <a:endParaRPr lang="en-US" altLang="zh-CN">
                        <a:ea typeface="+mn-lt"/>
                      </a:endParaRPr>
                    </a:p>
                  </a:txBody>
                  <a:tcPr/>
                </a:tc>
                <a:tc>
                  <a:txBody>
                    <a:bodyPr/>
                    <a:p>
                      <a:pPr algn="ctr">
                        <a:buNone/>
                      </a:pPr>
                      <a:r>
                        <a:rPr lang="en-US" altLang="zh-CN">
                          <a:solidFill>
                            <a:srgbClr val="FF0000"/>
                          </a:solidFill>
                          <a:ea typeface="+mn-lt"/>
                        </a:rPr>
                        <a:t>3μm</a:t>
                      </a:r>
                      <a:endParaRPr lang="en-US" altLang="zh-CN">
                        <a:solidFill>
                          <a:srgbClr val="FF0000"/>
                        </a:solidFill>
                        <a:ea typeface="+mn-lt"/>
                      </a:endParaRPr>
                    </a:p>
                  </a:txBody>
                  <a:tcPr/>
                </a:tc>
                <a:tc>
                  <a:txBody>
                    <a:bodyPr/>
                    <a:p>
                      <a:pPr algn="ctr">
                        <a:buNone/>
                      </a:pPr>
                      <a:r>
                        <a:rPr lang="en-US" altLang="zh-CN" sz="1800">
                          <a:ea typeface="+mn-lt"/>
                          <a:sym typeface="+mn-ea"/>
                        </a:rPr>
                        <a:t>——</a:t>
                      </a:r>
                      <a:endParaRPr lang="en-US" altLang="zh-CN">
                        <a:solidFill>
                          <a:srgbClr val="FF0000"/>
                        </a:solidFill>
                        <a:ea typeface="+mn-lt"/>
                      </a:endParaRPr>
                    </a:p>
                  </a:txBody>
                  <a:tcPr/>
                </a:tc>
                <a:tc>
                  <a:txBody>
                    <a:bodyPr/>
                    <a:p>
                      <a:pPr algn="ctr">
                        <a:buNone/>
                      </a:pPr>
                      <a:r>
                        <a:rPr lang="zh-CN" altLang="en-US" sz="1800">
                          <a:ea typeface="+mn-lt"/>
                          <a:sym typeface="+mn-ea"/>
                        </a:rPr>
                        <a:t>十几个</a:t>
                      </a:r>
                      <a:r>
                        <a:rPr lang="en-US" altLang="zh-CN" sz="1800">
                          <a:ea typeface="+mn-lt"/>
                          <a:sym typeface="+mn-ea"/>
                        </a:rPr>
                        <a:t>μm</a:t>
                      </a:r>
                      <a:endParaRPr lang="en-US" altLang="zh-CN" sz="1800">
                        <a:ea typeface="+mn-lt"/>
                        <a:sym typeface="+mn-ea"/>
                      </a:endParaRPr>
                    </a:p>
                  </a:txBody>
                  <a:tcPr/>
                </a:tc>
              </a:tr>
              <a:tr h="485775">
                <a:tc>
                  <a:txBody>
                    <a:bodyPr/>
                    <a:p>
                      <a:pPr algn="ctr">
                        <a:buNone/>
                      </a:pPr>
                      <a:r>
                        <a:rPr lang="zh-CN" altLang="en-US">
                          <a:ea typeface="+mn-lt"/>
                        </a:rPr>
                        <a:t>时间分辨率</a:t>
                      </a:r>
                      <a:endParaRPr lang="zh-CN" altLang="en-US">
                        <a:ea typeface="+mn-lt"/>
                      </a:endParaRPr>
                    </a:p>
                  </a:txBody>
                  <a:tcPr/>
                </a:tc>
                <a:tc>
                  <a:txBody>
                    <a:bodyPr/>
                    <a:p>
                      <a:pPr algn="ctr">
                        <a:buNone/>
                      </a:pPr>
                      <a:r>
                        <a:rPr lang="en-US" altLang="zh-CN">
                          <a:ea typeface="+mn-lt"/>
                        </a:rPr>
                        <a:t>185.6μs</a:t>
                      </a:r>
                      <a:r>
                        <a:rPr lang="en-US" altLang="zh-CN" sz="1800">
                          <a:ea typeface="+mn-lt"/>
                          <a:cs typeface="+mn-lt"/>
                          <a:sym typeface="+mn-ea"/>
                        </a:rPr>
                        <a:t>(</a:t>
                      </a:r>
                      <a:r>
                        <a:rPr lang="en-US" altLang="zh-CN" sz="1800">
                          <a:ea typeface="+mn-lt"/>
                          <a:sym typeface="+mn-ea"/>
                        </a:rPr>
                        <a:t>Rolling-shutter</a:t>
                      </a:r>
                      <a:r>
                        <a:rPr lang="en-US" altLang="zh-CN" sz="1800">
                          <a:solidFill>
                            <a:schemeClr val="tx1"/>
                          </a:solidFill>
                          <a:ea typeface="+mn-lt"/>
                          <a:cs typeface="+mn-lt"/>
                          <a:sym typeface="+mn-ea"/>
                        </a:rPr>
                        <a:t>)</a:t>
                      </a:r>
                      <a:endParaRPr lang="en-US" altLang="zh-CN">
                        <a:ea typeface="+mn-lt"/>
                      </a:endParaRPr>
                    </a:p>
                  </a:txBody>
                  <a:tcPr/>
                </a:tc>
                <a:tc>
                  <a:txBody>
                    <a:bodyPr/>
                    <a:p>
                      <a:pPr algn="ctr">
                        <a:buNone/>
                      </a:pPr>
                      <a:r>
                        <a:rPr lang="en-US" altLang="zh-CN">
                          <a:solidFill>
                            <a:srgbClr val="FF0000"/>
                          </a:solidFill>
                          <a:ea typeface="+mn-lt"/>
                        </a:rPr>
                        <a:t>25ns</a:t>
                      </a:r>
                      <a:r>
                        <a:rPr lang="en-US" altLang="zh-CN">
                          <a:ea typeface="+mn-lt"/>
                        </a:rPr>
                        <a:t>(Column-drain)</a:t>
                      </a:r>
                      <a:endParaRPr lang="en-US" altLang="zh-CN">
                        <a:ea typeface="+mn-lt"/>
                      </a:endParaRPr>
                    </a:p>
                  </a:txBody>
                  <a:tcPr/>
                </a:tc>
                <a:tc>
                  <a:txBody>
                    <a:bodyPr/>
                    <a:p>
                      <a:pPr algn="ctr">
                        <a:buNone/>
                      </a:pPr>
                      <a:r>
                        <a:rPr lang="zh-CN" altLang="en-US">
                          <a:ea typeface="+mn-lt"/>
                        </a:rPr>
                        <a:t>约</a:t>
                      </a:r>
                      <a:r>
                        <a:rPr lang="en-US" altLang="zh-CN">
                          <a:ea typeface="+mn-lt"/>
                        </a:rPr>
                        <a:t>100μs</a:t>
                      </a:r>
                      <a:r>
                        <a:rPr lang="en-US" altLang="zh-CN" sz="1800">
                          <a:ea typeface="+mn-lt"/>
                          <a:cs typeface="+mn-lt"/>
                          <a:sym typeface="+mn-ea"/>
                        </a:rPr>
                        <a:t>(</a:t>
                      </a:r>
                      <a:r>
                        <a:rPr lang="en-US" altLang="zh-CN">
                          <a:ea typeface="+mn-lt"/>
                        </a:rPr>
                        <a:t>Rolling-shutter</a:t>
                      </a:r>
                      <a:r>
                        <a:rPr lang="en-US" altLang="zh-CN" sz="1800">
                          <a:solidFill>
                            <a:schemeClr val="tx1"/>
                          </a:solidFill>
                          <a:ea typeface="+mn-lt"/>
                          <a:cs typeface="+mn-lt"/>
                          <a:sym typeface="+mn-ea"/>
                        </a:rPr>
                        <a:t>)</a:t>
                      </a:r>
                      <a:endParaRPr lang="en-US" altLang="zh-CN">
                        <a:ea typeface="+mn-lt"/>
                      </a:endParaRPr>
                    </a:p>
                  </a:txBody>
                  <a:tcPr/>
                </a:tc>
                <a:tc>
                  <a:txBody>
                    <a:bodyPr/>
                    <a:p>
                      <a:pPr algn="ctr">
                        <a:buNone/>
                      </a:pPr>
                      <a:r>
                        <a:rPr lang="en-US" altLang="zh-CN">
                          <a:ea typeface="+mn-lt"/>
                        </a:rPr>
                        <a:t>1μs</a:t>
                      </a:r>
                      <a:r>
                        <a:rPr lang="en-US" altLang="zh-CN" sz="1800">
                          <a:ea typeface="+mn-lt"/>
                          <a:cs typeface="+mn-lt"/>
                          <a:sym typeface="+mn-ea"/>
                        </a:rPr>
                        <a:t>(</a:t>
                      </a:r>
                      <a:r>
                        <a:rPr lang="en-US" altLang="zh-CN">
                          <a:ea typeface="+mn-lt"/>
                        </a:rPr>
                        <a:t>AERD</a:t>
                      </a:r>
                      <a:r>
                        <a:rPr lang="en-US" altLang="zh-CN" sz="1800">
                          <a:solidFill>
                            <a:schemeClr val="tx1"/>
                          </a:solidFill>
                          <a:ea typeface="+mn-lt"/>
                          <a:cs typeface="+mn-lt"/>
                          <a:sym typeface="+mn-ea"/>
                        </a:rPr>
                        <a:t>)</a:t>
                      </a:r>
                      <a:endParaRPr lang="en-US" altLang="zh-CN" sz="1800">
                        <a:ea typeface="+mn-lt"/>
                      </a:endParaRPr>
                    </a:p>
                    <a:p>
                      <a:pPr algn="ctr">
                        <a:buNone/>
                      </a:pPr>
                      <a:endParaRPr lang="zh-CN" altLang="en-US">
                        <a:ea typeface="+mn-lt"/>
                      </a:endParaRPr>
                    </a:p>
                  </a:txBody>
                  <a:tcPr/>
                </a:tc>
                <a:tc>
                  <a:txBody>
                    <a:bodyPr/>
                    <a:p>
                      <a:pPr algn="ctr">
                        <a:buNone/>
                      </a:pPr>
                      <a:r>
                        <a:rPr lang="zh-CN" altLang="en-US" sz="1800">
                          <a:sym typeface="+mn-ea"/>
                        </a:rPr>
                        <a:t>最高可达</a:t>
                      </a:r>
                      <a:r>
                        <a:rPr lang="en-US" altLang="zh-CN" sz="1800">
                          <a:solidFill>
                            <a:srgbClr val="FF0000"/>
                          </a:solidFill>
                          <a:sym typeface="+mn-ea"/>
                        </a:rPr>
                        <a:t>1.5625ns</a:t>
                      </a:r>
                      <a:endParaRPr lang="en-US" altLang="zh-CN" sz="1800"/>
                    </a:p>
                    <a:p>
                      <a:pPr algn="ctr">
                        <a:buNone/>
                      </a:pPr>
                      <a:endParaRPr lang="zh-CN" altLang="en-US">
                        <a:ea typeface="+mn-lt"/>
                      </a:endParaRPr>
                    </a:p>
                  </a:txBody>
                  <a:tcPr/>
                </a:tc>
              </a:tr>
            </a:tbl>
          </a:graphicData>
        </a:graphic>
      </p:graphicFrame>
      <p:sp>
        <p:nvSpPr>
          <p:cNvPr id="3" name="灯片编号占位符 2"/>
          <p:cNvSpPr>
            <a:spLocks noGrp="1"/>
          </p:cNvSpPr>
          <p:nvPr>
            <p:ph type="sldNum" sz="quarter" idx="4"/>
          </p:nvPr>
        </p:nvSpPr>
        <p:spPr/>
        <p:txBody>
          <a:bodyPr/>
          <a:p>
            <a:fld id="{3A270FAB-2E32-4B70-91F8-C307173C45F9}" type="slidenum">
              <a:rPr lang="zh-CN" altLang="en-US" smtClean="0"/>
            </a:fld>
            <a:endParaRPr lang="zh-CN" altLang="en-US"/>
          </a:p>
        </p:txBody>
      </p:sp>
      <p:sp>
        <p:nvSpPr>
          <p:cNvPr id="4" name="文本框 3"/>
          <p:cNvSpPr txBox="1"/>
          <p:nvPr/>
        </p:nvSpPr>
        <p:spPr>
          <a:xfrm>
            <a:off x="2105660" y="1114425"/>
            <a:ext cx="7510145" cy="381000"/>
          </a:xfrm>
          <a:prstGeom prst="rect">
            <a:avLst/>
          </a:prstGeom>
          <a:noFill/>
        </p:spPr>
        <p:txBody>
          <a:bodyPr wrap="square" rtlCol="0">
            <a:noAutofit/>
          </a:bodyPr>
          <a:p>
            <a:r>
              <a:rPr lang="zh-CN" altLang="en-US" sz="2400"/>
              <a:t>位置分辨率：</a:t>
            </a:r>
            <a:r>
              <a:rPr lang="en-US" altLang="zh-CN" sz="2400"/>
              <a:t>3μm            </a:t>
            </a:r>
            <a:r>
              <a:rPr lang="zh-CN" altLang="en-US" sz="2400"/>
              <a:t>时间分辨率：</a:t>
            </a:r>
            <a:r>
              <a:rPr lang="en-US" altLang="zh-CN" sz="2400"/>
              <a:t>400ns</a:t>
            </a:r>
            <a:endParaRPr lang="en-US" altLang="zh-CN" sz="2400"/>
          </a:p>
          <a:p>
            <a:endParaRPr lang="en-US" altLang="zh-CN" sz="2400"/>
          </a:p>
        </p:txBody>
      </p:sp>
      <p:sp>
        <p:nvSpPr>
          <p:cNvPr id="6" name="文本框 5"/>
          <p:cNvSpPr txBox="1"/>
          <p:nvPr/>
        </p:nvSpPr>
        <p:spPr>
          <a:xfrm>
            <a:off x="402590" y="1047115"/>
            <a:ext cx="1703070" cy="460375"/>
          </a:xfrm>
          <a:prstGeom prst="rect">
            <a:avLst/>
          </a:prstGeom>
          <a:noFill/>
        </p:spPr>
        <p:txBody>
          <a:bodyPr wrap="square" rtlCol="0">
            <a:spAutoFit/>
          </a:bodyPr>
          <a:p>
            <a:r>
              <a:rPr lang="zh-CN" altLang="en-US" sz="2400">
                <a:sym typeface="+mn-ea"/>
              </a:rPr>
              <a:t>指标要求：</a:t>
            </a:r>
            <a:endParaRPr lang="zh-CN" altLang="en-US" sz="2400">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8875395" y="5654040"/>
            <a:ext cx="2424430" cy="460375"/>
          </a:xfrm>
          <a:prstGeom prst="rect">
            <a:avLst/>
          </a:prstGeom>
          <a:noFill/>
        </p:spPr>
        <p:txBody>
          <a:bodyPr wrap="square" rtlCol="0">
            <a:spAutoFit/>
          </a:bodyPr>
          <a:p>
            <a:r>
              <a:rPr lang="zh-CN" altLang="en-US" sz="2400"/>
              <a:t>汇报人：王泳棋</a:t>
            </a:r>
            <a:endParaRPr lang="zh-CN" altLang="en-US" sz="240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solidFill>
                  <a:schemeClr val="bg1"/>
                </a:solidFill>
                <a:sym typeface="+mn-ea"/>
              </a:rPr>
              <a:t>一、硅像素探测芯片</a:t>
            </a:r>
            <a:endParaRPr lang="zh-CN" altLang="en-US"/>
          </a:p>
        </p:txBody>
      </p:sp>
      <p:pic>
        <p:nvPicPr>
          <p:cNvPr id="3" name="图片 2"/>
          <p:cNvPicPr>
            <a:picLocks noChangeAspect="1"/>
          </p:cNvPicPr>
          <p:nvPr/>
        </p:nvPicPr>
        <p:blipFill>
          <a:blip r:embed="rId1"/>
          <a:stretch>
            <a:fillRect/>
          </a:stretch>
        </p:blipFill>
        <p:spPr>
          <a:xfrm>
            <a:off x="385445" y="1660525"/>
            <a:ext cx="5121910" cy="3363595"/>
          </a:xfrm>
          <a:prstGeom prst="rect">
            <a:avLst/>
          </a:prstGeom>
        </p:spPr>
      </p:pic>
      <p:sp>
        <p:nvSpPr>
          <p:cNvPr id="4" name="文本框 3"/>
          <p:cNvSpPr txBox="1"/>
          <p:nvPr/>
        </p:nvSpPr>
        <p:spPr>
          <a:xfrm>
            <a:off x="1708785" y="5333365"/>
            <a:ext cx="2475230" cy="460375"/>
          </a:xfrm>
          <a:prstGeom prst="rect">
            <a:avLst/>
          </a:prstGeom>
          <a:noFill/>
        </p:spPr>
        <p:txBody>
          <a:bodyPr wrap="square" rtlCol="0">
            <a:spAutoFit/>
          </a:bodyPr>
          <a:p>
            <a:r>
              <a:rPr lang="zh-CN" altLang="en-US" sz="2400"/>
              <a:t>硅微条探测器</a:t>
            </a:r>
            <a:endParaRPr lang="zh-CN" altLang="en-US" sz="2400"/>
          </a:p>
        </p:txBody>
      </p:sp>
      <p:pic>
        <p:nvPicPr>
          <p:cNvPr id="5" name="内容占位符 1"/>
          <p:cNvPicPr>
            <a:picLocks noChangeAspect="1"/>
          </p:cNvPicPr>
          <p:nvPr>
            <p:custDataLst>
              <p:tags r:id="rId2"/>
            </p:custDataLst>
          </p:nvPr>
        </p:nvPicPr>
        <p:blipFill>
          <a:blip r:embed="rId3"/>
          <a:srcRect b="11069"/>
          <a:stretch>
            <a:fillRect/>
          </a:stretch>
        </p:blipFill>
        <p:spPr>
          <a:xfrm>
            <a:off x="5606415" y="1660525"/>
            <a:ext cx="6487160" cy="3240405"/>
          </a:xfrm>
          <a:prstGeom prst="rect">
            <a:avLst/>
          </a:prstGeom>
          <a:noFill/>
          <a:ln w="9525">
            <a:noFill/>
          </a:ln>
        </p:spPr>
      </p:pic>
      <p:sp>
        <p:nvSpPr>
          <p:cNvPr id="6" name="文本框 5"/>
          <p:cNvSpPr txBox="1"/>
          <p:nvPr/>
        </p:nvSpPr>
        <p:spPr>
          <a:xfrm>
            <a:off x="7787005" y="5333365"/>
            <a:ext cx="2125345" cy="460375"/>
          </a:xfrm>
          <a:prstGeom prst="rect">
            <a:avLst/>
          </a:prstGeom>
          <a:noFill/>
        </p:spPr>
        <p:txBody>
          <a:bodyPr wrap="square" rtlCol="0">
            <a:spAutoFit/>
          </a:bodyPr>
          <a:p>
            <a:r>
              <a:rPr lang="zh-CN" altLang="en-US" sz="2400"/>
              <a:t>硅像素探测器</a:t>
            </a:r>
            <a:endParaRPr lang="zh-CN" altLang="en-US" sz="2400"/>
          </a:p>
        </p:txBody>
      </p:sp>
      <p:sp>
        <p:nvSpPr>
          <p:cNvPr id="7" name="灯片编号占位符 6"/>
          <p:cNvSpPr>
            <a:spLocks noGrp="1"/>
          </p:cNvSpPr>
          <p:nvPr>
            <p:ph type="sldNum" sz="quarter" idx="4"/>
          </p:nvPr>
        </p:nvSpPr>
        <p:spPr/>
        <p:txBody>
          <a:bodyPr/>
          <a:p>
            <a:fld id="{3A270FAB-2E32-4B70-91F8-C307173C45F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solidFill>
                  <a:schemeClr val="bg1"/>
                </a:solidFill>
                <a:sym typeface="+mn-ea"/>
              </a:rPr>
              <a:t>一、硅像素探测芯片</a:t>
            </a:r>
            <a:endParaRPr lang="zh-CN" altLang="en-US"/>
          </a:p>
        </p:txBody>
      </p:sp>
      <p:sp>
        <p:nvSpPr>
          <p:cNvPr id="9" name="文本框 8"/>
          <p:cNvSpPr txBox="1"/>
          <p:nvPr/>
        </p:nvSpPr>
        <p:spPr>
          <a:xfrm>
            <a:off x="391160" y="943610"/>
            <a:ext cx="4758055" cy="521970"/>
          </a:xfrm>
          <a:prstGeom prst="rect">
            <a:avLst/>
          </a:prstGeom>
          <a:noFill/>
        </p:spPr>
        <p:txBody>
          <a:bodyPr wrap="square" rtlCol="0">
            <a:spAutoFit/>
          </a:bodyPr>
          <a:p>
            <a:r>
              <a:rPr lang="zh-CN" altLang="en-US" sz="2800">
                <a:solidFill>
                  <a:srgbClr val="FF0000"/>
                </a:solidFill>
                <a:sym typeface="+mn-ea"/>
              </a:rPr>
              <a:t>束流望远镜</a:t>
            </a:r>
            <a:r>
              <a:rPr lang="zh-CN" altLang="en-US" sz="2800">
                <a:sym typeface="+mn-ea"/>
              </a:rPr>
              <a:t>工作原理</a:t>
            </a:r>
            <a:endParaRPr lang="zh-CN" altLang="en-US" sz="2800">
              <a:sym typeface="+mn-ea"/>
            </a:endParaRPr>
          </a:p>
        </p:txBody>
      </p:sp>
      <p:pic>
        <p:nvPicPr>
          <p:cNvPr id="10" name="图片 9"/>
          <p:cNvPicPr>
            <a:picLocks noChangeAspect="1"/>
          </p:cNvPicPr>
          <p:nvPr/>
        </p:nvPicPr>
        <p:blipFill>
          <a:blip r:embed="rId1"/>
          <a:stretch>
            <a:fillRect/>
          </a:stretch>
        </p:blipFill>
        <p:spPr>
          <a:xfrm>
            <a:off x="1171575" y="1594485"/>
            <a:ext cx="8961120" cy="2827020"/>
          </a:xfrm>
          <a:prstGeom prst="rect">
            <a:avLst/>
          </a:prstGeom>
        </p:spPr>
      </p:pic>
      <p:sp>
        <p:nvSpPr>
          <p:cNvPr id="13" name="圆角矩形 12"/>
          <p:cNvSpPr/>
          <p:nvPr/>
        </p:nvSpPr>
        <p:spPr>
          <a:xfrm>
            <a:off x="1171575" y="4697095"/>
            <a:ext cx="2547620" cy="614045"/>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a:sym typeface="+mn-ea"/>
              </a:rPr>
              <a:t>粒子的产生与加速</a:t>
            </a:r>
            <a:endParaRPr lang="zh-CN" altLang="en-US"/>
          </a:p>
        </p:txBody>
      </p:sp>
      <p:sp>
        <p:nvSpPr>
          <p:cNvPr id="14" name="圆角矩形 13"/>
          <p:cNvSpPr/>
          <p:nvPr>
            <p:custDataLst>
              <p:tags r:id="rId2"/>
            </p:custDataLst>
          </p:nvPr>
        </p:nvSpPr>
        <p:spPr>
          <a:xfrm>
            <a:off x="4162425" y="4697095"/>
            <a:ext cx="1933575" cy="614045"/>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a:sym typeface="+mn-ea"/>
              </a:rPr>
              <a:t>粒子的传输</a:t>
            </a:r>
            <a:endParaRPr lang="zh-CN" altLang="en-US"/>
          </a:p>
        </p:txBody>
      </p:sp>
      <p:sp>
        <p:nvSpPr>
          <p:cNvPr id="16" name="圆角矩形 15"/>
          <p:cNvSpPr/>
          <p:nvPr>
            <p:custDataLst>
              <p:tags r:id="rId3"/>
            </p:custDataLst>
          </p:nvPr>
        </p:nvSpPr>
        <p:spPr>
          <a:xfrm>
            <a:off x="6539230" y="4697095"/>
            <a:ext cx="2910840" cy="614045"/>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a:sym typeface="+mn-ea"/>
              </a:rPr>
              <a:t>粒子与探测器的相互作用</a:t>
            </a:r>
            <a:endParaRPr lang="zh-CN" altLang="en-US"/>
          </a:p>
        </p:txBody>
      </p:sp>
      <p:sp>
        <p:nvSpPr>
          <p:cNvPr id="17" name="圆角矩形 16"/>
          <p:cNvSpPr/>
          <p:nvPr>
            <p:custDataLst>
              <p:tags r:id="rId4"/>
            </p:custDataLst>
          </p:nvPr>
        </p:nvSpPr>
        <p:spPr>
          <a:xfrm>
            <a:off x="9893300" y="4697095"/>
            <a:ext cx="1809115" cy="614045"/>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a:sym typeface="+mn-ea"/>
              </a:rPr>
              <a:t>信号的产生</a:t>
            </a:r>
            <a:endParaRPr lang="zh-CN" altLang="en-US"/>
          </a:p>
        </p:txBody>
      </p:sp>
      <p:sp>
        <p:nvSpPr>
          <p:cNvPr id="18" name="圆角矩形 17"/>
          <p:cNvSpPr/>
          <p:nvPr>
            <p:custDataLst>
              <p:tags r:id="rId5"/>
            </p:custDataLst>
          </p:nvPr>
        </p:nvSpPr>
        <p:spPr>
          <a:xfrm>
            <a:off x="8484870" y="5765165"/>
            <a:ext cx="2547620" cy="614045"/>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a:sym typeface="+mn-ea"/>
              </a:rPr>
              <a:t>信号的收集与放大</a:t>
            </a:r>
            <a:endParaRPr lang="zh-CN" altLang="en-US"/>
          </a:p>
        </p:txBody>
      </p:sp>
      <p:sp>
        <p:nvSpPr>
          <p:cNvPr id="19" name="圆角矩形 18"/>
          <p:cNvSpPr/>
          <p:nvPr>
            <p:custDataLst>
              <p:tags r:id="rId6"/>
            </p:custDataLst>
          </p:nvPr>
        </p:nvSpPr>
        <p:spPr>
          <a:xfrm>
            <a:off x="5172710" y="5765165"/>
            <a:ext cx="2399665" cy="614045"/>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a:sym typeface="+mn-ea"/>
              </a:rPr>
              <a:t>数据的处理与分析</a:t>
            </a:r>
            <a:endParaRPr lang="zh-CN" altLang="en-US"/>
          </a:p>
        </p:txBody>
      </p:sp>
      <p:sp>
        <p:nvSpPr>
          <p:cNvPr id="20" name="圆角矩形 19"/>
          <p:cNvSpPr/>
          <p:nvPr>
            <p:custDataLst>
              <p:tags r:id="rId7"/>
            </p:custDataLst>
          </p:nvPr>
        </p:nvSpPr>
        <p:spPr>
          <a:xfrm>
            <a:off x="1898015" y="5765165"/>
            <a:ext cx="2264410" cy="614045"/>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a:sym typeface="+mn-ea"/>
              </a:rPr>
              <a:t>粒子径迹的重建</a:t>
            </a:r>
            <a:endParaRPr lang="zh-CN" altLang="en-US"/>
          </a:p>
        </p:txBody>
      </p:sp>
      <p:sp>
        <p:nvSpPr>
          <p:cNvPr id="21" name="右箭头 20"/>
          <p:cNvSpPr/>
          <p:nvPr/>
        </p:nvSpPr>
        <p:spPr>
          <a:xfrm>
            <a:off x="3738245" y="4946650"/>
            <a:ext cx="424180" cy="95250"/>
          </a:xfrm>
          <a:prstGeom prst="rightArrow">
            <a:avLst>
              <a:gd name="adj1" fmla="val 50000"/>
              <a:gd name="adj2" fmla="val 135333"/>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3" name="右箭头 22"/>
          <p:cNvSpPr/>
          <p:nvPr>
            <p:custDataLst>
              <p:tags r:id="rId8"/>
            </p:custDataLst>
          </p:nvPr>
        </p:nvSpPr>
        <p:spPr>
          <a:xfrm>
            <a:off x="6105525" y="4946650"/>
            <a:ext cx="424180" cy="95250"/>
          </a:xfrm>
          <a:prstGeom prst="rightArrow">
            <a:avLst>
              <a:gd name="adj1" fmla="val 50000"/>
              <a:gd name="adj2" fmla="val 114000"/>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4" name="右箭头 23"/>
          <p:cNvSpPr/>
          <p:nvPr>
            <p:custDataLst>
              <p:tags r:id="rId9"/>
            </p:custDataLst>
          </p:nvPr>
        </p:nvSpPr>
        <p:spPr>
          <a:xfrm>
            <a:off x="9459595" y="4946650"/>
            <a:ext cx="424180" cy="95250"/>
          </a:xfrm>
          <a:prstGeom prst="rightArrow">
            <a:avLst>
              <a:gd name="adj1" fmla="val 50000"/>
              <a:gd name="adj2" fmla="val 124666"/>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5" name="右箭头 24"/>
          <p:cNvSpPr/>
          <p:nvPr>
            <p:custDataLst>
              <p:tags r:id="rId10"/>
            </p:custDataLst>
          </p:nvPr>
        </p:nvSpPr>
        <p:spPr>
          <a:xfrm rot="6300000">
            <a:off x="10418445" y="5490845"/>
            <a:ext cx="424180" cy="95250"/>
          </a:xfrm>
          <a:prstGeom prst="rightArrow">
            <a:avLst>
              <a:gd name="adj1" fmla="val 50000"/>
              <a:gd name="adj2" fmla="val 141110"/>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6" name="右箭头 25"/>
          <p:cNvSpPr/>
          <p:nvPr>
            <p:custDataLst>
              <p:tags r:id="rId11"/>
            </p:custDataLst>
          </p:nvPr>
        </p:nvSpPr>
        <p:spPr>
          <a:xfrm rot="10800000">
            <a:off x="7572375" y="6042660"/>
            <a:ext cx="902335" cy="95250"/>
          </a:xfrm>
          <a:prstGeom prst="rightArrow">
            <a:avLst>
              <a:gd name="adj1" fmla="val 50000"/>
              <a:gd name="adj2" fmla="val 220666"/>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7" name="右箭头 26"/>
          <p:cNvSpPr/>
          <p:nvPr>
            <p:custDataLst>
              <p:tags r:id="rId12"/>
            </p:custDataLst>
          </p:nvPr>
        </p:nvSpPr>
        <p:spPr>
          <a:xfrm rot="10800000">
            <a:off x="4143375" y="6042660"/>
            <a:ext cx="1028700" cy="95250"/>
          </a:xfrm>
          <a:prstGeom prst="rightArrow">
            <a:avLst>
              <a:gd name="adj1" fmla="val 50000"/>
              <a:gd name="adj2" fmla="val 156666"/>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灯片编号占位符 2"/>
          <p:cNvSpPr>
            <a:spLocks noGrp="1"/>
          </p:cNvSpPr>
          <p:nvPr>
            <p:ph type="sldNum" sz="quarter" idx="4"/>
          </p:nvPr>
        </p:nvSpPr>
        <p:spPr/>
        <p:txBody>
          <a:bodyPr/>
          <a:p>
            <a:fld id="{3A270FAB-2E32-4B70-91F8-C307173C45F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p:txBody>
          <a:bodyPr>
            <a:normAutofit fontScale="90000"/>
          </a:bodyPr>
          <a:p>
            <a:r>
              <a:rPr lang="zh-CN" altLang="en-US">
                <a:solidFill>
                  <a:schemeClr val="bg1"/>
                </a:solidFill>
              </a:rPr>
              <a:t>一、硅像素探测芯片</a:t>
            </a:r>
            <a:endParaRPr lang="zh-CN" altLang="en-US">
              <a:solidFill>
                <a:schemeClr val="bg1"/>
              </a:solidFill>
            </a:endParaRPr>
          </a:p>
        </p:txBody>
      </p:sp>
      <p:sp>
        <p:nvSpPr>
          <p:cNvPr id="2" name="文本框 1"/>
          <p:cNvSpPr txBox="1"/>
          <p:nvPr>
            <p:custDataLst>
              <p:tags r:id="rId1"/>
            </p:custDataLst>
          </p:nvPr>
        </p:nvSpPr>
        <p:spPr>
          <a:xfrm>
            <a:off x="66040" y="969010"/>
            <a:ext cx="9269095" cy="633730"/>
          </a:xfrm>
          <a:prstGeom prst="rect">
            <a:avLst/>
          </a:prstGeom>
          <a:noFill/>
        </p:spPr>
        <p:txBody>
          <a:bodyPr wrap="square" rtlCol="0" anchor="t">
            <a:noAutofit/>
          </a:bodyPr>
          <a:p>
            <a:r>
              <a:rPr lang="zh-CN" altLang="en-US" sz="2400">
                <a:solidFill>
                  <a:srgbClr val="FF0000"/>
                </a:solidFill>
                <a:sym typeface="+mn-ea"/>
              </a:rPr>
              <a:t>束流望远镜</a:t>
            </a:r>
            <a:r>
              <a:rPr lang="zh-CN" altLang="en-US" sz="2400">
                <a:sym typeface="+mn-ea"/>
              </a:rPr>
              <a:t>是研究粒子</a:t>
            </a:r>
            <a:r>
              <a:rPr lang="zh-CN" altLang="en-US" sz="2400">
                <a:solidFill>
                  <a:srgbClr val="FF0000"/>
                </a:solidFill>
                <a:sym typeface="+mn-ea"/>
              </a:rPr>
              <a:t>位置精确度</a:t>
            </a:r>
            <a:r>
              <a:rPr lang="zh-CN" altLang="en-US" sz="2400">
                <a:sym typeface="+mn-ea"/>
              </a:rPr>
              <a:t>传感器项目的重要工具</a:t>
            </a:r>
            <a:endParaRPr lang="zh-CN" altLang="en-US" sz="2400">
              <a:sym typeface="+mn-ea"/>
            </a:endParaRPr>
          </a:p>
        </p:txBody>
      </p:sp>
      <p:sp>
        <p:nvSpPr>
          <p:cNvPr id="4" name="文本框 3"/>
          <p:cNvSpPr txBox="1"/>
          <p:nvPr>
            <p:custDataLst>
              <p:tags r:id="rId2"/>
            </p:custDataLst>
          </p:nvPr>
        </p:nvSpPr>
        <p:spPr>
          <a:xfrm>
            <a:off x="7249795" y="1450975"/>
            <a:ext cx="4942205" cy="2999740"/>
          </a:xfrm>
          <a:prstGeom prst="rect">
            <a:avLst/>
          </a:prstGeom>
          <a:noFill/>
        </p:spPr>
        <p:txBody>
          <a:bodyPr wrap="square" rtlCol="0">
            <a:spAutoFit/>
          </a:bodyPr>
          <a:p>
            <a:pPr indent="0" fontAlgn="auto">
              <a:lnSpc>
                <a:spcPct val="150000"/>
              </a:lnSpc>
              <a:spcBef>
                <a:spcPts val="0"/>
              </a:spcBef>
              <a:spcAft>
                <a:spcPts val="0"/>
              </a:spcAft>
              <a:buNone/>
            </a:pPr>
            <a:r>
              <a:rPr lang="zh-CN" altLang="en-US" sz="2400">
                <a:sym typeface="+mn-ea"/>
              </a:rPr>
              <a:t>组成部分：</a:t>
            </a:r>
            <a:endParaRPr lang="zh-CN" altLang="en-US" sz="2400">
              <a:sym typeface="+mn-ea"/>
            </a:endParaRPr>
          </a:p>
          <a:p>
            <a:pPr marL="342900" indent="-342900" fontAlgn="auto">
              <a:lnSpc>
                <a:spcPct val="150000"/>
              </a:lnSpc>
              <a:spcBef>
                <a:spcPts val="0"/>
              </a:spcBef>
              <a:spcAft>
                <a:spcPts val="0"/>
              </a:spcAft>
              <a:buFont typeface="Wingdings" panose="05000000000000000000" charset="0"/>
              <a:buChar char="l"/>
            </a:pPr>
            <a:r>
              <a:rPr lang="zh-CN" altLang="en-US">
                <a:sym typeface="+mn-ea"/>
              </a:rPr>
              <a:t>六个硅像素探测器模块</a:t>
            </a:r>
            <a:r>
              <a:rPr lang="en-US" altLang="zh-CN">
                <a:sym typeface="+mn-ea"/>
              </a:rPr>
              <a:t>——</a:t>
            </a:r>
            <a:r>
              <a:rPr lang="zh-CN" altLang="en-US">
                <a:sym typeface="+mn-ea"/>
              </a:rPr>
              <a:t>粒子探测</a:t>
            </a:r>
            <a:endParaRPr lang="zh-CN" altLang="en-US"/>
          </a:p>
          <a:p>
            <a:pPr marL="342900" indent="-342900" fontAlgn="auto">
              <a:lnSpc>
                <a:spcPct val="150000"/>
              </a:lnSpc>
              <a:spcBef>
                <a:spcPts val="0"/>
              </a:spcBef>
              <a:spcAft>
                <a:spcPts val="0"/>
              </a:spcAft>
              <a:buFont typeface="Wingdings" panose="05000000000000000000" charset="0"/>
              <a:buChar char="l"/>
            </a:pPr>
            <a:r>
              <a:rPr lang="zh-CN" altLang="en-US">
                <a:sym typeface="+mn-ea"/>
              </a:rPr>
              <a:t>四个带有光电倍增管的闪烁体</a:t>
            </a:r>
            <a:r>
              <a:rPr lang="en-US" altLang="zh-CN">
                <a:sym typeface="+mn-ea"/>
              </a:rPr>
              <a:t>——</a:t>
            </a:r>
            <a:r>
              <a:rPr lang="zh-CN" altLang="en-US">
                <a:sym typeface="+mn-ea"/>
              </a:rPr>
              <a:t>用于触发</a:t>
            </a:r>
            <a:endParaRPr lang="zh-CN" altLang="en-US"/>
          </a:p>
          <a:p>
            <a:pPr marL="342900" indent="-342900" fontAlgn="auto">
              <a:lnSpc>
                <a:spcPct val="150000"/>
              </a:lnSpc>
              <a:spcBef>
                <a:spcPts val="0"/>
              </a:spcBef>
              <a:spcAft>
                <a:spcPts val="0"/>
              </a:spcAft>
              <a:buFont typeface="Wingdings" panose="05000000000000000000" charset="0"/>
              <a:buChar char="l"/>
            </a:pPr>
            <a:r>
              <a:rPr lang="zh-CN" altLang="en-US">
                <a:sym typeface="+mn-ea"/>
              </a:rPr>
              <a:t>一个触发逻辑单元</a:t>
            </a:r>
            <a:r>
              <a:rPr lang="en-US" altLang="zh-CN">
                <a:sym typeface="+mn-ea"/>
              </a:rPr>
              <a:t>——提供关于粒子通道的触发逻辑和时间戳信息</a:t>
            </a:r>
            <a:endParaRPr lang="en-US" altLang="zh-CN"/>
          </a:p>
          <a:p>
            <a:pPr marL="342900" indent="-342900" fontAlgn="auto">
              <a:lnSpc>
                <a:spcPct val="150000"/>
              </a:lnSpc>
              <a:spcBef>
                <a:spcPts val="0"/>
              </a:spcBef>
              <a:spcAft>
                <a:spcPts val="0"/>
              </a:spcAft>
              <a:buFont typeface="Wingdings" panose="05000000000000000000" charset="0"/>
              <a:buChar char="l"/>
            </a:pPr>
            <a:r>
              <a:rPr lang="en-US" altLang="zh-CN">
                <a:sym typeface="+mn-ea"/>
              </a:rPr>
              <a:t>一个数据采集系统——</a:t>
            </a:r>
            <a:r>
              <a:rPr lang="zh-CN" altLang="en-US">
                <a:sym typeface="+mn-ea"/>
              </a:rPr>
              <a:t>用于读出数据</a:t>
            </a:r>
            <a:endParaRPr lang="zh-CN" altLang="en-US"/>
          </a:p>
          <a:p>
            <a:endParaRPr lang="zh-CN" altLang="en-US"/>
          </a:p>
        </p:txBody>
      </p:sp>
      <p:pic>
        <p:nvPicPr>
          <p:cNvPr id="5" name="图片 4"/>
          <p:cNvPicPr>
            <a:picLocks noChangeAspect="1"/>
          </p:cNvPicPr>
          <p:nvPr>
            <p:custDataLst>
              <p:tags r:id="rId3"/>
            </p:custDataLst>
          </p:nvPr>
        </p:nvPicPr>
        <p:blipFill>
          <a:blip r:embed="rId4"/>
          <a:stretch>
            <a:fillRect/>
          </a:stretch>
        </p:blipFill>
        <p:spPr>
          <a:xfrm>
            <a:off x="180340" y="1688465"/>
            <a:ext cx="6985000" cy="4561205"/>
          </a:xfrm>
          <a:prstGeom prst="rect">
            <a:avLst/>
          </a:prstGeom>
        </p:spPr>
      </p:pic>
      <p:sp>
        <p:nvSpPr>
          <p:cNvPr id="6" name="文本框 5"/>
          <p:cNvSpPr txBox="1"/>
          <p:nvPr>
            <p:custDataLst>
              <p:tags r:id="rId5"/>
            </p:custDataLst>
          </p:nvPr>
        </p:nvSpPr>
        <p:spPr>
          <a:xfrm>
            <a:off x="7249795" y="5034915"/>
            <a:ext cx="4941570" cy="1303655"/>
          </a:xfrm>
          <a:prstGeom prst="rect">
            <a:avLst/>
          </a:prstGeom>
          <a:noFill/>
        </p:spPr>
        <p:txBody>
          <a:bodyPr wrap="square" rtlCol="0" anchor="t">
            <a:noAutofit/>
          </a:bodyPr>
          <a:p>
            <a:pPr marL="285750" indent="-285750">
              <a:buFont typeface="Arial" panose="020B0604020202020204" pitchFamily="34" charset="0"/>
              <a:buChar char="•"/>
            </a:pPr>
            <a:r>
              <a:rPr lang="zh-CN" altLang="en-US">
                <a:solidFill>
                  <a:srgbClr val="00B050"/>
                </a:solidFill>
                <a:sym typeface="+mn-ea"/>
              </a:rPr>
              <a:t>束流望远镜及其传感器平面在铝轨道上</a:t>
            </a:r>
            <a:endParaRPr lang="zh-CN" altLang="en-US">
              <a:sym typeface="+mn-ea"/>
            </a:endParaRPr>
          </a:p>
          <a:p>
            <a:pPr indent="0">
              <a:buFont typeface="Arial" panose="020B0604020202020204" pitchFamily="34" charset="0"/>
              <a:buNone/>
            </a:pPr>
            <a:endParaRPr lang="en-US" altLang="zh-CN">
              <a:sym typeface="+mn-ea"/>
            </a:endParaRPr>
          </a:p>
          <a:p>
            <a:pPr marL="285750" indent="-285750">
              <a:buFont typeface="Arial" panose="020B0604020202020204" pitchFamily="34" charset="0"/>
              <a:buChar char="•"/>
            </a:pPr>
            <a:endParaRPr lang="zh-CN" altLang="en-US"/>
          </a:p>
          <a:p>
            <a:pPr marL="285750" indent="-285750">
              <a:buFont typeface="Arial" panose="020B0604020202020204" pitchFamily="34" charset="0"/>
              <a:buChar char="•"/>
            </a:pPr>
            <a:r>
              <a:rPr lang="zh-CN" altLang="en-US">
                <a:solidFill>
                  <a:srgbClr val="FF0000"/>
                </a:solidFill>
                <a:sym typeface="+mn-ea"/>
              </a:rPr>
              <a:t>具有时钟、传感器配置和数据连接的辅助板</a:t>
            </a:r>
            <a:endParaRPr lang="zh-CN" altLang="en-US">
              <a:solidFill>
                <a:srgbClr val="FF0000"/>
              </a:solidFill>
              <a:sym typeface="+mn-ea"/>
            </a:endParaRPr>
          </a:p>
        </p:txBody>
      </p:sp>
      <p:sp>
        <p:nvSpPr>
          <p:cNvPr id="7" name="灯片编号占位符 6"/>
          <p:cNvSpPr>
            <a:spLocks noGrp="1"/>
          </p:cNvSpPr>
          <p:nvPr>
            <p:ph type="sldNum" sz="quarter" idx="4"/>
          </p:nvPr>
        </p:nvSpPr>
        <p:spPr/>
        <p:txBody>
          <a:bodyPr/>
          <a:p>
            <a:fld id="{3A270FAB-2E32-4B70-91F8-C307173C45F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p:txBody>
          <a:bodyPr>
            <a:normAutofit fontScale="90000"/>
          </a:bodyPr>
          <a:p>
            <a:r>
              <a:rPr lang="zh-CN" altLang="en-US">
                <a:solidFill>
                  <a:schemeClr val="bg1"/>
                </a:solidFill>
                <a:sym typeface="+mn-ea"/>
              </a:rPr>
              <a:t>一、硅像素探测芯片</a:t>
            </a:r>
            <a:endParaRPr lang="zh-CN" altLang="en-US"/>
          </a:p>
        </p:txBody>
      </p:sp>
      <p:pic>
        <p:nvPicPr>
          <p:cNvPr id="2" name="图片 1"/>
          <p:cNvPicPr>
            <a:picLocks noChangeAspect="1"/>
          </p:cNvPicPr>
          <p:nvPr>
            <p:custDataLst>
              <p:tags r:id="rId1"/>
            </p:custDataLst>
          </p:nvPr>
        </p:nvPicPr>
        <p:blipFill>
          <a:blip r:embed="rId2"/>
          <a:srcRect b="11583"/>
          <a:stretch>
            <a:fillRect/>
          </a:stretch>
        </p:blipFill>
        <p:spPr>
          <a:xfrm>
            <a:off x="727710" y="1042670"/>
            <a:ext cx="10736580" cy="5113655"/>
          </a:xfrm>
          <a:prstGeom prst="rect">
            <a:avLst/>
          </a:prstGeom>
        </p:spPr>
      </p:pic>
      <p:sp>
        <p:nvSpPr>
          <p:cNvPr id="4" name="灯片编号占位符 3"/>
          <p:cNvSpPr>
            <a:spLocks noGrp="1"/>
          </p:cNvSpPr>
          <p:nvPr>
            <p:ph type="sldNum" sz="quarter" idx="4"/>
          </p:nvPr>
        </p:nvSpPr>
        <p:spPr/>
        <p:txBody>
          <a:bodyPr/>
          <a:p>
            <a:fld id="{3A270FAB-2E32-4B70-91F8-C307173C45F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solidFill>
                  <a:schemeClr val="bg1"/>
                </a:solidFill>
                <a:sym typeface="+mn-ea"/>
              </a:rPr>
              <a:t>一、硅像素探测芯片</a:t>
            </a:r>
            <a:endParaRPr lang="zh-CN" altLang="en-US"/>
          </a:p>
        </p:txBody>
      </p:sp>
      <p:sp>
        <p:nvSpPr>
          <p:cNvPr id="3" name="文本框 2"/>
          <p:cNvSpPr txBox="1"/>
          <p:nvPr/>
        </p:nvSpPr>
        <p:spPr>
          <a:xfrm>
            <a:off x="337185" y="955675"/>
            <a:ext cx="8488045" cy="2676525"/>
          </a:xfrm>
          <a:prstGeom prst="rect">
            <a:avLst/>
          </a:prstGeom>
          <a:noFill/>
        </p:spPr>
        <p:txBody>
          <a:bodyPr wrap="square" rtlCol="0" anchor="t">
            <a:spAutoFit/>
          </a:bodyPr>
          <a:p>
            <a:r>
              <a:rPr lang="zh-CN" altLang="en-US" sz="2400"/>
              <a:t>读出架构</a:t>
            </a:r>
            <a:endParaRPr lang="zh-CN" altLang="en-US" sz="2000"/>
          </a:p>
          <a:p>
            <a:pPr marL="285750" indent="-285750">
              <a:buFont typeface="Wingdings" panose="05000000000000000000" charset="0"/>
              <a:buChar char="p"/>
            </a:pPr>
            <a:r>
              <a:rPr lang="zh-CN" altLang="en-US">
                <a:solidFill>
                  <a:srgbClr val="FF0000"/>
                </a:solidFill>
              </a:rPr>
              <a:t>Rollingshutter</a:t>
            </a:r>
            <a:r>
              <a:rPr lang="zh-CN" altLang="en-US"/>
              <a:t>(行扫描)：</a:t>
            </a:r>
            <a:endParaRPr lang="zh-CN" altLang="en-US"/>
          </a:p>
          <a:p>
            <a:pPr marL="457200" indent="-285750" fontAlgn="auto">
              <a:buFont typeface="Arial" panose="020B0604020202020204" pitchFamily="34" charset="0"/>
              <a:buChar char="•"/>
              <a:extLst>
                <a:ext uri="{35155182-B16C-46BC-9424-99874614C6A1}">
                  <wpsdc:marlchars xmlns:wpsdc="http://www.wps.cn/officeDocument/2017/drawingmlCustomData" val="200" checksum="2975741746"/>
                </a:ext>
              </a:extLst>
            </a:pPr>
            <a:r>
              <a:rPr lang="zh-CN" altLang="en-US"/>
              <a:t>结构简单，主要电路结构位于像素外围，对像素内面积需求小</a:t>
            </a:r>
            <a:endParaRPr lang="zh-CN" altLang="en-US"/>
          </a:p>
          <a:p>
            <a:pPr marL="457200" indent="-285750" algn="l">
              <a:buClrTx/>
              <a:buSzTx/>
              <a:buFont typeface="Arial" panose="020B0604020202020204" pitchFamily="34" charset="0"/>
              <a:buChar char="•"/>
              <a:extLst>
                <a:ext uri="{35155182-B16C-46BC-9424-99874614C6A1}">
                  <wpsdc:marlchars xmlns:wpsdc="http://www.wps.cn/officeDocument/2017/drawingmlCustomData" val="200" checksum="2975741746"/>
                </a:ext>
              </a:extLst>
            </a:pPr>
            <a:r>
              <a:rPr lang="zh-CN" altLang="en-US"/>
              <a:t>读出时间不受事例率影响，与阵列规模有关，对大面积芯片在百微秒量级</a:t>
            </a:r>
            <a:endParaRPr lang="zh-CN" altLang="en-US"/>
          </a:p>
          <a:p>
            <a:pPr marL="285750" indent="-285750">
              <a:buFont typeface="Wingdings" panose="05000000000000000000" charset="0"/>
              <a:buChar char="p"/>
            </a:pPr>
            <a:r>
              <a:rPr lang="zh-CN" altLang="en-US">
                <a:solidFill>
                  <a:srgbClr val="FF0000"/>
                </a:solidFill>
              </a:rPr>
              <a:t>Columndrain</a:t>
            </a:r>
            <a:r>
              <a:rPr lang="zh-CN" altLang="en-US"/>
              <a:t>(链状优先级)：</a:t>
            </a:r>
            <a:endParaRPr lang="zh-CN" altLang="en-US"/>
          </a:p>
          <a:p>
            <a:pPr marL="457200" indent="-285750" algn="l">
              <a:buClrTx/>
              <a:buSzTx/>
              <a:buFont typeface="Arial" panose="020B0604020202020204" pitchFamily="34" charset="0"/>
              <a:buChar char="•"/>
              <a:extLst>
                <a:ext uri="{35155182-B16C-46BC-9424-99874614C6A1}">
                  <wpsdc:marlchars xmlns:wpsdc="http://www.wps.cn/officeDocument/2017/drawingmlCustomData" val="200" checksum="2975741746"/>
                </a:ext>
              </a:extLst>
            </a:pPr>
            <a:r>
              <a:rPr lang="zh-CN" altLang="en-US">
                <a:solidFill>
                  <a:schemeClr val="accent1">
                    <a:lumMod val="60000"/>
                    <a:lumOff val="40000"/>
                  </a:schemeClr>
                </a:solidFill>
              </a:rPr>
              <a:t>事例驱动</a:t>
            </a:r>
            <a:r>
              <a:rPr lang="zh-CN" altLang="en-US"/>
              <a:t>，读出快，与阵列规模无关</a:t>
            </a:r>
            <a:endParaRPr lang="zh-CN" altLang="en-US"/>
          </a:p>
          <a:p>
            <a:pPr marL="285750" indent="-285750">
              <a:buFont typeface="Wingdings" panose="05000000000000000000" charset="0"/>
              <a:buChar char="p"/>
            </a:pPr>
            <a:r>
              <a:rPr lang="zh-CN" altLang="en-US">
                <a:solidFill>
                  <a:srgbClr val="FF0000"/>
                </a:solidFill>
              </a:rPr>
              <a:t>Sparsified</a:t>
            </a:r>
            <a:r>
              <a:rPr lang="zh-CN" altLang="en-US"/>
              <a:t>异步优先级编码(AERD)：</a:t>
            </a:r>
            <a:endParaRPr lang="zh-CN" altLang="en-US"/>
          </a:p>
          <a:p>
            <a:pPr marL="457200" indent="-285750" algn="l">
              <a:buClrTx/>
              <a:buSzTx/>
              <a:buFont typeface="Arial" panose="020B0604020202020204" pitchFamily="34" charset="0"/>
              <a:buChar char="•"/>
              <a:extLst>
                <a:ext uri="{35155182-B16C-46BC-9424-99874614C6A1}">
                  <wpsdc:marlchars xmlns:wpsdc="http://www.wps.cn/officeDocument/2017/drawingmlCustomData" val="200" checksum="2975741746"/>
                </a:ext>
              </a:extLst>
            </a:pPr>
            <a:r>
              <a:rPr lang="zh-CN" altLang="en-US">
                <a:solidFill>
                  <a:schemeClr val="accent1">
                    <a:lumMod val="60000"/>
                    <a:lumOff val="40000"/>
                  </a:schemeClr>
                </a:solidFill>
              </a:rPr>
              <a:t>事例驱动</a:t>
            </a:r>
            <a:r>
              <a:rPr lang="zh-CN" altLang="en-US"/>
              <a:t>，读出快，与阵列规模无关，功耗低</a:t>
            </a:r>
            <a:endParaRPr lang="zh-CN" altLang="en-US"/>
          </a:p>
          <a:p>
            <a:pPr marL="457200" indent="-285750" algn="l">
              <a:buClrTx/>
              <a:buSzTx/>
              <a:buFont typeface="Arial" panose="020B0604020202020204" pitchFamily="34" charset="0"/>
              <a:buChar char="•"/>
              <a:extLst>
                <a:ext uri="{35155182-B16C-46BC-9424-99874614C6A1}">
                  <wpsdc:marlchars xmlns:wpsdc="http://www.wps.cn/officeDocument/2017/drawingmlCustomData" val="200" checksum="2975741746"/>
                </a:ext>
              </a:extLst>
            </a:pPr>
            <a:r>
              <a:rPr lang="zh-CN" altLang="en-US"/>
              <a:t>结构复杂，对像素内面积需求大</a:t>
            </a:r>
            <a:endParaRPr lang="zh-CN" altLang="en-US"/>
          </a:p>
        </p:txBody>
      </p:sp>
      <p:pic>
        <p:nvPicPr>
          <p:cNvPr id="4" name="图片 3"/>
          <p:cNvPicPr>
            <a:picLocks noChangeAspect="1"/>
          </p:cNvPicPr>
          <p:nvPr/>
        </p:nvPicPr>
        <p:blipFill>
          <a:blip r:embed="rId1"/>
          <a:stretch>
            <a:fillRect/>
          </a:stretch>
        </p:blipFill>
        <p:spPr>
          <a:xfrm>
            <a:off x="2431415" y="3676650"/>
            <a:ext cx="7212965" cy="2973705"/>
          </a:xfrm>
          <a:prstGeom prst="rect">
            <a:avLst/>
          </a:prstGeom>
        </p:spPr>
      </p:pic>
      <p:sp>
        <p:nvSpPr>
          <p:cNvPr id="5" name="灯片编号占位符 4"/>
          <p:cNvSpPr>
            <a:spLocks noGrp="1"/>
          </p:cNvSpPr>
          <p:nvPr>
            <p:ph type="sldNum" sz="quarter" idx="4"/>
          </p:nvPr>
        </p:nvSpPr>
        <p:spPr/>
        <p:txBody>
          <a:bodyPr/>
          <a:p>
            <a:fld id="{3A270FAB-2E32-4B70-91F8-C307173C45F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
  <p:tag name="KSO_WM_TEMPLATE_CATEGORY" val="custom"/>
  <p:tag name="KSO_WM_TEMPLATE_INDEX" val="20205081"/>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
  <p:tag name="KSO_WM_TEMPLATE_CATEGORY" val="custom"/>
  <p:tag name="KSO_WM_TEMPLATE_INDEX" val="20205081"/>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50.xml><?xml version="1.0" encoding="utf-8"?>
<p:tagLst xmlns:p="http://schemas.openxmlformats.org/presentationml/2006/main">
  <p:tag name="KSO_WM_BEAUTIFY_FLAG" val=""/>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BEAUTIFY_FLAG" val=""/>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BEAUTIFY_FLAG" val=""/>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BEAUTIFY_FLAG" val=""/>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KSO_WM_BEAUTIFY_FLAG" val=""/>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KSO_WM_BEAUTIFY_FLAG" val=""/>
</p:tagLst>
</file>

<file path=ppt/tags/tag168.xml><?xml version="1.0" encoding="utf-8"?>
<p:tagLst xmlns:p="http://schemas.openxmlformats.org/presentationml/2006/main">
  <p:tag name="KSO_WM_BEAUTIFY_FLAG" val=""/>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70.xml><?xml version="1.0" encoding="utf-8"?>
<p:tagLst xmlns:p="http://schemas.openxmlformats.org/presentationml/2006/main">
  <p:tag name="KSO_WM_BEAUTIFY_FLAG" val=""/>
</p:tagLst>
</file>

<file path=ppt/tags/tag171.xml><?xml version="1.0" encoding="utf-8"?>
<p:tagLst xmlns:p="http://schemas.openxmlformats.org/presentationml/2006/main">
  <p:tag name="TABLE_ENDDRAG_ORIGIN_RECT" val="449*183"/>
  <p:tag name="TABLE_ENDDRAG_RECT" val="68*93*449*183"/>
  <p:tag name="KSO_WM_BEAUTIFY_FLAG" val=""/>
</p:tagLst>
</file>

<file path=ppt/tags/tag172.xml><?xml version="1.0" encoding="utf-8"?>
<p:tagLst xmlns:p="http://schemas.openxmlformats.org/presentationml/2006/main">
  <p:tag name="KSO_WM_BEAUTIFY_FLAG" val=""/>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
  <p:tag name="KSO_WM_TEMPLATE_CATEGORY" val="custom"/>
  <p:tag name="KSO_WM_TEMPLATE_INDEX" val="20205081"/>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KSO_WM_BEAUTIFY_FLAG" val=""/>
</p:tagLst>
</file>

<file path=ppt/tags/tag176.xml><?xml version="1.0" encoding="utf-8"?>
<p:tagLst xmlns:p="http://schemas.openxmlformats.org/presentationml/2006/main">
  <p:tag name="KSO_WM_BEAUTIFY_FLAG" val=""/>
</p:tagLst>
</file>

<file path=ppt/tags/tag177.xml><?xml version="1.0" encoding="utf-8"?>
<p:tagLst xmlns:p="http://schemas.openxmlformats.org/presentationml/2006/main">
  <p:tag name="KSO_WM_BEAUTIFY_FLAG" val=""/>
</p:tagLst>
</file>

<file path=ppt/tags/tag178.xml><?xml version="1.0" encoding="utf-8"?>
<p:tagLst xmlns:p="http://schemas.openxmlformats.org/presentationml/2006/main">
  <p:tag name="KSO_WM_BEAUTIFY_FLAG" val=""/>
</p:tagLst>
</file>

<file path=ppt/tags/tag179.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80.xml><?xml version="1.0" encoding="utf-8"?>
<p:tagLst xmlns:p="http://schemas.openxmlformats.org/presentationml/2006/main">
  <p:tag name="KSO_WM_BEAUTIFY_FLAG" val=""/>
</p:tagLst>
</file>

<file path=ppt/tags/tag181.xml><?xml version="1.0" encoding="utf-8"?>
<p:tagLst xmlns:p="http://schemas.openxmlformats.org/presentationml/2006/main">
  <p:tag name="KSO_WM_BEAUTIFY_FLAG" val=""/>
</p:tagLst>
</file>

<file path=ppt/tags/tag182.xml><?xml version="1.0" encoding="utf-8"?>
<p:tagLst xmlns:p="http://schemas.openxmlformats.org/presentationml/2006/main">
  <p:tag name="KSO_WM_BEAUTIFY_FLAG" val=""/>
</p:tagLst>
</file>

<file path=ppt/tags/tag183.xml><?xml version="1.0" encoding="utf-8"?>
<p:tagLst xmlns:p="http://schemas.openxmlformats.org/presentationml/2006/main">
  <p:tag name="KSO_WM_BEAUTIFY_FLAG" val=""/>
</p:tagLst>
</file>

<file path=ppt/tags/tag184.xml><?xml version="1.0" encoding="utf-8"?>
<p:tagLst xmlns:p="http://schemas.openxmlformats.org/presentationml/2006/main">
  <p:tag name="KSO_WM_BEAUTIFY_FLAG" val=""/>
</p:tagLst>
</file>

<file path=ppt/tags/tag185.xml><?xml version="1.0" encoding="utf-8"?>
<p:tagLst xmlns:p="http://schemas.openxmlformats.org/presentationml/2006/main">
  <p:tag name="KSO_WM_BEAUTIFY_FLAG" val=""/>
</p:tagLst>
</file>

<file path=ppt/tags/tag186.xml><?xml version="1.0" encoding="utf-8"?>
<p:tagLst xmlns:p="http://schemas.openxmlformats.org/presentationml/2006/main">
  <p:tag name="KSO_WM_BEAUTIFY_FLAG" val=""/>
</p:tagLst>
</file>

<file path=ppt/tags/tag187.xml><?xml version="1.0" encoding="utf-8"?>
<p:tagLst xmlns:p="http://schemas.openxmlformats.org/presentationml/2006/main">
  <p:tag name="KSO_WM_BEAUTIFY_FLAG" val=""/>
</p:tagLst>
</file>

<file path=ppt/tags/tag188.xml><?xml version="1.0" encoding="utf-8"?>
<p:tagLst xmlns:p="http://schemas.openxmlformats.org/presentationml/2006/main">
  <p:tag name="KSO_WM_BEAUTIFY_FLAG" val=""/>
</p:tagLst>
</file>

<file path=ppt/tags/tag189.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190.xml><?xml version="1.0" encoding="utf-8"?>
<p:tagLst xmlns:p="http://schemas.openxmlformats.org/presentationml/2006/main">
  <p:tag name="KSO_WM_BEAUTIFY_FLAG" val=""/>
</p:tagLst>
</file>

<file path=ppt/tags/tag191.xml><?xml version="1.0" encoding="utf-8"?>
<p:tagLst xmlns:p="http://schemas.openxmlformats.org/presentationml/2006/main">
  <p:tag name="KSO_WM_BEAUTIFY_FLAG" val=""/>
</p:tagLst>
</file>

<file path=ppt/tags/tag192.xml><?xml version="1.0" encoding="utf-8"?>
<p:tagLst xmlns:p="http://schemas.openxmlformats.org/presentationml/2006/main">
  <p:tag name="KSO_WM_BEAUTIFY_FLAG" val=""/>
</p:tagLst>
</file>

<file path=ppt/tags/tag193.xml><?xml version="1.0" encoding="utf-8"?>
<p:tagLst xmlns:p="http://schemas.openxmlformats.org/presentationml/2006/main">
  <p:tag name="TABLE_ENDDRAG_ORIGIN_RECT" val="859*139"/>
  <p:tag name="TABLE_ENDDRAG_RECT" val="56*148*859*139"/>
  <p:tag name="KSO_WM_BEAUTIFY_FLAG" val=""/>
</p:tagLst>
</file>

<file path=ppt/tags/tag194.xml><?xml version="1.0" encoding="utf-8"?>
<p:tagLst xmlns:p="http://schemas.openxmlformats.org/presentationml/2006/main">
  <p:tag name="KSO_WM_BEAUTIFY_FLAG" val=""/>
</p:tagLst>
</file>

<file path=ppt/tags/tag195.xml><?xml version="1.0" encoding="utf-8"?>
<p:tagLst xmlns:p="http://schemas.openxmlformats.org/presentationml/2006/main">
  <p:tag name="KSO_WM_BEAUTIFY_FLAG" val=""/>
</p:tagLst>
</file>

<file path=ppt/tags/tag196.xml><?xml version="1.0" encoding="utf-8"?>
<p:tagLst xmlns:p="http://schemas.openxmlformats.org/presentationml/2006/main">
  <p:tag name="KSO_WM_BEAUTIFY_FLAG" val=""/>
</p:tagLst>
</file>

<file path=ppt/tags/tag197.xml><?xml version="1.0" encoding="utf-8"?>
<p:tagLst xmlns:p="http://schemas.openxmlformats.org/presentationml/2006/main">
  <p:tag name="KSO_WM_BEAUTIFY_FLAG" val=""/>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
  <p:tag name="KSO_WM_TEMPLATE_CATEGORY" val="custom"/>
  <p:tag name="KSO_WM_TEMPLATE_INDEX" val="20205081"/>
</p:tagLst>
</file>

<file path=ppt/tags/tag19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00.xml><?xml version="1.0" encoding="utf-8"?>
<p:tagLst xmlns:p="http://schemas.openxmlformats.org/presentationml/2006/main">
  <p:tag name="KSO_WM_BEAUTIFY_FLAG" val=""/>
</p:tagLst>
</file>

<file path=ppt/tags/tag201.xml><?xml version="1.0" encoding="utf-8"?>
<p:tagLst xmlns:p="http://schemas.openxmlformats.org/presentationml/2006/main">
  <p:tag name="KSO_WM_BEAUTIFY_FLAG" val=""/>
</p:tagLst>
</file>

<file path=ppt/tags/tag202.xml><?xml version="1.0" encoding="utf-8"?>
<p:tagLst xmlns:p="http://schemas.openxmlformats.org/presentationml/2006/main">
  <p:tag name="KSO_WM_BEAUTIFY_FLAG" val=""/>
</p:tagLst>
</file>

<file path=ppt/tags/tag203.xml><?xml version="1.0" encoding="utf-8"?>
<p:tagLst xmlns:p="http://schemas.openxmlformats.org/presentationml/2006/main">
  <p:tag name="KSO_WM_BEAUTIFY_FLAG" val=""/>
</p:tagLst>
</file>

<file path=ppt/tags/tag204.xml><?xml version="1.0" encoding="utf-8"?>
<p:tagLst xmlns:p="http://schemas.openxmlformats.org/presentationml/2006/main">
  <p:tag name="KSO_WM_BEAUTIFY_FLAG" val=""/>
</p:tagLst>
</file>

<file path=ppt/tags/tag205.xml><?xml version="1.0" encoding="utf-8"?>
<p:tagLst xmlns:p="http://schemas.openxmlformats.org/presentationml/2006/main">
  <p:tag name="KSO_WM_BEAUTIFY_FLAG" val=""/>
</p:tagLst>
</file>

<file path=ppt/tags/tag206.xml><?xml version="1.0" encoding="utf-8"?>
<p:tagLst xmlns:p="http://schemas.openxmlformats.org/presentationml/2006/main">
  <p:tag name="KSO_WM_BEAUTIFY_FLAG" val=""/>
</p:tagLst>
</file>

<file path=ppt/tags/tag207.xml><?xml version="1.0" encoding="utf-8"?>
<p:tagLst xmlns:p="http://schemas.openxmlformats.org/presentationml/2006/main">
  <p:tag name="KSO_WM_BEAUTIFY_FLAG" val=""/>
</p:tagLst>
</file>

<file path=ppt/tags/tag208.xml><?xml version="1.0" encoding="utf-8"?>
<p:tagLst xmlns:p="http://schemas.openxmlformats.org/presentationml/2006/main">
  <p:tag name="KSO_WM_BEAUTIFY_FLAG" val=""/>
</p:tagLst>
</file>

<file path=ppt/tags/tag209.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10.xml><?xml version="1.0" encoding="utf-8"?>
<p:tagLst xmlns:p="http://schemas.openxmlformats.org/presentationml/2006/main">
  <p:tag name="TABLE_ENDDRAG_ORIGIN_RECT" val="579*187"/>
  <p:tag name="TABLE_ENDDRAG_RECT" val="1*161*579*187"/>
  <p:tag name="KSO_WM_BEAUTIFY_FLAG" val=""/>
</p:tagLst>
</file>

<file path=ppt/tags/tag211.xml><?xml version="1.0" encoding="utf-8"?>
<p:tagLst xmlns:p="http://schemas.openxmlformats.org/presentationml/2006/main">
  <p:tag name="KSO_WM_BEAUTIFY_FLAG" val=""/>
</p:tagLst>
</file>

<file path=ppt/tags/tag212.xml><?xml version="1.0" encoding="utf-8"?>
<p:tagLst xmlns:p="http://schemas.openxmlformats.org/presentationml/2006/main">
  <p:tag name="KSO_WM_BEAUTIFY_FLAG" val=""/>
</p:tagLst>
</file>

<file path=ppt/tags/tag213.xml><?xml version="1.0" encoding="utf-8"?>
<p:tagLst xmlns:p="http://schemas.openxmlformats.org/presentationml/2006/main">
  <p:tag name="KSO_WM_UNIT_PLACING_PICTURE_USER_VIEWPORT" val="{&quot;height&quot;:9463,&quot;width&quot;:10810}"/>
  <p:tag name="KSO_WM_BEAUTIFY_FLAG" val=""/>
</p:tagLst>
</file>

<file path=ppt/tags/tag214.xml><?xml version="1.0" encoding="utf-8"?>
<p:tagLst xmlns:p="http://schemas.openxmlformats.org/presentationml/2006/main">
  <p:tag name="TABLE_ENDDRAG_ORIGIN_RECT" val="407*60"/>
  <p:tag name="TABLE_ENDDRAG_RECT" val="0*459*407*60"/>
  <p:tag name="KSO_WM_BEAUTIFY_FLAG" val=""/>
</p:tagLst>
</file>

<file path=ppt/tags/tag215.xml><?xml version="1.0" encoding="utf-8"?>
<p:tagLst xmlns:p="http://schemas.openxmlformats.org/presentationml/2006/main">
  <p:tag name="KSO_WM_BEAUTIFY_FLAG" val=""/>
</p:tagLst>
</file>

<file path=ppt/tags/tag216.xml><?xml version="1.0" encoding="utf-8"?>
<p:tagLst xmlns:p="http://schemas.openxmlformats.org/presentationml/2006/main">
  <p:tag name="KSO_WM_BEAUTIFY_FLAG" val=""/>
</p:tagLst>
</file>

<file path=ppt/tags/tag217.xml><?xml version="1.0" encoding="utf-8"?>
<p:tagLst xmlns:p="http://schemas.openxmlformats.org/presentationml/2006/main">
  <p:tag name="KSO_WM_BEAUTIFY_FLAG" val=""/>
</p:tagLst>
</file>

<file path=ppt/tags/tag218.xml><?xml version="1.0" encoding="utf-8"?>
<p:tagLst xmlns:p="http://schemas.openxmlformats.org/presentationml/2006/main">
  <p:tag name="KSO_WM_BEAUTIFY_FLAG" val=""/>
</p:tagLst>
</file>

<file path=ppt/tags/tag219.xml><?xml version="1.0" encoding="utf-8"?>
<p:tagLst xmlns:p="http://schemas.openxmlformats.org/presentationml/2006/main">
  <p:tag name="TABLE_ENDDRAG_ORIGIN_RECT" val="407*60"/>
  <p:tag name="TABLE_ENDDRAG_RECT" val="0*459*407*60"/>
  <p:tag name="KSO_WM_BEAUTIFY_FLAG" val=""/>
</p:tagLst>
</file>

<file path=ppt/tags/tag22.xml><?xml version="1.0" encoding="utf-8"?>
<p:tagLst xmlns:p="http://schemas.openxmlformats.org/presentationml/2006/main">
  <p:tag name="KSO_WM_BEAUTIFY_FLAG" val=""/>
</p:tagLst>
</file>

<file path=ppt/tags/tag220.xml><?xml version="1.0" encoding="utf-8"?>
<p:tagLst xmlns:p="http://schemas.openxmlformats.org/presentationml/2006/main">
  <p:tag name="TABLE_ENDDRAG_ORIGIN_RECT" val="407*60"/>
  <p:tag name="TABLE_ENDDRAG_RECT" val="0*459*407*60"/>
  <p:tag name="KSO_WM_BEAUTIFY_FLAG" val=""/>
</p:tagLst>
</file>

<file path=ppt/tags/tag2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
  <p:tag name="KSO_WM_TEMPLATE_CATEGORY" val="custom"/>
  <p:tag name="KSO_WM_TEMPLATE_INDEX" val="20205081"/>
</p:tagLst>
</file>

<file path=ppt/tags/tag222.xml><?xml version="1.0" encoding="utf-8"?>
<p:tagLst xmlns:p="http://schemas.openxmlformats.org/presentationml/2006/main">
  <p:tag name="KSO_WM_BEAUTIFY_FLAG" val=""/>
</p:tagLst>
</file>

<file path=ppt/tags/tag223.xml><?xml version="1.0" encoding="utf-8"?>
<p:tagLst xmlns:p="http://schemas.openxmlformats.org/presentationml/2006/main">
  <p:tag name="KSO_WM_BEAUTIFY_FLAG" val=""/>
</p:tagLst>
</file>

<file path=ppt/tags/tag224.xml><?xml version="1.0" encoding="utf-8"?>
<p:tagLst xmlns:p="http://schemas.openxmlformats.org/presentationml/2006/main">
  <p:tag name="KSO_WM_BEAUTIFY_FLAG" val=""/>
</p:tagLst>
</file>

<file path=ppt/tags/tag225.xml><?xml version="1.0" encoding="utf-8"?>
<p:tagLst xmlns:p="http://schemas.openxmlformats.org/presentationml/2006/main">
  <p:tag name="KSO_WM_BEAUTIFY_FLAG" val=""/>
</p:tagLst>
</file>

<file path=ppt/tags/tag226.xml><?xml version="1.0" encoding="utf-8"?>
<p:tagLst xmlns:p="http://schemas.openxmlformats.org/presentationml/2006/main">
  <p:tag name="KSO_WM_BEAUTIFY_FLAG" val=""/>
</p:tagLst>
</file>

<file path=ppt/tags/tag227.xml><?xml version="1.0" encoding="utf-8"?>
<p:tagLst xmlns:p="http://schemas.openxmlformats.org/presentationml/2006/main">
  <p:tag name="KSO_WM_BEAUTIFY_FLAG" val=""/>
</p:tagLst>
</file>

<file path=ppt/tags/tag228.xml><?xml version="1.0" encoding="utf-8"?>
<p:tagLst xmlns:p="http://schemas.openxmlformats.org/presentationml/2006/main">
  <p:tag name="KSO_WM_BEAUTIFY_FLAG" val=""/>
</p:tagLst>
</file>

<file path=ppt/tags/tag229.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30.xml><?xml version="1.0" encoding="utf-8"?>
<p:tagLst xmlns:p="http://schemas.openxmlformats.org/presentationml/2006/main">
  <p:tag name="KSO_WM_BEAUTIFY_FLAG" val=""/>
</p:tagLst>
</file>

<file path=ppt/tags/tag231.xml><?xml version="1.0" encoding="utf-8"?>
<p:tagLst xmlns:p="http://schemas.openxmlformats.org/presentationml/2006/main">
  <p:tag name="KSO_WM_BEAUTIFY_FLAG" val=""/>
</p:tagLst>
</file>

<file path=ppt/tags/tag232.xml><?xml version="1.0" encoding="utf-8"?>
<p:tagLst xmlns:p="http://schemas.openxmlformats.org/presentationml/2006/main">
  <p:tag name="KSO_WM_BEAUTIFY_FLAG" val=""/>
  <p:tag name="TABLE_ENDDRAG_ORIGIN_RECT" val="549*60"/>
  <p:tag name="TABLE_ENDDRAG_RECT" val="377*120*549*60"/>
</p:tagLst>
</file>

<file path=ppt/tags/tag233.xml><?xml version="1.0" encoding="utf-8"?>
<p:tagLst xmlns:p="http://schemas.openxmlformats.org/presentationml/2006/main">
  <p:tag name="KSO_WM_BEAUTIFY_FLAG" val=""/>
</p:tagLst>
</file>

<file path=ppt/tags/tag234.xml><?xml version="1.0" encoding="utf-8"?>
<p:tagLst xmlns:p="http://schemas.openxmlformats.org/presentationml/2006/main">
  <p:tag name="KSO_WM_BEAUTIFY_FLAG" val=""/>
</p:tagLst>
</file>

<file path=ppt/tags/tag235.xml><?xml version="1.0" encoding="utf-8"?>
<p:tagLst xmlns:p="http://schemas.openxmlformats.org/presentationml/2006/main">
  <p:tag name="KSO_WM_BEAUTIFY_FLAG" val=""/>
</p:tagLst>
</file>

<file path=ppt/tags/tag236.xml><?xml version="1.0" encoding="utf-8"?>
<p:tagLst xmlns:p="http://schemas.openxmlformats.org/presentationml/2006/main">
  <p:tag name="KSO_WM_BEAUTIFY_FLAG" val=""/>
</p:tagLst>
</file>

<file path=ppt/tags/tag237.xml><?xml version="1.0" encoding="utf-8"?>
<p:tagLst xmlns:p="http://schemas.openxmlformats.org/presentationml/2006/main">
  <p:tag name="KSO_WM_BEAUTIFY_FLAG" val=""/>
</p:tagLst>
</file>

<file path=ppt/tags/tag238.xml><?xml version="1.0" encoding="utf-8"?>
<p:tagLst xmlns:p="http://schemas.openxmlformats.org/presentationml/2006/main">
  <p:tag name="KSO_WM_BEAUTIFY_FLAG" val=""/>
</p:tagLst>
</file>

<file path=ppt/tags/tag239.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40.xml><?xml version="1.0" encoding="utf-8"?>
<p:tagLst xmlns:p="http://schemas.openxmlformats.org/presentationml/2006/main">
  <p:tag name="KSO_WM_BEAUTIFY_FLAG" val=""/>
</p:tagLst>
</file>

<file path=ppt/tags/tag241.xml><?xml version="1.0" encoding="utf-8"?>
<p:tagLst xmlns:p="http://schemas.openxmlformats.org/presentationml/2006/main">
  <p:tag name="KSO_WM_BEAUTIFY_FLAG" val=""/>
</p:tagLst>
</file>

<file path=ppt/tags/tag242.xml><?xml version="1.0" encoding="utf-8"?>
<p:tagLst xmlns:p="http://schemas.openxmlformats.org/presentationml/2006/main">
  <p:tag name="KSO_WM_BEAUTIFY_FLAG" val=""/>
</p:tagLst>
</file>

<file path=ppt/tags/tag243.xml><?xml version="1.0" encoding="utf-8"?>
<p:tagLst xmlns:p="http://schemas.openxmlformats.org/presentationml/2006/main">
  <p:tag name="KSO_WM_BEAUTIFY_FLAG" val=""/>
</p:tagLst>
</file>

<file path=ppt/tags/tag244.xml><?xml version="1.0" encoding="utf-8"?>
<p:tagLst xmlns:p="http://schemas.openxmlformats.org/presentationml/2006/main">
  <p:tag name="KSO_WM_BEAUTIFY_FLAG" val=""/>
</p:tagLst>
</file>

<file path=ppt/tags/tag2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
  <p:tag name="KSO_WM_TEMPLATE_CATEGORY" val="custom"/>
  <p:tag name="KSO_WM_TEMPLATE_INDEX" val="20205081"/>
</p:tagLst>
</file>

<file path=ppt/tags/tag246.xml><?xml version="1.0" encoding="utf-8"?>
<p:tagLst xmlns:p="http://schemas.openxmlformats.org/presentationml/2006/main">
  <p:tag name="KSO_WM_BEAUTIFY_FLAG" val=""/>
</p:tagLst>
</file>

<file path=ppt/tags/tag247.xml><?xml version="1.0" encoding="utf-8"?>
<p:tagLst xmlns:p="http://schemas.openxmlformats.org/presentationml/2006/main">
  <p:tag name="KSO_WM_BEAUTIFY_FLAG" val=""/>
</p:tagLst>
</file>

<file path=ppt/tags/tag248.xml><?xml version="1.0" encoding="utf-8"?>
<p:tagLst xmlns:p="http://schemas.openxmlformats.org/presentationml/2006/main">
  <p:tag name="KSO_WM_BEAUTIFY_FLAG" val=""/>
</p:tagLst>
</file>

<file path=ppt/tags/tag249.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50.xml><?xml version="1.0" encoding="utf-8"?>
<p:tagLst xmlns:p="http://schemas.openxmlformats.org/presentationml/2006/main">
  <p:tag name="KSO_WM_BEAUTIFY_FLAG" val=""/>
</p:tagLst>
</file>

<file path=ppt/tags/tag251.xml><?xml version="1.0" encoding="utf-8"?>
<p:tagLst xmlns:p="http://schemas.openxmlformats.org/presentationml/2006/main">
  <p:tag name="KSO_WM_BEAUTIFY_FLAG" val=""/>
</p:tagLst>
</file>

<file path=ppt/tags/tag252.xml><?xml version="1.0" encoding="utf-8"?>
<p:tagLst xmlns:p="http://schemas.openxmlformats.org/presentationml/2006/main">
  <p:tag name="KSO_WM_BEAUTIFY_FLAG" val=""/>
</p:tagLst>
</file>

<file path=ppt/tags/tag253.xml><?xml version="1.0" encoding="utf-8"?>
<p:tagLst xmlns:p="http://schemas.openxmlformats.org/presentationml/2006/main">
  <p:tag name="ISLIDE.GUIDESSETTING" val="{&quot;Id&quot;:null,&quot;Name&quot;:&quot;适中&quot;,&quot;HeaderHeight&quot;:10.0,&quot;FooterHeight&quot;:5.0,&quot;SideMargin&quot;:5.0,&quot;TopMargin&quot;:0.0,&quot;BottomMargin&quot;:0.0,&quot;IntervalMargin&quot;:1.5,&quot;SettingType&quot;:&quot;System&quot;}"/>
  <p:tag name="commondata" val="eyJoZGlkIjoiMjkyNDAxNzMxNGU0MThmMzI2ODlmMzRiMWI2OTMyYTgifQ=="/>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
  <p:tag name="KSO_WM_TEMPLATE_CATEGORY" val="custom"/>
  <p:tag name="KSO_WM_TEMPLATE_INDEX" val="20205081"/>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
  <p:tag name="KSO_WM_TEMPLATE_CATEGORY" val="custom"/>
  <p:tag name="KSO_WM_TEMPLATE_INDEX" val="20205081"/>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
  <p:tag name="KSO_WM_TEMPLATE_CATEGORY" val="custom"/>
  <p:tag name="KSO_WM_TEMPLATE_INDEX" val="20205081"/>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
  <p:tag name="KSO_WM_TEMPLATE_CATEGORY" val="custom"/>
  <p:tag name="KSO_WM_TEMPLATE_INDEX" val="20205081"/>
</p:tagLst>
</file>

<file path=ppt/tags/tag87.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
  <p:tag name="KSO_WM_TEMPLATE_CATEGORY" val="custom"/>
  <p:tag name="KSO_WM_TEMPLATE_INDEX" val="20205081"/>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1_Office Theme">
  <a:themeElements>
    <a:clrScheme name="00-北京大学红色">
      <a:dk1>
        <a:srgbClr val="262626"/>
      </a:dk1>
      <a:lt1>
        <a:srgbClr val="FFFFFF"/>
      </a:lt1>
      <a:dk2>
        <a:srgbClr val="262626"/>
      </a:dk2>
      <a:lt2>
        <a:srgbClr val="F0F0F0"/>
      </a:lt2>
      <a:accent1>
        <a:srgbClr val="004098"/>
      </a:accent1>
      <a:accent2>
        <a:srgbClr val="F08303"/>
      </a:accent2>
      <a:accent3>
        <a:srgbClr val="004098"/>
      </a:accent3>
      <a:accent4>
        <a:srgbClr val="F08303"/>
      </a:accent4>
      <a:accent5>
        <a:srgbClr val="004098"/>
      </a:accent5>
      <a:accent6>
        <a:srgbClr val="F08303"/>
      </a:accent6>
      <a:hlink>
        <a:srgbClr val="0F73EE"/>
      </a:hlink>
      <a:folHlink>
        <a:srgbClr val="BFBFBF"/>
      </a:folHlink>
    </a:clrScheme>
    <a:fontScheme name="001">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00-北京大学红色">
      <a:dk1>
        <a:srgbClr val="262626"/>
      </a:dk1>
      <a:lt1>
        <a:srgbClr val="FFFFFF"/>
      </a:lt1>
      <a:dk2>
        <a:srgbClr val="262626"/>
      </a:dk2>
      <a:lt2>
        <a:srgbClr val="F0F0F0"/>
      </a:lt2>
      <a:accent1>
        <a:srgbClr val="004098"/>
      </a:accent1>
      <a:accent2>
        <a:srgbClr val="F08303"/>
      </a:accent2>
      <a:accent3>
        <a:srgbClr val="004098"/>
      </a:accent3>
      <a:accent4>
        <a:srgbClr val="F08303"/>
      </a:accent4>
      <a:accent5>
        <a:srgbClr val="004098"/>
      </a:accent5>
      <a:accent6>
        <a:srgbClr val="F08303"/>
      </a:accent6>
      <a:hlink>
        <a:srgbClr val="0F73EE"/>
      </a:hlink>
      <a:folHlink>
        <a:srgbClr val="BFBFBF"/>
      </a:folHlink>
    </a:clrScheme>
    <a:fontScheme name="001">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自定义设计方案">
  <a:themeElements>
    <a:clrScheme name="WPS">
      <a:dk1>
        <a:sysClr val="windowText" lastClr="000000"/>
      </a:dk1>
      <a:lt1>
        <a:sysClr val="window" lastClr="FFFFFF"/>
      </a:lt1>
      <a:dk2>
        <a:srgbClr val="0F1423"/>
      </a:dk2>
      <a:lt2>
        <a:srgbClr val="FFFFFF"/>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自定义设计方案">
  <a:themeElements>
    <a:clrScheme name="WPS">
      <a:dk1>
        <a:sysClr val="windowText" lastClr="000000"/>
      </a:dk1>
      <a:lt1>
        <a:sysClr val="window" lastClr="FFFFFF"/>
      </a:lt1>
      <a:dk2>
        <a:srgbClr val="0F1423"/>
      </a:dk2>
      <a:lt2>
        <a:srgbClr val="FFFFFF"/>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7707</Words>
  <Application>WPS 演示</Application>
  <PresentationFormat>宽屏</PresentationFormat>
  <Paragraphs>1348</Paragraphs>
  <Slides>43</Slides>
  <Notes>0</Notes>
  <HiddenSlides>0</HiddenSlides>
  <MMClips>0</MMClips>
  <ScaleCrop>false</ScaleCrop>
  <HeadingPairs>
    <vt:vector size="6" baseType="variant">
      <vt:variant>
        <vt:lpstr>已用的字体</vt:lpstr>
      </vt:variant>
      <vt:variant>
        <vt:i4>10</vt:i4>
      </vt:variant>
      <vt:variant>
        <vt:lpstr>主题</vt:lpstr>
      </vt:variant>
      <vt:variant>
        <vt:i4>4</vt:i4>
      </vt:variant>
      <vt:variant>
        <vt:lpstr>幻灯片标题</vt:lpstr>
      </vt:variant>
      <vt:variant>
        <vt:i4>43</vt:i4>
      </vt:variant>
    </vt:vector>
  </HeadingPairs>
  <TitlesOfParts>
    <vt:vector size="57" baseType="lpstr">
      <vt:lpstr>Arial</vt:lpstr>
      <vt:lpstr>宋体</vt:lpstr>
      <vt:lpstr>Wingdings</vt:lpstr>
      <vt:lpstr>Wingdings</vt:lpstr>
      <vt:lpstr>微软雅黑</vt:lpstr>
      <vt:lpstr>Times New Roman</vt:lpstr>
      <vt:lpstr>Arial Unicode MS</vt:lpstr>
      <vt:lpstr>黑体</vt:lpstr>
      <vt:lpstr>Calibri</vt:lpstr>
      <vt:lpstr>等线</vt:lpstr>
      <vt:lpstr>1_Office Theme</vt:lpstr>
      <vt:lpstr>Office Theme</vt:lpstr>
      <vt:lpstr>自定义设计方案</vt:lpstr>
      <vt:lpstr>1_自定义设计方案</vt:lpstr>
      <vt:lpstr>PowerPoint 演示文稿</vt:lpstr>
      <vt:lpstr>PowerPoint 演示文稿</vt:lpstr>
      <vt:lpstr>PowerPoint 演示文稿</vt:lpstr>
      <vt:lpstr>一、硅像素探测芯片</vt:lpstr>
      <vt:lpstr>一、硅像素探测芯片</vt:lpstr>
      <vt:lpstr>一、硅像素探测芯片</vt:lpstr>
      <vt:lpstr>一、硅像素探测芯片</vt:lpstr>
      <vt:lpstr>一、硅像素探测芯片</vt:lpstr>
      <vt:lpstr>一、硅像素探测芯片</vt:lpstr>
      <vt:lpstr>PowerPoint 演示文稿</vt:lpstr>
      <vt:lpstr>二、MIMOSA介绍</vt:lpstr>
      <vt:lpstr>二、MIMOSA传统读出方法</vt:lpstr>
      <vt:lpstr>二、MIMOSA读出方式</vt:lpstr>
      <vt:lpstr>二、MIMOSA数据格式</vt:lpstr>
      <vt:lpstr>二、MIMOSA数据压缩</vt:lpstr>
      <vt:lpstr>二、MIMOSA数据读出</vt:lpstr>
      <vt:lpstr>二、MIMOSA数据格式</vt:lpstr>
      <vt:lpstr>二、MIMOSA数据格式</vt:lpstr>
      <vt:lpstr>二、MIMOSA数据量估计</vt:lpstr>
      <vt:lpstr>PowerPoint 演示文稿</vt:lpstr>
      <vt:lpstr>三、TaichuPix介绍</vt:lpstr>
      <vt:lpstr>三、TaichuPix规格参数</vt:lpstr>
      <vt:lpstr>三、TaichuPix规格功能</vt:lpstr>
      <vt:lpstr>三、TaichuPix读出方式</vt:lpstr>
      <vt:lpstr>三、TaichuPix读出方式</vt:lpstr>
      <vt:lpstr>三、TaichuPix读出方式</vt:lpstr>
      <vt:lpstr>三、TaichuPix数据格式</vt:lpstr>
      <vt:lpstr>三、TaichuPix数据量估计</vt:lpstr>
      <vt:lpstr>PowerPoint 演示文稿</vt:lpstr>
      <vt:lpstr>四、JadePix介绍</vt:lpstr>
      <vt:lpstr>四、JadePix规格参数</vt:lpstr>
      <vt:lpstr>四、JadePix读出方式</vt:lpstr>
      <vt:lpstr>四、JadePix数据格式</vt:lpstr>
      <vt:lpstr>PowerPoint 演示文稿</vt:lpstr>
      <vt:lpstr>五、TimePix规格参数</vt:lpstr>
      <vt:lpstr>五、TimePix数据格式</vt:lpstr>
      <vt:lpstr>五、TimePix工作模式</vt:lpstr>
      <vt:lpstr>五、TimePix读出方式（不同工作模式下）</vt:lpstr>
      <vt:lpstr>五、TimePix读出方式</vt:lpstr>
      <vt:lpstr>五、TimePix数据格式</vt:lpstr>
      <vt:lpstr>PowerPoint 演示文稿</vt:lpstr>
      <vt:lpstr>六、四款芯片性能对比</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智宇</dc:creator>
  <cp:lastModifiedBy>听风吟</cp:lastModifiedBy>
  <cp:revision>100</cp:revision>
  <dcterms:created xsi:type="dcterms:W3CDTF">2019-11-26T03:41:00Z</dcterms:created>
  <dcterms:modified xsi:type="dcterms:W3CDTF">2024-05-10T05:57:08Z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4DC4428F99D74FF2991E76002DDFADB5_12</vt:lpwstr>
  </property>
  <property fmtid="{D5CDD505-2E9C-101B-9397-08002B2CF9AE}" pid="3" name="KSOProductBuildVer">
    <vt:lpwstr>2052-12.1.0.16910</vt:lpwstr>
  </property>
</Properties>
</file>