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975" r:id="rId2"/>
    <p:sldId id="976" r:id="rId3"/>
    <p:sldId id="977" r:id="rId4"/>
    <p:sldId id="974" r:id="rId5"/>
    <p:sldId id="939" r:id="rId6"/>
    <p:sldId id="978" r:id="rId7"/>
    <p:sldId id="979" r:id="rId8"/>
    <p:sldId id="981" r:id="rId9"/>
    <p:sldId id="980" r:id="rId10"/>
    <p:sldId id="982" r:id="rId11"/>
  </p:sldIdLst>
  <p:sldSz cx="12192000" cy="6858000"/>
  <p:notesSz cx="7099300" cy="10234613"/>
  <p:defaultTextStyle>
    <a:defPPr>
      <a:defRPr lang="zh-CN"/>
    </a:defPPr>
    <a:lvl1pPr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sz="2800" kern="1200">
        <a:solidFill>
          <a:schemeClr val="accent2"/>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800" kern="1200">
        <a:solidFill>
          <a:schemeClr val="accent2"/>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6600"/>
    <a:srgbClr val="FFFFCC"/>
    <a:srgbClr val="FF5050"/>
    <a:srgbClr val="CCCCFF"/>
    <a:srgbClr val="66FF99"/>
    <a:srgbClr val="CCFF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94784" autoAdjust="0"/>
  </p:normalViewPr>
  <p:slideViewPr>
    <p:cSldViewPr>
      <p:cViewPr varScale="1">
        <p:scale>
          <a:sx n="73" d="100"/>
          <a:sy n="73" d="100"/>
        </p:scale>
        <p:origin x="496" y="52"/>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940"/>
    </p:cViewPr>
  </p:sorterViewPr>
  <p:notesViewPr>
    <p:cSldViewPr>
      <p:cViewPr varScale="1">
        <p:scale>
          <a:sx n="64" d="100"/>
          <a:sy n="64" d="100"/>
        </p:scale>
        <p:origin x="-3414" y="-102"/>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B378F378-AF00-407A-95C7-8CFEF7E7466A}"/>
              </a:ext>
            </a:extLst>
          </p:cNvPr>
          <p:cNvSpPr>
            <a:spLocks noGrp="1"/>
          </p:cNvSpPr>
          <p:nvPr>
            <p:ph type="hdr" sz="quarter"/>
          </p:nvPr>
        </p:nvSpPr>
        <p:spPr bwMode="auto">
          <a:xfrm>
            <a:off x="0"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defTabSz="981075" eaLnBrk="1" hangingPunct="1">
              <a:defRPr sz="1300">
                <a:latin typeface="Arial" charset="0"/>
                <a:ea typeface="宋体" pitchFamily="2" charset="-122"/>
              </a:defRPr>
            </a:lvl1pPr>
          </a:lstStyle>
          <a:p>
            <a:pPr>
              <a:defRPr/>
            </a:pPr>
            <a:endParaRPr lang="zh-CN" altLang="en-US"/>
          </a:p>
        </p:txBody>
      </p:sp>
      <p:sp>
        <p:nvSpPr>
          <p:cNvPr id="3" name="日期占位符 2">
            <a:extLst>
              <a:ext uri="{FF2B5EF4-FFF2-40B4-BE49-F238E27FC236}">
                <a16:creationId xmlns:a16="http://schemas.microsoft.com/office/drawing/2014/main" id="{7B632A30-5EBF-431E-8A75-2CC0568819B6}"/>
              </a:ext>
            </a:extLst>
          </p:cNvPr>
          <p:cNvSpPr>
            <a:spLocks noGrp="1"/>
          </p:cNvSpPr>
          <p:nvPr>
            <p:ph type="dt" sz="quarter" idx="1"/>
          </p:nvPr>
        </p:nvSpPr>
        <p:spPr bwMode="auto">
          <a:xfrm>
            <a:off x="4021138"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algn="r" defTabSz="981075" eaLnBrk="1" hangingPunct="1">
              <a:defRPr sz="1300">
                <a:latin typeface="Arial" charset="0"/>
                <a:ea typeface="宋体" pitchFamily="2" charset="-122"/>
              </a:defRPr>
            </a:lvl1pPr>
          </a:lstStyle>
          <a:p>
            <a:pPr>
              <a:defRPr/>
            </a:pPr>
            <a:fld id="{15937835-E1C7-410B-8B82-D46CE4FBF11C}" type="datetimeFigureOut">
              <a:rPr lang="zh-CN" altLang="en-US"/>
              <a:pPr>
                <a:defRPr/>
              </a:pPr>
              <a:t>2024/10/28</a:t>
            </a:fld>
            <a:endParaRPr lang="en-US" altLang="zh-CN"/>
          </a:p>
        </p:txBody>
      </p:sp>
      <p:sp>
        <p:nvSpPr>
          <p:cNvPr id="4" name="页脚占位符 3">
            <a:extLst>
              <a:ext uri="{FF2B5EF4-FFF2-40B4-BE49-F238E27FC236}">
                <a16:creationId xmlns:a16="http://schemas.microsoft.com/office/drawing/2014/main" id="{693F01D5-A372-4B46-9607-83225C47A80A}"/>
              </a:ext>
            </a:extLst>
          </p:cNvPr>
          <p:cNvSpPr>
            <a:spLocks noGrp="1"/>
          </p:cNvSpPr>
          <p:nvPr>
            <p:ph type="ftr" sz="quarter" idx="2"/>
          </p:nvPr>
        </p:nvSpPr>
        <p:spPr bwMode="auto">
          <a:xfrm>
            <a:off x="0"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defTabSz="981075" eaLnBrk="1" hangingPunct="1">
              <a:defRPr sz="1300">
                <a:latin typeface="Arial" charset="0"/>
                <a:ea typeface="宋体" pitchFamily="2" charset="-122"/>
              </a:defRPr>
            </a:lvl1pPr>
          </a:lstStyle>
          <a:p>
            <a:pPr>
              <a:defRPr/>
            </a:pPr>
            <a:endParaRPr lang="zh-CN" altLang="en-US"/>
          </a:p>
        </p:txBody>
      </p:sp>
      <p:sp>
        <p:nvSpPr>
          <p:cNvPr id="5" name="灯片编号占位符 4">
            <a:extLst>
              <a:ext uri="{FF2B5EF4-FFF2-40B4-BE49-F238E27FC236}">
                <a16:creationId xmlns:a16="http://schemas.microsoft.com/office/drawing/2014/main" id="{26C8C1EC-AB25-48B7-9A5D-C133CDD79493}"/>
              </a:ext>
            </a:extLst>
          </p:cNvPr>
          <p:cNvSpPr>
            <a:spLocks noGrp="1"/>
          </p:cNvSpPr>
          <p:nvPr>
            <p:ph type="sldNum" sz="quarter" idx="3"/>
          </p:nvPr>
        </p:nvSpPr>
        <p:spPr bwMode="auto">
          <a:xfrm>
            <a:off x="4021138"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algn="r" defTabSz="981075" eaLnBrk="1" hangingPunct="1">
              <a:defRPr sz="1300"/>
            </a:lvl1pPr>
          </a:lstStyle>
          <a:p>
            <a:pPr>
              <a:defRPr/>
            </a:pPr>
            <a:fld id="{DF5D6917-FFB2-4A8F-9C2E-5A6D4124935C}" type="slidenum">
              <a:rPr lang="zh-CN" altLang="en-US"/>
              <a:pPr>
                <a:defRPr/>
              </a:pPr>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4F520AB4-99DE-4925-A805-18E9AAF5D157}"/>
              </a:ext>
            </a:extLst>
          </p:cNvPr>
          <p:cNvSpPr>
            <a:spLocks noGrp="1" noChangeArrowheads="1"/>
          </p:cNvSpPr>
          <p:nvPr>
            <p:ph type="hdr" sz="quarter"/>
          </p:nvPr>
        </p:nvSpPr>
        <p:spPr bwMode="auto">
          <a:xfrm>
            <a:off x="0"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defTabSz="981075" eaLnBrk="1" hangingPunct="1">
              <a:defRPr sz="1300">
                <a:solidFill>
                  <a:schemeClr val="tx1"/>
                </a:solidFill>
                <a:latin typeface="Arial" charset="0"/>
                <a:ea typeface="宋体" pitchFamily="2" charset="-122"/>
              </a:defRPr>
            </a:lvl1pPr>
          </a:lstStyle>
          <a:p>
            <a:pPr>
              <a:defRPr/>
            </a:pPr>
            <a:endParaRPr lang="en-US" altLang="zh-CN"/>
          </a:p>
        </p:txBody>
      </p:sp>
      <p:sp>
        <p:nvSpPr>
          <p:cNvPr id="64515" name="Rectangle 3">
            <a:extLst>
              <a:ext uri="{FF2B5EF4-FFF2-40B4-BE49-F238E27FC236}">
                <a16:creationId xmlns:a16="http://schemas.microsoft.com/office/drawing/2014/main" id="{96FC0F0D-1E5C-46A5-A806-37E74B972474}"/>
              </a:ext>
            </a:extLst>
          </p:cNvPr>
          <p:cNvSpPr>
            <a:spLocks noGrp="1" noChangeArrowheads="1"/>
          </p:cNvSpPr>
          <p:nvPr>
            <p:ph type="dt" idx="1"/>
          </p:nvPr>
        </p:nvSpPr>
        <p:spPr bwMode="auto">
          <a:xfrm>
            <a:off x="4021138" y="0"/>
            <a:ext cx="3076575" cy="512763"/>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lvl1pPr algn="r" defTabSz="981075" eaLnBrk="1" hangingPunct="1">
              <a:defRPr sz="1300">
                <a:solidFill>
                  <a:schemeClr val="tx1"/>
                </a:solidFill>
                <a:latin typeface="Arial" charset="0"/>
                <a:ea typeface="宋体" pitchFamily="2" charset="-122"/>
              </a:defRPr>
            </a:lvl1pPr>
          </a:lstStyle>
          <a:p>
            <a:pPr>
              <a:defRPr/>
            </a:pPr>
            <a:endParaRPr lang="en-US" altLang="zh-CN"/>
          </a:p>
        </p:txBody>
      </p:sp>
      <p:sp>
        <p:nvSpPr>
          <p:cNvPr id="4100" name="Rectangle 4">
            <a:extLst>
              <a:ext uri="{FF2B5EF4-FFF2-40B4-BE49-F238E27FC236}">
                <a16:creationId xmlns:a16="http://schemas.microsoft.com/office/drawing/2014/main" id="{81895D8A-C5AF-41CA-BA7C-2076811AFA53}"/>
              </a:ext>
            </a:extLst>
          </p:cNvPr>
          <p:cNvSpPr>
            <a:spLocks noGrp="1" noRot="1" noChangeAspect="1" noChangeArrowheads="1" noTextEdit="1"/>
          </p:cNvSpPr>
          <p:nvPr>
            <p:ph type="sldImg" idx="2"/>
          </p:nvPr>
        </p:nvSpPr>
        <p:spPr bwMode="auto">
          <a:xfrm>
            <a:off x="138113" y="766763"/>
            <a:ext cx="6823075"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Rectangle 5">
            <a:extLst>
              <a:ext uri="{FF2B5EF4-FFF2-40B4-BE49-F238E27FC236}">
                <a16:creationId xmlns:a16="http://schemas.microsoft.com/office/drawing/2014/main" id="{D4AD8BB8-0E2A-404B-884E-4B919169A3BE}"/>
              </a:ext>
            </a:extLst>
          </p:cNvPr>
          <p:cNvSpPr>
            <a:spLocks noGrp="1" noChangeArrowheads="1"/>
          </p:cNvSpPr>
          <p:nvPr>
            <p:ph type="body" sz="quarter" idx="3"/>
          </p:nvPr>
        </p:nvSpPr>
        <p:spPr bwMode="auto">
          <a:xfrm>
            <a:off x="709613" y="4862513"/>
            <a:ext cx="5680075" cy="4605337"/>
          </a:xfrm>
          <a:prstGeom prst="rect">
            <a:avLst/>
          </a:prstGeom>
          <a:noFill/>
          <a:ln w="9525">
            <a:noFill/>
            <a:miter lim="800000"/>
            <a:headEnd/>
            <a:tailEnd/>
          </a:ln>
        </p:spPr>
        <p:txBody>
          <a:bodyPr vert="horz" wrap="square" lIns="98115" tIns="49058" rIns="98115" bIns="49058"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4518" name="Rectangle 6">
            <a:extLst>
              <a:ext uri="{FF2B5EF4-FFF2-40B4-BE49-F238E27FC236}">
                <a16:creationId xmlns:a16="http://schemas.microsoft.com/office/drawing/2014/main" id="{638F4784-44EF-4C45-913E-4A21C70545FA}"/>
              </a:ext>
            </a:extLst>
          </p:cNvPr>
          <p:cNvSpPr>
            <a:spLocks noGrp="1" noChangeArrowheads="1"/>
          </p:cNvSpPr>
          <p:nvPr>
            <p:ph type="ftr" sz="quarter" idx="4"/>
          </p:nvPr>
        </p:nvSpPr>
        <p:spPr bwMode="auto">
          <a:xfrm>
            <a:off x="0"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defTabSz="981075" eaLnBrk="1" hangingPunct="1">
              <a:defRPr sz="1300">
                <a:solidFill>
                  <a:schemeClr val="tx1"/>
                </a:solidFill>
                <a:latin typeface="Arial" charset="0"/>
                <a:ea typeface="宋体" pitchFamily="2" charset="-122"/>
              </a:defRPr>
            </a:lvl1pPr>
          </a:lstStyle>
          <a:p>
            <a:pPr>
              <a:defRPr/>
            </a:pPr>
            <a:endParaRPr lang="en-US" altLang="zh-CN"/>
          </a:p>
        </p:txBody>
      </p:sp>
      <p:sp>
        <p:nvSpPr>
          <p:cNvPr id="64519" name="Rectangle 7">
            <a:extLst>
              <a:ext uri="{FF2B5EF4-FFF2-40B4-BE49-F238E27FC236}">
                <a16:creationId xmlns:a16="http://schemas.microsoft.com/office/drawing/2014/main" id="{D304EBFB-E2DC-4F4C-BB3E-C9B6A89390BE}"/>
              </a:ext>
            </a:extLst>
          </p:cNvPr>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p:spPr>
        <p:txBody>
          <a:bodyPr vert="horz" wrap="square" lIns="98115" tIns="49058" rIns="98115" bIns="49058" numCol="1" anchor="b" anchorCtr="0" compatLnSpc="1">
            <a:prstTxWarp prst="textNoShape">
              <a:avLst/>
            </a:prstTxWarp>
          </a:bodyPr>
          <a:lstStyle>
            <a:lvl1pPr algn="r" defTabSz="981075" eaLnBrk="1" hangingPunct="1">
              <a:defRPr sz="1300">
                <a:solidFill>
                  <a:schemeClr val="tx1"/>
                </a:solidFill>
              </a:defRPr>
            </a:lvl1pPr>
          </a:lstStyle>
          <a:p>
            <a:pPr>
              <a:defRPr/>
            </a:pPr>
            <a:fld id="{E5AA214C-220A-4609-822B-E305D9187B7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914400" y="2130426"/>
            <a:ext cx="10363200" cy="1470025"/>
          </a:xfrm>
        </p:spPr>
        <p:txBody>
          <a:bodyPr/>
          <a:lstStyle>
            <a:lvl1pPr>
              <a:defRPr/>
            </a:lvl1pPr>
          </a:lstStyle>
          <a:p>
            <a:r>
              <a:rPr lang="zh-CN" altLang="en-US"/>
              <a:t>单击此处编辑母版标题样式</a:t>
            </a:r>
          </a:p>
        </p:txBody>
      </p:sp>
      <p:sp>
        <p:nvSpPr>
          <p:cNvPr id="3584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zh-CN" altLang="en-US"/>
              <a:t>单击此处编辑母版副标题样式</a:t>
            </a:r>
          </a:p>
        </p:txBody>
      </p:sp>
      <p:sp>
        <p:nvSpPr>
          <p:cNvPr id="4" name="Rectangle 4">
            <a:extLst>
              <a:ext uri="{FF2B5EF4-FFF2-40B4-BE49-F238E27FC236}">
                <a16:creationId xmlns:a16="http://schemas.microsoft.com/office/drawing/2014/main" id="{EA1AFA53-57AC-46AE-97B5-BBE551BD2BB2}"/>
              </a:ext>
            </a:extLst>
          </p:cNvPr>
          <p:cNvSpPr>
            <a:spLocks noGrp="1" noChangeArrowheads="1"/>
          </p:cNvSpPr>
          <p:nvPr>
            <p:ph type="dt" sz="half" idx="10"/>
          </p:nvPr>
        </p:nvSpPr>
        <p:spPr bwMode="auto">
          <a:xfrm>
            <a:off x="609600" y="6245225"/>
            <a:ext cx="2844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b="0">
                <a:solidFill>
                  <a:schemeClr val="tx1"/>
                </a:solidFill>
                <a:latin typeface="Arial" charset="0"/>
                <a:ea typeface="宋体" pitchFamily="2" charset="-122"/>
              </a:defRPr>
            </a:lvl1pPr>
          </a:lstStyle>
          <a:p>
            <a:pPr>
              <a:defRPr/>
            </a:pPr>
            <a:endParaRPr lang="en-US" altLang="zh-CN"/>
          </a:p>
        </p:txBody>
      </p:sp>
      <p:sp>
        <p:nvSpPr>
          <p:cNvPr id="5" name="Rectangle 5">
            <a:extLst>
              <a:ext uri="{FF2B5EF4-FFF2-40B4-BE49-F238E27FC236}">
                <a16:creationId xmlns:a16="http://schemas.microsoft.com/office/drawing/2014/main" id="{5A270114-6E6C-4DB8-816A-A016D0694ABC}"/>
              </a:ext>
            </a:extLst>
          </p:cNvPr>
          <p:cNvSpPr>
            <a:spLocks noGrp="1" noChangeArrowheads="1"/>
          </p:cNvSpPr>
          <p:nvPr>
            <p:ph type="ftr" sz="quarter" idx="11"/>
          </p:nvPr>
        </p:nvSpPr>
        <p:spPr bwMode="auto">
          <a:xfrm>
            <a:off x="4165600" y="6245225"/>
            <a:ext cx="38608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b="0">
                <a:solidFill>
                  <a:schemeClr val="tx1"/>
                </a:solidFill>
                <a:latin typeface="Arial" charset="0"/>
                <a:ea typeface="宋体" pitchFamily="2" charset="-122"/>
              </a:defRPr>
            </a:lvl1pPr>
          </a:lstStyle>
          <a:p>
            <a:pPr>
              <a:defRPr/>
            </a:pPr>
            <a:endParaRPr lang="en-US" altLang="zh-CN"/>
          </a:p>
        </p:txBody>
      </p:sp>
      <p:sp>
        <p:nvSpPr>
          <p:cNvPr id="6" name="Rectangle 6">
            <a:extLst>
              <a:ext uri="{FF2B5EF4-FFF2-40B4-BE49-F238E27FC236}">
                <a16:creationId xmlns:a16="http://schemas.microsoft.com/office/drawing/2014/main" id="{7981E1BE-0F8F-4025-858C-436FDEF48308}"/>
              </a:ext>
            </a:extLst>
          </p:cNvPr>
          <p:cNvSpPr>
            <a:spLocks noGrp="1" noChangeArrowheads="1"/>
          </p:cNvSpPr>
          <p:nvPr>
            <p:ph type="sldNum" sz="quarter" idx="12"/>
          </p:nvPr>
        </p:nvSpPr>
        <p:spPr>
          <a:xfrm>
            <a:off x="8737600" y="6245225"/>
            <a:ext cx="2844800" cy="476250"/>
          </a:xfrm>
        </p:spPr>
        <p:txBody>
          <a:bodyPr anchor="t"/>
          <a:lstStyle>
            <a:lvl1pPr>
              <a:defRPr b="0"/>
            </a:lvl1pPr>
          </a:lstStyle>
          <a:p>
            <a:pPr>
              <a:defRPr/>
            </a:pPr>
            <a:fld id="{6DF362DE-1F0B-4D1D-8345-4B61397AD48B}" type="slidenum">
              <a:rPr lang="en-US" altLang="zh-CN"/>
              <a:pPr>
                <a:defRPr/>
              </a:pPr>
              <a:t>‹#›</a:t>
            </a:fld>
            <a:endParaRPr lang="en-US" altLang="zh-CN"/>
          </a:p>
        </p:txBody>
      </p:sp>
    </p:spTree>
    <p:extLst>
      <p:ext uri="{BB962C8B-B14F-4D97-AF65-F5344CB8AC3E}">
        <p14:creationId xmlns:p14="http://schemas.microsoft.com/office/powerpoint/2010/main" val="4068336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55AA5B07-E16F-4C9B-BCAA-8A42BCEC9BE4}"/>
              </a:ext>
            </a:extLst>
          </p:cNvPr>
          <p:cNvSpPr>
            <a:spLocks noGrp="1" noChangeArrowheads="1"/>
          </p:cNvSpPr>
          <p:nvPr>
            <p:ph type="sldNum" sz="quarter" idx="10"/>
          </p:nvPr>
        </p:nvSpPr>
        <p:spPr>
          <a:ln/>
        </p:spPr>
        <p:txBody>
          <a:bodyPr/>
          <a:lstStyle>
            <a:lvl1pPr>
              <a:defRPr/>
            </a:lvl1pPr>
          </a:lstStyle>
          <a:p>
            <a:pPr>
              <a:defRPr/>
            </a:pPr>
            <a:fld id="{F92337ED-838D-4934-B893-58A6AEAB5628}" type="slidenum">
              <a:rPr lang="en-US" altLang="zh-CN"/>
              <a:pPr>
                <a:defRPr/>
              </a:pPr>
              <a:t>‹#›</a:t>
            </a:fld>
            <a:endParaRPr lang="en-US" altLang="zh-CN"/>
          </a:p>
        </p:txBody>
      </p:sp>
    </p:spTree>
    <p:extLst>
      <p:ext uri="{BB962C8B-B14F-4D97-AF65-F5344CB8AC3E}">
        <p14:creationId xmlns:p14="http://schemas.microsoft.com/office/powerpoint/2010/main" val="4110805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6199187"/>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619918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6">
            <a:extLst>
              <a:ext uri="{FF2B5EF4-FFF2-40B4-BE49-F238E27FC236}">
                <a16:creationId xmlns:a16="http://schemas.microsoft.com/office/drawing/2014/main" id="{C65EC5B5-B4E3-444B-9592-B3CB102A73CD}"/>
              </a:ext>
            </a:extLst>
          </p:cNvPr>
          <p:cNvSpPr>
            <a:spLocks noGrp="1" noChangeArrowheads="1"/>
          </p:cNvSpPr>
          <p:nvPr>
            <p:ph type="sldNum" sz="quarter" idx="10"/>
          </p:nvPr>
        </p:nvSpPr>
        <p:spPr>
          <a:ln/>
        </p:spPr>
        <p:txBody>
          <a:bodyPr/>
          <a:lstStyle>
            <a:lvl1pPr>
              <a:defRPr/>
            </a:lvl1pPr>
          </a:lstStyle>
          <a:p>
            <a:pPr>
              <a:defRPr/>
            </a:pPr>
            <a:fld id="{D6C09CAD-CB82-4B59-9F7C-385069BBCED7}" type="slidenum">
              <a:rPr lang="en-US" altLang="zh-CN"/>
              <a:pPr>
                <a:defRPr/>
              </a:pPr>
              <a:t>‹#›</a:t>
            </a:fld>
            <a:endParaRPr lang="en-US" altLang="zh-CN"/>
          </a:p>
        </p:txBody>
      </p:sp>
    </p:spTree>
    <p:extLst>
      <p:ext uri="{BB962C8B-B14F-4D97-AF65-F5344CB8AC3E}">
        <p14:creationId xmlns:p14="http://schemas.microsoft.com/office/powerpoint/2010/main" val="1097096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608012"/>
          </a:xfrm>
        </p:spPr>
        <p:txBody>
          <a:bodyPr/>
          <a:lstStyle/>
          <a:p>
            <a:r>
              <a:rPr lang="zh-CN" altLang="en-US"/>
              <a:t>单击此处编辑母版标题样式</a:t>
            </a:r>
          </a:p>
        </p:txBody>
      </p:sp>
      <p:sp>
        <p:nvSpPr>
          <p:cNvPr id="3" name="文本占位符 2"/>
          <p:cNvSpPr>
            <a:spLocks noGrp="1"/>
          </p:cNvSpPr>
          <p:nvPr>
            <p:ph type="body" sz="half" idx="1"/>
          </p:nvPr>
        </p:nvSpPr>
        <p:spPr>
          <a:xfrm>
            <a:off x="609600" y="989013"/>
            <a:ext cx="5384800" cy="54848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989013"/>
            <a:ext cx="5384800" cy="54848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a:extLst>
              <a:ext uri="{FF2B5EF4-FFF2-40B4-BE49-F238E27FC236}">
                <a16:creationId xmlns:a16="http://schemas.microsoft.com/office/drawing/2014/main" id="{41E23A00-8409-4061-AB2D-E14EF24A9C04}"/>
              </a:ext>
            </a:extLst>
          </p:cNvPr>
          <p:cNvSpPr>
            <a:spLocks noGrp="1" noChangeArrowheads="1"/>
          </p:cNvSpPr>
          <p:nvPr>
            <p:ph type="sldNum" sz="quarter" idx="10"/>
          </p:nvPr>
        </p:nvSpPr>
        <p:spPr>
          <a:ln/>
        </p:spPr>
        <p:txBody>
          <a:bodyPr/>
          <a:lstStyle>
            <a:lvl1pPr>
              <a:defRPr/>
            </a:lvl1pPr>
          </a:lstStyle>
          <a:p>
            <a:pPr>
              <a:defRPr/>
            </a:pPr>
            <a:fld id="{38B4DE33-5BCF-4ADC-9231-91D04B92CC7B}" type="slidenum">
              <a:rPr lang="en-US" altLang="zh-CN"/>
              <a:pPr>
                <a:defRPr/>
              </a:pPr>
              <a:t>‹#›</a:t>
            </a:fld>
            <a:endParaRPr lang="en-US" altLang="zh-CN"/>
          </a:p>
        </p:txBody>
      </p:sp>
    </p:spTree>
    <p:extLst>
      <p:ext uri="{BB962C8B-B14F-4D97-AF65-F5344CB8AC3E}">
        <p14:creationId xmlns:p14="http://schemas.microsoft.com/office/powerpoint/2010/main" val="540778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188640"/>
            <a:ext cx="10972800" cy="608012"/>
          </a:xfrm>
        </p:spPr>
        <p:txBody>
          <a:bodyPr/>
          <a:lstStyle>
            <a:lvl1pPr>
              <a:defRPr sz="3200">
                <a:latin typeface="Times New Roman" pitchFamily="18" charset="0"/>
                <a:ea typeface="黑体" pitchFamily="49" charset="-122"/>
                <a:cs typeface="Times New Roman" pitchFamily="18" charset="0"/>
              </a:defRPr>
            </a:lvl1pPr>
          </a:lstStyle>
          <a:p>
            <a:r>
              <a:rPr lang="zh-CN" altLang="en-US" dirty="0"/>
              <a:t>单击此处编辑母版标题样式</a:t>
            </a:r>
          </a:p>
        </p:txBody>
      </p:sp>
      <p:sp>
        <p:nvSpPr>
          <p:cNvPr id="3" name="内容占位符 2"/>
          <p:cNvSpPr>
            <a:spLocks noGrp="1"/>
          </p:cNvSpPr>
          <p:nvPr>
            <p:ph idx="1"/>
          </p:nvPr>
        </p:nvSpPr>
        <p:spPr/>
        <p:txBody>
          <a:bodyPr/>
          <a:lstStyle>
            <a:lvl1pPr hangingPunct="1">
              <a:defRPr>
                <a:latin typeface="Times New Roman" pitchFamily="18" charset="0"/>
                <a:ea typeface="黑体" pitchFamily="49" charset="-122"/>
                <a:cs typeface="Times New Roman" pitchFamily="18" charset="0"/>
              </a:defRPr>
            </a:lvl1pPr>
            <a:lvl2pPr hangingPunct="1">
              <a:defRPr>
                <a:latin typeface="Times New Roman" pitchFamily="18" charset="0"/>
                <a:ea typeface="黑体" pitchFamily="49" charset="-122"/>
                <a:cs typeface="Times New Roman" pitchFamily="18" charset="0"/>
              </a:defRPr>
            </a:lvl2pPr>
            <a:lvl3pPr hangingPunct="1">
              <a:buFont typeface="Wingdings" pitchFamily="2" charset="2"/>
              <a:buChar char="Ø"/>
              <a:defRPr sz="1800">
                <a:latin typeface="Times New Roman" pitchFamily="18" charset="0"/>
                <a:ea typeface="黑体" pitchFamily="49" charset="-122"/>
                <a:cs typeface="Times New Roman" pitchFamily="18" charset="0"/>
              </a:defRPr>
            </a:lvl3pPr>
            <a:lvl4pPr hangingPunct="1">
              <a:defRPr>
                <a:latin typeface="Times New Roman" pitchFamily="18" charset="0"/>
                <a:ea typeface="黑体" pitchFamily="49" charset="-122"/>
                <a:cs typeface="Times New Roman" pitchFamily="18" charset="0"/>
              </a:defRPr>
            </a:lvl4pPr>
            <a:lvl5pPr hangingPunct="1">
              <a:defRPr>
                <a:latin typeface="Times New Roman" pitchFamily="18" charset="0"/>
                <a:ea typeface="黑体" pitchFamily="49" charset="-122"/>
                <a:cs typeface="Times New Roman" pitchFamily="18"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Rectangle 6">
            <a:extLst>
              <a:ext uri="{FF2B5EF4-FFF2-40B4-BE49-F238E27FC236}">
                <a16:creationId xmlns:a16="http://schemas.microsoft.com/office/drawing/2014/main" id="{987FF90D-1F41-47D4-94F8-EE02B3828486}"/>
              </a:ext>
            </a:extLst>
          </p:cNvPr>
          <p:cNvSpPr>
            <a:spLocks noGrp="1" noChangeArrowheads="1"/>
          </p:cNvSpPr>
          <p:nvPr>
            <p:ph type="sldNum" sz="quarter" idx="10"/>
          </p:nvPr>
        </p:nvSpPr>
        <p:spPr>
          <a:ln/>
        </p:spPr>
        <p:txBody>
          <a:bodyPr/>
          <a:lstStyle>
            <a:lvl1pPr>
              <a:defRPr/>
            </a:lvl1pPr>
          </a:lstStyle>
          <a:p>
            <a:pPr>
              <a:defRPr/>
            </a:pPr>
            <a:fld id="{34CB328D-4FA9-4DE4-BAB4-37B5912FCBB0}" type="slidenum">
              <a:rPr lang="en-US" altLang="zh-CN"/>
              <a:pPr>
                <a:defRPr/>
              </a:pPr>
              <a:t>‹#›</a:t>
            </a:fld>
            <a:endParaRPr lang="en-US" altLang="zh-CN"/>
          </a:p>
        </p:txBody>
      </p:sp>
    </p:spTree>
    <p:extLst>
      <p:ext uri="{BB962C8B-B14F-4D97-AF65-F5344CB8AC3E}">
        <p14:creationId xmlns:p14="http://schemas.microsoft.com/office/powerpoint/2010/main" val="1701160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6">
            <a:extLst>
              <a:ext uri="{FF2B5EF4-FFF2-40B4-BE49-F238E27FC236}">
                <a16:creationId xmlns:a16="http://schemas.microsoft.com/office/drawing/2014/main" id="{A4D9BF61-0CAD-4BB7-8EF4-CCA649284FED}"/>
              </a:ext>
            </a:extLst>
          </p:cNvPr>
          <p:cNvSpPr>
            <a:spLocks noGrp="1" noChangeArrowheads="1"/>
          </p:cNvSpPr>
          <p:nvPr>
            <p:ph type="sldNum" sz="quarter" idx="10"/>
          </p:nvPr>
        </p:nvSpPr>
        <p:spPr>
          <a:ln/>
        </p:spPr>
        <p:txBody>
          <a:bodyPr/>
          <a:lstStyle>
            <a:lvl1pPr>
              <a:defRPr/>
            </a:lvl1pPr>
          </a:lstStyle>
          <a:p>
            <a:pPr>
              <a:defRPr/>
            </a:pPr>
            <a:fld id="{DFD79F91-8E46-4883-ABB9-F71D489F2B56}" type="slidenum">
              <a:rPr lang="en-US" altLang="zh-CN"/>
              <a:pPr>
                <a:defRPr/>
              </a:pPr>
              <a:t>‹#›</a:t>
            </a:fld>
            <a:endParaRPr lang="en-US" altLang="zh-CN"/>
          </a:p>
        </p:txBody>
      </p:sp>
    </p:spTree>
    <p:extLst>
      <p:ext uri="{BB962C8B-B14F-4D97-AF65-F5344CB8AC3E}">
        <p14:creationId xmlns:p14="http://schemas.microsoft.com/office/powerpoint/2010/main" val="2175385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989013"/>
            <a:ext cx="5384800" cy="5484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989013"/>
            <a:ext cx="5384800" cy="5484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6">
            <a:extLst>
              <a:ext uri="{FF2B5EF4-FFF2-40B4-BE49-F238E27FC236}">
                <a16:creationId xmlns:a16="http://schemas.microsoft.com/office/drawing/2014/main" id="{632BDBB6-A493-4689-B16B-BE03E18369BD}"/>
              </a:ext>
            </a:extLst>
          </p:cNvPr>
          <p:cNvSpPr>
            <a:spLocks noGrp="1" noChangeArrowheads="1"/>
          </p:cNvSpPr>
          <p:nvPr>
            <p:ph type="sldNum" sz="quarter" idx="10"/>
          </p:nvPr>
        </p:nvSpPr>
        <p:spPr>
          <a:ln/>
        </p:spPr>
        <p:txBody>
          <a:bodyPr/>
          <a:lstStyle>
            <a:lvl1pPr>
              <a:defRPr/>
            </a:lvl1pPr>
          </a:lstStyle>
          <a:p>
            <a:pPr>
              <a:defRPr/>
            </a:pPr>
            <a:fld id="{C054A127-0ACD-4B2B-8425-CC5530E96AE3}" type="slidenum">
              <a:rPr lang="en-US" altLang="zh-CN"/>
              <a:pPr>
                <a:defRPr/>
              </a:pPr>
              <a:t>‹#›</a:t>
            </a:fld>
            <a:endParaRPr lang="en-US" altLang="zh-CN"/>
          </a:p>
        </p:txBody>
      </p:sp>
    </p:spTree>
    <p:extLst>
      <p:ext uri="{BB962C8B-B14F-4D97-AF65-F5344CB8AC3E}">
        <p14:creationId xmlns:p14="http://schemas.microsoft.com/office/powerpoint/2010/main" val="3818637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6">
            <a:extLst>
              <a:ext uri="{FF2B5EF4-FFF2-40B4-BE49-F238E27FC236}">
                <a16:creationId xmlns:a16="http://schemas.microsoft.com/office/drawing/2014/main" id="{A74E60C1-727F-4F1A-98C2-D86C5C071C4B}"/>
              </a:ext>
            </a:extLst>
          </p:cNvPr>
          <p:cNvSpPr>
            <a:spLocks noGrp="1" noChangeArrowheads="1"/>
          </p:cNvSpPr>
          <p:nvPr>
            <p:ph type="sldNum" sz="quarter" idx="10"/>
          </p:nvPr>
        </p:nvSpPr>
        <p:spPr>
          <a:ln/>
        </p:spPr>
        <p:txBody>
          <a:bodyPr/>
          <a:lstStyle>
            <a:lvl1pPr>
              <a:defRPr/>
            </a:lvl1pPr>
          </a:lstStyle>
          <a:p>
            <a:pPr>
              <a:defRPr/>
            </a:pPr>
            <a:fld id="{6CA3B5FC-8DF7-4A98-902D-1C8786F58412}" type="slidenum">
              <a:rPr lang="en-US" altLang="zh-CN"/>
              <a:pPr>
                <a:defRPr/>
              </a:pPr>
              <a:t>‹#›</a:t>
            </a:fld>
            <a:endParaRPr lang="en-US" altLang="zh-CN"/>
          </a:p>
        </p:txBody>
      </p:sp>
    </p:spTree>
    <p:extLst>
      <p:ext uri="{BB962C8B-B14F-4D97-AF65-F5344CB8AC3E}">
        <p14:creationId xmlns:p14="http://schemas.microsoft.com/office/powerpoint/2010/main" val="229093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6">
            <a:extLst>
              <a:ext uri="{FF2B5EF4-FFF2-40B4-BE49-F238E27FC236}">
                <a16:creationId xmlns:a16="http://schemas.microsoft.com/office/drawing/2014/main" id="{629EB1E0-54C0-4137-B80A-EE2039C7B38B}"/>
              </a:ext>
            </a:extLst>
          </p:cNvPr>
          <p:cNvSpPr>
            <a:spLocks noGrp="1" noChangeArrowheads="1"/>
          </p:cNvSpPr>
          <p:nvPr>
            <p:ph type="sldNum" sz="quarter" idx="10"/>
          </p:nvPr>
        </p:nvSpPr>
        <p:spPr>
          <a:ln/>
        </p:spPr>
        <p:txBody>
          <a:bodyPr/>
          <a:lstStyle>
            <a:lvl1pPr>
              <a:defRPr/>
            </a:lvl1pPr>
          </a:lstStyle>
          <a:p>
            <a:pPr>
              <a:defRPr/>
            </a:pPr>
            <a:fld id="{F8E5A718-76C9-4CA6-AE36-1CB8185C11E4}" type="slidenum">
              <a:rPr lang="en-US" altLang="zh-CN"/>
              <a:pPr>
                <a:defRPr/>
              </a:pPr>
              <a:t>‹#›</a:t>
            </a:fld>
            <a:endParaRPr lang="en-US" altLang="zh-CN"/>
          </a:p>
        </p:txBody>
      </p:sp>
    </p:spTree>
    <p:extLst>
      <p:ext uri="{BB962C8B-B14F-4D97-AF65-F5344CB8AC3E}">
        <p14:creationId xmlns:p14="http://schemas.microsoft.com/office/powerpoint/2010/main" val="2433007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D676AE22-2AF2-462C-9D33-ACB54EF16CFE}"/>
              </a:ext>
            </a:extLst>
          </p:cNvPr>
          <p:cNvSpPr>
            <a:spLocks noGrp="1" noChangeArrowheads="1"/>
          </p:cNvSpPr>
          <p:nvPr>
            <p:ph type="sldNum" sz="quarter" idx="10"/>
          </p:nvPr>
        </p:nvSpPr>
        <p:spPr>
          <a:ln/>
        </p:spPr>
        <p:txBody>
          <a:bodyPr/>
          <a:lstStyle>
            <a:lvl1pPr>
              <a:defRPr/>
            </a:lvl1pPr>
          </a:lstStyle>
          <a:p>
            <a:pPr>
              <a:defRPr/>
            </a:pPr>
            <a:fld id="{1FBC1A49-B869-47D6-98FB-547D0180FA3D}" type="slidenum">
              <a:rPr lang="en-US" altLang="zh-CN"/>
              <a:pPr>
                <a:defRPr/>
              </a:pPr>
              <a:t>‹#›</a:t>
            </a:fld>
            <a:endParaRPr lang="en-US" altLang="zh-CN"/>
          </a:p>
        </p:txBody>
      </p:sp>
    </p:spTree>
    <p:extLst>
      <p:ext uri="{BB962C8B-B14F-4D97-AF65-F5344CB8AC3E}">
        <p14:creationId xmlns:p14="http://schemas.microsoft.com/office/powerpoint/2010/main" val="4134685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a:extLst>
              <a:ext uri="{FF2B5EF4-FFF2-40B4-BE49-F238E27FC236}">
                <a16:creationId xmlns:a16="http://schemas.microsoft.com/office/drawing/2014/main" id="{2A9494F6-D916-4093-93EF-B2A2BC920679}"/>
              </a:ext>
            </a:extLst>
          </p:cNvPr>
          <p:cNvSpPr>
            <a:spLocks noGrp="1" noChangeArrowheads="1"/>
          </p:cNvSpPr>
          <p:nvPr>
            <p:ph type="sldNum" sz="quarter" idx="10"/>
          </p:nvPr>
        </p:nvSpPr>
        <p:spPr>
          <a:ln/>
        </p:spPr>
        <p:txBody>
          <a:bodyPr/>
          <a:lstStyle>
            <a:lvl1pPr>
              <a:defRPr/>
            </a:lvl1pPr>
          </a:lstStyle>
          <a:p>
            <a:pPr>
              <a:defRPr/>
            </a:pPr>
            <a:fld id="{F77B27AE-F18F-4E63-8DFF-70828D8FBEC8}" type="slidenum">
              <a:rPr lang="en-US" altLang="zh-CN"/>
              <a:pPr>
                <a:defRPr/>
              </a:pPr>
              <a:t>‹#›</a:t>
            </a:fld>
            <a:endParaRPr lang="en-US" altLang="zh-CN"/>
          </a:p>
        </p:txBody>
      </p:sp>
    </p:spTree>
    <p:extLst>
      <p:ext uri="{BB962C8B-B14F-4D97-AF65-F5344CB8AC3E}">
        <p14:creationId xmlns:p14="http://schemas.microsoft.com/office/powerpoint/2010/main" val="286558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6">
            <a:extLst>
              <a:ext uri="{FF2B5EF4-FFF2-40B4-BE49-F238E27FC236}">
                <a16:creationId xmlns:a16="http://schemas.microsoft.com/office/drawing/2014/main" id="{1DB04A91-9280-4B49-8546-507B4F48F391}"/>
              </a:ext>
            </a:extLst>
          </p:cNvPr>
          <p:cNvSpPr>
            <a:spLocks noGrp="1" noChangeArrowheads="1"/>
          </p:cNvSpPr>
          <p:nvPr>
            <p:ph type="sldNum" sz="quarter" idx="10"/>
          </p:nvPr>
        </p:nvSpPr>
        <p:spPr>
          <a:ln/>
        </p:spPr>
        <p:txBody>
          <a:bodyPr/>
          <a:lstStyle>
            <a:lvl1pPr>
              <a:defRPr/>
            </a:lvl1pPr>
          </a:lstStyle>
          <a:p>
            <a:pPr>
              <a:defRPr/>
            </a:pPr>
            <a:fld id="{EA3A0AB9-6784-4AE9-8C3F-30A607F5D03B}" type="slidenum">
              <a:rPr lang="en-US" altLang="zh-CN"/>
              <a:pPr>
                <a:defRPr/>
              </a:pPr>
              <a:t>‹#›</a:t>
            </a:fld>
            <a:endParaRPr lang="en-US" altLang="zh-CN"/>
          </a:p>
        </p:txBody>
      </p:sp>
    </p:spTree>
    <p:extLst>
      <p:ext uri="{BB962C8B-B14F-4D97-AF65-F5344CB8AC3E}">
        <p14:creationId xmlns:p14="http://schemas.microsoft.com/office/powerpoint/2010/main" val="48992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4164B40-EE22-4956-8883-A1BF81CA14BA}"/>
              </a:ext>
            </a:extLst>
          </p:cNvPr>
          <p:cNvSpPr>
            <a:spLocks noGrp="1" noChangeArrowheads="1"/>
          </p:cNvSpPr>
          <p:nvPr>
            <p:ph type="title"/>
          </p:nvPr>
        </p:nvSpPr>
        <p:spPr bwMode="auto">
          <a:xfrm>
            <a:off x="609600" y="274638"/>
            <a:ext cx="10972800"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a:extLst>
              <a:ext uri="{FF2B5EF4-FFF2-40B4-BE49-F238E27FC236}">
                <a16:creationId xmlns:a16="http://schemas.microsoft.com/office/drawing/2014/main" id="{5AF1B84E-AD86-47F5-80C0-2D3189AAB7C6}"/>
              </a:ext>
            </a:extLst>
          </p:cNvPr>
          <p:cNvSpPr>
            <a:spLocks noGrp="1" noChangeArrowheads="1"/>
          </p:cNvSpPr>
          <p:nvPr>
            <p:ph type="body" idx="1"/>
          </p:nvPr>
        </p:nvSpPr>
        <p:spPr bwMode="auto">
          <a:xfrm>
            <a:off x="609600" y="989013"/>
            <a:ext cx="10972800" cy="548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0" name="Rectangle 6">
            <a:extLst>
              <a:ext uri="{FF2B5EF4-FFF2-40B4-BE49-F238E27FC236}">
                <a16:creationId xmlns:a16="http://schemas.microsoft.com/office/drawing/2014/main" id="{84F60528-FCDC-416B-9318-20BF40706E40}"/>
              </a:ext>
            </a:extLst>
          </p:cNvPr>
          <p:cNvSpPr>
            <a:spLocks noGrp="1" noChangeArrowheads="1"/>
          </p:cNvSpPr>
          <p:nvPr>
            <p:ph type="sldNum" sz="quarter" idx="4"/>
          </p:nvPr>
        </p:nvSpPr>
        <p:spPr bwMode="auto">
          <a:xfrm>
            <a:off x="10926233" y="6524625"/>
            <a:ext cx="1219200" cy="2301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hangingPunct="1">
              <a:defRPr sz="1400" b="1">
                <a:solidFill>
                  <a:schemeClr val="tx1"/>
                </a:solidFill>
              </a:defRPr>
            </a:lvl1pPr>
          </a:lstStyle>
          <a:p>
            <a:pPr>
              <a:defRPr/>
            </a:pPr>
            <a:fld id="{6B63913E-DD88-42DD-A3D8-ACBD2E376840}" type="slidenum">
              <a:rPr lang="en-US" altLang="zh-CN"/>
              <a:pPr>
                <a:defRPr/>
              </a:pPr>
              <a:t>‹#›</a:t>
            </a:fld>
            <a:endParaRPr lang="en-US" altLang="zh-CN"/>
          </a:p>
        </p:txBody>
      </p:sp>
      <p:sp>
        <p:nvSpPr>
          <p:cNvPr id="1029" name="Line 7">
            <a:extLst>
              <a:ext uri="{FF2B5EF4-FFF2-40B4-BE49-F238E27FC236}">
                <a16:creationId xmlns:a16="http://schemas.microsoft.com/office/drawing/2014/main" id="{2CC379EF-52A0-474F-8E77-2B482914BB35}"/>
              </a:ext>
            </a:extLst>
          </p:cNvPr>
          <p:cNvSpPr>
            <a:spLocks noChangeShapeType="1"/>
          </p:cNvSpPr>
          <p:nvPr userDrawn="1"/>
        </p:nvSpPr>
        <p:spPr bwMode="auto">
          <a:xfrm>
            <a:off x="622300" y="876300"/>
            <a:ext cx="11074400" cy="0"/>
          </a:xfrm>
          <a:prstGeom prst="line">
            <a:avLst/>
          </a:prstGeom>
          <a:noFill/>
          <a:ln w="38100">
            <a:solidFill>
              <a:srgbClr val="3366FF"/>
            </a:solidFill>
            <a:round/>
            <a:headEnd/>
            <a:tailEnd/>
          </a:ln>
          <a:extLst>
            <a:ext uri="{909E8E84-426E-40DD-AFC4-6F175D3DCCD1}">
              <a14:hiddenFill xmlns:a14="http://schemas.microsoft.com/office/drawing/2010/main">
                <a:noFill/>
              </a14:hiddenFill>
            </a:ext>
          </a:extLst>
        </p:spPr>
        <p:txBody>
          <a:bodyPr wrap="none"/>
          <a:lstStyle/>
          <a:p>
            <a:endParaRPr lang="zh-CN" altLang="en-US" sz="2800"/>
          </a:p>
        </p:txBody>
      </p:sp>
      <p:pic>
        <p:nvPicPr>
          <p:cNvPr id="2" name="Picture 8">
            <a:extLst>
              <a:ext uri="{FF2B5EF4-FFF2-40B4-BE49-F238E27FC236}">
                <a16:creationId xmlns:a16="http://schemas.microsoft.com/office/drawing/2014/main" id="{340D5B8A-5D32-40E8-A6CB-8D19DED3FBCC}"/>
              </a:ext>
            </a:extLst>
          </p:cNvPr>
          <p:cNvPicPr>
            <a:picLocks noChangeAspect="1" noChangeArrowheads="1"/>
          </p:cNvPicPr>
          <p:nvPr userDrawn="1"/>
        </p:nvPicPr>
        <p:blipFill>
          <a:blip r:embed="rId14">
            <a:clrChange>
              <a:clrFrom>
                <a:srgbClr val="FFFFFF"/>
              </a:clrFrom>
              <a:clrTo>
                <a:srgbClr val="FFFFFF">
                  <a:alpha val="0"/>
                </a:srgbClr>
              </a:clrTo>
            </a:clrChange>
            <a:lum bright="40000" contrast="-48000"/>
            <a:extLst>
              <a:ext uri="{28A0092B-C50C-407E-A947-70E740481C1C}">
                <a14:useLocalDpi xmlns:a14="http://schemas.microsoft.com/office/drawing/2010/main" val="0"/>
              </a:ext>
            </a:extLst>
          </a:blip>
          <a:srcRect/>
          <a:stretch>
            <a:fillRect/>
          </a:stretch>
        </p:blipFill>
        <p:spPr bwMode="auto">
          <a:xfrm>
            <a:off x="10801351" y="260350"/>
            <a:ext cx="1090083"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6211" r:id="rId1"/>
    <p:sldLayoutId id="2147486200" r:id="rId2"/>
    <p:sldLayoutId id="2147486201" r:id="rId3"/>
    <p:sldLayoutId id="2147486202" r:id="rId4"/>
    <p:sldLayoutId id="2147486203" r:id="rId5"/>
    <p:sldLayoutId id="2147486204" r:id="rId6"/>
    <p:sldLayoutId id="2147486205" r:id="rId7"/>
    <p:sldLayoutId id="2147486206" r:id="rId8"/>
    <p:sldLayoutId id="2147486207" r:id="rId9"/>
    <p:sldLayoutId id="2147486208" r:id="rId10"/>
    <p:sldLayoutId id="2147486209" r:id="rId11"/>
    <p:sldLayoutId id="2147486210" r:id="rId12"/>
  </p:sldLayoutIdLst>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latin typeface="Arial" charset="0"/>
          <a:ea typeface="宋体" pitchFamily="2" charset="-122"/>
        </a:defRPr>
      </a:lvl2pPr>
      <a:lvl3pPr algn="l" rtl="0" eaLnBrk="0" fontAlgn="base" hangingPunct="0">
        <a:spcBef>
          <a:spcPct val="0"/>
        </a:spcBef>
        <a:spcAft>
          <a:spcPct val="0"/>
        </a:spcAft>
        <a:defRPr sz="2800" b="1">
          <a:solidFill>
            <a:schemeClr val="accent2"/>
          </a:solidFill>
          <a:latin typeface="Arial" charset="0"/>
          <a:ea typeface="宋体" pitchFamily="2" charset="-122"/>
        </a:defRPr>
      </a:lvl3pPr>
      <a:lvl4pPr algn="l" rtl="0" eaLnBrk="0" fontAlgn="base" hangingPunct="0">
        <a:spcBef>
          <a:spcPct val="0"/>
        </a:spcBef>
        <a:spcAft>
          <a:spcPct val="0"/>
        </a:spcAft>
        <a:defRPr sz="2800" b="1">
          <a:solidFill>
            <a:schemeClr val="accent2"/>
          </a:solidFill>
          <a:latin typeface="Arial" charset="0"/>
          <a:ea typeface="宋体" pitchFamily="2" charset="-122"/>
        </a:defRPr>
      </a:lvl4pPr>
      <a:lvl5pPr algn="l" rtl="0" eaLnBrk="0" fontAlgn="base" hangingPunct="0">
        <a:spcBef>
          <a:spcPct val="0"/>
        </a:spcBef>
        <a:spcAft>
          <a:spcPct val="0"/>
        </a:spcAft>
        <a:defRPr sz="2800" b="1">
          <a:solidFill>
            <a:schemeClr val="accent2"/>
          </a:solidFill>
          <a:latin typeface="Arial" charset="0"/>
          <a:ea typeface="宋体" pitchFamily="2" charset="-122"/>
        </a:defRPr>
      </a:lvl5pPr>
      <a:lvl6pPr marL="457200" algn="l" rtl="0" fontAlgn="base">
        <a:spcBef>
          <a:spcPct val="0"/>
        </a:spcBef>
        <a:spcAft>
          <a:spcPct val="0"/>
        </a:spcAft>
        <a:defRPr sz="2800" b="1">
          <a:solidFill>
            <a:schemeClr val="accent2"/>
          </a:solidFill>
          <a:latin typeface="Arial" charset="0"/>
          <a:ea typeface="宋体" pitchFamily="2" charset="-122"/>
        </a:defRPr>
      </a:lvl6pPr>
      <a:lvl7pPr marL="914400" algn="l" rtl="0" fontAlgn="base">
        <a:spcBef>
          <a:spcPct val="0"/>
        </a:spcBef>
        <a:spcAft>
          <a:spcPct val="0"/>
        </a:spcAft>
        <a:defRPr sz="2800" b="1">
          <a:solidFill>
            <a:schemeClr val="accent2"/>
          </a:solidFill>
          <a:latin typeface="Arial" charset="0"/>
          <a:ea typeface="宋体" pitchFamily="2" charset="-122"/>
        </a:defRPr>
      </a:lvl7pPr>
      <a:lvl8pPr marL="1371600" algn="l" rtl="0" fontAlgn="base">
        <a:spcBef>
          <a:spcPct val="0"/>
        </a:spcBef>
        <a:spcAft>
          <a:spcPct val="0"/>
        </a:spcAft>
        <a:defRPr sz="2800" b="1">
          <a:solidFill>
            <a:schemeClr val="accent2"/>
          </a:solidFill>
          <a:latin typeface="Arial" charset="0"/>
          <a:ea typeface="宋体" pitchFamily="2" charset="-122"/>
        </a:defRPr>
      </a:lvl8pPr>
      <a:lvl9pPr marL="1828800" algn="l" rtl="0" fontAlgn="base">
        <a:spcBef>
          <a:spcPct val="0"/>
        </a:spcBef>
        <a:spcAft>
          <a:spcPct val="0"/>
        </a:spcAft>
        <a:defRPr sz="2800" b="1">
          <a:solidFill>
            <a:schemeClr val="accent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2400" b="1">
          <a:solidFill>
            <a:schemeClr val="tx1"/>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000" b="1">
          <a:solidFill>
            <a:schemeClr val="tx1"/>
          </a:solidFill>
          <a:latin typeface="Times New Roman" pitchFamily="18" charset="0"/>
          <a:ea typeface="+mn-ea"/>
          <a:cs typeface="Times New Roman" pitchFamily="18" charset="0"/>
        </a:defRPr>
      </a:lvl2pPr>
      <a:lvl3pPr marL="1143000" indent="-228600" algn="l" rtl="0" eaLnBrk="0" fontAlgn="base" hangingPunct="0">
        <a:spcBef>
          <a:spcPct val="20000"/>
        </a:spcBef>
        <a:spcAft>
          <a:spcPct val="0"/>
        </a:spcAft>
        <a:buChar char="•"/>
        <a:defRPr sz="2400" b="1">
          <a:solidFill>
            <a:schemeClr val="tx1"/>
          </a:solidFill>
          <a:latin typeface="Times New Roman" pitchFamily="18" charset="0"/>
          <a:ea typeface="+mn-ea"/>
          <a:cs typeface="Times New Roman" pitchFamily="18" charset="0"/>
        </a:defRPr>
      </a:lvl3pPr>
      <a:lvl4pPr marL="1600200" indent="-228600" algn="l" rtl="0" eaLnBrk="0" fontAlgn="base" hangingPunct="0">
        <a:spcBef>
          <a:spcPct val="20000"/>
        </a:spcBef>
        <a:spcAft>
          <a:spcPct val="0"/>
        </a:spcAft>
        <a:buChar char="–"/>
        <a:defRPr sz="1600" b="1">
          <a:solidFill>
            <a:schemeClr val="tx1"/>
          </a:solidFill>
          <a:latin typeface="Times New Roman" pitchFamily="18" charset="0"/>
          <a:ea typeface="+mn-ea"/>
          <a:cs typeface="Times New Roman" pitchFamily="18" charset="0"/>
        </a:defRPr>
      </a:lvl4pPr>
      <a:lvl5pPr marL="2057400" indent="-228600" algn="l" rtl="0" eaLnBrk="0" fontAlgn="base" hangingPunct="0">
        <a:spcBef>
          <a:spcPct val="20000"/>
        </a:spcBef>
        <a:spcAft>
          <a:spcPct val="0"/>
        </a:spcAft>
        <a:buChar char="»"/>
        <a:defRPr sz="1600" b="1">
          <a:solidFill>
            <a:schemeClr val="tx1"/>
          </a:solidFill>
          <a:latin typeface="Times New Roman" pitchFamily="18" charset="0"/>
          <a:ea typeface="+mn-ea"/>
          <a:cs typeface="Times New Roman" pitchFamily="18" charset="0"/>
        </a:defRPr>
      </a:lvl5pPr>
      <a:lvl6pPr marL="2514600" indent="-228600" algn="l" rtl="0" fontAlgn="base">
        <a:spcBef>
          <a:spcPct val="20000"/>
        </a:spcBef>
        <a:spcAft>
          <a:spcPct val="0"/>
        </a:spcAft>
        <a:buChar char="»"/>
        <a:defRPr sz="1600" b="1">
          <a:solidFill>
            <a:schemeClr val="tx1"/>
          </a:solidFill>
          <a:latin typeface="+mn-lt"/>
          <a:ea typeface="+mn-ea"/>
        </a:defRPr>
      </a:lvl6pPr>
      <a:lvl7pPr marL="2971800" indent="-228600" algn="l" rtl="0" fontAlgn="base">
        <a:spcBef>
          <a:spcPct val="20000"/>
        </a:spcBef>
        <a:spcAft>
          <a:spcPct val="0"/>
        </a:spcAft>
        <a:buChar char="»"/>
        <a:defRPr sz="1600" b="1">
          <a:solidFill>
            <a:schemeClr val="tx1"/>
          </a:solidFill>
          <a:latin typeface="+mn-lt"/>
          <a:ea typeface="+mn-ea"/>
        </a:defRPr>
      </a:lvl7pPr>
      <a:lvl8pPr marL="3429000" indent="-228600" algn="l" rtl="0" fontAlgn="base">
        <a:spcBef>
          <a:spcPct val="20000"/>
        </a:spcBef>
        <a:spcAft>
          <a:spcPct val="0"/>
        </a:spcAft>
        <a:buChar char="»"/>
        <a:defRPr sz="1600" b="1">
          <a:solidFill>
            <a:schemeClr val="tx1"/>
          </a:solidFill>
          <a:latin typeface="+mn-lt"/>
          <a:ea typeface="+mn-ea"/>
        </a:defRPr>
      </a:lvl8pPr>
      <a:lvl9pPr marL="3886200" indent="-228600" algn="l" rtl="0" fontAlgn="base">
        <a:spcBef>
          <a:spcPct val="20000"/>
        </a:spcBef>
        <a:spcAft>
          <a:spcPct val="0"/>
        </a:spcAft>
        <a:buChar char="»"/>
        <a:defRPr sz="1600"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050F4E-03DD-42F7-BAB4-02777C5E796A}"/>
              </a:ext>
            </a:extLst>
          </p:cNvPr>
          <p:cNvSpPr>
            <a:spLocks noGrp="1"/>
          </p:cNvSpPr>
          <p:nvPr>
            <p:ph type="title"/>
          </p:nvPr>
        </p:nvSpPr>
        <p:spPr/>
        <p:txBody>
          <a:bodyPr/>
          <a:lstStyle/>
          <a:p>
            <a:r>
              <a:rPr lang="en-US" altLang="zh-CN" dirty="0"/>
              <a:t>IDRC review report – electronics system related </a:t>
            </a:r>
            <a:endParaRPr lang="zh-CN" altLang="en-US" dirty="0"/>
          </a:p>
        </p:txBody>
      </p:sp>
      <p:sp>
        <p:nvSpPr>
          <p:cNvPr id="3" name="内容占位符 2">
            <a:extLst>
              <a:ext uri="{FF2B5EF4-FFF2-40B4-BE49-F238E27FC236}">
                <a16:creationId xmlns:a16="http://schemas.microsoft.com/office/drawing/2014/main" id="{2A00FD7A-D7A2-4080-A0A7-443B2E394BCD}"/>
              </a:ext>
            </a:extLst>
          </p:cNvPr>
          <p:cNvSpPr>
            <a:spLocks noGrp="1"/>
          </p:cNvSpPr>
          <p:nvPr>
            <p:ph idx="1"/>
          </p:nvPr>
        </p:nvSpPr>
        <p:spPr/>
        <p:txBody>
          <a:bodyPr/>
          <a:lstStyle/>
          <a:p>
            <a:r>
              <a:rPr lang="en-US" altLang="zh-CN" dirty="0"/>
              <a:t>Comments from IDRC</a:t>
            </a:r>
          </a:p>
          <a:p>
            <a:pPr lvl="1"/>
            <a:r>
              <a:rPr lang="en-US" altLang="zh-CN" dirty="0"/>
              <a:t>Moving to a triggered readout scheme is listed as a backup plan, however it is unlikely that this would be viable once the project is well underway due to the impact on the FEE-ASIC designs as the backend is radically different. (related to R.2)</a:t>
            </a:r>
          </a:p>
          <a:p>
            <a:pPr lvl="1"/>
            <a:r>
              <a:rPr lang="en-US" altLang="zh-CN" dirty="0"/>
              <a:t>By far </a:t>
            </a:r>
            <a:r>
              <a:rPr lang="en-US" altLang="zh-CN" dirty="0">
                <a:solidFill>
                  <a:srgbClr val="C00000"/>
                </a:solidFill>
              </a:rPr>
              <a:t>the highest risk in the electronics is designing and delivering the 6 FEE-ASICs </a:t>
            </a:r>
            <a:r>
              <a:rPr lang="en-US" altLang="zh-CN" dirty="0"/>
              <a:t>needed. For the 6 FEE-ASICs needed to readout the detector subsystems, there is significant effort needed. (related to R.1)</a:t>
            </a:r>
          </a:p>
          <a:p>
            <a:pPr lvl="1"/>
            <a:r>
              <a:rPr lang="en-US" altLang="zh-CN" dirty="0"/>
              <a:t>There are design teams already working on 2 of the chips (for VTX and TPC detectors) and another has been identified for the ITK.</a:t>
            </a:r>
          </a:p>
          <a:p>
            <a:pPr lvl="2"/>
            <a:r>
              <a:rPr lang="en-US" altLang="zh-CN" dirty="0"/>
              <a:t>Not exactly. Design teams are also assigned to OTK and </a:t>
            </a:r>
            <a:r>
              <a:rPr lang="en-US" altLang="zh-CN" dirty="0" err="1"/>
              <a:t>SiPM</a:t>
            </a:r>
            <a:r>
              <a:rPr lang="en-US" altLang="zh-CN" dirty="0"/>
              <a:t> (for </a:t>
            </a:r>
            <a:r>
              <a:rPr lang="en-US" altLang="zh-CN" dirty="0" err="1"/>
              <a:t>ECAL+HCAL+Muon</a:t>
            </a:r>
            <a:r>
              <a:rPr lang="en-US" altLang="zh-CN" dirty="0"/>
              <a:t>). Principle ASIC schemes &amp; readout schemes were prepared. Due to the short of time in the review, not much details were discussed.  Supplement materials can be prepared further.</a:t>
            </a:r>
          </a:p>
          <a:p>
            <a:pPr lvl="1"/>
            <a:r>
              <a:rPr lang="en-US" altLang="zh-CN" dirty="0"/>
              <a:t>It is planned that most chips would share the same technology node (55 nm) and possibly share some blocks, which is very efficient but not so easy in practice.</a:t>
            </a:r>
          </a:p>
          <a:p>
            <a:pPr lvl="2"/>
            <a:r>
              <a:rPr lang="en-US" altLang="zh-CN" dirty="0"/>
              <a:t>Agreed, but not exactly. Technology will be chosen based on the most suitable case. Some are unified, for OTK, </a:t>
            </a:r>
            <a:r>
              <a:rPr lang="en-US" altLang="zh-CN" dirty="0" err="1"/>
              <a:t>SiPM</a:t>
            </a:r>
            <a:r>
              <a:rPr lang="en-US" altLang="zh-CN" dirty="0"/>
              <a:t>, </a:t>
            </a:r>
            <a:r>
              <a:rPr lang="en-US" altLang="zh-CN" dirty="0" err="1"/>
              <a:t>TaoTie</a:t>
            </a:r>
            <a:r>
              <a:rPr lang="en-US" altLang="zh-CN" dirty="0"/>
              <a:t>, </a:t>
            </a:r>
            <a:r>
              <a:rPr lang="en-US" altLang="zh-CN" dirty="0" err="1"/>
              <a:t>Chitu</a:t>
            </a:r>
            <a:r>
              <a:rPr lang="en-US" altLang="zh-CN" dirty="0"/>
              <a:t>,</a:t>
            </a:r>
            <a:r>
              <a:rPr lang="zh-CN" altLang="en-US" dirty="0"/>
              <a:t> </a:t>
            </a:r>
            <a:r>
              <a:rPr lang="en-US" altLang="zh-CN" dirty="0" err="1"/>
              <a:t>KinWoo</a:t>
            </a:r>
            <a:r>
              <a:rPr lang="en-US" altLang="zh-CN" dirty="0"/>
              <a:t>. Others are different, for VTK, </a:t>
            </a:r>
            <a:r>
              <a:rPr lang="en-US" altLang="zh-CN" dirty="0" err="1"/>
              <a:t>BaSha</a:t>
            </a:r>
            <a:r>
              <a:rPr lang="en-US" altLang="zh-CN" dirty="0"/>
              <a:t>.</a:t>
            </a:r>
          </a:p>
          <a:p>
            <a:pPr lvl="1"/>
            <a:endParaRPr lang="en-US" altLang="zh-CN" dirty="0"/>
          </a:p>
          <a:p>
            <a:pPr lvl="1"/>
            <a:endParaRPr lang="en-US" altLang="zh-CN" dirty="0"/>
          </a:p>
          <a:p>
            <a:pPr lvl="1"/>
            <a:endParaRPr lang="en-US" altLang="zh-CN" dirty="0"/>
          </a:p>
          <a:p>
            <a:pPr lvl="1"/>
            <a:endParaRPr lang="en-US" altLang="zh-CN" dirty="0"/>
          </a:p>
          <a:p>
            <a:endParaRPr lang="zh-CN" altLang="en-US" dirty="0"/>
          </a:p>
        </p:txBody>
      </p:sp>
      <p:sp>
        <p:nvSpPr>
          <p:cNvPr id="4" name="灯片编号占位符 3">
            <a:extLst>
              <a:ext uri="{FF2B5EF4-FFF2-40B4-BE49-F238E27FC236}">
                <a16:creationId xmlns:a16="http://schemas.microsoft.com/office/drawing/2014/main" id="{0DC663D8-0D5A-41D7-AF6E-5653F0F9307E}"/>
              </a:ext>
            </a:extLst>
          </p:cNvPr>
          <p:cNvSpPr>
            <a:spLocks noGrp="1"/>
          </p:cNvSpPr>
          <p:nvPr>
            <p:ph type="sldNum" sz="quarter" idx="10"/>
          </p:nvPr>
        </p:nvSpPr>
        <p:spPr/>
        <p:txBody>
          <a:bodyPr/>
          <a:lstStyle/>
          <a:p>
            <a:pPr>
              <a:defRPr/>
            </a:pPr>
            <a:fld id="{34CB328D-4FA9-4DE4-BAB4-37B5912FCBB0}" type="slidenum">
              <a:rPr lang="en-US" altLang="zh-CN" smtClean="0"/>
              <a:pPr>
                <a:defRPr/>
              </a:pPr>
              <a:t>1</a:t>
            </a:fld>
            <a:endParaRPr lang="en-US" altLang="zh-CN"/>
          </a:p>
        </p:txBody>
      </p:sp>
    </p:spTree>
    <p:extLst>
      <p:ext uri="{BB962C8B-B14F-4D97-AF65-F5344CB8AC3E}">
        <p14:creationId xmlns:p14="http://schemas.microsoft.com/office/powerpoint/2010/main" val="3166668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218F54-84A5-4B75-8D73-AF43F650501C}"/>
              </a:ext>
            </a:extLst>
          </p:cNvPr>
          <p:cNvSpPr>
            <a:spLocks noGrp="1"/>
          </p:cNvSpPr>
          <p:nvPr>
            <p:ph type="title"/>
          </p:nvPr>
        </p:nvSpPr>
        <p:spPr/>
        <p:txBody>
          <a:bodyPr/>
          <a:lstStyle/>
          <a:p>
            <a:r>
              <a:rPr lang="en-US" altLang="zh-CN" dirty="0"/>
              <a:t>Timeline for all the FE ASICs – common ASIC</a:t>
            </a:r>
            <a:endParaRPr lang="zh-CN" altLang="en-US" dirty="0"/>
          </a:p>
        </p:txBody>
      </p:sp>
      <p:sp>
        <p:nvSpPr>
          <p:cNvPr id="4" name="灯片编号占位符 3">
            <a:extLst>
              <a:ext uri="{FF2B5EF4-FFF2-40B4-BE49-F238E27FC236}">
                <a16:creationId xmlns:a16="http://schemas.microsoft.com/office/drawing/2014/main" id="{071F564C-A8D8-4C3D-9452-36489DBA7E36}"/>
              </a:ext>
            </a:extLst>
          </p:cNvPr>
          <p:cNvSpPr>
            <a:spLocks noGrp="1"/>
          </p:cNvSpPr>
          <p:nvPr>
            <p:ph type="sldNum" sz="quarter" idx="10"/>
          </p:nvPr>
        </p:nvSpPr>
        <p:spPr/>
        <p:txBody>
          <a:bodyPr/>
          <a:lstStyle/>
          <a:p>
            <a:pPr>
              <a:defRPr/>
            </a:pPr>
            <a:fld id="{34CB328D-4FA9-4DE4-BAB4-37B5912FCBB0}" type="slidenum">
              <a:rPr lang="en-US" altLang="zh-CN" smtClean="0"/>
              <a:pPr>
                <a:defRPr/>
              </a:pPr>
              <a:t>10</a:t>
            </a:fld>
            <a:endParaRPr lang="en-US" altLang="zh-CN"/>
          </a:p>
        </p:txBody>
      </p:sp>
      <p:sp>
        <p:nvSpPr>
          <p:cNvPr id="7" name="矩形 6">
            <a:extLst>
              <a:ext uri="{FF2B5EF4-FFF2-40B4-BE49-F238E27FC236}">
                <a16:creationId xmlns:a16="http://schemas.microsoft.com/office/drawing/2014/main" id="{FF29FF94-8E29-434F-8E20-BF4D71D0BA38}"/>
              </a:ext>
            </a:extLst>
          </p:cNvPr>
          <p:cNvSpPr/>
          <p:nvPr/>
        </p:nvSpPr>
        <p:spPr>
          <a:xfrm>
            <a:off x="1986264" y="306896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Irradiation test</a:t>
            </a:r>
            <a:endParaRPr lang="zh-CN" altLang="en-US" sz="1600" dirty="0">
              <a:solidFill>
                <a:schemeClr val="tx1"/>
              </a:solidFill>
            </a:endParaRPr>
          </a:p>
        </p:txBody>
      </p:sp>
      <p:sp>
        <p:nvSpPr>
          <p:cNvPr id="8" name="矩形 7">
            <a:extLst>
              <a:ext uri="{FF2B5EF4-FFF2-40B4-BE49-F238E27FC236}">
                <a16:creationId xmlns:a16="http://schemas.microsoft.com/office/drawing/2014/main" id="{31520394-41A4-4BC8-82C5-527151A6260C}"/>
              </a:ext>
            </a:extLst>
          </p:cNvPr>
          <p:cNvSpPr/>
          <p:nvPr/>
        </p:nvSpPr>
        <p:spPr>
          <a:xfrm>
            <a:off x="3935760" y="3068960"/>
            <a:ext cx="1373432" cy="6346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err="1">
                <a:solidFill>
                  <a:schemeClr val="tx1"/>
                </a:solidFill>
              </a:rPr>
              <a:t>GaN</a:t>
            </a:r>
            <a:r>
              <a:rPr lang="en-US" altLang="zh-CN" sz="1600" dirty="0">
                <a:solidFill>
                  <a:schemeClr val="tx1"/>
                </a:solidFill>
              </a:rPr>
              <a:t> Selection </a:t>
            </a:r>
            <a:endParaRPr lang="zh-CN" altLang="en-US" sz="1600" dirty="0">
              <a:solidFill>
                <a:schemeClr val="tx1"/>
              </a:solidFill>
            </a:endParaRPr>
          </a:p>
        </p:txBody>
      </p:sp>
      <p:sp>
        <p:nvSpPr>
          <p:cNvPr id="9" name="矩形 8">
            <a:extLst>
              <a:ext uri="{FF2B5EF4-FFF2-40B4-BE49-F238E27FC236}">
                <a16:creationId xmlns:a16="http://schemas.microsoft.com/office/drawing/2014/main" id="{EA08B86F-AB05-4D9F-821A-54EA8667B2F8}"/>
              </a:ext>
            </a:extLst>
          </p:cNvPr>
          <p:cNvSpPr/>
          <p:nvPr/>
        </p:nvSpPr>
        <p:spPr>
          <a:xfrm>
            <a:off x="5885256" y="3068960"/>
            <a:ext cx="1794920" cy="5808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DC-DC Controller schematic design</a:t>
            </a:r>
            <a:endParaRPr lang="zh-CN" altLang="en-US" sz="1600" dirty="0">
              <a:solidFill>
                <a:schemeClr val="tx1"/>
              </a:solidFill>
            </a:endParaRPr>
          </a:p>
        </p:txBody>
      </p:sp>
      <p:sp>
        <p:nvSpPr>
          <p:cNvPr id="10" name="矩形 9">
            <a:extLst>
              <a:ext uri="{FF2B5EF4-FFF2-40B4-BE49-F238E27FC236}">
                <a16:creationId xmlns:a16="http://schemas.microsoft.com/office/drawing/2014/main" id="{2F52B0C9-71FD-407E-A448-AA1854FC4F77}"/>
              </a:ext>
            </a:extLst>
          </p:cNvPr>
          <p:cNvSpPr/>
          <p:nvPr/>
        </p:nvSpPr>
        <p:spPr>
          <a:xfrm>
            <a:off x="8405536" y="3068960"/>
            <a:ext cx="1794920" cy="817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DC-DC module performance from simulation </a:t>
            </a:r>
            <a:endParaRPr lang="zh-CN" altLang="en-US" sz="1600" dirty="0">
              <a:solidFill>
                <a:schemeClr val="tx1"/>
              </a:solidFill>
            </a:endParaRPr>
          </a:p>
        </p:txBody>
      </p:sp>
      <p:cxnSp>
        <p:nvCxnSpPr>
          <p:cNvPr id="11" name="直接箭头连接符 10">
            <a:extLst>
              <a:ext uri="{FF2B5EF4-FFF2-40B4-BE49-F238E27FC236}">
                <a16:creationId xmlns:a16="http://schemas.microsoft.com/office/drawing/2014/main" id="{5A2623B8-B2DE-4F11-9986-8F839C3CC501}"/>
              </a:ext>
            </a:extLst>
          </p:cNvPr>
          <p:cNvCxnSpPr>
            <a:cxnSpLocks/>
          </p:cNvCxnSpPr>
          <p:nvPr/>
        </p:nvCxnSpPr>
        <p:spPr>
          <a:xfrm>
            <a:off x="1847528" y="2636912"/>
            <a:ext cx="10153128" cy="0"/>
          </a:xfrm>
          <a:prstGeom prst="straightConnector1">
            <a:avLst/>
          </a:prstGeom>
          <a:ln>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12" name="矩形 11">
            <a:extLst>
              <a:ext uri="{FF2B5EF4-FFF2-40B4-BE49-F238E27FC236}">
                <a16:creationId xmlns:a16="http://schemas.microsoft.com/office/drawing/2014/main" id="{23C96583-7662-4310-8B7D-676CE05F2020}"/>
              </a:ext>
            </a:extLst>
          </p:cNvPr>
          <p:cNvSpPr/>
          <p:nvPr/>
        </p:nvSpPr>
        <p:spPr>
          <a:xfrm>
            <a:off x="1986264" y="270892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2024.10</a:t>
            </a:r>
            <a:endParaRPr lang="zh-CN" altLang="en-US" sz="1800" dirty="0">
              <a:solidFill>
                <a:schemeClr val="tx1"/>
              </a:solidFill>
            </a:endParaRPr>
          </a:p>
        </p:txBody>
      </p:sp>
      <p:sp>
        <p:nvSpPr>
          <p:cNvPr id="13" name="矩形 12">
            <a:extLst>
              <a:ext uri="{FF2B5EF4-FFF2-40B4-BE49-F238E27FC236}">
                <a16:creationId xmlns:a16="http://schemas.microsoft.com/office/drawing/2014/main" id="{A5AECA21-3EF9-41A5-9BAB-6A40CABE0DE5}"/>
              </a:ext>
            </a:extLst>
          </p:cNvPr>
          <p:cNvSpPr/>
          <p:nvPr/>
        </p:nvSpPr>
        <p:spPr>
          <a:xfrm>
            <a:off x="3935760" y="270892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2024.11</a:t>
            </a:r>
            <a:endParaRPr lang="zh-CN" altLang="en-US" sz="1800" dirty="0">
              <a:solidFill>
                <a:schemeClr val="tx1"/>
              </a:solidFill>
            </a:endParaRPr>
          </a:p>
        </p:txBody>
      </p:sp>
      <p:sp>
        <p:nvSpPr>
          <p:cNvPr id="14" name="矩形 13">
            <a:extLst>
              <a:ext uri="{FF2B5EF4-FFF2-40B4-BE49-F238E27FC236}">
                <a16:creationId xmlns:a16="http://schemas.microsoft.com/office/drawing/2014/main" id="{B9039BC8-7164-47ED-8F0A-E58DD490CBF8}"/>
              </a:ext>
            </a:extLst>
          </p:cNvPr>
          <p:cNvSpPr/>
          <p:nvPr/>
        </p:nvSpPr>
        <p:spPr>
          <a:xfrm>
            <a:off x="5996242" y="270892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2025.1</a:t>
            </a:r>
            <a:endParaRPr lang="zh-CN" altLang="en-US" sz="1800" dirty="0">
              <a:solidFill>
                <a:schemeClr val="tx1"/>
              </a:solidFill>
            </a:endParaRPr>
          </a:p>
        </p:txBody>
      </p:sp>
      <p:sp>
        <p:nvSpPr>
          <p:cNvPr id="15" name="矩形 14">
            <a:extLst>
              <a:ext uri="{FF2B5EF4-FFF2-40B4-BE49-F238E27FC236}">
                <a16:creationId xmlns:a16="http://schemas.microsoft.com/office/drawing/2014/main" id="{E40E002B-E9AC-42A3-B665-6CB5A1AC5183}"/>
              </a:ext>
            </a:extLst>
          </p:cNvPr>
          <p:cNvSpPr/>
          <p:nvPr/>
        </p:nvSpPr>
        <p:spPr>
          <a:xfrm>
            <a:off x="8721117" y="270892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2025.3</a:t>
            </a:r>
            <a:endParaRPr lang="zh-CN" altLang="en-US" sz="1800" dirty="0">
              <a:solidFill>
                <a:schemeClr val="tx1"/>
              </a:solidFill>
            </a:endParaRPr>
          </a:p>
        </p:txBody>
      </p:sp>
      <p:sp>
        <p:nvSpPr>
          <p:cNvPr id="16" name="矩形 15">
            <a:extLst>
              <a:ext uri="{FF2B5EF4-FFF2-40B4-BE49-F238E27FC236}">
                <a16:creationId xmlns:a16="http://schemas.microsoft.com/office/drawing/2014/main" id="{858AF9B5-BE00-4CA5-8B5D-E6273FA46368}"/>
              </a:ext>
            </a:extLst>
          </p:cNvPr>
          <p:cNvSpPr/>
          <p:nvPr/>
        </p:nvSpPr>
        <p:spPr>
          <a:xfrm>
            <a:off x="251532" y="306896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solidFill>
              </a:rPr>
              <a:t>Power &amp; DC-DC Module</a:t>
            </a:r>
            <a:endParaRPr lang="zh-CN" altLang="en-US" sz="1400" dirty="0">
              <a:solidFill>
                <a:schemeClr val="tx1"/>
              </a:solidFill>
            </a:endParaRPr>
          </a:p>
        </p:txBody>
      </p:sp>
      <p:sp>
        <p:nvSpPr>
          <p:cNvPr id="17" name="矩形 16">
            <a:extLst>
              <a:ext uri="{FF2B5EF4-FFF2-40B4-BE49-F238E27FC236}">
                <a16:creationId xmlns:a16="http://schemas.microsoft.com/office/drawing/2014/main" id="{0FE19101-C432-4752-9AAA-3C4B6CC0DFAC}"/>
              </a:ext>
            </a:extLst>
          </p:cNvPr>
          <p:cNvSpPr/>
          <p:nvPr/>
        </p:nvSpPr>
        <p:spPr>
          <a:xfrm>
            <a:off x="10292007" y="3261964"/>
            <a:ext cx="17949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DC-DC </a:t>
            </a:r>
            <a:r>
              <a:rPr lang="en-US" altLang="zh-CN" sz="1600" dirty="0" err="1">
                <a:solidFill>
                  <a:schemeClr val="tx1"/>
                </a:solidFill>
              </a:rPr>
              <a:t>BaSha</a:t>
            </a:r>
            <a:r>
              <a:rPr lang="en-US" altLang="zh-CN" sz="1600" dirty="0">
                <a:solidFill>
                  <a:schemeClr val="tx1"/>
                </a:solidFill>
              </a:rPr>
              <a:t> module  prototype </a:t>
            </a:r>
            <a:endParaRPr lang="zh-CN" altLang="en-US" sz="1600" dirty="0">
              <a:solidFill>
                <a:schemeClr val="tx1"/>
              </a:solidFill>
            </a:endParaRPr>
          </a:p>
        </p:txBody>
      </p:sp>
      <p:sp>
        <p:nvSpPr>
          <p:cNvPr id="18" name="矩形 17">
            <a:extLst>
              <a:ext uri="{FF2B5EF4-FFF2-40B4-BE49-F238E27FC236}">
                <a16:creationId xmlns:a16="http://schemas.microsoft.com/office/drawing/2014/main" id="{DD6C2D04-ECDE-48AD-91F6-EDF7BCD94E58}"/>
              </a:ext>
            </a:extLst>
          </p:cNvPr>
          <p:cNvSpPr/>
          <p:nvPr/>
        </p:nvSpPr>
        <p:spPr>
          <a:xfrm>
            <a:off x="10478172" y="2708920"/>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2026.1</a:t>
            </a:r>
            <a:endParaRPr lang="zh-CN" altLang="en-US" sz="1800" dirty="0">
              <a:solidFill>
                <a:schemeClr val="tx1"/>
              </a:solidFill>
            </a:endParaRPr>
          </a:p>
        </p:txBody>
      </p:sp>
      <p:sp>
        <p:nvSpPr>
          <p:cNvPr id="19" name="矩形 18">
            <a:extLst>
              <a:ext uri="{FF2B5EF4-FFF2-40B4-BE49-F238E27FC236}">
                <a16:creationId xmlns:a16="http://schemas.microsoft.com/office/drawing/2014/main" id="{14DEDB1D-50AD-4850-86AC-A8D45B3C087D}"/>
              </a:ext>
            </a:extLst>
          </p:cNvPr>
          <p:cNvSpPr/>
          <p:nvPr/>
        </p:nvSpPr>
        <p:spPr>
          <a:xfrm>
            <a:off x="1986264" y="4324705"/>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Specification finalization</a:t>
            </a:r>
            <a:endParaRPr lang="zh-CN" altLang="en-US" sz="1600" dirty="0">
              <a:solidFill>
                <a:schemeClr val="tx1"/>
              </a:solidFill>
            </a:endParaRPr>
          </a:p>
        </p:txBody>
      </p:sp>
      <p:sp>
        <p:nvSpPr>
          <p:cNvPr id="20" name="矩形 19">
            <a:extLst>
              <a:ext uri="{FF2B5EF4-FFF2-40B4-BE49-F238E27FC236}">
                <a16:creationId xmlns:a16="http://schemas.microsoft.com/office/drawing/2014/main" id="{3592C403-5D5F-4E88-A1FD-F282EE1DB922}"/>
              </a:ext>
            </a:extLst>
          </p:cNvPr>
          <p:cNvSpPr/>
          <p:nvPr/>
        </p:nvSpPr>
        <p:spPr>
          <a:xfrm>
            <a:off x="4943872" y="4324705"/>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Protocol define</a:t>
            </a:r>
            <a:endParaRPr lang="zh-CN" altLang="en-US" sz="1600" dirty="0">
              <a:solidFill>
                <a:schemeClr val="tx1"/>
              </a:solidFill>
            </a:endParaRPr>
          </a:p>
        </p:txBody>
      </p:sp>
      <p:sp>
        <p:nvSpPr>
          <p:cNvPr id="21" name="矩形 20">
            <a:extLst>
              <a:ext uri="{FF2B5EF4-FFF2-40B4-BE49-F238E27FC236}">
                <a16:creationId xmlns:a16="http://schemas.microsoft.com/office/drawing/2014/main" id="{215959D6-DB41-40E4-9444-2F4DCEEE69C1}"/>
              </a:ext>
            </a:extLst>
          </p:cNvPr>
          <p:cNvSpPr/>
          <p:nvPr/>
        </p:nvSpPr>
        <p:spPr>
          <a:xfrm>
            <a:off x="10321501" y="4327464"/>
            <a:ext cx="16458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err="1">
                <a:solidFill>
                  <a:schemeClr val="tx1"/>
                </a:solidFill>
              </a:rPr>
              <a:t>ChiTu</a:t>
            </a:r>
            <a:r>
              <a:rPr lang="en-US" altLang="zh-CN" sz="1600" dirty="0">
                <a:solidFill>
                  <a:schemeClr val="tx1"/>
                </a:solidFill>
              </a:rPr>
              <a:t> Chip prototype </a:t>
            </a:r>
            <a:endParaRPr lang="zh-CN" altLang="en-US" sz="1600" dirty="0">
              <a:solidFill>
                <a:schemeClr val="tx1"/>
              </a:solidFill>
            </a:endParaRPr>
          </a:p>
        </p:txBody>
      </p:sp>
      <p:cxnSp>
        <p:nvCxnSpPr>
          <p:cNvPr id="22" name="直接箭头连接符 21">
            <a:extLst>
              <a:ext uri="{FF2B5EF4-FFF2-40B4-BE49-F238E27FC236}">
                <a16:creationId xmlns:a16="http://schemas.microsoft.com/office/drawing/2014/main" id="{76D90261-B2E4-4D81-8978-6A9FF73D8CB3}"/>
              </a:ext>
            </a:extLst>
          </p:cNvPr>
          <p:cNvCxnSpPr>
            <a:cxnSpLocks/>
          </p:cNvCxnSpPr>
          <p:nvPr/>
        </p:nvCxnSpPr>
        <p:spPr>
          <a:xfrm>
            <a:off x="1847528" y="3892657"/>
            <a:ext cx="10153128" cy="0"/>
          </a:xfrm>
          <a:prstGeom prst="straightConnector1">
            <a:avLst/>
          </a:prstGeom>
          <a:ln>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23" name="矩形 22">
            <a:extLst>
              <a:ext uri="{FF2B5EF4-FFF2-40B4-BE49-F238E27FC236}">
                <a16:creationId xmlns:a16="http://schemas.microsoft.com/office/drawing/2014/main" id="{2455C1C7-432D-4A36-A125-11AEE07DEA5D}"/>
              </a:ext>
            </a:extLst>
          </p:cNvPr>
          <p:cNvSpPr/>
          <p:nvPr/>
        </p:nvSpPr>
        <p:spPr>
          <a:xfrm>
            <a:off x="1975439" y="386104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2024.8</a:t>
            </a:r>
            <a:endParaRPr lang="zh-CN" altLang="en-US" sz="1800" dirty="0">
              <a:solidFill>
                <a:schemeClr val="tx1"/>
              </a:solidFill>
            </a:endParaRPr>
          </a:p>
        </p:txBody>
      </p:sp>
      <p:sp>
        <p:nvSpPr>
          <p:cNvPr id="24" name="矩形 23">
            <a:extLst>
              <a:ext uri="{FF2B5EF4-FFF2-40B4-BE49-F238E27FC236}">
                <a16:creationId xmlns:a16="http://schemas.microsoft.com/office/drawing/2014/main" id="{2A12EC5B-EB35-4CEB-A1C6-839E19F851C8}"/>
              </a:ext>
            </a:extLst>
          </p:cNvPr>
          <p:cNvSpPr/>
          <p:nvPr/>
        </p:nvSpPr>
        <p:spPr>
          <a:xfrm>
            <a:off x="4948519" y="3892657"/>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2024.10</a:t>
            </a:r>
            <a:endParaRPr lang="zh-CN" altLang="en-US" sz="1800" dirty="0">
              <a:solidFill>
                <a:schemeClr val="tx1"/>
              </a:solidFill>
            </a:endParaRPr>
          </a:p>
        </p:txBody>
      </p:sp>
      <p:sp>
        <p:nvSpPr>
          <p:cNvPr id="25" name="矩形 24">
            <a:extLst>
              <a:ext uri="{FF2B5EF4-FFF2-40B4-BE49-F238E27FC236}">
                <a16:creationId xmlns:a16="http://schemas.microsoft.com/office/drawing/2014/main" id="{A2972B88-68BD-4743-9928-3E9ACB6F85F9}"/>
              </a:ext>
            </a:extLst>
          </p:cNvPr>
          <p:cNvSpPr/>
          <p:nvPr/>
        </p:nvSpPr>
        <p:spPr>
          <a:xfrm>
            <a:off x="10501002" y="387112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chemeClr val="tx1"/>
                </a:solidFill>
              </a:rPr>
              <a:t>2027.6</a:t>
            </a:r>
            <a:endParaRPr lang="zh-CN" altLang="en-US" sz="1800" dirty="0">
              <a:solidFill>
                <a:schemeClr val="tx1"/>
              </a:solidFill>
            </a:endParaRPr>
          </a:p>
        </p:txBody>
      </p:sp>
      <p:sp>
        <p:nvSpPr>
          <p:cNvPr id="26" name="矩形 25">
            <a:extLst>
              <a:ext uri="{FF2B5EF4-FFF2-40B4-BE49-F238E27FC236}">
                <a16:creationId xmlns:a16="http://schemas.microsoft.com/office/drawing/2014/main" id="{0F4D3542-AC4C-44CA-AF4D-4007DBEFE6BD}"/>
              </a:ext>
            </a:extLst>
          </p:cNvPr>
          <p:cNvSpPr/>
          <p:nvPr/>
        </p:nvSpPr>
        <p:spPr>
          <a:xfrm>
            <a:off x="221424" y="4108681"/>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Data Link</a:t>
            </a:r>
            <a:endParaRPr lang="zh-CN" altLang="en-US" sz="1600" dirty="0">
              <a:solidFill>
                <a:schemeClr val="tx1"/>
              </a:solidFill>
            </a:endParaRPr>
          </a:p>
        </p:txBody>
      </p:sp>
      <p:sp>
        <p:nvSpPr>
          <p:cNvPr id="27" name="矩形 26">
            <a:extLst>
              <a:ext uri="{FF2B5EF4-FFF2-40B4-BE49-F238E27FC236}">
                <a16:creationId xmlns:a16="http://schemas.microsoft.com/office/drawing/2014/main" id="{2BB527F4-4B33-4A84-AB45-A7AF8288F350}"/>
              </a:ext>
            </a:extLst>
          </p:cNvPr>
          <p:cNvSpPr/>
          <p:nvPr/>
        </p:nvSpPr>
        <p:spPr>
          <a:xfrm>
            <a:off x="99659" y="1440481"/>
            <a:ext cx="1528375" cy="1065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FF"/>
                </a:solidFill>
              </a:rPr>
              <a:t>Overall Electronics system </a:t>
            </a:r>
            <a:endParaRPr lang="zh-CN" altLang="en-US" sz="1600" dirty="0">
              <a:solidFill>
                <a:srgbClr val="0000FF"/>
              </a:solidFill>
            </a:endParaRPr>
          </a:p>
        </p:txBody>
      </p:sp>
      <p:cxnSp>
        <p:nvCxnSpPr>
          <p:cNvPr id="28" name="直接箭头连接符 27">
            <a:extLst>
              <a:ext uri="{FF2B5EF4-FFF2-40B4-BE49-F238E27FC236}">
                <a16:creationId xmlns:a16="http://schemas.microsoft.com/office/drawing/2014/main" id="{B3DDC2A3-EA54-4DA0-9968-C11627D7DF00}"/>
              </a:ext>
            </a:extLst>
          </p:cNvPr>
          <p:cNvCxnSpPr>
            <a:cxnSpLocks/>
          </p:cNvCxnSpPr>
          <p:nvPr/>
        </p:nvCxnSpPr>
        <p:spPr>
          <a:xfrm>
            <a:off x="1847528" y="1340768"/>
            <a:ext cx="10153128" cy="0"/>
          </a:xfrm>
          <a:prstGeom prst="straightConnector1">
            <a:avLst/>
          </a:prstGeom>
          <a:ln>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29" name="矩形 28">
            <a:extLst>
              <a:ext uri="{FF2B5EF4-FFF2-40B4-BE49-F238E27FC236}">
                <a16:creationId xmlns:a16="http://schemas.microsoft.com/office/drawing/2014/main" id="{23AF459F-1ED4-4332-835E-CFDBCCE6F889}"/>
              </a:ext>
            </a:extLst>
          </p:cNvPr>
          <p:cNvSpPr/>
          <p:nvPr/>
        </p:nvSpPr>
        <p:spPr>
          <a:xfrm>
            <a:off x="2031342" y="1744146"/>
            <a:ext cx="1528376" cy="8207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FF"/>
                </a:solidFill>
              </a:rPr>
              <a:t>Specification &amp; background  finalization</a:t>
            </a:r>
            <a:endParaRPr lang="zh-CN" altLang="en-US" sz="1600" dirty="0">
              <a:solidFill>
                <a:srgbClr val="0000FF"/>
              </a:solidFill>
            </a:endParaRPr>
          </a:p>
        </p:txBody>
      </p:sp>
      <p:sp>
        <p:nvSpPr>
          <p:cNvPr id="30" name="矩形 29">
            <a:extLst>
              <a:ext uri="{FF2B5EF4-FFF2-40B4-BE49-F238E27FC236}">
                <a16:creationId xmlns:a16="http://schemas.microsoft.com/office/drawing/2014/main" id="{7EB3A29C-F9D7-44D0-B124-9FF08512B490}"/>
              </a:ext>
            </a:extLst>
          </p:cNvPr>
          <p:cNvSpPr/>
          <p:nvPr/>
        </p:nvSpPr>
        <p:spPr>
          <a:xfrm>
            <a:off x="1964511" y="135784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0000FF"/>
                </a:solidFill>
              </a:rPr>
              <a:t>2024.8</a:t>
            </a:r>
            <a:endParaRPr lang="zh-CN" altLang="en-US" sz="1800" dirty="0">
              <a:solidFill>
                <a:srgbClr val="0000FF"/>
              </a:solidFill>
            </a:endParaRPr>
          </a:p>
        </p:txBody>
      </p:sp>
      <p:sp>
        <p:nvSpPr>
          <p:cNvPr id="31" name="矩形 30">
            <a:extLst>
              <a:ext uri="{FF2B5EF4-FFF2-40B4-BE49-F238E27FC236}">
                <a16:creationId xmlns:a16="http://schemas.microsoft.com/office/drawing/2014/main" id="{C287CF27-145D-4E77-B746-C5E058E29C19}"/>
              </a:ext>
            </a:extLst>
          </p:cNvPr>
          <p:cNvSpPr/>
          <p:nvPr/>
        </p:nvSpPr>
        <p:spPr>
          <a:xfrm>
            <a:off x="3564895" y="1744146"/>
            <a:ext cx="1800200" cy="762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FF"/>
                </a:solidFill>
              </a:rPr>
              <a:t>Sub-Det readout Elec scheme finalization</a:t>
            </a:r>
            <a:endParaRPr lang="zh-CN" altLang="en-US" sz="1600" dirty="0">
              <a:solidFill>
                <a:srgbClr val="0000FF"/>
              </a:solidFill>
            </a:endParaRPr>
          </a:p>
        </p:txBody>
      </p:sp>
      <p:sp>
        <p:nvSpPr>
          <p:cNvPr id="32" name="矩形 31">
            <a:extLst>
              <a:ext uri="{FF2B5EF4-FFF2-40B4-BE49-F238E27FC236}">
                <a16:creationId xmlns:a16="http://schemas.microsoft.com/office/drawing/2014/main" id="{64E10D39-16FD-4365-94AB-74D5B6F97610}"/>
              </a:ext>
            </a:extLst>
          </p:cNvPr>
          <p:cNvSpPr/>
          <p:nvPr/>
        </p:nvSpPr>
        <p:spPr>
          <a:xfrm>
            <a:off x="3791744" y="135784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0000FF"/>
                </a:solidFill>
              </a:rPr>
              <a:t>2024.9</a:t>
            </a:r>
            <a:endParaRPr lang="zh-CN" altLang="en-US" sz="1800" dirty="0">
              <a:solidFill>
                <a:srgbClr val="0000FF"/>
              </a:solidFill>
            </a:endParaRPr>
          </a:p>
        </p:txBody>
      </p:sp>
      <p:sp>
        <p:nvSpPr>
          <p:cNvPr id="33" name="矩形 32">
            <a:extLst>
              <a:ext uri="{FF2B5EF4-FFF2-40B4-BE49-F238E27FC236}">
                <a16:creationId xmlns:a16="http://schemas.microsoft.com/office/drawing/2014/main" id="{AAD1A918-909B-47C1-9B06-DC364BA183C0}"/>
              </a:ext>
            </a:extLst>
          </p:cNvPr>
          <p:cNvSpPr/>
          <p:nvPr/>
        </p:nvSpPr>
        <p:spPr>
          <a:xfrm>
            <a:off x="5431823" y="1744146"/>
            <a:ext cx="2086697" cy="762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FF"/>
                </a:solidFill>
              </a:rPr>
              <a:t>Overall Electronics scheme finalization</a:t>
            </a:r>
            <a:endParaRPr lang="zh-CN" altLang="en-US" sz="1600" dirty="0">
              <a:solidFill>
                <a:srgbClr val="0000FF"/>
              </a:solidFill>
            </a:endParaRPr>
          </a:p>
        </p:txBody>
      </p:sp>
      <p:sp>
        <p:nvSpPr>
          <p:cNvPr id="34" name="矩形 33">
            <a:extLst>
              <a:ext uri="{FF2B5EF4-FFF2-40B4-BE49-F238E27FC236}">
                <a16:creationId xmlns:a16="http://schemas.microsoft.com/office/drawing/2014/main" id="{1529D393-BA29-4D0C-A79F-CEB05E98F30A}"/>
              </a:ext>
            </a:extLst>
          </p:cNvPr>
          <p:cNvSpPr/>
          <p:nvPr/>
        </p:nvSpPr>
        <p:spPr>
          <a:xfrm>
            <a:off x="5683304" y="135784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0000FF"/>
                </a:solidFill>
              </a:rPr>
              <a:t>2024.10</a:t>
            </a:r>
            <a:endParaRPr lang="zh-CN" altLang="en-US" sz="1800" dirty="0">
              <a:solidFill>
                <a:srgbClr val="0000FF"/>
              </a:solidFill>
            </a:endParaRPr>
          </a:p>
        </p:txBody>
      </p:sp>
      <p:sp>
        <p:nvSpPr>
          <p:cNvPr id="35" name="矩形 34">
            <a:extLst>
              <a:ext uri="{FF2B5EF4-FFF2-40B4-BE49-F238E27FC236}">
                <a16:creationId xmlns:a16="http://schemas.microsoft.com/office/drawing/2014/main" id="{4F9476E9-721E-43F8-BB76-3BE3F0974A2F}"/>
              </a:ext>
            </a:extLst>
          </p:cNvPr>
          <p:cNvSpPr/>
          <p:nvPr/>
        </p:nvSpPr>
        <p:spPr>
          <a:xfrm>
            <a:off x="7320137" y="1744146"/>
            <a:ext cx="1512168" cy="762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C00000"/>
                </a:solidFill>
              </a:rPr>
              <a:t>Elec TDR Draft1</a:t>
            </a:r>
            <a:endParaRPr lang="zh-CN" altLang="en-US" sz="1600" dirty="0">
              <a:solidFill>
                <a:srgbClr val="C00000"/>
              </a:solidFill>
            </a:endParaRPr>
          </a:p>
        </p:txBody>
      </p:sp>
      <p:sp>
        <p:nvSpPr>
          <p:cNvPr id="36" name="矩形 35">
            <a:extLst>
              <a:ext uri="{FF2B5EF4-FFF2-40B4-BE49-F238E27FC236}">
                <a16:creationId xmlns:a16="http://schemas.microsoft.com/office/drawing/2014/main" id="{046E7020-EDC5-492C-9E7C-8016148B6DFD}"/>
              </a:ext>
            </a:extLst>
          </p:cNvPr>
          <p:cNvSpPr/>
          <p:nvPr/>
        </p:nvSpPr>
        <p:spPr>
          <a:xfrm>
            <a:off x="8578637" y="1744146"/>
            <a:ext cx="1512169" cy="7621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0FF"/>
                </a:solidFill>
              </a:rPr>
              <a:t>Elec cost Draft1</a:t>
            </a:r>
            <a:endParaRPr lang="zh-CN" altLang="en-US" sz="1600" dirty="0">
              <a:solidFill>
                <a:srgbClr val="0000FF"/>
              </a:solidFill>
            </a:endParaRPr>
          </a:p>
        </p:txBody>
      </p:sp>
      <p:cxnSp>
        <p:nvCxnSpPr>
          <p:cNvPr id="37" name="直接连接符 36">
            <a:extLst>
              <a:ext uri="{FF2B5EF4-FFF2-40B4-BE49-F238E27FC236}">
                <a16:creationId xmlns:a16="http://schemas.microsoft.com/office/drawing/2014/main" id="{2923C88A-8B60-4DE6-B771-2B0DCBB10CFE}"/>
              </a:ext>
            </a:extLst>
          </p:cNvPr>
          <p:cNvCxnSpPr>
            <a:cxnSpLocks/>
            <a:stCxn id="39" idx="2"/>
          </p:cNvCxnSpPr>
          <p:nvPr/>
        </p:nvCxnSpPr>
        <p:spPr>
          <a:xfrm>
            <a:off x="10159999" y="1403399"/>
            <a:ext cx="1" cy="4761905"/>
          </a:xfrm>
          <a:prstGeom prst="line">
            <a:avLst/>
          </a:prstGeom>
          <a:ln w="1905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8" name="矩形 37">
            <a:extLst>
              <a:ext uri="{FF2B5EF4-FFF2-40B4-BE49-F238E27FC236}">
                <a16:creationId xmlns:a16="http://schemas.microsoft.com/office/drawing/2014/main" id="{CE4AACFD-C653-4685-82FB-C93223712A43}"/>
              </a:ext>
            </a:extLst>
          </p:cNvPr>
          <p:cNvSpPr/>
          <p:nvPr/>
        </p:nvSpPr>
        <p:spPr>
          <a:xfrm>
            <a:off x="9403915" y="6123248"/>
            <a:ext cx="1512169" cy="618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C00000"/>
                </a:solidFill>
              </a:rPr>
              <a:t>Ref-TDR release</a:t>
            </a:r>
            <a:endParaRPr lang="zh-CN" altLang="en-US" sz="1800" dirty="0">
              <a:solidFill>
                <a:srgbClr val="C00000"/>
              </a:solidFill>
            </a:endParaRPr>
          </a:p>
        </p:txBody>
      </p:sp>
      <p:sp>
        <p:nvSpPr>
          <p:cNvPr id="39" name="矩形 38">
            <a:extLst>
              <a:ext uri="{FF2B5EF4-FFF2-40B4-BE49-F238E27FC236}">
                <a16:creationId xmlns:a16="http://schemas.microsoft.com/office/drawing/2014/main" id="{4A6B186D-49D1-48F9-A321-8462D7357A06}"/>
              </a:ext>
            </a:extLst>
          </p:cNvPr>
          <p:cNvSpPr/>
          <p:nvPr/>
        </p:nvSpPr>
        <p:spPr>
          <a:xfrm>
            <a:off x="9473283" y="971351"/>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C00000"/>
                </a:solidFill>
              </a:rPr>
              <a:t>2025.6</a:t>
            </a:r>
            <a:endParaRPr lang="zh-CN" altLang="en-US" sz="1800" dirty="0">
              <a:solidFill>
                <a:srgbClr val="C00000"/>
              </a:solidFill>
            </a:endParaRPr>
          </a:p>
        </p:txBody>
      </p:sp>
      <p:sp>
        <p:nvSpPr>
          <p:cNvPr id="40" name="矩形 39">
            <a:extLst>
              <a:ext uri="{FF2B5EF4-FFF2-40B4-BE49-F238E27FC236}">
                <a16:creationId xmlns:a16="http://schemas.microsoft.com/office/drawing/2014/main" id="{5C1BBB46-68B0-47C0-98FC-3F28F37B9989}"/>
              </a:ext>
            </a:extLst>
          </p:cNvPr>
          <p:cNvSpPr/>
          <p:nvPr/>
        </p:nvSpPr>
        <p:spPr>
          <a:xfrm>
            <a:off x="7458872" y="135784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C00000"/>
                </a:solidFill>
              </a:rPr>
              <a:t>2024.12</a:t>
            </a:r>
            <a:endParaRPr lang="zh-CN" altLang="en-US" sz="1800" dirty="0">
              <a:solidFill>
                <a:srgbClr val="C00000"/>
              </a:solidFill>
            </a:endParaRPr>
          </a:p>
        </p:txBody>
      </p:sp>
      <p:sp>
        <p:nvSpPr>
          <p:cNvPr id="41" name="矩形 40">
            <a:extLst>
              <a:ext uri="{FF2B5EF4-FFF2-40B4-BE49-F238E27FC236}">
                <a16:creationId xmlns:a16="http://schemas.microsoft.com/office/drawing/2014/main" id="{5BEB5B71-A03C-4B83-83BA-979628D5633A}"/>
              </a:ext>
            </a:extLst>
          </p:cNvPr>
          <p:cNvSpPr/>
          <p:nvPr/>
        </p:nvSpPr>
        <p:spPr>
          <a:xfrm>
            <a:off x="8721117" y="1357848"/>
            <a:ext cx="13734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800" dirty="0">
                <a:solidFill>
                  <a:srgbClr val="0000FF"/>
                </a:solidFill>
              </a:rPr>
              <a:t>2025.3</a:t>
            </a:r>
            <a:endParaRPr lang="zh-CN" altLang="en-US" sz="1800" dirty="0">
              <a:solidFill>
                <a:srgbClr val="0000FF"/>
              </a:solidFill>
            </a:endParaRPr>
          </a:p>
        </p:txBody>
      </p:sp>
    </p:spTree>
    <p:extLst>
      <p:ext uri="{BB962C8B-B14F-4D97-AF65-F5344CB8AC3E}">
        <p14:creationId xmlns:p14="http://schemas.microsoft.com/office/powerpoint/2010/main" val="21021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D69F7E-616A-49A0-9B40-286C3C11891C}"/>
              </a:ext>
            </a:extLst>
          </p:cNvPr>
          <p:cNvSpPr>
            <a:spLocks noGrp="1"/>
          </p:cNvSpPr>
          <p:nvPr>
            <p:ph type="title"/>
          </p:nvPr>
        </p:nvSpPr>
        <p:spPr/>
        <p:txBody>
          <a:bodyPr/>
          <a:lstStyle/>
          <a:p>
            <a:r>
              <a:rPr lang="en-US" altLang="zh-CN" dirty="0"/>
              <a:t>IDRC review report – electronics system related </a:t>
            </a:r>
            <a:endParaRPr lang="zh-CN" altLang="en-US" dirty="0"/>
          </a:p>
        </p:txBody>
      </p:sp>
      <p:sp>
        <p:nvSpPr>
          <p:cNvPr id="3" name="内容占位符 2">
            <a:extLst>
              <a:ext uri="{FF2B5EF4-FFF2-40B4-BE49-F238E27FC236}">
                <a16:creationId xmlns:a16="http://schemas.microsoft.com/office/drawing/2014/main" id="{B0151E7C-8353-41C4-B66B-48F183454C34}"/>
              </a:ext>
            </a:extLst>
          </p:cNvPr>
          <p:cNvSpPr>
            <a:spLocks noGrp="1"/>
          </p:cNvSpPr>
          <p:nvPr>
            <p:ph idx="1"/>
          </p:nvPr>
        </p:nvSpPr>
        <p:spPr>
          <a:xfrm>
            <a:off x="609600" y="872381"/>
            <a:ext cx="10972800" cy="5985619"/>
          </a:xfrm>
        </p:spPr>
        <p:txBody>
          <a:bodyPr/>
          <a:lstStyle/>
          <a:p>
            <a:r>
              <a:rPr lang="en-US" altLang="zh-CN" dirty="0"/>
              <a:t>Comments from IDRC</a:t>
            </a:r>
          </a:p>
          <a:p>
            <a:pPr lvl="1"/>
            <a:r>
              <a:rPr lang="en-US" altLang="zh-CN" dirty="0"/>
              <a:t>The FE-ASIC progress should be closely monitored by the electronics coordinators. …. The timeline and development path should be clearly specified (number of intermediate prototypes, variants…) (related to R.1)</a:t>
            </a:r>
          </a:p>
          <a:p>
            <a:pPr lvl="1"/>
            <a:r>
              <a:rPr lang="en-US" altLang="zh-CN" dirty="0"/>
              <a:t>The development of these common chips by a strong central group is a good choice. However, it’s a heavy load and the manpower needed for full verification and testing should not be underestimated. The manpower absorbed by this common task may deprive other developments, in particular for the FE ASICs. If all the chips need to be developed in China (to be discussed with management), </a:t>
            </a:r>
            <a:r>
              <a:rPr lang="en-US" altLang="zh-CN" dirty="0">
                <a:solidFill>
                  <a:srgbClr val="0000FF"/>
                </a:solidFill>
              </a:rPr>
              <a:t>the resources are probably insufficient, especially if they are distributed over several labs</a:t>
            </a:r>
            <a:r>
              <a:rPr lang="en-US" altLang="zh-CN" dirty="0"/>
              <a:t>. In any case a strong central facility (like CERN-MIC does for LHC) is essential. Otherwise look at existing chips and whether they could be adapted to CEPC.</a:t>
            </a:r>
          </a:p>
          <a:p>
            <a:pPr lvl="2"/>
            <a:r>
              <a:rPr lang="en-US" altLang="zh-CN" dirty="0"/>
              <a:t>Agreed, and it is the idea. On the one hand, IHEP will be THE central facility to develop the ASIC, on the other hand, actually design power has been allocated to each FE ASIC (will be listed in the supplement file).</a:t>
            </a:r>
          </a:p>
          <a:p>
            <a:pPr lvl="2"/>
            <a:r>
              <a:rPr lang="en-US" altLang="zh-CN" dirty="0"/>
              <a:t>We have also looked at existing chips. One candidate is the </a:t>
            </a:r>
            <a:r>
              <a:rPr lang="en-US" altLang="zh-CN" dirty="0" err="1"/>
              <a:t>SiPM</a:t>
            </a:r>
            <a:r>
              <a:rPr lang="en-US" altLang="zh-CN" dirty="0"/>
              <a:t> ASIC for CAL. However it is developed by a company (the leader formerly has the background of HEP), the cost is not possible for such a large facility of CEPC. Thus it also has to be design by ourselves.</a:t>
            </a:r>
          </a:p>
          <a:p>
            <a:pPr lvl="2"/>
            <a:r>
              <a:rPr lang="en-US" altLang="zh-CN" dirty="0"/>
              <a:t>We also warmly welcome international collaborators for the joint effort of ASIC development</a:t>
            </a:r>
            <a:endParaRPr lang="zh-CN" altLang="en-US" dirty="0"/>
          </a:p>
        </p:txBody>
      </p:sp>
      <p:sp>
        <p:nvSpPr>
          <p:cNvPr id="4" name="灯片编号占位符 3">
            <a:extLst>
              <a:ext uri="{FF2B5EF4-FFF2-40B4-BE49-F238E27FC236}">
                <a16:creationId xmlns:a16="http://schemas.microsoft.com/office/drawing/2014/main" id="{22B1A4CE-D92D-471A-8D8B-03FF34D6591C}"/>
              </a:ext>
            </a:extLst>
          </p:cNvPr>
          <p:cNvSpPr>
            <a:spLocks noGrp="1"/>
          </p:cNvSpPr>
          <p:nvPr>
            <p:ph type="sldNum" sz="quarter" idx="10"/>
          </p:nvPr>
        </p:nvSpPr>
        <p:spPr/>
        <p:txBody>
          <a:bodyPr/>
          <a:lstStyle/>
          <a:p>
            <a:pPr>
              <a:defRPr/>
            </a:pPr>
            <a:fld id="{34CB328D-4FA9-4DE4-BAB4-37B5912FCBB0}" type="slidenum">
              <a:rPr lang="en-US" altLang="zh-CN" smtClean="0"/>
              <a:pPr>
                <a:defRPr/>
              </a:pPr>
              <a:t>2</a:t>
            </a:fld>
            <a:endParaRPr lang="en-US" altLang="zh-CN"/>
          </a:p>
        </p:txBody>
      </p:sp>
    </p:spTree>
    <p:extLst>
      <p:ext uri="{BB962C8B-B14F-4D97-AF65-F5344CB8AC3E}">
        <p14:creationId xmlns:p14="http://schemas.microsoft.com/office/powerpoint/2010/main" val="2092881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57E043-2294-48BC-BA10-E6329A784C3E}"/>
              </a:ext>
            </a:extLst>
          </p:cNvPr>
          <p:cNvSpPr>
            <a:spLocks noGrp="1"/>
          </p:cNvSpPr>
          <p:nvPr>
            <p:ph type="title"/>
          </p:nvPr>
        </p:nvSpPr>
        <p:spPr/>
        <p:txBody>
          <a:bodyPr/>
          <a:lstStyle/>
          <a:p>
            <a:r>
              <a:rPr lang="en-US" altLang="zh-CN" dirty="0"/>
              <a:t>IDRC review report – electronics system related </a:t>
            </a:r>
            <a:endParaRPr lang="zh-CN" altLang="en-US" dirty="0"/>
          </a:p>
        </p:txBody>
      </p:sp>
      <p:sp>
        <p:nvSpPr>
          <p:cNvPr id="3" name="内容占位符 2">
            <a:extLst>
              <a:ext uri="{FF2B5EF4-FFF2-40B4-BE49-F238E27FC236}">
                <a16:creationId xmlns:a16="http://schemas.microsoft.com/office/drawing/2014/main" id="{EF185638-58AF-4E94-B273-55322E5627E2}"/>
              </a:ext>
            </a:extLst>
          </p:cNvPr>
          <p:cNvSpPr>
            <a:spLocks noGrp="1"/>
          </p:cNvSpPr>
          <p:nvPr>
            <p:ph idx="1"/>
          </p:nvPr>
        </p:nvSpPr>
        <p:spPr/>
        <p:txBody>
          <a:bodyPr/>
          <a:lstStyle/>
          <a:p>
            <a:r>
              <a:rPr lang="en-US" altLang="zh-CN" dirty="0"/>
              <a:t>Comments from IDRC</a:t>
            </a:r>
          </a:p>
          <a:p>
            <a:pPr lvl="1"/>
            <a:r>
              <a:rPr lang="en-US" altLang="zh-CN" dirty="0"/>
              <a:t>The DC-DC converter is at an early stage. The </a:t>
            </a:r>
            <a:r>
              <a:rPr lang="en-US" altLang="zh-CN" dirty="0" err="1"/>
              <a:t>GaN</a:t>
            </a:r>
            <a:r>
              <a:rPr lang="en-US" altLang="zh-CN" dirty="0"/>
              <a:t> transistor has been selected, though needs testing for radiation tolerance. The switching frequency of the design is currently 5MHz, but the group is investigating moving to a higher frequency to improve the conversion efficiency. The converter circuitry itself is an established design. The parallel power scheme baseline plan is low risk, but serial powering has benefits if it can be used. The team should monitor developments elsewhere in case progress makes a serial scheme viable.</a:t>
            </a:r>
          </a:p>
          <a:p>
            <a:pPr lvl="2"/>
            <a:r>
              <a:rPr lang="en-US" altLang="zh-CN" dirty="0"/>
              <a:t>Fully agreed. We will keep pace on R&amp;D of the serial powering scheme.</a:t>
            </a:r>
          </a:p>
          <a:p>
            <a:pPr lvl="1"/>
            <a:r>
              <a:rPr lang="en-US" altLang="zh-CN" dirty="0"/>
              <a:t>The wireless data transmission option is a backup plan, </a:t>
            </a:r>
            <a:r>
              <a:rPr lang="en-US" altLang="zh-CN" dirty="0">
                <a:solidFill>
                  <a:srgbClr val="0000FF"/>
                </a:solidFill>
              </a:rPr>
              <a:t>however it is not a low-risk backup</a:t>
            </a:r>
            <a:r>
              <a:rPr lang="en-US" altLang="zh-CN" dirty="0"/>
              <a:t>. Significant R&amp;D remains in miniaturizing and shielding, which is envisioned being driven by an industrial partner. … . Use inside the detector for readout of, </a:t>
            </a:r>
            <a:r>
              <a:rPr lang="en-US" altLang="zh-CN" dirty="0" err="1"/>
              <a:t>eg</a:t>
            </a:r>
            <a:r>
              <a:rPr lang="en-US" altLang="zh-CN" dirty="0"/>
              <a:t>, the silicon system would also require development of shielding and significant testing of the level of noise pickup the transmitters might induce in the detector elements. </a:t>
            </a:r>
            <a:r>
              <a:rPr lang="en-US" altLang="zh-CN" dirty="0">
                <a:solidFill>
                  <a:srgbClr val="0000FF"/>
                </a:solidFill>
              </a:rPr>
              <a:t>However, the wireless readout development should not take resources from the baseline electronics effort</a:t>
            </a:r>
            <a:r>
              <a:rPr lang="en-US" altLang="zh-CN" dirty="0"/>
              <a:t>.</a:t>
            </a:r>
          </a:p>
          <a:p>
            <a:pPr lvl="2"/>
            <a:r>
              <a:rPr lang="en-US" altLang="zh-CN" dirty="0"/>
              <a:t>Agreed. The R&amp;D resources will be independent from the baseline effort.</a:t>
            </a:r>
          </a:p>
          <a:p>
            <a:pPr lvl="1"/>
            <a:endParaRPr lang="zh-CN" altLang="en-US" sz="1800" dirty="0"/>
          </a:p>
        </p:txBody>
      </p:sp>
      <p:sp>
        <p:nvSpPr>
          <p:cNvPr id="4" name="灯片编号占位符 3">
            <a:extLst>
              <a:ext uri="{FF2B5EF4-FFF2-40B4-BE49-F238E27FC236}">
                <a16:creationId xmlns:a16="http://schemas.microsoft.com/office/drawing/2014/main" id="{21B57D26-DA9B-46BA-892C-5BA5671ACFDB}"/>
              </a:ext>
            </a:extLst>
          </p:cNvPr>
          <p:cNvSpPr>
            <a:spLocks noGrp="1"/>
          </p:cNvSpPr>
          <p:nvPr>
            <p:ph type="sldNum" sz="quarter" idx="10"/>
          </p:nvPr>
        </p:nvSpPr>
        <p:spPr/>
        <p:txBody>
          <a:bodyPr/>
          <a:lstStyle/>
          <a:p>
            <a:pPr>
              <a:defRPr/>
            </a:pPr>
            <a:fld id="{34CB328D-4FA9-4DE4-BAB4-37B5912FCBB0}" type="slidenum">
              <a:rPr lang="en-US" altLang="zh-CN" smtClean="0"/>
              <a:pPr>
                <a:defRPr/>
              </a:pPr>
              <a:t>3</a:t>
            </a:fld>
            <a:endParaRPr lang="en-US" altLang="zh-CN"/>
          </a:p>
        </p:txBody>
      </p:sp>
    </p:spTree>
    <p:extLst>
      <p:ext uri="{BB962C8B-B14F-4D97-AF65-F5344CB8AC3E}">
        <p14:creationId xmlns:p14="http://schemas.microsoft.com/office/powerpoint/2010/main" val="4215471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DA65A9-2BFB-4E9C-8906-B4F04107AAAB}"/>
              </a:ext>
            </a:extLst>
          </p:cNvPr>
          <p:cNvSpPr>
            <a:spLocks noGrp="1"/>
          </p:cNvSpPr>
          <p:nvPr>
            <p:ph type="title"/>
          </p:nvPr>
        </p:nvSpPr>
        <p:spPr/>
        <p:txBody>
          <a:bodyPr/>
          <a:lstStyle/>
          <a:p>
            <a:r>
              <a:rPr lang="en-US" altLang="zh-CN" dirty="0"/>
              <a:t>IDRC review report – electronics system related </a:t>
            </a:r>
            <a:endParaRPr lang="zh-CN" altLang="en-US" dirty="0"/>
          </a:p>
        </p:txBody>
      </p:sp>
      <p:sp>
        <p:nvSpPr>
          <p:cNvPr id="3" name="内容占位符 2">
            <a:extLst>
              <a:ext uri="{FF2B5EF4-FFF2-40B4-BE49-F238E27FC236}">
                <a16:creationId xmlns:a16="http://schemas.microsoft.com/office/drawing/2014/main" id="{024FB090-8C1E-471C-9039-13A40C9EDC4A}"/>
              </a:ext>
            </a:extLst>
          </p:cNvPr>
          <p:cNvSpPr>
            <a:spLocks noGrp="1"/>
          </p:cNvSpPr>
          <p:nvPr>
            <p:ph idx="1"/>
          </p:nvPr>
        </p:nvSpPr>
        <p:spPr>
          <a:xfrm>
            <a:off x="609600" y="908720"/>
            <a:ext cx="10972800" cy="5949280"/>
          </a:xfrm>
        </p:spPr>
        <p:txBody>
          <a:bodyPr/>
          <a:lstStyle/>
          <a:p>
            <a:r>
              <a:rPr lang="en-US" altLang="zh-CN" dirty="0"/>
              <a:t>Recommendations from IDRC</a:t>
            </a:r>
          </a:p>
          <a:p>
            <a:pPr lvl="1"/>
            <a:r>
              <a:rPr lang="en-US" altLang="zh-CN" dirty="0"/>
              <a:t>R.1</a:t>
            </a:r>
            <a:r>
              <a:rPr lang="zh-CN" altLang="en-US" dirty="0"/>
              <a:t>：</a:t>
            </a:r>
            <a:r>
              <a:rPr lang="en-US" altLang="zh-CN" dirty="0"/>
              <a:t>Establish the timeline for all the FE ASICs development for all the sub-detectors and their state of maturity.</a:t>
            </a:r>
          </a:p>
          <a:p>
            <a:pPr lvl="1"/>
            <a:r>
              <a:rPr lang="en-US" altLang="zh-CN" dirty="0"/>
              <a:t>R.2</a:t>
            </a:r>
            <a:r>
              <a:rPr lang="zh-CN" altLang="en-US" dirty="0"/>
              <a:t>：</a:t>
            </a:r>
            <a:r>
              <a:rPr lang="en-US" altLang="zh-CN" dirty="0"/>
              <a:t>Establish early enough the readout scheme (triggerless) so that no efforts are wasted on developments that will not be retained, chips unlikely to accommodate both R/O schemes.</a:t>
            </a:r>
          </a:p>
          <a:p>
            <a:pPr lvl="2"/>
            <a:r>
              <a:rPr lang="en-US" altLang="zh-CN" dirty="0"/>
              <a:t>Agreed and it is almost established. We are waiting for the final report from the MDI background rate to finalized the electronics schemes.</a:t>
            </a:r>
          </a:p>
          <a:p>
            <a:pPr lvl="1"/>
            <a:r>
              <a:rPr lang="en-US" altLang="zh-CN" dirty="0"/>
              <a:t>R.3</a:t>
            </a:r>
            <a:r>
              <a:rPr lang="zh-CN" altLang="en-US" dirty="0"/>
              <a:t>：</a:t>
            </a:r>
            <a:r>
              <a:rPr lang="en-US" altLang="zh-CN" dirty="0"/>
              <a:t>For the triggerless readout, show the maximum rates that can be handled, the safety margin that is included and what happens if the occupancy gets higher. What throttle scheme can be used?</a:t>
            </a:r>
          </a:p>
          <a:p>
            <a:pPr lvl="2"/>
            <a:r>
              <a:rPr lang="en-US" altLang="zh-CN" dirty="0"/>
              <a:t>The maximum rate were currently calculated based on MDI effort, and were summarized in the table. In the supplement files, it can be seen that for most sub-detector, data link are at relatively low load of the data rate. At the meanwhile, only one fiber is used for each module while the maximum possibility is 4 fibers. The occupancy variations is already considered in FE-ASIC, as they are all zero-suppressed (or event-driven). </a:t>
            </a:r>
          </a:p>
          <a:p>
            <a:pPr lvl="2"/>
            <a:r>
              <a:rPr lang="en-US" altLang="zh-CN" dirty="0"/>
              <a:t>The most/only risky part is VTX FE. As the current data rate is already 1~2Gbps per RSU. It is not sure if the cooling capability is enough for the current stitching scheme. We will keep eyes on it while the R&amp;D is ongoing. Once it is proved to be problematic, fast trigger will be added to the VTX detector.</a:t>
            </a:r>
            <a:endParaRPr lang="zh-CN" altLang="en-US" dirty="0"/>
          </a:p>
        </p:txBody>
      </p:sp>
      <p:sp>
        <p:nvSpPr>
          <p:cNvPr id="4" name="灯片编号占位符 3">
            <a:extLst>
              <a:ext uri="{FF2B5EF4-FFF2-40B4-BE49-F238E27FC236}">
                <a16:creationId xmlns:a16="http://schemas.microsoft.com/office/drawing/2014/main" id="{C76BC842-CA97-45B1-A419-9FCF85405F95}"/>
              </a:ext>
            </a:extLst>
          </p:cNvPr>
          <p:cNvSpPr>
            <a:spLocks noGrp="1"/>
          </p:cNvSpPr>
          <p:nvPr>
            <p:ph type="sldNum" sz="quarter" idx="10"/>
          </p:nvPr>
        </p:nvSpPr>
        <p:spPr/>
        <p:txBody>
          <a:bodyPr/>
          <a:lstStyle/>
          <a:p>
            <a:pPr>
              <a:defRPr/>
            </a:pPr>
            <a:fld id="{34CB328D-4FA9-4DE4-BAB4-37B5912FCBB0}" type="slidenum">
              <a:rPr lang="en-US" altLang="zh-CN" smtClean="0"/>
              <a:pPr>
                <a:defRPr/>
              </a:pPr>
              <a:t>4</a:t>
            </a:fld>
            <a:endParaRPr lang="en-US" altLang="zh-CN"/>
          </a:p>
        </p:txBody>
      </p:sp>
    </p:spTree>
    <p:extLst>
      <p:ext uri="{BB962C8B-B14F-4D97-AF65-F5344CB8AC3E}">
        <p14:creationId xmlns:p14="http://schemas.microsoft.com/office/powerpoint/2010/main" val="195011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a:extLst>
              <a:ext uri="{FF2B5EF4-FFF2-40B4-BE49-F238E27FC236}">
                <a16:creationId xmlns:a16="http://schemas.microsoft.com/office/drawing/2014/main" id="{A7F8FF8A-C18A-4ACA-A77D-FC677EF3028D}"/>
              </a:ext>
            </a:extLst>
          </p:cNvPr>
          <p:cNvSpPr>
            <a:spLocks noGrp="1" noChangeArrowheads="1"/>
          </p:cNvSpPr>
          <p:nvPr>
            <p:ph type="title"/>
          </p:nvPr>
        </p:nvSpPr>
        <p:spPr>
          <a:xfrm>
            <a:off x="609600" y="188913"/>
            <a:ext cx="10972800" cy="608012"/>
          </a:xfrm>
        </p:spPr>
        <p:txBody>
          <a:bodyPr/>
          <a:lstStyle/>
          <a:p>
            <a:r>
              <a:rPr lang="en-US" altLang="zh-CN" dirty="0"/>
              <a:t>Status of FE &amp; common ASIC</a:t>
            </a:r>
            <a:endParaRPr lang="zh-CN" altLang="en-US" dirty="0"/>
          </a:p>
        </p:txBody>
      </p:sp>
      <p:graphicFrame>
        <p:nvGraphicFramePr>
          <p:cNvPr id="5" name="表格 5">
            <a:extLst>
              <a:ext uri="{FF2B5EF4-FFF2-40B4-BE49-F238E27FC236}">
                <a16:creationId xmlns:a16="http://schemas.microsoft.com/office/drawing/2014/main" id="{FDE79E7B-1D74-4E78-9725-E24A2C2AB498}"/>
              </a:ext>
            </a:extLst>
          </p:cNvPr>
          <p:cNvGraphicFramePr>
            <a:graphicFrameLocks noGrp="1"/>
          </p:cNvGraphicFramePr>
          <p:nvPr>
            <p:ph idx="1"/>
            <p:extLst>
              <p:ext uri="{D42A27DB-BD31-4B8C-83A1-F6EECF244321}">
                <p14:modId xmlns:p14="http://schemas.microsoft.com/office/powerpoint/2010/main" val="2276059299"/>
              </p:ext>
            </p:extLst>
          </p:nvPr>
        </p:nvGraphicFramePr>
        <p:xfrm>
          <a:off x="191344" y="989013"/>
          <a:ext cx="11737305" cy="5273150"/>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4608512">
                  <a:extLst>
                    <a:ext uri="{9D8B030D-6E8A-4147-A177-3AD203B41FA5}">
                      <a16:colId xmlns:a16="http://schemas.microsoft.com/office/drawing/2014/main" val="20004"/>
                    </a:ext>
                  </a:extLst>
                </a:gridCol>
                <a:gridCol w="1656185">
                  <a:extLst>
                    <a:ext uri="{9D8B030D-6E8A-4147-A177-3AD203B41FA5}">
                      <a16:colId xmlns:a16="http://schemas.microsoft.com/office/drawing/2014/main" val="20005"/>
                    </a:ext>
                  </a:extLst>
                </a:gridCol>
              </a:tblGrid>
              <a:tr h="282562">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Name</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Application </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Functional </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Maturity</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Comment </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Similar chips</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0"/>
                  </a:ext>
                </a:extLst>
              </a:tr>
              <a:tr h="282562">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ChiTu</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（赤兔）</a:t>
                      </a: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Common Elec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Data Link</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2~3</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Key blocks ready, protocol TBD</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lpGBT</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1"/>
                  </a:ext>
                </a:extLst>
              </a:tr>
              <a:tr h="282562">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KinWoo</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（金乌）</a:t>
                      </a: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Common Elec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Optical</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3~4</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Real module verified </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VTRx</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2"/>
                  </a:ext>
                </a:extLst>
              </a:tr>
              <a:tr h="480348">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TaoTie</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（饕餮）</a:t>
                      </a: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Common Elec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Data Aggregation</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2</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Although needs scheme, but a pure digital ASIC, low risk </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GBTx</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HCC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3"/>
                  </a:ext>
                </a:extLst>
              </a:tr>
              <a:tr h="678135">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BaSha</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（霸下）</a:t>
                      </a: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Common Elec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DC-DC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2</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Initial stage, but the scheme are conventional and low risk. </a:t>
                      </a:r>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GaN</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has been preliminarily verified. Inductors to be selected and tested for Magnet. </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bPolx</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FEAST</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4"/>
                  </a:ext>
                </a:extLst>
              </a:tr>
              <a:tr h="480348">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Taichu</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（太初）</a:t>
                      </a: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VTX</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VTX-Stitching</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2~3</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Single chip fully verified. Will be focused on stitching issues</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ALICE-ITS3</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5"/>
                  </a:ext>
                </a:extLst>
              </a:tr>
              <a:tr h="480348">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TEPIX-TPC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TPC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Pixel TPC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3~4</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TPC module to be beam-tested. Further optimization is ongoing</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Gridpix</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Timepix3</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t>
                      </a:r>
                    </a:p>
                  </a:txBody>
                  <a:tcPr marT="45725" marB="45725"/>
                </a:tc>
                <a:extLst>
                  <a:ext uri="{0D108BD9-81ED-4DB2-BD59-A6C34878D82A}">
                    <a16:rowId xmlns:a16="http://schemas.microsoft.com/office/drawing/2014/main" val="10007"/>
                  </a:ext>
                </a:extLst>
              </a:tr>
              <a:tr h="282562">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ITK-B</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3217435257"/>
                  </a:ext>
                </a:extLst>
              </a:tr>
              <a:tr h="282562">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ITK-E</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228138518"/>
                  </a:ext>
                </a:extLst>
              </a:tr>
              <a:tr h="678135">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OTK-ROC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OTK</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LGAD-TOF</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2</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With preliminary scheme, while TDC &amp; similar FE is already </a:t>
                      </a:r>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tapedout</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and wait for test. Cd &amp; power to be optimized for a real design.</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ALTIROC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8"/>
                  </a:ext>
                </a:extLst>
              </a:tr>
              <a:tr h="678135">
                <a:tc>
                  <a:txBody>
                    <a:bodyPr/>
                    <a:lstStyle/>
                    <a:p>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SiPM</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-ROC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err="1">
                          <a:solidFill>
                            <a:schemeClr val="tx1"/>
                          </a:solidFill>
                          <a:latin typeface="Times New Roman" panose="02020603050405020304" pitchFamily="18" charset="0"/>
                          <a:ea typeface="黑体" panose="02010609060101010101" pitchFamily="49" charset="-122"/>
                          <a:cs typeface="Times New Roman" panose="02020603050405020304" pitchFamily="18" charset="0"/>
                        </a:rPr>
                        <a:t>SiPM</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ASIC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ECAL, HCAL, Muon</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rPr>
                        <a:t>2~3</a:t>
                      </a:r>
                      <a:endParaRPr lang="zh-CN" altLang="en-US" sz="1400" b="1" dirty="0">
                        <a:solidFill>
                          <a:srgbClr val="C00000"/>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Schemes verified in previous chips. No show stopper for all key blocks. Waiting for the detector finalization &amp; device selection to start the design</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tc>
                  <a:txBody>
                    <a:bodyPr/>
                    <a:lstStyle/>
                    <a:p>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HGCROC</a:t>
                      </a:r>
                      <a:r>
                        <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a:t>
                      </a:r>
                      <a:r>
                        <a:rPr lang="en-US" altLang="zh-CN"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SPIROC</a:t>
                      </a:r>
                      <a:endParaRPr lang="zh-CN" altLang="en-US" sz="1400"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txBody>
                  <a:tcPr marT="45725" marB="45725"/>
                </a:tc>
                <a:extLst>
                  <a:ext uri="{0D108BD9-81ED-4DB2-BD59-A6C34878D82A}">
                    <a16:rowId xmlns:a16="http://schemas.microsoft.com/office/drawing/2014/main" val="10009"/>
                  </a:ext>
                </a:extLst>
              </a:tr>
            </a:tbl>
          </a:graphicData>
        </a:graphic>
      </p:graphicFrame>
      <p:sp>
        <p:nvSpPr>
          <p:cNvPr id="10322" name="灯片编号占位符 3">
            <a:extLst>
              <a:ext uri="{FF2B5EF4-FFF2-40B4-BE49-F238E27FC236}">
                <a16:creationId xmlns:a16="http://schemas.microsoft.com/office/drawing/2014/main" id="{7CA37B79-AD20-4EDB-A097-DCEF064784C5}"/>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accent2"/>
                </a:solidFill>
                <a:latin typeface="Arial" panose="020B0604020202020204" pitchFamily="34" charset="0"/>
                <a:ea typeface="宋体" panose="02010600030101010101" pitchFamily="2" charset="-122"/>
              </a:defRPr>
            </a:lvl1pPr>
            <a:lvl2pPr marL="742950" indent="-285750">
              <a:defRPr sz="2800">
                <a:solidFill>
                  <a:schemeClr val="accent2"/>
                </a:solidFill>
                <a:latin typeface="Arial" panose="020B0604020202020204" pitchFamily="34" charset="0"/>
                <a:ea typeface="宋体" panose="02010600030101010101" pitchFamily="2" charset="-122"/>
              </a:defRPr>
            </a:lvl2pPr>
            <a:lvl3pPr marL="1143000" indent="-228600">
              <a:defRPr sz="2800">
                <a:solidFill>
                  <a:schemeClr val="accent2"/>
                </a:solidFill>
                <a:latin typeface="Arial" panose="020B0604020202020204" pitchFamily="34" charset="0"/>
                <a:ea typeface="宋体" panose="02010600030101010101" pitchFamily="2" charset="-122"/>
              </a:defRPr>
            </a:lvl3pPr>
            <a:lvl4pPr marL="1600200" indent="-228600">
              <a:defRPr sz="2800">
                <a:solidFill>
                  <a:schemeClr val="accent2"/>
                </a:solidFill>
                <a:latin typeface="Arial" panose="020B0604020202020204" pitchFamily="34" charset="0"/>
                <a:ea typeface="宋体" panose="02010600030101010101" pitchFamily="2" charset="-122"/>
              </a:defRPr>
            </a:lvl4pPr>
            <a:lvl5pPr marL="2057400" indent="-228600">
              <a:defRPr sz="2800">
                <a:solidFill>
                  <a:schemeClr val="accent2"/>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800">
                <a:solidFill>
                  <a:schemeClr val="accent2"/>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800">
                <a:solidFill>
                  <a:schemeClr val="accent2"/>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800">
                <a:solidFill>
                  <a:schemeClr val="accent2"/>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800">
                <a:solidFill>
                  <a:schemeClr val="accent2"/>
                </a:solidFill>
                <a:latin typeface="Arial" panose="020B0604020202020204" pitchFamily="34" charset="0"/>
                <a:ea typeface="宋体" panose="02010600030101010101" pitchFamily="2" charset="-122"/>
              </a:defRPr>
            </a:lvl9pPr>
          </a:lstStyle>
          <a:p>
            <a:fld id="{A2215A59-4606-4690-A040-DD2CBCD633F5}" type="slidenum">
              <a:rPr lang="en-US" altLang="zh-CN" sz="1400" smtClean="0">
                <a:solidFill>
                  <a:schemeClr val="tx1"/>
                </a:solidFill>
              </a:rPr>
              <a:pPr/>
              <a:t>5</a:t>
            </a:fld>
            <a:endParaRPr lang="en-US" altLang="zh-CN" sz="1400">
              <a:solidFill>
                <a:schemeClr val="tx1"/>
              </a:solidFill>
            </a:endParaRPr>
          </a:p>
        </p:txBody>
      </p:sp>
      <p:sp>
        <p:nvSpPr>
          <p:cNvPr id="6" name="文本框 5">
            <a:extLst>
              <a:ext uri="{FF2B5EF4-FFF2-40B4-BE49-F238E27FC236}">
                <a16:creationId xmlns:a16="http://schemas.microsoft.com/office/drawing/2014/main" id="{78E702C9-F1F6-498D-A10A-CCB838A85E4A}"/>
              </a:ext>
            </a:extLst>
          </p:cNvPr>
          <p:cNvSpPr txBox="1"/>
          <p:nvPr/>
        </p:nvSpPr>
        <p:spPr>
          <a:xfrm>
            <a:off x="407368" y="6237312"/>
            <a:ext cx="11175032" cy="584775"/>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Maturity: 1</a:t>
            </a:r>
            <a:r>
              <a:rPr lang="zh-CN" altLang="en-US" sz="1600" b="1" dirty="0">
                <a:solidFill>
                  <a:schemeClr val="tx1"/>
                </a:solidFill>
                <a:latin typeface="Times New Roman" panose="02020603050405020304" pitchFamily="18" charset="0"/>
                <a:cs typeface="Times New Roman" panose="02020603050405020304" pitchFamily="18" charset="0"/>
              </a:rPr>
              <a:t>：</a:t>
            </a:r>
            <a:r>
              <a:rPr lang="en-US" altLang="zh-CN" sz="1600" b="1" dirty="0">
                <a:solidFill>
                  <a:schemeClr val="tx1"/>
                </a:solidFill>
                <a:latin typeface="Times New Roman" panose="02020603050405020304" pitchFamily="18" charset="0"/>
                <a:cs typeface="Times New Roman" panose="02020603050405020304" pitchFamily="18" charset="0"/>
              </a:rPr>
              <a:t>from scratch; 2: initial design proposed, R&amp;D needed; 3: with experience or previous design, no show stopper; 4</a:t>
            </a:r>
            <a:r>
              <a:rPr lang="zh-CN" altLang="en-US" sz="1600" b="1" dirty="0">
                <a:solidFill>
                  <a:schemeClr val="tx1"/>
                </a:solidFill>
                <a:latin typeface="Times New Roman" panose="02020603050405020304" pitchFamily="18" charset="0"/>
                <a:cs typeface="Times New Roman" panose="02020603050405020304" pitchFamily="18" charset="0"/>
              </a:rPr>
              <a:t>：</a:t>
            </a:r>
            <a:r>
              <a:rPr lang="en-US" altLang="zh-CN" sz="1600" b="1" dirty="0">
                <a:solidFill>
                  <a:schemeClr val="tx1"/>
                </a:solidFill>
                <a:latin typeface="Times New Roman" panose="02020603050405020304" pitchFamily="18" charset="0"/>
                <a:cs typeface="Times New Roman" panose="02020603050405020304" pitchFamily="18" charset="0"/>
              </a:rPr>
              <a:t>prototyped, further optimization required; 5</a:t>
            </a:r>
            <a:r>
              <a:rPr lang="zh-CN" altLang="en-US" sz="1600" b="1" dirty="0">
                <a:solidFill>
                  <a:schemeClr val="tx1"/>
                </a:solidFill>
                <a:latin typeface="Times New Roman" panose="02020603050405020304" pitchFamily="18" charset="0"/>
                <a:cs typeface="Times New Roman" panose="02020603050405020304" pitchFamily="18" charset="0"/>
              </a:rPr>
              <a:t>：</a:t>
            </a:r>
            <a:r>
              <a:rPr lang="en-US" altLang="zh-CN" sz="1600" b="1" dirty="0">
                <a:solidFill>
                  <a:schemeClr val="tx1"/>
                </a:solidFill>
                <a:latin typeface="Times New Roman" panose="02020603050405020304" pitchFamily="18" charset="0"/>
                <a:cs typeface="Times New Roman" panose="02020603050405020304" pitchFamily="18" charset="0"/>
              </a:rPr>
              <a:t>verified for the real detector.</a:t>
            </a:r>
            <a:endParaRPr lang="zh-CN" altLang="en-US"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F3B59E-B104-4F9A-82E2-9E0B21D20897}"/>
              </a:ext>
            </a:extLst>
          </p:cNvPr>
          <p:cNvSpPr>
            <a:spLocks noGrp="1"/>
          </p:cNvSpPr>
          <p:nvPr>
            <p:ph type="title"/>
          </p:nvPr>
        </p:nvSpPr>
        <p:spPr/>
        <p:txBody>
          <a:bodyPr/>
          <a:lstStyle/>
          <a:p>
            <a:r>
              <a:rPr lang="en-US" altLang="zh-CN" dirty="0"/>
              <a:t>Timeline for all the FE ASICs - VTX</a:t>
            </a:r>
            <a:endParaRPr lang="zh-CN" altLang="en-US" dirty="0"/>
          </a:p>
        </p:txBody>
      </p:sp>
      <p:sp>
        <p:nvSpPr>
          <p:cNvPr id="3" name="内容占位符 2">
            <a:extLst>
              <a:ext uri="{FF2B5EF4-FFF2-40B4-BE49-F238E27FC236}">
                <a16:creationId xmlns:a16="http://schemas.microsoft.com/office/drawing/2014/main" id="{545B4F81-9535-434A-9AD6-698B18DF4941}"/>
              </a:ext>
            </a:extLst>
          </p:cNvPr>
          <p:cNvSpPr>
            <a:spLocks noGrp="1"/>
          </p:cNvSpPr>
          <p:nvPr>
            <p:ph idx="1"/>
          </p:nvPr>
        </p:nvSpPr>
        <p:spPr>
          <a:xfrm>
            <a:off x="609600" y="908720"/>
            <a:ext cx="11103024" cy="5949280"/>
          </a:xfrm>
        </p:spPr>
        <p:txBody>
          <a:bodyPr/>
          <a:lstStyle/>
          <a:p>
            <a:r>
              <a:rPr lang="en-US" altLang="zh-CN" sz="2000" dirty="0"/>
              <a:t>2025</a:t>
            </a:r>
            <a:r>
              <a:rPr lang="zh-CN" altLang="en-US" sz="2000" dirty="0"/>
              <a:t>：</a:t>
            </a:r>
            <a:endParaRPr lang="en-US" altLang="zh-CN" sz="2000" dirty="0"/>
          </a:p>
          <a:p>
            <a:pPr lvl="1"/>
            <a:r>
              <a:rPr lang="en-US" altLang="zh-CN" sz="1800" dirty="0" err="1"/>
              <a:t>Taichu</a:t>
            </a:r>
            <a:r>
              <a:rPr lang="en-US" altLang="zh-CN" sz="1800" dirty="0"/>
              <a:t> debugging and finalization</a:t>
            </a:r>
          </a:p>
          <a:p>
            <a:pPr lvl="1"/>
            <a:r>
              <a:rPr lang="en-US" altLang="zh-CN" sz="1800" dirty="0"/>
              <a:t>Stitching design on TJ180, based on </a:t>
            </a:r>
            <a:r>
              <a:rPr lang="en-US" altLang="zh-CN" sz="1800" dirty="0" err="1"/>
              <a:t>Taichu’s</a:t>
            </a:r>
            <a:r>
              <a:rPr lang="en-US" altLang="zh-CN" sz="1800" dirty="0"/>
              <a:t> previous design, for low cost</a:t>
            </a:r>
          </a:p>
          <a:p>
            <a:pPr lvl="1"/>
            <a:r>
              <a:rPr lang="en-US" altLang="zh-CN" sz="1800" dirty="0"/>
              <a:t>Bending chip electrical test based on Taichu3-most2,</a:t>
            </a:r>
            <a:r>
              <a:rPr lang="zh-CN" altLang="en-US" sz="1800" dirty="0"/>
              <a:t> </a:t>
            </a:r>
            <a:r>
              <a:rPr lang="en-US" altLang="zh-CN" sz="1800" dirty="0"/>
              <a:t>at single chip level.</a:t>
            </a:r>
          </a:p>
          <a:p>
            <a:r>
              <a:rPr lang="en-US" altLang="zh-CN" sz="2000" dirty="0"/>
              <a:t>2026</a:t>
            </a:r>
            <a:r>
              <a:rPr lang="zh-CN" altLang="en-US" sz="2000" dirty="0"/>
              <a:t>：</a:t>
            </a:r>
            <a:endParaRPr lang="en-US" altLang="zh-CN" sz="2000" dirty="0"/>
          </a:p>
          <a:p>
            <a:pPr lvl="1"/>
            <a:r>
              <a:rPr lang="en-US" altLang="zh-CN" sz="1800" dirty="0"/>
              <a:t>Taichu-Stitching-180 chip test</a:t>
            </a:r>
          </a:p>
          <a:p>
            <a:pPr lvl="1"/>
            <a:r>
              <a:rPr lang="en-US" altLang="zh-CN" sz="1800" dirty="0"/>
              <a:t>TJ65 design kit finalization (expected)</a:t>
            </a:r>
          </a:p>
          <a:p>
            <a:pPr lvl="1"/>
            <a:r>
              <a:rPr lang="en-US" altLang="zh-CN" sz="1800" dirty="0"/>
              <a:t>Taichu4 prototype design on TJ65 for process evaluation (MPW or combined-engineering), at single chip level</a:t>
            </a:r>
          </a:p>
          <a:p>
            <a:r>
              <a:rPr lang="en-US" altLang="zh-CN" sz="2000" dirty="0"/>
              <a:t>2027</a:t>
            </a:r>
            <a:r>
              <a:rPr lang="zh-CN" altLang="en-US" sz="2000" dirty="0"/>
              <a:t>：</a:t>
            </a:r>
            <a:endParaRPr lang="en-US" altLang="zh-CN" sz="2000" dirty="0"/>
          </a:p>
          <a:p>
            <a:pPr lvl="1"/>
            <a:r>
              <a:rPr lang="en-US" altLang="zh-CN" sz="1800" dirty="0"/>
              <a:t>Taichu-Stitching-180 mechanical prototype and test</a:t>
            </a:r>
          </a:p>
          <a:p>
            <a:pPr lvl="1"/>
            <a:r>
              <a:rPr lang="en-US" altLang="zh-CN" sz="1800" dirty="0"/>
              <a:t>TJ65 chip prototype test.</a:t>
            </a:r>
          </a:p>
          <a:p>
            <a:r>
              <a:rPr lang="en-US" altLang="zh-CN" sz="2000" dirty="0"/>
              <a:t>2028~2029</a:t>
            </a:r>
            <a:r>
              <a:rPr lang="zh-CN" altLang="en-US" sz="2000" dirty="0"/>
              <a:t>：</a:t>
            </a:r>
            <a:endParaRPr lang="en-US" altLang="zh-CN" sz="2000" dirty="0"/>
          </a:p>
          <a:p>
            <a:pPr lvl="1"/>
            <a:r>
              <a:rPr lang="en-US" altLang="zh-CN" sz="1800" dirty="0"/>
              <a:t>TJ65-stitching based on previous experience of TJ180-stitching &amp; TJ65 prototype </a:t>
            </a:r>
          </a:p>
          <a:p>
            <a:r>
              <a:rPr lang="en-US" altLang="zh-CN" sz="2000" dirty="0"/>
              <a:t>Comment:</a:t>
            </a:r>
          </a:p>
          <a:p>
            <a:pPr lvl="1"/>
            <a:r>
              <a:rPr lang="en-US" altLang="zh-CN" sz="1800" dirty="0"/>
              <a:t>Stitching on TJ65 currently is not cost-effective and high risk, given that the design kit is not finalized. </a:t>
            </a:r>
            <a:r>
              <a:rPr lang="en-US" altLang="zh-CN" sz="1800" dirty="0">
                <a:solidFill>
                  <a:srgbClr val="C00000"/>
                </a:solidFill>
              </a:rPr>
              <a:t>Two parallel design to verify the final scheme</a:t>
            </a:r>
            <a:r>
              <a:rPr lang="en-US" altLang="zh-CN" sz="1800" dirty="0"/>
              <a:t>: Stitching on TJ180; prototype on TJ65</a:t>
            </a:r>
          </a:p>
          <a:p>
            <a:pPr lvl="1"/>
            <a:endParaRPr lang="zh-CN" altLang="en-US" sz="1800" dirty="0"/>
          </a:p>
        </p:txBody>
      </p:sp>
      <p:sp>
        <p:nvSpPr>
          <p:cNvPr id="4" name="灯片编号占位符 3">
            <a:extLst>
              <a:ext uri="{FF2B5EF4-FFF2-40B4-BE49-F238E27FC236}">
                <a16:creationId xmlns:a16="http://schemas.microsoft.com/office/drawing/2014/main" id="{746B7E70-4894-4B75-B30E-4E09C378395C}"/>
              </a:ext>
            </a:extLst>
          </p:cNvPr>
          <p:cNvSpPr>
            <a:spLocks noGrp="1"/>
          </p:cNvSpPr>
          <p:nvPr>
            <p:ph type="sldNum" sz="quarter" idx="10"/>
          </p:nvPr>
        </p:nvSpPr>
        <p:spPr/>
        <p:txBody>
          <a:bodyPr/>
          <a:lstStyle/>
          <a:p>
            <a:pPr>
              <a:defRPr/>
            </a:pPr>
            <a:fld id="{34CB328D-4FA9-4DE4-BAB4-37B5912FCBB0}" type="slidenum">
              <a:rPr lang="en-US" altLang="zh-CN" smtClean="0"/>
              <a:pPr>
                <a:defRPr/>
              </a:pPr>
              <a:t>6</a:t>
            </a:fld>
            <a:endParaRPr lang="en-US" altLang="zh-CN"/>
          </a:p>
        </p:txBody>
      </p:sp>
    </p:spTree>
    <p:extLst>
      <p:ext uri="{BB962C8B-B14F-4D97-AF65-F5344CB8AC3E}">
        <p14:creationId xmlns:p14="http://schemas.microsoft.com/office/powerpoint/2010/main" val="1565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5261DD-7B4E-4754-9F52-7AC2CD6FCB23}"/>
              </a:ext>
            </a:extLst>
          </p:cNvPr>
          <p:cNvSpPr>
            <a:spLocks noGrp="1"/>
          </p:cNvSpPr>
          <p:nvPr>
            <p:ph type="title"/>
          </p:nvPr>
        </p:nvSpPr>
        <p:spPr/>
        <p:txBody>
          <a:bodyPr/>
          <a:lstStyle/>
          <a:p>
            <a:r>
              <a:rPr lang="en-US" altLang="zh-CN" dirty="0"/>
              <a:t>Timeline for all the FE ASICs - TPC</a:t>
            </a:r>
            <a:endParaRPr lang="zh-CN" altLang="en-US" dirty="0"/>
          </a:p>
        </p:txBody>
      </p:sp>
      <p:sp>
        <p:nvSpPr>
          <p:cNvPr id="3" name="内容占位符 2">
            <a:extLst>
              <a:ext uri="{FF2B5EF4-FFF2-40B4-BE49-F238E27FC236}">
                <a16:creationId xmlns:a16="http://schemas.microsoft.com/office/drawing/2014/main" id="{19B9D257-7EED-4F05-8C52-B2EBF1DD0A99}"/>
              </a:ext>
            </a:extLst>
          </p:cNvPr>
          <p:cNvSpPr>
            <a:spLocks noGrp="1"/>
          </p:cNvSpPr>
          <p:nvPr>
            <p:ph idx="1"/>
          </p:nvPr>
        </p:nvSpPr>
        <p:spPr/>
        <p:txBody>
          <a:bodyPr/>
          <a:lstStyle/>
          <a:p>
            <a:r>
              <a:rPr lang="en-US" altLang="zh-CN" dirty="0"/>
              <a:t>2025</a:t>
            </a:r>
            <a:r>
              <a:rPr lang="zh-CN" altLang="en-US" dirty="0"/>
              <a:t>：</a:t>
            </a:r>
            <a:endParaRPr lang="en-US" altLang="zh-CN" dirty="0"/>
          </a:p>
          <a:p>
            <a:pPr lvl="1"/>
            <a:r>
              <a:rPr lang="en-US" altLang="zh-CN" dirty="0" err="1"/>
              <a:t>Beamtest</a:t>
            </a:r>
            <a:r>
              <a:rPr lang="en-US" altLang="zh-CN" dirty="0"/>
              <a:t> with TPC module based on current TEPIX chip.</a:t>
            </a:r>
          </a:p>
          <a:p>
            <a:pPr lvl="1"/>
            <a:r>
              <a:rPr lang="en-US" altLang="zh-CN" dirty="0"/>
              <a:t>Detector optimization for a final pixel size.</a:t>
            </a:r>
          </a:p>
          <a:p>
            <a:r>
              <a:rPr lang="en-US" altLang="zh-CN" dirty="0"/>
              <a:t>2026</a:t>
            </a:r>
            <a:r>
              <a:rPr lang="zh-CN" altLang="en-US" dirty="0"/>
              <a:t>：</a:t>
            </a:r>
            <a:endParaRPr lang="en-US" altLang="zh-CN" dirty="0"/>
          </a:p>
          <a:p>
            <a:pPr lvl="1"/>
            <a:r>
              <a:rPr lang="en-US" altLang="zh-CN" dirty="0"/>
              <a:t>Chip optimization with the final detector design</a:t>
            </a:r>
          </a:p>
          <a:p>
            <a:pPr lvl="1"/>
            <a:r>
              <a:rPr lang="en-US" altLang="zh-CN" dirty="0"/>
              <a:t>Chip test</a:t>
            </a:r>
          </a:p>
          <a:p>
            <a:r>
              <a:rPr lang="en-US" altLang="zh-CN" dirty="0"/>
              <a:t>2027</a:t>
            </a:r>
            <a:r>
              <a:rPr lang="zh-CN" altLang="en-US" dirty="0"/>
              <a:t>：</a:t>
            </a:r>
            <a:endParaRPr lang="en-US" altLang="zh-CN" dirty="0"/>
          </a:p>
          <a:p>
            <a:pPr lvl="1"/>
            <a:r>
              <a:rPr lang="en-US" altLang="zh-CN" dirty="0"/>
              <a:t>Prototype with the final detector &amp; final chip</a:t>
            </a:r>
          </a:p>
          <a:p>
            <a:pPr lvl="1"/>
            <a:r>
              <a:rPr lang="en-US" altLang="zh-CN" dirty="0" err="1"/>
              <a:t>Beamtest</a:t>
            </a:r>
            <a:r>
              <a:rPr lang="en-US" altLang="zh-CN" dirty="0"/>
              <a:t> with the final module</a:t>
            </a:r>
          </a:p>
          <a:p>
            <a:endParaRPr lang="zh-CN" altLang="en-US" dirty="0"/>
          </a:p>
        </p:txBody>
      </p:sp>
      <p:sp>
        <p:nvSpPr>
          <p:cNvPr id="4" name="灯片编号占位符 3">
            <a:extLst>
              <a:ext uri="{FF2B5EF4-FFF2-40B4-BE49-F238E27FC236}">
                <a16:creationId xmlns:a16="http://schemas.microsoft.com/office/drawing/2014/main" id="{D013507B-A508-4E64-B378-98317651BA83}"/>
              </a:ext>
            </a:extLst>
          </p:cNvPr>
          <p:cNvSpPr>
            <a:spLocks noGrp="1"/>
          </p:cNvSpPr>
          <p:nvPr>
            <p:ph type="sldNum" sz="quarter" idx="10"/>
          </p:nvPr>
        </p:nvSpPr>
        <p:spPr/>
        <p:txBody>
          <a:bodyPr/>
          <a:lstStyle/>
          <a:p>
            <a:pPr>
              <a:defRPr/>
            </a:pPr>
            <a:fld id="{34CB328D-4FA9-4DE4-BAB4-37B5912FCBB0}" type="slidenum">
              <a:rPr lang="en-US" altLang="zh-CN" smtClean="0"/>
              <a:pPr>
                <a:defRPr/>
              </a:pPr>
              <a:t>7</a:t>
            </a:fld>
            <a:endParaRPr lang="en-US" altLang="zh-CN"/>
          </a:p>
        </p:txBody>
      </p:sp>
    </p:spTree>
    <p:extLst>
      <p:ext uri="{BB962C8B-B14F-4D97-AF65-F5344CB8AC3E}">
        <p14:creationId xmlns:p14="http://schemas.microsoft.com/office/powerpoint/2010/main" val="4020716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F8A7B01-E024-4CBC-9214-6FF87C5B8D56}"/>
              </a:ext>
            </a:extLst>
          </p:cNvPr>
          <p:cNvSpPr>
            <a:spLocks noGrp="1"/>
          </p:cNvSpPr>
          <p:nvPr>
            <p:ph type="title"/>
          </p:nvPr>
        </p:nvSpPr>
        <p:spPr/>
        <p:txBody>
          <a:bodyPr/>
          <a:lstStyle/>
          <a:p>
            <a:r>
              <a:rPr lang="en-US" altLang="zh-CN" dirty="0"/>
              <a:t>Timeline for all the FE ASICs – </a:t>
            </a:r>
            <a:r>
              <a:rPr lang="en-US" altLang="zh-CN" dirty="0" err="1"/>
              <a:t>SiPM</a:t>
            </a:r>
            <a:r>
              <a:rPr lang="en-US" altLang="zh-CN" dirty="0"/>
              <a:t> FE for CAL &amp; Muon</a:t>
            </a:r>
            <a:endParaRPr lang="zh-CN" altLang="en-US" dirty="0"/>
          </a:p>
        </p:txBody>
      </p:sp>
      <p:sp>
        <p:nvSpPr>
          <p:cNvPr id="3" name="内容占位符 2">
            <a:extLst>
              <a:ext uri="{FF2B5EF4-FFF2-40B4-BE49-F238E27FC236}">
                <a16:creationId xmlns:a16="http://schemas.microsoft.com/office/drawing/2014/main" id="{107FDA8C-1E95-4820-BC53-4A9D1126DEFF}"/>
              </a:ext>
            </a:extLst>
          </p:cNvPr>
          <p:cNvSpPr>
            <a:spLocks noGrp="1"/>
          </p:cNvSpPr>
          <p:nvPr>
            <p:ph idx="1"/>
          </p:nvPr>
        </p:nvSpPr>
        <p:spPr>
          <a:xfrm>
            <a:off x="609600" y="989013"/>
            <a:ext cx="11103024" cy="2439987"/>
          </a:xfrm>
        </p:spPr>
        <p:txBody>
          <a:bodyPr/>
          <a:lstStyle/>
          <a:p>
            <a:r>
              <a:rPr lang="en-US" altLang="zh-CN" dirty="0">
                <a:solidFill>
                  <a:srgbClr val="C00000"/>
                </a:solidFill>
              </a:rPr>
              <a:t>2024</a:t>
            </a:r>
            <a:r>
              <a:rPr lang="zh-CN" altLang="en-US" dirty="0">
                <a:solidFill>
                  <a:srgbClr val="C00000"/>
                </a:solidFill>
              </a:rPr>
              <a:t>：</a:t>
            </a:r>
            <a:endParaRPr lang="en-US" altLang="zh-CN" dirty="0">
              <a:solidFill>
                <a:srgbClr val="C00000"/>
              </a:solidFill>
            </a:endParaRPr>
          </a:p>
          <a:p>
            <a:pPr lvl="1"/>
            <a:r>
              <a:rPr lang="en-US" altLang="zh-CN" dirty="0">
                <a:solidFill>
                  <a:srgbClr val="C00000"/>
                </a:solidFill>
              </a:rPr>
              <a:t>Detector’s final requirements to FE</a:t>
            </a:r>
          </a:p>
          <a:p>
            <a:pPr lvl="1"/>
            <a:r>
              <a:rPr lang="en-US" altLang="zh-CN" dirty="0" err="1">
                <a:solidFill>
                  <a:srgbClr val="C00000"/>
                </a:solidFill>
              </a:rPr>
              <a:t>SiPM’s</a:t>
            </a:r>
            <a:r>
              <a:rPr lang="en-US" altLang="zh-CN" dirty="0">
                <a:solidFill>
                  <a:srgbClr val="C00000"/>
                </a:solidFill>
              </a:rPr>
              <a:t> final selection for FE design</a:t>
            </a:r>
          </a:p>
          <a:p>
            <a:r>
              <a:rPr lang="en-US" altLang="zh-CN" dirty="0"/>
              <a:t>2025</a:t>
            </a:r>
            <a:r>
              <a:rPr lang="zh-CN" altLang="en-US" dirty="0"/>
              <a:t>：</a:t>
            </a:r>
            <a:endParaRPr lang="en-US" altLang="zh-CN" dirty="0"/>
          </a:p>
          <a:p>
            <a:pPr lvl="1"/>
            <a:r>
              <a:rPr lang="en-US" altLang="zh-CN" dirty="0"/>
              <a:t>The first version of </a:t>
            </a:r>
            <a:r>
              <a:rPr lang="en-US" altLang="zh-CN" dirty="0" err="1"/>
              <a:t>SiPM</a:t>
            </a:r>
            <a:r>
              <a:rPr lang="en-US" altLang="zh-CN" dirty="0"/>
              <a:t> ASIC: with main analog performance and basic digital functionality </a:t>
            </a:r>
          </a:p>
          <a:p>
            <a:pPr lvl="1"/>
            <a:r>
              <a:rPr lang="en-US" altLang="zh-CN" dirty="0"/>
              <a:t>Test &amp; verification of the </a:t>
            </a:r>
            <a:r>
              <a:rPr lang="en-US" altLang="zh-CN" dirty="0" err="1"/>
              <a:t>SiPM</a:t>
            </a:r>
            <a:r>
              <a:rPr lang="en-US" altLang="zh-CN" dirty="0"/>
              <a:t> ASIC 1</a:t>
            </a:r>
            <a:r>
              <a:rPr lang="en-US" altLang="zh-CN" baseline="30000" dirty="0"/>
              <a:t>st</a:t>
            </a:r>
            <a:r>
              <a:rPr lang="en-US" altLang="zh-CN" dirty="0"/>
              <a:t> with main performance </a:t>
            </a:r>
          </a:p>
          <a:p>
            <a:endParaRPr lang="zh-CN" altLang="en-US" dirty="0"/>
          </a:p>
          <a:p>
            <a:endParaRPr lang="zh-CN" altLang="en-US" dirty="0"/>
          </a:p>
        </p:txBody>
      </p:sp>
      <p:sp>
        <p:nvSpPr>
          <p:cNvPr id="4" name="灯片编号占位符 3">
            <a:extLst>
              <a:ext uri="{FF2B5EF4-FFF2-40B4-BE49-F238E27FC236}">
                <a16:creationId xmlns:a16="http://schemas.microsoft.com/office/drawing/2014/main" id="{954CAE02-1F8F-4C00-A9AB-11D7303C3FD7}"/>
              </a:ext>
            </a:extLst>
          </p:cNvPr>
          <p:cNvSpPr>
            <a:spLocks noGrp="1"/>
          </p:cNvSpPr>
          <p:nvPr>
            <p:ph type="sldNum" sz="quarter" idx="10"/>
          </p:nvPr>
        </p:nvSpPr>
        <p:spPr/>
        <p:txBody>
          <a:bodyPr/>
          <a:lstStyle/>
          <a:p>
            <a:pPr>
              <a:defRPr/>
            </a:pPr>
            <a:fld id="{34CB328D-4FA9-4DE4-BAB4-37B5912FCBB0}" type="slidenum">
              <a:rPr lang="en-US" altLang="zh-CN" smtClean="0"/>
              <a:pPr>
                <a:defRPr/>
              </a:pPr>
              <a:t>8</a:t>
            </a:fld>
            <a:endParaRPr lang="en-US" altLang="zh-CN"/>
          </a:p>
        </p:txBody>
      </p:sp>
      <p:sp>
        <p:nvSpPr>
          <p:cNvPr id="5" name="内容占位符 2">
            <a:extLst>
              <a:ext uri="{FF2B5EF4-FFF2-40B4-BE49-F238E27FC236}">
                <a16:creationId xmlns:a16="http://schemas.microsoft.com/office/drawing/2014/main" id="{11DF9F49-A0D3-4D48-9EC1-884277087FA7}"/>
              </a:ext>
            </a:extLst>
          </p:cNvPr>
          <p:cNvSpPr txBox="1">
            <a:spLocks/>
          </p:cNvSpPr>
          <p:nvPr/>
        </p:nvSpPr>
        <p:spPr bwMode="auto">
          <a:xfrm>
            <a:off x="609599" y="3388810"/>
            <a:ext cx="5212161" cy="3208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1">
              <a:spcBef>
                <a:spcPct val="20000"/>
              </a:spcBef>
              <a:spcAft>
                <a:spcPct val="0"/>
              </a:spcAft>
              <a:buChar char="•"/>
              <a:defRPr sz="2400" b="1">
                <a:solidFill>
                  <a:schemeClr val="tx1"/>
                </a:solidFill>
                <a:latin typeface="Times New Roman" pitchFamily="18" charset="0"/>
                <a:ea typeface="黑体" pitchFamily="49" charset="-122"/>
                <a:cs typeface="Times New Roman" pitchFamily="18" charset="0"/>
              </a:defRPr>
            </a:lvl1pPr>
            <a:lvl2pPr marL="742950" indent="-285750" algn="l" rtl="0" eaLnBrk="0" fontAlgn="base" hangingPunct="1">
              <a:spcBef>
                <a:spcPct val="20000"/>
              </a:spcBef>
              <a:spcAft>
                <a:spcPct val="0"/>
              </a:spcAft>
              <a:buChar char="–"/>
              <a:defRPr sz="2000" b="1">
                <a:solidFill>
                  <a:schemeClr val="tx1"/>
                </a:solidFill>
                <a:latin typeface="Times New Roman" pitchFamily="18" charset="0"/>
                <a:ea typeface="黑体" pitchFamily="49" charset="-122"/>
                <a:cs typeface="Times New Roman" pitchFamily="18" charset="0"/>
              </a:defRPr>
            </a:lvl2pPr>
            <a:lvl3pPr marL="1143000" indent="-228600" algn="l" rtl="0" eaLnBrk="0" fontAlgn="base" hangingPunct="1">
              <a:spcBef>
                <a:spcPct val="20000"/>
              </a:spcBef>
              <a:spcAft>
                <a:spcPct val="0"/>
              </a:spcAft>
              <a:buFont typeface="Wingdings" pitchFamily="2" charset="2"/>
              <a:buChar char="Ø"/>
              <a:defRPr sz="1800" b="1">
                <a:solidFill>
                  <a:schemeClr val="tx1"/>
                </a:solidFill>
                <a:latin typeface="Times New Roman" pitchFamily="18" charset="0"/>
                <a:ea typeface="黑体" pitchFamily="49" charset="-122"/>
                <a:cs typeface="Times New Roman" pitchFamily="18" charset="0"/>
              </a:defRPr>
            </a:lvl3pPr>
            <a:lvl4pPr marL="1600200" indent="-228600" algn="l" rtl="0" eaLnBrk="0" fontAlgn="base" hangingPunct="1">
              <a:spcBef>
                <a:spcPct val="20000"/>
              </a:spcBef>
              <a:spcAft>
                <a:spcPct val="0"/>
              </a:spcAft>
              <a:buChar char="–"/>
              <a:defRPr sz="1600" b="1">
                <a:solidFill>
                  <a:schemeClr val="tx1"/>
                </a:solidFill>
                <a:latin typeface="Times New Roman" pitchFamily="18" charset="0"/>
                <a:ea typeface="黑体" pitchFamily="49" charset="-122"/>
                <a:cs typeface="Times New Roman" pitchFamily="18" charset="0"/>
              </a:defRPr>
            </a:lvl4pPr>
            <a:lvl5pPr marL="2057400" indent="-228600" algn="l" rtl="0" eaLnBrk="0" fontAlgn="base" hangingPunct="1">
              <a:spcBef>
                <a:spcPct val="20000"/>
              </a:spcBef>
              <a:spcAft>
                <a:spcPct val="0"/>
              </a:spcAft>
              <a:buChar char="»"/>
              <a:defRPr sz="1600" b="1">
                <a:solidFill>
                  <a:schemeClr val="tx1"/>
                </a:solidFill>
                <a:latin typeface="Times New Roman" pitchFamily="18" charset="0"/>
                <a:ea typeface="黑体" pitchFamily="49" charset="-122"/>
                <a:cs typeface="Times New Roman" pitchFamily="18" charset="0"/>
              </a:defRPr>
            </a:lvl5pPr>
            <a:lvl6pPr marL="2514600" indent="-228600" algn="l" rtl="0" fontAlgn="base">
              <a:spcBef>
                <a:spcPct val="20000"/>
              </a:spcBef>
              <a:spcAft>
                <a:spcPct val="0"/>
              </a:spcAft>
              <a:buChar char="»"/>
              <a:defRPr sz="1600" b="1">
                <a:solidFill>
                  <a:schemeClr val="tx1"/>
                </a:solidFill>
                <a:latin typeface="+mn-lt"/>
                <a:ea typeface="+mn-ea"/>
              </a:defRPr>
            </a:lvl6pPr>
            <a:lvl7pPr marL="2971800" indent="-228600" algn="l" rtl="0" fontAlgn="base">
              <a:spcBef>
                <a:spcPct val="20000"/>
              </a:spcBef>
              <a:spcAft>
                <a:spcPct val="0"/>
              </a:spcAft>
              <a:buChar char="»"/>
              <a:defRPr sz="1600" b="1">
                <a:solidFill>
                  <a:schemeClr val="tx1"/>
                </a:solidFill>
                <a:latin typeface="+mn-lt"/>
                <a:ea typeface="+mn-ea"/>
              </a:defRPr>
            </a:lvl7pPr>
            <a:lvl8pPr marL="3429000" indent="-228600" algn="l" rtl="0" fontAlgn="base">
              <a:spcBef>
                <a:spcPct val="20000"/>
              </a:spcBef>
              <a:spcAft>
                <a:spcPct val="0"/>
              </a:spcAft>
              <a:buChar char="»"/>
              <a:defRPr sz="1600" b="1">
                <a:solidFill>
                  <a:schemeClr val="tx1"/>
                </a:solidFill>
                <a:latin typeface="+mn-lt"/>
                <a:ea typeface="+mn-ea"/>
              </a:defRPr>
            </a:lvl8pPr>
            <a:lvl9pPr marL="3886200" indent="-228600" algn="l" rtl="0" fontAlgn="base">
              <a:spcBef>
                <a:spcPct val="20000"/>
              </a:spcBef>
              <a:spcAft>
                <a:spcPct val="0"/>
              </a:spcAft>
              <a:buChar char="»"/>
              <a:defRPr sz="1600" b="1">
                <a:solidFill>
                  <a:schemeClr val="tx1"/>
                </a:solidFill>
                <a:latin typeface="+mn-lt"/>
                <a:ea typeface="+mn-ea"/>
              </a:defRPr>
            </a:lvl9pPr>
          </a:lstStyle>
          <a:p>
            <a:pPr algn="ctr"/>
            <a:r>
              <a:rPr lang="en-US" altLang="zh-CN" sz="2000" kern="0" dirty="0"/>
              <a:t>If mostly verified </a:t>
            </a:r>
          </a:p>
          <a:p>
            <a:r>
              <a:rPr lang="en-US" altLang="zh-CN" sz="2000" kern="0" dirty="0"/>
              <a:t>2026</a:t>
            </a:r>
            <a:r>
              <a:rPr lang="zh-CN" altLang="en-US" sz="2000" kern="0" dirty="0"/>
              <a:t>：</a:t>
            </a:r>
            <a:endParaRPr lang="en-US" altLang="zh-CN" sz="2000" kern="0" dirty="0"/>
          </a:p>
          <a:p>
            <a:pPr lvl="1"/>
            <a:r>
              <a:rPr lang="en-US" altLang="zh-CN" sz="1600" kern="0" dirty="0"/>
              <a:t>Chip debugging &amp; optimization (2</a:t>
            </a:r>
            <a:r>
              <a:rPr lang="en-US" altLang="zh-CN" sz="1600" kern="0" baseline="30000" dirty="0"/>
              <a:t>nd</a:t>
            </a:r>
            <a:r>
              <a:rPr lang="en-US" altLang="zh-CN" sz="1600" kern="0" dirty="0"/>
              <a:t> MPW)</a:t>
            </a:r>
          </a:p>
          <a:p>
            <a:r>
              <a:rPr lang="en-US" altLang="zh-CN" sz="2000" kern="0" dirty="0"/>
              <a:t>2027</a:t>
            </a:r>
            <a:r>
              <a:rPr lang="zh-CN" altLang="en-US" sz="2000" kern="0" dirty="0"/>
              <a:t>：</a:t>
            </a:r>
            <a:endParaRPr lang="en-US" altLang="zh-CN" sz="2000" kern="0" dirty="0"/>
          </a:p>
          <a:p>
            <a:pPr lvl="1"/>
            <a:r>
              <a:rPr lang="en-US" altLang="zh-CN" sz="1600" kern="0" dirty="0"/>
              <a:t>1</a:t>
            </a:r>
            <a:r>
              <a:rPr lang="en-US" altLang="zh-CN" sz="1600" kern="0" baseline="30000" dirty="0"/>
              <a:t>st</a:t>
            </a:r>
            <a:r>
              <a:rPr lang="en-US" altLang="zh-CN" sz="1600" kern="0" dirty="0"/>
              <a:t> Engineering </a:t>
            </a:r>
          </a:p>
          <a:p>
            <a:pPr lvl="1"/>
            <a:r>
              <a:rPr lang="en-US" altLang="zh-CN" sz="1600" kern="0" dirty="0"/>
              <a:t>Prototype for the 7000chn HCAL</a:t>
            </a:r>
          </a:p>
          <a:p>
            <a:pPr lvl="1"/>
            <a:endParaRPr lang="en-US" altLang="zh-CN" sz="1600" kern="0" dirty="0"/>
          </a:p>
          <a:p>
            <a:r>
              <a:rPr lang="en-US" altLang="zh-CN" sz="2000" kern="0" dirty="0"/>
              <a:t>Comment:</a:t>
            </a:r>
          </a:p>
          <a:p>
            <a:pPr lvl="1"/>
            <a:r>
              <a:rPr lang="en-US" altLang="zh-CN" sz="1600" kern="0" dirty="0"/>
              <a:t>Rough price of the existing chip is too high for a mass production prototype </a:t>
            </a:r>
          </a:p>
          <a:p>
            <a:pPr lvl="1"/>
            <a:r>
              <a:rPr lang="en-US" altLang="zh-CN" sz="1600" kern="0" dirty="0"/>
              <a:t>Self-R&amp;D is necessary for the final CEPC ECAL</a:t>
            </a:r>
          </a:p>
          <a:p>
            <a:pPr lvl="1"/>
            <a:endParaRPr lang="zh-CN" altLang="en-US" sz="1600" kern="0" dirty="0"/>
          </a:p>
        </p:txBody>
      </p:sp>
      <p:sp>
        <p:nvSpPr>
          <p:cNvPr id="6" name="内容占位符 2">
            <a:extLst>
              <a:ext uri="{FF2B5EF4-FFF2-40B4-BE49-F238E27FC236}">
                <a16:creationId xmlns:a16="http://schemas.microsoft.com/office/drawing/2014/main" id="{65136F4B-2B1E-4724-979B-4FFC0F04C0F4}"/>
              </a:ext>
            </a:extLst>
          </p:cNvPr>
          <p:cNvSpPr txBox="1">
            <a:spLocks/>
          </p:cNvSpPr>
          <p:nvPr/>
        </p:nvSpPr>
        <p:spPr bwMode="auto">
          <a:xfrm>
            <a:off x="5951984" y="3431179"/>
            <a:ext cx="5630416" cy="3208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1">
              <a:spcBef>
                <a:spcPct val="20000"/>
              </a:spcBef>
              <a:spcAft>
                <a:spcPct val="0"/>
              </a:spcAft>
              <a:buChar char="•"/>
              <a:defRPr sz="2400" b="1">
                <a:solidFill>
                  <a:schemeClr val="tx1"/>
                </a:solidFill>
                <a:latin typeface="Times New Roman" pitchFamily="18" charset="0"/>
                <a:ea typeface="黑体" pitchFamily="49" charset="-122"/>
                <a:cs typeface="Times New Roman" pitchFamily="18" charset="0"/>
              </a:defRPr>
            </a:lvl1pPr>
            <a:lvl2pPr marL="742950" indent="-285750" algn="l" rtl="0" eaLnBrk="0" fontAlgn="base" hangingPunct="1">
              <a:spcBef>
                <a:spcPct val="20000"/>
              </a:spcBef>
              <a:spcAft>
                <a:spcPct val="0"/>
              </a:spcAft>
              <a:buChar char="–"/>
              <a:defRPr sz="2000" b="1">
                <a:solidFill>
                  <a:schemeClr val="tx1"/>
                </a:solidFill>
                <a:latin typeface="Times New Roman" pitchFamily="18" charset="0"/>
                <a:ea typeface="黑体" pitchFamily="49" charset="-122"/>
                <a:cs typeface="Times New Roman" pitchFamily="18" charset="0"/>
              </a:defRPr>
            </a:lvl2pPr>
            <a:lvl3pPr marL="1143000" indent="-228600" algn="l" rtl="0" eaLnBrk="0" fontAlgn="base" hangingPunct="1">
              <a:spcBef>
                <a:spcPct val="20000"/>
              </a:spcBef>
              <a:spcAft>
                <a:spcPct val="0"/>
              </a:spcAft>
              <a:buFont typeface="Wingdings" pitchFamily="2" charset="2"/>
              <a:buChar char="Ø"/>
              <a:defRPr sz="1800" b="1">
                <a:solidFill>
                  <a:schemeClr val="tx1"/>
                </a:solidFill>
                <a:latin typeface="Times New Roman" pitchFamily="18" charset="0"/>
                <a:ea typeface="黑体" pitchFamily="49" charset="-122"/>
                <a:cs typeface="Times New Roman" pitchFamily="18" charset="0"/>
              </a:defRPr>
            </a:lvl3pPr>
            <a:lvl4pPr marL="1600200" indent="-228600" algn="l" rtl="0" eaLnBrk="0" fontAlgn="base" hangingPunct="1">
              <a:spcBef>
                <a:spcPct val="20000"/>
              </a:spcBef>
              <a:spcAft>
                <a:spcPct val="0"/>
              </a:spcAft>
              <a:buChar char="–"/>
              <a:defRPr sz="1600" b="1">
                <a:solidFill>
                  <a:schemeClr val="tx1"/>
                </a:solidFill>
                <a:latin typeface="Times New Roman" pitchFamily="18" charset="0"/>
                <a:ea typeface="黑体" pitchFamily="49" charset="-122"/>
                <a:cs typeface="Times New Roman" pitchFamily="18" charset="0"/>
              </a:defRPr>
            </a:lvl4pPr>
            <a:lvl5pPr marL="2057400" indent="-228600" algn="l" rtl="0" eaLnBrk="0" fontAlgn="base" hangingPunct="1">
              <a:spcBef>
                <a:spcPct val="20000"/>
              </a:spcBef>
              <a:spcAft>
                <a:spcPct val="0"/>
              </a:spcAft>
              <a:buChar char="»"/>
              <a:defRPr sz="1600" b="1">
                <a:solidFill>
                  <a:schemeClr val="tx1"/>
                </a:solidFill>
                <a:latin typeface="Times New Roman" pitchFamily="18" charset="0"/>
                <a:ea typeface="黑体" pitchFamily="49" charset="-122"/>
                <a:cs typeface="Times New Roman" pitchFamily="18" charset="0"/>
              </a:defRPr>
            </a:lvl5pPr>
            <a:lvl6pPr marL="2514600" indent="-228600" algn="l" rtl="0" fontAlgn="base">
              <a:spcBef>
                <a:spcPct val="20000"/>
              </a:spcBef>
              <a:spcAft>
                <a:spcPct val="0"/>
              </a:spcAft>
              <a:buChar char="»"/>
              <a:defRPr sz="1600" b="1">
                <a:solidFill>
                  <a:schemeClr val="tx1"/>
                </a:solidFill>
                <a:latin typeface="+mn-lt"/>
                <a:ea typeface="+mn-ea"/>
              </a:defRPr>
            </a:lvl6pPr>
            <a:lvl7pPr marL="2971800" indent="-228600" algn="l" rtl="0" fontAlgn="base">
              <a:spcBef>
                <a:spcPct val="20000"/>
              </a:spcBef>
              <a:spcAft>
                <a:spcPct val="0"/>
              </a:spcAft>
              <a:buChar char="»"/>
              <a:defRPr sz="1600" b="1">
                <a:solidFill>
                  <a:schemeClr val="tx1"/>
                </a:solidFill>
                <a:latin typeface="+mn-lt"/>
                <a:ea typeface="+mn-ea"/>
              </a:defRPr>
            </a:lvl7pPr>
            <a:lvl8pPr marL="3429000" indent="-228600" algn="l" rtl="0" fontAlgn="base">
              <a:spcBef>
                <a:spcPct val="20000"/>
              </a:spcBef>
              <a:spcAft>
                <a:spcPct val="0"/>
              </a:spcAft>
              <a:buChar char="»"/>
              <a:defRPr sz="1600" b="1">
                <a:solidFill>
                  <a:schemeClr val="tx1"/>
                </a:solidFill>
                <a:latin typeface="+mn-lt"/>
                <a:ea typeface="+mn-ea"/>
              </a:defRPr>
            </a:lvl8pPr>
            <a:lvl9pPr marL="3886200" indent="-228600" algn="l" rtl="0" fontAlgn="base">
              <a:spcBef>
                <a:spcPct val="20000"/>
              </a:spcBef>
              <a:spcAft>
                <a:spcPct val="0"/>
              </a:spcAft>
              <a:buChar char="»"/>
              <a:defRPr sz="1600" b="1">
                <a:solidFill>
                  <a:schemeClr val="tx1"/>
                </a:solidFill>
                <a:latin typeface="+mn-lt"/>
                <a:ea typeface="+mn-ea"/>
              </a:defRPr>
            </a:lvl9pPr>
          </a:lstStyle>
          <a:p>
            <a:pPr algn="ctr"/>
            <a:r>
              <a:rPr lang="en-US" altLang="zh-CN" sz="2000" kern="0" dirty="0"/>
              <a:t>If critical issues found</a:t>
            </a:r>
          </a:p>
          <a:p>
            <a:r>
              <a:rPr lang="en-US" altLang="zh-CN" sz="2000" kern="0" dirty="0"/>
              <a:t>2026</a:t>
            </a:r>
            <a:r>
              <a:rPr lang="zh-CN" altLang="en-US" sz="2000" kern="0" dirty="0"/>
              <a:t>：</a:t>
            </a:r>
            <a:endParaRPr lang="en-US" altLang="zh-CN" sz="2000" kern="0" dirty="0"/>
          </a:p>
          <a:p>
            <a:pPr lvl="1"/>
            <a:r>
              <a:rPr lang="en-US" altLang="zh-CN" sz="1600" kern="0" dirty="0"/>
              <a:t>Contact for existing chip (minor modification might needed); find for (international) collaboration  </a:t>
            </a:r>
          </a:p>
          <a:p>
            <a:r>
              <a:rPr lang="en-US" altLang="zh-CN" sz="2000" kern="0" dirty="0"/>
              <a:t>2027</a:t>
            </a:r>
            <a:r>
              <a:rPr lang="zh-CN" altLang="en-US" sz="2000" kern="0" dirty="0"/>
              <a:t>：</a:t>
            </a:r>
            <a:endParaRPr lang="en-US" altLang="zh-CN" sz="2000" kern="0" dirty="0"/>
          </a:p>
          <a:p>
            <a:pPr lvl="1"/>
            <a:r>
              <a:rPr lang="en-US" altLang="zh-CN" sz="1600" kern="0" dirty="0"/>
              <a:t>7000chn HCAL prototype based on xxx chip</a:t>
            </a:r>
          </a:p>
          <a:p>
            <a:endParaRPr lang="en-US" altLang="zh-CN" sz="2000" kern="0" dirty="0"/>
          </a:p>
          <a:p>
            <a:r>
              <a:rPr lang="en-US" altLang="zh-CN" sz="2000" kern="0" dirty="0"/>
              <a:t>2026~2029</a:t>
            </a:r>
            <a:r>
              <a:rPr lang="zh-CN" altLang="en-US" sz="2000" kern="0" dirty="0"/>
              <a:t>：</a:t>
            </a:r>
            <a:endParaRPr lang="en-US" altLang="zh-CN" sz="2000" kern="0" dirty="0"/>
          </a:p>
          <a:p>
            <a:pPr lvl="1"/>
            <a:r>
              <a:rPr lang="en-US" altLang="zh-CN" sz="1600" dirty="0" err="1"/>
              <a:t>SiPM</a:t>
            </a:r>
            <a:r>
              <a:rPr lang="en-US" altLang="zh-CN" sz="1600" dirty="0"/>
              <a:t> ASIC design with 2 MPW + 1~2 engineering run, aiming for real CEPC CAL</a:t>
            </a:r>
          </a:p>
          <a:p>
            <a:pPr lvl="1"/>
            <a:endParaRPr lang="en-US" altLang="zh-CN" sz="1600" kern="0" dirty="0"/>
          </a:p>
        </p:txBody>
      </p:sp>
      <p:cxnSp>
        <p:nvCxnSpPr>
          <p:cNvPr id="8" name="直接箭头连接符 7">
            <a:extLst>
              <a:ext uri="{FF2B5EF4-FFF2-40B4-BE49-F238E27FC236}">
                <a16:creationId xmlns:a16="http://schemas.microsoft.com/office/drawing/2014/main" id="{CB7E7C53-A271-4D6F-B31E-EB921AAE7F1D}"/>
              </a:ext>
            </a:extLst>
          </p:cNvPr>
          <p:cNvCxnSpPr>
            <a:cxnSpLocks/>
          </p:cNvCxnSpPr>
          <p:nvPr/>
        </p:nvCxnSpPr>
        <p:spPr>
          <a:xfrm flipH="1">
            <a:off x="4439816" y="3356992"/>
            <a:ext cx="936104" cy="216024"/>
          </a:xfrm>
          <a:prstGeom prst="straightConnector1">
            <a:avLst/>
          </a:prstGeom>
          <a:ln w="25400" cmpd="sng">
            <a:solidFill>
              <a:schemeClr val="accent2">
                <a:lumMod val="60000"/>
                <a:lumOff val="40000"/>
              </a:schemeClr>
            </a:solidFill>
            <a:tailEnd type="triangle"/>
          </a:ln>
          <a:effectLst/>
        </p:spPr>
        <p:style>
          <a:lnRef idx="1">
            <a:schemeClr val="accent1"/>
          </a:lnRef>
          <a:fillRef idx="0">
            <a:schemeClr val="accent1"/>
          </a:fillRef>
          <a:effectRef idx="0">
            <a:schemeClr val="accent1"/>
          </a:effectRef>
          <a:fontRef idx="minor">
            <a:schemeClr val="tx1"/>
          </a:fontRef>
        </p:style>
      </p:cxnSp>
      <p:cxnSp>
        <p:nvCxnSpPr>
          <p:cNvPr id="10" name="直接箭头连接符 9">
            <a:extLst>
              <a:ext uri="{FF2B5EF4-FFF2-40B4-BE49-F238E27FC236}">
                <a16:creationId xmlns:a16="http://schemas.microsoft.com/office/drawing/2014/main" id="{88785FDE-EAD8-47CA-8D9F-E973B508029E}"/>
              </a:ext>
            </a:extLst>
          </p:cNvPr>
          <p:cNvCxnSpPr>
            <a:cxnSpLocks/>
          </p:cNvCxnSpPr>
          <p:nvPr/>
        </p:nvCxnSpPr>
        <p:spPr>
          <a:xfrm>
            <a:off x="5375920" y="3356992"/>
            <a:ext cx="1512168" cy="288032"/>
          </a:xfrm>
          <a:prstGeom prst="straightConnector1">
            <a:avLst/>
          </a:prstGeom>
          <a:ln w="25400" cmpd="sng">
            <a:solidFill>
              <a:schemeClr val="accent2">
                <a:lumMod val="60000"/>
                <a:lumOff val="40000"/>
              </a:schemeClr>
            </a:solidFill>
            <a:tailEnd type="triangle"/>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984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61C4F9-82AA-483A-815A-E94326C841AA}"/>
              </a:ext>
            </a:extLst>
          </p:cNvPr>
          <p:cNvSpPr>
            <a:spLocks noGrp="1"/>
          </p:cNvSpPr>
          <p:nvPr>
            <p:ph type="title"/>
          </p:nvPr>
        </p:nvSpPr>
        <p:spPr/>
        <p:txBody>
          <a:bodyPr/>
          <a:lstStyle/>
          <a:p>
            <a:r>
              <a:rPr lang="en-US" altLang="zh-CN" dirty="0"/>
              <a:t>Timeline for all the FE ASICs - OTK</a:t>
            </a:r>
            <a:endParaRPr lang="zh-CN" altLang="en-US" dirty="0"/>
          </a:p>
        </p:txBody>
      </p:sp>
      <p:sp>
        <p:nvSpPr>
          <p:cNvPr id="3" name="内容占位符 2">
            <a:extLst>
              <a:ext uri="{FF2B5EF4-FFF2-40B4-BE49-F238E27FC236}">
                <a16:creationId xmlns:a16="http://schemas.microsoft.com/office/drawing/2014/main" id="{0AB97DD3-BD9C-45A1-B139-CBCCE074F40F}"/>
              </a:ext>
            </a:extLst>
          </p:cNvPr>
          <p:cNvSpPr>
            <a:spLocks noGrp="1"/>
          </p:cNvSpPr>
          <p:nvPr>
            <p:ph idx="1"/>
          </p:nvPr>
        </p:nvSpPr>
        <p:spPr>
          <a:xfrm>
            <a:off x="609600" y="989012"/>
            <a:ext cx="10972800" cy="5868987"/>
          </a:xfrm>
        </p:spPr>
        <p:txBody>
          <a:bodyPr/>
          <a:lstStyle/>
          <a:p>
            <a:r>
              <a:rPr lang="en-US" altLang="zh-CN" sz="2000" dirty="0"/>
              <a:t>For OTK prototype as the recent plan</a:t>
            </a:r>
          </a:p>
          <a:p>
            <a:pPr lvl="1"/>
            <a:r>
              <a:rPr lang="en-US" altLang="zh-CN" sz="1800" dirty="0"/>
              <a:t>2025</a:t>
            </a:r>
            <a:r>
              <a:rPr lang="zh-CN" altLang="en-US" sz="1800" dirty="0"/>
              <a:t>：</a:t>
            </a:r>
            <a:endParaRPr lang="en-US" altLang="zh-CN" sz="1800" dirty="0"/>
          </a:p>
          <a:p>
            <a:pPr lvl="2"/>
            <a:r>
              <a:rPr lang="en-US" altLang="zh-CN" sz="1600" dirty="0"/>
              <a:t>First chip prototype test for the FASTPMT ASIC (FPMROC) (from other project with similar requirement); Chip debugging &amp; optimization</a:t>
            </a:r>
          </a:p>
          <a:p>
            <a:pPr lvl="1"/>
            <a:r>
              <a:rPr lang="en-US" altLang="zh-CN" sz="1800" dirty="0"/>
              <a:t>2026</a:t>
            </a:r>
            <a:r>
              <a:rPr lang="zh-CN" altLang="en-US" sz="1800" dirty="0"/>
              <a:t>：</a:t>
            </a:r>
            <a:endParaRPr lang="en-US" altLang="zh-CN" sz="1800" dirty="0"/>
          </a:p>
          <a:p>
            <a:pPr lvl="2"/>
            <a:r>
              <a:rPr lang="en-US" altLang="zh-CN" sz="1600" dirty="0"/>
              <a:t>FASTPMT ASIC finalization</a:t>
            </a:r>
          </a:p>
          <a:p>
            <a:pPr lvl="1"/>
            <a:r>
              <a:rPr lang="en-US" altLang="zh-CN" sz="1800" dirty="0"/>
              <a:t>2027</a:t>
            </a:r>
            <a:r>
              <a:rPr lang="zh-CN" altLang="en-US" sz="1800" dirty="0"/>
              <a:t>：</a:t>
            </a:r>
            <a:endParaRPr lang="en-US" altLang="zh-CN" sz="1800" dirty="0"/>
          </a:p>
          <a:p>
            <a:pPr lvl="2"/>
            <a:r>
              <a:rPr lang="en-US" altLang="zh-CN" sz="1600" dirty="0"/>
              <a:t>Co-test by FASTPMT ASIC with AC-LGAD sensor prototype </a:t>
            </a:r>
          </a:p>
          <a:p>
            <a:r>
              <a:rPr lang="en-US" altLang="zh-CN" sz="2000" dirty="0"/>
              <a:t>For real CEPC OTK FE-ASIC</a:t>
            </a:r>
          </a:p>
          <a:p>
            <a:pPr lvl="1"/>
            <a:r>
              <a:rPr lang="en-US" altLang="zh-CN" sz="1800" dirty="0"/>
              <a:t>2025</a:t>
            </a:r>
            <a:r>
              <a:rPr lang="zh-CN" altLang="en-US" sz="1800" dirty="0"/>
              <a:t>：</a:t>
            </a:r>
            <a:endParaRPr lang="en-US" altLang="zh-CN" sz="1800" dirty="0"/>
          </a:p>
          <a:p>
            <a:pPr lvl="2"/>
            <a:r>
              <a:rPr lang="en-US" altLang="zh-CN" sz="1600" dirty="0"/>
              <a:t>Detector Cd and size optimization &amp; finalization </a:t>
            </a:r>
          </a:p>
          <a:p>
            <a:pPr lvl="2"/>
            <a:r>
              <a:rPr lang="en-US" altLang="zh-CN" sz="1600" dirty="0"/>
              <a:t>Specification and schemes review for OTK FE </a:t>
            </a:r>
          </a:p>
          <a:p>
            <a:pPr lvl="1"/>
            <a:r>
              <a:rPr lang="en-US" altLang="zh-CN" sz="1800" dirty="0"/>
              <a:t>2026~2029</a:t>
            </a:r>
          </a:p>
          <a:p>
            <a:pPr lvl="2"/>
            <a:r>
              <a:rPr lang="en-US" altLang="zh-CN" sz="1600" dirty="0"/>
              <a:t>OTK FE ASIC design with 2 MPW + 1~2 engineering run</a:t>
            </a:r>
          </a:p>
          <a:p>
            <a:r>
              <a:rPr lang="en-US" altLang="zh-CN" sz="2000" dirty="0"/>
              <a:t>Comment:</a:t>
            </a:r>
          </a:p>
          <a:p>
            <a:pPr lvl="1"/>
            <a:r>
              <a:rPr lang="en-US" altLang="zh-CN" sz="1600" dirty="0"/>
              <a:t>OTK detector R&amp;D can be guaranteed by the previous &amp; ongoing FASTPMT ASIC</a:t>
            </a:r>
          </a:p>
          <a:p>
            <a:pPr lvl="1"/>
            <a:r>
              <a:rPr lang="en-US" altLang="zh-CN" sz="1600" dirty="0"/>
              <a:t>Real CEPC OTK needs detector finalization, which needs time</a:t>
            </a:r>
          </a:p>
          <a:p>
            <a:pPr lvl="1"/>
            <a:r>
              <a:rPr lang="en-US" altLang="zh-CN" sz="1600" dirty="0"/>
              <a:t>Design power can be shifted in timeline between OTK &amp; </a:t>
            </a:r>
            <a:r>
              <a:rPr lang="en-US" altLang="zh-CN" sz="1600" dirty="0" err="1"/>
              <a:t>SiPM</a:t>
            </a:r>
            <a:endParaRPr lang="zh-CN" altLang="en-US" sz="1600" dirty="0"/>
          </a:p>
        </p:txBody>
      </p:sp>
      <p:sp>
        <p:nvSpPr>
          <p:cNvPr id="4" name="灯片编号占位符 3">
            <a:extLst>
              <a:ext uri="{FF2B5EF4-FFF2-40B4-BE49-F238E27FC236}">
                <a16:creationId xmlns:a16="http://schemas.microsoft.com/office/drawing/2014/main" id="{1E27D10F-F3A9-4A87-98D5-B59CD3934123}"/>
              </a:ext>
            </a:extLst>
          </p:cNvPr>
          <p:cNvSpPr>
            <a:spLocks noGrp="1"/>
          </p:cNvSpPr>
          <p:nvPr>
            <p:ph type="sldNum" sz="quarter" idx="10"/>
          </p:nvPr>
        </p:nvSpPr>
        <p:spPr/>
        <p:txBody>
          <a:bodyPr/>
          <a:lstStyle/>
          <a:p>
            <a:pPr>
              <a:defRPr/>
            </a:pPr>
            <a:fld id="{34CB328D-4FA9-4DE4-BAB4-37B5912FCBB0}" type="slidenum">
              <a:rPr lang="en-US" altLang="zh-CN" smtClean="0"/>
              <a:pPr>
                <a:defRPr/>
              </a:pPr>
              <a:t>9</a:t>
            </a:fld>
            <a:endParaRPr lang="en-US" altLang="zh-CN"/>
          </a:p>
        </p:txBody>
      </p:sp>
    </p:spTree>
    <p:extLst>
      <p:ext uri="{BB962C8B-B14F-4D97-AF65-F5344CB8AC3E}">
        <p14:creationId xmlns:p14="http://schemas.microsoft.com/office/powerpoint/2010/main" val="52328195"/>
      </p:ext>
    </p:extLst>
  </p:cSld>
  <p:clrMapOvr>
    <a:masterClrMapping/>
  </p:clrMapOvr>
</p:sld>
</file>

<file path=ppt/theme/theme1.xml><?xml version="1.0" encoding="utf-8"?>
<a:theme xmlns:a="http://schemas.openxmlformats.org/drawingml/2006/main" name="内容">
  <a:themeElements>
    <a:clrScheme name="内容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内容">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solidFill>
            <a:schemeClr val="tx1"/>
          </a:solidFill>
          <a:miter lim="800000"/>
          <a:headEnd/>
          <a:tailEnd/>
        </a:ln>
      </a:spPr>
      <a:bodyPr wrap="square" rtlCol="0" anchor="ctr">
        <a:spAutoFit/>
      </a:bodyPr>
      <a:lstStyle>
        <a:defPPr algn="ctr">
          <a:defRPr sz="1600" b="1" dirty="0">
            <a:solidFill>
              <a:schemeClr val="tx1"/>
            </a:solidFill>
            <a:latin typeface="Times New Roman" pitchFamily="18" charset="0"/>
            <a:cs typeface="Times New Roman" pitchFamily="18" charset="0"/>
          </a:defRPr>
        </a:defPPr>
      </a:lstStyle>
    </a:spDef>
    <a:lnDef>
      <a:spPr>
        <a:ln w="25400" cmpd="sng">
          <a:solidFill>
            <a:schemeClr val="accent2">
              <a:lumMod val="60000"/>
              <a:lumOff val="40000"/>
            </a:schemeClr>
          </a:solidFill>
          <a:tailEnd type="none"/>
        </a:ln>
        <a:effectLst/>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内容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内容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内容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内容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内容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内容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内容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内容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内容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内容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内容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内容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29017</TotalTime>
  <Words>1867</Words>
  <Application>Microsoft Office PowerPoint</Application>
  <PresentationFormat>宽屏</PresentationFormat>
  <Paragraphs>203</Paragraphs>
  <Slides>10</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10</vt:i4>
      </vt:variant>
    </vt:vector>
  </HeadingPairs>
  <TitlesOfParts>
    <vt:vector size="14" baseType="lpstr">
      <vt:lpstr>Arial</vt:lpstr>
      <vt:lpstr>Times New Roman</vt:lpstr>
      <vt:lpstr>Wingdings</vt:lpstr>
      <vt:lpstr>内容</vt:lpstr>
      <vt:lpstr>IDRC review report – electronics system related </vt:lpstr>
      <vt:lpstr>IDRC review report – electronics system related </vt:lpstr>
      <vt:lpstr>IDRC review report – electronics system related </vt:lpstr>
      <vt:lpstr>IDRC review report – electronics system related </vt:lpstr>
      <vt:lpstr>Status of FE &amp; common ASIC</vt:lpstr>
      <vt:lpstr>Timeline for all the FE ASICs - VTX</vt:lpstr>
      <vt:lpstr>Timeline for all the FE ASICs - TPC</vt:lpstr>
      <vt:lpstr>Timeline for all the FE ASICs – SiPM FE for CAL &amp; Muon</vt:lpstr>
      <vt:lpstr>Timeline for all the FE ASICs - OTK</vt:lpstr>
      <vt:lpstr>Timeline for all the FE ASICs – common ASIC</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IHEP</dc:title>
  <dc:creator>li</dc:creator>
  <cp:lastModifiedBy>anuwei</cp:lastModifiedBy>
  <cp:revision>6263</cp:revision>
  <dcterms:created xsi:type="dcterms:W3CDTF">2010-05-11T03:26:31Z</dcterms:created>
  <dcterms:modified xsi:type="dcterms:W3CDTF">2024-10-28T05:32:50Z</dcterms:modified>
</cp:coreProperties>
</file>