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953" r:id="rId2"/>
    <p:sldId id="994" r:id="rId3"/>
    <p:sldId id="1010" r:id="rId4"/>
    <p:sldId id="1011" r:id="rId5"/>
    <p:sldId id="995" r:id="rId6"/>
    <p:sldId id="1020" r:id="rId7"/>
    <p:sldId id="1023" r:id="rId8"/>
    <p:sldId id="1005" r:id="rId9"/>
    <p:sldId id="1012" r:id="rId10"/>
    <p:sldId id="1002" r:id="rId11"/>
    <p:sldId id="1013" r:id="rId12"/>
    <p:sldId id="486" r:id="rId13"/>
    <p:sldId id="1014" r:id="rId14"/>
    <p:sldId id="1021" r:id="rId15"/>
    <p:sldId id="1022" r:id="rId16"/>
    <p:sldId id="984" r:id="rId17"/>
    <p:sldId id="1015" r:id="rId18"/>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沙 鹏" initials="沙" lastIdx="1" clrIdx="0">
    <p:extLst>
      <p:ext uri="{19B8F6BF-5375-455C-9EA6-DF929625EA0E}">
        <p15:presenceInfo xmlns:p15="http://schemas.microsoft.com/office/powerpoint/2012/main" userId="b8608ec0e979a9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FFFF"/>
    <a:srgbClr val="E6E6E6"/>
    <a:srgbClr val="003399"/>
    <a:srgbClr val="0070C0"/>
    <a:srgbClr val="4D8357"/>
    <a:srgbClr val="005800"/>
    <a:srgbClr val="008400"/>
    <a:srgbClr val="FDCC6D"/>
    <a:srgbClr val="00A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58" autoAdjust="0"/>
    <p:restoredTop sz="96076" autoAdjust="0"/>
  </p:normalViewPr>
  <p:slideViewPr>
    <p:cSldViewPr>
      <p:cViewPr varScale="1">
        <p:scale>
          <a:sx n="107" d="100"/>
          <a:sy n="107" d="100"/>
        </p:scale>
        <p:origin x="144" y="150"/>
      </p:cViewPr>
      <p:guideLst>
        <p:guide orient="horz" pos="2160"/>
        <p:guide pos="3840"/>
      </p:guideLst>
    </p:cSldViewPr>
  </p:slideViewPr>
  <p:notesTextViewPr>
    <p:cViewPr>
      <p:scale>
        <a:sx n="3" d="2"/>
        <a:sy n="3" d="2"/>
      </p:scale>
      <p:origin x="0" y="0"/>
    </p:cViewPr>
  </p:notesTextViewPr>
  <p:sorterViewPr>
    <p:cViewPr>
      <p:scale>
        <a:sx n="90" d="100"/>
        <a:sy n="90" d="100"/>
      </p:scale>
      <p:origin x="0" y="9182"/>
    </p:cViewPr>
  </p:sorterViewPr>
  <p:notesViewPr>
    <p:cSldViewPr>
      <p:cViewPr varScale="1">
        <p:scale>
          <a:sx n="62" d="100"/>
          <a:sy n="62" d="100"/>
        </p:scale>
        <p:origin x="3178"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7F9E6D00-2C1C-47F1-8495-043F093F9ED6}" type="datetimeFigureOut">
              <a:rPr lang="zh-CN" altLang="en-US" smtClean="0"/>
              <a:t>2024/11/4</a:t>
            </a:fld>
            <a:endParaRPr lang="zh-CN" altLang="en-US"/>
          </a:p>
        </p:txBody>
      </p:sp>
      <p:sp>
        <p:nvSpPr>
          <p:cNvPr id="4" name="Footer Placeholder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EB5A05AE-EECD-457A-A033-312F4EB81B8B}" type="slidenum">
              <a:rPr lang="zh-CN" altLang="en-US" smtClean="0"/>
              <a:t>‹#›</a:t>
            </a:fld>
            <a:endParaRPr lang="zh-CN" altLang="en-US"/>
          </a:p>
        </p:txBody>
      </p:sp>
    </p:spTree>
    <p:extLst>
      <p:ext uri="{BB962C8B-B14F-4D97-AF65-F5344CB8AC3E}">
        <p14:creationId xmlns:p14="http://schemas.microsoft.com/office/powerpoint/2010/main" val="1638617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A3E0D183-6031-4C32-B44B-14746A336CF0}" type="datetimeFigureOut">
              <a:rPr lang="zh-CN" altLang="en-US" smtClean="0"/>
              <a:pPr/>
              <a:t>2024/11/4</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03A1DF17-A28C-4D46-829F-D8D110C09314}" type="slidenum">
              <a:rPr lang="zh-CN" altLang="en-US" smtClean="0"/>
              <a:pPr/>
              <a:t>‹#›</a:t>
            </a:fld>
            <a:endParaRPr lang="zh-CN" altLang="en-US"/>
          </a:p>
        </p:txBody>
      </p:sp>
    </p:spTree>
    <p:extLst>
      <p:ext uri="{BB962C8B-B14F-4D97-AF65-F5344CB8AC3E}">
        <p14:creationId xmlns:p14="http://schemas.microsoft.com/office/powerpoint/2010/main" val="291946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A1DF17-A28C-4D46-829F-D8D110C09314}" type="slidenum">
              <a:rPr lang="zh-CN" altLang="en-US" smtClean="0"/>
              <a:pPr/>
              <a:t>1</a:t>
            </a:fld>
            <a:endParaRPr lang="zh-CN" altLang="en-US"/>
          </a:p>
        </p:txBody>
      </p:sp>
    </p:spTree>
    <p:extLst>
      <p:ext uri="{BB962C8B-B14F-4D97-AF65-F5344CB8AC3E}">
        <p14:creationId xmlns:p14="http://schemas.microsoft.com/office/powerpoint/2010/main" val="3823730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8</a:t>
            </a:fld>
            <a:endParaRPr lang="zh-CN" altLang="en-US"/>
          </a:p>
        </p:txBody>
      </p:sp>
    </p:spTree>
    <p:extLst>
      <p:ext uri="{BB962C8B-B14F-4D97-AF65-F5344CB8AC3E}">
        <p14:creationId xmlns:p14="http://schemas.microsoft.com/office/powerpoint/2010/main" val="4186650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10</a:t>
            </a:fld>
            <a:endParaRPr lang="zh-CN" altLang="en-US"/>
          </a:p>
        </p:txBody>
      </p:sp>
    </p:spTree>
    <p:extLst>
      <p:ext uri="{BB962C8B-B14F-4D97-AF65-F5344CB8AC3E}">
        <p14:creationId xmlns:p14="http://schemas.microsoft.com/office/powerpoint/2010/main" val="1207033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fontScale="77500" lnSpcReduction="20000"/>
          </a:bodyPr>
          <a:lstStyle/>
          <a:p>
            <a:pPr algn="l"/>
            <a:r>
              <a:rPr lang="en-US" altLang="zh-CN" sz="2800" b="0" i="0" dirty="0">
                <a:solidFill>
                  <a:srgbClr val="374151"/>
                </a:solidFill>
                <a:effectLst/>
                <a:latin typeface="-apple-system"/>
              </a:rPr>
              <a:t>Here is the decay curve for the coil current and temperature change based on 50 </a:t>
            </a:r>
            <a:r>
              <a:rPr lang="en-US" altLang="zh-CN" sz="2800" b="0" i="0" dirty="0" err="1">
                <a:solidFill>
                  <a:srgbClr val="374151"/>
                </a:solidFill>
                <a:effectLst/>
                <a:latin typeface="-apple-system"/>
              </a:rPr>
              <a:t>mΩ</a:t>
            </a:r>
            <a:r>
              <a:rPr lang="en-US" altLang="zh-CN" sz="2800" b="0" i="0" dirty="0">
                <a:solidFill>
                  <a:srgbClr val="374151"/>
                </a:solidFill>
                <a:effectLst/>
                <a:latin typeface="-apple-system"/>
              </a:rPr>
              <a:t> resistance and an RRR value of 300. The table outlines some quench parameters, with a delay time to activate quench protection set at 30 </a:t>
            </a:r>
            <a:r>
              <a:rPr lang="en-US" altLang="zh-CN" sz="2800" b="0" i="0" dirty="0" err="1">
                <a:solidFill>
                  <a:srgbClr val="374151"/>
                </a:solidFill>
                <a:effectLst/>
                <a:latin typeface="-apple-system"/>
              </a:rPr>
              <a:t>ms.</a:t>
            </a:r>
            <a:endParaRPr lang="en-US" altLang="zh-CN" sz="2800" b="0" i="0" dirty="0">
              <a:solidFill>
                <a:srgbClr val="374151"/>
              </a:solidFill>
              <a:effectLst/>
              <a:latin typeface="-apple-system"/>
            </a:endParaRPr>
          </a:p>
          <a:p>
            <a:pPr algn="l"/>
            <a:r>
              <a:rPr lang="en-US" altLang="zh-CN" sz="2800" b="1" i="0" dirty="0">
                <a:solidFill>
                  <a:srgbClr val="374151"/>
                </a:solidFill>
                <a:effectLst/>
                <a:latin typeface="-apple-system"/>
              </a:rPr>
              <a:t>Role of the Supporting Cylinders:</a:t>
            </a:r>
            <a:r>
              <a:rPr lang="en-US" altLang="zh-CN" sz="2800" b="0" i="0" dirty="0">
                <a:solidFill>
                  <a:srgbClr val="374151"/>
                </a:solidFill>
                <a:effectLst/>
                <a:latin typeface="-apple-system"/>
              </a:rPr>
              <a:t> Additionally, the aluminum alloy support cylinder will play a vital role during the quench process, serving as feedback. Besides providing a protective circuit through the resistor, the support cylinder will also utilize the mutual inductance with the coils to generate eddy currents, thereby heating up and returning heat to the coils, which further accelerates the decay of the coil current. Consideration for practical feedback and detailed quench simulations is currently ongoing.</a:t>
            </a:r>
          </a:p>
          <a:p>
            <a:endParaRPr lang="zh-CN" altLang="en-US"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12</a:t>
            </a:fld>
            <a:endParaRPr lang="en-US" altLang="zh-CN" dirty="0"/>
          </a:p>
        </p:txBody>
      </p:sp>
    </p:spTree>
    <p:extLst>
      <p:ext uri="{BB962C8B-B14F-4D97-AF65-F5344CB8AC3E}">
        <p14:creationId xmlns:p14="http://schemas.microsoft.com/office/powerpoint/2010/main" val="4250124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16</a:t>
            </a:fld>
            <a:endParaRPr lang="zh-CN" altLang="en-US"/>
          </a:p>
        </p:txBody>
      </p:sp>
    </p:spTree>
    <p:extLst>
      <p:ext uri="{BB962C8B-B14F-4D97-AF65-F5344CB8AC3E}">
        <p14:creationId xmlns:p14="http://schemas.microsoft.com/office/powerpoint/2010/main" val="2563533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17</a:t>
            </a:fld>
            <a:endParaRPr lang="zh-CN" altLang="en-US"/>
          </a:p>
        </p:txBody>
      </p:sp>
    </p:spTree>
    <p:extLst>
      <p:ext uri="{BB962C8B-B14F-4D97-AF65-F5344CB8AC3E}">
        <p14:creationId xmlns:p14="http://schemas.microsoft.com/office/powerpoint/2010/main" val="1311781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21308" y="1718148"/>
            <a:ext cx="103632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862A364D-C919-45E7-A57D-C4BE4049E83B}" type="datetime1">
              <a:rPr lang="zh-CN" altLang="en-US" smtClean="0"/>
              <a:t>2024/11/4</a:t>
            </a:fld>
            <a:endParaRPr lang="zh-CN" altLang="en-US"/>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8"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733552" y="6356351"/>
            <a:ext cx="4738712" cy="365125"/>
          </a:xfrm>
        </p:spPr>
        <p:txBody>
          <a:bodyPr/>
          <a:lstStyle>
            <a:lvl1pPr>
              <a:defRPr>
                <a:solidFill>
                  <a:schemeClr val="tx1"/>
                </a:solidFill>
              </a:defRPr>
            </a:lvl1pPr>
          </a:lstStyle>
          <a:p>
            <a:r>
              <a:rPr lang="en-US" altLang="zh-CN"/>
              <a:t>CEPC Detector Ref-TDR Review</a:t>
            </a:r>
            <a:endParaRPr lang="zh-CN" altLang="en-US" dirty="0"/>
          </a:p>
        </p:txBody>
      </p:sp>
    </p:spTree>
    <p:extLst>
      <p:ext uri="{BB962C8B-B14F-4D97-AF65-F5344CB8AC3E}">
        <p14:creationId xmlns:p14="http://schemas.microsoft.com/office/powerpoint/2010/main" val="179179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285861"/>
            <a:ext cx="10972800" cy="4840303"/>
          </a:xfrm>
        </p:spPr>
        <p:txBody>
          <a:bodyPr/>
          <a:lstStyle>
            <a:lvl1pPr>
              <a:lnSpc>
                <a:spcPct val="110000"/>
              </a:lnSpc>
              <a:spcBef>
                <a:spcPts val="0"/>
              </a:spcBef>
              <a:spcAft>
                <a:spcPts val="1000"/>
              </a:spcAft>
              <a:buClr>
                <a:srgbClr val="FFC000"/>
              </a:buClr>
              <a:buSzPct val="80000"/>
              <a:buFont typeface="Wingdings" pitchFamily="2" charset="2"/>
              <a:buChar char="n"/>
              <a:defRPr sz="2800" b="0" baseline="0">
                <a:solidFill>
                  <a:srgbClr val="0000FF"/>
                </a:solidFill>
                <a:latin typeface="+mn-lt"/>
                <a:ea typeface="微软雅黑" pitchFamily="34" charset="-122"/>
              </a:defRPr>
            </a:lvl1pPr>
            <a:lvl2pPr>
              <a:defRPr sz="2400" baseline="0">
                <a:latin typeface="Arial" panose="020B0604020202020204" pitchFamily="34" charset="0"/>
                <a:ea typeface="微软雅黑" pitchFamily="34" charset="-122"/>
              </a:defRPr>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9E3ED583-47F1-4C9E-913E-9C8F8159BAED}" type="datetime1">
              <a:rPr lang="zh-CN" altLang="en-US" smtClean="0"/>
              <a:t>2024/11/4</a:t>
            </a:fld>
            <a:endParaRPr lang="zh-CN" altLang="en-US"/>
          </a:p>
        </p:txBody>
      </p:sp>
      <p:sp>
        <p:nvSpPr>
          <p:cNvPr id="2" name="标题 1"/>
          <p:cNvSpPr>
            <a:spLocks noGrp="1"/>
          </p:cNvSpPr>
          <p:nvPr>
            <p:ph type="title" hasCustomPrompt="1"/>
          </p:nvPr>
        </p:nvSpPr>
        <p:spPr>
          <a:xfrm>
            <a:off x="666712" y="142852"/>
            <a:ext cx="10763325" cy="725470"/>
          </a:xfrm>
        </p:spPr>
        <p:txBody>
          <a:bodyPr>
            <a:normAutofit/>
          </a:bodyPr>
          <a:lstStyle>
            <a:lvl1pPr algn="ctr">
              <a:defRPr sz="4000" b="1" baseline="0">
                <a:solidFill>
                  <a:srgbClr val="C00000"/>
                </a:solidFill>
                <a:effectLst/>
                <a:latin typeface="Arial Black" panose="020B0A04020102020204" pitchFamily="34" charset="0"/>
                <a:ea typeface="微软雅黑" pitchFamily="34" charset="-122"/>
                <a:cs typeface="Arial" panose="020B0604020202020204" pitchFamily="34" charset="0"/>
              </a:defRPr>
            </a:lvl1pPr>
          </a:lstStyle>
          <a:p>
            <a:r>
              <a:rPr lang="zh-CN" altLang="en-US" dirty="0"/>
              <a:t>单击此处编辑母版标题样式</a:t>
            </a:r>
          </a:p>
        </p:txBody>
      </p:sp>
      <p:sp>
        <p:nvSpPr>
          <p:cNvPr id="15"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586586" y="6386391"/>
            <a:ext cx="5040560" cy="354977"/>
          </a:xfrm>
        </p:spPr>
        <p:txBody>
          <a:bodyPr/>
          <a:lstStyle/>
          <a:p>
            <a:r>
              <a:rPr lang="en-US" altLang="zh-CN"/>
              <a:t>CEPC Detector Ref-TDR Review</a:t>
            </a:r>
            <a:endParaRPr lang="zh-CN" altLang="en-US" dirty="0"/>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F67FF2-22DD-4CF8-BE9E-25F2457D970D}" type="datetime1">
              <a:rPr lang="zh-CN" altLang="en-US" smtClean="0"/>
              <a:t>2024/11/4</a:t>
            </a:fld>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6" name="页脚占位符 4"/>
          <p:cNvSpPr>
            <a:spLocks noGrp="1"/>
          </p:cNvSpPr>
          <p:nvPr>
            <p:ph type="ftr" sz="quarter" idx="11"/>
          </p:nvPr>
        </p:nvSpPr>
        <p:spPr>
          <a:xfrm>
            <a:off x="3586586" y="6386391"/>
            <a:ext cx="5040560" cy="354977"/>
          </a:xfrm>
        </p:spPr>
        <p:txBody>
          <a:bodyPr/>
          <a:lstStyle/>
          <a:p>
            <a:r>
              <a:rPr lang="en-US" altLang="zh-CN"/>
              <a:t>CEPC Detector Ref-TDR Review</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7E5C1474-FB53-481B-9A68-D9081559E308}" type="datetime1">
              <a:rPr lang="zh-CN" altLang="en-US" smtClean="0"/>
              <a:t>2024/11/4</a:t>
            </a:fld>
            <a:endParaRPr lang="zh-CN" altLang="en-US"/>
          </a:p>
        </p:txBody>
      </p:sp>
      <p:sp>
        <p:nvSpPr>
          <p:cNvPr id="5" name="Footer Placeholder 4"/>
          <p:cNvSpPr>
            <a:spLocks noGrp="1"/>
          </p:cNvSpPr>
          <p:nvPr>
            <p:ph type="ftr" sz="quarter" idx="11"/>
          </p:nvPr>
        </p:nvSpPr>
        <p:spPr/>
        <p:txBody>
          <a:bodyPr/>
          <a:lstStyle/>
          <a:p>
            <a:r>
              <a:rPr lang="en-US" altLang="zh-CN"/>
              <a:t>CEPC Detector Ref-TDR Review</a:t>
            </a:r>
            <a:endParaRPr lang="zh-CN" altLang="en-US"/>
          </a:p>
        </p:txBody>
      </p:sp>
      <p:sp>
        <p:nvSpPr>
          <p:cNvPr id="6" name="Slide Number Placeholder 5"/>
          <p:cNvSpPr>
            <a:spLocks noGrp="1"/>
          </p:cNvSpPr>
          <p:nvPr>
            <p:ph type="sldNum" sz="quarter" idx="12"/>
          </p:nvPr>
        </p:nvSpPr>
        <p:spPr/>
        <p:txBody>
          <a:bodyPr/>
          <a:lstStyle/>
          <a:p>
            <a:fld id="{27F552FA-C358-4F70-9CE8-3E41459FCE36}" type="slidenum">
              <a:rPr lang="zh-CN" altLang="en-US" smtClean="0"/>
              <a:t>‹#›</a:t>
            </a:fld>
            <a:endParaRPr lang="zh-CN" altLang="en-US"/>
          </a:p>
        </p:txBody>
      </p:sp>
      <p:sp>
        <p:nvSpPr>
          <p:cNvPr id="7" name="Title 6"/>
          <p:cNvSpPr>
            <a:spLocks noGrp="1"/>
          </p:cNvSpPr>
          <p:nvPr>
            <p:ph type="title"/>
          </p:nvPr>
        </p:nvSpPr>
        <p:spPr/>
        <p:txBody>
          <a:bodyPr/>
          <a:lstStyle/>
          <a:p>
            <a:r>
              <a:rPr lang="en-US" altLang="zh-CN"/>
              <a:t>Click to edit Master title style</a:t>
            </a:r>
            <a:endParaRPr lang="zh-CN" altLang="en-US"/>
          </a:p>
        </p:txBody>
      </p:sp>
    </p:spTree>
    <p:extLst>
      <p:ext uri="{BB962C8B-B14F-4D97-AF65-F5344CB8AC3E}">
        <p14:creationId xmlns:p14="http://schemas.microsoft.com/office/powerpoint/2010/main" val="689675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F97A9A-512A-4894-931E-4EFF37503AC0}" type="datetime1">
              <a:rPr lang="zh-CN" altLang="en-US" smtClean="0"/>
              <a:t>2024/11/4</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CEPC Detector Ref-TDR Review</a:t>
            </a:r>
            <a:endParaRPr lang="zh-CN" altLang="en-US" dirty="0"/>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E9139-A00B-4B2A-98A6-095DC08F1345}"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sldLayoutIdLst>
    <p:sldLayoutId id="2147483673" r:id="rId1"/>
    <p:sldLayoutId id="2147483650" r:id="rId2"/>
    <p:sldLayoutId id="2147483655" r:id="rId3"/>
    <p:sldLayoutId id="2147483674"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8d5d924e275b0c7f58feed1244176003"/>
          <p:cNvPicPr>
            <a:picLocks noChangeAspect="1"/>
          </p:cNvPicPr>
          <p:nvPr/>
        </p:nvPicPr>
        <p:blipFill rotWithShape="1">
          <a:blip r:embed="rId3"/>
          <a:srcRect t="28679" b="6192"/>
          <a:stretch/>
        </p:blipFill>
        <p:spPr>
          <a:xfrm>
            <a:off x="635" y="0"/>
            <a:ext cx="12191365" cy="2118283"/>
          </a:xfrm>
          <a:prstGeom prst="rect">
            <a:avLst/>
          </a:prstGeom>
        </p:spPr>
      </p:pic>
      <p:sp>
        <p:nvSpPr>
          <p:cNvPr id="6" name="标题 3"/>
          <p:cNvSpPr txBox="1">
            <a:spLocks/>
          </p:cNvSpPr>
          <p:nvPr/>
        </p:nvSpPr>
        <p:spPr>
          <a:xfrm>
            <a:off x="1692720" y="2860228"/>
            <a:ext cx="9371832" cy="1326319"/>
          </a:xfrm>
          <a:prstGeom prst="rect">
            <a:avLst/>
          </a:prstGeom>
        </p:spPr>
        <p:txBody>
          <a:bodyPr vert="horz" lIns="68580" tIns="34290" rIns="68580" bIns="34290" rtlCol="0" anchor="ctr">
            <a:noAutofit/>
          </a:bodyPr>
          <a:lstStyle>
            <a:lvl1pPr algn="ctr" defTabSz="914354"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zh-CN" sz="6000" dirty="0">
                <a:solidFill>
                  <a:srgbClr val="C00000"/>
                </a:solidFill>
              </a:rPr>
              <a:t>Feedback and optimization of  Detector Magnet</a:t>
            </a:r>
            <a:endParaRPr lang="zh-CN" altLang="en-US" sz="6000" dirty="0">
              <a:solidFill>
                <a:srgbClr val="C00000"/>
              </a:solidFill>
            </a:endParaRPr>
          </a:p>
        </p:txBody>
      </p:sp>
      <p:sp>
        <p:nvSpPr>
          <p:cNvPr id="7" name="文本框 7">
            <a:extLst>
              <a:ext uri="{FF2B5EF4-FFF2-40B4-BE49-F238E27FC236}">
                <a16:creationId xmlns:a16="http://schemas.microsoft.com/office/drawing/2014/main" id="{785816F2-AEF2-4FFE-A0DA-84B4490709A4}"/>
              </a:ext>
            </a:extLst>
          </p:cNvPr>
          <p:cNvSpPr txBox="1"/>
          <p:nvPr/>
        </p:nvSpPr>
        <p:spPr>
          <a:xfrm>
            <a:off x="2621737" y="4242209"/>
            <a:ext cx="6769500" cy="954107"/>
          </a:xfrm>
          <a:prstGeom prst="rect">
            <a:avLst/>
          </a:prstGeom>
          <a:noFill/>
        </p:spPr>
        <p:txBody>
          <a:bodyPr wrap="square" rtlCol="0">
            <a:spAutoFit/>
          </a:bodyPr>
          <a:lstStyle/>
          <a:p>
            <a:pPr algn="ctr"/>
            <a:r>
              <a:rPr lang="en-US" altLang="zh-CN" sz="2800" dirty="0">
                <a:latin typeface="Times New Roman" panose="02020603050405020304" pitchFamily="18" charset="0"/>
                <a:ea typeface="微软雅黑" panose="020B0503020204020204" pitchFamily="34" charset="-122"/>
              </a:rPr>
              <a:t>Feipeng Ning</a:t>
            </a:r>
          </a:p>
          <a:p>
            <a:pPr algn="ctr"/>
            <a:r>
              <a:rPr lang="en-US" altLang="zh-CN" sz="2800" dirty="0">
                <a:latin typeface="Times New Roman" panose="02020603050405020304" pitchFamily="18" charset="0"/>
                <a:ea typeface="微软雅黑" panose="020B0503020204020204" pitchFamily="34" charset="-122"/>
              </a:rPr>
              <a:t>On behalf of Detector magnet team</a:t>
            </a:r>
          </a:p>
        </p:txBody>
      </p:sp>
      <p:sp>
        <p:nvSpPr>
          <p:cNvPr id="9" name="TextBox 8"/>
          <p:cNvSpPr txBox="1"/>
          <p:nvPr/>
        </p:nvSpPr>
        <p:spPr>
          <a:xfrm>
            <a:off x="635" y="6457890"/>
            <a:ext cx="12191365" cy="369332"/>
          </a:xfrm>
          <a:prstGeom prst="rect">
            <a:avLst/>
          </a:prstGeom>
          <a:solidFill>
            <a:schemeClr val="accent1"/>
          </a:solidFill>
        </p:spPr>
        <p:txBody>
          <a:bodyPr wrap="square" rtlCol="0">
            <a:spAutoFit/>
          </a:bodyPr>
          <a:lstStyle/>
          <a:p>
            <a:pPr algn="ctr"/>
            <a:r>
              <a:rPr lang="en-US" altLang="zh-CN" dirty="0">
                <a:solidFill>
                  <a:schemeClr val="bg1"/>
                </a:solidFill>
              </a:rPr>
              <a:t>Oct. 21-23, 2024, CEPC IDRC Meeting</a:t>
            </a:r>
            <a:endParaRPr lang="zh-CN" altLang="en-US" dirty="0">
              <a:solidFill>
                <a:schemeClr val="bg1"/>
              </a:solidFill>
            </a:endParaRPr>
          </a:p>
        </p:txBody>
      </p:sp>
      <p:pic>
        <p:nvPicPr>
          <p:cNvPr id="10"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6363" y="5398314"/>
            <a:ext cx="3552825" cy="672912"/>
          </a:xfrm>
          <a:prstGeom prst="rect">
            <a:avLst/>
          </a:prstGeom>
        </p:spPr>
      </p:pic>
      <p:sp>
        <p:nvSpPr>
          <p:cNvPr id="12" name="Slide Number Placeholder 11"/>
          <p:cNvSpPr>
            <a:spLocks noGrp="1"/>
          </p:cNvSpPr>
          <p:nvPr>
            <p:ph type="sldNum" sz="quarter" idx="12"/>
          </p:nvPr>
        </p:nvSpPr>
        <p:spPr/>
        <p:txBody>
          <a:bodyPr/>
          <a:lstStyle/>
          <a:p>
            <a:fld id="{27F552FA-C358-4F70-9CE8-3E41459FCE36}" type="slidenum">
              <a:rPr lang="zh-CN" altLang="en-US" smtClean="0"/>
              <a:t>1</a:t>
            </a:fld>
            <a:endParaRPr lang="zh-CN" altLang="en-US" dirty="0"/>
          </a:p>
        </p:txBody>
      </p:sp>
    </p:spTree>
    <p:extLst>
      <p:ext uri="{BB962C8B-B14F-4D97-AF65-F5344CB8AC3E}">
        <p14:creationId xmlns:p14="http://schemas.microsoft.com/office/powerpoint/2010/main" val="1692391731"/>
      </p:ext>
    </p:extLst>
  </p:cSld>
  <p:clrMapOvr>
    <a:masterClrMapping/>
  </p:clrMapOvr>
  <mc:AlternateContent xmlns:mc="http://schemas.openxmlformats.org/markup-compatibility/2006" xmlns:p14="http://schemas.microsoft.com/office/powerpoint/2010/main">
    <mc:Choice Requires="p14">
      <p:transition spd="slow" p14:dur="2000" advTm="8556"/>
    </mc:Choice>
    <mc:Fallback xmlns="">
      <p:transition spd="slow" advTm="85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3">
            <a:extLst>
              <a:ext uri="{FF2B5EF4-FFF2-40B4-BE49-F238E27FC236}">
                <a16:creationId xmlns:a16="http://schemas.microsoft.com/office/drawing/2014/main" id="{3545BBB0-F5A1-4124-8C5A-A942C707EE66}"/>
              </a:ext>
            </a:extLst>
          </p:cNvPr>
          <p:cNvSpPr txBox="1"/>
          <p:nvPr/>
        </p:nvSpPr>
        <p:spPr>
          <a:xfrm>
            <a:off x="407368" y="103681"/>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latin typeface="Arial Black" panose="020B0A04020102020204" pitchFamily="34" charset="0"/>
              </a:rPr>
              <a:t>R&amp;D efforts and results</a:t>
            </a:r>
          </a:p>
        </p:txBody>
      </p:sp>
      <p:sp>
        <p:nvSpPr>
          <p:cNvPr id="6" name="Content Placeholder 1">
            <a:extLst>
              <a:ext uri="{FF2B5EF4-FFF2-40B4-BE49-F238E27FC236}">
                <a16:creationId xmlns:a16="http://schemas.microsoft.com/office/drawing/2014/main" id="{D0A2E891-8B74-4D5A-AC2C-D73490209C0A}"/>
              </a:ext>
            </a:extLst>
          </p:cNvPr>
          <p:cNvSpPr>
            <a:spLocks noGrp="1"/>
          </p:cNvSpPr>
          <p:nvPr>
            <p:ph idx="1"/>
          </p:nvPr>
        </p:nvSpPr>
        <p:spPr>
          <a:xfrm>
            <a:off x="609600" y="1149665"/>
            <a:ext cx="10972800" cy="4840303"/>
          </a:xfrm>
        </p:spPr>
        <p:txBody>
          <a:bodyPr/>
          <a:lstStyle/>
          <a:p>
            <a:pPr>
              <a:lnSpc>
                <a:spcPct val="100000"/>
              </a:lnSpc>
            </a:pPr>
            <a:r>
              <a:rPr lang="en-US" altLang="zh-CN" dirty="0"/>
              <a:t>Dummy coil development</a:t>
            </a:r>
          </a:p>
          <a:p>
            <a:pPr marL="400050" lvl="1" indent="0">
              <a:buNone/>
            </a:pPr>
            <a:r>
              <a:rPr lang="en-US" altLang="zh-CN" sz="1800" dirty="0"/>
              <a:t> </a:t>
            </a:r>
            <a:endParaRPr lang="zh-CN" altLang="en-US" sz="1800" dirty="0"/>
          </a:p>
        </p:txBody>
      </p:sp>
      <p:sp>
        <p:nvSpPr>
          <p:cNvPr id="5" name="Slide Number Placeholder 4">
            <a:extLst>
              <a:ext uri="{FF2B5EF4-FFF2-40B4-BE49-F238E27FC236}">
                <a16:creationId xmlns:a16="http://schemas.microsoft.com/office/drawing/2014/main" id="{ECA07537-25B1-48D0-9AED-BBEC5D70429F}"/>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5E9139-A00B-4B2A-98A6-095DC08F1345}" type="slidenum">
              <a:rPr lang="zh-CN" altLang="en-US" smtClean="0"/>
              <a:pPr/>
              <a:t>10</a:t>
            </a:fld>
            <a:endParaRPr lang="zh-CN" altLang="en-US" dirty="0"/>
          </a:p>
        </p:txBody>
      </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237" y="2006831"/>
            <a:ext cx="3465380" cy="2600051"/>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6200" y="4055992"/>
            <a:ext cx="3424997" cy="2569752"/>
          </a:xfrm>
          <a:prstGeom prst="rect">
            <a:avLst/>
          </a:prstGeom>
        </p:spPr>
      </p:pic>
      <p:pic>
        <p:nvPicPr>
          <p:cNvPr id="30" name="图片 29"/>
          <p:cNvPicPr>
            <a:picLocks noChangeAspect="1"/>
          </p:cNvPicPr>
          <p:nvPr/>
        </p:nvPicPr>
        <p:blipFill>
          <a:blip r:embed="rId5" cstate="screen"/>
          <a:stretch>
            <a:fillRect/>
          </a:stretch>
        </p:blipFill>
        <p:spPr>
          <a:xfrm>
            <a:off x="7875051" y="1369565"/>
            <a:ext cx="3424997" cy="2569751"/>
          </a:xfrm>
          <a:prstGeom prst="rect">
            <a:avLst/>
          </a:prstGeom>
        </p:spPr>
      </p:pic>
      <p:sp>
        <p:nvSpPr>
          <p:cNvPr id="31" name="文本框 30"/>
          <p:cNvSpPr txBox="1"/>
          <p:nvPr/>
        </p:nvSpPr>
        <p:spPr>
          <a:xfrm>
            <a:off x="363878" y="4512984"/>
            <a:ext cx="3465380" cy="707886"/>
          </a:xfrm>
          <a:prstGeom prst="rect">
            <a:avLst/>
          </a:prstGeom>
          <a:noFill/>
        </p:spPr>
        <p:txBody>
          <a:bodyPr wrap="square" rtlCol="0">
            <a:spAutoFit/>
          </a:bodyPr>
          <a:lstStyle/>
          <a:p>
            <a:r>
              <a:rPr lang="en-US" altLang="zh-CN" sz="2000" dirty="0"/>
              <a:t>Large scale superconducting coil winding platform</a:t>
            </a:r>
            <a:endParaRPr lang="zh-CN" altLang="en-US" sz="2000" dirty="0"/>
          </a:p>
        </p:txBody>
      </p:sp>
      <p:sp>
        <p:nvSpPr>
          <p:cNvPr id="32" name="文本框 31"/>
          <p:cNvSpPr txBox="1"/>
          <p:nvPr/>
        </p:nvSpPr>
        <p:spPr>
          <a:xfrm>
            <a:off x="8167660" y="3569984"/>
            <a:ext cx="1992340" cy="369332"/>
          </a:xfrm>
          <a:prstGeom prst="rect">
            <a:avLst/>
          </a:prstGeom>
          <a:noFill/>
        </p:spPr>
        <p:txBody>
          <a:bodyPr wrap="none" rtlCol="0">
            <a:spAutoFit/>
          </a:bodyPr>
          <a:lstStyle/>
          <a:p>
            <a:r>
              <a:rPr lang="en-US" altLang="zh-CN" b="1" dirty="0">
                <a:solidFill>
                  <a:srgbClr val="FFFF00"/>
                </a:solidFill>
              </a:rPr>
              <a:t>φ7.2m</a:t>
            </a:r>
            <a:r>
              <a:rPr lang="zh-CN" altLang="en-US" b="1" dirty="0">
                <a:solidFill>
                  <a:srgbClr val="FFFF00"/>
                </a:solidFill>
              </a:rPr>
              <a:t> </a:t>
            </a:r>
            <a:r>
              <a:rPr lang="en-US" altLang="zh-CN" b="1" dirty="0">
                <a:solidFill>
                  <a:srgbClr val="FFFF00"/>
                </a:solidFill>
              </a:rPr>
              <a:t>dummy coil</a:t>
            </a:r>
            <a:endParaRPr lang="zh-CN" altLang="en-US" b="1" dirty="0">
              <a:solidFill>
                <a:srgbClr val="FFFF00"/>
              </a:solidFill>
            </a:endParaRPr>
          </a:p>
        </p:txBody>
      </p:sp>
      <p:sp>
        <p:nvSpPr>
          <p:cNvPr id="2" name="矩形 1"/>
          <p:cNvSpPr/>
          <p:nvPr/>
        </p:nvSpPr>
        <p:spPr>
          <a:xfrm>
            <a:off x="758623" y="1590964"/>
            <a:ext cx="6931624" cy="400110"/>
          </a:xfrm>
          <a:prstGeom prst="rect">
            <a:avLst/>
          </a:prstGeom>
        </p:spPr>
        <p:txBody>
          <a:bodyPr wrap="square">
            <a:spAutoFit/>
          </a:bodyPr>
          <a:lstStyle/>
          <a:p>
            <a:r>
              <a:rPr lang="zh-CN" altLang="en-US" sz="2000" dirty="0"/>
              <a:t>Coil winding, vacuum leak detection, epoxy impregnation curing</a:t>
            </a:r>
            <a:r>
              <a:rPr lang="en-US" altLang="zh-CN" sz="2000" dirty="0"/>
              <a:t>.</a:t>
            </a:r>
            <a:endParaRPr lang="zh-CN" altLang="en-US" sz="2000" dirty="0"/>
          </a:p>
        </p:txBody>
      </p:sp>
      <p:sp>
        <p:nvSpPr>
          <p:cNvPr id="3" name="矩形 2"/>
          <p:cNvSpPr/>
          <p:nvPr/>
        </p:nvSpPr>
        <p:spPr>
          <a:xfrm>
            <a:off x="4900641" y="4652374"/>
            <a:ext cx="1457450" cy="400110"/>
          </a:xfrm>
          <a:prstGeom prst="rect">
            <a:avLst/>
          </a:prstGeom>
        </p:spPr>
        <p:txBody>
          <a:bodyPr wrap="none">
            <a:spAutoFit/>
          </a:bodyPr>
          <a:lstStyle/>
          <a:p>
            <a:r>
              <a:rPr lang="en-US" altLang="zh-CN" sz="2000" dirty="0"/>
              <a:t>Coil winding</a:t>
            </a:r>
            <a:endParaRPr lang="zh-CN" altLang="en-US" sz="2000" dirty="0"/>
          </a:p>
        </p:txBody>
      </p:sp>
      <p:sp>
        <p:nvSpPr>
          <p:cNvPr id="4" name="文本框 3"/>
          <p:cNvSpPr txBox="1"/>
          <p:nvPr/>
        </p:nvSpPr>
        <p:spPr>
          <a:xfrm>
            <a:off x="9120336" y="6224398"/>
            <a:ext cx="1445139" cy="400110"/>
          </a:xfrm>
          <a:prstGeom prst="rect">
            <a:avLst/>
          </a:prstGeom>
          <a:noFill/>
        </p:spPr>
        <p:txBody>
          <a:bodyPr wrap="none" rtlCol="0">
            <a:spAutoFit/>
          </a:bodyPr>
          <a:lstStyle/>
          <a:p>
            <a:r>
              <a:rPr lang="en-US" altLang="zh-CN" sz="2000" b="1" dirty="0">
                <a:solidFill>
                  <a:srgbClr val="FFFF00"/>
                </a:solidFill>
              </a:rPr>
              <a:t>Dummy coil</a:t>
            </a:r>
            <a:endParaRPr lang="zh-CN" altLang="en-US" sz="2000" b="1" dirty="0">
              <a:solidFill>
                <a:srgbClr val="FFFF00"/>
              </a:solidFill>
            </a:endParaRPr>
          </a:p>
        </p:txBody>
      </p:sp>
      <p:sp>
        <p:nvSpPr>
          <p:cNvPr id="10" name="文本框 9"/>
          <p:cNvSpPr txBox="1"/>
          <p:nvPr/>
        </p:nvSpPr>
        <p:spPr>
          <a:xfrm>
            <a:off x="9468323" y="3210221"/>
            <a:ext cx="1789401" cy="369332"/>
          </a:xfrm>
          <a:prstGeom prst="rect">
            <a:avLst/>
          </a:prstGeom>
          <a:noFill/>
        </p:spPr>
        <p:txBody>
          <a:bodyPr wrap="none" rtlCol="0">
            <a:spAutoFit/>
          </a:bodyPr>
          <a:lstStyle/>
          <a:p>
            <a:r>
              <a:rPr lang="en-US" altLang="zh-CN" dirty="0">
                <a:solidFill>
                  <a:srgbClr val="FFFF00"/>
                </a:solidFill>
              </a:rPr>
              <a:t>4 layers*10 turns</a:t>
            </a:r>
            <a:endParaRPr lang="zh-CN" altLang="en-US" dirty="0">
              <a:solidFill>
                <a:srgbClr val="FFFF00"/>
              </a:solidFill>
            </a:endParaRPr>
          </a:p>
        </p:txBody>
      </p:sp>
      <p:pic>
        <p:nvPicPr>
          <p:cNvPr id="12" name="图片 11"/>
          <p:cNvPicPr>
            <a:picLocks noChangeAspect="1"/>
          </p:cNvPicPr>
          <p:nvPr/>
        </p:nvPicPr>
        <p:blipFill>
          <a:blip r:embed="rId6"/>
          <a:stretch>
            <a:fillRect/>
          </a:stretch>
        </p:blipFill>
        <p:spPr>
          <a:xfrm>
            <a:off x="95847" y="5285257"/>
            <a:ext cx="3324045" cy="1409421"/>
          </a:xfrm>
          <a:prstGeom prst="rect">
            <a:avLst/>
          </a:prstGeom>
        </p:spPr>
      </p:pic>
      <p:sp>
        <p:nvSpPr>
          <p:cNvPr id="13" name="矩形 12"/>
          <p:cNvSpPr/>
          <p:nvPr/>
        </p:nvSpPr>
        <p:spPr>
          <a:xfrm>
            <a:off x="3574978" y="5475123"/>
            <a:ext cx="4406900" cy="954107"/>
          </a:xfrm>
          <a:prstGeom prst="rect">
            <a:avLst/>
          </a:prstGeom>
        </p:spPr>
        <p:txBody>
          <a:bodyPr wrap="square">
            <a:spAutoFit/>
          </a:bodyPr>
          <a:lstStyle/>
          <a:p>
            <a:r>
              <a:rPr lang="zh-CN" altLang="en-US" sz="2800" dirty="0">
                <a:solidFill>
                  <a:srgbClr val="0000FF"/>
                </a:solidFill>
              </a:rPr>
              <a:t>The </a:t>
            </a:r>
            <a:r>
              <a:rPr lang="en-US" altLang="zh-CN" sz="2800" dirty="0">
                <a:solidFill>
                  <a:srgbClr val="0000FF"/>
                </a:solidFill>
              </a:rPr>
              <a:t>manufacturing</a:t>
            </a:r>
            <a:r>
              <a:rPr lang="zh-CN" altLang="en-US" sz="2800" dirty="0">
                <a:solidFill>
                  <a:srgbClr val="0000FF"/>
                </a:solidFill>
              </a:rPr>
              <a:t> accuracy is controlled </a:t>
            </a:r>
            <a:r>
              <a:rPr lang="zh-CN" altLang="en-US" sz="2800" dirty="0">
                <a:solidFill>
                  <a:srgbClr val="FF0000"/>
                </a:solidFill>
              </a:rPr>
              <a:t>within ± 1mm</a:t>
            </a:r>
          </a:p>
        </p:txBody>
      </p:sp>
      <p:pic>
        <p:nvPicPr>
          <p:cNvPr id="8" name="图片 7">
            <a:extLst>
              <a:ext uri="{FF2B5EF4-FFF2-40B4-BE49-F238E27FC236}">
                <a16:creationId xmlns:a16="http://schemas.microsoft.com/office/drawing/2014/main" id="{7A482FCE-F1AB-4A49-816B-E957129C89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76786" y="2008088"/>
            <a:ext cx="3845916" cy="2596399"/>
          </a:xfrm>
          <a:prstGeom prst="rect">
            <a:avLst/>
          </a:prstGeom>
        </p:spPr>
      </p:pic>
    </p:spTree>
    <p:extLst>
      <p:ext uri="{BB962C8B-B14F-4D97-AF65-F5344CB8AC3E}">
        <p14:creationId xmlns:p14="http://schemas.microsoft.com/office/powerpoint/2010/main" val="2973121561"/>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9BF7E8-5AE6-4C1C-9BDF-C634C5E64CBD}"/>
              </a:ext>
            </a:extLst>
          </p:cNvPr>
          <p:cNvSpPr>
            <a:spLocks noGrp="1"/>
          </p:cNvSpPr>
          <p:nvPr>
            <p:ph idx="1"/>
          </p:nvPr>
        </p:nvSpPr>
        <p:spPr>
          <a:xfrm>
            <a:off x="609600" y="1285861"/>
            <a:ext cx="10972800" cy="1423059"/>
          </a:xfrm>
        </p:spPr>
        <p:txBody>
          <a:bodyPr>
            <a:normAutofit lnSpcReduction="10000"/>
          </a:bodyPr>
          <a:lstStyle/>
          <a:p>
            <a:pPr algn="l">
              <a:lnSpc>
                <a:spcPct val="100000"/>
              </a:lnSpc>
            </a:pPr>
            <a:r>
              <a:rPr lang="en-US" altLang="zh-CN" sz="1800" b="0" i="0" u="none" strike="noStrike" baseline="0" dirty="0">
                <a:solidFill>
                  <a:schemeClr val="tx1"/>
                </a:solidFill>
                <a:latin typeface="Times New Roman" panose="02020603050405020304" pitchFamily="18" charset="0"/>
                <a:cs typeface="Times New Roman" panose="02020603050405020304" pitchFamily="18" charset="0"/>
              </a:rPr>
              <a:t>The superconductor conductor stability and safety are very important and the quench safety and protection design shall proceed.</a:t>
            </a:r>
            <a:endParaRPr lang="zh-CN" altLang="en-US" sz="1800" dirty="0">
              <a:solidFill>
                <a:schemeClr val="tx1"/>
              </a:solidFill>
              <a:latin typeface="Times New Roman" panose="02020603050405020304" pitchFamily="18" charset="0"/>
              <a:cs typeface="Times New Roman" panose="02020603050405020304" pitchFamily="18" charset="0"/>
            </a:endParaRPr>
          </a:p>
          <a:p>
            <a:pPr algn="l"/>
            <a:r>
              <a:rPr lang="en-US" altLang="zh-CN" sz="1800" b="0" i="0" u="none" strike="noStrike" baseline="0" dirty="0">
                <a:solidFill>
                  <a:schemeClr val="tx1"/>
                </a:solidFill>
                <a:latin typeface="Times New Roman" panose="02020603050405020304" pitchFamily="18" charset="0"/>
                <a:cs typeface="Times New Roman" panose="02020603050405020304" pitchFamily="18" charset="0"/>
              </a:rPr>
              <a:t>Confirm the quench safety with the current </a:t>
            </a:r>
            <a:r>
              <a:rPr lang="en-US" altLang="zh-CN" sz="1800" b="0" i="0" u="none" strike="noStrike" baseline="0" dirty="0" err="1">
                <a:solidFill>
                  <a:schemeClr val="tx1"/>
                </a:solidFill>
                <a:latin typeface="Times New Roman" panose="02020603050405020304" pitchFamily="18" charset="0"/>
                <a:cs typeface="Times New Roman" panose="02020603050405020304" pitchFamily="18" charset="0"/>
              </a:rPr>
              <a:t>NbTi</a:t>
            </a:r>
            <a:r>
              <a:rPr lang="en-US" altLang="zh-CN" sz="1800" b="0" i="0" u="none" strike="noStrike" baseline="0" dirty="0">
                <a:solidFill>
                  <a:schemeClr val="tx1"/>
                </a:solidFill>
                <a:latin typeface="Times New Roman" panose="02020603050405020304" pitchFamily="18" charset="0"/>
                <a:cs typeface="Times New Roman" panose="02020603050405020304" pitchFamily="18" charset="0"/>
              </a:rPr>
              <a:t> superconducting cable and Al-stabilizer parameter while providing sufficient stability with the temperature margin at the coil operational current and field.</a:t>
            </a:r>
            <a:endParaRPr lang="en-US" altLang="zh-CN" dirty="0">
              <a:solidFill>
                <a:schemeClr val="tx1"/>
              </a:solidFill>
            </a:endParaRPr>
          </a:p>
          <a:p>
            <a:endParaRPr lang="en-US" altLang="zh-CN" dirty="0"/>
          </a:p>
        </p:txBody>
      </p:sp>
      <p:sp>
        <p:nvSpPr>
          <p:cNvPr id="3" name="Title 2">
            <a:extLst>
              <a:ext uri="{FF2B5EF4-FFF2-40B4-BE49-F238E27FC236}">
                <a16:creationId xmlns:a16="http://schemas.microsoft.com/office/drawing/2014/main" id="{F7B273B0-72A9-4DA2-9462-B8750DCE8E00}"/>
              </a:ext>
            </a:extLst>
          </p:cNvPr>
          <p:cNvSpPr>
            <a:spLocks noGrp="1"/>
          </p:cNvSpPr>
          <p:nvPr>
            <p:ph type="title"/>
          </p:nvPr>
        </p:nvSpPr>
        <p:spPr/>
        <p:txBody>
          <a:bodyPr/>
          <a:lstStyle/>
          <a:p>
            <a:r>
              <a:rPr lang="en-US" altLang="zh-CN" dirty="0"/>
              <a:t>Feedback 3</a:t>
            </a:r>
            <a:endParaRPr lang="zh-CN" altLang="en-US" dirty="0"/>
          </a:p>
        </p:txBody>
      </p:sp>
      <p:sp>
        <p:nvSpPr>
          <p:cNvPr id="5" name="Slide Number Placeholder 4">
            <a:extLst>
              <a:ext uri="{FF2B5EF4-FFF2-40B4-BE49-F238E27FC236}">
                <a16:creationId xmlns:a16="http://schemas.microsoft.com/office/drawing/2014/main" id="{103DC345-25CC-4CC2-9842-82A048B1B281}"/>
              </a:ext>
            </a:extLst>
          </p:cNvPr>
          <p:cNvSpPr>
            <a:spLocks noGrp="1"/>
          </p:cNvSpPr>
          <p:nvPr>
            <p:ph type="sldNum" sz="quarter" idx="12"/>
          </p:nvPr>
        </p:nvSpPr>
        <p:spPr/>
        <p:txBody>
          <a:bodyPr/>
          <a:lstStyle/>
          <a:p>
            <a:fld id="{F15E9139-A00B-4B2A-98A6-095DC08F1345}" type="slidenum">
              <a:rPr lang="zh-CN" altLang="en-US" smtClean="0"/>
              <a:pPr/>
              <a:t>11</a:t>
            </a:fld>
            <a:endParaRPr lang="zh-CN" altLang="en-US" dirty="0"/>
          </a:p>
        </p:txBody>
      </p:sp>
      <p:sp>
        <p:nvSpPr>
          <p:cNvPr id="4" name="文本框 3">
            <a:extLst>
              <a:ext uri="{FF2B5EF4-FFF2-40B4-BE49-F238E27FC236}">
                <a16:creationId xmlns:a16="http://schemas.microsoft.com/office/drawing/2014/main" id="{21D60273-D541-4251-ABAF-D86FCC969694}"/>
              </a:ext>
            </a:extLst>
          </p:cNvPr>
          <p:cNvSpPr txBox="1"/>
          <p:nvPr/>
        </p:nvSpPr>
        <p:spPr>
          <a:xfrm>
            <a:off x="609601" y="2852936"/>
            <a:ext cx="10972800" cy="646331"/>
          </a:xfrm>
          <a:prstGeom prst="rect">
            <a:avLst/>
          </a:prstGeom>
          <a:noFill/>
        </p:spPr>
        <p:txBody>
          <a:bodyPr wrap="square" rtlCol="0">
            <a:spAutoFit/>
          </a:bodyPr>
          <a:lstStyle/>
          <a:p>
            <a:r>
              <a:rPr lang="en-US" altLang="zh-CN" dirty="0">
                <a:solidFill>
                  <a:srgbClr val="0000FF"/>
                </a:solidFill>
              </a:rPr>
              <a:t>The report did not display any content on quench protection, but we have conducted simulations of magnet quench protection.</a:t>
            </a:r>
            <a:endParaRPr lang="zh-CN" altLang="en-US" dirty="0">
              <a:solidFill>
                <a:srgbClr val="0000FF"/>
              </a:solidFill>
            </a:endParaRPr>
          </a:p>
        </p:txBody>
      </p:sp>
    </p:spTree>
    <p:extLst>
      <p:ext uri="{BB962C8B-B14F-4D97-AF65-F5344CB8AC3E}">
        <p14:creationId xmlns:p14="http://schemas.microsoft.com/office/powerpoint/2010/main" val="491897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D69ACE77-DB13-A870-3A6F-F6DA78FFF5AA}"/>
              </a:ext>
            </a:extLst>
          </p:cNvPr>
          <p:cNvPicPr>
            <a:picLocks noChangeAspect="1"/>
          </p:cNvPicPr>
          <p:nvPr/>
        </p:nvPicPr>
        <p:blipFill>
          <a:blip r:embed="rId3"/>
          <a:stretch>
            <a:fillRect/>
          </a:stretch>
        </p:blipFill>
        <p:spPr>
          <a:xfrm>
            <a:off x="1343472" y="1515254"/>
            <a:ext cx="3500335" cy="2601239"/>
          </a:xfrm>
          <a:prstGeom prst="rect">
            <a:avLst/>
          </a:prstGeom>
        </p:spPr>
      </p:pic>
      <p:pic>
        <p:nvPicPr>
          <p:cNvPr id="4" name="图片 3">
            <a:extLst>
              <a:ext uri="{FF2B5EF4-FFF2-40B4-BE49-F238E27FC236}">
                <a16:creationId xmlns:a16="http://schemas.microsoft.com/office/drawing/2014/main" id="{C70A7DB3-3BEC-223D-FB84-419CB5EB5D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5692" y="2392540"/>
            <a:ext cx="4595342" cy="2892362"/>
          </a:xfrm>
          <a:prstGeom prst="rect">
            <a:avLst/>
          </a:prstGeom>
        </p:spPr>
      </p:pic>
      <p:sp>
        <p:nvSpPr>
          <p:cNvPr id="6" name="灯片编号占位符 2">
            <a:extLst>
              <a:ext uri="{FF2B5EF4-FFF2-40B4-BE49-F238E27FC236}">
                <a16:creationId xmlns:a16="http://schemas.microsoft.com/office/drawing/2014/main" id="{8CA46D48-EE71-5C60-5DD7-A66793040DCE}"/>
              </a:ext>
            </a:extLst>
          </p:cNvPr>
          <p:cNvSpPr>
            <a:spLocks noGrp="1"/>
          </p:cNvSpPr>
          <p:nvPr>
            <p:ph type="sldNum" sz="quarter" idx="12"/>
          </p:nvPr>
        </p:nvSpPr>
        <p:spPr>
          <a:xfrm>
            <a:off x="9334856" y="6438226"/>
            <a:ext cx="2743200" cy="365125"/>
          </a:xfrm>
        </p:spPr>
        <p:txBody>
          <a:bodyPr/>
          <a:lstStyle/>
          <a:p>
            <a:fld id="{E31375A4-56A4-47D6-9801-1991572033F7}" type="slidenum">
              <a:rPr lang="en-US" altLang="zh-CN" sz="2000" smtClean="0"/>
              <a:pPr/>
              <a:t>12</a:t>
            </a:fld>
            <a:endParaRPr lang="zh-CN" altLang="en-US" sz="2000" dirty="0"/>
          </a:p>
        </p:txBody>
      </p:sp>
      <p:sp>
        <p:nvSpPr>
          <p:cNvPr id="3" name="标题 1">
            <a:extLst>
              <a:ext uri="{FF2B5EF4-FFF2-40B4-BE49-F238E27FC236}">
                <a16:creationId xmlns:a16="http://schemas.microsoft.com/office/drawing/2014/main" id="{3743E05C-F955-B68F-3B48-F0A39D902F56}"/>
              </a:ext>
            </a:extLst>
          </p:cNvPr>
          <p:cNvSpPr txBox="1">
            <a:spLocks/>
          </p:cNvSpPr>
          <p:nvPr/>
        </p:nvSpPr>
        <p:spPr>
          <a:xfrm>
            <a:off x="2506131" y="276405"/>
            <a:ext cx="7179737" cy="323957"/>
          </a:xfrm>
          <a:prstGeom prst="rect">
            <a:avLst/>
          </a:prstGeom>
        </p:spPr>
        <p:txBody>
          <a:bodyPr/>
          <a:lstStyle>
            <a:lvl1pPr algn="l" defTabSz="914400" rtl="0" eaLnBrk="1" latinLnBrk="0" hangingPunct="1">
              <a:lnSpc>
                <a:spcPct val="90000"/>
              </a:lnSpc>
              <a:spcBef>
                <a:spcPct val="0"/>
              </a:spcBef>
              <a:buNone/>
              <a:defRPr lang="zh-CN" sz="3200" b="1" kern="1200">
                <a:solidFill>
                  <a:schemeClr val="accent1"/>
                </a:solidFill>
                <a:latin typeface="+mj-lt"/>
                <a:ea typeface="Microsoft YaHei UI" panose="020B0503020204020204" pitchFamily="34" charset="-122"/>
                <a:cs typeface="+mj-cs"/>
              </a:defRPr>
            </a:lvl1pPr>
          </a:lstStyle>
          <a:p>
            <a:pPr algn="ctr"/>
            <a:r>
              <a:rPr lang="en-US" altLang="zh-CN" sz="2400" dirty="0">
                <a:latin typeface="Arial" panose="020B0604020202020204" pitchFamily="34" charset="0"/>
                <a:ea typeface="微软雅黑" panose="020B0503020204020204" pitchFamily="34" charset="-122"/>
                <a:cs typeface="Arial" panose="020B0604020202020204" pitchFamily="34" charset="0"/>
              </a:rPr>
              <a:t>Quench Protection</a:t>
            </a:r>
            <a:endParaRPr lang="zh-CN" altLang="en-US" sz="2400" dirty="0">
              <a:latin typeface="Times New Roman" panose="02020603050405020304" pitchFamily="18" charset="0"/>
              <a:ea typeface="微软雅黑" panose="020B0503020204020204" pitchFamily="34" charset="-122"/>
            </a:endParaRPr>
          </a:p>
        </p:txBody>
      </p:sp>
      <p:sp>
        <p:nvSpPr>
          <p:cNvPr id="2" name="文本框 1">
            <a:extLst>
              <a:ext uri="{FF2B5EF4-FFF2-40B4-BE49-F238E27FC236}">
                <a16:creationId xmlns:a16="http://schemas.microsoft.com/office/drawing/2014/main" id="{73A56D11-8E25-0946-5B2C-11AB56BBFFD0}"/>
              </a:ext>
            </a:extLst>
          </p:cNvPr>
          <p:cNvSpPr txBox="1"/>
          <p:nvPr/>
        </p:nvSpPr>
        <p:spPr>
          <a:xfrm>
            <a:off x="6274627" y="1809689"/>
            <a:ext cx="5598327" cy="369332"/>
          </a:xfrm>
          <a:prstGeom prst="rect">
            <a:avLst/>
          </a:prstGeom>
          <a:noFill/>
        </p:spPr>
        <p:txBody>
          <a:bodyPr wrap="none" rtlCol="0">
            <a:spAutoFit/>
          </a:bodyPr>
          <a:lstStyle/>
          <a:p>
            <a:r>
              <a:rPr lang="en-US" altLang="zh-CN" dirty="0"/>
              <a:t>The Al alloy support cylinder is also used for quench back.</a:t>
            </a:r>
            <a:endParaRPr lang="zh-CN" altLang="en-US" dirty="0"/>
          </a:p>
        </p:txBody>
      </p:sp>
      <p:sp>
        <p:nvSpPr>
          <p:cNvPr id="7" name="矩形: 圆角 6">
            <a:extLst>
              <a:ext uri="{FF2B5EF4-FFF2-40B4-BE49-F238E27FC236}">
                <a16:creationId xmlns:a16="http://schemas.microsoft.com/office/drawing/2014/main" id="{90EF8BBD-C6CD-5302-68EB-1D99BDD03996}"/>
              </a:ext>
            </a:extLst>
          </p:cNvPr>
          <p:cNvSpPr/>
          <p:nvPr/>
        </p:nvSpPr>
        <p:spPr>
          <a:xfrm>
            <a:off x="8100392" y="2655807"/>
            <a:ext cx="692269" cy="2365828"/>
          </a:xfrm>
          <a:prstGeom prst="roundRect">
            <a:avLst>
              <a:gd name="adj" fmla="val 6264"/>
            </a:avLst>
          </a:prstGeom>
          <a:noFill/>
          <a:ln>
            <a:solidFill>
              <a:srgbClr val="576CF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FC3984DF-5D83-7D9E-170A-38853EA2B953}"/>
              </a:ext>
            </a:extLst>
          </p:cNvPr>
          <p:cNvSpPr/>
          <p:nvPr/>
        </p:nvSpPr>
        <p:spPr>
          <a:xfrm>
            <a:off x="8833363" y="2655807"/>
            <a:ext cx="743070" cy="2365828"/>
          </a:xfrm>
          <a:prstGeom prst="roundRect">
            <a:avLst>
              <a:gd name="adj" fmla="val 6264"/>
            </a:avLst>
          </a:prstGeom>
          <a:noFill/>
          <a:ln>
            <a:solidFill>
              <a:srgbClr val="576CF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614B6292-FCE9-A794-EF1C-35A1F6000BC1}"/>
              </a:ext>
            </a:extLst>
          </p:cNvPr>
          <p:cNvSpPr/>
          <p:nvPr/>
        </p:nvSpPr>
        <p:spPr>
          <a:xfrm>
            <a:off x="9762276" y="2653798"/>
            <a:ext cx="1368757" cy="2365828"/>
          </a:xfrm>
          <a:prstGeom prst="roundRect">
            <a:avLst>
              <a:gd name="adj" fmla="val 6264"/>
            </a:avLst>
          </a:prstGeom>
          <a:noFill/>
          <a:ln>
            <a:solidFill>
              <a:srgbClr val="576CF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10C38FF5-ABCB-F3EF-B05E-6095FC6F4B38}"/>
              </a:ext>
            </a:extLst>
          </p:cNvPr>
          <p:cNvSpPr txBox="1"/>
          <p:nvPr/>
        </p:nvSpPr>
        <p:spPr>
          <a:xfrm>
            <a:off x="7958082" y="2258980"/>
            <a:ext cx="976887" cy="415498"/>
          </a:xfrm>
          <a:prstGeom prst="rect">
            <a:avLst/>
          </a:prstGeom>
          <a:noFill/>
        </p:spPr>
        <p:txBody>
          <a:bodyPr wrap="square" rtlCol="0">
            <a:spAutoFit/>
          </a:bodyPr>
          <a:lstStyle/>
          <a:p>
            <a:pPr algn="ctr"/>
            <a:r>
              <a:rPr lang="en-US" altLang="zh-CN" sz="1050" b="1" dirty="0">
                <a:solidFill>
                  <a:schemeClr val="accent1"/>
                </a:solidFill>
                <a:latin typeface="微软雅黑" panose="020B0503020204020204" pitchFamily="34" charset="-122"/>
                <a:ea typeface="微软雅黑" panose="020B0503020204020204" pitchFamily="34" charset="-122"/>
              </a:rPr>
              <a:t> Protection</a:t>
            </a:r>
          </a:p>
          <a:p>
            <a:pPr algn="ctr"/>
            <a:r>
              <a:rPr lang="en-US" altLang="zh-CN" sz="1050" b="1" dirty="0">
                <a:solidFill>
                  <a:schemeClr val="accent1"/>
                </a:solidFill>
                <a:latin typeface="微软雅黑" panose="020B0503020204020204" pitchFamily="34" charset="-122"/>
                <a:ea typeface="微软雅黑" panose="020B0503020204020204" pitchFamily="34" charset="-122"/>
              </a:rPr>
              <a:t> resistor</a:t>
            </a:r>
            <a:endParaRPr lang="zh-CN" altLang="en-US" sz="1050" b="1" dirty="0">
              <a:solidFill>
                <a:schemeClr val="accent1"/>
              </a:solidFill>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7DA49D19-50A3-8DFD-8707-653E32D77703}"/>
              </a:ext>
            </a:extLst>
          </p:cNvPr>
          <p:cNvSpPr txBox="1"/>
          <p:nvPr/>
        </p:nvSpPr>
        <p:spPr>
          <a:xfrm>
            <a:off x="8716454" y="2311623"/>
            <a:ext cx="976887" cy="253916"/>
          </a:xfrm>
          <a:prstGeom prst="rect">
            <a:avLst/>
          </a:prstGeom>
          <a:noFill/>
        </p:spPr>
        <p:txBody>
          <a:bodyPr wrap="square" rtlCol="0">
            <a:spAutoFit/>
          </a:bodyPr>
          <a:lstStyle/>
          <a:p>
            <a:pPr algn="ctr"/>
            <a:r>
              <a:rPr lang="en-US" altLang="zh-CN" sz="1050" b="1" dirty="0">
                <a:solidFill>
                  <a:schemeClr val="accent1"/>
                </a:solidFill>
                <a:latin typeface="微软雅黑" panose="020B0503020204020204" pitchFamily="34" charset="-122"/>
                <a:ea typeface="微软雅黑" panose="020B0503020204020204" pitchFamily="34" charset="-122"/>
              </a:rPr>
              <a:t> Winding</a:t>
            </a:r>
            <a:endParaRPr lang="zh-CN" altLang="en-US" sz="1050" b="1" dirty="0">
              <a:solidFill>
                <a:schemeClr val="accent1"/>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CCA2688E-653A-271C-6BA0-40695A7F002D}"/>
              </a:ext>
            </a:extLst>
          </p:cNvPr>
          <p:cNvSpPr txBox="1"/>
          <p:nvPr/>
        </p:nvSpPr>
        <p:spPr>
          <a:xfrm>
            <a:off x="9820959" y="2235525"/>
            <a:ext cx="1119816" cy="415498"/>
          </a:xfrm>
          <a:prstGeom prst="rect">
            <a:avLst/>
          </a:prstGeom>
          <a:noFill/>
        </p:spPr>
        <p:txBody>
          <a:bodyPr wrap="square" rtlCol="0">
            <a:spAutoFit/>
          </a:bodyPr>
          <a:lstStyle/>
          <a:p>
            <a:pPr algn="ctr"/>
            <a:r>
              <a:rPr lang="en-US" altLang="zh-CN" sz="1050" b="1" dirty="0">
                <a:solidFill>
                  <a:schemeClr val="accent1"/>
                </a:solidFill>
                <a:latin typeface="微软雅黑" panose="020B0503020204020204" pitchFamily="34" charset="-122"/>
                <a:ea typeface="微软雅黑" panose="020B0503020204020204" pitchFamily="34" charset="-122"/>
              </a:rPr>
              <a:t>Quench back</a:t>
            </a:r>
          </a:p>
          <a:p>
            <a:pPr algn="ctr"/>
            <a:r>
              <a:rPr lang="en-US" altLang="zh-CN" sz="1050" b="1" dirty="0">
                <a:solidFill>
                  <a:schemeClr val="accent1"/>
                </a:solidFill>
                <a:latin typeface="微软雅黑" panose="020B0503020204020204" pitchFamily="34" charset="-122"/>
                <a:ea typeface="微软雅黑" panose="020B0503020204020204" pitchFamily="34" charset="-122"/>
              </a:rPr>
              <a:t> cylinder</a:t>
            </a:r>
            <a:endParaRPr lang="zh-CN" altLang="en-US" sz="1050" b="1" dirty="0">
              <a:solidFill>
                <a:schemeClr val="accent1"/>
              </a:solidFill>
              <a:latin typeface="微软雅黑" panose="020B0503020204020204" pitchFamily="34" charset="-122"/>
              <a:ea typeface="微软雅黑" panose="020B0503020204020204" pitchFamily="34" charset="-122"/>
            </a:endParaRPr>
          </a:p>
        </p:txBody>
      </p:sp>
      <p:graphicFrame>
        <p:nvGraphicFramePr>
          <p:cNvPr id="13" name="表格 12">
            <a:extLst>
              <a:ext uri="{FF2B5EF4-FFF2-40B4-BE49-F238E27FC236}">
                <a16:creationId xmlns:a16="http://schemas.microsoft.com/office/drawing/2014/main" id="{D49A6A24-BF04-94EA-4A89-05C02A611D08}"/>
              </a:ext>
            </a:extLst>
          </p:cNvPr>
          <p:cNvGraphicFramePr>
            <a:graphicFrameLocks noGrp="1"/>
          </p:cNvGraphicFramePr>
          <p:nvPr>
            <p:extLst>
              <p:ext uri="{D42A27DB-BD31-4B8C-83A1-F6EECF244321}">
                <p14:modId xmlns:p14="http://schemas.microsoft.com/office/powerpoint/2010/main" val="3505941941"/>
              </p:ext>
            </p:extLst>
          </p:nvPr>
        </p:nvGraphicFramePr>
        <p:xfrm>
          <a:off x="1220422" y="4172504"/>
          <a:ext cx="4482994" cy="2236927"/>
        </p:xfrm>
        <a:graphic>
          <a:graphicData uri="http://schemas.openxmlformats.org/drawingml/2006/table">
            <a:tbl>
              <a:tblPr firstRow="1" firstCol="1" bandRow="1"/>
              <a:tblGrid>
                <a:gridCol w="2203966">
                  <a:extLst>
                    <a:ext uri="{9D8B030D-6E8A-4147-A177-3AD203B41FA5}">
                      <a16:colId xmlns:a16="http://schemas.microsoft.com/office/drawing/2014/main" val="905688960"/>
                    </a:ext>
                  </a:extLst>
                </a:gridCol>
                <a:gridCol w="2279028">
                  <a:extLst>
                    <a:ext uri="{9D8B030D-6E8A-4147-A177-3AD203B41FA5}">
                      <a16:colId xmlns:a16="http://schemas.microsoft.com/office/drawing/2014/main" val="2035705673"/>
                    </a:ext>
                  </a:extLst>
                </a:gridCol>
              </a:tblGrid>
              <a:tr h="319561">
                <a:tc>
                  <a:txBody>
                    <a:bodyPr/>
                    <a:lstStyle/>
                    <a:p>
                      <a:pPr marL="0" algn="ctr" defTabSz="914400" rtl="0" eaLnBrk="1" fontAlgn="ctr" latinLnBrk="0" hangingPunct="1"/>
                      <a:r>
                        <a:rPr lang="en-US" altLang="zh-CN" sz="1400" b="0" u="none" strike="noStrike" kern="1200" dirty="0">
                          <a:solidFill>
                            <a:srgbClr val="000000"/>
                          </a:solidFill>
                          <a:effectLst/>
                          <a:latin typeface="+mn-lt"/>
                          <a:ea typeface="+mn-ea"/>
                          <a:cs typeface="+mn-cs"/>
                        </a:rPr>
                        <a:t>Delay time</a:t>
                      </a:r>
                      <a:endParaRPr lang="zh-CN" altLang="en-US" sz="1400" b="0" u="none" strike="noStrike" kern="1200" dirty="0">
                        <a:solidFill>
                          <a:srgbClr val="000000"/>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u="none" strike="noStrike" kern="1200" dirty="0">
                          <a:solidFill>
                            <a:srgbClr val="000000"/>
                          </a:solidFill>
                          <a:effectLst/>
                          <a:latin typeface="+mn-lt"/>
                          <a:ea typeface="+mn-ea"/>
                          <a:cs typeface="+mn-cs"/>
                        </a:rPr>
                        <a:t>0.03 </a:t>
                      </a:r>
                      <a:r>
                        <a:rPr lang="en-US" altLang="zh-CN" sz="1400" b="0" u="none" strike="noStrike" kern="1200" dirty="0">
                          <a:solidFill>
                            <a:srgbClr val="000000"/>
                          </a:solidFill>
                          <a:effectLst/>
                          <a:latin typeface="+mn-lt"/>
                          <a:ea typeface="+mn-ea"/>
                          <a:cs typeface="+mn-cs"/>
                        </a:rPr>
                        <a:t>s</a:t>
                      </a:r>
                      <a:endParaRPr lang="zh-CN" altLang="en-US" sz="1400" b="0" u="none" strike="noStrike" kern="1200" dirty="0">
                        <a:solidFill>
                          <a:srgbClr val="000000"/>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0422221"/>
                  </a:ext>
                </a:extLst>
              </a:tr>
              <a:tr h="319561">
                <a:tc>
                  <a:txBody>
                    <a:bodyPr/>
                    <a:lstStyle/>
                    <a:p>
                      <a:pPr marL="0" algn="ctr" defTabSz="914400" rtl="0" eaLnBrk="1" fontAlgn="ctr" latinLnBrk="0" hangingPunct="1"/>
                      <a:r>
                        <a:rPr lang="en-US" altLang="zh-CN" sz="1400" b="0" u="none" strike="noStrike" kern="1200" dirty="0">
                          <a:solidFill>
                            <a:srgbClr val="000000"/>
                          </a:solidFill>
                          <a:effectLst/>
                          <a:latin typeface="+mn-lt"/>
                          <a:ea typeface="+mn-ea"/>
                          <a:cs typeface="+mn-cs"/>
                        </a:rPr>
                        <a:t>Dump resistance</a:t>
                      </a:r>
                      <a:endParaRPr lang="zh-CN" altLang="en-US" sz="1400" b="0" u="none" strike="noStrike" kern="1200" dirty="0">
                        <a:solidFill>
                          <a:srgbClr val="000000"/>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altLang="zh-CN" sz="1400" b="0" u="none" strike="noStrike" kern="1200" dirty="0">
                          <a:solidFill>
                            <a:srgbClr val="000000"/>
                          </a:solidFill>
                          <a:effectLst/>
                          <a:latin typeface="+mn-lt"/>
                          <a:ea typeface="+mn-ea"/>
                          <a:cs typeface="+mn-cs"/>
                        </a:rPr>
                        <a:t>50 </a:t>
                      </a:r>
                      <a:r>
                        <a:rPr lang="en-US" altLang="zh-CN" sz="1400" b="0" u="none" strike="noStrike" kern="1200" dirty="0" err="1">
                          <a:solidFill>
                            <a:srgbClr val="000000"/>
                          </a:solidFill>
                          <a:effectLst/>
                          <a:latin typeface="+mn-lt"/>
                          <a:ea typeface="+mn-ea"/>
                          <a:cs typeface="+mn-cs"/>
                        </a:rPr>
                        <a:t>mΩ</a:t>
                      </a:r>
                      <a:endParaRPr lang="zh-CN" altLang="en-US" sz="1400" b="0" u="none" strike="noStrike" kern="1200" dirty="0">
                        <a:solidFill>
                          <a:srgbClr val="000000"/>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529447"/>
                  </a:ext>
                </a:extLst>
              </a:tr>
              <a:tr h="319561">
                <a:tc>
                  <a:txBody>
                    <a:bodyPr/>
                    <a:lstStyle/>
                    <a:p>
                      <a:pPr marL="0" algn="ctr" defTabSz="914400" rtl="0" eaLnBrk="1" fontAlgn="ctr" latinLnBrk="0" hangingPunct="1"/>
                      <a:r>
                        <a:rPr lang="en-US" altLang="zh-CN" sz="1400" b="0" u="none" strike="noStrike" kern="1200" dirty="0">
                          <a:solidFill>
                            <a:srgbClr val="000000"/>
                          </a:solidFill>
                          <a:effectLst/>
                          <a:latin typeface="+mn-lt"/>
                          <a:ea typeface="+mn-ea"/>
                          <a:cs typeface="+mn-cs"/>
                        </a:rPr>
                        <a:t>Terminal voltage</a:t>
                      </a:r>
                      <a:endParaRPr lang="zh-CN" altLang="en-US" sz="1400" b="0" u="none" strike="noStrike" kern="1200" dirty="0">
                        <a:solidFill>
                          <a:srgbClr val="000000"/>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altLang="zh-CN" sz="1400" b="0" u="none" strike="noStrike" kern="1200" dirty="0">
                          <a:solidFill>
                            <a:srgbClr val="000000"/>
                          </a:solidFill>
                          <a:effectLst/>
                          <a:latin typeface="+mn-lt"/>
                          <a:ea typeface="+mn-ea"/>
                          <a:cs typeface="+mn-cs"/>
                        </a:rPr>
                        <a:t>951.7 V</a:t>
                      </a:r>
                      <a:endParaRPr lang="zh-CN" altLang="en-US" sz="1400" b="0" u="none" strike="noStrike" kern="1200" dirty="0">
                        <a:solidFill>
                          <a:srgbClr val="000000"/>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9027148"/>
                  </a:ext>
                </a:extLst>
              </a:tr>
              <a:tr h="319561">
                <a:tc>
                  <a:txBody>
                    <a:bodyPr/>
                    <a:lstStyle/>
                    <a:p>
                      <a:pPr marL="0" algn="ctr" defTabSz="914400" rtl="0" eaLnBrk="1" fontAlgn="ctr" latinLnBrk="0" hangingPunct="1"/>
                      <a:r>
                        <a:rPr lang="en-US" altLang="zh-CN" sz="1400" b="0" u="none" strike="noStrike" kern="1200" dirty="0">
                          <a:solidFill>
                            <a:srgbClr val="000000"/>
                          </a:solidFill>
                          <a:effectLst/>
                          <a:latin typeface="+mn-lt"/>
                          <a:ea typeface="+mn-ea"/>
                          <a:cs typeface="+mn-cs"/>
                        </a:rPr>
                        <a:t>Coil internal voltage</a:t>
                      </a:r>
                      <a:endParaRPr lang="zh-CN" altLang="en-US" sz="1400" b="0" u="none" strike="noStrike" kern="1200" dirty="0">
                        <a:solidFill>
                          <a:srgbClr val="000000"/>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altLang="zh-CN" sz="1400" b="0" u="none" strike="noStrike" kern="1200" dirty="0">
                          <a:solidFill>
                            <a:srgbClr val="000000"/>
                          </a:solidFill>
                          <a:effectLst/>
                          <a:latin typeface="+mn-lt"/>
                          <a:ea typeface="+mn-ea"/>
                          <a:cs typeface="+mn-cs"/>
                        </a:rPr>
                        <a:t>92.13 V</a:t>
                      </a:r>
                      <a:endParaRPr lang="zh-CN" altLang="en-US" sz="1400" b="0" u="none" strike="noStrike" kern="1200" dirty="0">
                        <a:solidFill>
                          <a:srgbClr val="000000"/>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9744849"/>
                  </a:ext>
                </a:extLst>
              </a:tr>
              <a:tr h="319561">
                <a:tc>
                  <a:txBody>
                    <a:bodyPr/>
                    <a:lstStyle/>
                    <a:p>
                      <a:pPr marL="0" algn="ctr" defTabSz="914400" rtl="0" eaLnBrk="1" fontAlgn="ctr" latinLnBrk="0" hangingPunct="1"/>
                      <a:r>
                        <a:rPr lang="en-US" altLang="zh-CN" sz="1400" b="0" u="none" strike="noStrike" kern="1200" dirty="0">
                          <a:solidFill>
                            <a:srgbClr val="000000"/>
                          </a:solidFill>
                          <a:effectLst/>
                          <a:latin typeface="+mn-lt"/>
                          <a:ea typeface="+mn-ea"/>
                          <a:cs typeface="+mn-cs"/>
                        </a:rPr>
                        <a:t>Final temperature</a:t>
                      </a:r>
                      <a:endParaRPr lang="zh-CN" altLang="en-US" sz="1400" b="0" u="none" strike="noStrike" kern="1200" dirty="0">
                        <a:solidFill>
                          <a:srgbClr val="000000"/>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altLang="zh-CN" sz="1400" b="0" u="none" strike="noStrike" kern="1200" dirty="0">
                          <a:solidFill>
                            <a:srgbClr val="000000"/>
                          </a:solidFill>
                          <a:effectLst/>
                          <a:latin typeface="+mn-lt"/>
                          <a:ea typeface="+mn-ea"/>
                          <a:cs typeface="+mn-cs"/>
                        </a:rPr>
                        <a:t>49.84 K</a:t>
                      </a:r>
                      <a:endParaRPr lang="zh-CN" altLang="en-US" sz="1400" b="0" u="none" strike="noStrike" kern="1200" dirty="0">
                        <a:solidFill>
                          <a:srgbClr val="000000"/>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3301074"/>
                  </a:ext>
                </a:extLst>
              </a:tr>
              <a:tr h="319561">
                <a:tc>
                  <a:txBody>
                    <a:bodyPr/>
                    <a:lstStyle/>
                    <a:p>
                      <a:pPr marL="0" algn="ctr" defTabSz="914400" rtl="0" eaLnBrk="1" fontAlgn="ctr" latinLnBrk="0" hangingPunct="1"/>
                      <a:r>
                        <a:rPr lang="en-US" altLang="zh-CN" sz="1400" b="0" u="none" strike="noStrike" kern="1200" dirty="0">
                          <a:solidFill>
                            <a:srgbClr val="000000"/>
                          </a:solidFill>
                          <a:effectLst/>
                          <a:latin typeface="+mn-lt"/>
                          <a:ea typeface="+mn-ea"/>
                          <a:cs typeface="+mn-cs"/>
                        </a:rPr>
                        <a:t>Extracted energy ratio</a:t>
                      </a:r>
                      <a:endParaRPr lang="zh-CN" altLang="en-US" sz="1400" b="0" u="none" strike="noStrike" kern="1200" dirty="0">
                        <a:solidFill>
                          <a:srgbClr val="000000"/>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altLang="zh-CN" sz="1400" b="0" u="none" strike="noStrike" kern="1200" dirty="0">
                          <a:solidFill>
                            <a:srgbClr val="000000"/>
                          </a:solidFill>
                          <a:effectLst/>
                          <a:latin typeface="+mn-lt"/>
                          <a:ea typeface="+mn-ea"/>
                          <a:cs typeface="+mn-cs"/>
                        </a:rPr>
                        <a:t>86.39%</a:t>
                      </a:r>
                      <a:endParaRPr lang="zh-CN" altLang="en-US" sz="1400" b="0" u="none" strike="noStrike" kern="1200" dirty="0">
                        <a:solidFill>
                          <a:srgbClr val="000000"/>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0221756"/>
                  </a:ext>
                </a:extLst>
              </a:tr>
              <a:tr h="319561">
                <a:tc>
                  <a:txBody>
                    <a:bodyPr/>
                    <a:lstStyle/>
                    <a:p>
                      <a:pPr marL="0" algn="ctr" defTabSz="914400" rtl="0" eaLnBrk="1" fontAlgn="ctr" latinLnBrk="0" hangingPunct="1"/>
                      <a:r>
                        <a:rPr lang="en-US" altLang="zh-CN" sz="1400" b="0" u="none" strike="noStrike" kern="1200" dirty="0">
                          <a:solidFill>
                            <a:srgbClr val="000000"/>
                          </a:solidFill>
                          <a:effectLst/>
                          <a:latin typeface="+mn-lt"/>
                          <a:ea typeface="+mn-ea"/>
                          <a:cs typeface="+mn-cs"/>
                        </a:rPr>
                        <a:t>Decay time*</a:t>
                      </a:r>
                      <a:endParaRPr lang="zh-CN" altLang="en-US" sz="1400" b="0" u="none" strike="noStrike" kern="1200" dirty="0">
                        <a:solidFill>
                          <a:srgbClr val="000000"/>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u="none" strike="noStrike" kern="1200" dirty="0">
                          <a:solidFill>
                            <a:srgbClr val="000000"/>
                          </a:solidFill>
                          <a:effectLst/>
                          <a:latin typeface="+mn-lt"/>
                          <a:ea typeface="+mn-ea"/>
                          <a:cs typeface="+mn-cs"/>
                        </a:rPr>
                        <a:t>823 </a:t>
                      </a:r>
                      <a:r>
                        <a:rPr lang="en-US" altLang="zh-CN" sz="1400" b="0" u="none" strike="noStrike" kern="1200" dirty="0">
                          <a:solidFill>
                            <a:srgbClr val="000000"/>
                          </a:solidFill>
                          <a:effectLst/>
                          <a:latin typeface="+mn-lt"/>
                          <a:ea typeface="+mn-ea"/>
                          <a:cs typeface="+mn-cs"/>
                        </a:rPr>
                        <a:t>s</a:t>
                      </a:r>
                      <a:endParaRPr lang="zh-CN" altLang="en-US" sz="1400" b="0" u="none" strike="noStrike" kern="1200" dirty="0">
                        <a:solidFill>
                          <a:srgbClr val="000000"/>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1636083"/>
                  </a:ext>
                </a:extLst>
              </a:tr>
            </a:tbl>
          </a:graphicData>
        </a:graphic>
      </p:graphicFrame>
      <p:sp>
        <p:nvSpPr>
          <p:cNvPr id="15" name="文本框 14">
            <a:extLst>
              <a:ext uri="{FF2B5EF4-FFF2-40B4-BE49-F238E27FC236}">
                <a16:creationId xmlns:a16="http://schemas.microsoft.com/office/drawing/2014/main" id="{1E9A4F54-CF2B-A931-6DB8-E0D82B2B273F}"/>
              </a:ext>
            </a:extLst>
          </p:cNvPr>
          <p:cNvSpPr txBox="1"/>
          <p:nvPr/>
        </p:nvSpPr>
        <p:spPr>
          <a:xfrm>
            <a:off x="1343472" y="6400120"/>
            <a:ext cx="6096000" cy="307777"/>
          </a:xfrm>
          <a:prstGeom prst="rect">
            <a:avLst/>
          </a:prstGeom>
          <a:noFill/>
        </p:spPr>
        <p:txBody>
          <a:bodyPr wrap="square">
            <a:spAutoFit/>
          </a:bodyPr>
          <a:lstStyle/>
          <a:p>
            <a:r>
              <a:rPr lang="en-US" altLang="zh-CN" sz="1400" dirty="0"/>
              <a:t>*time when the current is I = I0 /100= 170 A. </a:t>
            </a:r>
            <a:endParaRPr lang="zh-CN" altLang="en-US" sz="1400" dirty="0"/>
          </a:p>
        </p:txBody>
      </p:sp>
      <p:sp>
        <p:nvSpPr>
          <p:cNvPr id="16" name="文本框 15">
            <a:extLst>
              <a:ext uri="{FF2B5EF4-FFF2-40B4-BE49-F238E27FC236}">
                <a16:creationId xmlns:a16="http://schemas.microsoft.com/office/drawing/2014/main" id="{91682D81-EE3A-6748-E3BE-7E885E648443}"/>
              </a:ext>
            </a:extLst>
          </p:cNvPr>
          <p:cNvSpPr txBox="1"/>
          <p:nvPr/>
        </p:nvSpPr>
        <p:spPr>
          <a:xfrm>
            <a:off x="6796755" y="5243434"/>
            <a:ext cx="5076199" cy="646331"/>
          </a:xfrm>
          <a:prstGeom prst="rect">
            <a:avLst/>
          </a:prstGeom>
          <a:noFill/>
        </p:spPr>
        <p:txBody>
          <a:bodyPr wrap="square" rtlCol="0">
            <a:spAutoFit/>
          </a:bodyPr>
          <a:lstStyle/>
          <a:p>
            <a:r>
              <a:rPr lang="en-US" altLang="zh-CN" dirty="0"/>
              <a:t>The quench analysis considering the protection resistance and quench back is in progress</a:t>
            </a:r>
            <a:endParaRPr lang="zh-CN" altLang="en-US" dirty="0"/>
          </a:p>
        </p:txBody>
      </p:sp>
      <p:sp>
        <p:nvSpPr>
          <p:cNvPr id="18" name="文本框 17">
            <a:extLst>
              <a:ext uri="{FF2B5EF4-FFF2-40B4-BE49-F238E27FC236}">
                <a16:creationId xmlns:a16="http://schemas.microsoft.com/office/drawing/2014/main" id="{9530CC3B-2D14-F40C-CB81-37B410FAB197}"/>
              </a:ext>
            </a:extLst>
          </p:cNvPr>
          <p:cNvSpPr txBox="1"/>
          <p:nvPr/>
        </p:nvSpPr>
        <p:spPr>
          <a:xfrm>
            <a:off x="839416" y="1226839"/>
            <a:ext cx="6096000" cy="369332"/>
          </a:xfrm>
          <a:prstGeom prst="rect">
            <a:avLst/>
          </a:prstGeom>
          <a:noFill/>
        </p:spPr>
        <p:txBody>
          <a:bodyPr wrap="square">
            <a:spAutoFit/>
          </a:bodyPr>
          <a:lstStyle/>
          <a:p>
            <a:r>
              <a:rPr lang="en-US" altLang="zh-CN" b="1" dirty="0"/>
              <a:t>Fast dump discharge </a:t>
            </a:r>
            <a:endParaRPr lang="zh-CN" altLang="en-US" b="1" dirty="0"/>
          </a:p>
        </p:txBody>
      </p:sp>
      <p:sp>
        <p:nvSpPr>
          <p:cNvPr id="17" name="文本框 16">
            <a:extLst>
              <a:ext uri="{FF2B5EF4-FFF2-40B4-BE49-F238E27FC236}">
                <a16:creationId xmlns:a16="http://schemas.microsoft.com/office/drawing/2014/main" id="{69134E12-4096-44D8-B54F-05B5ABB7A867}"/>
              </a:ext>
            </a:extLst>
          </p:cNvPr>
          <p:cNvSpPr txBox="1"/>
          <p:nvPr/>
        </p:nvSpPr>
        <p:spPr>
          <a:xfrm>
            <a:off x="565382" y="878216"/>
            <a:ext cx="5530617" cy="369332"/>
          </a:xfrm>
          <a:prstGeom prst="rect">
            <a:avLst/>
          </a:prstGeom>
          <a:noFill/>
        </p:spPr>
        <p:txBody>
          <a:bodyPr wrap="none" rtlCol="0">
            <a:spAutoFit/>
          </a:bodyPr>
          <a:lstStyle/>
          <a:p>
            <a:r>
              <a:rPr lang="en-US" altLang="zh-CN" dirty="0"/>
              <a:t>The coil protection system is based on a dump resistor. </a:t>
            </a:r>
            <a:endParaRPr lang="zh-CN" altLang="en-US" dirty="0"/>
          </a:p>
        </p:txBody>
      </p:sp>
    </p:spTree>
    <p:extLst>
      <p:ext uri="{BB962C8B-B14F-4D97-AF65-F5344CB8AC3E}">
        <p14:creationId xmlns:p14="http://schemas.microsoft.com/office/powerpoint/2010/main" val="222244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9BF7E8-5AE6-4C1C-9BDF-C634C5E64CBD}"/>
              </a:ext>
            </a:extLst>
          </p:cNvPr>
          <p:cNvSpPr>
            <a:spLocks noGrp="1"/>
          </p:cNvSpPr>
          <p:nvPr>
            <p:ph idx="1"/>
          </p:nvPr>
        </p:nvSpPr>
        <p:spPr/>
        <p:txBody>
          <a:bodyPr>
            <a:normAutofit/>
          </a:bodyPr>
          <a:lstStyle/>
          <a:p>
            <a:pPr algn="l">
              <a:lnSpc>
                <a:spcPct val="100000"/>
              </a:lnSpc>
            </a:pPr>
            <a:r>
              <a:rPr lang="en-US" altLang="zh-CN" sz="1800" b="0" i="0" u="none" strike="noStrike" baseline="0" dirty="0">
                <a:solidFill>
                  <a:schemeClr val="tx1"/>
                </a:solidFill>
                <a:latin typeface="Times New Roman" panose="02020603050405020304" pitchFamily="18" charset="0"/>
                <a:cs typeface="Times New Roman" panose="02020603050405020304" pitchFamily="18" charset="0"/>
              </a:rPr>
              <a:t>Concerning the cooling design, </a:t>
            </a:r>
            <a:r>
              <a:rPr lang="en-US" altLang="zh-CN" sz="1800" b="0" i="0" u="none" strike="noStrike" baseline="0" dirty="0" err="1">
                <a:solidFill>
                  <a:schemeClr val="tx1"/>
                </a:solidFill>
                <a:latin typeface="Times New Roman" panose="02020603050405020304" pitchFamily="18" charset="0"/>
                <a:cs typeface="Times New Roman" panose="02020603050405020304" pitchFamily="18" charset="0"/>
              </a:rPr>
              <a:t>LHe</a:t>
            </a:r>
            <a:r>
              <a:rPr lang="en-US" altLang="zh-CN" sz="1800" b="0" i="0" u="none" strike="noStrike" baseline="0" dirty="0">
                <a:solidFill>
                  <a:schemeClr val="tx1"/>
                </a:solidFill>
                <a:latin typeface="Times New Roman" panose="02020603050405020304" pitchFamily="18" charset="0"/>
                <a:cs typeface="Times New Roman" panose="02020603050405020304" pitchFamily="18" charset="0"/>
              </a:rPr>
              <a:t>-pipe cooling path with many parallel cooling paths may be simplified by using a serpentine cooling path concept for minimize the number of Al-cooling pipe welding, concerned by the team, and for minimizing risks for welding difficulty of Al. It may provide further advantages to adapt both thermosyphon cooling and forced flow cooling.</a:t>
            </a:r>
          </a:p>
          <a:p>
            <a:pPr algn="l"/>
            <a:r>
              <a:rPr lang="en-US" altLang="zh-CN" sz="1800" b="0" i="0" u="none" strike="noStrike" baseline="0" dirty="0">
                <a:solidFill>
                  <a:schemeClr val="tx1"/>
                </a:solidFill>
                <a:latin typeface="Times New Roman" panose="02020603050405020304" pitchFamily="18" charset="0"/>
                <a:cs typeface="Times New Roman" panose="02020603050405020304" pitchFamily="18" charset="0"/>
              </a:rPr>
              <a:t>Optimize the conduction cooling design with 2-phase helium cooling channel, by further optimizing the cooling paths, simplifying the cooling path in the fabrication and enabling flexibility of the operational modes.</a:t>
            </a:r>
            <a:endParaRPr lang="en-US" altLang="zh-CN" dirty="0"/>
          </a:p>
          <a:p>
            <a:endParaRPr lang="en-US" altLang="zh-CN" dirty="0"/>
          </a:p>
        </p:txBody>
      </p:sp>
      <p:sp>
        <p:nvSpPr>
          <p:cNvPr id="3" name="Title 2">
            <a:extLst>
              <a:ext uri="{FF2B5EF4-FFF2-40B4-BE49-F238E27FC236}">
                <a16:creationId xmlns:a16="http://schemas.microsoft.com/office/drawing/2014/main" id="{F7B273B0-72A9-4DA2-9462-B8750DCE8E00}"/>
              </a:ext>
            </a:extLst>
          </p:cNvPr>
          <p:cNvSpPr>
            <a:spLocks noGrp="1"/>
          </p:cNvSpPr>
          <p:nvPr>
            <p:ph type="title"/>
          </p:nvPr>
        </p:nvSpPr>
        <p:spPr/>
        <p:txBody>
          <a:bodyPr/>
          <a:lstStyle/>
          <a:p>
            <a:r>
              <a:rPr lang="en-US" altLang="zh-CN" dirty="0"/>
              <a:t>Feedback 4</a:t>
            </a:r>
            <a:endParaRPr lang="zh-CN" altLang="en-US" dirty="0"/>
          </a:p>
        </p:txBody>
      </p:sp>
      <p:sp>
        <p:nvSpPr>
          <p:cNvPr id="5" name="Slide Number Placeholder 4">
            <a:extLst>
              <a:ext uri="{FF2B5EF4-FFF2-40B4-BE49-F238E27FC236}">
                <a16:creationId xmlns:a16="http://schemas.microsoft.com/office/drawing/2014/main" id="{103DC345-25CC-4CC2-9842-82A048B1B281}"/>
              </a:ext>
            </a:extLst>
          </p:cNvPr>
          <p:cNvSpPr>
            <a:spLocks noGrp="1"/>
          </p:cNvSpPr>
          <p:nvPr>
            <p:ph type="sldNum" sz="quarter" idx="12"/>
          </p:nvPr>
        </p:nvSpPr>
        <p:spPr/>
        <p:txBody>
          <a:bodyPr/>
          <a:lstStyle/>
          <a:p>
            <a:fld id="{F15E9139-A00B-4B2A-98A6-095DC08F1345}" type="slidenum">
              <a:rPr lang="zh-CN" altLang="en-US" smtClean="0"/>
              <a:pPr/>
              <a:t>13</a:t>
            </a:fld>
            <a:endParaRPr lang="zh-CN" altLang="en-US" dirty="0"/>
          </a:p>
        </p:txBody>
      </p:sp>
      <p:sp>
        <p:nvSpPr>
          <p:cNvPr id="4" name="文本框 3">
            <a:extLst>
              <a:ext uri="{FF2B5EF4-FFF2-40B4-BE49-F238E27FC236}">
                <a16:creationId xmlns:a16="http://schemas.microsoft.com/office/drawing/2014/main" id="{ECE52FFB-3812-4B17-9AC6-E0B4B0C5F582}"/>
              </a:ext>
            </a:extLst>
          </p:cNvPr>
          <p:cNvSpPr txBox="1"/>
          <p:nvPr/>
        </p:nvSpPr>
        <p:spPr>
          <a:xfrm>
            <a:off x="666712" y="3429293"/>
            <a:ext cx="4720340" cy="2031325"/>
          </a:xfrm>
          <a:prstGeom prst="rect">
            <a:avLst/>
          </a:prstGeom>
          <a:noFill/>
        </p:spPr>
        <p:txBody>
          <a:bodyPr wrap="square" rtlCol="0">
            <a:spAutoFit/>
          </a:bodyPr>
          <a:lstStyle/>
          <a:p>
            <a:pPr marL="285750" indent="-285750">
              <a:buFont typeface="Wingdings" panose="05000000000000000000" pitchFamily="2" charset="2"/>
              <a:buChar char="ü"/>
            </a:pPr>
            <a:r>
              <a:rPr lang="en-US" altLang="zh-CN" b="0" i="0" dirty="0">
                <a:solidFill>
                  <a:srgbClr val="0000FF"/>
                </a:solidFill>
                <a:effectLst/>
                <a:latin typeface="Noto Sans SC"/>
              </a:rPr>
              <a:t>After detailed calculations and simulations, we have ultimately chosen the thermosyphon cooling method. So we have to use the parallel cooling paths. At the same time,</a:t>
            </a:r>
            <a:r>
              <a:rPr lang="en-US" altLang="zh-CN" b="0" i="0" dirty="0">
                <a:solidFill>
                  <a:srgbClr val="24292F"/>
                </a:solidFill>
                <a:effectLst/>
                <a:latin typeface="Noto Sans SC"/>
              </a:rPr>
              <a:t>  </a:t>
            </a:r>
            <a:r>
              <a:rPr lang="en-US" altLang="zh-CN" b="0" i="0" dirty="0">
                <a:solidFill>
                  <a:srgbClr val="0000FF"/>
                </a:solidFill>
                <a:effectLst/>
                <a:latin typeface="Noto Sans SC"/>
              </a:rPr>
              <a:t>we are seeking support from companies to reduce the risks for aluminum welding.</a:t>
            </a:r>
            <a:endParaRPr lang="zh-CN" altLang="en-US" dirty="0">
              <a:solidFill>
                <a:srgbClr val="0000FF"/>
              </a:solidFill>
            </a:endParaRPr>
          </a:p>
        </p:txBody>
      </p:sp>
      <p:graphicFrame>
        <p:nvGraphicFramePr>
          <p:cNvPr id="6" name="内容占位符 7">
            <a:extLst>
              <a:ext uri="{FF2B5EF4-FFF2-40B4-BE49-F238E27FC236}">
                <a16:creationId xmlns:a16="http://schemas.microsoft.com/office/drawing/2014/main" id="{A004BD2D-4593-4857-82C7-0621B4C6C497}"/>
              </a:ext>
            </a:extLst>
          </p:cNvPr>
          <p:cNvGraphicFramePr>
            <a:graphicFrameLocks/>
          </p:cNvGraphicFramePr>
          <p:nvPr>
            <p:extLst>
              <p:ext uri="{D42A27DB-BD31-4B8C-83A1-F6EECF244321}">
                <p14:modId xmlns:p14="http://schemas.microsoft.com/office/powerpoint/2010/main" val="551272534"/>
              </p:ext>
            </p:extLst>
          </p:nvPr>
        </p:nvGraphicFramePr>
        <p:xfrm>
          <a:off x="5555022" y="3460944"/>
          <a:ext cx="5918446" cy="2895600"/>
        </p:xfrm>
        <a:graphic>
          <a:graphicData uri="http://schemas.openxmlformats.org/drawingml/2006/table">
            <a:tbl>
              <a:tblPr firstRow="1" bandRow="1">
                <a:tableStyleId>{5940675A-B579-460E-94D1-54222C63F5DA}</a:tableStyleId>
              </a:tblPr>
              <a:tblGrid>
                <a:gridCol w="1669729">
                  <a:extLst>
                    <a:ext uri="{9D8B030D-6E8A-4147-A177-3AD203B41FA5}">
                      <a16:colId xmlns:a16="http://schemas.microsoft.com/office/drawing/2014/main" val="2598866761"/>
                    </a:ext>
                  </a:extLst>
                </a:gridCol>
                <a:gridCol w="2148624">
                  <a:extLst>
                    <a:ext uri="{9D8B030D-6E8A-4147-A177-3AD203B41FA5}">
                      <a16:colId xmlns:a16="http://schemas.microsoft.com/office/drawing/2014/main" val="2011272855"/>
                    </a:ext>
                  </a:extLst>
                </a:gridCol>
                <a:gridCol w="2100093">
                  <a:extLst>
                    <a:ext uri="{9D8B030D-6E8A-4147-A177-3AD203B41FA5}">
                      <a16:colId xmlns:a16="http://schemas.microsoft.com/office/drawing/2014/main" val="1260028146"/>
                    </a:ext>
                  </a:extLst>
                </a:gridCol>
              </a:tblGrid>
              <a:tr h="265293">
                <a:tc>
                  <a:txBody>
                    <a:bodyPr/>
                    <a:lstStyle/>
                    <a:p>
                      <a:pPr algn="ctr"/>
                      <a:endParaRPr lang="zh-CN" altLang="en-US" sz="1400" dirty="0">
                        <a:latin typeface="+mn-lt"/>
                        <a:ea typeface="微软雅黑" panose="020B0503020204020204" pitchFamily="34" charset="-122"/>
                      </a:endParaRPr>
                    </a:p>
                  </a:txBody>
                  <a:tcPr/>
                </a:tc>
                <a:tc>
                  <a:txBody>
                    <a:bodyPr/>
                    <a:lstStyle/>
                    <a:p>
                      <a:pPr algn="ctr"/>
                      <a:r>
                        <a:rPr lang="en-US" altLang="zh-CN" sz="1400" b="1" dirty="0">
                          <a:solidFill>
                            <a:schemeClr val="tx1"/>
                          </a:solidFill>
                          <a:effectLst/>
                          <a:latin typeface="+mn-lt"/>
                        </a:rPr>
                        <a:t>Thermosyphon</a:t>
                      </a:r>
                      <a:endParaRPr lang="zh-CN" altLang="en-US" sz="1400" b="1" dirty="0">
                        <a:solidFill>
                          <a:schemeClr val="tx1"/>
                        </a:solidFill>
                        <a:latin typeface="+mn-lt"/>
                        <a:ea typeface="微软雅黑" panose="020B0503020204020204" pitchFamily="34" charset="-122"/>
                      </a:endParaRPr>
                    </a:p>
                  </a:txBody>
                  <a:tcPr>
                    <a:solidFill>
                      <a:schemeClr val="accent5">
                        <a:lumMod val="20000"/>
                        <a:lumOff val="80000"/>
                      </a:schemeClr>
                    </a:solidFill>
                  </a:tcPr>
                </a:tc>
                <a:tc>
                  <a:txBody>
                    <a:bodyPr/>
                    <a:lstStyle/>
                    <a:p>
                      <a:pPr algn="ctr"/>
                      <a:r>
                        <a:rPr lang="en-US" altLang="zh-CN" sz="1400" b="1" dirty="0">
                          <a:latin typeface="+mn-lt"/>
                        </a:rPr>
                        <a:t>Force flow</a:t>
                      </a:r>
                      <a:endParaRPr lang="en-US" altLang="zh-CN" sz="1400" b="1" dirty="0">
                        <a:latin typeface="+mn-lt"/>
                        <a:ea typeface="微软雅黑" panose="020B0503020204020204" pitchFamily="34" charset="-122"/>
                      </a:endParaRPr>
                    </a:p>
                  </a:txBody>
                  <a:tcPr/>
                </a:tc>
                <a:extLst>
                  <a:ext uri="{0D108BD9-81ED-4DB2-BD59-A6C34878D82A}">
                    <a16:rowId xmlns:a16="http://schemas.microsoft.com/office/drawing/2014/main" val="2133294169"/>
                  </a:ext>
                </a:extLst>
              </a:tr>
              <a:tr h="450997">
                <a:tc>
                  <a:txBody>
                    <a:bodyPr/>
                    <a:lstStyle/>
                    <a:p>
                      <a:pPr algn="ctr"/>
                      <a:r>
                        <a:rPr lang="en-US" altLang="zh-CN" sz="1400" b="1" dirty="0">
                          <a:solidFill>
                            <a:schemeClr val="tx1"/>
                          </a:solidFill>
                          <a:latin typeface="+mn-lt"/>
                        </a:rPr>
                        <a:t>Difference</a:t>
                      </a:r>
                      <a:endParaRPr lang="zh-CN" altLang="en-US" sz="1400" b="1" dirty="0">
                        <a:solidFill>
                          <a:schemeClr val="tx1"/>
                        </a:solidFill>
                        <a:latin typeface="+mn-lt"/>
                        <a:ea typeface="微软雅黑" panose="020B0503020204020204" pitchFamily="34" charset="-122"/>
                      </a:endParaRPr>
                    </a:p>
                  </a:txBody>
                  <a:tcPr/>
                </a:tc>
                <a:tc>
                  <a:txBody>
                    <a:bodyPr/>
                    <a:lstStyle/>
                    <a:p>
                      <a:pPr marL="0" indent="0" algn="ctr">
                        <a:buFont typeface="Arial" panose="020B0604020202020204" pitchFamily="34" charset="0"/>
                        <a:buNone/>
                      </a:pPr>
                      <a:r>
                        <a:rPr lang="en-US" altLang="zh-CN" sz="1400" dirty="0">
                          <a:solidFill>
                            <a:schemeClr val="tx1"/>
                          </a:solidFill>
                          <a:latin typeface="+mn-lt"/>
                        </a:rPr>
                        <a:t>Need more space to install the phase separator </a:t>
                      </a:r>
                      <a:endParaRPr lang="zh-CN" altLang="en-US" sz="1400" dirty="0">
                        <a:solidFill>
                          <a:schemeClr val="tx1"/>
                        </a:solidFill>
                        <a:latin typeface="+mn-lt"/>
                        <a:ea typeface="微软雅黑" panose="020B0503020204020204" pitchFamily="34" charset="-122"/>
                      </a:endParaRPr>
                    </a:p>
                  </a:txBody>
                  <a:tcPr>
                    <a:solidFill>
                      <a:schemeClr val="accent5">
                        <a:lumMod val="20000"/>
                        <a:lumOff val="80000"/>
                      </a:schemeClr>
                    </a:solidFill>
                  </a:tcPr>
                </a:tc>
                <a:tc>
                  <a:txBody>
                    <a:bodyPr/>
                    <a:lstStyle/>
                    <a:p>
                      <a:pPr marL="0" indent="0" algn="ctr">
                        <a:buFont typeface="Arial" panose="020B0604020202020204" pitchFamily="34" charset="0"/>
                        <a:buNone/>
                      </a:pPr>
                      <a:r>
                        <a:rPr lang="en-US" altLang="zh-CN" sz="1400" dirty="0">
                          <a:solidFill>
                            <a:schemeClr val="tx1"/>
                          </a:solidFill>
                          <a:latin typeface="+mn-lt"/>
                        </a:rPr>
                        <a:t>A liquid helium circulating pump is required</a:t>
                      </a:r>
                      <a:endParaRPr lang="zh-CN" altLang="en-US" sz="1400" dirty="0">
                        <a:solidFill>
                          <a:schemeClr val="tx1"/>
                        </a:solidFill>
                        <a:latin typeface="+mn-lt"/>
                        <a:ea typeface="微软雅黑" panose="020B0503020204020204" pitchFamily="34" charset="-122"/>
                      </a:endParaRPr>
                    </a:p>
                  </a:txBody>
                  <a:tcPr/>
                </a:tc>
                <a:extLst>
                  <a:ext uri="{0D108BD9-81ED-4DB2-BD59-A6C34878D82A}">
                    <a16:rowId xmlns:a16="http://schemas.microsoft.com/office/drawing/2014/main" val="3946132634"/>
                  </a:ext>
                </a:extLst>
              </a:tr>
              <a:tr h="450997">
                <a:tc>
                  <a:txBody>
                    <a:bodyPr/>
                    <a:lstStyle/>
                    <a:p>
                      <a:pPr algn="ctr"/>
                      <a:r>
                        <a:rPr lang="en-US" altLang="zh-CN" sz="1400" b="1" dirty="0">
                          <a:solidFill>
                            <a:schemeClr val="tx1"/>
                          </a:solidFill>
                          <a:latin typeface="+mn-lt"/>
                        </a:rPr>
                        <a:t>heat exchange capability</a:t>
                      </a:r>
                      <a:endParaRPr lang="zh-CN" altLang="en-US" sz="1400" b="1" dirty="0">
                        <a:solidFill>
                          <a:schemeClr val="tx1"/>
                        </a:solidFill>
                        <a:latin typeface="+mn-lt"/>
                        <a:ea typeface="微软雅黑" panose="020B0503020204020204" pitchFamily="34" charset="-122"/>
                      </a:endParaRPr>
                    </a:p>
                  </a:txBody>
                  <a:tcPr/>
                </a:tc>
                <a:tc>
                  <a:txBody>
                    <a:bodyPr/>
                    <a:lstStyle/>
                    <a:p>
                      <a:pPr algn="ctr"/>
                      <a:r>
                        <a:rPr lang="en-US" altLang="zh-CN" sz="1400" dirty="0">
                          <a:solidFill>
                            <a:schemeClr val="tx1"/>
                          </a:solidFill>
                          <a:latin typeface="+mn-lt"/>
                        </a:rPr>
                        <a:t>1200 W/(K·m</a:t>
                      </a:r>
                      <a:r>
                        <a:rPr lang="en-US" altLang="zh-CN" sz="1400" baseline="30000" dirty="0">
                          <a:solidFill>
                            <a:schemeClr val="tx1"/>
                          </a:solidFill>
                          <a:latin typeface="+mn-lt"/>
                        </a:rPr>
                        <a:t>2</a:t>
                      </a:r>
                      <a:r>
                        <a:rPr lang="en-US" altLang="zh-CN" sz="1400" baseline="0" dirty="0">
                          <a:solidFill>
                            <a:schemeClr val="tx1"/>
                          </a:solidFill>
                          <a:latin typeface="+mn-lt"/>
                        </a:rPr>
                        <a:t>)</a:t>
                      </a:r>
                      <a:endParaRPr lang="zh-CN" altLang="en-US" sz="1400" baseline="30000" dirty="0">
                        <a:solidFill>
                          <a:schemeClr val="tx1"/>
                        </a:solidFill>
                        <a:latin typeface="+mn-lt"/>
                        <a:ea typeface="微软雅黑" panose="020B0503020204020204" pitchFamily="34" charset="-122"/>
                      </a:endParaRPr>
                    </a:p>
                  </a:txBody>
                  <a:tcPr>
                    <a:solidFill>
                      <a:schemeClr val="accent5">
                        <a:lumMod val="20000"/>
                        <a:lumOff val="80000"/>
                      </a:schemeClr>
                    </a:solidFill>
                  </a:tcPr>
                </a:tc>
                <a:tc>
                  <a:txBody>
                    <a:bodyPr/>
                    <a:lstStyle/>
                    <a:p>
                      <a:pPr algn="ctr"/>
                      <a:r>
                        <a:rPr lang="en-US" altLang="zh-CN" sz="1400" dirty="0">
                          <a:solidFill>
                            <a:schemeClr val="tx1"/>
                          </a:solidFill>
                          <a:latin typeface="+mn-lt"/>
                        </a:rPr>
                        <a:t>412.1 W/(K·m</a:t>
                      </a:r>
                      <a:r>
                        <a:rPr lang="en-US" altLang="zh-CN" sz="1400" baseline="30000" dirty="0">
                          <a:solidFill>
                            <a:schemeClr val="tx1"/>
                          </a:solidFill>
                          <a:latin typeface="+mn-lt"/>
                        </a:rPr>
                        <a:t>2</a:t>
                      </a:r>
                      <a:r>
                        <a:rPr lang="en-US" altLang="zh-CN" sz="1400" baseline="0" dirty="0">
                          <a:solidFill>
                            <a:schemeClr val="tx1"/>
                          </a:solidFill>
                          <a:latin typeface="+mn-lt"/>
                        </a:rPr>
                        <a:t>)</a:t>
                      </a:r>
                      <a:endParaRPr lang="zh-CN" altLang="en-US" sz="1400" baseline="0" dirty="0">
                        <a:solidFill>
                          <a:schemeClr val="tx1"/>
                        </a:solidFill>
                        <a:latin typeface="+mn-lt"/>
                        <a:ea typeface="微软雅黑" panose="020B0503020204020204" pitchFamily="34" charset="-122"/>
                      </a:endParaRPr>
                    </a:p>
                  </a:txBody>
                  <a:tcPr/>
                </a:tc>
                <a:extLst>
                  <a:ext uri="{0D108BD9-81ED-4DB2-BD59-A6C34878D82A}">
                    <a16:rowId xmlns:a16="http://schemas.microsoft.com/office/drawing/2014/main" val="1811081338"/>
                  </a:ext>
                </a:extLst>
              </a:tr>
              <a:tr h="450997">
                <a:tc>
                  <a:txBody>
                    <a:bodyPr/>
                    <a:lstStyle/>
                    <a:p>
                      <a:pPr algn="ctr"/>
                      <a:r>
                        <a:rPr lang="en-US" altLang="zh-CN" sz="1400" b="1" dirty="0">
                          <a:solidFill>
                            <a:schemeClr val="tx1"/>
                          </a:solidFill>
                          <a:latin typeface="+mn-lt"/>
                        </a:rPr>
                        <a:t>Coil maximum temperature</a:t>
                      </a:r>
                      <a:endParaRPr lang="zh-CN" altLang="en-US" sz="1400" b="1" dirty="0">
                        <a:solidFill>
                          <a:schemeClr val="tx1"/>
                        </a:solidFill>
                        <a:latin typeface="+mn-lt"/>
                        <a:ea typeface="微软雅黑" panose="020B0503020204020204" pitchFamily="34" charset="-122"/>
                      </a:endParaRPr>
                    </a:p>
                  </a:txBody>
                  <a:tcPr/>
                </a:tc>
                <a:tc>
                  <a:txBody>
                    <a:bodyPr/>
                    <a:lstStyle/>
                    <a:p>
                      <a:pPr algn="ctr"/>
                      <a:r>
                        <a:rPr lang="en-US" altLang="zh-CN" sz="1400" dirty="0">
                          <a:solidFill>
                            <a:schemeClr val="tx1"/>
                          </a:solidFill>
                          <a:latin typeface="+mn-lt"/>
                          <a:ea typeface="微软雅黑" panose="020B0503020204020204" pitchFamily="34" charset="-122"/>
                        </a:rPr>
                        <a:t>4.982 K</a:t>
                      </a:r>
                      <a:endParaRPr lang="zh-CN" altLang="en-US" sz="1400" dirty="0">
                        <a:solidFill>
                          <a:schemeClr val="tx1"/>
                        </a:solidFill>
                        <a:latin typeface="+mn-lt"/>
                        <a:ea typeface="微软雅黑" panose="020B0503020204020204" pitchFamily="34" charset="-122"/>
                      </a:endParaRPr>
                    </a:p>
                  </a:txBody>
                  <a:tcPr>
                    <a:solidFill>
                      <a:schemeClr val="accent5">
                        <a:lumMod val="20000"/>
                        <a:lumOff val="80000"/>
                      </a:schemeClr>
                    </a:solidFill>
                  </a:tcPr>
                </a:tc>
                <a:tc>
                  <a:txBody>
                    <a:bodyPr/>
                    <a:lstStyle/>
                    <a:p>
                      <a:pPr algn="ctr"/>
                      <a:r>
                        <a:rPr lang="en-US" altLang="zh-CN" sz="1400" dirty="0">
                          <a:solidFill>
                            <a:schemeClr val="tx1"/>
                          </a:solidFill>
                          <a:latin typeface="+mn-lt"/>
                          <a:ea typeface="微软雅黑" panose="020B0503020204020204" pitchFamily="34" charset="-122"/>
                        </a:rPr>
                        <a:t>5.383 K</a:t>
                      </a:r>
                      <a:endParaRPr lang="zh-CN" altLang="en-US" sz="1400" dirty="0">
                        <a:solidFill>
                          <a:schemeClr val="tx1"/>
                        </a:solidFill>
                        <a:latin typeface="+mn-lt"/>
                        <a:ea typeface="微软雅黑" panose="020B0503020204020204" pitchFamily="34" charset="-122"/>
                      </a:endParaRPr>
                    </a:p>
                  </a:txBody>
                  <a:tcPr/>
                </a:tc>
                <a:extLst>
                  <a:ext uri="{0D108BD9-81ED-4DB2-BD59-A6C34878D82A}">
                    <a16:rowId xmlns:a16="http://schemas.microsoft.com/office/drawing/2014/main" val="2916645413"/>
                  </a:ext>
                </a:extLst>
              </a:tr>
              <a:tr h="450997">
                <a:tc>
                  <a:txBody>
                    <a:bodyPr/>
                    <a:lstStyle/>
                    <a:p>
                      <a:pPr algn="ctr"/>
                      <a:r>
                        <a:rPr lang="en-US" altLang="zh-CN" sz="1400" b="1" dirty="0">
                          <a:solidFill>
                            <a:schemeClr val="tx1"/>
                          </a:solidFill>
                          <a:latin typeface="+mn-lt"/>
                        </a:rPr>
                        <a:t>Coil average temperature</a:t>
                      </a:r>
                      <a:endParaRPr lang="zh-CN" altLang="en-US" sz="1400" b="1" dirty="0">
                        <a:solidFill>
                          <a:schemeClr val="tx1"/>
                        </a:solidFill>
                        <a:latin typeface="+mn-lt"/>
                        <a:ea typeface="微软雅黑" panose="020B0503020204020204" pitchFamily="34" charset="-122"/>
                      </a:endParaRPr>
                    </a:p>
                  </a:txBody>
                  <a:tcPr/>
                </a:tc>
                <a:tc>
                  <a:txBody>
                    <a:bodyPr/>
                    <a:lstStyle/>
                    <a:p>
                      <a:pPr algn="ctr"/>
                      <a:r>
                        <a:rPr lang="en-US" altLang="zh-CN" sz="1400" dirty="0">
                          <a:solidFill>
                            <a:schemeClr val="tx1"/>
                          </a:solidFill>
                          <a:latin typeface="+mn-lt"/>
                          <a:ea typeface="微软雅黑" panose="020B0503020204020204" pitchFamily="34" charset="-122"/>
                        </a:rPr>
                        <a:t>4.591 K</a:t>
                      </a:r>
                    </a:p>
                    <a:p>
                      <a:pPr algn="ctr"/>
                      <a:endParaRPr lang="zh-CN" altLang="en-US" sz="1400" dirty="0">
                        <a:solidFill>
                          <a:schemeClr val="tx1"/>
                        </a:solidFill>
                        <a:latin typeface="+mn-lt"/>
                        <a:ea typeface="微软雅黑" panose="020B0503020204020204" pitchFamily="34" charset="-122"/>
                      </a:endParaRPr>
                    </a:p>
                  </a:txBody>
                  <a:tcPr>
                    <a:solidFill>
                      <a:schemeClr val="accent5">
                        <a:lumMod val="20000"/>
                        <a:lumOff val="80000"/>
                      </a:schemeClr>
                    </a:solidFill>
                  </a:tcPr>
                </a:tc>
                <a:tc>
                  <a:txBody>
                    <a:bodyPr/>
                    <a:lstStyle/>
                    <a:p>
                      <a:pPr algn="ctr"/>
                      <a:r>
                        <a:rPr lang="en-US" altLang="zh-CN" sz="1400" dirty="0">
                          <a:solidFill>
                            <a:schemeClr val="tx1"/>
                          </a:solidFill>
                          <a:latin typeface="+mn-lt"/>
                          <a:ea typeface="微软雅黑" panose="020B0503020204020204" pitchFamily="34" charset="-122"/>
                        </a:rPr>
                        <a:t>4.972 K</a:t>
                      </a:r>
                      <a:endParaRPr lang="zh-CN" altLang="en-US" sz="1400" dirty="0">
                        <a:solidFill>
                          <a:schemeClr val="tx1"/>
                        </a:solidFill>
                        <a:latin typeface="+mn-lt"/>
                        <a:ea typeface="微软雅黑" panose="020B0503020204020204" pitchFamily="34" charset="-122"/>
                      </a:endParaRPr>
                    </a:p>
                  </a:txBody>
                  <a:tcPr/>
                </a:tc>
                <a:extLst>
                  <a:ext uri="{0D108BD9-81ED-4DB2-BD59-A6C34878D82A}">
                    <a16:rowId xmlns:a16="http://schemas.microsoft.com/office/drawing/2014/main" val="3608820222"/>
                  </a:ext>
                </a:extLst>
              </a:tr>
              <a:tr h="450997">
                <a:tc>
                  <a:txBody>
                    <a:bodyPr/>
                    <a:lstStyle/>
                    <a:p>
                      <a:pPr algn="ctr"/>
                      <a:r>
                        <a:rPr lang="en-US" altLang="zh-CN" sz="1400" b="1" dirty="0">
                          <a:latin typeface="+mn-lt"/>
                        </a:rPr>
                        <a:t>Inner diameter of Liquid helium pipes</a:t>
                      </a:r>
                      <a:endParaRPr lang="zh-CN" altLang="en-US" sz="1400" b="1" dirty="0">
                        <a:latin typeface="+mn-lt"/>
                        <a:ea typeface="微软雅黑" panose="020B0503020204020204" pitchFamily="34" charset="-122"/>
                      </a:endParaRPr>
                    </a:p>
                  </a:txBody>
                  <a:tcPr/>
                </a:tc>
                <a:tc>
                  <a:txBody>
                    <a:bodyPr/>
                    <a:lstStyle/>
                    <a:p>
                      <a:pPr algn="ctr"/>
                      <a:r>
                        <a:rPr lang="en-US" altLang="zh-CN" sz="1400" dirty="0">
                          <a:latin typeface="+mn-lt"/>
                          <a:ea typeface="微软雅黑" panose="020B0503020204020204" pitchFamily="34" charset="-122"/>
                        </a:rPr>
                        <a:t>Φ15 mm</a:t>
                      </a:r>
                      <a:endParaRPr lang="zh-CN" altLang="en-US" sz="1400" dirty="0">
                        <a:latin typeface="+mn-lt"/>
                        <a:ea typeface="微软雅黑" panose="020B0503020204020204" pitchFamily="34" charset="-122"/>
                      </a:endParaRPr>
                    </a:p>
                  </a:txBody>
                  <a:tcPr>
                    <a:solidFill>
                      <a:schemeClr val="accent5">
                        <a:lumMod val="20000"/>
                        <a:lumOff val="80000"/>
                      </a:schemeClr>
                    </a:solidFill>
                  </a:tcPr>
                </a:tc>
                <a:tc>
                  <a:txBody>
                    <a:bodyPr/>
                    <a:lstStyle/>
                    <a:p>
                      <a:pPr algn="ctr"/>
                      <a:r>
                        <a:rPr lang="en-US" altLang="zh-CN" sz="1400" dirty="0">
                          <a:latin typeface="+mn-lt"/>
                          <a:ea typeface="微软雅黑" panose="020B0503020204020204" pitchFamily="34" charset="-122"/>
                        </a:rPr>
                        <a:t>Φ 20 mm</a:t>
                      </a:r>
                      <a:endParaRPr lang="zh-CN" altLang="en-US" sz="1400" dirty="0">
                        <a:latin typeface="+mn-lt"/>
                        <a:ea typeface="微软雅黑" panose="020B0503020204020204" pitchFamily="34" charset="-122"/>
                      </a:endParaRPr>
                    </a:p>
                  </a:txBody>
                  <a:tcPr/>
                </a:tc>
                <a:extLst>
                  <a:ext uri="{0D108BD9-81ED-4DB2-BD59-A6C34878D82A}">
                    <a16:rowId xmlns:a16="http://schemas.microsoft.com/office/drawing/2014/main" val="955975972"/>
                  </a:ext>
                </a:extLst>
              </a:tr>
            </a:tbl>
          </a:graphicData>
        </a:graphic>
      </p:graphicFrame>
    </p:spTree>
    <p:extLst>
      <p:ext uri="{BB962C8B-B14F-4D97-AF65-F5344CB8AC3E}">
        <p14:creationId xmlns:p14="http://schemas.microsoft.com/office/powerpoint/2010/main" val="2230873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EF27243-A6DE-4707-87D7-1D4BECE9D2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5946" y="1055674"/>
            <a:ext cx="3376054" cy="2085294"/>
          </a:xfrm>
          <a:prstGeom prst="rect">
            <a:avLst/>
          </a:prstGeom>
        </p:spPr>
      </p:pic>
      <p:sp>
        <p:nvSpPr>
          <p:cNvPr id="2" name="Content Placeholder 1">
            <a:extLst>
              <a:ext uri="{FF2B5EF4-FFF2-40B4-BE49-F238E27FC236}">
                <a16:creationId xmlns:a16="http://schemas.microsoft.com/office/drawing/2014/main" id="{AB9BF7E8-5AE6-4C1C-9BDF-C634C5E64CBD}"/>
              </a:ext>
            </a:extLst>
          </p:cNvPr>
          <p:cNvSpPr>
            <a:spLocks noGrp="1"/>
          </p:cNvSpPr>
          <p:nvPr>
            <p:ph idx="1"/>
          </p:nvPr>
        </p:nvSpPr>
        <p:spPr>
          <a:xfrm>
            <a:off x="551384" y="1124745"/>
            <a:ext cx="8316542" cy="1872208"/>
          </a:xfrm>
        </p:spPr>
        <p:txBody>
          <a:bodyPr>
            <a:normAutofit/>
          </a:bodyPr>
          <a:lstStyle/>
          <a:p>
            <a:pPr algn="l">
              <a:lnSpc>
                <a:spcPct val="100000"/>
              </a:lnSpc>
            </a:pPr>
            <a:r>
              <a:rPr lang="en-US" altLang="zh-CN" sz="1800" b="0" i="0" u="none" strike="noStrike" baseline="0" dirty="0">
                <a:solidFill>
                  <a:schemeClr val="tx1"/>
                </a:solidFill>
                <a:latin typeface="Times New Roman" panose="02020603050405020304" pitchFamily="18" charset="0"/>
                <a:cs typeface="Times New Roman" panose="02020603050405020304" pitchFamily="18" charset="0"/>
              </a:rPr>
              <a:t>Magnetic field design may be further optimized to optimize the field quality and the peak field to be suppressed.</a:t>
            </a:r>
          </a:p>
          <a:p>
            <a:pPr algn="l"/>
            <a:r>
              <a:rPr lang="en-US" altLang="zh-CN" sz="1800" b="0" i="0" u="none" strike="noStrike" baseline="0" dirty="0">
                <a:solidFill>
                  <a:schemeClr val="tx1"/>
                </a:solidFill>
                <a:latin typeface="Times New Roman" panose="02020603050405020304" pitchFamily="18" charset="0"/>
                <a:cs typeface="Times New Roman" panose="02020603050405020304" pitchFamily="18" charset="0"/>
              </a:rPr>
              <a:t>Confirm the field quality / uniformity enabling to satisfy necessary field quality required for the TPC region under the current iron yoke (HCAL) and the final focusing magnet including the compensation solenoid.</a:t>
            </a:r>
          </a:p>
        </p:txBody>
      </p:sp>
      <p:sp>
        <p:nvSpPr>
          <p:cNvPr id="3" name="Title 2">
            <a:extLst>
              <a:ext uri="{FF2B5EF4-FFF2-40B4-BE49-F238E27FC236}">
                <a16:creationId xmlns:a16="http://schemas.microsoft.com/office/drawing/2014/main" id="{F7B273B0-72A9-4DA2-9462-B8750DCE8E00}"/>
              </a:ext>
            </a:extLst>
          </p:cNvPr>
          <p:cNvSpPr>
            <a:spLocks noGrp="1"/>
          </p:cNvSpPr>
          <p:nvPr>
            <p:ph type="title"/>
          </p:nvPr>
        </p:nvSpPr>
        <p:spPr/>
        <p:txBody>
          <a:bodyPr/>
          <a:lstStyle/>
          <a:p>
            <a:r>
              <a:rPr lang="en-US" altLang="zh-CN" dirty="0"/>
              <a:t>Feedback 5</a:t>
            </a:r>
            <a:endParaRPr lang="zh-CN" altLang="en-US" dirty="0"/>
          </a:p>
        </p:txBody>
      </p:sp>
      <p:sp>
        <p:nvSpPr>
          <p:cNvPr id="5" name="Slide Number Placeholder 4">
            <a:extLst>
              <a:ext uri="{FF2B5EF4-FFF2-40B4-BE49-F238E27FC236}">
                <a16:creationId xmlns:a16="http://schemas.microsoft.com/office/drawing/2014/main" id="{103DC345-25CC-4CC2-9842-82A048B1B281}"/>
              </a:ext>
            </a:extLst>
          </p:cNvPr>
          <p:cNvSpPr>
            <a:spLocks noGrp="1"/>
          </p:cNvSpPr>
          <p:nvPr>
            <p:ph type="sldNum" sz="quarter" idx="12"/>
          </p:nvPr>
        </p:nvSpPr>
        <p:spPr/>
        <p:txBody>
          <a:bodyPr/>
          <a:lstStyle/>
          <a:p>
            <a:fld id="{F15E9139-A00B-4B2A-98A6-095DC08F1345}" type="slidenum">
              <a:rPr lang="zh-CN" altLang="en-US" smtClean="0"/>
              <a:pPr/>
              <a:t>14</a:t>
            </a:fld>
            <a:endParaRPr lang="zh-CN" altLang="en-US" dirty="0"/>
          </a:p>
        </p:txBody>
      </p:sp>
      <p:sp>
        <p:nvSpPr>
          <p:cNvPr id="7" name="文本框 6">
            <a:extLst>
              <a:ext uri="{FF2B5EF4-FFF2-40B4-BE49-F238E27FC236}">
                <a16:creationId xmlns:a16="http://schemas.microsoft.com/office/drawing/2014/main" id="{BCE817B4-AEE2-488E-A0BF-ABA2482FE91C}"/>
              </a:ext>
            </a:extLst>
          </p:cNvPr>
          <p:cNvSpPr txBox="1"/>
          <p:nvPr/>
        </p:nvSpPr>
        <p:spPr>
          <a:xfrm>
            <a:off x="10632504" y="1460664"/>
            <a:ext cx="657552" cy="461665"/>
          </a:xfrm>
          <a:prstGeom prst="rect">
            <a:avLst/>
          </a:prstGeom>
          <a:noFill/>
        </p:spPr>
        <p:txBody>
          <a:bodyPr wrap="none" rtlCol="0">
            <a:spAutoFit/>
          </a:bodyPr>
          <a:lstStyle/>
          <a:p>
            <a:r>
              <a:rPr lang="en-US" altLang="zh-CN" sz="2400" dirty="0"/>
              <a:t>TPC</a:t>
            </a:r>
            <a:endParaRPr lang="zh-CN" altLang="en-US" sz="2400" dirty="0"/>
          </a:p>
        </p:txBody>
      </p:sp>
      <p:sp>
        <p:nvSpPr>
          <p:cNvPr id="4" name="文本框 3">
            <a:extLst>
              <a:ext uri="{FF2B5EF4-FFF2-40B4-BE49-F238E27FC236}">
                <a16:creationId xmlns:a16="http://schemas.microsoft.com/office/drawing/2014/main" id="{AE0D3299-86CA-46AC-BEBD-14A0E22225E4}"/>
              </a:ext>
            </a:extLst>
          </p:cNvPr>
          <p:cNvSpPr txBox="1"/>
          <p:nvPr/>
        </p:nvSpPr>
        <p:spPr>
          <a:xfrm>
            <a:off x="675715" y="3127521"/>
            <a:ext cx="11036909" cy="1200329"/>
          </a:xfrm>
          <a:prstGeom prst="rect">
            <a:avLst/>
          </a:prstGeom>
          <a:noFill/>
        </p:spPr>
        <p:txBody>
          <a:bodyPr wrap="square" rtlCol="0">
            <a:spAutoFit/>
          </a:bodyPr>
          <a:lstStyle/>
          <a:p>
            <a:r>
              <a:rPr lang="en-US" altLang="zh-CN" dirty="0">
                <a:solidFill>
                  <a:srgbClr val="0000FF"/>
                </a:solidFill>
              </a:rPr>
              <a:t>The magnetic field distribution without compensation solenoid has been provided to TPC software. The magnetic field distribution with anti-solenoid and focusing magnet is being simulated.</a:t>
            </a:r>
          </a:p>
          <a:p>
            <a:r>
              <a:rPr lang="en-US" altLang="zh-CN" b="0" i="0" dirty="0">
                <a:solidFill>
                  <a:srgbClr val="0000FF"/>
                </a:solidFill>
                <a:effectLst/>
                <a:latin typeface="Noto Sans SC"/>
              </a:rPr>
              <a:t>The key is not the uniformity of the magnetic field, but rather the gradient of the magnetic field, the accuracy and magnetic field mapping density.</a:t>
            </a:r>
            <a:endParaRPr lang="zh-CN" altLang="en-US" dirty="0">
              <a:solidFill>
                <a:srgbClr val="0000FF"/>
              </a:solidFill>
            </a:endParaRPr>
          </a:p>
        </p:txBody>
      </p:sp>
      <p:pic>
        <p:nvPicPr>
          <p:cNvPr id="9" name="图片 8">
            <a:extLst>
              <a:ext uri="{FF2B5EF4-FFF2-40B4-BE49-F238E27FC236}">
                <a16:creationId xmlns:a16="http://schemas.microsoft.com/office/drawing/2014/main" id="{32B08065-ADAD-4A7B-9428-40BADE9FBE22}"/>
              </a:ext>
            </a:extLst>
          </p:cNvPr>
          <p:cNvPicPr>
            <a:picLocks noChangeAspect="1"/>
          </p:cNvPicPr>
          <p:nvPr/>
        </p:nvPicPr>
        <p:blipFill>
          <a:blip r:embed="rId3"/>
          <a:stretch>
            <a:fillRect/>
          </a:stretch>
        </p:blipFill>
        <p:spPr>
          <a:xfrm>
            <a:off x="67883" y="4762564"/>
            <a:ext cx="3195151" cy="1279650"/>
          </a:xfrm>
          <a:prstGeom prst="rect">
            <a:avLst/>
          </a:prstGeom>
        </p:spPr>
      </p:pic>
      <p:sp>
        <p:nvSpPr>
          <p:cNvPr id="11" name="文本框 10">
            <a:extLst>
              <a:ext uri="{FF2B5EF4-FFF2-40B4-BE49-F238E27FC236}">
                <a16:creationId xmlns:a16="http://schemas.microsoft.com/office/drawing/2014/main" id="{2912BE65-422B-4E73-B9D1-BA802ECB0689}"/>
              </a:ext>
            </a:extLst>
          </p:cNvPr>
          <p:cNvSpPr txBox="1"/>
          <p:nvPr/>
        </p:nvSpPr>
        <p:spPr>
          <a:xfrm>
            <a:off x="170819" y="6232212"/>
            <a:ext cx="3195150" cy="461665"/>
          </a:xfrm>
          <a:prstGeom prst="rect">
            <a:avLst/>
          </a:prstGeom>
          <a:noFill/>
        </p:spPr>
        <p:txBody>
          <a:bodyPr wrap="square">
            <a:spAutoFit/>
          </a:bodyPr>
          <a:lstStyle/>
          <a:p>
            <a:r>
              <a:rPr lang="en-US" altLang="zh-CN" sz="1200" dirty="0"/>
              <a:t>The TPC magnetic field distribution without compensation solenoid </a:t>
            </a:r>
            <a:endParaRPr lang="zh-CN" altLang="en-US" sz="1200" dirty="0"/>
          </a:p>
        </p:txBody>
      </p:sp>
      <p:pic>
        <p:nvPicPr>
          <p:cNvPr id="13" name="图片 12">
            <a:extLst>
              <a:ext uri="{FF2B5EF4-FFF2-40B4-BE49-F238E27FC236}">
                <a16:creationId xmlns:a16="http://schemas.microsoft.com/office/drawing/2014/main" id="{5A2876F5-6FA5-4EB1-89AD-331C5B258581}"/>
              </a:ext>
            </a:extLst>
          </p:cNvPr>
          <p:cNvPicPr>
            <a:picLocks noChangeAspect="1"/>
          </p:cNvPicPr>
          <p:nvPr/>
        </p:nvPicPr>
        <p:blipFill>
          <a:blip r:embed="rId4"/>
          <a:stretch>
            <a:fillRect/>
          </a:stretch>
        </p:blipFill>
        <p:spPr>
          <a:xfrm>
            <a:off x="3186509" y="4336023"/>
            <a:ext cx="3672408" cy="2394038"/>
          </a:xfrm>
          <a:prstGeom prst="rect">
            <a:avLst/>
          </a:prstGeom>
        </p:spPr>
      </p:pic>
      <p:cxnSp>
        <p:nvCxnSpPr>
          <p:cNvPr id="15" name="直接连接符 14">
            <a:extLst>
              <a:ext uri="{FF2B5EF4-FFF2-40B4-BE49-F238E27FC236}">
                <a16:creationId xmlns:a16="http://schemas.microsoft.com/office/drawing/2014/main" id="{91A4A3F4-6B0A-41FE-BE94-1DFA696340A1}"/>
              </a:ext>
            </a:extLst>
          </p:cNvPr>
          <p:cNvCxnSpPr/>
          <p:nvPr/>
        </p:nvCxnSpPr>
        <p:spPr>
          <a:xfrm flipH="1">
            <a:off x="9336360" y="1700808"/>
            <a:ext cx="1224136"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6" name="直接连接符 15">
            <a:extLst>
              <a:ext uri="{FF2B5EF4-FFF2-40B4-BE49-F238E27FC236}">
                <a16:creationId xmlns:a16="http://schemas.microsoft.com/office/drawing/2014/main" id="{00C2A420-E18F-4A8C-8694-94D90DA31711}"/>
              </a:ext>
            </a:extLst>
          </p:cNvPr>
          <p:cNvCxnSpPr>
            <a:cxnSpLocks/>
          </p:cNvCxnSpPr>
          <p:nvPr/>
        </p:nvCxnSpPr>
        <p:spPr>
          <a:xfrm flipV="1">
            <a:off x="10560496" y="1457211"/>
            <a:ext cx="0" cy="487193"/>
          </a:xfrm>
          <a:prstGeom prst="line">
            <a:avLst/>
          </a:prstGeom>
        </p:spPr>
        <p:style>
          <a:lnRef idx="2">
            <a:schemeClr val="accent3"/>
          </a:lnRef>
          <a:fillRef idx="0">
            <a:schemeClr val="accent3"/>
          </a:fillRef>
          <a:effectRef idx="1">
            <a:schemeClr val="accent3"/>
          </a:effectRef>
          <a:fontRef idx="minor">
            <a:schemeClr val="tx1"/>
          </a:fontRef>
        </p:style>
      </p:cxnSp>
      <p:sp>
        <p:nvSpPr>
          <p:cNvPr id="24" name="文本框 23">
            <a:extLst>
              <a:ext uri="{FF2B5EF4-FFF2-40B4-BE49-F238E27FC236}">
                <a16:creationId xmlns:a16="http://schemas.microsoft.com/office/drawing/2014/main" id="{7B067C30-A20B-4F69-82A0-9A9C3BE8A5AB}"/>
              </a:ext>
            </a:extLst>
          </p:cNvPr>
          <p:cNvSpPr txBox="1"/>
          <p:nvPr/>
        </p:nvSpPr>
        <p:spPr>
          <a:xfrm>
            <a:off x="9579717" y="1493544"/>
            <a:ext cx="301686" cy="369332"/>
          </a:xfrm>
          <a:prstGeom prst="rect">
            <a:avLst/>
          </a:prstGeom>
          <a:noFill/>
        </p:spPr>
        <p:txBody>
          <a:bodyPr wrap="none" rtlCol="0">
            <a:spAutoFit/>
          </a:bodyPr>
          <a:lstStyle/>
          <a:p>
            <a:r>
              <a:rPr lang="en-US" altLang="zh-CN" dirty="0"/>
              <a:t>1</a:t>
            </a:r>
            <a:endParaRPr lang="zh-CN" altLang="en-US" dirty="0"/>
          </a:p>
        </p:txBody>
      </p:sp>
      <p:sp>
        <p:nvSpPr>
          <p:cNvPr id="25" name="文本框 24">
            <a:extLst>
              <a:ext uri="{FF2B5EF4-FFF2-40B4-BE49-F238E27FC236}">
                <a16:creationId xmlns:a16="http://schemas.microsoft.com/office/drawing/2014/main" id="{3010EE2D-E66C-40FA-875F-87FC471FB18C}"/>
              </a:ext>
            </a:extLst>
          </p:cNvPr>
          <p:cNvSpPr txBox="1"/>
          <p:nvPr/>
        </p:nvSpPr>
        <p:spPr>
          <a:xfrm>
            <a:off x="10440213" y="1504209"/>
            <a:ext cx="301686" cy="369332"/>
          </a:xfrm>
          <a:prstGeom prst="rect">
            <a:avLst/>
          </a:prstGeom>
          <a:noFill/>
        </p:spPr>
        <p:txBody>
          <a:bodyPr wrap="none" rtlCol="0">
            <a:spAutoFit/>
          </a:bodyPr>
          <a:lstStyle/>
          <a:p>
            <a:r>
              <a:rPr lang="en-US" altLang="zh-CN" dirty="0"/>
              <a:t>2</a:t>
            </a:r>
            <a:endParaRPr lang="zh-CN" altLang="en-US" dirty="0"/>
          </a:p>
        </p:txBody>
      </p:sp>
      <p:pic>
        <p:nvPicPr>
          <p:cNvPr id="27" name="图片 26">
            <a:extLst>
              <a:ext uri="{FF2B5EF4-FFF2-40B4-BE49-F238E27FC236}">
                <a16:creationId xmlns:a16="http://schemas.microsoft.com/office/drawing/2014/main" id="{F2C3A9F7-DA08-4C32-A78F-19B23005AB83}"/>
              </a:ext>
            </a:extLst>
          </p:cNvPr>
          <p:cNvPicPr>
            <a:picLocks noChangeAspect="1"/>
          </p:cNvPicPr>
          <p:nvPr/>
        </p:nvPicPr>
        <p:blipFill>
          <a:blip r:embed="rId5"/>
          <a:stretch>
            <a:fillRect/>
          </a:stretch>
        </p:blipFill>
        <p:spPr>
          <a:xfrm>
            <a:off x="6522857" y="4376490"/>
            <a:ext cx="2835399" cy="2051798"/>
          </a:xfrm>
          <a:prstGeom prst="rect">
            <a:avLst/>
          </a:prstGeom>
        </p:spPr>
      </p:pic>
      <p:pic>
        <p:nvPicPr>
          <p:cNvPr id="29" name="图片 28">
            <a:extLst>
              <a:ext uri="{FF2B5EF4-FFF2-40B4-BE49-F238E27FC236}">
                <a16:creationId xmlns:a16="http://schemas.microsoft.com/office/drawing/2014/main" id="{B3B6B0F6-82FA-486C-8292-77A8409964EA}"/>
              </a:ext>
            </a:extLst>
          </p:cNvPr>
          <p:cNvPicPr>
            <a:picLocks noChangeAspect="1"/>
          </p:cNvPicPr>
          <p:nvPr/>
        </p:nvPicPr>
        <p:blipFill>
          <a:blip r:embed="rId6"/>
          <a:stretch>
            <a:fillRect/>
          </a:stretch>
        </p:blipFill>
        <p:spPr>
          <a:xfrm>
            <a:off x="9330027" y="4395838"/>
            <a:ext cx="2825530" cy="2067207"/>
          </a:xfrm>
          <a:prstGeom prst="rect">
            <a:avLst/>
          </a:prstGeom>
        </p:spPr>
      </p:pic>
      <p:sp>
        <p:nvSpPr>
          <p:cNvPr id="30" name="文本框 29">
            <a:extLst>
              <a:ext uri="{FF2B5EF4-FFF2-40B4-BE49-F238E27FC236}">
                <a16:creationId xmlns:a16="http://schemas.microsoft.com/office/drawing/2014/main" id="{947DDB11-4B0C-4B5E-AD93-06DEBEAC9E3F}"/>
              </a:ext>
            </a:extLst>
          </p:cNvPr>
          <p:cNvSpPr txBox="1"/>
          <p:nvPr/>
        </p:nvSpPr>
        <p:spPr>
          <a:xfrm>
            <a:off x="7783302" y="5429441"/>
            <a:ext cx="314510" cy="400110"/>
          </a:xfrm>
          <a:prstGeom prst="rect">
            <a:avLst/>
          </a:prstGeom>
          <a:noFill/>
        </p:spPr>
        <p:txBody>
          <a:bodyPr wrap="none" rtlCol="0">
            <a:spAutoFit/>
          </a:bodyPr>
          <a:lstStyle/>
          <a:p>
            <a:r>
              <a:rPr lang="en-US" altLang="zh-CN" sz="2000" dirty="0"/>
              <a:t>1</a:t>
            </a:r>
            <a:endParaRPr lang="zh-CN" altLang="en-US" sz="2000" dirty="0"/>
          </a:p>
        </p:txBody>
      </p:sp>
      <p:sp>
        <p:nvSpPr>
          <p:cNvPr id="31" name="文本框 30">
            <a:extLst>
              <a:ext uri="{FF2B5EF4-FFF2-40B4-BE49-F238E27FC236}">
                <a16:creationId xmlns:a16="http://schemas.microsoft.com/office/drawing/2014/main" id="{08A2C169-2836-462A-9591-25D68E2A621F}"/>
              </a:ext>
            </a:extLst>
          </p:cNvPr>
          <p:cNvSpPr txBox="1"/>
          <p:nvPr/>
        </p:nvSpPr>
        <p:spPr>
          <a:xfrm>
            <a:off x="10142653" y="5419890"/>
            <a:ext cx="301686" cy="400110"/>
          </a:xfrm>
          <a:prstGeom prst="rect">
            <a:avLst/>
          </a:prstGeom>
          <a:noFill/>
        </p:spPr>
        <p:txBody>
          <a:bodyPr wrap="square" rtlCol="0">
            <a:spAutoFit/>
          </a:bodyPr>
          <a:lstStyle/>
          <a:p>
            <a:r>
              <a:rPr lang="en-US" altLang="zh-CN" sz="2000" dirty="0"/>
              <a:t>2</a:t>
            </a:r>
            <a:endParaRPr lang="zh-CN" altLang="en-US" sz="2000" dirty="0"/>
          </a:p>
        </p:txBody>
      </p:sp>
      <p:sp>
        <p:nvSpPr>
          <p:cNvPr id="32" name="文本框 31">
            <a:extLst>
              <a:ext uri="{FF2B5EF4-FFF2-40B4-BE49-F238E27FC236}">
                <a16:creationId xmlns:a16="http://schemas.microsoft.com/office/drawing/2014/main" id="{8285E600-C370-47E7-8576-329E7AE81428}"/>
              </a:ext>
            </a:extLst>
          </p:cNvPr>
          <p:cNvSpPr txBox="1"/>
          <p:nvPr/>
        </p:nvSpPr>
        <p:spPr>
          <a:xfrm>
            <a:off x="7354589" y="6428288"/>
            <a:ext cx="4199098" cy="369332"/>
          </a:xfrm>
          <a:prstGeom prst="rect">
            <a:avLst/>
          </a:prstGeom>
          <a:noFill/>
        </p:spPr>
        <p:txBody>
          <a:bodyPr wrap="none" rtlCol="0">
            <a:spAutoFit/>
          </a:bodyPr>
          <a:lstStyle/>
          <a:p>
            <a:r>
              <a:rPr lang="en-US" altLang="zh-CN" dirty="0"/>
              <a:t>Magnetic field distribution on path 1 and 2</a:t>
            </a:r>
            <a:endParaRPr lang="zh-CN" altLang="en-US" dirty="0"/>
          </a:p>
        </p:txBody>
      </p:sp>
      <p:sp>
        <p:nvSpPr>
          <p:cNvPr id="33" name="文本框 32">
            <a:extLst>
              <a:ext uri="{FF2B5EF4-FFF2-40B4-BE49-F238E27FC236}">
                <a16:creationId xmlns:a16="http://schemas.microsoft.com/office/drawing/2014/main" id="{555DE82E-7A09-467A-A893-973777DE71DB}"/>
              </a:ext>
            </a:extLst>
          </p:cNvPr>
          <p:cNvSpPr txBox="1"/>
          <p:nvPr/>
        </p:nvSpPr>
        <p:spPr>
          <a:xfrm>
            <a:off x="7119799" y="5788445"/>
            <a:ext cx="1346844" cy="369332"/>
          </a:xfrm>
          <a:prstGeom prst="rect">
            <a:avLst/>
          </a:prstGeom>
          <a:noFill/>
        </p:spPr>
        <p:txBody>
          <a:bodyPr wrap="none" rtlCol="0">
            <a:spAutoFit/>
          </a:bodyPr>
          <a:lstStyle/>
          <a:p>
            <a:r>
              <a:rPr lang="zh-CN" altLang="en-US" dirty="0">
                <a:solidFill>
                  <a:srgbClr val="0000FF"/>
                </a:solidFill>
              </a:rPr>
              <a:t>△</a:t>
            </a:r>
            <a:r>
              <a:rPr lang="en-US" altLang="zh-CN" dirty="0">
                <a:solidFill>
                  <a:srgbClr val="0000FF"/>
                </a:solidFill>
              </a:rPr>
              <a:t>B=0.386 T</a:t>
            </a:r>
            <a:endParaRPr lang="zh-CN" altLang="en-US" dirty="0">
              <a:solidFill>
                <a:srgbClr val="0000FF"/>
              </a:solidFill>
            </a:endParaRPr>
          </a:p>
        </p:txBody>
      </p:sp>
      <p:sp>
        <p:nvSpPr>
          <p:cNvPr id="34" name="文本框 33">
            <a:extLst>
              <a:ext uri="{FF2B5EF4-FFF2-40B4-BE49-F238E27FC236}">
                <a16:creationId xmlns:a16="http://schemas.microsoft.com/office/drawing/2014/main" id="{E3744549-B6F3-4E8F-8600-29ABF6458FA5}"/>
              </a:ext>
            </a:extLst>
          </p:cNvPr>
          <p:cNvSpPr txBox="1"/>
          <p:nvPr/>
        </p:nvSpPr>
        <p:spPr>
          <a:xfrm>
            <a:off x="10341696" y="5817956"/>
            <a:ext cx="1346844" cy="369332"/>
          </a:xfrm>
          <a:prstGeom prst="rect">
            <a:avLst/>
          </a:prstGeom>
          <a:noFill/>
        </p:spPr>
        <p:txBody>
          <a:bodyPr wrap="none" rtlCol="0">
            <a:spAutoFit/>
          </a:bodyPr>
          <a:lstStyle/>
          <a:p>
            <a:r>
              <a:rPr lang="zh-CN" altLang="en-US" dirty="0">
                <a:solidFill>
                  <a:srgbClr val="0000FF"/>
                </a:solidFill>
              </a:rPr>
              <a:t>△</a:t>
            </a:r>
            <a:r>
              <a:rPr lang="en-US" altLang="zh-CN" dirty="0">
                <a:solidFill>
                  <a:srgbClr val="0000FF"/>
                </a:solidFill>
              </a:rPr>
              <a:t>B=0.061 T</a:t>
            </a:r>
            <a:endParaRPr lang="zh-CN" altLang="en-US" dirty="0">
              <a:solidFill>
                <a:srgbClr val="0000FF"/>
              </a:solidFill>
            </a:endParaRPr>
          </a:p>
        </p:txBody>
      </p:sp>
      <p:sp>
        <p:nvSpPr>
          <p:cNvPr id="35" name="矩形 34">
            <a:extLst>
              <a:ext uri="{FF2B5EF4-FFF2-40B4-BE49-F238E27FC236}">
                <a16:creationId xmlns:a16="http://schemas.microsoft.com/office/drawing/2014/main" id="{A76C85D2-90FF-4D5C-AA5B-C280E3D3DB40}"/>
              </a:ext>
            </a:extLst>
          </p:cNvPr>
          <p:cNvSpPr/>
          <p:nvPr/>
        </p:nvSpPr>
        <p:spPr>
          <a:xfrm>
            <a:off x="9358256" y="1476559"/>
            <a:ext cx="2365312" cy="4871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矩形 36">
            <a:extLst>
              <a:ext uri="{FF2B5EF4-FFF2-40B4-BE49-F238E27FC236}">
                <a16:creationId xmlns:a16="http://schemas.microsoft.com/office/drawing/2014/main" id="{85747F30-1FED-45BD-AA42-49FF189DEB5D}"/>
              </a:ext>
            </a:extLst>
          </p:cNvPr>
          <p:cNvSpPr/>
          <p:nvPr/>
        </p:nvSpPr>
        <p:spPr>
          <a:xfrm>
            <a:off x="9358256" y="2468486"/>
            <a:ext cx="2365312" cy="4871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文本框 37">
            <a:extLst>
              <a:ext uri="{FF2B5EF4-FFF2-40B4-BE49-F238E27FC236}">
                <a16:creationId xmlns:a16="http://schemas.microsoft.com/office/drawing/2014/main" id="{CD54745F-9C21-4C41-8D6F-E284DD3561F3}"/>
              </a:ext>
            </a:extLst>
          </p:cNvPr>
          <p:cNvSpPr txBox="1"/>
          <p:nvPr/>
        </p:nvSpPr>
        <p:spPr>
          <a:xfrm>
            <a:off x="10635081" y="2500103"/>
            <a:ext cx="657552" cy="461665"/>
          </a:xfrm>
          <a:prstGeom prst="rect">
            <a:avLst/>
          </a:prstGeom>
          <a:noFill/>
        </p:spPr>
        <p:txBody>
          <a:bodyPr wrap="none" rtlCol="0">
            <a:spAutoFit/>
          </a:bodyPr>
          <a:lstStyle/>
          <a:p>
            <a:r>
              <a:rPr lang="en-US" altLang="zh-CN" sz="2400" dirty="0"/>
              <a:t>TPC</a:t>
            </a:r>
            <a:endParaRPr lang="zh-CN" altLang="en-US" sz="2400" dirty="0"/>
          </a:p>
        </p:txBody>
      </p:sp>
    </p:spTree>
    <p:extLst>
      <p:ext uri="{BB962C8B-B14F-4D97-AF65-F5344CB8AC3E}">
        <p14:creationId xmlns:p14="http://schemas.microsoft.com/office/powerpoint/2010/main" val="833536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47F9726-EF5D-4500-8F2B-4490C6186FBE}"/>
              </a:ext>
            </a:extLst>
          </p:cNvPr>
          <p:cNvPicPr>
            <a:picLocks noChangeAspect="1"/>
          </p:cNvPicPr>
          <p:nvPr/>
        </p:nvPicPr>
        <p:blipFill>
          <a:blip r:embed="rId2"/>
          <a:stretch>
            <a:fillRect/>
          </a:stretch>
        </p:blipFill>
        <p:spPr>
          <a:xfrm>
            <a:off x="7824192" y="1099658"/>
            <a:ext cx="4146004" cy="2701627"/>
          </a:xfrm>
          <a:prstGeom prst="rect">
            <a:avLst/>
          </a:prstGeom>
        </p:spPr>
      </p:pic>
      <p:sp>
        <p:nvSpPr>
          <p:cNvPr id="2" name="Content Placeholder 1">
            <a:extLst>
              <a:ext uri="{FF2B5EF4-FFF2-40B4-BE49-F238E27FC236}">
                <a16:creationId xmlns:a16="http://schemas.microsoft.com/office/drawing/2014/main" id="{AB9BF7E8-5AE6-4C1C-9BDF-C634C5E64CBD}"/>
              </a:ext>
            </a:extLst>
          </p:cNvPr>
          <p:cNvSpPr>
            <a:spLocks noGrp="1"/>
          </p:cNvSpPr>
          <p:nvPr>
            <p:ph idx="1"/>
          </p:nvPr>
        </p:nvSpPr>
        <p:spPr>
          <a:xfrm>
            <a:off x="407368" y="1268760"/>
            <a:ext cx="7272808" cy="4840303"/>
          </a:xfrm>
        </p:spPr>
        <p:txBody>
          <a:bodyPr>
            <a:normAutofit/>
          </a:bodyPr>
          <a:lstStyle/>
          <a:p>
            <a:pPr algn="l">
              <a:lnSpc>
                <a:spcPct val="100000"/>
              </a:lnSpc>
              <a:buFont typeface="+mj-lt"/>
              <a:buAutoNum type="arabicPeriod"/>
            </a:pPr>
            <a:r>
              <a:rPr lang="en-US" altLang="zh-CN" sz="1800" b="0" i="0" u="none" strike="noStrike" baseline="0" dirty="0">
                <a:latin typeface="Times New Roman" panose="02020603050405020304" pitchFamily="18" charset="0"/>
                <a:cs typeface="Times New Roman" panose="02020603050405020304" pitchFamily="18" charset="0"/>
              </a:rPr>
              <a:t>Joint design with anti-solenoid Magnet. </a:t>
            </a:r>
            <a:r>
              <a:rPr lang="en-US" altLang="zh-CN" sz="1800" b="0" i="0" u="none" strike="noStrike" baseline="0" dirty="0">
                <a:solidFill>
                  <a:schemeClr val="tx1"/>
                </a:solidFill>
                <a:latin typeface="Times New Roman" panose="02020603050405020304" pitchFamily="18" charset="0"/>
                <a:cs typeface="Times New Roman" panose="02020603050405020304" pitchFamily="18" charset="0"/>
              </a:rPr>
              <a:t>The magnetic field distribution of the superconducting detector magnet or the detector has been provided.</a:t>
            </a:r>
          </a:p>
          <a:p>
            <a:pPr algn="l">
              <a:buFont typeface="+mj-lt"/>
              <a:buAutoNum type="arabicPeriod"/>
            </a:pPr>
            <a:r>
              <a:rPr lang="en-US" altLang="zh-CN" sz="1800" b="0" i="0" u="none" strike="noStrike" baseline="0" dirty="0">
                <a:latin typeface="Times New Roman" panose="02020603050405020304" pitchFamily="18" charset="0"/>
                <a:cs typeface="Times New Roman" panose="02020603050405020304" pitchFamily="18" charset="0"/>
              </a:rPr>
              <a:t>Magnetic field uniformity of the TPC region </a:t>
            </a:r>
            <a:r>
              <a:rPr lang="en-US" altLang="zh-CN" sz="1800" b="0" i="0" u="none" strike="noStrike" baseline="0" dirty="0">
                <a:solidFill>
                  <a:schemeClr val="tx1"/>
                </a:solidFill>
                <a:latin typeface="Times New Roman" panose="02020603050405020304" pitchFamily="18" charset="0"/>
                <a:cs typeface="Times New Roman" panose="02020603050405020304" pitchFamily="18" charset="0"/>
              </a:rPr>
              <a:t>including the anti-solenoid magnet.</a:t>
            </a:r>
          </a:p>
          <a:p>
            <a:pPr algn="l">
              <a:buFont typeface="+mj-lt"/>
              <a:buAutoNum type="arabicPeriod"/>
            </a:pPr>
            <a:r>
              <a:rPr lang="en-US" altLang="zh-CN" sz="1800" b="0" i="0" dirty="0">
                <a:solidFill>
                  <a:srgbClr val="24292F"/>
                </a:solidFill>
                <a:effectLst/>
                <a:latin typeface="Times New Roman" panose="02020603050405020304" pitchFamily="18" charset="0"/>
                <a:cs typeface="Times New Roman" panose="02020603050405020304" pitchFamily="18" charset="0"/>
              </a:rPr>
              <a:t>The optimization of Al-stabilized superconductor design to achieve mechanical reliability. Development of </a:t>
            </a:r>
            <a:r>
              <a:rPr lang="en-US" altLang="zh-CN" sz="1800" b="0" i="0" dirty="0">
                <a:effectLst/>
                <a:latin typeface="Times New Roman" panose="02020603050405020304" pitchFamily="18" charset="0"/>
                <a:cs typeface="Times New Roman" panose="02020603050405020304" pitchFamily="18" charset="0"/>
              </a:rPr>
              <a:t>aluminum stabilizers </a:t>
            </a:r>
            <a:r>
              <a:rPr lang="en-US" altLang="zh-CN" sz="1800" b="0" i="0" dirty="0">
                <a:solidFill>
                  <a:srgbClr val="24292F"/>
                </a:solidFill>
                <a:effectLst/>
                <a:latin typeface="Times New Roman" panose="02020603050405020304" pitchFamily="18" charset="0"/>
                <a:cs typeface="Times New Roman" panose="02020603050405020304" pitchFamily="18" charset="0"/>
              </a:rPr>
              <a:t>with higher strength.</a:t>
            </a:r>
          </a:p>
          <a:p>
            <a:pPr algn="l">
              <a:buFont typeface="+mj-lt"/>
              <a:buAutoNum type="arabicPeriod"/>
            </a:pPr>
            <a:r>
              <a:rPr lang="en-US" altLang="zh-CN" sz="1800" dirty="0">
                <a:latin typeface="Times New Roman" panose="02020603050405020304" pitchFamily="18" charset="0"/>
                <a:cs typeface="Times New Roman" panose="02020603050405020304" pitchFamily="18" charset="0"/>
              </a:rPr>
              <a:t>Full-size aluminum stabilized superconductor </a:t>
            </a:r>
            <a:r>
              <a:rPr lang="en-US" altLang="zh-CN" sz="1800" dirty="0">
                <a:solidFill>
                  <a:schemeClr val="tx1"/>
                </a:solidFill>
                <a:latin typeface="Times New Roman" panose="02020603050405020304" pitchFamily="18" charset="0"/>
                <a:cs typeface="Times New Roman" panose="02020603050405020304" pitchFamily="18" charset="0"/>
              </a:rPr>
              <a:t>development.</a:t>
            </a:r>
          </a:p>
          <a:p>
            <a:pPr algn="l">
              <a:buFont typeface="+mj-lt"/>
              <a:buAutoNum type="arabicPeriod"/>
            </a:pPr>
            <a:endParaRPr lang="en-US" altLang="zh-CN" sz="1800" dirty="0">
              <a:solidFill>
                <a:schemeClr val="tx1"/>
              </a:solidFill>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F7B273B0-72A9-4DA2-9462-B8750DCE8E00}"/>
              </a:ext>
            </a:extLst>
          </p:cNvPr>
          <p:cNvSpPr>
            <a:spLocks noGrp="1"/>
          </p:cNvSpPr>
          <p:nvPr>
            <p:ph type="title"/>
          </p:nvPr>
        </p:nvSpPr>
        <p:spPr/>
        <p:txBody>
          <a:bodyPr/>
          <a:lstStyle/>
          <a:p>
            <a:r>
              <a:rPr lang="en-US" altLang="zh-CN" dirty="0"/>
              <a:t>Plan</a:t>
            </a:r>
            <a:endParaRPr lang="zh-CN" altLang="en-US" dirty="0"/>
          </a:p>
        </p:txBody>
      </p:sp>
      <p:sp>
        <p:nvSpPr>
          <p:cNvPr id="5" name="Slide Number Placeholder 4">
            <a:extLst>
              <a:ext uri="{FF2B5EF4-FFF2-40B4-BE49-F238E27FC236}">
                <a16:creationId xmlns:a16="http://schemas.microsoft.com/office/drawing/2014/main" id="{103DC345-25CC-4CC2-9842-82A048B1B281}"/>
              </a:ext>
            </a:extLst>
          </p:cNvPr>
          <p:cNvSpPr>
            <a:spLocks noGrp="1"/>
          </p:cNvSpPr>
          <p:nvPr>
            <p:ph type="sldNum" sz="quarter" idx="12"/>
          </p:nvPr>
        </p:nvSpPr>
        <p:spPr/>
        <p:txBody>
          <a:bodyPr/>
          <a:lstStyle/>
          <a:p>
            <a:fld id="{F15E9139-A00B-4B2A-98A6-095DC08F1345}" type="slidenum">
              <a:rPr lang="zh-CN" altLang="en-US" smtClean="0"/>
              <a:pPr/>
              <a:t>15</a:t>
            </a:fld>
            <a:endParaRPr lang="zh-CN" altLang="en-US" dirty="0"/>
          </a:p>
        </p:txBody>
      </p:sp>
      <p:sp>
        <p:nvSpPr>
          <p:cNvPr id="4" name="矩形: 圆角 3">
            <a:extLst>
              <a:ext uri="{FF2B5EF4-FFF2-40B4-BE49-F238E27FC236}">
                <a16:creationId xmlns:a16="http://schemas.microsoft.com/office/drawing/2014/main" id="{6E615C8F-5BC8-4CCA-A5CF-208022584D96}"/>
              </a:ext>
            </a:extLst>
          </p:cNvPr>
          <p:cNvSpPr/>
          <p:nvPr/>
        </p:nvSpPr>
        <p:spPr>
          <a:xfrm>
            <a:off x="9336360" y="3279372"/>
            <a:ext cx="1296144" cy="28803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420914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3">
            <a:extLst>
              <a:ext uri="{FF2B5EF4-FFF2-40B4-BE49-F238E27FC236}">
                <a16:creationId xmlns:a16="http://schemas.microsoft.com/office/drawing/2014/main" id="{3545BBB0-F5A1-4124-8C5A-A942C707EE66}"/>
              </a:ext>
            </a:extLst>
          </p:cNvPr>
          <p:cNvSpPr txBox="1"/>
          <p:nvPr/>
        </p:nvSpPr>
        <p:spPr>
          <a:xfrm>
            <a:off x="407368" y="103681"/>
            <a:ext cx="11690652" cy="733031"/>
          </a:xfrm>
          <a:prstGeom prst="rect">
            <a:avLst/>
          </a:prstGeom>
        </p:spPr>
        <p:txBody>
          <a:bodyPr vert="horz" lIns="91440" tIns="45720" rIns="91440" bIns="45720" rtlCol="0" anchor="ctr">
            <a:normAutofit/>
          </a:bodyPr>
          <a:lstStyle>
            <a:lvl1pPr algn="ctr">
              <a:spcBef>
                <a:spcPct val="0"/>
              </a:spcBef>
              <a:buNone/>
              <a:defRPr sz="4000" b="1" baseline="0">
                <a:solidFill>
                  <a:srgbClr val="C00000"/>
                </a:solidFill>
                <a:effectLst/>
                <a:latin typeface="Arial Black" panose="020B0A04020102020204" pitchFamily="34" charset="0"/>
                <a:ea typeface="微软雅黑" pitchFamily="34" charset="-122"/>
                <a:cs typeface="Arial" panose="020B0604020202020204" pitchFamily="34" charset="0"/>
              </a:defRPr>
            </a:lvl1pPr>
          </a:lstStyle>
          <a:p>
            <a:r>
              <a:rPr lang="en-US" altLang="zh-CN" dirty="0"/>
              <a:t>Optimization</a:t>
            </a:r>
          </a:p>
        </p:txBody>
      </p:sp>
      <p:sp>
        <p:nvSpPr>
          <p:cNvPr id="6" name="Content Placeholder 1">
            <a:extLst>
              <a:ext uri="{FF2B5EF4-FFF2-40B4-BE49-F238E27FC236}">
                <a16:creationId xmlns:a16="http://schemas.microsoft.com/office/drawing/2014/main" id="{DE6A890B-B7DF-4EB4-A4A5-5B4AB4A54316}"/>
              </a:ext>
            </a:extLst>
          </p:cNvPr>
          <p:cNvSpPr>
            <a:spLocks noGrp="1"/>
          </p:cNvSpPr>
          <p:nvPr>
            <p:ph idx="1"/>
          </p:nvPr>
        </p:nvSpPr>
        <p:spPr>
          <a:xfrm>
            <a:off x="609600" y="1285861"/>
            <a:ext cx="10972800" cy="4840303"/>
          </a:xfrm>
        </p:spPr>
        <p:txBody>
          <a:bodyPr>
            <a:normAutofit/>
          </a:bodyPr>
          <a:lstStyle/>
          <a:p>
            <a:r>
              <a:rPr lang="en-US" altLang="zh-CN" dirty="0"/>
              <a:t>The diameter of Valve box chimney</a:t>
            </a:r>
          </a:p>
          <a:p>
            <a:pPr marL="0" indent="0">
              <a:buNone/>
            </a:pPr>
            <a:r>
              <a:rPr lang="en-US" altLang="zh-CN" sz="2400" dirty="0">
                <a:solidFill>
                  <a:srgbClr val="FF0000"/>
                </a:solidFill>
              </a:rPr>
              <a:t>Changes from 210mm to 360mm</a:t>
            </a:r>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p:txBody>
      </p:sp>
      <p:sp>
        <p:nvSpPr>
          <p:cNvPr id="5" name="Slide Number Placeholder 4">
            <a:extLst>
              <a:ext uri="{FF2B5EF4-FFF2-40B4-BE49-F238E27FC236}">
                <a16:creationId xmlns:a16="http://schemas.microsoft.com/office/drawing/2014/main" id="{45C6F2F5-077E-452F-AA9C-055CAFD30DFB}"/>
              </a:ext>
            </a:extLst>
          </p:cNvPr>
          <p:cNvSpPr>
            <a:spLocks noGrp="1"/>
          </p:cNvSpPr>
          <p:nvPr>
            <p:ph type="sldNum" sz="quarter" idx="12"/>
          </p:nvPr>
        </p:nvSpPr>
        <p:spPr>
          <a:xfrm>
            <a:off x="8737600" y="6356351"/>
            <a:ext cx="2844800" cy="365125"/>
          </a:xfrm>
        </p:spPr>
        <p:txBody>
          <a:bodyPr/>
          <a:lstStyle/>
          <a:p>
            <a:fld id="{F15E9139-A00B-4B2A-98A6-095DC08F1345}" type="slidenum">
              <a:rPr lang="zh-CN" altLang="en-US" smtClean="0"/>
              <a:pPr/>
              <a:t>16</a:t>
            </a:fld>
            <a:endParaRPr lang="zh-CN" altLang="en-US" dirty="0"/>
          </a:p>
        </p:txBody>
      </p:sp>
      <p:pic>
        <p:nvPicPr>
          <p:cNvPr id="7" name="图片 6">
            <a:extLst>
              <a:ext uri="{FF2B5EF4-FFF2-40B4-BE49-F238E27FC236}">
                <a16:creationId xmlns:a16="http://schemas.microsoft.com/office/drawing/2014/main" id="{DB8F69DA-0C91-4A17-9AF2-46EA3539E4B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388304" y="2725874"/>
            <a:ext cx="3610769" cy="3664199"/>
          </a:xfrm>
          <a:prstGeom prst="rect">
            <a:avLst/>
          </a:prstGeom>
        </p:spPr>
      </p:pic>
      <p:pic>
        <p:nvPicPr>
          <p:cNvPr id="8" name="图片 7">
            <a:extLst>
              <a:ext uri="{FF2B5EF4-FFF2-40B4-BE49-F238E27FC236}">
                <a16:creationId xmlns:a16="http://schemas.microsoft.com/office/drawing/2014/main" id="{D834F582-9A0D-492D-B82D-4974176315A6}"/>
              </a:ext>
            </a:extLst>
          </p:cNvPr>
          <p:cNvPicPr>
            <a:picLocks noChangeAspect="1"/>
          </p:cNvPicPr>
          <p:nvPr/>
        </p:nvPicPr>
        <p:blipFill>
          <a:blip r:embed="rId4"/>
          <a:stretch>
            <a:fillRect/>
          </a:stretch>
        </p:blipFill>
        <p:spPr>
          <a:xfrm>
            <a:off x="5663952" y="2517019"/>
            <a:ext cx="5062551" cy="3575423"/>
          </a:xfrm>
          <a:prstGeom prst="rect">
            <a:avLst/>
          </a:prstGeom>
        </p:spPr>
      </p:pic>
      <p:sp>
        <p:nvSpPr>
          <p:cNvPr id="4" name="文本框 3">
            <a:extLst>
              <a:ext uri="{FF2B5EF4-FFF2-40B4-BE49-F238E27FC236}">
                <a16:creationId xmlns:a16="http://schemas.microsoft.com/office/drawing/2014/main" id="{16CCBC64-9747-45CF-88DB-775D83A30DD7}"/>
              </a:ext>
            </a:extLst>
          </p:cNvPr>
          <p:cNvSpPr txBox="1"/>
          <p:nvPr/>
        </p:nvSpPr>
        <p:spPr>
          <a:xfrm>
            <a:off x="4007834" y="2819795"/>
            <a:ext cx="1075615" cy="369332"/>
          </a:xfrm>
          <a:prstGeom prst="rect">
            <a:avLst/>
          </a:prstGeom>
          <a:noFill/>
        </p:spPr>
        <p:txBody>
          <a:bodyPr wrap="none" rtlCol="0">
            <a:spAutoFit/>
          </a:bodyPr>
          <a:lstStyle/>
          <a:p>
            <a:r>
              <a:rPr lang="en-US" altLang="zh-CN" dirty="0"/>
              <a:t>Valve box</a:t>
            </a:r>
            <a:endParaRPr lang="zh-CN" altLang="en-US" dirty="0"/>
          </a:p>
        </p:txBody>
      </p:sp>
      <p:sp>
        <p:nvSpPr>
          <p:cNvPr id="9" name="文本框 8">
            <a:extLst>
              <a:ext uri="{FF2B5EF4-FFF2-40B4-BE49-F238E27FC236}">
                <a16:creationId xmlns:a16="http://schemas.microsoft.com/office/drawing/2014/main" id="{8B7B904A-0E50-4D85-A28C-73D745A600C9}"/>
              </a:ext>
            </a:extLst>
          </p:cNvPr>
          <p:cNvSpPr txBox="1"/>
          <p:nvPr/>
        </p:nvSpPr>
        <p:spPr>
          <a:xfrm>
            <a:off x="980054" y="3004461"/>
            <a:ext cx="2187416" cy="923330"/>
          </a:xfrm>
          <a:prstGeom prst="rect">
            <a:avLst/>
          </a:prstGeom>
          <a:noFill/>
        </p:spPr>
        <p:txBody>
          <a:bodyPr wrap="square" rtlCol="0">
            <a:spAutoFit/>
          </a:bodyPr>
          <a:lstStyle/>
          <a:p>
            <a:r>
              <a:rPr lang="en-US" altLang="zh-CN" dirty="0"/>
              <a:t>Current leads and Vacuum pump chimney</a:t>
            </a:r>
            <a:endParaRPr lang="zh-CN" altLang="en-US" dirty="0"/>
          </a:p>
        </p:txBody>
      </p:sp>
      <p:cxnSp>
        <p:nvCxnSpPr>
          <p:cNvPr id="12" name="直接箭头连接符 11">
            <a:extLst>
              <a:ext uri="{FF2B5EF4-FFF2-40B4-BE49-F238E27FC236}">
                <a16:creationId xmlns:a16="http://schemas.microsoft.com/office/drawing/2014/main" id="{1A20CB8F-8D1D-47EE-BC26-8ADA0E366049}"/>
              </a:ext>
            </a:extLst>
          </p:cNvPr>
          <p:cNvCxnSpPr/>
          <p:nvPr/>
        </p:nvCxnSpPr>
        <p:spPr>
          <a:xfrm>
            <a:off x="2475116" y="3496209"/>
            <a:ext cx="5245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直接箭头连接符 13">
            <a:extLst>
              <a:ext uri="{FF2B5EF4-FFF2-40B4-BE49-F238E27FC236}">
                <a16:creationId xmlns:a16="http://schemas.microsoft.com/office/drawing/2014/main" id="{634A90DF-430B-4737-B3D2-A554102A45BE}"/>
              </a:ext>
            </a:extLst>
          </p:cNvPr>
          <p:cNvCxnSpPr>
            <a:cxnSpLocks/>
          </p:cNvCxnSpPr>
          <p:nvPr/>
        </p:nvCxnSpPr>
        <p:spPr>
          <a:xfrm flipH="1">
            <a:off x="4079776" y="3174666"/>
            <a:ext cx="288032" cy="17752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6" name="文本框 15">
            <a:extLst>
              <a:ext uri="{FF2B5EF4-FFF2-40B4-BE49-F238E27FC236}">
                <a16:creationId xmlns:a16="http://schemas.microsoft.com/office/drawing/2014/main" id="{BB35BB66-A26C-435E-9565-14434B4C63A5}"/>
              </a:ext>
            </a:extLst>
          </p:cNvPr>
          <p:cNvSpPr txBox="1"/>
          <p:nvPr/>
        </p:nvSpPr>
        <p:spPr>
          <a:xfrm>
            <a:off x="4424596" y="3466126"/>
            <a:ext cx="1007135" cy="369332"/>
          </a:xfrm>
          <a:prstGeom prst="rect">
            <a:avLst/>
          </a:prstGeom>
          <a:noFill/>
        </p:spPr>
        <p:txBody>
          <a:bodyPr wrap="none" rtlCol="0">
            <a:spAutoFit/>
          </a:bodyPr>
          <a:lstStyle/>
          <a:p>
            <a:r>
              <a:rPr lang="en-US" altLang="zh-CN" dirty="0">
                <a:solidFill>
                  <a:srgbClr val="FF0000"/>
                </a:solidFill>
              </a:rPr>
              <a:t>Chimney</a:t>
            </a:r>
            <a:endParaRPr lang="zh-CN" altLang="en-US" dirty="0">
              <a:solidFill>
                <a:srgbClr val="FF0000"/>
              </a:solidFill>
            </a:endParaRPr>
          </a:p>
        </p:txBody>
      </p:sp>
      <p:cxnSp>
        <p:nvCxnSpPr>
          <p:cNvPr id="18" name="直接箭头连接符 17">
            <a:extLst>
              <a:ext uri="{FF2B5EF4-FFF2-40B4-BE49-F238E27FC236}">
                <a16:creationId xmlns:a16="http://schemas.microsoft.com/office/drawing/2014/main" id="{3ECA67D1-F5AC-458D-99F6-54A72F091277}"/>
              </a:ext>
            </a:extLst>
          </p:cNvPr>
          <p:cNvCxnSpPr>
            <a:cxnSpLocks/>
            <a:stCxn id="16" idx="1"/>
          </p:cNvCxnSpPr>
          <p:nvPr/>
        </p:nvCxnSpPr>
        <p:spPr>
          <a:xfrm flipH="1">
            <a:off x="4043806" y="3650792"/>
            <a:ext cx="38079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55383005"/>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3">
            <a:extLst>
              <a:ext uri="{FF2B5EF4-FFF2-40B4-BE49-F238E27FC236}">
                <a16:creationId xmlns:a16="http://schemas.microsoft.com/office/drawing/2014/main" id="{3545BBB0-F5A1-4124-8C5A-A942C707EE66}"/>
              </a:ext>
            </a:extLst>
          </p:cNvPr>
          <p:cNvSpPr txBox="1"/>
          <p:nvPr/>
        </p:nvSpPr>
        <p:spPr>
          <a:xfrm>
            <a:off x="407368" y="103681"/>
            <a:ext cx="11690652" cy="733031"/>
          </a:xfrm>
          <a:prstGeom prst="rect">
            <a:avLst/>
          </a:prstGeom>
        </p:spPr>
        <p:txBody>
          <a:bodyPr vert="horz" lIns="91440" tIns="45720" rIns="91440" bIns="45720" rtlCol="0" anchor="ctr">
            <a:normAutofit/>
          </a:bodyPr>
          <a:lstStyle>
            <a:lvl1pPr algn="ctr">
              <a:spcBef>
                <a:spcPct val="0"/>
              </a:spcBef>
              <a:buNone/>
              <a:defRPr sz="4000" b="1" baseline="0">
                <a:solidFill>
                  <a:srgbClr val="C00000"/>
                </a:solidFill>
                <a:effectLst/>
                <a:latin typeface="Arial Black" panose="020B0A04020102020204" pitchFamily="34" charset="0"/>
                <a:ea typeface="微软雅黑" pitchFamily="34" charset="-122"/>
                <a:cs typeface="Arial" panose="020B0604020202020204" pitchFamily="34" charset="0"/>
              </a:defRPr>
            </a:lvl1pPr>
          </a:lstStyle>
          <a:p>
            <a:r>
              <a:rPr lang="en-US" altLang="zh-CN" dirty="0"/>
              <a:t>Optimization</a:t>
            </a:r>
          </a:p>
        </p:txBody>
      </p:sp>
      <p:sp>
        <p:nvSpPr>
          <p:cNvPr id="6" name="Content Placeholder 1">
            <a:extLst>
              <a:ext uri="{FF2B5EF4-FFF2-40B4-BE49-F238E27FC236}">
                <a16:creationId xmlns:a16="http://schemas.microsoft.com/office/drawing/2014/main" id="{DE6A890B-B7DF-4EB4-A4A5-5B4AB4A54316}"/>
              </a:ext>
            </a:extLst>
          </p:cNvPr>
          <p:cNvSpPr>
            <a:spLocks noGrp="1"/>
          </p:cNvSpPr>
          <p:nvPr>
            <p:ph idx="1"/>
          </p:nvPr>
        </p:nvSpPr>
        <p:spPr>
          <a:xfrm>
            <a:off x="609600" y="1285861"/>
            <a:ext cx="10972800" cy="4840303"/>
          </a:xfrm>
        </p:spPr>
        <p:txBody>
          <a:bodyPr>
            <a:normAutofit/>
          </a:bodyPr>
          <a:lstStyle/>
          <a:p>
            <a:r>
              <a:rPr lang="en-US" altLang="zh-CN" dirty="0"/>
              <a:t>The diameter of Valve box chimney</a:t>
            </a:r>
          </a:p>
          <a:p>
            <a:pPr marL="0" indent="0">
              <a:buNone/>
            </a:pPr>
            <a:r>
              <a:rPr lang="en-US" altLang="zh-CN" sz="2400" dirty="0">
                <a:solidFill>
                  <a:srgbClr val="FF0000"/>
                </a:solidFill>
              </a:rPr>
              <a:t>From 210mm to 360mm</a:t>
            </a:r>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p:txBody>
      </p:sp>
      <p:sp>
        <p:nvSpPr>
          <p:cNvPr id="5" name="Slide Number Placeholder 4">
            <a:extLst>
              <a:ext uri="{FF2B5EF4-FFF2-40B4-BE49-F238E27FC236}">
                <a16:creationId xmlns:a16="http://schemas.microsoft.com/office/drawing/2014/main" id="{45C6F2F5-077E-452F-AA9C-055CAFD30DFB}"/>
              </a:ext>
            </a:extLst>
          </p:cNvPr>
          <p:cNvSpPr>
            <a:spLocks noGrp="1"/>
          </p:cNvSpPr>
          <p:nvPr>
            <p:ph type="sldNum" sz="quarter" idx="12"/>
          </p:nvPr>
        </p:nvSpPr>
        <p:spPr>
          <a:xfrm>
            <a:off x="8737600" y="6356351"/>
            <a:ext cx="2844800" cy="365125"/>
          </a:xfrm>
        </p:spPr>
        <p:txBody>
          <a:bodyPr/>
          <a:lstStyle/>
          <a:p>
            <a:fld id="{F15E9139-A00B-4B2A-98A6-095DC08F1345}" type="slidenum">
              <a:rPr lang="zh-CN" altLang="en-US" smtClean="0"/>
              <a:pPr/>
              <a:t>17</a:t>
            </a:fld>
            <a:endParaRPr lang="zh-CN" altLang="en-US" dirty="0"/>
          </a:p>
        </p:txBody>
      </p:sp>
      <p:pic>
        <p:nvPicPr>
          <p:cNvPr id="20" name="图片 19">
            <a:extLst>
              <a:ext uri="{FF2B5EF4-FFF2-40B4-BE49-F238E27FC236}">
                <a16:creationId xmlns:a16="http://schemas.microsoft.com/office/drawing/2014/main" id="{DA2DF3FB-9E9E-4800-8DE1-EECC4F908113}"/>
              </a:ext>
            </a:extLst>
          </p:cNvPr>
          <p:cNvPicPr>
            <a:picLocks noChangeAspect="1"/>
          </p:cNvPicPr>
          <p:nvPr/>
        </p:nvPicPr>
        <p:blipFill>
          <a:blip r:embed="rId3"/>
          <a:stretch>
            <a:fillRect/>
          </a:stretch>
        </p:blipFill>
        <p:spPr>
          <a:xfrm>
            <a:off x="99435" y="2418740"/>
            <a:ext cx="5623598" cy="4156572"/>
          </a:xfrm>
          <a:prstGeom prst="rect">
            <a:avLst/>
          </a:prstGeom>
        </p:spPr>
      </p:pic>
      <p:pic>
        <p:nvPicPr>
          <p:cNvPr id="3" name="图片 2">
            <a:extLst>
              <a:ext uri="{FF2B5EF4-FFF2-40B4-BE49-F238E27FC236}">
                <a16:creationId xmlns:a16="http://schemas.microsoft.com/office/drawing/2014/main" id="{ADED820D-B899-4F51-912C-E8174C9DD110}"/>
              </a:ext>
            </a:extLst>
          </p:cNvPr>
          <p:cNvPicPr>
            <a:picLocks noChangeAspect="1"/>
          </p:cNvPicPr>
          <p:nvPr/>
        </p:nvPicPr>
        <p:blipFill>
          <a:blip r:embed="rId4"/>
          <a:stretch>
            <a:fillRect/>
          </a:stretch>
        </p:blipFill>
        <p:spPr>
          <a:xfrm>
            <a:off x="7464153" y="1120789"/>
            <a:ext cx="4628412" cy="2524209"/>
          </a:xfrm>
          <a:prstGeom prst="rect">
            <a:avLst/>
          </a:prstGeom>
        </p:spPr>
      </p:pic>
      <p:pic>
        <p:nvPicPr>
          <p:cNvPr id="4" name="图片 3">
            <a:extLst>
              <a:ext uri="{FF2B5EF4-FFF2-40B4-BE49-F238E27FC236}">
                <a16:creationId xmlns:a16="http://schemas.microsoft.com/office/drawing/2014/main" id="{34EBC407-4C74-4BD2-8383-037902347E84}"/>
              </a:ext>
            </a:extLst>
          </p:cNvPr>
          <p:cNvPicPr>
            <a:picLocks noChangeAspect="1"/>
          </p:cNvPicPr>
          <p:nvPr/>
        </p:nvPicPr>
        <p:blipFill>
          <a:blip r:embed="rId5"/>
          <a:stretch>
            <a:fillRect/>
          </a:stretch>
        </p:blipFill>
        <p:spPr>
          <a:xfrm>
            <a:off x="8836956" y="3729569"/>
            <a:ext cx="2277000" cy="2586958"/>
          </a:xfrm>
          <a:prstGeom prst="rect">
            <a:avLst/>
          </a:prstGeom>
        </p:spPr>
      </p:pic>
      <p:pic>
        <p:nvPicPr>
          <p:cNvPr id="19" name="图片 18">
            <a:extLst>
              <a:ext uri="{FF2B5EF4-FFF2-40B4-BE49-F238E27FC236}">
                <a16:creationId xmlns:a16="http://schemas.microsoft.com/office/drawing/2014/main" id="{06194816-4E3D-4E98-8D29-B7271FF209E3}"/>
              </a:ext>
            </a:extLst>
          </p:cNvPr>
          <p:cNvPicPr>
            <a:picLocks noChangeAspect="1"/>
          </p:cNvPicPr>
          <p:nvPr/>
        </p:nvPicPr>
        <p:blipFill>
          <a:blip r:embed="rId6"/>
          <a:stretch>
            <a:fillRect/>
          </a:stretch>
        </p:blipFill>
        <p:spPr>
          <a:xfrm>
            <a:off x="4802795" y="3212975"/>
            <a:ext cx="3148025" cy="3362337"/>
          </a:xfrm>
          <a:prstGeom prst="rect">
            <a:avLst/>
          </a:prstGeom>
        </p:spPr>
      </p:pic>
    </p:spTree>
    <p:extLst>
      <p:ext uri="{BB962C8B-B14F-4D97-AF65-F5344CB8AC3E}">
        <p14:creationId xmlns:p14="http://schemas.microsoft.com/office/powerpoint/2010/main" val="2396086271"/>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FA1491-1AFC-4901-81B5-0D3CEDE5867D}"/>
              </a:ext>
            </a:extLst>
          </p:cNvPr>
          <p:cNvSpPr>
            <a:spLocks noGrp="1"/>
          </p:cNvSpPr>
          <p:nvPr>
            <p:ph idx="1"/>
          </p:nvPr>
        </p:nvSpPr>
        <p:spPr>
          <a:xfrm>
            <a:off x="263352" y="1124744"/>
            <a:ext cx="11665296" cy="4824536"/>
          </a:xfrm>
        </p:spPr>
        <p:txBody>
          <a:bodyPr>
            <a:normAutofit/>
          </a:bodyPr>
          <a:lstStyle/>
          <a:p>
            <a:pPr>
              <a:buFont typeface="Wingdings" panose="05000000000000000000" pitchFamily="2" charset="2"/>
              <a:buChar char="ü"/>
            </a:pPr>
            <a:r>
              <a:rPr lang="en-US" altLang="zh-CN" sz="1800" b="0" i="0" u="none" strike="noStrike" baseline="0" dirty="0">
                <a:solidFill>
                  <a:schemeClr val="tx1"/>
                </a:solidFill>
                <a:latin typeface="Times New Roman" panose="02020603050405020304" pitchFamily="18" charset="0"/>
                <a:cs typeface="Times New Roman" panose="02020603050405020304" pitchFamily="18" charset="0"/>
              </a:rPr>
              <a:t>A detector magnet design based on low-temperature superconducting (LTS) technology has been selected as the baseline to be further integrated and the technology to be demonstrated prior to the EDR.</a:t>
            </a:r>
          </a:p>
          <a:p>
            <a:pPr>
              <a:buFont typeface="Wingdings" panose="05000000000000000000" pitchFamily="2" charset="2"/>
              <a:buChar char="ü"/>
            </a:pPr>
            <a:r>
              <a:rPr lang="en-US" altLang="zh-CN" sz="1800" b="0" i="0" u="none" strike="noStrike" baseline="0" dirty="0">
                <a:solidFill>
                  <a:schemeClr val="tx1"/>
                </a:solidFill>
                <a:latin typeface="Times New Roman" panose="02020603050405020304" pitchFamily="18" charset="0"/>
                <a:cs typeface="Times New Roman" panose="02020603050405020304" pitchFamily="18" charset="0"/>
              </a:rPr>
              <a:t>Al-stabilized superconductor development, as a key technology for the detector magnet, has progressed much in cooperation with the Chinese industry.</a:t>
            </a:r>
          </a:p>
          <a:p>
            <a:pPr>
              <a:buFont typeface="Wingdings" panose="05000000000000000000" pitchFamily="2" charset="2"/>
              <a:buChar char="ü"/>
            </a:pPr>
            <a:r>
              <a:rPr lang="en-US" altLang="zh-CN" sz="1800" b="0" i="0" u="none" strike="noStrike" baseline="0" dirty="0">
                <a:solidFill>
                  <a:schemeClr val="tx1"/>
                </a:solidFill>
                <a:latin typeface="Times New Roman" panose="02020603050405020304" pitchFamily="18" charset="0"/>
                <a:cs typeface="Times New Roman" panose="02020603050405020304" pitchFamily="18" charset="0"/>
              </a:rPr>
              <a:t>The general magnet design is found to be adequately optimized, with an important, fundamental scaling parameter represented by stored energy / cold mass (E//M) ratio to be ~ 8.5 kJ/kg for ensuring safe operation and redundancy.</a:t>
            </a:r>
          </a:p>
          <a:p>
            <a:r>
              <a:rPr lang="en-US" altLang="zh-CN" sz="1800" b="0" i="0" u="none" strike="noStrike" baseline="0" dirty="0">
                <a:solidFill>
                  <a:schemeClr val="tx1"/>
                </a:solidFill>
                <a:latin typeface="Times New Roman" panose="02020603050405020304" pitchFamily="18" charset="0"/>
                <a:cs typeface="Times New Roman" panose="02020603050405020304" pitchFamily="18" charset="0"/>
              </a:rPr>
              <a:t>On the other hand, superconductor design optimization was not sufficiently reported (because of time limit?). It might be a concern that the Al-stabilized superconductor strength seems to reach the edge of the ordinal safety limit against ⅔ of yield strength.</a:t>
            </a:r>
          </a:p>
          <a:p>
            <a:r>
              <a:rPr lang="en-US" altLang="zh-CN" sz="1800" b="0" i="0" u="none" strike="noStrike" baseline="0" dirty="0">
                <a:solidFill>
                  <a:schemeClr val="tx1"/>
                </a:solidFill>
                <a:latin typeface="Times New Roman" panose="02020603050405020304" pitchFamily="18" charset="0"/>
                <a:cs typeface="Times New Roman" panose="02020603050405020304" pitchFamily="18" charset="0"/>
              </a:rPr>
              <a:t>No R&amp;D plan for the coil winding was presented, and it should be included in the R&amp;D plan towards the EDR.</a:t>
            </a:r>
            <a:endParaRPr lang="zh-CN" altLang="en-US" sz="3200" dirty="0">
              <a:solidFill>
                <a:schemeClr val="tx1"/>
              </a:solidFill>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1B4BED2C-444C-4DBA-9256-5547A05FD887}"/>
              </a:ext>
            </a:extLst>
          </p:cNvPr>
          <p:cNvSpPr>
            <a:spLocks noGrp="1"/>
          </p:cNvSpPr>
          <p:nvPr>
            <p:ph type="title"/>
          </p:nvPr>
        </p:nvSpPr>
        <p:spPr/>
        <p:txBody>
          <a:bodyPr/>
          <a:lstStyle/>
          <a:p>
            <a:pPr marL="0" indent="0">
              <a:buNone/>
            </a:pPr>
            <a:r>
              <a:rPr lang="en-US" altLang="zh-CN" sz="4000" b="1" i="0" u="none" strike="noStrike" baseline="0" dirty="0">
                <a:latin typeface="Arial-BoldMT"/>
              </a:rPr>
              <a:t>Findings</a:t>
            </a:r>
          </a:p>
        </p:txBody>
      </p:sp>
      <p:sp>
        <p:nvSpPr>
          <p:cNvPr id="5" name="Slide Number Placeholder 4">
            <a:extLst>
              <a:ext uri="{FF2B5EF4-FFF2-40B4-BE49-F238E27FC236}">
                <a16:creationId xmlns:a16="http://schemas.microsoft.com/office/drawing/2014/main" id="{8CEB467E-1C4E-47BA-B556-D5D98EF6C674}"/>
              </a:ext>
            </a:extLst>
          </p:cNvPr>
          <p:cNvSpPr>
            <a:spLocks noGrp="1"/>
          </p:cNvSpPr>
          <p:nvPr>
            <p:ph type="sldNum" sz="quarter" idx="12"/>
          </p:nvPr>
        </p:nvSpPr>
        <p:spPr/>
        <p:txBody>
          <a:bodyPr/>
          <a:lstStyle/>
          <a:p>
            <a:fld id="{F15E9139-A00B-4B2A-98A6-095DC08F1345}" type="slidenum">
              <a:rPr lang="zh-CN" altLang="en-US" smtClean="0"/>
              <a:pPr/>
              <a:t>2</a:t>
            </a:fld>
            <a:endParaRPr lang="zh-CN" altLang="en-US" dirty="0"/>
          </a:p>
        </p:txBody>
      </p:sp>
    </p:spTree>
    <p:extLst>
      <p:ext uri="{BB962C8B-B14F-4D97-AF65-F5344CB8AC3E}">
        <p14:creationId xmlns:p14="http://schemas.microsoft.com/office/powerpoint/2010/main" val="884735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FA1491-1AFC-4901-81B5-0D3CEDE5867D}"/>
              </a:ext>
            </a:extLst>
          </p:cNvPr>
          <p:cNvSpPr>
            <a:spLocks noGrp="1"/>
          </p:cNvSpPr>
          <p:nvPr>
            <p:ph idx="1"/>
          </p:nvPr>
        </p:nvSpPr>
        <p:spPr>
          <a:xfrm>
            <a:off x="263352" y="1124744"/>
            <a:ext cx="11665296" cy="5472608"/>
          </a:xfrm>
        </p:spPr>
        <p:txBody>
          <a:bodyPr>
            <a:noAutofit/>
          </a:bodyPr>
          <a:lstStyle/>
          <a:p>
            <a:pPr algn="l">
              <a:lnSpc>
                <a:spcPct val="100000"/>
              </a:lnSpc>
              <a:buFont typeface="Wingdings" panose="05000000000000000000" pitchFamily="2" charset="2"/>
              <a:buChar char="ü"/>
            </a:pPr>
            <a:r>
              <a:rPr lang="en-US" altLang="zh-CN" sz="1800" b="0" i="0" u="none" strike="noStrike" baseline="0" dirty="0">
                <a:solidFill>
                  <a:schemeClr val="tx1"/>
                </a:solidFill>
                <a:latin typeface="Times New Roman" panose="02020603050405020304" pitchFamily="18" charset="0"/>
                <a:cs typeface="Times New Roman" panose="02020603050405020304" pitchFamily="18" charset="0"/>
              </a:rPr>
              <a:t>We have been impressed with the progress in the Al-stabilized superconductor development successfully achieving the applicable level to a large magnet system. The committee (we) congratulates the progress in resuming this technology in China.</a:t>
            </a:r>
          </a:p>
          <a:p>
            <a:pPr algn="l">
              <a:lnSpc>
                <a:spcPct val="100000"/>
              </a:lnSpc>
            </a:pPr>
            <a:r>
              <a:rPr lang="en-US" altLang="zh-CN" sz="1800" b="0" i="0" u="none" strike="noStrike" baseline="0" dirty="0">
                <a:solidFill>
                  <a:schemeClr val="tx1"/>
                </a:solidFill>
                <a:latin typeface="Times New Roman" panose="02020603050405020304" pitchFamily="18" charset="0"/>
                <a:cs typeface="Times New Roman" panose="02020603050405020304" pitchFamily="18" charset="0"/>
              </a:rPr>
              <a:t>Based on this excellent progress, the Al-stabilized superconductor and magnet design may be optimized to accomplish mechanical reliability and quench safety and protection. Further R&amp;D for mechanical reinforcement possibly by using the “cold work” process may be a good approach if it has not been done. It may contribute to sufficiently improving the mechanical safety margin of the magnet by satisfying an ordinal safety guideline of the use of the conductor at &lt; ⅔ of 0.2% yield strength.</a:t>
            </a:r>
          </a:p>
          <a:p>
            <a:pPr algn="l">
              <a:lnSpc>
                <a:spcPct val="100000"/>
              </a:lnSpc>
            </a:pPr>
            <a:r>
              <a:rPr lang="en-US" altLang="zh-CN" sz="1800" b="0" i="0" u="none" strike="noStrike" baseline="0" dirty="0">
                <a:solidFill>
                  <a:schemeClr val="tx1"/>
                </a:solidFill>
                <a:latin typeface="Times New Roman" panose="02020603050405020304" pitchFamily="18" charset="0"/>
                <a:cs typeface="Times New Roman" panose="02020603050405020304" pitchFamily="18" charset="0"/>
              </a:rPr>
              <a:t>Concerning the cooling design, </a:t>
            </a:r>
            <a:r>
              <a:rPr lang="en-US" altLang="zh-CN" sz="1800" b="0" i="0" u="none" strike="noStrike" baseline="0" dirty="0" err="1">
                <a:solidFill>
                  <a:schemeClr val="tx1"/>
                </a:solidFill>
                <a:latin typeface="Times New Roman" panose="02020603050405020304" pitchFamily="18" charset="0"/>
                <a:cs typeface="Times New Roman" panose="02020603050405020304" pitchFamily="18" charset="0"/>
              </a:rPr>
              <a:t>LHe</a:t>
            </a:r>
            <a:r>
              <a:rPr lang="en-US" altLang="zh-CN" sz="1800" b="0" i="0" u="none" strike="noStrike" baseline="0" dirty="0">
                <a:solidFill>
                  <a:schemeClr val="tx1"/>
                </a:solidFill>
                <a:latin typeface="Times New Roman" panose="02020603050405020304" pitchFamily="18" charset="0"/>
                <a:cs typeface="Times New Roman" panose="02020603050405020304" pitchFamily="18" charset="0"/>
              </a:rPr>
              <a:t>-pipe cooling path with many parallel cooling paths may be simplified by using a serpentine cooling path concept for minimize the number of Al-cooling pipe welding, concerned by the team, and for minimizing risks for welding difficulty of Al. It may provide further advantages to adapt both thermosyphon cooling and forced flow cooling.</a:t>
            </a:r>
          </a:p>
          <a:p>
            <a:pPr algn="l">
              <a:lnSpc>
                <a:spcPct val="100000"/>
              </a:lnSpc>
            </a:pPr>
            <a:r>
              <a:rPr lang="en-US" altLang="zh-CN" sz="1800" b="0" i="0" u="none" strike="noStrike" baseline="0" dirty="0">
                <a:solidFill>
                  <a:schemeClr val="tx1"/>
                </a:solidFill>
                <a:latin typeface="Times New Roman" panose="02020603050405020304" pitchFamily="18" charset="0"/>
                <a:cs typeface="Times New Roman" panose="02020603050405020304" pitchFamily="18" charset="0"/>
              </a:rPr>
              <a:t>Magnetic field design may be further optimized to optimize the field quality and the peak field to be suppressed.</a:t>
            </a:r>
          </a:p>
          <a:p>
            <a:pPr algn="l">
              <a:lnSpc>
                <a:spcPct val="100000"/>
              </a:lnSpc>
            </a:pPr>
            <a:r>
              <a:rPr lang="en-US" altLang="zh-CN" sz="1800" b="0" i="0" u="none" strike="noStrike" baseline="0" dirty="0">
                <a:solidFill>
                  <a:schemeClr val="tx1"/>
                </a:solidFill>
                <a:latin typeface="Times New Roman" panose="02020603050405020304" pitchFamily="18" charset="0"/>
                <a:cs typeface="Times New Roman" panose="02020603050405020304" pitchFamily="18" charset="0"/>
              </a:rPr>
              <a:t>The superconductor conductor stability and safety are very important and the quench safety and protection design shall proceed.</a:t>
            </a: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1B4BED2C-444C-4DBA-9256-5547A05FD887}"/>
              </a:ext>
            </a:extLst>
          </p:cNvPr>
          <p:cNvSpPr>
            <a:spLocks noGrp="1"/>
          </p:cNvSpPr>
          <p:nvPr>
            <p:ph type="title"/>
          </p:nvPr>
        </p:nvSpPr>
        <p:spPr/>
        <p:txBody>
          <a:bodyPr/>
          <a:lstStyle/>
          <a:p>
            <a:pPr marL="0" indent="0">
              <a:buNone/>
            </a:pPr>
            <a:r>
              <a:rPr lang="en-US" altLang="zh-CN" sz="4000" b="1" i="0" u="none" strike="noStrike" baseline="0" dirty="0">
                <a:latin typeface="Times New Roman" panose="02020603050405020304" pitchFamily="18" charset="0"/>
                <a:cs typeface="Times New Roman" panose="02020603050405020304" pitchFamily="18" charset="0"/>
              </a:rPr>
              <a:t>Comments</a:t>
            </a:r>
          </a:p>
        </p:txBody>
      </p:sp>
      <p:sp>
        <p:nvSpPr>
          <p:cNvPr id="5" name="Slide Number Placeholder 4">
            <a:extLst>
              <a:ext uri="{FF2B5EF4-FFF2-40B4-BE49-F238E27FC236}">
                <a16:creationId xmlns:a16="http://schemas.microsoft.com/office/drawing/2014/main" id="{8CEB467E-1C4E-47BA-B556-D5D98EF6C674}"/>
              </a:ext>
            </a:extLst>
          </p:cNvPr>
          <p:cNvSpPr>
            <a:spLocks noGrp="1"/>
          </p:cNvSpPr>
          <p:nvPr>
            <p:ph type="sldNum" sz="quarter" idx="12"/>
          </p:nvPr>
        </p:nvSpPr>
        <p:spPr/>
        <p:txBody>
          <a:bodyPr/>
          <a:lstStyle/>
          <a:p>
            <a:fld id="{F15E9139-A00B-4B2A-98A6-095DC08F1345}" type="slidenum">
              <a:rPr lang="zh-CN" altLang="en-US" smtClean="0"/>
              <a:pPr/>
              <a:t>3</a:t>
            </a:fld>
            <a:endParaRPr lang="zh-CN" altLang="en-US" dirty="0"/>
          </a:p>
        </p:txBody>
      </p:sp>
    </p:spTree>
    <p:extLst>
      <p:ext uri="{BB962C8B-B14F-4D97-AF65-F5344CB8AC3E}">
        <p14:creationId xmlns:p14="http://schemas.microsoft.com/office/powerpoint/2010/main" val="4019276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FA1491-1AFC-4901-81B5-0D3CEDE5867D}"/>
              </a:ext>
            </a:extLst>
          </p:cNvPr>
          <p:cNvSpPr>
            <a:spLocks noGrp="1"/>
          </p:cNvSpPr>
          <p:nvPr>
            <p:ph idx="1"/>
          </p:nvPr>
        </p:nvSpPr>
        <p:spPr>
          <a:xfrm>
            <a:off x="263352" y="1124744"/>
            <a:ext cx="11809312" cy="4608512"/>
          </a:xfrm>
        </p:spPr>
        <p:txBody>
          <a:bodyPr>
            <a:noAutofit/>
          </a:bodyPr>
          <a:lstStyle/>
          <a:p>
            <a:pPr algn="l"/>
            <a:r>
              <a:rPr lang="en-US" altLang="zh-CN" sz="1800" b="0" i="0" u="none" strike="noStrike" baseline="0" dirty="0">
                <a:solidFill>
                  <a:schemeClr val="tx1"/>
                </a:solidFill>
                <a:latin typeface="Times New Roman" panose="02020603050405020304" pitchFamily="18" charset="0"/>
                <a:cs typeface="Times New Roman" panose="02020603050405020304" pitchFamily="18" charset="0"/>
              </a:rPr>
              <a:t>1. Extend Al-stabilized superconductor R&amp;D mile-stone particularly for improving mechanical strength while keeping electrical stability with the residual resistance ratio (RRR) for necessary magnet operational stability, and for demonstrating the full conductor fabrication capability in a timely manner.</a:t>
            </a:r>
          </a:p>
          <a:p>
            <a:pPr algn="l"/>
            <a:r>
              <a:rPr lang="en-US" altLang="zh-CN" sz="1800" b="0" i="0" u="none" strike="noStrike" baseline="0" dirty="0">
                <a:solidFill>
                  <a:schemeClr val="tx1"/>
                </a:solidFill>
                <a:latin typeface="Times New Roman" panose="02020603050405020304" pitchFamily="18" charset="0"/>
                <a:cs typeface="Times New Roman" panose="02020603050405020304" pitchFamily="18" charset="0"/>
              </a:rPr>
              <a:t>2. Confirm the quench safety with the current </a:t>
            </a:r>
            <a:r>
              <a:rPr lang="en-US" altLang="zh-CN" sz="1800" b="0" i="0" u="none" strike="noStrike" baseline="0" dirty="0" err="1">
                <a:solidFill>
                  <a:schemeClr val="tx1"/>
                </a:solidFill>
                <a:latin typeface="Times New Roman" panose="02020603050405020304" pitchFamily="18" charset="0"/>
                <a:cs typeface="Times New Roman" panose="02020603050405020304" pitchFamily="18" charset="0"/>
              </a:rPr>
              <a:t>NbTi</a:t>
            </a:r>
            <a:r>
              <a:rPr lang="en-US" altLang="zh-CN" sz="1800" b="0" i="0" u="none" strike="noStrike" baseline="0" dirty="0">
                <a:solidFill>
                  <a:schemeClr val="tx1"/>
                </a:solidFill>
                <a:latin typeface="Times New Roman" panose="02020603050405020304" pitchFamily="18" charset="0"/>
                <a:cs typeface="Times New Roman" panose="02020603050405020304" pitchFamily="18" charset="0"/>
              </a:rPr>
              <a:t> superconducting cable and Al-stabilizer parameter while providing sufficient stability with the temperature margin at the coil operational current and field.</a:t>
            </a:r>
          </a:p>
          <a:p>
            <a:pPr algn="l"/>
            <a:r>
              <a:rPr lang="en-US" altLang="zh-CN" sz="1800" b="0" i="0" u="none" strike="noStrike" baseline="0" dirty="0">
                <a:solidFill>
                  <a:schemeClr val="tx1"/>
                </a:solidFill>
                <a:latin typeface="Times New Roman" panose="02020603050405020304" pitchFamily="18" charset="0"/>
                <a:cs typeface="Times New Roman" panose="02020603050405020304" pitchFamily="18" charset="0"/>
              </a:rPr>
              <a:t>3. Optimize the conduction cooling design with 2-phase helium cooling channel, by further optimizing the cooling paths, simplifying the cooling path in the fabrication and enabling flexibility of the operational modes.</a:t>
            </a:r>
          </a:p>
          <a:p>
            <a:pPr algn="l"/>
            <a:r>
              <a:rPr lang="en-US" altLang="zh-CN" sz="1800" b="0" i="0" u="none" strike="noStrike" baseline="0" dirty="0">
                <a:solidFill>
                  <a:schemeClr val="tx1"/>
                </a:solidFill>
                <a:latin typeface="Times New Roman" panose="02020603050405020304" pitchFamily="18" charset="0"/>
                <a:cs typeface="Times New Roman" panose="02020603050405020304" pitchFamily="18" charset="0"/>
              </a:rPr>
              <a:t>4. Confirm the field quality / uniformity enabling to satisfy necessary field quality required for the TPC region under the current iron yoke (HCAL) and the final focusing magnet including the compensation solenoid.</a:t>
            </a:r>
          </a:p>
          <a:p>
            <a:pPr algn="l"/>
            <a:r>
              <a:rPr lang="en-US" altLang="zh-CN" sz="1800" b="0" i="0" u="none" strike="noStrike" baseline="0" dirty="0">
                <a:solidFill>
                  <a:schemeClr val="tx1"/>
                </a:solidFill>
                <a:latin typeface="Times New Roman" panose="02020603050405020304" pitchFamily="18" charset="0"/>
                <a:cs typeface="Times New Roman" panose="02020603050405020304" pitchFamily="18" charset="0"/>
              </a:rPr>
              <a:t>5. As a critical and longer term R&amp;D program, a full-size (in radius) coil winding R&amp;D to demonstrate the coil fabrication including mechanical, electrical, and thermal characteristics to meet the design requirement. It shall be realized prior to the EDR.</a:t>
            </a:r>
            <a:endParaRPr lang="zh-CN" altLang="en-US" sz="2400" dirty="0">
              <a:solidFill>
                <a:schemeClr val="tx1"/>
              </a:solidFill>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1B4BED2C-444C-4DBA-9256-5547A05FD887}"/>
              </a:ext>
            </a:extLst>
          </p:cNvPr>
          <p:cNvSpPr>
            <a:spLocks noGrp="1"/>
          </p:cNvSpPr>
          <p:nvPr>
            <p:ph type="title"/>
          </p:nvPr>
        </p:nvSpPr>
        <p:spPr/>
        <p:txBody>
          <a:bodyPr/>
          <a:lstStyle/>
          <a:p>
            <a:pPr marL="0" indent="0">
              <a:buNone/>
            </a:pPr>
            <a:r>
              <a:rPr lang="en-US" altLang="zh-CN" sz="4000" b="1" i="0" u="none" strike="noStrike" baseline="0" dirty="0">
                <a:latin typeface="Arial-BoldMT"/>
              </a:rPr>
              <a:t>Recommendations</a:t>
            </a:r>
          </a:p>
        </p:txBody>
      </p:sp>
      <p:sp>
        <p:nvSpPr>
          <p:cNvPr id="5" name="Slide Number Placeholder 4">
            <a:extLst>
              <a:ext uri="{FF2B5EF4-FFF2-40B4-BE49-F238E27FC236}">
                <a16:creationId xmlns:a16="http://schemas.microsoft.com/office/drawing/2014/main" id="{8CEB467E-1C4E-47BA-B556-D5D98EF6C674}"/>
              </a:ext>
            </a:extLst>
          </p:cNvPr>
          <p:cNvSpPr>
            <a:spLocks noGrp="1"/>
          </p:cNvSpPr>
          <p:nvPr>
            <p:ph type="sldNum" sz="quarter" idx="12"/>
          </p:nvPr>
        </p:nvSpPr>
        <p:spPr/>
        <p:txBody>
          <a:bodyPr/>
          <a:lstStyle/>
          <a:p>
            <a:fld id="{F15E9139-A00B-4B2A-98A6-095DC08F1345}" type="slidenum">
              <a:rPr lang="zh-CN" altLang="en-US" smtClean="0"/>
              <a:pPr/>
              <a:t>4</a:t>
            </a:fld>
            <a:endParaRPr lang="zh-CN" altLang="en-US" dirty="0"/>
          </a:p>
        </p:txBody>
      </p:sp>
    </p:spTree>
    <p:extLst>
      <p:ext uri="{BB962C8B-B14F-4D97-AF65-F5344CB8AC3E}">
        <p14:creationId xmlns:p14="http://schemas.microsoft.com/office/powerpoint/2010/main" val="1534596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9BF7E8-5AE6-4C1C-9BDF-C634C5E64CBD}"/>
              </a:ext>
            </a:extLst>
          </p:cNvPr>
          <p:cNvSpPr>
            <a:spLocks noGrp="1"/>
          </p:cNvSpPr>
          <p:nvPr>
            <p:ph idx="1"/>
          </p:nvPr>
        </p:nvSpPr>
        <p:spPr>
          <a:xfrm>
            <a:off x="609600" y="1285861"/>
            <a:ext cx="10972800" cy="2503179"/>
          </a:xfrm>
        </p:spPr>
        <p:txBody>
          <a:bodyPr>
            <a:noAutofit/>
          </a:bodyPr>
          <a:lstStyle/>
          <a:p>
            <a:r>
              <a:rPr lang="en-US" altLang="zh-CN" sz="1800" b="0" i="0" u="none" strike="noStrike" baseline="0" dirty="0">
                <a:solidFill>
                  <a:schemeClr val="tx1"/>
                </a:solidFill>
                <a:latin typeface="Times New Roman" panose="02020603050405020304" pitchFamily="18" charset="0"/>
                <a:cs typeface="Times New Roman" panose="02020603050405020304" pitchFamily="18" charset="0"/>
              </a:rPr>
              <a:t>Superconductor design optimization was not sufficiently reported (because of time limit?). It might be a concern that the Al-stabilized superconductor strength seems to reach the edge of the ordinal safety limit against ⅔ of yield strength.</a:t>
            </a:r>
          </a:p>
          <a:p>
            <a:r>
              <a:rPr lang="en-US" altLang="zh-CN" sz="1800" b="0" i="0" u="none" strike="noStrike" baseline="0" dirty="0">
                <a:solidFill>
                  <a:schemeClr val="tx1"/>
                </a:solidFill>
                <a:latin typeface="Times New Roman" panose="02020603050405020304" pitchFamily="18" charset="0"/>
                <a:cs typeface="Times New Roman" panose="02020603050405020304" pitchFamily="18" charset="0"/>
              </a:rPr>
              <a:t>Based on this excellent progress, the Al-stabilized superconductor and magnet design may be optimized to accomplish mechanical reliability and quench safety and protection. Further R&amp;D for mechanical reinforcement possibly by using the “cold work” process may be a good approach if it has not been done. It may contribute to sufficiently improving the mechanical safety margin of the magnet by satisfying an ordinal safety guideline of the use of the conductor at &lt; ⅔ of 0.2% yield strength.</a:t>
            </a:r>
            <a:endParaRPr lang="en-US" altLang="zh-CN" sz="1800" dirty="0"/>
          </a:p>
        </p:txBody>
      </p:sp>
      <p:sp>
        <p:nvSpPr>
          <p:cNvPr id="3" name="Title 2">
            <a:extLst>
              <a:ext uri="{FF2B5EF4-FFF2-40B4-BE49-F238E27FC236}">
                <a16:creationId xmlns:a16="http://schemas.microsoft.com/office/drawing/2014/main" id="{F7B273B0-72A9-4DA2-9462-B8750DCE8E00}"/>
              </a:ext>
            </a:extLst>
          </p:cNvPr>
          <p:cNvSpPr>
            <a:spLocks noGrp="1"/>
          </p:cNvSpPr>
          <p:nvPr>
            <p:ph type="title"/>
          </p:nvPr>
        </p:nvSpPr>
        <p:spPr/>
        <p:txBody>
          <a:bodyPr/>
          <a:lstStyle/>
          <a:p>
            <a:r>
              <a:rPr lang="en-US" altLang="zh-CN" dirty="0"/>
              <a:t>Feedback 1</a:t>
            </a:r>
            <a:endParaRPr lang="zh-CN" altLang="en-US" dirty="0"/>
          </a:p>
        </p:txBody>
      </p:sp>
      <p:sp>
        <p:nvSpPr>
          <p:cNvPr id="5" name="Slide Number Placeholder 4">
            <a:extLst>
              <a:ext uri="{FF2B5EF4-FFF2-40B4-BE49-F238E27FC236}">
                <a16:creationId xmlns:a16="http://schemas.microsoft.com/office/drawing/2014/main" id="{103DC345-25CC-4CC2-9842-82A048B1B281}"/>
              </a:ext>
            </a:extLst>
          </p:cNvPr>
          <p:cNvSpPr>
            <a:spLocks noGrp="1"/>
          </p:cNvSpPr>
          <p:nvPr>
            <p:ph type="sldNum" sz="quarter" idx="12"/>
          </p:nvPr>
        </p:nvSpPr>
        <p:spPr/>
        <p:txBody>
          <a:bodyPr/>
          <a:lstStyle/>
          <a:p>
            <a:fld id="{F15E9139-A00B-4B2A-98A6-095DC08F1345}" type="slidenum">
              <a:rPr lang="zh-CN" altLang="en-US" smtClean="0"/>
              <a:pPr/>
              <a:t>5</a:t>
            </a:fld>
            <a:endParaRPr lang="zh-CN" altLang="en-US" dirty="0"/>
          </a:p>
        </p:txBody>
      </p:sp>
      <p:sp>
        <p:nvSpPr>
          <p:cNvPr id="4" name="文本框 3">
            <a:extLst>
              <a:ext uri="{FF2B5EF4-FFF2-40B4-BE49-F238E27FC236}">
                <a16:creationId xmlns:a16="http://schemas.microsoft.com/office/drawing/2014/main" id="{2FA89FD4-00C0-4547-81C4-B413A7F04001}"/>
              </a:ext>
            </a:extLst>
          </p:cNvPr>
          <p:cNvSpPr txBox="1"/>
          <p:nvPr/>
        </p:nvSpPr>
        <p:spPr>
          <a:xfrm>
            <a:off x="767408" y="4005064"/>
            <a:ext cx="10972800" cy="2585323"/>
          </a:xfrm>
          <a:prstGeom prst="rect">
            <a:avLst/>
          </a:prstGeom>
          <a:noFill/>
        </p:spPr>
        <p:txBody>
          <a:bodyPr wrap="square" rtlCol="0">
            <a:spAutoFit/>
          </a:bodyPr>
          <a:lstStyle/>
          <a:p>
            <a:pPr marL="285750" indent="-285750">
              <a:buFont typeface="Wingdings" panose="05000000000000000000" pitchFamily="2" charset="2"/>
              <a:buChar char="ü"/>
            </a:pPr>
            <a:r>
              <a:rPr lang="en-US" altLang="zh-CN" dirty="0">
                <a:solidFill>
                  <a:srgbClr val="0000FF"/>
                </a:solidFill>
              </a:rPr>
              <a:t>The maximum von mise stress on the aluminum stabilizer (96MPa) is close to the yield strength of the material (105MPa). The safety margin is less than 1/3 of 0.2% yield strength.</a:t>
            </a:r>
          </a:p>
          <a:p>
            <a:pPr marL="285750" indent="-285750">
              <a:buFont typeface="Wingdings" panose="05000000000000000000" pitchFamily="2" charset="2"/>
              <a:buChar char="ü"/>
            </a:pPr>
            <a:r>
              <a:rPr lang="en-US" altLang="zh-CN" dirty="0">
                <a:solidFill>
                  <a:srgbClr val="0000FF"/>
                </a:solidFill>
              </a:rPr>
              <a:t>Because of the time limit, we didn’t report the optimization of the superconductor, we will detailed list the optimization process in Ref-TDR.</a:t>
            </a:r>
          </a:p>
          <a:p>
            <a:pPr marL="285750" indent="-285750">
              <a:buFont typeface="Wingdings" panose="05000000000000000000" pitchFamily="2" charset="2"/>
              <a:buChar char="ü"/>
            </a:pPr>
            <a:r>
              <a:rPr lang="en-US" altLang="zh-CN" b="0" i="0" dirty="0">
                <a:solidFill>
                  <a:srgbClr val="0000FF"/>
                </a:solidFill>
                <a:effectLst/>
                <a:latin typeface="Noto Sans SC"/>
              </a:rPr>
              <a:t>The maximum stress on the aluminum stabilizer is only in a very small local area, with the majority of the region having stress levels below 1/3 </a:t>
            </a:r>
            <a:r>
              <a:rPr lang="en-US" altLang="zh-CN" sz="1800" b="0" i="0" u="none" strike="noStrike" baseline="0" dirty="0">
                <a:solidFill>
                  <a:srgbClr val="0000FF"/>
                </a:solidFill>
                <a:latin typeface="Times New Roman" panose="02020603050405020304" pitchFamily="18" charset="0"/>
                <a:cs typeface="Times New Roman" panose="02020603050405020304" pitchFamily="18" charset="0"/>
              </a:rPr>
              <a:t>of 0.2% yield strength</a:t>
            </a:r>
            <a:r>
              <a:rPr lang="en-US" altLang="zh-CN" b="0" i="0" dirty="0">
                <a:solidFill>
                  <a:srgbClr val="0000FF"/>
                </a:solidFill>
                <a:effectLst/>
                <a:latin typeface="Noto Sans SC"/>
              </a:rPr>
              <a:t>, indicating that the coil can operate safely.</a:t>
            </a:r>
          </a:p>
          <a:p>
            <a:pPr marL="285750" indent="-285750">
              <a:buFont typeface="Wingdings" panose="05000000000000000000" pitchFamily="2" charset="2"/>
              <a:buChar char="ü"/>
            </a:pPr>
            <a:r>
              <a:rPr lang="en-US" altLang="zh-CN" b="0" i="0" dirty="0">
                <a:solidFill>
                  <a:srgbClr val="0000FF"/>
                </a:solidFill>
                <a:effectLst/>
                <a:latin typeface="Noto Sans SC"/>
              </a:rPr>
              <a:t>We will continue </a:t>
            </a:r>
            <a:r>
              <a:rPr lang="en-US" altLang="zh-CN" dirty="0">
                <a:solidFill>
                  <a:srgbClr val="0000FF"/>
                </a:solidFill>
                <a:latin typeface="Noto Sans SC"/>
              </a:rPr>
              <a:t>to</a:t>
            </a:r>
            <a:r>
              <a:rPr lang="zh-CN" altLang="en-US" dirty="0">
                <a:solidFill>
                  <a:srgbClr val="0000FF"/>
                </a:solidFill>
                <a:latin typeface="Noto Sans SC"/>
              </a:rPr>
              <a:t> </a:t>
            </a:r>
            <a:r>
              <a:rPr lang="en-US" altLang="zh-CN" dirty="0">
                <a:solidFill>
                  <a:srgbClr val="0000FF"/>
                </a:solidFill>
                <a:latin typeface="Noto Sans SC"/>
              </a:rPr>
              <a:t>do the R&amp;D </a:t>
            </a:r>
            <a:r>
              <a:rPr lang="en-US" altLang="zh-CN" b="0" i="0" dirty="0">
                <a:solidFill>
                  <a:srgbClr val="0000FF"/>
                </a:solidFill>
                <a:effectLst/>
                <a:latin typeface="Noto Sans SC"/>
              </a:rPr>
              <a:t>of aluminum stabilizers, aiming to achieve higher strength by combining the required RRR values for quench simulations. In fact, we have used the cold work process to reinforce the mechanical strength.</a:t>
            </a:r>
            <a:endParaRPr lang="zh-CN" altLang="en-US" dirty="0">
              <a:solidFill>
                <a:srgbClr val="0000FF"/>
              </a:solidFill>
            </a:endParaRPr>
          </a:p>
        </p:txBody>
      </p:sp>
    </p:spTree>
    <p:extLst>
      <p:ext uri="{BB962C8B-B14F-4D97-AF65-F5344CB8AC3E}">
        <p14:creationId xmlns:p14="http://schemas.microsoft.com/office/powerpoint/2010/main" val="1064379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格 17">
            <a:extLst>
              <a:ext uri="{FF2B5EF4-FFF2-40B4-BE49-F238E27FC236}">
                <a16:creationId xmlns:a16="http://schemas.microsoft.com/office/drawing/2014/main" id="{9F9A5043-3433-4492-90F8-9F28445CB9E1}"/>
              </a:ext>
            </a:extLst>
          </p:cNvPr>
          <p:cNvGraphicFramePr>
            <a:graphicFrameLocks noGrp="1"/>
          </p:cNvGraphicFramePr>
          <p:nvPr>
            <p:extLst>
              <p:ext uri="{D42A27DB-BD31-4B8C-83A1-F6EECF244321}">
                <p14:modId xmlns:p14="http://schemas.microsoft.com/office/powerpoint/2010/main" val="2819223965"/>
              </p:ext>
            </p:extLst>
          </p:nvPr>
        </p:nvGraphicFramePr>
        <p:xfrm>
          <a:off x="609600" y="2276873"/>
          <a:ext cx="10238928" cy="4320480"/>
        </p:xfrm>
        <a:graphic>
          <a:graphicData uri="http://schemas.openxmlformats.org/drawingml/2006/table">
            <a:tbl>
              <a:tblPr>
                <a:tableStyleId>{616DA210-FB5B-4158-B5E0-FEB733F419BA}</a:tableStyleId>
              </a:tblPr>
              <a:tblGrid>
                <a:gridCol w="1462704">
                  <a:extLst>
                    <a:ext uri="{9D8B030D-6E8A-4147-A177-3AD203B41FA5}">
                      <a16:colId xmlns:a16="http://schemas.microsoft.com/office/drawing/2014/main" val="248761417"/>
                    </a:ext>
                  </a:extLst>
                </a:gridCol>
                <a:gridCol w="1462704">
                  <a:extLst>
                    <a:ext uri="{9D8B030D-6E8A-4147-A177-3AD203B41FA5}">
                      <a16:colId xmlns:a16="http://schemas.microsoft.com/office/drawing/2014/main" val="1000545426"/>
                    </a:ext>
                  </a:extLst>
                </a:gridCol>
                <a:gridCol w="1462704">
                  <a:extLst>
                    <a:ext uri="{9D8B030D-6E8A-4147-A177-3AD203B41FA5}">
                      <a16:colId xmlns:a16="http://schemas.microsoft.com/office/drawing/2014/main" val="3145597370"/>
                    </a:ext>
                  </a:extLst>
                </a:gridCol>
                <a:gridCol w="1462704">
                  <a:extLst>
                    <a:ext uri="{9D8B030D-6E8A-4147-A177-3AD203B41FA5}">
                      <a16:colId xmlns:a16="http://schemas.microsoft.com/office/drawing/2014/main" val="4181867109"/>
                    </a:ext>
                  </a:extLst>
                </a:gridCol>
                <a:gridCol w="1462704">
                  <a:extLst>
                    <a:ext uri="{9D8B030D-6E8A-4147-A177-3AD203B41FA5}">
                      <a16:colId xmlns:a16="http://schemas.microsoft.com/office/drawing/2014/main" val="2814469461"/>
                    </a:ext>
                  </a:extLst>
                </a:gridCol>
                <a:gridCol w="1462704">
                  <a:extLst>
                    <a:ext uri="{9D8B030D-6E8A-4147-A177-3AD203B41FA5}">
                      <a16:colId xmlns:a16="http://schemas.microsoft.com/office/drawing/2014/main" val="3597454483"/>
                    </a:ext>
                  </a:extLst>
                </a:gridCol>
                <a:gridCol w="1462704">
                  <a:extLst>
                    <a:ext uri="{9D8B030D-6E8A-4147-A177-3AD203B41FA5}">
                      <a16:colId xmlns:a16="http://schemas.microsoft.com/office/drawing/2014/main" val="870295599"/>
                    </a:ext>
                  </a:extLst>
                </a:gridCol>
              </a:tblGrid>
              <a:tr h="1153987">
                <a:tc>
                  <a:txBody>
                    <a:bodyPr/>
                    <a:lstStyle/>
                    <a:p>
                      <a:pPr algn="ctr" fontAlgn="ctr"/>
                      <a:r>
                        <a:rPr lang="en-US" altLang="zh-CN" sz="1400" b="1" u="none" strike="noStrike" dirty="0">
                          <a:solidFill>
                            <a:srgbClr val="000000"/>
                          </a:solidFill>
                          <a:effectLst/>
                          <a:latin typeface="Times New Roman" panose="02020603050405020304" pitchFamily="18" charset="0"/>
                          <a:cs typeface="Times New Roman" panose="02020603050405020304" pitchFamily="18" charset="0"/>
                        </a:rPr>
                        <a:t>Cable parameter</a:t>
                      </a:r>
                      <a:endParaRPr lang="zh-CN" altLang="en-US" sz="14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400" b="1" u="none" strike="noStrike" dirty="0">
                          <a:solidFill>
                            <a:srgbClr val="000000"/>
                          </a:solidFill>
                          <a:effectLst/>
                          <a:latin typeface="Times New Roman" panose="02020603050405020304" pitchFamily="18" charset="0"/>
                          <a:cs typeface="Times New Roman" panose="02020603050405020304" pitchFamily="18" charset="0"/>
                        </a:rPr>
                        <a:t>56*22</a:t>
                      </a:r>
                    </a:p>
                  </a:txBody>
                  <a:tcPr marL="6350" marR="6350" marT="6350" marB="0"/>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b="1" u="none" strike="noStrike" dirty="0">
                          <a:solidFill>
                            <a:srgbClr val="000000"/>
                          </a:solidFill>
                          <a:effectLst/>
                          <a:latin typeface="Times New Roman" panose="02020603050405020304" pitchFamily="18" charset="0"/>
                          <a:cs typeface="Times New Roman" panose="02020603050405020304" pitchFamily="18" charset="0"/>
                        </a:rPr>
                        <a:t>56*22</a:t>
                      </a:r>
                      <a:endParaRPr lang="en-US" altLang="zh-CN" sz="1400" b="1" i="0" u="none" strike="noStrike" dirty="0">
                        <a:solidFill>
                          <a:srgbClr val="000000"/>
                        </a:solidFill>
                        <a:effectLst/>
                        <a:latin typeface="Times New Roman" panose="02020603050405020304" pitchFamily="18" charset="0"/>
                        <a:ea typeface="+mn-ea"/>
                        <a:cs typeface="Times New Roman" panose="02020603050405020304" pitchFamily="18" charset="0"/>
                      </a:endParaRPr>
                    </a:p>
                    <a:p>
                      <a:pPr algn="ctr" fontAlgn="ctr"/>
                      <a:r>
                        <a:rPr lang="en-US" altLang="zh-CN" sz="1100" b="1" i="0" u="none" strike="noStrike" dirty="0">
                          <a:solidFill>
                            <a:srgbClr val="000000"/>
                          </a:solidFill>
                          <a:effectLst/>
                          <a:latin typeface="Times New Roman" panose="02020603050405020304" pitchFamily="18" charset="0"/>
                          <a:ea typeface="+mn-ea"/>
                          <a:cs typeface="Times New Roman" panose="02020603050405020304" pitchFamily="18" charset="0"/>
                        </a:rPr>
                        <a:t>CMS-Like</a:t>
                      </a:r>
                      <a:endParaRPr lang="en-US" altLang="zh-CN" sz="11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b="1" u="none" strike="noStrike" dirty="0">
                          <a:solidFill>
                            <a:srgbClr val="000000"/>
                          </a:solidFill>
                          <a:effectLst/>
                          <a:latin typeface="Times New Roman" panose="02020603050405020304" pitchFamily="18" charset="0"/>
                          <a:cs typeface="Times New Roman" panose="02020603050405020304" pitchFamily="18" charset="0"/>
                        </a:rPr>
                        <a:t>56*22</a:t>
                      </a:r>
                      <a:endParaRPr lang="en-US" altLang="zh-CN" sz="1400" b="1" i="0" u="none" strike="noStrike" dirty="0">
                        <a:solidFill>
                          <a:srgbClr val="000000"/>
                        </a:solidFill>
                        <a:effectLst/>
                        <a:latin typeface="Times New Roman" panose="02020603050405020304" pitchFamily="18" charset="0"/>
                        <a:ea typeface="+mn-ea"/>
                        <a:cs typeface="Times New Roman" panose="02020603050405020304" pitchFamily="18" charset="0"/>
                      </a:endParaRPr>
                    </a:p>
                    <a:p>
                      <a:pPr algn="ctr" fontAlgn="ctr"/>
                      <a:r>
                        <a:rPr lang="en-US" altLang="zh-CN" sz="12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box</a:t>
                      </a:r>
                    </a:p>
                  </a:txBody>
                  <a:tcPr marL="6350" marR="6350" marT="6350" marB="0"/>
                </a:tc>
                <a:tc>
                  <a:txBody>
                    <a:bodyPr/>
                    <a:lstStyle/>
                    <a:p>
                      <a:pPr algn="ctr" fontAlgn="ctr"/>
                      <a:r>
                        <a:rPr lang="en-US" altLang="zh-CN" sz="1400" b="1" u="none" strike="noStrike" dirty="0">
                          <a:solidFill>
                            <a:srgbClr val="000000"/>
                          </a:solidFill>
                          <a:effectLst/>
                          <a:latin typeface="Times New Roman" panose="02020603050405020304" pitchFamily="18" charset="0"/>
                          <a:cs typeface="Times New Roman" panose="02020603050405020304" pitchFamily="18" charset="0"/>
                        </a:rPr>
                        <a:t>68*22</a:t>
                      </a:r>
                    </a:p>
                  </a:txBody>
                  <a:tcPr marL="6350" marR="6350" marT="6350" marB="0">
                    <a:solidFill>
                      <a:srgbClr val="FFC000"/>
                    </a:solidFill>
                  </a:tcPr>
                </a:tc>
                <a:tc>
                  <a:txBody>
                    <a:bodyPr/>
                    <a:lstStyle/>
                    <a:p>
                      <a:pPr algn="ctr" fontAlgn="ctr"/>
                      <a:r>
                        <a:rPr lang="en-US" altLang="zh-CN" sz="1400" b="1" u="none" strike="noStrike" dirty="0">
                          <a:solidFill>
                            <a:srgbClr val="000000"/>
                          </a:solidFill>
                          <a:effectLst/>
                          <a:latin typeface="Times New Roman" panose="02020603050405020304" pitchFamily="18" charset="0"/>
                          <a:cs typeface="Times New Roman" panose="02020603050405020304" pitchFamily="18" charset="0"/>
                        </a:rPr>
                        <a:t>80*22</a:t>
                      </a:r>
                    </a:p>
                  </a:txBody>
                  <a:tcPr marL="6350" marR="6350" marT="6350" marB="0"/>
                </a:tc>
                <a:tc>
                  <a:txBody>
                    <a:bodyPr/>
                    <a:lstStyle/>
                    <a:p>
                      <a:pPr algn="ctr" fontAlgn="ctr"/>
                      <a:r>
                        <a:rPr lang="en-US" altLang="zh-CN" sz="1400" b="1" u="none" strike="noStrike" dirty="0">
                          <a:solidFill>
                            <a:srgbClr val="000000"/>
                          </a:solidFill>
                          <a:effectLst/>
                          <a:latin typeface="Times New Roman" panose="02020603050405020304" pitchFamily="18" charset="0"/>
                          <a:cs typeface="Times New Roman" panose="02020603050405020304" pitchFamily="18" charset="0"/>
                        </a:rPr>
                        <a:t>56*28</a:t>
                      </a:r>
                    </a:p>
                  </a:txBody>
                  <a:tcPr marL="6350" marR="6350" marT="6350" marB="0"/>
                </a:tc>
                <a:extLst>
                  <a:ext uri="{0D108BD9-81ED-4DB2-BD59-A6C34878D82A}">
                    <a16:rowId xmlns:a16="http://schemas.microsoft.com/office/drawing/2014/main" val="1063921575"/>
                  </a:ext>
                </a:extLst>
              </a:tr>
              <a:tr h="428827">
                <a:tc gridSpan="7">
                  <a:txBody>
                    <a:bodyPr/>
                    <a:lstStyle/>
                    <a:p>
                      <a:pPr algn="ctr">
                        <a:spcAft>
                          <a:spcPts val="0"/>
                        </a:spcAft>
                      </a:pPr>
                      <a:r>
                        <a:rPr lang="en-US" altLang="zh-CN" sz="1400" b="1" kern="100" dirty="0">
                          <a:effectLst/>
                          <a:latin typeface="Times New Roman" panose="02020603050405020304" pitchFamily="18" charset="0"/>
                          <a:cs typeface="Times New Roman" panose="02020603050405020304" pitchFamily="18" charset="0"/>
                        </a:rPr>
                        <a:t>Coil at 4.2 K</a:t>
                      </a:r>
                      <a:endParaRPr lang="zh-CN" altLang="zh-CN" sz="14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solidFill>
                      <a:schemeClr val="accent1">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412306102"/>
                  </a:ext>
                </a:extLst>
              </a:tr>
              <a:tr h="321476">
                <a:tc>
                  <a:txBody>
                    <a:bodyPr/>
                    <a:lstStyle/>
                    <a:p>
                      <a:pPr algn="ctr" fontAlgn="ctr"/>
                      <a:r>
                        <a:rPr lang="en-US" altLang="zh-CN" sz="1400" b="0" u="none" strike="noStrike" dirty="0">
                          <a:solidFill>
                            <a:srgbClr val="000000"/>
                          </a:solidFill>
                          <a:effectLst/>
                          <a:latin typeface="Times New Roman" panose="02020603050405020304" pitchFamily="18" charset="0"/>
                          <a:cs typeface="Times New Roman" panose="02020603050405020304" pitchFamily="18" charset="0"/>
                        </a:rPr>
                        <a:t>NbTi</a:t>
                      </a:r>
                      <a:endParaRPr lang="zh-CN" alt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400" b="0" u="none" strike="noStrike" dirty="0">
                          <a:solidFill>
                            <a:srgbClr val="000000"/>
                          </a:solidFill>
                          <a:effectLst/>
                          <a:latin typeface="Times New Roman" panose="02020603050405020304" pitchFamily="18" charset="0"/>
                          <a:cs typeface="Times New Roman" panose="02020603050405020304" pitchFamily="18" charset="0"/>
                        </a:rPr>
                        <a:t>172-242</a:t>
                      </a:r>
                      <a:endPar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400" b="0" u="none" strike="noStrike" dirty="0">
                          <a:solidFill>
                            <a:srgbClr val="000000"/>
                          </a:solidFill>
                          <a:effectLst/>
                          <a:latin typeface="Times New Roman" panose="02020603050405020304" pitchFamily="18" charset="0"/>
                          <a:cs typeface="Times New Roman" panose="02020603050405020304" pitchFamily="18" charset="0"/>
                        </a:rPr>
                        <a:t>181-256</a:t>
                      </a:r>
                      <a:endPar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tc>
                <a:tc>
                  <a:txBody>
                    <a:bodyPr/>
                    <a:lstStyle/>
                    <a:p>
                      <a:pPr algn="ctr">
                        <a:spcAft>
                          <a:spcPts val="0"/>
                        </a:spcAft>
                      </a:pPr>
                      <a:r>
                        <a:rPr lang="en-US" altLang="zh-CN" sz="1400" b="0" u="none" strike="noStrike" kern="1200" dirty="0">
                          <a:solidFill>
                            <a:srgbClr val="000000"/>
                          </a:solidFill>
                          <a:effectLst/>
                          <a:latin typeface="Times New Roman" panose="02020603050405020304" pitchFamily="18" charset="0"/>
                          <a:ea typeface="+mn-ea"/>
                          <a:cs typeface="Times New Roman" panose="02020603050405020304" pitchFamily="18" charset="0"/>
                        </a:rPr>
                        <a:t>188-246</a:t>
                      </a:r>
                      <a:endParaRPr lang="zh-CN" altLang="en-US" sz="1400" b="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algn="ctr" fontAlgn="ctr"/>
                      <a:r>
                        <a:rPr lang="en-US" altLang="zh-CN" sz="1400" b="0" u="none" strike="noStrike" dirty="0">
                          <a:solidFill>
                            <a:srgbClr val="000000"/>
                          </a:solidFill>
                          <a:effectLst/>
                          <a:latin typeface="Times New Roman" panose="02020603050405020304" pitchFamily="18" charset="0"/>
                          <a:cs typeface="Times New Roman" panose="02020603050405020304" pitchFamily="18" charset="0"/>
                        </a:rPr>
                        <a:t>174-243</a:t>
                      </a:r>
                      <a:endPar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solidFill>
                      <a:srgbClr val="FFC000"/>
                    </a:solidFill>
                  </a:tcPr>
                </a:tc>
                <a:tc>
                  <a:txBody>
                    <a:bodyPr/>
                    <a:lstStyle/>
                    <a:p>
                      <a:pPr algn="ctr" fontAlgn="ctr"/>
                      <a:r>
                        <a:rPr lang="en-US" altLang="zh-CN" sz="1400" b="0" u="none" strike="noStrike" dirty="0">
                          <a:solidFill>
                            <a:srgbClr val="000000"/>
                          </a:solidFill>
                          <a:effectLst/>
                          <a:latin typeface="Times New Roman" panose="02020603050405020304" pitchFamily="18" charset="0"/>
                          <a:cs typeface="Times New Roman" panose="02020603050405020304" pitchFamily="18" charset="0"/>
                        </a:rPr>
                        <a:t>174-243</a:t>
                      </a:r>
                      <a:endPar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400" b="0" u="none" strike="noStrike" dirty="0">
                          <a:solidFill>
                            <a:srgbClr val="000000"/>
                          </a:solidFill>
                          <a:effectLst/>
                          <a:latin typeface="Times New Roman" panose="02020603050405020304" pitchFamily="18" charset="0"/>
                          <a:cs typeface="Times New Roman" panose="02020603050405020304" pitchFamily="18" charset="0"/>
                        </a:rPr>
                        <a:t>174-245</a:t>
                      </a:r>
                      <a:endPar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tc>
                <a:extLst>
                  <a:ext uri="{0D108BD9-81ED-4DB2-BD59-A6C34878D82A}">
                    <a16:rowId xmlns:a16="http://schemas.microsoft.com/office/drawing/2014/main" val="3153468929"/>
                  </a:ext>
                </a:extLst>
              </a:tr>
              <a:tr h="321476">
                <a:tc>
                  <a:txBody>
                    <a:bodyPr/>
                    <a:lstStyle/>
                    <a:p>
                      <a:pPr algn="ctr" fontAlgn="ctr"/>
                      <a:r>
                        <a:rPr lang="en-US" altLang="zh-CN" sz="1400" b="0" u="none" strike="noStrike" dirty="0">
                          <a:solidFill>
                            <a:srgbClr val="000000"/>
                          </a:solidFill>
                          <a:effectLst/>
                          <a:latin typeface="Times New Roman" panose="02020603050405020304" pitchFamily="18" charset="0"/>
                          <a:cs typeface="Times New Roman" panose="02020603050405020304" pitchFamily="18" charset="0"/>
                        </a:rPr>
                        <a:t>Al </a:t>
                      </a:r>
                      <a:r>
                        <a:rPr lang="en-US" altLang="zh-CN" sz="1400" dirty="0">
                          <a:latin typeface="Times New Roman" panose="02020603050405020304" pitchFamily="18" charset="0"/>
                          <a:cs typeface="Times New Roman" panose="02020603050405020304" pitchFamily="18" charset="0"/>
                        </a:rPr>
                        <a:t>Stabilizer</a:t>
                      </a:r>
                      <a:endParaRPr lang="zh-CN" alt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400" b="0" u="none" strike="noStrike" dirty="0">
                          <a:solidFill>
                            <a:srgbClr val="000000"/>
                          </a:solidFill>
                          <a:effectLst/>
                          <a:latin typeface="Times New Roman" panose="02020603050405020304" pitchFamily="18" charset="0"/>
                          <a:cs typeface="Times New Roman" panose="02020603050405020304" pitchFamily="18" charset="0"/>
                        </a:rPr>
                        <a:t>5.5-88.3</a:t>
                      </a:r>
                      <a:endPar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400" b="0" u="none" strike="noStrike" dirty="0">
                          <a:solidFill>
                            <a:srgbClr val="000000"/>
                          </a:solidFill>
                          <a:effectLst/>
                          <a:latin typeface="Times New Roman" panose="02020603050405020304" pitchFamily="18" charset="0"/>
                          <a:cs typeface="Times New Roman" panose="02020603050405020304" pitchFamily="18" charset="0"/>
                        </a:rPr>
                        <a:t>1.2-92.5</a:t>
                      </a:r>
                      <a:endPar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tc>
                <a:tc>
                  <a:txBody>
                    <a:bodyPr/>
                    <a:lstStyle/>
                    <a:p>
                      <a:pPr algn="ctr">
                        <a:spcAft>
                          <a:spcPts val="0"/>
                        </a:spcAft>
                      </a:pPr>
                      <a:r>
                        <a:rPr lang="en-US" sz="1400" b="0" u="none" strike="noStrike" kern="1200" dirty="0">
                          <a:solidFill>
                            <a:srgbClr val="000000"/>
                          </a:solidFill>
                          <a:effectLst/>
                          <a:latin typeface="Times New Roman" panose="02020603050405020304" pitchFamily="18" charset="0"/>
                          <a:ea typeface="+mn-ea"/>
                          <a:cs typeface="Times New Roman" panose="02020603050405020304" pitchFamily="18" charset="0"/>
                        </a:rPr>
                        <a:t>12.8-96.5</a:t>
                      </a:r>
                    </a:p>
                  </a:txBody>
                  <a:tcPr marL="68580" marR="68580" marT="0" marB="0" anchor="ctr"/>
                </a:tc>
                <a:tc>
                  <a:txBody>
                    <a:bodyPr/>
                    <a:lstStyle/>
                    <a:p>
                      <a:pPr algn="ctr" fontAlgn="ctr"/>
                      <a:r>
                        <a:rPr lang="en-US" altLang="zh-CN" sz="1400" b="0" u="none" strike="noStrike" dirty="0">
                          <a:solidFill>
                            <a:srgbClr val="000000"/>
                          </a:solidFill>
                          <a:effectLst/>
                          <a:latin typeface="Times New Roman" panose="02020603050405020304" pitchFamily="18" charset="0"/>
                          <a:cs typeface="Times New Roman" panose="02020603050405020304" pitchFamily="18" charset="0"/>
                        </a:rPr>
                        <a:t>4.4-86.1</a:t>
                      </a:r>
                      <a:endPar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solidFill>
                      <a:srgbClr val="FFC000"/>
                    </a:solidFill>
                  </a:tcPr>
                </a:tc>
                <a:tc>
                  <a:txBody>
                    <a:bodyPr/>
                    <a:lstStyle/>
                    <a:p>
                      <a:pPr algn="ctr" fontAlgn="ctr"/>
                      <a:r>
                        <a:rPr lang="en-US" altLang="zh-CN" sz="1400" b="0" u="none" strike="noStrike">
                          <a:solidFill>
                            <a:srgbClr val="000000"/>
                          </a:solidFill>
                          <a:effectLst/>
                          <a:latin typeface="Times New Roman" panose="02020603050405020304" pitchFamily="18" charset="0"/>
                          <a:cs typeface="Times New Roman" panose="02020603050405020304" pitchFamily="18" charset="0"/>
                        </a:rPr>
                        <a:t>3.9-86.3</a:t>
                      </a:r>
                      <a:endParaRPr lang="en-US" altLang="zh-CN" sz="14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400" b="0" u="none" strike="noStrike" dirty="0">
                          <a:solidFill>
                            <a:srgbClr val="000000"/>
                          </a:solidFill>
                          <a:effectLst/>
                          <a:latin typeface="Times New Roman" panose="02020603050405020304" pitchFamily="18" charset="0"/>
                          <a:cs typeface="Times New Roman" panose="02020603050405020304" pitchFamily="18" charset="0"/>
                        </a:rPr>
                        <a:t>4.3-89.5</a:t>
                      </a:r>
                      <a:endPar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tc>
                <a:extLst>
                  <a:ext uri="{0D108BD9-81ED-4DB2-BD59-A6C34878D82A}">
                    <a16:rowId xmlns:a16="http://schemas.microsoft.com/office/drawing/2014/main" val="3522900500"/>
                  </a:ext>
                </a:extLst>
              </a:tr>
              <a:tr h="321476">
                <a:tc>
                  <a:txBody>
                    <a:bodyPr/>
                    <a:lstStyle/>
                    <a:p>
                      <a:pPr algn="ctr" fontAlgn="ctr"/>
                      <a:r>
                        <a:rPr lang="en-US" altLang="zh-CN" sz="1400" b="0" u="none" strike="noStrike" dirty="0">
                          <a:solidFill>
                            <a:srgbClr val="000000"/>
                          </a:solidFill>
                          <a:effectLst/>
                          <a:latin typeface="Times New Roman" panose="02020603050405020304" pitchFamily="18" charset="0"/>
                          <a:cs typeface="Times New Roman" panose="02020603050405020304" pitchFamily="18" charset="0"/>
                        </a:rPr>
                        <a:t>Support </a:t>
                      </a:r>
                      <a:endParaRPr lang="zh-CN" alt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400" b="0" u="none" strike="noStrike">
                          <a:solidFill>
                            <a:srgbClr val="000000"/>
                          </a:solidFill>
                          <a:effectLst/>
                          <a:latin typeface="Times New Roman" panose="02020603050405020304" pitchFamily="18" charset="0"/>
                          <a:cs typeface="Times New Roman" panose="02020603050405020304" pitchFamily="18" charset="0"/>
                        </a:rPr>
                        <a:t>5.65-36.3</a:t>
                      </a:r>
                      <a:endParaRPr lang="en-US" altLang="zh-CN" sz="14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400" b="0" u="none" strike="noStrike" dirty="0">
                          <a:solidFill>
                            <a:srgbClr val="000000"/>
                          </a:solidFill>
                          <a:effectLst/>
                          <a:latin typeface="Times New Roman" panose="02020603050405020304" pitchFamily="18" charset="0"/>
                          <a:cs typeface="Times New Roman" panose="02020603050405020304" pitchFamily="18" charset="0"/>
                        </a:rPr>
                        <a:t>1.8-70.2</a:t>
                      </a:r>
                      <a:endPar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u="none" strike="noStrike" kern="1200" dirty="0">
                          <a:solidFill>
                            <a:srgbClr val="000000"/>
                          </a:solidFill>
                          <a:effectLst/>
                          <a:latin typeface="Times New Roman" panose="02020603050405020304" pitchFamily="18" charset="0"/>
                          <a:ea typeface="+mn-ea"/>
                          <a:cs typeface="Times New Roman" panose="02020603050405020304" pitchFamily="18" charset="0"/>
                        </a:rPr>
                        <a:t>-</a:t>
                      </a:r>
                      <a:endParaRPr lang="zh-CN" altLang="zh-CN" sz="1400" b="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algn="ctr" fontAlgn="ctr"/>
                      <a:r>
                        <a:rPr lang="en-US" altLang="zh-CN" sz="1400" b="0" u="none" strike="noStrike" dirty="0">
                          <a:solidFill>
                            <a:srgbClr val="000000"/>
                          </a:solidFill>
                          <a:effectLst/>
                          <a:latin typeface="Times New Roman" panose="02020603050405020304" pitchFamily="18" charset="0"/>
                          <a:cs typeface="Times New Roman" panose="02020603050405020304" pitchFamily="18" charset="0"/>
                        </a:rPr>
                        <a:t>4.6-36.2</a:t>
                      </a:r>
                      <a:endPar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solidFill>
                      <a:srgbClr val="FFC000"/>
                    </a:solidFill>
                  </a:tcPr>
                </a:tc>
                <a:tc>
                  <a:txBody>
                    <a:bodyPr/>
                    <a:lstStyle/>
                    <a:p>
                      <a:pPr algn="ctr" fontAlgn="ctr"/>
                      <a:r>
                        <a:rPr lang="en-US" altLang="zh-CN" sz="1400" b="0" u="none" strike="noStrike" dirty="0">
                          <a:solidFill>
                            <a:srgbClr val="000000"/>
                          </a:solidFill>
                          <a:effectLst/>
                          <a:latin typeface="Times New Roman" panose="02020603050405020304" pitchFamily="18" charset="0"/>
                          <a:cs typeface="Times New Roman" panose="02020603050405020304" pitchFamily="18" charset="0"/>
                        </a:rPr>
                        <a:t>3.9-35.8</a:t>
                      </a:r>
                      <a:endPar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400" b="0" u="none" strike="noStrike" dirty="0">
                          <a:solidFill>
                            <a:srgbClr val="000000"/>
                          </a:solidFill>
                          <a:effectLst/>
                          <a:latin typeface="Times New Roman" panose="02020603050405020304" pitchFamily="18" charset="0"/>
                          <a:cs typeface="Times New Roman" panose="02020603050405020304" pitchFamily="18" charset="0"/>
                        </a:rPr>
                        <a:t>4.2-36</a:t>
                      </a:r>
                      <a:endPar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tc>
                <a:extLst>
                  <a:ext uri="{0D108BD9-81ED-4DB2-BD59-A6C34878D82A}">
                    <a16:rowId xmlns:a16="http://schemas.microsoft.com/office/drawing/2014/main" val="1300907439"/>
                  </a:ext>
                </a:extLst>
              </a:tr>
              <a:tr h="321476">
                <a:tc>
                  <a:txBody>
                    <a:bodyPr/>
                    <a:lstStyle/>
                    <a:p>
                      <a:pPr algn="ctr" fontAlgn="ctr"/>
                      <a:r>
                        <a:rPr lang="en-US" altLang="zh-CN" sz="1400" dirty="0">
                          <a:latin typeface="Times New Roman" panose="02020603050405020304" pitchFamily="18" charset="0"/>
                          <a:cs typeface="Times New Roman" panose="02020603050405020304" pitchFamily="18" charset="0"/>
                        </a:rPr>
                        <a:t>Al Reinforce</a:t>
                      </a:r>
                      <a:endParaRPr lang="zh-CN" alt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400" b="0" u="none" strike="noStrike">
                          <a:solidFill>
                            <a:srgbClr val="000000"/>
                          </a:solidFill>
                          <a:effectLst/>
                          <a:latin typeface="Times New Roman" panose="02020603050405020304" pitchFamily="18" charset="0"/>
                          <a:cs typeface="Times New Roman" panose="02020603050405020304" pitchFamily="18" charset="0"/>
                        </a:rPr>
                        <a:t>1-81</a:t>
                      </a:r>
                      <a:endParaRPr lang="en-US" altLang="zh-CN" sz="14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u="none" strike="noStrike" kern="1200" dirty="0">
                          <a:solidFill>
                            <a:srgbClr val="000000"/>
                          </a:solidFill>
                          <a:effectLst/>
                          <a:latin typeface="Times New Roman" panose="02020603050405020304" pitchFamily="18" charset="0"/>
                          <a:ea typeface="+mn-ea"/>
                          <a:cs typeface="Times New Roman" panose="02020603050405020304" pitchFamily="18" charset="0"/>
                        </a:rPr>
                        <a:t>30.2-57.1</a:t>
                      </a:r>
                      <a:endParaRPr lang="zh-CN" altLang="zh-CN" sz="1400" b="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algn="ctr" fontAlgn="ctr"/>
                      <a:r>
                        <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solidFill>
                      <a:srgbClr val="FFC000"/>
                    </a:solidFill>
                  </a:tcPr>
                </a:tc>
                <a:tc>
                  <a:txBody>
                    <a:bodyPr/>
                    <a:lstStyle/>
                    <a:p>
                      <a:pPr algn="ctr" fontAlgn="ctr"/>
                      <a:r>
                        <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tc>
                <a:extLst>
                  <a:ext uri="{0D108BD9-81ED-4DB2-BD59-A6C34878D82A}">
                    <a16:rowId xmlns:a16="http://schemas.microsoft.com/office/drawing/2014/main" val="1201628137"/>
                  </a:ext>
                </a:extLst>
              </a:tr>
              <a:tr h="234718">
                <a:tc gridSpan="7">
                  <a:txBody>
                    <a:bodyPr/>
                    <a:lstStyle/>
                    <a:p>
                      <a:pPr algn="ctr">
                        <a:spcAft>
                          <a:spcPts val="0"/>
                        </a:spcAft>
                      </a:pPr>
                      <a:r>
                        <a:rPr lang="en-US" altLang="zh-CN" sz="1400" b="1" kern="100" dirty="0">
                          <a:effectLst/>
                          <a:latin typeface="Times New Roman" panose="02020603050405020304" pitchFamily="18" charset="0"/>
                          <a:cs typeface="Times New Roman" panose="02020603050405020304" pitchFamily="18" charset="0"/>
                        </a:rPr>
                        <a:t>Coil at 4.2 K, energized</a:t>
                      </a:r>
                      <a:endParaRPr lang="zh-CN" altLang="zh-CN" sz="14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solidFill>
                      <a:schemeClr val="accent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152748945"/>
                  </a:ext>
                </a:extLst>
              </a:tr>
              <a:tr h="304261">
                <a:tc>
                  <a:txBody>
                    <a:bodyPr/>
                    <a:lstStyle/>
                    <a:p>
                      <a:pPr algn="ctr" fontAlgn="ctr"/>
                      <a:r>
                        <a:rPr lang="en-US" altLang="zh-CN" sz="1400" b="0" u="none" strike="noStrike" dirty="0">
                          <a:solidFill>
                            <a:srgbClr val="000000"/>
                          </a:solidFill>
                          <a:effectLst/>
                          <a:latin typeface="Times New Roman" panose="02020603050405020304" pitchFamily="18" charset="0"/>
                          <a:cs typeface="Times New Roman" panose="02020603050405020304" pitchFamily="18" charset="0"/>
                        </a:rPr>
                        <a:t>NbTi</a:t>
                      </a:r>
                      <a:endParaRPr lang="zh-CN" alt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400" b="0" u="none" strike="noStrike" dirty="0">
                          <a:solidFill>
                            <a:srgbClr val="000000"/>
                          </a:solidFill>
                          <a:effectLst/>
                          <a:latin typeface="Times New Roman" panose="02020603050405020304" pitchFamily="18" charset="0"/>
                          <a:cs typeface="Times New Roman" panose="02020603050405020304" pitchFamily="18" charset="0"/>
                        </a:rPr>
                        <a:t>20.9-208</a:t>
                      </a:r>
                      <a:endPar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400" b="0" u="none" strike="noStrike" dirty="0">
                          <a:solidFill>
                            <a:srgbClr val="000000"/>
                          </a:solidFill>
                          <a:effectLst/>
                          <a:latin typeface="Times New Roman" panose="02020603050405020304" pitchFamily="18" charset="0"/>
                          <a:cs typeface="Times New Roman" panose="02020603050405020304" pitchFamily="18" charset="0"/>
                        </a:rPr>
                        <a:t>61-221</a:t>
                      </a:r>
                      <a:endPar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tc>
                <a:tc>
                  <a:txBody>
                    <a:bodyPr/>
                    <a:lstStyle/>
                    <a:p>
                      <a:pPr algn="ctr">
                        <a:spcAft>
                          <a:spcPts val="0"/>
                        </a:spcAft>
                      </a:pPr>
                      <a:r>
                        <a:rPr lang="en-US" altLang="zh-CN" sz="1400" b="0" u="none" strike="noStrike" kern="1200" dirty="0">
                          <a:solidFill>
                            <a:srgbClr val="000000"/>
                          </a:solidFill>
                          <a:effectLst/>
                          <a:latin typeface="Times New Roman" panose="02020603050405020304" pitchFamily="18" charset="0"/>
                          <a:ea typeface="+mn-ea"/>
                          <a:cs typeface="Times New Roman" panose="02020603050405020304" pitchFamily="18" charset="0"/>
                        </a:rPr>
                        <a:t>80-223</a:t>
                      </a:r>
                      <a:endParaRPr lang="zh-CN" altLang="en-US" sz="1400" b="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algn="ctr" fontAlgn="ctr"/>
                      <a:r>
                        <a:rPr lang="en-US" altLang="zh-CN" sz="1400" b="0" u="none" strike="noStrike" dirty="0">
                          <a:solidFill>
                            <a:srgbClr val="000000"/>
                          </a:solidFill>
                          <a:effectLst/>
                          <a:latin typeface="Times New Roman" panose="02020603050405020304" pitchFamily="18" charset="0"/>
                          <a:cs typeface="Times New Roman" panose="02020603050405020304" pitchFamily="18" charset="0"/>
                        </a:rPr>
                        <a:t>54.9-221</a:t>
                      </a:r>
                      <a:endPar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solidFill>
                      <a:srgbClr val="FFC000"/>
                    </a:solidFill>
                  </a:tcPr>
                </a:tc>
                <a:tc>
                  <a:txBody>
                    <a:bodyPr/>
                    <a:lstStyle/>
                    <a:p>
                      <a:pPr algn="ctr" fontAlgn="ctr"/>
                      <a:r>
                        <a:rPr lang="en-US" altLang="zh-CN" sz="1400" b="0" u="none" strike="noStrike">
                          <a:solidFill>
                            <a:srgbClr val="000000"/>
                          </a:solidFill>
                          <a:effectLst/>
                          <a:latin typeface="Times New Roman" panose="02020603050405020304" pitchFamily="18" charset="0"/>
                          <a:cs typeface="Times New Roman" panose="02020603050405020304" pitchFamily="18" charset="0"/>
                        </a:rPr>
                        <a:t>73.1-214</a:t>
                      </a:r>
                      <a:endParaRPr lang="en-US" altLang="zh-CN" sz="14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400" b="0" u="none" strike="noStrike" dirty="0">
                          <a:solidFill>
                            <a:srgbClr val="000000"/>
                          </a:solidFill>
                          <a:effectLst/>
                          <a:latin typeface="Times New Roman" panose="02020603050405020304" pitchFamily="18" charset="0"/>
                          <a:cs typeface="Times New Roman" panose="02020603050405020304" pitchFamily="18" charset="0"/>
                        </a:rPr>
                        <a:t>31.3-211</a:t>
                      </a:r>
                      <a:endPar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tc>
                <a:extLst>
                  <a:ext uri="{0D108BD9-81ED-4DB2-BD59-A6C34878D82A}">
                    <a16:rowId xmlns:a16="http://schemas.microsoft.com/office/drawing/2014/main" val="3938988121"/>
                  </a:ext>
                </a:extLst>
              </a:tr>
              <a:tr h="304261">
                <a:tc>
                  <a:txBody>
                    <a:bodyPr/>
                    <a:lstStyle/>
                    <a:p>
                      <a:pPr algn="ctr" fontAlgn="ctr"/>
                      <a:r>
                        <a:rPr lang="en-US" altLang="zh-CN" sz="1400" b="0" u="none" strike="noStrike" dirty="0">
                          <a:solidFill>
                            <a:srgbClr val="000000"/>
                          </a:solidFill>
                          <a:effectLst/>
                          <a:latin typeface="Times New Roman" panose="02020603050405020304" pitchFamily="18" charset="0"/>
                          <a:cs typeface="Times New Roman" panose="02020603050405020304" pitchFamily="18" charset="0"/>
                        </a:rPr>
                        <a:t>Al </a:t>
                      </a:r>
                      <a:r>
                        <a:rPr lang="en-US" altLang="zh-CN" sz="1400" dirty="0">
                          <a:latin typeface="Times New Roman" panose="02020603050405020304" pitchFamily="18" charset="0"/>
                          <a:cs typeface="Times New Roman" panose="02020603050405020304" pitchFamily="18" charset="0"/>
                        </a:rPr>
                        <a:t>Stabilizer</a:t>
                      </a:r>
                      <a:endParaRPr lang="zh-CN" alt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solidFill>
                      <a:srgbClr val="FFFF00"/>
                    </a:solidFill>
                  </a:tcPr>
                </a:tc>
                <a:tc>
                  <a:txBody>
                    <a:bodyPr/>
                    <a:lstStyle/>
                    <a:p>
                      <a:pPr algn="ctr" fontAlgn="ctr"/>
                      <a:r>
                        <a:rPr lang="en-US" altLang="zh-CN" sz="1400" b="0" u="none" strike="noStrike" dirty="0">
                          <a:solidFill>
                            <a:srgbClr val="000000"/>
                          </a:solidFill>
                          <a:effectLst/>
                          <a:latin typeface="Times New Roman" panose="02020603050405020304" pitchFamily="18" charset="0"/>
                          <a:cs typeface="Times New Roman" panose="02020603050405020304" pitchFamily="18" charset="0"/>
                        </a:rPr>
                        <a:t>47-103</a:t>
                      </a:r>
                      <a:endPar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solidFill>
                      <a:srgbClr val="FFFF00"/>
                    </a:solidFill>
                  </a:tcPr>
                </a:tc>
                <a:tc>
                  <a:txBody>
                    <a:bodyPr/>
                    <a:lstStyle/>
                    <a:p>
                      <a:pPr algn="ctr" fontAlgn="ctr"/>
                      <a:r>
                        <a:rPr lang="en-US" altLang="zh-CN" sz="1400" b="0" u="none" strike="noStrike" dirty="0">
                          <a:solidFill>
                            <a:srgbClr val="000000"/>
                          </a:solidFill>
                          <a:effectLst/>
                          <a:latin typeface="Times New Roman" panose="02020603050405020304" pitchFamily="18" charset="0"/>
                          <a:cs typeface="Times New Roman" panose="02020603050405020304" pitchFamily="18" charset="0"/>
                        </a:rPr>
                        <a:t>38.5-99.7</a:t>
                      </a:r>
                      <a:endPar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solidFill>
                      <a:srgbClr val="FFFF00"/>
                    </a:solidFill>
                  </a:tcPr>
                </a:tc>
                <a:tc>
                  <a:txBody>
                    <a:bodyPr/>
                    <a:lstStyle/>
                    <a:p>
                      <a:pPr algn="ctr">
                        <a:spcAft>
                          <a:spcPts val="0"/>
                        </a:spcAft>
                      </a:pPr>
                      <a:r>
                        <a:rPr lang="en-US" altLang="zh-CN" sz="1400" b="0" u="none" strike="noStrike" kern="1200" dirty="0">
                          <a:solidFill>
                            <a:srgbClr val="000000"/>
                          </a:solidFill>
                          <a:effectLst/>
                          <a:latin typeface="Times New Roman" panose="02020603050405020304" pitchFamily="18" charset="0"/>
                          <a:ea typeface="+mn-ea"/>
                          <a:cs typeface="Times New Roman" panose="02020603050405020304" pitchFamily="18" charset="0"/>
                        </a:rPr>
                        <a:t>46.7-105</a:t>
                      </a:r>
                      <a:endParaRPr lang="zh-CN" altLang="en-US" sz="1400" b="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rgbClr val="FFFF00"/>
                    </a:solidFill>
                  </a:tcPr>
                </a:tc>
                <a:tc>
                  <a:txBody>
                    <a:bodyPr/>
                    <a:lstStyle/>
                    <a:p>
                      <a:pPr algn="ctr" fontAlgn="ctr"/>
                      <a:r>
                        <a:rPr lang="en-US" altLang="zh-CN" sz="1400" b="0" u="none" strike="noStrike" dirty="0">
                          <a:solidFill>
                            <a:srgbClr val="000000"/>
                          </a:solidFill>
                          <a:effectLst/>
                          <a:latin typeface="Times New Roman" panose="02020603050405020304" pitchFamily="18" charset="0"/>
                          <a:cs typeface="Times New Roman" panose="02020603050405020304" pitchFamily="18" charset="0"/>
                        </a:rPr>
                        <a:t>41.5-95.9</a:t>
                      </a:r>
                      <a:endPar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solidFill>
                      <a:srgbClr val="FFC000"/>
                    </a:solidFill>
                  </a:tcPr>
                </a:tc>
                <a:tc>
                  <a:txBody>
                    <a:bodyPr/>
                    <a:lstStyle/>
                    <a:p>
                      <a:pPr algn="ctr" fontAlgn="ctr"/>
                      <a:r>
                        <a:rPr lang="en-US" altLang="zh-CN" sz="1400" b="0" u="none" strike="noStrike" dirty="0">
                          <a:solidFill>
                            <a:srgbClr val="000000"/>
                          </a:solidFill>
                          <a:effectLst/>
                          <a:latin typeface="Times New Roman" panose="02020603050405020304" pitchFamily="18" charset="0"/>
                          <a:cs typeface="Times New Roman" panose="02020603050405020304" pitchFamily="18" charset="0"/>
                        </a:rPr>
                        <a:t>36.5-92.6</a:t>
                      </a:r>
                      <a:endPar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solidFill>
                      <a:srgbClr val="FFFF00"/>
                    </a:solidFill>
                  </a:tcPr>
                </a:tc>
                <a:tc>
                  <a:txBody>
                    <a:bodyPr/>
                    <a:lstStyle/>
                    <a:p>
                      <a:pPr algn="ctr" fontAlgn="ctr"/>
                      <a:r>
                        <a:rPr lang="en-US" altLang="zh-CN" sz="1400" b="0" u="none" strike="noStrike" dirty="0">
                          <a:solidFill>
                            <a:srgbClr val="000000"/>
                          </a:solidFill>
                          <a:effectLst/>
                          <a:latin typeface="Times New Roman" panose="02020603050405020304" pitchFamily="18" charset="0"/>
                          <a:cs typeface="Times New Roman" panose="02020603050405020304" pitchFamily="18" charset="0"/>
                        </a:rPr>
                        <a:t>44.7-102</a:t>
                      </a:r>
                      <a:endPar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solidFill>
                      <a:srgbClr val="FFFF00"/>
                    </a:solidFill>
                  </a:tcPr>
                </a:tc>
                <a:extLst>
                  <a:ext uri="{0D108BD9-81ED-4DB2-BD59-A6C34878D82A}">
                    <a16:rowId xmlns:a16="http://schemas.microsoft.com/office/drawing/2014/main" val="2030820786"/>
                  </a:ext>
                </a:extLst>
              </a:tr>
              <a:tr h="304261">
                <a:tc>
                  <a:txBody>
                    <a:bodyPr/>
                    <a:lstStyle/>
                    <a:p>
                      <a:pPr algn="ctr" fontAlgn="ctr"/>
                      <a:r>
                        <a:rPr lang="en-US" altLang="zh-CN" sz="1400" b="0" u="none" strike="noStrike" dirty="0">
                          <a:solidFill>
                            <a:srgbClr val="000000"/>
                          </a:solidFill>
                          <a:effectLst/>
                          <a:latin typeface="Times New Roman" panose="02020603050405020304" pitchFamily="18" charset="0"/>
                          <a:cs typeface="Times New Roman" panose="02020603050405020304" pitchFamily="18" charset="0"/>
                        </a:rPr>
                        <a:t>Support </a:t>
                      </a:r>
                      <a:endParaRPr lang="zh-CN" alt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400" b="0" u="none" strike="noStrike">
                          <a:solidFill>
                            <a:srgbClr val="000000"/>
                          </a:solidFill>
                          <a:effectLst/>
                          <a:latin typeface="Times New Roman" panose="02020603050405020304" pitchFamily="18" charset="0"/>
                          <a:cs typeface="Times New Roman" panose="02020603050405020304" pitchFamily="18" charset="0"/>
                        </a:rPr>
                        <a:t>49.5-115</a:t>
                      </a:r>
                      <a:endParaRPr lang="en-US" altLang="zh-CN" sz="14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400" b="0" u="none" strike="noStrike" dirty="0">
                          <a:solidFill>
                            <a:srgbClr val="000000"/>
                          </a:solidFill>
                          <a:effectLst/>
                          <a:latin typeface="Times New Roman" panose="02020603050405020304" pitchFamily="18" charset="0"/>
                          <a:cs typeface="Times New Roman" panose="02020603050405020304" pitchFamily="18" charset="0"/>
                        </a:rPr>
                        <a:t>33.8-112</a:t>
                      </a:r>
                      <a:endPar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tc>
                <a:tc>
                  <a:txBody>
                    <a:bodyPr/>
                    <a:lstStyle/>
                    <a:p>
                      <a:pPr algn="ctr">
                        <a:spcAft>
                          <a:spcPts val="0"/>
                        </a:spcAft>
                      </a:pPr>
                      <a:r>
                        <a:rPr lang="en-US" sz="1400" b="0" u="none" strike="noStrike" kern="1200" dirty="0">
                          <a:solidFill>
                            <a:srgbClr val="000000"/>
                          </a:solidFill>
                          <a:effectLst/>
                          <a:latin typeface="Times New Roman" panose="02020603050405020304" pitchFamily="18" charset="0"/>
                          <a:ea typeface="+mn-ea"/>
                          <a:cs typeface="Times New Roman" panose="02020603050405020304" pitchFamily="18" charset="0"/>
                        </a:rPr>
                        <a:t>-</a:t>
                      </a:r>
                      <a:endParaRPr lang="zh-CN" altLang="en-US" sz="1400" b="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algn="ctr" fontAlgn="ctr"/>
                      <a:r>
                        <a:rPr lang="en-US" altLang="zh-CN" sz="1400" b="0" u="none" strike="noStrike" dirty="0">
                          <a:solidFill>
                            <a:srgbClr val="000000"/>
                          </a:solidFill>
                          <a:effectLst/>
                          <a:latin typeface="Times New Roman" panose="02020603050405020304" pitchFamily="18" charset="0"/>
                          <a:cs typeface="Times New Roman" panose="02020603050405020304" pitchFamily="18" charset="0"/>
                        </a:rPr>
                        <a:t>43.2-87.4</a:t>
                      </a:r>
                      <a:endPar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solidFill>
                      <a:srgbClr val="FFC000"/>
                    </a:solidFill>
                  </a:tcPr>
                </a:tc>
                <a:tc>
                  <a:txBody>
                    <a:bodyPr/>
                    <a:lstStyle/>
                    <a:p>
                      <a:pPr algn="ctr" fontAlgn="ctr"/>
                      <a:r>
                        <a:rPr lang="en-US" altLang="zh-CN" sz="1400" b="0" u="none" strike="noStrike">
                          <a:solidFill>
                            <a:srgbClr val="000000"/>
                          </a:solidFill>
                          <a:effectLst/>
                          <a:latin typeface="Times New Roman" panose="02020603050405020304" pitchFamily="18" charset="0"/>
                          <a:cs typeface="Times New Roman" panose="02020603050405020304" pitchFamily="18" charset="0"/>
                        </a:rPr>
                        <a:t>37.5-74</a:t>
                      </a:r>
                      <a:endParaRPr lang="en-US" altLang="zh-CN" sz="14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400" b="0" u="none" strike="noStrike" dirty="0">
                          <a:solidFill>
                            <a:srgbClr val="000000"/>
                          </a:solidFill>
                          <a:effectLst/>
                          <a:latin typeface="Times New Roman" panose="02020603050405020304" pitchFamily="18" charset="0"/>
                          <a:cs typeface="Times New Roman" panose="02020603050405020304" pitchFamily="18" charset="0"/>
                        </a:rPr>
                        <a:t>46.9-104</a:t>
                      </a:r>
                      <a:endPar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tc>
                <a:extLst>
                  <a:ext uri="{0D108BD9-81ED-4DB2-BD59-A6C34878D82A}">
                    <a16:rowId xmlns:a16="http://schemas.microsoft.com/office/drawing/2014/main" val="200115521"/>
                  </a:ext>
                </a:extLst>
              </a:tr>
              <a:tr h="304261">
                <a:tc>
                  <a:txBody>
                    <a:bodyPr/>
                    <a:lstStyle/>
                    <a:p>
                      <a:pPr algn="ctr" fontAlgn="ctr"/>
                      <a:r>
                        <a:rPr lang="en-US" altLang="zh-CN" sz="1400" dirty="0">
                          <a:latin typeface="Times New Roman" panose="02020603050405020304" pitchFamily="18" charset="0"/>
                          <a:cs typeface="Times New Roman" panose="02020603050405020304" pitchFamily="18" charset="0"/>
                        </a:rPr>
                        <a:t>Al Reinforce</a:t>
                      </a:r>
                      <a:endParaRPr lang="zh-CN" altLang="en-US" sz="1400" b="0"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tc>
                <a:tc>
                  <a:txBody>
                    <a:bodyPr/>
                    <a:lstStyle/>
                    <a:p>
                      <a:pPr algn="ctr" fontAlgn="ctr"/>
                      <a:r>
                        <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400" b="0" u="none" strike="noStrike">
                          <a:solidFill>
                            <a:srgbClr val="000000"/>
                          </a:solidFill>
                          <a:effectLst/>
                          <a:latin typeface="Times New Roman" panose="02020603050405020304" pitchFamily="18" charset="0"/>
                          <a:cs typeface="Times New Roman" panose="02020603050405020304" pitchFamily="18" charset="0"/>
                        </a:rPr>
                        <a:t>37.8-124</a:t>
                      </a:r>
                      <a:endParaRPr lang="en-US" altLang="zh-CN" sz="14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400" b="0" u="none" strike="noStrike" kern="1200" dirty="0">
                          <a:solidFill>
                            <a:srgbClr val="000000"/>
                          </a:solidFill>
                          <a:effectLst/>
                          <a:latin typeface="Times New Roman" panose="02020603050405020304" pitchFamily="18" charset="0"/>
                          <a:ea typeface="+mn-ea"/>
                          <a:cs typeface="Times New Roman" panose="02020603050405020304" pitchFamily="18" charset="0"/>
                        </a:rPr>
                        <a:t>52.5-102</a:t>
                      </a:r>
                      <a:endParaRPr lang="zh-CN" altLang="en-US" sz="1400" b="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tc>
                <a:tc>
                  <a:txBody>
                    <a:bodyPr/>
                    <a:lstStyle/>
                    <a:p>
                      <a:pPr algn="ctr" fontAlgn="ctr"/>
                      <a:r>
                        <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solidFill>
                      <a:srgbClr val="FFC000"/>
                    </a:solidFill>
                  </a:tcPr>
                </a:tc>
                <a:tc>
                  <a:txBody>
                    <a:bodyPr/>
                    <a:lstStyle/>
                    <a:p>
                      <a:pPr algn="ctr" fontAlgn="ctr"/>
                      <a:r>
                        <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tc>
                <a:extLst>
                  <a:ext uri="{0D108BD9-81ED-4DB2-BD59-A6C34878D82A}">
                    <a16:rowId xmlns:a16="http://schemas.microsoft.com/office/drawing/2014/main" val="1326332214"/>
                  </a:ext>
                </a:extLst>
              </a:tr>
            </a:tbl>
          </a:graphicData>
        </a:graphic>
      </p:graphicFrame>
      <p:sp>
        <p:nvSpPr>
          <p:cNvPr id="2" name="内容占位符 1"/>
          <p:cNvSpPr>
            <a:spLocks noGrp="1"/>
          </p:cNvSpPr>
          <p:nvPr>
            <p:ph idx="1"/>
          </p:nvPr>
        </p:nvSpPr>
        <p:spPr>
          <a:xfrm>
            <a:off x="609600" y="1052737"/>
            <a:ext cx="10972800" cy="557152"/>
          </a:xfrm>
        </p:spPr>
        <p:txBody>
          <a:bodyPr/>
          <a:lstStyle/>
          <a:p>
            <a:r>
              <a:rPr lang="en-US" altLang="zh-CN" dirty="0"/>
              <a:t>Stress analysis</a:t>
            </a:r>
            <a:r>
              <a:rPr lang="zh-CN" altLang="en-US" dirty="0"/>
              <a:t>：</a:t>
            </a:r>
          </a:p>
        </p:txBody>
      </p:sp>
      <p:sp>
        <p:nvSpPr>
          <p:cNvPr id="3" name="标题 2"/>
          <p:cNvSpPr>
            <a:spLocks noGrp="1"/>
          </p:cNvSpPr>
          <p:nvPr>
            <p:ph type="title"/>
          </p:nvPr>
        </p:nvSpPr>
        <p:spPr/>
        <p:txBody>
          <a:bodyPr>
            <a:normAutofit/>
          </a:bodyPr>
          <a:lstStyle/>
          <a:p>
            <a:r>
              <a:rPr lang="en-US" altLang="zh-CN" sz="3600" i="0" u="none" strike="noStrike" baseline="0" dirty="0">
                <a:latin typeface="Times New Roman" panose="02020603050405020304" pitchFamily="18" charset="0"/>
                <a:cs typeface="Times New Roman" panose="02020603050405020304" pitchFamily="18" charset="0"/>
              </a:rPr>
              <a:t>Superconductor design optimization</a:t>
            </a:r>
            <a:endParaRPr lang="zh-CN" altLang="en-US" dirty="0"/>
          </a:p>
        </p:txBody>
      </p:sp>
      <p:sp>
        <p:nvSpPr>
          <p:cNvPr id="4" name="灯片编号占位符 3"/>
          <p:cNvSpPr>
            <a:spLocks noGrp="1"/>
          </p:cNvSpPr>
          <p:nvPr>
            <p:ph type="sldNum" sz="quarter" idx="12"/>
          </p:nvPr>
        </p:nvSpPr>
        <p:spPr/>
        <p:txBody>
          <a:bodyPr/>
          <a:lstStyle/>
          <a:p>
            <a:fld id="{F15E9139-A00B-4B2A-98A6-095DC08F1345}" type="slidenum">
              <a:rPr lang="zh-CN" altLang="en-US" smtClean="0"/>
              <a:pPr/>
              <a:t>6</a:t>
            </a:fld>
            <a:endParaRPr lang="zh-CN" altLang="en-US"/>
          </a:p>
        </p:txBody>
      </p:sp>
      <p:pic>
        <p:nvPicPr>
          <p:cNvPr id="10" name="图片 9"/>
          <p:cNvPicPr>
            <a:picLocks noChangeAspect="1"/>
          </p:cNvPicPr>
          <p:nvPr/>
        </p:nvPicPr>
        <p:blipFill>
          <a:blip r:embed="rId2"/>
          <a:stretch>
            <a:fillRect/>
          </a:stretch>
        </p:blipFill>
        <p:spPr>
          <a:xfrm rot="16200000">
            <a:off x="2565621" y="2309696"/>
            <a:ext cx="494549" cy="1346572"/>
          </a:xfrm>
          <a:prstGeom prst="rect">
            <a:avLst/>
          </a:prstGeom>
        </p:spPr>
      </p:pic>
      <p:pic>
        <p:nvPicPr>
          <p:cNvPr id="11" name="图片 10"/>
          <p:cNvPicPr>
            <a:picLocks noChangeAspect="1"/>
          </p:cNvPicPr>
          <p:nvPr/>
        </p:nvPicPr>
        <p:blipFill>
          <a:blip r:embed="rId3"/>
          <a:stretch>
            <a:fillRect/>
          </a:stretch>
        </p:blipFill>
        <p:spPr>
          <a:xfrm rot="16200000">
            <a:off x="4040827" y="2321605"/>
            <a:ext cx="481768" cy="1323540"/>
          </a:xfrm>
          <a:prstGeom prst="rect">
            <a:avLst/>
          </a:prstGeom>
        </p:spPr>
      </p:pic>
      <p:pic>
        <p:nvPicPr>
          <p:cNvPr id="15" name="图片 14"/>
          <p:cNvPicPr>
            <a:picLocks noChangeAspect="1"/>
          </p:cNvPicPr>
          <p:nvPr/>
        </p:nvPicPr>
        <p:blipFill>
          <a:blip r:embed="rId4"/>
          <a:stretch>
            <a:fillRect/>
          </a:stretch>
        </p:blipFill>
        <p:spPr>
          <a:xfrm rot="16200000">
            <a:off x="6920021" y="2287771"/>
            <a:ext cx="512187" cy="1421625"/>
          </a:xfrm>
          <a:prstGeom prst="rect">
            <a:avLst/>
          </a:prstGeom>
        </p:spPr>
      </p:pic>
      <p:graphicFrame>
        <p:nvGraphicFramePr>
          <p:cNvPr id="30" name="表格 29">
            <a:extLst>
              <a:ext uri="{FF2B5EF4-FFF2-40B4-BE49-F238E27FC236}">
                <a16:creationId xmlns:a16="http://schemas.microsoft.com/office/drawing/2014/main" id="{5815E0A0-5BAB-833E-89E5-731E682738FF}"/>
              </a:ext>
            </a:extLst>
          </p:cNvPr>
          <p:cNvGraphicFramePr>
            <a:graphicFrameLocks noGrp="1"/>
          </p:cNvGraphicFramePr>
          <p:nvPr/>
        </p:nvGraphicFramePr>
        <p:xfrm>
          <a:off x="3287688" y="1398738"/>
          <a:ext cx="7200799" cy="693440"/>
        </p:xfrm>
        <a:graphic>
          <a:graphicData uri="http://schemas.openxmlformats.org/drawingml/2006/table">
            <a:tbl>
              <a:tblPr firstRow="1" bandRow="1">
                <a:tableStyleId>{9D7B26C5-4107-4FEC-AEDC-1716B250A1EF}</a:tableStyleId>
              </a:tblPr>
              <a:tblGrid>
                <a:gridCol w="1800200">
                  <a:extLst>
                    <a:ext uri="{9D8B030D-6E8A-4147-A177-3AD203B41FA5}">
                      <a16:colId xmlns:a16="http://schemas.microsoft.com/office/drawing/2014/main" val="3107234400"/>
                    </a:ext>
                  </a:extLst>
                </a:gridCol>
                <a:gridCol w="2464350">
                  <a:extLst>
                    <a:ext uri="{9D8B030D-6E8A-4147-A177-3AD203B41FA5}">
                      <a16:colId xmlns:a16="http://schemas.microsoft.com/office/drawing/2014/main" val="3919069370"/>
                    </a:ext>
                  </a:extLst>
                </a:gridCol>
                <a:gridCol w="1258392">
                  <a:extLst>
                    <a:ext uri="{9D8B030D-6E8A-4147-A177-3AD203B41FA5}">
                      <a16:colId xmlns:a16="http://schemas.microsoft.com/office/drawing/2014/main" val="1263432575"/>
                    </a:ext>
                  </a:extLst>
                </a:gridCol>
                <a:gridCol w="1677857">
                  <a:extLst>
                    <a:ext uri="{9D8B030D-6E8A-4147-A177-3AD203B41FA5}">
                      <a16:colId xmlns:a16="http://schemas.microsoft.com/office/drawing/2014/main" val="3043910513"/>
                    </a:ext>
                  </a:extLst>
                </a:gridCol>
              </a:tblGrid>
              <a:tr h="339243">
                <a:tc>
                  <a:txBody>
                    <a:bodyPr/>
                    <a:lstStyle/>
                    <a:p>
                      <a:pPr algn="ctr"/>
                      <a:endParaRPr lang="zh-CN" altLang="en-US" sz="1600" dirty="0"/>
                    </a:p>
                  </a:txBody>
                  <a:tcPr anchor="ctr"/>
                </a:tc>
                <a:tc>
                  <a:txBody>
                    <a:bodyPr/>
                    <a:lstStyle/>
                    <a:p>
                      <a:pPr algn="ctr"/>
                      <a:r>
                        <a:rPr lang="en-US" altLang="zh-CN" sz="1600" dirty="0">
                          <a:solidFill>
                            <a:srgbClr val="FF0000"/>
                          </a:solidFill>
                        </a:rPr>
                        <a:t>High strength Al stabilizer</a:t>
                      </a:r>
                      <a:endParaRPr lang="zh-CN" altLang="en-US" sz="1600" dirty="0">
                        <a:solidFill>
                          <a:srgbClr val="FF00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err="1"/>
                        <a:t>NbTi</a:t>
                      </a:r>
                      <a:endParaRPr lang="zh-CN" altLang="en-US" sz="1600" dirty="0"/>
                    </a:p>
                  </a:txBody>
                  <a:tcPr anchor="ctr"/>
                </a:tc>
                <a:tc>
                  <a:txBody>
                    <a:bodyPr/>
                    <a:lstStyle/>
                    <a:p>
                      <a:pPr algn="ctr"/>
                      <a:r>
                        <a:rPr lang="en-US" altLang="zh-CN" sz="1600" dirty="0"/>
                        <a:t>5083 Al alloy</a:t>
                      </a:r>
                      <a:endParaRPr lang="zh-CN" altLang="en-US" sz="1600" dirty="0"/>
                    </a:p>
                  </a:txBody>
                  <a:tcPr anchor="ctr"/>
                </a:tc>
                <a:extLst>
                  <a:ext uri="{0D108BD9-81ED-4DB2-BD59-A6C34878D82A}">
                    <a16:rowId xmlns:a16="http://schemas.microsoft.com/office/drawing/2014/main" val="1710357075"/>
                  </a:ext>
                </a:extLst>
              </a:tr>
              <a:tr h="354197">
                <a:tc>
                  <a:txBody>
                    <a:bodyPr/>
                    <a:lstStyle/>
                    <a:p>
                      <a:pPr algn="ctr"/>
                      <a:r>
                        <a:rPr lang="en-US" altLang="zh-CN" sz="1600" dirty="0"/>
                        <a:t>Yield stress@4.2K</a:t>
                      </a:r>
                      <a:endParaRPr lang="zh-CN" altLang="en-US" sz="1600" dirty="0"/>
                    </a:p>
                  </a:txBody>
                  <a:tcPr anchor="ctr"/>
                </a:tc>
                <a:tc>
                  <a:txBody>
                    <a:bodyPr/>
                    <a:lstStyle/>
                    <a:p>
                      <a:pPr algn="ctr"/>
                      <a:r>
                        <a:rPr lang="en-US" altLang="zh-CN" sz="1600" b="1" dirty="0">
                          <a:solidFill>
                            <a:srgbClr val="FF0000"/>
                          </a:solidFill>
                        </a:rPr>
                        <a:t>105 MPa</a:t>
                      </a:r>
                      <a:endParaRPr lang="zh-CN" altLang="en-US" sz="1600" b="1" dirty="0">
                        <a:solidFill>
                          <a:srgbClr val="FF0000"/>
                        </a:solidFill>
                      </a:endParaRPr>
                    </a:p>
                  </a:txBody>
                  <a:tcPr anchor="ctr"/>
                </a:tc>
                <a:tc>
                  <a:txBody>
                    <a:bodyPr/>
                    <a:lstStyle/>
                    <a:p>
                      <a:pPr algn="ctr"/>
                      <a:r>
                        <a:rPr lang="en-US" altLang="zh-CN" sz="1600" dirty="0"/>
                        <a:t>800 MPa</a:t>
                      </a:r>
                      <a:endParaRPr lang="zh-CN" altLang="en-US" sz="1600" dirty="0"/>
                    </a:p>
                  </a:txBody>
                  <a:tcPr anchor="ctr"/>
                </a:tc>
                <a:tc>
                  <a:txBody>
                    <a:bodyPr/>
                    <a:lstStyle/>
                    <a:p>
                      <a:pPr algn="ctr"/>
                      <a:r>
                        <a:rPr lang="en-US" altLang="zh-CN" sz="1600" dirty="0"/>
                        <a:t>500 MPa</a:t>
                      </a:r>
                      <a:endParaRPr lang="zh-CN" altLang="en-US" sz="1600" dirty="0"/>
                    </a:p>
                  </a:txBody>
                  <a:tcPr anchor="ctr"/>
                </a:tc>
                <a:extLst>
                  <a:ext uri="{0D108BD9-81ED-4DB2-BD59-A6C34878D82A}">
                    <a16:rowId xmlns:a16="http://schemas.microsoft.com/office/drawing/2014/main" val="401848321"/>
                  </a:ext>
                </a:extLst>
              </a:tr>
            </a:tbl>
          </a:graphicData>
        </a:graphic>
      </p:graphicFrame>
      <p:pic>
        <p:nvPicPr>
          <p:cNvPr id="8" name="图片 7">
            <a:extLst>
              <a:ext uri="{FF2B5EF4-FFF2-40B4-BE49-F238E27FC236}">
                <a16:creationId xmlns:a16="http://schemas.microsoft.com/office/drawing/2014/main" id="{815D7F3D-DF9D-4334-89C0-FA70D82227CD}"/>
              </a:ext>
            </a:extLst>
          </p:cNvPr>
          <p:cNvPicPr>
            <a:picLocks noChangeAspect="1"/>
          </p:cNvPicPr>
          <p:nvPr/>
        </p:nvPicPr>
        <p:blipFill>
          <a:blip r:embed="rId5"/>
          <a:stretch>
            <a:fillRect/>
          </a:stretch>
        </p:blipFill>
        <p:spPr>
          <a:xfrm rot="16200000">
            <a:off x="5502769" y="2333633"/>
            <a:ext cx="495517" cy="1346575"/>
          </a:xfrm>
          <a:prstGeom prst="rect">
            <a:avLst/>
          </a:prstGeom>
        </p:spPr>
      </p:pic>
      <p:pic>
        <p:nvPicPr>
          <p:cNvPr id="19" name="图片 18">
            <a:extLst>
              <a:ext uri="{FF2B5EF4-FFF2-40B4-BE49-F238E27FC236}">
                <a16:creationId xmlns:a16="http://schemas.microsoft.com/office/drawing/2014/main" id="{C808CCAC-0F53-4363-8A0D-FDF60984DEAA}"/>
              </a:ext>
            </a:extLst>
          </p:cNvPr>
          <p:cNvPicPr>
            <a:picLocks noChangeAspect="1"/>
          </p:cNvPicPr>
          <p:nvPr/>
        </p:nvPicPr>
        <p:blipFill>
          <a:blip r:embed="rId4"/>
          <a:stretch>
            <a:fillRect/>
          </a:stretch>
        </p:blipFill>
        <p:spPr>
          <a:xfrm rot="16200000">
            <a:off x="9782537" y="2340265"/>
            <a:ext cx="678889" cy="1323542"/>
          </a:xfrm>
          <a:prstGeom prst="rect">
            <a:avLst/>
          </a:prstGeom>
        </p:spPr>
      </p:pic>
      <p:pic>
        <p:nvPicPr>
          <p:cNvPr id="20" name="图片 19">
            <a:extLst>
              <a:ext uri="{FF2B5EF4-FFF2-40B4-BE49-F238E27FC236}">
                <a16:creationId xmlns:a16="http://schemas.microsoft.com/office/drawing/2014/main" id="{8C3B3EBA-B57C-4FC9-968B-32319993A981}"/>
              </a:ext>
            </a:extLst>
          </p:cNvPr>
          <p:cNvPicPr>
            <a:picLocks noChangeAspect="1"/>
          </p:cNvPicPr>
          <p:nvPr/>
        </p:nvPicPr>
        <p:blipFill>
          <a:blip r:embed="rId4"/>
          <a:stretch>
            <a:fillRect/>
          </a:stretch>
        </p:blipFill>
        <p:spPr>
          <a:xfrm rot="16200000">
            <a:off x="8412915" y="2300038"/>
            <a:ext cx="512187" cy="1421625"/>
          </a:xfrm>
          <a:prstGeom prst="rect">
            <a:avLst/>
          </a:prstGeom>
        </p:spPr>
      </p:pic>
    </p:spTree>
    <p:extLst>
      <p:ext uri="{BB962C8B-B14F-4D97-AF65-F5344CB8AC3E}">
        <p14:creationId xmlns:p14="http://schemas.microsoft.com/office/powerpoint/2010/main" val="2781213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61974" y="1180585"/>
            <a:ext cx="10972800" cy="557152"/>
          </a:xfrm>
        </p:spPr>
        <p:txBody>
          <a:bodyPr/>
          <a:lstStyle/>
          <a:p>
            <a:r>
              <a:rPr lang="en-US" altLang="zh-CN" dirty="0"/>
              <a:t>Max Von stress distribution on Aluminum stabilizer</a:t>
            </a:r>
            <a:r>
              <a:rPr lang="zh-CN" altLang="en-US" dirty="0"/>
              <a:t>：</a:t>
            </a:r>
          </a:p>
        </p:txBody>
      </p:sp>
      <p:sp>
        <p:nvSpPr>
          <p:cNvPr id="3" name="标题 2"/>
          <p:cNvSpPr>
            <a:spLocks noGrp="1"/>
          </p:cNvSpPr>
          <p:nvPr>
            <p:ph type="title"/>
          </p:nvPr>
        </p:nvSpPr>
        <p:spPr/>
        <p:txBody>
          <a:bodyPr>
            <a:normAutofit/>
          </a:bodyPr>
          <a:lstStyle/>
          <a:p>
            <a:r>
              <a:rPr lang="en-US" altLang="zh-CN" sz="3600" i="0" u="none" strike="noStrike" baseline="0" dirty="0">
                <a:latin typeface="Times New Roman" panose="02020603050405020304" pitchFamily="18" charset="0"/>
                <a:cs typeface="Times New Roman" panose="02020603050405020304" pitchFamily="18" charset="0"/>
              </a:rPr>
              <a:t>Superconductor design optimization</a:t>
            </a:r>
            <a:endParaRPr lang="zh-CN" altLang="en-US" dirty="0"/>
          </a:p>
        </p:txBody>
      </p:sp>
      <p:sp>
        <p:nvSpPr>
          <p:cNvPr id="4" name="灯片编号占位符 3"/>
          <p:cNvSpPr>
            <a:spLocks noGrp="1"/>
          </p:cNvSpPr>
          <p:nvPr>
            <p:ph type="sldNum" sz="quarter" idx="12"/>
          </p:nvPr>
        </p:nvSpPr>
        <p:spPr/>
        <p:txBody>
          <a:bodyPr/>
          <a:lstStyle/>
          <a:p>
            <a:fld id="{F15E9139-A00B-4B2A-98A6-095DC08F1345}" type="slidenum">
              <a:rPr lang="zh-CN" altLang="en-US" smtClean="0"/>
              <a:pPr/>
              <a:t>7</a:t>
            </a:fld>
            <a:endParaRPr lang="zh-CN" altLang="en-US"/>
          </a:p>
        </p:txBody>
      </p:sp>
      <p:pic>
        <p:nvPicPr>
          <p:cNvPr id="6" name="图片 5">
            <a:extLst>
              <a:ext uri="{FF2B5EF4-FFF2-40B4-BE49-F238E27FC236}">
                <a16:creationId xmlns:a16="http://schemas.microsoft.com/office/drawing/2014/main" id="{92C0CD45-A664-44F4-841F-08F88E9C83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721" y="2050001"/>
            <a:ext cx="6077360" cy="4306350"/>
          </a:xfrm>
          <a:prstGeom prst="rect">
            <a:avLst/>
          </a:prstGeom>
        </p:spPr>
      </p:pic>
      <p:sp>
        <p:nvSpPr>
          <p:cNvPr id="16" name="文本框 15">
            <a:extLst>
              <a:ext uri="{FF2B5EF4-FFF2-40B4-BE49-F238E27FC236}">
                <a16:creationId xmlns:a16="http://schemas.microsoft.com/office/drawing/2014/main" id="{5DA7A34C-BB5C-4166-8D6B-5CD00DECA38C}"/>
              </a:ext>
            </a:extLst>
          </p:cNvPr>
          <p:cNvSpPr txBox="1"/>
          <p:nvPr/>
        </p:nvSpPr>
        <p:spPr>
          <a:xfrm>
            <a:off x="6769188" y="2359861"/>
            <a:ext cx="4824536" cy="1631216"/>
          </a:xfrm>
          <a:prstGeom prst="rect">
            <a:avLst/>
          </a:prstGeom>
          <a:noFill/>
        </p:spPr>
        <p:txBody>
          <a:bodyPr wrap="square">
            <a:spAutoFit/>
          </a:bodyPr>
          <a:lstStyle/>
          <a:p>
            <a:r>
              <a:rPr lang="en-US" altLang="zh-CN" sz="2000" b="0" i="0" dirty="0">
                <a:solidFill>
                  <a:srgbClr val="0000FF"/>
                </a:solidFill>
                <a:effectLst/>
                <a:latin typeface="Noto Sans SC"/>
              </a:rPr>
              <a:t>The maximum stress on the aluminum stabilizer is only in a very small local area, with the majority of the region having stress levels below 1/3 </a:t>
            </a:r>
            <a:r>
              <a:rPr lang="en-US" altLang="zh-CN" sz="2000" b="0" i="0" u="none" strike="noStrike" baseline="0" dirty="0">
                <a:solidFill>
                  <a:srgbClr val="0000FF"/>
                </a:solidFill>
                <a:latin typeface="Times New Roman" panose="02020603050405020304" pitchFamily="18" charset="0"/>
                <a:cs typeface="Times New Roman" panose="02020603050405020304" pitchFamily="18" charset="0"/>
              </a:rPr>
              <a:t>of 0.2% yield strength</a:t>
            </a:r>
            <a:r>
              <a:rPr lang="en-US" altLang="zh-CN" sz="2000" b="0" i="0" dirty="0">
                <a:solidFill>
                  <a:srgbClr val="0000FF"/>
                </a:solidFill>
                <a:effectLst/>
                <a:latin typeface="Noto Sans SC"/>
              </a:rPr>
              <a:t>, indicating that the coil can operate safely.</a:t>
            </a:r>
          </a:p>
        </p:txBody>
      </p:sp>
    </p:spTree>
    <p:extLst>
      <p:ext uri="{BB962C8B-B14F-4D97-AF65-F5344CB8AC3E}">
        <p14:creationId xmlns:p14="http://schemas.microsoft.com/office/powerpoint/2010/main" val="1503871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3">
            <a:extLst>
              <a:ext uri="{FF2B5EF4-FFF2-40B4-BE49-F238E27FC236}">
                <a16:creationId xmlns:a16="http://schemas.microsoft.com/office/drawing/2014/main" id="{3545BBB0-F5A1-4124-8C5A-A942C707EE66}"/>
              </a:ext>
            </a:extLst>
          </p:cNvPr>
          <p:cNvSpPr txBox="1"/>
          <p:nvPr/>
        </p:nvSpPr>
        <p:spPr>
          <a:xfrm>
            <a:off x="407368" y="103681"/>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latin typeface="Arial Black" panose="020B0A04020102020204" pitchFamily="34" charset="0"/>
              </a:rPr>
              <a:t>R&amp;D efforts and results</a:t>
            </a:r>
          </a:p>
        </p:txBody>
      </p:sp>
      <p:sp>
        <p:nvSpPr>
          <p:cNvPr id="6" name="Content Placeholder 1">
            <a:extLst>
              <a:ext uri="{FF2B5EF4-FFF2-40B4-BE49-F238E27FC236}">
                <a16:creationId xmlns:a16="http://schemas.microsoft.com/office/drawing/2014/main" id="{53FF63E6-D773-4985-96BD-8ABEABD8BBBC}"/>
              </a:ext>
            </a:extLst>
          </p:cNvPr>
          <p:cNvSpPr>
            <a:spLocks noGrp="1"/>
          </p:cNvSpPr>
          <p:nvPr>
            <p:ph idx="1"/>
          </p:nvPr>
        </p:nvSpPr>
        <p:spPr>
          <a:xfrm>
            <a:off x="472480" y="1207221"/>
            <a:ext cx="8719864" cy="4840303"/>
          </a:xfrm>
        </p:spPr>
        <p:txBody>
          <a:bodyPr/>
          <a:lstStyle/>
          <a:p>
            <a:r>
              <a:rPr lang="en-US" altLang="zh-CN" sz="2000" b="0" i="0" dirty="0">
                <a:solidFill>
                  <a:srgbClr val="0000FF"/>
                </a:solidFill>
                <a:effectLst/>
                <a:latin typeface="Noto Sans SC"/>
              </a:rPr>
              <a:t>We will continue </a:t>
            </a:r>
            <a:r>
              <a:rPr lang="en-US" altLang="zh-CN" sz="2000" dirty="0">
                <a:solidFill>
                  <a:srgbClr val="0000FF"/>
                </a:solidFill>
                <a:latin typeface="Noto Sans SC"/>
              </a:rPr>
              <a:t>to</a:t>
            </a:r>
            <a:r>
              <a:rPr lang="zh-CN" altLang="en-US" sz="2000" dirty="0">
                <a:solidFill>
                  <a:srgbClr val="0000FF"/>
                </a:solidFill>
                <a:latin typeface="Noto Sans SC"/>
              </a:rPr>
              <a:t> </a:t>
            </a:r>
            <a:r>
              <a:rPr lang="en-US" altLang="zh-CN" sz="2000" dirty="0">
                <a:solidFill>
                  <a:srgbClr val="0000FF"/>
                </a:solidFill>
                <a:latin typeface="Noto Sans SC"/>
              </a:rPr>
              <a:t>do the R&amp;D </a:t>
            </a:r>
            <a:r>
              <a:rPr lang="en-US" altLang="zh-CN" sz="2000" b="0" i="0" dirty="0">
                <a:solidFill>
                  <a:srgbClr val="0000FF"/>
                </a:solidFill>
                <a:effectLst/>
                <a:latin typeface="Noto Sans SC"/>
              </a:rPr>
              <a:t>of aluminum stabilizers, aiming to achieve higher strength by combining the required RRR values for quench simulations. In fact, we have used the cold work process to reinforce the mechanical strength.</a:t>
            </a:r>
            <a:endParaRPr lang="zh-CN" altLang="en-US" dirty="0">
              <a:solidFill>
                <a:srgbClr val="0000FF"/>
              </a:solidFill>
            </a:endParaRPr>
          </a:p>
        </p:txBody>
      </p:sp>
      <p:sp>
        <p:nvSpPr>
          <p:cNvPr id="5" name="Slide Number Placeholder 4">
            <a:extLst>
              <a:ext uri="{FF2B5EF4-FFF2-40B4-BE49-F238E27FC236}">
                <a16:creationId xmlns:a16="http://schemas.microsoft.com/office/drawing/2014/main" id="{38279437-3C66-44E0-8970-238052118847}"/>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5E9139-A00B-4B2A-98A6-095DC08F1345}" type="slidenum">
              <a:rPr lang="zh-CN" altLang="en-US" smtClean="0"/>
              <a:pPr/>
              <a:t>8</a:t>
            </a:fld>
            <a:endParaRPr lang="zh-CN" altLang="en-US" dirty="0"/>
          </a:p>
        </p:txBody>
      </p:sp>
      <p:sp>
        <p:nvSpPr>
          <p:cNvPr id="8" name="矩形 7">
            <a:extLst>
              <a:ext uri="{FF2B5EF4-FFF2-40B4-BE49-F238E27FC236}">
                <a16:creationId xmlns:a16="http://schemas.microsoft.com/office/drawing/2014/main" id="{F44EB80A-DF76-C852-0F8E-B5AB4297EC4D}"/>
              </a:ext>
            </a:extLst>
          </p:cNvPr>
          <p:cNvSpPr/>
          <p:nvPr/>
        </p:nvSpPr>
        <p:spPr>
          <a:xfrm>
            <a:off x="602886" y="2742297"/>
            <a:ext cx="5393950" cy="2215991"/>
          </a:xfrm>
          <a:prstGeom prst="rect">
            <a:avLst/>
          </a:prstGeom>
        </p:spPr>
        <p:txBody>
          <a:bodyPr wrap="square">
            <a:spAutoFit/>
          </a:bodyPr>
          <a:lstStyle/>
          <a:p>
            <a:r>
              <a:rPr lang="en-US" altLang="zh-CN" sz="2000" b="1" dirty="0">
                <a:solidFill>
                  <a:srgbClr val="0070C0"/>
                </a:solidFill>
              </a:rPr>
              <a:t>Yield strength &gt; 100 MPa@4.2K, 74 MPa at room temperature, </a:t>
            </a:r>
            <a:r>
              <a:rPr lang="en-US" altLang="zh-CN" sz="2400" b="1" dirty="0">
                <a:solidFill>
                  <a:srgbClr val="0070C0"/>
                </a:solidFill>
              </a:rPr>
              <a:t>RRR value &gt; 400</a:t>
            </a:r>
          </a:p>
          <a:p>
            <a:pPr marL="285486" indent="-285486">
              <a:buFont typeface="Arial" panose="020B0604020202020204" pitchFamily="34" charset="0"/>
              <a:buChar char="•"/>
            </a:pPr>
            <a:r>
              <a:rPr lang="en-US" altLang="zh-CN" dirty="0"/>
              <a:t>By doping  </a:t>
            </a:r>
            <a:r>
              <a:rPr lang="en-US" altLang="zh-CN" dirty="0">
                <a:solidFill>
                  <a:srgbClr val="FF0000"/>
                </a:solidFill>
              </a:rPr>
              <a:t>Ni-0.025% Be-0.025</a:t>
            </a:r>
            <a:r>
              <a:rPr lang="en-US" altLang="zh-CN" dirty="0"/>
              <a:t>.</a:t>
            </a:r>
          </a:p>
          <a:p>
            <a:pPr marL="285486" indent="-285486">
              <a:buFont typeface="Arial" panose="020B0604020202020204" pitchFamily="34" charset="0"/>
              <a:buChar char="•"/>
            </a:pPr>
            <a:r>
              <a:rPr lang="en-US" altLang="zh-CN" dirty="0"/>
              <a:t>The Al-0.025%Ni-0.025%Be alloy prepared from 4N8-aluminum achieved high 0.2% yield strength of 75MPa (R.T.) with RRR of 417 after </a:t>
            </a:r>
            <a:r>
              <a:rPr lang="en-US" altLang="zh-CN" dirty="0">
                <a:solidFill>
                  <a:srgbClr val="FF0000"/>
                </a:solidFill>
              </a:rPr>
              <a:t>cold working </a:t>
            </a:r>
            <a:r>
              <a:rPr lang="en-US" altLang="zh-CN" dirty="0"/>
              <a:t>of 21% and annealing at 130℃ for 15hours.</a:t>
            </a:r>
            <a:endParaRPr lang="zh-CN" altLang="en-US" sz="2000" dirty="0"/>
          </a:p>
        </p:txBody>
      </p:sp>
      <p:pic>
        <p:nvPicPr>
          <p:cNvPr id="9" name="图片 8">
            <a:extLst>
              <a:ext uri="{FF2B5EF4-FFF2-40B4-BE49-F238E27FC236}">
                <a16:creationId xmlns:a16="http://schemas.microsoft.com/office/drawing/2014/main" id="{13E5A803-713A-3202-266E-CAE4ADD661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4112" y="3134058"/>
            <a:ext cx="4188548" cy="3205229"/>
          </a:xfrm>
          <a:prstGeom prst="rect">
            <a:avLst/>
          </a:prstGeom>
        </p:spPr>
      </p:pic>
      <p:pic>
        <p:nvPicPr>
          <p:cNvPr id="2" name="图片 1">
            <a:extLst>
              <a:ext uri="{FF2B5EF4-FFF2-40B4-BE49-F238E27FC236}">
                <a16:creationId xmlns:a16="http://schemas.microsoft.com/office/drawing/2014/main" id="{96E1A3EB-5AE8-2A27-6C3B-6CEA90C3D788}"/>
              </a:ext>
            </a:extLst>
          </p:cNvPr>
          <p:cNvPicPr>
            <a:picLocks noChangeAspect="1"/>
          </p:cNvPicPr>
          <p:nvPr/>
        </p:nvPicPr>
        <p:blipFill>
          <a:blip r:embed="rId4"/>
          <a:stretch>
            <a:fillRect/>
          </a:stretch>
        </p:blipFill>
        <p:spPr>
          <a:xfrm>
            <a:off x="10123603" y="1160369"/>
            <a:ext cx="1776972" cy="2070259"/>
          </a:xfrm>
          <a:prstGeom prst="rect">
            <a:avLst/>
          </a:prstGeom>
        </p:spPr>
      </p:pic>
      <p:sp>
        <p:nvSpPr>
          <p:cNvPr id="4" name="文本框 3">
            <a:extLst>
              <a:ext uri="{FF2B5EF4-FFF2-40B4-BE49-F238E27FC236}">
                <a16:creationId xmlns:a16="http://schemas.microsoft.com/office/drawing/2014/main" id="{B61D2446-6C0A-2EEF-580B-FB9F040F1D6C}"/>
              </a:ext>
            </a:extLst>
          </p:cNvPr>
          <p:cNvSpPr txBox="1"/>
          <p:nvPr/>
        </p:nvSpPr>
        <p:spPr>
          <a:xfrm>
            <a:off x="8544272" y="1975118"/>
            <a:ext cx="2304256" cy="584775"/>
          </a:xfrm>
          <a:prstGeom prst="rect">
            <a:avLst/>
          </a:prstGeom>
          <a:solidFill>
            <a:schemeClr val="bg1"/>
          </a:solidFill>
        </p:spPr>
        <p:txBody>
          <a:bodyPr wrap="square" rtlCol="0">
            <a:spAutoFit/>
          </a:bodyPr>
          <a:lstStyle/>
          <a:p>
            <a:r>
              <a:rPr lang="en-US" altLang="zh-CN" sz="1600" dirty="0"/>
              <a:t>High strength and High RRR aluminum stabilizer</a:t>
            </a:r>
            <a:endParaRPr lang="zh-CN" altLang="en-US" sz="1600" dirty="0"/>
          </a:p>
        </p:txBody>
      </p:sp>
      <p:sp>
        <p:nvSpPr>
          <p:cNvPr id="7" name="箭头: 右 6">
            <a:extLst>
              <a:ext uri="{FF2B5EF4-FFF2-40B4-BE49-F238E27FC236}">
                <a16:creationId xmlns:a16="http://schemas.microsoft.com/office/drawing/2014/main" id="{9FCA6FEB-7450-BB41-8B08-E5476EDAD98A}"/>
              </a:ext>
            </a:extLst>
          </p:cNvPr>
          <p:cNvSpPr/>
          <p:nvPr/>
        </p:nvSpPr>
        <p:spPr>
          <a:xfrm>
            <a:off x="10788604" y="2123490"/>
            <a:ext cx="504056" cy="144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0" name="表格 9">
            <a:extLst>
              <a:ext uri="{FF2B5EF4-FFF2-40B4-BE49-F238E27FC236}">
                <a16:creationId xmlns:a16="http://schemas.microsoft.com/office/drawing/2014/main" id="{356C25C2-DE3F-3A94-C181-D64B97DCABC7}"/>
              </a:ext>
            </a:extLst>
          </p:cNvPr>
          <p:cNvGraphicFramePr>
            <a:graphicFrameLocks noGrp="1"/>
          </p:cNvGraphicFramePr>
          <p:nvPr>
            <p:extLst>
              <p:ext uri="{D42A27DB-BD31-4B8C-83A1-F6EECF244321}">
                <p14:modId xmlns:p14="http://schemas.microsoft.com/office/powerpoint/2010/main" val="2791555520"/>
              </p:ext>
            </p:extLst>
          </p:nvPr>
        </p:nvGraphicFramePr>
        <p:xfrm>
          <a:off x="788855" y="5064850"/>
          <a:ext cx="3735054" cy="1167876"/>
        </p:xfrm>
        <a:graphic>
          <a:graphicData uri="http://schemas.openxmlformats.org/drawingml/2006/table">
            <a:tbl>
              <a:tblPr firstRow="1" firstCol="1" bandRow="1"/>
              <a:tblGrid>
                <a:gridCol w="1836258">
                  <a:extLst>
                    <a:ext uri="{9D8B030D-6E8A-4147-A177-3AD203B41FA5}">
                      <a16:colId xmlns:a16="http://schemas.microsoft.com/office/drawing/2014/main" val="905688960"/>
                    </a:ext>
                  </a:extLst>
                </a:gridCol>
                <a:gridCol w="1898796">
                  <a:extLst>
                    <a:ext uri="{9D8B030D-6E8A-4147-A177-3AD203B41FA5}">
                      <a16:colId xmlns:a16="http://schemas.microsoft.com/office/drawing/2014/main" val="2035705673"/>
                    </a:ext>
                  </a:extLst>
                </a:gridCol>
              </a:tblGrid>
              <a:tr h="291969">
                <a:tc>
                  <a:txBody>
                    <a:bodyPr/>
                    <a:lstStyle/>
                    <a:p>
                      <a:pPr algn="ctr"/>
                      <a:r>
                        <a:rPr lang="en-US" altLang="zh-CN" sz="1400" kern="100" dirty="0">
                          <a:effectLst/>
                          <a:latin typeface="Times New Roman" panose="02020603050405020304" pitchFamily="18" charset="0"/>
                          <a:ea typeface="宋体" panose="02010600030101010101" pitchFamily="2" charset="-122"/>
                        </a:rPr>
                        <a:t>Poisson’s ratio</a:t>
                      </a:r>
                      <a:endParaRPr lang="zh-CN" sz="14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kern="100" dirty="0">
                          <a:effectLst/>
                          <a:latin typeface="Times New Roman" panose="02020603050405020304" pitchFamily="18" charset="0"/>
                          <a:ea typeface="宋体" panose="02010600030101010101" pitchFamily="2" charset="-122"/>
                        </a:rPr>
                        <a:t>0.33/0.34</a:t>
                      </a:r>
                      <a:endParaRPr lang="zh-CN" sz="14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0422221"/>
                  </a:ext>
                </a:extLst>
              </a:tr>
              <a:tr h="291969">
                <a:tc>
                  <a:txBody>
                    <a:bodyPr/>
                    <a:lstStyle/>
                    <a:p>
                      <a:pPr algn="ctr"/>
                      <a:r>
                        <a:rPr lang="en-US" altLang="zh-CN" sz="1400" kern="100" dirty="0">
                          <a:effectLst/>
                          <a:latin typeface="Times New Roman" panose="02020603050405020304" pitchFamily="18" charset="0"/>
                          <a:ea typeface="宋体" panose="02010600030101010101" pitchFamily="2" charset="-122"/>
                        </a:rPr>
                        <a:t>Young modulus</a:t>
                      </a:r>
                      <a:endParaRPr lang="zh-CN" sz="14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altLang="zh-CN" sz="1400" kern="100" dirty="0">
                          <a:effectLst/>
                          <a:latin typeface="Times New Roman" panose="02020603050405020304" pitchFamily="18" charset="0"/>
                          <a:ea typeface="宋体" panose="02010600030101010101" pitchFamily="2" charset="-122"/>
                        </a:rPr>
                        <a:t>See the curve</a:t>
                      </a:r>
                      <a:endParaRPr lang="zh-CN" sz="14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529447"/>
                  </a:ext>
                </a:extLst>
              </a:tr>
              <a:tr h="291969">
                <a:tc>
                  <a:txBody>
                    <a:bodyPr/>
                    <a:lstStyle/>
                    <a:p>
                      <a:pPr algn="ctr"/>
                      <a:r>
                        <a:rPr lang="en-US" altLang="zh-CN" sz="1400" kern="100" dirty="0">
                          <a:effectLst/>
                          <a:latin typeface="Times New Roman" panose="02020603050405020304" pitchFamily="18" charset="0"/>
                          <a:ea typeface="宋体" panose="02010600030101010101" pitchFamily="2" charset="-122"/>
                        </a:rPr>
                        <a:t>Thermal</a:t>
                      </a:r>
                      <a:r>
                        <a:rPr lang="zh-CN" altLang="en-US" sz="1400" kern="100" dirty="0">
                          <a:effectLst/>
                          <a:latin typeface="Times New Roman" panose="02020603050405020304" pitchFamily="18" charset="0"/>
                          <a:ea typeface="宋体" panose="02010600030101010101" pitchFamily="2" charset="-122"/>
                        </a:rPr>
                        <a:t> </a:t>
                      </a:r>
                      <a:r>
                        <a:rPr lang="en-US" altLang="zh-CN" sz="1400" kern="100" dirty="0">
                          <a:effectLst/>
                          <a:latin typeface="Times New Roman" panose="02020603050405020304" pitchFamily="18" charset="0"/>
                          <a:ea typeface="宋体" panose="02010600030101010101" pitchFamily="2" charset="-122"/>
                        </a:rPr>
                        <a:t>expansivity</a:t>
                      </a:r>
                      <a:endParaRPr lang="zh-CN" sz="14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kern="100" dirty="0">
                          <a:effectLst/>
                          <a:latin typeface="Times New Roman" panose="02020603050405020304" pitchFamily="18" charset="0"/>
                          <a:ea typeface="宋体" panose="02010600030101010101" pitchFamily="2" charset="-122"/>
                        </a:rPr>
                        <a:t>14.23</a:t>
                      </a:r>
                      <a:r>
                        <a:rPr lang="en-US" altLang="zh-CN" sz="1400" kern="100" dirty="0">
                          <a:effectLst/>
                          <a:latin typeface="Times New Roman" panose="02020603050405020304" pitchFamily="18" charset="0"/>
                          <a:ea typeface="宋体" panose="02010600030101010101" pitchFamily="2" charset="-122"/>
                        </a:rPr>
                        <a:t>×10</a:t>
                      </a:r>
                      <a:r>
                        <a:rPr lang="en-US" altLang="zh-CN" sz="1400" kern="100" baseline="30000" dirty="0">
                          <a:effectLst/>
                          <a:latin typeface="Times New Roman" panose="02020603050405020304" pitchFamily="18" charset="0"/>
                          <a:ea typeface="宋体" panose="02010600030101010101" pitchFamily="2" charset="-122"/>
                        </a:rPr>
                        <a:t>-6  </a:t>
                      </a:r>
                      <a:r>
                        <a:rPr lang="en-US" altLang="zh-CN" sz="1400" kern="100" dirty="0">
                          <a:effectLst/>
                          <a:latin typeface="Times New Roman" panose="02020603050405020304" pitchFamily="18" charset="0"/>
                          <a:ea typeface="宋体" panose="02010600030101010101" pitchFamily="2" charset="-122"/>
                        </a:rPr>
                        <a:t>K</a:t>
                      </a:r>
                      <a:r>
                        <a:rPr lang="en-US" altLang="zh-CN" sz="1400" kern="100" baseline="30000" dirty="0">
                          <a:effectLst/>
                          <a:latin typeface="Times New Roman" panose="02020603050405020304" pitchFamily="18" charset="0"/>
                          <a:ea typeface="宋体" panose="02010600030101010101" pitchFamily="2" charset="-122"/>
                        </a:rPr>
                        <a:t>-1</a:t>
                      </a:r>
                      <a:endParaRPr lang="zh-CN" sz="1400" kern="100" baseline="300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9027148"/>
                  </a:ext>
                </a:extLst>
              </a:tr>
              <a:tr h="291969">
                <a:tc>
                  <a:txBody>
                    <a:bodyPr/>
                    <a:lstStyle/>
                    <a:p>
                      <a:pPr algn="ctr"/>
                      <a:r>
                        <a:rPr lang="en-US" altLang="zh-CN" sz="1400" kern="100" dirty="0">
                          <a:effectLst/>
                          <a:latin typeface="Times New Roman" panose="02020603050405020304" pitchFamily="18" charset="0"/>
                          <a:ea typeface="宋体" panose="02010600030101010101" pitchFamily="2" charset="-122"/>
                        </a:rPr>
                        <a:t> 4.2KRp</a:t>
                      </a:r>
                      <a:r>
                        <a:rPr lang="en-US" altLang="zh-CN" sz="1400" kern="100" baseline="-25000" dirty="0">
                          <a:effectLst/>
                          <a:latin typeface="Times New Roman" panose="02020603050405020304" pitchFamily="18" charset="0"/>
                          <a:ea typeface="宋体" panose="02010600030101010101" pitchFamily="2" charset="-122"/>
                        </a:rPr>
                        <a:t>0.25</a:t>
                      </a:r>
                      <a:endParaRPr lang="zh-CN" sz="1400" kern="100" baseline="-250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kern="100" dirty="0">
                          <a:solidFill>
                            <a:srgbClr val="FF0000"/>
                          </a:solidFill>
                          <a:effectLst/>
                          <a:latin typeface="Times New Roman" panose="02020603050405020304" pitchFamily="18" charset="0"/>
                          <a:ea typeface="宋体" panose="02010600030101010101" pitchFamily="2" charset="-122"/>
                        </a:rPr>
                        <a:t>105MP</a:t>
                      </a:r>
                      <a:r>
                        <a:rPr lang="en-US" altLang="zh-CN" sz="1400" kern="100" dirty="0">
                          <a:solidFill>
                            <a:srgbClr val="FF0000"/>
                          </a:solidFill>
                          <a:effectLst/>
                          <a:latin typeface="Times New Roman" panose="02020603050405020304" pitchFamily="18" charset="0"/>
                          <a:ea typeface="宋体" panose="02010600030101010101" pitchFamily="2" charset="-122"/>
                        </a:rPr>
                        <a:t>a</a:t>
                      </a:r>
                      <a:endParaRPr lang="zh-CN" sz="1400"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1636083"/>
                  </a:ext>
                </a:extLst>
              </a:tr>
            </a:tbl>
          </a:graphicData>
        </a:graphic>
      </p:graphicFrame>
      <p:pic>
        <p:nvPicPr>
          <p:cNvPr id="12" name="Picture 1">
            <a:extLst>
              <a:ext uri="{FF2B5EF4-FFF2-40B4-BE49-F238E27FC236}">
                <a16:creationId xmlns:a16="http://schemas.microsoft.com/office/drawing/2014/main" id="{BB94E1CA-11AD-1298-50B2-5609B7B1E872}"/>
              </a:ext>
            </a:extLst>
          </p:cNvPr>
          <p:cNvPicPr>
            <a:picLocks noChangeAspect="1" noChangeArrowheads="1"/>
          </p:cNvPicPr>
          <p:nvPr/>
        </p:nvPicPr>
        <p:blipFill>
          <a:blip r:embed="rId5"/>
          <a:srcRect/>
          <a:stretch>
            <a:fillRect/>
          </a:stretch>
        </p:blipFill>
        <p:spPr bwMode="auto">
          <a:xfrm>
            <a:off x="5087889" y="4608195"/>
            <a:ext cx="1800868" cy="1967512"/>
          </a:xfrm>
          <a:prstGeom prst="rect">
            <a:avLst/>
          </a:prstGeom>
          <a:noFill/>
          <a:ln w="1">
            <a:noFill/>
            <a:miter lim="800000"/>
            <a:headEnd/>
            <a:tailEnd type="none" w="med" len="med"/>
          </a:ln>
          <a:effectLst/>
        </p:spPr>
      </p:pic>
    </p:spTree>
    <p:extLst>
      <p:ext uri="{BB962C8B-B14F-4D97-AF65-F5344CB8AC3E}">
        <p14:creationId xmlns:p14="http://schemas.microsoft.com/office/powerpoint/2010/main" val="1740292714"/>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9BF7E8-5AE6-4C1C-9BDF-C634C5E64CBD}"/>
              </a:ext>
            </a:extLst>
          </p:cNvPr>
          <p:cNvSpPr>
            <a:spLocks noGrp="1"/>
          </p:cNvSpPr>
          <p:nvPr>
            <p:ph idx="1"/>
          </p:nvPr>
        </p:nvSpPr>
        <p:spPr>
          <a:xfrm>
            <a:off x="609600" y="1285861"/>
            <a:ext cx="10972800" cy="1279043"/>
          </a:xfrm>
        </p:spPr>
        <p:txBody>
          <a:bodyPr>
            <a:noAutofit/>
          </a:bodyPr>
          <a:lstStyle/>
          <a:p>
            <a:r>
              <a:rPr lang="en-US" altLang="zh-CN" sz="1800" b="0" i="0" u="none" strike="noStrike" baseline="0" dirty="0">
                <a:solidFill>
                  <a:schemeClr val="tx1"/>
                </a:solidFill>
                <a:latin typeface="Times New Roman" panose="02020603050405020304" pitchFamily="18" charset="0"/>
                <a:cs typeface="Times New Roman" panose="02020603050405020304" pitchFamily="18" charset="0"/>
              </a:rPr>
              <a:t>No R&amp;D plan for the coil winding was presented, and it should be included in the R&amp;D plan towards the EDR.</a:t>
            </a:r>
            <a:endParaRPr lang="zh-CN" altLang="en-US" sz="1800" dirty="0">
              <a:solidFill>
                <a:schemeClr val="tx1"/>
              </a:solidFill>
              <a:latin typeface="Times New Roman" panose="02020603050405020304" pitchFamily="18" charset="0"/>
              <a:cs typeface="Times New Roman" panose="02020603050405020304" pitchFamily="18" charset="0"/>
            </a:endParaRPr>
          </a:p>
          <a:p>
            <a:r>
              <a:rPr lang="en-US" altLang="zh-CN" sz="1800" b="0" i="0" u="none" strike="noStrike" baseline="0" dirty="0">
                <a:solidFill>
                  <a:schemeClr val="tx1"/>
                </a:solidFill>
                <a:latin typeface="Times New Roman" panose="02020603050405020304" pitchFamily="18" charset="0"/>
                <a:cs typeface="Times New Roman" panose="02020603050405020304" pitchFamily="18" charset="0"/>
              </a:rPr>
              <a:t>As a critical and longer term R&amp;D program, a full-size (in radius) coil winding R&amp;D to demonstrate the coil fabrication including mechanical, electrical, and thermal characteristics to meet the design requirement. It shall be realized prior to the EDR.</a:t>
            </a:r>
            <a:endParaRPr lang="en-US" altLang="zh-CN" sz="1800" dirty="0">
              <a:solidFill>
                <a:schemeClr val="tx1"/>
              </a:solidFill>
            </a:endParaRPr>
          </a:p>
        </p:txBody>
      </p:sp>
      <p:sp>
        <p:nvSpPr>
          <p:cNvPr id="3" name="Title 2">
            <a:extLst>
              <a:ext uri="{FF2B5EF4-FFF2-40B4-BE49-F238E27FC236}">
                <a16:creationId xmlns:a16="http://schemas.microsoft.com/office/drawing/2014/main" id="{F7B273B0-72A9-4DA2-9462-B8750DCE8E00}"/>
              </a:ext>
            </a:extLst>
          </p:cNvPr>
          <p:cNvSpPr>
            <a:spLocks noGrp="1"/>
          </p:cNvSpPr>
          <p:nvPr>
            <p:ph type="title"/>
          </p:nvPr>
        </p:nvSpPr>
        <p:spPr/>
        <p:txBody>
          <a:bodyPr/>
          <a:lstStyle/>
          <a:p>
            <a:r>
              <a:rPr lang="en-US" altLang="zh-CN" dirty="0"/>
              <a:t>Feedback 2</a:t>
            </a:r>
            <a:endParaRPr lang="zh-CN" altLang="en-US" dirty="0"/>
          </a:p>
        </p:txBody>
      </p:sp>
      <p:sp>
        <p:nvSpPr>
          <p:cNvPr id="5" name="Slide Number Placeholder 4">
            <a:extLst>
              <a:ext uri="{FF2B5EF4-FFF2-40B4-BE49-F238E27FC236}">
                <a16:creationId xmlns:a16="http://schemas.microsoft.com/office/drawing/2014/main" id="{103DC345-25CC-4CC2-9842-82A048B1B281}"/>
              </a:ext>
            </a:extLst>
          </p:cNvPr>
          <p:cNvSpPr>
            <a:spLocks noGrp="1"/>
          </p:cNvSpPr>
          <p:nvPr>
            <p:ph type="sldNum" sz="quarter" idx="12"/>
          </p:nvPr>
        </p:nvSpPr>
        <p:spPr/>
        <p:txBody>
          <a:bodyPr/>
          <a:lstStyle/>
          <a:p>
            <a:fld id="{F15E9139-A00B-4B2A-98A6-095DC08F1345}" type="slidenum">
              <a:rPr lang="zh-CN" altLang="en-US" smtClean="0"/>
              <a:pPr/>
              <a:t>9</a:t>
            </a:fld>
            <a:endParaRPr lang="zh-CN" altLang="en-US" dirty="0"/>
          </a:p>
        </p:txBody>
      </p:sp>
      <p:sp>
        <p:nvSpPr>
          <p:cNvPr id="4" name="文本框 3">
            <a:extLst>
              <a:ext uri="{FF2B5EF4-FFF2-40B4-BE49-F238E27FC236}">
                <a16:creationId xmlns:a16="http://schemas.microsoft.com/office/drawing/2014/main" id="{14C27DA5-A8DC-4E31-B18E-037DB54A98C1}"/>
              </a:ext>
            </a:extLst>
          </p:cNvPr>
          <p:cNvSpPr txBox="1"/>
          <p:nvPr/>
        </p:nvSpPr>
        <p:spPr>
          <a:xfrm>
            <a:off x="638156" y="3434288"/>
            <a:ext cx="10820436" cy="1477328"/>
          </a:xfrm>
          <a:prstGeom prst="rect">
            <a:avLst/>
          </a:prstGeom>
          <a:noFill/>
        </p:spPr>
        <p:txBody>
          <a:bodyPr wrap="square" rtlCol="0">
            <a:spAutoFit/>
          </a:bodyPr>
          <a:lstStyle/>
          <a:p>
            <a:pPr marL="285750" indent="-285750">
              <a:buFont typeface="Wingdings" panose="05000000000000000000" pitchFamily="2" charset="2"/>
              <a:buChar char="ü"/>
            </a:pPr>
            <a:r>
              <a:rPr lang="en-US" altLang="zh-CN" dirty="0">
                <a:solidFill>
                  <a:srgbClr val="0000FF"/>
                </a:solidFill>
              </a:rPr>
              <a:t>We built a large superconducting coil winding platform with company, and developed a full-size dummy coil. This can only demonstrate the winding process of the coil, but cannot demonstrate the mechanical, electrical, and thermal performance. </a:t>
            </a:r>
          </a:p>
          <a:p>
            <a:pPr marL="285750" indent="-285750">
              <a:buFont typeface="Wingdings" panose="05000000000000000000" pitchFamily="2" charset="2"/>
              <a:buChar char="ü"/>
            </a:pPr>
            <a:r>
              <a:rPr lang="en-US" altLang="zh-CN" dirty="0">
                <a:solidFill>
                  <a:srgbClr val="0000FF"/>
                </a:solidFill>
              </a:rPr>
              <a:t>We are currently working on TDR, and plan to develop the full-size aluminum stabilized </a:t>
            </a:r>
            <a:r>
              <a:rPr lang="en-US" altLang="zh-CN" dirty="0" err="1">
                <a:solidFill>
                  <a:srgbClr val="0000FF"/>
                </a:solidFill>
              </a:rPr>
              <a:t>NbTi</a:t>
            </a:r>
            <a:r>
              <a:rPr lang="en-US" altLang="zh-CN" dirty="0">
                <a:solidFill>
                  <a:srgbClr val="0000FF"/>
                </a:solidFill>
              </a:rPr>
              <a:t> Rutherford cable, but we do not plan to develop a full-size superconducting coil.</a:t>
            </a:r>
            <a:endParaRPr lang="zh-CN" altLang="en-US" dirty="0">
              <a:solidFill>
                <a:srgbClr val="0000FF"/>
              </a:solidFill>
            </a:endParaRPr>
          </a:p>
        </p:txBody>
      </p:sp>
    </p:spTree>
    <p:extLst>
      <p:ext uri="{BB962C8B-B14F-4D97-AF65-F5344CB8AC3E}">
        <p14:creationId xmlns:p14="http://schemas.microsoft.com/office/powerpoint/2010/main" val="231452736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49588</TotalTime>
  <Words>2149</Words>
  <Application>Microsoft Office PowerPoint</Application>
  <PresentationFormat>宽屏</PresentationFormat>
  <Paragraphs>247</Paragraphs>
  <Slides>17</Slides>
  <Notes>6</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17</vt:i4>
      </vt:variant>
    </vt:vector>
  </HeadingPairs>
  <TitlesOfParts>
    <vt:vector size="28" baseType="lpstr">
      <vt:lpstr>-apple-system</vt:lpstr>
      <vt:lpstr>Arial-BoldMT</vt:lpstr>
      <vt:lpstr>Noto Sans SC</vt:lpstr>
      <vt:lpstr>等线</vt:lpstr>
      <vt:lpstr>微软雅黑</vt:lpstr>
      <vt:lpstr>Arial</vt:lpstr>
      <vt:lpstr>Arial Black</vt:lpstr>
      <vt:lpstr>Calibri</vt:lpstr>
      <vt:lpstr>Times New Roman</vt:lpstr>
      <vt:lpstr>Wingdings</vt:lpstr>
      <vt:lpstr>Office 主题</vt:lpstr>
      <vt:lpstr>PowerPoint 演示文稿</vt:lpstr>
      <vt:lpstr>Findings</vt:lpstr>
      <vt:lpstr>Comments</vt:lpstr>
      <vt:lpstr>Recommendations</vt:lpstr>
      <vt:lpstr>Feedback 1</vt:lpstr>
      <vt:lpstr>Superconductor design optimization</vt:lpstr>
      <vt:lpstr>Superconductor design optimization</vt:lpstr>
      <vt:lpstr>PowerPoint 演示文稿</vt:lpstr>
      <vt:lpstr>Feedback 2</vt:lpstr>
      <vt:lpstr>PowerPoint 演示文稿</vt:lpstr>
      <vt:lpstr>Feedback 3</vt:lpstr>
      <vt:lpstr>PowerPoint 演示文稿</vt:lpstr>
      <vt:lpstr>Feedback 4</vt:lpstr>
      <vt:lpstr>Feedback 5</vt:lpstr>
      <vt:lpstr>Plan</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vivi</dc:creator>
  <cp:lastModifiedBy>Feipeng Ning</cp:lastModifiedBy>
  <cp:revision>2540</cp:revision>
  <cp:lastPrinted>2022-11-06T05:19:21Z</cp:lastPrinted>
  <dcterms:created xsi:type="dcterms:W3CDTF">2012-09-04T11:33:36Z</dcterms:created>
  <dcterms:modified xsi:type="dcterms:W3CDTF">2024-11-04T08:46:03Z</dcterms:modified>
</cp:coreProperties>
</file>