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536" r:id="rId4"/>
    <p:sldId id="544" r:id="rId5"/>
    <p:sldId id="545" r:id="rId6"/>
    <p:sldId id="546" r:id="rId7"/>
    <p:sldId id="558" r:id="rId8"/>
    <p:sldId id="549" r:id="rId9"/>
    <p:sldId id="555" r:id="rId10"/>
    <p:sldId id="557" r:id="rId11"/>
    <p:sldId id="554" r:id="rId12"/>
    <p:sldId id="552" r:id="rId13"/>
    <p:sldId id="55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组内任务和</a:t>
            </a:r>
            <a:r>
              <a:rPr lang="en-US" altLang="zh-CN" dirty="0"/>
              <a:t>FTE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EFT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E2-4521-921F-8AC47389D2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E2-4521-921F-8AC47389D2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E2-4521-921F-8AC47389D2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E2-4521-921F-8AC47389D2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FE2-4521-921F-8AC47389D29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大亚湾物理分析</c:v>
                </c:pt>
                <c:pt idx="1">
                  <c:v>JUNO veto</c:v>
                </c:pt>
                <c:pt idx="2">
                  <c:v>JUNO 安装调试运行</c:v>
                </c:pt>
                <c:pt idx="3">
                  <c:v>JUNO 物理分析</c:v>
                </c:pt>
                <c:pt idx="4">
                  <c:v>Darkside、自由探索等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</c:v>
                </c:pt>
                <c:pt idx="1">
                  <c:v>5.0999999999999996</c:v>
                </c:pt>
                <c:pt idx="2">
                  <c:v>2.4</c:v>
                </c:pt>
                <c:pt idx="3">
                  <c:v>1.9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6-4EF7-A09C-64DC0CC9C55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40821977355044"/>
          <c:y val="0.23080930784781728"/>
          <c:w val="0.35826500067403544"/>
          <c:h val="0.6744056403809894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执行中经费（除</a:t>
            </a:r>
            <a:r>
              <a:rPr lang="en-US" altLang="zh-CN" dirty="0"/>
              <a:t>JUNO</a:t>
            </a:r>
            <a:r>
              <a:rPr lang="zh-CN" altLang="en-US" dirty="0"/>
              <a:t>建设费）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执行中经费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D4-4393-B8C3-08F937E496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D4-4393-B8C3-08F937E496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D4-4393-B8C3-08F937E496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D4-4393-B8C3-08F937E496F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AD4-4393-B8C3-08F937E496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AD4-4393-B8C3-08F937E496F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2022年科技部重点研发课题， 630万</c:v>
                </c:pt>
                <c:pt idx="1">
                  <c:v>2023年科技部重点研发课题，310万</c:v>
                </c:pt>
                <c:pt idx="2">
                  <c:v>2024年科技部国际合作重点研发课题,150万</c:v>
                </c:pt>
                <c:pt idx="3">
                  <c:v>基金委面上3项，约200万</c:v>
                </c:pt>
                <c:pt idx="4">
                  <c:v>科学院人才经费，约560万</c:v>
                </c:pt>
                <c:pt idx="5">
                  <c:v>院所其他任务，约300万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630</c:v>
                </c:pt>
                <c:pt idx="1">
                  <c:v>310</c:v>
                </c:pt>
                <c:pt idx="2">
                  <c:v>150</c:v>
                </c:pt>
                <c:pt idx="3">
                  <c:v>200</c:v>
                </c:pt>
                <c:pt idx="4">
                  <c:v>560</c:v>
                </c:pt>
                <c:pt idx="5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4-450A-BD4D-91A73FD090D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B23ECB-EA1F-468D-9682-548453674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9169B79-DD48-4634-B92A-E757A5BFB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E086D6-0AA1-46E0-91C5-A4592B1A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939-ED54-4A75-86EE-AA7601A6D44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012C18-A322-43E7-8D6C-2340E28D5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32DB87-0647-406D-811A-FC397B4F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7B5-2EA7-43A6-98E4-06001B24A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01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50B9C5-72DD-46A7-B59D-6CC473E5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677139-F278-41D0-B553-820DB8A4F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5D684-C597-4FC3-9B6F-8EDC7A85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939-ED54-4A75-86EE-AA7601A6D44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B55259-F5C8-4099-88E9-4CF6E41B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11F112-5629-406C-B40B-77095B72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7B5-2EA7-43A6-98E4-06001B24A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7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32F08A0-9181-4AC9-B101-24D7A5556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C89885-A38C-4F59-ACE1-18D1BD3B3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B8358-0D99-49EB-8BBF-1848D605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939-ED54-4A75-86EE-AA7601A6D44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B65392-19B0-4BE8-B0C1-F9DF2A9B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1E1EC8-565F-4E0B-8635-8AFE7F8D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7B5-2EA7-43A6-98E4-06001B24A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12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anchor="t"/>
          <a:lstStyle>
            <a:lvl1pPr>
              <a:defRPr b="0"/>
            </a:lvl1pPr>
          </a:lstStyle>
          <a:p>
            <a:pPr>
              <a:defRPr/>
            </a:pPr>
            <a:fld id="{FBD98F8F-1DBF-4BBB-AB82-AEAAC0F2C6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660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972800" cy="608012"/>
          </a:xfrm>
        </p:spPr>
        <p:txBody>
          <a:bodyPr/>
          <a:lstStyle>
            <a:lvl1pPr>
              <a:defRPr sz="40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hangingPunct="1">
              <a:buFont typeface="Wingdings" pitchFamily="2" charset="2"/>
              <a:buChar char="Ø"/>
              <a:defRPr sz="1800"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hangingPunct="1">
              <a:defRPr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E642-D2F6-4408-9911-C5263A4DF5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0021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9ED83-2DB5-4A31-AC03-748C79610C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30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03FD-C307-48F7-A3E2-7F4D9F8617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5520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D7FC-2F24-43E7-BB8C-B3A0C498A2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551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AEA3-BCD1-4AAC-86D8-10AF437395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9372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9A9C0-6C91-4981-8D75-8138E8EAF9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6748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6E3A0-0D21-4625-A92A-64831E2BD0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65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492BC-1D60-4FC4-8B00-7D2824D2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DAF1A7-631E-418D-8987-58B826B2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E78C31-A7F9-4983-A5A7-48DF41ED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939-ED54-4A75-86EE-AA7601A6D44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AC7B51-73C8-427B-A259-1C093888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046886-81E3-4161-9A17-878B9AFE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7B5-2EA7-43A6-98E4-06001B24A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4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0968-626A-483E-95C2-9987EC4D7C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1855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560D-6380-4656-9F87-FFE12E3D4D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045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61991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61991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E4BD-1A35-4EB2-B86A-ADC518FBEA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864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80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89013"/>
            <a:ext cx="5384800" cy="54848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2B6BA-B3AA-48E5-B7AA-3FD0BB15C8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4535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>
            <a:extLst>
              <a:ext uri="{FF2B5EF4-FFF2-40B4-BE49-F238E27FC236}">
                <a16:creationId xmlns:a16="http://schemas.microsoft.com/office/drawing/2014/main" id="{B7FF5F39-2A47-4DF6-9771-8784285DA17F}"/>
              </a:ext>
            </a:extLst>
          </p:cNvPr>
          <p:cNvSpPr/>
          <p:nvPr userDrawn="1"/>
        </p:nvSpPr>
        <p:spPr>
          <a:xfrm>
            <a:off x="708028" y="2423414"/>
            <a:ext cx="2141933" cy="31201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FE3AD28-BE21-456D-9373-AC63E3A899FB}"/>
              </a:ext>
            </a:extLst>
          </p:cNvPr>
          <p:cNvSpPr/>
          <p:nvPr userDrawn="1"/>
        </p:nvSpPr>
        <p:spPr>
          <a:xfrm>
            <a:off x="3866006" y="1545814"/>
            <a:ext cx="6760007" cy="47143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57" name="图片占位符 48">
            <a:extLst>
              <a:ext uri="{FF2B5EF4-FFF2-40B4-BE49-F238E27FC236}">
                <a16:creationId xmlns:a16="http://schemas.microsoft.com/office/drawing/2014/main" id="{85258EB9-797E-4CE0-A63A-7FF6AFA39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9848" y="1737916"/>
            <a:ext cx="2761455" cy="4100918"/>
          </a:xfrm>
          <a:prstGeom prst="rect">
            <a:avLst/>
          </a:prstGeom>
          <a:effectLst>
            <a:outerShdw blurRad="254000" dist="165100" dir="2700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B2E4F71-EB35-42E0-AECB-49F7638D037B}"/>
              </a:ext>
            </a:extLst>
          </p:cNvPr>
          <p:cNvGrpSpPr/>
          <p:nvPr userDrawn="1"/>
        </p:nvGrpSpPr>
        <p:grpSpPr>
          <a:xfrm>
            <a:off x="-6579188" y="-442650"/>
            <a:ext cx="24301095" cy="7743300"/>
            <a:chOff x="-6579190" y="-442650"/>
            <a:chExt cx="24301094" cy="774330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20559EC-4EB6-4FFC-BA4B-77E5EE3A3264}"/>
                </a:ext>
              </a:extLst>
            </p:cNvPr>
            <p:cNvGrpSpPr/>
            <p:nvPr userDrawn="1"/>
          </p:nvGrpSpPr>
          <p:grpSpPr>
            <a:xfrm>
              <a:off x="-6579190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C359DF13-6345-4A10-9310-ECFD95073DE8}"/>
                  </a:ext>
                </a:extLst>
              </p:cNvPr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5E192DED-6983-47E8-BF20-14E9D79EFA5A}"/>
                  </a:ext>
                </a:extLst>
              </p:cNvPr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01306418-E399-4C53-8148-C1633E634657}"/>
                  </a:ext>
                </a:extLst>
              </p:cNvPr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D0BB47AE-B43B-444E-A2C1-66A9499BBF1F}"/>
                  </a:ext>
                </a:extLst>
              </p:cNvPr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A5D7730E-8681-4FFA-8C40-0AB9F3BC3A27}"/>
                  </a:ext>
                </a:extLst>
              </p:cNvPr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09615465-BFD4-44C6-AD9A-82D8DB3FC363}"/>
                  </a:ext>
                </a:extLst>
              </p:cNvPr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7D2A028D-5614-4888-9E14-ED4264B9DEA1}"/>
                  </a:ext>
                </a:extLst>
              </p:cNvPr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BAFE057D-F9AE-49F9-A2A0-566715E42276}"/>
                  </a:ext>
                </a:extLst>
              </p:cNvPr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21B88C56-EB2F-4BF6-A4B1-48170E165E6E}"/>
                  </a:ext>
                </a:extLst>
              </p:cNvPr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A355B8D5-700E-41D3-8567-F0E69FE32E57}"/>
                  </a:ext>
                </a:extLst>
              </p:cNvPr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1C937825-8F00-4EA0-8F16-C00B69844DB5}"/>
                  </a:ext>
                </a:extLst>
              </p:cNvPr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4439058D-3013-4AA5-A955-5F12C1F48BC9}"/>
                  </a:ext>
                </a:extLst>
              </p:cNvPr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A1CBF332-3B35-4F82-8DF9-9F25F8C57F3F}"/>
                  </a:ext>
                </a:extLst>
              </p:cNvPr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FB713327-BADA-47CE-8E3A-2276A2431F5C}"/>
                  </a:ext>
                </a:extLst>
              </p:cNvPr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5F40F1B2-2FB5-485F-8FDC-3BD0B05CE225}"/>
                  </a:ext>
                </a:extLst>
              </p:cNvPr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341D72CC-5838-4128-A2E1-CDFF26094F56}"/>
                  </a:ext>
                </a:extLst>
              </p:cNvPr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875135E7-2243-40DA-8EDE-BB422689AE20}"/>
                  </a:ext>
                </a:extLst>
              </p:cNvPr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607FACA7-BA3B-4AA5-869B-D01F9CE40684}"/>
                  </a:ext>
                </a:extLst>
              </p:cNvPr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691CA83A-E929-41E2-9C5C-3347DDAF2D10}"/>
                  </a:ext>
                </a:extLst>
              </p:cNvPr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90051558-2BF0-4447-82D3-35D52FC1034C}"/>
                  </a:ext>
                </a:extLst>
              </p:cNvPr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D7DE405-0F67-48B6-A006-A5A5216DC6C5}"/>
                </a:ext>
              </a:extLst>
            </p:cNvPr>
            <p:cNvGrpSpPr/>
            <p:nvPr userDrawn="1"/>
          </p:nvGrpSpPr>
          <p:grpSpPr>
            <a:xfrm>
              <a:off x="1877525" y="-442650"/>
              <a:ext cx="15844379" cy="7743300"/>
              <a:chOff x="-7074490" y="-442650"/>
              <a:chExt cx="15844379" cy="7743300"/>
            </a:xfrm>
          </p:grpSpPr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93606859-2206-4B75-969D-241A7DF82DF2}"/>
                  </a:ext>
                </a:extLst>
              </p:cNvPr>
              <p:cNvSpPr/>
              <p:nvPr/>
            </p:nvSpPr>
            <p:spPr>
              <a:xfrm>
                <a:off x="959389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7FFFF5AA-097D-4CEC-ACF9-EC0AB52009B1}"/>
                  </a:ext>
                </a:extLst>
              </p:cNvPr>
              <p:cNvSpPr/>
              <p:nvPr/>
            </p:nvSpPr>
            <p:spPr>
              <a:xfrm>
                <a:off x="536553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2E277470-CBB2-4175-A1AD-0C3B295DBD12}"/>
                  </a:ext>
                </a:extLst>
              </p:cNvPr>
              <p:cNvSpPr/>
              <p:nvPr/>
            </p:nvSpPr>
            <p:spPr>
              <a:xfrm>
                <a:off x="1137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D5DFAC0A-F7A9-4DCE-B093-A8E2D234C7FD}"/>
                  </a:ext>
                </a:extLst>
              </p:cNvPr>
              <p:cNvSpPr/>
              <p:nvPr/>
            </p:nvSpPr>
            <p:spPr>
              <a:xfrm>
                <a:off x="-309118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1C1B310E-13A9-438C-9E1C-AE21AB43A884}"/>
                  </a:ext>
                </a:extLst>
              </p:cNvPr>
              <p:cNvSpPr/>
              <p:nvPr/>
            </p:nvSpPr>
            <p:spPr>
              <a:xfrm>
                <a:off x="-731954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id="{60366B5F-F1D4-4983-A00A-C1359976A73F}"/>
                  </a:ext>
                </a:extLst>
              </p:cNvPr>
              <p:cNvSpPr/>
              <p:nvPr/>
            </p:nvSpPr>
            <p:spPr>
              <a:xfrm>
                <a:off x="-1154790" y="-442650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62489E71-B0C2-4CE9-A6FB-2216DE6F8936}"/>
                  </a:ext>
                </a:extLst>
              </p:cNvPr>
              <p:cNvSpPr/>
              <p:nvPr/>
            </p:nvSpPr>
            <p:spPr>
              <a:xfrm>
                <a:off x="-1577625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id="{F8DAF40B-A80B-4666-A5B6-FB55CB812A50}"/>
                  </a:ext>
                </a:extLst>
              </p:cNvPr>
              <p:cNvSpPr/>
              <p:nvPr/>
            </p:nvSpPr>
            <p:spPr>
              <a:xfrm>
                <a:off x="-200046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42DF3D89-091E-404E-96C0-86FBCD939B82}"/>
                  </a:ext>
                </a:extLst>
              </p:cNvPr>
              <p:cNvSpPr/>
              <p:nvPr/>
            </p:nvSpPr>
            <p:spPr>
              <a:xfrm>
                <a:off x="-242329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19DA00A6-17DC-4FE9-926E-2F46CF5E082E}"/>
                  </a:ext>
                </a:extLst>
              </p:cNvPr>
              <p:cNvSpPr/>
              <p:nvPr/>
            </p:nvSpPr>
            <p:spPr>
              <a:xfrm>
                <a:off x="-284613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任意多边形: 形状 23">
                <a:extLst>
                  <a:ext uri="{FF2B5EF4-FFF2-40B4-BE49-F238E27FC236}">
                    <a16:creationId xmlns:a16="http://schemas.microsoft.com/office/drawing/2014/main" id="{77293C95-BC7E-418F-89F8-A2660EECFA7C}"/>
                  </a:ext>
                </a:extLst>
              </p:cNvPr>
              <p:cNvSpPr/>
              <p:nvPr/>
            </p:nvSpPr>
            <p:spPr>
              <a:xfrm>
                <a:off x="-326896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363CDF01-EF88-4B3B-91EC-F394E77C012A}"/>
                  </a:ext>
                </a:extLst>
              </p:cNvPr>
              <p:cNvSpPr/>
              <p:nvPr/>
            </p:nvSpPr>
            <p:spPr>
              <a:xfrm>
                <a:off x="-369180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E7BBA8D8-949F-4FA2-8EE0-2086BFE88228}"/>
                  </a:ext>
                </a:extLst>
              </p:cNvPr>
              <p:cNvSpPr/>
              <p:nvPr/>
            </p:nvSpPr>
            <p:spPr>
              <a:xfrm>
                <a:off x="-411464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E83A8FDC-A762-4D66-B97D-DB263B139C70}"/>
                  </a:ext>
                </a:extLst>
              </p:cNvPr>
              <p:cNvSpPr/>
              <p:nvPr/>
            </p:nvSpPr>
            <p:spPr>
              <a:xfrm>
                <a:off x="-4537476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id="{441319D0-3BF2-49FA-B802-279400E431D3}"/>
                  </a:ext>
                </a:extLst>
              </p:cNvPr>
              <p:cNvSpPr/>
              <p:nvPr/>
            </p:nvSpPr>
            <p:spPr>
              <a:xfrm>
                <a:off x="-4960311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id="{74B4DF40-ADCA-4C8E-93DC-454461DCBA6F}"/>
                  </a:ext>
                </a:extLst>
              </p:cNvPr>
              <p:cNvSpPr/>
              <p:nvPr/>
            </p:nvSpPr>
            <p:spPr>
              <a:xfrm>
                <a:off x="-5383147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id="{FACF7D4B-6B86-447B-8570-736974D14D24}"/>
                  </a:ext>
                </a:extLst>
              </p:cNvPr>
              <p:cNvSpPr/>
              <p:nvPr/>
            </p:nvSpPr>
            <p:spPr>
              <a:xfrm>
                <a:off x="-5805983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id="{4DACF3AB-567C-4481-A2B8-B00C56ED4B6D}"/>
                  </a:ext>
                </a:extLst>
              </p:cNvPr>
              <p:cNvSpPr/>
              <p:nvPr/>
            </p:nvSpPr>
            <p:spPr>
              <a:xfrm>
                <a:off x="-6228818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6D16A71F-6E77-4BA1-9486-FF79B1BF7749}"/>
                  </a:ext>
                </a:extLst>
              </p:cNvPr>
              <p:cNvSpPr/>
              <p:nvPr/>
            </p:nvSpPr>
            <p:spPr>
              <a:xfrm>
                <a:off x="-6651654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03F6AA43-D276-4829-8387-917A9388E6FA}"/>
                  </a:ext>
                </a:extLst>
              </p:cNvPr>
              <p:cNvSpPr/>
              <p:nvPr/>
            </p:nvSpPr>
            <p:spPr>
              <a:xfrm>
                <a:off x="-7074490" y="-442649"/>
                <a:ext cx="7810500" cy="7743299"/>
              </a:xfrm>
              <a:custGeom>
                <a:avLst/>
                <a:gdLst>
                  <a:gd name="connsiteX0" fmla="*/ 0 w 7810500"/>
                  <a:gd name="connsiteY0" fmla="*/ 175533 h 6976383"/>
                  <a:gd name="connsiteX1" fmla="*/ 2533650 w 7810500"/>
                  <a:gd name="connsiteY1" fmla="*/ 594633 h 6976383"/>
                  <a:gd name="connsiteX2" fmla="*/ 4991100 w 7810500"/>
                  <a:gd name="connsiteY2" fmla="*/ 5071383 h 6976383"/>
                  <a:gd name="connsiteX3" fmla="*/ 7810500 w 7810500"/>
                  <a:gd name="connsiteY3" fmla="*/ 6976383 h 697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00" h="6976383">
                    <a:moveTo>
                      <a:pt x="0" y="175533"/>
                    </a:moveTo>
                    <a:cubicBezTo>
                      <a:pt x="850900" y="-22905"/>
                      <a:pt x="1701800" y="-221342"/>
                      <a:pt x="2533650" y="594633"/>
                    </a:cubicBezTo>
                    <a:cubicBezTo>
                      <a:pt x="3365500" y="1410608"/>
                      <a:pt x="4111625" y="4007758"/>
                      <a:pt x="4991100" y="5071383"/>
                    </a:cubicBezTo>
                    <a:cubicBezTo>
                      <a:pt x="5870575" y="6135008"/>
                      <a:pt x="6840537" y="6555695"/>
                      <a:pt x="7810500" y="6976383"/>
                    </a:cubicBezTo>
                  </a:path>
                </a:pathLst>
              </a:custGeom>
              <a:noFill/>
              <a:ln w="12700" cap="flat" cmpd="sng" algn="ctr">
                <a:gradFill flip="none" rotWithShape="1">
                  <a:gsLst>
                    <a:gs pos="0">
                      <a:schemeClr val="bg1">
                        <a:lumMod val="85000"/>
                        <a:alpha val="20000"/>
                      </a:schemeClr>
                    </a:gs>
                    <a:gs pos="100000">
                      <a:schemeClr val="bg1">
                        <a:lumMod val="85000"/>
                        <a:alpha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00">
                  <a:solidFill>
                    <a:schemeClr val="lt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87DAC824-7C65-441B-99D5-C731C1F58132}"/>
              </a:ext>
            </a:extLst>
          </p:cNvPr>
          <p:cNvSpPr/>
          <p:nvPr userDrawn="1"/>
        </p:nvSpPr>
        <p:spPr>
          <a:xfrm>
            <a:off x="-343824" y="714810"/>
            <a:ext cx="1523999" cy="661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F1F2C90-BB39-4679-BD71-4C4882CD3DB8}"/>
              </a:ext>
            </a:extLst>
          </p:cNvPr>
          <p:cNvSpPr/>
          <p:nvPr userDrawn="1"/>
        </p:nvSpPr>
        <p:spPr>
          <a:xfrm>
            <a:off x="0" y="669765"/>
            <a:ext cx="540544" cy="90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9431C9C2-F156-43EC-AD34-1B24C92887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872" y="594222"/>
            <a:ext cx="1656223" cy="683264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lnSpc>
                <a:spcPct val="60000"/>
              </a:lnSpc>
              <a:def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>
              <a:lnSpc>
                <a:spcPct val="80000"/>
              </a:lnSpc>
            </a:pP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dirty="0"/>
              <a:t>showcase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13602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04A57B-F5BB-43F3-B4FB-D9E6FDD5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2350B6-65A5-42F6-B9C7-45F9267DF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ECE3D6-491E-40E4-9004-515191C0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939-ED54-4A75-86EE-AA7601A6D44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B14066-DAD6-43EB-B0B7-0D4335B4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B1FACA-36DC-4F69-9E0C-52D20B77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7B5-2EA7-43A6-98E4-06001B24A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86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C5FB6-0C86-4E09-B7F1-EC31D5D6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2A6089-687F-43E1-895D-7E534B207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103691-7670-4C3B-A6DC-CC4700D1F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FABF7E-BF06-416B-B71D-8AD8168D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939-ED54-4A75-86EE-AA7601A6D44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B0C253-57D9-422F-8917-56ABFE88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735126-8DF9-4C8B-A079-7680448E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7B5-2EA7-43A6-98E4-06001B24A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63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1D7A27-745D-4CAD-A2B2-20520F772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258F60-7991-4F52-86F8-FA590A25D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974DD5-EA07-4C30-9F91-C443B22F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5A14DB-E718-4BE3-B4F4-CC62B60DE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BC3999-3301-40C2-B6C4-68035732C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8945E1-78D0-48B8-8C52-48B00BE9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939-ED54-4A75-86EE-AA7601A6D44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E8CE06-B33E-4059-BE2D-C62961F5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318FA0F-A2B1-4058-BC55-F6F4D081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7B5-2EA7-43A6-98E4-06001B24A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9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D8B83-9BF4-489A-969C-505F847D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FC351C-57D0-4283-91C9-244D4F3FD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939-ED54-4A75-86EE-AA7601A6D44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F979DE-C55C-403B-90F7-0E6EDC94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4928D1-2448-4098-98BB-9D5E98BE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7B5-2EA7-43A6-98E4-06001B24A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05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DA19067-4622-497F-837B-A0BFBC41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939-ED54-4A75-86EE-AA7601A6D44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99B578A-47CA-4ABB-9FC9-9F603E8A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2C00BA-AF18-4324-93FF-7F136859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7B5-2EA7-43A6-98E4-06001B24A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02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1D6D1-3BC9-4F3E-B7C6-706A8D6B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BD3B60-4265-4251-B3BF-18CB26D2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3D2052-2C18-4981-AD75-0E6DFCF9D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7C5893-0EE9-4FFB-ACCF-0F290FB9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939-ED54-4A75-86EE-AA7601A6D44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22DE04-19BD-4F32-92E5-621205C6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4C9F9A-964E-4D09-8102-9E462B21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7B5-2EA7-43A6-98E4-06001B24A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4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C09941-8B64-44CF-8448-B0DFB192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D8BF82-C136-4821-92A9-D64DBEFBB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11053B-42D0-4F7E-AA68-FA31FC59A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9D142D-FE80-4DCB-AC3E-FF94125F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0939-ED54-4A75-86EE-AA7601A6D44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0EA383-7BA8-460D-8D52-4C3DD850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15DE9A-1FC8-49A6-B9CE-C8E22700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27B5-2EA7-43A6-98E4-06001B24A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15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D851C01-43D8-4400-B4ED-57B9D537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DD4ECE-56F8-469C-B46F-4FC1E5850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2F0037-01EC-4793-88AD-49D4DC25B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0939-ED54-4A75-86EE-AA7601A6D44F}" type="datetimeFigureOut">
              <a:rPr lang="zh-CN" altLang="en-US" smtClean="0"/>
              <a:t>2024/11/19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54F583-AFE6-42C3-9E9E-95F3AFDD0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84197E-DCC5-42B6-853F-82F50AA4F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27B5-2EA7-43A6-98E4-06001B24A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3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89013"/>
            <a:ext cx="109728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4696" y="6473829"/>
            <a:ext cx="563033" cy="33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1E61A7B-BC25-4561-AC8B-D1ED4F71016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622300" y="876300"/>
            <a:ext cx="11074400" cy="0"/>
          </a:xfrm>
          <a:prstGeom prst="line">
            <a:avLst/>
          </a:prstGeom>
          <a:noFill/>
          <a:ln w="38100">
            <a:solidFill>
              <a:srgbClr val="295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2800"/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123825"/>
            <a:ext cx="842021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34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4DF368-95D7-4D22-B992-0586BFCEB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7155"/>
            <a:ext cx="9144000" cy="23876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CN" altLang="en-US" sz="5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组长考核报告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4C1824-9D8E-430F-A87F-392ED66F1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5052"/>
            <a:ext cx="9144000" cy="1342748"/>
          </a:xfrm>
        </p:spPr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中微子二组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于泽源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2024-11-20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2650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D8F36-7C5A-472C-B3A1-331F189F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本人研究任务完成情况（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FCD40A-14A0-4EB1-99D3-577E82AFF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989013"/>
            <a:ext cx="11046692" cy="54848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JUNO</a:t>
            </a:r>
            <a:r>
              <a:rPr lang="zh-CN" altLang="en-US" dirty="0">
                <a:solidFill>
                  <a:srgbClr val="FF0000"/>
                </a:solidFill>
              </a:rPr>
              <a:t>物理分析 </a:t>
            </a:r>
            <a:r>
              <a:rPr lang="en-US" altLang="zh-CN" dirty="0"/>
              <a:t>0.4 ETF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作为</a:t>
            </a:r>
            <a:r>
              <a:rPr lang="en-US" altLang="zh-CN" dirty="0"/>
              <a:t>ACC</a:t>
            </a:r>
            <a:r>
              <a:rPr lang="zh-CN" altLang="en-US" dirty="0"/>
              <a:t>成员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组织高能所内分析月会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制定合作组会期间的物理分会日程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和其他成员共同监督合作组内的分析组进展，完成</a:t>
            </a:r>
            <a:r>
              <a:rPr lang="en-US" altLang="zh-CN" dirty="0"/>
              <a:t>AFG</a:t>
            </a:r>
            <a:r>
              <a:rPr lang="zh-CN" altLang="en-US"/>
              <a:t>换届</a:t>
            </a: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F1967A-471D-4F85-8B75-EE412AE1A7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8E642-D2F6-4408-9911-C5263A4DF56C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195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FAD9A0-0C9C-401B-ACDB-B0ADB989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经费和其他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899A81-3BF8-44D8-A46F-EFA8B7844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运行中经费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科技部重点研发计划，</a:t>
            </a:r>
            <a:r>
              <a:rPr lang="en-US" altLang="zh-CN" dirty="0"/>
              <a:t>2023</a:t>
            </a:r>
            <a:r>
              <a:rPr lang="zh-CN" altLang="en-US" dirty="0"/>
              <a:t>年项目课题</a:t>
            </a:r>
            <a:r>
              <a:rPr lang="en-US" altLang="zh-CN" dirty="0"/>
              <a:t>2</a:t>
            </a:r>
            <a:r>
              <a:rPr lang="zh-CN" altLang="en-US" dirty="0"/>
              <a:t>，中微子质量顺序研究，约</a:t>
            </a:r>
            <a:r>
              <a:rPr lang="en-US" altLang="zh-CN" dirty="0"/>
              <a:t>320</a:t>
            </a:r>
            <a:r>
              <a:rPr lang="zh-CN" altLang="en-US" dirty="0"/>
              <a:t>万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申请中经费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基金委优青，没进答辩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青促会优秀会员，明天答辩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会议组织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JUNO</a:t>
            </a:r>
            <a:r>
              <a:rPr lang="zh-CN" altLang="en-US" dirty="0"/>
              <a:t>合作组会的物理</a:t>
            </a:r>
            <a:r>
              <a:rPr lang="en-US" altLang="zh-CN" dirty="0"/>
              <a:t>session</a:t>
            </a:r>
            <a:r>
              <a:rPr lang="zh-CN" altLang="en-US" dirty="0"/>
              <a:t>安排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青岛高能物理大会的第四分会组织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5904F1-DB46-4DF0-8865-43190046D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8E642-D2F6-4408-9911-C5263A4DF56C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048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E842DC-01FE-47F5-80AC-B63AD52E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存在问题和下年度工作计划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038A7E-DD2F-486E-89CD-3C1DE3199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FF"/>
                </a:solidFill>
              </a:rPr>
              <a:t>存在问题</a:t>
            </a:r>
            <a:endParaRPr lang="en-US" altLang="zh-CN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dirty="0"/>
              <a:t>工程马上结束，要再组织组内的分析力量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需要提高组内基金申请书的质量，增强竞争性经费的竞争力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需要更好的培养学生和博后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FF"/>
                </a:solidFill>
              </a:rPr>
              <a:t>下年度计划</a:t>
            </a:r>
            <a:endParaRPr lang="en-US" altLang="zh-CN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、全力完成</a:t>
            </a:r>
            <a:r>
              <a:rPr lang="en-US" altLang="zh-CN" dirty="0"/>
              <a:t>JUNO</a:t>
            </a:r>
            <a:r>
              <a:rPr lang="zh-CN" altLang="en-US" dirty="0"/>
              <a:t>灌装和调试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、合作组织</a:t>
            </a:r>
            <a:r>
              <a:rPr lang="en-US" altLang="zh-CN" dirty="0"/>
              <a:t>JUNO</a:t>
            </a:r>
            <a:r>
              <a:rPr lang="zh-CN" altLang="en-US" dirty="0"/>
              <a:t>物理分析，为物理成果产出做好准备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33ADB7-8F3C-4159-836F-12A5686CB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8E642-D2F6-4408-9911-C5263A4DF56C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946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40B5BF-F02A-4895-A4BE-290B2E31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中微子二组人员和任务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399A97-9424-48DA-8328-817370F54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8E642-D2F6-4408-9911-C5263A4DF56C}" type="slidenum">
              <a:rPr kumimoji="0" lang="en-US" altLang="zh-CN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4A21739-FFE8-4B02-8200-6E238BED9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12" y="1121797"/>
            <a:ext cx="9797016" cy="127913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目前</a:t>
            </a:r>
            <a:r>
              <a:rPr lang="en-US" altLang="zh-CN" dirty="0"/>
              <a:t>11</a:t>
            </a:r>
            <a:r>
              <a:rPr lang="zh-CN" altLang="en-US" dirty="0"/>
              <a:t>位职工（</a:t>
            </a:r>
            <a:r>
              <a:rPr lang="en-US" altLang="zh-CN" dirty="0"/>
              <a:t>2</a:t>
            </a:r>
            <a:r>
              <a:rPr lang="zh-CN" altLang="en-US" dirty="0"/>
              <a:t>正高 </a:t>
            </a:r>
            <a:r>
              <a:rPr lang="en-US" altLang="zh-CN" dirty="0"/>
              <a:t>1</a:t>
            </a:r>
            <a:r>
              <a:rPr lang="zh-CN" altLang="en-US" dirty="0"/>
              <a:t>特聘青年 </a:t>
            </a:r>
            <a:r>
              <a:rPr lang="en-US" altLang="zh-CN" dirty="0"/>
              <a:t>7</a:t>
            </a:r>
            <a:r>
              <a:rPr lang="zh-CN" altLang="en-US" dirty="0"/>
              <a:t>副高</a:t>
            </a:r>
            <a:r>
              <a:rPr lang="en-US" altLang="zh-CN" dirty="0"/>
              <a:t> 1</a:t>
            </a:r>
            <a:r>
              <a:rPr lang="zh-CN" altLang="en-US" dirty="0"/>
              <a:t>初级 ）</a:t>
            </a:r>
            <a:endParaRPr lang="en-US" altLang="zh-CN" dirty="0"/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369DC3F0-BABC-4BEA-ACC2-C9BA78A18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685692"/>
              </p:ext>
            </p:extLst>
          </p:nvPr>
        </p:nvGraphicFramePr>
        <p:xfrm>
          <a:off x="250816" y="2185228"/>
          <a:ext cx="5318711" cy="351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64FBDFB0-61E7-457B-94A5-1D58416F3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044042"/>
              </p:ext>
            </p:extLst>
          </p:nvPr>
        </p:nvGraphicFramePr>
        <p:xfrm>
          <a:off x="5892262" y="2172201"/>
          <a:ext cx="5837920" cy="351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457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7BDC0-7D5C-4AFF-B300-F07EC1B5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任务完成情况（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31FA74-7DFB-4FAE-80E2-A0552DEE2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大亚湾实验物理分析 </a:t>
            </a:r>
            <a:r>
              <a:rPr lang="zh-CN" altLang="en-US" dirty="0"/>
              <a:t>于泽源 </a:t>
            </a:r>
            <a:r>
              <a:rPr lang="en-US" altLang="zh-CN" dirty="0"/>
              <a:t>0.2 FTE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DEDB29-723B-43C2-8809-13229DA60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8E642-D2F6-4408-9911-C5263A4DF56C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3A346B9-FD5E-4920-8A37-E351E2E61212}"/>
              </a:ext>
            </a:extLst>
          </p:cNvPr>
          <p:cNvSpPr txBox="1"/>
          <p:nvPr/>
        </p:nvSpPr>
        <p:spPr>
          <a:xfrm>
            <a:off x="615340" y="1703444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经过多年努力，完成了基于中子氢俘获的振荡分析。高能所在本底研究、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fitter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校验等方面做出重要贡献</a:t>
            </a:r>
            <a:endParaRPr lang="en-US" altLang="zh-CN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340902-D954-4851-99CD-B20FD7860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831390"/>
            <a:ext cx="5853947" cy="200395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F0A4AD0-289C-4DEB-B2DE-567E1B7F7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8" y="2331973"/>
            <a:ext cx="4875676" cy="219405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C2E07C6-CB6F-4CA1-B046-87C6DE1E7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307" y="2331973"/>
            <a:ext cx="5132072" cy="310975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2AEA739D-635D-48F8-9BB3-152B0584887D}"/>
              </a:ext>
            </a:extLst>
          </p:cNvPr>
          <p:cNvSpPr txBox="1"/>
          <p:nvPr/>
        </p:nvSpPr>
        <p:spPr>
          <a:xfrm>
            <a:off x="6787307" y="1857332"/>
            <a:ext cx="4747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于泽源受邀在国际中微子大会上做</a:t>
            </a:r>
            <a:r>
              <a:rPr lang="el-GR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θ</a:t>
            </a: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13</a:t>
            </a:r>
            <a:r>
              <a:rPr lang="zh-CN" altLang="en-US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综述报告</a:t>
            </a:r>
            <a:endParaRPr lang="en-US" altLang="zh-CN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B5A377C-354C-4DB9-A1A4-36AC7A8CE098}"/>
              </a:ext>
            </a:extLst>
          </p:cNvPr>
          <p:cNvSpPr txBox="1"/>
          <p:nvPr/>
        </p:nvSpPr>
        <p:spPr>
          <a:xfrm>
            <a:off x="363810" y="4630389"/>
            <a:ext cx="398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月，文章发表于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PRL</a:t>
            </a:r>
          </a:p>
        </p:txBody>
      </p:sp>
    </p:spTree>
    <p:extLst>
      <p:ext uri="{BB962C8B-B14F-4D97-AF65-F5344CB8AC3E}">
        <p14:creationId xmlns:p14="http://schemas.microsoft.com/office/powerpoint/2010/main" val="82927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7BDC0-7D5C-4AFF-B300-F07EC1B5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任务完成情况（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31FA74-7DFB-4FAE-80E2-A0552DEE2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JUNO</a:t>
            </a:r>
            <a:r>
              <a:rPr lang="zh-CN" altLang="en-US" dirty="0">
                <a:solidFill>
                  <a:srgbClr val="FF0000"/>
                </a:solidFill>
              </a:rPr>
              <a:t>反符合系统建设 </a:t>
            </a:r>
            <a:r>
              <a:rPr lang="en-US" altLang="zh-CN" dirty="0"/>
              <a:t> 5.1 FTE</a:t>
            </a:r>
          </a:p>
          <a:p>
            <a:pPr lvl="1"/>
            <a:r>
              <a:rPr lang="zh-CN" altLang="en-US" dirty="0"/>
              <a:t>杨长根 </a:t>
            </a:r>
            <a:r>
              <a:rPr lang="en-US" altLang="zh-CN" dirty="0"/>
              <a:t>(0.5)</a:t>
            </a:r>
            <a:r>
              <a:rPr lang="zh-CN" altLang="en-US" dirty="0"/>
              <a:t>、路浩奇</a:t>
            </a:r>
            <a:r>
              <a:rPr lang="en-US" altLang="zh-CN" dirty="0"/>
              <a:t>(0.5) </a:t>
            </a:r>
            <a:r>
              <a:rPr lang="zh-CN" altLang="en-US" dirty="0"/>
              <a:t>、关梦云</a:t>
            </a:r>
            <a:r>
              <a:rPr lang="en-US" altLang="zh-CN" dirty="0"/>
              <a:t>(0.8) </a:t>
            </a:r>
            <a:r>
              <a:rPr lang="zh-CN" altLang="en-US" dirty="0"/>
              <a:t>、刘金昌</a:t>
            </a:r>
            <a:r>
              <a:rPr lang="en-US" altLang="zh-CN" dirty="0"/>
              <a:t>(1.0) </a:t>
            </a:r>
            <a:r>
              <a:rPr lang="zh-CN" altLang="en-US" dirty="0"/>
              <a:t>、徐吉磊</a:t>
            </a:r>
            <a:r>
              <a:rPr lang="en-US" altLang="zh-CN" dirty="0"/>
              <a:t>(0.5) </a:t>
            </a:r>
            <a:r>
              <a:rPr lang="zh-CN" altLang="en-US" dirty="0"/>
              <a:t>、郭聪</a:t>
            </a:r>
            <a:r>
              <a:rPr lang="en-US" altLang="zh-CN" dirty="0"/>
              <a:t>(0.8) </a:t>
            </a:r>
            <a:r>
              <a:rPr lang="zh-CN" altLang="en-US" dirty="0"/>
              <a:t>、王思博</a:t>
            </a:r>
            <a:r>
              <a:rPr lang="en-US" altLang="zh-CN" dirty="0"/>
              <a:t>(1.0)</a:t>
            </a:r>
            <a:r>
              <a:rPr lang="zh-CN" altLang="en-US" dirty="0"/>
              <a:t>等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全</a:t>
            </a:r>
            <a:r>
              <a:rPr lang="en-US" altLang="zh-CN" dirty="0">
                <a:solidFill>
                  <a:srgbClr val="FF0000"/>
                </a:solidFill>
              </a:rPr>
              <a:t>veto</a:t>
            </a:r>
            <a:r>
              <a:rPr lang="zh-CN" altLang="en-US" dirty="0">
                <a:solidFill>
                  <a:srgbClr val="FF0000"/>
                </a:solidFill>
              </a:rPr>
              <a:t>组都在现场，全力保障</a:t>
            </a:r>
            <a:r>
              <a:rPr lang="en-US" altLang="zh-CN" dirty="0">
                <a:solidFill>
                  <a:srgbClr val="FF0000"/>
                </a:solidFill>
              </a:rPr>
              <a:t>JUNO</a:t>
            </a:r>
            <a:r>
              <a:rPr lang="zh-CN" altLang="en-US" dirty="0">
                <a:solidFill>
                  <a:srgbClr val="FF0000"/>
                </a:solidFill>
              </a:rPr>
              <a:t>收尾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DEDB29-723B-43C2-8809-13229DA60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8E642-D2F6-4408-9911-C5263A4DF56C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2BDC754-90EB-4C84-821D-AB48E0250BB6}"/>
              </a:ext>
            </a:extLst>
          </p:cNvPr>
          <p:cNvSpPr txBox="1"/>
          <p:nvPr/>
        </p:nvSpPr>
        <p:spPr>
          <a:xfrm>
            <a:off x="7100402" y="2886614"/>
            <a:ext cx="28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池壁池底内衬和清洁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0B09272-BA69-4844-B577-66C645FF3ACB}"/>
              </a:ext>
            </a:extLst>
          </p:cNvPr>
          <p:cNvSpPr txBox="1"/>
          <p:nvPr/>
        </p:nvSpPr>
        <p:spPr>
          <a:xfrm>
            <a:off x="7100404" y="3408595"/>
            <a:ext cx="28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Tyvek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反射膜等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37489FB-D2CD-4AFF-86FE-639D88F3EB8E}"/>
              </a:ext>
            </a:extLst>
          </p:cNvPr>
          <p:cNvSpPr txBox="1"/>
          <p:nvPr/>
        </p:nvSpPr>
        <p:spPr>
          <a:xfrm>
            <a:off x="7100404" y="3978928"/>
            <a:ext cx="28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地磁屏蔽线圈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6FD4F89-BED9-47F6-B5B0-4DC60CCC4747}"/>
              </a:ext>
            </a:extLst>
          </p:cNvPr>
          <p:cNvSpPr txBox="1"/>
          <p:nvPr/>
        </p:nvSpPr>
        <p:spPr>
          <a:xfrm>
            <a:off x="7100403" y="4455250"/>
            <a:ext cx="28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及电子学安装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59C80CD-D3CB-4054-8F31-82836989C923}"/>
              </a:ext>
            </a:extLst>
          </p:cNvPr>
          <p:cNvSpPr txBox="1"/>
          <p:nvPr/>
        </p:nvSpPr>
        <p:spPr>
          <a:xfrm>
            <a:off x="7100403" y="4950754"/>
            <a:ext cx="28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超纯水系统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D27BD13-6222-48D5-BCCB-ED0A38E3D26B}"/>
              </a:ext>
            </a:extLst>
          </p:cNvPr>
          <p:cNvSpPr txBox="1"/>
          <p:nvPr/>
        </p:nvSpPr>
        <p:spPr>
          <a:xfrm>
            <a:off x="7100402" y="5509364"/>
            <a:ext cx="28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在线水衰减长度测量系统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CBEA4DC-A0E4-4907-9AAA-A73310D443D2}"/>
              </a:ext>
            </a:extLst>
          </p:cNvPr>
          <p:cNvSpPr txBox="1"/>
          <p:nvPr/>
        </p:nvSpPr>
        <p:spPr>
          <a:xfrm>
            <a:off x="7100402" y="6089916"/>
            <a:ext cx="28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 track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50D728-AB06-490C-A9CC-17A12CFB4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44" y="2651558"/>
            <a:ext cx="5358098" cy="40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6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7BDC0-7D5C-4AFF-B300-F07EC1B5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任务完成情况（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31FA74-7DFB-4FAE-80E2-A0552DEE2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JUNO</a:t>
            </a:r>
            <a:r>
              <a:rPr lang="zh-CN" altLang="en-US" dirty="0">
                <a:solidFill>
                  <a:srgbClr val="FF0000"/>
                </a:solidFill>
              </a:rPr>
              <a:t>探测器安装、调试和运行 </a:t>
            </a:r>
            <a:r>
              <a:rPr lang="en-US" altLang="zh-CN" dirty="0"/>
              <a:t> 2.4 FTE</a:t>
            </a:r>
          </a:p>
          <a:p>
            <a:pPr lvl="1"/>
            <a:r>
              <a:rPr lang="zh-CN" altLang="en-US" dirty="0"/>
              <a:t>杨长根（安装</a:t>
            </a:r>
            <a:r>
              <a:rPr lang="en-US" altLang="zh-CN" dirty="0"/>
              <a:t>0.5</a:t>
            </a:r>
            <a:r>
              <a:rPr lang="zh-CN" altLang="en-US" dirty="0"/>
              <a:t>）、于泽源（调试运行</a:t>
            </a:r>
            <a:r>
              <a:rPr lang="en-US" altLang="zh-CN" dirty="0"/>
              <a:t>0.4</a:t>
            </a:r>
            <a:r>
              <a:rPr lang="zh-CN" altLang="en-US" dirty="0"/>
              <a:t>）、王志民（</a:t>
            </a:r>
            <a:r>
              <a:rPr lang="en-US" altLang="zh-CN" dirty="0"/>
              <a:t>1.0</a:t>
            </a:r>
            <a:r>
              <a:rPr lang="zh-CN" altLang="en-US" dirty="0"/>
              <a:t>）徐吉磊（</a:t>
            </a:r>
            <a:r>
              <a:rPr lang="en-US" altLang="zh-CN" dirty="0"/>
              <a:t>0.5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DEDB29-723B-43C2-8809-13229DA60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8E642-D2F6-4408-9911-C5263A4DF56C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0DA4FC0-AD45-47CE-9C20-B737B7EF5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3" y="1892903"/>
            <a:ext cx="3452729" cy="460363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3A802C0-80A3-4466-B803-851B9D787AF1}"/>
              </a:ext>
            </a:extLst>
          </p:cNvPr>
          <p:cNvSpPr txBox="1"/>
          <p:nvPr/>
        </p:nvSpPr>
        <p:spPr>
          <a:xfrm>
            <a:off x="3881275" y="2006046"/>
            <a:ext cx="2944398" cy="373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制定了调试和运行计划，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今年组织了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次避光测试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协调了在线、离线、计算、分析力量，为真实数据分析和物理成果做好准备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A07468-1543-4B56-B307-B3429EDF1E17}"/>
              </a:ext>
            </a:extLst>
          </p:cNvPr>
          <p:cNvSpPr txBox="1"/>
          <p:nvPr/>
        </p:nvSpPr>
        <p:spPr>
          <a:xfrm>
            <a:off x="7041264" y="2006046"/>
            <a:ext cx="4945627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承担了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OSIRIS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调试运行，共同完成分析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A93AA9-A9F0-4B3D-90C0-6D382240A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64" y="2706671"/>
            <a:ext cx="4945628" cy="26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2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7BDC0-7D5C-4AFF-B300-F07EC1B5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发表学术论文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DEDB29-723B-43C2-8809-13229DA60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8E642-D2F6-4408-9911-C5263A4DF56C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2F149E5-C43A-42D5-A1F8-3AF13E13BD09}"/>
              </a:ext>
            </a:extLst>
          </p:cNvPr>
          <p:cNvSpPr txBox="1">
            <a:spLocks/>
          </p:cNvSpPr>
          <p:nvPr/>
        </p:nvSpPr>
        <p:spPr bwMode="auto">
          <a:xfrm>
            <a:off x="609600" y="989013"/>
            <a:ext cx="10576264" cy="194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1pPr>
            <a:lvl2pPr marL="742950" indent="-285750" algn="l" rtl="0" eaLnBrk="0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2pPr>
            <a:lvl3pPr marL="1143000" indent="-228600" algn="l" rtl="0" eaLnBrk="0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3pPr>
            <a:lvl4pPr marL="1600200" indent="-228600" algn="l" rtl="0" eaLnBrk="0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4pPr>
            <a:lvl5pPr marL="2057400" indent="-228600" algn="l" rtl="0" eaLnBrk="0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kern="0" dirty="0">
                <a:solidFill>
                  <a:srgbClr val="0000FF"/>
                </a:solidFill>
              </a:rPr>
              <a:t>发表学术论文（非合作组文章）</a:t>
            </a:r>
            <a:r>
              <a:rPr lang="en-US" altLang="zh-CN" kern="0" dirty="0">
                <a:solidFill>
                  <a:srgbClr val="0000FF"/>
                </a:solidFill>
              </a:rPr>
              <a:t>15</a:t>
            </a:r>
            <a:r>
              <a:rPr lang="zh-CN" altLang="en-US" kern="0" dirty="0">
                <a:solidFill>
                  <a:srgbClr val="0000FF"/>
                </a:solidFill>
              </a:rPr>
              <a:t>篇，专利一项</a:t>
            </a:r>
            <a:endParaRPr lang="en-US" altLang="zh-CN" kern="0" dirty="0">
              <a:solidFill>
                <a:srgbClr val="0000FF"/>
              </a:solidFill>
            </a:endParaRPr>
          </a:p>
          <a:p>
            <a:pPr lvl="1"/>
            <a:r>
              <a:rPr lang="en-US" altLang="zh-CN" kern="0" dirty="0"/>
              <a:t>22</a:t>
            </a:r>
            <a:r>
              <a:rPr lang="zh-CN" altLang="en-US" kern="0" dirty="0"/>
              <a:t>年</a:t>
            </a:r>
            <a:r>
              <a:rPr lang="en-US" altLang="zh-CN" kern="0" dirty="0"/>
              <a:t>11</a:t>
            </a:r>
            <a:r>
              <a:rPr lang="zh-CN" altLang="en-US" kern="0" dirty="0"/>
              <a:t>篇，</a:t>
            </a:r>
            <a:r>
              <a:rPr lang="en-US" altLang="zh-CN" kern="0" dirty="0"/>
              <a:t>23</a:t>
            </a:r>
            <a:r>
              <a:rPr lang="zh-CN" altLang="en-US" kern="0" dirty="0"/>
              <a:t>年</a:t>
            </a:r>
            <a:r>
              <a:rPr lang="en-US" altLang="zh-CN" kern="0" dirty="0"/>
              <a:t>20</a:t>
            </a:r>
            <a:r>
              <a:rPr lang="zh-CN" altLang="en-US" kern="0" dirty="0"/>
              <a:t>篇，</a:t>
            </a:r>
            <a:r>
              <a:rPr lang="en-US" altLang="zh-CN" kern="0" dirty="0"/>
              <a:t>24</a:t>
            </a:r>
            <a:r>
              <a:rPr lang="zh-CN" altLang="en-US" kern="0" dirty="0"/>
              <a:t>年</a:t>
            </a:r>
            <a:r>
              <a:rPr lang="en-US" altLang="zh-CN" kern="0" dirty="0"/>
              <a:t>15</a:t>
            </a:r>
            <a:r>
              <a:rPr lang="zh-CN" altLang="en-US" kern="0" dirty="0"/>
              <a:t>篇</a:t>
            </a:r>
            <a:endParaRPr lang="en-US" altLang="zh-CN" kern="0" dirty="0"/>
          </a:p>
          <a:p>
            <a:pPr lvl="1"/>
            <a:r>
              <a:rPr lang="zh-CN" altLang="en-US" kern="0" dirty="0"/>
              <a:t>硬件文章为主</a:t>
            </a:r>
            <a:endParaRPr lang="en-US" altLang="zh-CN" kern="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88A96E-6AF2-48D2-863A-25ADC596B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052" y="2475344"/>
            <a:ext cx="4743301" cy="39984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94743DD-B47A-4A37-BD1C-65010B5C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341" y="2475344"/>
            <a:ext cx="3933548" cy="40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6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ABDCE-1686-4C2C-A8C0-8ADFF668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组内工作安排、学术交流、人才培养等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DAB793-28B6-4B95-ADFB-F5B1FFD30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00FF"/>
                </a:solidFill>
              </a:rPr>
              <a:t>工作安排</a:t>
            </a:r>
            <a:endParaRPr lang="en-US" altLang="zh-CN" dirty="0">
              <a:solidFill>
                <a:srgbClr val="0000FF"/>
              </a:solidFill>
            </a:endParaRPr>
          </a:p>
          <a:p>
            <a:pPr lvl="1"/>
            <a:r>
              <a:rPr lang="zh-CN" altLang="en-US" dirty="0"/>
              <a:t>发挥职工各自的长处和经验，承担</a:t>
            </a:r>
            <a:r>
              <a:rPr lang="en-US" altLang="zh-CN" dirty="0"/>
              <a:t>JUNO</a:t>
            </a:r>
            <a:r>
              <a:rPr lang="zh-CN" altLang="en-US" dirty="0"/>
              <a:t>建设运行和分析的重要任务</a:t>
            </a:r>
            <a:endParaRPr lang="en-US" altLang="zh-CN" dirty="0"/>
          </a:p>
          <a:p>
            <a:pPr lvl="1"/>
            <a:r>
              <a:rPr lang="zh-CN" altLang="en-US" dirty="0"/>
              <a:t>通过每周例会总结交流各方面进展和问题</a:t>
            </a:r>
            <a:endParaRPr lang="en-US" altLang="zh-CN" dirty="0"/>
          </a:p>
          <a:p>
            <a:r>
              <a:rPr lang="zh-CN" altLang="en-US" dirty="0">
                <a:solidFill>
                  <a:srgbClr val="0000FF"/>
                </a:solidFill>
              </a:rPr>
              <a:t>学术交流</a:t>
            </a:r>
            <a:endParaRPr lang="en-US" altLang="zh-CN" dirty="0">
              <a:solidFill>
                <a:srgbClr val="0000FF"/>
              </a:solidFill>
            </a:endParaRPr>
          </a:p>
          <a:p>
            <a:pPr lvl="1"/>
            <a:r>
              <a:rPr lang="zh-CN" altLang="en-US" dirty="0"/>
              <a:t>疫情结束后，组内成员积极参加国内外学术会议和研讨会，人均约</a:t>
            </a:r>
            <a:r>
              <a:rPr lang="en-US" altLang="zh-CN" dirty="0"/>
              <a:t>2</a:t>
            </a:r>
            <a:r>
              <a:rPr lang="zh-CN" altLang="en-US" dirty="0"/>
              <a:t>次</a:t>
            </a:r>
            <a:endParaRPr lang="en-US" altLang="zh-CN" dirty="0"/>
          </a:p>
          <a:p>
            <a:r>
              <a:rPr lang="zh-CN" altLang="en-US" dirty="0">
                <a:solidFill>
                  <a:srgbClr val="0000FF"/>
                </a:solidFill>
              </a:rPr>
              <a:t>人才培养</a:t>
            </a:r>
            <a:endParaRPr lang="en-US" altLang="zh-CN" dirty="0">
              <a:solidFill>
                <a:srgbClr val="0000FF"/>
              </a:solidFill>
            </a:endParaRPr>
          </a:p>
          <a:p>
            <a:pPr lvl="1"/>
            <a:r>
              <a:rPr lang="zh-CN" altLang="en-US" dirty="0"/>
              <a:t>博士毕业</a:t>
            </a:r>
            <a:r>
              <a:rPr lang="en-US" altLang="zh-CN" dirty="0"/>
              <a:t>3</a:t>
            </a:r>
            <a:r>
              <a:rPr lang="zh-CN" altLang="en-US" dirty="0"/>
              <a:t>人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FC7F16-44E6-4A60-985F-3CB91339B5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8E642-D2F6-4408-9911-C5263A4DF56C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7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7BDC0-7D5C-4AFF-B300-F07EC1B5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本人研究任务完成情况（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31FA74-7DFB-4FAE-80E2-A0552DEE2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</a:rPr>
              <a:t>大亚湾实验物理分析</a:t>
            </a:r>
            <a:r>
              <a:rPr lang="zh-CN" altLang="en-US" dirty="0"/>
              <a:t> </a:t>
            </a:r>
            <a:r>
              <a:rPr lang="en-US" altLang="zh-CN" dirty="0"/>
              <a:t>0.2 FTE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DEDB29-723B-43C2-8809-13229DA60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8E642-D2F6-4408-9911-C5263A4DF56C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31A209E-9190-4AB3-B1C1-94F7031FD51C}"/>
              </a:ext>
            </a:extLst>
          </p:cNvPr>
          <p:cNvSpPr txBox="1"/>
          <p:nvPr/>
        </p:nvSpPr>
        <p:spPr>
          <a:xfrm>
            <a:off x="615340" y="1703444"/>
            <a:ext cx="540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经过多年努力，完成了基于中子氢俘获的振荡分析。高能所在本底研究、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fitter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校验等方面做出重要贡献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1FF1E5C-53CD-4CB3-A241-E4BDDB9A0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831390"/>
            <a:ext cx="5853947" cy="200395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3159B9C-5713-4AD5-97F3-E027B6F6D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8" y="2331973"/>
            <a:ext cx="4875676" cy="219405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DD85121-419D-491D-8E6F-027DF320C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307" y="2331973"/>
            <a:ext cx="5132072" cy="3109751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F2322E3-F438-43AD-9CC6-55370F8FE5C8}"/>
              </a:ext>
            </a:extLst>
          </p:cNvPr>
          <p:cNvSpPr txBox="1"/>
          <p:nvPr/>
        </p:nvSpPr>
        <p:spPr>
          <a:xfrm>
            <a:off x="6787307" y="1857332"/>
            <a:ext cx="4747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于泽源受邀在国际中微子大会上做</a:t>
            </a:r>
            <a:r>
              <a:rPr lang="el-GR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θ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综述报告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67CCA34-D558-4F89-B5EA-4ADBB83F261D}"/>
              </a:ext>
            </a:extLst>
          </p:cNvPr>
          <p:cNvSpPr txBox="1"/>
          <p:nvPr/>
        </p:nvSpPr>
        <p:spPr>
          <a:xfrm>
            <a:off x="363810" y="4630389"/>
            <a:ext cx="398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月，文章发表于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PRL</a:t>
            </a:r>
          </a:p>
        </p:txBody>
      </p:sp>
    </p:spTree>
    <p:extLst>
      <p:ext uri="{BB962C8B-B14F-4D97-AF65-F5344CB8AC3E}">
        <p14:creationId xmlns:p14="http://schemas.microsoft.com/office/powerpoint/2010/main" val="284898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17BDC0-7D5C-4AFF-B300-F07EC1B5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本人研究任务完成情况（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31FA74-7DFB-4FAE-80E2-A0552DEE2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JUNO</a:t>
            </a:r>
            <a:r>
              <a:rPr lang="zh-CN" altLang="en-US" dirty="0">
                <a:solidFill>
                  <a:srgbClr val="FF0000"/>
                </a:solidFill>
              </a:rPr>
              <a:t>调试运行 </a:t>
            </a:r>
            <a:r>
              <a:rPr lang="en-US" altLang="zh-CN" dirty="0"/>
              <a:t>0.4 FTE</a:t>
            </a:r>
          </a:p>
          <a:p>
            <a:r>
              <a:rPr lang="zh-CN" altLang="en-US" dirty="0"/>
              <a:t>以</a:t>
            </a:r>
            <a:r>
              <a:rPr lang="en-US" altLang="zh-CN" dirty="0"/>
              <a:t>6</a:t>
            </a:r>
            <a:r>
              <a:rPr lang="zh-CN" altLang="en-US" dirty="0"/>
              <a:t>次避光测试为抓手，以</a:t>
            </a:r>
            <a:r>
              <a:rPr lang="en-US" altLang="zh-CN" dirty="0"/>
              <a:t>PMT</a:t>
            </a:r>
            <a:r>
              <a:rPr lang="zh-CN" altLang="en-US" dirty="0"/>
              <a:t>的电荷、时间测量为核心</a:t>
            </a:r>
            <a:endParaRPr lang="en-US" altLang="zh-CN" dirty="0"/>
          </a:p>
          <a:p>
            <a:pPr lvl="1"/>
            <a:r>
              <a:rPr lang="zh-CN" altLang="en-US" dirty="0"/>
              <a:t>协调安装、在线、离线、计算、分析团队开展基于</a:t>
            </a:r>
            <a:r>
              <a:rPr lang="en-US" altLang="zh-CN" dirty="0"/>
              <a:t>dry-run</a:t>
            </a:r>
            <a:r>
              <a:rPr lang="zh-CN" altLang="en-US" dirty="0"/>
              <a:t>真实数据的演练，为</a:t>
            </a:r>
            <a:r>
              <a:rPr lang="en-US" altLang="zh-CN" dirty="0"/>
              <a:t>JUNO</a:t>
            </a:r>
            <a:r>
              <a:rPr lang="zh-CN" altLang="en-US" dirty="0"/>
              <a:t>数据分析和物理成果做准备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对接汇总各系统的需求</a:t>
            </a:r>
            <a:endParaRPr lang="en-US" altLang="zh-CN" dirty="0"/>
          </a:p>
          <a:p>
            <a:pPr lvl="1"/>
            <a:r>
              <a:rPr lang="zh-CN" altLang="en-US" dirty="0"/>
              <a:t>把物理需求讲给硬件和在线系统</a:t>
            </a:r>
            <a:endParaRPr lang="en-US" altLang="zh-CN" dirty="0"/>
          </a:p>
          <a:p>
            <a:pPr lvl="1"/>
            <a:r>
              <a:rPr lang="zh-CN" altLang="en-US" dirty="0"/>
              <a:t>把测试中发现的问题、现象和条件限制翻译给物理组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针对安装即将结束，制定调试</a:t>
            </a:r>
            <a:r>
              <a:rPr lang="en-US" altLang="zh-CN" dirty="0"/>
              <a:t>CPM</a:t>
            </a:r>
            <a:r>
              <a:rPr lang="zh-CN" altLang="en-US" dirty="0"/>
              <a:t>，要求各组遵照执行</a:t>
            </a:r>
            <a:endParaRPr lang="en-US" altLang="zh-CN" dirty="0"/>
          </a:p>
          <a:p>
            <a:pPr lvl="1"/>
            <a:r>
              <a:rPr lang="zh-CN" altLang="en-US" dirty="0"/>
              <a:t>每周捋一遍计划</a:t>
            </a:r>
            <a:endParaRPr lang="en-US" altLang="zh-CN" dirty="0"/>
          </a:p>
          <a:p>
            <a:pPr lvl="1"/>
            <a:r>
              <a:rPr lang="zh-CN" altLang="en-US" dirty="0"/>
              <a:t>发现了不少各系统之间遗漏的接口，督促完成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DEDB29-723B-43C2-8809-13229DA60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8E642-D2F6-4408-9911-C5263A4DF56C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7836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内容">
  <a:themeElements>
    <a:clrScheme name="内容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内容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>
            <a:alpha val="0"/>
          </a:srgbClr>
        </a:solidFill>
        <a:ln>
          <a:solidFill>
            <a:srgbClr val="FFC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rgbClr val="0070C0"/>
          </a:solidFill>
          <a:tailEnd type="triangle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内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内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内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753</Words>
  <Application>Microsoft Office PowerPoint</Application>
  <PresentationFormat>宽屏</PresentationFormat>
  <Paragraphs>96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内容</vt:lpstr>
      <vt:lpstr>组长考核报告</vt:lpstr>
      <vt:lpstr>中微子二组人员和任务</vt:lpstr>
      <vt:lpstr>任务完成情况（1）</vt:lpstr>
      <vt:lpstr>任务完成情况（2）</vt:lpstr>
      <vt:lpstr>任务完成情况（3）</vt:lpstr>
      <vt:lpstr>发表学术论文</vt:lpstr>
      <vt:lpstr>组内工作安排、学术交流、人才培养等</vt:lpstr>
      <vt:lpstr>本人研究任务完成情况（1）</vt:lpstr>
      <vt:lpstr>本人研究任务完成情况（2）</vt:lpstr>
      <vt:lpstr>本人研究任务完成情况（3）</vt:lpstr>
      <vt:lpstr>经费和其他</vt:lpstr>
      <vt:lpstr>存在问题和下年度工作计划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2023年8-9月联调进展</dc:title>
  <dc:creator>于 泽源</dc:creator>
  <cp:lastModifiedBy>于 泽源</cp:lastModifiedBy>
  <cp:revision>142</cp:revision>
  <dcterms:created xsi:type="dcterms:W3CDTF">2023-09-25T11:19:23Z</dcterms:created>
  <dcterms:modified xsi:type="dcterms:W3CDTF">2024-11-19T06:08:21Z</dcterms:modified>
</cp:coreProperties>
</file>