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06" r:id="rId3"/>
    <p:sldId id="314" r:id="rId4"/>
    <p:sldId id="299" r:id="rId5"/>
    <p:sldId id="341" r:id="rId6"/>
    <p:sldId id="363" r:id="rId7"/>
    <p:sldId id="365" r:id="rId8"/>
    <p:sldId id="342" r:id="rId9"/>
    <p:sldId id="357" r:id="rId10"/>
    <p:sldId id="370" r:id="rId11"/>
    <p:sldId id="369" r:id="rId12"/>
    <p:sldId id="346" r:id="rId13"/>
    <p:sldId id="345" r:id="rId14"/>
    <p:sldId id="374" r:id="rId15"/>
    <p:sldId id="348" r:id="rId16"/>
    <p:sldId id="325" r:id="rId17"/>
    <p:sldId id="366" r:id="rId18"/>
    <p:sldId id="323" r:id="rId19"/>
    <p:sldId id="364" r:id="rId20"/>
    <p:sldId id="326" r:id="rId21"/>
  </p:sldIdLst>
  <p:sldSz cx="9144000" cy="6858000" type="screen4x3"/>
  <p:notesSz cx="6858000" cy="9144000"/>
  <p:defaultTextStyle>
    <a:defPPr>
      <a:defRPr lang="zh-CN"/>
    </a:defPPr>
    <a:lvl1pPr algn="l" rtl="0" fontAlgn="base">
      <a:spcBef>
        <a:spcPct val="0"/>
      </a:spcBef>
      <a:spcAft>
        <a:spcPct val="0"/>
      </a:spcAft>
      <a:defRPr kern="1200" baseline="-25000">
        <a:solidFill>
          <a:schemeClr val="tx1"/>
        </a:solidFill>
        <a:latin typeface="Arial" charset="0"/>
        <a:ea typeface="宋体" pitchFamily="2" charset="-122"/>
        <a:cs typeface="+mn-cs"/>
      </a:defRPr>
    </a:lvl1pPr>
    <a:lvl2pPr marL="457200" algn="l" rtl="0" fontAlgn="base">
      <a:spcBef>
        <a:spcPct val="0"/>
      </a:spcBef>
      <a:spcAft>
        <a:spcPct val="0"/>
      </a:spcAft>
      <a:defRPr kern="1200" baseline="-25000">
        <a:solidFill>
          <a:schemeClr val="tx1"/>
        </a:solidFill>
        <a:latin typeface="Arial" charset="0"/>
        <a:ea typeface="宋体" pitchFamily="2" charset="-122"/>
        <a:cs typeface="+mn-cs"/>
      </a:defRPr>
    </a:lvl2pPr>
    <a:lvl3pPr marL="914400" algn="l" rtl="0" fontAlgn="base">
      <a:spcBef>
        <a:spcPct val="0"/>
      </a:spcBef>
      <a:spcAft>
        <a:spcPct val="0"/>
      </a:spcAft>
      <a:defRPr kern="1200" baseline="-25000">
        <a:solidFill>
          <a:schemeClr val="tx1"/>
        </a:solidFill>
        <a:latin typeface="Arial" charset="0"/>
        <a:ea typeface="宋体" pitchFamily="2" charset="-122"/>
        <a:cs typeface="+mn-cs"/>
      </a:defRPr>
    </a:lvl3pPr>
    <a:lvl4pPr marL="1371600" algn="l" rtl="0" fontAlgn="base">
      <a:spcBef>
        <a:spcPct val="0"/>
      </a:spcBef>
      <a:spcAft>
        <a:spcPct val="0"/>
      </a:spcAft>
      <a:defRPr kern="1200" baseline="-25000">
        <a:solidFill>
          <a:schemeClr val="tx1"/>
        </a:solidFill>
        <a:latin typeface="Arial" charset="0"/>
        <a:ea typeface="宋体" pitchFamily="2" charset="-122"/>
        <a:cs typeface="+mn-cs"/>
      </a:defRPr>
    </a:lvl4pPr>
    <a:lvl5pPr marL="1828800" algn="l" rtl="0" fontAlgn="base">
      <a:spcBef>
        <a:spcPct val="0"/>
      </a:spcBef>
      <a:spcAft>
        <a:spcPct val="0"/>
      </a:spcAft>
      <a:defRPr kern="1200" baseline="-25000">
        <a:solidFill>
          <a:schemeClr val="tx1"/>
        </a:solidFill>
        <a:latin typeface="Arial" charset="0"/>
        <a:ea typeface="宋体" pitchFamily="2" charset="-122"/>
        <a:cs typeface="+mn-cs"/>
      </a:defRPr>
    </a:lvl5pPr>
    <a:lvl6pPr marL="2286000" algn="l" defTabSz="914400" rtl="0" eaLnBrk="1" latinLnBrk="0" hangingPunct="1">
      <a:defRPr kern="1200" baseline="-25000">
        <a:solidFill>
          <a:schemeClr val="tx1"/>
        </a:solidFill>
        <a:latin typeface="Arial" charset="0"/>
        <a:ea typeface="宋体" pitchFamily="2" charset="-122"/>
        <a:cs typeface="+mn-cs"/>
      </a:defRPr>
    </a:lvl6pPr>
    <a:lvl7pPr marL="2743200" algn="l" defTabSz="914400" rtl="0" eaLnBrk="1" latinLnBrk="0" hangingPunct="1">
      <a:defRPr kern="1200" baseline="-25000">
        <a:solidFill>
          <a:schemeClr val="tx1"/>
        </a:solidFill>
        <a:latin typeface="Arial" charset="0"/>
        <a:ea typeface="宋体" pitchFamily="2" charset="-122"/>
        <a:cs typeface="+mn-cs"/>
      </a:defRPr>
    </a:lvl7pPr>
    <a:lvl8pPr marL="3200400" algn="l" defTabSz="914400" rtl="0" eaLnBrk="1" latinLnBrk="0" hangingPunct="1">
      <a:defRPr kern="1200" baseline="-25000">
        <a:solidFill>
          <a:schemeClr val="tx1"/>
        </a:solidFill>
        <a:latin typeface="Arial" charset="0"/>
        <a:ea typeface="宋体" pitchFamily="2" charset="-122"/>
        <a:cs typeface="+mn-cs"/>
      </a:defRPr>
    </a:lvl8pPr>
    <a:lvl9pPr marL="3657600" algn="l" defTabSz="914400" rtl="0" eaLnBrk="1" latinLnBrk="0" hangingPunct="1">
      <a:defRPr kern="1200" baseline="-250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65" autoAdjust="0"/>
  </p:normalViewPr>
  <p:slideViewPr>
    <p:cSldViewPr>
      <p:cViewPr varScale="1">
        <p:scale>
          <a:sx n="162" d="100"/>
          <a:sy n="162" d="100"/>
        </p:scale>
        <p:origin x="1688" y="1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F8809-E4CC-4899-8067-0B9D97AF12EB}" type="datetimeFigureOut">
              <a:rPr lang="zh-CN" altLang="en-US" smtClean="0"/>
              <a:t>2024/11/20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0BE99-3535-455A-B5E7-15256ADBE07B}" type="slidenum">
              <a:rPr lang="zh-CN" altLang="en-US" smtClean="0"/>
              <a:t>‹#›</a:t>
            </a:fld>
            <a:endParaRPr lang="zh-CN" altLang="en-US"/>
          </a:p>
        </p:txBody>
      </p:sp>
    </p:spTree>
    <p:extLst>
      <p:ext uri="{BB962C8B-B14F-4D97-AF65-F5344CB8AC3E}">
        <p14:creationId xmlns:p14="http://schemas.microsoft.com/office/powerpoint/2010/main" val="1167136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E0BE99-3535-455A-B5E7-15256ADBE07B}" type="slidenum">
              <a:rPr lang="zh-CN" altLang="en-US" smtClean="0"/>
              <a:t>4</a:t>
            </a:fld>
            <a:endParaRPr lang="zh-CN" altLang="en-US"/>
          </a:p>
        </p:txBody>
      </p:sp>
    </p:spTree>
    <p:extLst>
      <p:ext uri="{BB962C8B-B14F-4D97-AF65-F5344CB8AC3E}">
        <p14:creationId xmlns:p14="http://schemas.microsoft.com/office/powerpoint/2010/main" val="254097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D915115-2D93-4A62-B1C2-2C62061CD88D}" type="slidenum">
              <a:rPr lang="en-US" altLang="zh-CN"/>
              <a:pPr>
                <a:defRPr/>
              </a:pPr>
              <a:t>‹#›</a:t>
            </a:fld>
            <a:endParaRPr lang="en-US" altLang="zh-CN"/>
          </a:p>
        </p:txBody>
      </p:sp>
    </p:spTree>
    <p:extLst>
      <p:ext uri="{BB962C8B-B14F-4D97-AF65-F5344CB8AC3E}">
        <p14:creationId xmlns:p14="http://schemas.microsoft.com/office/powerpoint/2010/main" val="3693762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A8876B1-E319-4870-8163-FAFA12E5B4A4}" type="slidenum">
              <a:rPr lang="en-US" altLang="zh-CN"/>
              <a:pPr>
                <a:defRPr/>
              </a:pPr>
              <a:t>‹#›</a:t>
            </a:fld>
            <a:endParaRPr lang="en-US" altLang="zh-CN"/>
          </a:p>
        </p:txBody>
      </p:sp>
    </p:spTree>
    <p:extLst>
      <p:ext uri="{BB962C8B-B14F-4D97-AF65-F5344CB8AC3E}">
        <p14:creationId xmlns:p14="http://schemas.microsoft.com/office/powerpoint/2010/main" val="2410872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B0C25B6-710D-46AB-A7C7-B3E9D2ACB840}" type="slidenum">
              <a:rPr lang="en-US" altLang="zh-CN"/>
              <a:pPr>
                <a:defRPr/>
              </a:pPr>
              <a:t>‹#›</a:t>
            </a:fld>
            <a:endParaRPr lang="en-US" altLang="zh-CN"/>
          </a:p>
        </p:txBody>
      </p:sp>
    </p:spTree>
    <p:extLst>
      <p:ext uri="{BB962C8B-B14F-4D97-AF65-F5344CB8AC3E}">
        <p14:creationId xmlns:p14="http://schemas.microsoft.com/office/powerpoint/2010/main" val="15000672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64F86B1-17AC-4FA1-B0B2-B4CF661376D1}" type="slidenum">
              <a:rPr lang="en-US" altLang="zh-CN"/>
              <a:pPr>
                <a:defRPr/>
              </a:pPr>
              <a:t>‹#›</a:t>
            </a:fld>
            <a:endParaRPr lang="en-US" altLang="zh-CN"/>
          </a:p>
        </p:txBody>
      </p:sp>
    </p:spTree>
    <p:extLst>
      <p:ext uri="{BB962C8B-B14F-4D97-AF65-F5344CB8AC3E}">
        <p14:creationId xmlns:p14="http://schemas.microsoft.com/office/powerpoint/2010/main" val="221319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60A3E1B-2455-4EC3-8C55-3542A6DA8847}" type="slidenum">
              <a:rPr lang="en-US" altLang="zh-CN"/>
              <a:pPr>
                <a:defRPr/>
              </a:pPr>
              <a:t>‹#›</a:t>
            </a:fld>
            <a:endParaRPr lang="en-US" altLang="zh-CN"/>
          </a:p>
        </p:txBody>
      </p:sp>
    </p:spTree>
    <p:extLst>
      <p:ext uri="{BB962C8B-B14F-4D97-AF65-F5344CB8AC3E}">
        <p14:creationId xmlns:p14="http://schemas.microsoft.com/office/powerpoint/2010/main" val="1398174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9DFC84F-1BC5-424B-8E46-1FA4E3974C02}" type="slidenum">
              <a:rPr lang="en-US" altLang="zh-CN"/>
              <a:pPr>
                <a:defRPr/>
              </a:pPr>
              <a:t>‹#›</a:t>
            </a:fld>
            <a:endParaRPr lang="en-US" altLang="zh-CN"/>
          </a:p>
        </p:txBody>
      </p:sp>
    </p:spTree>
    <p:extLst>
      <p:ext uri="{BB962C8B-B14F-4D97-AF65-F5344CB8AC3E}">
        <p14:creationId xmlns:p14="http://schemas.microsoft.com/office/powerpoint/2010/main" val="114171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850C0F7-207C-4929-A745-69516416489A}" type="slidenum">
              <a:rPr lang="en-US" altLang="zh-CN"/>
              <a:pPr>
                <a:defRPr/>
              </a:pPr>
              <a:t>‹#›</a:t>
            </a:fld>
            <a:endParaRPr lang="en-US" altLang="zh-CN"/>
          </a:p>
        </p:txBody>
      </p:sp>
    </p:spTree>
    <p:extLst>
      <p:ext uri="{BB962C8B-B14F-4D97-AF65-F5344CB8AC3E}">
        <p14:creationId xmlns:p14="http://schemas.microsoft.com/office/powerpoint/2010/main" val="677472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CF4DC2FF-4C6F-4E14-AE55-6EA1DF8831D6}" type="slidenum">
              <a:rPr lang="en-US" altLang="zh-CN"/>
              <a:pPr>
                <a:defRPr/>
              </a:pPr>
              <a:t>‹#›</a:t>
            </a:fld>
            <a:endParaRPr lang="en-US" altLang="zh-CN"/>
          </a:p>
        </p:txBody>
      </p:sp>
    </p:spTree>
    <p:extLst>
      <p:ext uri="{BB962C8B-B14F-4D97-AF65-F5344CB8AC3E}">
        <p14:creationId xmlns:p14="http://schemas.microsoft.com/office/powerpoint/2010/main" val="2278917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0C0D579B-888F-4525-90C0-9B3DB9DF433C}" type="slidenum">
              <a:rPr lang="en-US" altLang="zh-CN"/>
              <a:pPr>
                <a:defRPr/>
              </a:pPr>
              <a:t>‹#›</a:t>
            </a:fld>
            <a:endParaRPr lang="en-US" altLang="zh-CN"/>
          </a:p>
        </p:txBody>
      </p:sp>
    </p:spTree>
    <p:extLst>
      <p:ext uri="{BB962C8B-B14F-4D97-AF65-F5344CB8AC3E}">
        <p14:creationId xmlns:p14="http://schemas.microsoft.com/office/powerpoint/2010/main" val="4243597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1D74E5C1-BC2A-4E60-8393-E1730E7A156A}" type="slidenum">
              <a:rPr lang="en-US" altLang="zh-CN"/>
              <a:pPr>
                <a:defRPr/>
              </a:pPr>
              <a:t>‹#›</a:t>
            </a:fld>
            <a:endParaRPr lang="en-US" altLang="zh-CN"/>
          </a:p>
        </p:txBody>
      </p:sp>
    </p:spTree>
    <p:extLst>
      <p:ext uri="{BB962C8B-B14F-4D97-AF65-F5344CB8AC3E}">
        <p14:creationId xmlns:p14="http://schemas.microsoft.com/office/powerpoint/2010/main" val="4190453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3D4B26-2C5F-4918-A1A2-E89DC2ABE05C}" type="slidenum">
              <a:rPr lang="en-US" altLang="zh-CN"/>
              <a:pPr>
                <a:defRPr/>
              </a:pPr>
              <a:t>‹#›</a:t>
            </a:fld>
            <a:endParaRPr lang="en-US" altLang="zh-CN"/>
          </a:p>
        </p:txBody>
      </p:sp>
    </p:spTree>
    <p:extLst>
      <p:ext uri="{BB962C8B-B14F-4D97-AF65-F5344CB8AC3E}">
        <p14:creationId xmlns:p14="http://schemas.microsoft.com/office/powerpoint/2010/main" val="4068951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aseline="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aseline="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a:latin typeface="Arial" charset="0"/>
              </a:defRPr>
            </a:lvl1pPr>
          </a:lstStyle>
          <a:p>
            <a:pPr>
              <a:defRPr/>
            </a:pPr>
            <a:fld id="{9F91BC6D-CAFE-46D6-B79C-E673304B046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88913"/>
            <a:ext cx="7772400" cy="1152525"/>
          </a:xfrm>
        </p:spPr>
        <p:txBody>
          <a:bodyPr/>
          <a:lstStyle/>
          <a:p>
            <a:pPr eaLnBrk="1" hangingPunct="1"/>
            <a:r>
              <a:rPr lang="en-US" altLang="zh-CN" b="1" dirty="0"/>
              <a:t>2023-2024</a:t>
            </a:r>
            <a:r>
              <a:rPr lang="zh-CN" altLang="en-US" b="1" dirty="0"/>
              <a:t>年度工作报告</a:t>
            </a:r>
          </a:p>
        </p:txBody>
      </p:sp>
      <p:sp>
        <p:nvSpPr>
          <p:cNvPr id="2051" name="Rectangle 3"/>
          <p:cNvSpPr>
            <a:spLocks noGrp="1" noChangeArrowheads="1"/>
          </p:cNvSpPr>
          <p:nvPr>
            <p:ph type="subTitle" idx="1"/>
          </p:nvPr>
        </p:nvSpPr>
        <p:spPr>
          <a:xfrm>
            <a:off x="1403350" y="3141663"/>
            <a:ext cx="6337002" cy="1727497"/>
          </a:xfrm>
        </p:spPr>
        <p:txBody>
          <a:bodyPr/>
          <a:lstStyle/>
          <a:p>
            <a:pPr eaLnBrk="1" hangingPunct="1"/>
            <a:r>
              <a:rPr lang="zh-CN" altLang="en-US" sz="4400" b="1" dirty="0"/>
              <a:t>王至勇</a:t>
            </a:r>
            <a:endParaRPr lang="en-US" altLang="zh-CN" sz="4400" b="1" dirty="0"/>
          </a:p>
          <a:p>
            <a:pPr eaLnBrk="1" hangingPunct="1"/>
            <a:r>
              <a:rPr lang="en-US" altLang="zh-CN" sz="4400" b="1" dirty="0"/>
              <a:t>2024</a:t>
            </a:r>
            <a:r>
              <a:rPr lang="zh-CN" altLang="en-US" sz="4400" b="1" dirty="0"/>
              <a:t>年</a:t>
            </a:r>
            <a:r>
              <a:rPr lang="en-US" altLang="zh-CN" sz="4400" b="1" dirty="0"/>
              <a:t>11</a:t>
            </a:r>
            <a:r>
              <a:rPr lang="zh-CN" altLang="en-US" sz="4400" b="1" dirty="0"/>
              <a:t>月</a:t>
            </a:r>
            <a:r>
              <a:rPr lang="en-US" altLang="zh-CN" sz="4400" b="1" dirty="0"/>
              <a:t>20</a:t>
            </a:r>
            <a:r>
              <a:rPr lang="zh-CN" altLang="en-US" sz="4400" b="1" dirty="0"/>
              <a:t>日</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6A44AC6-1730-4002-ACC7-9683D1A035B2}"/>
              </a:ext>
            </a:extLst>
          </p:cNvPr>
          <p:cNvPicPr>
            <a:picLocks noChangeAspect="1"/>
          </p:cNvPicPr>
          <p:nvPr/>
        </p:nvPicPr>
        <p:blipFill>
          <a:blip r:embed="rId2"/>
          <a:stretch>
            <a:fillRect/>
          </a:stretch>
        </p:blipFill>
        <p:spPr>
          <a:xfrm>
            <a:off x="110354" y="4277967"/>
            <a:ext cx="4572000" cy="1944215"/>
          </a:xfrm>
          <a:prstGeom prst="rect">
            <a:avLst/>
          </a:prstGeom>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4F22CD74-19F7-4DC6-9583-EB5FF432549E}"/>
                  </a:ext>
                </a:extLst>
              </p:cNvPr>
              <p:cNvSpPr>
                <a:spLocks noGrp="1"/>
              </p:cNvSpPr>
              <p:nvPr>
                <p:ph type="title"/>
              </p:nvPr>
            </p:nvSpPr>
            <p:spPr>
              <a:xfrm>
                <a:off x="-7937" y="0"/>
                <a:ext cx="9145016" cy="764704"/>
              </a:xfrm>
              <a:solidFill>
                <a:srgbClr val="92D050"/>
              </a:solidFill>
            </p:spPr>
            <p:txBody>
              <a:bodyPr/>
              <a:lstStyle/>
              <a:p>
                <a:r>
                  <a:rPr lang="en-US" altLang="zh-CN" sz="3200" b="1" dirty="0">
                    <a:sym typeface="Symbol" panose="05050102010706020507" pitchFamily="18" charset="2"/>
                  </a:rPr>
                  <a:t>6. (3686) </a:t>
                </a:r>
                <a14:m>
                  <m:oMath xmlns:m="http://schemas.openxmlformats.org/officeDocument/2006/math">
                    <m:sSup>
                      <m:sSupPr>
                        <m:ctrlPr>
                          <a:rPr lang="en-US" altLang="zh-CN" sz="3200" b="1" i="1">
                            <a:latin typeface="Cambria Math" panose="02040503050406030204" pitchFamily="18" charset="0"/>
                            <a:sym typeface="Symbol" panose="05050102010706020507" pitchFamily="18" charset="2"/>
                          </a:rPr>
                        </m:ctrlPr>
                      </m:sSupPr>
                      <m:e>
                        <m:r>
                          <a:rPr lang="zh-CN" altLang="en-US" sz="3200" b="1" i="1">
                            <a:latin typeface="Cambria Math" panose="02040503050406030204" pitchFamily="18" charset="0"/>
                            <a:sym typeface="Symbol" panose="05050102010706020507" pitchFamily="18" charset="2"/>
                          </a:rPr>
                          <m:t>𝜸</m:t>
                        </m:r>
                        <m:r>
                          <a:rPr lang="en-US" altLang="zh-CN" sz="3200" b="1" i="1" smtClean="0">
                            <a:latin typeface="Cambria Math" panose="02040503050406030204" pitchFamily="18" charset="0"/>
                            <a:sym typeface="Symbol" panose="05050102010706020507" pitchFamily="18" charset="2"/>
                          </a:rPr>
                          <m:t>𝟐</m:t>
                        </m:r>
                        <m:r>
                          <a:rPr lang="en-US" altLang="zh-CN" sz="3200" b="1" i="1" smtClean="0">
                            <a:latin typeface="Cambria Math" panose="02040503050406030204" pitchFamily="18" charset="0"/>
                            <a:sym typeface="Symbol" panose="05050102010706020507" pitchFamily="18" charset="2"/>
                          </a:rPr>
                          <m:t>(</m:t>
                        </m:r>
                        <m:r>
                          <a:rPr lang="zh-CN" altLang="en-US" sz="3200" b="1" i="1">
                            <a:latin typeface="Cambria Math" panose="02040503050406030204" pitchFamily="18" charset="0"/>
                            <a:sym typeface="Symbol" panose="05050102010706020507" pitchFamily="18" charset="2"/>
                          </a:rPr>
                          <m:t>𝝅</m:t>
                        </m:r>
                      </m:e>
                      <m:sup>
                        <m:r>
                          <a:rPr lang="en-US" altLang="zh-CN" sz="3200" b="1" i="1">
                            <a:latin typeface="Cambria Math" panose="02040503050406030204" pitchFamily="18" charset="0"/>
                            <a:sym typeface="Symbol" panose="05050102010706020507" pitchFamily="18" charset="2"/>
                          </a:rPr>
                          <m:t>+</m:t>
                        </m:r>
                      </m:sup>
                    </m:sSup>
                    <m:sSup>
                      <m:sSupPr>
                        <m:ctrlPr>
                          <a:rPr lang="en-US" altLang="zh-CN" sz="3200" b="1" i="1">
                            <a:latin typeface="Cambria Math" panose="02040503050406030204" pitchFamily="18" charset="0"/>
                            <a:sym typeface="Symbol" panose="05050102010706020507" pitchFamily="18" charset="2"/>
                          </a:rPr>
                        </m:ctrlPr>
                      </m:sSupPr>
                      <m:e>
                        <m:r>
                          <a:rPr lang="zh-CN" altLang="en-US" sz="3200" b="1" i="1">
                            <a:latin typeface="Cambria Math" panose="02040503050406030204" pitchFamily="18" charset="0"/>
                            <a:sym typeface="Symbol" panose="05050102010706020507" pitchFamily="18" charset="2"/>
                          </a:rPr>
                          <m:t>𝝅</m:t>
                        </m:r>
                      </m:e>
                      <m:sup>
                        <m:r>
                          <a:rPr lang="en-US" altLang="zh-CN" sz="3200" b="1" i="1">
                            <a:latin typeface="Cambria Math" panose="02040503050406030204" pitchFamily="18" charset="0"/>
                            <a:sym typeface="Symbol" panose="05050102010706020507" pitchFamily="18" charset="2"/>
                          </a:rPr>
                          <m:t>−</m:t>
                        </m:r>
                      </m:sup>
                    </m:sSup>
                    <m:r>
                      <a:rPr lang="en-US" altLang="zh-CN" sz="3200" b="1" i="1" smtClean="0">
                        <a:latin typeface="Cambria Math" panose="02040503050406030204" pitchFamily="18" charset="0"/>
                        <a:sym typeface="Symbol" panose="05050102010706020507" pitchFamily="18" charset="2"/>
                      </a:rPr>
                      <m:t>)</m:t>
                    </m:r>
                    <m:r>
                      <a:rPr lang="zh-CN" altLang="en-US" sz="3200" b="1" i="1">
                        <a:latin typeface="Cambria Math" panose="02040503050406030204" pitchFamily="18" charset="0"/>
                        <a:sym typeface="Symbol" panose="05050102010706020507" pitchFamily="18" charset="2"/>
                      </a:rPr>
                      <m:t>𝜼</m:t>
                    </m:r>
                  </m:oMath>
                </a14:m>
                <a:r>
                  <a:rPr lang="en-US" altLang="zh-CN" sz="3200" b="1" dirty="0"/>
                  <a:t> </a:t>
                </a:r>
                <a:endParaRPr lang="zh-CN" altLang="en-US" sz="3200" dirty="0"/>
              </a:p>
            </p:txBody>
          </p:sp>
        </mc:Choice>
        <mc:Fallback xmlns="">
          <p:sp>
            <p:nvSpPr>
              <p:cNvPr id="2" name="标题 1">
                <a:extLst>
                  <a:ext uri="{FF2B5EF4-FFF2-40B4-BE49-F238E27FC236}">
                    <a16:creationId xmlns:a16="http://schemas.microsoft.com/office/drawing/2014/main" id="{4F22CD74-19F7-4DC6-9583-EB5FF432549E}"/>
                  </a:ext>
                </a:extLst>
              </p:cNvPr>
              <p:cNvSpPr>
                <a:spLocks noGrp="1" noRot="1" noChangeAspect="1" noMove="1" noResize="1" noEditPoints="1" noAdjustHandles="1" noChangeArrowheads="1" noChangeShapeType="1" noTextEdit="1"/>
              </p:cNvSpPr>
              <p:nvPr>
                <p:ph type="title"/>
              </p:nvPr>
            </p:nvSpPr>
            <p:spPr>
              <a:xfrm>
                <a:off x="-7937" y="0"/>
                <a:ext cx="9145016" cy="764704"/>
              </a:xfrm>
              <a:blipFill>
                <a:blip r:embed="rId3"/>
                <a:stretch>
                  <a:fillRect b="-14400"/>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BF9B9F01-455B-48CA-9A16-D2EB80BC6CA4}"/>
              </a:ext>
            </a:extLst>
          </p:cNvPr>
          <p:cNvSpPr>
            <a:spLocks noGrp="1"/>
          </p:cNvSpPr>
          <p:nvPr>
            <p:ph idx="1"/>
          </p:nvPr>
        </p:nvSpPr>
        <p:spPr>
          <a:xfrm>
            <a:off x="-5706" y="764705"/>
            <a:ext cx="9145015" cy="3312367"/>
          </a:xfrm>
        </p:spPr>
        <p:txBody>
          <a:bodyPr/>
          <a:lstStyle/>
          <a:p>
            <a:r>
              <a:rPr lang="zh-CN" altLang="en-US" sz="2400" b="1" dirty="0">
                <a:latin typeface="楷体" panose="02010609060101010101" pitchFamily="49" charset="-122"/>
                <a:ea typeface="楷体" panose="02010609060101010101" pitchFamily="49" charset="-122"/>
              </a:rPr>
              <a:t>动机：</a:t>
            </a:r>
            <a:endParaRPr lang="en-US" altLang="zh-CN" sz="2400" b="1" dirty="0">
              <a:latin typeface="楷体" panose="02010609060101010101" pitchFamily="49" charset="-122"/>
              <a:ea typeface="楷体" panose="02010609060101010101" pitchFamily="49" charset="-122"/>
            </a:endParaRPr>
          </a:p>
          <a:p>
            <a:pPr lvl="1"/>
            <a:r>
              <a:rPr lang="zh-CN" altLang="en-US" sz="2000" b="1" dirty="0">
                <a:latin typeface="楷体" panose="02010609060101010101" pitchFamily="49" charset="-122"/>
                <a:ea typeface="楷体" panose="02010609060101010101" pitchFamily="49" charset="-122"/>
              </a:rPr>
              <a:t>搜寻</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r>
              <a:rPr lang="en-US" altLang="zh-CN" sz="2000" b="1" baseline="-25000" dirty="0">
                <a:latin typeface="楷体" panose="02010609060101010101" pitchFamily="49" charset="-122"/>
                <a:ea typeface="楷体" panose="02010609060101010101" pitchFamily="49" charset="-122"/>
                <a:sym typeface="Symbol" panose="05050102010706020507" pitchFamily="18" charset="2"/>
              </a:rPr>
              <a:t>c</a:t>
            </a:r>
            <a:r>
              <a:rPr lang="en-US" altLang="zh-CN" sz="2000" b="1" dirty="0">
                <a:latin typeface="楷体" panose="02010609060101010101" pitchFamily="49" charset="-122"/>
                <a:ea typeface="楷体" panose="02010609060101010101" pitchFamily="49" charset="-122"/>
                <a:sym typeface="Symbol" panose="05050102010706020507" pitchFamily="18" charset="2"/>
              </a:rPr>
              <a:t>(2S),</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r>
              <a:rPr lang="en-US" altLang="zh-CN" sz="2000" b="1" baseline="-25000" dirty="0" err="1">
                <a:latin typeface="楷体" panose="02010609060101010101" pitchFamily="49" charset="-122"/>
                <a:ea typeface="楷体" panose="02010609060101010101" pitchFamily="49" charset="-122"/>
                <a:sym typeface="Symbol" panose="05050102010706020507" pitchFamily="18" charset="2"/>
              </a:rPr>
              <a:t>cJ</a:t>
            </a:r>
            <a:r>
              <a:rPr lang="zh-CN" altLang="en-US" sz="2000" b="1" dirty="0">
                <a:latin typeface="楷体" panose="02010609060101010101" pitchFamily="49" charset="-122"/>
                <a:ea typeface="楷体" panose="02010609060101010101" pitchFamily="49" charset="-122"/>
                <a:sym typeface="Symbol" panose="05050102010706020507" pitchFamily="18" charset="2"/>
              </a:rPr>
              <a:t>新的衰变模式</a:t>
            </a:r>
            <a:r>
              <a:rPr lang="en-US" altLang="zh-CN" sz="2000" b="1" dirty="0">
                <a:latin typeface="楷体" panose="02010609060101010101" pitchFamily="49" charset="-122"/>
                <a:ea typeface="楷体" panose="02010609060101010101" pitchFamily="49" charset="-122"/>
                <a:sym typeface="Symbol" panose="05050102010706020507" pitchFamily="18" charset="2"/>
              </a:rPr>
              <a:t>(</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已报道的</a:t>
            </a:r>
            <a:r>
              <a:rPr lang="en-US" altLang="zh-CN" sz="2000" b="1" baseline="-25000" dirty="0">
                <a:solidFill>
                  <a:srgbClr val="FF0000"/>
                </a:solidFill>
                <a:latin typeface="楷体" panose="02010609060101010101" pitchFamily="49" charset="-122"/>
                <a:ea typeface="楷体" panose="02010609060101010101" pitchFamily="49" charset="-122"/>
                <a:sym typeface="Symbol" panose="05050102010706020507" pitchFamily="18" charset="2"/>
              </a:rPr>
              <a:t>c</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(2S)</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衰变模式仅有</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2</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个</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endParaRPr lang="en-US" altLang="zh-CN" sz="2000" b="1" dirty="0">
              <a:latin typeface="楷体" panose="02010609060101010101" pitchFamily="49" charset="-122"/>
              <a:ea typeface="楷体" panose="02010609060101010101" pitchFamily="49" charset="-122"/>
              <a:sym typeface="Symbol" panose="05050102010706020507" pitchFamily="18" charset="2"/>
            </a:endParaRPr>
          </a:p>
          <a:p>
            <a:pPr lvl="1"/>
            <a:r>
              <a:rPr lang="zh-CN" altLang="en-US" sz="2000" b="1" dirty="0">
                <a:latin typeface="楷体" panose="02010609060101010101" pitchFamily="49" charset="-122"/>
                <a:ea typeface="楷体" panose="02010609060101010101" pitchFamily="49" charset="-122"/>
              </a:rPr>
              <a:t>改进</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r>
              <a:rPr lang="en-US" altLang="zh-CN" sz="2000" b="1" baseline="-25000" dirty="0">
                <a:latin typeface="楷体" panose="02010609060101010101" pitchFamily="49" charset="-122"/>
                <a:ea typeface="楷体" panose="02010609060101010101" pitchFamily="49" charset="-122"/>
                <a:sym typeface="Symbol" panose="05050102010706020507" pitchFamily="18" charset="2"/>
              </a:rPr>
              <a:t>c</a:t>
            </a:r>
            <a:r>
              <a:rPr lang="en-US" altLang="zh-CN" sz="2000" b="1" dirty="0">
                <a:latin typeface="楷体" panose="02010609060101010101" pitchFamily="49" charset="-122"/>
                <a:ea typeface="楷体" panose="02010609060101010101" pitchFamily="49" charset="-122"/>
                <a:sym typeface="Symbol" panose="05050102010706020507" pitchFamily="18" charset="2"/>
              </a:rPr>
              <a:t>(1S)</a:t>
            </a:r>
            <a:r>
              <a:rPr lang="zh-CN" altLang="en-US" sz="2000" b="1" dirty="0">
                <a:latin typeface="楷体" panose="02010609060101010101" pitchFamily="49" charset="-122"/>
                <a:ea typeface="楷体" panose="02010609060101010101" pitchFamily="49" charset="-122"/>
                <a:sym typeface="Symbol" panose="05050102010706020507" pitchFamily="18" charset="2"/>
              </a:rPr>
              <a:t>相关测量精度并通过</a:t>
            </a:r>
            <a:r>
              <a:rPr lang="en-US" altLang="zh-CN" sz="2000" b="1" dirty="0">
                <a:latin typeface="楷体" panose="02010609060101010101" pitchFamily="49" charset="-122"/>
                <a:ea typeface="楷体" panose="02010609060101010101" pitchFamily="49" charset="-122"/>
                <a:sym typeface="Symbol" panose="05050102010706020507" pitchFamily="18" charset="2"/>
              </a:rPr>
              <a:t>1S</a:t>
            </a:r>
            <a:r>
              <a:rPr lang="zh-CN" altLang="en-US" sz="2000" b="1" dirty="0">
                <a:latin typeface="楷体" panose="02010609060101010101" pitchFamily="49" charset="-122"/>
                <a:ea typeface="楷体" panose="02010609060101010101" pitchFamily="49" charset="-122"/>
                <a:sym typeface="Symbol" panose="05050102010706020507" pitchFamily="18" charset="2"/>
              </a:rPr>
              <a:t>和</a:t>
            </a:r>
            <a:r>
              <a:rPr lang="en-US" altLang="zh-CN" sz="2000" b="1" dirty="0">
                <a:latin typeface="楷体" panose="02010609060101010101" pitchFamily="49" charset="-122"/>
                <a:ea typeface="楷体" panose="02010609060101010101" pitchFamily="49" charset="-122"/>
                <a:sym typeface="Symbol" panose="05050102010706020507" pitchFamily="18" charset="2"/>
              </a:rPr>
              <a:t>2S</a:t>
            </a:r>
            <a:r>
              <a:rPr lang="zh-CN" altLang="en-US" sz="2000" b="1" dirty="0">
                <a:latin typeface="楷体" panose="02010609060101010101" pitchFamily="49" charset="-122"/>
                <a:ea typeface="楷体" panose="02010609060101010101" pitchFamily="49" charset="-122"/>
                <a:sym typeface="Symbol" panose="05050102010706020507" pitchFamily="18" charset="2"/>
              </a:rPr>
              <a:t>之间的比例关系检验理论模型</a:t>
            </a:r>
            <a:endParaRPr lang="en-US" altLang="zh-CN" sz="2000" b="1" dirty="0">
              <a:latin typeface="楷体" panose="02010609060101010101" pitchFamily="49" charset="-122"/>
              <a:ea typeface="楷体" panose="02010609060101010101" pitchFamily="49" charset="-122"/>
              <a:sym typeface="Symbol" panose="05050102010706020507" pitchFamily="18" charset="2"/>
            </a:endParaRPr>
          </a:p>
          <a:p>
            <a:r>
              <a:rPr lang="zh-CN" altLang="en-US" sz="2400" b="1" dirty="0">
                <a:latin typeface="楷体" panose="02010609060101010101" pitchFamily="49" charset="-122"/>
                <a:ea typeface="楷体" panose="02010609060101010101" pitchFamily="49" charset="-122"/>
                <a:sym typeface="Symbol" panose="05050102010706020507" pitchFamily="18" charset="2"/>
              </a:rPr>
              <a:t>难点：</a:t>
            </a:r>
            <a:r>
              <a:rPr lang="zh-CN" altLang="en-US" sz="2000" b="1" dirty="0">
                <a:latin typeface="楷体" panose="02010609060101010101" pitchFamily="49" charset="-122"/>
                <a:ea typeface="楷体" panose="02010609060101010101" pitchFamily="49" charset="-122"/>
                <a:sym typeface="Symbol" panose="05050102010706020507" pitchFamily="18" charset="2"/>
              </a:rPr>
              <a:t>该过程含三个衰变道，研究目标各不相同，对于研究</a:t>
            </a:r>
            <a:r>
              <a:rPr lang="en-US" altLang="zh-CN" sz="2000" b="1" baseline="-25000" dirty="0">
                <a:latin typeface="楷体" panose="02010609060101010101" pitchFamily="49" charset="-122"/>
                <a:ea typeface="楷体" panose="02010609060101010101" pitchFamily="49" charset="-122"/>
                <a:sym typeface="Symbol" panose="05050102010706020507" pitchFamily="18" charset="2"/>
              </a:rPr>
              <a:t>c</a:t>
            </a:r>
            <a:r>
              <a:rPr lang="en-US" altLang="zh-CN" sz="2000" b="1" dirty="0">
                <a:latin typeface="楷体" panose="02010609060101010101" pitchFamily="49" charset="-122"/>
                <a:ea typeface="楷体" panose="02010609060101010101" pitchFamily="49" charset="-122"/>
                <a:sym typeface="Symbol" panose="05050102010706020507" pitchFamily="18" charset="2"/>
              </a:rPr>
              <a:t>(2S)</a:t>
            </a:r>
            <a:r>
              <a:rPr lang="zh-CN" altLang="en-US" sz="2000" b="1" dirty="0">
                <a:latin typeface="楷体" panose="02010609060101010101" pitchFamily="49" charset="-122"/>
                <a:ea typeface="楷体" panose="02010609060101010101" pitchFamily="49" charset="-122"/>
                <a:sym typeface="Symbol" panose="05050102010706020507" pitchFamily="18" charset="2"/>
              </a:rPr>
              <a:t>信号，需要仔细考虑各种本底贡献，需要用不同控制样本进行修正。对于</a:t>
            </a:r>
            <a:r>
              <a:rPr lang="en-US" altLang="zh-CN" sz="2000" b="1" baseline="-25000" dirty="0">
                <a:latin typeface="楷体" panose="02010609060101010101" pitchFamily="49" charset="-122"/>
                <a:ea typeface="楷体" panose="02010609060101010101" pitchFamily="49" charset="-122"/>
                <a:sym typeface="Symbol" panose="05050102010706020507" pitchFamily="18" charset="2"/>
              </a:rPr>
              <a:t>c</a:t>
            </a:r>
            <a:r>
              <a:rPr lang="en-US" altLang="zh-CN" sz="2000" b="1" dirty="0">
                <a:latin typeface="楷体" panose="02010609060101010101" pitchFamily="49" charset="-122"/>
                <a:ea typeface="楷体" panose="02010609060101010101" pitchFamily="49" charset="-122"/>
                <a:sym typeface="Symbol" panose="05050102010706020507" pitchFamily="18" charset="2"/>
              </a:rPr>
              <a:t>(1S)</a:t>
            </a:r>
            <a:r>
              <a:rPr lang="zh-CN" altLang="en-US" sz="2000" b="1" dirty="0">
                <a:latin typeface="楷体" panose="02010609060101010101" pitchFamily="49" charset="-122"/>
                <a:ea typeface="楷体" panose="02010609060101010101" pitchFamily="49" charset="-122"/>
                <a:sym typeface="Symbol" panose="05050102010706020507" pitchFamily="18" charset="2"/>
              </a:rPr>
              <a:t>，要仔细研究本底以及干涉行为，</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误差项最多达</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21</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项，</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memo</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长达</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73</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页！</a:t>
            </a:r>
            <a:endParaRPr lang="en-US" altLang="zh-CN" sz="2000" b="1" dirty="0">
              <a:latin typeface="楷体" panose="02010609060101010101" pitchFamily="49" charset="-122"/>
              <a:ea typeface="楷体" panose="02010609060101010101" pitchFamily="49" charset="-122"/>
              <a:sym typeface="Symbol" panose="05050102010706020507" pitchFamily="18" charset="2"/>
            </a:endParaRPr>
          </a:p>
          <a:p>
            <a:r>
              <a:rPr lang="zh-CN" altLang="en-US" sz="2400" b="1" dirty="0">
                <a:latin typeface="楷体" panose="02010609060101010101" pitchFamily="49" charset="-122"/>
                <a:ea typeface="楷体" panose="02010609060101010101" pitchFamily="49" charset="-122"/>
                <a:sym typeface="Symbol" panose="05050102010706020507" pitchFamily="18" charset="2"/>
              </a:rPr>
              <a:t>进展</a:t>
            </a:r>
            <a:r>
              <a:rPr lang="en-US" altLang="zh-CN" sz="2400" b="1" dirty="0">
                <a:latin typeface="楷体" panose="02010609060101010101" pitchFamily="49" charset="-122"/>
                <a:ea typeface="楷体" panose="02010609060101010101" pitchFamily="49" charset="-122"/>
                <a:sym typeface="Symbol" panose="05050102010706020507" pitchFamily="18" charset="2"/>
              </a:rPr>
              <a:t>:</a:t>
            </a:r>
          </a:p>
          <a:p>
            <a:pPr lvl="1"/>
            <a:r>
              <a:rPr lang="zh-CN" altLang="en-US" sz="2000" b="1" dirty="0">
                <a:solidFill>
                  <a:srgbClr val="0000FF"/>
                </a:solidFill>
                <a:latin typeface="楷体" panose="02010609060101010101" pitchFamily="49" charset="-122"/>
                <a:ea typeface="楷体" panose="02010609060101010101" pitchFamily="49" charset="-122"/>
              </a:rPr>
              <a:t>今年</a:t>
            </a:r>
            <a:r>
              <a:rPr lang="en-US" altLang="zh-CN" sz="2000" b="1" dirty="0">
                <a:solidFill>
                  <a:srgbClr val="0000FF"/>
                </a:solidFill>
                <a:latin typeface="楷体" panose="02010609060101010101" pitchFamily="49" charset="-122"/>
                <a:ea typeface="楷体" panose="02010609060101010101" pitchFamily="49" charset="-122"/>
              </a:rPr>
              <a:t>6</a:t>
            </a:r>
            <a:r>
              <a:rPr lang="zh-CN" altLang="en-US" sz="2000" b="1" dirty="0">
                <a:solidFill>
                  <a:srgbClr val="0000FF"/>
                </a:solidFill>
                <a:latin typeface="楷体" panose="02010609060101010101" pitchFamily="49" charset="-122"/>
                <a:ea typeface="楷体" panose="02010609060101010101" pitchFamily="49" charset="-122"/>
              </a:rPr>
              <a:t>月份投递</a:t>
            </a:r>
            <a:r>
              <a:rPr lang="en-US" altLang="zh-CN" sz="2000" b="1" dirty="0">
                <a:solidFill>
                  <a:srgbClr val="0000FF"/>
                </a:solidFill>
                <a:latin typeface="楷体" panose="02010609060101010101" pitchFamily="49" charset="-122"/>
                <a:ea typeface="楷体" panose="02010609060101010101" pitchFamily="49" charset="-122"/>
              </a:rPr>
              <a:t>PRL</a:t>
            </a:r>
            <a:r>
              <a:rPr lang="zh-CN" altLang="en-US" sz="2000" b="1" dirty="0">
                <a:solidFill>
                  <a:srgbClr val="0000FF"/>
                </a:solidFill>
                <a:latin typeface="楷体" panose="02010609060101010101" pitchFamily="49" charset="-122"/>
                <a:ea typeface="楷体" panose="02010609060101010101" pitchFamily="49" charset="-122"/>
              </a:rPr>
              <a:t>被拒，转投</a:t>
            </a:r>
            <a:r>
              <a:rPr lang="en-US" altLang="zh-CN" sz="2000" b="1" dirty="0">
                <a:solidFill>
                  <a:srgbClr val="0000FF"/>
                </a:solidFill>
                <a:latin typeface="楷体" panose="02010609060101010101" pitchFamily="49" charset="-122"/>
                <a:ea typeface="楷体" panose="02010609060101010101" pitchFamily="49" charset="-122"/>
              </a:rPr>
              <a:t>PRD(L)</a:t>
            </a:r>
            <a:r>
              <a:rPr lang="zh-CN" altLang="en-US" sz="2000" b="1" dirty="0">
                <a:solidFill>
                  <a:srgbClr val="FF0000"/>
                </a:solidFill>
                <a:latin typeface="楷体" panose="02010609060101010101" pitchFamily="49" charset="-122"/>
                <a:ea typeface="楷体" panose="02010609060101010101" pitchFamily="49" charset="-122"/>
              </a:rPr>
              <a:t>，一个审稿人非常</a:t>
            </a:r>
            <a:r>
              <a:rPr lang="en-US" altLang="zh-CN" sz="2000" b="1" dirty="0">
                <a:solidFill>
                  <a:srgbClr val="FF0000"/>
                </a:solidFill>
                <a:latin typeface="楷体" panose="02010609060101010101" pitchFamily="49" charset="-122"/>
                <a:ea typeface="楷体" panose="02010609060101010101" pitchFamily="49" charset="-122"/>
              </a:rPr>
              <a:t>happy</a:t>
            </a:r>
            <a:r>
              <a:rPr lang="zh-CN" altLang="en-US" sz="2000" b="1" dirty="0">
                <a:solidFill>
                  <a:srgbClr val="FF0000"/>
                </a:solidFill>
                <a:latin typeface="楷体" panose="02010609060101010101" pitchFamily="49" charset="-122"/>
                <a:ea typeface="楷体" panose="02010609060101010101" pitchFamily="49" charset="-122"/>
              </a:rPr>
              <a:t>的推荐发表</a:t>
            </a:r>
            <a:r>
              <a:rPr lang="zh-CN" altLang="en-US" sz="2000" b="1" dirty="0">
                <a:latin typeface="楷体" panose="02010609060101010101" pitchFamily="49" charset="-122"/>
                <a:ea typeface="楷体" panose="02010609060101010101" pitchFamily="49" charset="-122"/>
              </a:rPr>
              <a:t>，但另外一个认为要大改，正在准备回复</a:t>
            </a:r>
            <a:r>
              <a:rPr lang="zh-CN" altLang="en-US" sz="2000" b="1" dirty="0">
                <a:solidFill>
                  <a:srgbClr val="FF0000"/>
                </a:solidFill>
                <a:latin typeface="楷体" panose="02010609060101010101" pitchFamily="49" charset="-122"/>
                <a:ea typeface="楷体" panose="02010609060101010101" pitchFamily="49" charset="-122"/>
              </a:rPr>
              <a:t>。</a:t>
            </a:r>
          </a:p>
        </p:txBody>
      </p:sp>
      <p:cxnSp>
        <p:nvCxnSpPr>
          <p:cNvPr id="6" name="直接箭头连接符 5">
            <a:extLst>
              <a:ext uri="{FF2B5EF4-FFF2-40B4-BE49-F238E27FC236}">
                <a16:creationId xmlns:a16="http://schemas.microsoft.com/office/drawing/2014/main" id="{E5351856-8012-4D9C-84C4-210B75741BB4}"/>
              </a:ext>
            </a:extLst>
          </p:cNvPr>
          <p:cNvCxnSpPr>
            <a:cxnSpLocks/>
          </p:cNvCxnSpPr>
          <p:nvPr/>
        </p:nvCxnSpPr>
        <p:spPr>
          <a:xfrm>
            <a:off x="2195736" y="5233700"/>
            <a:ext cx="579793" cy="5223"/>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7" name="矩形 6">
            <a:extLst>
              <a:ext uri="{FF2B5EF4-FFF2-40B4-BE49-F238E27FC236}">
                <a16:creationId xmlns:a16="http://schemas.microsoft.com/office/drawing/2014/main" id="{E9A98B11-A03C-4D7D-AF7E-48B0CA893FF6}"/>
              </a:ext>
            </a:extLst>
          </p:cNvPr>
          <p:cNvSpPr/>
          <p:nvPr/>
        </p:nvSpPr>
        <p:spPr>
          <a:xfrm>
            <a:off x="1619672" y="4880312"/>
            <a:ext cx="576064" cy="73952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54C47AD9-5F53-4BAE-8F59-8FD44F51C388}"/>
              </a:ext>
            </a:extLst>
          </p:cNvPr>
          <p:cNvPicPr>
            <a:picLocks noChangeAspect="1"/>
          </p:cNvPicPr>
          <p:nvPr/>
        </p:nvPicPr>
        <p:blipFill>
          <a:blip r:embed="rId4"/>
          <a:stretch>
            <a:fillRect/>
          </a:stretch>
        </p:blipFill>
        <p:spPr>
          <a:xfrm>
            <a:off x="4812201" y="4294447"/>
            <a:ext cx="4211472" cy="1973944"/>
          </a:xfrm>
          <a:prstGeom prst="rect">
            <a:avLst/>
          </a:prstGeom>
        </p:spPr>
      </p:pic>
    </p:spTree>
    <p:extLst>
      <p:ext uri="{BB962C8B-B14F-4D97-AF65-F5344CB8AC3E}">
        <p14:creationId xmlns:p14="http://schemas.microsoft.com/office/powerpoint/2010/main" val="1023029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EC18D9CF-9DE7-49D3-A6AA-EBF4E5801F87}"/>
                  </a:ext>
                </a:extLst>
              </p:cNvPr>
              <p:cNvSpPr>
                <a:spLocks noGrp="1"/>
              </p:cNvSpPr>
              <p:nvPr>
                <p:ph type="title"/>
              </p:nvPr>
            </p:nvSpPr>
            <p:spPr>
              <a:xfrm>
                <a:off x="89756" y="22523"/>
                <a:ext cx="8964488" cy="922114"/>
              </a:xfrm>
              <a:solidFill>
                <a:srgbClr val="92D050"/>
              </a:solidFill>
            </p:spPr>
            <p:txBody>
              <a:bodyPr/>
              <a:lstStyle/>
              <a:p>
                <a:r>
                  <a:rPr lang="en-US" altLang="zh-CN" sz="2800" b="1" dirty="0">
                    <a:solidFill>
                      <a:schemeClr val="tx1"/>
                    </a:solidFill>
                    <a:ea typeface="华文新魏" panose="02010800040101010101" charset="-122"/>
                    <a:cs typeface="Cambria Math" panose="02040503050406030204" pitchFamily="18" charset="0"/>
                  </a:rPr>
                  <a:t>9. </a:t>
                </a:r>
                <a14:m>
                  <m:oMath xmlns:m="http://schemas.openxmlformats.org/officeDocument/2006/math">
                    <m:sSub>
                      <m:sSub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bPr>
                      <m:e>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𝒉</m:t>
                        </m:r>
                      </m:e>
                      <m:sub>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𝒄</m:t>
                        </m:r>
                      </m:sub>
                    </m:sSub>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r>
                      <a:rPr lang="en-US" altLang="zh-CN" sz="2800" b="1" i="1">
                        <a:solidFill>
                          <a:schemeClr val="tx1"/>
                        </a:solidFill>
                        <a:latin typeface="Cambria Math" panose="02040503050406030204" pitchFamily="18" charset="0"/>
                        <a:ea typeface="MS Mincho" charset="0"/>
                        <a:cs typeface="Cambria Math" panose="02040503050406030204" pitchFamily="18" charset="0"/>
                      </a:rPr>
                      <m:t>𝜸</m:t>
                    </m:r>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𝑿</m:t>
                    </m:r>
                    <m:r>
                      <a:rPr lang="en-US" altLang="zh-CN" sz="2800" b="1" i="1">
                        <a:solidFill>
                          <a:schemeClr val="tx1"/>
                        </a:solidFill>
                        <a:latin typeface="Cambria Math" panose="02040503050406030204" pitchFamily="18" charset="0"/>
                        <a:ea typeface="MS Mincho" charset="0"/>
                        <a:cs typeface="Cambria Math" panose="02040503050406030204" pitchFamily="18" charset="0"/>
                      </a:rPr>
                      <m:t> (</m:t>
                    </m:r>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𝑿</m:t>
                    </m:r>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r>
                      <a:rPr lang="en-US" altLang="zh-CN" sz="2800" b="1" i="1">
                        <a:solidFill>
                          <a:schemeClr val="tx1"/>
                        </a:solidFill>
                        <a:latin typeface="Cambria Math" panose="02040503050406030204" pitchFamily="18" charset="0"/>
                        <a:ea typeface="MS Mincho" charset="0"/>
                        <a:cs typeface="Cambria Math" panose="02040503050406030204" pitchFamily="18" charset="0"/>
                      </a:rPr>
                      <m:t>, </m:t>
                    </m:r>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r>
                      <a:rPr lang="en-US" altLang="zh-CN" sz="2800" b="1" i="1">
                        <a:solidFill>
                          <a:schemeClr val="tx1"/>
                        </a:solidFill>
                        <a:latin typeface="Cambria Math" panose="02040503050406030204" pitchFamily="18" charset="0"/>
                        <a:ea typeface="MS Mincho" charset="0"/>
                        <a:cs typeface="Cambria Math" panose="02040503050406030204" pitchFamily="18" charset="0"/>
                      </a:rPr>
                      <m:t>𝜼</m:t>
                    </m:r>
                    <m:r>
                      <a:rPr lang="en-US" altLang="zh-CN" sz="2800" b="1" i="1">
                        <a:solidFill>
                          <a:schemeClr val="tx1"/>
                        </a:solidFill>
                        <a:latin typeface="Cambria Math" panose="02040503050406030204" pitchFamily="18" charset="0"/>
                        <a:ea typeface="MS Mincho" charset="0"/>
                        <a:cs typeface="Cambria Math" panose="02040503050406030204" pitchFamily="18" charset="0"/>
                      </a:rPr>
                      <m:t>, </m:t>
                    </m:r>
                    <m:r>
                      <a:rPr lang="en-US" altLang="zh-CN" sz="2800" b="1" i="1">
                        <a:solidFill>
                          <a:schemeClr val="tx1"/>
                        </a:solidFill>
                        <a:latin typeface="Cambria Math" panose="02040503050406030204" pitchFamily="18" charset="0"/>
                        <a:ea typeface="MS Mincho" charset="0"/>
                        <a:cs typeface="Cambria Math" panose="02040503050406030204" pitchFamily="18" charset="0"/>
                      </a:rPr>
                      <m:t>𝟐</m:t>
                    </m:r>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sSup>
                      <m:sSupPr>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sSupPr>
                      <m:e>
                        <m:r>
                          <a:rPr lang="en-US" altLang="zh-CN" sz="2800" b="1" i="1">
                            <a:solidFill>
                              <a:schemeClr val="tx1"/>
                            </a:solidFill>
                            <a:latin typeface="Cambria Math" panose="02040503050406030204" pitchFamily="18" charset="0"/>
                            <a:ea typeface="MS Mincho" charset="0"/>
                            <a:cs typeface="Cambria Math" panose="02040503050406030204" pitchFamily="18" charset="0"/>
                          </a:rPr>
                          <m:t>𝝅</m:t>
                        </m:r>
                      </m:e>
                      <m:sup>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sup>
                    </m:sSup>
                    <m:r>
                      <a:rPr lang="en-US" altLang="zh-CN" sz="2800" b="1" i="1">
                        <a:solidFill>
                          <a:schemeClr val="tx1"/>
                        </a:solidFill>
                        <a:latin typeface="Cambria Math" panose="02040503050406030204" pitchFamily="18" charset="0"/>
                        <a:ea typeface="MS Mincho" charset="0"/>
                        <a:cs typeface="Cambria Math" panose="02040503050406030204" pitchFamily="18" charset="0"/>
                      </a:rPr>
                      <m:t>), </m:t>
                    </m:r>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𝒑</m:t>
                    </m:r>
                    <m:acc>
                      <m:accPr>
                        <m:chr m:val="̅"/>
                        <m:ctrlP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ctrlPr>
                      </m:accPr>
                      <m:e>
                        <m:r>
                          <a:rPr lang="en-US" altLang="zh-CN" sz="2800" b="1" i="1">
                            <a:solidFill>
                              <a:schemeClr val="tx1"/>
                            </a:solidFill>
                            <a:latin typeface="Cambria Math" panose="02040503050406030204" pitchFamily="18" charset="0"/>
                            <a:ea typeface="华文新魏" panose="02010800040101010101" charset="-122"/>
                            <a:cs typeface="Cambria Math" panose="02040503050406030204" pitchFamily="18" charset="0"/>
                          </a:rPr>
                          <m:t>𝒑</m:t>
                        </m:r>
                      </m:e>
                    </m:acc>
                    <m:r>
                      <a:rPr lang="en-US" altLang="zh-CN" sz="2800" b="1" i="1">
                        <a:solidFill>
                          <a:schemeClr val="tx1"/>
                        </a:solidFill>
                        <a:latin typeface="Cambria Math" panose="02040503050406030204" pitchFamily="18" charset="0"/>
                        <a:ea typeface="MS Mincho" charset="0"/>
                        <a:cs typeface="Cambria Math" panose="02040503050406030204" pitchFamily="18" charset="0"/>
                      </a:rPr>
                      <m:t>)</m:t>
                    </m:r>
                  </m:oMath>
                </a14:m>
                <a:r>
                  <a:rPr lang="en-US" altLang="zh-CN" sz="2800" b="1" dirty="0"/>
                  <a:t>         (</a:t>
                </a:r>
                <a:r>
                  <a:rPr lang="en-US" altLang="zh-CN" sz="2800" b="1" dirty="0">
                    <a:solidFill>
                      <a:srgbClr val="0000FF"/>
                    </a:solidFill>
                    <a:sym typeface="Symbol" panose="05050102010706020507" pitchFamily="18" charset="2"/>
                  </a:rPr>
                  <a:t>BAM-00737</a:t>
                </a:r>
                <a:r>
                  <a:rPr lang="en-US" altLang="zh-CN" sz="2800" b="1" dirty="0"/>
                  <a:t>)</a:t>
                </a:r>
                <a:endParaRPr lang="zh-CN" altLang="en-US" sz="2800" b="1" dirty="0"/>
              </a:p>
            </p:txBody>
          </p:sp>
        </mc:Choice>
        <mc:Fallback xmlns="">
          <p:sp>
            <p:nvSpPr>
              <p:cNvPr id="2" name="标题 1">
                <a:extLst>
                  <a:ext uri="{FF2B5EF4-FFF2-40B4-BE49-F238E27FC236}">
                    <a16:creationId xmlns:a16="http://schemas.microsoft.com/office/drawing/2014/main" id="{EC18D9CF-9DE7-49D3-A6AA-EBF4E5801F87}"/>
                  </a:ext>
                </a:extLst>
              </p:cNvPr>
              <p:cNvSpPr>
                <a:spLocks noGrp="1" noRot="1" noChangeAspect="1" noMove="1" noResize="1" noEditPoints="1" noAdjustHandles="1" noChangeArrowheads="1" noChangeShapeType="1" noTextEdit="1"/>
              </p:cNvSpPr>
              <p:nvPr>
                <p:ph type="title"/>
              </p:nvPr>
            </p:nvSpPr>
            <p:spPr>
              <a:xfrm>
                <a:off x="89756" y="22523"/>
                <a:ext cx="8964488" cy="922114"/>
              </a:xfrm>
              <a:blipFill>
                <a:blip r:embed="rId2"/>
                <a:stretch>
                  <a:fillRect t="-8609" b="-198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DC144B3-4778-46C2-B51D-651CDBFB4E0E}"/>
                  </a:ext>
                </a:extLst>
              </p:cNvPr>
              <p:cNvSpPr>
                <a:spLocks noGrp="1"/>
              </p:cNvSpPr>
              <p:nvPr>
                <p:ph idx="1"/>
              </p:nvPr>
            </p:nvSpPr>
            <p:spPr>
              <a:xfrm>
                <a:off x="0" y="908720"/>
                <a:ext cx="9144000" cy="1897824"/>
              </a:xfrm>
            </p:spPr>
            <p:txBody>
              <a:bodyPr/>
              <a:lstStyle/>
              <a:p>
                <a:r>
                  <a:rPr lang="zh-CN" altLang="en-US" sz="2000" dirty="0">
                    <a:latin typeface="楷体" panose="02010609060101010101" pitchFamily="49" charset="-122"/>
                    <a:ea typeface="楷体" panose="02010609060101010101" pitchFamily="49" charset="-122"/>
                  </a:rPr>
                  <a:t>动机：搜寻</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𝒉</m:t>
                        </m:r>
                      </m:e>
                      <m:sub>
                        <m:r>
                          <a:rPr lang="en-US" altLang="zh-CN" sz="2000" b="1" i="1">
                            <a:latin typeface="Cambria Math" panose="02040503050406030204" pitchFamily="18" charset="0"/>
                          </a:rPr>
                          <m:t>𝒄</m:t>
                        </m:r>
                      </m:sub>
                    </m:sSub>
                  </m:oMath>
                </a14:m>
                <a:r>
                  <a:rPr lang="zh-CN" altLang="en-US" sz="2000" dirty="0">
                    <a:latin typeface="楷体" panose="02010609060101010101" pitchFamily="49" charset="-122"/>
                    <a:ea typeface="楷体" panose="02010609060101010101" pitchFamily="49" charset="-122"/>
                  </a:rPr>
                  <a:t>的</a:t>
                </a:r>
                <a:r>
                  <a:rPr lang="en-US" altLang="zh-CN" sz="2000" dirty="0">
                    <a:latin typeface="楷体" panose="02010609060101010101" pitchFamily="49" charset="-122"/>
                    <a:ea typeface="楷体" panose="02010609060101010101" pitchFamily="49" charset="-122"/>
                  </a:rPr>
                  <a:t>non-E1</a:t>
                </a:r>
                <a:r>
                  <a:rPr lang="zh-CN" altLang="en-US" sz="2000" dirty="0">
                    <a:latin typeface="楷体" panose="02010609060101010101" pitchFamily="49" charset="-122"/>
                    <a:ea typeface="楷体" panose="02010609060101010101" pitchFamily="49" charset="-122"/>
                  </a:rPr>
                  <a:t>的辐射衰变末态，增加对</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𝒉</m:t>
                        </m:r>
                      </m:e>
                      <m:sub>
                        <m:r>
                          <a:rPr lang="en-US" altLang="zh-CN" sz="2000" b="1" i="1">
                            <a:latin typeface="Cambria Math" panose="02040503050406030204" pitchFamily="18" charset="0"/>
                          </a:rPr>
                          <m:t>𝒄</m:t>
                        </m:r>
                      </m:sub>
                    </m:sSub>
                  </m:oMath>
                </a14:m>
                <a:r>
                  <a:rPr lang="zh-CN" altLang="en-US" sz="2000" dirty="0">
                    <a:latin typeface="楷体" panose="02010609060101010101" pitchFamily="49" charset="-122"/>
                    <a:ea typeface="楷体" panose="02010609060101010101" pitchFamily="49" charset="-122"/>
                  </a:rPr>
                  <a:t>的性质的了解。</a:t>
                </a:r>
                <a:endParaRPr lang="en-US" altLang="zh-CN"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初步结果：</a:t>
                </a:r>
                <a:r>
                  <a:rPr lang="zh-CN" altLang="en-US" sz="2000" b="1" dirty="0">
                    <a:solidFill>
                      <a:srgbClr val="FF0000"/>
                    </a:solidFill>
                    <a:latin typeface="楷体" panose="02010609060101010101" pitchFamily="49" charset="-122"/>
                    <a:ea typeface="楷体" panose="02010609060101010101" pitchFamily="49" charset="-122"/>
                  </a:rPr>
                  <a:t>首次发现了</a:t>
                </a:r>
                <a:r>
                  <a:rPr lang="en-US" altLang="zh-CN" sz="2000" b="1" dirty="0">
                    <a:solidFill>
                      <a:srgbClr val="FF0000"/>
                    </a:solidFill>
                    <a:latin typeface="楷体" panose="02010609060101010101" pitchFamily="49" charset="-122"/>
                    <a:ea typeface="楷体" panose="02010609060101010101" pitchFamily="49" charset="-122"/>
                  </a:rPr>
                  <a:t>4</a:t>
                </a:r>
                <a:r>
                  <a:rPr lang="zh-CN" altLang="en-US" sz="2000" b="1" dirty="0">
                    <a:solidFill>
                      <a:srgbClr val="FF0000"/>
                    </a:solidFill>
                    <a:latin typeface="楷体" panose="02010609060101010101" pitchFamily="49" charset="-122"/>
                    <a:ea typeface="楷体" panose="02010609060101010101" pitchFamily="49" charset="-122"/>
                  </a:rPr>
                  <a:t>个新的</a:t>
                </a:r>
                <a14:m>
                  <m:oMath xmlns:m="http://schemas.openxmlformats.org/officeDocument/2006/math">
                    <m:sSub>
                      <m:sSubPr>
                        <m:ctrlPr>
                          <a:rPr lang="en-US" altLang="zh-CN" sz="2000" b="1" i="1">
                            <a:solidFill>
                              <a:srgbClr val="FF0000"/>
                            </a:solidFill>
                            <a:latin typeface="Cambria Math" panose="02040503050406030204" pitchFamily="18" charset="0"/>
                          </a:rPr>
                        </m:ctrlPr>
                      </m:sSubPr>
                      <m:e>
                        <m:r>
                          <a:rPr lang="en-US" altLang="zh-CN" sz="2000" b="1" i="1">
                            <a:solidFill>
                              <a:srgbClr val="FF0000"/>
                            </a:solidFill>
                            <a:latin typeface="Cambria Math" panose="02040503050406030204" pitchFamily="18" charset="0"/>
                          </a:rPr>
                          <m:t>𝒉</m:t>
                        </m:r>
                      </m:e>
                      <m:sub>
                        <m:r>
                          <a:rPr lang="en-US" altLang="zh-CN" sz="2000" b="1" i="1">
                            <a:solidFill>
                              <a:srgbClr val="FF0000"/>
                            </a:solidFill>
                            <a:latin typeface="Cambria Math" panose="02040503050406030204" pitchFamily="18" charset="0"/>
                          </a:rPr>
                          <m:t>𝒄</m:t>
                        </m:r>
                      </m:sub>
                    </m:sSub>
                  </m:oMath>
                </a14:m>
                <a:r>
                  <a:rPr lang="zh-CN" altLang="en-US" sz="2000" b="1" dirty="0">
                    <a:solidFill>
                      <a:srgbClr val="FF0000"/>
                    </a:solidFill>
                    <a:latin typeface="楷体" panose="02010609060101010101" pitchFamily="49" charset="-122"/>
                    <a:ea typeface="楷体" panose="02010609060101010101" pitchFamily="49" charset="-122"/>
                  </a:rPr>
                  <a:t>的</a:t>
                </a:r>
                <a:r>
                  <a:rPr lang="en-US" altLang="zh-CN" sz="2000" b="1" dirty="0">
                    <a:solidFill>
                      <a:srgbClr val="FF0000"/>
                    </a:solidFill>
                    <a:latin typeface="楷体" panose="02010609060101010101" pitchFamily="49" charset="-122"/>
                    <a:ea typeface="楷体" panose="02010609060101010101" pitchFamily="49" charset="-122"/>
                  </a:rPr>
                  <a:t>non-E1</a:t>
                </a:r>
                <a:r>
                  <a:rPr lang="zh-CN" altLang="en-US" sz="2000" b="1" dirty="0">
                    <a:solidFill>
                      <a:srgbClr val="FF0000"/>
                    </a:solidFill>
                    <a:latin typeface="楷体" panose="02010609060101010101" pitchFamily="49" charset="-122"/>
                    <a:ea typeface="楷体" panose="02010609060101010101" pitchFamily="49" charset="-122"/>
                  </a:rPr>
                  <a:t>的辐射衰变模式</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含中间态</a:t>
                </a:r>
                <a:r>
                  <a:rPr lang="en-US" altLang="zh-CN" sz="2000" dirty="0">
                    <a:latin typeface="楷体" panose="02010609060101010101" pitchFamily="49" charset="-122"/>
                    <a:ea typeface="楷体" panose="02010609060101010101" pitchFamily="49" charset="-122"/>
                  </a:rPr>
                  <a:t>)</a:t>
                </a:r>
              </a:p>
              <a:p>
                <a:r>
                  <a:rPr lang="zh-CN" altLang="en-US" sz="2000" dirty="0">
                    <a:latin typeface="楷体" panose="02010609060101010101" pitchFamily="49" charset="-122"/>
                    <a:ea typeface="楷体" panose="02010609060101010101" pitchFamily="49" charset="-122"/>
                  </a:rPr>
                  <a:t>进展：</a:t>
                </a:r>
                <a:endParaRPr lang="en-US" altLang="zh-CN" sz="1800" dirty="0">
                  <a:latin typeface="楷体" panose="02010609060101010101" pitchFamily="49" charset="-122"/>
                  <a:ea typeface="楷体" panose="02010609060101010101" pitchFamily="49" charset="-122"/>
                </a:endParaRPr>
              </a:p>
              <a:p>
                <a:pPr lvl="1"/>
                <a:r>
                  <a:rPr lang="zh-CN" altLang="en-US" sz="1800" b="1" dirty="0">
                    <a:solidFill>
                      <a:srgbClr val="0000FF"/>
                    </a:solidFill>
                    <a:latin typeface="楷体" panose="02010609060101010101" pitchFamily="49" charset="-122"/>
                    <a:ea typeface="楷体" panose="02010609060101010101" pitchFamily="49" charset="-122"/>
                  </a:rPr>
                  <a:t>去年</a:t>
                </a:r>
                <a:r>
                  <a:rPr lang="en-US" altLang="zh-CN" sz="1800" b="1" dirty="0">
                    <a:solidFill>
                      <a:srgbClr val="0000FF"/>
                    </a:solidFill>
                    <a:latin typeface="楷体" panose="02010609060101010101" pitchFamily="49" charset="-122"/>
                    <a:ea typeface="楷体" panose="02010609060101010101" pitchFamily="49" charset="-122"/>
                  </a:rPr>
                  <a:t>8</a:t>
                </a:r>
                <a:r>
                  <a:rPr lang="zh-CN" altLang="en-US" sz="1800" b="1" dirty="0">
                    <a:solidFill>
                      <a:srgbClr val="0000FF"/>
                    </a:solidFill>
                    <a:latin typeface="楷体" panose="02010609060101010101" pitchFamily="49" charset="-122"/>
                    <a:ea typeface="楷体" panose="02010609060101010101" pitchFamily="49" charset="-122"/>
                  </a:rPr>
                  <a:t>月份</a:t>
                </a:r>
                <a:r>
                  <a:rPr lang="en-US" altLang="zh-CN" sz="1800" b="1" dirty="0">
                    <a:solidFill>
                      <a:srgbClr val="0000FF"/>
                    </a:solidFill>
                    <a:latin typeface="楷体" panose="02010609060101010101" pitchFamily="49" charset="-122"/>
                    <a:ea typeface="楷体" panose="02010609060101010101" pitchFamily="49" charset="-122"/>
                  </a:rPr>
                  <a:t>CWR</a:t>
                </a:r>
                <a:r>
                  <a:rPr lang="zh-CN" altLang="en-US" sz="1800" b="1" dirty="0">
                    <a:solidFill>
                      <a:srgbClr val="0000FF"/>
                    </a:solidFill>
                    <a:latin typeface="楷体" panose="02010609060101010101" pitchFamily="49" charset="-122"/>
                    <a:ea typeface="楷体" panose="02010609060101010101" pitchFamily="49" charset="-122"/>
                  </a:rPr>
                  <a:t>，现在</a:t>
                </a:r>
                <a:r>
                  <a:rPr lang="en-US" altLang="zh-CN" sz="1800" b="1" dirty="0" err="1">
                    <a:solidFill>
                      <a:srgbClr val="0000FF"/>
                    </a:solidFill>
                    <a:latin typeface="楷体" panose="02010609060101010101" pitchFamily="49" charset="-122"/>
                    <a:ea typeface="楷体" panose="02010609060101010101" pitchFamily="49" charset="-122"/>
                  </a:rPr>
                  <a:t>PubCom</a:t>
                </a:r>
                <a:r>
                  <a:rPr lang="zh-CN" altLang="en-US" sz="1800" b="1" dirty="0">
                    <a:solidFill>
                      <a:srgbClr val="0000FF"/>
                    </a:solidFill>
                    <a:latin typeface="楷体" panose="02010609060101010101" pitchFamily="49" charset="-122"/>
                    <a:ea typeface="楷体" panose="02010609060101010101" pitchFamily="49" charset="-122"/>
                  </a:rPr>
                  <a:t>最后阶段，很快到</a:t>
                </a:r>
                <a:r>
                  <a:rPr lang="en-US" altLang="zh-CN" sz="1800" b="1" dirty="0">
                    <a:solidFill>
                      <a:srgbClr val="0000FF"/>
                    </a:solidFill>
                    <a:latin typeface="楷体" panose="02010609060101010101" pitchFamily="49" charset="-122"/>
                    <a:ea typeface="楷体" panose="02010609060101010101" pitchFamily="49" charset="-122"/>
                  </a:rPr>
                  <a:t>SP</a:t>
                </a:r>
                <a:r>
                  <a:rPr lang="zh-CN" altLang="en-US" sz="1800" b="1" dirty="0">
                    <a:solidFill>
                      <a:srgbClr val="0000FF"/>
                    </a:solidFill>
                    <a:latin typeface="楷体" panose="02010609060101010101" pitchFamily="49" charset="-122"/>
                    <a:ea typeface="楷体" panose="02010609060101010101" pitchFamily="49" charset="-122"/>
                  </a:rPr>
                  <a:t>阶段，</a:t>
                </a:r>
                <a:r>
                  <a:rPr lang="zh-CN" altLang="en-US" sz="1800" b="1" dirty="0">
                    <a:solidFill>
                      <a:srgbClr val="FF0000"/>
                    </a:solidFill>
                    <a:latin typeface="楷体" panose="02010609060101010101" pitchFamily="49" charset="-122"/>
                    <a:ea typeface="楷体" panose="02010609060101010101" pitchFamily="49" charset="-122"/>
                  </a:rPr>
                  <a:t>准备投稿</a:t>
                </a:r>
                <a:r>
                  <a:rPr lang="en-US" altLang="zh-CN" sz="1800" b="1" dirty="0">
                    <a:solidFill>
                      <a:srgbClr val="FF0000"/>
                    </a:solidFill>
                    <a:latin typeface="楷体" panose="02010609060101010101" pitchFamily="49" charset="-122"/>
                    <a:ea typeface="楷体" panose="02010609060101010101" pitchFamily="49" charset="-122"/>
                  </a:rPr>
                  <a:t>PRL</a:t>
                </a:r>
                <a:r>
                  <a:rPr lang="zh-CN" altLang="en-US" sz="1800" b="1" dirty="0">
                    <a:solidFill>
                      <a:srgbClr val="0000FF"/>
                    </a:solidFill>
                    <a:latin typeface="楷体" panose="02010609060101010101" pitchFamily="49" charset="-122"/>
                    <a:ea typeface="楷体" panose="02010609060101010101" pitchFamily="49" charset="-122"/>
                  </a:rPr>
                  <a:t>。</a:t>
                </a:r>
                <a:endParaRPr lang="en-US" altLang="zh-CN" sz="1800" b="1" dirty="0">
                  <a:solidFill>
                    <a:srgbClr val="0000FF"/>
                  </a:solidFill>
                  <a:latin typeface="楷体" panose="02010609060101010101" pitchFamily="49" charset="-122"/>
                  <a:ea typeface="楷体" panose="02010609060101010101" pitchFamily="49" charset="-122"/>
                </a:endParaRPr>
              </a:p>
              <a:p>
                <a:pPr marL="0" indent="0">
                  <a:buNone/>
                </a:pPr>
                <a:endParaRPr lang="zh-CN" altLang="en-US" sz="2400"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FDC144B3-4778-46C2-B51D-651CDBFB4E0E}"/>
                  </a:ext>
                </a:extLst>
              </p:cNvPr>
              <p:cNvSpPr>
                <a:spLocks noGrp="1" noRot="1" noChangeAspect="1" noMove="1" noResize="1" noEditPoints="1" noAdjustHandles="1" noChangeArrowheads="1" noChangeShapeType="1" noTextEdit="1"/>
              </p:cNvSpPr>
              <p:nvPr>
                <p:ph idx="1"/>
              </p:nvPr>
            </p:nvSpPr>
            <p:spPr>
              <a:xfrm>
                <a:off x="0" y="908720"/>
                <a:ext cx="9144000" cy="1897824"/>
              </a:xfrm>
              <a:blipFill>
                <a:blip r:embed="rId3"/>
                <a:stretch>
                  <a:fillRect l="-867" t="-321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E227B8D-44CE-4C98-BF01-824B9D3AA066}"/>
              </a:ext>
            </a:extLst>
          </p:cNvPr>
          <p:cNvPicPr>
            <a:picLocks noChangeAspect="1"/>
          </p:cNvPicPr>
          <p:nvPr/>
        </p:nvPicPr>
        <p:blipFill>
          <a:blip r:embed="rId4"/>
          <a:stretch>
            <a:fillRect/>
          </a:stretch>
        </p:blipFill>
        <p:spPr>
          <a:xfrm>
            <a:off x="4283968" y="3140968"/>
            <a:ext cx="4145934" cy="3261543"/>
          </a:xfrm>
          <a:prstGeom prst="rect">
            <a:avLst/>
          </a:prstGeom>
        </p:spPr>
      </p:pic>
      <p:pic>
        <p:nvPicPr>
          <p:cNvPr id="5" name="图片 4">
            <a:extLst>
              <a:ext uri="{FF2B5EF4-FFF2-40B4-BE49-F238E27FC236}">
                <a16:creationId xmlns:a16="http://schemas.microsoft.com/office/drawing/2014/main" id="{68B65610-7B45-4041-A1B2-197BD192404A}"/>
              </a:ext>
            </a:extLst>
          </p:cNvPr>
          <p:cNvPicPr>
            <a:picLocks noChangeAspect="1"/>
          </p:cNvPicPr>
          <p:nvPr/>
        </p:nvPicPr>
        <p:blipFill>
          <a:blip r:embed="rId5"/>
          <a:stretch>
            <a:fillRect/>
          </a:stretch>
        </p:blipFill>
        <p:spPr>
          <a:xfrm>
            <a:off x="316596" y="3356992"/>
            <a:ext cx="3291458" cy="2552783"/>
          </a:xfrm>
          <a:prstGeom prst="rect">
            <a:avLst/>
          </a:prstGeom>
        </p:spPr>
      </p:pic>
      <p:cxnSp>
        <p:nvCxnSpPr>
          <p:cNvPr id="13" name="直接箭头连接符 12">
            <a:extLst>
              <a:ext uri="{FF2B5EF4-FFF2-40B4-BE49-F238E27FC236}">
                <a16:creationId xmlns:a16="http://schemas.microsoft.com/office/drawing/2014/main" id="{62A9174A-B6B4-46D6-909D-AD2B8DEDAE8F}"/>
              </a:ext>
            </a:extLst>
          </p:cNvPr>
          <p:cNvCxnSpPr>
            <a:cxnSpLocks/>
          </p:cNvCxnSpPr>
          <p:nvPr/>
        </p:nvCxnSpPr>
        <p:spPr bwMode="auto">
          <a:xfrm flipV="1">
            <a:off x="2123728" y="3789040"/>
            <a:ext cx="3096344" cy="1080120"/>
          </a:xfrm>
          <a:prstGeom prst="straightConnector1">
            <a:avLst/>
          </a:prstGeom>
          <a:solidFill>
            <a:schemeClr val="accent1"/>
          </a:solidFill>
          <a:ln w="34925" cap="flat" cmpd="sng" algn="ctr">
            <a:solidFill>
              <a:srgbClr val="FF0000"/>
            </a:solidFill>
            <a:prstDash val="solid"/>
            <a:round/>
            <a:headEnd type="none" w="med" len="med"/>
            <a:tailEnd type="stealth"/>
          </a:ln>
          <a:effectLst/>
        </p:spPr>
      </p:cxnSp>
      <p:pic>
        <p:nvPicPr>
          <p:cNvPr id="15" name="图片 14">
            <a:extLst>
              <a:ext uri="{FF2B5EF4-FFF2-40B4-BE49-F238E27FC236}">
                <a16:creationId xmlns:a16="http://schemas.microsoft.com/office/drawing/2014/main" id="{8F9784EC-2D8C-4616-82C7-4857D9038A76}"/>
              </a:ext>
            </a:extLst>
          </p:cNvPr>
          <p:cNvPicPr>
            <a:picLocks noChangeAspect="1"/>
          </p:cNvPicPr>
          <p:nvPr/>
        </p:nvPicPr>
        <p:blipFill>
          <a:blip r:embed="rId6"/>
          <a:stretch>
            <a:fillRect/>
          </a:stretch>
        </p:blipFill>
        <p:spPr>
          <a:xfrm>
            <a:off x="611560" y="6021288"/>
            <a:ext cx="2736304" cy="367884"/>
          </a:xfrm>
          <a:prstGeom prst="rect">
            <a:avLst/>
          </a:prstGeom>
          <a:ln>
            <a:solidFill>
              <a:srgbClr val="FF0000"/>
            </a:solidFill>
          </a:ln>
        </p:spPr>
      </p:pic>
    </p:spTree>
    <p:extLst>
      <p:ext uri="{BB962C8B-B14F-4D97-AF65-F5344CB8AC3E}">
        <p14:creationId xmlns:p14="http://schemas.microsoft.com/office/powerpoint/2010/main" val="4041495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4474B1-F1CA-4BC9-8575-6A3C773CC413}"/>
              </a:ext>
            </a:extLst>
          </p:cNvPr>
          <p:cNvPicPr>
            <a:picLocks noChangeAspect="1"/>
          </p:cNvPicPr>
          <p:nvPr/>
        </p:nvPicPr>
        <p:blipFill>
          <a:blip r:embed="rId2"/>
          <a:stretch>
            <a:fillRect/>
          </a:stretch>
        </p:blipFill>
        <p:spPr>
          <a:xfrm>
            <a:off x="4913922" y="4427836"/>
            <a:ext cx="3180334" cy="2267618"/>
          </a:xfrm>
          <a:prstGeom prst="rect">
            <a:avLst/>
          </a:prstGeom>
        </p:spPr>
      </p:pic>
      <p:sp>
        <p:nvSpPr>
          <p:cNvPr id="2" name="标题 1"/>
          <p:cNvSpPr>
            <a:spLocks noGrp="1"/>
          </p:cNvSpPr>
          <p:nvPr>
            <p:ph type="title"/>
          </p:nvPr>
        </p:nvSpPr>
        <p:spPr>
          <a:xfrm>
            <a:off x="457200" y="3473"/>
            <a:ext cx="8229600" cy="850106"/>
          </a:xfrm>
          <a:solidFill>
            <a:srgbClr val="92D050"/>
          </a:solidFill>
        </p:spPr>
        <p:txBody>
          <a:bodyPr/>
          <a:lstStyle/>
          <a:p>
            <a:r>
              <a:rPr lang="zh-CN" altLang="en-US" b="1" dirty="0">
                <a:latin typeface="楷体" panose="02010609060101010101" pitchFamily="49" charset="-122"/>
                <a:ea typeface="楷体" panose="02010609060101010101" pitchFamily="49" charset="-122"/>
              </a:rPr>
              <a:t>新物理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7DD76DF-70BB-49F3-9A9E-C4B53BF666B3}"/>
                  </a:ext>
                </a:extLst>
              </p:cNvPr>
              <p:cNvSpPr>
                <a:spLocks noGrp="1"/>
              </p:cNvSpPr>
              <p:nvPr>
                <p:ph idx="1"/>
              </p:nvPr>
            </p:nvSpPr>
            <p:spPr>
              <a:xfrm>
                <a:off x="107504" y="873507"/>
                <a:ext cx="8928992" cy="5832648"/>
              </a:xfrm>
            </p:spPr>
            <p:txBody>
              <a:bodyPr/>
              <a:lstStyle/>
              <a:p>
                <a:pPr>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利用</a:t>
                </a:r>
                <a14:m>
                  <m:oMath xmlns:m="http://schemas.openxmlformats.org/officeDocument/2006/math">
                    <m:r>
                      <a:rPr lang="en-US" altLang="zh-CN" sz="2400" b="1" i="0" smtClean="0">
                        <a:solidFill>
                          <a:srgbClr val="0000FF"/>
                        </a:solidFill>
                        <a:latin typeface="Cambria Math" panose="02040503050406030204" pitchFamily="18" charset="0"/>
                      </a:rPr>
                      <m:t>𝐉</m:t>
                    </m:r>
                    <m:r>
                      <a:rPr lang="en-US" altLang="zh-CN" sz="2400" b="1" i="0" smtClean="0">
                        <a:solidFill>
                          <a:srgbClr val="0000FF"/>
                        </a:solidFill>
                        <a:latin typeface="Cambria Math" panose="02040503050406030204" pitchFamily="18" charset="0"/>
                      </a:rPr>
                      <m:t>/</m:t>
                    </m:r>
                    <m:r>
                      <a:rPr lang="zh-CN" altLang="en-US" sz="2400" b="1" i="1" smtClean="0">
                        <a:solidFill>
                          <a:srgbClr val="0000FF"/>
                        </a:solidFill>
                        <a:latin typeface="Cambria Math" panose="02040503050406030204" pitchFamily="18" charset="0"/>
                      </a:rPr>
                      <m:t>𝝍</m:t>
                    </m:r>
                  </m:oMath>
                </a14:m>
                <a:r>
                  <a:rPr lang="zh-CN" altLang="en-US" sz="2400" b="1" dirty="0">
                    <a:latin typeface="楷体" panose="02010609060101010101" pitchFamily="49" charset="-122"/>
                    <a:ea typeface="楷体" panose="02010609060101010101" pitchFamily="49" charset="-122"/>
                  </a:rPr>
                  <a:t>重子对衰变中的海量长寿命超子事例与束流管的碰撞研究超子与核子的相互作用过程：</a:t>
                </a:r>
                <a14:m>
                  <m:oMath xmlns:m="http://schemas.openxmlformats.org/officeDocument/2006/math">
                    <m:sSup>
                      <m:sSupPr>
                        <m:ctrlPr>
                          <a:rPr lang="en-US" altLang="zh-CN" sz="2400" b="1" i="1" smtClean="0">
                            <a:solidFill>
                              <a:srgbClr val="0000FF"/>
                            </a:solidFill>
                            <a:latin typeface="Cambria Math" panose="02040503050406030204" pitchFamily="18" charset="0"/>
                          </a:rPr>
                        </m:ctrlPr>
                      </m:sSupPr>
                      <m:e>
                        <m:r>
                          <a:rPr lang="zh-CN" altLang="en-US" sz="2400" b="1" i="1" smtClean="0">
                            <a:solidFill>
                              <a:srgbClr val="0000FF"/>
                            </a:solidFill>
                            <a:latin typeface="Cambria Math" panose="02040503050406030204" pitchFamily="18" charset="0"/>
                          </a:rPr>
                          <m:t>𝚵</m:t>
                        </m:r>
                      </m:e>
                      <m:sup>
                        <m:r>
                          <a:rPr lang="en-US" altLang="zh-CN" sz="2400" b="1" i="1" smtClean="0">
                            <a:solidFill>
                              <a:srgbClr val="0000FF"/>
                            </a:solidFill>
                            <a:latin typeface="Cambria Math" panose="02040503050406030204" pitchFamily="18" charset="0"/>
                          </a:rPr>
                          <m:t>𝟎</m:t>
                        </m:r>
                      </m:sup>
                    </m:sSup>
                    <m:r>
                      <a:rPr lang="en-US" altLang="zh-CN" sz="2400" b="1" i="1" smtClean="0">
                        <a:solidFill>
                          <a:srgbClr val="0000FF"/>
                        </a:solidFill>
                        <a:latin typeface="Cambria Math" panose="02040503050406030204" pitchFamily="18" charset="0"/>
                      </a:rPr>
                      <m:t>+</m:t>
                    </m:r>
                    <m:r>
                      <a:rPr lang="en-US" altLang="zh-CN" sz="2400" b="1" i="1" smtClean="0">
                        <a:solidFill>
                          <a:srgbClr val="0000FF"/>
                        </a:solidFill>
                        <a:latin typeface="Cambria Math" panose="02040503050406030204" pitchFamily="18" charset="0"/>
                      </a:rPr>
                      <m:t>𝒏</m:t>
                    </m:r>
                    <m:r>
                      <a:rPr lang="en-US" altLang="zh-CN" sz="2400" b="1" i="1" smtClean="0">
                        <a:solidFill>
                          <a:srgbClr val="0000FF"/>
                        </a:solidFill>
                        <a:latin typeface="Cambria Math" panose="02040503050406030204" pitchFamily="18" charset="0"/>
                      </a:rPr>
                      <m:t>=</m:t>
                    </m:r>
                    <m:r>
                      <a:rPr lang="zh-CN" altLang="en-US" sz="2400" b="1" i="1" smtClean="0">
                        <a:solidFill>
                          <a:srgbClr val="0000FF"/>
                        </a:solidFill>
                        <a:latin typeface="Cambria Math" panose="02040503050406030204" pitchFamily="18" charset="0"/>
                      </a:rPr>
                      <m:t>𝚲</m:t>
                    </m:r>
                    <m:r>
                      <a:rPr lang="en-US" altLang="zh-CN" sz="2400" b="1" i="1" smtClean="0">
                        <a:solidFill>
                          <a:srgbClr val="0000FF"/>
                        </a:solidFill>
                        <a:latin typeface="Cambria Math" panose="02040503050406030204" pitchFamily="18" charset="0"/>
                      </a:rPr>
                      <m:t>+</m:t>
                    </m:r>
                    <m:r>
                      <a:rPr lang="zh-CN" altLang="en-US" sz="2400" b="1" i="1" smtClean="0">
                        <a:solidFill>
                          <a:srgbClr val="0000FF"/>
                        </a:solidFill>
                        <a:latin typeface="Cambria Math" panose="02040503050406030204" pitchFamily="18" charset="0"/>
                      </a:rPr>
                      <m:t>𝚲</m:t>
                    </m:r>
                  </m:oMath>
                </a14:m>
                <a:r>
                  <a:rPr lang="en-US" altLang="zh-CN" sz="2400" b="1" dirty="0">
                    <a:solidFill>
                      <a:srgbClr val="0000FF"/>
                    </a:solidFill>
                  </a:rPr>
                  <a:t> </a:t>
                </a:r>
                <a:r>
                  <a:rPr lang="zh-CN" altLang="en-US" sz="2400" b="1" dirty="0"/>
                  <a:t>，</a:t>
                </a:r>
                <a:r>
                  <a:rPr lang="zh-CN" altLang="en-US" sz="2400" b="1" dirty="0">
                    <a:solidFill>
                      <a:srgbClr val="FF0000"/>
                    </a:solidFill>
                    <a:latin typeface="华文楷体" panose="02010600040101010101" pitchFamily="2" charset="-122"/>
                    <a:ea typeface="华文楷体" panose="02010600040101010101" pitchFamily="2" charset="-122"/>
                  </a:rPr>
                  <a:t>此前这类研究只能在固定靶实验上开展。</a:t>
                </a:r>
                <a:endParaRPr lang="en-US" altLang="zh-CN" sz="2400" b="1" dirty="0">
                  <a:solidFill>
                    <a:srgbClr val="FF0000"/>
                  </a:solidFill>
                  <a:latin typeface="华文楷体" panose="02010600040101010101" pitchFamily="2" charset="-122"/>
                  <a:ea typeface="华文楷体" panose="02010600040101010101" pitchFamily="2" charset="-122"/>
                </a:endParaRPr>
              </a:p>
              <a:p>
                <a:pPr lvl="1" indent="-342900">
                  <a:buFont typeface="Wingdings" panose="05000000000000000000" pitchFamily="2" charset="2"/>
                  <a:buChar char="Ø"/>
                </a:pPr>
                <a:r>
                  <a:rPr lang="zh-CN" altLang="en-US" sz="2000" b="1" dirty="0">
                    <a:latin typeface="楷体" panose="02010609060101010101" pitchFamily="49" charset="-122"/>
                    <a:ea typeface="楷体" panose="02010609060101010101" pitchFamily="49" charset="-122"/>
                  </a:rPr>
                  <a:t>进展情况：去年有初步结果，今年</a:t>
                </a:r>
                <a:r>
                  <a:rPr lang="en-US" altLang="zh-CN" sz="2000" b="1" dirty="0">
                    <a:latin typeface="楷体" panose="02010609060101010101" pitchFamily="49" charset="-122"/>
                    <a:ea typeface="楷体" panose="02010609060101010101" pitchFamily="49" charset="-122"/>
                  </a:rPr>
                  <a:t>7</a:t>
                </a:r>
                <a:r>
                  <a:rPr lang="zh-CN" altLang="en-US" sz="2000" b="1" dirty="0">
                    <a:latin typeface="楷体" panose="02010609060101010101" pitchFamily="49" charset="-122"/>
                    <a:ea typeface="楷体" panose="02010609060101010101" pitchFamily="49" charset="-122"/>
                  </a:rPr>
                  <a:t>月份进</a:t>
                </a:r>
                <a:r>
                  <a:rPr lang="en-US" altLang="zh-CN" sz="2000" b="1" dirty="0">
                    <a:latin typeface="楷体" panose="02010609060101010101" pitchFamily="49" charset="-122"/>
                    <a:ea typeface="楷体" panose="02010609060101010101" pitchFamily="49" charset="-122"/>
                  </a:rPr>
                  <a:t>memo</a:t>
                </a:r>
                <a:r>
                  <a:rPr lang="zh-CN" altLang="en-US" sz="2000" b="1" dirty="0">
                    <a:latin typeface="楷体" panose="02010609060101010101" pitchFamily="49" charset="-122"/>
                    <a:ea typeface="楷体" panose="02010609060101010101" pitchFamily="49" charset="-122"/>
                  </a:rPr>
                  <a:t>，即将推出</a:t>
                </a:r>
                <a:r>
                  <a:rPr lang="en-US" altLang="zh-CN" sz="2000" b="1" dirty="0">
                    <a:latin typeface="楷体" panose="02010609060101010101" pitchFamily="49" charset="-122"/>
                    <a:ea typeface="楷体" panose="02010609060101010101" pitchFamily="49" charset="-122"/>
                  </a:rPr>
                  <a:t>draft(</a:t>
                </a:r>
                <a:r>
                  <a:rPr lang="en-US" altLang="zh-CN" sz="2000" b="1" dirty="0">
                    <a:solidFill>
                      <a:srgbClr val="FF0000"/>
                    </a:solidFill>
                    <a:latin typeface="楷体" panose="02010609060101010101" pitchFamily="49" charset="-122"/>
                    <a:ea typeface="楷体" panose="02010609060101010101" pitchFamily="49" charset="-122"/>
                  </a:rPr>
                  <a:t>BAM-00881</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宋体" panose="02010600030101010101" pitchFamily="2" charset="-122"/>
                  </a:rPr>
                  <a:t>弹性散射</a:t>
                </a:r>
                <a14:m>
                  <m:oMath xmlns:m="http://schemas.openxmlformats.org/officeDocument/2006/math">
                    <m:acc>
                      <m:accPr>
                        <m:chr m:val="̅"/>
                        <m:ctrlPr>
                          <a:rPr lang="en-US" altLang="zh-CN" sz="2400" b="1" i="1" dirty="0">
                            <a:solidFill>
                              <a:srgbClr val="FF0000"/>
                            </a:solidFill>
                            <a:latin typeface="Cambria Math" panose="02040503050406030204" pitchFamily="18" charset="0"/>
                            <a:ea typeface="宋体" panose="02010600030101010101" pitchFamily="2" charset="-122"/>
                            <a:cs typeface="Cambria Math" panose="02040503050406030204" charset="0"/>
                          </a:rPr>
                        </m:ctrlPr>
                      </m:accPr>
                      <m:e>
                        <m:r>
                          <a:rPr lang="en-US" altLang="zh-CN" sz="2400" b="1" dirty="0">
                            <a:solidFill>
                              <a:srgbClr val="FF0000"/>
                            </a:solidFill>
                            <a:latin typeface="Cambria Math" panose="02040503050406030204" charset="0"/>
                            <a:ea typeface="MS Mincho" charset="0"/>
                            <a:cs typeface="Cambria Math" panose="02040503050406030204" charset="0"/>
                          </a:rPr>
                          <m:t>𝚲</m:t>
                        </m:r>
                      </m:e>
                    </m:acc>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𝒑</m:t>
                    </m:r>
                    <m:r>
                      <a:rPr lang="en-US" altLang="zh-CN" sz="2400" b="1" dirty="0">
                        <a:solidFill>
                          <a:srgbClr val="FF0000"/>
                        </a:solidFill>
                        <a:latin typeface="Cambria Math" panose="02040503050406030204" charset="0"/>
                        <a:ea typeface="MS Mincho" charset="0"/>
                        <a:cs typeface="Cambria Math" panose="02040503050406030204" charset="0"/>
                      </a:rPr>
                      <m:t>→</m:t>
                    </m:r>
                    <m:acc>
                      <m:accPr>
                        <m:chr m:val="̅"/>
                        <m:ctrlPr>
                          <a:rPr lang="en-US" altLang="zh-CN" sz="2400" b="1" i="1" dirty="0">
                            <a:solidFill>
                              <a:srgbClr val="FF0000"/>
                            </a:solidFill>
                            <a:latin typeface="Cambria Math" panose="02040503050406030204" pitchFamily="18" charset="0"/>
                            <a:ea typeface="宋体" panose="02010600030101010101" pitchFamily="2" charset="-122"/>
                            <a:cs typeface="Cambria Math" panose="02040503050406030204" charset="0"/>
                          </a:rPr>
                        </m:ctrlPr>
                      </m:accPr>
                      <m:e>
                        <m:r>
                          <a:rPr lang="en-US" altLang="zh-CN" sz="2400" b="1" dirty="0">
                            <a:solidFill>
                              <a:srgbClr val="FF0000"/>
                            </a:solidFill>
                            <a:latin typeface="Cambria Math" panose="02040503050406030204" charset="0"/>
                            <a:ea typeface="MS Mincho" charset="0"/>
                            <a:cs typeface="Cambria Math" panose="02040503050406030204" charset="0"/>
                          </a:rPr>
                          <m:t>𝚲</m:t>
                        </m:r>
                      </m:e>
                    </m:acc>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𝒑</m:t>
                    </m:r>
                    <m:r>
                      <a:rPr lang="en-US" altLang="zh-CN" sz="2400" b="1" dirty="0">
                        <a:solidFill>
                          <a:srgbClr val="FF0000"/>
                        </a:solidFill>
                        <a:latin typeface="Cambria Math" panose="02040503050406030204" charset="0"/>
                        <a:ea typeface="MS Mincho" charset="0"/>
                        <a:cs typeface="Cambria Math" panose="02040503050406030204" charset="0"/>
                      </a:rPr>
                      <m:t>  </m:t>
                    </m:r>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𝐚𝐧𝐝</m:t>
                    </m:r>
                    <m:r>
                      <a:rPr lang="en-US" altLang="zh-CN" sz="2400" b="1" dirty="0">
                        <a:solidFill>
                          <a:srgbClr val="FF0000"/>
                        </a:solidFill>
                        <a:latin typeface="Cambria Math" panose="02040503050406030204" charset="0"/>
                        <a:ea typeface="MS Mincho" charset="0"/>
                        <a:cs typeface="Cambria Math" panose="02040503050406030204" charset="0"/>
                      </a:rPr>
                      <m:t> </m:t>
                    </m:r>
                    <m:r>
                      <a:rPr lang="en-US" altLang="zh-CN" sz="2400" b="1" dirty="0">
                        <a:solidFill>
                          <a:srgbClr val="FF0000"/>
                        </a:solidFill>
                        <a:latin typeface="Cambria Math" panose="02040503050406030204" charset="0"/>
                        <a:ea typeface="MS Mincho" charset="0"/>
                        <a:cs typeface="Cambria Math" panose="02040503050406030204" charset="0"/>
                      </a:rPr>
                      <m:t>𝚲</m:t>
                    </m:r>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𝒑</m:t>
                    </m:r>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dirty="0">
                        <a:solidFill>
                          <a:srgbClr val="FF0000"/>
                        </a:solidFill>
                        <a:latin typeface="Cambria Math" panose="02040503050406030204" charset="0"/>
                        <a:ea typeface="MS Mincho" charset="0"/>
                        <a:cs typeface="Cambria Math" panose="02040503050406030204" charset="0"/>
                      </a:rPr>
                      <m:t>𝚲</m:t>
                    </m:r>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𝒑</m:t>
                    </m:r>
                    <m:r>
                      <a:rPr lang="en-US" altLang="zh-CN" sz="2400" b="1" dirty="0">
                        <a:solidFill>
                          <a:srgbClr val="FF0000"/>
                        </a:solidFill>
                        <a:latin typeface="Cambria Math" panose="02040503050406030204" charset="0"/>
                        <a:ea typeface="MS Mincho" charset="0"/>
                        <a:cs typeface="Cambria Math" panose="02040503050406030204" charset="0"/>
                      </a:rPr>
                      <m:t> (</m:t>
                    </m:r>
                    <m:r>
                      <a:rPr lang="en-US" altLang="zh-CN" sz="2400" b="1" dirty="0">
                        <a:solidFill>
                          <a:srgbClr val="FF0000"/>
                        </a:solidFill>
                        <a:latin typeface="Cambria Math" panose="02040503050406030204" charset="0"/>
                        <a:ea typeface="MS Mincho" charset="0"/>
                        <a:cs typeface="Cambria Math" panose="02040503050406030204" charset="0"/>
                      </a:rPr>
                      <m:t>𝐮𝐬𝐢𝐧𝐠</m:t>
                    </m:r>
                    <m:r>
                      <a:rPr lang="en-US" altLang="zh-CN" sz="2400" b="1" dirty="0">
                        <a:solidFill>
                          <a:srgbClr val="FF0000"/>
                        </a:solidFill>
                        <a:latin typeface="Cambria Math" panose="02040503050406030204" charset="0"/>
                        <a:ea typeface="MS Mincho" charset="0"/>
                        <a:cs typeface="Cambria Math" panose="02040503050406030204" charset="0"/>
                      </a:rPr>
                      <m:t>  </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𝑱</m:t>
                    </m:r>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dirty="0">
                        <a:solidFill>
                          <a:srgbClr val="FF0000"/>
                        </a:solidFill>
                        <a:latin typeface="Cambria Math" panose="02040503050406030204" charset="0"/>
                        <a:ea typeface="MS Mincho" charset="0"/>
                        <a:cs typeface="Cambria Math" panose="02040503050406030204" charset="0"/>
                      </a:rPr>
                      <m:t>𝛙</m:t>
                    </m:r>
                    <m:r>
                      <a:rPr lang="en-US" altLang="zh-CN" sz="2400" b="1" dirty="0">
                        <a:solidFill>
                          <a:srgbClr val="FF0000"/>
                        </a:solidFill>
                        <a:latin typeface="Cambria Math" panose="02040503050406030204" charset="0"/>
                        <a:ea typeface="MS Mincho" charset="0"/>
                        <a:cs typeface="Cambria Math" panose="02040503050406030204" charset="0"/>
                      </a:rPr>
                      <m:t>→</m:t>
                    </m:r>
                    <m:r>
                      <a:rPr lang="en-US" altLang="zh-CN" sz="2400" b="1" i="1" dirty="0">
                        <a:solidFill>
                          <a:srgbClr val="FF0000"/>
                        </a:solidFill>
                        <a:latin typeface="Cambria Math" panose="02040503050406030204" charset="0"/>
                        <a:ea typeface="宋体" panose="02010600030101010101" pitchFamily="2" charset="-122"/>
                        <a:cs typeface="Cambria Math" panose="02040503050406030204" charset="0"/>
                      </a:rPr>
                      <m:t>𝒑</m:t>
                    </m:r>
                    <m:sSup>
                      <m:sSupPr>
                        <m:ctrlPr>
                          <a:rPr lang="en-US" altLang="zh-CN" sz="2400" b="1" i="1" dirty="0">
                            <a:solidFill>
                              <a:srgbClr val="FF0000"/>
                            </a:solidFill>
                            <a:latin typeface="Cambria Math" panose="02040503050406030204" pitchFamily="18" charset="0"/>
                            <a:ea typeface="宋体" panose="02010600030101010101" pitchFamily="2" charset="-122"/>
                            <a:cs typeface="Cambria Math" panose="02040503050406030204" charset="0"/>
                          </a:rPr>
                        </m:ctrlPr>
                      </m:sSupPr>
                      <m:e>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𝐊</m:t>
                        </m:r>
                      </m:e>
                      <m:sup>
                        <m:r>
                          <a:rPr lang="en-US" altLang="zh-CN" sz="2400" b="1" dirty="0">
                            <a:solidFill>
                              <a:srgbClr val="FF0000"/>
                            </a:solidFill>
                            <a:latin typeface="Cambria Math" panose="02040503050406030204" charset="0"/>
                            <a:ea typeface="MS Mincho" charset="0"/>
                            <a:cs typeface="Cambria Math" panose="02040503050406030204" charset="0"/>
                          </a:rPr>
                          <m:t>−</m:t>
                        </m:r>
                      </m:sup>
                    </m:sSup>
                    <m:acc>
                      <m:accPr>
                        <m:chr m:val="̅"/>
                        <m:ctrlPr>
                          <a:rPr lang="en-US" altLang="zh-CN" sz="2400" b="1" i="1" dirty="0">
                            <a:solidFill>
                              <a:srgbClr val="FF0000"/>
                            </a:solidFill>
                            <a:latin typeface="Cambria Math" panose="02040503050406030204" pitchFamily="18" charset="0"/>
                            <a:ea typeface="宋体" panose="02010600030101010101" pitchFamily="2" charset="-122"/>
                            <a:cs typeface="Cambria Math" panose="02040503050406030204" charset="0"/>
                          </a:rPr>
                        </m:ctrlPr>
                      </m:accPr>
                      <m:e>
                        <m:r>
                          <a:rPr lang="en-US" altLang="zh-CN" sz="2400" b="1" dirty="0">
                            <a:solidFill>
                              <a:srgbClr val="FF0000"/>
                            </a:solidFill>
                            <a:latin typeface="Cambria Math" panose="02040503050406030204" charset="0"/>
                            <a:ea typeface="MS Mincho" charset="0"/>
                            <a:cs typeface="Cambria Math" panose="02040503050406030204" charset="0"/>
                          </a:rPr>
                          <m:t>𝚲</m:t>
                        </m:r>
                      </m:e>
                    </m:acc>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m:t>
                    </m:r>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𝐜</m:t>
                    </m:r>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m:t>
                    </m:r>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𝐜</m:t>
                    </m:r>
                    <m:r>
                      <a:rPr lang="en-US" altLang="zh-CN" sz="2400" b="1" dirty="0">
                        <a:solidFill>
                          <a:srgbClr val="FF0000"/>
                        </a:solidFill>
                        <a:latin typeface="Cambria Math" panose="02040503050406030204" charset="0"/>
                        <a:ea typeface="宋体" panose="02010600030101010101" pitchFamily="2" charset="-122"/>
                        <a:cs typeface="Cambria Math" panose="02040503050406030204" charset="0"/>
                      </a:rPr>
                      <m:t>.)</m:t>
                    </m:r>
                  </m:oMath>
                </a14:m>
                <a:r>
                  <a:rPr lang="zh-CN" altLang="en-US" sz="2400" b="1" dirty="0">
                    <a:latin typeface="楷体" panose="02010609060101010101" pitchFamily="49" charset="-122"/>
                    <a:ea typeface="楷体" panose="02010609060101010101" pitchFamily="49" charset="-122"/>
                    <a:cs typeface="宋体" panose="02010600030101010101" pitchFamily="2" charset="-122"/>
                  </a:rPr>
                  <a:t>的截面测量</a:t>
                </a:r>
                <a:r>
                  <a:rPr lang="en-US" altLang="zh-CN" sz="2400" b="1" dirty="0">
                    <a:latin typeface="楷体" panose="02010609060101010101" pitchFamily="49" charset="-122"/>
                    <a:ea typeface="楷体" panose="02010609060101010101" pitchFamily="49" charset="-122"/>
                    <a:cs typeface="宋体" panose="02010600030101010101" pitchFamily="2" charset="-122"/>
                  </a:rPr>
                  <a:t>.</a:t>
                </a:r>
                <a:r>
                  <a:rPr lang="zh-CN" altLang="en-US" sz="2400" b="1" dirty="0">
                    <a:latin typeface="楷体" panose="02010609060101010101" pitchFamily="49" charset="-122"/>
                    <a:ea typeface="楷体" panose="02010609060101010101" pitchFamily="49" charset="-122"/>
                    <a:cs typeface="宋体" panose="02010600030101010101" pitchFamily="2" charset="-122"/>
                  </a:rPr>
                  <a:t>组会上报道的初步结果</a:t>
                </a:r>
                <a:endParaRPr lang="en-US" altLang="zh-CN" sz="2400" b="1" dirty="0">
                  <a:latin typeface="楷体" panose="02010609060101010101" pitchFamily="49" charset="-122"/>
                  <a:ea typeface="楷体" panose="02010609060101010101" pitchFamily="49" charset="-122"/>
                  <a:cs typeface="宋体" panose="02010600030101010101" pitchFamily="2" charset="-122"/>
                </a:endParaRPr>
              </a:p>
              <a:p>
                <a:pPr>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cs typeface="宋体" panose="02010600030101010101" pitchFamily="2" charset="-122"/>
                  </a:rPr>
                  <a:t>与河师大张广义副教授合作寻找</a:t>
                </a:r>
                <a14:m>
                  <m:oMath xmlns:m="http://schemas.openxmlformats.org/officeDocument/2006/math">
                    <m:sSub>
                      <m:sSubPr>
                        <m:ctrlPr>
                          <a:rPr lang="en-US" altLang="zh-CN" sz="2400" b="1" i="1" smtClean="0">
                            <a:solidFill>
                              <a:srgbClr val="FF0000"/>
                            </a:solidFill>
                            <a:latin typeface="Cambria Math" panose="02040503050406030204" pitchFamily="18" charset="0"/>
                            <a:ea typeface="楷体" panose="02010609060101010101" pitchFamily="49" charset="-122"/>
                          </a:rPr>
                        </m:ctrlPr>
                      </m:sSubPr>
                      <m:e>
                        <m:r>
                          <a:rPr lang="en-US" altLang="zh-CN" sz="2400" b="1" i="1" smtClean="0">
                            <a:solidFill>
                              <a:srgbClr val="FF0000"/>
                            </a:solidFill>
                            <a:latin typeface="Cambria Math" panose="02040503050406030204" pitchFamily="18" charset="0"/>
                            <a:ea typeface="楷体" panose="02010609060101010101" pitchFamily="49" charset="-122"/>
                          </a:rPr>
                          <m:t>𝒉</m:t>
                        </m:r>
                      </m:e>
                      <m:sub>
                        <m:r>
                          <a:rPr lang="en-US" altLang="zh-CN" sz="2400" b="1" i="1" smtClean="0">
                            <a:solidFill>
                              <a:srgbClr val="FF0000"/>
                            </a:solidFill>
                            <a:latin typeface="Cambria Math" panose="02040503050406030204" pitchFamily="18" charset="0"/>
                            <a:ea typeface="楷体" panose="02010609060101010101" pitchFamily="49" charset="-122"/>
                          </a:rPr>
                          <m:t>𝒄</m:t>
                        </m:r>
                      </m:sub>
                    </m:sSub>
                    <m:r>
                      <a:rPr lang="en-US" altLang="zh-CN" sz="2400" b="1" i="1" smtClean="0">
                        <a:solidFill>
                          <a:srgbClr val="FF0000"/>
                        </a:solidFill>
                        <a:latin typeface="Cambria Math" panose="02040503050406030204" pitchFamily="18" charset="0"/>
                        <a:ea typeface="Cambria Math" panose="02040503050406030204" pitchFamily="18" charset="0"/>
                      </a:rPr>
                      <m:t>→</m:t>
                    </m:r>
                    <m:sSub>
                      <m:sSubPr>
                        <m:ctrlPr>
                          <a:rPr lang="en-US" altLang="zh-CN" sz="2400" b="1" i="1" smtClean="0">
                            <a:solidFill>
                              <a:srgbClr val="FF0000"/>
                            </a:solidFill>
                            <a:latin typeface="Cambria Math" panose="02040503050406030204" pitchFamily="18" charset="0"/>
                            <a:ea typeface="Cambria Math" panose="02040503050406030204" pitchFamily="18" charset="0"/>
                          </a:rPr>
                        </m:ctrlPr>
                      </m:sSubPr>
                      <m:e>
                        <m:r>
                          <a:rPr lang="zh-CN" altLang="en-US" sz="2400" b="1" i="1" smtClean="0">
                            <a:solidFill>
                              <a:srgbClr val="FF0000"/>
                            </a:solidFill>
                            <a:latin typeface="Cambria Math" panose="02040503050406030204" pitchFamily="18" charset="0"/>
                            <a:ea typeface="Cambria Math" panose="02040503050406030204" pitchFamily="18" charset="0"/>
                          </a:rPr>
                          <m:t>𝜸𝝌</m:t>
                        </m:r>
                      </m:e>
                      <m:sub>
                        <m:r>
                          <a:rPr lang="en-US" altLang="zh-CN" sz="2400" b="1" i="1" smtClean="0">
                            <a:solidFill>
                              <a:srgbClr val="FF0000"/>
                            </a:solidFill>
                            <a:latin typeface="Cambria Math" panose="02040503050406030204" pitchFamily="18" charset="0"/>
                            <a:ea typeface="Cambria Math" panose="02040503050406030204" pitchFamily="18" charset="0"/>
                          </a:rPr>
                          <m:t>𝒄</m:t>
                        </m:r>
                        <m:r>
                          <a:rPr lang="en-US" altLang="zh-CN" sz="2400" b="1" i="1" smtClean="0">
                            <a:solidFill>
                              <a:srgbClr val="FF0000"/>
                            </a:solidFill>
                            <a:latin typeface="Cambria Math" panose="02040503050406030204" pitchFamily="18" charset="0"/>
                            <a:ea typeface="Cambria Math" panose="02040503050406030204" pitchFamily="18" charset="0"/>
                          </a:rPr>
                          <m:t>𝟎</m:t>
                        </m:r>
                      </m:sub>
                    </m:sSub>
                  </m:oMath>
                </a14:m>
                <a:r>
                  <a:rPr lang="zh-CN" altLang="en-US" sz="2400" b="1" dirty="0">
                    <a:latin typeface="楷体" panose="02010609060101010101" pitchFamily="49" charset="-122"/>
                    <a:ea typeface="楷体" panose="02010609060101010101" pitchFamily="49" charset="-122"/>
                    <a:cs typeface="宋体" panose="02010600030101010101" pitchFamily="2" charset="-122"/>
                  </a:rPr>
                  <a:t>的信号，准备年会报告</a:t>
                </a:r>
                <a:endParaRPr lang="en-US" altLang="zh-CN" sz="2400" b="1" dirty="0">
                  <a:latin typeface="楷体" panose="02010609060101010101" pitchFamily="49" charset="-122"/>
                  <a:ea typeface="楷体" panose="02010609060101010101" pitchFamily="49" charset="-122"/>
                  <a:cs typeface="宋体" panose="02010600030101010101" pitchFamily="2" charset="-122"/>
                </a:endParaRPr>
              </a:p>
              <a:p>
                <a:pPr>
                  <a:buFont typeface="Wingdings" panose="05000000000000000000" pitchFamily="2" charset="2"/>
                  <a:buChar char="Ø"/>
                </a:pPr>
                <a:endParaRPr lang="en-US" altLang="zh-CN" sz="2400" b="1"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B7DD76DF-70BB-49F3-9A9E-C4B53BF666B3}"/>
                  </a:ext>
                </a:extLst>
              </p:cNvPr>
              <p:cNvSpPr>
                <a:spLocks noGrp="1" noRot="1" noChangeAspect="1" noMove="1" noResize="1" noEditPoints="1" noAdjustHandles="1" noChangeArrowheads="1" noChangeShapeType="1" noTextEdit="1"/>
              </p:cNvSpPr>
              <p:nvPr>
                <p:ph idx="1"/>
              </p:nvPr>
            </p:nvSpPr>
            <p:spPr>
              <a:xfrm>
                <a:off x="107504" y="873507"/>
                <a:ext cx="8928992" cy="5832648"/>
              </a:xfrm>
              <a:blipFill>
                <a:blip r:embed="rId3"/>
                <a:stretch>
                  <a:fillRect l="-956" t="-1149"/>
                </a:stretch>
              </a:blipFill>
            </p:spPr>
            <p:txBody>
              <a:bodyPr/>
              <a:lstStyle/>
              <a:p>
                <a:r>
                  <a:rPr lang="zh-CN" altLang="en-US">
                    <a:noFill/>
                  </a:rPr>
                  <a:t> </a:t>
                </a:r>
              </a:p>
            </p:txBody>
          </p:sp>
        </mc:Fallback>
      </mc:AlternateContent>
      <p:pic>
        <p:nvPicPr>
          <p:cNvPr id="7" name="图片 6" descr="图片2">
            <a:extLst>
              <a:ext uri="{FF2B5EF4-FFF2-40B4-BE49-F238E27FC236}">
                <a16:creationId xmlns:a16="http://schemas.microsoft.com/office/drawing/2014/main" id="{140DFFF8-4926-42D1-A811-7EEF45B8C1DC}"/>
              </a:ext>
            </a:extLst>
          </p:cNvPr>
          <p:cNvPicPr>
            <a:picLocks noChangeAspect="1"/>
          </p:cNvPicPr>
          <p:nvPr/>
        </p:nvPicPr>
        <p:blipFill>
          <a:blip r:embed="rId4"/>
          <a:stretch>
            <a:fillRect/>
          </a:stretch>
        </p:blipFill>
        <p:spPr>
          <a:xfrm>
            <a:off x="492683" y="4239575"/>
            <a:ext cx="4036060" cy="2644140"/>
          </a:xfrm>
          <a:prstGeom prst="rect">
            <a:avLst/>
          </a:prstGeom>
        </p:spPr>
      </p:pic>
      <p:sp>
        <p:nvSpPr>
          <p:cNvPr id="14" name="文本框 13">
            <a:extLst>
              <a:ext uri="{FF2B5EF4-FFF2-40B4-BE49-F238E27FC236}">
                <a16:creationId xmlns:a16="http://schemas.microsoft.com/office/drawing/2014/main" id="{6860448D-84D8-4357-BFEA-11E54354C1CE}"/>
              </a:ext>
            </a:extLst>
          </p:cNvPr>
          <p:cNvSpPr txBox="1"/>
          <p:nvPr/>
        </p:nvSpPr>
        <p:spPr>
          <a:xfrm>
            <a:off x="7596336" y="5013176"/>
            <a:ext cx="1440160" cy="369332"/>
          </a:xfrm>
          <a:prstGeom prst="rect">
            <a:avLst/>
          </a:prstGeom>
          <a:solidFill>
            <a:srgbClr val="FFC000"/>
          </a:solidFill>
        </p:spPr>
        <p:txBody>
          <a:bodyPr wrap="square" rtlCol="0">
            <a:spAutoFit/>
          </a:bodyPr>
          <a:lstStyle/>
          <a:p>
            <a:pPr algn="ctr"/>
            <a:r>
              <a:rPr lang="zh-CN" altLang="en-US" baseline="0" dirty="0">
                <a:latin typeface="黑体" panose="02010609060101010101" pitchFamily="49" charset="-122"/>
                <a:ea typeface="黑体" panose="02010609060101010101" pitchFamily="49" charset="-122"/>
              </a:rPr>
              <a:t>束流管位置</a:t>
            </a:r>
          </a:p>
        </p:txBody>
      </p:sp>
      <p:cxnSp>
        <p:nvCxnSpPr>
          <p:cNvPr id="15" name="直接箭头连接符 14">
            <a:extLst>
              <a:ext uri="{FF2B5EF4-FFF2-40B4-BE49-F238E27FC236}">
                <a16:creationId xmlns:a16="http://schemas.microsoft.com/office/drawing/2014/main" id="{8EFF4BB2-A93A-433A-A112-69D8257A808C}"/>
              </a:ext>
            </a:extLst>
          </p:cNvPr>
          <p:cNvCxnSpPr>
            <a:cxnSpLocks/>
          </p:cNvCxnSpPr>
          <p:nvPr/>
        </p:nvCxnSpPr>
        <p:spPr bwMode="auto">
          <a:xfrm flipH="1">
            <a:off x="6654096" y="5301208"/>
            <a:ext cx="913043" cy="864096"/>
          </a:xfrm>
          <a:prstGeom prst="straightConnector1">
            <a:avLst/>
          </a:prstGeom>
          <a:solidFill>
            <a:schemeClr val="accent1"/>
          </a:solidFill>
          <a:ln w="22225"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411258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492896"/>
            <a:ext cx="8229600" cy="1143000"/>
          </a:xfrm>
        </p:spPr>
        <p:txBody>
          <a:bodyPr/>
          <a:lstStyle/>
          <a:p>
            <a:r>
              <a:rPr lang="zh-CN" altLang="en-US" b="1" dirty="0">
                <a:latin typeface="楷体" panose="02010609060101010101" pitchFamily="49" charset="-122"/>
                <a:ea typeface="楷体" panose="02010609060101010101" pitchFamily="49" charset="-122"/>
              </a:rPr>
              <a:t>服务性的分析工作</a:t>
            </a:r>
          </a:p>
        </p:txBody>
      </p:sp>
    </p:spTree>
    <p:extLst>
      <p:ext uri="{BB962C8B-B14F-4D97-AF65-F5344CB8AC3E}">
        <p14:creationId xmlns:p14="http://schemas.microsoft.com/office/powerpoint/2010/main" val="320761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3D8B7A-29B0-43A7-814A-18E64F5FAA08}"/>
              </a:ext>
            </a:extLst>
          </p:cNvPr>
          <p:cNvSpPr>
            <a:spLocks noGrp="1"/>
          </p:cNvSpPr>
          <p:nvPr>
            <p:ph type="title"/>
          </p:nvPr>
        </p:nvSpPr>
        <p:spPr>
          <a:xfrm>
            <a:off x="971600" y="20285"/>
            <a:ext cx="5652120" cy="557130"/>
          </a:xfrm>
          <a:solidFill>
            <a:srgbClr val="92D050"/>
          </a:solidFill>
        </p:spPr>
        <p:txBody>
          <a:bodyPr/>
          <a:lstStyle/>
          <a:p>
            <a:r>
              <a:rPr lang="en-US" altLang="zh-CN" sz="2800" b="1" dirty="0">
                <a:latin typeface="+mn-lt"/>
                <a:ea typeface="楷体" panose="02010609060101010101" pitchFamily="49" charset="-122"/>
              </a:rPr>
              <a:t>1. </a:t>
            </a:r>
            <a:r>
              <a:rPr lang="zh-CN" altLang="en-US" sz="2800" b="1" dirty="0">
                <a:latin typeface="楷体" panose="02010609060101010101" pitchFamily="49" charset="-122"/>
                <a:ea typeface="楷体" panose="02010609060101010101" pitchFamily="49" charset="-122"/>
              </a:rPr>
              <a:t>精确测量三批</a:t>
            </a:r>
            <a:r>
              <a:rPr lang="zh-CN" altLang="en-US" sz="2800" b="1" dirty="0">
                <a:latin typeface="楷体" panose="02010609060101010101" pitchFamily="49" charset="-122"/>
                <a:ea typeface="楷体" panose="02010609060101010101" pitchFamily="49" charset="-122"/>
                <a:sym typeface="Symbol" panose="05050102010706020507" pitchFamily="18" charset="2"/>
              </a:rPr>
              <a:t></a:t>
            </a:r>
            <a:r>
              <a:rPr lang="en-US" altLang="zh-CN" sz="2800" b="1" dirty="0">
                <a:latin typeface="楷体" panose="02010609060101010101" pitchFamily="49" charset="-122"/>
                <a:ea typeface="楷体" panose="02010609060101010101" pitchFamily="49" charset="-122"/>
                <a:sym typeface="Symbol" panose="05050102010706020507" pitchFamily="18" charset="2"/>
              </a:rPr>
              <a:t>(3686)</a:t>
            </a:r>
            <a:r>
              <a:rPr lang="zh-CN" altLang="en-US" sz="2800" b="1" dirty="0">
                <a:latin typeface="楷体" panose="02010609060101010101" pitchFamily="49" charset="-122"/>
                <a:ea typeface="楷体" panose="02010609060101010101" pitchFamily="49" charset="-122"/>
                <a:sym typeface="Symbol" panose="05050102010706020507" pitchFamily="18" charset="2"/>
              </a:rPr>
              <a:t>事例总数</a:t>
            </a:r>
            <a:endParaRPr lang="zh-CN" altLang="en-US" sz="2800" b="1" dirty="0">
              <a:latin typeface="楷体" panose="02010609060101010101" pitchFamily="49" charset="-122"/>
              <a:ea typeface="楷体" panose="02010609060101010101" pitchFamily="49" charset="-122"/>
            </a:endParaRPr>
          </a:p>
        </p:txBody>
      </p:sp>
      <p:sp>
        <p:nvSpPr>
          <p:cNvPr id="3" name="内容占位符 2">
            <a:extLst>
              <a:ext uri="{FF2B5EF4-FFF2-40B4-BE49-F238E27FC236}">
                <a16:creationId xmlns:a16="http://schemas.microsoft.com/office/drawing/2014/main" id="{0003359A-8E29-4BBA-A9E1-EF976EA5FCF4}"/>
              </a:ext>
            </a:extLst>
          </p:cNvPr>
          <p:cNvSpPr>
            <a:spLocks noGrp="1"/>
          </p:cNvSpPr>
          <p:nvPr>
            <p:ph idx="1"/>
          </p:nvPr>
        </p:nvSpPr>
        <p:spPr>
          <a:xfrm>
            <a:off x="-13526" y="551796"/>
            <a:ext cx="9144000" cy="1221020"/>
          </a:xfrm>
        </p:spPr>
        <p:txBody>
          <a:bodyPr/>
          <a:lstStyle/>
          <a:p>
            <a:pPr>
              <a:buFont typeface="Arial" panose="020B0604020202020204" pitchFamily="34" charset="0"/>
              <a:buChar char="•"/>
            </a:pPr>
            <a:r>
              <a:rPr lang="zh-CN" altLang="en-US" sz="2200" b="1" dirty="0">
                <a:latin typeface="楷体" panose="02010609060101010101" pitchFamily="49" charset="-122"/>
                <a:ea typeface="楷体" panose="02010609060101010101" pitchFamily="49" charset="-122"/>
                <a:sym typeface="Symbol" panose="05050102010706020507" pitchFamily="18" charset="2"/>
              </a:rPr>
              <a:t>进展：精确测量第三批的总数，更新了前两批。</a:t>
            </a:r>
            <a:r>
              <a:rPr lang="zh-CN" altLang="en-US" sz="2200" b="1" dirty="0">
                <a:solidFill>
                  <a:srgbClr val="0000FF"/>
                </a:solidFill>
                <a:latin typeface="楷体" panose="02010609060101010101" pitchFamily="49" charset="-122"/>
                <a:ea typeface="楷体" panose="02010609060101010101" pitchFamily="49" charset="-122"/>
                <a:sym typeface="Symbol" panose="05050102010706020507" pitchFamily="18" charset="2"/>
              </a:rPr>
              <a:t>第三批误差低于</a:t>
            </a:r>
            <a:r>
              <a:rPr lang="en-US" altLang="zh-CN" sz="2200" b="1" dirty="0">
                <a:solidFill>
                  <a:srgbClr val="0000FF"/>
                </a:solidFill>
                <a:latin typeface="楷体" panose="02010609060101010101" pitchFamily="49" charset="-122"/>
                <a:ea typeface="楷体" panose="02010609060101010101" pitchFamily="49" charset="-122"/>
                <a:sym typeface="Symbol" panose="05050102010706020507" pitchFamily="18" charset="2"/>
              </a:rPr>
              <a:t>0.5%</a:t>
            </a:r>
            <a:r>
              <a:rPr lang="zh-CN" altLang="en-US" sz="2200" b="1" dirty="0">
                <a:solidFill>
                  <a:srgbClr val="0000FF"/>
                </a:solidFill>
                <a:latin typeface="楷体" panose="02010609060101010101" pitchFamily="49" charset="-122"/>
                <a:ea typeface="楷体" panose="02010609060101010101" pitchFamily="49" charset="-122"/>
                <a:sym typeface="Symbol" panose="05050102010706020507" pitchFamily="18" charset="2"/>
              </a:rPr>
              <a:t>，三批之和总误差为</a:t>
            </a:r>
            <a:r>
              <a:rPr lang="en-US" altLang="zh-CN" sz="2200" b="1" dirty="0">
                <a:solidFill>
                  <a:srgbClr val="0000FF"/>
                </a:solidFill>
                <a:latin typeface="楷体" panose="02010609060101010101" pitchFamily="49" charset="-122"/>
                <a:ea typeface="楷体" panose="02010609060101010101" pitchFamily="49" charset="-122"/>
                <a:sym typeface="Symbol" panose="05050102010706020507" pitchFamily="18" charset="2"/>
              </a:rPr>
              <a:t>0.52%</a:t>
            </a:r>
            <a:r>
              <a:rPr lang="zh-CN" altLang="en-US" sz="2200" b="1" dirty="0">
                <a:solidFill>
                  <a:srgbClr val="0000FF"/>
                </a:solidFill>
                <a:latin typeface="楷体" panose="02010609060101010101" pitchFamily="49" charset="-122"/>
                <a:ea typeface="楷体" panose="02010609060101010101" pitchFamily="49" charset="-122"/>
                <a:sym typeface="Symbol" panose="05050102010706020507" pitchFamily="18" charset="2"/>
              </a:rPr>
              <a:t>。</a:t>
            </a:r>
            <a:endParaRPr lang="en-US" altLang="zh-CN" sz="2200" b="1" dirty="0">
              <a:latin typeface="楷体" panose="02010609060101010101" pitchFamily="49" charset="-122"/>
              <a:ea typeface="楷体" panose="02010609060101010101" pitchFamily="49" charset="-122"/>
              <a:sym typeface="Symbol" panose="05050102010706020507" pitchFamily="18" charset="2"/>
            </a:endParaRPr>
          </a:p>
          <a:p>
            <a:pPr>
              <a:buFont typeface="Arial" panose="020B0604020202020204" pitchFamily="34" charset="0"/>
              <a:buChar char="•"/>
            </a:pPr>
            <a:r>
              <a:rPr lang="zh-CN" altLang="en-US" sz="2200" b="1" dirty="0">
                <a:solidFill>
                  <a:srgbClr val="FF0000"/>
                </a:solidFill>
                <a:latin typeface="楷体" panose="02010609060101010101" pitchFamily="49" charset="-122"/>
                <a:ea typeface="楷体" panose="02010609060101010101" pitchFamily="49" charset="-122"/>
                <a:sym typeface="Symbol" panose="05050102010706020507" pitchFamily="18" charset="2"/>
              </a:rPr>
              <a:t>整个分析所有问题回答，</a:t>
            </a:r>
            <a:r>
              <a:rPr lang="en-US" altLang="zh-CN" sz="2200" b="1" dirty="0">
                <a:solidFill>
                  <a:srgbClr val="FF0000"/>
                </a:solidFill>
                <a:latin typeface="楷体" panose="02010609060101010101" pitchFamily="49" charset="-122"/>
                <a:ea typeface="楷体" panose="02010609060101010101" pitchFamily="49" charset="-122"/>
                <a:sym typeface="Symbol" panose="05050102010706020507" pitchFamily="18" charset="2"/>
              </a:rPr>
              <a:t>memo</a:t>
            </a:r>
            <a:r>
              <a:rPr lang="zh-CN" altLang="en-US" sz="22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en-US" altLang="zh-CN" sz="2200" b="1" dirty="0">
                <a:solidFill>
                  <a:srgbClr val="FF0000"/>
                </a:solidFill>
                <a:latin typeface="楷体" panose="02010609060101010101" pitchFamily="49" charset="-122"/>
                <a:ea typeface="楷体" panose="02010609060101010101" pitchFamily="49" charset="-122"/>
                <a:sym typeface="Symbol" panose="05050102010706020507" pitchFamily="18" charset="2"/>
              </a:rPr>
              <a:t>draft</a:t>
            </a:r>
            <a:r>
              <a:rPr lang="zh-CN" altLang="en-US" sz="2200" b="1" dirty="0">
                <a:solidFill>
                  <a:srgbClr val="FF0000"/>
                </a:solidFill>
                <a:latin typeface="楷体" panose="02010609060101010101" pitchFamily="49" charset="-122"/>
                <a:ea typeface="楷体" panose="02010609060101010101" pitchFamily="49" charset="-122"/>
                <a:sym typeface="Symbol" panose="05050102010706020507" pitchFamily="18" charset="2"/>
              </a:rPr>
              <a:t>撰写都由本人亲自完成。</a:t>
            </a:r>
            <a:endParaRPr lang="en-US" altLang="zh-CN" sz="2200" b="1" dirty="0">
              <a:solidFill>
                <a:srgbClr val="FF0000"/>
              </a:solidFill>
              <a:latin typeface="楷体" panose="02010609060101010101" pitchFamily="49" charset="-122"/>
              <a:ea typeface="楷体" panose="02010609060101010101" pitchFamily="49" charset="-122"/>
              <a:sym typeface="Symbol" panose="05050102010706020507" pitchFamily="18" charset="2"/>
            </a:endParaRPr>
          </a:p>
        </p:txBody>
      </p:sp>
      <p:sp>
        <p:nvSpPr>
          <p:cNvPr id="11" name="内容占位符 2">
            <a:extLst>
              <a:ext uri="{FF2B5EF4-FFF2-40B4-BE49-F238E27FC236}">
                <a16:creationId xmlns:a16="http://schemas.microsoft.com/office/drawing/2014/main" id="{8CEE8862-9058-4A3B-908C-7E2254EFFAFF}"/>
              </a:ext>
            </a:extLst>
          </p:cNvPr>
          <p:cNvSpPr txBox="1">
            <a:spLocks/>
          </p:cNvSpPr>
          <p:nvPr/>
        </p:nvSpPr>
        <p:spPr bwMode="auto">
          <a:xfrm>
            <a:off x="-13526" y="1812775"/>
            <a:ext cx="9144000" cy="912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进展：</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 </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去年</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11</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月份</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CWR,</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今年</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3</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月份投稿</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CPC</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4</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月份接收，</a:t>
            </a:r>
            <a:r>
              <a:rPr lang="en-US" altLang="zh-CN" sz="2200" b="1" kern="0" baseline="0" dirty="0">
                <a:solidFill>
                  <a:srgbClr val="FF0000"/>
                </a:solidFill>
                <a:latin typeface="楷体" panose="02010609060101010101" pitchFamily="49" charset="-122"/>
                <a:ea typeface="楷体" panose="02010609060101010101" pitchFamily="49" charset="-122"/>
                <a:sym typeface="Symbol" panose="05050102010706020507" pitchFamily="18" charset="2"/>
              </a:rPr>
              <a:t>6</a:t>
            </a:r>
            <a:r>
              <a:rPr lang="zh-CN" altLang="en-US" sz="2200" b="1" kern="0" baseline="0" dirty="0">
                <a:solidFill>
                  <a:srgbClr val="FF0000"/>
                </a:solidFill>
                <a:latin typeface="楷体" panose="02010609060101010101" pitchFamily="49" charset="-122"/>
                <a:ea typeface="楷体" panose="02010609060101010101" pitchFamily="49" charset="-122"/>
                <a:sym typeface="Symbol" panose="05050102010706020507" pitchFamily="18" charset="2"/>
              </a:rPr>
              <a:t>月份发表</a:t>
            </a:r>
            <a:r>
              <a:rPr lang="zh-CN" altLang="en-US" sz="2200" b="1" kern="0" baseline="0" dirty="0">
                <a:latin typeface="楷体" panose="02010609060101010101" pitchFamily="49" charset="-122"/>
                <a:ea typeface="楷体" panose="02010609060101010101" pitchFamily="49" charset="-122"/>
                <a:sym typeface="Symbol" panose="05050102010706020507" pitchFamily="18" charset="2"/>
              </a:rPr>
              <a:t>。</a:t>
            </a:r>
            <a:r>
              <a:rPr lang="zh-CN" altLang="en-US" b="1" dirty="0">
                <a:latin typeface="楷体" panose="02010609060101010101" pitchFamily="49" charset="-122"/>
                <a:ea typeface="楷体" panose="02010609060101010101" pitchFamily="49" charset="-122"/>
                <a:sym typeface="Symbol" panose="05050102010706020507" pitchFamily="18" charset="2"/>
              </a:rPr>
              <a:t>（</a:t>
            </a:r>
            <a:r>
              <a:rPr lang="en-US" altLang="zh-CN" dirty="0">
                <a:solidFill>
                  <a:srgbClr val="0000FF"/>
                </a:solidFill>
              </a:rPr>
              <a:t>Chinese Physics C    Vol. 48, No. 9 (2024) 093001 </a:t>
            </a:r>
            <a:r>
              <a:rPr lang="zh-CN" altLang="en-US" b="1" dirty="0">
                <a:latin typeface="楷体" panose="02010609060101010101" pitchFamily="49" charset="-122"/>
                <a:ea typeface="楷体" panose="02010609060101010101" pitchFamily="49" charset="-122"/>
                <a:sym typeface="Symbol" panose="05050102010706020507" pitchFamily="18" charset="2"/>
              </a:rPr>
              <a:t>）</a:t>
            </a:r>
            <a:endParaRPr lang="en-US" altLang="zh-CN" sz="2000" b="1" dirty="0">
              <a:latin typeface="楷体" panose="02010609060101010101" pitchFamily="49" charset="-122"/>
              <a:ea typeface="楷体" panose="02010609060101010101" pitchFamily="49" charset="-122"/>
              <a:sym typeface="Symbol" panose="05050102010706020507" pitchFamily="18" charset="2"/>
            </a:endParaRPr>
          </a:p>
        </p:txBody>
      </p:sp>
      <p:pic>
        <p:nvPicPr>
          <p:cNvPr id="4" name="图片 3">
            <a:extLst>
              <a:ext uri="{FF2B5EF4-FFF2-40B4-BE49-F238E27FC236}">
                <a16:creationId xmlns:a16="http://schemas.microsoft.com/office/drawing/2014/main" id="{21660D4C-2F42-4AE3-84ED-F25EACF509F5}"/>
              </a:ext>
            </a:extLst>
          </p:cNvPr>
          <p:cNvPicPr>
            <a:picLocks noChangeAspect="1"/>
          </p:cNvPicPr>
          <p:nvPr/>
        </p:nvPicPr>
        <p:blipFill>
          <a:blip r:embed="rId2"/>
          <a:stretch>
            <a:fillRect/>
          </a:stretch>
        </p:blipFill>
        <p:spPr>
          <a:xfrm>
            <a:off x="0" y="2852936"/>
            <a:ext cx="9130474" cy="4375845"/>
          </a:xfrm>
          <a:prstGeom prst="rect">
            <a:avLst/>
          </a:prstGeom>
        </p:spPr>
      </p:pic>
      <p:sp>
        <p:nvSpPr>
          <p:cNvPr id="5" name="矩形 4">
            <a:extLst>
              <a:ext uri="{FF2B5EF4-FFF2-40B4-BE49-F238E27FC236}">
                <a16:creationId xmlns:a16="http://schemas.microsoft.com/office/drawing/2014/main" id="{FE569C9D-159C-4D50-BFFE-F15A85957821}"/>
              </a:ext>
            </a:extLst>
          </p:cNvPr>
          <p:cNvSpPr/>
          <p:nvPr/>
        </p:nvSpPr>
        <p:spPr bwMode="auto">
          <a:xfrm>
            <a:off x="107504" y="6858000"/>
            <a:ext cx="8784976" cy="2434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227670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8229600" cy="1080120"/>
          </a:xfrm>
          <a:solidFill>
            <a:srgbClr val="92D050"/>
          </a:solidFill>
        </p:spPr>
        <p:txBody>
          <a:bodyPr/>
          <a:lstStyle/>
          <a:p>
            <a:pPr lvl="2"/>
            <a:r>
              <a:rPr lang="zh-CN" altLang="en-US" sz="3600" b="1" dirty="0">
                <a:latin typeface="华文楷体" panose="02010600040101010101" pitchFamily="2" charset="-122"/>
                <a:ea typeface="华文楷体" panose="02010600040101010101" pitchFamily="2" charset="-122"/>
              </a:rPr>
              <a:t>本年度物理分析所解决的物理问题举例</a:t>
            </a:r>
            <a:br>
              <a:rPr lang="en-US" altLang="zh-CN" sz="4000" b="1" dirty="0">
                <a:latin typeface="华文楷体" panose="02010600040101010101" pitchFamily="2" charset="-122"/>
                <a:ea typeface="华文楷体" panose="02010600040101010101" pitchFamily="2" charset="-122"/>
              </a:rPr>
            </a:br>
            <a:r>
              <a:rPr lang="zh-CN" altLang="en-US" sz="4000" b="1" dirty="0">
                <a:latin typeface="华文楷体" panose="02010600040101010101" pitchFamily="2" charset="-122"/>
                <a:ea typeface="华文楷体" panose="02010600040101010101" pitchFamily="2" charset="-122"/>
              </a:rPr>
              <a:t>（</a:t>
            </a:r>
            <a:r>
              <a:rPr lang="zh-CN" altLang="en-US" sz="2800" b="1" dirty="0">
                <a:solidFill>
                  <a:srgbClr val="FF0000"/>
                </a:solidFill>
                <a:latin typeface="华文楷体" panose="02010600040101010101" pitchFamily="2" charset="-122"/>
                <a:ea typeface="华文楷体" panose="02010600040101010101" pitchFamily="2" charset="-122"/>
              </a:rPr>
              <a:t>发表论文情况见开头</a:t>
            </a:r>
            <a:r>
              <a:rPr lang="zh-CN" altLang="en-US" sz="4000" b="1" dirty="0">
                <a:latin typeface="华文楷体" panose="02010600040101010101" pitchFamily="2" charset="-122"/>
                <a:ea typeface="华文楷体" panose="02010600040101010101" pitchFamily="2" charset="-122"/>
              </a:rPr>
              <a:t>）</a:t>
            </a:r>
            <a:endParaRPr lang="zh-CN" altLang="zh-CN" sz="4000" b="1"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5496" y="1340768"/>
                <a:ext cx="9144000" cy="5361466"/>
              </a:xfrm>
            </p:spPr>
            <p:txBody>
              <a:bodyPr/>
              <a:lstStyle/>
              <a:p>
                <a:pPr>
                  <a:buFont typeface="Arial" panose="020B0604020202020204" pitchFamily="34" charset="0"/>
                  <a:buChar char="•"/>
                </a:pP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首次在隐粲成员</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en-US" altLang="zh-CN" sz="2000" b="1" baseline="-25000" dirty="0">
                    <a:solidFill>
                      <a:srgbClr val="FF0000"/>
                    </a:solidFill>
                    <a:latin typeface="楷体" panose="02010609060101010101" pitchFamily="49" charset="-122"/>
                    <a:ea typeface="楷体" panose="02010609060101010101" pitchFamily="49" charset="-122"/>
                    <a:sym typeface="Symbol" panose="05050102010706020507" pitchFamily="18" charset="2"/>
                  </a:rPr>
                  <a:t>c</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(1S)</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衰变分支比测量中</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考虑干涉效应</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，发现两种不同解的结果有巨大差异</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，说明之前的测量结果可能存在巨大缺陷</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此外给出迄今为止</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最精确的</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a:t>
                </a:r>
                <a:r>
                  <a:rPr lang="en-US" altLang="zh-CN" sz="2000" b="1" baseline="-25000" dirty="0">
                    <a:solidFill>
                      <a:srgbClr val="0000FF"/>
                    </a:solidFill>
                    <a:latin typeface="楷体" panose="02010609060101010101" pitchFamily="49" charset="-122"/>
                    <a:ea typeface="楷体" panose="02010609060101010101" pitchFamily="49" charset="-122"/>
                    <a:sym typeface="Symbol" panose="05050102010706020507" pitchFamily="18" charset="2"/>
                  </a:rPr>
                  <a:t>c</a:t>
                </a:r>
                <a:r>
                  <a:rPr lang="en-US" altLang="zh-CN"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(1S)</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共振参数测量结果，尤其是宽度结果，可用于检验</a:t>
                </a:r>
                <a:r>
                  <a:rPr lang="zh-CN" altLang="en-US" sz="2000" dirty="0">
                    <a:solidFill>
                      <a:srgbClr val="FF0000"/>
                    </a:solidFill>
                    <a:latin typeface="+mj-lt"/>
                    <a:ea typeface="楷体" panose="02010609060101010101" pitchFamily="49" charset="-122"/>
                    <a:sym typeface="Symbol" panose="05050102010706020507" pitchFamily="18" charset="2"/>
                  </a:rPr>
                  <a:t></a:t>
                </a:r>
                <a:r>
                  <a:rPr lang="en-US" altLang="zh-CN" sz="2000" baseline="-25000" dirty="0">
                    <a:solidFill>
                      <a:srgbClr val="FF0000"/>
                    </a:solidFill>
                    <a:latin typeface="+mj-lt"/>
                    <a:ea typeface="楷体" panose="02010609060101010101" pitchFamily="49" charset="-122"/>
                    <a:sym typeface="Symbol" panose="05050102010706020507" pitchFamily="18" charset="2"/>
                  </a:rPr>
                  <a:t>c</a:t>
                </a:r>
                <a:r>
                  <a:rPr lang="en-US" altLang="zh-CN" sz="2000" dirty="0">
                    <a:solidFill>
                      <a:srgbClr val="FF0000"/>
                    </a:solidFill>
                    <a:latin typeface="+mj-lt"/>
                    <a:ea typeface="楷体" panose="02010609060101010101" pitchFamily="49" charset="-122"/>
                    <a:sym typeface="Symbol" panose="05050102010706020507" pitchFamily="18" charset="2"/>
                  </a:rPr>
                  <a:t>-glueball mixing</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理论</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zh-CN" altLang="en-US"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陈莹研究员</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zh-CN" altLang="en-US" sz="2000" b="1" dirty="0">
                    <a:solidFill>
                      <a:srgbClr val="0000FF"/>
                    </a:solidFill>
                    <a:latin typeface="楷体" panose="02010609060101010101" pitchFamily="49" charset="-122"/>
                    <a:ea typeface="楷体" panose="02010609060101010101" pitchFamily="49" charset="-122"/>
                    <a:sym typeface="Symbol" panose="05050102010706020507" pitchFamily="18" charset="2"/>
                  </a:rPr>
                  <a:t>。</a:t>
                </a:r>
                <a:endParaRPr lang="en-US" altLang="zh-CN" sz="2000" b="1" dirty="0">
                  <a:solidFill>
                    <a:srgbClr val="0000FF"/>
                  </a:solidFill>
                  <a:latin typeface="楷体" panose="02010609060101010101" pitchFamily="49" charset="-122"/>
                  <a:ea typeface="楷体" panose="02010609060101010101" pitchFamily="49" charset="-122"/>
                  <a:sym typeface="Symbol" panose="05050102010706020507" pitchFamily="18" charset="2"/>
                </a:endParaRPr>
              </a:p>
              <a:p>
                <a:pPr>
                  <a:buFont typeface="Arial" panose="020B0604020202020204" pitchFamily="34" charset="0"/>
                  <a:buChar char="•"/>
                </a:pPr>
                <a:r>
                  <a:rPr lang="zh-CN" altLang="en-US"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通过测量</a:t>
                </a:r>
                <a14:m>
                  <m:oMath xmlns:m="http://schemas.openxmlformats.org/officeDocument/2006/math">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𝒆</m:t>
                        </m:r>
                      </m:e>
                      <m:sup>
                        <m:r>
                          <a:rPr lang="en-US" altLang="zh-CN" sz="2000" b="1" i="1">
                            <a:latin typeface="Cambria Math" panose="02040503050406030204" pitchFamily="18" charset="0"/>
                          </a:rPr>
                          <m:t>+</m:t>
                        </m:r>
                      </m:sup>
                    </m:sSup>
                    <m:sSup>
                      <m:sSupPr>
                        <m:ctrlPr>
                          <a:rPr lang="en-US" altLang="zh-CN" sz="2000" b="1" i="1">
                            <a:latin typeface="Cambria Math" panose="02040503050406030204" pitchFamily="18" charset="0"/>
                          </a:rPr>
                        </m:ctrlPr>
                      </m:sSupPr>
                      <m:e>
                        <m:r>
                          <a:rPr lang="en-US" altLang="zh-CN" sz="2000" b="1" i="1">
                            <a:latin typeface="Cambria Math" panose="02040503050406030204" pitchFamily="18" charset="0"/>
                          </a:rPr>
                          <m:t>𝒆</m:t>
                        </m:r>
                      </m:e>
                      <m:sup>
                        <m:r>
                          <a:rPr lang="en-US" altLang="zh-CN" sz="2000" b="1" i="1">
                            <a:latin typeface="Cambria Math" panose="02040503050406030204" pitchFamily="18" charset="0"/>
                          </a:rPr>
                          <m:t>−</m:t>
                        </m:r>
                      </m:sup>
                    </m:sSup>
                    <m:r>
                      <a:rPr lang="en-US" altLang="zh-CN" sz="2000" b="1" i="1">
                        <a:latin typeface="Cambria Math" panose="02040503050406030204" pitchFamily="18" charset="0"/>
                        <a:ea typeface="Cambria Math" panose="02040503050406030204" pitchFamily="18" charset="0"/>
                      </a:rPr>
                      <m:t>→</m:t>
                    </m:r>
                    <m:r>
                      <a:rPr lang="en-US" altLang="zh-CN" sz="2000" b="1" i="1" smtClean="0">
                        <a:latin typeface="Cambria Math" panose="02040503050406030204" pitchFamily="18" charset="0"/>
                        <a:ea typeface="Cambria Math" panose="02040503050406030204" pitchFamily="18" charset="0"/>
                      </a:rPr>
                      <m:t>𝑫</m:t>
                    </m:r>
                    <m:acc>
                      <m:accPr>
                        <m:chr m:val="̅"/>
                        <m:ctrlPr>
                          <a:rPr lang="en-US" altLang="zh-CN" sz="2000" b="1" i="1" smtClean="0">
                            <a:latin typeface="Cambria Math" panose="02040503050406030204" pitchFamily="18" charset="0"/>
                            <a:ea typeface="Cambria Math" panose="02040503050406030204" pitchFamily="18" charset="0"/>
                          </a:rPr>
                        </m:ctrlPr>
                      </m:accPr>
                      <m:e>
                        <m:r>
                          <a:rPr lang="en-US" altLang="zh-CN" sz="2000" b="1" i="1" smtClean="0">
                            <a:latin typeface="Cambria Math" panose="02040503050406030204" pitchFamily="18" charset="0"/>
                            <a:ea typeface="Cambria Math" panose="02040503050406030204" pitchFamily="18" charset="0"/>
                          </a:rPr>
                          <m:t>𝑫</m:t>
                        </m:r>
                      </m:e>
                    </m:acc>
                    <m:r>
                      <a:rPr lang="en-US" altLang="zh-CN" sz="2000" b="1" i="1">
                        <a:latin typeface="Cambria Math" panose="02040503050406030204" pitchFamily="18" charset="0"/>
                        <a:ea typeface="Cambria Math" panose="02040503050406030204" pitchFamily="18" charset="0"/>
                      </a:rPr>
                      <m:t> </m:t>
                    </m:r>
                    <m:r>
                      <a:rPr lang="en-US" altLang="zh-CN" sz="2000" b="1" i="1" smtClean="0">
                        <a:latin typeface="Cambria Math" panose="02040503050406030204" pitchFamily="18" charset="0"/>
                        <a:ea typeface="Cambria Math" panose="02040503050406030204" pitchFamily="18" charset="0"/>
                      </a:rPr>
                      <m:t>,</m:t>
                    </m:r>
                    <m:r>
                      <a:rPr lang="zh-CN" altLang="en-US" sz="2000" b="1" i="1">
                        <a:latin typeface="Cambria Math" panose="02040503050406030204" pitchFamily="18" charset="0"/>
                        <a:ea typeface="Cambria Math" panose="02040503050406030204" pitchFamily="18" charset="0"/>
                      </a:rPr>
                      <m:t>𝝎</m:t>
                    </m:r>
                    <m:sSub>
                      <m:sSubPr>
                        <m:ctrlPr>
                          <a:rPr lang="en-US" altLang="zh-CN" sz="2000" b="1" i="1">
                            <a:latin typeface="Cambria Math" panose="02040503050406030204" pitchFamily="18" charset="0"/>
                            <a:ea typeface="Cambria Math" panose="02040503050406030204" pitchFamily="18" charset="0"/>
                          </a:rPr>
                        </m:ctrlPr>
                      </m:sSubPr>
                      <m:e>
                        <m:r>
                          <a:rPr lang="zh-CN" altLang="en-US" sz="2000" b="1" i="1">
                            <a:latin typeface="Cambria Math" panose="02040503050406030204" pitchFamily="18" charset="0"/>
                            <a:ea typeface="Cambria Math" panose="02040503050406030204" pitchFamily="18" charset="0"/>
                          </a:rPr>
                          <m:t>𝝌</m:t>
                        </m:r>
                      </m:e>
                      <m:sub>
                        <m:r>
                          <a:rPr lang="en-US" altLang="zh-CN" sz="2000" b="1" i="1">
                            <a:latin typeface="Cambria Math" panose="02040503050406030204" pitchFamily="18" charset="0"/>
                            <a:ea typeface="Cambria Math" panose="02040503050406030204" pitchFamily="18" charset="0"/>
                          </a:rPr>
                          <m:t>𝒄</m:t>
                        </m:r>
                        <m:r>
                          <a:rPr lang="en-US" altLang="zh-CN" sz="2000" b="1" i="1">
                            <a:latin typeface="Cambria Math" panose="02040503050406030204" pitchFamily="18" charset="0"/>
                            <a:ea typeface="Cambria Math" panose="02040503050406030204" pitchFamily="18" charset="0"/>
                          </a:rPr>
                          <m:t>𝟏</m:t>
                        </m:r>
                        <m:r>
                          <a:rPr lang="en-US" altLang="zh-CN" sz="2000" b="1" i="1">
                            <a:latin typeface="Cambria Math" panose="02040503050406030204" pitchFamily="18" charset="0"/>
                            <a:ea typeface="Cambria Math" panose="02040503050406030204" pitchFamily="18" charset="0"/>
                          </a:rPr>
                          <m:t>,</m:t>
                        </m:r>
                        <m:r>
                          <a:rPr lang="en-US" altLang="zh-CN" sz="2000" b="1" i="1">
                            <a:latin typeface="Cambria Math" panose="02040503050406030204" pitchFamily="18" charset="0"/>
                            <a:ea typeface="Cambria Math" panose="02040503050406030204" pitchFamily="18" charset="0"/>
                          </a:rPr>
                          <m:t>𝟐</m:t>
                        </m:r>
                      </m:sub>
                    </m:sSub>
                  </m:oMath>
                </a14:m>
                <a:r>
                  <a:rPr lang="zh-CN" altLang="en-US"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的截面线形发现新的疑似</a:t>
                </a:r>
                <a:r>
                  <a:rPr lang="zh-CN" altLang="en-US"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新的矢量类粲偶素态和传统粲偶素</a:t>
                </a:r>
                <a:r>
                  <a:rPr lang="en-US" altLang="zh-CN"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a:t>
                </a:r>
                <a:r>
                  <a:rPr lang="zh-CN" altLang="en-US"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类</a:t>
                </a:r>
                <a:r>
                  <a:rPr lang="en-US" altLang="zh-CN"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a:t>
                </a:r>
                <a:r>
                  <a:rPr lang="zh-CN" altLang="en-US"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的信号</a:t>
                </a:r>
                <a:r>
                  <a:rPr lang="zh-CN" altLang="en-US"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。对理解粲阈以上的粲偶素的性质以及将来精确测量</a:t>
                </a:r>
                <a:r>
                  <a:rPr lang="en-US" altLang="zh-CN"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R</a:t>
                </a:r>
                <a:r>
                  <a:rPr lang="zh-CN" altLang="en-US"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值都有重要意义，</a:t>
                </a:r>
                <a:r>
                  <a:rPr lang="zh-CN" altLang="en-US"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两篇文章均发表在</a:t>
                </a:r>
                <a:r>
                  <a:rPr lang="en-US" altLang="zh-CN"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PRL</a:t>
                </a:r>
                <a:r>
                  <a:rPr lang="zh-CN" altLang="en-US"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endParaRPr lang="en-US" altLang="zh-CN" sz="2000" b="1" dirty="0">
                  <a:solidFill>
                    <a:srgbClr val="0000FF"/>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dirty="0">
                    <a:latin typeface="华文楷体" panose="02010600040101010101" pitchFamily="2" charset="-122"/>
                    <a:ea typeface="华文楷体" panose="02010600040101010101" pitchFamily="2" charset="-122"/>
                  </a:rPr>
                  <a:t>发现了粲偶素多个新的衰变模式，尤其是目前知之甚少的</a:t>
                </a:r>
                <a:r>
                  <a:rPr lang="en-US" altLang="zh-CN" sz="2000" b="1" dirty="0" err="1">
                    <a:solidFill>
                      <a:srgbClr val="0000FF"/>
                    </a:solidFill>
                    <a:latin typeface="华文楷体" panose="02010600040101010101" pitchFamily="2" charset="-122"/>
                    <a:ea typeface="华文楷体" panose="02010600040101010101" pitchFamily="2" charset="-122"/>
                  </a:rPr>
                  <a:t>h</a:t>
                </a:r>
                <a:r>
                  <a:rPr lang="en-US" altLang="zh-CN" sz="2000" b="1" baseline="-25000" dirty="0" err="1">
                    <a:solidFill>
                      <a:srgbClr val="0000FF"/>
                    </a:solidFill>
                    <a:latin typeface="华文楷体" panose="02010600040101010101" pitchFamily="2" charset="-122"/>
                    <a:ea typeface="华文楷体" panose="02010600040101010101" pitchFamily="2" charset="-122"/>
                  </a:rPr>
                  <a:t>c</a:t>
                </a:r>
                <a:r>
                  <a:rPr lang="zh-CN" altLang="en-US" sz="2000" b="1" dirty="0">
                    <a:latin typeface="华文楷体" panose="02010600040101010101" pitchFamily="2" charset="-122"/>
                    <a:ea typeface="华文楷体" panose="02010600040101010101" pitchFamily="2" charset="-122"/>
                  </a:rPr>
                  <a:t>和</a:t>
                </a:r>
                <a:r>
                  <a:rPr lang="en-US" altLang="zh-CN"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r>
                  <a:rPr lang="en-US" altLang="zh-CN" sz="2000" b="1" baseline="-25000"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c</a:t>
                </a:r>
                <a:r>
                  <a:rPr lang="en-US" altLang="zh-CN" sz="20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(2S)</a:t>
                </a:r>
                <a:r>
                  <a:rPr lang="zh-CN" altLang="en-US" sz="2000" b="1" dirty="0">
                    <a:latin typeface="华文楷体" panose="02010600040101010101" pitchFamily="2" charset="-122"/>
                    <a:ea typeface="华文楷体" panose="02010600040101010101" pitchFamily="2" charset="-122"/>
                  </a:rPr>
                  <a:t>。</a:t>
                </a:r>
                <a:endParaRPr lang="en-US" altLang="zh-CN" sz="2000" b="1" dirty="0">
                  <a:latin typeface="华文楷体" panose="02010600040101010101" pitchFamily="2" charset="-122"/>
                  <a:ea typeface="华文楷体" panose="02010600040101010101" pitchFamily="2" charset="-122"/>
                </a:endParaRPr>
              </a:p>
              <a:p>
                <a:pPr lvl="1"/>
                <a:r>
                  <a:rPr lang="en-US" altLang="zh-CN" sz="1800" b="1" dirty="0" err="1">
                    <a:solidFill>
                      <a:srgbClr val="0000FF"/>
                    </a:solidFill>
                    <a:latin typeface="华文楷体" panose="02010600040101010101" pitchFamily="2" charset="-122"/>
                    <a:ea typeface="华文楷体" panose="02010600040101010101" pitchFamily="2" charset="-122"/>
                  </a:rPr>
                  <a:t>h</a:t>
                </a:r>
                <a:r>
                  <a:rPr lang="en-US" altLang="zh-CN" sz="1800" b="1" baseline="-25000" dirty="0" err="1">
                    <a:solidFill>
                      <a:srgbClr val="0000FF"/>
                    </a:solidFill>
                    <a:latin typeface="华文楷体" panose="02010600040101010101" pitchFamily="2" charset="-122"/>
                    <a:ea typeface="华文楷体" panose="02010600040101010101" pitchFamily="2" charset="-122"/>
                  </a:rPr>
                  <a:t>c</a:t>
                </a:r>
                <a:r>
                  <a:rPr lang="zh-CN" altLang="en-US" sz="1800" b="1" dirty="0">
                    <a:solidFill>
                      <a:srgbClr val="0000FF"/>
                    </a:solidFill>
                    <a:latin typeface="华文楷体" panose="02010600040101010101" pitchFamily="2" charset="-122"/>
                    <a:ea typeface="华文楷体" panose="02010600040101010101" pitchFamily="2" charset="-122"/>
                  </a:rPr>
                  <a:t>多体轻强子衰变末态和辐射衰变模式  </a:t>
                </a:r>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r>
                  <a:rPr lang="zh-CN" altLang="en-US" sz="18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已发现的衰变模式很少，尤其辐射衰变，之前仅发现一个确定的末态</a:t>
                </a:r>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endParaRPr lang="en-US" altLang="zh-CN" sz="1800" b="1" dirty="0">
                  <a:solidFill>
                    <a:srgbClr val="0000FF"/>
                  </a:solidFill>
                  <a:latin typeface="华文楷体" panose="02010600040101010101" pitchFamily="2" charset="-122"/>
                  <a:ea typeface="华文楷体" panose="02010600040101010101" pitchFamily="2" charset="-122"/>
                </a:endParaRPr>
              </a:p>
              <a:p>
                <a:pPr lvl="1"/>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r>
                  <a:rPr lang="en-US" altLang="zh-CN" sz="1800" b="1" baseline="-25000"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c</a:t>
                </a:r>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(2S)</a:t>
                </a:r>
                <a:r>
                  <a:rPr lang="zh-CN" altLang="en-US"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多体轻强子衰变</a:t>
                </a:r>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r>
                  <a:rPr lang="en-US" altLang="zh-CN" sz="18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PDG</a:t>
                </a:r>
                <a:r>
                  <a:rPr lang="zh-CN" altLang="en-US" sz="18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上衰变模式只有</a:t>
                </a:r>
                <a:r>
                  <a:rPr lang="en-US" altLang="zh-CN" sz="18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2</a:t>
                </a:r>
                <a:r>
                  <a:rPr lang="zh-CN" altLang="en-US" sz="18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个</a:t>
                </a:r>
                <a:r>
                  <a:rPr lang="en-US" altLang="zh-CN" sz="1800" b="1" dirty="0">
                    <a:solidFill>
                      <a:srgbClr val="0000FF"/>
                    </a:solidFill>
                    <a:latin typeface="华文楷体" panose="02010600040101010101" pitchFamily="2" charset="-122"/>
                    <a:ea typeface="华文楷体" panose="02010600040101010101" pitchFamily="2" charset="-122"/>
                    <a:sym typeface="Symbol" panose="05050102010706020507" pitchFamily="18" charset="2"/>
                  </a:rPr>
                  <a:t>)</a:t>
                </a:r>
              </a:p>
              <a:p>
                <a:r>
                  <a:rPr lang="zh-CN" altLang="en-US" sz="2000" b="1" dirty="0">
                    <a:latin typeface="华文楷体" panose="02010600040101010101" pitchFamily="2" charset="-122"/>
                    <a:ea typeface="华文楷体" panose="02010600040101010101" pitchFamily="2" charset="-122"/>
                    <a:sym typeface="Symbol" panose="05050102010706020507" pitchFamily="18" charset="2"/>
                  </a:rPr>
                  <a:t>精确测量三批</a:t>
                </a:r>
                <a:r>
                  <a:rPr lang="zh-CN" altLang="en-US"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a:t>
                </a:r>
                <a:r>
                  <a:rPr lang="en-US" altLang="zh-CN" sz="2000" b="1" dirty="0">
                    <a:solidFill>
                      <a:srgbClr val="FF0000"/>
                    </a:solidFill>
                    <a:latin typeface="华文楷体" panose="02010600040101010101" pitchFamily="2" charset="-122"/>
                    <a:ea typeface="华文楷体" panose="02010600040101010101" pitchFamily="2" charset="-122"/>
                    <a:sym typeface="Symbol" panose="05050102010706020507" pitchFamily="18" charset="2"/>
                  </a:rPr>
                  <a:t>(3686)</a:t>
                </a:r>
                <a:r>
                  <a:rPr lang="zh-CN" altLang="en-US" sz="2000" b="1" dirty="0">
                    <a:latin typeface="华文楷体" panose="02010600040101010101" pitchFamily="2" charset="-122"/>
                    <a:ea typeface="华文楷体" panose="02010600040101010101" pitchFamily="2" charset="-122"/>
                    <a:sym typeface="Symbol" panose="05050102010706020507" pitchFamily="18" charset="2"/>
                  </a:rPr>
                  <a:t>事例总数，为相关的高精度测量提供一个精确参量。</a:t>
                </a:r>
                <a:endParaRPr lang="en-US" altLang="zh-CN" sz="2000" b="1" dirty="0">
                  <a:latin typeface="华文楷体" panose="02010600040101010101" pitchFamily="2" charset="-122"/>
                  <a:ea typeface="华文楷体" panose="02010600040101010101" pitchFamily="2" charset="-122"/>
                  <a:sym typeface="Symbol" panose="05050102010706020507" pitchFamily="18" charset="2"/>
                </a:endParaRPr>
              </a:p>
              <a:p>
                <a:r>
                  <a:rPr lang="zh-CN" altLang="en-US" sz="2000" b="1" dirty="0">
                    <a:solidFill>
                      <a:srgbClr val="FF0000"/>
                    </a:solidFill>
                    <a:latin typeface="黑体" panose="02010609060101010101" pitchFamily="49" charset="-122"/>
                    <a:ea typeface="黑体" panose="02010609060101010101" pitchFamily="49" charset="-122"/>
                    <a:sym typeface="Symbol" panose="05050102010706020507" pitchFamily="18" charset="2"/>
                  </a:rPr>
                  <a:t>给</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sym typeface="Symbol" panose="05050102010706020507" pitchFamily="18" charset="2"/>
                  </a:rPr>
                  <a:t>BESIII</a:t>
                </a:r>
                <a:r>
                  <a:rPr lang="zh-CN" altLang="en-US" sz="2000" b="1" dirty="0">
                    <a:solidFill>
                      <a:srgbClr val="FF0000"/>
                    </a:solidFill>
                    <a:latin typeface="黑体" panose="02010609060101010101" pitchFamily="49" charset="-122"/>
                    <a:ea typeface="黑体" panose="02010609060101010101" pitchFamily="49" charset="-122"/>
                    <a:sym typeface="Symbol" panose="05050102010706020507" pitchFamily="18" charset="2"/>
                  </a:rPr>
                  <a:t>合作组增加一些吹牛的资本</a:t>
                </a:r>
                <a:endParaRPr lang="en-US" altLang="zh-CN" sz="2000" b="1" dirty="0">
                  <a:solidFill>
                    <a:srgbClr val="FF0000"/>
                  </a:solidFill>
                  <a:latin typeface="黑体" panose="02010609060101010101" pitchFamily="49" charset="-122"/>
                  <a:ea typeface="黑体" panose="02010609060101010101" pitchFamily="49" charset="-122"/>
                  <a:sym typeface="Symbol" panose="05050102010706020507" pitchFamily="18" charset="2"/>
                </a:endParaRPr>
              </a:p>
              <a:p>
                <a:r>
                  <a:rPr lang="en-US" altLang="zh-CN" sz="2000" b="1" dirty="0">
                    <a:latin typeface="华文楷体" panose="02010600040101010101" pitchFamily="2" charset="-122"/>
                    <a:ea typeface="华文楷体" panose="02010600040101010101" pitchFamily="2" charset="-122"/>
                    <a:sym typeface="Symbol" panose="05050102010706020507" pitchFamily="18" charset="2"/>
                  </a:rPr>
                  <a:t>………</a:t>
                </a:r>
                <a:endParaRPr lang="en-US" altLang="zh-CN" sz="2400" b="1" dirty="0">
                  <a:latin typeface="华文楷体" panose="02010600040101010101" pitchFamily="2" charset="-122"/>
                  <a:ea typeface="华文楷体" panose="02010600040101010101" pitchFamily="2" charset="-122"/>
                  <a:sym typeface="Symbol" panose="05050102010706020507" pitchFamily="18" charset="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5496" y="1340768"/>
                <a:ext cx="9144000" cy="5361466"/>
              </a:xfrm>
              <a:blipFill>
                <a:blip r:embed="rId3"/>
                <a:stretch>
                  <a:fillRect l="-867" t="-91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612224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778098"/>
          </a:xfrm>
          <a:solidFill>
            <a:srgbClr val="92D050"/>
          </a:solidFill>
        </p:spPr>
        <p:txBody>
          <a:bodyPr/>
          <a:lstStyle/>
          <a:p>
            <a:r>
              <a:rPr lang="zh-CN" altLang="en-US" b="1" dirty="0">
                <a:latin typeface="楷体" panose="02010609060101010101" pitchFamily="49" charset="-122"/>
                <a:ea typeface="楷体" panose="02010609060101010101" pitchFamily="49" charset="-122"/>
              </a:rPr>
              <a:t>争取经费情况</a:t>
            </a:r>
          </a:p>
        </p:txBody>
      </p:sp>
      <p:sp>
        <p:nvSpPr>
          <p:cNvPr id="3" name="内容占位符 2"/>
          <p:cNvSpPr>
            <a:spLocks noGrp="1"/>
          </p:cNvSpPr>
          <p:nvPr>
            <p:ph idx="1"/>
          </p:nvPr>
        </p:nvSpPr>
        <p:spPr>
          <a:xfrm>
            <a:off x="35496" y="980728"/>
            <a:ext cx="9073008" cy="5544616"/>
          </a:xfrm>
          <a:ln>
            <a:solidFill>
              <a:srgbClr val="FF0000"/>
            </a:solidFill>
          </a:ln>
        </p:spPr>
        <p:txBody>
          <a:bodyPr/>
          <a:lstStyle/>
          <a:p>
            <a:r>
              <a:rPr lang="zh-CN" altLang="en-US" sz="2400" b="1" dirty="0">
                <a:latin typeface="楷体" panose="02010609060101010101" pitchFamily="49" charset="-122"/>
                <a:ea typeface="楷体" panose="02010609060101010101" pitchFamily="49" charset="-122"/>
                <a:sym typeface="Symbol" pitchFamily="18" charset="2"/>
              </a:rPr>
              <a:t>结题项目：科技部重点专项课题</a:t>
            </a:r>
            <a:r>
              <a:rPr lang="en-US" altLang="zh-CN" sz="2400" b="1" dirty="0">
                <a:latin typeface="楷体" panose="02010609060101010101" pitchFamily="49" charset="-122"/>
                <a:ea typeface="楷体" panose="02010609060101010101" pitchFamily="49" charset="-122"/>
                <a:sym typeface="Symbol" pitchFamily="18" charset="2"/>
              </a:rPr>
              <a:t>2</a:t>
            </a:r>
            <a:r>
              <a:rPr lang="zh-CN" altLang="en-US" sz="2400" b="1" dirty="0">
                <a:latin typeface="楷体" panose="02010609060101010101" pitchFamily="49" charset="-122"/>
                <a:ea typeface="楷体" panose="02010609060101010101" pitchFamily="49" charset="-122"/>
                <a:sym typeface="Symbol" pitchFamily="18" charset="2"/>
              </a:rPr>
              <a:t>下属子课题“粲偶素衰变研究”高能所方负责人，</a:t>
            </a:r>
            <a:r>
              <a:rPr lang="en-US" altLang="zh-CN" sz="2400" b="1" dirty="0">
                <a:latin typeface="楷体" panose="02010609060101010101" pitchFamily="49" charset="-122"/>
                <a:ea typeface="楷体" panose="02010609060101010101" pitchFamily="49" charset="-122"/>
                <a:sym typeface="Symbol" pitchFamily="18" charset="2"/>
              </a:rPr>
              <a:t>282</a:t>
            </a:r>
            <a:r>
              <a:rPr lang="zh-CN" altLang="en-US" sz="2400" b="1" dirty="0">
                <a:latin typeface="楷体" panose="02010609060101010101" pitchFamily="49" charset="-122"/>
                <a:ea typeface="楷体" panose="02010609060101010101" pitchFamily="49" charset="-122"/>
                <a:sym typeface="Symbol" pitchFamily="18" charset="2"/>
              </a:rPr>
              <a:t>万，</a:t>
            </a:r>
            <a:r>
              <a:rPr lang="en-US" altLang="zh-CN" sz="2400" b="1" dirty="0">
                <a:latin typeface="楷体" panose="02010609060101010101" pitchFamily="49" charset="-122"/>
                <a:ea typeface="楷体" panose="02010609060101010101" pitchFamily="49" charset="-122"/>
                <a:sym typeface="Symbol" pitchFamily="18" charset="2"/>
              </a:rPr>
              <a:t>2020</a:t>
            </a:r>
            <a:r>
              <a:rPr lang="zh-CN" altLang="en-US" sz="2400" b="1" dirty="0">
                <a:latin typeface="楷体" panose="02010609060101010101" pitchFamily="49" charset="-122"/>
                <a:ea typeface="楷体" panose="02010609060101010101" pitchFamily="49" charset="-122"/>
                <a:sym typeface="Symbol" pitchFamily="18" charset="2"/>
              </a:rPr>
              <a:t>，</a:t>
            </a:r>
            <a:r>
              <a:rPr lang="en-US" altLang="zh-CN" sz="2400" b="1" dirty="0">
                <a:latin typeface="楷体" panose="02010609060101010101" pitchFamily="49" charset="-122"/>
                <a:ea typeface="楷体" panose="02010609060101010101" pitchFamily="49" charset="-122"/>
                <a:sym typeface="Symbol" pitchFamily="18" charset="2"/>
              </a:rPr>
              <a:t>10,1-2024,10,30</a:t>
            </a:r>
            <a:r>
              <a:rPr lang="zh-CN" altLang="en-US" sz="2400" b="1" dirty="0">
                <a:latin typeface="楷体" panose="02010609060101010101" pitchFamily="49" charset="-122"/>
                <a:ea typeface="楷体" panose="02010609060101010101" pitchFamily="49" charset="-122"/>
                <a:sym typeface="Symbol" pitchFamily="18" charset="2"/>
              </a:rPr>
              <a:t>，正在结题审计（</a:t>
            </a:r>
            <a:r>
              <a:rPr kumimoji="1" lang="zh-CN" altLang="en-US" sz="2400" b="1" dirty="0">
                <a:solidFill>
                  <a:srgbClr val="0000FF"/>
                </a:solidFill>
                <a:latin typeface="楷体" panose="02010609060101010101" pitchFamily="49" charset="-122"/>
                <a:ea typeface="楷体" panose="02010609060101010101" pitchFamily="49" charset="-122"/>
              </a:rPr>
              <a:t>目前只查出本人名下两笔约</a:t>
            </a:r>
            <a:r>
              <a:rPr kumimoji="1" lang="en-US" altLang="zh-CN" sz="2400" b="1" dirty="0">
                <a:solidFill>
                  <a:srgbClr val="0000FF"/>
                </a:solidFill>
                <a:latin typeface="楷体" panose="02010609060101010101" pitchFamily="49" charset="-122"/>
                <a:ea typeface="楷体" panose="02010609060101010101" pitchFamily="49" charset="-122"/>
              </a:rPr>
              <a:t>1000</a:t>
            </a:r>
            <a:r>
              <a:rPr kumimoji="1" lang="zh-CN" altLang="en-US" sz="2400" b="1" dirty="0">
                <a:solidFill>
                  <a:srgbClr val="0000FF"/>
                </a:solidFill>
                <a:latin typeface="楷体" panose="02010609060101010101" pitchFamily="49" charset="-122"/>
                <a:ea typeface="楷体" panose="02010609060101010101" pitchFamily="49" charset="-122"/>
              </a:rPr>
              <a:t>元联培学生专招住宿费支出需要调账）</a:t>
            </a:r>
            <a:r>
              <a:rPr lang="zh-CN" altLang="en-US" sz="2400" b="1" dirty="0">
                <a:latin typeface="楷体" panose="02010609060101010101" pitchFamily="49" charset="-122"/>
                <a:ea typeface="楷体" panose="02010609060101010101" pitchFamily="49" charset="-122"/>
                <a:sym typeface="Symbol" pitchFamily="18" charset="2"/>
              </a:rPr>
              <a:t>。</a:t>
            </a:r>
            <a:endParaRPr lang="en-US" altLang="zh-CN" sz="2400" b="1" dirty="0">
              <a:latin typeface="楷体" panose="02010609060101010101" pitchFamily="49" charset="-122"/>
              <a:ea typeface="楷体" panose="02010609060101010101" pitchFamily="49" charset="-122"/>
              <a:sym typeface="Symbol" pitchFamily="18" charset="2"/>
            </a:endParaRPr>
          </a:p>
          <a:p>
            <a:r>
              <a:rPr lang="zh-CN" altLang="en-US" sz="2400" b="1" dirty="0">
                <a:latin typeface="楷体" panose="02010609060101010101" pitchFamily="49" charset="-122"/>
                <a:ea typeface="楷体" panose="02010609060101010101" pitchFamily="49" charset="-122"/>
                <a:sym typeface="Symbol" pitchFamily="18" charset="2"/>
              </a:rPr>
              <a:t>在研项目：参与河南大学申请一项面上“</a:t>
            </a:r>
            <a:r>
              <a:rPr lang="zh-CN" altLang="en-US" sz="2400" b="1" dirty="0">
                <a:solidFill>
                  <a:srgbClr val="0000FF"/>
                </a:solidFill>
                <a:latin typeface="华文楷体" panose="02010600040101010101" pitchFamily="2" charset="-122"/>
                <a:ea typeface="华文楷体" panose="02010600040101010101" pitchFamily="2" charset="-122"/>
              </a:rPr>
              <a:t>北京谱仪</a:t>
            </a:r>
            <a:r>
              <a:rPr lang="en-US" altLang="zh-CN" sz="2400" b="1" dirty="0">
                <a:solidFill>
                  <a:srgbClr val="0000FF"/>
                </a:solidFill>
                <a:latin typeface="华文楷体" panose="02010600040101010101" pitchFamily="2" charset="-122"/>
                <a:ea typeface="华文楷体" panose="02010600040101010101" pitchFamily="2" charset="-122"/>
              </a:rPr>
              <a:t>III</a:t>
            </a:r>
            <a:r>
              <a:rPr lang="zh-CN" altLang="en-US" sz="2400" b="1" dirty="0">
                <a:solidFill>
                  <a:srgbClr val="0000FF"/>
                </a:solidFill>
                <a:latin typeface="华文楷体" panose="02010600040101010101" pitchFamily="2" charset="-122"/>
                <a:ea typeface="华文楷体" panose="02010600040101010101" pitchFamily="2" charset="-122"/>
              </a:rPr>
              <a:t>上科西超子与物质相互作用的实验研究</a:t>
            </a:r>
            <a:r>
              <a:rPr lang="zh-CN" altLang="en-US" sz="2400" dirty="0"/>
              <a:t>”</a:t>
            </a:r>
            <a:r>
              <a:rPr lang="zh-CN" altLang="en-US" sz="2400" b="1" dirty="0">
                <a:latin typeface="楷体" panose="02010609060101010101" pitchFamily="49" charset="-122"/>
                <a:ea typeface="楷体" panose="02010609060101010101" pitchFamily="49" charset="-122"/>
                <a:sym typeface="Symbol" pitchFamily="18" charset="2"/>
              </a:rPr>
              <a:t>项目，</a:t>
            </a:r>
            <a:r>
              <a:rPr lang="en-US" altLang="zh-CN" sz="2400" b="1" dirty="0">
                <a:latin typeface="楷体" panose="02010609060101010101" pitchFamily="49" charset="-122"/>
                <a:ea typeface="楷体" panose="02010609060101010101" pitchFamily="49" charset="-122"/>
                <a:sym typeface="Symbol" pitchFamily="18" charset="2"/>
              </a:rPr>
              <a:t>52</a:t>
            </a:r>
            <a:r>
              <a:rPr lang="zh-CN" altLang="en-US" sz="2400" b="1" dirty="0">
                <a:latin typeface="楷体" panose="02010609060101010101" pitchFamily="49" charset="-122"/>
                <a:ea typeface="楷体" panose="02010609060101010101" pitchFamily="49" charset="-122"/>
                <a:sym typeface="Symbol" pitchFamily="18" charset="2"/>
              </a:rPr>
              <a:t>万，划拨</a:t>
            </a:r>
            <a:r>
              <a:rPr lang="en-US" altLang="zh-CN" sz="2400" b="1" dirty="0">
                <a:latin typeface="楷体" panose="02010609060101010101" pitchFamily="49" charset="-122"/>
                <a:ea typeface="楷体" panose="02010609060101010101" pitchFamily="49" charset="-122"/>
                <a:sym typeface="Symbol" pitchFamily="18" charset="2"/>
              </a:rPr>
              <a:t>30%</a:t>
            </a:r>
            <a:r>
              <a:rPr lang="zh-CN" altLang="en-US" sz="2400" b="1" dirty="0">
                <a:latin typeface="楷体" panose="02010609060101010101" pitchFamily="49" charset="-122"/>
                <a:ea typeface="楷体" panose="02010609060101010101" pitchFamily="49" charset="-122"/>
                <a:sym typeface="Symbol" pitchFamily="18" charset="2"/>
              </a:rPr>
              <a:t>到高能所，</a:t>
            </a:r>
            <a:r>
              <a:rPr lang="zh-CN" altLang="en-US" sz="2400" b="1" dirty="0">
                <a:solidFill>
                  <a:srgbClr val="FF0000"/>
                </a:solidFill>
                <a:latin typeface="楷体" panose="02010609060101010101" pitchFamily="49" charset="-122"/>
                <a:ea typeface="楷体" panose="02010609060101010101" pitchFamily="49" charset="-122"/>
                <a:sym typeface="Symbol" pitchFamily="18" charset="2"/>
              </a:rPr>
              <a:t>先期</a:t>
            </a:r>
            <a:r>
              <a:rPr lang="en-US" altLang="zh-CN" sz="2400" b="1" dirty="0">
                <a:solidFill>
                  <a:srgbClr val="FF0000"/>
                </a:solidFill>
                <a:latin typeface="楷体" panose="02010609060101010101" pitchFamily="49" charset="-122"/>
                <a:ea typeface="楷体" panose="02010609060101010101" pitchFamily="49" charset="-122"/>
                <a:sym typeface="Symbol" pitchFamily="18" charset="2"/>
              </a:rPr>
              <a:t>7</a:t>
            </a:r>
            <a:r>
              <a:rPr lang="zh-CN" altLang="en-US" sz="2400" b="1" dirty="0">
                <a:solidFill>
                  <a:srgbClr val="FF0000"/>
                </a:solidFill>
                <a:latin typeface="楷体" panose="02010609060101010101" pitchFamily="49" charset="-122"/>
                <a:ea typeface="楷体" panose="02010609060101010101" pitchFamily="49" charset="-122"/>
                <a:sym typeface="Symbol" pitchFamily="18" charset="2"/>
              </a:rPr>
              <a:t>万已入账</a:t>
            </a:r>
            <a:r>
              <a:rPr lang="zh-CN" altLang="en-US" sz="2400" b="1" dirty="0">
                <a:latin typeface="楷体" panose="02010609060101010101" pitchFamily="49" charset="-122"/>
                <a:ea typeface="楷体" panose="02010609060101010101" pitchFamily="49" charset="-122"/>
                <a:sym typeface="Symbol" pitchFamily="18" charset="2"/>
              </a:rPr>
              <a:t>。</a:t>
            </a:r>
            <a:endParaRPr lang="en-US" altLang="zh-CN" sz="2400" b="1" dirty="0">
              <a:latin typeface="楷体" panose="02010609060101010101" pitchFamily="49" charset="-122"/>
              <a:ea typeface="楷体" panose="02010609060101010101" pitchFamily="49" charset="-122"/>
              <a:sym typeface="Symbol" pitchFamily="18" charset="2"/>
            </a:endParaRPr>
          </a:p>
          <a:p>
            <a:r>
              <a:rPr lang="zh-CN" altLang="en-US" sz="2400" b="1" dirty="0">
                <a:latin typeface="楷体" panose="02010609060101010101" pitchFamily="49" charset="-122"/>
                <a:ea typeface="楷体" panose="02010609060101010101" pitchFamily="49" charset="-122"/>
                <a:sym typeface="Symbol" pitchFamily="18" charset="2"/>
              </a:rPr>
              <a:t>与南开大学合作申请一项重点项目“</a:t>
            </a:r>
            <a:r>
              <a:rPr lang="en-US" altLang="zh-CN" sz="2400" b="1" dirty="0">
                <a:solidFill>
                  <a:srgbClr val="0000FF"/>
                </a:solidFill>
                <a:latin typeface="Arial" panose="020B0604020202020204" pitchFamily="34" charset="0"/>
                <a:ea typeface="楷体" panose="02010609060101010101" pitchFamily="49" charset="-122"/>
                <a:cs typeface="Arial" panose="020B0604020202020204" pitchFamily="34" charset="0"/>
              </a:rPr>
              <a:t>BESIII</a:t>
            </a:r>
            <a:r>
              <a:rPr lang="zh-CN" altLang="en-US" sz="2400" b="1" dirty="0">
                <a:solidFill>
                  <a:srgbClr val="0000FF"/>
                </a:solidFill>
                <a:latin typeface="楷体" panose="02010609060101010101" pitchFamily="49" charset="-122"/>
                <a:ea typeface="楷体" panose="02010609060101010101" pitchFamily="49" charset="-122"/>
              </a:rPr>
              <a:t>轻奇特强子态与激发态粲偶素性质的实验研究</a:t>
            </a:r>
            <a:r>
              <a:rPr lang="zh-CN" altLang="en-US" sz="2400" b="1" dirty="0">
                <a:latin typeface="楷体" panose="02010609060101010101" pitchFamily="49" charset="-122"/>
                <a:ea typeface="楷体" panose="02010609060101010101" pitchFamily="49" charset="-122"/>
                <a:sym typeface="Symbol" pitchFamily="18" charset="2"/>
              </a:rPr>
              <a:t>”，直接经费</a:t>
            </a:r>
            <a:r>
              <a:rPr lang="en-US" altLang="zh-CN" sz="2400" b="1" dirty="0">
                <a:latin typeface="楷体" panose="02010609060101010101" pitchFamily="49" charset="-122"/>
                <a:ea typeface="楷体" panose="02010609060101010101" pitchFamily="49" charset="-122"/>
                <a:sym typeface="Symbol" pitchFamily="18" charset="2"/>
              </a:rPr>
              <a:t>240</a:t>
            </a:r>
            <a:r>
              <a:rPr lang="zh-CN" altLang="en-US" sz="2400" b="1" dirty="0">
                <a:latin typeface="楷体" panose="02010609060101010101" pitchFamily="49" charset="-122"/>
                <a:ea typeface="楷体" panose="02010609060101010101" pitchFamily="49" charset="-122"/>
                <a:sym typeface="Symbol" pitchFamily="18" charset="2"/>
              </a:rPr>
              <a:t>万</a:t>
            </a:r>
            <a:r>
              <a:rPr lang="en-US" altLang="zh-CN" sz="2400" b="1" dirty="0">
                <a:latin typeface="楷体" panose="02010609060101010101" pitchFamily="49" charset="-122"/>
                <a:ea typeface="楷体" panose="02010609060101010101" pitchFamily="49" charset="-122"/>
                <a:sym typeface="Symbol" pitchFamily="18" charset="2"/>
              </a:rPr>
              <a:t>(X)</a:t>
            </a:r>
            <a:r>
              <a:rPr lang="zh-CN" altLang="en-US" sz="2400" b="1" dirty="0">
                <a:latin typeface="楷体" panose="02010609060101010101" pitchFamily="49" charset="-122"/>
                <a:ea typeface="楷体" panose="02010609060101010101" pitchFamily="49" charset="-122"/>
                <a:sym typeface="Symbol" pitchFamily="18" charset="2"/>
              </a:rPr>
              <a:t>。</a:t>
            </a:r>
            <a:endParaRPr lang="en-US" altLang="zh-CN" sz="2400" b="1" dirty="0">
              <a:latin typeface="楷体" panose="02010609060101010101" pitchFamily="49" charset="-122"/>
              <a:ea typeface="楷体" panose="02010609060101010101" pitchFamily="49" charset="-122"/>
              <a:sym typeface="Symbol" pitchFamily="18" charset="2"/>
            </a:endParaRPr>
          </a:p>
          <a:p>
            <a:r>
              <a:rPr lang="zh-CN" altLang="en-US" sz="2400" b="1" dirty="0">
                <a:solidFill>
                  <a:srgbClr val="FF00FF"/>
                </a:solidFill>
                <a:latin typeface="楷体" panose="02010609060101010101" pitchFamily="49" charset="-122"/>
                <a:ea typeface="楷体" panose="02010609060101010101" pitchFamily="49" charset="-122"/>
                <a:sym typeface="Symbol" pitchFamily="18" charset="2"/>
              </a:rPr>
              <a:t>协助申请某高校一项面上项目，其申请研究项目内容是原来我申请重点项目</a:t>
            </a:r>
            <a:r>
              <a:rPr lang="en-US" altLang="zh-CN" sz="2400" b="1" dirty="0">
                <a:solidFill>
                  <a:srgbClr val="FF00FF"/>
                </a:solidFill>
                <a:latin typeface="楷体" panose="02010609060101010101" pitchFamily="49" charset="-122"/>
                <a:ea typeface="楷体" panose="02010609060101010101" pitchFamily="49" charset="-122"/>
                <a:sym typeface="Symbol" pitchFamily="18" charset="2"/>
              </a:rPr>
              <a:t>(</a:t>
            </a:r>
            <a:r>
              <a:rPr lang="en-US" altLang="zh-CN" sz="2400" b="1" dirty="0">
                <a:latin typeface="楷体" panose="02010609060101010101" pitchFamily="49" charset="-122"/>
                <a:ea typeface="楷体" panose="02010609060101010101" pitchFamily="49" charset="-122"/>
                <a:sym typeface="Symbol" pitchFamily="18" charset="2"/>
              </a:rPr>
              <a:t>X</a:t>
            </a:r>
            <a:r>
              <a:rPr lang="en-US" altLang="zh-CN" sz="2400" b="1" dirty="0">
                <a:solidFill>
                  <a:srgbClr val="FF00FF"/>
                </a:solidFill>
                <a:latin typeface="楷体" panose="02010609060101010101" pitchFamily="49" charset="-122"/>
                <a:ea typeface="楷体" panose="02010609060101010101" pitchFamily="49" charset="-122"/>
                <a:sym typeface="Symbol" pitchFamily="18" charset="2"/>
              </a:rPr>
              <a:t>)</a:t>
            </a:r>
            <a:r>
              <a:rPr lang="zh-CN" altLang="en-US" sz="2400" b="1" dirty="0">
                <a:solidFill>
                  <a:srgbClr val="FF00FF"/>
                </a:solidFill>
                <a:latin typeface="楷体" panose="02010609060101010101" pitchFamily="49" charset="-122"/>
                <a:ea typeface="楷体" panose="02010609060101010101" pitchFamily="49" charset="-122"/>
                <a:sym typeface="Symbol" pitchFamily="18" charset="2"/>
              </a:rPr>
              <a:t>中其中的一部分，</a:t>
            </a:r>
            <a:r>
              <a:rPr lang="zh-CN" altLang="en-US" sz="2400" b="1" dirty="0">
                <a:solidFill>
                  <a:srgbClr val="0000FF"/>
                </a:solidFill>
                <a:latin typeface="楷体" panose="02010609060101010101" pitchFamily="49" charset="-122"/>
                <a:ea typeface="楷体" panose="02010609060101010101" pitchFamily="49" charset="-122"/>
                <a:sym typeface="Symbol" pitchFamily="18" charset="2"/>
              </a:rPr>
              <a:t>今年获批</a:t>
            </a:r>
            <a:r>
              <a:rPr lang="en-US" altLang="zh-CN" sz="2400" b="1" dirty="0">
                <a:solidFill>
                  <a:srgbClr val="0000FF"/>
                </a:solidFill>
                <a:latin typeface="楷体" panose="02010609060101010101" pitchFamily="49" charset="-122"/>
                <a:ea typeface="楷体" panose="02010609060101010101" pitchFamily="49" charset="-122"/>
                <a:sym typeface="Symbol" pitchFamily="18" charset="2"/>
              </a:rPr>
              <a:t>(</a:t>
            </a:r>
            <a:r>
              <a:rPr lang="en-US" altLang="zh-CN" sz="2400" b="1" dirty="0">
                <a:solidFill>
                  <a:srgbClr val="FF0000"/>
                </a:solidFill>
                <a:latin typeface="楷体" panose="02010609060101010101" pitchFamily="49" charset="-122"/>
                <a:ea typeface="楷体" panose="02010609060101010101" pitchFamily="49" charset="-122"/>
                <a:sym typeface="Symbol" pitchFamily="18" charset="2"/>
              </a:rPr>
              <a:t></a:t>
            </a:r>
            <a:r>
              <a:rPr lang="en-US" altLang="zh-CN" sz="2400" b="1" dirty="0">
                <a:solidFill>
                  <a:srgbClr val="0000FF"/>
                </a:solidFill>
                <a:latin typeface="楷体" panose="02010609060101010101" pitchFamily="49" charset="-122"/>
                <a:ea typeface="楷体" panose="02010609060101010101" pitchFamily="49" charset="-122"/>
                <a:sym typeface="Symbol" pitchFamily="18" charset="2"/>
              </a:rPr>
              <a:t>)</a:t>
            </a:r>
            <a:r>
              <a:rPr lang="zh-CN" altLang="en-US" sz="2400" b="1" dirty="0">
                <a:latin typeface="楷体" panose="02010609060101010101" pitchFamily="49" charset="-122"/>
                <a:ea typeface="楷体" panose="02010609060101010101" pitchFamily="49" charset="-122"/>
                <a:sym typeface="Symbol" pitchFamily="18" charset="2"/>
              </a:rPr>
              <a:t>。</a:t>
            </a:r>
            <a:endParaRPr lang="en-US" altLang="zh-CN" sz="2400" b="1" dirty="0">
              <a:latin typeface="楷体" panose="02010609060101010101" pitchFamily="49" charset="-122"/>
              <a:ea typeface="楷体" panose="02010609060101010101" pitchFamily="49" charset="-122"/>
              <a:sym typeface="Symbol" pitchFamily="18" charset="2"/>
            </a:endParaRPr>
          </a:p>
          <a:p>
            <a:r>
              <a:rPr lang="zh-CN" altLang="en-US" sz="2400" b="1" dirty="0">
                <a:solidFill>
                  <a:schemeClr val="tx1">
                    <a:lumMod val="65000"/>
                    <a:lumOff val="35000"/>
                  </a:schemeClr>
                </a:solidFill>
                <a:latin typeface="楷体" panose="02010609060101010101" pitchFamily="49" charset="-122"/>
                <a:ea typeface="楷体" panose="02010609060101010101" pitchFamily="49" charset="-122"/>
                <a:sym typeface="Symbol" pitchFamily="18" charset="2"/>
              </a:rPr>
              <a:t>协助申请某高校一项面上项目，</a:t>
            </a:r>
            <a:r>
              <a:rPr lang="zh-CN" altLang="en-US" sz="2400" b="1" dirty="0">
                <a:solidFill>
                  <a:schemeClr val="tx1">
                    <a:lumMod val="50000"/>
                    <a:lumOff val="50000"/>
                  </a:schemeClr>
                </a:solidFill>
                <a:latin typeface="楷体" panose="02010609060101010101" pitchFamily="49" charset="-122"/>
                <a:ea typeface="楷体" panose="02010609060101010101" pitchFamily="49" charset="-122"/>
                <a:sym typeface="Symbol" pitchFamily="18" charset="2"/>
              </a:rPr>
              <a:t>由于限项，本人把今年自己写的标书交给合作高校的一个同行申请，函评整体不错，但有一个评委指责申请人多年未从事</a:t>
            </a:r>
            <a:r>
              <a:rPr lang="en-US" altLang="zh-CN" sz="2400" b="1" dirty="0">
                <a:solidFill>
                  <a:schemeClr val="tx1">
                    <a:lumMod val="50000"/>
                    <a:lumOff val="50000"/>
                  </a:schemeClr>
                </a:solidFill>
                <a:latin typeface="Arial" panose="020B0604020202020204" pitchFamily="34" charset="0"/>
                <a:ea typeface="楷体" panose="02010609060101010101" pitchFamily="49" charset="-122"/>
                <a:cs typeface="Arial" panose="020B0604020202020204" pitchFamily="34" charset="0"/>
                <a:sym typeface="Symbol" pitchFamily="18" charset="2"/>
              </a:rPr>
              <a:t>BESIII</a:t>
            </a:r>
            <a:r>
              <a:rPr lang="zh-CN" altLang="en-US" sz="2400" b="1" dirty="0">
                <a:solidFill>
                  <a:schemeClr val="tx1">
                    <a:lumMod val="50000"/>
                    <a:lumOff val="50000"/>
                  </a:schemeClr>
                </a:solidFill>
                <a:latin typeface="楷体" panose="02010609060101010101" pitchFamily="49" charset="-122"/>
                <a:ea typeface="楷体" panose="02010609060101010101" pitchFamily="49" charset="-122"/>
                <a:sym typeface="Symbol" pitchFamily="18" charset="2"/>
              </a:rPr>
              <a:t>工作，给了差评</a:t>
            </a:r>
            <a:r>
              <a:rPr lang="en-US" altLang="zh-CN" sz="2400" b="1" dirty="0">
                <a:solidFill>
                  <a:srgbClr val="FF00FF"/>
                </a:solidFill>
                <a:latin typeface="楷体" panose="02010609060101010101" pitchFamily="49" charset="-122"/>
                <a:ea typeface="楷体" panose="02010609060101010101" pitchFamily="49" charset="-122"/>
                <a:sym typeface="Symbol" pitchFamily="18" charset="2"/>
              </a:rPr>
              <a:t>(</a:t>
            </a:r>
            <a:r>
              <a:rPr lang="en-US" altLang="zh-CN" sz="2400" b="1" dirty="0">
                <a:latin typeface="楷体" panose="02010609060101010101" pitchFamily="49" charset="-122"/>
                <a:ea typeface="楷体" panose="02010609060101010101" pitchFamily="49" charset="-122"/>
                <a:sym typeface="Symbol" pitchFamily="18" charset="2"/>
              </a:rPr>
              <a:t>X</a:t>
            </a:r>
            <a:r>
              <a:rPr lang="en-US" altLang="zh-CN" sz="2400" b="1" dirty="0">
                <a:solidFill>
                  <a:srgbClr val="FF00FF"/>
                </a:solidFill>
                <a:latin typeface="楷体" panose="02010609060101010101" pitchFamily="49" charset="-122"/>
                <a:ea typeface="楷体" panose="02010609060101010101" pitchFamily="49" charset="-122"/>
                <a:sym typeface="Symbol" pitchFamily="18" charset="2"/>
              </a:rPr>
              <a:t>)</a:t>
            </a:r>
          </a:p>
        </p:txBody>
      </p:sp>
    </p:spTree>
    <p:custDataLst>
      <p:tags r:id="rId1"/>
    </p:custDataLst>
    <p:extLst>
      <p:ext uri="{BB962C8B-B14F-4D97-AF65-F5344CB8AC3E}">
        <p14:creationId xmlns:p14="http://schemas.microsoft.com/office/powerpoint/2010/main" val="599893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16E7D6-060A-4B54-A30A-8D0D61A1CB02}"/>
              </a:ext>
            </a:extLst>
          </p:cNvPr>
          <p:cNvSpPr>
            <a:spLocks noGrp="1"/>
          </p:cNvSpPr>
          <p:nvPr>
            <p:ph type="title"/>
          </p:nvPr>
        </p:nvSpPr>
        <p:spPr>
          <a:xfrm>
            <a:off x="457200" y="10306"/>
            <a:ext cx="8229600" cy="720080"/>
          </a:xfrm>
          <a:solidFill>
            <a:srgbClr val="92D050"/>
          </a:solidFill>
        </p:spPr>
        <p:txBody>
          <a:bodyPr/>
          <a:lstStyle/>
          <a:p>
            <a:r>
              <a:rPr lang="zh-CN" altLang="en-US" b="1" dirty="0">
                <a:latin typeface="楷体" panose="02010609060101010101" pitchFamily="49" charset="-122"/>
                <a:ea typeface="楷体" panose="02010609060101010101" pitchFamily="49" charset="-122"/>
              </a:rPr>
              <a:t>人才培养</a:t>
            </a:r>
          </a:p>
        </p:txBody>
      </p:sp>
      <p:sp>
        <p:nvSpPr>
          <p:cNvPr id="3" name="内容占位符 2">
            <a:extLst>
              <a:ext uri="{FF2B5EF4-FFF2-40B4-BE49-F238E27FC236}">
                <a16:creationId xmlns:a16="http://schemas.microsoft.com/office/drawing/2014/main" id="{229346DD-3487-49B3-8955-6F98FBC38631}"/>
              </a:ext>
            </a:extLst>
          </p:cNvPr>
          <p:cNvSpPr>
            <a:spLocks noGrp="1"/>
          </p:cNvSpPr>
          <p:nvPr>
            <p:ph idx="1"/>
          </p:nvPr>
        </p:nvSpPr>
        <p:spPr>
          <a:xfrm>
            <a:off x="24103" y="730386"/>
            <a:ext cx="4060266" cy="5362910"/>
          </a:xfrm>
        </p:spPr>
        <p:txBody>
          <a:bodyPr/>
          <a:lstStyle/>
          <a:p>
            <a:r>
              <a:rPr lang="zh-CN" altLang="en-US" sz="2400" b="1" dirty="0">
                <a:latin typeface="楷体" panose="02010609060101010101" pitchFamily="49" charset="-122"/>
                <a:ea typeface="楷体" panose="02010609060101010101" pitchFamily="49" charset="-122"/>
              </a:rPr>
              <a:t>本年度指导研究生</a:t>
            </a:r>
            <a:r>
              <a:rPr lang="en-US" altLang="zh-CN" sz="2400" b="1" dirty="0">
                <a:solidFill>
                  <a:srgbClr val="FF0000"/>
                </a:solidFill>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名，</a:t>
            </a:r>
            <a:endParaRPr lang="en-US" altLang="zh-CN" sz="2400" b="1" dirty="0">
              <a:latin typeface="楷体" panose="02010609060101010101" pitchFamily="49" charset="-122"/>
              <a:ea typeface="楷体" panose="02010609060101010101" pitchFamily="49" charset="-122"/>
            </a:endParaRPr>
          </a:p>
          <a:p>
            <a:pPr lvl="1"/>
            <a:r>
              <a:rPr lang="zh-CN" altLang="en-US" sz="2000" b="1" dirty="0">
                <a:latin typeface="楷体" panose="02010609060101010101" pitchFamily="49" charset="-122"/>
                <a:ea typeface="楷体" panose="02010609060101010101" pitchFamily="49" charset="-122"/>
                <a:sym typeface="Symbol" pitchFamily="18" charset="2"/>
              </a:rPr>
              <a:t>本所</a:t>
            </a:r>
            <a:r>
              <a:rPr lang="en-US" altLang="zh-CN" sz="2000" b="1" dirty="0">
                <a:latin typeface="楷体" panose="02010609060101010101" pitchFamily="49" charset="-122"/>
                <a:ea typeface="楷体" panose="02010609060101010101" pitchFamily="49" charset="-122"/>
                <a:sym typeface="Symbol" pitchFamily="18" charset="2"/>
              </a:rPr>
              <a:t>3</a:t>
            </a:r>
            <a:r>
              <a:rPr lang="zh-CN" altLang="en-US" sz="2000" b="1" dirty="0">
                <a:latin typeface="楷体" panose="02010609060101010101" pitchFamily="49" charset="-122"/>
                <a:ea typeface="楷体" panose="02010609060101010101" pitchFamily="49" charset="-122"/>
                <a:sym typeface="Symbol" pitchFamily="18" charset="2"/>
              </a:rPr>
              <a:t>名，联培客座</a:t>
            </a:r>
            <a:r>
              <a:rPr lang="en-US" altLang="zh-CN" sz="2000" b="1" dirty="0">
                <a:latin typeface="楷体" panose="02010609060101010101" pitchFamily="49" charset="-122"/>
                <a:ea typeface="楷体" panose="02010609060101010101" pitchFamily="49" charset="-122"/>
                <a:sym typeface="Symbol" pitchFamily="18" charset="2"/>
              </a:rPr>
              <a:t>14</a:t>
            </a:r>
            <a:r>
              <a:rPr lang="zh-CN" altLang="en-US" sz="2000" b="1" dirty="0">
                <a:latin typeface="楷体" panose="02010609060101010101" pitchFamily="49" charset="-122"/>
                <a:ea typeface="楷体" panose="02010609060101010101" pitchFamily="49" charset="-122"/>
                <a:sym typeface="Symbol" pitchFamily="18" charset="2"/>
              </a:rPr>
              <a:t>名</a:t>
            </a:r>
            <a:endParaRPr lang="en-US" altLang="zh-CN" sz="2000" b="1" dirty="0">
              <a:latin typeface="楷体" panose="02010609060101010101" pitchFamily="49" charset="-122"/>
              <a:ea typeface="楷体" panose="02010609060101010101" pitchFamily="49" charset="-122"/>
              <a:sym typeface="Symbol" pitchFamily="18" charset="2"/>
            </a:endParaRPr>
          </a:p>
          <a:p>
            <a:pPr lvl="1"/>
            <a:r>
              <a:rPr lang="zh-CN" altLang="en-US" sz="2000" b="1" dirty="0">
                <a:latin typeface="楷体" panose="02010609060101010101" pitchFamily="49" charset="-122"/>
                <a:ea typeface="楷体" panose="02010609060101010101" pitchFamily="49" charset="-122"/>
                <a:sym typeface="Symbol" pitchFamily="18" charset="2"/>
              </a:rPr>
              <a:t>博士</a:t>
            </a:r>
            <a:r>
              <a:rPr lang="en-US" altLang="zh-CN" sz="2000" b="1" dirty="0">
                <a:latin typeface="楷体" panose="02010609060101010101" pitchFamily="49" charset="-122"/>
                <a:ea typeface="楷体" panose="02010609060101010101" pitchFamily="49" charset="-122"/>
                <a:sym typeface="Symbol" pitchFamily="18" charset="2"/>
              </a:rPr>
              <a:t>5</a:t>
            </a:r>
            <a:r>
              <a:rPr lang="zh-CN" altLang="en-US" sz="2000" b="1" dirty="0">
                <a:latin typeface="楷体" panose="02010609060101010101" pitchFamily="49" charset="-122"/>
                <a:ea typeface="楷体" panose="02010609060101010101" pitchFamily="49" charset="-122"/>
                <a:sym typeface="Symbol" pitchFamily="18" charset="2"/>
              </a:rPr>
              <a:t>名，硕士</a:t>
            </a:r>
            <a:r>
              <a:rPr lang="en-US" altLang="zh-CN" sz="2000" b="1" dirty="0">
                <a:latin typeface="楷体" panose="02010609060101010101" pitchFamily="49" charset="-122"/>
                <a:ea typeface="楷体" panose="02010609060101010101" pitchFamily="49" charset="-122"/>
                <a:sym typeface="Symbol" pitchFamily="18" charset="2"/>
              </a:rPr>
              <a:t>12</a:t>
            </a:r>
            <a:r>
              <a:rPr lang="zh-CN" altLang="en-US" sz="2000" b="1" dirty="0">
                <a:latin typeface="楷体" panose="02010609060101010101" pitchFamily="49" charset="-122"/>
                <a:ea typeface="楷体" panose="02010609060101010101" pitchFamily="49" charset="-122"/>
                <a:sym typeface="Symbol" pitchFamily="18" charset="2"/>
              </a:rPr>
              <a:t>名</a:t>
            </a:r>
            <a:endParaRPr lang="en-US" altLang="zh-CN" sz="2000" b="1" dirty="0">
              <a:latin typeface="楷体" panose="02010609060101010101" pitchFamily="49" charset="-122"/>
              <a:ea typeface="楷体" panose="02010609060101010101" pitchFamily="49" charset="-122"/>
              <a:sym typeface="Symbol" pitchFamily="18" charset="2"/>
            </a:endParaRPr>
          </a:p>
          <a:p>
            <a:pPr lvl="1"/>
            <a:r>
              <a:rPr lang="zh-CN" altLang="en-US" sz="2000" b="1" dirty="0">
                <a:latin typeface="楷体" panose="02010609060101010101" pitchFamily="49" charset="-122"/>
                <a:ea typeface="楷体" panose="02010609060101010101" pitchFamily="49" charset="-122"/>
                <a:sym typeface="Symbol" pitchFamily="18" charset="2"/>
              </a:rPr>
              <a:t>毕业</a:t>
            </a:r>
            <a:r>
              <a:rPr lang="en-US" altLang="zh-CN" sz="2000" b="1" dirty="0">
                <a:latin typeface="楷体" panose="02010609060101010101" pitchFamily="49" charset="-122"/>
                <a:ea typeface="楷体" panose="02010609060101010101" pitchFamily="49" charset="-122"/>
                <a:sym typeface="Symbol" pitchFamily="18" charset="2"/>
              </a:rPr>
              <a:t>3</a:t>
            </a:r>
            <a:r>
              <a:rPr lang="zh-CN" altLang="en-US" sz="2000" b="1" dirty="0">
                <a:latin typeface="楷体" panose="02010609060101010101" pitchFamily="49" charset="-122"/>
                <a:ea typeface="楷体" panose="02010609060101010101" pitchFamily="49" charset="-122"/>
                <a:sym typeface="Symbol" pitchFamily="18" charset="2"/>
              </a:rPr>
              <a:t>名，在读</a:t>
            </a:r>
            <a:r>
              <a:rPr lang="en-US" altLang="zh-CN" sz="2000" b="1" dirty="0">
                <a:latin typeface="楷体" panose="02010609060101010101" pitchFamily="49" charset="-122"/>
                <a:ea typeface="楷体" panose="02010609060101010101" pitchFamily="49" charset="-122"/>
                <a:sym typeface="Symbol" pitchFamily="18" charset="2"/>
              </a:rPr>
              <a:t>14</a:t>
            </a:r>
            <a:r>
              <a:rPr lang="zh-CN" altLang="en-US" sz="2000" b="1" dirty="0">
                <a:latin typeface="楷体" panose="02010609060101010101" pitchFamily="49" charset="-122"/>
                <a:ea typeface="楷体" panose="02010609060101010101" pitchFamily="49" charset="-122"/>
                <a:sym typeface="Symbol" pitchFamily="18" charset="2"/>
              </a:rPr>
              <a:t>名</a:t>
            </a:r>
            <a:endParaRPr lang="en-US" altLang="zh-CN" sz="2000" b="1" dirty="0">
              <a:latin typeface="楷体" panose="02010609060101010101" pitchFamily="49" charset="-122"/>
              <a:ea typeface="楷体" panose="02010609060101010101" pitchFamily="49" charset="-122"/>
            </a:endParaRPr>
          </a:p>
          <a:p>
            <a:r>
              <a:rPr lang="zh-CN" altLang="en-US" sz="2400" b="1" dirty="0">
                <a:solidFill>
                  <a:srgbClr val="0000FF"/>
                </a:solidFill>
                <a:latin typeface="楷体" panose="02010609060101010101" pitchFamily="49" charset="-122"/>
                <a:ea typeface="楷体" panose="02010609060101010101" pitchFamily="49" charset="-122"/>
              </a:rPr>
              <a:t>本所</a:t>
            </a:r>
            <a:r>
              <a:rPr lang="en-US" altLang="zh-CN" sz="2400" b="1" dirty="0">
                <a:solidFill>
                  <a:srgbClr val="0000FF"/>
                </a:solidFill>
                <a:latin typeface="楷体" panose="02010609060101010101" pitchFamily="49" charset="-122"/>
                <a:ea typeface="楷体" panose="02010609060101010101" pitchFamily="49" charset="-122"/>
              </a:rPr>
              <a:t>2020</a:t>
            </a:r>
            <a:r>
              <a:rPr lang="zh-CN" altLang="en-US" sz="2400" b="1" dirty="0">
                <a:solidFill>
                  <a:srgbClr val="0000FF"/>
                </a:solidFill>
                <a:latin typeface="楷体" panose="02010609060101010101" pitchFamily="49" charset="-122"/>
                <a:ea typeface="楷体" panose="02010609060101010101" pitchFamily="49" charset="-122"/>
              </a:rPr>
              <a:t>级的博士生在入所后的季度考评中除第一次之外连续</a:t>
            </a:r>
            <a:r>
              <a:rPr lang="en-US" altLang="zh-CN" sz="2400" b="1" dirty="0">
                <a:solidFill>
                  <a:srgbClr val="FF0000"/>
                </a:solidFill>
                <a:latin typeface="楷体" panose="02010609060101010101" pitchFamily="49" charset="-122"/>
                <a:ea typeface="楷体" panose="02010609060101010101" pitchFamily="49" charset="-122"/>
              </a:rPr>
              <a:t>9</a:t>
            </a:r>
            <a:r>
              <a:rPr lang="zh-CN" altLang="en-US" sz="2400" b="1" dirty="0">
                <a:solidFill>
                  <a:srgbClr val="0000FF"/>
                </a:solidFill>
                <a:latin typeface="楷体" panose="02010609060101010101" pitchFamily="49" charset="-122"/>
                <a:ea typeface="楷体" panose="02010609060101010101" pitchFamily="49" charset="-122"/>
              </a:rPr>
              <a:t>次得优。</a:t>
            </a:r>
            <a:endParaRPr lang="en-US" altLang="zh-CN" sz="2400" b="1" dirty="0">
              <a:solidFill>
                <a:srgbClr val="0000FF"/>
              </a:solidFill>
              <a:latin typeface="楷体" panose="02010609060101010101" pitchFamily="49" charset="-122"/>
              <a:ea typeface="楷体" panose="02010609060101010101" pitchFamily="49" charset="-122"/>
            </a:endParaRPr>
          </a:p>
          <a:p>
            <a:r>
              <a:rPr lang="en-US" altLang="zh-CN" sz="2400" b="1" dirty="0">
                <a:solidFill>
                  <a:srgbClr val="0000FF"/>
                </a:solidFill>
                <a:latin typeface="楷体" panose="02010609060101010101" pitchFamily="49" charset="-122"/>
                <a:ea typeface="楷体" panose="02010609060101010101" pitchFamily="49" charset="-122"/>
              </a:rPr>
              <a:t>2020</a:t>
            </a:r>
            <a:r>
              <a:rPr lang="zh-CN" altLang="en-US" sz="2400" b="1" dirty="0">
                <a:solidFill>
                  <a:srgbClr val="0000FF"/>
                </a:solidFill>
                <a:latin typeface="楷体" panose="02010609060101010101" pitchFamily="49" charset="-122"/>
                <a:ea typeface="楷体" panose="02010609060101010101" pitchFamily="49" charset="-122"/>
              </a:rPr>
              <a:t>级一个联培博士生在季度考评连续</a:t>
            </a:r>
            <a:r>
              <a:rPr lang="en-US" altLang="zh-CN" sz="2400" b="1" dirty="0">
                <a:solidFill>
                  <a:srgbClr val="FF0000"/>
                </a:solidFill>
                <a:latin typeface="楷体" panose="02010609060101010101" pitchFamily="49" charset="-122"/>
                <a:ea typeface="楷体" panose="02010609060101010101" pitchFamily="49" charset="-122"/>
              </a:rPr>
              <a:t>11</a:t>
            </a:r>
            <a:r>
              <a:rPr lang="zh-CN" altLang="en-US" sz="2400" b="1" dirty="0">
                <a:solidFill>
                  <a:srgbClr val="0000FF"/>
                </a:solidFill>
                <a:latin typeface="楷体" panose="02010609060101010101" pitchFamily="49" charset="-122"/>
                <a:ea typeface="楷体" panose="02010609060101010101" pitchFamily="49" charset="-122"/>
              </a:rPr>
              <a:t>次得优，目前在组内所有博士生考评里面成绩属最优之一</a:t>
            </a:r>
            <a:r>
              <a:rPr lang="zh-CN" altLang="en-US"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rPr>
              <a:t>目前已提前签约某省内名校。</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6" name="内容占位符 2">
            <a:extLst>
              <a:ext uri="{FF2B5EF4-FFF2-40B4-BE49-F238E27FC236}">
                <a16:creationId xmlns:a16="http://schemas.microsoft.com/office/drawing/2014/main" id="{A4D9828C-0D07-443C-84B9-126A1F5F6805}"/>
              </a:ext>
            </a:extLst>
          </p:cNvPr>
          <p:cNvSpPr txBox="1">
            <a:spLocks/>
          </p:cNvSpPr>
          <p:nvPr/>
        </p:nvSpPr>
        <p:spPr bwMode="auto">
          <a:xfrm>
            <a:off x="4211960" y="2708920"/>
            <a:ext cx="4824536" cy="23542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zh-CN" altLang="en-US" sz="2800" b="1" kern="0" baseline="0" dirty="0">
                <a:solidFill>
                  <a:srgbClr val="FF0000"/>
                </a:solidFill>
                <a:latin typeface="楷体" panose="02010609060101010101" pitchFamily="49" charset="-122"/>
                <a:ea typeface="楷体" panose="02010609060101010101" pitchFamily="49" charset="-122"/>
              </a:rPr>
              <a:t>本年度学生在各类会议报告达</a:t>
            </a:r>
            <a:r>
              <a:rPr lang="en-US" altLang="zh-CN" sz="2800" b="1" kern="0" baseline="0" dirty="0">
                <a:solidFill>
                  <a:srgbClr val="FF0000"/>
                </a:solidFill>
                <a:latin typeface="楷体" panose="02010609060101010101" pitchFamily="49" charset="-122"/>
                <a:ea typeface="楷体" panose="02010609060101010101" pitchFamily="49" charset="-122"/>
              </a:rPr>
              <a:t>40</a:t>
            </a:r>
            <a:r>
              <a:rPr lang="zh-CN" altLang="en-US" sz="2800" b="1" kern="0" baseline="0" dirty="0">
                <a:solidFill>
                  <a:srgbClr val="FF0000"/>
                </a:solidFill>
                <a:latin typeface="楷体" panose="02010609060101010101" pitchFamily="49" charset="-122"/>
                <a:ea typeface="楷体" panose="02010609060101010101" pitchFamily="49" charset="-122"/>
              </a:rPr>
              <a:t>人次！</a:t>
            </a:r>
            <a:endParaRPr lang="en-US" altLang="zh-CN" sz="2800" b="1" kern="0" baseline="0" dirty="0">
              <a:solidFill>
                <a:srgbClr val="FF0000"/>
              </a:solidFill>
              <a:latin typeface="楷体" panose="02010609060101010101" pitchFamily="49" charset="-122"/>
              <a:ea typeface="楷体" panose="02010609060101010101" pitchFamily="49" charset="-122"/>
            </a:endParaRPr>
          </a:p>
          <a:p>
            <a:pPr lvl="1"/>
            <a:r>
              <a:rPr lang="zh-CN" altLang="en-US" sz="2000" b="1" kern="0" baseline="0" dirty="0">
                <a:latin typeface="楷体" panose="02010609060101010101" pitchFamily="49" charset="-122"/>
                <a:ea typeface="楷体" panose="02010609060101010101" pitchFamily="49" charset="-122"/>
                <a:sym typeface="Symbol" pitchFamily="18" charset="2"/>
              </a:rPr>
              <a:t>年会</a:t>
            </a:r>
            <a:r>
              <a:rPr lang="en-US" altLang="zh-CN" sz="2000" b="1" kern="0" baseline="0" dirty="0">
                <a:latin typeface="楷体" panose="02010609060101010101" pitchFamily="49" charset="-122"/>
                <a:ea typeface="楷体" panose="02010609060101010101" pitchFamily="49" charset="-122"/>
                <a:sym typeface="Symbol" pitchFamily="18" charset="2"/>
              </a:rPr>
              <a:t>(workshop),15</a:t>
            </a:r>
            <a:r>
              <a:rPr lang="zh-CN" altLang="en-US" sz="2000" b="1" kern="0" baseline="0" dirty="0">
                <a:latin typeface="楷体" panose="02010609060101010101" pitchFamily="49" charset="-122"/>
                <a:ea typeface="楷体" panose="02010609060101010101" pitchFamily="49" charset="-122"/>
                <a:sym typeface="Symbol" pitchFamily="18" charset="2"/>
              </a:rPr>
              <a:t>人次</a:t>
            </a:r>
            <a:endParaRPr lang="en-US" altLang="zh-CN" sz="2000" b="1" kern="0" baseline="0" dirty="0">
              <a:latin typeface="楷体" panose="02010609060101010101" pitchFamily="49" charset="-122"/>
              <a:ea typeface="楷体" panose="02010609060101010101" pitchFamily="49" charset="-122"/>
              <a:sym typeface="Symbol" pitchFamily="18" charset="2"/>
            </a:endParaRPr>
          </a:p>
          <a:p>
            <a:pPr lvl="1"/>
            <a:r>
              <a:rPr lang="en-US" altLang="zh-CN" sz="2000" b="1" kern="0" baseline="0" dirty="0">
                <a:latin typeface="楷体" panose="02010609060101010101" pitchFamily="49" charset="-122"/>
                <a:ea typeface="楷体" panose="02010609060101010101" pitchFamily="49" charset="-122"/>
                <a:sym typeface="Symbol" pitchFamily="18" charset="2"/>
              </a:rPr>
              <a:t>PS</a:t>
            </a:r>
            <a:r>
              <a:rPr lang="zh-CN" altLang="en-US" sz="2000" b="1" kern="0" baseline="0" dirty="0">
                <a:latin typeface="楷体" panose="02010609060101010101" pitchFamily="49" charset="-122"/>
                <a:ea typeface="楷体" panose="02010609060101010101" pitchFamily="49" charset="-122"/>
                <a:sym typeface="Symbol" pitchFamily="18" charset="2"/>
              </a:rPr>
              <a:t>会，</a:t>
            </a:r>
            <a:r>
              <a:rPr lang="en-US" altLang="zh-CN" sz="2000" b="1" kern="0" baseline="0" dirty="0">
                <a:latin typeface="楷体" panose="02010609060101010101" pitchFamily="49" charset="-122"/>
                <a:ea typeface="楷体" panose="02010609060101010101" pitchFamily="49" charset="-122"/>
                <a:sym typeface="Symbol" pitchFamily="18" charset="2"/>
              </a:rPr>
              <a:t>3</a:t>
            </a:r>
            <a:r>
              <a:rPr lang="zh-CN" altLang="en-US" sz="2000" b="1" kern="0" baseline="0" dirty="0">
                <a:latin typeface="楷体" panose="02010609060101010101" pitchFamily="49" charset="-122"/>
                <a:ea typeface="楷体" panose="02010609060101010101" pitchFamily="49" charset="-122"/>
                <a:sym typeface="Symbol" pitchFamily="18" charset="2"/>
              </a:rPr>
              <a:t>人次</a:t>
            </a:r>
            <a:endParaRPr lang="en-US" altLang="zh-CN" sz="2000" b="1" kern="0" baseline="0" dirty="0">
              <a:latin typeface="楷体" panose="02010609060101010101" pitchFamily="49" charset="-122"/>
              <a:ea typeface="楷体" panose="02010609060101010101" pitchFamily="49" charset="-122"/>
              <a:sym typeface="Symbol" pitchFamily="18" charset="2"/>
            </a:endParaRPr>
          </a:p>
          <a:p>
            <a:pPr lvl="1"/>
            <a:r>
              <a:rPr lang="zh-CN" altLang="en-US" sz="2000" b="1" kern="0" baseline="0" dirty="0">
                <a:latin typeface="楷体" panose="02010609060101010101" pitchFamily="49" charset="-122"/>
                <a:ea typeface="楷体" panose="02010609060101010101" pitchFamily="49" charset="-122"/>
                <a:sym typeface="Symbol" pitchFamily="18" charset="2"/>
              </a:rPr>
              <a:t>组会，</a:t>
            </a:r>
            <a:r>
              <a:rPr lang="en-US" altLang="zh-CN" sz="2000" b="1" kern="0" baseline="0" dirty="0">
                <a:latin typeface="楷体" panose="02010609060101010101" pitchFamily="49" charset="-122"/>
                <a:ea typeface="楷体" panose="02010609060101010101" pitchFamily="49" charset="-122"/>
                <a:sym typeface="Symbol" pitchFamily="18" charset="2"/>
              </a:rPr>
              <a:t>21</a:t>
            </a:r>
            <a:r>
              <a:rPr lang="zh-CN" altLang="en-US" sz="2000" b="1" kern="0" baseline="0" dirty="0">
                <a:latin typeface="楷体" panose="02010609060101010101" pitchFamily="49" charset="-122"/>
                <a:ea typeface="楷体" panose="02010609060101010101" pitchFamily="49" charset="-122"/>
                <a:sym typeface="Symbol" pitchFamily="18" charset="2"/>
              </a:rPr>
              <a:t>人次</a:t>
            </a:r>
            <a:endParaRPr lang="en-US" altLang="zh-CN" sz="2000" b="1" kern="0" baseline="0" dirty="0">
              <a:latin typeface="楷体" panose="02010609060101010101" pitchFamily="49" charset="-122"/>
              <a:ea typeface="楷体" panose="02010609060101010101" pitchFamily="49" charset="-122"/>
              <a:sym typeface="Symbol" pitchFamily="18" charset="2"/>
            </a:endParaRPr>
          </a:p>
          <a:p>
            <a:pPr lvl="1"/>
            <a:r>
              <a:rPr lang="zh-CN" altLang="en-US" sz="2000" b="1" kern="0" baseline="0" dirty="0">
                <a:latin typeface="楷体" panose="02010609060101010101" pitchFamily="49" charset="-122"/>
                <a:ea typeface="楷体" panose="02010609060101010101" pitchFamily="49" charset="-122"/>
                <a:sym typeface="Symbol" pitchFamily="18" charset="2"/>
              </a:rPr>
              <a:t>国际会议，</a:t>
            </a:r>
            <a:r>
              <a:rPr lang="en-US" altLang="zh-CN" sz="2000" b="1" kern="0" baseline="0" dirty="0">
                <a:latin typeface="楷体" panose="02010609060101010101" pitchFamily="49" charset="-122"/>
                <a:ea typeface="楷体" panose="02010609060101010101" pitchFamily="49" charset="-122"/>
                <a:sym typeface="Symbol" pitchFamily="18" charset="2"/>
              </a:rPr>
              <a:t>1</a:t>
            </a:r>
            <a:r>
              <a:rPr lang="zh-CN" altLang="en-US" sz="2000" b="1" kern="0" baseline="0" dirty="0">
                <a:latin typeface="楷体" panose="02010609060101010101" pitchFamily="49" charset="-122"/>
                <a:ea typeface="楷体" panose="02010609060101010101" pitchFamily="49" charset="-122"/>
                <a:sym typeface="Symbol" pitchFamily="18" charset="2"/>
              </a:rPr>
              <a:t>人次</a:t>
            </a:r>
            <a:endParaRPr lang="en-US" altLang="zh-CN" sz="2000" b="1" kern="0" baseline="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999636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1"/>
            <a:ext cx="8229600" cy="476672"/>
          </a:xfrm>
          <a:solidFill>
            <a:srgbClr val="92D050"/>
          </a:solidFill>
        </p:spPr>
        <p:txBody>
          <a:bodyPr/>
          <a:lstStyle/>
          <a:p>
            <a:r>
              <a:rPr kumimoji="1" lang="zh-CN" altLang="en-US" sz="2800" b="1" dirty="0">
                <a:latin typeface="楷体" panose="02010609060101010101" pitchFamily="49" charset="-122"/>
                <a:ea typeface="楷体" panose="02010609060101010101" pitchFamily="49" charset="-122"/>
              </a:rPr>
              <a:t>公共服务</a:t>
            </a:r>
          </a:p>
        </p:txBody>
      </p:sp>
      <p:sp>
        <p:nvSpPr>
          <p:cNvPr id="6" name="内容占位符 5"/>
          <p:cNvSpPr>
            <a:spLocks noGrp="1"/>
          </p:cNvSpPr>
          <p:nvPr>
            <p:ph idx="1"/>
          </p:nvPr>
        </p:nvSpPr>
        <p:spPr>
          <a:xfrm>
            <a:off x="0" y="486389"/>
            <a:ext cx="9144000" cy="1419612"/>
          </a:xfrm>
        </p:spPr>
        <p:txBody>
          <a:bodyPr/>
          <a:lstStyle/>
          <a:p>
            <a:pPr>
              <a:buFont typeface="Arial" panose="020B0604020202020204" pitchFamily="34" charset="0"/>
              <a:buChar char="•"/>
            </a:pPr>
            <a:r>
              <a:rPr kumimoji="1" lang="zh-CN" altLang="en-US" sz="2000" b="1" dirty="0">
                <a:latin typeface="楷体" panose="02010609060101010101" pitchFamily="49" charset="-122"/>
                <a:ea typeface="楷体" panose="02010609060101010101" pitchFamily="49" charset="-122"/>
              </a:rPr>
              <a:t>评审文章评审</a:t>
            </a:r>
            <a:r>
              <a:rPr kumimoji="1" lang="en-US" altLang="zh-CN" sz="2000" b="1" dirty="0">
                <a:latin typeface="楷体" panose="02010609060101010101" pitchFamily="49" charset="-122"/>
                <a:ea typeface="楷体" panose="02010609060101010101" pitchFamily="49" charset="-122"/>
              </a:rPr>
              <a:t>7</a:t>
            </a:r>
            <a:r>
              <a:rPr kumimoji="1" lang="zh-CN" altLang="en-US" sz="2000" b="1" dirty="0">
                <a:latin typeface="楷体" panose="02010609060101010101" pitchFamily="49" charset="-122"/>
                <a:ea typeface="楷体" panose="02010609060101010101" pitchFamily="49" charset="-122"/>
              </a:rPr>
              <a:t>篇</a:t>
            </a:r>
            <a:r>
              <a:rPr kumimoji="1" lang="en-US" altLang="zh-CN" sz="2000" b="1" dirty="0">
                <a:latin typeface="楷体" panose="02010609060101010101" pitchFamily="49" charset="-122"/>
                <a:ea typeface="楷体" panose="02010609060101010101" pitchFamily="49" charset="-122"/>
              </a:rPr>
              <a:t>(3</a:t>
            </a:r>
            <a:r>
              <a:rPr kumimoji="1" lang="zh-CN" altLang="en-US" sz="2000" b="1" dirty="0">
                <a:latin typeface="楷体" panose="02010609060101010101" pitchFamily="49" charset="-122"/>
                <a:ea typeface="楷体" panose="02010609060101010101" pitchFamily="49" charset="-122"/>
              </a:rPr>
              <a:t>篇发表，</a:t>
            </a:r>
            <a:r>
              <a:rPr kumimoji="1" lang="en-US" altLang="zh-CN" sz="2000" b="1" dirty="0">
                <a:latin typeface="楷体" panose="02010609060101010101" pitchFamily="49" charset="-122"/>
                <a:ea typeface="楷体" panose="02010609060101010101" pitchFamily="49" charset="-122"/>
              </a:rPr>
              <a:t>4</a:t>
            </a:r>
            <a:r>
              <a:rPr kumimoji="1" lang="zh-CN" altLang="en-US" sz="2000" b="1" dirty="0">
                <a:latin typeface="楷体" panose="02010609060101010101" pitchFamily="49" charset="-122"/>
                <a:ea typeface="楷体" panose="02010609060101010101" pitchFamily="49" charset="-122"/>
              </a:rPr>
              <a:t>篇在审，</a:t>
            </a:r>
            <a:r>
              <a:rPr kumimoji="1" lang="zh-CN" altLang="en-US" sz="2000" b="1" dirty="0">
                <a:solidFill>
                  <a:srgbClr val="0000FF"/>
                </a:solidFill>
                <a:latin typeface="楷体" panose="02010609060101010101" pitchFamily="49" charset="-122"/>
                <a:ea typeface="楷体" panose="02010609060101010101" pitchFamily="49" charset="-122"/>
              </a:rPr>
              <a:t>可能不全</a:t>
            </a:r>
            <a:r>
              <a:rPr kumimoji="1" lang="en-US" altLang="zh-CN" sz="2000" b="1" dirty="0">
                <a:latin typeface="楷体" panose="02010609060101010101" pitchFamily="49" charset="-122"/>
                <a:ea typeface="楷体" panose="02010609060101010101" pitchFamily="49" charset="-122"/>
              </a:rPr>
              <a:t>)</a:t>
            </a:r>
          </a:p>
          <a:p>
            <a:r>
              <a:rPr kumimoji="1" lang="zh-CN" altLang="en-US" sz="2000" b="1" dirty="0">
                <a:latin typeface="楷体" panose="02010609060101010101" pitchFamily="49" charset="-122"/>
                <a:ea typeface="楷体" panose="02010609060101010101" pitchFamily="49" charset="-122"/>
              </a:rPr>
              <a:t>参加研究生季度考核</a:t>
            </a:r>
            <a:endParaRPr kumimoji="1" lang="en-US" altLang="zh-CN" sz="2000" b="1" dirty="0">
              <a:latin typeface="楷体" panose="02010609060101010101" pitchFamily="49" charset="-122"/>
              <a:ea typeface="楷体" panose="02010609060101010101" pitchFamily="49" charset="-122"/>
            </a:endParaRPr>
          </a:p>
          <a:p>
            <a:r>
              <a:rPr kumimoji="1" lang="zh-CN" altLang="en-US" sz="2000" b="1" dirty="0">
                <a:solidFill>
                  <a:srgbClr val="0000FF"/>
                </a:solidFill>
                <a:latin typeface="楷体" panose="02010609060101010101" pitchFamily="49" charset="-122"/>
                <a:ea typeface="楷体" panose="02010609060101010101" pitchFamily="49" charset="-122"/>
              </a:rPr>
              <a:t>担任强子物理组</a:t>
            </a:r>
            <a:r>
              <a:rPr kumimoji="1" lang="en-US" altLang="zh-CN" sz="2000" b="1" dirty="0">
                <a:solidFill>
                  <a:srgbClr val="0000FF"/>
                </a:solidFill>
                <a:latin typeface="楷体" panose="02010609060101010101" pitchFamily="49" charset="-122"/>
                <a:ea typeface="楷体" panose="02010609060101010101" pitchFamily="49" charset="-122"/>
              </a:rPr>
              <a:t>(</a:t>
            </a:r>
            <a:r>
              <a:rPr kumimoji="1" lang="zh-CN" altLang="en-US" sz="2000" b="1" dirty="0">
                <a:solidFill>
                  <a:srgbClr val="FF0000"/>
                </a:solidFill>
                <a:latin typeface="楷体" panose="02010609060101010101" pitchFamily="49" charset="-122"/>
                <a:ea typeface="楷体" panose="02010609060101010101" pitchFamily="49" charset="-122"/>
              </a:rPr>
              <a:t>职工</a:t>
            </a:r>
            <a:r>
              <a:rPr kumimoji="1" lang="en-US" altLang="zh-CN" sz="2000" b="1" dirty="0">
                <a:solidFill>
                  <a:srgbClr val="FF0000"/>
                </a:solidFill>
                <a:latin typeface="楷体" panose="02010609060101010101" pitchFamily="49" charset="-122"/>
                <a:ea typeface="楷体" panose="02010609060101010101" pitchFamily="49" charset="-122"/>
              </a:rPr>
              <a:t>+</a:t>
            </a:r>
            <a:r>
              <a:rPr kumimoji="1" lang="zh-CN" altLang="en-US" sz="2000" b="1" dirty="0">
                <a:solidFill>
                  <a:srgbClr val="FF0000"/>
                </a:solidFill>
                <a:latin typeface="楷体" panose="02010609060101010101" pitchFamily="49" charset="-122"/>
                <a:ea typeface="楷体" panose="02010609060101010101" pitchFamily="49" charset="-122"/>
              </a:rPr>
              <a:t>学生</a:t>
            </a:r>
            <a:r>
              <a:rPr kumimoji="1" lang="en-US" altLang="zh-CN" sz="2000" b="1" dirty="0">
                <a:solidFill>
                  <a:srgbClr val="FF0000"/>
                </a:solidFill>
                <a:latin typeface="楷体" panose="02010609060101010101" pitchFamily="49" charset="-122"/>
                <a:ea typeface="楷体" panose="02010609060101010101" pitchFamily="49" charset="-122"/>
              </a:rPr>
              <a:t>&gt;120</a:t>
            </a:r>
            <a:r>
              <a:rPr kumimoji="1" lang="zh-CN" altLang="en-US" sz="2000" b="1" dirty="0">
                <a:solidFill>
                  <a:srgbClr val="FF0000"/>
                </a:solidFill>
                <a:latin typeface="楷体" panose="02010609060101010101" pitchFamily="49" charset="-122"/>
                <a:ea typeface="楷体" panose="02010609060101010101" pitchFamily="49" charset="-122"/>
              </a:rPr>
              <a:t>人</a:t>
            </a:r>
            <a:r>
              <a:rPr kumimoji="1" lang="en-US" altLang="zh-CN" sz="2000" b="1" dirty="0">
                <a:solidFill>
                  <a:srgbClr val="0000FF"/>
                </a:solidFill>
                <a:latin typeface="楷体" panose="02010609060101010101" pitchFamily="49" charset="-122"/>
                <a:ea typeface="楷体" panose="02010609060101010101" pitchFamily="49" charset="-122"/>
              </a:rPr>
              <a:t>)</a:t>
            </a:r>
            <a:r>
              <a:rPr kumimoji="1" lang="zh-CN" altLang="en-US" sz="2000" b="1" dirty="0">
                <a:solidFill>
                  <a:srgbClr val="0000FF"/>
                </a:solidFill>
                <a:latin typeface="楷体" panose="02010609060101010101" pitchFamily="49" charset="-122"/>
                <a:ea typeface="楷体" panose="02010609060101010101" pitchFamily="49" charset="-122"/>
              </a:rPr>
              <a:t>工会联系人近</a:t>
            </a:r>
            <a:r>
              <a:rPr kumimoji="1" lang="en-US" altLang="zh-CN" sz="2000" b="1" dirty="0">
                <a:solidFill>
                  <a:srgbClr val="FF0000"/>
                </a:solidFill>
                <a:latin typeface="楷体" panose="02010609060101010101" pitchFamily="49" charset="-122"/>
                <a:ea typeface="楷体" panose="02010609060101010101" pitchFamily="49" charset="-122"/>
              </a:rPr>
              <a:t>20</a:t>
            </a:r>
            <a:r>
              <a:rPr kumimoji="1" lang="zh-CN" altLang="en-US" sz="2000" b="1" dirty="0">
                <a:solidFill>
                  <a:srgbClr val="0000FF"/>
                </a:solidFill>
                <a:latin typeface="楷体" panose="02010609060101010101" pitchFamily="49" charset="-122"/>
                <a:ea typeface="楷体" panose="02010609060101010101" pitchFamily="49" charset="-122"/>
              </a:rPr>
              <a:t>年</a:t>
            </a:r>
            <a:endParaRPr kumimoji="1" lang="en-US" altLang="zh-CN" sz="2000" b="1" dirty="0">
              <a:solidFill>
                <a:srgbClr val="0000FF"/>
              </a:solidFill>
              <a:latin typeface="楷体" panose="02010609060101010101" pitchFamily="49" charset="-122"/>
              <a:ea typeface="楷体" panose="02010609060101010101" pitchFamily="49" charset="-122"/>
            </a:endParaRPr>
          </a:p>
          <a:p>
            <a:r>
              <a:rPr kumimoji="1" lang="zh-CN" altLang="en-US" sz="2000" b="1" dirty="0">
                <a:solidFill>
                  <a:srgbClr val="0000FF"/>
                </a:solidFill>
                <a:latin typeface="楷体" panose="02010609060101010101" pitchFamily="49" charset="-122"/>
                <a:ea typeface="楷体" panose="02010609060101010101" pitchFamily="49" charset="-122"/>
              </a:rPr>
              <a:t>三支部第一党小组组长，强子组安全检查员</a:t>
            </a:r>
            <a:r>
              <a:rPr kumimoji="1" lang="en-US" altLang="zh-CN" sz="2000" b="1" dirty="0">
                <a:solidFill>
                  <a:srgbClr val="0000FF"/>
                </a:solidFill>
                <a:latin typeface="楷体" panose="02010609060101010101" pitchFamily="49" charset="-122"/>
                <a:ea typeface="楷体" panose="02010609060101010101" pitchFamily="49" charset="-122"/>
              </a:rPr>
              <a:t>……</a:t>
            </a:r>
          </a:p>
        </p:txBody>
      </p:sp>
      <p:sp>
        <p:nvSpPr>
          <p:cNvPr id="5" name="标题 3">
            <a:extLst>
              <a:ext uri="{FF2B5EF4-FFF2-40B4-BE49-F238E27FC236}">
                <a16:creationId xmlns:a16="http://schemas.microsoft.com/office/drawing/2014/main" id="{44E62A82-C1DF-4235-94AF-7E0F5A6AA156}"/>
              </a:ext>
            </a:extLst>
          </p:cNvPr>
          <p:cNvSpPr txBox="1">
            <a:spLocks/>
          </p:cNvSpPr>
          <p:nvPr/>
        </p:nvSpPr>
        <p:spPr bwMode="auto">
          <a:xfrm>
            <a:off x="611560" y="1931746"/>
            <a:ext cx="7616776" cy="451512"/>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kumimoji="1" lang="zh-CN" altLang="en-US" sz="2800" b="1" kern="0" baseline="0" dirty="0">
                <a:latin typeface="楷体" panose="02010609060101010101" pitchFamily="49" charset="-122"/>
                <a:ea typeface="楷体" panose="02010609060101010101" pitchFamily="49" charset="-122"/>
              </a:rPr>
              <a:t>学术交流</a:t>
            </a:r>
          </a:p>
        </p:txBody>
      </p:sp>
      <p:sp>
        <p:nvSpPr>
          <p:cNvPr id="7" name="内容占位符 5">
            <a:extLst>
              <a:ext uri="{FF2B5EF4-FFF2-40B4-BE49-F238E27FC236}">
                <a16:creationId xmlns:a16="http://schemas.microsoft.com/office/drawing/2014/main" id="{9ACDC949-7A95-40EB-ACE8-E6B2DB659BB1}"/>
              </a:ext>
            </a:extLst>
          </p:cNvPr>
          <p:cNvSpPr txBox="1">
            <a:spLocks/>
          </p:cNvSpPr>
          <p:nvPr/>
        </p:nvSpPr>
        <p:spPr bwMode="auto">
          <a:xfrm>
            <a:off x="17572" y="2409003"/>
            <a:ext cx="9144000" cy="754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代表合作组参加在</a:t>
            </a:r>
            <a:r>
              <a:rPr kumimoji="1" lang="en-US" altLang="zh-CN" sz="2000" b="1" kern="0" baseline="0" dirty="0">
                <a:latin typeface="楷体" panose="02010609060101010101" pitchFamily="49" charset="-122"/>
                <a:ea typeface="楷体" panose="02010609060101010101" pitchFamily="49" charset="-122"/>
              </a:rPr>
              <a:t>3</a:t>
            </a:r>
            <a:r>
              <a:rPr kumimoji="1" lang="zh-CN" altLang="en-US" sz="2000" b="1" kern="0" baseline="0" dirty="0">
                <a:latin typeface="楷体" panose="02010609060101010101" pitchFamily="49" charset="-122"/>
                <a:ea typeface="楷体" panose="02010609060101010101" pitchFamily="49" charset="-122"/>
              </a:rPr>
              <a:t>次国际会议，分别在韩国、西班牙和泰国。</a:t>
            </a:r>
            <a:endParaRPr kumimoji="1" lang="en-US" altLang="zh-CN" sz="2000" b="1" kern="0" baseline="0" dirty="0">
              <a:latin typeface="楷体" panose="02010609060101010101" pitchFamily="49" charset="-122"/>
              <a:ea typeface="楷体" panose="02010609060101010101" pitchFamily="49" charset="-122"/>
            </a:endParaRPr>
          </a:p>
          <a:p>
            <a:r>
              <a:rPr kumimoji="1" lang="zh-CN" altLang="en-US" sz="2000" b="1" kern="0" baseline="0" dirty="0">
                <a:latin typeface="楷体" panose="02010609060101010101" pitchFamily="49" charset="-122"/>
                <a:ea typeface="楷体" panose="02010609060101010101" pitchFamily="49" charset="-122"/>
              </a:rPr>
              <a:t>学生在国际国内各种会议作报告</a:t>
            </a:r>
            <a:r>
              <a:rPr kumimoji="1" lang="en-US" altLang="zh-CN" sz="2000" b="1" kern="0" baseline="0" dirty="0">
                <a:latin typeface="楷体" panose="02010609060101010101" pitchFamily="49" charset="-122"/>
                <a:ea typeface="楷体" panose="02010609060101010101" pitchFamily="49" charset="-122"/>
              </a:rPr>
              <a:t>16</a:t>
            </a:r>
            <a:r>
              <a:rPr kumimoji="1" lang="zh-CN" altLang="en-US" sz="2000" b="1" kern="0" baseline="0" dirty="0">
                <a:latin typeface="楷体" panose="02010609060101010101" pitchFamily="49" charset="-122"/>
                <a:ea typeface="楷体" panose="02010609060101010101" pitchFamily="49" charset="-122"/>
              </a:rPr>
              <a:t>人次。</a:t>
            </a:r>
            <a:endParaRPr kumimoji="1" lang="en-US" altLang="zh-CN" sz="2000" b="1" kern="0" baseline="0" dirty="0">
              <a:latin typeface="楷体" panose="02010609060101010101" pitchFamily="49" charset="-122"/>
              <a:ea typeface="楷体" panose="02010609060101010101" pitchFamily="49" charset="-122"/>
            </a:endParaRPr>
          </a:p>
        </p:txBody>
      </p:sp>
      <p:sp>
        <p:nvSpPr>
          <p:cNvPr id="8" name="标题 3">
            <a:extLst>
              <a:ext uri="{FF2B5EF4-FFF2-40B4-BE49-F238E27FC236}">
                <a16:creationId xmlns:a16="http://schemas.microsoft.com/office/drawing/2014/main" id="{DE4D8BEA-935D-47C0-AF2A-06A569C9563C}"/>
              </a:ext>
            </a:extLst>
          </p:cNvPr>
          <p:cNvSpPr txBox="1">
            <a:spLocks/>
          </p:cNvSpPr>
          <p:nvPr/>
        </p:nvSpPr>
        <p:spPr bwMode="auto">
          <a:xfrm>
            <a:off x="305148" y="3240973"/>
            <a:ext cx="8229600" cy="425766"/>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kumimoji="1" lang="zh-CN" altLang="en-US" sz="2800" b="1" kern="0" baseline="0" dirty="0">
                <a:latin typeface="楷体" panose="02010609060101010101" pitchFamily="49" charset="-122"/>
                <a:ea typeface="楷体" panose="02010609060101010101" pitchFamily="49" charset="-122"/>
              </a:rPr>
              <a:t>学术发展与规划</a:t>
            </a:r>
          </a:p>
        </p:txBody>
      </p:sp>
      <p:sp>
        <p:nvSpPr>
          <p:cNvPr id="9" name="内容占位符 5">
            <a:extLst>
              <a:ext uri="{FF2B5EF4-FFF2-40B4-BE49-F238E27FC236}">
                <a16:creationId xmlns:a16="http://schemas.microsoft.com/office/drawing/2014/main" id="{AE35EAAC-8013-478D-9991-E351830E6F99}"/>
              </a:ext>
            </a:extLst>
          </p:cNvPr>
          <p:cNvSpPr txBox="1">
            <a:spLocks/>
          </p:cNvSpPr>
          <p:nvPr/>
        </p:nvSpPr>
        <p:spPr bwMode="auto">
          <a:xfrm>
            <a:off x="2520" y="3777285"/>
            <a:ext cx="9144000" cy="1753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完成重点研发子课题</a:t>
            </a:r>
            <a:r>
              <a:rPr kumimoji="1" lang="en-US" altLang="zh-CN" sz="2000" b="1" kern="0" baseline="0" dirty="0">
                <a:latin typeface="楷体" panose="02010609060101010101" pitchFamily="49" charset="-122"/>
                <a:ea typeface="楷体" panose="02010609060101010101" pitchFamily="49" charset="-122"/>
              </a:rPr>
              <a:t>2</a:t>
            </a:r>
            <a:r>
              <a:rPr kumimoji="1" lang="zh-CN" altLang="en-US" sz="2000" b="1" kern="0" baseline="0" dirty="0">
                <a:latin typeface="楷体" panose="02010609060101010101" pitchFamily="49" charset="-122"/>
                <a:ea typeface="楷体" panose="02010609060101010101" pitchFamily="49" charset="-122"/>
              </a:rPr>
              <a:t>的任务</a:t>
            </a:r>
            <a:r>
              <a:rPr kumimoji="1" lang="en-US" altLang="zh-CN" sz="2000" b="1" kern="0" baseline="0" dirty="0">
                <a:latin typeface="楷体" panose="02010609060101010101" pitchFamily="49" charset="-122"/>
                <a:ea typeface="楷体" panose="02010609060101010101" pitchFamily="49" charset="-122"/>
              </a:rPr>
              <a:t>(</a:t>
            </a:r>
            <a:r>
              <a:rPr kumimoji="1" lang="zh-CN" altLang="en-US" sz="2000" b="1" kern="0" baseline="0" dirty="0">
                <a:solidFill>
                  <a:srgbClr val="0000FF"/>
                </a:solidFill>
                <a:latin typeface="楷体" panose="02010609060101010101" pitchFamily="49" charset="-122"/>
                <a:ea typeface="楷体" panose="02010609060101010101" pitchFamily="49" charset="-122"/>
              </a:rPr>
              <a:t>正在结题审计</a:t>
            </a:r>
            <a:r>
              <a:rPr kumimoji="1" lang="en-US" altLang="zh-CN" sz="2000" b="1" kern="0" baseline="0" dirty="0">
                <a:latin typeface="楷体" panose="02010609060101010101" pitchFamily="49" charset="-122"/>
                <a:ea typeface="楷体" panose="02010609060101010101" pitchFamily="49" charset="-122"/>
              </a:rPr>
              <a:t>)</a:t>
            </a:r>
          </a:p>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完成与河大申请面上项目的科研目标。</a:t>
            </a:r>
            <a:endParaRPr kumimoji="1" lang="en-US" altLang="zh-CN" sz="2000" b="1" kern="0" baseline="0" dirty="0">
              <a:latin typeface="楷体" panose="02010609060101010101" pitchFamily="49" charset="-122"/>
              <a:ea typeface="楷体" panose="02010609060101010101" pitchFamily="49" charset="-122"/>
            </a:endParaRPr>
          </a:p>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独立或合作申请基金项目，以填补粲偶素物理的某些空白为研究方向</a:t>
            </a:r>
            <a:endParaRPr kumimoji="1" lang="en-US" altLang="zh-CN" sz="2000" b="1" kern="0" baseline="0" dirty="0">
              <a:latin typeface="楷体" panose="02010609060101010101" pitchFamily="49" charset="-122"/>
              <a:ea typeface="楷体" panose="02010609060101010101" pitchFamily="49" charset="-122"/>
            </a:endParaRPr>
          </a:p>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参与其他国际合作，有个学生已经申请了</a:t>
            </a:r>
            <a:r>
              <a:rPr kumimoji="1" lang="en-US" altLang="zh-CN" sz="2000" b="1" kern="0" baseline="0" dirty="0">
                <a:latin typeface="+mj-lt"/>
                <a:ea typeface="楷体" panose="02010609060101010101" pitchFamily="49" charset="-122"/>
              </a:rPr>
              <a:t>Belle2</a:t>
            </a:r>
            <a:r>
              <a:rPr kumimoji="1" lang="zh-CN" altLang="en-US" sz="2000" b="1" kern="0" baseline="0" dirty="0">
                <a:latin typeface="楷体" panose="02010609060101010101" pitchFamily="49" charset="-122"/>
                <a:ea typeface="楷体" panose="02010609060101010101" pitchFamily="49" charset="-122"/>
              </a:rPr>
              <a:t>的账号，开始介入相关研究</a:t>
            </a:r>
            <a:endParaRPr kumimoji="1" lang="en-US" altLang="zh-CN" sz="2000" b="1" kern="0" baseline="0" dirty="0">
              <a:latin typeface="楷体" panose="02010609060101010101" pitchFamily="49" charset="-122"/>
              <a:ea typeface="楷体" panose="02010609060101010101" pitchFamily="49" charset="-122"/>
            </a:endParaRPr>
          </a:p>
        </p:txBody>
      </p:sp>
      <p:sp>
        <p:nvSpPr>
          <p:cNvPr id="10" name="标题 3">
            <a:extLst>
              <a:ext uri="{FF2B5EF4-FFF2-40B4-BE49-F238E27FC236}">
                <a16:creationId xmlns:a16="http://schemas.microsoft.com/office/drawing/2014/main" id="{44E8072C-26CC-451A-8D08-B4D8870A2006}"/>
              </a:ext>
            </a:extLst>
          </p:cNvPr>
          <p:cNvSpPr txBox="1">
            <a:spLocks/>
          </p:cNvSpPr>
          <p:nvPr/>
        </p:nvSpPr>
        <p:spPr bwMode="auto">
          <a:xfrm>
            <a:off x="407124" y="5640961"/>
            <a:ext cx="8229600" cy="425766"/>
          </a:xfrm>
          <a:prstGeom prst="rect">
            <a:avLst/>
          </a:prstGeom>
          <a:solidFill>
            <a:srgbClr val="92D05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r>
              <a:rPr kumimoji="1" lang="zh-CN" altLang="en-US" sz="2800" b="1" kern="0" baseline="0" dirty="0">
                <a:latin typeface="楷体" panose="02010609060101010101" pitchFamily="49" charset="-122"/>
                <a:ea typeface="楷体" panose="02010609060101010101" pitchFamily="49" charset="-122"/>
              </a:rPr>
              <a:t>其他贡献</a:t>
            </a:r>
          </a:p>
        </p:txBody>
      </p:sp>
      <p:sp>
        <p:nvSpPr>
          <p:cNvPr id="11" name="内容占位符 5">
            <a:extLst>
              <a:ext uri="{FF2B5EF4-FFF2-40B4-BE49-F238E27FC236}">
                <a16:creationId xmlns:a16="http://schemas.microsoft.com/office/drawing/2014/main" id="{82D99083-E158-4D19-9E17-19E0AD8D3320}"/>
              </a:ext>
            </a:extLst>
          </p:cNvPr>
          <p:cNvSpPr txBox="1">
            <a:spLocks/>
          </p:cNvSpPr>
          <p:nvPr/>
        </p:nvSpPr>
        <p:spPr bwMode="auto">
          <a:xfrm>
            <a:off x="17572" y="6066727"/>
            <a:ext cx="9144000" cy="7547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r>
              <a:rPr kumimoji="1" lang="zh-CN" altLang="en-US" sz="2000" b="1" kern="0" baseline="0" dirty="0">
                <a:latin typeface="楷体" panose="02010609060101010101" pitchFamily="49" charset="-122"/>
                <a:ea typeface="楷体" panose="02010609060101010101" pitchFamily="49" charset="-122"/>
              </a:rPr>
              <a:t>多次在国内兄弟高校宣传</a:t>
            </a:r>
            <a:r>
              <a:rPr kumimoji="1" lang="en-US" altLang="zh-CN" sz="2000" b="1" kern="0" baseline="0" dirty="0">
                <a:ea typeface="楷体" panose="02010609060101010101" pitchFamily="49" charset="-122"/>
              </a:rPr>
              <a:t>BESIII</a:t>
            </a:r>
            <a:r>
              <a:rPr kumimoji="1" lang="zh-CN" altLang="en-US" sz="2000" b="1" kern="0" baseline="0" dirty="0">
                <a:latin typeface="楷体" panose="02010609060101010101" pitchFamily="49" charset="-122"/>
                <a:ea typeface="楷体" panose="02010609060101010101" pitchFamily="49" charset="-122"/>
              </a:rPr>
              <a:t>、中微子实验和</a:t>
            </a:r>
            <a:r>
              <a:rPr kumimoji="1" lang="en-US" altLang="zh-CN" sz="2000" b="1" kern="0" baseline="0" dirty="0">
                <a:latin typeface="楷体" panose="02010609060101010101" pitchFamily="49" charset="-122"/>
                <a:ea typeface="楷体" panose="02010609060101010101" pitchFamily="49" charset="-122"/>
              </a:rPr>
              <a:t>CEPC</a:t>
            </a:r>
            <a:r>
              <a:rPr kumimoji="1" lang="zh-CN" altLang="en-US" sz="2000" b="1" kern="0" baseline="0" dirty="0">
                <a:latin typeface="楷体" panose="02010609060101010101" pitchFamily="49" charset="-122"/>
                <a:ea typeface="楷体" panose="02010609060101010101" pitchFamily="49" charset="-122"/>
              </a:rPr>
              <a:t>的工作进展，给高能所打广告。</a:t>
            </a:r>
            <a:endParaRPr kumimoji="1" lang="en-US" altLang="zh-CN" sz="2000" b="1" kern="0" baseline="0" dirty="0">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3079304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D64F3F-EED2-4C88-95F7-1A9FDCFFFAF4}"/>
              </a:ext>
            </a:extLst>
          </p:cNvPr>
          <p:cNvSpPr>
            <a:spLocks noGrp="1"/>
          </p:cNvSpPr>
          <p:nvPr>
            <p:ph type="title"/>
          </p:nvPr>
        </p:nvSpPr>
        <p:spPr>
          <a:xfrm>
            <a:off x="455290" y="116632"/>
            <a:ext cx="8229600" cy="706090"/>
          </a:xfrm>
          <a:solidFill>
            <a:srgbClr val="92D050"/>
          </a:solidFill>
        </p:spPr>
        <p:txBody>
          <a:bodyPr/>
          <a:lstStyle/>
          <a:p>
            <a:r>
              <a:rPr lang="zh-CN" altLang="en-US" sz="4800" b="1" dirty="0">
                <a:latin typeface="楷体" panose="02010609060101010101" pitchFamily="49" charset="-122"/>
                <a:ea typeface="楷体" panose="02010609060101010101" pitchFamily="49" charset="-122"/>
              </a:rPr>
              <a:t>存在问题</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3A8DF49-C2F7-49A3-8AF8-F74BFCE0A526}"/>
                  </a:ext>
                </a:extLst>
              </p:cNvPr>
              <p:cNvSpPr>
                <a:spLocks noGrp="1"/>
              </p:cNvSpPr>
              <p:nvPr>
                <p:ph idx="1"/>
              </p:nvPr>
            </p:nvSpPr>
            <p:spPr>
              <a:xfrm>
                <a:off x="457200" y="1268760"/>
                <a:ext cx="8435280" cy="5400600"/>
              </a:xfrm>
            </p:spPr>
            <p:txBody>
              <a:bodyPr/>
              <a:lstStyle/>
              <a:p>
                <a:pPr>
                  <a:buFont typeface="Arial" panose="020B0604020202020204" pitchFamily="34" charset="0"/>
                  <a:buChar char="•"/>
                </a:pPr>
                <a:r>
                  <a:rPr lang="zh-CN" altLang="en-US" dirty="0">
                    <a:latin typeface="楷体" panose="02010609060101010101" pitchFamily="49" charset="-122"/>
                    <a:ea typeface="楷体" panose="02010609060101010101" pitchFamily="49" charset="-122"/>
                  </a:rPr>
                  <a:t>部分分析题目拖延时间太长，比如</a:t>
                </a:r>
                <a:r>
                  <a:rPr lang="en-US" altLang="zh-CN" dirty="0" err="1">
                    <a:latin typeface="楷体" panose="02010609060101010101" pitchFamily="49" charset="-122"/>
                    <a:ea typeface="楷体" panose="02010609060101010101" pitchFamily="49" charset="-122"/>
                  </a:rPr>
                  <a:t>e+e</a:t>
                </a:r>
                <a:r>
                  <a:rPr lang="en-US" altLang="zh-CN" dirty="0">
                    <a:latin typeface="楷体" panose="02010609060101010101" pitchFamily="49" charset="-122"/>
                    <a:ea typeface="楷体" panose="02010609060101010101" pitchFamily="49" charset="-122"/>
                  </a:rPr>
                  <a:t>- </a:t>
                </a:r>
                <a:r>
                  <a:rPr lang="en-US" altLang="zh-CN" dirty="0">
                    <a:latin typeface="楷体" panose="02010609060101010101" pitchFamily="49" charset="-122"/>
                    <a:ea typeface="楷体" panose="02010609060101010101" pitchFamily="49" charset="-122"/>
                    <a:sym typeface="Wingdings" panose="05000000000000000000" pitchFamily="2" charset="2"/>
                  </a:rPr>
                  <a:t>DD,2017</a:t>
                </a:r>
                <a:r>
                  <a:rPr lang="zh-CN" altLang="en-US" dirty="0">
                    <a:latin typeface="楷体" panose="02010609060101010101" pitchFamily="49" charset="-122"/>
                    <a:ea typeface="楷体" panose="02010609060101010101" pitchFamily="49" charset="-122"/>
                    <a:sym typeface="Wingdings" panose="05000000000000000000" pitchFamily="2" charset="2"/>
                  </a:rPr>
                  <a:t>年第一版</a:t>
                </a:r>
                <a:r>
                  <a:rPr lang="en-US" altLang="zh-CN" dirty="0">
                    <a:latin typeface="楷体" panose="02010609060101010101" pitchFamily="49" charset="-122"/>
                    <a:ea typeface="楷体" panose="02010609060101010101" pitchFamily="49" charset="-122"/>
                    <a:sym typeface="Wingdings" panose="05000000000000000000" pitchFamily="2" charset="2"/>
                  </a:rPr>
                  <a:t>memo</a:t>
                </a:r>
                <a:r>
                  <a:rPr lang="zh-CN" altLang="en-US" dirty="0">
                    <a:latin typeface="楷体" panose="02010609060101010101" pitchFamily="49" charset="-122"/>
                    <a:ea typeface="楷体" panose="02010609060101010101" pitchFamily="49" charset="-122"/>
                    <a:sym typeface="Wingdings" panose="05000000000000000000" pitchFamily="2" charset="2"/>
                  </a:rPr>
                  <a:t>就推出，今年才发表，历时</a:t>
                </a:r>
                <a:r>
                  <a:rPr lang="en-US" altLang="zh-CN" dirty="0">
                    <a:latin typeface="楷体" panose="02010609060101010101" pitchFamily="49" charset="-122"/>
                    <a:ea typeface="楷体" panose="02010609060101010101" pitchFamily="49" charset="-122"/>
                    <a:sym typeface="Wingdings" panose="05000000000000000000" pitchFamily="2" charset="2"/>
                  </a:rPr>
                  <a:t>8</a:t>
                </a:r>
                <a:r>
                  <a:rPr lang="zh-CN" altLang="en-US" dirty="0">
                    <a:latin typeface="楷体" panose="02010609060101010101" pitchFamily="49" charset="-122"/>
                    <a:ea typeface="楷体" panose="02010609060101010101" pitchFamily="49" charset="-122"/>
                    <a:sym typeface="Wingdings" panose="05000000000000000000" pitchFamily="2" charset="2"/>
                  </a:rPr>
                  <a:t>年。</a:t>
                </a:r>
                <a14:m>
                  <m:oMath xmlns:m="http://schemas.openxmlformats.org/officeDocument/2006/math">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𝒆</m:t>
                        </m:r>
                      </m:e>
                      <m:sup>
                        <m:r>
                          <a:rPr lang="en-US" altLang="zh-CN" b="1" i="1">
                            <a:latin typeface="Cambria Math" panose="02040503050406030204" pitchFamily="18" charset="0"/>
                          </a:rPr>
                          <m:t>+</m:t>
                        </m:r>
                      </m:sup>
                    </m:sSup>
                    <m:sSup>
                      <m:sSupPr>
                        <m:ctrlPr>
                          <a:rPr lang="en-US" altLang="zh-CN" b="1" i="1">
                            <a:latin typeface="Cambria Math" panose="02040503050406030204" pitchFamily="18" charset="0"/>
                          </a:rPr>
                        </m:ctrlPr>
                      </m:sSupPr>
                      <m:e>
                        <m:r>
                          <a:rPr lang="en-US" altLang="zh-CN" b="1" i="1">
                            <a:latin typeface="Cambria Math" panose="02040503050406030204" pitchFamily="18" charset="0"/>
                          </a:rPr>
                          <m:t>𝒆</m:t>
                        </m:r>
                      </m:e>
                      <m:sup>
                        <m:r>
                          <a:rPr lang="en-US" altLang="zh-CN" b="1" i="1">
                            <a:latin typeface="Cambria Math" panose="02040503050406030204" pitchFamily="18" charset="0"/>
                          </a:rPr>
                          <m:t>−</m:t>
                        </m:r>
                      </m:sup>
                    </m:sSup>
                    <m:r>
                      <a:rPr lang="en-US" altLang="zh-CN" b="1" i="1">
                        <a:latin typeface="Cambria Math" panose="02040503050406030204" pitchFamily="18" charset="0"/>
                        <a:ea typeface="Cambria Math" panose="02040503050406030204" pitchFamily="18" charset="0"/>
                      </a:rPr>
                      <m:t>→ </m:t>
                    </m:r>
                    <m:sSup>
                      <m:sSupPr>
                        <m:ctrlPr>
                          <a:rPr lang="en-US" altLang="zh-CN" b="1" i="1">
                            <a:latin typeface="Cambria Math" panose="02040503050406030204" pitchFamily="18" charset="0"/>
                            <a:ea typeface="Cambria Math" panose="02040503050406030204" pitchFamily="18" charset="0"/>
                          </a:rPr>
                        </m:ctrlPr>
                      </m:sSupPr>
                      <m:e>
                        <m:r>
                          <a:rPr lang="zh-CN" altLang="en-US" b="1" i="1">
                            <a:latin typeface="Cambria Math" panose="02040503050406030204" pitchFamily="18" charset="0"/>
                            <a:ea typeface="Cambria Math" panose="02040503050406030204" pitchFamily="18" charset="0"/>
                          </a:rPr>
                          <m:t>𝝅</m:t>
                        </m:r>
                      </m:e>
                      <m:sup>
                        <m:r>
                          <a:rPr lang="en-US" altLang="zh-CN" b="1" i="1">
                            <a:latin typeface="Cambria Math" panose="02040503050406030204" pitchFamily="18" charset="0"/>
                            <a:ea typeface="Cambria Math" panose="02040503050406030204" pitchFamily="18" charset="0"/>
                          </a:rPr>
                          <m:t>𝟎</m:t>
                        </m:r>
                      </m:sup>
                    </m:sSup>
                    <m:sSup>
                      <m:sSupPr>
                        <m:ctrlPr>
                          <a:rPr lang="en-US" altLang="zh-CN" b="1" i="1">
                            <a:latin typeface="Cambria Math" panose="02040503050406030204" pitchFamily="18" charset="0"/>
                            <a:ea typeface="Cambria Math" panose="02040503050406030204" pitchFamily="18" charset="0"/>
                          </a:rPr>
                        </m:ctrlPr>
                      </m:sSupPr>
                      <m:e>
                        <m:r>
                          <a:rPr lang="zh-CN" altLang="en-US" b="1" i="1">
                            <a:latin typeface="Cambria Math" panose="02040503050406030204" pitchFamily="18" charset="0"/>
                            <a:ea typeface="Cambria Math" panose="02040503050406030204" pitchFamily="18" charset="0"/>
                          </a:rPr>
                          <m:t>𝝅</m:t>
                        </m:r>
                      </m:e>
                      <m:sup>
                        <m:r>
                          <a:rPr lang="en-US" altLang="zh-CN" b="1" i="1">
                            <a:latin typeface="Cambria Math" panose="02040503050406030204" pitchFamily="18" charset="0"/>
                            <a:ea typeface="Cambria Math" panose="02040503050406030204" pitchFamily="18" charset="0"/>
                          </a:rPr>
                          <m:t>𝟎</m:t>
                        </m:r>
                      </m:sup>
                    </m:sSup>
                    <m:sSub>
                      <m:sSubPr>
                        <m:ctrlPr>
                          <a:rPr lang="en-US" altLang="zh-CN" b="1" i="1">
                            <a:latin typeface="Cambria Math" panose="02040503050406030204" pitchFamily="18" charset="0"/>
                            <a:ea typeface="Cambria Math" panose="02040503050406030204" pitchFamily="18" charset="0"/>
                          </a:rPr>
                        </m:ctrlPr>
                      </m:sSubPr>
                      <m:e>
                        <m:r>
                          <a:rPr lang="en-US" altLang="zh-CN" b="1" i="1">
                            <a:latin typeface="Cambria Math" panose="02040503050406030204" pitchFamily="18" charset="0"/>
                            <a:ea typeface="Cambria Math" panose="02040503050406030204" pitchFamily="18" charset="0"/>
                          </a:rPr>
                          <m:t>𝒉</m:t>
                        </m:r>
                      </m:e>
                      <m:sub>
                        <m:r>
                          <a:rPr lang="en-US" altLang="zh-CN" b="1" i="1">
                            <a:latin typeface="Cambria Math" panose="02040503050406030204" pitchFamily="18" charset="0"/>
                            <a:ea typeface="Cambria Math" panose="02040503050406030204" pitchFamily="18" charset="0"/>
                          </a:rPr>
                          <m:t>𝒄</m:t>
                        </m:r>
                      </m:sub>
                    </m:sSub>
                  </m:oMath>
                </a14:m>
                <a:r>
                  <a:rPr lang="zh-CN" altLang="en-US" dirty="0">
                    <a:latin typeface="楷体" panose="02010609060101010101" pitchFamily="49" charset="-122"/>
                    <a:ea typeface="楷体" panose="02010609060101010101" pitchFamily="49" charset="-122"/>
                  </a:rPr>
                  <a:t> 的分析</a:t>
                </a:r>
                <a:r>
                  <a:rPr lang="en-US" altLang="zh-CN" dirty="0">
                    <a:latin typeface="楷体" panose="02010609060101010101" pitchFamily="49" charset="-122"/>
                    <a:ea typeface="楷体" panose="02010609060101010101" pitchFamily="49" charset="-122"/>
                  </a:rPr>
                  <a:t>2019</a:t>
                </a:r>
                <a:r>
                  <a:rPr lang="zh-CN" altLang="en-US" dirty="0">
                    <a:latin typeface="楷体" panose="02010609060101010101" pitchFamily="49" charset="-122"/>
                    <a:ea typeface="楷体" panose="02010609060101010101" pitchFamily="49" charset="-122"/>
                  </a:rPr>
                  <a:t>年就开始报告了，现在仍然未进</a:t>
                </a:r>
                <a:r>
                  <a:rPr lang="en-US" altLang="zh-CN" dirty="0">
                    <a:latin typeface="楷体" panose="02010609060101010101" pitchFamily="49" charset="-122"/>
                    <a:ea typeface="楷体" panose="02010609060101010101" pitchFamily="49" charset="-122"/>
                  </a:rPr>
                  <a:t>memo</a:t>
                </a:r>
                <a:r>
                  <a:rPr lang="zh-CN" altLang="en-US" dirty="0">
                    <a:latin typeface="楷体" panose="02010609060101010101" pitchFamily="49" charset="-122"/>
                    <a:ea typeface="楷体" panose="02010609060101010101" pitchFamily="49" charset="-122"/>
                  </a:rPr>
                  <a:t>，统计量大了，很多细节暴露了，处理很难</a:t>
                </a:r>
                <a:r>
                  <a:rPr lang="en-US" altLang="zh-CN" dirty="0">
                    <a:latin typeface="楷体" panose="02010609060101010101" pitchFamily="49" charset="-122"/>
                    <a:ea typeface="楷体" panose="02010609060101010101" pitchFamily="49" charset="-122"/>
                  </a:rPr>
                  <a:t>……</a:t>
                </a:r>
              </a:p>
              <a:p>
                <a:r>
                  <a:rPr lang="zh-CN" altLang="en-US" dirty="0">
                    <a:latin typeface="楷体" panose="02010609060101010101" pitchFamily="49" charset="-122"/>
                    <a:ea typeface="楷体" panose="02010609060101010101" pitchFamily="49" charset="-122"/>
                  </a:rPr>
                  <a:t>计算机资源紧张，比如分波分析排队耗时。</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联培学生大多基础不好，开展工作较慢</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a:t>
                </a:r>
              </a:p>
              <a:p>
                <a:endParaRPr lang="zh-CN" altLang="en-US" dirty="0"/>
              </a:p>
            </p:txBody>
          </p:sp>
        </mc:Choice>
        <mc:Fallback xmlns="">
          <p:sp>
            <p:nvSpPr>
              <p:cNvPr id="3" name="内容占位符 2">
                <a:extLst>
                  <a:ext uri="{FF2B5EF4-FFF2-40B4-BE49-F238E27FC236}">
                    <a16:creationId xmlns:a16="http://schemas.microsoft.com/office/drawing/2014/main" id="{53A8DF49-C2F7-49A3-8AF8-F74BFCE0A526}"/>
                  </a:ext>
                </a:extLst>
              </p:cNvPr>
              <p:cNvSpPr>
                <a:spLocks noGrp="1" noRot="1" noChangeAspect="1" noMove="1" noResize="1" noEditPoints="1" noAdjustHandles="1" noChangeArrowheads="1" noChangeShapeType="1" noTextEdit="1"/>
              </p:cNvSpPr>
              <p:nvPr>
                <p:ph idx="1"/>
              </p:nvPr>
            </p:nvSpPr>
            <p:spPr>
              <a:xfrm>
                <a:off x="457200" y="1268760"/>
                <a:ext cx="8435280" cy="5400600"/>
              </a:xfrm>
              <a:blipFill>
                <a:blip r:embed="rId2"/>
                <a:stretch>
                  <a:fillRect l="-2168" t="-1467" r="-6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2582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3342"/>
            <a:ext cx="8229600" cy="751362"/>
          </a:xfrm>
          <a:solidFill>
            <a:srgbClr val="92D050"/>
          </a:solidFill>
        </p:spPr>
        <p:txBody>
          <a:bodyPr/>
          <a:lstStyle/>
          <a:p>
            <a:r>
              <a:rPr lang="zh-CN" altLang="en-US" b="1" dirty="0">
                <a:latin typeface="楷体" panose="02010609060101010101" pitchFamily="49" charset="-122"/>
                <a:ea typeface="楷体" panose="02010609060101010101" pitchFamily="49" charset="-122"/>
              </a:rPr>
              <a:t>年度工作总结</a:t>
            </a:r>
            <a:endParaRPr lang="en-US" b="1" dirty="0">
              <a:latin typeface="楷体" panose="02010609060101010101" pitchFamily="49" charset="-122"/>
              <a:ea typeface="楷体" panose="02010609060101010101" pitchFamily="49" charset="-122"/>
            </a:endParaRPr>
          </a:p>
        </p:txBody>
      </p:sp>
      <p:sp>
        <p:nvSpPr>
          <p:cNvPr id="3" name="内容占位符 2"/>
          <p:cNvSpPr>
            <a:spLocks noGrp="1"/>
          </p:cNvSpPr>
          <p:nvPr>
            <p:ph idx="1"/>
          </p:nvPr>
        </p:nvSpPr>
        <p:spPr>
          <a:xfrm>
            <a:off x="-7937" y="770037"/>
            <a:ext cx="9144000" cy="6074621"/>
          </a:xfrm>
        </p:spPr>
        <p:txBody>
          <a:bodyPr/>
          <a:lstStyle/>
          <a:p>
            <a:r>
              <a:rPr lang="zh-CN" altLang="en-US" sz="2400" b="1" dirty="0">
                <a:solidFill>
                  <a:srgbClr val="FF0000"/>
                </a:solidFill>
                <a:latin typeface="楷体" panose="02010609060101010101" pitchFamily="49" charset="-122"/>
                <a:ea typeface="楷体" panose="02010609060101010101" pitchFamily="49" charset="-122"/>
              </a:rPr>
              <a:t>总共涉及</a:t>
            </a:r>
            <a:r>
              <a:rPr lang="en-US" altLang="zh-CN" sz="2400" b="1" dirty="0">
                <a:solidFill>
                  <a:srgbClr val="FF0000"/>
                </a:solidFill>
                <a:latin typeface="楷体" panose="02010609060101010101" pitchFamily="49" charset="-122"/>
                <a:ea typeface="楷体" panose="02010609060101010101" pitchFamily="49" charset="-122"/>
              </a:rPr>
              <a:t>&gt;30</a:t>
            </a:r>
            <a:r>
              <a:rPr lang="zh-CN" altLang="en-US" sz="2400" b="1" dirty="0">
                <a:solidFill>
                  <a:srgbClr val="FF0000"/>
                </a:solidFill>
                <a:latin typeface="楷体" panose="02010609060101010101" pitchFamily="49" charset="-122"/>
                <a:ea typeface="楷体" panose="02010609060101010101" pitchFamily="49" charset="-122"/>
              </a:rPr>
              <a:t>个物理分析题目</a:t>
            </a:r>
            <a:r>
              <a:rPr lang="en-US" altLang="zh-CN" sz="2400" b="1" dirty="0">
                <a:solidFill>
                  <a:srgbClr val="FF0000"/>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至少做过报告</a:t>
            </a:r>
            <a:r>
              <a:rPr lang="en-US" altLang="zh-CN" sz="2400" b="1" dirty="0">
                <a:solidFill>
                  <a:srgbClr val="FF0000"/>
                </a:solidFill>
                <a:latin typeface="楷体" panose="02010609060101010101" pitchFamily="49" charset="-122"/>
                <a:ea typeface="楷体" panose="02010609060101010101" pitchFamily="49" charset="-122"/>
              </a:rPr>
              <a:t>)</a:t>
            </a:r>
          </a:p>
          <a:p>
            <a:pPr lvl="1"/>
            <a:r>
              <a:rPr lang="en-US" altLang="zh-CN" sz="2200" b="1" u="sng" dirty="0">
                <a:solidFill>
                  <a:srgbClr val="0000FF"/>
                </a:solidFill>
                <a:latin typeface="方正粗黑宋简体" panose="02000000000000000000" pitchFamily="2" charset="-122"/>
                <a:ea typeface="方正粗黑宋简体" panose="02000000000000000000" pitchFamily="2" charset="-122"/>
              </a:rPr>
              <a:t>7</a:t>
            </a:r>
            <a:r>
              <a:rPr lang="zh-CN" altLang="en-US" sz="2200" b="1" u="sng" dirty="0">
                <a:solidFill>
                  <a:srgbClr val="0000FF"/>
                </a:solidFill>
                <a:latin typeface="方正粗黑宋简体" panose="02000000000000000000" pitchFamily="2" charset="-122"/>
                <a:ea typeface="方正粗黑宋简体" panose="02000000000000000000" pitchFamily="2" charset="-122"/>
              </a:rPr>
              <a:t>篇文章发表（</a:t>
            </a:r>
            <a:r>
              <a:rPr lang="en-US" altLang="zh-CN" sz="2200" b="1" u="sng" dirty="0">
                <a:solidFill>
                  <a:srgbClr val="FF0000"/>
                </a:solidFill>
                <a:latin typeface="方正粗黑宋简体" panose="02000000000000000000" pitchFamily="2" charset="-122"/>
                <a:ea typeface="方正粗黑宋简体" panose="02000000000000000000" pitchFamily="2" charset="-122"/>
              </a:rPr>
              <a:t>2</a:t>
            </a:r>
            <a:r>
              <a:rPr lang="zh-CN" altLang="en-US" sz="2200" b="1" u="sng" dirty="0">
                <a:solidFill>
                  <a:srgbClr val="FF0000"/>
                </a:solidFill>
                <a:latin typeface="方正粗黑宋简体" panose="02000000000000000000" pitchFamily="2" charset="-122"/>
                <a:ea typeface="方正粗黑宋简体" panose="02000000000000000000" pitchFamily="2" charset="-122"/>
              </a:rPr>
              <a:t>篇</a:t>
            </a:r>
            <a:r>
              <a:rPr lang="en-US" altLang="zh-CN" sz="2200" b="1" u="sng" dirty="0">
                <a:solidFill>
                  <a:srgbClr val="FF0000"/>
                </a:solidFill>
                <a:latin typeface="方正粗黑宋简体" panose="02000000000000000000" pitchFamily="2" charset="-122"/>
                <a:ea typeface="方正粗黑宋简体" panose="02000000000000000000" pitchFamily="2" charset="-122"/>
              </a:rPr>
              <a:t>PRL, </a:t>
            </a:r>
            <a:r>
              <a:rPr lang="en-US" altLang="zh-CN" sz="2200" b="1" u="sng" dirty="0">
                <a:solidFill>
                  <a:srgbClr val="0000FF"/>
                </a:solidFill>
                <a:latin typeface="方正粗黑宋简体" panose="02000000000000000000" pitchFamily="2" charset="-122"/>
                <a:ea typeface="方正粗黑宋简体" panose="02000000000000000000" pitchFamily="2" charset="-122"/>
              </a:rPr>
              <a:t>3</a:t>
            </a:r>
            <a:r>
              <a:rPr lang="zh-CN" altLang="en-US" sz="2200" b="1" u="sng" dirty="0">
                <a:solidFill>
                  <a:srgbClr val="0000FF"/>
                </a:solidFill>
                <a:latin typeface="方正粗黑宋简体" panose="02000000000000000000" pitchFamily="2" charset="-122"/>
                <a:ea typeface="方正粗黑宋简体" panose="02000000000000000000" pitchFamily="2" charset="-122"/>
              </a:rPr>
              <a:t>篇</a:t>
            </a:r>
            <a:r>
              <a:rPr lang="en-US" altLang="zh-CN" sz="2200" b="1" u="sng" dirty="0">
                <a:solidFill>
                  <a:srgbClr val="0000FF"/>
                </a:solidFill>
                <a:latin typeface="方正粗黑宋简体" panose="02000000000000000000" pitchFamily="2" charset="-122"/>
                <a:ea typeface="方正粗黑宋简体" panose="02000000000000000000" pitchFamily="2" charset="-122"/>
              </a:rPr>
              <a:t>PRD</a:t>
            </a:r>
            <a:r>
              <a:rPr lang="zh-CN" altLang="en-US" sz="2200" b="1" u="sng" dirty="0">
                <a:solidFill>
                  <a:srgbClr val="0000FF"/>
                </a:solidFill>
                <a:latin typeface="方正粗黑宋简体" panose="02000000000000000000" pitchFamily="2" charset="-122"/>
                <a:ea typeface="方正粗黑宋简体" panose="02000000000000000000" pitchFamily="2" charset="-122"/>
              </a:rPr>
              <a:t>，</a:t>
            </a:r>
            <a:r>
              <a:rPr lang="en-US" altLang="zh-CN" sz="2200" b="1" u="sng" dirty="0">
                <a:solidFill>
                  <a:srgbClr val="0000FF"/>
                </a:solidFill>
                <a:latin typeface="方正粗黑宋简体" panose="02000000000000000000" pitchFamily="2" charset="-122"/>
                <a:ea typeface="方正粗黑宋简体" panose="02000000000000000000" pitchFamily="2" charset="-122"/>
              </a:rPr>
              <a:t>1</a:t>
            </a:r>
            <a:r>
              <a:rPr lang="zh-CN" altLang="en-US" sz="2200" b="1" u="sng" dirty="0">
                <a:solidFill>
                  <a:srgbClr val="0000FF"/>
                </a:solidFill>
                <a:latin typeface="方正粗黑宋简体" panose="02000000000000000000" pitchFamily="2" charset="-122"/>
                <a:ea typeface="方正粗黑宋简体" panose="02000000000000000000" pitchFamily="2" charset="-122"/>
              </a:rPr>
              <a:t>篇</a:t>
            </a:r>
            <a:r>
              <a:rPr lang="en-US" altLang="zh-CN" sz="2200" b="1" u="sng" dirty="0">
                <a:solidFill>
                  <a:srgbClr val="0000FF"/>
                </a:solidFill>
                <a:latin typeface="方正粗黑宋简体" panose="02000000000000000000" pitchFamily="2" charset="-122"/>
                <a:ea typeface="方正粗黑宋简体" panose="02000000000000000000" pitchFamily="2" charset="-122"/>
              </a:rPr>
              <a:t>JHEP</a:t>
            </a:r>
            <a:r>
              <a:rPr lang="zh-CN" altLang="en-US" sz="2200" b="1" u="sng" dirty="0">
                <a:solidFill>
                  <a:srgbClr val="0000FF"/>
                </a:solidFill>
                <a:latin typeface="方正粗黑宋简体" panose="02000000000000000000" pitchFamily="2" charset="-122"/>
                <a:ea typeface="方正粗黑宋简体" panose="02000000000000000000" pitchFamily="2" charset="-122"/>
              </a:rPr>
              <a:t>，</a:t>
            </a:r>
            <a:r>
              <a:rPr lang="en-US" altLang="zh-CN" sz="2200" b="1" u="sng" dirty="0">
                <a:solidFill>
                  <a:srgbClr val="0000FF"/>
                </a:solidFill>
                <a:latin typeface="方正粗黑宋简体" panose="02000000000000000000" pitchFamily="2" charset="-122"/>
                <a:ea typeface="方正粗黑宋简体" panose="02000000000000000000" pitchFamily="2" charset="-122"/>
              </a:rPr>
              <a:t>1</a:t>
            </a:r>
            <a:r>
              <a:rPr lang="zh-CN" altLang="en-US" sz="2200" b="1" u="sng" dirty="0">
                <a:solidFill>
                  <a:srgbClr val="0000FF"/>
                </a:solidFill>
                <a:latin typeface="方正粗黑宋简体" panose="02000000000000000000" pitchFamily="2" charset="-122"/>
                <a:ea typeface="方正粗黑宋简体" panose="02000000000000000000" pitchFamily="2" charset="-122"/>
              </a:rPr>
              <a:t>篇</a:t>
            </a:r>
            <a:r>
              <a:rPr lang="en-US" altLang="zh-CN" sz="2200" b="1" u="sng" dirty="0">
                <a:solidFill>
                  <a:srgbClr val="0000FF"/>
                </a:solidFill>
                <a:latin typeface="方正粗黑宋简体" panose="02000000000000000000" pitchFamily="2" charset="-122"/>
                <a:ea typeface="方正粗黑宋简体" panose="02000000000000000000" pitchFamily="2" charset="-122"/>
              </a:rPr>
              <a:t>CPC</a:t>
            </a:r>
            <a:r>
              <a:rPr lang="zh-CN" altLang="en-US" sz="2200" b="1" u="sng" dirty="0">
                <a:solidFill>
                  <a:srgbClr val="0000FF"/>
                </a:solidFill>
                <a:latin typeface="方正粗黑宋简体" panose="02000000000000000000" pitchFamily="2" charset="-122"/>
                <a:ea typeface="方正粗黑宋简体" panose="02000000000000000000" pitchFamily="2" charset="-122"/>
              </a:rPr>
              <a:t>）</a:t>
            </a:r>
            <a:endParaRPr lang="en-US" altLang="zh-CN" sz="2200" b="1" u="sng" dirty="0">
              <a:solidFill>
                <a:srgbClr val="0000FF"/>
              </a:solidFill>
              <a:latin typeface="方正粗黑宋简体" panose="02000000000000000000" pitchFamily="2" charset="-122"/>
              <a:ea typeface="方正粗黑宋简体" panose="02000000000000000000" pitchFamily="2" charset="-122"/>
            </a:endParaRPr>
          </a:p>
          <a:p>
            <a:pPr lvl="1"/>
            <a:r>
              <a:rPr lang="en-US" altLang="zh-CN" sz="2200" b="1" dirty="0">
                <a:solidFill>
                  <a:srgbClr val="009900"/>
                </a:solidFill>
                <a:latin typeface="华文楷体" panose="02010600040101010101" pitchFamily="2" charset="-122"/>
                <a:ea typeface="华文楷体" panose="02010600040101010101" pitchFamily="2" charset="-122"/>
              </a:rPr>
              <a:t>1</a:t>
            </a:r>
            <a:r>
              <a:rPr lang="zh-CN" altLang="en-US" sz="2200" b="1" dirty="0">
                <a:solidFill>
                  <a:srgbClr val="009900"/>
                </a:solidFill>
                <a:latin typeface="华文楷体" panose="02010600040101010101" pitchFamily="2" charset="-122"/>
                <a:ea typeface="华文楷体" panose="02010600040101010101" pitchFamily="2" charset="-122"/>
              </a:rPr>
              <a:t>篇投稿</a:t>
            </a:r>
            <a:r>
              <a:rPr lang="en-US" altLang="zh-CN" sz="2200" b="1" dirty="0">
                <a:solidFill>
                  <a:srgbClr val="009900"/>
                </a:solidFill>
                <a:latin typeface="华文楷体" panose="02010600040101010101" pitchFamily="2" charset="-122"/>
                <a:ea typeface="华文楷体" panose="02010600040101010101" pitchFamily="2" charset="-122"/>
              </a:rPr>
              <a:t>(</a:t>
            </a:r>
            <a:r>
              <a:rPr lang="zh-CN" altLang="en-US" sz="2200" b="1" dirty="0">
                <a:solidFill>
                  <a:srgbClr val="009900"/>
                </a:solidFill>
                <a:latin typeface="华文楷体" panose="02010600040101010101" pitchFamily="2" charset="-122"/>
                <a:ea typeface="华文楷体" panose="02010600040101010101" pitchFamily="2" charset="-122"/>
              </a:rPr>
              <a:t>由</a:t>
            </a:r>
            <a:r>
              <a:rPr lang="en-US" altLang="zh-CN" sz="2200" b="1" dirty="0">
                <a:solidFill>
                  <a:srgbClr val="009900"/>
                </a:solidFill>
                <a:latin typeface="华文楷体" panose="02010600040101010101" pitchFamily="2" charset="-122"/>
                <a:ea typeface="华文楷体" panose="02010600040101010101" pitchFamily="2" charset="-122"/>
              </a:rPr>
              <a:t>PRL</a:t>
            </a:r>
            <a:r>
              <a:rPr lang="zh-CN" altLang="en-US" sz="2200" b="1" dirty="0">
                <a:solidFill>
                  <a:srgbClr val="009900"/>
                </a:solidFill>
                <a:latin typeface="华文楷体" panose="02010600040101010101" pitchFamily="2" charset="-122"/>
                <a:ea typeface="华文楷体" panose="02010600040101010101" pitchFamily="2" charset="-122"/>
              </a:rPr>
              <a:t>转投</a:t>
            </a:r>
            <a:r>
              <a:rPr lang="en-US" altLang="zh-CN" sz="2200" b="1" dirty="0">
                <a:solidFill>
                  <a:srgbClr val="009900"/>
                </a:solidFill>
                <a:latin typeface="华文楷体" panose="02010600040101010101" pitchFamily="2" charset="-122"/>
                <a:ea typeface="华文楷体" panose="02010600040101010101" pitchFamily="2" charset="-122"/>
              </a:rPr>
              <a:t>PRD(L))</a:t>
            </a:r>
          </a:p>
          <a:p>
            <a:pPr lvl="1"/>
            <a:r>
              <a:rPr lang="en-US" altLang="zh-CN" sz="2200" b="1" dirty="0">
                <a:latin typeface="楷体" panose="02010609060101010101" pitchFamily="49" charset="-122"/>
                <a:ea typeface="楷体" panose="02010609060101010101" pitchFamily="49" charset="-122"/>
              </a:rPr>
              <a:t>4</a:t>
            </a:r>
            <a:r>
              <a:rPr lang="zh-CN" altLang="en-US" sz="2200" b="1" dirty="0">
                <a:latin typeface="楷体" panose="02010609060101010101" pitchFamily="49" charset="-122"/>
                <a:ea typeface="楷体" panose="02010609060101010101" pitchFamily="49" charset="-122"/>
              </a:rPr>
              <a:t>篇</a:t>
            </a:r>
            <a:r>
              <a:rPr lang="en-US" altLang="zh-CN" sz="2200" b="1" dirty="0">
                <a:latin typeface="楷体" panose="02010609060101010101" pitchFamily="49" charset="-122"/>
                <a:ea typeface="楷体" panose="02010609060101010101" pitchFamily="49" charset="-122"/>
              </a:rPr>
              <a:t>draft review (3</a:t>
            </a:r>
            <a:r>
              <a:rPr lang="zh-CN" altLang="en-US" sz="2200" b="1" dirty="0">
                <a:latin typeface="楷体" panose="02010609060101010101" pitchFamily="49" charset="-122"/>
                <a:ea typeface="楷体" panose="02010609060101010101" pitchFamily="49" charset="-122"/>
              </a:rPr>
              <a:t>篇</a:t>
            </a:r>
            <a:r>
              <a:rPr lang="en-US" altLang="zh-CN" sz="2200" b="1" dirty="0">
                <a:latin typeface="楷体" panose="02010609060101010101" pitchFamily="49" charset="-122"/>
                <a:ea typeface="楷体" panose="02010609060101010101" pitchFamily="49" charset="-122"/>
              </a:rPr>
              <a:t>PubCom,1</a:t>
            </a:r>
            <a:r>
              <a:rPr lang="zh-CN" altLang="en-US" sz="2200" b="1" dirty="0">
                <a:latin typeface="楷体" panose="02010609060101010101" pitchFamily="49" charset="-122"/>
                <a:ea typeface="楷体" panose="02010609060101010101" pitchFamily="49" charset="-122"/>
              </a:rPr>
              <a:t>篇</a:t>
            </a:r>
            <a:r>
              <a:rPr lang="en-US" altLang="zh-CN" sz="2200" b="1" dirty="0">
                <a:latin typeface="楷体" panose="02010609060101010101" pitchFamily="49" charset="-122"/>
                <a:ea typeface="楷体" panose="02010609060101010101" pitchFamily="49" charset="-122"/>
              </a:rPr>
              <a:t>CWR)</a:t>
            </a:r>
          </a:p>
          <a:p>
            <a:pPr lvl="1"/>
            <a:r>
              <a:rPr lang="en-US" altLang="zh-CN" sz="2200" b="1" dirty="0">
                <a:latin typeface="楷体" panose="02010609060101010101" pitchFamily="49" charset="-122"/>
                <a:ea typeface="楷体" panose="02010609060101010101" pitchFamily="49" charset="-122"/>
              </a:rPr>
              <a:t>10</a:t>
            </a:r>
            <a:r>
              <a:rPr lang="zh-CN" altLang="en-US" sz="2200" b="1" dirty="0">
                <a:latin typeface="楷体" panose="02010609060101010101" pitchFamily="49" charset="-122"/>
                <a:ea typeface="楷体" panose="02010609060101010101" pitchFamily="49" charset="-122"/>
              </a:rPr>
              <a:t>篇在</a:t>
            </a:r>
            <a:r>
              <a:rPr lang="en-US" altLang="zh-CN" sz="2200" b="1" dirty="0">
                <a:latin typeface="楷体" panose="02010609060101010101" pitchFamily="49" charset="-122"/>
                <a:ea typeface="楷体" panose="02010609060101010101" pitchFamily="49" charset="-122"/>
              </a:rPr>
              <a:t>memo review (4</a:t>
            </a:r>
            <a:r>
              <a:rPr lang="zh-CN" altLang="en-US" sz="2200" b="1" dirty="0">
                <a:latin typeface="楷体" panose="02010609060101010101" pitchFamily="49" charset="-122"/>
                <a:ea typeface="楷体" panose="02010609060101010101" pitchFamily="49" charset="-122"/>
              </a:rPr>
              <a:t>篇合作组，</a:t>
            </a:r>
            <a:r>
              <a:rPr lang="en-US" altLang="zh-CN" sz="2200" b="1" dirty="0">
                <a:latin typeface="楷体" panose="02010609060101010101" pitchFamily="49" charset="-122"/>
                <a:ea typeface="楷体" panose="02010609060101010101" pitchFamily="49" charset="-122"/>
              </a:rPr>
              <a:t>6</a:t>
            </a:r>
            <a:r>
              <a:rPr lang="zh-CN" altLang="en-US" sz="2200" b="1" dirty="0">
                <a:latin typeface="楷体" panose="02010609060101010101" pitchFamily="49" charset="-122"/>
                <a:ea typeface="楷体" panose="02010609060101010101" pitchFamily="49" charset="-122"/>
              </a:rPr>
              <a:t>篇课题组</a:t>
            </a:r>
            <a:r>
              <a:rPr lang="en-US" altLang="zh-CN" sz="2200" b="1" dirty="0">
                <a:latin typeface="楷体" panose="02010609060101010101" pitchFamily="49" charset="-122"/>
                <a:ea typeface="楷体" panose="02010609060101010101" pitchFamily="49" charset="-122"/>
              </a:rPr>
              <a:t>)</a:t>
            </a:r>
          </a:p>
          <a:p>
            <a:pPr lvl="1"/>
            <a:r>
              <a:rPr lang="en-US" altLang="zh-CN" sz="2200" b="1" dirty="0">
                <a:latin typeface="楷体" panose="02010609060101010101" pitchFamily="49" charset="-122"/>
                <a:ea typeface="楷体" panose="02010609060101010101" pitchFamily="49" charset="-122"/>
              </a:rPr>
              <a:t>14</a:t>
            </a:r>
            <a:r>
              <a:rPr lang="zh-CN" altLang="en-US" sz="2200" b="1" dirty="0">
                <a:latin typeface="楷体" panose="02010609060101010101" pitchFamily="49" charset="-122"/>
                <a:ea typeface="楷体" panose="02010609060101010101" pitchFamily="49" charset="-122"/>
              </a:rPr>
              <a:t>个分析在组内报告，有的正在撰写</a:t>
            </a:r>
            <a:r>
              <a:rPr lang="en-US" altLang="zh-CN" sz="2200" b="1" dirty="0">
                <a:latin typeface="楷体" panose="02010609060101010101" pitchFamily="49" charset="-122"/>
                <a:ea typeface="楷体" panose="02010609060101010101" pitchFamily="49" charset="-122"/>
              </a:rPr>
              <a:t>memo.</a:t>
            </a:r>
          </a:p>
          <a:p>
            <a:pPr lvl="1"/>
            <a:r>
              <a:rPr lang="zh-CN" altLang="en-US" sz="2200" b="1" dirty="0">
                <a:solidFill>
                  <a:srgbClr val="0000FF"/>
                </a:solidFill>
                <a:latin typeface="楷体" panose="02010609060101010101" pitchFamily="49" charset="-122"/>
                <a:ea typeface="楷体" panose="02010609060101010101" pitchFamily="49" charset="-122"/>
              </a:rPr>
              <a:t>新增的分析题目</a:t>
            </a:r>
            <a:r>
              <a:rPr lang="en-US" altLang="zh-CN" sz="2200" b="1" dirty="0">
                <a:solidFill>
                  <a:srgbClr val="0000FF"/>
                </a:solidFill>
                <a:latin typeface="楷体" panose="02010609060101010101" pitchFamily="49" charset="-122"/>
                <a:ea typeface="楷体" panose="02010609060101010101" pitchFamily="49" charset="-122"/>
              </a:rPr>
              <a:t>&gt;15</a:t>
            </a:r>
            <a:r>
              <a:rPr lang="zh-CN" altLang="en-US" sz="2200" b="1" dirty="0">
                <a:solidFill>
                  <a:srgbClr val="0000FF"/>
                </a:solidFill>
                <a:latin typeface="楷体" panose="02010609060101010101" pitchFamily="49" charset="-122"/>
                <a:ea typeface="楷体" panose="02010609060101010101" pitchFamily="49" charset="-122"/>
              </a:rPr>
              <a:t>个</a:t>
            </a:r>
            <a:endParaRPr lang="en-US" altLang="zh-CN" sz="2200" b="1" dirty="0">
              <a:solidFill>
                <a:srgbClr val="0000FF"/>
              </a:solidFill>
              <a:latin typeface="楷体" panose="02010609060101010101" pitchFamily="49" charset="-122"/>
              <a:ea typeface="楷体" panose="02010609060101010101" pitchFamily="49" charset="-122"/>
            </a:endParaRPr>
          </a:p>
          <a:p>
            <a:pPr lvl="1"/>
            <a:r>
              <a:rPr lang="zh-CN" altLang="en-US" sz="2200" b="1" dirty="0">
                <a:solidFill>
                  <a:srgbClr val="FF0000"/>
                </a:solidFill>
                <a:latin typeface="楷体" panose="02010609060101010101" pitchFamily="49" charset="-122"/>
                <a:ea typeface="楷体" panose="02010609060101010101" pitchFamily="49" charset="-122"/>
              </a:rPr>
              <a:t>不少分析工作都是新开的题目，而且大部分是由本人拟定</a:t>
            </a:r>
            <a:r>
              <a:rPr lang="zh-CN" altLang="en-US" sz="2200" b="1" dirty="0">
                <a:solidFill>
                  <a:srgbClr val="0000FF"/>
                </a:solidFill>
                <a:latin typeface="楷体" panose="02010609060101010101" pitchFamily="49" charset="-122"/>
                <a:ea typeface="楷体" panose="02010609060101010101" pitchFamily="49" charset="-122"/>
              </a:rPr>
              <a:t>。</a:t>
            </a:r>
            <a:endParaRPr lang="en-US" altLang="zh-CN" sz="2200" b="1" dirty="0">
              <a:solidFill>
                <a:srgbClr val="0000FF"/>
              </a:solidFill>
              <a:latin typeface="楷体" panose="02010609060101010101" pitchFamily="49" charset="-122"/>
              <a:ea typeface="楷体" panose="02010609060101010101" pitchFamily="49" charset="-122"/>
            </a:endParaRPr>
          </a:p>
          <a:p>
            <a:r>
              <a:rPr lang="zh-CN" altLang="en-US" sz="2400" b="1" dirty="0">
                <a:solidFill>
                  <a:srgbClr val="0000FF"/>
                </a:solidFill>
                <a:latin typeface="楷体" panose="02010609060101010101" pitchFamily="49" charset="-122"/>
                <a:ea typeface="楷体" panose="02010609060101010101" pitchFamily="49" charset="-122"/>
              </a:rPr>
              <a:t>自己动手撰写、修改</a:t>
            </a:r>
            <a:r>
              <a:rPr lang="en-US" altLang="zh-CN" sz="2400" b="1" dirty="0" err="1">
                <a:solidFill>
                  <a:srgbClr val="0000FF"/>
                </a:solidFill>
                <a:latin typeface="楷体" panose="02010609060101010101" pitchFamily="49" charset="-122"/>
                <a:ea typeface="楷体" panose="02010609060101010101" pitchFamily="49" charset="-122"/>
              </a:rPr>
              <a:t>memo,draft</a:t>
            </a:r>
            <a:r>
              <a:rPr lang="zh-CN" altLang="en-US" sz="2400" b="1" dirty="0">
                <a:solidFill>
                  <a:srgbClr val="0000FF"/>
                </a:solidFill>
                <a:latin typeface="楷体" panose="02010609060101010101" pitchFamily="49" charset="-122"/>
                <a:ea typeface="楷体" panose="02010609060101010101" pitchFamily="49" charset="-122"/>
              </a:rPr>
              <a:t>数十篇，撰写修改各种意见条目数以千计。</a:t>
            </a:r>
            <a:endParaRPr lang="en-US" altLang="zh-CN" sz="2400" b="1" dirty="0">
              <a:solidFill>
                <a:srgbClr val="0000FF"/>
              </a:solidFill>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结题项目一项，在研合作项目一项，合作申请重点项目一项</a:t>
            </a:r>
            <a:r>
              <a:rPr lang="en-US" altLang="zh-CN" sz="2400" b="1" dirty="0">
                <a:latin typeface="楷体" panose="02010609060101010101" pitchFamily="49" charset="-122"/>
                <a:ea typeface="楷体" panose="02010609060101010101" pitchFamily="49" charset="-122"/>
              </a:rPr>
              <a:t>(</a:t>
            </a:r>
            <a:r>
              <a:rPr lang="zh-CN" altLang="en-US" sz="24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，协助他人申请两个面上项目</a:t>
            </a:r>
            <a:r>
              <a:rPr lang="en-US" altLang="zh-CN" sz="2400" b="1" dirty="0">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sym typeface="Symbol" panose="05050102010706020507" pitchFamily="18" charset="2"/>
              </a:rPr>
              <a:t>,</a:t>
            </a:r>
            <a:r>
              <a:rPr lang="en-US" altLang="zh-CN" sz="2400" b="1" dirty="0">
                <a:latin typeface="楷体" panose="02010609060101010101" pitchFamily="49" charset="-122"/>
                <a:ea typeface="楷体" panose="02010609060101010101" pitchFamily="49" charset="-122"/>
              </a:rPr>
              <a:t>)</a:t>
            </a:r>
          </a:p>
          <a:p>
            <a:r>
              <a:rPr lang="zh-CN" altLang="en-US" sz="2400" b="1" dirty="0">
                <a:latin typeface="楷体" panose="02010609060101010101" pitchFamily="49" charset="-122"/>
                <a:ea typeface="楷体" panose="02010609060101010101" pitchFamily="49" charset="-122"/>
              </a:rPr>
              <a:t>实际指导</a:t>
            </a:r>
            <a:r>
              <a:rPr lang="en-US" altLang="zh-CN" sz="2400" b="1" dirty="0">
                <a:solidFill>
                  <a:srgbClr val="FF0000"/>
                </a:solidFill>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名研究生，学生在各类会议报告达</a:t>
            </a:r>
            <a:r>
              <a:rPr lang="en-US" altLang="zh-CN" sz="2400" b="1" dirty="0">
                <a:solidFill>
                  <a:srgbClr val="FF0000"/>
                </a:solidFill>
                <a:latin typeface="楷体" panose="02010609060101010101" pitchFamily="49" charset="-122"/>
                <a:ea typeface="楷体" panose="02010609060101010101" pitchFamily="49" charset="-122"/>
              </a:rPr>
              <a:t>40</a:t>
            </a:r>
            <a:r>
              <a:rPr lang="zh-CN" altLang="en-US" sz="2400" b="1" dirty="0">
                <a:latin typeface="楷体" panose="02010609060101010101" pitchFamily="49" charset="-122"/>
                <a:ea typeface="楷体" panose="02010609060101010101" pitchFamily="49" charset="-122"/>
              </a:rPr>
              <a:t>人次</a:t>
            </a:r>
            <a:endParaRPr lang="en-US" altLang="zh-CN" sz="2400" b="1" dirty="0">
              <a:solidFill>
                <a:srgbClr val="FF0000"/>
              </a:solidFill>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评审多篇文章、参与研究生考核、工会联系人、党小组长等公共服务。</a:t>
            </a:r>
            <a:endParaRPr lang="en-US" altLang="zh-CN" sz="2400" b="1" dirty="0">
              <a:latin typeface="楷体" panose="02010609060101010101" pitchFamily="49" charset="-122"/>
              <a:ea typeface="楷体" panose="02010609060101010101" pitchFamily="49" charset="-122"/>
            </a:endParaRPr>
          </a:p>
        </p:txBody>
      </p:sp>
      <p:sp>
        <p:nvSpPr>
          <p:cNvPr id="4" name="矩形 3">
            <a:extLst>
              <a:ext uri="{FF2B5EF4-FFF2-40B4-BE49-F238E27FC236}">
                <a16:creationId xmlns:a16="http://schemas.microsoft.com/office/drawing/2014/main" id="{E9E06E15-5AB4-4E0C-AF6A-C099A2525189}"/>
              </a:ext>
            </a:extLst>
          </p:cNvPr>
          <p:cNvSpPr/>
          <p:nvPr/>
        </p:nvSpPr>
        <p:spPr bwMode="auto">
          <a:xfrm>
            <a:off x="1774840" y="836712"/>
            <a:ext cx="360040" cy="350515"/>
          </a:xfrm>
          <a:prstGeom prst="rec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charset="0"/>
              <a:ea typeface="宋体" pitchFamily="2" charset="-122"/>
            </a:endParaRPr>
          </a:p>
        </p:txBody>
      </p:sp>
    </p:spTree>
    <p:custDataLst>
      <p:tags r:id="rId1"/>
    </p:custDataLst>
    <p:extLst>
      <p:ext uri="{BB962C8B-B14F-4D97-AF65-F5344CB8AC3E}">
        <p14:creationId xmlns:p14="http://schemas.microsoft.com/office/powerpoint/2010/main" val="3383604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9933" y="33892"/>
            <a:ext cx="8229600" cy="850106"/>
          </a:xfrm>
          <a:solidFill>
            <a:srgbClr val="92D050"/>
          </a:solidFill>
        </p:spPr>
        <p:txBody>
          <a:bodyPr/>
          <a:lstStyle/>
          <a:p>
            <a:r>
              <a:rPr lang="zh-CN" altLang="en-US" b="1" dirty="0">
                <a:latin typeface="楷体" panose="02010609060101010101" pitchFamily="49" charset="-122"/>
                <a:ea typeface="楷体" panose="02010609060101010101" pitchFamily="49" charset="-122"/>
              </a:rPr>
              <a:t>下一年度工作计划</a:t>
            </a:r>
          </a:p>
        </p:txBody>
      </p:sp>
      <p:sp>
        <p:nvSpPr>
          <p:cNvPr id="3" name="内容占位符 2"/>
          <p:cNvSpPr>
            <a:spLocks noGrp="1"/>
          </p:cNvSpPr>
          <p:nvPr>
            <p:ph idx="1"/>
          </p:nvPr>
        </p:nvSpPr>
        <p:spPr>
          <a:xfrm>
            <a:off x="457200" y="1268760"/>
            <a:ext cx="8229600" cy="5328592"/>
          </a:xfrm>
        </p:spPr>
        <p:txBody>
          <a:bodyPr/>
          <a:lstStyle/>
          <a:p>
            <a:r>
              <a:rPr lang="zh-CN" altLang="en-US" dirty="0">
                <a:latin typeface="楷体" panose="02010609060101010101" pitchFamily="49" charset="-122"/>
                <a:ea typeface="楷体" panose="02010609060101010101" pitchFamily="49" charset="-122"/>
              </a:rPr>
              <a:t>继续从事物理分析方面工作</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隐粲和显粲成员性质的研究</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轻强子谱</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新物理</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开展国际合作，计划让高年级博士生适度参与国际项目，比如</a:t>
            </a:r>
            <a:r>
              <a:rPr lang="en-US" altLang="zh-CN" dirty="0">
                <a:latin typeface="楷体" panose="02010609060101010101" pitchFamily="49" charset="-122"/>
                <a:ea typeface="楷体" panose="02010609060101010101" pitchFamily="49" charset="-122"/>
              </a:rPr>
              <a:t>Belle2</a:t>
            </a:r>
            <a:r>
              <a:rPr lang="zh-CN" altLang="en-US" dirty="0">
                <a:latin typeface="楷体" panose="02010609060101010101" pitchFamily="49" charset="-122"/>
                <a:ea typeface="楷体" panose="02010609060101010101" pitchFamily="49" charset="-122"/>
              </a:rPr>
              <a:t>等</a:t>
            </a:r>
            <a:endParaRPr lang="en-US" altLang="zh-CN" dirty="0">
              <a:latin typeface="楷体" panose="02010609060101010101" pitchFamily="49" charset="-122"/>
              <a:ea typeface="楷体" panose="02010609060101010101" pitchFamily="49" charset="-122"/>
            </a:endParaRPr>
          </a:p>
          <a:p>
            <a:r>
              <a:rPr lang="en-US" altLang="zh-CN" dirty="0">
                <a:latin typeface="楷体" panose="02010609060101010101" pitchFamily="49" charset="-122"/>
                <a:ea typeface="楷体" panose="02010609060101010101" pitchFamily="49" charset="-122"/>
              </a:rPr>
              <a:t>……</a:t>
            </a:r>
          </a:p>
        </p:txBody>
      </p:sp>
    </p:spTree>
    <p:extLst>
      <p:ext uri="{BB962C8B-B14F-4D97-AF65-F5344CB8AC3E}">
        <p14:creationId xmlns:p14="http://schemas.microsoft.com/office/powerpoint/2010/main" val="2052967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a:solidFill>
            <a:srgbClr val="92D050"/>
          </a:solidFill>
        </p:spPr>
        <p:txBody>
          <a:bodyPr/>
          <a:lstStyle/>
          <a:p>
            <a:r>
              <a:rPr lang="zh-CN" altLang="en-US" b="1" dirty="0">
                <a:latin typeface="楷体" panose="02010609060101010101" pitchFamily="49" charset="-122"/>
                <a:ea typeface="楷体" panose="02010609060101010101" pitchFamily="49" charset="-122"/>
              </a:rPr>
              <a:t>岗位职责</a:t>
            </a:r>
          </a:p>
        </p:txBody>
      </p:sp>
      <p:sp>
        <p:nvSpPr>
          <p:cNvPr id="3" name="内容占位符 2"/>
          <p:cNvSpPr>
            <a:spLocks noGrp="1"/>
          </p:cNvSpPr>
          <p:nvPr>
            <p:ph idx="1"/>
          </p:nvPr>
        </p:nvSpPr>
        <p:spPr/>
        <p:txBody>
          <a:bodyPr/>
          <a:lstStyle/>
          <a:p>
            <a:r>
              <a:rPr lang="en-US" altLang="zh-CN" b="1" dirty="0">
                <a:latin typeface="Arial" panose="020B0604020202020204" pitchFamily="34" charset="0"/>
                <a:ea typeface="楷体" panose="02010609060101010101" pitchFamily="49" charset="-122"/>
                <a:cs typeface="Arial" panose="020B0604020202020204" pitchFamily="34" charset="0"/>
              </a:rPr>
              <a:t>BESIII</a:t>
            </a:r>
            <a:r>
              <a:rPr lang="zh-CN" altLang="en-US" b="1" dirty="0">
                <a:latin typeface="楷体" panose="02010609060101010101" pitchFamily="49" charset="-122"/>
                <a:ea typeface="楷体" panose="02010609060101010101" pitchFamily="49" charset="-122"/>
              </a:rPr>
              <a:t>物理分析</a:t>
            </a:r>
            <a:r>
              <a:rPr lang="en-US" altLang="zh-CN" b="1" dirty="0">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科技部重点研发子课题</a:t>
            </a:r>
            <a:r>
              <a:rPr lang="en-US" altLang="zh-CN" b="1" dirty="0">
                <a:solidFill>
                  <a:srgbClr val="0000FF"/>
                </a:solidFill>
                <a:latin typeface="楷体" panose="02010609060101010101" pitchFamily="49" charset="-122"/>
                <a:ea typeface="楷体" panose="02010609060101010101" pitchFamily="49" charset="-122"/>
              </a:rPr>
              <a:t>2</a:t>
            </a:r>
            <a:r>
              <a:rPr lang="zh-CN" altLang="en-US" b="1" dirty="0">
                <a:solidFill>
                  <a:srgbClr val="0000FF"/>
                </a:solidFill>
                <a:latin typeface="楷体" panose="02010609060101010101" pitchFamily="49" charset="-122"/>
                <a:ea typeface="楷体" panose="02010609060101010101" pitchFamily="49" charset="-122"/>
              </a:rPr>
              <a:t>高能所</a:t>
            </a:r>
            <a:r>
              <a:rPr lang="zh-CN" altLang="en-US" b="1">
                <a:solidFill>
                  <a:srgbClr val="0000FF"/>
                </a:solidFill>
                <a:latin typeface="楷体" panose="02010609060101010101" pitchFamily="49" charset="-122"/>
                <a:ea typeface="楷体" panose="02010609060101010101" pitchFamily="49" charset="-122"/>
              </a:rPr>
              <a:t>方负责人，参与河大面上项目</a:t>
            </a:r>
            <a:r>
              <a:rPr lang="en-US" altLang="zh-CN" b="1">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培养研究生</a:t>
            </a:r>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争取科研经费支持</a:t>
            </a:r>
            <a:endParaRPr lang="en-US" altLang="zh-CN" b="1" dirty="0">
              <a:latin typeface="楷体" panose="02010609060101010101" pitchFamily="49" charset="-122"/>
              <a:ea typeface="楷体" panose="02010609060101010101" pitchFamily="49" charset="-122"/>
            </a:endParaRPr>
          </a:p>
          <a:p>
            <a:r>
              <a:rPr lang="zh-CN" altLang="en-US" b="1" dirty="0">
                <a:latin typeface="楷体" panose="02010609060101010101" pitchFamily="49" charset="-122"/>
                <a:ea typeface="楷体" panose="02010609060101010101" pitchFamily="49" charset="-122"/>
              </a:rPr>
              <a:t>其他</a:t>
            </a:r>
          </a:p>
        </p:txBody>
      </p:sp>
    </p:spTree>
    <p:extLst>
      <p:ext uri="{BB962C8B-B14F-4D97-AF65-F5344CB8AC3E}">
        <p14:creationId xmlns:p14="http://schemas.microsoft.com/office/powerpoint/2010/main" val="332037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357188" y="0"/>
            <a:ext cx="8229600" cy="1268760"/>
          </a:xfrm>
          <a:solidFill>
            <a:srgbClr val="92D050"/>
          </a:solidFill>
        </p:spPr>
        <p:txBody>
          <a:bodyPr/>
          <a:lstStyle/>
          <a:p>
            <a:r>
              <a:rPr lang="zh-CN" altLang="en-US" b="1" dirty="0">
                <a:latin typeface="Arial" panose="020B0604020202020204" pitchFamily="34" charset="0"/>
                <a:ea typeface="楷体" panose="02010609060101010101" pitchFamily="49" charset="-122"/>
                <a:cs typeface="Arial" panose="020B0604020202020204" pitchFamily="34" charset="0"/>
              </a:rPr>
              <a:t>研究任务完成情况 </a:t>
            </a:r>
            <a:br>
              <a:rPr lang="en-US" altLang="zh-CN" b="1" dirty="0">
                <a:latin typeface="Arial" panose="020B0604020202020204" pitchFamily="34" charset="0"/>
                <a:ea typeface="楷体" panose="02010609060101010101" pitchFamily="49" charset="-122"/>
                <a:cs typeface="Arial" panose="020B0604020202020204" pitchFamily="34" charset="0"/>
              </a:rPr>
            </a:br>
            <a:r>
              <a:rPr lang="zh-CN" altLang="en-US" b="1" dirty="0">
                <a:latin typeface="Arial" panose="020B0604020202020204" pitchFamily="34" charset="0"/>
                <a:ea typeface="楷体" panose="02010609060101010101" pitchFamily="49" charset="-122"/>
                <a:cs typeface="Arial" panose="020B0604020202020204" pitchFamily="34" charset="0"/>
              </a:rPr>
              <a:t>（</a:t>
            </a:r>
            <a:r>
              <a:rPr lang="zh-CN" altLang="en-US" b="1" dirty="0">
                <a:solidFill>
                  <a:srgbClr val="0000FF"/>
                </a:solidFill>
                <a:latin typeface="Arial" panose="020B0604020202020204" pitchFamily="34" charset="0"/>
                <a:ea typeface="楷体" panose="02010609060101010101" pitchFamily="49" charset="-122"/>
                <a:cs typeface="Arial" panose="020B0604020202020204" pitchFamily="34" charset="0"/>
              </a:rPr>
              <a:t>物理分析成果展示</a:t>
            </a:r>
            <a:r>
              <a:rPr lang="zh-CN" altLang="en-US" b="1" dirty="0">
                <a:latin typeface="Arial" panose="020B0604020202020204" pitchFamily="34" charset="0"/>
                <a:ea typeface="楷体" panose="02010609060101010101" pitchFamily="49" charset="-122"/>
                <a:cs typeface="Arial" panose="020B0604020202020204" pitchFamily="34" charset="0"/>
              </a:rPr>
              <a:t>）</a:t>
            </a:r>
            <a:endParaRPr lang="zh-CN" altLang="en-US" b="1" dirty="0">
              <a:latin typeface="楷体" panose="02010609060101010101" pitchFamily="49" charset="-122"/>
              <a:ea typeface="楷体" panose="02010609060101010101" pitchFamily="49" charset="-122"/>
            </a:endParaRPr>
          </a:p>
        </p:txBody>
      </p:sp>
      <p:sp>
        <p:nvSpPr>
          <p:cNvPr id="3075" name="内容占位符 2"/>
          <p:cNvSpPr>
            <a:spLocks noGrp="1"/>
          </p:cNvSpPr>
          <p:nvPr>
            <p:ph idx="1"/>
          </p:nvPr>
        </p:nvSpPr>
        <p:spPr>
          <a:xfrm>
            <a:off x="357188" y="1340768"/>
            <a:ext cx="8229600" cy="2160240"/>
          </a:xfrm>
        </p:spPr>
        <p:txBody>
          <a:bodyPr/>
          <a:lstStyle/>
          <a:p>
            <a:pPr>
              <a:buFont typeface="Arial" panose="020B0604020202020204" pitchFamily="34" charset="0"/>
              <a:buChar char="•"/>
              <a:defRPr/>
            </a:pPr>
            <a:r>
              <a:rPr lang="zh-CN" altLang="en-US" sz="2800" b="1" dirty="0">
                <a:latin typeface="楷体" panose="02010609060101010101" pitchFamily="49" charset="-122"/>
                <a:ea typeface="楷体" panose="02010609060101010101" pitchFamily="49" charset="-122"/>
                <a:sym typeface="Symbol" pitchFamily="18" charset="2"/>
              </a:rPr>
              <a:t>显粲能区</a:t>
            </a:r>
            <a:endParaRPr lang="en-US" altLang="zh-CN" sz="2800" b="1" dirty="0">
              <a:latin typeface="楷体" panose="02010609060101010101" pitchFamily="49" charset="-122"/>
              <a:ea typeface="楷体" panose="02010609060101010101" pitchFamily="49" charset="-122"/>
              <a:sym typeface="Symbol" pitchFamily="18" charset="2"/>
            </a:endParaRPr>
          </a:p>
          <a:p>
            <a:pPr>
              <a:buFont typeface="Arial" panose="020B0604020202020204" pitchFamily="34" charset="0"/>
              <a:buChar char="•"/>
              <a:defRPr/>
            </a:pPr>
            <a:r>
              <a:rPr lang="zh-CN" altLang="en-US" sz="2800" b="1" dirty="0">
                <a:latin typeface="楷体" panose="02010609060101010101" pitchFamily="49" charset="-122"/>
                <a:ea typeface="楷体" panose="02010609060101010101" pitchFamily="49" charset="-122"/>
                <a:sym typeface="Symbol" pitchFamily="18" charset="2"/>
              </a:rPr>
              <a:t>隐粲偶素、强子谱</a:t>
            </a:r>
            <a:endParaRPr lang="en-US" altLang="zh-CN" sz="2800" b="1" dirty="0">
              <a:latin typeface="楷体" panose="02010609060101010101" pitchFamily="49" charset="-122"/>
              <a:ea typeface="楷体" panose="02010609060101010101" pitchFamily="49" charset="-122"/>
              <a:sym typeface="Symbol" pitchFamily="18" charset="2"/>
            </a:endParaRPr>
          </a:p>
          <a:p>
            <a:pPr>
              <a:buFont typeface="Arial" panose="020B0604020202020204" pitchFamily="34" charset="0"/>
              <a:buChar char="•"/>
              <a:defRPr/>
            </a:pPr>
            <a:r>
              <a:rPr lang="zh-CN" altLang="en-US" sz="2800" b="1" dirty="0">
                <a:latin typeface="楷体" panose="02010609060101010101" pitchFamily="49" charset="-122"/>
                <a:ea typeface="楷体" panose="02010609060101010101" pitchFamily="49" charset="-122"/>
                <a:sym typeface="Symbol" pitchFamily="18" charset="2"/>
              </a:rPr>
              <a:t>新物理</a:t>
            </a:r>
            <a:endParaRPr lang="en-US" altLang="zh-CN" sz="2800" b="1" dirty="0">
              <a:latin typeface="楷体" panose="02010609060101010101" pitchFamily="49" charset="-122"/>
              <a:ea typeface="楷体" panose="02010609060101010101" pitchFamily="49" charset="-122"/>
              <a:sym typeface="Symbol" pitchFamily="18" charset="2"/>
            </a:endParaRPr>
          </a:p>
          <a:p>
            <a:pPr>
              <a:buFont typeface="Arial" panose="020B0604020202020204" pitchFamily="34" charset="0"/>
              <a:buChar char="•"/>
              <a:defRPr/>
            </a:pPr>
            <a:r>
              <a:rPr lang="zh-CN" altLang="en-US" sz="2800" b="1" dirty="0">
                <a:latin typeface="楷体" panose="02010609060101010101" pitchFamily="49" charset="-122"/>
                <a:ea typeface="楷体" panose="02010609060101010101" pitchFamily="49" charset="-122"/>
                <a:sym typeface="Symbol" pitchFamily="18" charset="2"/>
              </a:rPr>
              <a:t>服务性工作</a:t>
            </a:r>
            <a:endParaRPr lang="en-GB" altLang="zh-CN" sz="2800" b="1" dirty="0">
              <a:sym typeface="Symbol" pitchFamily="18" charset="2"/>
            </a:endParaRPr>
          </a:p>
          <a:p>
            <a:pPr marL="0" indent="0">
              <a:buNone/>
              <a:defRPr/>
            </a:pPr>
            <a:endParaRPr lang="en-US" altLang="zh-CN" sz="4000" b="1" dirty="0">
              <a:latin typeface="楷体" panose="02010609060101010101" pitchFamily="49" charset="-122"/>
              <a:ea typeface="楷体" panose="02010609060101010101" pitchFamily="49" charset="-122"/>
              <a:sym typeface="Symbol" pitchFamily="18" charset="2"/>
            </a:endParaRPr>
          </a:p>
        </p:txBody>
      </p:sp>
      <p:sp>
        <p:nvSpPr>
          <p:cNvPr id="2" name="文本框 1">
            <a:extLst>
              <a:ext uri="{FF2B5EF4-FFF2-40B4-BE49-F238E27FC236}">
                <a16:creationId xmlns:a16="http://schemas.microsoft.com/office/drawing/2014/main" id="{5FBBAD96-F219-495E-ABB7-FE3E4E25AC7D}"/>
              </a:ext>
            </a:extLst>
          </p:cNvPr>
          <p:cNvSpPr txBox="1"/>
          <p:nvPr/>
        </p:nvSpPr>
        <p:spPr>
          <a:xfrm>
            <a:off x="251520" y="3574792"/>
            <a:ext cx="8229600" cy="3108543"/>
          </a:xfrm>
          <a:prstGeom prst="rect">
            <a:avLst/>
          </a:prstGeom>
          <a:solidFill>
            <a:srgbClr val="FFC000"/>
          </a:solidFill>
        </p:spPr>
        <p:txBody>
          <a:bodyPr wrap="square" rtlCol="0">
            <a:spAutoFit/>
          </a:bodyPr>
          <a:lstStyle/>
          <a:p>
            <a:pPr marL="342900" indent="-342900">
              <a:buFont typeface="Arial" panose="020B0604020202020204" pitchFamily="34" charset="0"/>
              <a:buChar char="•"/>
            </a:pPr>
            <a:r>
              <a:rPr lang="zh-CN" altLang="en-US" sz="2000" b="1" baseline="0" dirty="0">
                <a:solidFill>
                  <a:srgbClr val="FF0000"/>
                </a:solidFill>
                <a:latin typeface="华文楷体" panose="02010600040101010101" pitchFamily="2" charset="-122"/>
                <a:ea typeface="华文楷体" panose="02010600040101010101" pitchFamily="2" charset="-122"/>
              </a:rPr>
              <a:t>分析工作主要围绕重点研发子课题</a:t>
            </a:r>
            <a:r>
              <a:rPr lang="en-US" altLang="zh-CN" sz="2000" b="1" baseline="0" dirty="0">
                <a:solidFill>
                  <a:srgbClr val="FF0000"/>
                </a:solidFill>
                <a:latin typeface="华文楷体" panose="02010600040101010101" pitchFamily="2" charset="-122"/>
                <a:ea typeface="华文楷体" panose="02010600040101010101" pitchFamily="2" charset="-122"/>
              </a:rPr>
              <a:t>2</a:t>
            </a:r>
            <a:r>
              <a:rPr lang="zh-CN" altLang="en-US" sz="2000" b="1" baseline="0" dirty="0">
                <a:solidFill>
                  <a:srgbClr val="FF0000"/>
                </a:solidFill>
                <a:latin typeface="华文楷体" panose="02010600040101010101" pitchFamily="2" charset="-122"/>
                <a:ea typeface="华文楷体" panose="02010600040101010101" pitchFamily="2" charset="-122"/>
              </a:rPr>
              <a:t>的立项内容以及与河南大学合作的面上项目展开</a:t>
            </a:r>
            <a:endParaRPr lang="en-US" altLang="zh-CN" sz="2000" b="1" baseline="0" dirty="0">
              <a:solidFill>
                <a:srgbClr val="FF0000"/>
              </a:solidFill>
              <a:latin typeface="华文楷体" panose="02010600040101010101" pitchFamily="2" charset="-122"/>
              <a:ea typeface="华文楷体" panose="02010600040101010101" pitchFamily="2" charset="-122"/>
            </a:endParaRPr>
          </a:p>
          <a:p>
            <a:pPr marL="342900" indent="-342900">
              <a:buFont typeface="Arial" panose="020B0604020202020204" pitchFamily="34" charset="0"/>
              <a:buChar char="•"/>
            </a:pPr>
            <a:endParaRPr lang="en-US" altLang="zh-CN" sz="2400" b="1" baseline="0" dirty="0">
              <a:solidFill>
                <a:srgbClr val="FF0000"/>
              </a:solidFill>
              <a:latin typeface="华文楷体" panose="02010600040101010101" pitchFamily="2" charset="-122"/>
              <a:ea typeface="华文楷体" panose="02010600040101010101" pitchFamily="2" charset="-122"/>
            </a:endParaRPr>
          </a:p>
          <a:p>
            <a:pPr marL="342900" indent="-342900">
              <a:buFont typeface="Arial" panose="020B0604020202020204" pitchFamily="34" charset="0"/>
              <a:buChar char="•"/>
            </a:pPr>
            <a:endParaRPr lang="en-US" altLang="zh-CN" sz="2400" b="1" baseline="0" dirty="0">
              <a:solidFill>
                <a:srgbClr val="FF0000"/>
              </a:solidFill>
              <a:latin typeface="华文楷体" panose="02010600040101010101" pitchFamily="2" charset="-122"/>
              <a:ea typeface="华文楷体" panose="02010600040101010101" pitchFamily="2" charset="-122"/>
            </a:endParaRPr>
          </a:p>
          <a:p>
            <a:pPr marL="342900" indent="-342900">
              <a:buFont typeface="Arial" panose="020B0604020202020204" pitchFamily="34" charset="0"/>
              <a:buChar char="•"/>
            </a:pPr>
            <a:endParaRPr lang="en-US" altLang="zh-CN" sz="2400" b="1" baseline="0" dirty="0">
              <a:solidFill>
                <a:srgbClr val="FF0000"/>
              </a:solidFill>
              <a:latin typeface="华文楷体" panose="02010600040101010101" pitchFamily="2" charset="-122"/>
              <a:ea typeface="华文楷体" panose="02010600040101010101" pitchFamily="2" charset="-122"/>
            </a:endParaRPr>
          </a:p>
          <a:p>
            <a:pPr marL="342900" indent="-342900">
              <a:buFont typeface="Arial" panose="020B0604020202020204" pitchFamily="34" charset="0"/>
              <a:buChar char="•"/>
            </a:pPr>
            <a:endParaRPr lang="en-US" altLang="zh-CN" sz="2400" b="1" baseline="0" dirty="0">
              <a:solidFill>
                <a:srgbClr val="FF0000"/>
              </a:solidFill>
              <a:latin typeface="华文楷体" panose="02010600040101010101" pitchFamily="2" charset="-122"/>
              <a:ea typeface="华文楷体" panose="02010600040101010101" pitchFamily="2" charset="-122"/>
            </a:endParaRPr>
          </a:p>
          <a:p>
            <a:pPr marL="342900" indent="-342900">
              <a:buFont typeface="Arial" panose="020B0604020202020204" pitchFamily="34" charset="0"/>
              <a:buChar char="•"/>
            </a:pPr>
            <a:r>
              <a:rPr lang="zh-CN" altLang="en-US" sz="2000" b="1" baseline="0" dirty="0">
                <a:latin typeface="华文楷体" panose="02010600040101010101" pitchFamily="2" charset="-122"/>
                <a:ea typeface="华文楷体" panose="02010600040101010101" pitchFamily="2" charset="-122"/>
              </a:rPr>
              <a:t>每个物理分析工作都有各自的选题动机和意义，由于涉及的内容太多，上面每个部分只摘若干个分析过程简要介绍一下内容，感兴趣的评委可以到网上查细节，分析工作的主要亮点后面也简要总结一下。</a:t>
            </a:r>
          </a:p>
        </p:txBody>
      </p:sp>
      <p:pic>
        <p:nvPicPr>
          <p:cNvPr id="3" name="图片 2">
            <a:extLst>
              <a:ext uri="{FF2B5EF4-FFF2-40B4-BE49-F238E27FC236}">
                <a16:creationId xmlns:a16="http://schemas.microsoft.com/office/drawing/2014/main" id="{5CCFFCF2-9B05-4D6D-941B-43EE878CB7B2}"/>
              </a:ext>
            </a:extLst>
          </p:cNvPr>
          <p:cNvPicPr>
            <a:picLocks noChangeAspect="1"/>
          </p:cNvPicPr>
          <p:nvPr/>
        </p:nvPicPr>
        <p:blipFill>
          <a:blip r:embed="rId4"/>
          <a:stretch>
            <a:fillRect/>
          </a:stretch>
        </p:blipFill>
        <p:spPr>
          <a:xfrm>
            <a:off x="647701" y="4221088"/>
            <a:ext cx="7352109" cy="576064"/>
          </a:xfrm>
          <a:prstGeom prst="rect">
            <a:avLst/>
          </a:prstGeom>
        </p:spPr>
      </p:pic>
      <p:pic>
        <p:nvPicPr>
          <p:cNvPr id="4" name="图片 3">
            <a:extLst>
              <a:ext uri="{FF2B5EF4-FFF2-40B4-BE49-F238E27FC236}">
                <a16:creationId xmlns:a16="http://schemas.microsoft.com/office/drawing/2014/main" id="{0F4317F5-69AB-4D9F-A908-80E07B4F0409}"/>
              </a:ext>
            </a:extLst>
          </p:cNvPr>
          <p:cNvPicPr>
            <a:picLocks noChangeAspect="1"/>
          </p:cNvPicPr>
          <p:nvPr/>
        </p:nvPicPr>
        <p:blipFill>
          <a:blip r:embed="rId5"/>
          <a:stretch>
            <a:fillRect/>
          </a:stretch>
        </p:blipFill>
        <p:spPr>
          <a:xfrm>
            <a:off x="647701" y="5013177"/>
            <a:ext cx="7352109" cy="50405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778098"/>
          </a:xfrm>
          <a:solidFill>
            <a:srgbClr val="92D050"/>
          </a:solidFill>
        </p:spPr>
        <p:txBody>
          <a:bodyPr/>
          <a:lstStyle/>
          <a:p>
            <a:r>
              <a:rPr lang="zh-CN" altLang="en-US" b="1" dirty="0">
                <a:latin typeface="楷体" panose="02010609060101010101" pitchFamily="49" charset="-122"/>
                <a:ea typeface="楷体" panose="02010609060101010101" pitchFamily="49" charset="-122"/>
              </a:rPr>
              <a:t>显粲能区</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05F5F24-6AED-4675-996B-FAC8CF8E0A41}"/>
                  </a:ext>
                </a:extLst>
              </p:cNvPr>
              <p:cNvSpPr>
                <a:spLocks noGrp="1"/>
              </p:cNvSpPr>
              <p:nvPr>
                <p:ph idx="1"/>
              </p:nvPr>
            </p:nvSpPr>
            <p:spPr>
              <a:xfrm>
                <a:off x="251520" y="1052736"/>
                <a:ext cx="8784976" cy="3096344"/>
              </a:xfrm>
            </p:spPr>
            <p:txBody>
              <a:bodyPr/>
              <a:lstStyle/>
              <a:p>
                <a:pPr marL="514350" indent="-514350">
                  <a:buFont typeface="+mj-lt"/>
                  <a:buAutoNum type="arabicPeriod"/>
                </a:pPr>
                <a:r>
                  <a:rPr lang="en-US" altLang="zh-CN" sz="2800" b="1" dirty="0">
                    <a:latin typeface="KaiTi" panose="02010609060101010101" pitchFamily="49" charset="-122"/>
                    <a:ea typeface="KaiTi" panose="02010609060101010101" pitchFamily="49" charset="-122"/>
                    <a:sym typeface="Symbol" panose="05050102010706020507" pitchFamily="18" charset="2"/>
                  </a:rPr>
                  <a:t>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r>
                      <a:rPr lang="en-US" altLang="zh-CN" sz="2800" b="1" i="1">
                        <a:latin typeface="Cambria Math" panose="02040503050406030204" pitchFamily="18" charset="0"/>
                        <a:ea typeface="Cambria Math" panose="02040503050406030204" pitchFamily="18" charset="0"/>
                      </a:rPr>
                      <m:t>→</m:t>
                    </m:r>
                    <m:r>
                      <a:rPr lang="en-US" altLang="zh-CN" sz="2800" b="1" i="1" smtClean="0">
                        <a:latin typeface="Cambria Math" panose="02040503050406030204" pitchFamily="18" charset="0"/>
                        <a:ea typeface="Cambria Math" panose="02040503050406030204" pitchFamily="18" charset="0"/>
                      </a:rPr>
                      <m:t>𝑫</m:t>
                    </m:r>
                    <m:acc>
                      <m:accPr>
                        <m:chr m:val="̅"/>
                        <m:ctrlPr>
                          <a:rPr lang="en-US" altLang="zh-CN" sz="2800" b="1" i="1" smtClean="0">
                            <a:latin typeface="Cambria Math" panose="02040503050406030204" pitchFamily="18" charset="0"/>
                            <a:ea typeface="Cambria Math" panose="02040503050406030204" pitchFamily="18" charset="0"/>
                          </a:rPr>
                        </m:ctrlPr>
                      </m:accPr>
                      <m:e>
                        <m:r>
                          <a:rPr lang="en-US" altLang="zh-CN" sz="2800" b="1" i="1" smtClean="0">
                            <a:latin typeface="Cambria Math" panose="02040503050406030204" pitchFamily="18" charset="0"/>
                            <a:ea typeface="Cambria Math" panose="02040503050406030204" pitchFamily="18" charset="0"/>
                          </a:rPr>
                          <m:t>𝑫</m:t>
                        </m:r>
                      </m:e>
                    </m:acc>
                  </m:oMath>
                </a14:m>
                <a:r>
                  <a:rPr lang="zh-CN" altLang="en-US" sz="2800" b="1" dirty="0">
                    <a:latin typeface="KaiTi" panose="02010609060101010101" pitchFamily="49" charset="-122"/>
                    <a:ea typeface="KaiTi" panose="02010609060101010101" pitchFamily="49" charset="-122"/>
                    <a:sym typeface="Symbol" panose="05050102010706020507" pitchFamily="18" charset="2"/>
                  </a:rPr>
                  <a:t>截面测量</a:t>
                </a:r>
                <a:r>
                  <a:rPr lang="en-US" altLang="zh-CN" sz="2800" b="1" dirty="0">
                    <a:latin typeface="KaiTi" panose="02010609060101010101" pitchFamily="49" charset="-122"/>
                    <a:ea typeface="KaiTi" panose="02010609060101010101" pitchFamily="49" charset="-122"/>
                    <a:sym typeface="Symbol" panose="05050102010706020507" pitchFamily="18" charset="2"/>
                  </a:rPr>
                  <a:t>(SP review</a:t>
                </a:r>
                <a:r>
                  <a:rPr lang="zh-CN" altLang="en-US" sz="2800" b="1" dirty="0">
                    <a:latin typeface="KaiTi" panose="02010609060101010101" pitchFamily="49" charset="-122"/>
                    <a:ea typeface="KaiTi" panose="02010609060101010101" pitchFamily="49" charset="-122"/>
                    <a:sym typeface="Symbol" panose="05050102010706020507" pitchFamily="18" charset="2"/>
                  </a:rPr>
                  <a:t>发表，</a:t>
                </a:r>
                <a:r>
                  <a:rPr lang="en-US" altLang="zh-CN" sz="2800" b="1" dirty="0">
                    <a:solidFill>
                      <a:srgbClr val="FF0000"/>
                    </a:solidFill>
                    <a:latin typeface="KaiTi" panose="02010609060101010101" pitchFamily="49" charset="-122"/>
                    <a:ea typeface="KaiTi" panose="02010609060101010101" pitchFamily="49" charset="-122"/>
                    <a:sym typeface="Symbol" panose="05050102010706020507" pitchFamily="18" charset="2"/>
                  </a:rPr>
                  <a:t>PRL</a:t>
                </a:r>
                <a:r>
                  <a:rPr lang="en-US" altLang="zh-CN" sz="2800" b="1" dirty="0">
                    <a:latin typeface="KaiTi" panose="02010609060101010101" pitchFamily="49" charset="-122"/>
                    <a:ea typeface="KaiTi" panose="02010609060101010101" pitchFamily="49" charset="-122"/>
                    <a:sym typeface="Symbol" panose="05050102010706020507" pitchFamily="18" charset="2"/>
                  </a:rPr>
                  <a:t>)</a:t>
                </a:r>
                <a:endParaRPr lang="en-US" altLang="zh-CN" sz="2800" b="1" dirty="0">
                  <a:latin typeface="KaiTi" panose="02010609060101010101" pitchFamily="49" charset="-122"/>
                  <a:ea typeface="KaiTi" panose="02010609060101010101" pitchFamily="49" charset="-122"/>
                </a:endParaRPr>
              </a:p>
              <a:p>
                <a:pPr marL="514350" indent="-514350">
                  <a:buFont typeface="+mj-lt"/>
                  <a:buAutoNum type="arabicPeriod"/>
                </a:pPr>
                <a:r>
                  <a:rPr lang="zh-CN" altLang="en-US" sz="2800" b="1" dirty="0">
                    <a:latin typeface="KaiTi" panose="02010609060101010101" pitchFamily="49" charset="-122"/>
                    <a:ea typeface="KaiTi" panose="02010609060101010101" pitchFamily="49" charset="-122"/>
                  </a:rPr>
                  <a:t>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r>
                      <a:rPr lang="en-US" altLang="zh-CN" sz="2800" b="1" i="1">
                        <a:latin typeface="Cambria Math" panose="02040503050406030204" pitchFamily="18" charset="0"/>
                        <a:ea typeface="Cambria Math" panose="02040503050406030204" pitchFamily="18" charset="0"/>
                      </a:rPr>
                      <m:t>→ </m:t>
                    </m:r>
                    <m:r>
                      <a:rPr lang="zh-CN" altLang="en-US" sz="2800" b="1" i="1">
                        <a:latin typeface="Cambria Math" panose="02040503050406030204" pitchFamily="18" charset="0"/>
                        <a:ea typeface="Cambria Math" panose="02040503050406030204" pitchFamily="18" charset="0"/>
                      </a:rPr>
                      <m:t>𝝎</m:t>
                    </m:r>
                    <m:sSub>
                      <m:sSubPr>
                        <m:ctrlPr>
                          <a:rPr lang="en-US" altLang="zh-CN" sz="2800" b="1" i="1" smtClean="0">
                            <a:latin typeface="Cambria Math" panose="02040503050406030204" pitchFamily="18" charset="0"/>
                            <a:ea typeface="Cambria Math" panose="02040503050406030204" pitchFamily="18" charset="0"/>
                          </a:rPr>
                        </m:ctrlPr>
                      </m:sSubPr>
                      <m:e>
                        <m:r>
                          <a:rPr lang="zh-CN" altLang="en-US" sz="2800" b="1" i="1" smtClean="0">
                            <a:latin typeface="Cambria Math" panose="02040503050406030204" pitchFamily="18" charset="0"/>
                            <a:ea typeface="Cambria Math" panose="02040503050406030204" pitchFamily="18" charset="0"/>
                          </a:rPr>
                          <m:t>𝝌</m:t>
                        </m:r>
                      </m:e>
                      <m:sub>
                        <m:r>
                          <a:rPr lang="en-US" altLang="zh-CN" sz="2800" b="1" i="1" smtClean="0">
                            <a:latin typeface="Cambria Math" panose="02040503050406030204" pitchFamily="18" charset="0"/>
                            <a:ea typeface="Cambria Math" panose="02040503050406030204" pitchFamily="18" charset="0"/>
                          </a:rPr>
                          <m:t>𝒄</m:t>
                        </m:r>
                        <m:r>
                          <a:rPr lang="en-US" altLang="zh-CN" sz="2800" b="1" i="1" smtClean="0">
                            <a:latin typeface="Cambria Math" panose="02040503050406030204" pitchFamily="18" charset="0"/>
                            <a:ea typeface="Cambria Math" panose="02040503050406030204" pitchFamily="18" charset="0"/>
                          </a:rPr>
                          <m:t>𝟏</m:t>
                        </m:r>
                        <m:r>
                          <a:rPr lang="en-US" altLang="zh-CN" sz="2800" b="1" i="1" smtClean="0">
                            <a:latin typeface="Cambria Math" panose="02040503050406030204" pitchFamily="18" charset="0"/>
                            <a:ea typeface="Cambria Math" panose="02040503050406030204" pitchFamily="18" charset="0"/>
                          </a:rPr>
                          <m:t>,</m:t>
                        </m:r>
                        <m:r>
                          <a:rPr lang="en-US" altLang="zh-CN" sz="2800" b="1" i="1" smtClean="0">
                            <a:latin typeface="Cambria Math" panose="02040503050406030204" pitchFamily="18" charset="0"/>
                            <a:ea typeface="Cambria Math" panose="02040503050406030204" pitchFamily="18" charset="0"/>
                          </a:rPr>
                          <m:t>𝟐</m:t>
                        </m:r>
                      </m:sub>
                    </m:sSub>
                  </m:oMath>
                </a14:m>
                <a:r>
                  <a:rPr lang="en-US" altLang="zh-CN" sz="2800" b="1" dirty="0">
                    <a:latin typeface="楷体" panose="02010609060101010101" pitchFamily="49" charset="-122"/>
                    <a:ea typeface="楷体" panose="02010609060101010101" pitchFamily="49" charset="-122"/>
                  </a:rPr>
                  <a:t> (</a:t>
                </a:r>
                <a:r>
                  <a:rPr lang="en-US" altLang="zh-CN" sz="2800" b="1" dirty="0">
                    <a:latin typeface="KaiTi" panose="02010609060101010101" pitchFamily="49" charset="-122"/>
                    <a:ea typeface="KaiTi" panose="02010609060101010101" pitchFamily="49" charset="-122"/>
                    <a:sym typeface="Symbol" panose="05050102010706020507" pitchFamily="18" charset="2"/>
                  </a:rPr>
                  <a:t>SP review</a:t>
                </a:r>
                <a:r>
                  <a:rPr lang="zh-CN" altLang="en-US" sz="2800" b="1" dirty="0">
                    <a:latin typeface="KaiTi" panose="02010609060101010101" pitchFamily="49" charset="-122"/>
                    <a:ea typeface="KaiTi" panose="02010609060101010101" pitchFamily="49" charset="-122"/>
                    <a:sym typeface="Symbol" panose="05050102010706020507" pitchFamily="18" charset="2"/>
                  </a:rPr>
                  <a:t>发表，</a:t>
                </a:r>
                <a:r>
                  <a:rPr lang="en-US" altLang="zh-CN" sz="2800" b="1" dirty="0">
                    <a:solidFill>
                      <a:srgbClr val="FF0000"/>
                    </a:solidFill>
                    <a:latin typeface="KaiTi" panose="02010609060101010101" pitchFamily="49" charset="-122"/>
                    <a:ea typeface="KaiTi" panose="02010609060101010101" pitchFamily="49" charset="-122"/>
                    <a:sym typeface="Symbol" panose="05050102010706020507" pitchFamily="18" charset="2"/>
                  </a:rPr>
                  <a:t>PRL</a:t>
                </a:r>
                <a:r>
                  <a:rPr lang="en-US" altLang="zh-CN" sz="2800" b="1" dirty="0">
                    <a:latin typeface="楷体" panose="02010609060101010101" pitchFamily="49" charset="-122"/>
                    <a:ea typeface="楷体" panose="02010609060101010101" pitchFamily="49" charset="-122"/>
                  </a:rPr>
                  <a:t>)</a:t>
                </a:r>
              </a:p>
              <a:p>
                <a:pPr marL="514350" indent="-514350">
                  <a:buFont typeface="+mj-lt"/>
                  <a:buAutoNum type="arabicPeriod"/>
                </a:pPr>
                <a:r>
                  <a:rPr lang="zh-CN" altLang="en-US" sz="2800" b="1" dirty="0">
                    <a:latin typeface="KaiTi" panose="02010609060101010101" pitchFamily="49" charset="-122"/>
                    <a:ea typeface="KaiTi" panose="02010609060101010101" pitchFamily="49" charset="-122"/>
                  </a:rPr>
                  <a:t> </a:t>
                </a:r>
                <a14:m>
                  <m:oMath xmlns:m="http://schemas.openxmlformats.org/officeDocument/2006/math">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sSup>
                      <m:sSupPr>
                        <m:ctrlPr>
                          <a:rPr lang="en-US" altLang="zh-CN" sz="2800" b="1" i="1">
                            <a:latin typeface="Cambria Math" panose="02040503050406030204" pitchFamily="18" charset="0"/>
                          </a:rPr>
                        </m:ctrlPr>
                      </m:sSupPr>
                      <m:e>
                        <m:r>
                          <a:rPr lang="en-US" altLang="zh-CN" sz="2800" b="1" i="1">
                            <a:latin typeface="Cambria Math" panose="02040503050406030204" pitchFamily="18" charset="0"/>
                          </a:rPr>
                          <m:t>𝒆</m:t>
                        </m:r>
                      </m:e>
                      <m:sup>
                        <m:r>
                          <a:rPr lang="en-US" altLang="zh-CN" sz="2800" b="1" i="1">
                            <a:latin typeface="Cambria Math" panose="02040503050406030204" pitchFamily="18" charset="0"/>
                          </a:rPr>
                          <m:t>−</m:t>
                        </m:r>
                      </m:sup>
                    </m:sSup>
                    <m:r>
                      <a:rPr lang="en-US" altLang="zh-CN" sz="2800" b="1" i="1">
                        <a:latin typeface="Cambria Math" panose="02040503050406030204" pitchFamily="18" charset="0"/>
                        <a:ea typeface="Cambria Math" panose="02040503050406030204" pitchFamily="18" charset="0"/>
                      </a:rPr>
                      <m:t>→ </m:t>
                    </m:r>
                    <m:sSup>
                      <m:sSupPr>
                        <m:ctrlPr>
                          <a:rPr lang="en-US" altLang="zh-CN" sz="2800" b="1" i="1">
                            <a:latin typeface="Cambria Math" panose="02040503050406030204" pitchFamily="18" charset="0"/>
                            <a:ea typeface="Cambria Math" panose="02040503050406030204" pitchFamily="18" charset="0"/>
                          </a:rPr>
                        </m:ctrlPr>
                      </m:sSupPr>
                      <m:e>
                        <m:r>
                          <a:rPr lang="zh-CN" altLang="en-US" sz="2800" b="1" i="1">
                            <a:latin typeface="Cambria Math" panose="02040503050406030204" pitchFamily="18" charset="0"/>
                            <a:ea typeface="Cambria Math" panose="02040503050406030204" pitchFamily="18" charset="0"/>
                          </a:rPr>
                          <m:t>𝝅</m:t>
                        </m:r>
                      </m:e>
                      <m:sup>
                        <m:r>
                          <a:rPr lang="en-US" altLang="zh-CN" sz="2800" b="1" i="1" smtClean="0">
                            <a:latin typeface="Cambria Math" panose="02040503050406030204" pitchFamily="18" charset="0"/>
                            <a:ea typeface="Cambria Math" panose="02040503050406030204" pitchFamily="18" charset="0"/>
                          </a:rPr>
                          <m:t>𝟎</m:t>
                        </m:r>
                      </m:sup>
                    </m:sSup>
                    <m:sSup>
                      <m:sSupPr>
                        <m:ctrlPr>
                          <a:rPr lang="en-US" altLang="zh-CN" sz="2800" b="1" i="1">
                            <a:latin typeface="Cambria Math" panose="02040503050406030204" pitchFamily="18" charset="0"/>
                            <a:ea typeface="Cambria Math" panose="02040503050406030204" pitchFamily="18" charset="0"/>
                          </a:rPr>
                        </m:ctrlPr>
                      </m:sSupPr>
                      <m:e>
                        <m:r>
                          <a:rPr lang="zh-CN" altLang="en-US" sz="2800" b="1" i="1">
                            <a:latin typeface="Cambria Math" panose="02040503050406030204" pitchFamily="18" charset="0"/>
                            <a:ea typeface="Cambria Math" panose="02040503050406030204" pitchFamily="18" charset="0"/>
                          </a:rPr>
                          <m:t>𝝅</m:t>
                        </m:r>
                      </m:e>
                      <m:sup>
                        <m:r>
                          <a:rPr lang="en-US" altLang="zh-CN" sz="2800" b="1" i="1" smtClean="0">
                            <a:latin typeface="Cambria Math" panose="02040503050406030204" pitchFamily="18" charset="0"/>
                            <a:ea typeface="Cambria Math" panose="02040503050406030204" pitchFamily="18" charset="0"/>
                          </a:rPr>
                          <m:t>𝟎</m:t>
                        </m:r>
                      </m:sup>
                    </m:sSup>
                    <m:sSub>
                      <m:sSubPr>
                        <m:ctrlPr>
                          <a:rPr lang="en-US" altLang="zh-CN" sz="2800" b="1" i="1" smtClean="0">
                            <a:latin typeface="Cambria Math" panose="02040503050406030204" pitchFamily="18" charset="0"/>
                            <a:ea typeface="Cambria Math" panose="02040503050406030204" pitchFamily="18" charset="0"/>
                          </a:rPr>
                        </m:ctrlPr>
                      </m:sSubPr>
                      <m:e>
                        <m:r>
                          <a:rPr lang="en-US" altLang="zh-CN" sz="2800" b="1" i="1" smtClean="0">
                            <a:latin typeface="Cambria Math" panose="02040503050406030204" pitchFamily="18" charset="0"/>
                            <a:ea typeface="Cambria Math" panose="02040503050406030204" pitchFamily="18" charset="0"/>
                          </a:rPr>
                          <m:t>𝒉</m:t>
                        </m:r>
                      </m:e>
                      <m:sub>
                        <m:r>
                          <a:rPr lang="en-US" altLang="zh-CN" sz="2800" b="1" i="1" smtClean="0">
                            <a:latin typeface="Cambria Math" panose="02040503050406030204" pitchFamily="18" charset="0"/>
                            <a:ea typeface="Cambria Math" panose="02040503050406030204" pitchFamily="18" charset="0"/>
                          </a:rPr>
                          <m:t>𝒄</m:t>
                        </m:r>
                      </m:sub>
                    </m:sSub>
                  </m:oMath>
                </a14:m>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进入误差分析阶段）</a:t>
                </a:r>
                <a:endParaRPr lang="en-US" altLang="zh-CN" sz="2800" b="1" dirty="0">
                  <a:latin typeface="楷体" panose="02010609060101010101" pitchFamily="49" charset="-122"/>
                  <a:ea typeface="楷体" panose="02010609060101010101" pitchFamily="49" charset="-122"/>
                </a:endParaRPr>
              </a:p>
              <a:p>
                <a:pPr marL="514350" indent="-514350">
                  <a:buFont typeface="+mj-lt"/>
                  <a:buAutoNum type="arabicPeriod"/>
                </a:pPr>
                <a:r>
                  <a:rPr lang="en-US" altLang="zh-CN" sz="2800" b="1" dirty="0">
                    <a:latin typeface="楷体" panose="02010609060101010101" pitchFamily="49" charset="-122"/>
                    <a:ea typeface="楷体" panose="02010609060101010101" pitchFamily="49" charset="-122"/>
                  </a:rPr>
                  <a:t> </a:t>
                </a:r>
                <a14:m>
                  <m:oMath xmlns:m="http://schemas.openxmlformats.org/officeDocument/2006/math">
                    <m:sSup>
                      <m:sSupPr>
                        <m:ctrlPr>
                          <a:rPr lang="ar-AE" altLang="zh-CN" sz="2800" b="1" i="1">
                            <a:latin typeface="Cambria Math" panose="02040503050406030204" pitchFamily="18" charset="0"/>
                            <a:cs typeface="Cambria Math" panose="02040503050406030204" pitchFamily="18" charset="0"/>
                          </a:rPr>
                        </m:ctrlPr>
                      </m:sSupPr>
                      <m:e>
                        <m:r>
                          <a:rPr lang="en-US" altLang="ar-AE" sz="2800" b="1" i="1">
                            <a:latin typeface="Cambria Math" panose="02040503050406030204" pitchFamily="18" charset="0"/>
                            <a:cs typeface="Cambria Math" panose="02040503050406030204" pitchFamily="18" charset="0"/>
                          </a:rPr>
                          <m:t>𝒆</m:t>
                        </m:r>
                      </m:e>
                      <m:sup>
                        <m:r>
                          <a:rPr lang="en-US" altLang="ar-AE" sz="2800" b="1" i="1">
                            <a:latin typeface="Cambria Math" panose="02040503050406030204" pitchFamily="18" charset="0"/>
                            <a:cs typeface="Cambria Math" panose="02040503050406030204" pitchFamily="18" charset="0"/>
                          </a:rPr>
                          <m:t>+</m:t>
                        </m:r>
                      </m:sup>
                    </m:sSup>
                    <m:sSup>
                      <m:sSupPr>
                        <m:ctrlPr>
                          <a:rPr lang="ar-AE" altLang="zh-CN" sz="2800" b="1" i="1">
                            <a:latin typeface="Cambria Math" panose="02040503050406030204" pitchFamily="18" charset="0"/>
                            <a:cs typeface="Cambria Math" panose="02040503050406030204" pitchFamily="18" charset="0"/>
                          </a:rPr>
                        </m:ctrlPr>
                      </m:sSupPr>
                      <m:e>
                        <m:r>
                          <a:rPr lang="en-US" altLang="ar-AE" sz="2800" b="1" i="1">
                            <a:latin typeface="Cambria Math" panose="02040503050406030204" pitchFamily="18" charset="0"/>
                            <a:cs typeface="Cambria Math" panose="02040503050406030204" pitchFamily="18" charset="0"/>
                          </a:rPr>
                          <m:t>𝒆</m:t>
                        </m:r>
                      </m:e>
                      <m:sup>
                        <m:r>
                          <a:rPr lang="en-US" altLang="ar-AE" sz="2800" b="1" i="1">
                            <a:latin typeface="Cambria Math" panose="02040503050406030204" pitchFamily="18" charset="0"/>
                            <a:cs typeface="Cambria Math" panose="02040503050406030204" pitchFamily="18" charset="0"/>
                          </a:rPr>
                          <m:t>−</m:t>
                        </m:r>
                      </m:sup>
                    </m:sSup>
                    <m:r>
                      <a:rPr lang="ar-AE" altLang="zh-CN" sz="2800" b="1" i="1">
                        <a:latin typeface="Cambria Math" panose="02040503050406030204" pitchFamily="18" charset="0"/>
                        <a:cs typeface="Times New Roman" panose="02020603050405020304"/>
                      </a:rPr>
                      <m:t>→</m:t>
                    </m:r>
                    <m:r>
                      <a:rPr lang="en-US" altLang="zh-CN" sz="2800" b="1" i="1">
                        <a:latin typeface="Cambria Math" panose="02040503050406030204" pitchFamily="18" charset="0"/>
                        <a:cs typeface="Times New Roman" panose="02020603050405020304"/>
                      </a:rPr>
                      <m:t>𝚵</m:t>
                    </m:r>
                    <m:sSup>
                      <m:sSupPr>
                        <m:ctrlPr>
                          <a:rPr lang="en-US" altLang="zh-CN" sz="2800" b="1" i="1">
                            <a:latin typeface="Cambria Math" panose="02040503050406030204" pitchFamily="18" charset="0"/>
                            <a:cs typeface="Times New Roman" panose="02020603050405020304"/>
                          </a:rPr>
                        </m:ctrlPr>
                      </m:sSupPr>
                      <m:e>
                        <m:d>
                          <m:dPr>
                            <m:ctrlPr>
                              <a:rPr lang="en-US" altLang="zh-CN" sz="2800" b="1" i="1">
                                <a:latin typeface="Cambria Math" panose="02040503050406030204" pitchFamily="18" charset="0"/>
                                <a:cs typeface="Times New Roman" panose="02020603050405020304"/>
                              </a:rPr>
                            </m:ctrlPr>
                          </m:dPr>
                          <m:e>
                            <m:r>
                              <a:rPr lang="en-US" altLang="zh-CN" sz="2800" b="1" i="1">
                                <a:latin typeface="Cambria Math" panose="02040503050406030204" pitchFamily="18" charset="0"/>
                                <a:cs typeface="Times New Roman" panose="02020603050405020304"/>
                              </a:rPr>
                              <m:t>𝟏𝟓𝟑𝟎</m:t>
                            </m:r>
                          </m:e>
                        </m:d>
                      </m:e>
                      <m:sup>
                        <m:r>
                          <a:rPr lang="en-US" altLang="zh-CN" sz="2800" b="1" i="1">
                            <a:latin typeface="Cambria Math" panose="02040503050406030204" pitchFamily="18" charset="0"/>
                            <a:cs typeface="Times New Roman" panose="02020603050405020304"/>
                          </a:rPr>
                          <m:t>𝟎</m:t>
                        </m:r>
                      </m:sup>
                    </m:sSup>
                    <m:sSup>
                      <m:sSupPr>
                        <m:ctrlPr>
                          <a:rPr lang="en-US" altLang="zh-CN" sz="2800" b="1" i="1">
                            <a:latin typeface="Cambria Math" panose="02040503050406030204" pitchFamily="18" charset="0"/>
                            <a:cs typeface="Times New Roman" panose="02020603050405020304"/>
                          </a:rPr>
                        </m:ctrlPr>
                      </m:sSupPr>
                      <m:e>
                        <m:acc>
                          <m:accPr>
                            <m:chr m:val="̅"/>
                            <m:ctrlPr>
                              <a:rPr lang="en-US" altLang="zh-CN" sz="2800" b="1" i="1">
                                <a:latin typeface="Cambria Math" panose="02040503050406030204" pitchFamily="18" charset="0"/>
                                <a:cs typeface="Times New Roman" panose="02020603050405020304"/>
                              </a:rPr>
                            </m:ctrlPr>
                          </m:accPr>
                          <m:e>
                            <m:r>
                              <a:rPr lang="en-US" altLang="zh-CN" sz="2800" b="1" i="1">
                                <a:latin typeface="Cambria Math" panose="02040503050406030204" pitchFamily="18" charset="0"/>
                                <a:cs typeface="Times New Roman" panose="02020603050405020304"/>
                              </a:rPr>
                              <m:t>𝜩</m:t>
                            </m:r>
                          </m:e>
                        </m:acc>
                      </m:e>
                      <m:sup>
                        <m:r>
                          <a:rPr lang="en-US" altLang="zh-CN" sz="2800" b="1" i="1">
                            <a:latin typeface="Cambria Math" panose="02040503050406030204" pitchFamily="18" charset="0"/>
                            <a:cs typeface="Times New Roman" panose="02020603050405020304"/>
                          </a:rPr>
                          <m:t>𝟎</m:t>
                        </m:r>
                      </m:sup>
                    </m:sSup>
                    <m:r>
                      <a:rPr lang="en-US" altLang="zh-CN" sz="2800" b="1" i="1" spc="-50" dirty="0">
                        <a:latin typeface="Cambria Math" panose="02040503050406030204" pitchFamily="18" charset="0"/>
                        <a:cs typeface="Times New Roman" panose="02020603050405020304"/>
                      </a:rPr>
                      <m:t>+</m:t>
                    </m:r>
                    <m:r>
                      <a:rPr lang="en-US" altLang="zh-CN" sz="2800" b="1" i="1" spc="-50" dirty="0">
                        <a:latin typeface="Cambria Math" panose="02040503050406030204" pitchFamily="18" charset="0"/>
                        <a:cs typeface="Times New Roman" panose="02020603050405020304"/>
                      </a:rPr>
                      <m:t>𝒄</m:t>
                    </m:r>
                    <m:r>
                      <a:rPr lang="en-US" altLang="zh-CN" sz="2800" b="1" i="1" spc="-50" dirty="0">
                        <a:latin typeface="Cambria Math" panose="02040503050406030204" pitchFamily="18" charset="0"/>
                        <a:cs typeface="Times New Roman" panose="02020603050405020304"/>
                      </a:rPr>
                      <m:t>.</m:t>
                    </m:r>
                    <m:r>
                      <a:rPr lang="en-US" altLang="zh-CN" sz="2800" b="1" i="1" spc="-50" dirty="0">
                        <a:latin typeface="Cambria Math" panose="02040503050406030204" pitchFamily="18" charset="0"/>
                        <a:cs typeface="Times New Roman" panose="02020603050405020304"/>
                      </a:rPr>
                      <m:t>𝒄</m:t>
                    </m:r>
                  </m:oMath>
                </a14:m>
                <a:r>
                  <a:rPr lang="en-US" altLang="zh-CN" sz="2800" b="1" dirty="0">
                    <a:latin typeface="楷体" panose="02010609060101010101" pitchFamily="49" charset="-122"/>
                    <a:ea typeface="楷体" panose="02010609060101010101" pitchFamily="49" charset="-122"/>
                  </a:rPr>
                  <a:t> (</a:t>
                </a:r>
                <a:r>
                  <a:rPr lang="en-US" altLang="zh-CN" sz="2800" b="1" dirty="0">
                    <a:solidFill>
                      <a:srgbClr val="FF0000"/>
                    </a:solidFill>
                    <a:latin typeface="楷体" panose="02010609060101010101" pitchFamily="49" charset="-122"/>
                    <a:ea typeface="楷体" panose="02010609060101010101" pitchFamily="49" charset="-122"/>
                  </a:rPr>
                  <a:t>new</a:t>
                </a:r>
                <a:r>
                  <a:rPr lang="en-US" altLang="zh-CN" sz="2800" b="1" dirty="0">
                    <a:latin typeface="楷体" panose="02010609060101010101" pitchFamily="49" charset="-122"/>
                    <a:ea typeface="楷体" panose="02010609060101010101" pitchFamily="49" charset="-122"/>
                  </a:rPr>
                  <a:t>, memo review)</a:t>
                </a:r>
              </a:p>
              <a:p>
                <a:pPr marL="514350" indent="-514350">
                  <a:buFont typeface="+mj-lt"/>
                  <a:buAutoNum type="arabicPeriod"/>
                </a:pPr>
                <a:r>
                  <a:rPr lang="en-US" altLang="zh-CN" sz="2800" b="1" dirty="0">
                    <a:latin typeface="楷体" panose="02010609060101010101" pitchFamily="49" charset="-122"/>
                    <a:ea typeface="楷体" panose="02010609060101010101" pitchFamily="49" charset="-122"/>
                  </a:rPr>
                  <a:t> </a:t>
                </a:r>
                <a14:m>
                  <m:oMath xmlns:m="http://schemas.openxmlformats.org/officeDocument/2006/math">
                    <m:sSup>
                      <m:sSupPr>
                        <m:ctrlPr>
                          <a:rPr lang="ar-AE" altLang="zh-CN" sz="2800" b="1" i="1">
                            <a:latin typeface="Cambria Math" panose="02040503050406030204" pitchFamily="18" charset="0"/>
                            <a:cs typeface="Cambria Math" panose="02040503050406030204" pitchFamily="18" charset="0"/>
                          </a:rPr>
                        </m:ctrlPr>
                      </m:sSupPr>
                      <m:e>
                        <m:r>
                          <a:rPr lang="en-US" altLang="ar-AE" sz="2800" b="1" i="1">
                            <a:latin typeface="Cambria Math" panose="02040503050406030204" pitchFamily="18" charset="0"/>
                            <a:cs typeface="Cambria Math" panose="02040503050406030204" pitchFamily="18" charset="0"/>
                          </a:rPr>
                          <m:t>𝒆</m:t>
                        </m:r>
                      </m:e>
                      <m:sup>
                        <m:r>
                          <a:rPr lang="en-US" altLang="ar-AE" sz="2800" b="1" i="1">
                            <a:latin typeface="Cambria Math" panose="02040503050406030204" pitchFamily="18" charset="0"/>
                            <a:cs typeface="Cambria Math" panose="02040503050406030204" pitchFamily="18" charset="0"/>
                          </a:rPr>
                          <m:t>+</m:t>
                        </m:r>
                      </m:sup>
                    </m:sSup>
                    <m:sSup>
                      <m:sSupPr>
                        <m:ctrlPr>
                          <a:rPr lang="ar-AE" altLang="zh-CN" sz="2800" b="1" i="1">
                            <a:latin typeface="Cambria Math" panose="02040503050406030204" pitchFamily="18" charset="0"/>
                            <a:cs typeface="Cambria Math" panose="02040503050406030204" pitchFamily="18" charset="0"/>
                          </a:rPr>
                        </m:ctrlPr>
                      </m:sSupPr>
                      <m:e>
                        <m:r>
                          <a:rPr lang="en-US" altLang="ar-AE" sz="2800" b="1" i="1">
                            <a:latin typeface="Cambria Math" panose="02040503050406030204" pitchFamily="18" charset="0"/>
                            <a:cs typeface="Cambria Math" panose="02040503050406030204" pitchFamily="18" charset="0"/>
                          </a:rPr>
                          <m:t>𝒆</m:t>
                        </m:r>
                      </m:e>
                      <m:sup>
                        <m:r>
                          <a:rPr lang="en-US" altLang="ar-AE" sz="2800" b="1" i="1">
                            <a:latin typeface="Cambria Math" panose="02040503050406030204" pitchFamily="18" charset="0"/>
                            <a:cs typeface="Cambria Math" panose="02040503050406030204" pitchFamily="18" charset="0"/>
                          </a:rPr>
                          <m:t>−</m:t>
                        </m:r>
                      </m:sup>
                    </m:sSup>
                    <m:r>
                      <a:rPr lang="ar-AE" altLang="zh-CN" sz="2800" b="1" i="1">
                        <a:latin typeface="Cambria Math" panose="02040503050406030204" pitchFamily="18" charset="0"/>
                        <a:cs typeface="Times New Roman" panose="02020603050405020304"/>
                      </a:rPr>
                      <m:t>→</m:t>
                    </m:r>
                    <m:sSup>
                      <m:sSupPr>
                        <m:ctrlPr>
                          <a:rPr lang="ar-AE" altLang="zh-CN" sz="2800" b="1" i="1" smtClean="0">
                            <a:latin typeface="Cambria Math" panose="02040503050406030204" pitchFamily="18" charset="0"/>
                            <a:cs typeface="Times New Roman" panose="02020603050405020304"/>
                          </a:rPr>
                        </m:ctrlPr>
                      </m:sSupPr>
                      <m:e>
                        <m:r>
                          <a:rPr lang="zh-CN" altLang="ar-AE" sz="2800" b="1" i="1" smtClean="0">
                            <a:latin typeface="Cambria Math" panose="02040503050406030204" pitchFamily="18" charset="0"/>
                            <a:cs typeface="Times New Roman" panose="02020603050405020304"/>
                          </a:rPr>
                          <m:t>𝝅</m:t>
                        </m:r>
                      </m:e>
                      <m:sup>
                        <m:r>
                          <a:rPr lang="en-US" altLang="zh-CN" sz="2800" b="1" i="1" smtClean="0">
                            <a:latin typeface="Cambria Math" panose="02040503050406030204" pitchFamily="18" charset="0"/>
                            <a:cs typeface="Times New Roman" panose="02020603050405020304"/>
                          </a:rPr>
                          <m:t>+</m:t>
                        </m:r>
                      </m:sup>
                    </m:sSup>
                    <m:sSup>
                      <m:sSupPr>
                        <m:ctrlPr>
                          <a:rPr lang="ar-AE" altLang="zh-CN" sz="2800" b="1" i="1" smtClean="0">
                            <a:latin typeface="Cambria Math" panose="02040503050406030204" pitchFamily="18" charset="0"/>
                            <a:cs typeface="Times New Roman" panose="02020603050405020304"/>
                          </a:rPr>
                        </m:ctrlPr>
                      </m:sSupPr>
                      <m:e>
                        <m:r>
                          <a:rPr lang="zh-CN" altLang="ar-AE" sz="2800" b="1" i="1" smtClean="0">
                            <a:latin typeface="Cambria Math" panose="02040503050406030204" pitchFamily="18" charset="0"/>
                            <a:cs typeface="Times New Roman" panose="02020603050405020304"/>
                          </a:rPr>
                          <m:t>𝝅</m:t>
                        </m:r>
                      </m:e>
                      <m:sup>
                        <m:r>
                          <a:rPr lang="en-US" altLang="zh-CN" sz="2800" b="1" i="1" smtClean="0">
                            <a:latin typeface="Cambria Math" panose="02040503050406030204" pitchFamily="18" charset="0"/>
                            <a:cs typeface="Times New Roman" panose="02020603050405020304"/>
                          </a:rPr>
                          <m:t>−</m:t>
                        </m:r>
                      </m:sup>
                    </m:sSup>
                    <m:sSup>
                      <m:sSupPr>
                        <m:ctrlPr>
                          <a:rPr lang="ar-AE" altLang="zh-CN" sz="2800" b="1" i="1" smtClean="0">
                            <a:latin typeface="Cambria Math" panose="02040503050406030204" pitchFamily="18" charset="0"/>
                            <a:cs typeface="Times New Roman" panose="02020603050405020304"/>
                          </a:rPr>
                        </m:ctrlPr>
                      </m:sSupPr>
                      <m:e>
                        <m:r>
                          <a:rPr lang="zh-CN" altLang="ar-AE" sz="2800" b="1" i="1" smtClean="0">
                            <a:latin typeface="Cambria Math" panose="02040503050406030204" pitchFamily="18" charset="0"/>
                            <a:cs typeface="Times New Roman" panose="02020603050405020304"/>
                          </a:rPr>
                          <m:t>𝜼</m:t>
                        </m:r>
                      </m:e>
                      <m:sup>
                        <m:r>
                          <a:rPr lang="en-US" altLang="zh-CN" sz="2800" b="1" i="1" smtClean="0">
                            <a:latin typeface="Cambria Math" panose="02040503050406030204" pitchFamily="18" charset="0"/>
                            <a:cs typeface="Times New Roman" panose="02020603050405020304"/>
                          </a:rPr>
                          <m:t>′</m:t>
                        </m:r>
                      </m:sup>
                    </m:sSup>
                  </m:oMath>
                </a14:m>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a:t>
                </a:r>
                <a:r>
                  <a:rPr lang="en-US" altLang="zh-CN" sz="2800" b="1" dirty="0">
                    <a:solidFill>
                      <a:srgbClr val="FF0000"/>
                    </a:solidFill>
                    <a:latin typeface="楷体" panose="02010609060101010101" pitchFamily="49" charset="-122"/>
                    <a:ea typeface="楷体" panose="02010609060101010101" pitchFamily="49" charset="-122"/>
                  </a:rPr>
                  <a:t>new</a:t>
                </a:r>
                <a:r>
                  <a:rPr lang="en-US" altLang="zh-CN" sz="2800" b="1" dirty="0">
                    <a:latin typeface="楷体" panose="02010609060101010101" pitchFamily="49" charset="-122"/>
                    <a:ea typeface="楷体" panose="02010609060101010101" pitchFamily="49" charset="-122"/>
                  </a:rPr>
                  <a:t>, in progress</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205F5F24-6AED-4675-996B-FAC8CF8E0A41}"/>
                  </a:ext>
                </a:extLst>
              </p:cNvPr>
              <p:cNvSpPr>
                <a:spLocks noGrp="1" noRot="1" noChangeAspect="1" noMove="1" noResize="1" noEditPoints="1" noAdjustHandles="1" noChangeArrowheads="1" noChangeShapeType="1" noTextEdit="1"/>
              </p:cNvSpPr>
              <p:nvPr>
                <p:ph idx="1"/>
              </p:nvPr>
            </p:nvSpPr>
            <p:spPr>
              <a:xfrm>
                <a:off x="251520" y="1052736"/>
                <a:ext cx="8784976" cy="3096344"/>
              </a:xfrm>
              <a:blipFill>
                <a:blip r:embed="rId3"/>
                <a:stretch>
                  <a:fillRect l="-972" t="-2559"/>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E8D5E00-9DDB-427D-B0D5-8E5A2FC5D093}"/>
              </a:ext>
            </a:extLst>
          </p:cNvPr>
          <p:cNvSpPr txBox="1"/>
          <p:nvPr/>
        </p:nvSpPr>
        <p:spPr>
          <a:xfrm>
            <a:off x="53752" y="4581128"/>
            <a:ext cx="9036496" cy="1938992"/>
          </a:xfrm>
          <a:prstGeom prst="rect">
            <a:avLst/>
          </a:prstGeom>
          <a:solidFill>
            <a:srgbClr val="FFC000"/>
          </a:solidFill>
          <a:ln>
            <a:noFill/>
          </a:ln>
        </p:spPr>
        <p:txBody>
          <a:bodyPr wrap="square" rtlCol="0">
            <a:spAutoFit/>
          </a:bodyPr>
          <a:lstStyle/>
          <a:p>
            <a:pPr algn="ctr"/>
            <a:r>
              <a:rPr lang="zh-CN" altLang="en-US" sz="3600" b="1" baseline="0" dirty="0">
                <a:solidFill>
                  <a:srgbClr val="0000FF"/>
                </a:solidFill>
                <a:latin typeface="楷体" panose="02010609060101010101" pitchFamily="49" charset="-122"/>
                <a:ea typeface="楷体" panose="02010609060101010101" pitchFamily="49" charset="-122"/>
              </a:rPr>
              <a:t>研究动机</a:t>
            </a:r>
            <a:endParaRPr lang="en-US" altLang="zh-CN" sz="3200" b="1" baseline="0" dirty="0">
              <a:solidFill>
                <a:srgbClr val="FF00FF"/>
              </a:solidFill>
              <a:latin typeface="楷体" panose="02010609060101010101" pitchFamily="49" charset="-122"/>
              <a:ea typeface="楷体" panose="02010609060101010101" pitchFamily="49" charset="-122"/>
            </a:endParaRPr>
          </a:p>
          <a:p>
            <a:r>
              <a:rPr lang="zh-CN" altLang="en-US" sz="2800" b="1" baseline="0" dirty="0">
                <a:solidFill>
                  <a:srgbClr val="FF00FF"/>
                </a:solidFill>
                <a:latin typeface="楷体" panose="02010609060101010101" pitchFamily="49" charset="-122"/>
                <a:ea typeface="楷体" panose="02010609060101010101" pitchFamily="49" charset="-122"/>
              </a:rPr>
              <a:t>通过轻强子或含粲偶素的末态的</a:t>
            </a:r>
            <a:r>
              <a:rPr lang="en-US" altLang="zh-CN" sz="2800" b="1" baseline="0" dirty="0">
                <a:solidFill>
                  <a:srgbClr val="FF00FF"/>
                </a:solidFill>
                <a:latin typeface="楷体" panose="02010609060101010101" pitchFamily="49" charset="-122"/>
                <a:ea typeface="楷体" panose="02010609060101010101" pitchFamily="49" charset="-122"/>
              </a:rPr>
              <a:t>line-shape</a:t>
            </a:r>
            <a:r>
              <a:rPr lang="zh-CN" altLang="en-US" sz="2800" b="1" baseline="0" dirty="0">
                <a:solidFill>
                  <a:srgbClr val="FF00FF"/>
                </a:solidFill>
                <a:latin typeface="楷体" panose="02010609060101010101" pitchFamily="49" charset="-122"/>
                <a:ea typeface="楷体" panose="02010609060101010101" pitchFamily="49" charset="-122"/>
              </a:rPr>
              <a:t>寻找矢量粲偶素</a:t>
            </a:r>
            <a:r>
              <a:rPr lang="en-US" altLang="zh-CN" sz="2800" b="1" baseline="0" dirty="0">
                <a:solidFill>
                  <a:srgbClr val="FF00FF"/>
                </a:solidFill>
                <a:latin typeface="楷体" panose="02010609060101010101" pitchFamily="49" charset="-122"/>
                <a:ea typeface="楷体" panose="02010609060101010101" pitchFamily="49" charset="-122"/>
              </a:rPr>
              <a:t>(</a:t>
            </a:r>
            <a:r>
              <a:rPr lang="zh-CN" altLang="en-US" sz="2800" b="1" baseline="0" dirty="0">
                <a:solidFill>
                  <a:srgbClr val="FF00FF"/>
                </a:solidFill>
                <a:latin typeface="楷体" panose="02010609060101010101" pitchFamily="49" charset="-122"/>
                <a:ea typeface="楷体" panose="02010609060101010101" pitchFamily="49" charset="-122"/>
              </a:rPr>
              <a:t>类</a:t>
            </a:r>
            <a:r>
              <a:rPr lang="en-US" altLang="zh-CN" sz="2800" b="1" baseline="0" dirty="0">
                <a:solidFill>
                  <a:srgbClr val="FF00FF"/>
                </a:solidFill>
                <a:latin typeface="楷体" panose="02010609060101010101" pitchFamily="49" charset="-122"/>
                <a:ea typeface="楷体" panose="02010609060101010101" pitchFamily="49" charset="-122"/>
              </a:rPr>
              <a:t>)</a:t>
            </a:r>
            <a:r>
              <a:rPr lang="zh-CN" altLang="en-US" sz="2800" b="1" baseline="0" dirty="0">
                <a:solidFill>
                  <a:srgbClr val="FF00FF"/>
                </a:solidFill>
                <a:latin typeface="楷体" panose="02010609060101010101" pitchFamily="49" charset="-122"/>
                <a:ea typeface="楷体" panose="02010609060101010101" pitchFamily="49" charset="-122"/>
              </a:rPr>
              <a:t>的信号，从而研究矢量粲偶素和类粲偶素的性质。</a:t>
            </a:r>
            <a:endParaRPr lang="en-US" altLang="zh-CN" sz="2800" b="1" baseline="0" dirty="0">
              <a:solidFill>
                <a:srgbClr val="FF00FF"/>
              </a:solidFill>
              <a:latin typeface="楷体" panose="02010609060101010101" pitchFamily="49" charset="-122"/>
              <a:ea typeface="楷体" panose="02010609060101010101" pitchFamily="49" charset="-122"/>
            </a:endParaRPr>
          </a:p>
        </p:txBody>
      </p:sp>
    </p:spTree>
    <p:custDataLst>
      <p:tags r:id="rId1"/>
    </p:custDataLst>
    <p:extLst>
      <p:ext uri="{BB962C8B-B14F-4D97-AF65-F5344CB8AC3E}">
        <p14:creationId xmlns:p14="http://schemas.microsoft.com/office/powerpoint/2010/main" val="2551456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F4C54E5-BC5A-4055-9A98-525E9159A34D}"/>
              </a:ext>
            </a:extLst>
          </p:cNvPr>
          <p:cNvSpPr>
            <a:spLocks noGrp="1"/>
          </p:cNvSpPr>
          <p:nvPr>
            <p:ph idx="1"/>
          </p:nvPr>
        </p:nvSpPr>
        <p:spPr>
          <a:xfrm>
            <a:off x="0" y="867763"/>
            <a:ext cx="9144000" cy="2777261"/>
          </a:xfrm>
        </p:spPr>
        <p:txBody>
          <a:bodyPr/>
          <a:lstStyle/>
          <a:p>
            <a:r>
              <a:rPr lang="zh-CN" altLang="en-US" sz="2400" b="1" dirty="0">
                <a:solidFill>
                  <a:srgbClr val="0000FF"/>
                </a:solidFill>
                <a:latin typeface="华文楷体" panose="02010600040101010101" pitchFamily="2" charset="-122"/>
                <a:ea typeface="华文楷体" panose="02010600040101010101" pitchFamily="2" charset="-122"/>
              </a:rPr>
              <a:t>难点：</a:t>
            </a:r>
            <a:r>
              <a:rPr lang="zh-CN" altLang="en-US" sz="2400" b="1" dirty="0">
                <a:latin typeface="华文楷体" panose="02010600040101010101" pitchFamily="2" charset="-122"/>
                <a:ea typeface="华文楷体" panose="02010600040101010101" pitchFamily="2" charset="-122"/>
              </a:rPr>
              <a:t>由于是多成分多能量点多参数拟合，存在多解，非常耗时的分析工作，此外学生身体原因也耽误较长时间</a:t>
            </a:r>
            <a:endParaRPr lang="en-US" altLang="zh-CN" sz="2400" b="1" dirty="0">
              <a:latin typeface="华文楷体" panose="02010600040101010101" pitchFamily="2" charset="-122"/>
              <a:ea typeface="华文楷体" panose="02010600040101010101" pitchFamily="2" charset="-122"/>
            </a:endParaRPr>
          </a:p>
          <a:p>
            <a:r>
              <a:rPr lang="zh-CN" altLang="en-US" sz="2400" b="1" dirty="0">
                <a:solidFill>
                  <a:srgbClr val="0000FF"/>
                </a:solidFill>
                <a:latin typeface="华文楷体" panose="02010600040101010101" pitchFamily="2" charset="-122"/>
                <a:ea typeface="华文楷体" panose="02010600040101010101" pitchFamily="2" charset="-122"/>
              </a:rPr>
              <a:t>进展：</a:t>
            </a:r>
            <a:r>
              <a:rPr lang="zh-CN" altLang="en-US" sz="2400" b="1" dirty="0">
                <a:latin typeface="华文楷体" panose="02010600040101010101" pitchFamily="2" charset="-122"/>
                <a:ea typeface="华文楷体" panose="02010600040101010101" pitchFamily="2" charset="-122"/>
              </a:rPr>
              <a:t>去年</a:t>
            </a:r>
            <a:r>
              <a:rPr lang="en-US" altLang="zh-CN" sz="2400" b="1" dirty="0">
                <a:latin typeface="华文楷体" panose="02010600040101010101" pitchFamily="2" charset="-122"/>
                <a:ea typeface="华文楷体" panose="02010600040101010101" pitchFamily="2" charset="-122"/>
              </a:rPr>
              <a:t>10</a:t>
            </a:r>
            <a:r>
              <a:rPr lang="zh-CN" altLang="en-US" sz="2400" b="1" dirty="0">
                <a:latin typeface="华文楷体" panose="02010600040101010101" pitchFamily="2" charset="-122"/>
                <a:ea typeface="华文楷体" panose="02010600040101010101" pitchFamily="2" charset="-122"/>
              </a:rPr>
              <a:t>月份进入</a:t>
            </a:r>
            <a:r>
              <a:rPr lang="en-US" altLang="zh-CN" sz="2400" b="1" dirty="0">
                <a:latin typeface="华文楷体" panose="02010600040101010101" pitchFamily="2" charset="-122"/>
                <a:ea typeface="华文楷体" panose="02010600040101010101" pitchFamily="2" charset="-122"/>
              </a:rPr>
              <a:t>SP</a:t>
            </a:r>
            <a:r>
              <a:rPr lang="zh-CN" altLang="en-US" sz="2400" b="1" dirty="0">
                <a:latin typeface="华文楷体" panose="02010600040101010101" pitchFamily="2" charset="-122"/>
                <a:ea typeface="华文楷体" panose="02010600040101010101" pitchFamily="2" charset="-122"/>
              </a:rPr>
              <a:t>阶段，今年</a:t>
            </a:r>
            <a:r>
              <a:rPr lang="en-US" altLang="zh-CN" sz="2400" b="1" dirty="0">
                <a:latin typeface="华文楷体" panose="02010600040101010101" pitchFamily="2" charset="-122"/>
                <a:ea typeface="华文楷体" panose="02010600040101010101" pitchFamily="2" charset="-122"/>
              </a:rPr>
              <a:t>2</a:t>
            </a:r>
            <a:r>
              <a:rPr lang="zh-CN" altLang="en-US" sz="2400" b="1" dirty="0">
                <a:latin typeface="华文楷体" panose="02010600040101010101" pitchFamily="2" charset="-122"/>
                <a:ea typeface="华文楷体" panose="02010600040101010101" pitchFamily="2" charset="-122"/>
              </a:rPr>
              <a:t>月份投稿</a:t>
            </a:r>
            <a:r>
              <a:rPr lang="en-US" altLang="zh-CN" sz="2400" b="1" dirty="0">
                <a:solidFill>
                  <a:srgbClr val="FF0000"/>
                </a:solidFill>
                <a:latin typeface="华文楷体" panose="02010600040101010101" pitchFamily="2" charset="-122"/>
                <a:ea typeface="华文楷体" panose="02010600040101010101" pitchFamily="2" charset="-122"/>
              </a:rPr>
              <a:t>PRL</a:t>
            </a:r>
            <a:r>
              <a:rPr lang="zh-CN" altLang="en-US" sz="2400" b="1" dirty="0">
                <a:latin typeface="华文楷体" panose="02010600040101010101" pitchFamily="2" charset="-122"/>
                <a:ea typeface="华文楷体" panose="02010600040101010101" pitchFamily="2" charset="-122"/>
              </a:rPr>
              <a:t>，</a:t>
            </a:r>
            <a:r>
              <a:rPr lang="en-US" altLang="zh-CN" sz="2400" b="1" dirty="0">
                <a:solidFill>
                  <a:srgbClr val="FF0000"/>
                </a:solidFill>
                <a:latin typeface="华文楷体" panose="02010600040101010101" pitchFamily="2" charset="-122"/>
                <a:ea typeface="华文楷体" panose="02010600040101010101" pitchFamily="2" charset="-122"/>
              </a:rPr>
              <a:t>referee B</a:t>
            </a:r>
            <a:r>
              <a:rPr lang="zh-CN" altLang="en-US" sz="2400" b="1" dirty="0">
                <a:latin typeface="华文楷体" panose="02010600040101010101" pitchFamily="2" charset="-122"/>
                <a:ea typeface="华文楷体" panose="02010600040101010101" pitchFamily="2" charset="-122"/>
              </a:rPr>
              <a:t>意见非常积极，强烈推荐，但</a:t>
            </a:r>
            <a:r>
              <a:rPr lang="en-US" altLang="zh-CN" sz="2400" b="1" dirty="0">
                <a:solidFill>
                  <a:srgbClr val="FF0000"/>
                </a:solidFill>
                <a:latin typeface="华文楷体" panose="02010600040101010101" pitchFamily="2" charset="-122"/>
                <a:ea typeface="华文楷体" panose="02010600040101010101" pitchFamily="2" charset="-122"/>
              </a:rPr>
              <a:t>referee A</a:t>
            </a:r>
            <a:r>
              <a:rPr lang="zh-CN" altLang="en-US" sz="2400" b="1" dirty="0">
                <a:latin typeface="华文楷体" panose="02010600040101010101" pitchFamily="2" charset="-122"/>
                <a:ea typeface="华文楷体" panose="02010600040101010101" pitchFamily="2" charset="-122"/>
              </a:rPr>
              <a:t>认为拟合截面有诸多不确定性，建议只报道截面测量，经过两轮回复，终于在</a:t>
            </a:r>
            <a:r>
              <a:rPr lang="en-US" altLang="zh-CN" sz="2400" b="1" dirty="0">
                <a:latin typeface="华文楷体" panose="02010600040101010101" pitchFamily="2" charset="-122"/>
                <a:ea typeface="华文楷体" panose="02010600040101010101" pitchFamily="2" charset="-122"/>
              </a:rPr>
              <a:t>7</a:t>
            </a:r>
            <a:r>
              <a:rPr lang="zh-CN" altLang="en-US" sz="2400" b="1" dirty="0">
                <a:latin typeface="华文楷体" panose="02010600040101010101" pitchFamily="2" charset="-122"/>
                <a:ea typeface="华文楷体" panose="02010600040101010101" pitchFamily="2" charset="-122"/>
              </a:rPr>
              <a:t>月底被接收，</a:t>
            </a:r>
            <a:r>
              <a:rPr lang="en-US" altLang="zh-CN" sz="2400" b="1" dirty="0">
                <a:latin typeface="华文楷体" panose="02010600040101010101" pitchFamily="2" charset="-122"/>
                <a:ea typeface="华文楷体" panose="02010600040101010101" pitchFamily="2" charset="-122"/>
              </a:rPr>
              <a:t>8</a:t>
            </a:r>
            <a:r>
              <a:rPr lang="zh-CN" altLang="en-US" sz="2400" b="1" dirty="0">
                <a:latin typeface="华文楷体" panose="02010600040101010101" pitchFamily="2" charset="-122"/>
                <a:ea typeface="华文楷体" panose="02010600040101010101" pitchFamily="2" charset="-122"/>
              </a:rPr>
              <a:t>月份发表 ，</a:t>
            </a:r>
            <a:r>
              <a:rPr lang="en-US" altLang="zh-CN" sz="2400" b="1" dirty="0">
                <a:solidFill>
                  <a:srgbClr val="FF0000"/>
                </a:solidFill>
                <a:latin typeface="华文楷体" panose="02010600040101010101" pitchFamily="2" charset="-122"/>
                <a:ea typeface="华文楷体" panose="02010600040101010101" pitchFamily="2" charset="-122"/>
              </a:rPr>
              <a:t>PRL133 081901 </a:t>
            </a:r>
            <a:r>
              <a:rPr lang="zh-CN" altLang="en-US" sz="2400" b="1" dirty="0">
                <a:solidFill>
                  <a:srgbClr val="FF0000"/>
                </a:solidFill>
                <a:latin typeface="华文楷体" panose="02010600040101010101" pitchFamily="2" charset="-122"/>
                <a:ea typeface="华文楷体" panose="02010600040101010101" pitchFamily="2" charset="-122"/>
              </a:rPr>
              <a:t>（</a:t>
            </a:r>
            <a:r>
              <a:rPr lang="en-US" altLang="zh-CN" sz="2400" b="1" dirty="0">
                <a:solidFill>
                  <a:srgbClr val="FF0000"/>
                </a:solidFill>
                <a:latin typeface="华文楷体" panose="02010600040101010101" pitchFamily="2" charset="-122"/>
                <a:ea typeface="华文楷体" panose="02010600040101010101" pitchFamily="2" charset="-122"/>
              </a:rPr>
              <a:t>2024</a:t>
            </a:r>
            <a:r>
              <a:rPr lang="zh-CN" altLang="en-US" sz="2400" b="1" dirty="0">
                <a:solidFill>
                  <a:srgbClr val="FF0000"/>
                </a:solidFill>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a:t>
            </a:r>
            <a:r>
              <a:rPr lang="zh-CN" altLang="en-US" sz="2400" b="1" dirty="0">
                <a:solidFill>
                  <a:srgbClr val="0000FF"/>
                </a:solidFill>
                <a:latin typeface="华文楷体" panose="02010600040101010101" pitchFamily="2" charset="-122"/>
                <a:ea typeface="华文楷体" panose="02010600040101010101" pitchFamily="2" charset="-122"/>
              </a:rPr>
              <a:t>从正式分析、进</a:t>
            </a:r>
            <a:r>
              <a:rPr lang="en-US" altLang="zh-CN" sz="2400" b="1" dirty="0">
                <a:solidFill>
                  <a:srgbClr val="0000FF"/>
                </a:solidFill>
                <a:latin typeface="华文楷体" panose="02010600040101010101" pitchFamily="2" charset="-122"/>
                <a:ea typeface="华文楷体" panose="02010600040101010101" pitchFamily="2" charset="-122"/>
              </a:rPr>
              <a:t>memo</a:t>
            </a:r>
            <a:r>
              <a:rPr lang="zh-CN" altLang="en-US" sz="2400" b="1" dirty="0">
                <a:solidFill>
                  <a:srgbClr val="0000FF"/>
                </a:solidFill>
                <a:latin typeface="华文楷体" panose="02010600040101010101" pitchFamily="2" charset="-122"/>
                <a:ea typeface="华文楷体" panose="02010600040101010101" pitchFamily="2" charset="-122"/>
              </a:rPr>
              <a:t>到发表经历</a:t>
            </a:r>
            <a:r>
              <a:rPr lang="en-US" altLang="zh-CN" sz="2400" b="1" dirty="0">
                <a:solidFill>
                  <a:srgbClr val="0000FF"/>
                </a:solidFill>
                <a:latin typeface="华文楷体" panose="02010600040101010101" pitchFamily="2" charset="-122"/>
                <a:ea typeface="华文楷体" panose="02010600040101010101" pitchFamily="2" charset="-122"/>
              </a:rPr>
              <a:t>8</a:t>
            </a:r>
            <a:r>
              <a:rPr lang="zh-CN" altLang="en-US" sz="2400" b="1" dirty="0">
                <a:solidFill>
                  <a:srgbClr val="0000FF"/>
                </a:solidFill>
                <a:latin typeface="华文楷体" panose="02010600040101010101" pitchFamily="2" charset="-122"/>
                <a:ea typeface="华文楷体" panose="02010600040101010101" pitchFamily="2" charset="-122"/>
              </a:rPr>
              <a:t>年时间，换了三个分析人，好事多磨。</a:t>
            </a:r>
            <a:endParaRPr lang="zh-CN" altLang="en-US" sz="2000" b="1" dirty="0">
              <a:solidFill>
                <a:srgbClr val="0000FF"/>
              </a:solidFill>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4" name="标题 3">
                <a:extLst>
                  <a:ext uri="{FF2B5EF4-FFF2-40B4-BE49-F238E27FC236}">
                    <a16:creationId xmlns:a16="http://schemas.microsoft.com/office/drawing/2014/main" id="{6AB02FA9-297E-477B-8F47-64284D0F92F8}"/>
                  </a:ext>
                </a:extLst>
              </p:cNvPr>
              <p:cNvSpPr>
                <a:spLocks noGrp="1"/>
              </p:cNvSpPr>
              <p:nvPr>
                <p:ph type="title"/>
              </p:nvPr>
            </p:nvSpPr>
            <p:spPr>
              <a:xfrm>
                <a:off x="0" y="3473"/>
                <a:ext cx="8964488" cy="833240"/>
              </a:xfrm>
              <a:solidFill>
                <a:srgbClr val="92D050"/>
              </a:solidFill>
            </p:spPr>
            <p:txBody>
              <a:bodyPr>
                <a:noAutofit/>
              </a:bodyPr>
              <a:lstStyle/>
              <a:p>
                <a:r>
                  <a:rPr lang="en-US" altLang="zh-CN" sz="3200" b="1" dirty="0">
                    <a:latin typeface="KaiTi" panose="02010609060101010101" pitchFamily="49" charset="-122"/>
                    <a:ea typeface="KaiTi" panose="02010609060101010101" pitchFamily="49" charset="-122"/>
                  </a:rPr>
                  <a:t>1.</a:t>
                </a:r>
                <a14:m>
                  <m:oMath xmlns:m="http://schemas.openxmlformats.org/officeDocument/2006/math">
                    <m:sSup>
                      <m:sSupPr>
                        <m:ctrlPr>
                          <a:rPr lang="en-US" altLang="zh-CN" sz="3200" b="1" i="1" smtClean="0">
                            <a:latin typeface="Cambria Math" panose="02040503050406030204" pitchFamily="18" charset="0"/>
                          </a:rPr>
                        </m:ctrlPr>
                      </m:sSupPr>
                      <m:e>
                        <m:r>
                          <a:rPr lang="en-US" altLang="zh-CN" sz="3200" b="1" i="1">
                            <a:latin typeface="Cambria Math" panose="02040503050406030204" pitchFamily="18" charset="0"/>
                          </a:rPr>
                          <m:t>𝒆</m:t>
                        </m:r>
                      </m:e>
                      <m:sup>
                        <m:r>
                          <a:rPr lang="en-US" altLang="zh-CN" sz="3200" b="1" i="1">
                            <a:latin typeface="Cambria Math" panose="02040503050406030204" pitchFamily="18" charset="0"/>
                          </a:rPr>
                          <m:t>+</m:t>
                        </m:r>
                      </m:sup>
                    </m:sSup>
                    <m:sSup>
                      <m:sSupPr>
                        <m:ctrlPr>
                          <a:rPr lang="en-US" altLang="zh-CN" sz="3200" b="1" i="1">
                            <a:latin typeface="Cambria Math" panose="02040503050406030204" pitchFamily="18" charset="0"/>
                          </a:rPr>
                        </m:ctrlPr>
                      </m:sSupPr>
                      <m:e>
                        <m:r>
                          <a:rPr lang="en-US" altLang="zh-CN" sz="3200" b="1" i="1">
                            <a:latin typeface="Cambria Math" panose="02040503050406030204" pitchFamily="18" charset="0"/>
                          </a:rPr>
                          <m:t>𝒆</m:t>
                        </m:r>
                      </m:e>
                      <m:sup>
                        <m:r>
                          <a:rPr lang="en-US" altLang="zh-CN" sz="3200" b="1" i="1">
                            <a:latin typeface="Cambria Math" panose="02040503050406030204" pitchFamily="18" charset="0"/>
                          </a:rPr>
                          <m:t>−</m:t>
                        </m:r>
                      </m:sup>
                    </m:sSup>
                    <m:r>
                      <a:rPr lang="en-US" altLang="zh-CN" sz="3200" b="1" i="1">
                        <a:latin typeface="Cambria Math" panose="02040503050406030204" pitchFamily="18" charset="0"/>
                        <a:ea typeface="Cambria Math" panose="02040503050406030204" pitchFamily="18" charset="0"/>
                      </a:rPr>
                      <m:t>→</m:t>
                    </m:r>
                    <m:r>
                      <a:rPr lang="en-US" altLang="zh-CN" sz="3200" b="1" i="1" smtClean="0">
                        <a:latin typeface="Cambria Math" panose="02040503050406030204" pitchFamily="18" charset="0"/>
                        <a:ea typeface="Cambria Math" panose="02040503050406030204" pitchFamily="18" charset="0"/>
                      </a:rPr>
                      <m:t>𝑫</m:t>
                    </m:r>
                    <m:acc>
                      <m:accPr>
                        <m:chr m:val="̅"/>
                        <m:ctrlPr>
                          <a:rPr lang="en-US" altLang="zh-CN" sz="3200" b="1" i="1" smtClean="0">
                            <a:latin typeface="Cambria Math" panose="02040503050406030204" pitchFamily="18" charset="0"/>
                            <a:ea typeface="Cambria Math" panose="02040503050406030204" pitchFamily="18" charset="0"/>
                          </a:rPr>
                        </m:ctrlPr>
                      </m:accPr>
                      <m:e>
                        <m:r>
                          <a:rPr lang="en-US" altLang="zh-CN" sz="3200" b="1" i="1" smtClean="0">
                            <a:latin typeface="Cambria Math" panose="02040503050406030204" pitchFamily="18" charset="0"/>
                            <a:ea typeface="Cambria Math" panose="02040503050406030204" pitchFamily="18" charset="0"/>
                          </a:rPr>
                          <m:t>𝑫</m:t>
                        </m:r>
                      </m:e>
                    </m:acc>
                    <m:r>
                      <a:rPr lang="en-US" altLang="zh-CN" sz="3200" b="1" i="1" smtClean="0">
                        <a:latin typeface="Cambria Math" panose="02040503050406030204" pitchFamily="18" charset="0"/>
                        <a:ea typeface="Cambria Math" panose="02040503050406030204" pitchFamily="18" charset="0"/>
                      </a:rPr>
                      <m:t> </m:t>
                    </m:r>
                  </m:oMath>
                </a14:m>
                <a:r>
                  <a:rPr lang="en-US" altLang="zh-CN" sz="3200" b="1" dirty="0">
                    <a:latin typeface="楷体" panose="02010609060101010101" pitchFamily="49" charset="-122"/>
                    <a:ea typeface="楷体" panose="02010609060101010101" pitchFamily="49" charset="-122"/>
                  </a:rPr>
                  <a:t>(BAM-00315)</a:t>
                </a:r>
                <a:endParaRPr lang="zh-CN" altLang="en-US" sz="3200" b="1" dirty="0">
                  <a:latin typeface="楷体" panose="02010609060101010101" pitchFamily="49" charset="-122"/>
                  <a:ea typeface="楷体" panose="02010609060101010101" pitchFamily="49" charset="-122"/>
                </a:endParaRPr>
              </a:p>
            </p:txBody>
          </p:sp>
        </mc:Choice>
        <mc:Fallback xmlns="">
          <p:sp>
            <p:nvSpPr>
              <p:cNvPr id="4" name="标题 3">
                <a:extLst>
                  <a:ext uri="{FF2B5EF4-FFF2-40B4-BE49-F238E27FC236}">
                    <a16:creationId xmlns:a16="http://schemas.microsoft.com/office/drawing/2014/main" id="{6AB02FA9-297E-477B-8F47-64284D0F92F8}"/>
                  </a:ext>
                </a:extLst>
              </p:cNvPr>
              <p:cNvSpPr>
                <a:spLocks noGrp="1" noRot="1" noChangeAspect="1" noMove="1" noResize="1" noEditPoints="1" noAdjustHandles="1" noChangeArrowheads="1" noChangeShapeType="1" noTextEdit="1"/>
              </p:cNvSpPr>
              <p:nvPr>
                <p:ph type="title"/>
              </p:nvPr>
            </p:nvSpPr>
            <p:spPr>
              <a:xfrm>
                <a:off x="0" y="3473"/>
                <a:ext cx="8964488" cy="833240"/>
              </a:xfrm>
              <a:blipFill>
                <a:blip r:embed="rId3"/>
                <a:stretch>
                  <a:fillRect b="-6618"/>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3AD74BBB-F266-4C7C-90BE-9325D6A910A6}"/>
              </a:ext>
            </a:extLst>
          </p:cNvPr>
          <p:cNvPicPr>
            <a:picLocks noChangeAspect="1"/>
          </p:cNvPicPr>
          <p:nvPr/>
        </p:nvPicPr>
        <p:blipFill>
          <a:blip r:embed="rId4"/>
          <a:stretch>
            <a:fillRect/>
          </a:stretch>
        </p:blipFill>
        <p:spPr>
          <a:xfrm>
            <a:off x="249815" y="3629247"/>
            <a:ext cx="4322185" cy="3038847"/>
          </a:xfrm>
          <a:prstGeom prst="rect">
            <a:avLst/>
          </a:prstGeom>
        </p:spPr>
      </p:pic>
    </p:spTree>
    <p:custDataLst>
      <p:tags r:id="rId1"/>
    </p:custDataLst>
    <p:extLst>
      <p:ext uri="{BB962C8B-B14F-4D97-AF65-F5344CB8AC3E}">
        <p14:creationId xmlns:p14="http://schemas.microsoft.com/office/powerpoint/2010/main" val="3403678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a:extLst>
                  <a:ext uri="{FF2B5EF4-FFF2-40B4-BE49-F238E27FC236}">
                    <a16:creationId xmlns:a16="http://schemas.microsoft.com/office/drawing/2014/main" id="{95B4383E-D499-4750-B78B-373D06988C44}"/>
                  </a:ext>
                </a:extLst>
              </p:cNvPr>
              <p:cNvSpPr>
                <a:spLocks noGrp="1"/>
              </p:cNvSpPr>
              <p:nvPr>
                <p:ph type="title"/>
              </p:nvPr>
            </p:nvSpPr>
            <p:spPr>
              <a:xfrm>
                <a:off x="0" y="7030"/>
                <a:ext cx="9036496" cy="692696"/>
              </a:xfrm>
              <a:solidFill>
                <a:srgbClr val="92D050"/>
              </a:solidFill>
            </p:spPr>
            <p:txBody>
              <a:bodyPr/>
              <a:lstStyle/>
              <a:p>
                <a:r>
                  <a:rPr lang="en-US" altLang="zh-CN" sz="3200" b="1" dirty="0">
                    <a:latin typeface="KaiTi" panose="02010609060101010101" pitchFamily="49" charset="-122"/>
                    <a:ea typeface="KaiTi" panose="02010609060101010101" pitchFamily="49" charset="-122"/>
                  </a:rPr>
                  <a:t>2.</a:t>
                </a:r>
                <a:r>
                  <a:rPr lang="zh-CN" altLang="en-US" sz="3200" b="1" dirty="0">
                    <a:latin typeface="KaiTi" panose="02010609060101010101" pitchFamily="49" charset="-122"/>
                    <a:ea typeface="KaiTi" panose="02010609060101010101" pitchFamily="49" charset="-122"/>
                  </a:rPr>
                  <a:t>利用</a:t>
                </a:r>
                <a:r>
                  <a:rPr lang="en-US" altLang="zh-CN" sz="3200" b="1" dirty="0">
                    <a:latin typeface="KaiTi" panose="02010609060101010101" pitchFamily="49" charset="-122"/>
                    <a:ea typeface="KaiTi" panose="02010609060101010101" pitchFamily="49" charset="-122"/>
                  </a:rPr>
                  <a:t>XYZ</a:t>
                </a:r>
                <a:r>
                  <a:rPr lang="zh-CN" altLang="en-US" sz="3200" b="1" dirty="0">
                    <a:latin typeface="KaiTi" panose="02010609060101010101" pitchFamily="49" charset="-122"/>
                    <a:ea typeface="KaiTi" panose="02010609060101010101" pitchFamily="49" charset="-122"/>
                  </a:rPr>
                  <a:t>数据研究</a:t>
                </a:r>
                <a14:m>
                  <m:oMath xmlns:m="http://schemas.openxmlformats.org/officeDocument/2006/math">
                    <m:sSup>
                      <m:sSupPr>
                        <m:ctrlPr>
                          <a:rPr lang="en-US" altLang="zh-CN" sz="3200" b="1" i="1">
                            <a:latin typeface="Cambria Math" panose="02040503050406030204" pitchFamily="18" charset="0"/>
                          </a:rPr>
                        </m:ctrlPr>
                      </m:sSupPr>
                      <m:e>
                        <m:r>
                          <a:rPr lang="en-US" altLang="zh-CN" sz="3200" b="1" i="1">
                            <a:latin typeface="Cambria Math" panose="02040503050406030204" pitchFamily="18" charset="0"/>
                          </a:rPr>
                          <m:t>𝒆</m:t>
                        </m:r>
                      </m:e>
                      <m:sup>
                        <m:r>
                          <a:rPr lang="en-US" altLang="zh-CN" sz="3200" b="1" i="1">
                            <a:latin typeface="Cambria Math" panose="02040503050406030204" pitchFamily="18" charset="0"/>
                          </a:rPr>
                          <m:t>+</m:t>
                        </m:r>
                      </m:sup>
                    </m:sSup>
                    <m:sSup>
                      <m:sSupPr>
                        <m:ctrlPr>
                          <a:rPr lang="en-US" altLang="zh-CN" sz="3200" b="1" i="1">
                            <a:latin typeface="Cambria Math" panose="02040503050406030204" pitchFamily="18" charset="0"/>
                          </a:rPr>
                        </m:ctrlPr>
                      </m:sSupPr>
                      <m:e>
                        <m:r>
                          <a:rPr lang="en-US" altLang="zh-CN" sz="3200" b="1" i="1">
                            <a:latin typeface="Cambria Math" panose="02040503050406030204" pitchFamily="18" charset="0"/>
                          </a:rPr>
                          <m:t>𝒆</m:t>
                        </m:r>
                      </m:e>
                      <m:sup>
                        <m:r>
                          <a:rPr lang="en-US" altLang="zh-CN" sz="3200" b="1" i="1">
                            <a:latin typeface="Cambria Math" panose="02040503050406030204" pitchFamily="18" charset="0"/>
                          </a:rPr>
                          <m:t>−</m:t>
                        </m:r>
                      </m:sup>
                    </m:sSup>
                    <m:r>
                      <a:rPr lang="en-US" altLang="zh-CN" sz="3200" b="1" i="1">
                        <a:latin typeface="Cambria Math" panose="02040503050406030204" pitchFamily="18" charset="0"/>
                        <a:ea typeface="Cambria Math" panose="02040503050406030204" pitchFamily="18" charset="0"/>
                      </a:rPr>
                      <m:t>→ </m:t>
                    </m:r>
                    <m:r>
                      <a:rPr lang="en-US" altLang="zh-CN" sz="3200" b="1" i="1">
                        <a:latin typeface="Cambria Math" panose="02040503050406030204" pitchFamily="18" charset="0"/>
                        <a:ea typeface="Cambria Math" panose="02040503050406030204" pitchFamily="18" charset="0"/>
                        <a:sym typeface="Symbol" panose="05050102010706020507" pitchFamily="18" charset="2"/>
                      </a:rPr>
                      <m:t>𝝎</m:t>
                    </m:r>
                    <m:sSub>
                      <m:sSubPr>
                        <m:ctrlPr>
                          <a:rPr lang="en-US" altLang="zh-CN" sz="3200" b="1" i="1">
                            <a:latin typeface="Cambria Math" panose="02040503050406030204" pitchFamily="18" charset="0"/>
                            <a:ea typeface="Cambria Math" panose="02040503050406030204" pitchFamily="18" charset="0"/>
                          </a:rPr>
                        </m:ctrlPr>
                      </m:sSubPr>
                      <m:e>
                        <m:r>
                          <a:rPr lang="zh-CN" altLang="en-US" sz="3200" b="1" i="1">
                            <a:latin typeface="Cambria Math" panose="02040503050406030204" pitchFamily="18" charset="0"/>
                            <a:ea typeface="Cambria Math" panose="02040503050406030204" pitchFamily="18" charset="0"/>
                          </a:rPr>
                          <m:t>𝝌</m:t>
                        </m:r>
                      </m:e>
                      <m:sub>
                        <m:r>
                          <a:rPr lang="en-US" altLang="zh-CN" sz="3200" b="1" i="1">
                            <a:latin typeface="Cambria Math" panose="02040503050406030204" pitchFamily="18" charset="0"/>
                            <a:ea typeface="Cambria Math" panose="02040503050406030204" pitchFamily="18" charset="0"/>
                          </a:rPr>
                          <m:t>𝒄</m:t>
                        </m:r>
                        <m:r>
                          <a:rPr lang="en-US" altLang="zh-CN" sz="3200" b="1" i="1">
                            <a:latin typeface="Cambria Math" panose="02040503050406030204" pitchFamily="18" charset="0"/>
                            <a:ea typeface="Cambria Math" panose="02040503050406030204" pitchFamily="18" charset="0"/>
                          </a:rPr>
                          <m:t>𝟏</m:t>
                        </m:r>
                        <m:r>
                          <a:rPr lang="en-US" altLang="zh-CN" sz="3200" b="1" i="1">
                            <a:latin typeface="Cambria Math" panose="02040503050406030204" pitchFamily="18" charset="0"/>
                            <a:ea typeface="Cambria Math" panose="02040503050406030204" pitchFamily="18" charset="0"/>
                          </a:rPr>
                          <m:t>,</m:t>
                        </m:r>
                        <m:r>
                          <a:rPr lang="en-US" altLang="zh-CN" sz="3200" b="1" i="1">
                            <a:latin typeface="Cambria Math" panose="02040503050406030204" pitchFamily="18" charset="0"/>
                            <a:ea typeface="Cambria Math" panose="02040503050406030204" pitchFamily="18" charset="0"/>
                          </a:rPr>
                          <m:t>𝟐</m:t>
                        </m:r>
                      </m:sub>
                    </m:sSub>
                  </m:oMath>
                </a14:m>
                <a:r>
                  <a:rPr lang="zh-CN" altLang="en-US" sz="3200" dirty="0"/>
                  <a:t> </a:t>
                </a:r>
                <a:r>
                  <a:rPr lang="en-US" altLang="zh-CN" sz="3200" dirty="0"/>
                  <a:t>(</a:t>
                </a:r>
                <a:r>
                  <a:rPr lang="en-US" altLang="zh-CN" sz="3200" b="1" dirty="0"/>
                  <a:t>BAM-00599</a:t>
                </a:r>
                <a:r>
                  <a:rPr lang="en-US" altLang="zh-CN" sz="3200" dirty="0"/>
                  <a:t>)</a:t>
                </a:r>
                <a:endParaRPr lang="zh-CN" altLang="en-US" sz="3200" dirty="0"/>
              </a:p>
            </p:txBody>
          </p:sp>
        </mc:Choice>
        <mc:Fallback>
          <p:sp>
            <p:nvSpPr>
              <p:cNvPr id="2" name="标题 1">
                <a:extLst>
                  <a:ext uri="{FF2B5EF4-FFF2-40B4-BE49-F238E27FC236}">
                    <a16:creationId xmlns:a16="http://schemas.microsoft.com/office/drawing/2014/main" id="{95B4383E-D499-4750-B78B-373D06988C44}"/>
                  </a:ext>
                </a:extLst>
              </p:cNvPr>
              <p:cNvSpPr>
                <a:spLocks noGrp="1" noRot="1" noChangeAspect="1" noMove="1" noResize="1" noEditPoints="1" noAdjustHandles="1" noChangeArrowheads="1" noChangeShapeType="1" noTextEdit="1"/>
              </p:cNvSpPr>
              <p:nvPr>
                <p:ph type="title"/>
              </p:nvPr>
            </p:nvSpPr>
            <p:spPr>
              <a:xfrm>
                <a:off x="0" y="7030"/>
                <a:ext cx="9036496" cy="692696"/>
              </a:xfrm>
              <a:blipFill>
                <a:blip r:embed="rId2"/>
                <a:stretch>
                  <a:fillRect l="-1282" t="-7895" r="-1282" b="-19298"/>
                </a:stretch>
              </a:blipFill>
            </p:spPr>
            <p:txBody>
              <a:bodyPr/>
              <a:lstStyle/>
              <a:p>
                <a:r>
                  <a:rPr lang="zh-CN" altLang="en-US">
                    <a:noFill/>
                  </a:rPr>
                  <a:t> </a:t>
                </a:r>
              </a:p>
            </p:txBody>
          </p:sp>
        </mc:Fallback>
      </mc:AlternateContent>
      <p:sp>
        <p:nvSpPr>
          <p:cNvPr id="3" name="内容占位符 2">
            <a:extLst>
              <a:ext uri="{FF2B5EF4-FFF2-40B4-BE49-F238E27FC236}">
                <a16:creationId xmlns:a16="http://schemas.microsoft.com/office/drawing/2014/main" id="{61FF0A27-2507-45EC-91D2-E1C7B7833810}"/>
              </a:ext>
            </a:extLst>
          </p:cNvPr>
          <p:cNvSpPr>
            <a:spLocks noGrp="1"/>
          </p:cNvSpPr>
          <p:nvPr>
            <p:ph idx="1"/>
          </p:nvPr>
        </p:nvSpPr>
        <p:spPr>
          <a:xfrm>
            <a:off x="17240" y="699726"/>
            <a:ext cx="9108504" cy="1972815"/>
          </a:xfrm>
        </p:spPr>
        <p:txBody>
          <a:bodyPr/>
          <a:lstStyle/>
          <a:p>
            <a:r>
              <a:rPr lang="zh-CN" altLang="en-US" sz="2400" b="1" dirty="0">
                <a:solidFill>
                  <a:srgbClr val="FF0000"/>
                </a:solidFill>
                <a:latin typeface="楷体" panose="02010609060101010101" pitchFamily="49" charset="-122"/>
                <a:ea typeface="楷体" panose="02010609060101010101" pitchFamily="49" charset="-122"/>
              </a:rPr>
              <a:t>亮点：</a:t>
            </a:r>
            <a:r>
              <a:rPr lang="zh-CN" altLang="en-US" sz="2400" b="1" dirty="0">
                <a:latin typeface="楷体" panose="02010609060101010101" pitchFamily="49" charset="-122"/>
                <a:ea typeface="楷体" panose="02010609060101010101" pitchFamily="49" charset="-122"/>
              </a:rPr>
              <a:t>在两个过程的</a:t>
            </a:r>
            <a:r>
              <a:rPr lang="en-US" altLang="zh-CN" sz="2400" b="1" dirty="0">
                <a:latin typeface="楷体" panose="02010609060101010101" pitchFamily="49" charset="-122"/>
                <a:ea typeface="楷体" panose="02010609060101010101" pitchFamily="49" charset="-122"/>
              </a:rPr>
              <a:t>line shape</a:t>
            </a:r>
            <a:r>
              <a:rPr lang="zh-CN" altLang="en-US" sz="2400" b="1" dirty="0">
                <a:latin typeface="楷体" panose="02010609060101010101" pitchFamily="49" charset="-122"/>
                <a:ea typeface="楷体" panose="02010609060101010101" pitchFamily="49" charset="-122"/>
              </a:rPr>
              <a:t>都发现了疑似结构，其中一个可能是</a:t>
            </a:r>
            <a:r>
              <a:rPr lang="zh-CN" altLang="en-US" sz="2400" b="1" dirty="0">
                <a:latin typeface="楷体" panose="02010609060101010101" pitchFamily="49" charset="-122"/>
                <a:ea typeface="楷体" panose="02010609060101010101" pitchFamily="49" charset="-122"/>
                <a:sym typeface="Symbol" panose="05050102010706020507" pitchFamily="18" charset="2"/>
              </a:rPr>
              <a:t></a:t>
            </a:r>
            <a:r>
              <a:rPr lang="en-US" altLang="zh-CN" sz="2400" b="1" dirty="0">
                <a:latin typeface="楷体" panose="02010609060101010101" pitchFamily="49" charset="-122"/>
                <a:ea typeface="楷体" panose="02010609060101010101" pitchFamily="49" charset="-122"/>
                <a:sym typeface="Symbol" panose="05050102010706020507" pitchFamily="18" charset="2"/>
              </a:rPr>
              <a:t>(4415)</a:t>
            </a:r>
            <a:r>
              <a:rPr lang="zh-CN" altLang="en-US" sz="2400" b="1" dirty="0">
                <a:latin typeface="楷体" panose="02010609060101010101" pitchFamily="49" charset="-122"/>
                <a:ea typeface="楷体" panose="02010609060101010101" pitchFamily="49" charset="-122"/>
                <a:sym typeface="Symbol" panose="05050102010706020507" pitchFamily="18" charset="2"/>
              </a:rPr>
              <a:t>的候选者。</a:t>
            </a:r>
            <a:endParaRPr lang="en-US" altLang="zh-CN" sz="2400" b="1" dirty="0">
              <a:latin typeface="楷体" panose="02010609060101010101" pitchFamily="49" charset="-122"/>
              <a:ea typeface="楷体" panose="02010609060101010101" pitchFamily="49" charset="-122"/>
              <a:sym typeface="Symbol" panose="05050102010706020507" pitchFamily="18" charset="2"/>
            </a:endParaRPr>
          </a:p>
          <a:p>
            <a:r>
              <a:rPr lang="zh-CN" altLang="en-US" sz="2400" b="1" dirty="0">
                <a:latin typeface="楷体" panose="02010609060101010101" pitchFamily="49" charset="-122"/>
                <a:ea typeface="楷体" panose="02010609060101010101" pitchFamily="49" charset="-122"/>
                <a:sym typeface="Symbol" panose="05050102010706020507" pitchFamily="18" charset="2"/>
              </a:rPr>
              <a:t>进展：</a:t>
            </a:r>
            <a:endParaRPr lang="en-US" altLang="zh-CN" sz="2400" b="1" dirty="0">
              <a:latin typeface="楷体" panose="02010609060101010101" pitchFamily="49" charset="-122"/>
              <a:ea typeface="楷体" panose="02010609060101010101" pitchFamily="49" charset="-122"/>
              <a:sym typeface="Symbol" panose="05050102010706020507" pitchFamily="18" charset="2"/>
            </a:endParaRPr>
          </a:p>
          <a:p>
            <a:pPr lvl="1"/>
            <a:r>
              <a:rPr lang="zh-CN" altLang="en-US" sz="2000" b="1" dirty="0">
                <a:latin typeface="楷体" panose="02010609060101010101" pitchFamily="49" charset="-122"/>
                <a:ea typeface="楷体" panose="02010609060101010101" pitchFamily="49" charset="-122"/>
                <a:sym typeface="Symbol" panose="05050102010706020507" pitchFamily="18" charset="2"/>
              </a:rPr>
              <a:t>今年</a:t>
            </a:r>
            <a:r>
              <a:rPr lang="en-US" altLang="zh-CN" sz="2000" b="1" dirty="0">
                <a:latin typeface="楷体" panose="02010609060101010101" pitchFamily="49" charset="-122"/>
                <a:ea typeface="楷体" panose="02010609060101010101" pitchFamily="49" charset="-122"/>
                <a:sym typeface="Symbol" panose="05050102010706020507" pitchFamily="18" charset="2"/>
              </a:rPr>
              <a:t>1</a:t>
            </a:r>
            <a:r>
              <a:rPr lang="zh-CN" altLang="en-US" sz="2000" b="1" dirty="0">
                <a:latin typeface="楷体" panose="02010609060101010101" pitchFamily="49" charset="-122"/>
                <a:ea typeface="楷体" panose="02010609060101010101" pitchFamily="49" charset="-122"/>
                <a:sym typeface="Symbol" panose="05050102010706020507" pitchFamily="18" charset="2"/>
              </a:rPr>
              <a:t>月份投稿</a:t>
            </a:r>
            <a:r>
              <a:rPr lang="en-US" altLang="zh-CN" sz="2000" b="1" dirty="0">
                <a:latin typeface="楷体" panose="02010609060101010101" pitchFamily="49" charset="-122"/>
                <a:ea typeface="楷体" panose="02010609060101010101" pitchFamily="49" charset="-122"/>
                <a:sym typeface="Symbol" panose="05050102010706020507" pitchFamily="18" charset="2"/>
              </a:rPr>
              <a:t>PRL</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r>
              <a:rPr lang="en-US" altLang="zh-CN" sz="2000" b="1" dirty="0">
                <a:latin typeface="楷体" panose="02010609060101010101" pitchFamily="49" charset="-122"/>
                <a:ea typeface="楷体" panose="02010609060101010101" pitchFamily="49" charset="-122"/>
                <a:sym typeface="Symbol" panose="05050102010706020507" pitchFamily="18" charset="2"/>
              </a:rPr>
              <a:t>3</a:t>
            </a:r>
            <a:r>
              <a:rPr lang="zh-CN" altLang="en-US" sz="2000" b="1" dirty="0">
                <a:latin typeface="楷体" panose="02010609060101010101" pitchFamily="49" charset="-122"/>
                <a:ea typeface="楷体" panose="02010609060101010101" pitchFamily="49" charset="-122"/>
                <a:sym typeface="Symbol" panose="05050102010706020507" pitchFamily="18" charset="2"/>
              </a:rPr>
              <a:t>月份被接收，</a:t>
            </a:r>
            <a:r>
              <a:rPr lang="en-US" altLang="zh-CN" sz="2000" b="1" dirty="0">
                <a:latin typeface="楷体" panose="02010609060101010101" pitchFamily="49" charset="-122"/>
                <a:ea typeface="楷体" panose="02010609060101010101" pitchFamily="49" charset="-122"/>
                <a:sym typeface="Symbol" panose="05050102010706020507" pitchFamily="18" charset="2"/>
              </a:rPr>
              <a:t>6</a:t>
            </a:r>
            <a:r>
              <a:rPr lang="zh-CN" altLang="en-US" sz="2000" b="1" dirty="0">
                <a:latin typeface="楷体" panose="02010609060101010101" pitchFamily="49" charset="-122"/>
                <a:ea typeface="楷体" panose="02010609060101010101" pitchFamily="49" charset="-122"/>
                <a:sym typeface="Symbol" panose="05050102010706020507" pitchFamily="18" charset="2"/>
              </a:rPr>
              <a:t>月发表，</a:t>
            </a:r>
            <a:r>
              <a:rPr lang="en-US" altLang="zh-CN" sz="2000" b="1" dirty="0">
                <a:solidFill>
                  <a:srgbClr val="FF0000"/>
                </a:solidFill>
                <a:latin typeface="楷体" panose="02010609060101010101" pitchFamily="49" charset="-122"/>
                <a:ea typeface="楷体" panose="02010609060101010101" pitchFamily="49" charset="-122"/>
                <a:sym typeface="Symbol" panose="05050102010706020507" pitchFamily="18" charset="2"/>
              </a:rPr>
              <a:t>PRL132,161901(2024)</a:t>
            </a:r>
            <a:r>
              <a:rPr lang="en-US" altLang="zh-CN" sz="2000" b="1" dirty="0">
                <a:latin typeface="楷体" panose="02010609060101010101" pitchFamily="49" charset="-122"/>
                <a:ea typeface="楷体" panose="02010609060101010101" pitchFamily="49" charset="-122"/>
                <a:sym typeface="Symbol" panose="05050102010706020507" pitchFamily="18" charset="2"/>
              </a:rPr>
              <a:t> </a:t>
            </a:r>
            <a:r>
              <a:rPr lang="zh-CN" altLang="en-US" sz="2000" b="1" dirty="0">
                <a:latin typeface="楷体" panose="02010609060101010101" pitchFamily="49" charset="-122"/>
                <a:ea typeface="楷体" panose="02010609060101010101" pitchFamily="49" charset="-122"/>
                <a:sym typeface="Symbol" panose="05050102010706020507" pitchFamily="18" charset="2"/>
              </a:rPr>
              <a:t>。</a:t>
            </a:r>
            <a:endParaRPr lang="zh-CN" altLang="en-US" sz="2000" b="1" dirty="0">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7" name="标题 1">
                <a:extLst>
                  <a:ext uri="{FF2B5EF4-FFF2-40B4-BE49-F238E27FC236}">
                    <a16:creationId xmlns:a16="http://schemas.microsoft.com/office/drawing/2014/main" id="{D7529D8F-1FA4-4598-95A0-BB97774038C9}"/>
                  </a:ext>
                </a:extLst>
              </p:cNvPr>
              <p:cNvSpPr txBox="1">
                <a:spLocks/>
              </p:cNvSpPr>
              <p:nvPr/>
            </p:nvSpPr>
            <p:spPr bwMode="auto">
              <a:xfrm>
                <a:off x="17240" y="2776939"/>
                <a:ext cx="9108504" cy="652061"/>
              </a:xfrm>
              <a:prstGeom prst="rect">
                <a:avLst/>
              </a:prstGeom>
              <a:solidFill>
                <a:srgbClr val="92D050"/>
              </a:solid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a:lstStyle>
              <a:p>
                <a:pPr algn="l"/>
                <a:r>
                  <a:rPr lang="en-US" altLang="zh-CN" sz="3200" b="1" kern="0" baseline="0" dirty="0">
                    <a:latin typeface="KaiTi" panose="02010609060101010101" pitchFamily="49" charset="-122"/>
                    <a:ea typeface="KaiTi" panose="02010609060101010101" pitchFamily="49" charset="-122"/>
                  </a:rPr>
                  <a:t>3.</a:t>
                </a:r>
                <a:r>
                  <a:rPr lang="zh-CN" altLang="en-US" sz="3200" b="1" kern="0" baseline="0" dirty="0">
                    <a:latin typeface="KaiTi" panose="02010609060101010101" pitchFamily="49" charset="-122"/>
                    <a:ea typeface="KaiTi" panose="02010609060101010101" pitchFamily="49" charset="-122"/>
                  </a:rPr>
                  <a:t> </a:t>
                </a:r>
                <a14:m>
                  <m:oMath xmlns:m="http://schemas.openxmlformats.org/officeDocument/2006/math">
                    <m:sSup>
                      <m:sSupPr>
                        <m:ctrlPr>
                          <a:rPr lang="ar-AE" altLang="zh-CN" sz="3200" b="1" i="1" baseline="0">
                            <a:latin typeface="Cambria Math" panose="02040503050406030204" pitchFamily="18" charset="0"/>
                            <a:cs typeface="Cambria Math" panose="02040503050406030204" pitchFamily="18" charset="0"/>
                          </a:rPr>
                        </m:ctrlPr>
                      </m:sSupPr>
                      <m:e>
                        <m:r>
                          <a:rPr lang="en-US" altLang="ar-AE" sz="3200" b="1" i="1" baseline="0">
                            <a:latin typeface="Cambria Math" panose="02040503050406030204" pitchFamily="18" charset="0"/>
                            <a:cs typeface="Cambria Math" panose="02040503050406030204" pitchFamily="18" charset="0"/>
                          </a:rPr>
                          <m:t>𝒆</m:t>
                        </m:r>
                      </m:e>
                      <m:sup>
                        <m:r>
                          <a:rPr lang="en-US" altLang="ar-AE" sz="3200" b="1" i="1" baseline="0">
                            <a:latin typeface="Cambria Math" panose="02040503050406030204" pitchFamily="18" charset="0"/>
                            <a:cs typeface="Cambria Math" panose="02040503050406030204" pitchFamily="18" charset="0"/>
                          </a:rPr>
                          <m:t>+</m:t>
                        </m:r>
                      </m:sup>
                    </m:sSup>
                    <m:sSup>
                      <m:sSupPr>
                        <m:ctrlPr>
                          <a:rPr lang="ar-AE" altLang="zh-CN" sz="3200" b="1" i="1" baseline="0">
                            <a:latin typeface="Cambria Math" panose="02040503050406030204" pitchFamily="18" charset="0"/>
                            <a:cs typeface="Cambria Math" panose="02040503050406030204" pitchFamily="18" charset="0"/>
                          </a:rPr>
                        </m:ctrlPr>
                      </m:sSupPr>
                      <m:e>
                        <m:r>
                          <a:rPr lang="en-US" altLang="ar-AE" sz="3200" b="1" i="1" baseline="0">
                            <a:latin typeface="Cambria Math" panose="02040503050406030204" pitchFamily="18" charset="0"/>
                            <a:cs typeface="Cambria Math" panose="02040503050406030204" pitchFamily="18" charset="0"/>
                          </a:rPr>
                          <m:t>𝒆</m:t>
                        </m:r>
                      </m:e>
                      <m:sup>
                        <m:r>
                          <a:rPr lang="en-US" altLang="ar-AE" sz="3200" b="1" i="1" baseline="0">
                            <a:latin typeface="Cambria Math" panose="02040503050406030204" pitchFamily="18" charset="0"/>
                            <a:cs typeface="Cambria Math" panose="02040503050406030204" pitchFamily="18" charset="0"/>
                          </a:rPr>
                          <m:t>−</m:t>
                        </m:r>
                      </m:sup>
                    </m:sSup>
                    <m:r>
                      <a:rPr lang="ar-AE" altLang="zh-CN" sz="3200" b="1" i="1" baseline="0">
                        <a:latin typeface="Cambria Math" panose="02040503050406030204" pitchFamily="18" charset="0"/>
                        <a:cs typeface="Times New Roman" panose="02020603050405020304"/>
                      </a:rPr>
                      <m:t>→</m:t>
                    </m:r>
                    <m:r>
                      <a:rPr lang="en-US" altLang="zh-CN" sz="3200" b="1" i="1" baseline="0">
                        <a:latin typeface="Cambria Math" panose="02040503050406030204" pitchFamily="18" charset="0"/>
                        <a:cs typeface="Times New Roman" panose="02020603050405020304"/>
                      </a:rPr>
                      <m:t>𝜩</m:t>
                    </m:r>
                    <m:sSup>
                      <m:sSupPr>
                        <m:ctrlPr>
                          <a:rPr lang="en-US" altLang="zh-CN" sz="3200" b="1" i="1" baseline="0">
                            <a:latin typeface="Cambria Math" panose="02040503050406030204" pitchFamily="18" charset="0"/>
                            <a:cs typeface="Times New Roman" panose="02020603050405020304"/>
                          </a:rPr>
                        </m:ctrlPr>
                      </m:sSupPr>
                      <m:e>
                        <m:d>
                          <m:dPr>
                            <m:ctrlPr>
                              <a:rPr lang="en-US" altLang="zh-CN" sz="3200" b="1" i="1" baseline="0">
                                <a:latin typeface="Cambria Math" panose="02040503050406030204" pitchFamily="18" charset="0"/>
                                <a:cs typeface="Times New Roman" panose="02020603050405020304"/>
                              </a:rPr>
                            </m:ctrlPr>
                          </m:dPr>
                          <m:e>
                            <m:r>
                              <a:rPr lang="en-US" altLang="zh-CN" sz="3200" b="1" i="1" baseline="0">
                                <a:latin typeface="Cambria Math" panose="02040503050406030204" pitchFamily="18" charset="0"/>
                                <a:cs typeface="Times New Roman" panose="02020603050405020304"/>
                              </a:rPr>
                              <m:t>𝟏𝟓𝟑𝟎</m:t>
                            </m:r>
                          </m:e>
                        </m:d>
                      </m:e>
                      <m:sup>
                        <m:r>
                          <a:rPr lang="en-US" altLang="zh-CN" sz="3200" b="1" i="1" baseline="0">
                            <a:latin typeface="Cambria Math" panose="02040503050406030204" pitchFamily="18" charset="0"/>
                            <a:cs typeface="Times New Roman" panose="02020603050405020304"/>
                          </a:rPr>
                          <m:t>𝟎</m:t>
                        </m:r>
                      </m:sup>
                    </m:sSup>
                    <m:sSup>
                      <m:sSupPr>
                        <m:ctrlPr>
                          <a:rPr lang="en-US" altLang="zh-CN" sz="3200" b="1" i="1" baseline="0">
                            <a:latin typeface="Cambria Math" panose="02040503050406030204" pitchFamily="18" charset="0"/>
                            <a:cs typeface="Times New Roman" panose="02020603050405020304"/>
                          </a:rPr>
                        </m:ctrlPr>
                      </m:sSupPr>
                      <m:e>
                        <m:acc>
                          <m:accPr>
                            <m:chr m:val="̅"/>
                            <m:ctrlPr>
                              <a:rPr lang="en-US" altLang="zh-CN" sz="3200" b="1" i="1" baseline="0">
                                <a:latin typeface="Cambria Math" panose="02040503050406030204" pitchFamily="18" charset="0"/>
                                <a:cs typeface="Times New Roman" panose="02020603050405020304"/>
                              </a:rPr>
                            </m:ctrlPr>
                          </m:accPr>
                          <m:e>
                            <m:r>
                              <a:rPr lang="en-US" altLang="zh-CN" sz="3200" b="1" i="1" baseline="0">
                                <a:latin typeface="Cambria Math" panose="02040503050406030204" pitchFamily="18" charset="0"/>
                                <a:cs typeface="Times New Roman" panose="02020603050405020304"/>
                              </a:rPr>
                              <m:t>𝜩</m:t>
                            </m:r>
                          </m:e>
                        </m:acc>
                      </m:e>
                      <m:sup>
                        <m:r>
                          <a:rPr lang="en-US" altLang="zh-CN" sz="3200" b="1" i="1" baseline="0">
                            <a:latin typeface="Cambria Math" panose="02040503050406030204" pitchFamily="18" charset="0"/>
                            <a:cs typeface="Times New Roman" panose="02020603050405020304"/>
                          </a:rPr>
                          <m:t>𝟎</m:t>
                        </m:r>
                      </m:sup>
                    </m:sSup>
                    <m:r>
                      <a:rPr lang="en-US" altLang="zh-CN" sz="3200" b="1" i="1" spc="-50" baseline="0" dirty="0">
                        <a:latin typeface="Cambria Math" panose="02040503050406030204" pitchFamily="18" charset="0"/>
                        <a:cs typeface="Times New Roman" panose="02020603050405020304"/>
                      </a:rPr>
                      <m:t>+</m:t>
                    </m:r>
                    <m:r>
                      <a:rPr lang="en-US" altLang="zh-CN" sz="3200" b="1" i="1" spc="-50" baseline="0" dirty="0">
                        <a:latin typeface="Cambria Math" panose="02040503050406030204" pitchFamily="18" charset="0"/>
                        <a:cs typeface="Times New Roman" panose="02020603050405020304"/>
                      </a:rPr>
                      <m:t>𝒄</m:t>
                    </m:r>
                    <m:r>
                      <a:rPr lang="en-US" altLang="zh-CN" sz="3200" b="1" i="1" spc="-50" baseline="0" dirty="0">
                        <a:latin typeface="Cambria Math" panose="02040503050406030204" pitchFamily="18" charset="0"/>
                        <a:cs typeface="Times New Roman" panose="02020603050405020304"/>
                      </a:rPr>
                      <m:t>.</m:t>
                    </m:r>
                    <m:r>
                      <a:rPr lang="en-US" altLang="zh-CN" sz="3200" b="1" i="1" spc="-50" baseline="0" dirty="0">
                        <a:latin typeface="Cambria Math" panose="02040503050406030204" pitchFamily="18" charset="0"/>
                        <a:cs typeface="Times New Roman" panose="02020603050405020304"/>
                      </a:rPr>
                      <m:t>𝒄</m:t>
                    </m:r>
                    <m:r>
                      <a:rPr lang="en-US" altLang="zh-CN" sz="3200" b="1" i="1" kern="0" baseline="0" smtClean="0">
                        <a:latin typeface="Cambria Math" panose="02040503050406030204" pitchFamily="18" charset="0"/>
                      </a:rPr>
                      <m:t> </m:t>
                    </m:r>
                  </m:oMath>
                </a14:m>
                <a:r>
                  <a:rPr lang="en-US" altLang="zh-CN" sz="3200" b="1" kern="0" baseline="0" dirty="0">
                    <a:latin typeface="楷体" panose="02010609060101010101" pitchFamily="49" charset="-122"/>
                    <a:ea typeface="楷体" panose="02010609060101010101" pitchFamily="49" charset="-122"/>
                  </a:rPr>
                  <a:t>(</a:t>
                </a:r>
                <a:r>
                  <a:rPr lang="en-US" altLang="zh-CN" sz="3200" b="1" kern="0" baseline="0" dirty="0">
                    <a:solidFill>
                      <a:srgbClr val="FF0000"/>
                    </a:solidFill>
                    <a:latin typeface="楷体" panose="02010609060101010101" pitchFamily="49" charset="-122"/>
                    <a:ea typeface="楷体" panose="02010609060101010101" pitchFamily="49" charset="-122"/>
                  </a:rPr>
                  <a:t>new, </a:t>
                </a:r>
                <a:r>
                  <a:rPr lang="en-US" altLang="zh-CN" sz="3200" b="1" kern="0" baseline="0" dirty="0">
                    <a:latin typeface="楷体" panose="02010609060101010101" pitchFamily="49" charset="-122"/>
                    <a:ea typeface="楷体" panose="02010609060101010101" pitchFamily="49" charset="-122"/>
                  </a:rPr>
                  <a:t>BAM00924</a:t>
                </a:r>
                <a:r>
                  <a:rPr lang="en-US" altLang="zh-CN" sz="3600" b="1" kern="0" baseline="0" dirty="0">
                    <a:latin typeface="楷体" panose="02010609060101010101" pitchFamily="49" charset="-122"/>
                    <a:ea typeface="楷体" panose="02010609060101010101" pitchFamily="49" charset="-122"/>
                  </a:rPr>
                  <a:t>)</a:t>
                </a:r>
                <a:endParaRPr lang="zh-CN" altLang="en-US" sz="3600" kern="0" baseline="0" dirty="0"/>
              </a:p>
            </p:txBody>
          </p:sp>
        </mc:Choice>
        <mc:Fallback>
          <p:sp>
            <p:nvSpPr>
              <p:cNvPr id="7" name="标题 1">
                <a:extLst>
                  <a:ext uri="{FF2B5EF4-FFF2-40B4-BE49-F238E27FC236}">
                    <a16:creationId xmlns:a16="http://schemas.microsoft.com/office/drawing/2014/main" id="{D7529D8F-1FA4-4598-95A0-BB97774038C9}"/>
                  </a:ext>
                </a:extLst>
              </p:cNvPr>
              <p:cNvSpPr txBox="1">
                <a:spLocks noRot="1" noChangeAspect="1" noMove="1" noResize="1" noEditPoints="1" noAdjustHandles="1" noChangeArrowheads="1" noChangeShapeType="1" noTextEdit="1"/>
              </p:cNvSpPr>
              <p:nvPr/>
            </p:nvSpPr>
            <p:spPr bwMode="auto">
              <a:xfrm>
                <a:off x="17240" y="2776939"/>
                <a:ext cx="9108504" cy="652061"/>
              </a:xfrm>
              <a:prstGeom prst="rect">
                <a:avLst/>
              </a:prstGeom>
              <a:blipFill>
                <a:blip r:embed="rId3"/>
                <a:stretch>
                  <a:fillRect l="-1740" t="-16822" b="-3177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8" name="内容占位符 2">
            <a:extLst>
              <a:ext uri="{FF2B5EF4-FFF2-40B4-BE49-F238E27FC236}">
                <a16:creationId xmlns:a16="http://schemas.microsoft.com/office/drawing/2014/main" id="{7337FE6C-9AD9-40E2-937E-893B54071D28}"/>
              </a:ext>
            </a:extLst>
          </p:cNvPr>
          <p:cNvSpPr txBox="1">
            <a:spLocks/>
          </p:cNvSpPr>
          <p:nvPr/>
        </p:nvSpPr>
        <p:spPr bwMode="auto">
          <a:xfrm>
            <a:off x="8160" y="3555958"/>
            <a:ext cx="9144000" cy="953162"/>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r>
              <a:rPr lang="zh-CN" altLang="en-US" sz="2200" b="1" kern="0" baseline="0" dirty="0">
                <a:solidFill>
                  <a:srgbClr val="0000FF"/>
                </a:solidFill>
                <a:latin typeface="楷体" panose="02010609060101010101" pitchFamily="49" charset="-122"/>
                <a:ea typeface="楷体" panose="02010609060101010101" pitchFamily="49" charset="-122"/>
              </a:rPr>
              <a:t>亮点：首次看到</a:t>
            </a:r>
            <a:r>
              <a:rPr lang="zh-CN" altLang="en-US" sz="2200" b="1" kern="0" baseline="0" dirty="0">
                <a:solidFill>
                  <a:srgbClr val="0000FF"/>
                </a:solidFill>
                <a:latin typeface="楷体" panose="02010609060101010101" pitchFamily="49" charset="-122"/>
                <a:ea typeface="楷体" panose="02010609060101010101" pitchFamily="49" charset="-122"/>
                <a:sym typeface="Symbol" panose="05050102010706020507" pitchFamily="18" charset="2"/>
              </a:rPr>
              <a:t></a:t>
            </a:r>
            <a:r>
              <a:rPr lang="en-US" altLang="zh-CN" sz="2200" b="1" kern="0" baseline="0" dirty="0">
                <a:solidFill>
                  <a:srgbClr val="0000FF"/>
                </a:solidFill>
                <a:latin typeface="楷体" panose="02010609060101010101" pitchFamily="49" charset="-122"/>
                <a:ea typeface="楷体" panose="02010609060101010101" pitchFamily="49" charset="-122"/>
                <a:sym typeface="Symbol" panose="05050102010706020507" pitchFamily="18" charset="2"/>
              </a:rPr>
              <a:t>(3770)</a:t>
            </a:r>
            <a:r>
              <a:rPr lang="zh-CN" altLang="en-US" sz="2200" b="1" kern="0" baseline="0" dirty="0">
                <a:solidFill>
                  <a:srgbClr val="0000FF"/>
                </a:solidFill>
                <a:latin typeface="楷体" panose="02010609060101010101" pitchFamily="49" charset="-122"/>
                <a:ea typeface="楷体" panose="02010609060101010101" pitchFamily="49" charset="-122"/>
                <a:sym typeface="Symbol" panose="05050102010706020507" pitchFamily="18" charset="2"/>
              </a:rPr>
              <a:t>衰变到非对称重子对末态的</a:t>
            </a:r>
            <a:r>
              <a:rPr lang="en-US" altLang="zh-CN" sz="2200" b="1" kern="0" baseline="0" dirty="0">
                <a:solidFill>
                  <a:srgbClr val="0000FF"/>
                </a:solidFill>
                <a:latin typeface="楷体" panose="02010609060101010101" pitchFamily="49" charset="-122"/>
                <a:ea typeface="楷体" panose="02010609060101010101" pitchFamily="49" charset="-122"/>
                <a:sym typeface="Symbol" panose="05050102010706020507" pitchFamily="18" charset="2"/>
              </a:rPr>
              <a:t>non-DD</a:t>
            </a:r>
            <a:r>
              <a:rPr lang="zh-CN" altLang="en-US" sz="2200" b="1" kern="0" baseline="0" dirty="0">
                <a:solidFill>
                  <a:srgbClr val="0000FF"/>
                </a:solidFill>
                <a:latin typeface="楷体" panose="02010609060101010101" pitchFamily="49" charset="-122"/>
                <a:ea typeface="楷体" panose="02010609060101010101" pitchFamily="49" charset="-122"/>
                <a:sym typeface="Symbol" panose="05050102010706020507" pitchFamily="18" charset="2"/>
              </a:rPr>
              <a:t>信号</a:t>
            </a:r>
            <a:r>
              <a:rPr lang="en-US" altLang="zh-CN" sz="2200" b="1" kern="0" baseline="0" dirty="0">
                <a:latin typeface="楷体" panose="02010609060101010101" pitchFamily="49" charset="-122"/>
                <a:ea typeface="楷体" panose="02010609060101010101" pitchFamily="49" charset="-122"/>
                <a:sym typeface="Symbol" panose="05050102010706020507" pitchFamily="18" charset="2"/>
              </a:rPr>
              <a:t>,</a:t>
            </a:r>
            <a:r>
              <a:rPr lang="en-US" altLang="zh-CN" sz="2200" b="1" kern="0" baseline="0" dirty="0">
                <a:solidFill>
                  <a:srgbClr val="FF0000"/>
                </a:solidFill>
                <a:latin typeface="楷体" panose="02010609060101010101" pitchFamily="49" charset="-122"/>
                <a:ea typeface="楷体" panose="02010609060101010101" pitchFamily="49" charset="-122"/>
                <a:sym typeface="Symbol" panose="05050102010706020507" pitchFamily="18" charset="2"/>
              </a:rPr>
              <a:t>5.7</a:t>
            </a:r>
            <a:endParaRPr lang="en-US" altLang="zh-CN" sz="2200" b="1" kern="0" baseline="0"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Char char="•"/>
            </a:pPr>
            <a:r>
              <a:rPr lang="zh-CN" altLang="en-US" sz="2200" b="1" kern="0" baseline="0" dirty="0">
                <a:latin typeface="楷体" panose="02010609060101010101" pitchFamily="49" charset="-122"/>
                <a:ea typeface="楷体" panose="02010609060101010101" pitchFamily="49" charset="-122"/>
              </a:rPr>
              <a:t>进展：去年在组会报告，</a:t>
            </a:r>
            <a:r>
              <a:rPr lang="en-US" altLang="zh-CN" sz="2200" b="1" kern="0" baseline="0" dirty="0">
                <a:latin typeface="楷体" panose="02010609060101010101" pitchFamily="49" charset="-122"/>
                <a:ea typeface="楷体" panose="02010609060101010101" pitchFamily="49" charset="-122"/>
              </a:rPr>
              <a:t>9</a:t>
            </a:r>
            <a:r>
              <a:rPr lang="zh-CN" altLang="en-US" sz="2200" b="1" kern="0" baseline="0" dirty="0">
                <a:latin typeface="楷体" panose="02010609060101010101" pitchFamily="49" charset="-122"/>
                <a:ea typeface="楷体" panose="02010609060101010101" pitchFamily="49" charset="-122"/>
              </a:rPr>
              <a:t>月份</a:t>
            </a:r>
            <a:r>
              <a:rPr lang="en-US" altLang="zh-CN" sz="2200" b="1" kern="0" baseline="0" dirty="0">
                <a:latin typeface="楷体" panose="02010609060101010101" pitchFamily="49" charset="-122"/>
                <a:ea typeface="楷体" panose="02010609060101010101" pitchFamily="49" charset="-122"/>
              </a:rPr>
              <a:t>PS</a:t>
            </a:r>
            <a:r>
              <a:rPr lang="zh-CN" altLang="en-US" sz="2200" b="1" kern="0" baseline="0" dirty="0">
                <a:latin typeface="楷体" panose="02010609060101010101" pitchFamily="49" charset="-122"/>
                <a:ea typeface="楷体" panose="02010609060101010101" pitchFamily="49" charset="-122"/>
              </a:rPr>
              <a:t>报告，这个月进</a:t>
            </a:r>
            <a:r>
              <a:rPr lang="en-US" altLang="zh-CN" sz="2200" b="1" kern="0" baseline="0" dirty="0">
                <a:latin typeface="楷体" panose="02010609060101010101" pitchFamily="49" charset="-122"/>
                <a:ea typeface="楷体" panose="02010609060101010101" pitchFamily="49" charset="-122"/>
              </a:rPr>
              <a:t>memo.</a:t>
            </a:r>
          </a:p>
        </p:txBody>
      </p:sp>
      <p:pic>
        <p:nvPicPr>
          <p:cNvPr id="4" name="图片 3">
            <a:extLst>
              <a:ext uri="{FF2B5EF4-FFF2-40B4-BE49-F238E27FC236}">
                <a16:creationId xmlns:a16="http://schemas.microsoft.com/office/drawing/2014/main" id="{E7C572F8-4D49-4FD9-9878-C9E7318F5226}"/>
              </a:ext>
            </a:extLst>
          </p:cNvPr>
          <p:cNvPicPr>
            <a:picLocks noChangeAspect="1"/>
          </p:cNvPicPr>
          <p:nvPr/>
        </p:nvPicPr>
        <p:blipFill rotWithShape="1">
          <a:blip r:embed="rId4"/>
          <a:srcRect t="5819" r="2327"/>
          <a:stretch/>
        </p:blipFill>
        <p:spPr>
          <a:xfrm>
            <a:off x="467544" y="4494563"/>
            <a:ext cx="2952328" cy="2280361"/>
          </a:xfrm>
          <a:prstGeom prst="rect">
            <a:avLst/>
          </a:prstGeom>
        </p:spPr>
      </p:pic>
      <p:pic>
        <p:nvPicPr>
          <p:cNvPr id="5" name="图片 4">
            <a:extLst>
              <a:ext uri="{FF2B5EF4-FFF2-40B4-BE49-F238E27FC236}">
                <a16:creationId xmlns:a16="http://schemas.microsoft.com/office/drawing/2014/main" id="{D67474B2-6934-4BBD-9058-CE4084B36B3B}"/>
              </a:ext>
            </a:extLst>
          </p:cNvPr>
          <p:cNvPicPr>
            <a:picLocks noChangeAspect="1"/>
          </p:cNvPicPr>
          <p:nvPr/>
        </p:nvPicPr>
        <p:blipFill rotWithShape="1">
          <a:blip r:embed="rId5"/>
          <a:srcRect t="3737"/>
          <a:stretch/>
        </p:blipFill>
        <p:spPr>
          <a:xfrm>
            <a:off x="4788024" y="4581128"/>
            <a:ext cx="2736304" cy="2107232"/>
          </a:xfrm>
          <a:prstGeom prst="rect">
            <a:avLst/>
          </a:prstGeom>
        </p:spPr>
      </p:pic>
      <p:sp>
        <p:nvSpPr>
          <p:cNvPr id="6" name="椭圆 5">
            <a:extLst>
              <a:ext uri="{FF2B5EF4-FFF2-40B4-BE49-F238E27FC236}">
                <a16:creationId xmlns:a16="http://schemas.microsoft.com/office/drawing/2014/main" id="{6BB0FE0C-A6C8-4A33-87D3-1F1D9B2FBF4B}"/>
              </a:ext>
            </a:extLst>
          </p:cNvPr>
          <p:cNvSpPr/>
          <p:nvPr/>
        </p:nvSpPr>
        <p:spPr bwMode="auto">
          <a:xfrm>
            <a:off x="5436096" y="5263988"/>
            <a:ext cx="432048" cy="78505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charset="0"/>
              <a:ea typeface="宋体" pitchFamily="2" charset="-122"/>
            </a:endParaRPr>
          </a:p>
        </p:txBody>
      </p:sp>
      <p:sp>
        <p:nvSpPr>
          <p:cNvPr id="9" name="椭圆 8">
            <a:extLst>
              <a:ext uri="{FF2B5EF4-FFF2-40B4-BE49-F238E27FC236}">
                <a16:creationId xmlns:a16="http://schemas.microsoft.com/office/drawing/2014/main" id="{1596B7FB-1D37-4F00-8FE2-AA6998E8CA84}"/>
              </a:ext>
            </a:extLst>
          </p:cNvPr>
          <p:cNvSpPr/>
          <p:nvPr/>
        </p:nvSpPr>
        <p:spPr bwMode="auto">
          <a:xfrm>
            <a:off x="1619672" y="5229200"/>
            <a:ext cx="550209" cy="785058"/>
          </a:xfrm>
          <a:prstGeom prst="ellipse">
            <a:avLst/>
          </a:prstGeom>
          <a:noFill/>
          <a:ln w="28575"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399147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640"/>
            <a:ext cx="8435280" cy="850106"/>
          </a:xfrm>
          <a:solidFill>
            <a:srgbClr val="92D050"/>
          </a:solidFill>
        </p:spPr>
        <p:txBody>
          <a:bodyPr/>
          <a:lstStyle/>
          <a:p>
            <a:r>
              <a:rPr lang="zh-CN" altLang="en-US" b="1" dirty="0">
                <a:latin typeface="楷体" panose="02010609060101010101" pitchFamily="49" charset="-122"/>
                <a:ea typeface="楷体" panose="02010609060101010101" pitchFamily="49" charset="-122"/>
              </a:rPr>
              <a:t>隐粲偶素、轻强子谱（</a:t>
            </a:r>
            <a:r>
              <a:rPr lang="en-US" altLang="zh-CN" b="1" dirty="0">
                <a:solidFill>
                  <a:srgbClr val="FF0000"/>
                </a:solidFill>
                <a:latin typeface="楷体" panose="02010609060101010101" pitchFamily="49" charset="-122"/>
                <a:ea typeface="楷体" panose="02010609060101010101" pitchFamily="49" charset="-122"/>
                <a:sym typeface="Symbol" panose="05050102010706020507" pitchFamily="18" charset="2"/>
              </a:rPr>
              <a:t>&gt;</a:t>
            </a:r>
            <a:r>
              <a:rPr lang="en-US" altLang="zh-CN" b="1" dirty="0">
                <a:solidFill>
                  <a:srgbClr val="FF0000"/>
                </a:solidFill>
                <a:latin typeface="楷体" panose="02010609060101010101" pitchFamily="49" charset="-122"/>
                <a:ea typeface="楷体" panose="02010609060101010101" pitchFamily="49" charset="-122"/>
              </a:rPr>
              <a:t>20</a:t>
            </a:r>
            <a:r>
              <a:rPr lang="zh-CN" altLang="en-US" b="1" dirty="0">
                <a:solidFill>
                  <a:srgbClr val="FF0000"/>
                </a:solidFill>
                <a:latin typeface="楷体" panose="02010609060101010101" pitchFamily="49" charset="-122"/>
                <a:ea typeface="楷体" panose="02010609060101010101" pitchFamily="49" charset="-122"/>
              </a:rPr>
              <a:t>分析</a:t>
            </a:r>
            <a:r>
              <a:rPr lang="zh-CN" altLang="en-US" b="1" dirty="0">
                <a:latin typeface="楷体" panose="02010609060101010101" pitchFamily="49" charset="-122"/>
                <a:ea typeface="楷体" panose="02010609060101010101" pitchFamily="49" charset="-122"/>
              </a:rPr>
              <a:t>）</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B313F43-FB26-4BF5-8BA3-D678D0F1CAB6}"/>
                  </a:ext>
                </a:extLst>
              </p:cNvPr>
              <p:cNvSpPr>
                <a:spLocks noGrp="1"/>
              </p:cNvSpPr>
              <p:nvPr>
                <p:ph idx="1"/>
              </p:nvPr>
            </p:nvSpPr>
            <p:spPr>
              <a:xfrm>
                <a:off x="35496" y="1038746"/>
                <a:ext cx="9001000" cy="5342582"/>
              </a:xfrm>
            </p:spPr>
            <p:txBody>
              <a:bodyPr/>
              <a:lstStyle/>
              <a:p>
                <a:pPr marL="514350" indent="-514350">
                  <a:buFont typeface="+mj-lt"/>
                  <a:buAutoNum type="arabicPeriod"/>
                </a:pPr>
                <a:r>
                  <a:rPr lang="en-US" altLang="zh-CN" sz="1600" b="1" dirty="0"/>
                  <a:t>J/</a:t>
                </a:r>
                <a:r>
                  <a:rPr lang="en-US" altLang="zh-CN" sz="1600" b="1" dirty="0">
                    <a:sym typeface="Symbol" panose="05050102010706020507" pitchFamily="18" charset="2"/>
                  </a:rPr>
                  <a:t>,(3686)(in progress  </a:t>
                </a:r>
                <a:r>
                  <a:rPr lang="en-US" altLang="zh-CN" sz="1600" b="1" dirty="0">
                    <a:solidFill>
                      <a:srgbClr val="0000FF"/>
                    </a:solidFill>
                    <a:sym typeface="Symbol" panose="05050102010706020507" pitchFamily="18" charset="2"/>
                  </a:rPr>
                  <a:t>memo review, group </a:t>
                </a:r>
                <a:r>
                  <a:rPr lang="en-US" altLang="zh-CN" sz="1600" b="1" dirty="0">
                    <a:sym typeface="Symbol" panose="05050102010706020507" pitchFamily="18" charset="2"/>
                  </a:rPr>
                  <a:t>)</a:t>
                </a:r>
              </a:p>
              <a:p>
                <a:pPr marL="514350" indent="-514350">
                  <a:buFont typeface="+mj-lt"/>
                  <a:buAutoNum type="arabicPeriod"/>
                </a:pPr>
                <a:r>
                  <a:rPr lang="en-US" altLang="zh-CN" sz="1600" b="1" dirty="0">
                    <a:sym typeface="Symbol" panose="05050102010706020507" pitchFamily="18" charset="2"/>
                  </a:rPr>
                  <a:t> </a:t>
                </a:r>
                <a14:m>
                  <m:oMath xmlns:m="http://schemas.openxmlformats.org/officeDocument/2006/math">
                    <m:sSub>
                      <m:sSubPr>
                        <m:ctrlPr>
                          <a:rPr lang="en-US" altLang="zh-CN" sz="1600" b="1" i="1" smtClean="0">
                            <a:latin typeface="Cambria Math" panose="02040503050406030204" pitchFamily="18" charset="0"/>
                          </a:rPr>
                        </m:ctrlPr>
                      </m:sSubPr>
                      <m:e>
                        <m:r>
                          <a:rPr lang="en-US" altLang="zh-CN" sz="1600" b="1" i="1">
                            <a:latin typeface="Cambria Math" panose="02040503050406030204" pitchFamily="18" charset="0"/>
                          </a:rPr>
                          <m:t>𝒉</m:t>
                        </m:r>
                      </m:e>
                      <m:sub>
                        <m:r>
                          <a:rPr lang="en-US" altLang="zh-CN" sz="1600" b="1" i="1">
                            <a:latin typeface="Cambria Math" panose="02040503050406030204" pitchFamily="18" charset="0"/>
                          </a:rPr>
                          <m:t>𝒄</m:t>
                        </m:r>
                      </m:sub>
                    </m:sSub>
                    <m:r>
                      <a:rPr lang="en-US" altLang="zh-CN" sz="1600" b="1" i="1">
                        <a:latin typeface="Cambria Math" panose="02040503050406030204" pitchFamily="18" charset="0"/>
                        <a:ea typeface="Cambria Math" panose="02040503050406030204" pitchFamily="18" charset="0"/>
                      </a:rPr>
                      <m:t>→</m:t>
                    </m:r>
                    <m:r>
                      <a:rPr lang="zh-CN" altLang="en-US" sz="1600" b="1" i="1">
                        <a:latin typeface="Cambria Math" panose="02040503050406030204" pitchFamily="18" charset="0"/>
                        <a:ea typeface="Cambria Math" panose="02040503050406030204" pitchFamily="18" charset="0"/>
                      </a:rPr>
                      <m:t>𝜸𝜼</m:t>
                    </m:r>
                    <m:r>
                      <a:rPr lang="en-US" altLang="zh-CN" sz="1600" b="1" i="1">
                        <a:latin typeface="Cambria Math" panose="02040503050406030204" pitchFamily="18" charset="0"/>
                        <a:ea typeface="Cambria Math" panose="02040503050406030204" pitchFamily="18" charset="0"/>
                      </a:rPr>
                      <m:t>,</m:t>
                    </m:r>
                    <m:r>
                      <a:rPr lang="zh-CN" altLang="en-US" sz="1600" b="1" i="1">
                        <a:latin typeface="Cambria Math" panose="02040503050406030204" pitchFamily="18" charset="0"/>
                        <a:ea typeface="Cambria Math" panose="02040503050406030204" pitchFamily="18" charset="0"/>
                      </a:rPr>
                      <m:t>𝜸</m:t>
                    </m:r>
                    <m:sSup>
                      <m:sSupPr>
                        <m:ctrlPr>
                          <a:rPr lang="en-US" altLang="zh-CN" sz="1600" b="1" i="1">
                            <a:latin typeface="Cambria Math" panose="02040503050406030204" pitchFamily="18" charset="0"/>
                            <a:ea typeface="Cambria Math" panose="02040503050406030204" pitchFamily="18" charset="0"/>
                          </a:rPr>
                        </m:ctrlPr>
                      </m:sSupPr>
                      <m:e>
                        <m:r>
                          <a:rPr lang="zh-CN" altLang="en-US" sz="1600" b="1" i="1">
                            <a:latin typeface="Cambria Math" panose="02040503050406030204" pitchFamily="18" charset="0"/>
                            <a:ea typeface="Cambria Math" panose="02040503050406030204" pitchFamily="18" charset="0"/>
                          </a:rPr>
                          <m:t>𝜼</m:t>
                        </m:r>
                      </m:e>
                      <m:sup>
                        <m:r>
                          <a:rPr lang="en-US" altLang="zh-CN" sz="1600" b="1" i="1">
                            <a:latin typeface="Cambria Math" panose="02040503050406030204" pitchFamily="18" charset="0"/>
                            <a:ea typeface="Cambria Math" panose="02040503050406030204" pitchFamily="18" charset="0"/>
                          </a:rPr>
                          <m:t>′</m:t>
                        </m:r>
                      </m:sup>
                    </m:sSup>
                  </m:oMath>
                </a14:m>
                <a:r>
                  <a:rPr lang="en-US" altLang="zh-CN" sz="1600" b="1" dirty="0"/>
                  <a:t> (</a:t>
                </a:r>
                <a:r>
                  <a:rPr lang="en-US" altLang="zh-CN" sz="1600" b="1" dirty="0">
                    <a:sym typeface="Symbol" panose="05050102010706020507" pitchFamily="18" charset="2"/>
                  </a:rPr>
                  <a:t>draft review</a:t>
                </a:r>
                <a:r>
                  <a:rPr lang="en-US" altLang="zh-CN" sz="1600" b="1" dirty="0">
                    <a:solidFill>
                      <a:srgbClr val="FF0000"/>
                    </a:solidFill>
                    <a:sym typeface="Symbol" panose="05050102010706020507" pitchFamily="18" charset="2"/>
                  </a:rPr>
                  <a:t>  published</a:t>
                </a:r>
                <a:r>
                  <a:rPr lang="en-US" altLang="zh-CN" sz="1600" b="1" dirty="0"/>
                  <a:t>)</a:t>
                </a:r>
              </a:p>
              <a:p>
                <a:pPr marL="514350" indent="-514350">
                  <a:buFont typeface="+mj-lt"/>
                  <a:buAutoNum type="arabicPeriod"/>
                </a:pPr>
                <a:r>
                  <a:rPr lang="en-US" altLang="zh-CN" sz="1600" b="1" dirty="0">
                    <a:solidFill>
                      <a:schemeClr val="tx1"/>
                    </a:solidFill>
                    <a:sym typeface="Symbol" panose="05050102010706020507" pitchFamily="18" charset="2"/>
                  </a:rPr>
                  <a:t>(3686) </a:t>
                </a:r>
                <a14:m>
                  <m:oMath xmlns:m="http://schemas.openxmlformats.org/officeDocument/2006/math">
                    <m:sSup>
                      <m:sSupPr>
                        <m:ctrlPr>
                          <a:rPr lang="en-US" altLang="zh-CN" sz="1600" b="1" i="1">
                            <a:solidFill>
                              <a:schemeClr val="tx1"/>
                            </a:solidFill>
                            <a:latin typeface="Cambria Math" panose="02040503050406030204" pitchFamily="18" charset="0"/>
                            <a:sym typeface="Symbol" panose="05050102010706020507" pitchFamily="18" charset="2"/>
                          </a:rPr>
                        </m:ctrlPr>
                      </m:sSupPr>
                      <m:e>
                        <m:r>
                          <a:rPr lang="zh-CN" altLang="en-US" sz="1600" b="1" i="1" smtClean="0">
                            <a:solidFill>
                              <a:schemeClr val="tx1"/>
                            </a:solidFill>
                            <a:latin typeface="Cambria Math" panose="02040503050406030204" pitchFamily="18" charset="0"/>
                            <a:sym typeface="Symbol" panose="05050102010706020507" pitchFamily="18" charset="2"/>
                          </a:rPr>
                          <m:t>𝜸</m:t>
                        </m:r>
                        <m:r>
                          <a:rPr lang="zh-CN" altLang="en-US" sz="1600" b="1" i="1">
                            <a:solidFill>
                              <a:schemeClr val="tx1"/>
                            </a:solidFill>
                            <a:latin typeface="Cambria Math" panose="02040503050406030204" pitchFamily="18" charset="0"/>
                            <a:sym typeface="Symbol" panose="05050102010706020507" pitchFamily="18" charset="2"/>
                          </a:rPr>
                          <m:t>𝝅</m:t>
                        </m:r>
                      </m:e>
                      <m:sup>
                        <m:r>
                          <a:rPr lang="en-US" altLang="zh-CN" sz="1600" b="1" i="1">
                            <a:solidFill>
                              <a:schemeClr val="tx1"/>
                            </a:solidFill>
                            <a:latin typeface="Cambria Math" panose="02040503050406030204" pitchFamily="18" charset="0"/>
                            <a:sym typeface="Symbol" panose="05050102010706020507" pitchFamily="18" charset="2"/>
                          </a:rPr>
                          <m:t>+</m:t>
                        </m:r>
                      </m:sup>
                    </m:sSup>
                    <m:sSup>
                      <m:sSupPr>
                        <m:ctrlPr>
                          <a:rPr lang="en-US" altLang="zh-CN" sz="1600" b="1" i="1">
                            <a:solidFill>
                              <a:schemeClr val="tx1"/>
                            </a:solidFill>
                            <a:latin typeface="Cambria Math" panose="02040503050406030204" pitchFamily="18" charset="0"/>
                            <a:sym typeface="Symbol" panose="05050102010706020507" pitchFamily="18" charset="2"/>
                          </a:rPr>
                        </m:ctrlPr>
                      </m:sSupPr>
                      <m:e>
                        <m:r>
                          <a:rPr lang="zh-CN" altLang="en-US" sz="1600" b="1" i="1">
                            <a:solidFill>
                              <a:schemeClr val="tx1"/>
                            </a:solidFill>
                            <a:latin typeface="Cambria Math" panose="02040503050406030204" pitchFamily="18" charset="0"/>
                            <a:sym typeface="Symbol" panose="05050102010706020507" pitchFamily="18" charset="2"/>
                          </a:rPr>
                          <m:t>𝝅</m:t>
                        </m:r>
                      </m:e>
                      <m:sup>
                        <m:r>
                          <a:rPr lang="en-US" altLang="zh-CN" sz="1600" b="1" i="1">
                            <a:solidFill>
                              <a:schemeClr val="tx1"/>
                            </a:solidFill>
                            <a:latin typeface="Cambria Math" panose="02040503050406030204" pitchFamily="18" charset="0"/>
                            <a:sym typeface="Symbol" panose="05050102010706020507" pitchFamily="18" charset="2"/>
                          </a:rPr>
                          <m:t>−</m:t>
                        </m:r>
                      </m:sup>
                    </m:sSup>
                    <m:sSup>
                      <m:sSupPr>
                        <m:ctrlPr>
                          <a:rPr lang="en-US" altLang="zh-CN" sz="1600" b="1" i="1">
                            <a:solidFill>
                              <a:schemeClr val="tx1"/>
                            </a:solidFill>
                            <a:latin typeface="Cambria Math" panose="02040503050406030204" pitchFamily="18" charset="0"/>
                            <a:sym typeface="Symbol" panose="05050102010706020507" pitchFamily="18" charset="2"/>
                          </a:rPr>
                        </m:ctrlPr>
                      </m:sSupPr>
                      <m:e>
                        <m:r>
                          <a:rPr lang="zh-CN" altLang="en-US" sz="1600" b="1" i="1">
                            <a:solidFill>
                              <a:schemeClr val="tx1"/>
                            </a:solidFill>
                            <a:latin typeface="Cambria Math" panose="02040503050406030204" pitchFamily="18" charset="0"/>
                            <a:sym typeface="Symbol" panose="05050102010706020507" pitchFamily="18" charset="2"/>
                          </a:rPr>
                          <m:t>𝝅</m:t>
                        </m:r>
                      </m:e>
                      <m:sup>
                        <m:r>
                          <a:rPr lang="en-US" altLang="zh-CN" sz="1600" b="1" i="1">
                            <a:solidFill>
                              <a:schemeClr val="tx1"/>
                            </a:solidFill>
                            <a:latin typeface="Cambria Math" panose="02040503050406030204" pitchFamily="18" charset="0"/>
                            <a:sym typeface="Symbol" panose="05050102010706020507" pitchFamily="18" charset="2"/>
                          </a:rPr>
                          <m:t>+</m:t>
                        </m:r>
                      </m:sup>
                    </m:sSup>
                    <m:sSup>
                      <m:sSupPr>
                        <m:ctrlPr>
                          <a:rPr lang="en-US" altLang="zh-CN" sz="1600" b="1" i="1">
                            <a:solidFill>
                              <a:schemeClr val="tx1"/>
                            </a:solidFill>
                            <a:latin typeface="Cambria Math" panose="02040503050406030204" pitchFamily="18" charset="0"/>
                            <a:sym typeface="Symbol" panose="05050102010706020507" pitchFamily="18" charset="2"/>
                          </a:rPr>
                        </m:ctrlPr>
                      </m:sSupPr>
                      <m:e>
                        <m:r>
                          <a:rPr lang="zh-CN" altLang="en-US" sz="1600" b="1" i="1">
                            <a:solidFill>
                              <a:schemeClr val="tx1"/>
                            </a:solidFill>
                            <a:latin typeface="Cambria Math" panose="02040503050406030204" pitchFamily="18" charset="0"/>
                            <a:sym typeface="Symbol" panose="05050102010706020507" pitchFamily="18" charset="2"/>
                          </a:rPr>
                          <m:t>𝝅</m:t>
                        </m:r>
                      </m:e>
                      <m:sup>
                        <m:r>
                          <a:rPr lang="en-US" altLang="zh-CN" sz="1600" b="1" i="1">
                            <a:solidFill>
                              <a:schemeClr val="tx1"/>
                            </a:solidFill>
                            <a:latin typeface="Cambria Math" panose="02040503050406030204" pitchFamily="18" charset="0"/>
                            <a:sym typeface="Symbol" panose="05050102010706020507" pitchFamily="18" charset="2"/>
                          </a:rPr>
                          <m:t>−</m:t>
                        </m:r>
                      </m:sup>
                    </m:sSup>
                    <m:r>
                      <a:rPr lang="zh-CN" altLang="en-US" sz="1600" b="1" i="1" smtClean="0">
                        <a:solidFill>
                          <a:schemeClr val="tx1"/>
                        </a:solidFill>
                        <a:latin typeface="Cambria Math" panose="02040503050406030204" pitchFamily="18" charset="0"/>
                        <a:sym typeface="Symbol" panose="05050102010706020507" pitchFamily="18" charset="2"/>
                      </a:rPr>
                      <m:t>𝜼</m:t>
                    </m:r>
                  </m:oMath>
                </a14:m>
                <a:r>
                  <a:rPr lang="en-US" altLang="zh-CN" sz="1600" b="1" dirty="0">
                    <a:solidFill>
                      <a:schemeClr val="tx1"/>
                    </a:solidFill>
                  </a:rPr>
                  <a:t> </a:t>
                </a:r>
                <a:r>
                  <a:rPr lang="en-US" altLang="zh-CN" sz="1600" b="1" dirty="0"/>
                  <a:t>(</a:t>
                </a:r>
                <a:r>
                  <a:rPr lang="en-US" altLang="zh-CN" sz="1600" b="1" dirty="0">
                    <a:sym typeface="Symbol" panose="05050102010706020507" pitchFamily="18" charset="2"/>
                  </a:rPr>
                  <a:t>draft review</a:t>
                </a:r>
                <a:r>
                  <a:rPr lang="en-US" altLang="zh-CN" sz="1600" b="1" dirty="0">
                    <a:solidFill>
                      <a:srgbClr val="FF0000"/>
                    </a:solidFill>
                    <a:sym typeface="Symbol" panose="05050102010706020507" pitchFamily="18" charset="2"/>
                  </a:rPr>
                  <a:t>  submit</a:t>
                </a:r>
                <a:r>
                  <a:rPr lang="en-US" altLang="zh-CN" sz="1600" b="1" dirty="0">
                    <a:solidFill>
                      <a:srgbClr val="0000FF"/>
                    </a:solidFill>
                  </a:rPr>
                  <a:t>)</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𝒉</m:t>
                        </m:r>
                      </m:e>
                      <m:sub>
                        <m:r>
                          <a:rPr lang="en-US" altLang="zh-CN" sz="1600" b="1" i="1">
                            <a:latin typeface="Cambria Math" panose="02040503050406030204" pitchFamily="18" charset="0"/>
                          </a:rPr>
                          <m:t>𝒄</m:t>
                        </m:r>
                      </m:sub>
                    </m:sSub>
                    <m:r>
                      <a:rPr lang="en-US" altLang="zh-CN" sz="1600" b="1" i="1">
                        <a:latin typeface="Cambria Math" panose="02040503050406030204" pitchFamily="18" charset="0"/>
                        <a:ea typeface="Cambria Math" panose="02040503050406030204" pitchFamily="18" charset="0"/>
                      </a:rPr>
                      <m:t>→</m:t>
                    </m:r>
                    <m:r>
                      <a:rPr lang="en-US" altLang="zh-CN" sz="1600" b="1" i="1" smtClean="0">
                        <a:latin typeface="Cambria Math" panose="02040503050406030204" pitchFamily="18" charset="0"/>
                        <a:ea typeface="Cambria Math" panose="02040503050406030204" pitchFamily="18" charset="0"/>
                      </a:rPr>
                      <m:t>𝟐</m:t>
                    </m:r>
                    <m:d>
                      <m:dPr>
                        <m:ctrlPr>
                          <a:rPr lang="en-US" altLang="zh-CN" sz="1600" b="1" i="1" smtClean="0">
                            <a:latin typeface="Cambria Math" panose="02040503050406030204" pitchFamily="18" charset="0"/>
                            <a:ea typeface="Cambria Math" panose="02040503050406030204" pitchFamily="18" charset="0"/>
                          </a:rPr>
                        </m:ctrlPr>
                      </m:dPr>
                      <m:e>
                        <m:sSup>
                          <m:sSupPr>
                            <m:ctrlPr>
                              <a:rPr lang="en-US" altLang="zh-CN" sz="1600" b="1" i="1">
                                <a:latin typeface="Cambria Math" panose="02040503050406030204" pitchFamily="18" charset="0"/>
                                <a:sym typeface="Symbol" panose="05050102010706020507" pitchFamily="18" charset="2"/>
                              </a:rPr>
                            </m:ctrlPr>
                          </m:sSupPr>
                          <m:e>
                            <m:r>
                              <a:rPr lang="zh-CN" altLang="en-US" sz="1600" b="1" i="1">
                                <a:latin typeface="Cambria Math" panose="02040503050406030204" pitchFamily="18" charset="0"/>
                                <a:sym typeface="Symbol" panose="05050102010706020507" pitchFamily="18" charset="2"/>
                              </a:rPr>
                              <m:t>𝝅</m:t>
                            </m:r>
                          </m:e>
                          <m:sup>
                            <m:r>
                              <a:rPr lang="en-US" altLang="zh-CN" sz="1600" b="1" i="1">
                                <a:latin typeface="Cambria Math" panose="02040503050406030204" pitchFamily="18" charset="0"/>
                                <a:sym typeface="Symbol" panose="05050102010706020507" pitchFamily="18" charset="2"/>
                              </a:rPr>
                              <m:t>+</m:t>
                            </m:r>
                          </m:sup>
                        </m:sSup>
                        <m:sSup>
                          <m:sSupPr>
                            <m:ctrlPr>
                              <a:rPr lang="en-US" altLang="zh-CN" sz="1600" b="1" i="1">
                                <a:latin typeface="Cambria Math" panose="02040503050406030204" pitchFamily="18" charset="0"/>
                                <a:sym typeface="Symbol" panose="05050102010706020507" pitchFamily="18" charset="2"/>
                              </a:rPr>
                            </m:ctrlPr>
                          </m:sSupPr>
                          <m:e>
                            <m:r>
                              <a:rPr lang="zh-CN" altLang="en-US" sz="1600" b="1" i="1">
                                <a:latin typeface="Cambria Math" panose="02040503050406030204" pitchFamily="18" charset="0"/>
                                <a:sym typeface="Symbol" panose="05050102010706020507" pitchFamily="18" charset="2"/>
                              </a:rPr>
                              <m:t>𝝅</m:t>
                            </m:r>
                          </m:e>
                          <m:sup>
                            <m:r>
                              <a:rPr lang="en-US" altLang="zh-CN" sz="1600" b="1" i="1">
                                <a:latin typeface="Cambria Math" panose="02040503050406030204" pitchFamily="18" charset="0"/>
                                <a:sym typeface="Symbol" panose="05050102010706020507" pitchFamily="18" charset="2"/>
                              </a:rPr>
                              <m:t>−</m:t>
                            </m:r>
                          </m:sup>
                        </m:sSup>
                      </m:e>
                    </m:d>
                    <m:sSup>
                      <m:sSupPr>
                        <m:ctrlPr>
                          <a:rPr lang="en-US" altLang="zh-CN" sz="1600" b="1" i="1">
                            <a:latin typeface="Cambria Math" panose="02040503050406030204" pitchFamily="18" charset="0"/>
                            <a:sym typeface="Symbol" panose="05050102010706020507" pitchFamily="18" charset="2"/>
                          </a:rPr>
                        </m:ctrlPr>
                      </m:sSupPr>
                      <m:e>
                        <m:r>
                          <a:rPr lang="zh-CN" altLang="en-US" sz="1600" b="1" i="1">
                            <a:latin typeface="Cambria Math" panose="02040503050406030204" pitchFamily="18" charset="0"/>
                            <a:sym typeface="Symbol" panose="05050102010706020507" pitchFamily="18" charset="2"/>
                          </a:rPr>
                          <m:t>𝝅</m:t>
                        </m:r>
                      </m:e>
                      <m:sup>
                        <m:r>
                          <a:rPr lang="en-US" altLang="zh-CN" sz="1600" b="1" i="1" smtClean="0">
                            <a:latin typeface="Cambria Math" panose="02040503050406030204" pitchFamily="18" charset="0"/>
                            <a:sym typeface="Symbol" panose="05050102010706020507" pitchFamily="18" charset="2"/>
                          </a:rPr>
                          <m:t>𝟎</m:t>
                        </m:r>
                      </m:sup>
                    </m:sSup>
                    <m:r>
                      <a:rPr lang="zh-CN" altLang="en-US" sz="1600" b="1" i="1">
                        <a:latin typeface="Cambria Math" panose="02040503050406030204" pitchFamily="18" charset="0"/>
                        <a:ea typeface="Cambria Math" panose="02040503050406030204" pitchFamily="18" charset="0"/>
                      </a:rPr>
                      <m:t>𝜼</m:t>
                    </m:r>
                    <m:r>
                      <a:rPr lang="en-US" altLang="zh-CN" sz="1600" b="1" i="1" smtClean="0">
                        <a:latin typeface="Cambria Math" panose="02040503050406030204" pitchFamily="18" charset="0"/>
                        <a:ea typeface="Cambria Math" panose="02040503050406030204" pitchFamily="18" charset="0"/>
                      </a:rPr>
                      <m:t>, </m:t>
                    </m:r>
                  </m:oMath>
                </a14:m>
                <a:r>
                  <a:rPr lang="en-US" altLang="zh-CN" sz="1600" b="1" dirty="0"/>
                  <a:t>(</a:t>
                </a:r>
                <a:r>
                  <a:rPr lang="en-US" altLang="zh-CN" sz="1600" b="1" dirty="0">
                    <a:sym typeface="Symbol" panose="05050102010706020507" pitchFamily="18" charset="2"/>
                  </a:rPr>
                  <a:t>CWR</a:t>
                </a:r>
                <a:r>
                  <a:rPr lang="en-US" altLang="zh-CN" sz="1600" b="1" dirty="0">
                    <a:solidFill>
                      <a:srgbClr val="FF0000"/>
                    </a:solidFill>
                    <a:sym typeface="Symbol" panose="05050102010706020507" pitchFamily="18" charset="2"/>
                  </a:rPr>
                  <a:t>  published</a:t>
                </a:r>
                <a:r>
                  <a:rPr lang="en-US" altLang="zh-CN" sz="1600" b="1" dirty="0"/>
                  <a:t>)</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bPr>
                      <m:e>
                        <m:r>
                          <a:rPr lang="en-US" altLang="zh-CN" sz="1600" b="1" i="1">
                            <a:latin typeface="Cambria Math" panose="02040503050406030204" pitchFamily="18" charset="0"/>
                            <a:ea typeface="华文新魏" panose="02010800040101010101" charset="-122"/>
                            <a:cs typeface="Cambria Math" panose="02040503050406030204" pitchFamily="18" charset="0"/>
                          </a:rPr>
                          <m:t>𝒉</m:t>
                        </m:r>
                      </m:e>
                      <m:sub>
                        <m:r>
                          <a:rPr lang="en-US" altLang="zh-CN" sz="1600" b="1" i="1">
                            <a:latin typeface="Cambria Math" panose="02040503050406030204" pitchFamily="18" charset="0"/>
                            <a:ea typeface="华文新魏" panose="02010800040101010101" charset="-122"/>
                            <a:cs typeface="Cambria Math" panose="02040503050406030204" pitchFamily="18" charset="0"/>
                          </a:rPr>
                          <m:t>𝒄</m:t>
                        </m:r>
                      </m:sub>
                    </m:sSub>
                    <m:r>
                      <a:rPr lang="en-US" altLang="zh-CN" sz="1600" b="1" i="1">
                        <a:latin typeface="Cambria Math" panose="02040503050406030204" pitchFamily="18" charset="0"/>
                        <a:ea typeface="MS Mincho" charset="0"/>
                        <a:cs typeface="Cambria Math" panose="02040503050406030204" pitchFamily="18" charset="0"/>
                      </a:rPr>
                      <m:t>→</m:t>
                    </m:r>
                    <m:r>
                      <a:rPr lang="en-US" altLang="zh-CN" sz="1600" b="1" i="1">
                        <a:latin typeface="Cambria Math" panose="02040503050406030204" pitchFamily="18" charset="0"/>
                        <a:ea typeface="MS Mincho" charset="0"/>
                        <a:cs typeface="Cambria Math" panose="02040503050406030204" pitchFamily="18" charset="0"/>
                      </a:rPr>
                      <m:t>𝜸</m:t>
                    </m:r>
                    <m:r>
                      <a:rPr lang="en-US" altLang="zh-CN" sz="1600" b="1" i="1">
                        <a:latin typeface="Cambria Math" panose="02040503050406030204" pitchFamily="18" charset="0"/>
                        <a:ea typeface="华文新魏" panose="02010800040101010101" charset="-122"/>
                        <a:cs typeface="Cambria Math" panose="02040503050406030204" pitchFamily="18" charset="0"/>
                      </a:rPr>
                      <m:t>𝑿</m:t>
                    </m:r>
                    <m:r>
                      <a:rPr lang="en-US" altLang="zh-CN" sz="1600" b="1" i="1">
                        <a:latin typeface="Cambria Math" panose="02040503050406030204" pitchFamily="18" charset="0"/>
                        <a:ea typeface="MS Mincho" charset="0"/>
                        <a:cs typeface="Cambria Math" panose="02040503050406030204" pitchFamily="18" charset="0"/>
                      </a:rPr>
                      <m:t> (</m:t>
                    </m:r>
                    <m:r>
                      <a:rPr lang="en-US" altLang="zh-CN" sz="1600" b="1" i="1">
                        <a:latin typeface="Cambria Math" panose="02040503050406030204" pitchFamily="18" charset="0"/>
                        <a:ea typeface="华文新魏" panose="02010800040101010101" charset="-122"/>
                        <a:cs typeface="Cambria Math" panose="02040503050406030204" pitchFamily="18" charset="0"/>
                      </a:rPr>
                      <m:t>𝑿</m:t>
                    </m:r>
                    <m:r>
                      <a:rPr lang="en-US" altLang="zh-CN" sz="1600" b="1" i="1">
                        <a:latin typeface="Cambria Math" panose="02040503050406030204" pitchFamily="18" charset="0"/>
                        <a:ea typeface="MS Mincho" charset="0"/>
                        <a:cs typeface="Cambria Math" panose="02040503050406030204" pitchFamily="18" charset="0"/>
                      </a:rPr>
                      <m:t>=</m:t>
                    </m:r>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r>
                      <a:rPr lang="en-US" altLang="zh-CN" sz="1600" b="1" i="1">
                        <a:latin typeface="Cambria Math" panose="02040503050406030204" pitchFamily="18" charset="0"/>
                        <a:ea typeface="MS Mincho" charset="0"/>
                        <a:cs typeface="Cambria Math" panose="02040503050406030204" pitchFamily="18" charset="0"/>
                      </a:rPr>
                      <m:t>, </m:t>
                    </m:r>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r>
                      <a:rPr lang="en-US" altLang="zh-CN" sz="1600" b="1" i="1">
                        <a:latin typeface="Cambria Math" panose="02040503050406030204" pitchFamily="18" charset="0"/>
                        <a:ea typeface="MS Mincho" charset="0"/>
                        <a:cs typeface="Cambria Math" panose="02040503050406030204" pitchFamily="18" charset="0"/>
                      </a:rPr>
                      <m:t>𝜼</m:t>
                    </m:r>
                    <m:r>
                      <a:rPr lang="en-US" altLang="zh-CN" sz="1600" b="1" i="1">
                        <a:latin typeface="Cambria Math" panose="02040503050406030204" pitchFamily="18" charset="0"/>
                        <a:ea typeface="MS Mincho" charset="0"/>
                        <a:cs typeface="Cambria Math" panose="02040503050406030204" pitchFamily="18" charset="0"/>
                      </a:rPr>
                      <m:t>, </m:t>
                    </m:r>
                    <m:r>
                      <a:rPr lang="en-US" altLang="zh-CN" sz="1600" b="1" i="1">
                        <a:latin typeface="Cambria Math" panose="02040503050406030204" pitchFamily="18" charset="0"/>
                        <a:ea typeface="MS Mincho" charset="0"/>
                        <a:cs typeface="Cambria Math" panose="02040503050406030204" pitchFamily="18" charset="0"/>
                      </a:rPr>
                      <m:t>𝟐</m:t>
                    </m:r>
                    <m:r>
                      <a:rPr lang="en-US" altLang="zh-CN" sz="1600" b="1" i="1">
                        <a:latin typeface="Cambria Math" panose="02040503050406030204" pitchFamily="18" charset="0"/>
                        <a:ea typeface="MS Mincho" charset="0"/>
                        <a:cs typeface="Cambria Math" panose="02040503050406030204" pitchFamily="18" charset="0"/>
                      </a:rPr>
                      <m:t>(</m:t>
                    </m:r>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sSup>
                      <m:sSupPr>
                        <m:ctrlPr>
                          <a:rPr lang="en-US" altLang="zh-CN" sz="1600" b="1" i="1">
                            <a:latin typeface="Cambria Math" panose="02040503050406030204" pitchFamily="18" charset="0"/>
                            <a:ea typeface="华文新魏" panose="02010800040101010101" charset="-122"/>
                            <a:cs typeface="Cambria Math" panose="02040503050406030204" pitchFamily="18" charset="0"/>
                          </a:rPr>
                        </m:ctrlPr>
                      </m:sSupPr>
                      <m:e>
                        <m:r>
                          <a:rPr lang="en-US" altLang="zh-CN" sz="1600" b="1" i="1">
                            <a:latin typeface="Cambria Math" panose="02040503050406030204" pitchFamily="18" charset="0"/>
                            <a:ea typeface="MS Mincho" charset="0"/>
                            <a:cs typeface="Cambria Math" panose="02040503050406030204" pitchFamily="18" charset="0"/>
                          </a:rPr>
                          <m:t>𝝅</m:t>
                        </m:r>
                      </m:e>
                      <m:sup>
                        <m:r>
                          <a:rPr lang="en-US" altLang="zh-CN" sz="1600" b="1" i="1">
                            <a:latin typeface="Cambria Math" panose="02040503050406030204" pitchFamily="18" charset="0"/>
                            <a:ea typeface="MS Mincho" charset="0"/>
                            <a:cs typeface="Cambria Math" panose="02040503050406030204" pitchFamily="18" charset="0"/>
                          </a:rPr>
                          <m:t>−</m:t>
                        </m:r>
                      </m:sup>
                    </m:sSup>
                    <m:r>
                      <a:rPr lang="en-US" altLang="zh-CN" sz="1600" b="1" i="1">
                        <a:latin typeface="Cambria Math" panose="02040503050406030204" pitchFamily="18" charset="0"/>
                        <a:ea typeface="MS Mincho" charset="0"/>
                        <a:cs typeface="Cambria Math" panose="02040503050406030204" pitchFamily="18" charset="0"/>
                      </a:rPr>
                      <m:t>), </m:t>
                    </m:r>
                    <m:r>
                      <a:rPr lang="en-US" altLang="zh-CN" sz="1600" b="1" i="1">
                        <a:latin typeface="Cambria Math" panose="02040503050406030204" pitchFamily="18" charset="0"/>
                        <a:ea typeface="华文新魏" panose="02010800040101010101" charset="-122"/>
                        <a:cs typeface="Cambria Math" panose="02040503050406030204" pitchFamily="18" charset="0"/>
                      </a:rPr>
                      <m:t>𝒑</m:t>
                    </m:r>
                    <m:acc>
                      <m:accPr>
                        <m:chr m:val="̅"/>
                        <m:ctrlPr>
                          <a:rPr lang="en-US" altLang="zh-CN" sz="1600" b="1" i="1">
                            <a:latin typeface="Cambria Math" panose="02040503050406030204" pitchFamily="18" charset="0"/>
                            <a:ea typeface="华文新魏" panose="02010800040101010101" charset="-122"/>
                            <a:cs typeface="Cambria Math" panose="02040503050406030204" pitchFamily="18" charset="0"/>
                          </a:rPr>
                        </m:ctrlPr>
                      </m:accPr>
                      <m:e>
                        <m:r>
                          <a:rPr lang="en-US" altLang="zh-CN" sz="1600" b="1" i="1">
                            <a:latin typeface="Cambria Math" panose="02040503050406030204" pitchFamily="18" charset="0"/>
                            <a:ea typeface="华文新魏" panose="02010800040101010101" charset="-122"/>
                            <a:cs typeface="Cambria Math" panose="02040503050406030204" pitchFamily="18" charset="0"/>
                          </a:rPr>
                          <m:t>𝒑</m:t>
                        </m:r>
                      </m:e>
                    </m:acc>
                    <m:r>
                      <a:rPr lang="en-US" altLang="zh-CN" sz="1600" b="1" i="1">
                        <a:latin typeface="Cambria Math" panose="02040503050406030204" pitchFamily="18" charset="0"/>
                        <a:ea typeface="MS Mincho" charset="0"/>
                        <a:cs typeface="Cambria Math" panose="02040503050406030204" pitchFamily="18" charset="0"/>
                      </a:rPr>
                      <m:t>)</m:t>
                    </m:r>
                  </m:oMath>
                </a14:m>
                <a:r>
                  <a:rPr lang="en-US" altLang="zh-CN" sz="1600" b="1" dirty="0"/>
                  <a:t> (</a:t>
                </a:r>
                <a:r>
                  <a:rPr lang="en-US" altLang="zh-CN" sz="1600" b="1" dirty="0">
                    <a:solidFill>
                      <a:srgbClr val="0000FF"/>
                    </a:solidFill>
                  </a:rPr>
                  <a:t>memo review</a:t>
                </a:r>
                <a:r>
                  <a:rPr lang="en-US" altLang="zh-CN" sz="1600" b="1" dirty="0">
                    <a:solidFill>
                      <a:srgbClr val="0000FF"/>
                    </a:solidFill>
                    <a:sym typeface="Symbol" panose="05050102010706020507" pitchFamily="18" charset="2"/>
                  </a:rPr>
                  <a:t>  </a:t>
                </a:r>
                <a:r>
                  <a:rPr lang="en-US" altLang="zh-CN" sz="1600" b="1" dirty="0" err="1">
                    <a:solidFill>
                      <a:srgbClr val="0000FF"/>
                    </a:solidFill>
                    <a:sym typeface="Symbol" panose="05050102010706020507" pitchFamily="18" charset="2"/>
                  </a:rPr>
                  <a:t>PubCom</a:t>
                </a:r>
                <a:r>
                  <a:rPr lang="en-US" altLang="zh-CN" sz="1600" b="1" dirty="0"/>
                  <a:t>) </a:t>
                </a:r>
              </a:p>
              <a:p>
                <a:pPr marL="514350" indent="-514350">
                  <a:buFont typeface="+mj-lt"/>
                  <a:buAutoNum type="arabicPeriod"/>
                </a:pPr>
                <a:r>
                  <a:rPr lang="en-US" altLang="zh-CN" sz="1600" b="1" dirty="0">
                    <a:ea typeface="华文新魏" panose="02010800040101010101" charset="-122"/>
                    <a:cs typeface="Cambria Math" panose="02040503050406030204" pitchFamily="18" charset="0"/>
                  </a:rPr>
                  <a:t> </a:t>
                </a:r>
                <a14:m>
                  <m:oMath xmlns:m="http://schemas.openxmlformats.org/officeDocument/2006/math">
                    <m:r>
                      <a:rPr lang="en-US" altLang="zh-CN" sz="1600" b="1" i="1" smtClean="0">
                        <a:latin typeface="Cambria Math" panose="02040503050406030204" pitchFamily="18" charset="0"/>
                        <a:ea typeface="华文新魏" panose="02010800040101010101" charset="-122"/>
                        <a:cs typeface="Cambria Math" panose="02040503050406030204" pitchFamily="18" charset="0"/>
                      </a:rPr>
                      <m:t> </m:t>
                    </m:r>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𝝌</m:t>
                        </m:r>
                      </m:e>
                      <m:sub>
                        <m:r>
                          <a:rPr lang="en-US" altLang="zh-CN" sz="1600" b="1" i="1">
                            <a:latin typeface="Cambria Math" panose="02040503050406030204" pitchFamily="18" charset="0"/>
                          </a:rPr>
                          <m:t>𝒄𝑱</m:t>
                        </m:r>
                      </m:sub>
                    </m:sSub>
                    <m:r>
                      <a:rPr lang="en-US" altLang="zh-CN" sz="1600" b="1" i="1">
                        <a:latin typeface="Cambria Math" panose="02040503050406030204" pitchFamily="18" charset="0"/>
                      </a:rPr>
                      <m:t>/</m:t>
                    </m:r>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𝜼</m:t>
                        </m:r>
                      </m:e>
                      <m:sub>
                        <m:r>
                          <a:rPr lang="en-US" altLang="zh-CN" sz="1600" b="1" i="1">
                            <a:latin typeface="Cambria Math" panose="02040503050406030204" pitchFamily="18" charset="0"/>
                          </a:rPr>
                          <m:t>𝒄</m:t>
                        </m:r>
                      </m:sub>
                    </m:sSub>
                    <m:r>
                      <a:rPr lang="en-US" altLang="zh-CN" sz="1600" b="1" i="1">
                        <a:latin typeface="Cambria Math" panose="02040503050406030204" pitchFamily="18" charset="0"/>
                      </a:rPr>
                      <m:t>(</m:t>
                    </m:r>
                    <m:r>
                      <a:rPr lang="en-US" altLang="zh-CN" sz="1600" b="1" i="1">
                        <a:latin typeface="Cambria Math" panose="02040503050406030204" pitchFamily="18" charset="0"/>
                      </a:rPr>
                      <m:t>𝟐</m:t>
                    </m:r>
                    <m:r>
                      <a:rPr lang="en-US" altLang="zh-CN" sz="1600" b="1" i="1">
                        <a:latin typeface="Cambria Math" panose="02040503050406030204" pitchFamily="18" charset="0"/>
                      </a:rPr>
                      <m:t>𝑺</m:t>
                    </m:r>
                    <m:r>
                      <a:rPr lang="en-US" altLang="zh-CN" sz="1600" b="1" i="1">
                        <a:latin typeface="Cambria Math" panose="02040503050406030204" pitchFamily="18" charset="0"/>
                      </a:rPr>
                      <m:t>)→</m:t>
                    </m:r>
                    <m:r>
                      <a:rPr lang="en-US" altLang="zh-CN" sz="1600" b="1" i="1">
                        <a:latin typeface="Cambria Math" panose="02040503050406030204" pitchFamily="18" charset="0"/>
                        <a:ea typeface="Cambria Math" panose="02040503050406030204" pitchFamily="18" charset="0"/>
                      </a:rPr>
                      <m:t>𝒑</m:t>
                    </m:r>
                    <m:acc>
                      <m:accPr>
                        <m:chr m:val="̅"/>
                        <m:ctrlPr>
                          <a:rPr lang="en-US" altLang="zh-CN" sz="1600" b="1" i="1">
                            <a:latin typeface="Cambria Math" panose="02040503050406030204" pitchFamily="18" charset="0"/>
                            <a:ea typeface="Cambria Math" panose="02040503050406030204" pitchFamily="18" charset="0"/>
                          </a:rPr>
                        </m:ctrlPr>
                      </m:accPr>
                      <m:e>
                        <m:r>
                          <a:rPr lang="en-US" altLang="zh-CN" sz="1600" b="1" i="1">
                            <a:latin typeface="Cambria Math" panose="02040503050406030204" pitchFamily="18" charset="0"/>
                            <a:ea typeface="Cambria Math" panose="02040503050406030204" pitchFamily="18" charset="0"/>
                          </a:rPr>
                          <m:t>𝒑</m:t>
                        </m:r>
                      </m:e>
                    </m:acc>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m:t>
                        </m:r>
                      </m:sup>
                    </m:sSup>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m:t>
                        </m:r>
                      </m:sup>
                    </m:sSup>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𝟎</m:t>
                        </m:r>
                      </m:sup>
                    </m:sSup>
                  </m:oMath>
                </a14:m>
                <a:r>
                  <a:rPr lang="en-US" altLang="zh-CN" sz="1600" b="1" dirty="0"/>
                  <a:t> (</a:t>
                </a:r>
                <a:r>
                  <a:rPr lang="en-US" altLang="zh-CN" sz="1600" b="1" dirty="0">
                    <a:solidFill>
                      <a:srgbClr val="0000FF"/>
                    </a:solidFill>
                    <a:sym typeface="Symbol" panose="05050102010706020507" pitchFamily="18" charset="2"/>
                  </a:rPr>
                  <a:t>memo review, group</a:t>
                </a:r>
                <a:r>
                  <a:rPr lang="en-US" altLang="zh-CN" sz="1600" b="1" dirty="0"/>
                  <a:t>)</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𝝌</m:t>
                        </m:r>
                      </m:e>
                      <m:sub>
                        <m:r>
                          <a:rPr lang="en-US" altLang="zh-CN" sz="1600" b="1" i="1">
                            <a:latin typeface="Cambria Math" panose="02040503050406030204" pitchFamily="18" charset="0"/>
                          </a:rPr>
                          <m:t>𝒄𝑱</m:t>
                        </m:r>
                      </m:sub>
                    </m:sSub>
                    <m:r>
                      <a:rPr lang="en-US" altLang="zh-CN" sz="1600" b="1" i="1">
                        <a:latin typeface="Cambria Math" panose="02040503050406030204" pitchFamily="18" charset="0"/>
                      </a:rPr>
                      <m:t>→</m:t>
                    </m:r>
                    <m:r>
                      <a:rPr lang="en-US" altLang="zh-CN" sz="1600" b="1" i="1">
                        <a:latin typeface="Cambria Math" panose="02040503050406030204" pitchFamily="18" charset="0"/>
                        <a:ea typeface="Cambria Math" panose="02040503050406030204" pitchFamily="18" charset="0"/>
                      </a:rPr>
                      <m:t>𝒑</m:t>
                    </m:r>
                    <m:acc>
                      <m:accPr>
                        <m:chr m:val="̅"/>
                        <m:ctrlPr>
                          <a:rPr lang="en-US" altLang="zh-CN" sz="1600" b="1" i="1">
                            <a:latin typeface="Cambria Math" panose="02040503050406030204" pitchFamily="18" charset="0"/>
                            <a:ea typeface="Cambria Math" panose="02040503050406030204" pitchFamily="18" charset="0"/>
                          </a:rPr>
                        </m:ctrlPr>
                      </m:accPr>
                      <m:e>
                        <m:r>
                          <a:rPr lang="en-US" altLang="zh-CN" sz="1600" b="1" i="1">
                            <a:latin typeface="Cambria Math" panose="02040503050406030204" pitchFamily="18" charset="0"/>
                            <a:ea typeface="Cambria Math" panose="02040503050406030204" pitchFamily="18" charset="0"/>
                          </a:rPr>
                          <m:t>𝒑</m:t>
                        </m:r>
                      </m:e>
                    </m:acc>
                    <m:r>
                      <a:rPr lang="zh-CN" altLang="en-US" sz="1600" b="1" i="1" smtClean="0">
                        <a:latin typeface="Cambria Math" panose="02040503050406030204" pitchFamily="18" charset="0"/>
                        <a:ea typeface="Cambria Math" panose="02040503050406030204" pitchFamily="18" charset="0"/>
                      </a:rPr>
                      <m:t>𝜼𝜼</m:t>
                    </m:r>
                  </m:oMath>
                </a14:m>
                <a:r>
                  <a:rPr lang="en-US" altLang="zh-CN" sz="1600" b="1" dirty="0"/>
                  <a:t> (</a:t>
                </a:r>
                <a:r>
                  <a:rPr lang="en-US" altLang="zh-CN" sz="1600" b="1" dirty="0">
                    <a:solidFill>
                      <a:srgbClr val="0000FF"/>
                    </a:solidFill>
                    <a:sym typeface="Symbol" panose="05050102010706020507" pitchFamily="18" charset="2"/>
                  </a:rPr>
                  <a:t>memo review  draft review, CWR</a:t>
                </a:r>
                <a:r>
                  <a:rPr lang="en-US" altLang="zh-CN" sz="1600" b="1" dirty="0"/>
                  <a:t>)</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𝝌</m:t>
                        </m:r>
                      </m:e>
                      <m:sub>
                        <m:r>
                          <a:rPr lang="en-US" altLang="zh-CN" sz="1600" b="1" i="1">
                            <a:latin typeface="Cambria Math" panose="02040503050406030204" pitchFamily="18" charset="0"/>
                          </a:rPr>
                          <m:t>𝒄𝑱</m:t>
                        </m:r>
                      </m:sub>
                    </m:sSub>
                    <m:r>
                      <a:rPr lang="en-US" altLang="zh-CN" sz="1600" b="1" i="1">
                        <a:latin typeface="Cambria Math" panose="02040503050406030204" pitchFamily="18" charset="0"/>
                      </a:rPr>
                      <m:t>→</m:t>
                    </m:r>
                    <m:r>
                      <a:rPr lang="en-US" altLang="zh-CN" sz="1600" b="1" i="1">
                        <a:latin typeface="Cambria Math" panose="02040503050406030204" pitchFamily="18" charset="0"/>
                        <a:ea typeface="Cambria Math" panose="02040503050406030204" pitchFamily="18" charset="0"/>
                      </a:rPr>
                      <m:t>𝒑</m:t>
                    </m:r>
                    <m:acc>
                      <m:accPr>
                        <m:chr m:val="̅"/>
                        <m:ctrlPr>
                          <a:rPr lang="en-US" altLang="zh-CN" sz="1600" b="1" i="1">
                            <a:latin typeface="Cambria Math" panose="02040503050406030204" pitchFamily="18" charset="0"/>
                            <a:ea typeface="Cambria Math" panose="02040503050406030204" pitchFamily="18" charset="0"/>
                          </a:rPr>
                        </m:ctrlPr>
                      </m:accPr>
                      <m:e>
                        <m:r>
                          <a:rPr lang="en-US" altLang="zh-CN" sz="1600" b="1" i="1">
                            <a:latin typeface="Cambria Math" panose="02040503050406030204" pitchFamily="18" charset="0"/>
                            <a:ea typeface="Cambria Math" panose="02040503050406030204" pitchFamily="18" charset="0"/>
                          </a:rPr>
                          <m:t>𝒑</m:t>
                        </m:r>
                      </m:e>
                    </m:acc>
                    <m:r>
                      <a:rPr lang="zh-CN" altLang="en-US" sz="1600" b="1" i="1">
                        <a:latin typeface="Cambria Math" panose="02040503050406030204" pitchFamily="18" charset="0"/>
                        <a:ea typeface="Cambria Math" panose="02040503050406030204" pitchFamily="18" charset="0"/>
                      </a:rPr>
                      <m:t>𝜼</m:t>
                    </m:r>
                    <m:sSup>
                      <m:sSupPr>
                        <m:ctrlPr>
                          <a:rPr lang="en-US" altLang="zh-CN" sz="1600" b="1" i="1" smtClean="0">
                            <a:latin typeface="Cambria Math" panose="02040503050406030204" pitchFamily="18" charset="0"/>
                            <a:ea typeface="Cambria Math" panose="02040503050406030204" pitchFamily="18" charset="0"/>
                          </a:rPr>
                        </m:ctrlPr>
                      </m:sSupPr>
                      <m:e>
                        <m:r>
                          <a:rPr lang="zh-CN" altLang="en-US" sz="1600" b="1" i="1" smtClean="0">
                            <a:latin typeface="Cambria Math" panose="02040503050406030204" pitchFamily="18" charset="0"/>
                            <a:ea typeface="Cambria Math" panose="02040503050406030204" pitchFamily="18" charset="0"/>
                          </a:rPr>
                          <m:t>𝝅</m:t>
                        </m:r>
                      </m:e>
                      <m:sup>
                        <m:r>
                          <a:rPr lang="en-US" altLang="zh-CN" sz="1600" b="1" i="1" smtClean="0">
                            <a:latin typeface="Cambria Math" panose="02040503050406030204" pitchFamily="18" charset="0"/>
                            <a:ea typeface="Cambria Math" panose="02040503050406030204" pitchFamily="18" charset="0"/>
                          </a:rPr>
                          <m:t>𝟎</m:t>
                        </m:r>
                      </m:sup>
                    </m:sSup>
                  </m:oMath>
                </a14:m>
                <a:r>
                  <a:rPr lang="en-US" altLang="zh-CN" sz="1600" b="1" dirty="0"/>
                  <a:t> (in progress </a:t>
                </a:r>
                <a:r>
                  <a:rPr lang="en-US" altLang="zh-CN" sz="1600" b="1" dirty="0">
                    <a:sym typeface="Symbol" panose="05050102010706020507" pitchFamily="18" charset="2"/>
                  </a:rPr>
                  <a:t> </a:t>
                </a:r>
                <a:r>
                  <a:rPr lang="en-US" altLang="zh-CN" sz="1600" b="1" dirty="0">
                    <a:solidFill>
                      <a:srgbClr val="0000FF"/>
                    </a:solidFill>
                    <a:sym typeface="Symbol" panose="05050102010706020507" pitchFamily="18" charset="2"/>
                  </a:rPr>
                  <a:t>draft </a:t>
                </a:r>
                <a:r>
                  <a:rPr lang="en-US" altLang="zh-CN" sz="1600" b="1" dirty="0" err="1">
                    <a:solidFill>
                      <a:srgbClr val="0000FF"/>
                    </a:solidFill>
                    <a:sym typeface="Symbol" panose="05050102010706020507" pitchFamily="18" charset="2"/>
                  </a:rPr>
                  <a:t>PubCom</a:t>
                </a:r>
                <a:r>
                  <a:rPr lang="en-US" altLang="zh-CN" sz="1600" b="1" dirty="0"/>
                  <a:t>)</a:t>
                </a:r>
              </a:p>
              <a:p>
                <a:pPr marL="514350" indent="-514350">
                  <a:buFont typeface="+mj-lt"/>
                  <a:buAutoNum type="arabicPeriod"/>
                </a:pPr>
                <a:r>
                  <a:rPr lang="en-US" altLang="zh-CN" sz="1600" b="1" dirty="0"/>
                  <a:t> </a:t>
                </a:r>
                <a14:m>
                  <m:oMath xmlns:m="http://schemas.openxmlformats.org/officeDocument/2006/math">
                    <m:r>
                      <a:rPr lang="zh-CN" altLang="en-US" sz="1600" b="1" i="1" smtClean="0">
                        <a:latin typeface="Cambria Math" panose="02040503050406030204" pitchFamily="18" charset="0"/>
                      </a:rPr>
                      <m:t>𝝍</m:t>
                    </m:r>
                    <m:r>
                      <a:rPr lang="en-US" altLang="zh-CN" sz="1600" b="1" i="1" smtClean="0">
                        <a:latin typeface="Cambria Math" panose="02040503050406030204" pitchFamily="18" charset="0"/>
                      </a:rPr>
                      <m:t>(</m:t>
                    </m:r>
                    <m:r>
                      <a:rPr lang="en-US" altLang="zh-CN" sz="1600" b="1" i="1" smtClean="0">
                        <a:latin typeface="Cambria Math" panose="02040503050406030204" pitchFamily="18" charset="0"/>
                      </a:rPr>
                      <m:t>𝟑𝟔𝟖𝟔</m:t>
                    </m:r>
                    <m:r>
                      <a:rPr lang="en-US" altLang="zh-CN" sz="1600" b="1" i="1" smtClean="0">
                        <a:latin typeface="Cambria Math" panose="02040503050406030204" pitchFamily="18" charset="0"/>
                      </a:rPr>
                      <m:t>)→</m:t>
                    </m:r>
                    <m:r>
                      <a:rPr lang="en-US" altLang="zh-CN" sz="1600" b="1" i="1">
                        <a:latin typeface="Cambria Math" panose="02040503050406030204" pitchFamily="18" charset="0"/>
                        <a:ea typeface="Cambria Math" panose="02040503050406030204" pitchFamily="18" charset="0"/>
                      </a:rPr>
                      <m:t>𝒑</m:t>
                    </m:r>
                    <m:acc>
                      <m:accPr>
                        <m:chr m:val="̅"/>
                        <m:ctrlPr>
                          <a:rPr lang="en-US" altLang="zh-CN" sz="1600" b="1" i="1">
                            <a:latin typeface="Cambria Math" panose="02040503050406030204" pitchFamily="18" charset="0"/>
                            <a:ea typeface="Cambria Math" panose="02040503050406030204" pitchFamily="18" charset="0"/>
                          </a:rPr>
                        </m:ctrlPr>
                      </m:accPr>
                      <m:e>
                        <m:r>
                          <a:rPr lang="en-US" altLang="zh-CN" sz="1600" b="1" i="1">
                            <a:latin typeface="Cambria Math" panose="02040503050406030204" pitchFamily="18" charset="0"/>
                            <a:ea typeface="Cambria Math" panose="02040503050406030204" pitchFamily="18" charset="0"/>
                          </a:rPr>
                          <m:t>𝒑</m:t>
                        </m:r>
                      </m:e>
                    </m:acc>
                    <m:r>
                      <a:rPr lang="zh-CN" altLang="en-US" sz="1600" b="1" i="1">
                        <a:latin typeface="Cambria Math" panose="02040503050406030204" pitchFamily="18" charset="0"/>
                        <a:ea typeface="Cambria Math" panose="02040503050406030204" pitchFamily="18" charset="0"/>
                      </a:rPr>
                      <m:t>𝜼</m:t>
                    </m:r>
                    <m:sSup>
                      <m:sSupPr>
                        <m:ctrlPr>
                          <a:rPr lang="en-US" altLang="zh-CN" sz="1600" b="1" i="1" smtClean="0">
                            <a:latin typeface="Cambria Math" panose="02040503050406030204" pitchFamily="18" charset="0"/>
                            <a:ea typeface="Cambria Math" panose="02040503050406030204" pitchFamily="18" charset="0"/>
                          </a:rPr>
                        </m:ctrlPr>
                      </m:sSupPr>
                      <m:e>
                        <m:r>
                          <a:rPr lang="zh-CN" altLang="en-US" sz="1600" b="1" i="1" smtClean="0">
                            <a:latin typeface="Cambria Math" panose="02040503050406030204" pitchFamily="18" charset="0"/>
                            <a:ea typeface="Cambria Math" panose="02040503050406030204" pitchFamily="18" charset="0"/>
                          </a:rPr>
                          <m:t>𝝅</m:t>
                        </m:r>
                      </m:e>
                      <m:sup>
                        <m:r>
                          <a:rPr lang="en-US" altLang="zh-CN" sz="1600" b="1" i="1" smtClean="0">
                            <a:latin typeface="Cambria Math" panose="02040503050406030204" pitchFamily="18" charset="0"/>
                            <a:ea typeface="Cambria Math" panose="02040503050406030204" pitchFamily="18" charset="0"/>
                          </a:rPr>
                          <m:t>𝟎</m:t>
                        </m:r>
                      </m:sup>
                    </m:sSup>
                  </m:oMath>
                </a14:m>
                <a:r>
                  <a:rPr lang="en-US" altLang="zh-CN" sz="1600" b="1" dirty="0"/>
                  <a:t> (in progress </a:t>
                </a:r>
                <a:r>
                  <a:rPr lang="en-US" altLang="zh-CN" sz="1600" b="1" dirty="0">
                    <a:sym typeface="Symbol" panose="05050102010706020507" pitchFamily="18" charset="2"/>
                  </a:rPr>
                  <a:t> </a:t>
                </a:r>
                <a:r>
                  <a:rPr lang="en-US" altLang="zh-CN" sz="1600" b="1" dirty="0"/>
                  <a:t>memo review)</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rPr>
                        </m:ctrlPr>
                      </m:sSubPr>
                      <m:e>
                        <m:r>
                          <a:rPr lang="zh-CN" altLang="en-US" sz="1600" b="1" i="1">
                            <a:latin typeface="Cambria Math" panose="02040503050406030204" pitchFamily="18" charset="0"/>
                          </a:rPr>
                          <m:t>𝝌</m:t>
                        </m:r>
                      </m:e>
                      <m:sub>
                        <m:r>
                          <a:rPr lang="en-US" altLang="zh-CN" sz="1600" b="1" i="1">
                            <a:latin typeface="Cambria Math" panose="02040503050406030204" pitchFamily="18" charset="0"/>
                          </a:rPr>
                          <m:t>𝒄𝑱</m:t>
                        </m:r>
                      </m:sub>
                    </m:sSub>
                    <m:r>
                      <a:rPr lang="en-US" altLang="zh-CN" sz="1600" b="1" i="1">
                        <a:latin typeface="Cambria Math" panose="02040503050406030204" pitchFamily="18" charset="0"/>
                      </a:rPr>
                      <m:t>→</m:t>
                    </m:r>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m:t>
                        </m:r>
                      </m:sup>
                    </m:sSup>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m:t>
                        </m:r>
                      </m:sup>
                    </m:sSup>
                    <m:sSup>
                      <m:sSupPr>
                        <m:ctrlPr>
                          <a:rPr lang="en-US" altLang="zh-CN" sz="1600" b="1" i="1">
                            <a:latin typeface="Cambria Math" panose="02040503050406030204" pitchFamily="18" charset="0"/>
                          </a:rPr>
                        </m:ctrlPr>
                      </m:sSupPr>
                      <m:e>
                        <m:r>
                          <a:rPr lang="zh-CN" altLang="en-US" sz="1600" b="1" i="1">
                            <a:latin typeface="Cambria Math" panose="02040503050406030204" pitchFamily="18" charset="0"/>
                          </a:rPr>
                          <m:t>𝝅</m:t>
                        </m:r>
                      </m:e>
                      <m:sup>
                        <m:r>
                          <a:rPr lang="en-US" altLang="zh-CN" sz="1600" b="1" i="1">
                            <a:latin typeface="Cambria Math" panose="02040503050406030204" pitchFamily="18" charset="0"/>
                          </a:rPr>
                          <m:t>𝟎</m:t>
                        </m:r>
                      </m:sup>
                    </m:sSup>
                    <m:sSup>
                      <m:sSupPr>
                        <m:ctrlPr>
                          <a:rPr lang="en-US" altLang="zh-CN" sz="1600" b="1" i="1" smtClean="0">
                            <a:latin typeface="Cambria Math" panose="02040503050406030204" pitchFamily="18" charset="0"/>
                          </a:rPr>
                        </m:ctrlPr>
                      </m:sSupPr>
                      <m:e>
                        <m:r>
                          <a:rPr lang="zh-CN" altLang="en-US" sz="1600" b="1" i="1" smtClean="0">
                            <a:latin typeface="Cambria Math" panose="02040503050406030204" pitchFamily="18" charset="0"/>
                          </a:rPr>
                          <m:t>𝝅</m:t>
                        </m:r>
                      </m:e>
                      <m:sup>
                        <m:r>
                          <a:rPr lang="en-US" altLang="zh-CN" sz="1600" b="1" i="1" smtClean="0">
                            <a:latin typeface="Cambria Math" panose="02040503050406030204" pitchFamily="18" charset="0"/>
                          </a:rPr>
                          <m:t>𝟎</m:t>
                        </m:r>
                      </m:sup>
                    </m:sSup>
                  </m:oMath>
                </a14:m>
                <a:r>
                  <a:rPr lang="en-US" altLang="zh-CN" sz="1600" b="1" dirty="0"/>
                  <a:t>(</a:t>
                </a:r>
                <a:r>
                  <a:rPr lang="en-US" altLang="zh-CN" sz="1600" b="1" dirty="0">
                    <a:solidFill>
                      <a:srgbClr val="0000FF"/>
                    </a:solidFill>
                    <a:sym typeface="Symbol" panose="05050102010706020507" pitchFamily="18" charset="2"/>
                  </a:rPr>
                  <a:t>memo review, group</a:t>
                </a:r>
                <a:r>
                  <a:rPr lang="en-US" altLang="zh-CN" sz="1600" b="1" dirty="0"/>
                  <a:t>)</a:t>
                </a:r>
              </a:p>
              <a:p>
                <a:pPr marL="514350" indent="-514350">
                  <a:buFont typeface="+mj-lt"/>
                  <a:buAutoNum type="arabicPeriod"/>
                </a:pPr>
                <a:r>
                  <a:rPr lang="en-US" altLang="zh-CN" sz="1600" b="1" dirty="0"/>
                  <a:t> </a:t>
                </a:r>
                <a14:m>
                  <m:oMath xmlns:m="http://schemas.openxmlformats.org/officeDocument/2006/math">
                    <m:sSub>
                      <m:sSubPr>
                        <m:ctrlPr>
                          <a:rPr lang="en-US" altLang="zh-CN" sz="1600" b="1" i="1">
                            <a:latin typeface="Cambria Math" panose="02040503050406030204" pitchFamily="18" charset="0"/>
                          </a:rPr>
                        </m:ctrlPr>
                      </m:sSubPr>
                      <m:e>
                        <m:r>
                          <a:rPr lang="en-US" altLang="zh-CN" sz="1600" b="1" i="1">
                            <a:latin typeface="Cambria Math" panose="02040503050406030204" pitchFamily="18" charset="0"/>
                          </a:rPr>
                          <m:t>𝒉</m:t>
                        </m:r>
                      </m:e>
                      <m:sub>
                        <m:r>
                          <a:rPr lang="en-US" altLang="zh-CN" sz="1600" b="1" i="1">
                            <a:latin typeface="Cambria Math" panose="02040503050406030204" pitchFamily="18" charset="0"/>
                          </a:rPr>
                          <m:t>𝒄</m:t>
                        </m:r>
                      </m:sub>
                    </m:sSub>
                    <m:r>
                      <a:rPr lang="en-US" altLang="zh-CN" sz="1600" b="1" i="1">
                        <a:latin typeface="Cambria Math" panose="02040503050406030204" pitchFamily="18" charset="0"/>
                        <a:ea typeface="Cambria Math" panose="02040503050406030204" pitchFamily="18" charset="0"/>
                      </a:rPr>
                      <m:t>→</m:t>
                    </m:r>
                    <m:sSub>
                      <m:sSubPr>
                        <m:ctrlPr>
                          <a:rPr lang="en-US" altLang="zh-CN" sz="1600" b="1" i="1" smtClean="0">
                            <a:latin typeface="Cambria Math" panose="02040503050406030204" pitchFamily="18" charset="0"/>
                            <a:ea typeface="Cambria Math" panose="02040503050406030204" pitchFamily="18" charset="0"/>
                          </a:rPr>
                        </m:ctrlPr>
                      </m:sSubPr>
                      <m:e>
                        <m:r>
                          <a:rPr lang="zh-CN" altLang="en-US" sz="1600" b="1" i="1" smtClean="0">
                            <a:latin typeface="Cambria Math" panose="02040503050406030204" pitchFamily="18" charset="0"/>
                            <a:ea typeface="Cambria Math" panose="02040503050406030204" pitchFamily="18" charset="0"/>
                          </a:rPr>
                          <m:t>𝜸𝝌</m:t>
                        </m:r>
                      </m:e>
                      <m:sub>
                        <m:r>
                          <a:rPr lang="en-US" altLang="zh-CN" sz="1600" b="1" i="1" smtClean="0">
                            <a:latin typeface="Cambria Math" panose="02040503050406030204" pitchFamily="18" charset="0"/>
                            <a:ea typeface="Cambria Math" panose="02040503050406030204" pitchFamily="18" charset="0"/>
                          </a:rPr>
                          <m:t>𝒄</m:t>
                        </m:r>
                        <m:r>
                          <a:rPr lang="en-US" altLang="zh-CN" sz="1600" b="1" i="1" smtClean="0">
                            <a:latin typeface="Cambria Math" panose="02040503050406030204" pitchFamily="18" charset="0"/>
                            <a:ea typeface="Cambria Math" panose="02040503050406030204" pitchFamily="18" charset="0"/>
                          </a:rPr>
                          <m:t>𝟎</m:t>
                        </m:r>
                      </m:sub>
                    </m:sSub>
                    <m:r>
                      <a:rPr lang="en-US" altLang="zh-CN" sz="1600" b="1" i="1">
                        <a:latin typeface="Cambria Math" panose="02040503050406030204" pitchFamily="18" charset="0"/>
                        <a:ea typeface="Cambria Math" panose="02040503050406030204" pitchFamily="18" charset="0"/>
                      </a:rPr>
                      <m:t>, </m:t>
                    </m:r>
                  </m:oMath>
                </a14:m>
                <a:r>
                  <a:rPr lang="en-US" altLang="zh-CN" sz="1600" b="1" dirty="0"/>
                  <a:t>(</a:t>
                </a:r>
                <a:r>
                  <a:rPr lang="en-US" altLang="zh-CN" sz="1600" b="1" dirty="0">
                    <a:solidFill>
                      <a:srgbClr val="FF0000"/>
                    </a:solidFill>
                  </a:rPr>
                  <a:t> </a:t>
                </a:r>
                <a:r>
                  <a:rPr lang="en-US" altLang="zh-CN" sz="1600" b="1" dirty="0">
                    <a:solidFill>
                      <a:srgbClr val="0000FF"/>
                    </a:solidFill>
                    <a:sym typeface="Symbol" panose="05050102010706020507" pitchFamily="18" charset="2"/>
                  </a:rPr>
                  <a:t>in progress</a:t>
                </a:r>
                <a:r>
                  <a:rPr lang="en-US" altLang="zh-CN" sz="1600" b="1" dirty="0"/>
                  <a:t>)</a:t>
                </a:r>
              </a:p>
              <a:p>
                <a:pPr marL="514350" indent="-514350">
                  <a:buFont typeface="+mj-lt"/>
                  <a:buAutoNum type="arabicPeriod"/>
                </a:pPr>
                <a:r>
                  <a:rPr lang="en-US" altLang="zh-CN" sz="1600" b="1" dirty="0"/>
                  <a:t> </a:t>
                </a:r>
                <a14:m>
                  <m:oMath xmlns:m="http://schemas.openxmlformats.org/officeDocument/2006/math">
                    <m:r>
                      <a:rPr lang="zh-CN" altLang="en-US" sz="1600" b="1" i="1">
                        <a:latin typeface="Cambria Math" panose="02040503050406030204" pitchFamily="18" charset="0"/>
                      </a:rPr>
                      <m:t>𝝍</m:t>
                    </m:r>
                    <m:r>
                      <a:rPr lang="en-US" altLang="zh-CN" sz="1600" b="1" i="1">
                        <a:latin typeface="Cambria Math" panose="02040503050406030204" pitchFamily="18" charset="0"/>
                      </a:rPr>
                      <m:t>(</m:t>
                    </m:r>
                    <m:r>
                      <a:rPr lang="en-US" altLang="zh-CN" sz="1600" b="1" i="1">
                        <a:latin typeface="Cambria Math" panose="02040503050406030204" pitchFamily="18" charset="0"/>
                      </a:rPr>
                      <m:t>𝟑𝟔𝟖𝟔</m:t>
                    </m:r>
                    <m:r>
                      <a:rPr lang="en-US" altLang="zh-CN" sz="1600" b="1" i="1">
                        <a:latin typeface="Cambria Math" panose="02040503050406030204" pitchFamily="18" charset="0"/>
                      </a:rPr>
                      <m:t>)→</m:t>
                    </m:r>
                    <m:sSup>
                      <m:sSupPr>
                        <m:ctrlPr>
                          <a:rPr lang="en-US" altLang="zh-CN" sz="1600" b="1" i="1" smtClean="0">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pPr>
                      <m:e>
                        <m: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𝑲</m:t>
                        </m:r>
                      </m:e>
                      <m:sup>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up>
                    </m:sSup>
                    <m:r>
                      <a:rPr lang="el-GR"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𝚲</m:t>
                    </m:r>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𝟏𝟓𝟐𝟎</m:t>
                    </m:r>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Sup>
                      <m:sSupPr>
                        <m:ctrlP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sSupPr>
                      <m:e>
                        <m:acc>
                          <m:accPr>
                            <m:chr m:val="̅"/>
                            <m:ctrlP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ctrlPr>
                          </m:accPr>
                          <m:e>
                            <m:r>
                              <a:rPr lang="el-GR"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𝜩</m:t>
                            </m:r>
                          </m:e>
                        </m:acc>
                      </m:e>
                      <m:sup>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sup>
                    </m:sSup>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𝐜</m:t>
                    </m:r>
                    <m:r>
                      <a:rPr lang="en-US" altLang="zh-CN" sz="1600" b="1">
                        <a:solidFill>
                          <a:schemeClr val="tx1"/>
                        </a:solidFill>
                        <a:latin typeface="Cambria Math" panose="02040503050406030204" pitchFamily="18" charset="0"/>
                        <a:ea typeface="楷体" panose="02010609060101010101" pitchFamily="49" charset="-122"/>
                        <a:cs typeface="Times New Roman" panose="02020603050405020304" pitchFamily="18" charset="0"/>
                      </a:rPr>
                      <m:t>.</m:t>
                    </m:r>
                    <m:r>
                      <a:rPr lang="en-US" altLang="zh-CN" sz="1600" b="1" i="1">
                        <a:solidFill>
                          <a:schemeClr val="tx1"/>
                        </a:solidFill>
                        <a:latin typeface="Cambria Math" panose="02040503050406030204" pitchFamily="18" charset="0"/>
                        <a:ea typeface="楷体" panose="02010609060101010101" pitchFamily="49" charset="-122"/>
                        <a:cs typeface="Times New Roman" panose="02020603050405020304" pitchFamily="18" charset="0"/>
                      </a:rPr>
                      <m:t>𝐜</m:t>
                    </m:r>
                  </m:oMath>
                </a14:m>
                <a:r>
                  <a:rPr lang="en-US" altLang="zh-CN" sz="1600" b="1" dirty="0">
                    <a:solidFill>
                      <a:schemeClr val="tx1"/>
                    </a:solidFill>
                  </a:rPr>
                  <a:t> </a:t>
                </a:r>
                <a:r>
                  <a:rPr lang="en-US" altLang="zh-CN" sz="1600" b="1" dirty="0"/>
                  <a:t>(</a:t>
                </a:r>
                <a:r>
                  <a:rPr lang="en-US" altLang="zh-CN" sz="1600" b="1" dirty="0">
                    <a:solidFill>
                      <a:srgbClr val="0000FF"/>
                    </a:solidFill>
                    <a:sym typeface="Symbol" panose="05050102010706020507" pitchFamily="18" charset="2"/>
                  </a:rPr>
                  <a:t>in progress  </a:t>
                </a:r>
                <a:r>
                  <a:rPr lang="en-US" altLang="zh-CN" sz="1600" b="1" dirty="0" err="1">
                    <a:solidFill>
                      <a:srgbClr val="0000FF"/>
                    </a:solidFill>
                    <a:sym typeface="Symbol" panose="05050102010706020507" pitchFamily="18" charset="2"/>
                  </a:rPr>
                  <a:t>PubCom</a:t>
                </a:r>
                <a:r>
                  <a:rPr lang="en-US" altLang="zh-CN" sz="1600" b="1" dirty="0"/>
                  <a:t>)</a:t>
                </a:r>
              </a:p>
              <a:p>
                <a:pPr marL="514350" indent="-514350">
                  <a:buFont typeface="+mj-lt"/>
                  <a:buAutoNum type="arabicPeriod"/>
                </a:pPr>
                <a:r>
                  <a:rPr lang="en-US" altLang="zh-CN" sz="1600" b="1" dirty="0">
                    <a:solidFill>
                      <a:schemeClr val="tx1"/>
                    </a:solidFill>
                  </a:rPr>
                  <a:t> </a:t>
                </a:r>
                <a14:m>
                  <m:oMath xmlns:m="http://schemas.openxmlformats.org/officeDocument/2006/math">
                    <m:r>
                      <a:rPr lang="en-US" altLang="zh-CN" sz="1600" b="1" i="1">
                        <a:solidFill>
                          <a:schemeClr val="tx1"/>
                        </a:solidFill>
                        <a:latin typeface="Cambria Math" panose="02040503050406030204" pitchFamily="18" charset="0"/>
                      </a:rPr>
                      <m:t>𝝍</m:t>
                    </m:r>
                    <m:d>
                      <m:dPr>
                        <m:ctrlPr>
                          <a:rPr lang="en-US" altLang="zh-CN" sz="1600" b="1" i="1">
                            <a:solidFill>
                              <a:schemeClr val="tx1"/>
                            </a:solidFill>
                            <a:latin typeface="Cambria Math" panose="02040503050406030204" pitchFamily="18" charset="0"/>
                          </a:rPr>
                        </m:ctrlPr>
                      </m:dPr>
                      <m:e>
                        <m:r>
                          <a:rPr lang="en-US" altLang="zh-CN" sz="1600" b="1" i="1">
                            <a:solidFill>
                              <a:schemeClr val="tx1"/>
                            </a:solidFill>
                            <a:latin typeface="Cambria Math" panose="02040503050406030204" pitchFamily="18" charset="0"/>
                          </a:rPr>
                          <m:t>𝟐</m:t>
                        </m:r>
                        <m:r>
                          <a:rPr lang="en-US" altLang="zh-CN" sz="1600" b="1" i="1">
                            <a:solidFill>
                              <a:schemeClr val="tx1"/>
                            </a:solidFill>
                            <a:latin typeface="Cambria Math" panose="02040503050406030204" pitchFamily="18" charset="0"/>
                          </a:rPr>
                          <m:t>𝑺</m:t>
                        </m:r>
                      </m:e>
                    </m:d>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𝒑𝑲</m:t>
                    </m:r>
                    <m:sSup>
                      <m:sSupPr>
                        <m:ctrlPr>
                          <a:rPr lang="en-US" altLang="zh-CN" sz="1600" b="1" i="1" dirty="0">
                            <a:solidFill>
                              <a:schemeClr val="tx1"/>
                            </a:solidFill>
                            <a:latin typeface="Cambria Math" panose="02040503050406030204" pitchFamily="18" charset="0"/>
                          </a:rPr>
                        </m:ctrlPr>
                      </m:sSupPr>
                      <m:e>
                        <m:acc>
                          <m:accPr>
                            <m:chr m:val="̅"/>
                            <m:ctrlPr>
                              <a:rPr lang="en-US" altLang="zh-CN" sz="1600" b="1" i="1">
                                <a:solidFill>
                                  <a:schemeClr val="tx1"/>
                                </a:solidFill>
                                <a:latin typeface="Cambria Math" panose="02040503050406030204" pitchFamily="18" charset="0"/>
                              </a:rPr>
                            </m:ctrlPr>
                          </m:accPr>
                          <m:e>
                            <m:r>
                              <a:rPr lang="en-US" altLang="zh-CN" sz="1600" b="1">
                                <a:solidFill>
                                  <a:schemeClr val="tx1"/>
                                </a:solidFill>
                                <a:latin typeface="Cambria Math" panose="02040503050406030204" pitchFamily="18" charset="0"/>
                              </a:rPr>
                              <m:t>𝚺</m:t>
                            </m:r>
                          </m:e>
                        </m:acc>
                      </m:e>
                      <m:sup>
                        <m:r>
                          <a:rPr lang="en-US" altLang="zh-CN" sz="1600" b="1" i="1" dirty="0">
                            <a:solidFill>
                              <a:schemeClr val="tx1"/>
                            </a:solidFill>
                            <a:latin typeface="Cambria Math" panose="02040503050406030204" pitchFamily="18" charset="0"/>
                          </a:rPr>
                          <m:t>𝟎</m:t>
                        </m:r>
                      </m:sup>
                    </m:sSup>
                    <m:r>
                      <a:rPr lang="en-US" altLang="zh-CN" sz="1600" b="1" i="1" dirty="0">
                        <a:solidFill>
                          <a:schemeClr val="tx1"/>
                        </a:solidFill>
                        <a:latin typeface="Cambria Math" panose="02040503050406030204" pitchFamily="18" charset="0"/>
                      </a:rPr>
                      <m:t>𝜼</m:t>
                    </m:r>
                    <m:r>
                      <a:rPr lang="en-US" altLang="zh-CN" sz="1600" b="1" i="1" dirty="0">
                        <a:solidFill>
                          <a:schemeClr val="tx1"/>
                        </a:solidFill>
                        <a:latin typeface="Cambria Math" panose="02040503050406030204" pitchFamily="18" charset="0"/>
                      </a:rPr>
                      <m:t>+</m:t>
                    </m:r>
                    <m:r>
                      <a:rPr lang="en-US" altLang="zh-CN" sz="1600" b="1" i="1" dirty="0">
                        <a:solidFill>
                          <a:schemeClr val="tx1"/>
                        </a:solidFill>
                        <a:latin typeface="Cambria Math" panose="02040503050406030204" pitchFamily="18" charset="0"/>
                      </a:rPr>
                      <m:t>𝒄</m:t>
                    </m:r>
                    <m:r>
                      <a:rPr lang="en-US" altLang="zh-CN" sz="1600" b="1" i="1" dirty="0">
                        <a:solidFill>
                          <a:schemeClr val="tx1"/>
                        </a:solidFill>
                        <a:latin typeface="Cambria Math" panose="02040503050406030204" pitchFamily="18" charset="0"/>
                      </a:rPr>
                      <m:t>.</m:t>
                    </m:r>
                    <m:r>
                      <a:rPr lang="en-US" altLang="zh-CN" sz="1600" b="1" i="1" dirty="0">
                        <a:solidFill>
                          <a:schemeClr val="tx1"/>
                        </a:solidFill>
                        <a:latin typeface="Cambria Math" panose="02040503050406030204" pitchFamily="18" charset="0"/>
                      </a:rPr>
                      <m:t>𝒄</m:t>
                    </m:r>
                    <m:r>
                      <a:rPr lang="en-US" altLang="zh-CN" sz="1600" b="1" i="1" dirty="0">
                        <a:solidFill>
                          <a:schemeClr val="tx1"/>
                        </a:solidFill>
                        <a:latin typeface="Cambria Math" panose="02040503050406030204" pitchFamily="18" charset="0"/>
                      </a:rPr>
                      <m:t>.</m:t>
                    </m:r>
                  </m:oMath>
                </a14:m>
                <a:r>
                  <a:rPr lang="en-US" altLang="zh-CN" sz="1600" b="1" dirty="0">
                    <a:solidFill>
                      <a:schemeClr val="tx1"/>
                    </a:solidFill>
                  </a:rPr>
                  <a:t> (new, memo review, group)</a:t>
                </a:r>
              </a:p>
              <a:p>
                <a:pPr marL="514350" indent="-514350">
                  <a:buFont typeface="+mj-lt"/>
                  <a:buAutoNum type="arabicPeriod"/>
                </a:pPr>
                <a:r>
                  <a:rPr lang="en-US" altLang="zh-CN" sz="1600" b="1" dirty="0">
                    <a:solidFill>
                      <a:schemeClr val="tx1"/>
                    </a:solidFill>
                  </a:rPr>
                  <a:t> </a:t>
                </a:r>
                <a14:m>
                  <m:oMath xmlns:m="http://schemas.openxmlformats.org/officeDocument/2006/math">
                    <m:sSub>
                      <m:sSubPr>
                        <m:ctrlPr>
                          <a:rPr lang="en-US" altLang="zh-CN" sz="1600" b="1" i="1" smtClean="0">
                            <a:solidFill>
                              <a:schemeClr val="tx1"/>
                            </a:solidFill>
                            <a:latin typeface="Cambria Math" panose="02040503050406030204" pitchFamily="18" charset="0"/>
                          </a:rPr>
                        </m:ctrlPr>
                      </m:sSubPr>
                      <m:e>
                        <m:r>
                          <a:rPr lang="en-US" altLang="zh-CN" sz="1600" b="1" i="1">
                            <a:solidFill>
                              <a:schemeClr val="tx1"/>
                            </a:solidFill>
                            <a:latin typeface="Cambria Math" panose="02040503050406030204" pitchFamily="18" charset="0"/>
                          </a:rPr>
                          <m:t>𝝌</m:t>
                        </m:r>
                      </m:e>
                      <m:sub>
                        <m:r>
                          <a:rPr lang="en-US" altLang="zh-CN" sz="1600" b="1" i="1">
                            <a:solidFill>
                              <a:schemeClr val="tx1"/>
                            </a:solidFill>
                            <a:latin typeface="Cambria Math" panose="02040503050406030204" pitchFamily="18" charset="0"/>
                          </a:rPr>
                          <m:t>𝒄𝑱</m:t>
                        </m:r>
                      </m:sub>
                    </m:sSub>
                    <m:r>
                      <a:rPr lang="en-US" altLang="zh-CN" sz="1600" b="1" i="1">
                        <a:solidFill>
                          <a:schemeClr val="tx1"/>
                        </a:solidFill>
                        <a:latin typeface="Cambria Math" panose="02040503050406030204" pitchFamily="18" charset="0"/>
                      </a:rPr>
                      <m:t>→</m:t>
                    </m:r>
                    <m:r>
                      <a:rPr lang="en-US" altLang="zh-CN" sz="1600" b="1" i="1">
                        <a:solidFill>
                          <a:schemeClr val="tx1"/>
                        </a:solidFill>
                        <a:latin typeface="Cambria Math" panose="02040503050406030204" pitchFamily="18" charset="0"/>
                      </a:rPr>
                      <m:t>𝒑𝑲</m:t>
                    </m:r>
                    <m:sSup>
                      <m:sSupPr>
                        <m:ctrlPr>
                          <a:rPr lang="en-US" altLang="zh-CN" sz="1600" b="1" i="1" dirty="0">
                            <a:solidFill>
                              <a:schemeClr val="tx1"/>
                            </a:solidFill>
                            <a:latin typeface="Cambria Math" panose="02040503050406030204" pitchFamily="18" charset="0"/>
                          </a:rPr>
                        </m:ctrlPr>
                      </m:sSupPr>
                      <m:e>
                        <m:acc>
                          <m:accPr>
                            <m:chr m:val="̅"/>
                            <m:ctrlPr>
                              <a:rPr lang="en-US" altLang="zh-CN" sz="1600" b="1" i="1">
                                <a:solidFill>
                                  <a:schemeClr val="tx1"/>
                                </a:solidFill>
                                <a:latin typeface="Cambria Math" panose="02040503050406030204" pitchFamily="18" charset="0"/>
                              </a:rPr>
                            </m:ctrlPr>
                          </m:accPr>
                          <m:e>
                            <m:r>
                              <a:rPr lang="en-US" altLang="zh-CN" sz="1600" b="1">
                                <a:solidFill>
                                  <a:schemeClr val="tx1"/>
                                </a:solidFill>
                                <a:latin typeface="Cambria Math" panose="02040503050406030204" pitchFamily="18" charset="0"/>
                              </a:rPr>
                              <m:t>𝚺</m:t>
                            </m:r>
                          </m:e>
                        </m:acc>
                      </m:e>
                      <m:sup>
                        <m:r>
                          <a:rPr lang="en-US" altLang="zh-CN" sz="1600" b="1" i="1" dirty="0">
                            <a:solidFill>
                              <a:schemeClr val="tx1"/>
                            </a:solidFill>
                            <a:latin typeface="Cambria Math" panose="02040503050406030204" pitchFamily="18" charset="0"/>
                          </a:rPr>
                          <m:t>𝟎</m:t>
                        </m:r>
                      </m:sup>
                    </m:sSup>
                    <m:sSup>
                      <m:sSupPr>
                        <m:ctrlPr>
                          <a:rPr lang="en-US" altLang="zh-CN" sz="1600" b="1" i="1" dirty="0">
                            <a:solidFill>
                              <a:schemeClr val="tx1"/>
                            </a:solidFill>
                            <a:latin typeface="Cambria Math" panose="02040503050406030204" pitchFamily="18" charset="0"/>
                          </a:rPr>
                        </m:ctrlPr>
                      </m:sSupPr>
                      <m:e>
                        <m:r>
                          <a:rPr lang="en-US" altLang="zh-CN" sz="1600" b="1" i="1" dirty="0">
                            <a:solidFill>
                              <a:schemeClr val="tx1"/>
                            </a:solidFill>
                            <a:latin typeface="Cambria Math" panose="02040503050406030204" pitchFamily="18" charset="0"/>
                          </a:rPr>
                          <m:t>𝝅</m:t>
                        </m:r>
                      </m:e>
                      <m:sup>
                        <m:r>
                          <a:rPr lang="en-US" altLang="zh-CN" sz="1600" b="1" i="1" dirty="0">
                            <a:solidFill>
                              <a:schemeClr val="tx1"/>
                            </a:solidFill>
                            <a:latin typeface="Cambria Math" panose="02040503050406030204" pitchFamily="18" charset="0"/>
                          </a:rPr>
                          <m:t>𝟎</m:t>
                        </m:r>
                      </m:sup>
                    </m:sSup>
                    <m:r>
                      <a:rPr lang="en-US" altLang="zh-CN" sz="1600" b="1" i="1" dirty="0">
                        <a:solidFill>
                          <a:schemeClr val="tx1"/>
                        </a:solidFill>
                        <a:latin typeface="Cambria Math" panose="02040503050406030204" pitchFamily="18" charset="0"/>
                      </a:rPr>
                      <m:t>+</m:t>
                    </m:r>
                    <m:r>
                      <a:rPr lang="en-US" altLang="zh-CN" sz="1600" b="1" i="1" dirty="0">
                        <a:solidFill>
                          <a:schemeClr val="tx1"/>
                        </a:solidFill>
                        <a:latin typeface="Cambria Math" panose="02040503050406030204" pitchFamily="18" charset="0"/>
                      </a:rPr>
                      <m:t>𝒄</m:t>
                    </m:r>
                    <m:r>
                      <a:rPr lang="en-US" altLang="zh-CN" sz="1600" b="1" i="1" dirty="0">
                        <a:solidFill>
                          <a:schemeClr val="tx1"/>
                        </a:solidFill>
                        <a:latin typeface="Cambria Math" panose="02040503050406030204" pitchFamily="18" charset="0"/>
                      </a:rPr>
                      <m:t>.</m:t>
                    </m:r>
                    <m:r>
                      <a:rPr lang="en-US" altLang="zh-CN" sz="1600" b="1" i="1" dirty="0">
                        <a:solidFill>
                          <a:schemeClr val="tx1"/>
                        </a:solidFill>
                        <a:latin typeface="Cambria Math" panose="02040503050406030204" pitchFamily="18" charset="0"/>
                      </a:rPr>
                      <m:t>𝒄</m:t>
                    </m:r>
                    <m:r>
                      <a:rPr lang="en-US" altLang="zh-CN" sz="1600" b="1" i="1" dirty="0">
                        <a:solidFill>
                          <a:schemeClr val="tx1"/>
                        </a:solidFill>
                        <a:latin typeface="Cambria Math" panose="02040503050406030204" pitchFamily="18" charset="0"/>
                      </a:rPr>
                      <m:t>.</m:t>
                    </m:r>
                  </m:oMath>
                </a14:m>
                <a:r>
                  <a:rPr lang="en-US" altLang="zh-CN" sz="1600" b="1" dirty="0">
                    <a:solidFill>
                      <a:schemeClr val="tx1"/>
                    </a:solidFill>
                  </a:rPr>
                  <a:t>  (new, in progress)</a:t>
                </a:r>
              </a:p>
              <a:p>
                <a:pPr marL="514350" indent="-514350">
                  <a:buFont typeface="+mj-lt"/>
                  <a:buAutoNum type="arabicPeriod"/>
                </a:pPr>
                <a:r>
                  <a:rPr lang="en-US" altLang="zh-CN" sz="1600" b="1" dirty="0">
                    <a:solidFill>
                      <a:schemeClr val="tx1"/>
                    </a:solidFill>
                  </a:rPr>
                  <a:t> </a:t>
                </a:r>
                <a14:m>
                  <m:oMath xmlns:m="http://schemas.openxmlformats.org/officeDocument/2006/math">
                    <m:r>
                      <a:rPr lang="en-US" altLang="zh-CN" sz="1600" b="1" i="1">
                        <a:solidFill>
                          <a:schemeClr val="tx1"/>
                        </a:solidFill>
                        <a:latin typeface="Cambria Math" panose="02040503050406030204" pitchFamily="18" charset="0"/>
                        <a:cs typeface="Times New Roman" panose="02020603050405020304" pitchFamily="18" charset="0"/>
                      </a:rPr>
                      <m:t>𝝍</m:t>
                    </m:r>
                    <m:d>
                      <m:dPr>
                        <m:ctrlPr>
                          <a:rPr lang="en-US" altLang="zh-CN" sz="1600" b="1" i="1">
                            <a:solidFill>
                              <a:schemeClr val="tx1"/>
                            </a:solidFill>
                            <a:latin typeface="Cambria Math" panose="02040503050406030204" pitchFamily="18" charset="0"/>
                            <a:cs typeface="Times New Roman" panose="02020603050405020304" pitchFamily="18" charset="0"/>
                          </a:rPr>
                        </m:ctrlPr>
                      </m:dPr>
                      <m:e>
                        <m:r>
                          <a:rPr lang="en-US" altLang="zh-CN" sz="1600" b="1" i="1">
                            <a:solidFill>
                              <a:schemeClr val="tx1"/>
                            </a:solidFill>
                            <a:latin typeface="Cambria Math" panose="02040503050406030204" pitchFamily="18" charset="0"/>
                            <a:cs typeface="Times New Roman" panose="02020603050405020304" pitchFamily="18" charset="0"/>
                          </a:rPr>
                          <m:t>𝟑𝟔𝟖𝟔</m:t>
                        </m:r>
                      </m:e>
                    </m:d>
                    <m:r>
                      <a:rPr lang="en-US" altLang="zh-CN" sz="1600" b="1" i="1">
                        <a:solidFill>
                          <a:schemeClr val="tx1"/>
                        </a:solidFill>
                        <a:latin typeface="Cambria Math" panose="02040503050406030204" pitchFamily="18" charset="0"/>
                        <a:cs typeface="Times New Roman" panose="02020603050405020304" pitchFamily="18" charset="0"/>
                      </a:rPr>
                      <m:t>→</m:t>
                    </m:r>
                  </m:oMath>
                </a14:m>
                <a:r>
                  <a:rPr lang="en-US" altLang="zh-CN" sz="1600" b="1" dirty="0">
                    <a:solidFill>
                      <a:schemeClr val="tx1"/>
                    </a:solidFill>
                    <a:latin typeface="Calibri" panose="020F0502020204030204" pitchFamily="34" charset="0"/>
                    <a:ea typeface="Adobe 黑体 Std R" panose="020B0400000000000000" pitchFamily="34" charset="-122"/>
                    <a:cs typeface="Calibri" panose="020F0502020204030204" pitchFamily="34" charset="0"/>
                  </a:rPr>
                  <a:t> </a:t>
                </a:r>
                <a14:m>
                  <m:oMath xmlns:m="http://schemas.openxmlformats.org/officeDocument/2006/math">
                    <m:sSup>
                      <m:sSupPr>
                        <m:ctrlPr>
                          <a:rPr lang="en-US" altLang="zh-CN" sz="1600" b="1" i="1">
                            <a:solidFill>
                              <a:schemeClr val="tx1"/>
                            </a:solidFill>
                            <a:latin typeface="Cambria Math" panose="02040503050406030204" pitchFamily="18" charset="0"/>
                            <a:cs typeface="Times New Roman" panose="02020603050405020304" pitchFamily="18" charset="0"/>
                          </a:rPr>
                        </m:ctrlPr>
                      </m:sSupPr>
                      <m:e>
                        <m:r>
                          <a:rPr lang="en-US" altLang="zh-CN" sz="1600" b="1" i="1">
                            <a:solidFill>
                              <a:schemeClr val="tx1"/>
                            </a:solidFill>
                            <a:latin typeface="Cambria Math" panose="02040503050406030204" pitchFamily="18" charset="0"/>
                            <a:cs typeface="Times New Roman" panose="02020603050405020304" pitchFamily="18" charset="0"/>
                          </a:rPr>
                          <m:t>𝒑</m:t>
                        </m:r>
                        <m:acc>
                          <m:accPr>
                            <m:chr m:val="̅"/>
                            <m:ctrlPr>
                              <a:rPr lang="en-US" altLang="zh-CN" sz="1600" b="1" i="1">
                                <a:solidFill>
                                  <a:schemeClr val="tx1"/>
                                </a:solidFill>
                                <a:latin typeface="Cambria Math" panose="02040503050406030204" pitchFamily="18" charset="0"/>
                                <a:cs typeface="Times New Roman" panose="02020603050405020304" pitchFamily="18" charset="0"/>
                              </a:rPr>
                            </m:ctrlPr>
                          </m:accPr>
                          <m:e>
                            <m:r>
                              <a:rPr lang="en-US" altLang="zh-CN" sz="1600" b="1" i="1">
                                <a:solidFill>
                                  <a:schemeClr val="tx1"/>
                                </a:solidFill>
                                <a:latin typeface="Cambria Math" panose="02040503050406030204" pitchFamily="18" charset="0"/>
                                <a:cs typeface="Times New Roman" panose="02020603050405020304" pitchFamily="18" charset="0"/>
                              </a:rPr>
                              <m:t>𝒑</m:t>
                            </m:r>
                          </m:e>
                        </m:acc>
                        <m:r>
                          <a:rPr lang="en-US" altLang="zh-CN" sz="1600" b="1" i="1">
                            <a:solidFill>
                              <a:schemeClr val="tx1"/>
                            </a:solidFill>
                            <a:latin typeface="Cambria Math" panose="02040503050406030204" pitchFamily="18" charset="0"/>
                            <a:cs typeface="Times New Roman" panose="02020603050405020304" pitchFamily="18" charset="0"/>
                          </a:rPr>
                          <m:t>𝑲</m:t>
                        </m:r>
                      </m:e>
                      <m:sup>
                        <m:r>
                          <a:rPr lang="en-US" altLang="zh-CN" sz="1600" b="1" i="1">
                            <a:solidFill>
                              <a:schemeClr val="tx1"/>
                            </a:solidFill>
                            <a:latin typeface="Cambria Math" panose="02040503050406030204" pitchFamily="18" charset="0"/>
                            <a:cs typeface="Times New Roman" panose="02020603050405020304" pitchFamily="18" charset="0"/>
                          </a:rPr>
                          <m:t>+</m:t>
                        </m:r>
                      </m:sup>
                    </m:sSup>
                    <m:sSup>
                      <m:sSupPr>
                        <m:ctrlPr>
                          <a:rPr lang="en-US" altLang="zh-CN" sz="1600" b="1" i="1">
                            <a:solidFill>
                              <a:schemeClr val="tx1"/>
                            </a:solidFill>
                            <a:latin typeface="Cambria Math" panose="02040503050406030204" pitchFamily="18" charset="0"/>
                            <a:cs typeface="Times New Roman" panose="02020603050405020304" pitchFamily="18" charset="0"/>
                          </a:rPr>
                        </m:ctrlPr>
                      </m:sSupPr>
                      <m:e>
                        <m:r>
                          <a:rPr lang="en-US" altLang="zh-CN" sz="1600" b="1" i="1">
                            <a:solidFill>
                              <a:schemeClr val="tx1"/>
                            </a:solidFill>
                            <a:latin typeface="Cambria Math" panose="02040503050406030204" pitchFamily="18" charset="0"/>
                            <a:cs typeface="Times New Roman" panose="02020603050405020304" pitchFamily="18" charset="0"/>
                          </a:rPr>
                          <m:t>𝑲</m:t>
                        </m:r>
                      </m:e>
                      <m:sup>
                        <m:r>
                          <a:rPr lang="en-US" altLang="zh-CN" sz="1600" b="1" i="1">
                            <a:solidFill>
                              <a:schemeClr val="tx1"/>
                            </a:solidFill>
                            <a:latin typeface="Cambria Math" panose="02040503050406030204" pitchFamily="18" charset="0"/>
                            <a:cs typeface="Times New Roman" panose="02020603050405020304" pitchFamily="18" charset="0"/>
                          </a:rPr>
                          <m:t>−</m:t>
                        </m:r>
                      </m:sup>
                    </m:sSup>
                    <m:sSup>
                      <m:sSupPr>
                        <m:ctrlPr>
                          <a:rPr lang="en-US" altLang="zh-CN" sz="1600" b="1" i="1">
                            <a:solidFill>
                              <a:schemeClr val="tx1"/>
                            </a:solidFill>
                            <a:latin typeface="Cambria Math" panose="02040503050406030204" pitchFamily="18" charset="0"/>
                            <a:cs typeface="Times New Roman" panose="02020603050405020304" pitchFamily="18" charset="0"/>
                          </a:rPr>
                        </m:ctrlPr>
                      </m:sSupPr>
                      <m:e>
                        <m:r>
                          <a:rPr lang="en-US" altLang="zh-CN" sz="1600" b="1" i="1">
                            <a:solidFill>
                              <a:schemeClr val="tx1"/>
                            </a:solidFill>
                            <a:latin typeface="Cambria Math" panose="02040503050406030204" pitchFamily="18" charset="0"/>
                            <a:cs typeface="Times New Roman" panose="02020603050405020304" pitchFamily="18" charset="0"/>
                          </a:rPr>
                          <m:t>𝝅</m:t>
                        </m:r>
                      </m:e>
                      <m:sup>
                        <m:r>
                          <a:rPr lang="en-US" altLang="zh-CN" sz="1600" b="1" i="1">
                            <a:solidFill>
                              <a:schemeClr val="tx1"/>
                            </a:solidFill>
                            <a:latin typeface="Cambria Math" panose="02040503050406030204" pitchFamily="18" charset="0"/>
                            <a:cs typeface="Times New Roman" panose="02020603050405020304" pitchFamily="18" charset="0"/>
                          </a:rPr>
                          <m:t>𝟎</m:t>
                        </m:r>
                      </m:sup>
                    </m:sSup>
                  </m:oMath>
                </a14:m>
                <a:r>
                  <a:rPr lang="en-US" altLang="zh-CN" sz="1600" b="1" dirty="0">
                    <a:solidFill>
                      <a:schemeClr val="tx1"/>
                    </a:solidFill>
                  </a:rPr>
                  <a:t> (new, memo review, group)</a:t>
                </a:r>
              </a:p>
              <a:p>
                <a:pPr marL="514350" indent="-514350">
                  <a:buFont typeface="+mj-lt"/>
                  <a:buAutoNum type="arabicPeriod"/>
                </a:pPr>
                <a:r>
                  <a:rPr lang="en-US" altLang="zh-CN" sz="1600" b="1" dirty="0"/>
                  <a:t>………</a:t>
                </a:r>
              </a:p>
              <a:p>
                <a:pPr marL="514350" indent="-514350">
                  <a:buFont typeface="+mj-lt"/>
                  <a:buAutoNum type="arabicPeriod"/>
                </a:pPr>
                <a:endParaRPr lang="en-US" altLang="zh-CN" sz="1600" b="1" dirty="0"/>
              </a:p>
            </p:txBody>
          </p:sp>
        </mc:Choice>
        <mc:Fallback xmlns="">
          <p:sp>
            <p:nvSpPr>
              <p:cNvPr id="3" name="内容占位符 2">
                <a:extLst>
                  <a:ext uri="{FF2B5EF4-FFF2-40B4-BE49-F238E27FC236}">
                    <a16:creationId xmlns:a16="http://schemas.microsoft.com/office/drawing/2014/main" id="{DB313F43-FB26-4BF5-8BA3-D678D0F1CAB6}"/>
                  </a:ext>
                </a:extLst>
              </p:cNvPr>
              <p:cNvSpPr>
                <a:spLocks noGrp="1" noRot="1" noChangeAspect="1" noMove="1" noResize="1" noEditPoints="1" noAdjustHandles="1" noChangeArrowheads="1" noChangeShapeType="1" noTextEdit="1"/>
              </p:cNvSpPr>
              <p:nvPr>
                <p:ph idx="1"/>
              </p:nvPr>
            </p:nvSpPr>
            <p:spPr>
              <a:xfrm>
                <a:off x="35496" y="1038746"/>
                <a:ext cx="9001000" cy="5342582"/>
              </a:xfrm>
              <a:blipFill>
                <a:blip r:embed="rId3"/>
                <a:stretch>
                  <a:fillRect l="-271" t="-45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681210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D7FAEF-2BD5-46E8-B39D-EBBAC17A6F74}"/>
              </a:ext>
            </a:extLst>
          </p:cNvPr>
          <p:cNvSpPr>
            <a:spLocks noGrp="1"/>
          </p:cNvSpPr>
          <p:nvPr>
            <p:ph type="title"/>
          </p:nvPr>
        </p:nvSpPr>
        <p:spPr>
          <a:xfrm>
            <a:off x="0" y="3473"/>
            <a:ext cx="9144000" cy="833240"/>
          </a:xfrm>
          <a:solidFill>
            <a:srgbClr val="92D050"/>
          </a:solidFill>
        </p:spPr>
        <p:txBody>
          <a:bodyPr/>
          <a:lstStyle/>
          <a:p>
            <a:r>
              <a:rPr lang="en-US" altLang="zh-CN" sz="3600" b="1" dirty="0"/>
              <a:t>1. J/</a:t>
            </a:r>
            <a:r>
              <a:rPr lang="en-US" altLang="zh-CN" sz="3600" b="1" dirty="0">
                <a:sym typeface="Symbol" panose="05050102010706020507" pitchFamily="18" charset="2"/>
              </a:rPr>
              <a:t> (</a:t>
            </a:r>
            <a:r>
              <a:rPr lang="zh-CN" altLang="en-US" sz="3600" b="1" dirty="0">
                <a:solidFill>
                  <a:srgbClr val="FF0000"/>
                </a:solidFill>
                <a:latin typeface="KaiTi" panose="02010609060101010101" pitchFamily="49" charset="-122"/>
                <a:ea typeface="KaiTi" panose="02010609060101010101" pitchFamily="49" charset="-122"/>
                <a:sym typeface="Symbol" panose="05050102010706020507" pitchFamily="18" charset="2"/>
              </a:rPr>
              <a:t>平荣刚负责提供分波方案</a:t>
            </a:r>
            <a:r>
              <a:rPr lang="en-US" altLang="zh-CN" sz="3600" b="1" dirty="0">
                <a:sym typeface="Symbol" panose="05050102010706020507" pitchFamily="18" charset="2"/>
              </a:rPr>
              <a:t>)</a:t>
            </a:r>
            <a:endParaRPr lang="zh-CN" altLang="en-US" sz="3600" b="1"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A5862F3-3D22-434A-BAF4-EF5F0DAB7D53}"/>
                  </a:ext>
                </a:extLst>
              </p:cNvPr>
              <p:cNvSpPr>
                <a:spLocks noGrp="1"/>
              </p:cNvSpPr>
              <p:nvPr>
                <p:ph idx="1"/>
              </p:nvPr>
            </p:nvSpPr>
            <p:spPr>
              <a:xfrm>
                <a:off x="0" y="836712"/>
                <a:ext cx="9144000" cy="1584176"/>
              </a:xfrm>
            </p:spPr>
            <p:txBody>
              <a:bodyPr/>
              <a:lstStyle/>
              <a:p>
                <a:r>
                  <a:rPr lang="zh-CN" altLang="en-US" sz="2200" dirty="0">
                    <a:latin typeface="KaiTi" panose="02010609060101010101" pitchFamily="49" charset="-122"/>
                    <a:ea typeface="KaiTi" panose="02010609060101010101" pitchFamily="49" charset="-122"/>
                  </a:rPr>
                  <a:t>亮点：</a:t>
                </a:r>
                <a:r>
                  <a:rPr lang="zh-CN" altLang="en-US" sz="2200" dirty="0">
                    <a:solidFill>
                      <a:srgbClr val="FF0000"/>
                    </a:solidFill>
                    <a:latin typeface="KaiTi" panose="02010609060101010101" pitchFamily="49" charset="-122"/>
                    <a:ea typeface="KaiTi" panose="02010609060101010101" pitchFamily="49" charset="-122"/>
                  </a:rPr>
                  <a:t>证明</a:t>
                </a:r>
                <a14:m>
                  <m:oMath xmlns:m="http://schemas.openxmlformats.org/officeDocument/2006/math">
                    <m:sSub>
                      <m:sSubPr>
                        <m:ctrlPr>
                          <a:rPr lang="en-US" altLang="zh-CN" sz="2200" b="0" i="1" smtClean="0">
                            <a:solidFill>
                              <a:srgbClr val="FF0000"/>
                            </a:solidFill>
                            <a:latin typeface="Cambria Math" panose="02040503050406030204" pitchFamily="18" charset="0"/>
                            <a:ea typeface="KaiTi" panose="02010609060101010101" pitchFamily="49" charset="-122"/>
                          </a:rPr>
                        </m:ctrlPr>
                      </m:sSubPr>
                      <m:e>
                        <m:r>
                          <a:rPr lang="en-US" altLang="zh-CN" sz="2200" b="0" i="1" smtClean="0">
                            <a:solidFill>
                              <a:srgbClr val="FF0000"/>
                            </a:solidFill>
                            <a:latin typeface="Cambria Math" panose="02040503050406030204" pitchFamily="18" charset="0"/>
                            <a:ea typeface="KaiTi" panose="02010609060101010101" pitchFamily="49" charset="-122"/>
                          </a:rPr>
                          <m:t>𝑓</m:t>
                        </m:r>
                      </m:e>
                      <m:sub>
                        <m:r>
                          <a:rPr lang="en-US" altLang="zh-CN" sz="2200" b="0" i="1" smtClean="0">
                            <a:solidFill>
                              <a:srgbClr val="FF0000"/>
                            </a:solidFill>
                            <a:latin typeface="Cambria Math" panose="02040503050406030204" pitchFamily="18" charset="0"/>
                            <a:ea typeface="KaiTi" panose="02010609060101010101" pitchFamily="49" charset="-122"/>
                          </a:rPr>
                          <m:t>0</m:t>
                        </m:r>
                      </m:sub>
                    </m:sSub>
                    <m:r>
                      <a:rPr lang="en-US" altLang="zh-CN" sz="2200" b="0" i="1" smtClean="0">
                        <a:solidFill>
                          <a:srgbClr val="FF0000"/>
                        </a:solidFill>
                        <a:latin typeface="Cambria Math" panose="02040503050406030204" pitchFamily="18" charset="0"/>
                        <a:ea typeface="KaiTi" panose="02010609060101010101" pitchFamily="49" charset="-122"/>
                      </a:rPr>
                      <m:t>(</m:t>
                    </m:r>
                    <m:r>
                      <a:rPr lang="en-US" altLang="zh-CN" sz="2200" b="0" i="1" smtClean="0">
                        <a:solidFill>
                          <a:srgbClr val="FF0000"/>
                        </a:solidFill>
                        <a:latin typeface="Cambria Math" panose="02040503050406030204" pitchFamily="18" charset="0"/>
                        <a:ea typeface="KaiTi" panose="02010609060101010101" pitchFamily="49" charset="-122"/>
                      </a:rPr>
                      <m:t>1710</m:t>
                    </m:r>
                    <m:r>
                      <a:rPr lang="en-US" altLang="zh-CN" sz="2200" b="0" i="1" smtClean="0">
                        <a:solidFill>
                          <a:srgbClr val="FF0000"/>
                        </a:solidFill>
                        <a:latin typeface="Cambria Math" panose="02040503050406030204" pitchFamily="18" charset="0"/>
                        <a:ea typeface="KaiTi" panose="02010609060101010101" pitchFamily="49" charset="-122"/>
                      </a:rPr>
                      <m:t>)</m:t>
                    </m:r>
                  </m:oMath>
                </a14:m>
                <a:r>
                  <a:rPr lang="zh-CN" altLang="en-US" sz="2200" dirty="0">
                    <a:solidFill>
                      <a:srgbClr val="FF0000"/>
                    </a:solidFill>
                    <a:latin typeface="KaiTi" panose="02010609060101010101" pitchFamily="49" charset="-122"/>
                    <a:ea typeface="KaiTi" panose="02010609060101010101" pitchFamily="49" charset="-122"/>
                  </a:rPr>
                  <a:t>中的胶球成分可能比</a:t>
                </a:r>
                <a14:m>
                  <m:oMath xmlns:m="http://schemas.openxmlformats.org/officeDocument/2006/math">
                    <m:sSub>
                      <m:sSubPr>
                        <m:ctrlPr>
                          <a:rPr lang="en-US" altLang="zh-CN" sz="2200" i="1">
                            <a:solidFill>
                              <a:srgbClr val="FF0000"/>
                            </a:solidFill>
                            <a:latin typeface="Cambria Math" panose="02040503050406030204" pitchFamily="18" charset="0"/>
                            <a:ea typeface="KaiTi" panose="02010609060101010101" pitchFamily="49" charset="-122"/>
                          </a:rPr>
                        </m:ctrlPr>
                      </m:sSubPr>
                      <m:e>
                        <m:r>
                          <a:rPr lang="en-US" altLang="zh-CN" sz="2200" i="1">
                            <a:solidFill>
                              <a:srgbClr val="FF0000"/>
                            </a:solidFill>
                            <a:latin typeface="Cambria Math" panose="02040503050406030204" pitchFamily="18" charset="0"/>
                            <a:ea typeface="KaiTi" panose="02010609060101010101" pitchFamily="49" charset="-122"/>
                          </a:rPr>
                          <m:t>𝑓</m:t>
                        </m:r>
                      </m:e>
                      <m:sub>
                        <m:r>
                          <a:rPr lang="en-US" altLang="zh-CN" sz="2200" i="1">
                            <a:solidFill>
                              <a:srgbClr val="FF0000"/>
                            </a:solidFill>
                            <a:latin typeface="Cambria Math" panose="02040503050406030204" pitchFamily="18" charset="0"/>
                            <a:ea typeface="KaiTi" panose="02010609060101010101" pitchFamily="49" charset="-122"/>
                          </a:rPr>
                          <m:t>0</m:t>
                        </m:r>
                      </m:sub>
                    </m:sSub>
                    <m:r>
                      <a:rPr lang="en-US" altLang="zh-CN" sz="2200" i="1">
                        <a:solidFill>
                          <a:srgbClr val="FF0000"/>
                        </a:solidFill>
                        <a:latin typeface="Cambria Math" panose="02040503050406030204" pitchFamily="18" charset="0"/>
                        <a:ea typeface="KaiTi" panose="02010609060101010101" pitchFamily="49" charset="-122"/>
                      </a:rPr>
                      <m:t>(</m:t>
                    </m:r>
                    <m:r>
                      <a:rPr lang="en-US" altLang="zh-CN" sz="2200" i="1">
                        <a:solidFill>
                          <a:srgbClr val="FF0000"/>
                        </a:solidFill>
                        <a:latin typeface="Cambria Math" panose="02040503050406030204" pitchFamily="18" charset="0"/>
                        <a:ea typeface="KaiTi" panose="02010609060101010101" pitchFamily="49" charset="-122"/>
                      </a:rPr>
                      <m:t>1500</m:t>
                    </m:r>
                    <m:r>
                      <a:rPr lang="en-US" altLang="zh-CN" sz="2200" i="1">
                        <a:solidFill>
                          <a:srgbClr val="FF0000"/>
                        </a:solidFill>
                        <a:latin typeface="Cambria Math" panose="02040503050406030204" pitchFamily="18" charset="0"/>
                        <a:ea typeface="KaiTi" panose="02010609060101010101" pitchFamily="49" charset="-122"/>
                      </a:rPr>
                      <m:t>)</m:t>
                    </m:r>
                  </m:oMath>
                </a14:m>
                <a:r>
                  <a:rPr lang="zh-CN" altLang="en-US" sz="2200" dirty="0">
                    <a:solidFill>
                      <a:srgbClr val="FF0000"/>
                    </a:solidFill>
                    <a:latin typeface="KaiTi" panose="02010609060101010101" pitchFamily="49" charset="-122"/>
                    <a:ea typeface="KaiTi" panose="02010609060101010101" pitchFamily="49" charset="-122"/>
                  </a:rPr>
                  <a:t>更多，没有发现激发态</a:t>
                </a:r>
                <a:r>
                  <a:rPr lang="zh-CN" altLang="en-US" sz="2200" dirty="0">
                    <a:solidFill>
                      <a:srgbClr val="FF0000"/>
                    </a:solidFill>
                    <a:latin typeface="KaiTi" panose="02010609060101010101" pitchFamily="49" charset="-122"/>
                    <a:ea typeface="KaiTi" panose="02010609060101010101" pitchFamily="49" charset="-122"/>
                    <a:sym typeface="Symbol" panose="05050102010706020507" pitchFamily="18" charset="2"/>
                  </a:rPr>
                  <a:t></a:t>
                </a:r>
                <a:r>
                  <a:rPr lang="en-US" altLang="zh-CN" sz="2200" dirty="0">
                    <a:solidFill>
                      <a:srgbClr val="FF0000"/>
                    </a:solidFill>
                    <a:latin typeface="KaiTi" panose="02010609060101010101" pitchFamily="49" charset="-122"/>
                    <a:ea typeface="KaiTi" panose="02010609060101010101" pitchFamily="49" charset="-122"/>
                    <a:sym typeface="Symbol" panose="05050102010706020507" pitchFamily="18" charset="2"/>
                  </a:rPr>
                  <a:t>(2170)</a:t>
                </a:r>
                <a:r>
                  <a:rPr lang="zh-CN" altLang="en-US" sz="2200" dirty="0">
                    <a:solidFill>
                      <a:srgbClr val="FF0000"/>
                    </a:solidFill>
                    <a:latin typeface="KaiTi" panose="02010609060101010101" pitchFamily="49" charset="-122"/>
                    <a:ea typeface="KaiTi" panose="02010609060101010101" pitchFamily="49" charset="-122"/>
                    <a:sym typeface="Symbol" panose="05050102010706020507" pitchFamily="18" charset="2"/>
                  </a:rPr>
                  <a:t>的贡献</a:t>
                </a:r>
                <a:r>
                  <a:rPr lang="en-US" altLang="zh-CN" sz="2200" dirty="0">
                    <a:solidFill>
                      <a:srgbClr val="FF0000"/>
                    </a:solidFill>
                    <a:latin typeface="KaiTi" panose="02010609060101010101" pitchFamily="49" charset="-122"/>
                    <a:ea typeface="KaiTi" panose="02010609060101010101" pitchFamily="49" charset="-122"/>
                    <a:sym typeface="Symbol" panose="05050102010706020507" pitchFamily="18" charset="2"/>
                  </a:rPr>
                  <a:t>……</a:t>
                </a:r>
                <a:endParaRPr lang="en-US" altLang="zh-CN" sz="2200" dirty="0">
                  <a:solidFill>
                    <a:srgbClr val="FF0000"/>
                  </a:solidFill>
                  <a:latin typeface="KaiTi" panose="02010609060101010101" pitchFamily="49" charset="-122"/>
                  <a:ea typeface="KaiTi" panose="02010609060101010101" pitchFamily="49" charset="-122"/>
                </a:endParaRPr>
              </a:p>
              <a:p>
                <a:r>
                  <a:rPr lang="zh-CN" altLang="en-US" sz="2200" dirty="0">
                    <a:latin typeface="KaiTi" panose="02010609060101010101" pitchFamily="49" charset="-122"/>
                    <a:ea typeface="KaiTi" panose="02010609060101010101" pitchFamily="49" charset="-122"/>
                  </a:rPr>
                  <a:t>进展：去年在用不同的方案反复测试，寻求最佳拟合，分析系统误差等，</a:t>
                </a:r>
                <a:r>
                  <a:rPr lang="en-US" altLang="zh-CN" sz="2200" dirty="0">
                    <a:latin typeface="KaiTi" panose="02010609060101010101" pitchFamily="49" charset="-122"/>
                    <a:ea typeface="KaiTi" panose="02010609060101010101" pitchFamily="49" charset="-122"/>
                  </a:rPr>
                  <a:t>8</a:t>
                </a:r>
                <a:r>
                  <a:rPr lang="zh-CN" altLang="en-US" sz="2200" dirty="0">
                    <a:latin typeface="KaiTi" panose="02010609060101010101" pitchFamily="49" charset="-122"/>
                    <a:ea typeface="KaiTi" panose="02010609060101010101" pitchFamily="49" charset="-122"/>
                  </a:rPr>
                  <a:t>月份将</a:t>
                </a:r>
                <a:r>
                  <a:rPr lang="en-US" altLang="zh-CN" sz="2200" dirty="0">
                    <a:latin typeface="KaiTi" panose="02010609060101010101" pitchFamily="49" charset="-122"/>
                    <a:ea typeface="KaiTi" panose="02010609060101010101" pitchFamily="49" charset="-122"/>
                  </a:rPr>
                  <a:t>memo</a:t>
                </a:r>
                <a:r>
                  <a:rPr lang="zh-CN" altLang="en-US" sz="2200" dirty="0">
                    <a:latin typeface="KaiTi" panose="02010609060101010101" pitchFamily="49" charset="-122"/>
                    <a:ea typeface="KaiTi" panose="02010609060101010101" pitchFamily="49" charset="-122"/>
                  </a:rPr>
                  <a:t>提交给组内</a:t>
                </a:r>
                <a:r>
                  <a:rPr lang="en-US" altLang="zh-CN" sz="2200" dirty="0">
                    <a:latin typeface="KaiTi" panose="02010609060101010101" pitchFamily="49" charset="-122"/>
                    <a:ea typeface="KaiTi" panose="02010609060101010101" pitchFamily="49" charset="-122"/>
                  </a:rPr>
                  <a:t>review</a:t>
                </a:r>
                <a:r>
                  <a:rPr lang="zh-CN" altLang="en-US" sz="2200" dirty="0">
                    <a:latin typeface="KaiTi" panose="02010609060101010101" pitchFamily="49" charset="-122"/>
                    <a:ea typeface="KaiTi" panose="02010609060101010101" pitchFamily="49" charset="-122"/>
                  </a:rPr>
                  <a:t>，</a:t>
                </a:r>
                <a:r>
                  <a:rPr lang="en-US" altLang="zh-CN" sz="2200" dirty="0">
                    <a:latin typeface="KaiTi" panose="02010609060101010101" pitchFamily="49" charset="-122"/>
                    <a:ea typeface="KaiTi" panose="02010609060101010101" pitchFamily="49" charset="-122"/>
                  </a:rPr>
                  <a:t>9</a:t>
                </a:r>
                <a:r>
                  <a:rPr lang="zh-CN" altLang="en-US" sz="2200" dirty="0">
                    <a:latin typeface="KaiTi" panose="02010609060101010101" pitchFamily="49" charset="-122"/>
                    <a:ea typeface="KaiTi" panose="02010609060101010101" pitchFamily="49" charset="-122"/>
                  </a:rPr>
                  <a:t>月份在合作组会报告</a:t>
                </a:r>
                <a:r>
                  <a:rPr lang="zh-CN" altLang="en-US" sz="2200" dirty="0">
                    <a:latin typeface="楷体" panose="02010609060101010101" pitchFamily="49" charset="-122"/>
                    <a:ea typeface="楷体" panose="02010609060101010101" pitchFamily="49" charset="-122"/>
                  </a:rPr>
                  <a:t>。</a:t>
                </a:r>
                <a:endParaRPr lang="en-US" altLang="zh-CN" sz="2200" dirty="0">
                  <a:latin typeface="楷体" panose="02010609060101010101" pitchFamily="49" charset="-122"/>
                  <a:ea typeface="楷体" panose="02010609060101010101" pitchFamily="49" charset="-122"/>
                </a:endParaRPr>
              </a:p>
              <a:p>
                <a:endParaRPr lang="zh-CN" altLang="en-US" sz="2200" dirty="0">
                  <a:latin typeface="楷体" panose="02010609060101010101" pitchFamily="49" charset="-122"/>
                  <a:ea typeface="楷体" panose="02010609060101010101" pitchFamily="49" charset="-122"/>
                </a:endParaRPr>
              </a:p>
            </p:txBody>
          </p:sp>
        </mc:Choice>
        <mc:Fallback xmlns="">
          <p:sp>
            <p:nvSpPr>
              <p:cNvPr id="3" name="内容占位符 2">
                <a:extLst>
                  <a:ext uri="{FF2B5EF4-FFF2-40B4-BE49-F238E27FC236}">
                    <a16:creationId xmlns:a16="http://schemas.microsoft.com/office/drawing/2014/main" id="{2A5862F3-3D22-434A-BAF4-EF5F0DAB7D53}"/>
                  </a:ext>
                </a:extLst>
              </p:cNvPr>
              <p:cNvSpPr>
                <a:spLocks noGrp="1" noRot="1" noChangeAspect="1" noMove="1" noResize="1" noEditPoints="1" noAdjustHandles="1" noChangeArrowheads="1" noChangeShapeType="1" noTextEdit="1"/>
              </p:cNvSpPr>
              <p:nvPr>
                <p:ph idx="1"/>
              </p:nvPr>
            </p:nvSpPr>
            <p:spPr>
              <a:xfrm>
                <a:off x="0" y="836712"/>
                <a:ext cx="9144000" cy="1584176"/>
              </a:xfrm>
              <a:blipFill>
                <a:blip r:embed="rId3"/>
                <a:stretch>
                  <a:fillRect l="-1067" t="-4615" r="-600" b="-2308"/>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4C0FCA37-C1AB-406B-A646-867AEFEB6435}"/>
              </a:ext>
            </a:extLst>
          </p:cNvPr>
          <p:cNvPicPr>
            <a:picLocks noChangeAspect="1"/>
          </p:cNvPicPr>
          <p:nvPr/>
        </p:nvPicPr>
        <p:blipFill>
          <a:blip r:embed="rId4"/>
          <a:stretch>
            <a:fillRect/>
          </a:stretch>
        </p:blipFill>
        <p:spPr>
          <a:xfrm>
            <a:off x="107504" y="2636912"/>
            <a:ext cx="4824536" cy="3600400"/>
          </a:xfrm>
          <a:prstGeom prst="rect">
            <a:avLst/>
          </a:prstGeom>
        </p:spPr>
      </p:pic>
      <p:pic>
        <p:nvPicPr>
          <p:cNvPr id="5" name="图片 4">
            <a:extLst>
              <a:ext uri="{FF2B5EF4-FFF2-40B4-BE49-F238E27FC236}">
                <a16:creationId xmlns:a16="http://schemas.microsoft.com/office/drawing/2014/main" id="{9077E4B9-5393-4C95-B487-C8B67D99E559}"/>
              </a:ext>
            </a:extLst>
          </p:cNvPr>
          <p:cNvPicPr>
            <a:picLocks noChangeAspect="1"/>
          </p:cNvPicPr>
          <p:nvPr/>
        </p:nvPicPr>
        <p:blipFill>
          <a:blip r:embed="rId5"/>
          <a:stretch>
            <a:fillRect/>
          </a:stretch>
        </p:blipFill>
        <p:spPr>
          <a:xfrm>
            <a:off x="4793353" y="2925854"/>
            <a:ext cx="4032448" cy="3022516"/>
          </a:xfrm>
          <a:prstGeom prst="rect">
            <a:avLst/>
          </a:prstGeom>
        </p:spPr>
      </p:pic>
    </p:spTree>
    <p:custDataLst>
      <p:tags r:id="rId1"/>
    </p:custDataLst>
    <p:extLst>
      <p:ext uri="{BB962C8B-B14F-4D97-AF65-F5344CB8AC3E}">
        <p14:creationId xmlns:p14="http://schemas.microsoft.com/office/powerpoint/2010/main" val="2440895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4|1|0.8|1.3|1.1|1.3|5.1|2.2|1.4|1.2|1"/>
</p:tagLst>
</file>

<file path=ppt/tags/tag2.xml><?xml version="1.0" encoding="utf-8"?>
<p:tagLst xmlns:a="http://schemas.openxmlformats.org/drawingml/2006/main" xmlns:r="http://schemas.openxmlformats.org/officeDocument/2006/relationships" xmlns:p="http://schemas.openxmlformats.org/presentationml/2006/main">
  <p:tag name="TIMING" val="|1.5|1.3|3.4"/>
</p:tagLst>
</file>

<file path=ppt/tags/tag3.xml><?xml version="1.0" encoding="utf-8"?>
<p:tagLst xmlns:a="http://schemas.openxmlformats.org/drawingml/2006/main" xmlns:r="http://schemas.openxmlformats.org/officeDocument/2006/relationships" xmlns:p="http://schemas.openxmlformats.org/presentationml/2006/main">
  <p:tag name="TIMING" val="|1|1.5|1.6|0.8|0.8|0.8"/>
</p:tagLst>
</file>

<file path=ppt/tags/tag4.xml><?xml version="1.0" encoding="utf-8"?>
<p:tagLst xmlns:a="http://schemas.openxmlformats.org/drawingml/2006/main" xmlns:r="http://schemas.openxmlformats.org/officeDocument/2006/relationships" xmlns:p="http://schemas.openxmlformats.org/presentationml/2006/main">
  <p:tag name="TIMING" val="|6.8|3|6.9"/>
</p:tagLst>
</file>

<file path=ppt/tags/tag5.xml><?xml version="1.0" encoding="utf-8"?>
<p:tagLst xmlns:a="http://schemas.openxmlformats.org/drawingml/2006/main" xmlns:r="http://schemas.openxmlformats.org/officeDocument/2006/relationships" xmlns:p="http://schemas.openxmlformats.org/presentationml/2006/main">
  <p:tag name="TIMING" val="|5.3|4.3|1.4|8.2|4.4"/>
</p:tagLst>
</file>

<file path=ppt/tags/tag6.xml><?xml version="1.0" encoding="utf-8"?>
<p:tagLst xmlns:a="http://schemas.openxmlformats.org/drawingml/2006/main" xmlns:r="http://schemas.openxmlformats.org/officeDocument/2006/relationships" xmlns:p="http://schemas.openxmlformats.org/presentationml/2006/main">
  <p:tag name="TIMING" val="|5.3|1.1|16|4.7"/>
</p:tagLst>
</file>

<file path=ppt/tags/tag7.xml><?xml version="1.0" encoding="utf-8"?>
<p:tagLst xmlns:a="http://schemas.openxmlformats.org/drawingml/2006/main" xmlns:r="http://schemas.openxmlformats.org/officeDocument/2006/relationships" xmlns:p="http://schemas.openxmlformats.org/presentationml/2006/main">
  <p:tag name="TIMING" val="|0.9|1.1|1.3"/>
</p:tagLst>
</file>

<file path=ppt/tags/tag8.xml><?xml version="1.0" encoding="utf-8"?>
<p:tagLst xmlns:a="http://schemas.openxmlformats.org/drawingml/2006/main" xmlns:r="http://schemas.openxmlformats.org/officeDocument/2006/relationships" xmlns:p="http://schemas.openxmlformats.org/presentationml/2006/main">
  <p:tag name="TIMING" val="|1.4|7.8"/>
</p:tagLst>
</file>

<file path=ppt/tags/tag9.xml><?xml version="1.0" encoding="utf-8"?>
<p:tagLst xmlns:a="http://schemas.openxmlformats.org/drawingml/2006/main" xmlns:r="http://schemas.openxmlformats.org/officeDocument/2006/relationships" xmlns:p="http://schemas.openxmlformats.org/presentationml/2006/main">
  <p:tag name="TIMING" val="|0.7|0.9|0.8|1.3|1.7|1.1|1.7|2.8|1.9|2.3"/>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23102</TotalTime>
  <Words>2478</Words>
  <Application>Microsoft Office PowerPoint</Application>
  <PresentationFormat>全屏显示(4:3)</PresentationFormat>
  <Paragraphs>148</Paragraphs>
  <Slides>20</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Adobe 黑体 Std R</vt:lpstr>
      <vt:lpstr>KaiTi</vt:lpstr>
      <vt:lpstr>MS Mincho</vt:lpstr>
      <vt:lpstr>方正粗黑宋简体</vt:lpstr>
      <vt:lpstr>黑体</vt:lpstr>
      <vt:lpstr>华文楷体</vt:lpstr>
      <vt:lpstr>华文新魏</vt:lpstr>
      <vt:lpstr>楷体</vt:lpstr>
      <vt:lpstr>宋体</vt:lpstr>
      <vt:lpstr>Arial</vt:lpstr>
      <vt:lpstr>Calibri</vt:lpstr>
      <vt:lpstr>Cambria Math</vt:lpstr>
      <vt:lpstr>Symbol</vt:lpstr>
      <vt:lpstr>Times New Roman</vt:lpstr>
      <vt:lpstr>Wingdings</vt:lpstr>
      <vt:lpstr>默认设计模板</vt:lpstr>
      <vt:lpstr>2023-2024年度工作报告</vt:lpstr>
      <vt:lpstr>年度工作总结</vt:lpstr>
      <vt:lpstr>岗位职责</vt:lpstr>
      <vt:lpstr>研究任务完成情况  （物理分析成果展示）</vt:lpstr>
      <vt:lpstr>显粲能区</vt:lpstr>
      <vt:lpstr>1.e^+ e^-→DD ̅  (BAM-00315)</vt:lpstr>
      <vt:lpstr>2.利用XYZ数据研究e^+ e^-→ ωχ_(c1,2) (BAM-00599)</vt:lpstr>
      <vt:lpstr>隐粲偶素、轻强子谱（&gt;20分析）</vt:lpstr>
      <vt:lpstr>1. J/ (平荣刚负责提供分波方案)</vt:lpstr>
      <vt:lpstr>6. (3686) 〖γ2(π〗^+ π^-)η </vt:lpstr>
      <vt:lpstr>9. h_c→γX (X=π^+ π^-, π^+ π^- η, 2(π^+ π^-), pp ̅)         (BAM-00737)</vt:lpstr>
      <vt:lpstr>新物理</vt:lpstr>
      <vt:lpstr>服务性的分析工作</vt:lpstr>
      <vt:lpstr>1. 精确测量三批(3686)事例总数</vt:lpstr>
      <vt:lpstr>本年度物理分析所解决的物理问题举例 （发表论文情况见开头）</vt:lpstr>
      <vt:lpstr>争取经费情况</vt:lpstr>
      <vt:lpstr>人才培养</vt:lpstr>
      <vt:lpstr>公共服务</vt:lpstr>
      <vt:lpstr>存在问题</vt:lpstr>
      <vt:lpstr>下一年度工作计划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2006.5-2007.5工作报告</dc:title>
  <dc:creator>user</dc:creator>
  <cp:lastModifiedBy>Dell</cp:lastModifiedBy>
  <cp:revision>1407</cp:revision>
  <dcterms:created xsi:type="dcterms:W3CDTF">2007-05-11T00:52:45Z</dcterms:created>
  <dcterms:modified xsi:type="dcterms:W3CDTF">2024-11-20T04:43:25Z</dcterms:modified>
</cp:coreProperties>
</file>