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1556" r:id="rId2"/>
    <p:sldId id="1654" r:id="rId3"/>
    <p:sldId id="1651" r:id="rId4"/>
    <p:sldId id="1681" r:id="rId5"/>
    <p:sldId id="1690" r:id="rId6"/>
    <p:sldId id="1691" r:id="rId7"/>
    <p:sldId id="1688" r:id="rId8"/>
    <p:sldId id="1686" r:id="rId9"/>
    <p:sldId id="1645" r:id="rId10"/>
    <p:sldId id="1682" r:id="rId11"/>
    <p:sldId id="1678" r:id="rId12"/>
    <p:sldId id="1570" r:id="rId13"/>
    <p:sldId id="1655" r:id="rId14"/>
    <p:sldId id="1653" r:id="rId15"/>
    <p:sldId id="1652" r:id="rId16"/>
    <p:sldId id="1572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FFFF99"/>
    <a:srgbClr val="D8A118"/>
    <a:srgbClr val="009900"/>
    <a:srgbClr val="C1322F"/>
    <a:srgbClr val="D60093"/>
    <a:srgbClr val="00CC00"/>
    <a:srgbClr val="DDD313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214" autoAdjust="0"/>
  </p:normalViewPr>
  <p:slideViewPr>
    <p:cSldViewPr>
      <p:cViewPr varScale="1">
        <p:scale>
          <a:sx n="85" d="100"/>
          <a:sy n="85" d="100"/>
        </p:scale>
        <p:origin x="1210" y="48"/>
      </p:cViewPr>
      <p:guideLst>
        <p:guide orient="horz" pos="2220"/>
        <p:guide pos="2880"/>
      </p:guideLst>
    </p:cSldViewPr>
  </p:slideViewPr>
  <p:outlineViewPr>
    <p:cViewPr>
      <p:scale>
        <a:sx n="33" d="100"/>
        <a:sy n="33" d="100"/>
      </p:scale>
      <p:origin x="0" y="26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796" y="-102"/>
      </p:cViewPr>
      <p:guideLst>
        <p:guide orient="horz" pos="296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kumimoji="0"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kumimoji="0"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D6FB1C-C781-421D-A3BF-CA34500949EC}" type="datetimeFigureOut">
              <a:rPr lang="zh-CN" altLang="en-US"/>
              <a:pPr>
                <a:defRPr/>
              </a:pPr>
              <a:t>2024/11/22</a:t>
            </a:fld>
            <a:endParaRPr lang="en-US" altLang="zh-CN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kumimoji="0"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kumimoji="0"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7346362-D8FD-4129-B376-013978539C6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83163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kumimoji="0"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33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kumimoji="0"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kumimoji="0"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1DC690B-53CA-4236-918A-533B5E1A32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4372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755" y="6596064"/>
            <a:ext cx="1861038" cy="288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chemeClr val="tx1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kumimoji="0" lang="en-US" altLang="zh-CN">
                <a:solidFill>
                  <a:srgbClr val="000000"/>
                </a:solidFill>
              </a:rPr>
              <a:t>2015-12-14</a:t>
            </a:r>
            <a:endParaRPr kumimoji="0" lang="en-US" dirty="0">
              <a:solidFill>
                <a:srgbClr val="000000"/>
              </a:solidFill>
              <a:ea typeface="黑体" panose="02010609060101010101" pitchFamily="2" charset="-122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29954" y="6596064"/>
            <a:ext cx="961292" cy="288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chemeClr val="tx1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1pPr>
          </a:lstStyle>
          <a:p>
            <a:pPr>
              <a:defRPr/>
            </a:pPr>
            <a:fld id="{ED29E1F8-16ED-489D-AB37-26F80E37A49B}" type="slidenum">
              <a:rPr kumimoji="0" lang="zh-CN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kumimoji="0" lang="zh-CN" altLang="en-US" dirty="0">
                <a:solidFill>
                  <a:srgbClr val="000000"/>
                </a:solidFill>
              </a:rPr>
              <a:t>/</a:t>
            </a:r>
            <a:r>
              <a:rPr kumimoji="0" lang="en-US" altLang="zh-CN" dirty="0">
                <a:solidFill>
                  <a:srgbClr val="000000"/>
                </a:solidFill>
              </a:rPr>
              <a:t>103</a:t>
            </a:r>
            <a:endParaRPr kumimoji="0" lang="en-US" dirty="0">
              <a:solidFill>
                <a:srgbClr val="000000"/>
              </a:solidFill>
              <a:ea typeface="黑体" panose="0201060906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755" y="6596064"/>
            <a:ext cx="1861038" cy="288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chemeClr val="tx1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kumimoji="0" lang="en-US" altLang="zh-CN">
                <a:solidFill>
                  <a:srgbClr val="000000"/>
                </a:solidFill>
              </a:rPr>
              <a:t>2015-12-14</a:t>
            </a:r>
            <a:endParaRPr kumimoji="0" lang="en-US" dirty="0">
              <a:solidFill>
                <a:srgbClr val="000000"/>
              </a:solidFill>
              <a:ea typeface="黑体" panose="02010609060101010101" pitchFamily="2" charset="-12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29954" y="6596064"/>
            <a:ext cx="961292" cy="288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chemeClr val="tx1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1pPr>
          </a:lstStyle>
          <a:p>
            <a:pPr>
              <a:defRPr/>
            </a:pPr>
            <a:fld id="{ED29E1F8-16ED-489D-AB37-26F80E37A49B}" type="slidenum">
              <a:rPr kumimoji="0" lang="zh-CN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kumimoji="0" lang="zh-CN" altLang="en-US" dirty="0">
                <a:solidFill>
                  <a:srgbClr val="000000"/>
                </a:solidFill>
              </a:rPr>
              <a:t>/</a:t>
            </a:r>
            <a:r>
              <a:rPr kumimoji="0" lang="en-US" altLang="zh-CN" dirty="0">
                <a:solidFill>
                  <a:srgbClr val="000000"/>
                </a:solidFill>
              </a:rPr>
              <a:t>103</a:t>
            </a:r>
            <a:endParaRPr kumimoji="0" lang="en-US" dirty="0">
              <a:solidFill>
                <a:srgbClr val="000000"/>
              </a:solidFill>
              <a:ea typeface="黑体" panose="0201060906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2015-12-14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84639" y="115889"/>
            <a:ext cx="8774723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4639" y="836614"/>
            <a:ext cx="8774723" cy="52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Arial" panose="020B060402020202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Arial" panose="020B0604020202020204" pitchFamily="34" charset="0"/>
              </a:rPr>
              <a:t>第二级</a:t>
            </a:r>
          </a:p>
          <a:p>
            <a:pPr lvl="2"/>
            <a:r>
              <a:rPr lang="zh-CN" altLang="zh-CN">
                <a:sym typeface="Arial" panose="020B0604020202020204" pitchFamily="34" charset="0"/>
              </a:rPr>
              <a:t>第三级</a:t>
            </a:r>
          </a:p>
          <a:p>
            <a:pPr lvl="3"/>
            <a:r>
              <a:rPr lang="zh-CN" altLang="zh-CN">
                <a:sym typeface="Arial" panose="020B0604020202020204" pitchFamily="34" charset="0"/>
              </a:rPr>
              <a:t>第四级</a:t>
            </a:r>
          </a:p>
          <a:p>
            <a:pPr lvl="4"/>
            <a:r>
              <a:rPr lang="zh-CN" altLang="zh-CN">
                <a:sym typeface="Arial" panose="020B0604020202020204" pitchFamily="34" charset="0"/>
              </a:rPr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755" y="6596064"/>
            <a:ext cx="1861038" cy="288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chemeClr val="tx1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kumimoji="0" lang="en-US" altLang="zh-CN">
                <a:solidFill>
                  <a:srgbClr val="000000"/>
                </a:solidFill>
              </a:rPr>
              <a:t>2015-12-14</a:t>
            </a:r>
            <a:endParaRPr kumimoji="0" lang="en-US" dirty="0">
              <a:solidFill>
                <a:srgbClr val="000000"/>
              </a:solidFill>
              <a:ea typeface="黑体" panose="02010609060101010101" pitchFamily="2" charset="-122"/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29954" y="6596064"/>
            <a:ext cx="961292" cy="288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chemeClr val="tx1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1pPr>
          </a:lstStyle>
          <a:p>
            <a:pPr>
              <a:defRPr/>
            </a:pPr>
            <a:fld id="{ED29E1F8-16ED-489D-AB37-26F80E37A49B}" type="slidenum">
              <a:rPr kumimoji="0" lang="zh-CN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kumimoji="0" lang="zh-CN" altLang="en-US" dirty="0">
                <a:solidFill>
                  <a:srgbClr val="000000"/>
                </a:solidFill>
              </a:rPr>
              <a:t>/</a:t>
            </a:r>
            <a:r>
              <a:rPr kumimoji="0" lang="en-US" altLang="zh-CN" dirty="0">
                <a:solidFill>
                  <a:srgbClr val="000000"/>
                </a:solidFill>
              </a:rPr>
              <a:t>103</a:t>
            </a:r>
            <a:endParaRPr kumimoji="0" lang="en-US" dirty="0">
              <a:solidFill>
                <a:srgbClr val="000000"/>
              </a:solidFill>
              <a:ea typeface="黑体" panose="02010609060101010101" pitchFamily="2" charset="-122"/>
            </a:endParaRPr>
          </a:p>
        </p:txBody>
      </p:sp>
      <p:sp>
        <p:nvSpPr>
          <p:cNvPr id="1030" name="Line 2"/>
          <p:cNvSpPr>
            <a:spLocks noChangeShapeType="1"/>
          </p:cNvSpPr>
          <p:nvPr/>
        </p:nvSpPr>
        <p:spPr bwMode="auto">
          <a:xfrm rot="10800000" flipH="1">
            <a:off x="0" y="836614"/>
            <a:ext cx="9144000" cy="1587"/>
          </a:xfrm>
          <a:prstGeom prst="line">
            <a:avLst/>
          </a:prstGeom>
          <a:noFill/>
          <a:ln w="63500" cmpd="sng">
            <a:solidFill>
              <a:srgbClr val="0000FF"/>
            </a:solidFill>
            <a:round/>
          </a:ln>
        </p:spPr>
        <p:txBody>
          <a:bodyPr lIns="0" tIns="0" rIns="0" bIns="0"/>
          <a:lstStyle/>
          <a:p>
            <a:pPr eaLnBrk="0" hangingPunct="0">
              <a:defRPr/>
            </a:pPr>
            <a:endParaRPr kumimoji="0" lang="zh-CN" altLang="zh-CN">
              <a:solidFill>
                <a:srgbClr val="3333CC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anose="020B0604020202020204" pitchFamily="34" charset="0"/>
          <a:ea typeface="黑体" panose="02010609060101010101" pitchFamily="2" charset="-122"/>
          <a:sym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anose="020B0604020202020204" pitchFamily="34" charset="0"/>
          <a:ea typeface="黑体" panose="02010609060101010101" pitchFamily="2" charset="-122"/>
          <a:sym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anose="020B0604020202020204" pitchFamily="34" charset="0"/>
          <a:ea typeface="黑体" panose="02010609060101010101" pitchFamily="2" charset="-122"/>
          <a:sym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anose="020B0604020202020204" pitchFamily="34" charset="0"/>
          <a:ea typeface="黑体" panose="02010609060101010101" pitchFamily="2" charset="-122"/>
          <a:sym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anose="020B0604020202020204" pitchFamily="34" charset="0"/>
          <a:ea typeface="黑体" panose="02010609060101010101" pitchFamily="2" charset="-122"/>
          <a:sym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anose="020B0604020202020204" pitchFamily="34" charset="0"/>
          <a:ea typeface="黑体" panose="02010609060101010101" pitchFamily="2" charset="-122"/>
          <a:sym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anose="020B0604020202020204" pitchFamily="34" charset="0"/>
          <a:ea typeface="黑体" panose="02010609060101010101" pitchFamily="2" charset="-122"/>
          <a:sym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anose="020B0604020202020204" pitchFamily="34" charset="0"/>
          <a:ea typeface="黑体" panose="02010609060101010101" pitchFamily="2" charset="-122"/>
          <a:sym typeface="Arial" panose="020B060402020202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>
          <a:solidFill>
            <a:schemeClr val="tx1"/>
          </a:solidFill>
          <a:latin typeface="+mn-lt"/>
          <a:ea typeface="+mn-ea"/>
          <a:sym typeface="Arial" panose="020B060402020202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页脚占位符 3"/>
          <p:cNvSpPr txBox="1">
            <a:spLocks noGrp="1"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endParaRPr lang="en-US" altLang="zh-CN" sz="1200">
              <a:solidFill>
                <a:srgbClr val="898989"/>
              </a:solidFill>
            </a:endParaRPr>
          </a:p>
        </p:txBody>
      </p:sp>
      <p:sp>
        <p:nvSpPr>
          <p:cNvPr id="13318" name="副标题 2"/>
          <p:cNvSpPr txBox="1">
            <a:spLocks noChangeArrowheads="1"/>
          </p:cNvSpPr>
          <p:nvPr/>
        </p:nvSpPr>
        <p:spPr bwMode="auto">
          <a:xfrm>
            <a:off x="1187624" y="2927217"/>
            <a:ext cx="6768752" cy="2880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+mj-ea"/>
                <a:ea typeface="+mj-ea"/>
              </a:rPr>
              <a:t>路浩奇</a:t>
            </a:r>
          </a:p>
          <a:p>
            <a:pPr marL="342900" indent="-342900" algn="ctr">
              <a:spcBef>
                <a:spcPct val="2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+mj-ea"/>
                <a:ea typeface="+mj-ea"/>
              </a:rPr>
              <a:t>实验物理中心</a:t>
            </a:r>
          </a:p>
          <a:p>
            <a:pPr marL="342900" indent="-342900" algn="ctr">
              <a:spcBef>
                <a:spcPct val="2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+mj-ea"/>
                <a:ea typeface="+mj-ea"/>
              </a:rPr>
              <a:t>副研</a:t>
            </a:r>
          </a:p>
          <a:p>
            <a:pPr marL="342900" indent="-342900" algn="ctr">
              <a:spcBef>
                <a:spcPct val="2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+mj-ea"/>
                <a:ea typeface="+mj-ea"/>
              </a:rPr>
              <a:t>中微子二组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altLang="zh-CN" sz="3200" b="1" dirty="0">
                <a:solidFill>
                  <a:schemeClr val="tx1"/>
                </a:solidFill>
                <a:latin typeface="+mj-ea"/>
                <a:ea typeface="+mj-ea"/>
              </a:rPr>
              <a:t>2024</a:t>
            </a:r>
            <a:r>
              <a:rPr lang="zh-CN" altLang="en-US" sz="3200" b="1" dirty="0">
                <a:solidFill>
                  <a:schemeClr val="tx1"/>
                </a:solidFill>
                <a:latin typeface="+mj-ea"/>
                <a:ea typeface="+mj-ea"/>
              </a:rPr>
              <a:t>年度</a:t>
            </a:r>
            <a:endParaRPr lang="en-US" altLang="zh-CN" sz="32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342900" indent="-342900" algn="ctr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147212" y="6452443"/>
            <a:ext cx="961292" cy="2889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2771800" y="1484784"/>
            <a:ext cx="3358515" cy="1005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6000" b="1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工作报告</a:t>
            </a:r>
          </a:p>
        </p:txBody>
      </p:sp>
    </p:spTree>
  </p:cSld>
  <p:clrMapOvr>
    <a:masterClrMapping/>
  </p:clrMapOvr>
  <p:transition advTm="785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53B9C05-364B-5B68-35D6-F8AD090E2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41744521-6915-D79D-23E3-6D395F1BA89C}"/>
              </a:ext>
            </a:extLst>
          </p:cNvPr>
          <p:cNvSpPr txBox="1">
            <a:spLocks/>
          </p:cNvSpPr>
          <p:nvPr/>
        </p:nvSpPr>
        <p:spPr>
          <a:xfrm>
            <a:off x="308387" y="260648"/>
            <a:ext cx="8774723" cy="6492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9pPr>
          </a:lstStyle>
          <a:p>
            <a:r>
              <a:rPr lang="zh-CN" altLang="en-US" sz="3200" b="1" dirty="0"/>
              <a:t>物理分析</a:t>
            </a:r>
            <a:r>
              <a:rPr lang="en-US" altLang="zh-CN" sz="3200" b="1" dirty="0"/>
              <a:t>—</a:t>
            </a:r>
            <a:r>
              <a:rPr lang="zh-CN" altLang="en-US" sz="3200" b="1" dirty="0"/>
              <a:t>大气中微子引入本底</a:t>
            </a:r>
            <a:endParaRPr kumimoji="0" lang="zh-CN" altLang="en-US" sz="3200" b="1" kern="0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8B30AC77-2EDE-6171-6421-365D7086D81F}"/>
              </a:ext>
            </a:extLst>
          </p:cNvPr>
          <p:cNvSpPr txBox="1">
            <a:spLocks/>
          </p:cNvSpPr>
          <p:nvPr/>
        </p:nvSpPr>
        <p:spPr>
          <a:xfrm>
            <a:off x="-108520" y="909935"/>
            <a:ext cx="9191630" cy="6185649"/>
          </a:xfrm>
          <a:prstGeom prst="rect">
            <a:avLst/>
          </a:prstGeom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  <a:lvl6pPr marL="25146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6pPr>
            <a:lvl7pPr marL="29718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7pPr>
            <a:lvl8pPr marL="3429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8pPr>
            <a:lvl9pPr marL="3886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9pPr>
          </a:lstStyle>
          <a:p>
            <a:r>
              <a:rPr kumimoji="0" lang="en-US" altLang="zh-CN" sz="2000" b="1" kern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2. </a:t>
            </a:r>
            <a:r>
              <a:rPr kumimoji="0" lang="zh-CN" altLang="en-US" sz="2000" b="1" kern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大气中微子在反应堆中微子能区引入的</a:t>
            </a:r>
            <a:r>
              <a:rPr kumimoji="0" lang="en-US" altLang="zh-CN" sz="2000" b="1" kern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NC</a:t>
            </a:r>
            <a:r>
              <a:rPr kumimoji="0" lang="zh-CN" altLang="en-US" sz="2000" b="1" kern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本底的研究（共同通讯作者，投稿中）</a:t>
            </a:r>
            <a:endParaRPr kumimoji="0" lang="en-US" altLang="zh-CN" sz="2000" b="1" kern="0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lvl="1"/>
            <a:r>
              <a:rPr kumimoji="0" lang="zh-CN" altLang="en-US" sz="1800" b="1" kern="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研究了事例率和能谱的研究。</a:t>
            </a:r>
            <a:endParaRPr kumimoji="0" lang="en-US" altLang="zh-CN" sz="1800" b="1" kern="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lvl="1"/>
            <a:r>
              <a:rPr kumimoji="0" lang="zh-CN" altLang="en-US" sz="1800" b="1" kern="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原来江门实验没有考虑此类本底的贡献</a:t>
            </a:r>
            <a:r>
              <a:rPr kumimoji="0" lang="en-US" altLang="zh-CN" sz="1800" b="1" kern="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,</a:t>
            </a:r>
            <a:r>
              <a:rPr kumimoji="0" lang="zh-CN" altLang="en-US" sz="1800" b="1" kern="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有效的评估了大气中微子在反应堆能区引入的本底。</a:t>
            </a:r>
            <a:endParaRPr kumimoji="0" lang="en-US" altLang="zh-CN" sz="1800" b="1" kern="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lvl="1"/>
            <a:r>
              <a:rPr lang="en-US" altLang="zh-CN" sz="1800" dirty="0"/>
              <a:t>The event rate of the IBD-like NC background with visible energy below 12 MeV is estimated as (2.1 ± 0.7) kt−1 yr−1</a:t>
            </a:r>
            <a:endParaRPr kumimoji="0" lang="en-US" altLang="zh-CN" sz="1800" b="1" kern="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lvl="1"/>
            <a:endParaRPr kumimoji="0" lang="en-US" altLang="zh-CN" sz="2000" b="1" kern="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lvl="1"/>
            <a:endParaRPr kumimoji="0" lang="en-US" altLang="zh-CN" sz="1800" b="1" kern="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endParaRPr kumimoji="0" lang="en-US" altLang="zh-CN" sz="1800" b="1" kern="0" dirty="0">
              <a:solidFill>
                <a:srgbClr val="FF0000"/>
              </a:solidFill>
            </a:endParaRPr>
          </a:p>
          <a:p>
            <a:endParaRPr kumimoji="0" lang="en-US" altLang="zh-CN" sz="1800" b="1" kern="0" dirty="0">
              <a:solidFill>
                <a:srgbClr val="FF0000"/>
              </a:solidFill>
            </a:endParaRPr>
          </a:p>
          <a:p>
            <a:endParaRPr kumimoji="0" lang="en-US" altLang="zh-CN" sz="1800" b="1" kern="0" dirty="0">
              <a:solidFill>
                <a:srgbClr val="FF0000"/>
              </a:solidFill>
            </a:endParaRPr>
          </a:p>
          <a:p>
            <a:r>
              <a:rPr kumimoji="0" lang="en-US" altLang="zh-CN" sz="1800" b="1" kern="0" dirty="0">
                <a:solidFill>
                  <a:srgbClr val="FF0000"/>
                </a:solidFill>
              </a:rPr>
              <a:t>                                                                                        </a:t>
            </a:r>
          </a:p>
          <a:p>
            <a:endParaRPr kumimoji="0" lang="en-US" altLang="zh-CN" sz="1800" b="1" kern="0" dirty="0">
              <a:solidFill>
                <a:srgbClr val="FF0000"/>
              </a:solidFill>
            </a:endParaRPr>
          </a:p>
          <a:p>
            <a:endParaRPr kumimoji="0" lang="en-US" altLang="zh-CN" sz="1800" b="1" kern="0" dirty="0">
              <a:solidFill>
                <a:srgbClr val="FF0000"/>
              </a:solidFill>
            </a:endParaRPr>
          </a:p>
          <a:p>
            <a:r>
              <a:rPr kumimoji="0" lang="en-US" altLang="zh-CN" sz="1800" b="1" kern="0" dirty="0">
                <a:solidFill>
                  <a:srgbClr val="FF0000"/>
                </a:solidFill>
              </a:rPr>
              <a:t>3.</a:t>
            </a:r>
            <a:r>
              <a:rPr kumimoji="0" lang="zh-CN" altLang="en-US" sz="1800" b="1" kern="0" dirty="0">
                <a:solidFill>
                  <a:srgbClr val="FF0000"/>
                </a:solidFill>
              </a:rPr>
              <a:t>大亚湾宇宙线本底的分析</a:t>
            </a:r>
            <a:endParaRPr kumimoji="0" lang="en-US" altLang="zh-CN" sz="1800" b="1" kern="0" dirty="0">
              <a:solidFill>
                <a:srgbClr val="FF0000"/>
              </a:solidFill>
            </a:endParaRPr>
          </a:p>
          <a:p>
            <a:pPr lvl="1"/>
            <a:r>
              <a:rPr kumimoji="0" lang="zh-CN" altLang="en-US" sz="1600" b="1" kern="0" dirty="0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主要是指导一个学生研究宇宙线引入中子过程的研究。</a:t>
            </a:r>
            <a:endParaRPr kumimoji="0" lang="en-US" altLang="zh-CN" sz="1600" b="1" kern="0" dirty="0">
              <a:solidFill>
                <a:schemeClr val="tx2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1E0A1D6-D50E-AC1A-5892-2B7A9A7F5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140968"/>
            <a:ext cx="5542096" cy="266418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8143C56-E4CF-0F6F-3E90-A1A83EE8771A}"/>
              </a:ext>
            </a:extLst>
          </p:cNvPr>
          <p:cNvSpPr txBox="1"/>
          <p:nvPr/>
        </p:nvSpPr>
        <p:spPr>
          <a:xfrm>
            <a:off x="5076056" y="2792701"/>
            <a:ext cx="3855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u="sng" dirty="0"/>
              <a:t>https://arxiv.org/abs/2404.07429</a:t>
            </a:r>
          </a:p>
        </p:txBody>
      </p:sp>
    </p:spTree>
    <p:extLst>
      <p:ext uri="{BB962C8B-B14F-4D97-AF65-F5344CB8AC3E}">
        <p14:creationId xmlns:p14="http://schemas.microsoft.com/office/powerpoint/2010/main" val="2666078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5740" y="216026"/>
            <a:ext cx="8774723" cy="649287"/>
          </a:xfrm>
        </p:spPr>
        <p:txBody>
          <a:bodyPr/>
          <a:lstStyle/>
          <a:p>
            <a:r>
              <a:rPr lang="zh-CN" altLang="en-US" sz="3200" b="1" dirty="0"/>
              <a:t>软件和模拟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1" y="948582"/>
            <a:ext cx="9040463" cy="2408410"/>
          </a:xfrm>
        </p:spPr>
        <p:txBody>
          <a:bodyPr/>
          <a:lstStyle/>
          <a:p>
            <a:r>
              <a:rPr lang="zh-CN" altLang="en-US" sz="18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软件和模拟部分</a:t>
            </a:r>
            <a:endParaRPr lang="en-US" altLang="zh-CN" sz="1800" b="1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lvl="1"/>
            <a:r>
              <a:rPr lang="zh-CN" altLang="en-US" sz="18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江门</a:t>
            </a:r>
            <a:r>
              <a:rPr lang="en-US" altLang="zh-CN" sz="18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veto</a:t>
            </a:r>
            <a:r>
              <a:rPr lang="zh-CN" altLang="en-US" sz="18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探测器</a:t>
            </a:r>
            <a:endParaRPr lang="en-US" altLang="zh-CN" sz="1800" b="1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lvl="2"/>
            <a:r>
              <a:rPr lang="zh-CN" altLang="en-US" sz="18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负责</a:t>
            </a:r>
            <a:r>
              <a:rPr lang="en-US" altLang="zh-CN" sz="18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Water Cherenkov </a:t>
            </a:r>
            <a:r>
              <a:rPr lang="zh-CN" altLang="en-US" sz="18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探测器的模拟软件部分；</a:t>
            </a:r>
            <a:endParaRPr lang="en-US" altLang="zh-CN" sz="1800" b="1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r>
              <a:rPr lang="zh-CN" altLang="en-US" sz="18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主要完成部分：</a:t>
            </a:r>
            <a:endParaRPr lang="en-US" altLang="zh-CN" sz="1800" b="1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lvl="1"/>
            <a:r>
              <a:rPr lang="zh-CN" altLang="en-US" sz="18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水契仑科夫探测器</a:t>
            </a:r>
            <a:r>
              <a:rPr lang="en-US" altLang="zh-CN" sz="18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PMT identifier</a:t>
            </a:r>
            <a:r>
              <a:rPr lang="zh-CN" altLang="en-US" sz="18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建立</a:t>
            </a:r>
            <a:r>
              <a:rPr lang="zh-CN" altLang="en-US" sz="18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（</a:t>
            </a:r>
            <a:r>
              <a:rPr lang="en-US" altLang="zh-CN" sz="1800" b="1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Chengxin</a:t>
            </a:r>
            <a:r>
              <a:rPr lang="en-US" altLang="zh-CN" sz="18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Wu(</a:t>
            </a:r>
            <a:r>
              <a:rPr lang="zh-CN" altLang="en-US" sz="18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中大</a:t>
            </a:r>
            <a:r>
              <a:rPr lang="en-US" altLang="zh-CN" sz="18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)</a:t>
            </a:r>
            <a:r>
              <a:rPr lang="zh-CN" altLang="en-US" sz="18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，</a:t>
            </a:r>
            <a:r>
              <a:rPr lang="en-US" altLang="zh-CN" sz="1800" b="1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HaoqiLu</a:t>
            </a:r>
            <a:r>
              <a:rPr lang="zh-CN" altLang="en-US" sz="18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）；</a:t>
            </a:r>
            <a:endParaRPr lang="en-US" altLang="zh-CN" sz="1800" b="1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lvl="1"/>
            <a:endParaRPr lang="en-US" altLang="zh-CN" sz="1800" b="1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lvl="1"/>
            <a:endParaRPr lang="en-US" altLang="zh-CN" sz="1800" b="1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lvl="1"/>
            <a:endParaRPr lang="en-US" altLang="zh-CN" sz="1800" b="1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lvl="1"/>
            <a:endParaRPr lang="en-US" altLang="zh-CN" sz="1800" b="1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lvl="1"/>
            <a:endParaRPr lang="en-US" altLang="zh-CN" sz="1800" b="1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lvl="1"/>
            <a:r>
              <a:rPr lang="en-US" altLang="zh-CN" sz="18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PMT </a:t>
            </a:r>
            <a:r>
              <a:rPr lang="en-US" altLang="zh-CN" sz="1800" b="1" dirty="0" err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calibraion</a:t>
            </a:r>
            <a:r>
              <a:rPr lang="zh-CN" altLang="en-US" sz="18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算法的更新（</a:t>
            </a:r>
            <a:r>
              <a:rPr lang="en-US" altLang="zh-CN" sz="1800" b="1" dirty="0" err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Yankai</a:t>
            </a:r>
            <a:r>
              <a:rPr lang="en-US" altLang="zh-CN" sz="18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Liu(XJTU)</a:t>
            </a:r>
            <a:r>
              <a:rPr lang="zh-CN" altLang="en-US" sz="18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）</a:t>
            </a:r>
            <a:endParaRPr lang="en-US" altLang="zh-CN" sz="1800" b="1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lvl="2"/>
            <a:r>
              <a:rPr lang="zh-CN" altLang="en-US" sz="18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高低</a:t>
            </a:r>
            <a:r>
              <a:rPr lang="en-US" altLang="zh-CN" sz="18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gain</a:t>
            </a:r>
            <a:r>
              <a:rPr lang="zh-CN" altLang="en-US" sz="18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增益下刻度的更加准确；</a:t>
            </a:r>
            <a:endParaRPr lang="en-US" altLang="zh-CN" sz="1800" b="1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lvl="1"/>
            <a:endParaRPr lang="en-US" altLang="zh-CN" sz="1800" b="1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r>
              <a:rPr lang="zh-CN" altLang="en-US" sz="1800" b="1" dirty="0">
                <a:solidFill>
                  <a:schemeClr val="tx2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软件更新跟随最新的分析需求。</a:t>
            </a:r>
            <a:endParaRPr lang="en-US" altLang="zh-CN" sz="1800" b="1" dirty="0">
              <a:solidFill>
                <a:schemeClr val="tx2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129954" y="6525344"/>
            <a:ext cx="961292" cy="288925"/>
          </a:xfrm>
        </p:spPr>
        <p:txBody>
          <a:bodyPr/>
          <a:lstStyle/>
          <a:p>
            <a:pPr>
              <a:defRPr/>
            </a:pPr>
            <a:fld id="{ED29E1F8-16ED-489D-AB37-26F80E37A49B}" type="slidenum">
              <a:rPr kumimoji="0" lang="zh-CN" alt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kumimoji="0" lang="en-US" dirty="0">
              <a:solidFill>
                <a:srgbClr val="000000"/>
              </a:solidFill>
              <a:ea typeface="黑体" panose="0201060906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C6B2233-6293-63A2-127C-AC16F4776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607147"/>
            <a:ext cx="7492799" cy="156035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56AC615-09FF-C6A8-72BD-3A9E702AB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4030388"/>
            <a:ext cx="2725090" cy="182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60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页脚占位符 3"/>
          <p:cNvSpPr txBox="1">
            <a:spLocks noGrp="1"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endParaRPr lang="en-US" altLang="zh-CN" sz="1200">
              <a:solidFill>
                <a:srgbClr val="89898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956376" y="6525344"/>
            <a:ext cx="961292" cy="2889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07504" y="915537"/>
            <a:ext cx="8638540" cy="984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altLang="zh-CN" sz="2000" b="1" dirty="0">
              <a:solidFill>
                <a:schemeClr val="tx1"/>
              </a:solidFill>
              <a:sym typeface="+mn-ea"/>
            </a:endParaRPr>
          </a:p>
          <a:p>
            <a:pPr lvl="1"/>
            <a:endParaRPr lang="en-US" altLang="zh-CN" sz="2000" dirty="0">
              <a:solidFill>
                <a:schemeClr val="tx1"/>
              </a:solidFill>
            </a:endParaRPr>
          </a:p>
          <a:p>
            <a:pPr lvl="1"/>
            <a:endParaRPr lang="zh-CN" altLang="en-US" dirty="0"/>
          </a:p>
        </p:txBody>
      </p:sp>
      <p:sp>
        <p:nvSpPr>
          <p:cNvPr id="8" name="标题 1"/>
          <p:cNvSpPr txBox="1"/>
          <p:nvPr/>
        </p:nvSpPr>
        <p:spPr>
          <a:xfrm>
            <a:off x="395536" y="0"/>
            <a:ext cx="8208912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内容占位符 2"/>
          <p:cNvSpPr txBox="1"/>
          <p:nvPr/>
        </p:nvSpPr>
        <p:spPr bwMode="auto">
          <a:xfrm>
            <a:off x="-216133" y="841757"/>
            <a:ext cx="9145016" cy="560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342900" lvl="0" indent="-342900" defTabSz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0" sz="2000" b="1" kern="0">
                <a:solidFill>
                  <a:schemeClr val="tx1"/>
                </a:solidFill>
              </a:defRPr>
            </a:lvl1pPr>
          </a:lstStyle>
          <a:p>
            <a:pPr lvl="1">
              <a:lnSpc>
                <a:spcPct val="12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文章：</a:t>
            </a:r>
            <a:endParaRPr lang="en-US" altLang="zh-CN" b="1" dirty="0">
              <a:solidFill>
                <a:schemeClr val="tx1"/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  <a:p>
            <a:pPr marL="1200150" lvl="2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0" lang="en-US" altLang="zh-CN" sz="1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A novel discrimination method for neutrinos and cosmogenic isotopes in liquid scintillator-based </a:t>
            </a:r>
            <a:r>
              <a:rPr kumimoji="0" lang="en-US" altLang="zh-CN" sz="16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detectors,Xin</a:t>
            </a:r>
            <a:r>
              <a:rPr kumimoji="0" lang="en-US" altLang="zh-CN" sz="1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Zhang, </a:t>
            </a:r>
            <a:r>
              <a:rPr kumimoji="0" lang="en-US" altLang="zh-CN" sz="1600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Haoqi</a:t>
            </a:r>
            <a:r>
              <a:rPr kumimoji="0" lang="en-US" altLang="zh-CN" sz="16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Lu</a:t>
            </a:r>
            <a:r>
              <a:rPr kumimoji="0" lang="en-US" altLang="zh-CN" sz="1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, </a:t>
            </a:r>
            <a:r>
              <a:rPr kumimoji="0" lang="en-US" altLang="zh-CN" sz="16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Changgen</a:t>
            </a:r>
            <a:r>
              <a:rPr kumimoji="0" lang="en-US" altLang="zh-CN" sz="1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Yang, </a:t>
            </a:r>
            <a:r>
              <a:rPr kumimoji="0" lang="en-US" altLang="zh-CN" sz="16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Zeyuan</a:t>
            </a:r>
            <a:r>
              <a:rPr kumimoji="0" lang="en-US" altLang="zh-CN" sz="1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Yu &amp; </a:t>
            </a:r>
            <a:r>
              <a:rPr kumimoji="0" lang="en-US" altLang="zh-CN" sz="16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Yaoguang</a:t>
            </a:r>
            <a:r>
              <a:rPr kumimoji="0" lang="en-US" altLang="zh-CN" sz="1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Wang ,RDTM, Volume 8, pages 1448–1460, (2024),</a:t>
            </a:r>
            <a:r>
              <a:rPr kumimoji="0" lang="zh-CN" altLang="en-US" sz="1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通讯作者</a:t>
            </a:r>
            <a:endParaRPr kumimoji="0" lang="en-US" altLang="zh-CN" sz="16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  <a:p>
            <a:pPr marL="1200150" lvl="2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0" lang="en-US" altLang="zh-CN" sz="1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A novel design for 100 meter-scale water attenuation length measurement and </a:t>
            </a:r>
            <a:r>
              <a:rPr kumimoji="0" lang="en-US" altLang="zh-CN" sz="16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monitoring,Li</a:t>
            </a:r>
            <a:r>
              <a:rPr kumimoji="0" lang="en-US" altLang="zh-CN" sz="1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Wang, </a:t>
            </a:r>
            <a:r>
              <a:rPr kumimoji="0" lang="en-US" altLang="zh-CN" sz="16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Jilei</a:t>
            </a:r>
            <a:r>
              <a:rPr kumimoji="0" lang="en-US" altLang="zh-CN" sz="1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Xu, </a:t>
            </a:r>
            <a:r>
              <a:rPr kumimoji="0" lang="en-US" altLang="zh-CN" sz="16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Shuxiang</a:t>
            </a:r>
            <a:r>
              <a:rPr kumimoji="0" lang="en-US" altLang="zh-CN" sz="1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Lu, </a:t>
            </a:r>
            <a:r>
              <a:rPr kumimoji="0" lang="en-US" altLang="zh-CN" sz="1600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Haoqi</a:t>
            </a:r>
            <a:r>
              <a:rPr kumimoji="0" lang="en-US" altLang="zh-CN" sz="16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Lu</a:t>
            </a:r>
            <a:r>
              <a:rPr kumimoji="0" lang="en-US" altLang="zh-CN" sz="1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, …</a:t>
            </a:r>
            <a:r>
              <a:rPr kumimoji="0" lang="zh-CN" altLang="en-US" sz="1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，</a:t>
            </a:r>
            <a:r>
              <a:rPr kumimoji="0" lang="en-US" altLang="zh-CN" sz="1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2024 JINST 19 P05051</a:t>
            </a:r>
            <a:r>
              <a:rPr kumimoji="0" lang="zh-CN" altLang="en-US" sz="1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；</a:t>
            </a:r>
            <a:endParaRPr kumimoji="0" lang="en-US" altLang="zh-CN" sz="16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  <a:p>
            <a:pPr marL="1200150" lvl="2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0" lang="en-US" altLang="zh-CN" sz="1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Pulse shape discrimination technique for diffuse supernova neutrino background search with JUNO</a:t>
            </a:r>
            <a:r>
              <a:rPr kumimoji="0" lang="zh-CN" altLang="en-US" sz="1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， </a:t>
            </a:r>
            <a:r>
              <a:rPr kumimoji="0" lang="en-US" altLang="zh-CN" sz="1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Jie Cheng, Xiao-Jie Luo</a:t>
            </a:r>
            <a:r>
              <a:rPr kumimoji="0" lang="zh-CN" altLang="en-US" sz="1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， </a:t>
            </a:r>
            <a:r>
              <a:rPr kumimoji="0" lang="en-US" altLang="zh-CN" sz="1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Gao-Song Li, Yu-Feng Li, Ze-Peng Li, </a:t>
            </a:r>
            <a:r>
              <a:rPr kumimoji="0" lang="en-US" altLang="zh-CN" sz="16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Hao-Qi Lu</a:t>
            </a:r>
            <a:r>
              <a:rPr kumimoji="0" lang="en-US" altLang="zh-CN" sz="1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, Liang-Jian Wen, Michael Wurm, Yi-Yu Zhang</a:t>
            </a:r>
            <a:r>
              <a:rPr kumimoji="0" lang="zh-CN" altLang="en-US" sz="1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， </a:t>
            </a:r>
            <a:r>
              <a:rPr kumimoji="0" lang="en-US" altLang="zh-CN" sz="1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Eur. Phys. J. C (2024) 84:482</a:t>
            </a:r>
          </a:p>
          <a:p>
            <a:pPr marL="1200150" lvl="2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0" lang="en-US" altLang="zh-CN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2</a:t>
            </a:r>
            <a:r>
              <a:rPr kumimoji="0" lang="zh-CN" altLang="en-US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篇准备投稿中；</a:t>
            </a:r>
            <a:endParaRPr kumimoji="0" lang="en-US" altLang="zh-CN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基金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&amp;&amp;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经费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：</a:t>
            </a:r>
            <a:endParaRPr lang="en-US" altLang="zh-CN" b="1" dirty="0">
              <a:solidFill>
                <a:schemeClr val="tx1"/>
              </a:solidFill>
              <a:latin typeface="宋体" panose="02010600030101010101" pitchFamily="2" charset="-122"/>
              <a:sym typeface="+mn-ea"/>
            </a:endParaRPr>
          </a:p>
          <a:p>
            <a:pPr marL="1200150" lvl="2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在研：</a:t>
            </a:r>
            <a:endParaRPr lang="en-US" altLang="zh-CN" dirty="0">
              <a:solidFill>
                <a:schemeClr val="tx1"/>
              </a:solidFill>
              <a:latin typeface="宋体" panose="02010600030101010101" pitchFamily="2" charset="-122"/>
              <a:sym typeface="+mn-ea"/>
            </a:endParaRPr>
          </a:p>
          <a:p>
            <a:pPr marL="1657350" lvl="3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先导：参与骨干（负责水契伦科夫探测器的研制），江门反符合探测器的研制，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6300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万；</a:t>
            </a:r>
            <a:endParaRPr lang="en-US" altLang="zh-CN" dirty="0">
              <a:solidFill>
                <a:schemeClr val="tx1"/>
              </a:solidFill>
              <a:latin typeface="宋体" panose="02010600030101010101" pitchFamily="2" charset="-122"/>
              <a:sym typeface="+mn-ea"/>
            </a:endParaRPr>
          </a:p>
          <a:p>
            <a:pPr marL="1657350" lvl="3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江门中微子研究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(400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万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)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，参与；</a:t>
            </a:r>
            <a:endParaRPr lang="en-US" altLang="zh-CN" dirty="0">
              <a:solidFill>
                <a:schemeClr val="tx1"/>
              </a:solidFill>
              <a:latin typeface="宋体" panose="02010600030101010101" pitchFamily="2" charset="-122"/>
              <a:sym typeface="+mn-ea"/>
            </a:endParaRPr>
          </a:p>
          <a:p>
            <a:pPr marL="1657350" lvl="3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科技部：主持，政府间国际科技创新合作重点专项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——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中泰江门中微子地磁屏蔽系统研究（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100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万），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2024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年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3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月结题，答辩通过。</a:t>
            </a:r>
            <a:endParaRPr lang="en-US" altLang="zh-CN" dirty="0">
              <a:solidFill>
                <a:schemeClr val="tx1"/>
              </a:solidFill>
              <a:latin typeface="宋体" panose="02010600030101010101" pitchFamily="2" charset="-122"/>
              <a:sym typeface="+mn-ea"/>
            </a:endParaRPr>
          </a:p>
          <a:p>
            <a:pPr marL="1200150" lvl="2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申请</a:t>
            </a:r>
            <a:endParaRPr lang="en-US" altLang="zh-CN" dirty="0">
              <a:solidFill>
                <a:schemeClr val="tx1"/>
              </a:solidFill>
              <a:latin typeface="宋体" panose="02010600030101010101" pitchFamily="2" charset="-122"/>
              <a:sym typeface="+mn-ea"/>
            </a:endParaRPr>
          </a:p>
          <a:p>
            <a:pPr marL="1657350" lvl="3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面上基金一个，未中；</a:t>
            </a:r>
            <a:endParaRPr lang="en-US" altLang="zh-CN" dirty="0">
              <a:solidFill>
                <a:schemeClr val="tx1"/>
              </a:soli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84329" y="118373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+mj-ea"/>
                <a:ea typeface="+mj-ea"/>
              </a:rPr>
              <a:t>研究成果</a:t>
            </a:r>
            <a:endParaRPr lang="zh-CN" altLang="en-US" sz="3600" b="1" dirty="0">
              <a:latin typeface="+mj-ea"/>
              <a:ea typeface="+mj-ea"/>
            </a:endParaRPr>
          </a:p>
        </p:txBody>
      </p:sp>
    </p:spTree>
  </p:cSld>
  <p:clrMapOvr>
    <a:masterClrMapping/>
  </p:clrMapOvr>
  <p:transition advTm="8899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7504" y="1124744"/>
            <a:ext cx="9145016" cy="4601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学术交流和学术发展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邀请报告：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Neutrino2024 poster, Water Cherenkov detector of JUNO, June,2024;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多次在江门会议上报告</a:t>
            </a:r>
            <a:endParaRPr lang="en-US" altLang="zh-CN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学生培养：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  <a:sym typeface="+mn-ea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参与辅导学生</a:t>
            </a:r>
            <a:r>
              <a:rPr lang="en-US" altLang="zh-CN" sz="2000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人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；</a:t>
            </a:r>
            <a:endParaRPr lang="en-US" altLang="zh-CN" sz="2000" b="1" dirty="0">
              <a:solidFill>
                <a:schemeClr val="tx1"/>
              </a:solidFill>
              <a:latin typeface="宋体" panose="02010600030101010101" pitchFamily="2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公共服务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sym typeface="+mn-ea"/>
            </a:endParaRP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0" lang="zh-CN" altLang="en-US" sz="2000" kern="0" dirty="0">
                <a:solidFill>
                  <a:schemeClr val="tx1"/>
                </a:solidFill>
                <a:latin typeface="宋体" panose="02010600030101010101" pitchFamily="2" charset="-122"/>
              </a:rPr>
              <a:t>江门</a:t>
            </a:r>
            <a:r>
              <a:rPr kumimoji="0" lang="en-US" altLang="zh-CN" sz="2000" kern="0" dirty="0">
                <a:solidFill>
                  <a:schemeClr val="tx1"/>
                </a:solidFill>
                <a:latin typeface="宋体" panose="02010600030101010101" pitchFamily="2" charset="-122"/>
              </a:rPr>
              <a:t>veto</a:t>
            </a:r>
            <a:r>
              <a:rPr kumimoji="0" lang="zh-CN" altLang="en-US" sz="2000" kern="0" dirty="0">
                <a:solidFill>
                  <a:schemeClr val="tx1"/>
                </a:solidFill>
                <a:latin typeface="宋体" panose="02010600030101010101" pitchFamily="2" charset="-122"/>
              </a:rPr>
              <a:t>会议组织</a:t>
            </a:r>
            <a:endParaRPr kumimoji="0" lang="en-US" altLang="zh-CN" sz="2000" kern="0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0" lang="zh-CN" altLang="en-US" sz="2000" kern="0" dirty="0">
                <a:solidFill>
                  <a:schemeClr val="tx1"/>
                </a:solidFill>
                <a:latin typeface="宋体" panose="02010600030101010101" pitchFamily="2" charset="-122"/>
              </a:rPr>
              <a:t>核电子学审稿</a:t>
            </a:r>
            <a:r>
              <a:rPr kumimoji="0" lang="en-US" altLang="zh-CN" sz="2000" kern="0" dirty="0">
                <a:solidFill>
                  <a:schemeClr val="tx1"/>
                </a:solidFill>
                <a:latin typeface="宋体" panose="02010600030101010101" pitchFamily="2" charset="-122"/>
              </a:rPr>
              <a:t>2</a:t>
            </a:r>
            <a:r>
              <a:rPr kumimoji="0" lang="zh-CN" altLang="en-US" sz="2000" kern="0" dirty="0">
                <a:solidFill>
                  <a:schemeClr val="tx1"/>
                </a:solidFill>
                <a:latin typeface="宋体" panose="02010600030101010101" pitchFamily="2" charset="-122"/>
              </a:rPr>
              <a:t>篇；</a:t>
            </a:r>
            <a:endParaRPr kumimoji="0" lang="en-US" altLang="zh-CN" sz="2000" kern="0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0" lang="en-US" altLang="zh-CN" sz="2000" kern="0" dirty="0">
                <a:solidFill>
                  <a:schemeClr val="tx1"/>
                </a:solidFill>
                <a:latin typeface="宋体" panose="02010600030101010101" pitchFamily="2" charset="-122"/>
              </a:rPr>
              <a:t>RDTM</a:t>
            </a:r>
            <a:r>
              <a:rPr kumimoji="0" lang="zh-CN" altLang="en-US" sz="2000" kern="0" dirty="0">
                <a:solidFill>
                  <a:schemeClr val="tx1"/>
                </a:solidFill>
                <a:latin typeface="宋体" panose="02010600030101010101" pitchFamily="2" charset="-122"/>
              </a:rPr>
              <a:t>审稿</a:t>
            </a:r>
            <a:r>
              <a:rPr kumimoji="0" lang="en-US" altLang="zh-CN" sz="2000" kern="0" dirty="0">
                <a:solidFill>
                  <a:schemeClr val="tx1"/>
                </a:solidFill>
                <a:latin typeface="宋体" panose="02010600030101010101" pitchFamily="2" charset="-122"/>
              </a:rPr>
              <a:t>1</a:t>
            </a:r>
            <a:r>
              <a:rPr kumimoji="0" lang="zh-CN" altLang="en-US" sz="2000" kern="0" dirty="0">
                <a:solidFill>
                  <a:schemeClr val="tx1"/>
                </a:solidFill>
                <a:latin typeface="宋体" panose="02010600030101010101" pitchFamily="2" charset="-122"/>
              </a:rPr>
              <a:t>篇；</a:t>
            </a:r>
            <a:endParaRPr kumimoji="0" lang="en-US" altLang="zh-CN" sz="2000" kern="0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/>
                </a:solidFill>
                <a:sym typeface="Arial" panose="020B0604020202020204" pitchFamily="34" charset="0"/>
              </a:rPr>
              <a:t>多次参加</a:t>
            </a:r>
            <a:r>
              <a:rPr lang="en-US" altLang="zh-CN" sz="2000" dirty="0">
                <a:solidFill>
                  <a:schemeClr val="tx1"/>
                </a:solidFill>
                <a:sym typeface="Arial" panose="020B0604020202020204" pitchFamily="34" charset="0"/>
              </a:rPr>
              <a:t>JUNO</a:t>
            </a:r>
            <a:r>
              <a:rPr lang="zh-CN" altLang="en-US" sz="2000" dirty="0">
                <a:solidFill>
                  <a:schemeClr val="tx1"/>
                </a:solidFill>
                <a:sym typeface="Arial" panose="020B0604020202020204" pitchFamily="34" charset="0"/>
              </a:rPr>
              <a:t>相关的招标、评审、评标</a:t>
            </a:r>
            <a:endParaRPr lang="en-US" altLang="zh-CN" sz="2000" dirty="0">
              <a:solidFill>
                <a:schemeClr val="tx1"/>
              </a:solidFill>
              <a:sym typeface="Arial" panose="020B0604020202020204" pitchFamily="34" charset="0"/>
            </a:endParaRPr>
          </a:p>
          <a:p>
            <a:pPr marL="1371600" lvl="2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/>
                </a:solidFill>
                <a:sym typeface="Arial" panose="020B0604020202020204" pitchFamily="34" charset="0"/>
              </a:rPr>
              <a:t>多次安装评审</a:t>
            </a:r>
            <a:endParaRPr lang="en-US" altLang="zh-CN" sz="2000" dirty="0">
              <a:solidFill>
                <a:schemeClr val="tx1"/>
              </a:solidFill>
              <a:sym typeface="Arial" panose="020B0604020202020204" pitchFamily="34" charset="0"/>
            </a:endParaRPr>
          </a:p>
          <a:p>
            <a:pPr marL="1371600" lvl="2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331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75856" y="181020"/>
            <a:ext cx="2289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kumimoji="0" lang="zh-CN" altLang="en-US" sz="3600" b="1" dirty="0">
                <a:solidFill>
                  <a:srgbClr val="FF0000"/>
                </a:solidFill>
                <a:latin typeface="+mj-ea"/>
                <a:ea typeface="+mj-ea"/>
              </a:rPr>
              <a:t>职业素质 </a:t>
            </a:r>
            <a:endParaRPr lang="zh-CN" altLang="en-US" sz="36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28092" y="908720"/>
            <a:ext cx="8532440" cy="619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科研能力</a:t>
            </a:r>
            <a:endParaRPr kumimoji="0" lang="en-US" altLang="zh-CN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今年主要精力放在硬件的安装部分；</a:t>
            </a:r>
            <a:endParaRPr kumimoji="0" lang="en-US" altLang="zh-CN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工作包括了硬件，物理分析，软件和模拟，各个部分自己都很好的完成了工作；</a:t>
            </a:r>
            <a:endParaRPr kumimoji="0" lang="en-US" altLang="zh-CN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学术组织能力</a:t>
            </a:r>
            <a:endParaRPr kumimoji="0" lang="en-US" altLang="zh-CN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任太阳物理分析组协调人；</a:t>
            </a:r>
            <a:endParaRPr kumimoji="0" lang="en-US" altLang="zh-CN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工作主动性</a:t>
            </a:r>
            <a:endParaRPr kumimoji="0" lang="en-US" altLang="zh-CN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主要工作</a:t>
            </a:r>
            <a:r>
              <a:rPr kumimoji="0" lang="en-US" altLang="zh-CN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water Cherenkov veto</a:t>
            </a:r>
            <a:r>
              <a:rPr kumimoji="0" lang="zh-CN" altLang="en-U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探测器的研制工作；</a:t>
            </a:r>
            <a:endParaRPr kumimoji="0" lang="en-US" altLang="zh-CN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主动涉猎并参与相关</a:t>
            </a:r>
            <a:r>
              <a:rPr kumimoji="0" lang="en-US" altLang="zh-CN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veto</a:t>
            </a:r>
            <a:r>
              <a:rPr kumimoji="0" lang="zh-CN" altLang="en-U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相关的工作，探测器的设计；安装，模拟，软件，宇宙线本底相关的物理分析；</a:t>
            </a:r>
            <a:endParaRPr kumimoji="0" lang="en-US" altLang="zh-CN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创造性</a:t>
            </a:r>
            <a:endParaRPr kumimoji="0" lang="en-US" altLang="zh-CN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探测器安装上考虑如果有效的解决问题；</a:t>
            </a:r>
            <a:endParaRPr kumimoji="0" lang="en-US" altLang="zh-CN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参与宇宙线本底分析，提出新的想法来有效的压低本底，解决一些相关的难题；</a:t>
            </a:r>
            <a:endParaRPr kumimoji="0" lang="en-US" altLang="zh-CN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合作精神</a:t>
            </a:r>
            <a:endParaRPr kumimoji="0" lang="en-US" altLang="zh-CN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参与太阳，反应堆，大气中微子本底研究合作；</a:t>
            </a:r>
            <a:endParaRPr kumimoji="0" lang="en-US" altLang="zh-CN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kumimoji="0" lang="en-US" altLang="zh-CN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058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4" name="内容占位符 2"/>
          <p:cNvSpPr txBox="1"/>
          <p:nvPr/>
        </p:nvSpPr>
        <p:spPr bwMode="auto">
          <a:xfrm>
            <a:off x="293162" y="915537"/>
            <a:ext cx="8850838" cy="433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defPPr>
              <a:defRPr lang="zh-CN"/>
            </a:defPPr>
            <a:lvl1pPr marL="342900" lvl="0" indent="-342900" defTabSz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0" sz="2000" b="1" kern="0">
                <a:solidFill>
                  <a:schemeClr val="tx1"/>
                </a:solidFill>
              </a:defRPr>
            </a:lvl1pPr>
          </a:lstStyle>
          <a:p>
            <a:pPr marL="628650" indent="-285750"/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19672" y="188639"/>
            <a:ext cx="5129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+mj-ea"/>
                <a:ea typeface="+mj-ea"/>
              </a:rPr>
              <a:t>存在问题</a:t>
            </a:r>
            <a:r>
              <a:rPr lang="en-US" altLang="zh-CN" sz="3200" b="1" dirty="0">
                <a:solidFill>
                  <a:srgbClr val="FF0000"/>
                </a:solidFill>
                <a:latin typeface="+mj-ea"/>
                <a:ea typeface="+mj-ea"/>
              </a:rPr>
              <a:t>&amp;&amp;</a:t>
            </a:r>
            <a:r>
              <a:rPr lang="zh-CN" altLang="en-US" sz="3200" b="1" dirty="0">
                <a:solidFill>
                  <a:srgbClr val="FF0000"/>
                </a:solidFill>
                <a:latin typeface="+mj-ea"/>
                <a:ea typeface="+mj-ea"/>
              </a:rPr>
              <a:t>下年度工作计划</a:t>
            </a:r>
            <a:endParaRPr lang="en-US" altLang="zh-CN" sz="3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" name="内容占位符 2"/>
          <p:cNvSpPr txBox="1"/>
          <p:nvPr/>
        </p:nvSpPr>
        <p:spPr bwMode="auto">
          <a:xfrm>
            <a:off x="143508" y="1068857"/>
            <a:ext cx="8856984" cy="57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342900" lvl="0" indent="-342900" defTabSz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0" sz="2000" b="1" kern="0">
                <a:solidFill>
                  <a:schemeClr val="tx1"/>
                </a:solidFill>
              </a:defRPr>
            </a:lvl1pPr>
          </a:lstStyle>
          <a:p>
            <a:pPr marL="628650" indent="-285750"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</a:rPr>
              <a:t>存在问题</a:t>
            </a:r>
            <a:endParaRPr lang="en-US" altLang="zh-CN" sz="2400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marL="1200150" lvl="2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tx2"/>
                </a:solidFill>
                <a:latin typeface="宋体" panose="02010600030101010101" pitchFamily="2" charset="-122"/>
              </a:rPr>
              <a:t>今年江门安装任务重，绝大部分的精力都投入到探测器的安装上，其他方面可能投入的少一些；</a:t>
            </a:r>
            <a:endParaRPr lang="en-US" altLang="zh-CN" sz="2400" dirty="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pPr marL="628650" indent="-285750"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</a:rPr>
              <a:t>下年工作计划</a:t>
            </a:r>
            <a:endParaRPr lang="en-US" altLang="zh-CN" sz="2400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marL="628650" indent="-285750"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</a:rPr>
              <a:t>硬件部分</a:t>
            </a:r>
            <a:endParaRPr lang="en-US" altLang="zh-CN" sz="2400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tx2"/>
                </a:solidFill>
                <a:latin typeface="宋体" panose="02010600030101010101" pitchFamily="2" charset="-122"/>
              </a:rPr>
              <a:t>主要集中精力在探测器的罐装调试和运行； </a:t>
            </a:r>
            <a:endParaRPr lang="en-US" altLang="zh-CN" sz="2400" dirty="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</a:rPr>
              <a:t>物理软件</a:t>
            </a:r>
            <a:endParaRPr lang="en-US" altLang="zh-CN" sz="2400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marL="10858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</a:rPr>
              <a:t>继续推动</a:t>
            </a: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</a:rPr>
              <a:t>solar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</a:rPr>
              <a:t>组的分析；</a:t>
            </a:r>
            <a:endParaRPr lang="en-US" altLang="zh-CN" sz="2400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pPr marL="10858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tx2"/>
                </a:solidFill>
                <a:latin typeface="宋体" panose="02010600030101010101" pitchFamily="2" charset="-122"/>
              </a:rPr>
              <a:t>继续维护更新</a:t>
            </a:r>
            <a:r>
              <a:rPr lang="en-US" altLang="zh-CN" sz="2400" dirty="0">
                <a:solidFill>
                  <a:schemeClr val="tx2"/>
                </a:solidFill>
                <a:latin typeface="宋体" panose="02010600030101010101" pitchFamily="2" charset="-122"/>
              </a:rPr>
              <a:t>veto</a:t>
            </a:r>
            <a:r>
              <a:rPr lang="zh-CN" altLang="en-US" sz="2400" dirty="0">
                <a:solidFill>
                  <a:schemeClr val="tx2"/>
                </a:solidFill>
                <a:latin typeface="宋体" panose="02010600030101010101" pitchFamily="2" charset="-122"/>
              </a:rPr>
              <a:t>探测器模拟；</a:t>
            </a:r>
            <a:endParaRPr lang="en-US" altLang="zh-CN" sz="2400" dirty="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pPr marL="10858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tx2"/>
                </a:solidFill>
                <a:latin typeface="宋体" panose="02010600030101010101" pitchFamily="2" charset="-122"/>
              </a:rPr>
              <a:t>继续参本底相关的各种物理研究。</a:t>
            </a:r>
            <a:endParaRPr lang="en-US" altLang="zh-CN" sz="2400" dirty="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pPr marL="10858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pPr marL="10858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7254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956376" y="6525344"/>
            <a:ext cx="961292" cy="2889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37890" name="标题 1"/>
          <p:cNvSpPr>
            <a:spLocks noGrp="1"/>
          </p:cNvSpPr>
          <p:nvPr/>
        </p:nvSpPr>
        <p:spPr>
          <a:xfrm>
            <a:off x="3491880" y="2596158"/>
            <a:ext cx="2567208" cy="896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zh-CN" sz="8000" dirty="0"/>
              <a:t>谢谢！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2"/>
    </mc:Choice>
    <mc:Fallback xmlns="">
      <p:transition spd="slow" advTm="357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0" y="115889"/>
            <a:ext cx="8774723" cy="6492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9pPr>
          </a:lstStyle>
          <a:p>
            <a:r>
              <a:rPr kumimoji="0" lang="zh-CN" altLang="en-US" sz="3200" b="1" kern="0" dirty="0"/>
              <a:t>提纲</a:t>
            </a:r>
          </a:p>
        </p:txBody>
      </p:sp>
      <p:sp>
        <p:nvSpPr>
          <p:cNvPr id="4" name="矩形 3"/>
          <p:cNvSpPr/>
          <p:nvPr/>
        </p:nvSpPr>
        <p:spPr>
          <a:xfrm>
            <a:off x="282905" y="1468225"/>
            <a:ext cx="8208912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岗位职责</a:t>
            </a:r>
            <a:endParaRPr kumimoji="0" lang="en-US" altLang="zh-CN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本年度工作情况</a:t>
            </a:r>
            <a:endParaRPr kumimoji="0" lang="en-US" altLang="zh-CN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任务完成情况</a:t>
            </a:r>
            <a:endParaRPr kumimoji="0" lang="en-US" altLang="zh-CN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研究成果</a:t>
            </a:r>
            <a:endParaRPr kumimoji="0" lang="en-US" altLang="zh-CN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学术交流、学术发展规划</a:t>
            </a:r>
            <a:endParaRPr kumimoji="0" lang="en-US" altLang="zh-CN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争取项目与经费</a:t>
            </a:r>
            <a:endParaRPr kumimoji="0" lang="en-US" altLang="zh-CN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公共服务</a:t>
            </a:r>
            <a:endParaRPr kumimoji="0" lang="en-US" altLang="zh-CN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职业素质</a:t>
            </a:r>
            <a:endParaRPr kumimoji="0" lang="en-US" altLang="zh-CN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存在问题</a:t>
            </a:r>
            <a:endParaRPr kumimoji="0" lang="en-US" altLang="zh-CN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下年工作计划</a:t>
            </a:r>
            <a:endParaRPr kumimoji="0" lang="en-US" altLang="zh-CN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91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23528" y="1234605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主要工作</a:t>
            </a:r>
            <a:r>
              <a:rPr kumimoji="0"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-</a:t>
            </a:r>
            <a:r>
              <a:rPr kumimoji="0" lang="zh-CN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江门中微子实验</a:t>
            </a:r>
            <a:endParaRPr kumimoji="0" lang="en-US" altLang="zh-CN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负责工作</a:t>
            </a:r>
            <a:endParaRPr lang="en-US" altLang="zh-CN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江门实验</a:t>
            </a:r>
            <a:r>
              <a:rPr kumimoji="0" lang="zh-CN" alt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水契伦科夫探测器负责人（</a:t>
            </a:r>
            <a:r>
              <a:rPr kumimoji="0" lang="en-US" altLang="zh-CN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Level 3</a:t>
            </a:r>
            <a:r>
              <a:rPr kumimoji="0" lang="zh-CN" alt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），探测器的安装（</a:t>
            </a:r>
            <a:r>
              <a:rPr kumimoji="0" lang="zh-CN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今年主要精力投入探测器的安装上面</a:t>
            </a:r>
            <a:r>
              <a:rPr kumimoji="0" lang="zh-CN" alt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）</a:t>
            </a:r>
            <a:endParaRPr kumimoji="0" lang="en-US" altLang="zh-CN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江门地磁屏蔽系统研制负责人</a:t>
            </a:r>
            <a:endParaRPr kumimoji="0" lang="en-US" altLang="zh-CN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物理</a:t>
            </a:r>
            <a:endParaRPr kumimoji="0" lang="en-US" altLang="zh-CN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江门物理分析组（太阳中微子分析协调人）</a:t>
            </a:r>
            <a:endParaRPr kumimoji="0" lang="en-US" altLang="zh-CN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江门实验宇宙线</a:t>
            </a:r>
            <a:r>
              <a:rPr kumimoji="0" lang="en-US" altLang="zh-CN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muon</a:t>
            </a:r>
            <a:r>
              <a:rPr kumimoji="0" lang="zh-CN" alt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伴生同位素相关研究</a:t>
            </a:r>
            <a:endParaRPr kumimoji="0" lang="en-US" altLang="zh-CN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软件</a:t>
            </a:r>
            <a:endParaRPr kumimoji="0" lang="en-US" altLang="zh-CN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水契伦科夫探测器，探测器模拟软件维护和更新</a:t>
            </a:r>
            <a:endParaRPr kumimoji="0" lang="en-US" altLang="zh-CN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altLang="zh-CN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kumimoji="0" lang="en-US" altLang="zh-CN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kumimoji="0" lang="en-US" altLang="zh-CN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184639" y="115889"/>
            <a:ext cx="8774723" cy="6492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9pPr>
          </a:lstStyle>
          <a:p>
            <a:r>
              <a:rPr kumimoji="0" lang="zh-CN" altLang="en-US" sz="3200" b="1" kern="0" dirty="0"/>
              <a:t>岗位职责</a:t>
            </a:r>
          </a:p>
        </p:txBody>
      </p:sp>
    </p:spTree>
    <p:extLst>
      <p:ext uri="{BB962C8B-B14F-4D97-AF65-F5344CB8AC3E}">
        <p14:creationId xmlns:p14="http://schemas.microsoft.com/office/powerpoint/2010/main" val="2168054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65CF8FB-993A-A61F-859D-E56133F54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9954" y="6668467"/>
            <a:ext cx="961292" cy="2889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B5B94A13-660E-8329-2BF8-ED2AD6C29F65}"/>
              </a:ext>
            </a:extLst>
          </p:cNvPr>
          <p:cNvSpPr txBox="1">
            <a:spLocks/>
          </p:cNvSpPr>
          <p:nvPr/>
        </p:nvSpPr>
        <p:spPr>
          <a:xfrm>
            <a:off x="265740" y="216026"/>
            <a:ext cx="8774723" cy="6492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9pPr>
          </a:lstStyle>
          <a:p>
            <a:r>
              <a:rPr kumimoji="0" lang="zh-CN" altLang="en-US" sz="3200" b="1" kern="0" dirty="0"/>
              <a:t>硬件部分</a:t>
            </a:r>
            <a:r>
              <a:rPr kumimoji="0" lang="en-US" altLang="zh-CN" sz="3200" b="1" kern="0" dirty="0"/>
              <a:t>-</a:t>
            </a:r>
            <a:r>
              <a:rPr kumimoji="0" lang="zh-CN" altLang="en-US" sz="3200" b="1" kern="0" dirty="0"/>
              <a:t>探测器的安装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DB0CF659-336F-87DF-7CCC-768DE31A1466}"/>
              </a:ext>
            </a:extLst>
          </p:cNvPr>
          <p:cNvSpPr txBox="1">
            <a:spLocks/>
          </p:cNvSpPr>
          <p:nvPr/>
        </p:nvSpPr>
        <p:spPr>
          <a:xfrm>
            <a:off x="-45168" y="865313"/>
            <a:ext cx="9396537" cy="827973"/>
          </a:xfrm>
          <a:prstGeom prst="rect">
            <a:avLst/>
          </a:prstGeom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  <a:lvl6pPr marL="25146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6pPr>
            <a:lvl7pPr marL="29718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7pPr>
            <a:lvl8pPr marL="3429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8pPr>
            <a:lvl9pPr marL="3886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9pPr>
          </a:lstStyle>
          <a:p>
            <a:r>
              <a:rPr kumimoji="0" lang="zh-CN" altLang="en-US" sz="1800" b="1" kern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主要负责江门实验反符合水契仑科夫探测器现场安装和协调工作</a:t>
            </a:r>
            <a:r>
              <a:rPr kumimoji="0" lang="en-US" altLang="zh-CN" sz="1800" b="1" kern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(</a:t>
            </a:r>
            <a:r>
              <a:rPr kumimoji="0" lang="zh-CN" altLang="en-US" sz="1800" b="1" kern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路浩奇</a:t>
            </a:r>
            <a:r>
              <a:rPr kumimoji="0" lang="en-US" altLang="zh-CN" sz="1800" b="1" kern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)</a:t>
            </a:r>
            <a:r>
              <a:rPr kumimoji="0" lang="zh-CN" altLang="en-US" sz="1800" b="1" kern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；</a:t>
            </a:r>
            <a:endParaRPr kumimoji="0" lang="en-US" altLang="zh-CN" sz="1800" b="1" kern="0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r>
              <a:rPr kumimoji="0" lang="zh-CN" altLang="en-US" sz="1800" b="1" kern="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探测器是</a:t>
            </a:r>
            <a:r>
              <a:rPr kumimoji="0" lang="en-US" altLang="zh-CN" sz="1800" b="1" kern="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2022</a:t>
            </a:r>
            <a:r>
              <a:rPr kumimoji="0" lang="zh-CN" altLang="en-US" sz="1800" b="1" kern="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年</a:t>
            </a:r>
            <a:r>
              <a:rPr kumimoji="0" lang="en-US" altLang="zh-CN" sz="1800" b="1" kern="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12</a:t>
            </a:r>
            <a:r>
              <a:rPr kumimoji="0" lang="zh-CN" altLang="en-US" sz="1800" b="1" kern="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月开始</a:t>
            </a:r>
            <a:r>
              <a:rPr kumimoji="0" lang="en-US" altLang="zh-CN" sz="1800" b="1" kern="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veto</a:t>
            </a:r>
            <a:r>
              <a:rPr kumimoji="0" lang="zh-CN" altLang="en-US" sz="1800" b="1" kern="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模块的试装，安装</a:t>
            </a:r>
            <a:r>
              <a:rPr kumimoji="0" lang="en-US" altLang="zh-CN" sz="1800" b="1" kern="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;</a:t>
            </a:r>
          </a:p>
          <a:p>
            <a:endParaRPr kumimoji="0" lang="en-US" altLang="zh-CN" sz="1800" b="1" kern="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lvl="1"/>
            <a:endParaRPr kumimoji="0" lang="en-US" altLang="zh-CN" sz="1800" b="1" kern="0" dirty="0">
              <a:solidFill>
                <a:schemeClr val="tx2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1599E60-E657-C0A8-D706-472D34DE5581}"/>
              </a:ext>
            </a:extLst>
          </p:cNvPr>
          <p:cNvSpPr txBox="1"/>
          <p:nvPr/>
        </p:nvSpPr>
        <p:spPr>
          <a:xfrm>
            <a:off x="464524" y="1675783"/>
            <a:ext cx="1492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Veto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模块上半球的安装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15967D8-807E-F4B1-8170-BF349FF71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900" y="1685319"/>
            <a:ext cx="5093643" cy="270541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D64F10E-6063-197F-B192-FBAF3D6AA0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3" t="172"/>
          <a:stretch/>
        </p:blipFill>
        <p:spPr>
          <a:xfrm>
            <a:off x="4931946" y="4941168"/>
            <a:ext cx="1210871" cy="1916832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EAC89FF9-01D0-0039-C042-B55870ABC087}"/>
              </a:ext>
            </a:extLst>
          </p:cNvPr>
          <p:cNvSpPr txBox="1"/>
          <p:nvPr/>
        </p:nvSpPr>
        <p:spPr>
          <a:xfrm>
            <a:off x="4392031" y="4550029"/>
            <a:ext cx="2489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FF0000"/>
                </a:solidFill>
                <a:effectLst/>
              </a:rPr>
              <a:t>S5-S11 installation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37938350-B3C8-51F3-A948-FA2F74C93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809" y="5267975"/>
            <a:ext cx="2413606" cy="142935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6218ADE-1DB4-199A-5070-066B41E91D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242" b="50000"/>
          <a:stretch/>
        </p:blipFill>
        <p:spPr>
          <a:xfrm>
            <a:off x="2396894" y="5372971"/>
            <a:ext cx="2087696" cy="137525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616AFC6A-CA06-550E-6BB2-B615E2AE71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85"/>
          <a:stretch/>
        </p:blipFill>
        <p:spPr>
          <a:xfrm>
            <a:off x="-57312" y="5395951"/>
            <a:ext cx="2089191" cy="1371466"/>
          </a:xfrm>
          <a:prstGeom prst="rect">
            <a:avLst/>
          </a:prstGeom>
        </p:spPr>
      </p:pic>
      <p:sp>
        <p:nvSpPr>
          <p:cNvPr id="30" name="箭头: 右 29">
            <a:extLst>
              <a:ext uri="{FF2B5EF4-FFF2-40B4-BE49-F238E27FC236}">
                <a16:creationId xmlns:a16="http://schemas.microsoft.com/office/drawing/2014/main" id="{B06DE3CF-30E0-5D68-73B8-5D2962F9A5EE}"/>
              </a:ext>
            </a:extLst>
          </p:cNvPr>
          <p:cNvSpPr/>
          <p:nvPr/>
        </p:nvSpPr>
        <p:spPr bwMode="auto">
          <a:xfrm>
            <a:off x="1983790" y="5941224"/>
            <a:ext cx="378852" cy="2809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5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" name="箭头: 右 30">
            <a:extLst>
              <a:ext uri="{FF2B5EF4-FFF2-40B4-BE49-F238E27FC236}">
                <a16:creationId xmlns:a16="http://schemas.microsoft.com/office/drawing/2014/main" id="{443EDDAE-F5DB-510D-C40D-8AFC0AE8838E}"/>
              </a:ext>
            </a:extLst>
          </p:cNvPr>
          <p:cNvSpPr/>
          <p:nvPr/>
        </p:nvSpPr>
        <p:spPr bwMode="auto">
          <a:xfrm>
            <a:off x="4484590" y="5918410"/>
            <a:ext cx="378852" cy="2809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5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" name="箭头: 右 31">
            <a:extLst>
              <a:ext uri="{FF2B5EF4-FFF2-40B4-BE49-F238E27FC236}">
                <a16:creationId xmlns:a16="http://schemas.microsoft.com/office/drawing/2014/main" id="{D79EC854-F90F-F815-0FD1-BEC0A10382A5}"/>
              </a:ext>
            </a:extLst>
          </p:cNvPr>
          <p:cNvSpPr/>
          <p:nvPr/>
        </p:nvSpPr>
        <p:spPr bwMode="auto">
          <a:xfrm>
            <a:off x="6211321" y="5852227"/>
            <a:ext cx="378852" cy="2809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5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F4625B7D-1F7F-850D-EB70-5890E92295A4}"/>
              </a:ext>
            </a:extLst>
          </p:cNvPr>
          <p:cNvSpPr txBox="1"/>
          <p:nvPr/>
        </p:nvSpPr>
        <p:spPr>
          <a:xfrm>
            <a:off x="179512" y="4941168"/>
            <a:ext cx="2489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FF0000"/>
                </a:solidFill>
                <a:effectLst/>
              </a:rPr>
              <a:t>Module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44DB203-5AEF-4B3F-7474-106813E7A889}"/>
              </a:ext>
            </a:extLst>
          </p:cNvPr>
          <p:cNvSpPr txBox="1"/>
          <p:nvPr/>
        </p:nvSpPr>
        <p:spPr>
          <a:xfrm>
            <a:off x="179512" y="443407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Veto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模块下半球的安装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9CF2106-C05E-26DA-90C7-52B0EB4DC474}"/>
              </a:ext>
            </a:extLst>
          </p:cNvPr>
          <p:cNvSpPr txBox="1"/>
          <p:nvPr/>
        </p:nvSpPr>
        <p:spPr>
          <a:xfrm>
            <a:off x="2373785" y="4933150"/>
            <a:ext cx="2489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FF0000"/>
                </a:solidFill>
                <a:effectLst/>
              </a:rPr>
              <a:t>Install PMTs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84936BA0-F2C1-C7B4-1F25-F16E588BA467}"/>
              </a:ext>
            </a:extLst>
          </p:cNvPr>
          <p:cNvSpPr txBox="1"/>
          <p:nvPr/>
        </p:nvSpPr>
        <p:spPr>
          <a:xfrm>
            <a:off x="6479770" y="4876731"/>
            <a:ext cx="27211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FF0000"/>
                </a:solidFill>
                <a:effectLst/>
              </a:rPr>
              <a:t>Fixed on the SS frame</a:t>
            </a:r>
          </a:p>
        </p:txBody>
      </p:sp>
    </p:spTree>
    <p:extLst>
      <p:ext uri="{BB962C8B-B14F-4D97-AF65-F5344CB8AC3E}">
        <p14:creationId xmlns:p14="http://schemas.microsoft.com/office/powerpoint/2010/main" val="665342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4350A8B-104F-A8D7-F82E-2C30425C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F7E3162F-46EE-77C4-F49D-557D29498A72}"/>
              </a:ext>
            </a:extLst>
          </p:cNvPr>
          <p:cNvSpPr txBox="1">
            <a:spLocks/>
          </p:cNvSpPr>
          <p:nvPr/>
        </p:nvSpPr>
        <p:spPr>
          <a:xfrm>
            <a:off x="265740" y="216026"/>
            <a:ext cx="8774723" cy="6492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9pPr>
          </a:lstStyle>
          <a:p>
            <a:r>
              <a:rPr kumimoji="0" lang="zh-CN" altLang="en-US" sz="3200" b="1" kern="0" dirty="0"/>
              <a:t>硬件部分</a:t>
            </a:r>
            <a:r>
              <a:rPr kumimoji="0" lang="en-US" altLang="zh-CN" sz="3200" b="1" kern="0" dirty="0"/>
              <a:t>-</a:t>
            </a:r>
            <a:r>
              <a:rPr kumimoji="0" lang="zh-CN" altLang="en-US" sz="3200" b="1" kern="0" dirty="0"/>
              <a:t>反符合探测器的安装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15F3D63-3CFA-06AE-FB41-DB5A867774A7}"/>
              </a:ext>
            </a:extLst>
          </p:cNvPr>
          <p:cNvSpPr txBox="1"/>
          <p:nvPr/>
        </p:nvSpPr>
        <p:spPr>
          <a:xfrm>
            <a:off x="-32992" y="953234"/>
            <a:ext cx="9429528" cy="1166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b="1" dirty="0">
                <a:solidFill>
                  <a:schemeClr val="tx1"/>
                </a:solidFill>
              </a:rPr>
              <a:t>2023</a:t>
            </a:r>
            <a:r>
              <a:rPr lang="zh-CN" altLang="en-US" sz="2000" b="1" dirty="0">
                <a:solidFill>
                  <a:schemeClr val="tx1"/>
                </a:solidFill>
              </a:rPr>
              <a:t>年</a:t>
            </a:r>
            <a:r>
              <a:rPr lang="en-US" altLang="zh-CN" sz="2000" b="1" dirty="0">
                <a:solidFill>
                  <a:schemeClr val="tx1"/>
                </a:solidFill>
              </a:rPr>
              <a:t>11</a:t>
            </a:r>
            <a:r>
              <a:rPr lang="zh-CN" altLang="en-US" sz="2000" b="1" dirty="0">
                <a:solidFill>
                  <a:schemeClr val="tx1"/>
                </a:solidFill>
              </a:rPr>
              <a:t>月底，安装</a:t>
            </a:r>
            <a:r>
              <a:rPr lang="en-US" altLang="zh-CN" sz="2000" b="1" dirty="0">
                <a:solidFill>
                  <a:schemeClr val="tx1"/>
                </a:solidFill>
              </a:rPr>
              <a:t> ~578</a:t>
            </a:r>
            <a:r>
              <a:rPr lang="zh-CN" altLang="en-US" sz="2000" b="1" dirty="0">
                <a:solidFill>
                  <a:schemeClr val="tx1"/>
                </a:solidFill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</a:rPr>
              <a:t>PMTs (~24%)</a:t>
            </a:r>
            <a:r>
              <a:rPr lang="zh-CN" altLang="en-US" sz="2000" b="1" dirty="0">
                <a:solidFill>
                  <a:schemeClr val="tx1"/>
                </a:solidFill>
              </a:rPr>
              <a:t>（总</a:t>
            </a:r>
            <a:r>
              <a:rPr lang="en-US" altLang="zh-CN" sz="2000" b="1" dirty="0">
                <a:solidFill>
                  <a:schemeClr val="tx1"/>
                </a:solidFill>
              </a:rPr>
              <a:t>2400 PMTs</a:t>
            </a:r>
            <a:r>
              <a:rPr lang="zh-CN" altLang="en-US" sz="2000" b="1" dirty="0">
                <a:solidFill>
                  <a:schemeClr val="tx1"/>
                </a:solidFill>
              </a:rPr>
              <a:t>）；</a:t>
            </a:r>
            <a:endParaRPr lang="en-US" altLang="zh-CN" sz="2000" b="1" dirty="0">
              <a:solidFill>
                <a:srgbClr val="0A05EB"/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b="1" dirty="0">
                <a:solidFill>
                  <a:srgbClr val="FF0000"/>
                </a:solidFill>
              </a:rPr>
              <a:t>2024</a:t>
            </a:r>
            <a:r>
              <a:rPr lang="zh-CN" altLang="en-US" sz="2000" b="1" dirty="0">
                <a:solidFill>
                  <a:srgbClr val="FF0000"/>
                </a:solidFill>
              </a:rPr>
              <a:t>年</a:t>
            </a:r>
            <a:r>
              <a:rPr lang="en-US" altLang="zh-CN" sz="2000" b="1" dirty="0">
                <a:solidFill>
                  <a:srgbClr val="FF0000"/>
                </a:solidFill>
              </a:rPr>
              <a:t>11</a:t>
            </a:r>
            <a:r>
              <a:rPr lang="zh-CN" altLang="en-US" sz="2000" b="1" dirty="0">
                <a:solidFill>
                  <a:srgbClr val="FF0000"/>
                </a:solidFill>
              </a:rPr>
              <a:t>月</a:t>
            </a:r>
            <a:r>
              <a:rPr lang="en-US" altLang="zh-CN" sz="2000" b="1" dirty="0">
                <a:solidFill>
                  <a:srgbClr val="FF0000"/>
                </a:solidFill>
              </a:rPr>
              <a:t>16</a:t>
            </a:r>
            <a:r>
              <a:rPr lang="zh-CN" altLang="en-US" sz="2000" b="1" dirty="0">
                <a:solidFill>
                  <a:srgbClr val="FF0000"/>
                </a:solidFill>
              </a:rPr>
              <a:t>日，完成</a:t>
            </a:r>
            <a:r>
              <a:rPr lang="en-US" altLang="zh-CN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+11- -11</a:t>
            </a:r>
            <a:r>
              <a:rPr lang="zh-CN" alt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层安装（</a:t>
            </a:r>
            <a:r>
              <a:rPr lang="en-US" altLang="zh-CN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2350/2400 PMT~98%).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altLang="zh-CN" sz="2000" b="1" dirty="0">
              <a:solidFill>
                <a:srgbClr val="0A05EB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6E05F5C-98CE-2A46-B404-FEAAA4631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9" y="1780851"/>
            <a:ext cx="3452824" cy="274762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C0BD24A-3346-B2E6-A85F-62F31303BA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7"/>
          <a:stretch/>
        </p:blipFill>
        <p:spPr>
          <a:xfrm>
            <a:off x="3604395" y="1812227"/>
            <a:ext cx="2643663" cy="282880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6733A78-28F3-359B-37DC-F069A11A9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37" y="4712562"/>
            <a:ext cx="3262906" cy="196304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8796F68-FE94-118F-7C24-893E1D31EF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" t="18441" r="13396"/>
          <a:stretch/>
        </p:blipFill>
        <p:spPr>
          <a:xfrm>
            <a:off x="6404345" y="4983638"/>
            <a:ext cx="2636118" cy="138340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9C2E5662-A5CC-F6A5-0302-BC689F6D2D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249" y="4746007"/>
            <a:ext cx="2699792" cy="1737797"/>
          </a:xfrm>
          <a:prstGeom prst="rect">
            <a:avLst/>
          </a:prstGeom>
        </p:spPr>
      </p:pic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7D2447A2-08BA-E21F-3887-DF3EEEF5427B}"/>
              </a:ext>
            </a:extLst>
          </p:cNvPr>
          <p:cNvCxnSpPr>
            <a:cxnSpLocks/>
          </p:cNvCxnSpPr>
          <p:nvPr/>
        </p:nvCxnSpPr>
        <p:spPr bwMode="auto">
          <a:xfrm flipV="1">
            <a:off x="3203848" y="6381328"/>
            <a:ext cx="406519" cy="10247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F5DEEBCC-8C23-AE3D-189D-898506B14608}"/>
              </a:ext>
            </a:extLst>
          </p:cNvPr>
          <p:cNvSpPr txBox="1"/>
          <p:nvPr/>
        </p:nvSpPr>
        <p:spPr>
          <a:xfrm>
            <a:off x="6234134" y="2387550"/>
            <a:ext cx="2833840" cy="2729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cs typeface="Calibri" panose="020F0502020204030204" pitchFamily="34" charset="0"/>
              </a:rPr>
              <a:t>2024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cs typeface="Calibri" panose="020F0502020204030204" pitchFamily="34" charset="0"/>
              </a:rPr>
              <a:t>年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cs typeface="Calibri" panose="020F0502020204030204" pitchFamily="34" charset="0"/>
              </a:rPr>
              <a:t>11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cs typeface="Calibri" panose="020F0502020204030204" pitchFamily="34" charset="0"/>
              </a:rPr>
              <a:t>月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cs typeface="Calibri" panose="020F0502020204030204" pitchFamily="34" charset="0"/>
              </a:rPr>
              <a:t>14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cs typeface="Calibri" panose="020F0502020204030204" pitchFamily="34" charset="0"/>
              </a:rPr>
              <a:t>日前所有安装的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cs typeface="Calibri" panose="020F0502020204030204" pitchFamily="34" charset="0"/>
              </a:rPr>
              <a:t>PMT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cs typeface="Calibri" panose="020F0502020204030204" pitchFamily="34" charset="0"/>
              </a:rPr>
              <a:t>（约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cs typeface="Calibri" panose="020F0502020204030204" pitchFamily="34" charset="0"/>
              </a:rPr>
              <a:t>2200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cs typeface="Calibri" panose="020F0502020204030204" pitchFamily="34" charset="0"/>
              </a:rPr>
              <a:t>支）都已经过避光测试，所有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cs typeface="Calibri" panose="020F0502020204030204" pitchFamily="34" charset="0"/>
              </a:rPr>
              <a:t>PMT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cs typeface="Calibri" panose="020F0502020204030204" pitchFamily="34" charset="0"/>
              </a:rPr>
              <a:t>通道都工作正常</a:t>
            </a:r>
            <a:r>
              <a:rPr lang="zh-CN" alt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！</a:t>
            </a:r>
            <a:endParaRPr lang="en-US" altLang="zh-CN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确保了安装的高质量，并且按照工程进度完成任务；</a:t>
            </a:r>
            <a:endParaRPr lang="en-US" altLang="zh-CN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altLang="zh-CN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35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5E62A7C-0C0C-4B16-4498-FBE19B68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E49A1CBF-CA76-B7DB-BE4A-2052832022C1}"/>
              </a:ext>
            </a:extLst>
          </p:cNvPr>
          <p:cNvSpPr txBox="1">
            <a:spLocks/>
          </p:cNvSpPr>
          <p:nvPr/>
        </p:nvSpPr>
        <p:spPr>
          <a:xfrm>
            <a:off x="184638" y="188640"/>
            <a:ext cx="8774723" cy="6492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9pPr>
          </a:lstStyle>
          <a:p>
            <a:r>
              <a:rPr kumimoji="0" lang="zh-CN" altLang="en-US" sz="3200" b="1" kern="0" dirty="0"/>
              <a:t>硬件部分</a:t>
            </a:r>
            <a:r>
              <a:rPr kumimoji="0" lang="en-US" altLang="zh-CN" sz="3200" b="1" kern="0" dirty="0"/>
              <a:t>—</a:t>
            </a:r>
            <a:r>
              <a:rPr kumimoji="0" lang="zh-CN" altLang="en-US" sz="3200" b="1" kern="0" dirty="0"/>
              <a:t>安装困难和解决</a:t>
            </a:r>
            <a:r>
              <a:rPr kumimoji="0" lang="en-US" altLang="zh-CN" sz="3200" b="1" kern="0" dirty="0"/>
              <a:t>(III)</a:t>
            </a:r>
            <a:endParaRPr kumimoji="0" lang="zh-CN" altLang="en-US" sz="3200" b="1" kern="0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82FC6B83-5A15-7A6E-90EC-EFAF6708CAEA}"/>
              </a:ext>
            </a:extLst>
          </p:cNvPr>
          <p:cNvSpPr txBox="1">
            <a:spLocks/>
          </p:cNvSpPr>
          <p:nvPr/>
        </p:nvSpPr>
        <p:spPr>
          <a:xfrm>
            <a:off x="191643" y="908720"/>
            <a:ext cx="8767718" cy="2168296"/>
          </a:xfrm>
          <a:prstGeom prst="rect">
            <a:avLst/>
          </a:prstGeom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  <a:lvl6pPr marL="25146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6pPr>
            <a:lvl7pPr marL="29718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7pPr>
            <a:lvl8pPr marL="3429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8pPr>
            <a:lvl9pPr marL="3886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9pPr>
          </a:lstStyle>
          <a:p>
            <a:r>
              <a:rPr kumimoji="0" lang="zh-CN" altLang="en-US" sz="1800" b="1" kern="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江门实验现场安装时间紧，任务重；</a:t>
            </a:r>
            <a:endParaRPr kumimoji="0" lang="en-US" altLang="zh-CN" sz="1800" b="1" kern="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r>
              <a:rPr kumimoji="0" lang="zh-CN" altLang="en-US" sz="1800" b="1" kern="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解决安装中的诸多问题；</a:t>
            </a:r>
            <a:endParaRPr kumimoji="0" lang="en-US" altLang="zh-CN" sz="1800" b="1" kern="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r>
              <a:rPr kumimoji="0" lang="zh-CN" altLang="en-US" sz="1800" b="1" kern="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上半球提出模块和电子学盒一起安装的方案，提升安装速度，并解决了顶部盒子难安装的问题；</a:t>
            </a:r>
            <a:endParaRPr kumimoji="0" lang="en-US" altLang="zh-CN" sz="1800" b="1" kern="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endParaRPr kumimoji="0" lang="en-US" altLang="zh-CN" sz="1800" b="1" kern="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lvl="1"/>
            <a:endParaRPr kumimoji="0" lang="en-US" altLang="zh-CN" sz="1800" b="1" kern="0" dirty="0">
              <a:solidFill>
                <a:schemeClr val="tx2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C52C983-5653-823C-4AA4-431A3CE32750}"/>
              </a:ext>
            </a:extLst>
          </p:cNvPr>
          <p:cNvSpPr txBox="1"/>
          <p:nvPr/>
        </p:nvSpPr>
        <p:spPr>
          <a:xfrm>
            <a:off x="69298" y="2228671"/>
            <a:ext cx="51089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下半球</a:t>
            </a:r>
            <a:r>
              <a:rPr lang="en-US" altLang="zh-CN" b="1" dirty="0">
                <a:solidFill>
                  <a:srgbClr val="FF0000"/>
                </a:solidFill>
              </a:rPr>
              <a:t>-3</a:t>
            </a:r>
            <a:r>
              <a:rPr lang="zh-CN" altLang="en-US" b="1" dirty="0">
                <a:solidFill>
                  <a:srgbClr val="FF0000"/>
                </a:solidFill>
              </a:rPr>
              <a:t>，</a:t>
            </a:r>
            <a:r>
              <a:rPr lang="en-US" altLang="zh-CN" b="1" dirty="0">
                <a:solidFill>
                  <a:srgbClr val="FF0000"/>
                </a:solidFill>
              </a:rPr>
              <a:t>-4</a:t>
            </a:r>
            <a:r>
              <a:rPr lang="zh-CN" altLang="en-US" b="1" dirty="0">
                <a:solidFill>
                  <a:srgbClr val="FF0000"/>
                </a:solidFill>
              </a:rPr>
              <a:t>，层安装；</a:t>
            </a:r>
            <a:r>
              <a:rPr lang="en-US" altLang="zh-CN" b="1" dirty="0">
                <a:solidFill>
                  <a:srgbClr val="FF0000"/>
                </a:solidFill>
              </a:rPr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E101A"/>
                </a:solidFill>
                <a:latin typeface="宋体" panose="02010600030101010101" pitchFamily="2" charset="-122"/>
              </a:rPr>
              <a:t>斜支撑窗口模块安装困难</a:t>
            </a:r>
            <a:endParaRPr lang="en-US" altLang="zh-CN" b="1" dirty="0">
              <a:solidFill>
                <a:srgbClr val="0E101A"/>
              </a:solidFill>
              <a:latin typeface="宋体" panose="02010600030101010101" pitchFamily="2" charset="-122"/>
            </a:endParaRP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E101A"/>
                </a:solidFill>
                <a:latin typeface="宋体" panose="02010600030101010101" pitchFamily="2" charset="-122"/>
              </a:rPr>
              <a:t>大窗口改变为</a:t>
            </a:r>
            <a:r>
              <a:rPr lang="en-US" altLang="zh-CN" b="1" dirty="0">
                <a:solidFill>
                  <a:srgbClr val="0E101A"/>
                </a:solidFill>
                <a:latin typeface="宋体" panose="02010600030101010101" pitchFamily="2" charset="-122"/>
              </a:rPr>
              <a:t>2</a:t>
            </a:r>
            <a:r>
              <a:rPr lang="zh-CN" altLang="en-US" b="1" dirty="0">
                <a:solidFill>
                  <a:srgbClr val="0E101A"/>
                </a:solidFill>
                <a:latin typeface="宋体" panose="02010600030101010101" pitchFamily="2" charset="-122"/>
              </a:rPr>
              <a:t>个小窗口；</a:t>
            </a:r>
            <a:endParaRPr lang="en-US" altLang="zh-CN" b="1" dirty="0">
              <a:solidFill>
                <a:srgbClr val="0E101A"/>
              </a:solidFill>
              <a:latin typeface="宋体" panose="02010600030101010101" pitchFamily="2" charset="-122"/>
            </a:endParaRP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E101A"/>
                </a:solidFill>
                <a:latin typeface="宋体" panose="02010600030101010101" pitchFamily="2" charset="-122"/>
              </a:rPr>
              <a:t>小窗口先装</a:t>
            </a:r>
            <a:r>
              <a:rPr lang="en-US" altLang="zh-CN" b="1" dirty="0">
                <a:solidFill>
                  <a:srgbClr val="0E101A"/>
                </a:solidFill>
                <a:latin typeface="宋体" panose="02010600030101010101" pitchFamily="2" charset="-122"/>
              </a:rPr>
              <a:t>PMT</a:t>
            </a:r>
            <a:r>
              <a:rPr lang="zh-CN" altLang="en-US" b="1" dirty="0">
                <a:solidFill>
                  <a:srgbClr val="0E101A"/>
                </a:solidFill>
                <a:latin typeface="宋体" panose="02010600030101010101" pitchFamily="2" charset="-122"/>
              </a:rPr>
              <a:t>，大窗口先装模块后装</a:t>
            </a:r>
            <a:r>
              <a:rPr lang="en-US" altLang="zh-CN" b="1" dirty="0">
                <a:solidFill>
                  <a:srgbClr val="0E101A"/>
                </a:solidFill>
                <a:latin typeface="宋体" panose="02010600030101010101" pitchFamily="2" charset="-122"/>
              </a:rPr>
              <a:t>PMT</a:t>
            </a:r>
            <a:r>
              <a:rPr lang="zh-CN" altLang="en-US" b="1" dirty="0">
                <a:solidFill>
                  <a:srgbClr val="0E101A"/>
                </a:solidFill>
                <a:latin typeface="宋体" panose="02010600030101010101" pitchFamily="2" charset="-122"/>
              </a:rPr>
              <a:t>；</a:t>
            </a:r>
            <a:endParaRPr lang="en-US" altLang="zh-CN" b="1" dirty="0">
              <a:solidFill>
                <a:srgbClr val="0E101A"/>
              </a:solidFill>
              <a:latin typeface="宋体" panose="02010600030101010101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9F8F93D-95C2-3AAB-8A9F-240F4AE9A5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921" y="2425036"/>
            <a:ext cx="1557335" cy="207725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CB456C2-60B4-86AD-944D-713D65EDB3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51506" y="2667851"/>
            <a:ext cx="2122171" cy="159162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99D270C-2E7A-CA45-A2AF-CF290F82517E}"/>
              </a:ext>
            </a:extLst>
          </p:cNvPr>
          <p:cNvSpPr txBox="1"/>
          <p:nvPr/>
        </p:nvSpPr>
        <p:spPr>
          <a:xfrm>
            <a:off x="5607543" y="202030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50" b="1" dirty="0">
                <a:solidFill>
                  <a:srgbClr val="FF0000"/>
                </a:solidFill>
                <a:latin typeface="宋体" panose="02010600030101010101" pitchFamily="2" charset="-122"/>
              </a:rPr>
              <a:t>S3,S4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(installation)</a:t>
            </a:r>
            <a:r>
              <a:rPr lang="en-US" altLang="zh-CN" sz="1350" b="1" dirty="0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F075125-3FB5-3313-4D51-8AA4F1D9329C}"/>
              </a:ext>
            </a:extLst>
          </p:cNvPr>
          <p:cNvSpPr txBox="1"/>
          <p:nvPr/>
        </p:nvSpPr>
        <p:spPr>
          <a:xfrm>
            <a:off x="2610638" y="4653351"/>
            <a:ext cx="599381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</a:rPr>
              <a:t>下半球</a:t>
            </a:r>
            <a:r>
              <a:rPr lang="en-US" altLang="zh-CN" sz="1600" b="1" dirty="0">
                <a:solidFill>
                  <a:srgbClr val="FF0000"/>
                </a:solidFill>
                <a:latin typeface="宋体" panose="02010600030101010101" pitchFamily="2" charset="-122"/>
              </a:rPr>
              <a:t>-5— -11</a:t>
            </a: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</a:rPr>
              <a:t>层</a:t>
            </a:r>
            <a:r>
              <a:rPr lang="en-US" altLang="zh-CN" sz="1600" b="1" dirty="0" err="1">
                <a:solidFill>
                  <a:srgbClr val="FF0000"/>
                </a:solidFill>
                <a:latin typeface="宋体" panose="02010600030101010101" pitchFamily="2" charset="-122"/>
              </a:rPr>
              <a:t>vetoPMT</a:t>
            </a:r>
            <a:r>
              <a:rPr lang="en-US" altLang="zh-CN" sz="1600" b="1" dirty="0">
                <a:solidFill>
                  <a:srgbClr val="FF0000"/>
                </a:solidFill>
                <a:latin typeface="宋体" panose="02010600030101010101" pitchFamily="2" charset="-122"/>
              </a:rPr>
              <a:t>/</a:t>
            </a: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</a:rPr>
              <a:t>模块</a:t>
            </a:r>
            <a:r>
              <a:rPr lang="en-US" altLang="zh-CN" sz="1600" b="1" dirty="0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</a:rPr>
              <a:t>的安装</a:t>
            </a:r>
            <a:endParaRPr lang="en-US" altLang="zh-CN" sz="16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0E101A"/>
                </a:solidFill>
                <a:latin typeface="宋体" panose="02010600030101010101" pitchFamily="2" charset="-122"/>
              </a:rPr>
              <a:t>初始安装方案</a:t>
            </a:r>
            <a:endParaRPr lang="en-US" altLang="zh-CN" sz="1600" b="1" dirty="0">
              <a:solidFill>
                <a:srgbClr val="0E101A"/>
              </a:solidFill>
              <a:latin typeface="宋体" panose="02010600030101010101" pitchFamily="2" charset="-12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0E101A"/>
                </a:solidFill>
                <a:latin typeface="宋体" panose="02010600030101010101" pitchFamily="2" charset="-122"/>
              </a:rPr>
              <a:t>脚手架方案：耗时，安装效率低</a:t>
            </a:r>
            <a:endParaRPr lang="en-US" altLang="zh-CN" sz="1600" b="1" dirty="0">
              <a:solidFill>
                <a:srgbClr val="0E101A"/>
              </a:solidFill>
              <a:latin typeface="宋体" panose="02010600030101010101" pitchFamily="2" charset="-122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0E101A"/>
                </a:solidFill>
                <a:latin typeface="宋体" panose="02010600030101010101" pitchFamily="2" charset="-122"/>
              </a:rPr>
              <a:t>尝试解决的方案</a:t>
            </a:r>
            <a:r>
              <a:rPr lang="en-US" altLang="zh-CN" sz="1600" b="1" dirty="0">
                <a:solidFill>
                  <a:srgbClr val="0E101A"/>
                </a:solidFill>
                <a:latin typeface="宋体" panose="02010600030101010101" pitchFamily="2" charset="-122"/>
              </a:rPr>
              <a:t>: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0E101A"/>
                </a:solidFill>
                <a:latin typeface="宋体" panose="02010600030101010101" pitchFamily="2" charset="-122"/>
              </a:rPr>
              <a:t>升降车</a:t>
            </a:r>
            <a:r>
              <a:rPr lang="en-US" altLang="zh-CN" sz="1600" b="1" dirty="0">
                <a:solidFill>
                  <a:srgbClr val="0E101A"/>
                </a:solidFill>
                <a:latin typeface="宋体" panose="02010600030101010101" pitchFamily="2" charset="-122"/>
              </a:rPr>
              <a:t>+</a:t>
            </a:r>
            <a:r>
              <a:rPr lang="zh-CN" altLang="en-US" sz="1600" b="1" dirty="0">
                <a:solidFill>
                  <a:srgbClr val="0E101A"/>
                </a:solidFill>
                <a:latin typeface="宋体" panose="02010600030101010101" pitchFamily="2" charset="-122"/>
              </a:rPr>
              <a:t>卷扬机</a:t>
            </a:r>
            <a:endParaRPr lang="en-US" altLang="zh-CN" sz="1600" b="1" dirty="0">
              <a:solidFill>
                <a:srgbClr val="0E101A"/>
              </a:solidFill>
              <a:latin typeface="宋体" panose="02010600030101010101" pitchFamily="2" charset="-122"/>
            </a:endParaRP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0E101A"/>
                </a:solidFill>
                <a:latin typeface="宋体" panose="02010600030101010101" pitchFamily="2" charset="-122"/>
              </a:rPr>
              <a:t>速度提升安装</a:t>
            </a:r>
            <a:r>
              <a:rPr lang="en-US" altLang="zh-CN" sz="1600" b="1" dirty="0">
                <a:solidFill>
                  <a:srgbClr val="0E101A"/>
                </a:solidFill>
                <a:latin typeface="宋体" panose="02010600030101010101" pitchFamily="2" charset="-122"/>
              </a:rPr>
              <a:t>20</a:t>
            </a:r>
            <a:r>
              <a:rPr lang="zh-CN" altLang="en-US" sz="1600" b="1" dirty="0">
                <a:solidFill>
                  <a:srgbClr val="0E101A"/>
                </a:solidFill>
                <a:latin typeface="宋体" panose="02010600030101010101" pitchFamily="2" charset="-122"/>
              </a:rPr>
              <a:t>模块</a:t>
            </a:r>
            <a:r>
              <a:rPr lang="en-US" altLang="zh-CN" sz="1600" b="1" dirty="0">
                <a:solidFill>
                  <a:srgbClr val="0E101A"/>
                </a:solidFill>
                <a:latin typeface="宋体" panose="02010600030101010101" pitchFamily="2" charset="-122"/>
              </a:rPr>
              <a:t>/</a:t>
            </a:r>
            <a:r>
              <a:rPr lang="zh-CN" altLang="en-US" sz="1600" b="1" dirty="0">
                <a:solidFill>
                  <a:srgbClr val="0E101A"/>
                </a:solidFill>
                <a:latin typeface="宋体" panose="02010600030101010101" pitchFamily="2" charset="-122"/>
              </a:rPr>
              <a:t>班，大大提升安装效率和按时完成任务；</a:t>
            </a:r>
            <a:endParaRPr lang="en-US" altLang="zh-CN" sz="1600" b="1" dirty="0">
              <a:solidFill>
                <a:srgbClr val="0E101A"/>
              </a:solidFill>
              <a:latin typeface="宋体" panose="02010600030101010101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5286040-42BE-034E-6275-2923639D32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3" t="172"/>
          <a:stretch/>
        </p:blipFill>
        <p:spPr>
          <a:xfrm>
            <a:off x="510840" y="3951128"/>
            <a:ext cx="1825381" cy="288961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83BDF30-5447-C7FB-F77D-05E7E1F1E81B}"/>
              </a:ext>
            </a:extLst>
          </p:cNvPr>
          <p:cNvSpPr txBox="1"/>
          <p:nvPr/>
        </p:nvSpPr>
        <p:spPr>
          <a:xfrm>
            <a:off x="572499" y="4154952"/>
            <a:ext cx="1867243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50" b="1" dirty="0">
                <a:solidFill>
                  <a:srgbClr val="FFFF00"/>
                </a:solidFill>
              </a:rPr>
              <a:t>S5,-S11 installation</a:t>
            </a:r>
          </a:p>
        </p:txBody>
      </p:sp>
    </p:spTree>
    <p:extLst>
      <p:ext uri="{BB962C8B-B14F-4D97-AF65-F5344CB8AC3E}">
        <p14:creationId xmlns:p14="http://schemas.microsoft.com/office/powerpoint/2010/main" val="3420091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601AFC8-DF1A-DB73-5219-39C87D525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28FF662-1EDE-5E78-5734-9E1BCFFE50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30" y="1787587"/>
            <a:ext cx="1042951" cy="139005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14A66A6-B657-76F1-2E54-6EF6DD9503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" t="9832" r="2437" b="19084"/>
          <a:stretch/>
        </p:blipFill>
        <p:spPr>
          <a:xfrm>
            <a:off x="2160237" y="1800113"/>
            <a:ext cx="1480459" cy="1497498"/>
          </a:xfrm>
          <a:prstGeom prst="rect">
            <a:avLst/>
          </a:prstGeom>
        </p:spPr>
      </p:pic>
      <p:sp>
        <p:nvSpPr>
          <p:cNvPr id="5" name="右箭头 16">
            <a:extLst>
              <a:ext uri="{FF2B5EF4-FFF2-40B4-BE49-F238E27FC236}">
                <a16:creationId xmlns:a16="http://schemas.microsoft.com/office/drawing/2014/main" id="{A3DF429D-D75B-2334-B309-0729C483193D}"/>
              </a:ext>
            </a:extLst>
          </p:cNvPr>
          <p:cNvSpPr/>
          <p:nvPr/>
        </p:nvSpPr>
        <p:spPr bwMode="auto">
          <a:xfrm>
            <a:off x="1343435" y="2417834"/>
            <a:ext cx="606886" cy="27003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68580" tIns="34290" rIns="68580" bIns="34290" numCol="1" rtlCol="0" anchor="t" anchorCtr="0" compatLnSpc="1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75">
              <a:latin typeface="宋体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F184697-841F-26B6-0DE8-B65FEB357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797" y="2085036"/>
            <a:ext cx="2608808" cy="1272486"/>
          </a:xfrm>
          <a:prstGeom prst="rect">
            <a:avLst/>
          </a:prstGeom>
        </p:spPr>
      </p:pic>
      <p:sp>
        <p:nvSpPr>
          <p:cNvPr id="7" name="右箭头 16">
            <a:extLst>
              <a:ext uri="{FF2B5EF4-FFF2-40B4-BE49-F238E27FC236}">
                <a16:creationId xmlns:a16="http://schemas.microsoft.com/office/drawing/2014/main" id="{74E81E12-7740-8D2C-8E37-85C25773A295}"/>
              </a:ext>
            </a:extLst>
          </p:cNvPr>
          <p:cNvSpPr/>
          <p:nvPr/>
        </p:nvSpPr>
        <p:spPr bwMode="auto">
          <a:xfrm>
            <a:off x="3850612" y="2547168"/>
            <a:ext cx="608615" cy="27699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68580" tIns="34290" rIns="68580" bIns="34290" numCol="1" rtlCol="0" anchor="t" anchorCtr="0" compatLnSpc="1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75">
              <a:latin typeface="宋体" panose="02010600030101010101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33DED5C-8821-8E17-0350-9092C342AF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668" y="1223919"/>
            <a:ext cx="1903904" cy="857879"/>
          </a:xfrm>
          <a:prstGeom prst="rect">
            <a:avLst/>
          </a:prstGeom>
        </p:spPr>
      </p:pic>
      <p:sp>
        <p:nvSpPr>
          <p:cNvPr id="9" name="文本框 1">
            <a:extLst>
              <a:ext uri="{FF2B5EF4-FFF2-40B4-BE49-F238E27FC236}">
                <a16:creationId xmlns:a16="http://schemas.microsoft.com/office/drawing/2014/main" id="{4D6C0C5C-0035-4D56-EA52-9CFD50298C48}"/>
              </a:ext>
            </a:extLst>
          </p:cNvPr>
          <p:cNvSpPr txBox="1"/>
          <p:nvPr/>
        </p:nvSpPr>
        <p:spPr>
          <a:xfrm>
            <a:off x="28404" y="3193750"/>
            <a:ext cx="166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Cable winding in SAB clean room</a:t>
            </a:r>
            <a:endParaRPr lang="zh-CN" alt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右箭头 16">
            <a:extLst>
              <a:ext uri="{FF2B5EF4-FFF2-40B4-BE49-F238E27FC236}">
                <a16:creationId xmlns:a16="http://schemas.microsoft.com/office/drawing/2014/main" id="{AD9BD859-1902-977F-106F-6301FC16B957}"/>
              </a:ext>
            </a:extLst>
          </p:cNvPr>
          <p:cNvSpPr/>
          <p:nvPr/>
        </p:nvSpPr>
        <p:spPr bwMode="auto">
          <a:xfrm>
            <a:off x="7025411" y="2325819"/>
            <a:ext cx="608615" cy="27699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68580" tIns="34290" rIns="68580" bIns="34290" numCol="1" rtlCol="0" anchor="t" anchorCtr="0" compatLnSpc="1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75">
              <a:latin typeface="宋体" panose="02010600030101010101" pitchFamily="2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441A69A-DB83-8E3D-DE14-7D2F45F36C01}"/>
              </a:ext>
            </a:extLst>
          </p:cNvPr>
          <p:cNvSpPr txBox="1"/>
          <p:nvPr/>
        </p:nvSpPr>
        <p:spPr>
          <a:xfrm>
            <a:off x="63866" y="835197"/>
            <a:ext cx="8110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地磁屏蔽线圈的安装</a:t>
            </a:r>
            <a:r>
              <a:rPr lang="en-US" altLang="zh-CN" sz="2000" dirty="0"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</a:rPr>
              <a:t>路浩奇</a:t>
            </a:r>
            <a:r>
              <a:rPr lang="en-US" altLang="zh-CN" sz="2000" dirty="0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</a:rPr>
              <a:t>王瑞光</a:t>
            </a:r>
            <a:r>
              <a:rPr lang="en-US" altLang="zh-CN" sz="2000" dirty="0"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  <a:endParaRPr lang="zh-CN" altLang="en-US" sz="20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DC7812A-9D77-58D7-617B-86DE9E4F763C}"/>
              </a:ext>
            </a:extLst>
          </p:cNvPr>
          <p:cNvSpPr txBox="1"/>
          <p:nvPr/>
        </p:nvSpPr>
        <p:spPr>
          <a:xfrm>
            <a:off x="63866" y="1134925"/>
            <a:ext cx="8631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黑体" panose="02010609060101010101" pitchFamily="2" charset="-122"/>
                <a:ea typeface="黑体" panose="02010609060101010101" pitchFamily="2" charset="-122"/>
              </a:rPr>
              <a:t>经过尝试，找到适合</a:t>
            </a:r>
            <a:r>
              <a:rPr lang="en-US" altLang="zh-CN" sz="1600" dirty="0">
                <a:latin typeface="黑体" panose="02010609060101010101" pitchFamily="2" charset="-122"/>
                <a:ea typeface="黑体" panose="02010609060101010101" pitchFamily="2" charset="-122"/>
              </a:rPr>
              <a:t>JUNO</a:t>
            </a:r>
            <a:r>
              <a:rPr lang="zh-CN" altLang="en-US" sz="1600" dirty="0">
                <a:latin typeface="黑体" panose="02010609060101010101" pitchFamily="2" charset="-122"/>
                <a:ea typeface="黑体" panose="02010609060101010101" pitchFamily="2" charset="-122"/>
              </a:rPr>
              <a:t>的线圈的安装方案</a:t>
            </a:r>
            <a:r>
              <a:rPr lang="en-US" altLang="zh-CN" sz="1600" dirty="0"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zh-CN" altLang="en-US" sz="1600" dirty="0">
                <a:latin typeface="黑体" panose="02010609060101010101" pitchFamily="2" charset="-122"/>
                <a:ea typeface="黑体" panose="02010609060101010101" pitchFamily="2" charset="-122"/>
              </a:rPr>
              <a:t>双线轴方案）</a:t>
            </a:r>
          </a:p>
        </p:txBody>
      </p:sp>
      <p:sp>
        <p:nvSpPr>
          <p:cNvPr id="30" name="标题 1">
            <a:extLst>
              <a:ext uri="{FF2B5EF4-FFF2-40B4-BE49-F238E27FC236}">
                <a16:creationId xmlns:a16="http://schemas.microsoft.com/office/drawing/2014/main" id="{942FEFFC-8D3D-9F43-B0DB-775BBD4341AB}"/>
              </a:ext>
            </a:extLst>
          </p:cNvPr>
          <p:cNvSpPr txBox="1">
            <a:spLocks/>
          </p:cNvSpPr>
          <p:nvPr/>
        </p:nvSpPr>
        <p:spPr>
          <a:xfrm>
            <a:off x="265740" y="216026"/>
            <a:ext cx="8774723" cy="6492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9pPr>
          </a:lstStyle>
          <a:p>
            <a:r>
              <a:rPr kumimoji="0" lang="zh-CN" altLang="en-US" sz="3200" b="1" kern="0" dirty="0"/>
              <a:t>硬件部分</a:t>
            </a:r>
            <a:r>
              <a:rPr kumimoji="0" lang="en-US" altLang="zh-CN" sz="3200" b="1" kern="0" dirty="0"/>
              <a:t>-</a:t>
            </a:r>
            <a:r>
              <a:rPr kumimoji="0" lang="zh-CN" altLang="en-US" sz="3200" b="1" kern="0" dirty="0"/>
              <a:t>探测器的安装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E82B6C4-EF8D-A7CC-AAC1-89972444C3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9781" y="1652858"/>
            <a:ext cx="1671302" cy="132995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A724124A-DD86-AB9C-E18D-88CA085E9CB7}"/>
              </a:ext>
            </a:extLst>
          </p:cNvPr>
          <p:cNvSpPr txBox="1"/>
          <p:nvPr/>
        </p:nvSpPr>
        <p:spPr>
          <a:xfrm>
            <a:off x="54027" y="3732159"/>
            <a:ext cx="59630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cs typeface="Calibri" panose="020F0502020204030204" pitchFamily="34" charset="0"/>
              </a:rPr>
              <a:t>状态：线圈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cs typeface="Calibri" panose="020F0502020204030204" pitchFamily="34" charset="0"/>
              </a:rPr>
              <a:t>(23/32 coils) 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cs typeface="Calibri" panose="020F0502020204030204" pitchFamily="34" charset="0"/>
              </a:rPr>
              <a:t>安装完成；</a:t>
            </a:r>
            <a:endParaRPr lang="en-US" altLang="zh-CN" dirty="0">
              <a:solidFill>
                <a:srgbClr val="FF0000"/>
              </a:solidFill>
              <a:latin typeface="宋体" panose="02010600030101010101" pitchFamily="2" charset="-122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cs typeface="Calibri" panose="020F0502020204030204" pitchFamily="34" charset="0"/>
              </a:rPr>
              <a:t>机械结构安装正在进行中</a:t>
            </a:r>
            <a:endParaRPr lang="en-US" altLang="zh-CN" dirty="0">
              <a:solidFill>
                <a:schemeClr val="tx1"/>
              </a:solidFill>
              <a:latin typeface="宋体" panose="02010600030101010101" pitchFamily="2" charset="-122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cs typeface="Calibri" panose="020F0502020204030204" pitchFamily="34" charset="0"/>
              </a:rPr>
              <a:t>电源控制和软件完成初步的测试；</a:t>
            </a:r>
            <a:endParaRPr lang="en-US" altLang="zh-CN" dirty="0">
              <a:solidFill>
                <a:schemeClr val="tx1"/>
              </a:solidFill>
              <a:latin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65E9D913-8C34-C1A0-59A4-403F7A76C7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269" y="3358068"/>
            <a:ext cx="2183704" cy="262777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ACCE42A-4701-1C8D-D8EF-5ADC57971C09}"/>
              </a:ext>
            </a:extLst>
          </p:cNvPr>
          <p:cNvSpPr txBox="1"/>
          <p:nvPr/>
        </p:nvSpPr>
        <p:spPr>
          <a:xfrm>
            <a:off x="171071" y="4886673"/>
            <a:ext cx="7896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球面上</a:t>
            </a:r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Tyvek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膜的安装</a:t>
            </a: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</a:rPr>
              <a:t>（路浩奇，王瑞光 ）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CF06B15-2DF9-89AD-68A6-ADB441A1D1AF}"/>
              </a:ext>
            </a:extLst>
          </p:cNvPr>
          <p:cNvSpPr txBox="1"/>
          <p:nvPr/>
        </p:nvSpPr>
        <p:spPr>
          <a:xfrm>
            <a:off x="100194" y="5380672"/>
            <a:ext cx="46795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</a:rPr>
              <a:t>经过尝试摸索，找到适合</a:t>
            </a:r>
            <a:r>
              <a:rPr lang="en-US" altLang="zh-CN" sz="1800" dirty="0">
                <a:solidFill>
                  <a:schemeClr val="tx1"/>
                </a:solidFill>
                <a:latin typeface="宋体" panose="02010600030101010101" pitchFamily="2" charset="-122"/>
              </a:rPr>
              <a:t>JUNO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</a:rPr>
              <a:t>探测器上</a:t>
            </a:r>
            <a:r>
              <a:rPr lang="en-US" altLang="zh-CN" sz="1800" dirty="0">
                <a:solidFill>
                  <a:schemeClr val="tx1"/>
                </a:solidFill>
                <a:latin typeface="宋体" panose="02010600030101010101" pitchFamily="2" charset="-122"/>
              </a:rPr>
              <a:t>Tyvek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</a:rPr>
              <a:t>膜的裁剪加工固定的方案和流程。</a:t>
            </a:r>
            <a:endParaRPr lang="en-US" altLang="zh-CN" sz="1800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</a:rPr>
              <a:t>机器打孔和裁剪，分片安装，相邻窗口之间焊接；</a:t>
            </a:r>
            <a:endParaRPr lang="en-US" altLang="zh-CN" sz="1800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</a:rPr>
              <a:t>完成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</a:rPr>
              <a:t>+11-+4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</a:rPr>
              <a:t>层，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</a:rPr>
              <a:t>-3-9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</a:rPr>
              <a:t>层的安装；</a:t>
            </a:r>
            <a:endParaRPr lang="zh-CN" altLang="en-US" sz="1800" dirty="0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190E6343-EA12-31C1-A1FB-ED572DC14A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7"/>
          <a:stretch/>
        </p:blipFill>
        <p:spPr>
          <a:xfrm>
            <a:off x="5046266" y="4908075"/>
            <a:ext cx="1822306" cy="194992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67C8E650-4984-4C02-9E51-0DABCD6C43D2}"/>
              </a:ext>
            </a:extLst>
          </p:cNvPr>
          <p:cNvSpPr txBox="1"/>
          <p:nvPr/>
        </p:nvSpPr>
        <p:spPr>
          <a:xfrm>
            <a:off x="6962793" y="5478790"/>
            <a:ext cx="2077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FF00"/>
                </a:solidFill>
                <a:latin typeface="宋体" panose="02010600030101010101" pitchFamily="2" charset="-122"/>
                <a:cs typeface="Calibri" panose="020F0502020204030204" pitchFamily="34" charset="0"/>
              </a:rPr>
              <a:t>电源控制和软件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32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65CF8FB-993A-A61F-859D-E56133F54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B5B94A13-660E-8329-2BF8-ED2AD6C29F65}"/>
              </a:ext>
            </a:extLst>
          </p:cNvPr>
          <p:cNvSpPr txBox="1">
            <a:spLocks/>
          </p:cNvSpPr>
          <p:nvPr/>
        </p:nvSpPr>
        <p:spPr>
          <a:xfrm>
            <a:off x="265740" y="216026"/>
            <a:ext cx="8774723" cy="6492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defRPr>
            </a:lvl9pPr>
          </a:lstStyle>
          <a:p>
            <a:r>
              <a:rPr kumimoji="0" lang="zh-CN" altLang="en-US" sz="3200" b="1" kern="0" dirty="0"/>
              <a:t>物理分析</a:t>
            </a:r>
            <a:r>
              <a:rPr kumimoji="0" lang="en-US" altLang="zh-CN" sz="3200" b="1" kern="0" dirty="0"/>
              <a:t>-Solar neutrino</a:t>
            </a:r>
            <a:r>
              <a:rPr kumimoji="0" lang="zh-CN" altLang="en-US" sz="3200" b="1" kern="0" dirty="0"/>
              <a:t>工作组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DB0CF659-336F-87DF-7CCC-768DE31A1466}"/>
              </a:ext>
            </a:extLst>
          </p:cNvPr>
          <p:cNvSpPr txBox="1">
            <a:spLocks/>
          </p:cNvSpPr>
          <p:nvPr/>
        </p:nvSpPr>
        <p:spPr>
          <a:xfrm>
            <a:off x="107503" y="1052736"/>
            <a:ext cx="8932959" cy="4968552"/>
          </a:xfrm>
          <a:prstGeom prst="rect">
            <a:avLst/>
          </a:prstGeom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  <a:lvl6pPr marL="25146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6pPr>
            <a:lvl7pPr marL="29718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7pPr>
            <a:lvl8pPr marL="3429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8pPr>
            <a:lvl9pPr marL="3886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kumimoji="0" lang="zh-CN" altLang="en-US" sz="24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任江门合作组物理分析组（</a:t>
            </a:r>
            <a:r>
              <a:rPr kumimoji="0" lang="en-US" altLang="zh-CN" sz="24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solar</a:t>
            </a:r>
            <a:r>
              <a:rPr kumimoji="0" lang="zh-CN" altLang="en-US" sz="24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组）分析协调人；</a:t>
            </a:r>
            <a:endParaRPr kumimoji="0" lang="en-US" altLang="zh-CN" sz="2400" b="1" kern="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r>
              <a:rPr kumimoji="0" lang="zh-CN" altLang="en-US" sz="2400" b="1" kern="0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组织分析会，协调，双周会，集结力量推动太阳中微子物理相关的分析；</a:t>
            </a:r>
            <a:endParaRPr kumimoji="0" lang="en-US" altLang="zh-CN" sz="2400" b="1" kern="0" dirty="0">
              <a:latin typeface="宋体" panose="02010600030101010101" pitchFamily="2" charset="-122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r>
              <a:rPr kumimoji="0" lang="zh-CN" altLang="en-US" sz="24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组分析主要内容和进展：</a:t>
            </a:r>
            <a:endParaRPr kumimoji="0" lang="en-US" altLang="zh-CN" sz="2400" b="1" kern="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lvl="1"/>
            <a:r>
              <a:rPr kumimoji="0" lang="zh-CN" altLang="en-US" sz="2400" b="1" kern="0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太阳中微子方向重建，完成第一阶段研究的评审；</a:t>
            </a:r>
            <a:endParaRPr kumimoji="0" lang="en-US" altLang="zh-CN" sz="2400" b="1" kern="0" dirty="0">
              <a:latin typeface="宋体" panose="02010600030101010101" pitchFamily="2" charset="-122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lvl="1"/>
            <a:r>
              <a:rPr kumimoji="0" lang="en-US" altLang="zh-CN" sz="2400" b="1" kern="0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pp</a:t>
            </a:r>
            <a:r>
              <a:rPr kumimoji="0" lang="zh-CN" altLang="en-US" sz="2400" b="1" kern="0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低能中微子研究，完成初步的分析流程；</a:t>
            </a:r>
            <a:endParaRPr kumimoji="0" lang="en-US" altLang="zh-CN" sz="2400" b="1" kern="0" dirty="0">
              <a:latin typeface="宋体" panose="02010600030101010101" pitchFamily="2" charset="-122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lvl="1"/>
            <a:r>
              <a:rPr kumimoji="0" lang="zh-CN" altLang="en-US" sz="2400" b="1" kern="0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液闪罐装过程放射性本底的快速分析；</a:t>
            </a:r>
            <a:endParaRPr kumimoji="0" lang="en-US" altLang="zh-CN" sz="2400" b="1" kern="0" dirty="0">
              <a:latin typeface="宋体" panose="02010600030101010101" pitchFamily="2" charset="-122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lvl="1"/>
            <a:r>
              <a:rPr kumimoji="0" lang="zh-CN" altLang="en-US" sz="2400" b="1" kern="0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机器学习对于宇宙线本底的研究（完成分析文章发表）</a:t>
            </a:r>
            <a:endParaRPr kumimoji="0" lang="en-US" altLang="zh-CN" sz="2400" b="1" kern="0" dirty="0">
              <a:latin typeface="宋体" panose="02010600030101010101" pitchFamily="2" charset="-122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lvl="1"/>
            <a:r>
              <a:rPr kumimoji="0" lang="en-US" altLang="zh-CN" sz="2400" b="1" kern="0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Solar</a:t>
            </a:r>
            <a:r>
              <a:rPr kumimoji="0" lang="zh-CN" altLang="en-US" sz="2400" b="1" kern="0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组对于低能刻度源的需求</a:t>
            </a:r>
            <a:endParaRPr kumimoji="0" lang="en-US" altLang="zh-CN" sz="2400" b="1" kern="0" dirty="0">
              <a:latin typeface="宋体" panose="02010600030101010101" pitchFamily="2" charset="-122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lvl="1"/>
            <a:r>
              <a:rPr kumimoji="0" lang="zh-CN" altLang="en-US" sz="2400" b="1" kern="0" dirty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模拟数据的产生</a:t>
            </a:r>
            <a:endParaRPr kumimoji="0" lang="en-US" altLang="zh-CN" sz="2400" b="1" kern="0" dirty="0">
              <a:latin typeface="宋体" panose="02010600030101010101" pitchFamily="2" charset="-122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endParaRPr kumimoji="0" lang="en-US" altLang="zh-CN" sz="1800" b="1" kern="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34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648072"/>
          </a:xfrm>
        </p:spPr>
        <p:txBody>
          <a:bodyPr/>
          <a:lstStyle/>
          <a:p>
            <a:r>
              <a:rPr lang="zh-CN" altLang="en-US" sz="3200" b="1" dirty="0"/>
              <a:t>物理分析</a:t>
            </a:r>
            <a:r>
              <a:rPr lang="en-US" altLang="zh-CN" sz="3200" b="1" dirty="0"/>
              <a:t>-</a:t>
            </a:r>
            <a:r>
              <a:rPr lang="zh-CN" altLang="en-US" sz="3200" b="1" dirty="0"/>
              <a:t>宇宙线引入本底的分析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129954" y="6525344"/>
            <a:ext cx="961292" cy="288925"/>
          </a:xfrm>
        </p:spPr>
        <p:txBody>
          <a:bodyPr/>
          <a:lstStyle/>
          <a:p>
            <a:pPr>
              <a:defRPr/>
            </a:pPr>
            <a:fld id="{ED29E1F8-16ED-489D-AB37-26F80E37A49B}" type="slidenum">
              <a:rPr kumimoji="0" lang="zh-CN" alt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kumimoji="0" lang="en-US" dirty="0">
              <a:solidFill>
                <a:srgbClr val="000000"/>
              </a:solidFill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8107" y="980728"/>
            <a:ext cx="86421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zh-CN" altLang="en-US" sz="2000" b="1" kern="0" dirty="0">
                <a:solidFill>
                  <a:schemeClr val="tx1"/>
                </a:solidFill>
              </a:rPr>
              <a:t>宇宙线</a:t>
            </a:r>
            <a:r>
              <a:rPr kumimoji="0" lang="en-US" altLang="zh-CN" sz="2000" b="1" kern="0" dirty="0">
                <a:solidFill>
                  <a:schemeClr val="tx1"/>
                </a:solidFill>
              </a:rPr>
              <a:t>muon</a:t>
            </a:r>
            <a:r>
              <a:rPr kumimoji="0" lang="zh-CN" altLang="en-US" sz="2000" b="1" kern="0" dirty="0">
                <a:solidFill>
                  <a:schemeClr val="tx1"/>
                </a:solidFill>
              </a:rPr>
              <a:t>伴生同位素本底在各个中微子物理研究（反应堆，太阳，大气，弥散超新星中微子等等）都需要进行仔细研究的本底，</a:t>
            </a:r>
            <a:r>
              <a:rPr kumimoji="0" lang="zh-CN" altLang="en-US" sz="2000" b="1" kern="0" dirty="0">
                <a:solidFill>
                  <a:srgbClr val="FF0000"/>
                </a:solidFill>
              </a:rPr>
              <a:t>本人对</a:t>
            </a:r>
            <a:r>
              <a:rPr lang="zh-CN" altLang="en-US" sz="2000" b="1" dirty="0">
                <a:solidFill>
                  <a:srgbClr val="FF0000"/>
                </a:solidFill>
              </a:rPr>
              <a:t>深入研究</a:t>
            </a:r>
            <a:r>
              <a:rPr lang="en-US" altLang="zh-CN" sz="2000" b="1" dirty="0">
                <a:solidFill>
                  <a:srgbClr val="FF0000"/>
                </a:solidFill>
              </a:rPr>
              <a:t>muon</a:t>
            </a:r>
            <a:r>
              <a:rPr lang="zh-CN" altLang="en-US" sz="2000" b="1" dirty="0">
                <a:solidFill>
                  <a:srgbClr val="FF0000"/>
                </a:solidFill>
              </a:rPr>
              <a:t>散裂核素本底</a:t>
            </a:r>
            <a:r>
              <a:rPr kumimoji="0" lang="zh-CN" altLang="en-US" sz="2000" b="1" kern="0" dirty="0">
                <a:solidFill>
                  <a:srgbClr val="FF0000"/>
                </a:solidFill>
              </a:rPr>
              <a:t>，来压低本底提升灵敏度，</a:t>
            </a:r>
            <a:r>
              <a:rPr lang="zh-CN" altLang="en-US" sz="2000" b="1" dirty="0">
                <a:solidFill>
                  <a:srgbClr val="FF0000"/>
                </a:solidFill>
              </a:rPr>
              <a:t>服务江门实验多个物理研究</a:t>
            </a:r>
            <a:r>
              <a:rPr kumimoji="0" lang="zh-CN" altLang="en-US" sz="2000" b="1" kern="0" dirty="0">
                <a:solidFill>
                  <a:srgbClr val="FF0000"/>
                </a:solidFill>
              </a:rPr>
              <a:t>。</a:t>
            </a:r>
            <a:endParaRPr kumimoji="0" lang="en-US" altLang="zh-CN" sz="2000" b="1" kern="0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D62118F-E5E5-5E53-79CE-48B5AD4EEC17}"/>
              </a:ext>
            </a:extLst>
          </p:cNvPr>
          <p:cNvSpPr txBox="1"/>
          <p:nvPr/>
        </p:nvSpPr>
        <p:spPr>
          <a:xfrm>
            <a:off x="190559" y="2151563"/>
            <a:ext cx="8762647" cy="2412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000" b="1" kern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1. </a:t>
            </a:r>
            <a:r>
              <a:rPr kumimoji="0" lang="zh-CN" altLang="en-US" sz="2000" b="1" kern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机器学习对于宇宙线本底压低的研究</a:t>
            </a:r>
            <a:endParaRPr kumimoji="0" lang="en-US" altLang="zh-CN" sz="20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zh-CN" altLang="en-US" b="1" kern="0" dirty="0">
                <a:latin typeface="宋体" panose="02010600030101010101" pitchFamily="2" charset="-122"/>
                <a:cs typeface="Calibri" panose="020F0502020204030204" pitchFamily="34" charset="0"/>
              </a:rPr>
              <a:t>反应堆中微子中</a:t>
            </a:r>
            <a:r>
              <a:rPr kumimoji="0" lang="en-US" altLang="zh-CN" b="1" kern="0" dirty="0">
                <a:latin typeface="宋体" panose="02010600030101010101" pitchFamily="2" charset="-122"/>
                <a:cs typeface="Calibri" panose="020F0502020204030204" pitchFamily="34" charset="0"/>
              </a:rPr>
              <a:t>Li9/He8</a:t>
            </a:r>
            <a:r>
              <a:rPr kumimoji="0" lang="zh-CN" altLang="en-US" b="1" kern="0" dirty="0">
                <a:latin typeface="宋体" panose="02010600030101010101" pitchFamily="2" charset="-122"/>
                <a:cs typeface="Calibri" panose="020F0502020204030204" pitchFamily="34" charset="0"/>
              </a:rPr>
              <a:t>本底的研究</a:t>
            </a:r>
            <a:endParaRPr kumimoji="0" lang="en-US" altLang="zh-CN" b="1" kern="0" dirty="0">
              <a:latin typeface="宋体" panose="02010600030101010101" pitchFamily="2" charset="-122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en-US" altLang="zh-CN" b="1" kern="0" dirty="0">
                <a:latin typeface="宋体" panose="02010600030101010101" pitchFamily="2" charset="-122"/>
                <a:cs typeface="Calibri" panose="020F0502020204030204" pitchFamily="34" charset="0"/>
              </a:rPr>
              <a:t>B8</a:t>
            </a:r>
            <a:r>
              <a:rPr kumimoji="0" lang="zh-CN" altLang="en-US" b="1" kern="0" dirty="0">
                <a:latin typeface="宋体" panose="02010600030101010101" pitchFamily="2" charset="-122"/>
                <a:cs typeface="Calibri" panose="020F0502020204030204" pitchFamily="34" charset="0"/>
              </a:rPr>
              <a:t>太阳中微子中宇宙线本底的压低；</a:t>
            </a:r>
            <a:endParaRPr kumimoji="0" lang="en-US" altLang="zh-CN" b="1" kern="0" dirty="0">
              <a:latin typeface="宋体" panose="02010600030101010101" pitchFamily="2" charset="-122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zh-CN" altLang="en-US" b="1" kern="0" dirty="0">
                <a:solidFill>
                  <a:srgbClr val="FF0000"/>
                </a:solidFill>
                <a:latin typeface="宋体" panose="02010600030101010101" pitchFamily="2" charset="-122"/>
                <a:cs typeface="Calibri" panose="020F0502020204030204" pitchFamily="34" charset="0"/>
              </a:rPr>
              <a:t>相比于传统方法，同样的本底情况下，对于关联事例提升</a:t>
            </a:r>
            <a:r>
              <a:rPr kumimoji="0" lang="en-US" altLang="zh-CN" b="1" kern="0" dirty="0">
                <a:solidFill>
                  <a:srgbClr val="FF0000"/>
                </a:solidFill>
                <a:latin typeface="宋体" panose="02010600030101010101" pitchFamily="2" charset="-122"/>
                <a:cs typeface="Calibri" panose="020F0502020204030204" pitchFamily="34" charset="0"/>
              </a:rPr>
              <a:t>1%</a:t>
            </a:r>
            <a:r>
              <a:rPr kumimoji="0" lang="zh-CN" altLang="en-US" b="1" kern="0" dirty="0">
                <a:solidFill>
                  <a:srgbClr val="FF0000"/>
                </a:solidFill>
                <a:latin typeface="宋体" panose="02010600030101010101" pitchFamily="2" charset="-122"/>
                <a:cs typeface="Calibri" panose="020F0502020204030204" pitchFamily="34" charset="0"/>
              </a:rPr>
              <a:t>信号效率；对于单事例信号提升</a:t>
            </a:r>
            <a:r>
              <a:rPr kumimoji="0" lang="en-US" altLang="zh-CN" b="1" kern="0" dirty="0">
                <a:solidFill>
                  <a:srgbClr val="FF0000"/>
                </a:solidFill>
                <a:latin typeface="宋体" panose="02010600030101010101" pitchFamily="2" charset="-122"/>
                <a:cs typeface="Calibri" panose="020F0502020204030204" pitchFamily="34" charset="0"/>
              </a:rPr>
              <a:t>18%</a:t>
            </a:r>
            <a:r>
              <a:rPr kumimoji="0" lang="zh-CN" altLang="en-US" b="1" kern="0" dirty="0">
                <a:solidFill>
                  <a:srgbClr val="FF0000"/>
                </a:solidFill>
                <a:latin typeface="宋体" panose="02010600030101010101" pitchFamily="2" charset="-122"/>
                <a:cs typeface="Calibri" panose="020F0502020204030204" pitchFamily="34" charset="0"/>
              </a:rPr>
              <a:t>的效率</a:t>
            </a:r>
            <a:r>
              <a:rPr kumimoji="0" lang="en-US" altLang="zh-CN" b="1" kern="0">
                <a:solidFill>
                  <a:srgbClr val="FF0000"/>
                </a:solidFill>
                <a:latin typeface="宋体" panose="02010600030101010101" pitchFamily="2" charset="-122"/>
                <a:cs typeface="Calibri" panose="020F0502020204030204" pitchFamily="34" charset="0"/>
              </a:rPr>
              <a:t>,</a:t>
            </a:r>
            <a:r>
              <a:rPr kumimoji="0" lang="zh-CN" altLang="en-US" b="1" kern="0">
                <a:solidFill>
                  <a:srgbClr val="FF0000"/>
                </a:solidFill>
                <a:latin typeface="宋体" panose="02010600030101010101" pitchFamily="2" charset="-122"/>
                <a:cs typeface="Calibri" panose="020F0502020204030204" pitchFamily="34" charset="0"/>
              </a:rPr>
              <a:t>更好</a:t>
            </a:r>
            <a:r>
              <a:rPr kumimoji="0" lang="zh-CN" altLang="en-US" b="1" kern="0" dirty="0">
                <a:solidFill>
                  <a:srgbClr val="FF0000"/>
                </a:solidFill>
                <a:latin typeface="宋体" panose="02010600030101010101" pitchFamily="2" charset="-122"/>
                <a:cs typeface="Calibri" panose="020F0502020204030204" pitchFamily="34" charset="0"/>
              </a:rPr>
              <a:t>的提升实验探测的灵敏度。</a:t>
            </a:r>
            <a:endParaRPr kumimoji="0" lang="en-US" altLang="zh-CN" b="1" kern="0" dirty="0">
              <a:solidFill>
                <a:srgbClr val="FF0000"/>
              </a:solidFill>
              <a:latin typeface="宋体" panose="02010600030101010101" pitchFamily="2" charset="-122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zh-CN" altLang="en-US" b="1" kern="0" dirty="0">
                <a:latin typeface="宋体" panose="02010600030101010101" pitchFamily="2" charset="-122"/>
                <a:cs typeface="Calibri" panose="020F0502020204030204" pitchFamily="34" charset="0"/>
              </a:rPr>
              <a:t>文章发表（通讯作者）</a:t>
            </a:r>
            <a:endParaRPr kumimoji="0" lang="en-US" altLang="zh-CN" b="1" kern="0" dirty="0">
              <a:latin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A52AD44-AB6B-CCC4-47EB-0B4518FFD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558023"/>
            <a:ext cx="2990612" cy="225528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6948290-5B19-4D91-784D-26CA6B1EA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4710117"/>
            <a:ext cx="2881208" cy="203125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1B4DED9-637F-2183-6CE4-EB46C86D1DBA}"/>
              </a:ext>
            </a:extLst>
          </p:cNvPr>
          <p:cNvSpPr txBox="1"/>
          <p:nvPr/>
        </p:nvSpPr>
        <p:spPr>
          <a:xfrm>
            <a:off x="3851920" y="4218185"/>
            <a:ext cx="4589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u="sng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RDTM, Volume 8, pages 1448–1460, (2024),</a:t>
            </a:r>
            <a:endParaRPr lang="zh-CN" altLang="en-US" u="sng" dirty="0"/>
          </a:p>
        </p:txBody>
      </p:sp>
    </p:spTree>
    <p:extLst>
      <p:ext uri="{BB962C8B-B14F-4D97-AF65-F5344CB8AC3E}">
        <p14:creationId xmlns:p14="http://schemas.microsoft.com/office/powerpoint/2010/main" val="2650245499"/>
      </p:ext>
    </p:extLst>
  </p:cSld>
  <p:clrMapOvr>
    <a:masterClrMapping/>
  </p:clrMapOvr>
</p:sld>
</file>

<file path=ppt/theme/theme1.xml><?xml version="1.0" encoding="utf-8"?>
<a:theme xmlns:a="http://schemas.openxmlformats.org/drawingml/2006/main" name="5_hhh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0000"/>
      </a:hlink>
      <a:folHlink>
        <a:srgbClr val="3333CC"/>
      </a:folHlink>
    </a:clrScheme>
    <a:fontScheme name="hhh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5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5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黑体" panose="02010609060101010101" pitchFamily="2" charset="-122"/>
            <a:ea typeface="黑体" panose="02010609060101010101" pitchFamily="2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4476</TotalTime>
  <Words>1511</Words>
  <Application>Microsoft Office PowerPoint</Application>
  <PresentationFormat>全屏显示(4:3)</PresentationFormat>
  <Paragraphs>185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黑体</vt:lpstr>
      <vt:lpstr>华文楷体</vt:lpstr>
      <vt:lpstr>宋体</vt:lpstr>
      <vt:lpstr>Arial</vt:lpstr>
      <vt:lpstr>Calibri</vt:lpstr>
      <vt:lpstr>Times New Roman</vt:lpstr>
      <vt:lpstr>5_hhh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物理分析-宇宙线引入本底的分析</vt:lpstr>
      <vt:lpstr>PowerPoint 演示文稿</vt:lpstr>
      <vt:lpstr>软件和模拟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Songlm</dc:creator>
  <cp:lastModifiedBy>娟 李</cp:lastModifiedBy>
  <cp:revision>2314</cp:revision>
  <cp:lastPrinted>2113-01-01T00:00:00Z</cp:lastPrinted>
  <dcterms:created xsi:type="dcterms:W3CDTF">2113-01-01T00:00:00Z</dcterms:created>
  <dcterms:modified xsi:type="dcterms:W3CDTF">2024-11-21T23:15:43Z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2052-10.1.0.6554</vt:lpwstr>
  </property>
</Properties>
</file>