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ppt/comments/comment2.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3.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300" r:id="rId2"/>
    <p:sldId id="297" r:id="rId3"/>
    <p:sldId id="309" r:id="rId4"/>
    <p:sldId id="256" r:id="rId5"/>
    <p:sldId id="310" r:id="rId6"/>
    <p:sldId id="410" r:id="rId7"/>
    <p:sldId id="381" r:id="rId8"/>
    <p:sldId id="380" r:id="rId9"/>
    <p:sldId id="409" r:id="rId10"/>
    <p:sldId id="382" r:id="rId11"/>
    <p:sldId id="313" r:id="rId12"/>
    <p:sldId id="383" r:id="rId13"/>
    <p:sldId id="331" r:id="rId14"/>
    <p:sldId id="366" r:id="rId15"/>
    <p:sldId id="377" r:id="rId16"/>
    <p:sldId id="376" r:id="rId17"/>
  </p:sldIdLst>
  <p:sldSz cx="12192000" cy="6858000"/>
  <p:notesSz cx="6858000" cy="9144000"/>
  <p:custDataLst>
    <p:tags r:id="rId1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06">
          <p15:clr>
            <a:srgbClr val="A4A3A4"/>
          </p15:clr>
        </p15:guide>
        <p15:guide id="2" pos="416">
          <p15:clr>
            <a:srgbClr val="A4A3A4"/>
          </p15:clr>
        </p15:guide>
        <p15:guide id="3" pos="4915">
          <p15:clr>
            <a:srgbClr val="A4A3A4"/>
          </p15:clr>
        </p15:guide>
        <p15:guide id="4" pos="3839">
          <p15:clr>
            <a:srgbClr val="A4A3A4"/>
          </p15:clr>
        </p15:guide>
        <p15:guide id="5" orient="horz" pos="2429">
          <p15:clr>
            <a:srgbClr val="A4A3A4"/>
          </p15:clr>
        </p15:guide>
        <p15:guide id="6" pos="3007">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enFang" initials="C" lastIdx="1" clrIdx="0">
    <p:extLst>
      <p:ext uri="{19B8F6BF-5375-455C-9EA6-DF929625EA0E}">
        <p15:presenceInfo xmlns:p15="http://schemas.microsoft.com/office/powerpoint/2012/main" userId="2b4796700c291502" providerId="Windows Live"/>
      </p:ext>
    </p:extLst>
  </p:cmAuthor>
  <p:cmAuthor id="2" name="chenfang" initials="c" lastIdx="2" clrIdx="1">
    <p:extLst>
      <p:ext uri="{19B8F6BF-5375-455C-9EA6-DF929625EA0E}">
        <p15:presenceInfo xmlns:p15="http://schemas.microsoft.com/office/powerpoint/2012/main" userId="ee70552526d75a9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85999"/>
    <a:srgbClr val="E3E3BD"/>
    <a:srgbClr val="223262"/>
    <a:srgbClr val="B8B8B8"/>
    <a:srgbClr val="F8F8F8"/>
    <a:srgbClr val="7F7F7F"/>
    <a:srgbClr val="D7D7D7"/>
    <a:srgbClr val="EAEAEA"/>
    <a:srgbClr val="BABABA"/>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85" autoAdjust="0"/>
    <p:restoredTop sz="91914" autoAdjust="0"/>
  </p:normalViewPr>
  <p:slideViewPr>
    <p:cSldViewPr snapToGrid="0" showGuides="1">
      <p:cViewPr varScale="1">
        <p:scale>
          <a:sx n="61" d="100"/>
          <a:sy n="61" d="100"/>
        </p:scale>
        <p:origin x="1000" y="52"/>
      </p:cViewPr>
      <p:guideLst>
        <p:guide orient="horz" pos="1606"/>
        <p:guide pos="416"/>
        <p:guide pos="4915"/>
        <p:guide pos="3839"/>
        <p:guide orient="horz" pos="2429"/>
        <p:guide pos="3007"/>
      </p:guideLst>
    </p:cSldViewPr>
  </p:slideViewPr>
  <p:notesTextViewPr>
    <p:cViewPr>
      <p:scale>
        <a:sx n="1" d="1"/>
        <a:sy n="1" d="1"/>
      </p:scale>
      <p:origin x="0" y="0"/>
    </p:cViewPr>
  </p:notesTextViewPr>
  <p:sorterViewPr>
    <p:cViewPr>
      <p:scale>
        <a:sx n="139" d="100"/>
        <a:sy n="139" d="100"/>
      </p:scale>
      <p:origin x="0" y="-17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4-11-11T16:30:13.472" idx="2">
    <p:pos x="10" y="10"/>
    <p:text/>
    <p:extLst>
      <p:ext uri="{C676402C-5697-4E1C-873F-D02D1690AC5C}">
        <p15:threadingInfo xmlns:p15="http://schemas.microsoft.com/office/powerpoint/2012/main" timeZoneBias="-4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3-11-11T21:23:27.340" idx="1">
    <p:pos x="10" y="10"/>
    <p:text/>
    <p:extLst>
      <p:ext uri="{C676402C-5697-4E1C-873F-D02D1690AC5C}">
        <p15:threadingInfo xmlns:p15="http://schemas.microsoft.com/office/powerpoint/2012/main" timeZoneBias="-4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43B4FE-D1FB-4EB8-86E9-B3A3E176F958}" type="datetimeFigureOut">
              <a:rPr lang="zh-CN" altLang="en-US" smtClean="0"/>
              <a:t>2024/11/14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C8F5AA-9C31-4ED1-824B-C860FDEFBFC3}" type="slidenum">
              <a:rPr lang="zh-CN" altLang="en-US" smtClean="0"/>
              <a:t>‹#›</a:t>
            </a:fld>
            <a:endParaRPr lang="zh-CN" altLang="en-US"/>
          </a:p>
        </p:txBody>
      </p:sp>
    </p:spTree>
    <p:extLst>
      <p:ext uri="{BB962C8B-B14F-4D97-AF65-F5344CB8AC3E}">
        <p14:creationId xmlns:p14="http://schemas.microsoft.com/office/powerpoint/2010/main" val="1576290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C8F5AA-9C31-4ED1-824B-C860FDEFBFC3}"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C8F5AA-9C31-4ED1-824B-C860FDEFBFC3}"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2C8F5AA-9C31-4ED1-824B-C860FDEFBFC3}"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C8F5AA-9C31-4ED1-824B-C860FDEFBFC3}"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C8F5AA-9C31-4ED1-824B-C860FDEFBFC3}"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C8F5AA-9C31-4ED1-824B-C860FDEFBFC3}"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C8F5AA-9C31-4ED1-824B-C860FDEFBFC3}"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C8F5AA-9C31-4ED1-824B-C860FDEFBFC3}" type="slidenum">
              <a:rPr lang="zh-CN" altLang="en-US" smtClean="0"/>
              <a:t>16</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C8F5AA-9C31-4ED1-824B-C860FDEFBFC3}"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C8F5AA-9C31-4ED1-824B-C860FDEFBFC3}"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C8F5AA-9C31-4ED1-824B-C860FDEFBFC3}"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2C8F5AA-9C31-4ED1-824B-C860FDEFBFC3}"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C8F5AA-9C31-4ED1-824B-C860FDEFBFC3}" type="slidenum">
              <a:rPr lang="zh-CN" altLang="en-US" smtClean="0"/>
              <a:t>6</a:t>
            </a:fld>
            <a:endParaRPr lang="zh-CN" altLang="en-US"/>
          </a:p>
        </p:txBody>
      </p:sp>
    </p:spTree>
    <p:extLst>
      <p:ext uri="{BB962C8B-B14F-4D97-AF65-F5344CB8AC3E}">
        <p14:creationId xmlns:p14="http://schemas.microsoft.com/office/powerpoint/2010/main" val="3187184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C8F5AA-9C31-4ED1-824B-C860FDEFBFC3}"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C8F5AA-9C31-4ED1-824B-C860FDEFBFC3}"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2C8F5AA-9C31-4ED1-824B-C860FDEFBFC3}" type="slidenum">
              <a:rPr lang="zh-CN" altLang="en-US" smtClean="0"/>
              <a:t>9</a:t>
            </a:fld>
            <a:endParaRPr lang="zh-CN" altLang="en-US"/>
          </a:p>
        </p:txBody>
      </p:sp>
    </p:spTree>
    <p:extLst>
      <p:ext uri="{BB962C8B-B14F-4D97-AF65-F5344CB8AC3E}">
        <p14:creationId xmlns:p14="http://schemas.microsoft.com/office/powerpoint/2010/main" val="171604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a:prstGeom prst="rect">
            <a:avLst/>
          </a:prstGeom>
        </p:spPr>
        <p:txBody>
          <a:bodyPr/>
          <a:lstStyle/>
          <a:p>
            <a:fld id="{C355E32A-23E1-40B3-B434-148655B1CBE9}" type="datetimeFigureOut">
              <a:rPr lang="zh-CN" altLang="en-US" smtClean="0"/>
              <a:t>2024/11/14</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F8BEFBF-5B5F-4BD2-A74A-61A97BF1200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C355E32A-23E1-40B3-B434-148655B1CBE9}" type="datetimeFigureOut">
              <a:rPr lang="zh-CN" altLang="en-US" smtClean="0"/>
              <a:t>2024/11/14</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F8BEFBF-5B5F-4BD2-A74A-61A97BF1200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C355E32A-23E1-40B3-B434-148655B1CBE9}" type="datetimeFigureOut">
              <a:rPr lang="zh-CN" altLang="en-US" smtClean="0"/>
              <a:t>2024/11/14</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F8BEFBF-5B5F-4BD2-A74A-61A97BF1200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C355E32A-23E1-40B3-B434-148655B1CBE9}" type="datetimeFigureOut">
              <a:rPr lang="zh-CN" altLang="en-US" smtClean="0"/>
              <a:t>2024/11/14</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F8BEFBF-5B5F-4BD2-A74A-61A97BF1200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C355E32A-23E1-40B3-B434-148655B1CBE9}" type="datetimeFigureOut">
              <a:rPr lang="zh-CN" altLang="en-US" smtClean="0"/>
              <a:t>2024/11/14</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F8BEFBF-5B5F-4BD2-A74A-61A97BF1200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C355E32A-23E1-40B3-B434-148655B1CBE9}" type="datetimeFigureOut">
              <a:rPr lang="zh-CN" altLang="en-US" smtClean="0"/>
              <a:t>2024/11/14</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F8BEFBF-5B5F-4BD2-A74A-61A97BF1200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1" name="矩形 10"/>
          <p:cNvSpPr/>
          <p:nvPr userDrawn="1"/>
        </p:nvSpPr>
        <p:spPr>
          <a:xfrm>
            <a:off x="8231670" y="4007177"/>
            <a:ext cx="775136" cy="230832"/>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a:t>
            </a:r>
            <a:r>
              <a:rPr lang="en-US" altLang="zh-CN" sz="100" dirty="0">
                <a:solidFill>
                  <a:prstClr val="white"/>
                </a:solidFill>
                <a:latin typeface="Calibri" panose="020F0502020204030204"/>
                <a:ea typeface="宋体" panose="02010600030101010101" pitchFamily="2" charset="-122"/>
              </a:rPr>
              <a:t>www.1ppt.com/sucai/</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a:t>
            </a:r>
            <a:r>
              <a:rPr lang="en-US" altLang="zh-CN" sz="100" dirty="0">
                <a:solidFill>
                  <a:prstClr val="white"/>
                </a:solidFill>
                <a:latin typeface="Calibri" panose="020F0502020204030204"/>
                <a:ea typeface="宋体" panose="02010600030101010101" pitchFamily="2" charset="-122"/>
              </a:rPr>
              <a:t>www.1ppt.com/tubiao/      </a:t>
            </a:r>
          </a:p>
          <a:p>
            <a:r>
              <a:rPr lang="zh-CN" altLang="en-US" sz="100" dirty="0">
                <a:solidFill>
                  <a:prstClr val="white"/>
                </a:solidFill>
                <a:latin typeface="Calibri" panose="020F0502020204030204"/>
                <a:ea typeface="宋体" panose="02010600030101010101" pitchFamily="2" charset="-122"/>
              </a:rPr>
              <a:t>精美</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课件：</a:t>
            </a:r>
            <a:r>
              <a:rPr lang="en-US" altLang="zh-CN" sz="100" dirty="0">
                <a:solidFill>
                  <a:prstClr val="white"/>
                </a:solidFill>
                <a:latin typeface="Calibri" panose="020F0502020204030204"/>
                <a:ea typeface="宋体" panose="02010600030101010101" pitchFamily="2" charset="-122"/>
              </a:rPr>
              <a:t>www.1ppt.com/kejian/             </a:t>
            </a:r>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www.1ppt.com/ziti/</a:t>
            </a:r>
          </a:p>
          <a:p>
            <a:r>
              <a:rPr lang="zh-CN" altLang="en-US" sz="100" dirty="0">
                <a:solidFill>
                  <a:prstClr val="white"/>
                </a:solidFill>
                <a:latin typeface="Calibri" panose="020F0502020204030204"/>
                <a:ea typeface="宋体" panose="02010600030101010101" pitchFamily="2" charset="-122"/>
              </a:rPr>
              <a:t>工作总结</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www.1ppt.com/xiazai/zongjie/ </a:t>
            </a:r>
            <a:r>
              <a:rPr lang="zh-CN" altLang="en-US" sz="100" dirty="0">
                <a:solidFill>
                  <a:prstClr val="white"/>
                </a:solidFill>
                <a:latin typeface="Calibri" panose="020F0502020204030204"/>
                <a:ea typeface="宋体" panose="02010600030101010101" pitchFamily="2" charset="-122"/>
              </a:rPr>
              <a:t>工作计划：</a:t>
            </a:r>
            <a:r>
              <a:rPr lang="en-US" altLang="zh-CN" sz="100" dirty="0">
                <a:solidFill>
                  <a:prstClr val="white"/>
                </a:solidFill>
                <a:latin typeface="Calibri" panose="020F0502020204030204"/>
                <a:ea typeface="宋体" panose="02010600030101010101" pitchFamily="2" charset="-122"/>
              </a:rPr>
              <a:t>www.1ppt.com/xiazai/jihua/</a:t>
            </a:r>
          </a:p>
          <a:p>
            <a:r>
              <a:rPr lang="zh-CN" altLang="en-US" sz="100" dirty="0">
                <a:solidFill>
                  <a:prstClr val="white"/>
                </a:solidFill>
                <a:latin typeface="Calibri" panose="020F0502020204030204"/>
                <a:ea typeface="宋体" panose="02010600030101010101" pitchFamily="2" charset="-122"/>
              </a:rPr>
              <a:t>商务</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www.1ppt.com/moban/shangwu/  </a:t>
            </a:r>
            <a:r>
              <a:rPr lang="zh-CN" altLang="en-US" sz="100" dirty="0">
                <a:solidFill>
                  <a:prstClr val="white"/>
                </a:solidFill>
                <a:latin typeface="Calibri" panose="020F0502020204030204"/>
                <a:ea typeface="宋体" panose="02010600030101010101" pitchFamily="2" charset="-122"/>
              </a:rPr>
              <a:t>个人简历</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www.1ppt.com/xiazai/jianli/  </a:t>
            </a:r>
          </a:p>
          <a:p>
            <a:r>
              <a:rPr lang="zh-CN" altLang="en-US" sz="100" dirty="0">
                <a:solidFill>
                  <a:prstClr val="white"/>
                </a:solidFill>
                <a:latin typeface="Calibri" panose="020F0502020204030204"/>
                <a:ea typeface="宋体" panose="02010600030101010101" pitchFamily="2" charset="-122"/>
              </a:rPr>
              <a:t>毕业答辩</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www.1ppt.com/xiazai/dabian/  </a:t>
            </a:r>
            <a:r>
              <a:rPr lang="zh-CN" altLang="en-US" sz="100" dirty="0">
                <a:solidFill>
                  <a:prstClr val="white"/>
                </a:solidFill>
                <a:latin typeface="Calibri" panose="020F0502020204030204"/>
                <a:ea typeface="宋体" panose="02010600030101010101" pitchFamily="2" charset="-122"/>
              </a:rPr>
              <a:t>工作汇报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www.1ppt.com/xiazai/huibao/    </a:t>
            </a:r>
          </a:p>
          <a:p>
            <a:r>
              <a:rPr lang="en-US" altLang="zh-CN" sz="100" dirty="0">
                <a:solidFill>
                  <a:prstClr val="white"/>
                </a:solidFill>
                <a:latin typeface="Calibri" panose="020F0502020204030204"/>
                <a:ea typeface="宋体" panose="02010600030101010101" pitchFamily="2" charset="-122"/>
              </a:rPr>
              <a:t> </a:t>
            </a:r>
          </a:p>
        </p:txBody>
      </p:sp>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C355E32A-23E1-40B3-B434-148655B1CBE9}" type="datetimeFigureOut">
              <a:rPr lang="zh-CN" altLang="en-US" smtClean="0"/>
              <a:t>2024/11/14</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4F8BEFBF-5B5F-4BD2-A74A-61A97BF1200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C355E32A-23E1-40B3-B434-148655B1CBE9}" type="datetimeFigureOut">
              <a:rPr lang="zh-CN" altLang="en-US" smtClean="0"/>
              <a:t>2024/11/14</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4F8BEFBF-5B5F-4BD2-A74A-61A97BF1200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C355E32A-23E1-40B3-B434-148655B1CBE9}" type="datetimeFigureOut">
              <a:rPr lang="zh-CN" altLang="en-US" smtClean="0"/>
              <a:t>2024/11/14</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4F8BEFBF-5B5F-4BD2-A74A-61A97BF1200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C355E32A-23E1-40B3-B434-148655B1CBE9}" type="datetimeFigureOut">
              <a:rPr lang="zh-CN" altLang="en-US" smtClean="0"/>
              <a:t>2024/11/14</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F8BEFBF-5B5F-4BD2-A74A-61A97BF1200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C355E32A-23E1-40B3-B434-148655B1CBE9}" type="datetimeFigureOut">
              <a:rPr lang="zh-CN" altLang="en-US" smtClean="0"/>
              <a:t>2024/11/14</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F8BEFBF-5B5F-4BD2-A74A-61A97BF1200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2" descr="C:\Users\Administrator\Desktop\微立体3112\幻灯片1.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comments" Target="../comments/comment1.xml"/></Relationships>
</file>

<file path=ppt/slides/_rels/slide7.xml.rels><?xml version="1.0" encoding="UTF-8" standalone="yes"?>
<Relationships xmlns="http://schemas.openxmlformats.org/package/2006/relationships"><Relationship Id="rId8" Type="http://schemas.openxmlformats.org/officeDocument/2006/relationships/comments" Target="../comments/comment2.xml"/><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Freeform 5"/>
          <p:cNvSpPr/>
          <p:nvPr/>
        </p:nvSpPr>
        <p:spPr bwMode="auto">
          <a:xfrm rot="16200000">
            <a:off x="3099855" y="1123511"/>
            <a:ext cx="1589784" cy="14090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19050">
            <a:gradFill>
              <a:gsLst>
                <a:gs pos="0">
                  <a:srgbClr val="ADADAD"/>
                </a:gs>
                <a:gs pos="66000">
                  <a:schemeClr val="bg1"/>
                </a:gs>
              </a:gsLst>
              <a:lin ang="2700000" scaled="0"/>
            </a:gradFill>
          </a:ln>
          <a:effectLst>
            <a:outerShdw blurRad="114300" dist="381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Agency FB" panose="020B0503020202020204" pitchFamily="34" charset="0"/>
              <a:cs typeface="+mn-ea"/>
              <a:sym typeface="+mn-lt"/>
            </a:endParaRPr>
          </a:p>
        </p:txBody>
      </p:sp>
      <p:sp>
        <p:nvSpPr>
          <p:cNvPr id="71" name="Freeform 5"/>
          <p:cNvSpPr/>
          <p:nvPr/>
        </p:nvSpPr>
        <p:spPr bwMode="auto">
          <a:xfrm rot="16200000">
            <a:off x="3099855" y="1486148"/>
            <a:ext cx="1589784" cy="14090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CDCDC"/>
              </a:gs>
            </a:gsLst>
            <a:lin ang="2700000" scaled="0"/>
          </a:gradFill>
          <a:ln w="19050">
            <a:gradFill>
              <a:gsLst>
                <a:gs pos="0">
                  <a:srgbClr val="ADADAD"/>
                </a:gs>
                <a:gs pos="66000">
                  <a:schemeClr val="bg1"/>
                </a:gs>
              </a:gsLst>
              <a:lin ang="2700000" scaled="0"/>
            </a:gradFill>
          </a:ln>
          <a:effectLst>
            <a:outerShdw blurRad="114300" dist="38100" dir="2700000" algn="tl" rotWithShape="0">
              <a:prstClr val="black">
                <a:alpha val="40000"/>
              </a:prstClr>
            </a:outerShdw>
          </a:effectLst>
        </p:spPr>
        <p:txBody>
          <a:bodyPr vert="horz" wrap="square" lIns="91440" tIns="45720" rIns="91440" bIns="45720" numCol="1" anchor="t" anchorCtr="0" compatLnSpc="1"/>
          <a:lstStyle/>
          <a:p>
            <a:endParaRPr lang="zh-CN" altLang="en-US" dirty="0">
              <a:latin typeface="Agency FB" panose="020B0503020202020204" pitchFamily="34" charset="0"/>
              <a:cs typeface="+mn-ea"/>
              <a:sym typeface="+mn-lt"/>
            </a:endParaRPr>
          </a:p>
        </p:txBody>
      </p:sp>
      <p:sp>
        <p:nvSpPr>
          <p:cNvPr id="85" name="Freeform 5"/>
          <p:cNvSpPr/>
          <p:nvPr/>
        </p:nvSpPr>
        <p:spPr bwMode="auto">
          <a:xfrm rot="16200000">
            <a:off x="4567357" y="1123511"/>
            <a:ext cx="1589784" cy="14090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19050">
            <a:gradFill>
              <a:gsLst>
                <a:gs pos="0">
                  <a:srgbClr val="ADADAD"/>
                </a:gs>
                <a:gs pos="66000">
                  <a:schemeClr val="bg1"/>
                </a:gs>
              </a:gsLst>
              <a:lin ang="2700000" scaled="0"/>
            </a:gradFill>
          </a:ln>
          <a:effectLst>
            <a:outerShdw blurRad="114300" dist="381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Agency FB" panose="020B0503020202020204" pitchFamily="34" charset="0"/>
              <a:cs typeface="+mn-ea"/>
              <a:sym typeface="+mn-lt"/>
            </a:endParaRPr>
          </a:p>
        </p:txBody>
      </p:sp>
      <p:sp>
        <p:nvSpPr>
          <p:cNvPr id="86" name="Freeform 5"/>
          <p:cNvSpPr/>
          <p:nvPr/>
        </p:nvSpPr>
        <p:spPr bwMode="auto">
          <a:xfrm rot="16200000">
            <a:off x="4567357" y="1486148"/>
            <a:ext cx="1589784" cy="14090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CDCDC"/>
              </a:gs>
            </a:gsLst>
            <a:lin ang="2700000" scaled="0"/>
          </a:gradFill>
          <a:ln w="19050">
            <a:gradFill>
              <a:gsLst>
                <a:gs pos="0">
                  <a:srgbClr val="ADADAD"/>
                </a:gs>
                <a:gs pos="66000">
                  <a:schemeClr val="bg1"/>
                </a:gs>
              </a:gsLst>
              <a:lin ang="2700000" scaled="0"/>
            </a:gradFill>
          </a:ln>
          <a:effectLst>
            <a:outerShdw blurRad="114300" dist="381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Agency FB" panose="020B0503020202020204" pitchFamily="34" charset="0"/>
              <a:cs typeface="+mn-ea"/>
              <a:sym typeface="+mn-lt"/>
            </a:endParaRPr>
          </a:p>
        </p:txBody>
      </p:sp>
      <p:sp>
        <p:nvSpPr>
          <p:cNvPr id="88" name="Freeform 5"/>
          <p:cNvSpPr/>
          <p:nvPr/>
        </p:nvSpPr>
        <p:spPr bwMode="auto">
          <a:xfrm rot="16200000">
            <a:off x="6034859" y="1123511"/>
            <a:ext cx="1589784" cy="14090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19050">
            <a:gradFill>
              <a:gsLst>
                <a:gs pos="0">
                  <a:srgbClr val="ADADAD"/>
                </a:gs>
                <a:gs pos="66000">
                  <a:schemeClr val="bg1"/>
                </a:gs>
              </a:gsLst>
              <a:lin ang="2700000" scaled="0"/>
            </a:gradFill>
          </a:ln>
          <a:effectLst>
            <a:outerShdw blurRad="114300" dist="381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Agency FB" panose="020B0503020202020204" pitchFamily="34" charset="0"/>
              <a:cs typeface="+mn-ea"/>
              <a:sym typeface="+mn-lt"/>
            </a:endParaRPr>
          </a:p>
        </p:txBody>
      </p:sp>
      <p:sp>
        <p:nvSpPr>
          <p:cNvPr id="89" name="Freeform 5"/>
          <p:cNvSpPr/>
          <p:nvPr/>
        </p:nvSpPr>
        <p:spPr bwMode="auto">
          <a:xfrm rot="16200000">
            <a:off x="6034859" y="1486148"/>
            <a:ext cx="1589784" cy="14090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CDCDC"/>
              </a:gs>
            </a:gsLst>
            <a:lin ang="2700000" scaled="0"/>
          </a:gradFill>
          <a:ln w="19050">
            <a:gradFill>
              <a:gsLst>
                <a:gs pos="0">
                  <a:srgbClr val="ADADAD"/>
                </a:gs>
                <a:gs pos="66000">
                  <a:schemeClr val="bg1"/>
                </a:gs>
              </a:gsLst>
              <a:lin ang="2700000" scaled="0"/>
            </a:gradFill>
          </a:ln>
          <a:effectLst>
            <a:outerShdw blurRad="114300" dist="381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Agency FB" panose="020B0503020202020204" pitchFamily="34" charset="0"/>
              <a:cs typeface="+mn-ea"/>
              <a:sym typeface="+mn-lt"/>
            </a:endParaRPr>
          </a:p>
        </p:txBody>
      </p:sp>
      <p:sp>
        <p:nvSpPr>
          <p:cNvPr id="91" name="Freeform 5"/>
          <p:cNvSpPr/>
          <p:nvPr/>
        </p:nvSpPr>
        <p:spPr bwMode="auto">
          <a:xfrm rot="16200000">
            <a:off x="7502361" y="1123511"/>
            <a:ext cx="1589784" cy="14090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19050">
            <a:gradFill>
              <a:gsLst>
                <a:gs pos="0">
                  <a:srgbClr val="ADADAD"/>
                </a:gs>
                <a:gs pos="66000">
                  <a:schemeClr val="bg1"/>
                </a:gs>
              </a:gsLst>
              <a:lin ang="2700000" scaled="0"/>
            </a:gradFill>
          </a:ln>
          <a:effectLst>
            <a:outerShdw blurRad="114300" dist="38100" dir="2700000" algn="tl" rotWithShape="0">
              <a:prstClr val="black">
                <a:alpha val="40000"/>
              </a:prstClr>
            </a:outerShdw>
          </a:effectLst>
        </p:spPr>
        <p:txBody>
          <a:bodyPr vert="horz" wrap="square" lIns="91440" tIns="45720" rIns="91440" bIns="45720" numCol="1" anchor="t" anchorCtr="0" compatLnSpc="1"/>
          <a:lstStyle/>
          <a:p>
            <a:endParaRPr lang="zh-CN" altLang="en-US">
              <a:latin typeface="Agency FB" panose="020B0503020202020204" pitchFamily="34" charset="0"/>
              <a:cs typeface="+mn-ea"/>
              <a:sym typeface="+mn-lt"/>
            </a:endParaRPr>
          </a:p>
        </p:txBody>
      </p:sp>
      <p:sp>
        <p:nvSpPr>
          <p:cNvPr id="92" name="Freeform 5"/>
          <p:cNvSpPr/>
          <p:nvPr/>
        </p:nvSpPr>
        <p:spPr bwMode="auto">
          <a:xfrm rot="16200000">
            <a:off x="7502361" y="1486148"/>
            <a:ext cx="1589784" cy="14090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CDCDC"/>
              </a:gs>
            </a:gsLst>
            <a:lin ang="2700000" scaled="0"/>
          </a:gradFill>
          <a:ln w="19050">
            <a:gradFill>
              <a:gsLst>
                <a:gs pos="0">
                  <a:srgbClr val="ADADAD"/>
                </a:gs>
                <a:gs pos="66000">
                  <a:schemeClr val="bg1"/>
                </a:gs>
              </a:gsLst>
              <a:lin ang="2700000" scaled="0"/>
            </a:gradFill>
          </a:ln>
          <a:effectLst>
            <a:outerShdw blurRad="114300" dist="38100" dir="2700000" algn="tl" rotWithShape="0">
              <a:prstClr val="black">
                <a:alpha val="40000"/>
              </a:prstClr>
            </a:outerShdw>
          </a:effectLst>
        </p:spPr>
        <p:txBody>
          <a:bodyPr vert="horz" wrap="square" lIns="91440" tIns="45720" rIns="91440" bIns="45720" numCol="1" anchor="t" anchorCtr="0" compatLnSpc="1"/>
          <a:lstStyle/>
          <a:p>
            <a:endParaRPr lang="zh-CN" altLang="en-US" dirty="0">
              <a:latin typeface="Agency FB" panose="020B0503020202020204" pitchFamily="34" charset="0"/>
              <a:cs typeface="+mn-ea"/>
              <a:sym typeface="+mn-lt"/>
            </a:endParaRPr>
          </a:p>
        </p:txBody>
      </p:sp>
      <p:sp>
        <p:nvSpPr>
          <p:cNvPr id="4" name="文本框 3"/>
          <p:cNvSpPr txBox="1"/>
          <p:nvPr/>
        </p:nvSpPr>
        <p:spPr>
          <a:xfrm>
            <a:off x="3655477" y="1678002"/>
            <a:ext cx="484427" cy="1015663"/>
          </a:xfrm>
          <a:prstGeom prst="rect">
            <a:avLst/>
          </a:prstGeom>
          <a:noFill/>
        </p:spPr>
        <p:txBody>
          <a:bodyPr wrap="none" rtlCol="0">
            <a:spAutoFit/>
          </a:bodyPr>
          <a:lstStyle/>
          <a:p>
            <a:pPr algn="ctr"/>
            <a:r>
              <a:rPr lang="en-US" altLang="zh-CN" sz="6000" dirty="0">
                <a:solidFill>
                  <a:schemeClr val="accent1"/>
                </a:solidFill>
                <a:latin typeface="Agency FB" panose="020B0503020202020204" pitchFamily="34" charset="0"/>
                <a:cs typeface="+mn-ea"/>
                <a:sym typeface="+mn-lt"/>
              </a:rPr>
              <a:t>2</a:t>
            </a:r>
            <a:endParaRPr lang="zh-CN" altLang="en-US" sz="6000" dirty="0">
              <a:solidFill>
                <a:schemeClr val="accent1"/>
              </a:solidFill>
              <a:latin typeface="Agency FB" panose="020B0503020202020204" pitchFamily="34" charset="0"/>
              <a:cs typeface="+mn-ea"/>
              <a:sym typeface="+mn-lt"/>
            </a:endParaRPr>
          </a:p>
        </p:txBody>
      </p:sp>
      <p:sp>
        <p:nvSpPr>
          <p:cNvPr id="93" name="文本框 92"/>
          <p:cNvSpPr txBox="1"/>
          <p:nvPr/>
        </p:nvSpPr>
        <p:spPr>
          <a:xfrm>
            <a:off x="5103203" y="1649733"/>
            <a:ext cx="518091" cy="1015663"/>
          </a:xfrm>
          <a:prstGeom prst="rect">
            <a:avLst/>
          </a:prstGeom>
          <a:noFill/>
        </p:spPr>
        <p:txBody>
          <a:bodyPr wrap="none" rtlCol="0">
            <a:spAutoFit/>
          </a:bodyPr>
          <a:lstStyle/>
          <a:p>
            <a:pPr algn="ctr"/>
            <a:r>
              <a:rPr lang="en-US" altLang="zh-CN" sz="6000" dirty="0">
                <a:solidFill>
                  <a:schemeClr val="accent1"/>
                </a:solidFill>
                <a:latin typeface="Agency FB" panose="020B0503020202020204" pitchFamily="34" charset="0"/>
                <a:cs typeface="+mn-ea"/>
                <a:sym typeface="+mn-lt"/>
              </a:rPr>
              <a:t>0</a:t>
            </a:r>
            <a:endParaRPr lang="zh-CN" altLang="en-US" sz="6000" dirty="0">
              <a:solidFill>
                <a:schemeClr val="accent1"/>
              </a:solidFill>
              <a:latin typeface="Agency FB" panose="020B0503020202020204" pitchFamily="34" charset="0"/>
              <a:cs typeface="+mn-ea"/>
              <a:sym typeface="+mn-lt"/>
            </a:endParaRPr>
          </a:p>
        </p:txBody>
      </p:sp>
      <p:sp>
        <p:nvSpPr>
          <p:cNvPr id="94" name="文本框 93"/>
          <p:cNvSpPr txBox="1"/>
          <p:nvPr/>
        </p:nvSpPr>
        <p:spPr>
          <a:xfrm>
            <a:off x="6587537" y="1664595"/>
            <a:ext cx="484427" cy="1015663"/>
          </a:xfrm>
          <a:prstGeom prst="rect">
            <a:avLst/>
          </a:prstGeom>
          <a:noFill/>
        </p:spPr>
        <p:txBody>
          <a:bodyPr wrap="none" rtlCol="0">
            <a:spAutoFit/>
          </a:bodyPr>
          <a:lstStyle/>
          <a:p>
            <a:pPr algn="ctr"/>
            <a:r>
              <a:rPr lang="en-US" altLang="zh-CN" sz="6000" dirty="0">
                <a:solidFill>
                  <a:schemeClr val="accent1"/>
                </a:solidFill>
                <a:latin typeface="Agency FB" panose="020B0503020202020204" pitchFamily="34" charset="0"/>
                <a:cs typeface="+mn-ea"/>
                <a:sym typeface="+mn-lt"/>
              </a:rPr>
              <a:t>2</a:t>
            </a:r>
            <a:endParaRPr lang="zh-CN" altLang="en-US" sz="6000" dirty="0">
              <a:solidFill>
                <a:schemeClr val="accent1"/>
              </a:solidFill>
              <a:latin typeface="Agency FB" panose="020B0503020202020204" pitchFamily="34" charset="0"/>
              <a:cs typeface="+mn-ea"/>
              <a:sym typeface="+mn-lt"/>
            </a:endParaRPr>
          </a:p>
        </p:txBody>
      </p:sp>
      <p:sp>
        <p:nvSpPr>
          <p:cNvPr id="95" name="文本框 94"/>
          <p:cNvSpPr txBox="1"/>
          <p:nvPr/>
        </p:nvSpPr>
        <p:spPr>
          <a:xfrm>
            <a:off x="8057444" y="1685631"/>
            <a:ext cx="479618" cy="1015663"/>
          </a:xfrm>
          <a:prstGeom prst="rect">
            <a:avLst/>
          </a:prstGeom>
          <a:noFill/>
        </p:spPr>
        <p:txBody>
          <a:bodyPr wrap="none" rtlCol="0">
            <a:spAutoFit/>
          </a:bodyPr>
          <a:lstStyle/>
          <a:p>
            <a:pPr algn="ctr"/>
            <a:r>
              <a:rPr lang="en-US" altLang="zh-CN" sz="6000" dirty="0">
                <a:solidFill>
                  <a:schemeClr val="accent1"/>
                </a:solidFill>
                <a:latin typeface="Agency FB" panose="020B0503020202020204" pitchFamily="34" charset="0"/>
                <a:cs typeface="+mn-ea"/>
                <a:sym typeface="+mn-lt"/>
              </a:rPr>
              <a:t>4</a:t>
            </a:r>
            <a:endParaRPr lang="zh-CN" altLang="en-US" sz="6000" dirty="0">
              <a:solidFill>
                <a:schemeClr val="accent1"/>
              </a:solidFill>
              <a:latin typeface="Agency FB" panose="020B0503020202020204" pitchFamily="34" charset="0"/>
              <a:cs typeface="+mn-ea"/>
              <a:sym typeface="+mn-lt"/>
            </a:endParaRPr>
          </a:p>
        </p:txBody>
      </p:sp>
      <p:sp>
        <p:nvSpPr>
          <p:cNvPr id="20" name="TextBox 12"/>
          <p:cNvSpPr txBox="1"/>
          <p:nvPr/>
        </p:nvSpPr>
        <p:spPr>
          <a:xfrm>
            <a:off x="4139904" y="5008387"/>
            <a:ext cx="3131512" cy="1631216"/>
          </a:xfrm>
          <a:prstGeom prst="rect">
            <a:avLst/>
          </a:prstGeom>
          <a:noFill/>
        </p:spPr>
        <p:txBody>
          <a:bodyPr wrap="square" rtlCol="0">
            <a:spAutoFit/>
          </a:bodyPr>
          <a:lstStyle/>
          <a:p>
            <a:r>
              <a:rPr lang="zh-CN" altLang="en-US" sz="2000" dirty="0">
                <a:solidFill>
                  <a:srgbClr val="223262"/>
                </a:solidFill>
                <a:cs typeface="+mn-ea"/>
                <a:sym typeface="+mn-lt"/>
              </a:rPr>
              <a:t>                    陈   芳</a:t>
            </a:r>
            <a:r>
              <a:rPr lang="en-US" altLang="zh-CN" sz="2000" dirty="0">
                <a:solidFill>
                  <a:srgbClr val="223262"/>
                </a:solidFill>
                <a:cs typeface="+mn-ea"/>
                <a:sym typeface="+mn-lt"/>
              </a:rPr>
              <a:t>   </a:t>
            </a:r>
          </a:p>
          <a:p>
            <a:r>
              <a:rPr lang="en-US" altLang="zh-CN" sz="2000" dirty="0">
                <a:solidFill>
                  <a:srgbClr val="223262"/>
                </a:solidFill>
                <a:cs typeface="+mn-ea"/>
                <a:sym typeface="+mn-lt"/>
              </a:rPr>
              <a:t> </a:t>
            </a:r>
          </a:p>
          <a:p>
            <a:r>
              <a:rPr lang="zh-CN" altLang="en-US" sz="2000" dirty="0">
                <a:solidFill>
                  <a:srgbClr val="223262"/>
                </a:solidFill>
                <a:cs typeface="+mn-ea"/>
                <a:sym typeface="+mn-lt"/>
              </a:rPr>
              <a:t>                    机械组</a:t>
            </a:r>
            <a:endParaRPr lang="en-US" altLang="zh-CN" sz="2000" dirty="0">
              <a:solidFill>
                <a:srgbClr val="223262"/>
              </a:solidFill>
              <a:cs typeface="+mn-ea"/>
              <a:sym typeface="+mn-lt"/>
            </a:endParaRPr>
          </a:p>
          <a:p>
            <a:endParaRPr lang="en-US" altLang="zh-CN" sz="2000" dirty="0">
              <a:solidFill>
                <a:srgbClr val="223262"/>
              </a:solidFill>
              <a:cs typeface="+mn-ea"/>
              <a:sym typeface="+mn-lt"/>
            </a:endParaRPr>
          </a:p>
          <a:p>
            <a:r>
              <a:rPr lang="en-US" altLang="zh-CN" sz="2000" dirty="0">
                <a:solidFill>
                  <a:srgbClr val="223262"/>
                </a:solidFill>
                <a:cs typeface="+mn-ea"/>
                <a:sym typeface="+mn-lt"/>
              </a:rPr>
              <a:t>                  2024</a:t>
            </a:r>
            <a:r>
              <a:rPr lang="zh-CN" altLang="en-US" sz="2000" dirty="0">
                <a:solidFill>
                  <a:srgbClr val="223262"/>
                </a:solidFill>
                <a:cs typeface="+mn-ea"/>
                <a:sym typeface="+mn-lt"/>
              </a:rPr>
              <a:t>年</a:t>
            </a:r>
            <a:r>
              <a:rPr lang="en-US" altLang="zh-CN" sz="2000" dirty="0">
                <a:solidFill>
                  <a:srgbClr val="223262"/>
                </a:solidFill>
                <a:cs typeface="+mn-ea"/>
                <a:sym typeface="+mn-lt"/>
              </a:rPr>
              <a:t>11</a:t>
            </a:r>
            <a:r>
              <a:rPr lang="zh-CN" altLang="en-US" sz="2000" dirty="0">
                <a:solidFill>
                  <a:srgbClr val="223262"/>
                </a:solidFill>
                <a:cs typeface="+mn-ea"/>
                <a:sym typeface="+mn-lt"/>
              </a:rPr>
              <a:t>月 </a:t>
            </a:r>
          </a:p>
        </p:txBody>
      </p:sp>
      <p:sp>
        <p:nvSpPr>
          <p:cNvPr id="7" name="文本框 6"/>
          <p:cNvSpPr txBox="1"/>
          <p:nvPr/>
        </p:nvSpPr>
        <p:spPr>
          <a:xfrm>
            <a:off x="4856921" y="3497946"/>
            <a:ext cx="2912978" cy="769441"/>
          </a:xfrm>
          <a:prstGeom prst="rect">
            <a:avLst/>
          </a:prstGeom>
          <a:noFill/>
        </p:spPr>
        <p:txBody>
          <a:bodyPr wrap="none" rtlCol="0">
            <a:spAutoFit/>
          </a:bodyPr>
          <a:lstStyle/>
          <a:p>
            <a:pPr algn="ctr"/>
            <a:r>
              <a:rPr lang="zh-CN" altLang="en-US" sz="4400" b="1" dirty="0">
                <a:solidFill>
                  <a:srgbClr val="223262"/>
                </a:solidFill>
                <a:cs typeface="+mn-ea"/>
                <a:sym typeface="+mn-lt"/>
              </a:rPr>
              <a:t>工 作 总 结</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cBhvr>
                                        <p:cTn id="7" dur="500" fill="hold"/>
                                        <p:tgtEl>
                                          <p:spTgt spid="83"/>
                                        </p:tgtEl>
                                        <p:attrNameLst>
                                          <p:attrName>ppt_w</p:attrName>
                                        </p:attrNameLst>
                                      </p:cBhvr>
                                      <p:tavLst>
                                        <p:tav tm="0">
                                          <p:val>
                                            <p:fltVal val="0"/>
                                          </p:val>
                                        </p:tav>
                                        <p:tav tm="100000">
                                          <p:val>
                                            <p:strVal val="#ppt_w"/>
                                          </p:val>
                                        </p:tav>
                                      </p:tavLst>
                                    </p:anim>
                                    <p:anim calcmode="lin" valueType="num">
                                      <p:cBhvr>
                                        <p:cTn id="8" dur="500" fill="hold"/>
                                        <p:tgtEl>
                                          <p:spTgt spid="83"/>
                                        </p:tgtEl>
                                        <p:attrNameLst>
                                          <p:attrName>ppt_h</p:attrName>
                                        </p:attrNameLst>
                                      </p:cBhvr>
                                      <p:tavLst>
                                        <p:tav tm="0">
                                          <p:val>
                                            <p:fltVal val="0"/>
                                          </p:val>
                                        </p:tav>
                                        <p:tav tm="100000">
                                          <p:val>
                                            <p:strVal val="#ppt_h"/>
                                          </p:val>
                                        </p:tav>
                                      </p:tavLst>
                                    </p:anim>
                                    <p:animEffect transition="in" filter="fade">
                                      <p:cBhvr>
                                        <p:cTn id="9" dur="500"/>
                                        <p:tgtEl>
                                          <p:spTgt spid="8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1"/>
                                        </p:tgtEl>
                                        <p:attrNameLst>
                                          <p:attrName>style.visibility</p:attrName>
                                        </p:attrNameLst>
                                      </p:cBhvr>
                                      <p:to>
                                        <p:strVal val="visible"/>
                                      </p:to>
                                    </p:set>
                                    <p:anim calcmode="lin" valueType="num">
                                      <p:cBhvr>
                                        <p:cTn id="12" dur="500" fill="hold"/>
                                        <p:tgtEl>
                                          <p:spTgt spid="71"/>
                                        </p:tgtEl>
                                        <p:attrNameLst>
                                          <p:attrName>ppt_w</p:attrName>
                                        </p:attrNameLst>
                                      </p:cBhvr>
                                      <p:tavLst>
                                        <p:tav tm="0">
                                          <p:val>
                                            <p:fltVal val="0"/>
                                          </p:val>
                                        </p:tav>
                                        <p:tav tm="100000">
                                          <p:val>
                                            <p:strVal val="#ppt_w"/>
                                          </p:val>
                                        </p:tav>
                                      </p:tavLst>
                                    </p:anim>
                                    <p:anim calcmode="lin" valueType="num">
                                      <p:cBhvr>
                                        <p:cTn id="13" dur="500" fill="hold"/>
                                        <p:tgtEl>
                                          <p:spTgt spid="71"/>
                                        </p:tgtEl>
                                        <p:attrNameLst>
                                          <p:attrName>ppt_h</p:attrName>
                                        </p:attrNameLst>
                                      </p:cBhvr>
                                      <p:tavLst>
                                        <p:tav tm="0">
                                          <p:val>
                                            <p:fltVal val="0"/>
                                          </p:val>
                                        </p:tav>
                                        <p:tav tm="100000">
                                          <p:val>
                                            <p:strVal val="#ppt_h"/>
                                          </p:val>
                                        </p:tav>
                                      </p:tavLst>
                                    </p:anim>
                                    <p:animEffect transition="in" filter="fade">
                                      <p:cBhvr>
                                        <p:cTn id="14" dur="500"/>
                                        <p:tgtEl>
                                          <p:spTgt spid="7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500" fill="hold"/>
                                        <p:tgtEl>
                                          <p:spTgt spid="85"/>
                                        </p:tgtEl>
                                        <p:attrNameLst>
                                          <p:attrName>ppt_w</p:attrName>
                                        </p:attrNameLst>
                                      </p:cBhvr>
                                      <p:tavLst>
                                        <p:tav tm="0">
                                          <p:val>
                                            <p:fltVal val="0"/>
                                          </p:val>
                                        </p:tav>
                                        <p:tav tm="100000">
                                          <p:val>
                                            <p:strVal val="#ppt_w"/>
                                          </p:val>
                                        </p:tav>
                                      </p:tavLst>
                                    </p:anim>
                                    <p:anim calcmode="lin" valueType="num">
                                      <p:cBhvr>
                                        <p:cTn id="18" dur="500" fill="hold"/>
                                        <p:tgtEl>
                                          <p:spTgt spid="85"/>
                                        </p:tgtEl>
                                        <p:attrNameLst>
                                          <p:attrName>ppt_h</p:attrName>
                                        </p:attrNameLst>
                                      </p:cBhvr>
                                      <p:tavLst>
                                        <p:tav tm="0">
                                          <p:val>
                                            <p:fltVal val="0"/>
                                          </p:val>
                                        </p:tav>
                                        <p:tav tm="100000">
                                          <p:val>
                                            <p:strVal val="#ppt_h"/>
                                          </p:val>
                                        </p:tav>
                                      </p:tavLst>
                                    </p:anim>
                                    <p:animEffect transition="in" filter="fade">
                                      <p:cBhvr>
                                        <p:cTn id="19" dur="500"/>
                                        <p:tgtEl>
                                          <p:spTgt spid="8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86"/>
                                        </p:tgtEl>
                                        <p:attrNameLst>
                                          <p:attrName>style.visibility</p:attrName>
                                        </p:attrNameLst>
                                      </p:cBhvr>
                                      <p:to>
                                        <p:strVal val="visible"/>
                                      </p:to>
                                    </p:set>
                                    <p:anim calcmode="lin" valueType="num">
                                      <p:cBhvr>
                                        <p:cTn id="22" dur="500" fill="hold"/>
                                        <p:tgtEl>
                                          <p:spTgt spid="86"/>
                                        </p:tgtEl>
                                        <p:attrNameLst>
                                          <p:attrName>ppt_w</p:attrName>
                                        </p:attrNameLst>
                                      </p:cBhvr>
                                      <p:tavLst>
                                        <p:tav tm="0">
                                          <p:val>
                                            <p:fltVal val="0"/>
                                          </p:val>
                                        </p:tav>
                                        <p:tav tm="100000">
                                          <p:val>
                                            <p:strVal val="#ppt_w"/>
                                          </p:val>
                                        </p:tav>
                                      </p:tavLst>
                                    </p:anim>
                                    <p:anim calcmode="lin" valueType="num">
                                      <p:cBhvr>
                                        <p:cTn id="23" dur="500" fill="hold"/>
                                        <p:tgtEl>
                                          <p:spTgt spid="86"/>
                                        </p:tgtEl>
                                        <p:attrNameLst>
                                          <p:attrName>ppt_h</p:attrName>
                                        </p:attrNameLst>
                                      </p:cBhvr>
                                      <p:tavLst>
                                        <p:tav tm="0">
                                          <p:val>
                                            <p:fltVal val="0"/>
                                          </p:val>
                                        </p:tav>
                                        <p:tav tm="100000">
                                          <p:val>
                                            <p:strVal val="#ppt_h"/>
                                          </p:val>
                                        </p:tav>
                                      </p:tavLst>
                                    </p:anim>
                                    <p:animEffect transition="in" filter="fade">
                                      <p:cBhvr>
                                        <p:cTn id="24" dur="500"/>
                                        <p:tgtEl>
                                          <p:spTgt spid="8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88"/>
                                        </p:tgtEl>
                                        <p:attrNameLst>
                                          <p:attrName>style.visibility</p:attrName>
                                        </p:attrNameLst>
                                      </p:cBhvr>
                                      <p:to>
                                        <p:strVal val="visible"/>
                                      </p:to>
                                    </p:set>
                                    <p:anim calcmode="lin" valueType="num">
                                      <p:cBhvr>
                                        <p:cTn id="27" dur="500" fill="hold"/>
                                        <p:tgtEl>
                                          <p:spTgt spid="88"/>
                                        </p:tgtEl>
                                        <p:attrNameLst>
                                          <p:attrName>ppt_w</p:attrName>
                                        </p:attrNameLst>
                                      </p:cBhvr>
                                      <p:tavLst>
                                        <p:tav tm="0">
                                          <p:val>
                                            <p:fltVal val="0"/>
                                          </p:val>
                                        </p:tav>
                                        <p:tav tm="100000">
                                          <p:val>
                                            <p:strVal val="#ppt_w"/>
                                          </p:val>
                                        </p:tav>
                                      </p:tavLst>
                                    </p:anim>
                                    <p:anim calcmode="lin" valueType="num">
                                      <p:cBhvr>
                                        <p:cTn id="28" dur="500" fill="hold"/>
                                        <p:tgtEl>
                                          <p:spTgt spid="88"/>
                                        </p:tgtEl>
                                        <p:attrNameLst>
                                          <p:attrName>ppt_h</p:attrName>
                                        </p:attrNameLst>
                                      </p:cBhvr>
                                      <p:tavLst>
                                        <p:tav tm="0">
                                          <p:val>
                                            <p:fltVal val="0"/>
                                          </p:val>
                                        </p:tav>
                                        <p:tav tm="100000">
                                          <p:val>
                                            <p:strVal val="#ppt_h"/>
                                          </p:val>
                                        </p:tav>
                                      </p:tavLst>
                                    </p:anim>
                                    <p:animEffect transition="in" filter="fade">
                                      <p:cBhvr>
                                        <p:cTn id="29" dur="500"/>
                                        <p:tgtEl>
                                          <p:spTgt spid="8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89"/>
                                        </p:tgtEl>
                                        <p:attrNameLst>
                                          <p:attrName>style.visibility</p:attrName>
                                        </p:attrNameLst>
                                      </p:cBhvr>
                                      <p:to>
                                        <p:strVal val="visible"/>
                                      </p:to>
                                    </p:set>
                                    <p:anim calcmode="lin" valueType="num">
                                      <p:cBhvr>
                                        <p:cTn id="32" dur="500" fill="hold"/>
                                        <p:tgtEl>
                                          <p:spTgt spid="89"/>
                                        </p:tgtEl>
                                        <p:attrNameLst>
                                          <p:attrName>ppt_w</p:attrName>
                                        </p:attrNameLst>
                                      </p:cBhvr>
                                      <p:tavLst>
                                        <p:tav tm="0">
                                          <p:val>
                                            <p:fltVal val="0"/>
                                          </p:val>
                                        </p:tav>
                                        <p:tav tm="100000">
                                          <p:val>
                                            <p:strVal val="#ppt_w"/>
                                          </p:val>
                                        </p:tav>
                                      </p:tavLst>
                                    </p:anim>
                                    <p:anim calcmode="lin" valueType="num">
                                      <p:cBhvr>
                                        <p:cTn id="33" dur="500" fill="hold"/>
                                        <p:tgtEl>
                                          <p:spTgt spid="89"/>
                                        </p:tgtEl>
                                        <p:attrNameLst>
                                          <p:attrName>ppt_h</p:attrName>
                                        </p:attrNameLst>
                                      </p:cBhvr>
                                      <p:tavLst>
                                        <p:tav tm="0">
                                          <p:val>
                                            <p:fltVal val="0"/>
                                          </p:val>
                                        </p:tav>
                                        <p:tav tm="100000">
                                          <p:val>
                                            <p:strVal val="#ppt_h"/>
                                          </p:val>
                                        </p:tav>
                                      </p:tavLst>
                                    </p:anim>
                                    <p:animEffect transition="in" filter="fade">
                                      <p:cBhvr>
                                        <p:cTn id="34" dur="500"/>
                                        <p:tgtEl>
                                          <p:spTgt spid="8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91"/>
                                        </p:tgtEl>
                                        <p:attrNameLst>
                                          <p:attrName>style.visibility</p:attrName>
                                        </p:attrNameLst>
                                      </p:cBhvr>
                                      <p:to>
                                        <p:strVal val="visible"/>
                                      </p:to>
                                    </p:set>
                                    <p:anim calcmode="lin" valueType="num">
                                      <p:cBhvr>
                                        <p:cTn id="37" dur="500" fill="hold"/>
                                        <p:tgtEl>
                                          <p:spTgt spid="91"/>
                                        </p:tgtEl>
                                        <p:attrNameLst>
                                          <p:attrName>ppt_w</p:attrName>
                                        </p:attrNameLst>
                                      </p:cBhvr>
                                      <p:tavLst>
                                        <p:tav tm="0">
                                          <p:val>
                                            <p:fltVal val="0"/>
                                          </p:val>
                                        </p:tav>
                                        <p:tav tm="100000">
                                          <p:val>
                                            <p:strVal val="#ppt_w"/>
                                          </p:val>
                                        </p:tav>
                                      </p:tavLst>
                                    </p:anim>
                                    <p:anim calcmode="lin" valueType="num">
                                      <p:cBhvr>
                                        <p:cTn id="38" dur="500" fill="hold"/>
                                        <p:tgtEl>
                                          <p:spTgt spid="91"/>
                                        </p:tgtEl>
                                        <p:attrNameLst>
                                          <p:attrName>ppt_h</p:attrName>
                                        </p:attrNameLst>
                                      </p:cBhvr>
                                      <p:tavLst>
                                        <p:tav tm="0">
                                          <p:val>
                                            <p:fltVal val="0"/>
                                          </p:val>
                                        </p:tav>
                                        <p:tav tm="100000">
                                          <p:val>
                                            <p:strVal val="#ppt_h"/>
                                          </p:val>
                                        </p:tav>
                                      </p:tavLst>
                                    </p:anim>
                                    <p:animEffect transition="in" filter="fade">
                                      <p:cBhvr>
                                        <p:cTn id="39" dur="500"/>
                                        <p:tgtEl>
                                          <p:spTgt spid="91"/>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92"/>
                                        </p:tgtEl>
                                        <p:attrNameLst>
                                          <p:attrName>style.visibility</p:attrName>
                                        </p:attrNameLst>
                                      </p:cBhvr>
                                      <p:to>
                                        <p:strVal val="visible"/>
                                      </p:to>
                                    </p:set>
                                    <p:anim calcmode="lin" valueType="num">
                                      <p:cBhvr>
                                        <p:cTn id="42" dur="500" fill="hold"/>
                                        <p:tgtEl>
                                          <p:spTgt spid="92"/>
                                        </p:tgtEl>
                                        <p:attrNameLst>
                                          <p:attrName>ppt_w</p:attrName>
                                        </p:attrNameLst>
                                      </p:cBhvr>
                                      <p:tavLst>
                                        <p:tav tm="0">
                                          <p:val>
                                            <p:fltVal val="0"/>
                                          </p:val>
                                        </p:tav>
                                        <p:tav tm="100000">
                                          <p:val>
                                            <p:strVal val="#ppt_w"/>
                                          </p:val>
                                        </p:tav>
                                      </p:tavLst>
                                    </p:anim>
                                    <p:anim calcmode="lin" valueType="num">
                                      <p:cBhvr>
                                        <p:cTn id="43" dur="500" fill="hold"/>
                                        <p:tgtEl>
                                          <p:spTgt spid="92"/>
                                        </p:tgtEl>
                                        <p:attrNameLst>
                                          <p:attrName>ppt_h</p:attrName>
                                        </p:attrNameLst>
                                      </p:cBhvr>
                                      <p:tavLst>
                                        <p:tav tm="0">
                                          <p:val>
                                            <p:fltVal val="0"/>
                                          </p:val>
                                        </p:tav>
                                        <p:tav tm="100000">
                                          <p:val>
                                            <p:strVal val="#ppt_h"/>
                                          </p:val>
                                        </p:tav>
                                      </p:tavLst>
                                    </p:anim>
                                    <p:animEffect transition="in" filter="fade">
                                      <p:cBhvr>
                                        <p:cTn id="44" dur="500"/>
                                        <p:tgtEl>
                                          <p:spTgt spid="92"/>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3"/>
                                        </p:tgtEl>
                                        <p:attrNameLst>
                                          <p:attrName>style.visibility</p:attrName>
                                        </p:attrNameLst>
                                      </p:cBhvr>
                                      <p:to>
                                        <p:strVal val="visible"/>
                                      </p:to>
                                    </p:set>
                                    <p:anim calcmode="lin" valueType="num">
                                      <p:cBhvr>
                                        <p:cTn id="52" dur="500" fill="hold"/>
                                        <p:tgtEl>
                                          <p:spTgt spid="93"/>
                                        </p:tgtEl>
                                        <p:attrNameLst>
                                          <p:attrName>ppt_w</p:attrName>
                                        </p:attrNameLst>
                                      </p:cBhvr>
                                      <p:tavLst>
                                        <p:tav tm="0">
                                          <p:val>
                                            <p:fltVal val="0"/>
                                          </p:val>
                                        </p:tav>
                                        <p:tav tm="100000">
                                          <p:val>
                                            <p:strVal val="#ppt_w"/>
                                          </p:val>
                                        </p:tav>
                                      </p:tavLst>
                                    </p:anim>
                                    <p:anim calcmode="lin" valueType="num">
                                      <p:cBhvr>
                                        <p:cTn id="53" dur="500" fill="hold"/>
                                        <p:tgtEl>
                                          <p:spTgt spid="93"/>
                                        </p:tgtEl>
                                        <p:attrNameLst>
                                          <p:attrName>ppt_h</p:attrName>
                                        </p:attrNameLst>
                                      </p:cBhvr>
                                      <p:tavLst>
                                        <p:tav tm="0">
                                          <p:val>
                                            <p:fltVal val="0"/>
                                          </p:val>
                                        </p:tav>
                                        <p:tav tm="100000">
                                          <p:val>
                                            <p:strVal val="#ppt_h"/>
                                          </p:val>
                                        </p:tav>
                                      </p:tavLst>
                                    </p:anim>
                                    <p:animEffect transition="in" filter="fade">
                                      <p:cBhvr>
                                        <p:cTn id="54" dur="500"/>
                                        <p:tgtEl>
                                          <p:spTgt spid="93"/>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4"/>
                                        </p:tgtEl>
                                        <p:attrNameLst>
                                          <p:attrName>style.visibility</p:attrName>
                                        </p:attrNameLst>
                                      </p:cBhvr>
                                      <p:to>
                                        <p:strVal val="visible"/>
                                      </p:to>
                                    </p:set>
                                    <p:anim calcmode="lin" valueType="num">
                                      <p:cBhvr>
                                        <p:cTn id="57" dur="500" fill="hold"/>
                                        <p:tgtEl>
                                          <p:spTgt spid="94"/>
                                        </p:tgtEl>
                                        <p:attrNameLst>
                                          <p:attrName>ppt_w</p:attrName>
                                        </p:attrNameLst>
                                      </p:cBhvr>
                                      <p:tavLst>
                                        <p:tav tm="0">
                                          <p:val>
                                            <p:fltVal val="0"/>
                                          </p:val>
                                        </p:tav>
                                        <p:tav tm="100000">
                                          <p:val>
                                            <p:strVal val="#ppt_w"/>
                                          </p:val>
                                        </p:tav>
                                      </p:tavLst>
                                    </p:anim>
                                    <p:anim calcmode="lin" valueType="num">
                                      <p:cBhvr>
                                        <p:cTn id="58" dur="500" fill="hold"/>
                                        <p:tgtEl>
                                          <p:spTgt spid="94"/>
                                        </p:tgtEl>
                                        <p:attrNameLst>
                                          <p:attrName>ppt_h</p:attrName>
                                        </p:attrNameLst>
                                      </p:cBhvr>
                                      <p:tavLst>
                                        <p:tav tm="0">
                                          <p:val>
                                            <p:fltVal val="0"/>
                                          </p:val>
                                        </p:tav>
                                        <p:tav tm="100000">
                                          <p:val>
                                            <p:strVal val="#ppt_h"/>
                                          </p:val>
                                        </p:tav>
                                      </p:tavLst>
                                    </p:anim>
                                    <p:animEffect transition="in" filter="fade">
                                      <p:cBhvr>
                                        <p:cTn id="59" dur="500"/>
                                        <p:tgtEl>
                                          <p:spTgt spid="94"/>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95"/>
                                        </p:tgtEl>
                                        <p:attrNameLst>
                                          <p:attrName>style.visibility</p:attrName>
                                        </p:attrNameLst>
                                      </p:cBhvr>
                                      <p:to>
                                        <p:strVal val="visible"/>
                                      </p:to>
                                    </p:set>
                                    <p:anim calcmode="lin" valueType="num">
                                      <p:cBhvr>
                                        <p:cTn id="62" dur="500" fill="hold"/>
                                        <p:tgtEl>
                                          <p:spTgt spid="95"/>
                                        </p:tgtEl>
                                        <p:attrNameLst>
                                          <p:attrName>ppt_w</p:attrName>
                                        </p:attrNameLst>
                                      </p:cBhvr>
                                      <p:tavLst>
                                        <p:tav tm="0">
                                          <p:val>
                                            <p:fltVal val="0"/>
                                          </p:val>
                                        </p:tav>
                                        <p:tav tm="100000">
                                          <p:val>
                                            <p:strVal val="#ppt_w"/>
                                          </p:val>
                                        </p:tav>
                                      </p:tavLst>
                                    </p:anim>
                                    <p:anim calcmode="lin" valueType="num">
                                      <p:cBhvr>
                                        <p:cTn id="63" dur="500" fill="hold"/>
                                        <p:tgtEl>
                                          <p:spTgt spid="95"/>
                                        </p:tgtEl>
                                        <p:attrNameLst>
                                          <p:attrName>ppt_h</p:attrName>
                                        </p:attrNameLst>
                                      </p:cBhvr>
                                      <p:tavLst>
                                        <p:tav tm="0">
                                          <p:val>
                                            <p:fltVal val="0"/>
                                          </p:val>
                                        </p:tav>
                                        <p:tav tm="100000">
                                          <p:val>
                                            <p:strVal val="#ppt_h"/>
                                          </p:val>
                                        </p:tav>
                                      </p:tavLst>
                                    </p:anim>
                                    <p:animEffect transition="in" filter="fade">
                                      <p:cBhvr>
                                        <p:cTn id="64" dur="500"/>
                                        <p:tgtEl>
                                          <p:spTgt spid="95"/>
                                        </p:tgtEl>
                                      </p:cBhvr>
                                    </p:animEffect>
                                  </p:childTnLst>
                                </p:cTn>
                              </p:par>
                            </p:childTnLst>
                          </p:cTn>
                        </p:par>
                        <p:par>
                          <p:cTn id="65" fill="hold">
                            <p:stCondLst>
                              <p:cond delay="500"/>
                            </p:stCondLst>
                            <p:childTnLst>
                              <p:par>
                                <p:cTn id="66" presetID="53" presetClass="entr" presetSubtype="16" fill="hold" grpId="0" nodeType="afterEffect">
                                  <p:stCondLst>
                                    <p:cond delay="0"/>
                                  </p:stCondLst>
                                  <p:iterate type="lt">
                                    <p:tmPct val="10000"/>
                                  </p:iterate>
                                  <p:childTnLst>
                                    <p:set>
                                      <p:cBhvr>
                                        <p:cTn id="67" dur="1" fill="hold">
                                          <p:stCondLst>
                                            <p:cond delay="0"/>
                                          </p:stCondLst>
                                        </p:cTn>
                                        <p:tgtEl>
                                          <p:spTgt spid="7"/>
                                        </p:tgtEl>
                                        <p:attrNameLst>
                                          <p:attrName>style.visibility</p:attrName>
                                        </p:attrNameLst>
                                      </p:cBhvr>
                                      <p:to>
                                        <p:strVal val="visible"/>
                                      </p:to>
                                    </p:set>
                                    <p:anim calcmode="lin" valueType="num">
                                      <p:cBhvr>
                                        <p:cTn id="68" dur="500" fill="hold"/>
                                        <p:tgtEl>
                                          <p:spTgt spid="7"/>
                                        </p:tgtEl>
                                        <p:attrNameLst>
                                          <p:attrName>ppt_w</p:attrName>
                                        </p:attrNameLst>
                                      </p:cBhvr>
                                      <p:tavLst>
                                        <p:tav tm="0">
                                          <p:val>
                                            <p:fltVal val="0"/>
                                          </p:val>
                                        </p:tav>
                                        <p:tav tm="100000">
                                          <p:val>
                                            <p:strVal val="#ppt_w"/>
                                          </p:val>
                                        </p:tav>
                                      </p:tavLst>
                                    </p:anim>
                                    <p:anim calcmode="lin" valueType="num">
                                      <p:cBhvr>
                                        <p:cTn id="69" dur="500" fill="hold"/>
                                        <p:tgtEl>
                                          <p:spTgt spid="7"/>
                                        </p:tgtEl>
                                        <p:attrNameLst>
                                          <p:attrName>ppt_h</p:attrName>
                                        </p:attrNameLst>
                                      </p:cBhvr>
                                      <p:tavLst>
                                        <p:tav tm="0">
                                          <p:val>
                                            <p:fltVal val="0"/>
                                          </p:val>
                                        </p:tav>
                                        <p:tav tm="100000">
                                          <p:val>
                                            <p:strVal val="#ppt_h"/>
                                          </p:val>
                                        </p:tav>
                                      </p:tavLst>
                                    </p:anim>
                                    <p:animEffect transition="in" filter="fade">
                                      <p:cBhvr>
                                        <p:cTn id="70" dur="500"/>
                                        <p:tgtEl>
                                          <p:spTgt spid="7"/>
                                        </p:tgtEl>
                                      </p:cBhvr>
                                    </p:animEffect>
                                  </p:childTnLst>
                                </p:cTn>
                              </p:par>
                            </p:childTnLst>
                          </p:cTn>
                        </p:par>
                        <p:par>
                          <p:cTn id="71" fill="hold">
                            <p:stCondLst>
                              <p:cond delay="800"/>
                            </p:stCondLst>
                            <p:childTnLst>
                              <p:par>
                                <p:cTn id="72" presetID="22" presetClass="entr" presetSubtype="4" fill="hold" grpId="0" nodeType="after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wipe(down)">
                                      <p:cBhvr>
                                        <p:cTn id="7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71" grpId="0" animBg="1"/>
      <p:bldP spid="85" grpId="0" animBg="1"/>
      <p:bldP spid="86" grpId="0" animBg="1"/>
      <p:bldP spid="88" grpId="0" animBg="1"/>
      <p:bldP spid="89" grpId="0" animBg="1"/>
      <p:bldP spid="91" grpId="0" animBg="1"/>
      <p:bldP spid="92" grpId="0" animBg="1"/>
      <p:bldP spid="4" grpId="0"/>
      <p:bldP spid="93" grpId="0"/>
      <p:bldP spid="94" grpId="0"/>
      <p:bldP spid="95" grpId="0"/>
      <p:bldP spid="20"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6" name="直接连接符 135"/>
          <p:cNvCxnSpPr/>
          <p:nvPr/>
        </p:nvCxnSpPr>
        <p:spPr>
          <a:xfrm>
            <a:off x="1661359" y="1052062"/>
            <a:ext cx="9685166" cy="1597"/>
          </a:xfrm>
          <a:prstGeom prst="line">
            <a:avLst/>
          </a:prstGeom>
          <a:ln w="19050">
            <a:solidFill>
              <a:schemeClr val="bg2">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37" name="组合 136"/>
          <p:cNvGrpSpPr/>
          <p:nvPr/>
        </p:nvGrpSpPr>
        <p:grpSpPr>
          <a:xfrm>
            <a:off x="567138" y="369630"/>
            <a:ext cx="942567" cy="804941"/>
            <a:chOff x="-232427" y="-283585"/>
            <a:chExt cx="2596386" cy="2217283"/>
          </a:xfrm>
        </p:grpSpPr>
        <p:sp>
          <p:nvSpPr>
            <p:cNvPr id="138" name="椭圆 137"/>
            <p:cNvSpPr/>
            <p:nvPr/>
          </p:nvSpPr>
          <p:spPr>
            <a:xfrm>
              <a:off x="-232427" y="-181291"/>
              <a:ext cx="942567" cy="942567"/>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dirty="0">
                <a:cs typeface="+mn-ea"/>
                <a:sym typeface="+mn-lt"/>
              </a:endParaRPr>
            </a:p>
          </p:txBody>
        </p:sp>
        <p:sp>
          <p:nvSpPr>
            <p:cNvPr id="139" name="椭圆 138"/>
            <p:cNvSpPr/>
            <p:nvPr/>
          </p:nvSpPr>
          <p:spPr>
            <a:xfrm>
              <a:off x="1360810" y="855446"/>
              <a:ext cx="927953" cy="927953"/>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cs typeface="+mn-ea"/>
                <a:sym typeface="+mn-lt"/>
              </a:endParaRPr>
            </a:p>
          </p:txBody>
        </p:sp>
        <p:sp>
          <p:nvSpPr>
            <p:cNvPr id="140" name="椭圆 139"/>
            <p:cNvSpPr/>
            <p:nvPr/>
          </p:nvSpPr>
          <p:spPr>
            <a:xfrm>
              <a:off x="308145" y="808463"/>
              <a:ext cx="1125235" cy="1125235"/>
            </a:xfrm>
            <a:prstGeom prst="ellipse">
              <a:avLst/>
            </a:prstGeom>
            <a:gradFill flip="none" rotWithShape="1">
              <a:gsLst>
                <a:gs pos="0">
                  <a:schemeClr val="bg1"/>
                </a:gs>
                <a:gs pos="36000">
                  <a:schemeClr val="bg1"/>
                </a:gs>
                <a:gs pos="100000">
                  <a:srgbClr val="C7C7C7"/>
                </a:gs>
              </a:gsLst>
              <a:lin ang="13500000" scaled="1"/>
              <a:tileRect/>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cs typeface="+mn-ea"/>
                <a:sym typeface="+mn-lt"/>
              </a:endParaRPr>
            </a:p>
          </p:txBody>
        </p:sp>
        <p:sp>
          <p:nvSpPr>
            <p:cNvPr id="141" name="椭圆 140"/>
            <p:cNvSpPr/>
            <p:nvPr/>
          </p:nvSpPr>
          <p:spPr>
            <a:xfrm>
              <a:off x="166801" y="-283585"/>
              <a:ext cx="2089723" cy="2089721"/>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2032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cs typeface="+mn-ea"/>
                <a:sym typeface="+mn-lt"/>
              </a:endParaRPr>
            </a:p>
          </p:txBody>
        </p:sp>
        <p:sp>
          <p:nvSpPr>
            <p:cNvPr id="142" name="文本框 17"/>
            <p:cNvSpPr txBox="1"/>
            <p:nvPr/>
          </p:nvSpPr>
          <p:spPr>
            <a:xfrm>
              <a:off x="131421" y="168317"/>
              <a:ext cx="2125103" cy="1271698"/>
            </a:xfrm>
            <a:prstGeom prst="rect">
              <a:avLst/>
            </a:prstGeom>
            <a:noFill/>
          </p:spPr>
          <p:txBody>
            <a:bodyPr wrap="square" rtlCol="0">
              <a:spAutoFit/>
            </a:bodyPr>
            <a:lstStyle/>
            <a:p>
              <a:pPr algn="ctr"/>
              <a:r>
                <a:rPr lang="en-US" altLang="zh-CN" sz="2400" b="1" dirty="0">
                  <a:solidFill>
                    <a:schemeClr val="accent1"/>
                  </a:solidFill>
                  <a:cs typeface="+mn-ea"/>
                  <a:sym typeface="+mn-lt"/>
                </a:rPr>
                <a:t>1</a:t>
              </a:r>
              <a:endParaRPr lang="zh-CN" altLang="en-US" sz="3200" b="1" dirty="0">
                <a:solidFill>
                  <a:schemeClr val="accent1"/>
                </a:solidFill>
                <a:cs typeface="+mn-ea"/>
                <a:sym typeface="+mn-lt"/>
              </a:endParaRPr>
            </a:p>
          </p:txBody>
        </p:sp>
        <p:sp>
          <p:nvSpPr>
            <p:cNvPr id="143" name="椭圆 142"/>
            <p:cNvSpPr/>
            <p:nvPr/>
          </p:nvSpPr>
          <p:spPr>
            <a:xfrm>
              <a:off x="2149085" y="-283585"/>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cs typeface="+mn-ea"/>
                <a:sym typeface="+mn-lt"/>
              </a:endParaRPr>
            </a:p>
          </p:txBody>
        </p:sp>
        <p:sp>
          <p:nvSpPr>
            <p:cNvPr id="144" name="椭圆 143"/>
            <p:cNvSpPr/>
            <p:nvPr/>
          </p:nvSpPr>
          <p:spPr>
            <a:xfrm>
              <a:off x="23983" y="1333840"/>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cs typeface="+mn-ea"/>
                <a:sym typeface="+mn-lt"/>
              </a:endParaRPr>
            </a:p>
          </p:txBody>
        </p:sp>
      </p:grpSp>
      <p:sp>
        <p:nvSpPr>
          <p:cNvPr id="53" name="标题 1"/>
          <p:cNvSpPr txBox="1"/>
          <p:nvPr/>
        </p:nvSpPr>
        <p:spPr>
          <a:xfrm>
            <a:off x="2065854" y="428541"/>
            <a:ext cx="6911141" cy="683927"/>
          </a:xfrm>
          <a:prstGeom prst="rect">
            <a:avLst/>
          </a:prstGeom>
        </p:spPr>
        <p:txBody>
          <a:bodyPr>
            <a:normAutofit/>
          </a:bodyPr>
          <a:lstStyle>
            <a:lvl1pPr algn="ctr" defTabSz="914400" rtl="0" eaLnBrk="1" latinLnBrk="0" hangingPunct="1">
              <a:lnSpc>
                <a:spcPct val="90000"/>
              </a:lnSpc>
              <a:spcBef>
                <a:spcPct val="0"/>
              </a:spcBef>
              <a:buNone/>
              <a:defRPr sz="3600" b="0" kern="1200">
                <a:solidFill>
                  <a:schemeClr val="bg1">
                    <a:lumMod val="50000"/>
                  </a:schemeClr>
                </a:solidFill>
                <a:effectLst/>
                <a:latin typeface="+mj-ea"/>
                <a:ea typeface="+mj-ea"/>
                <a:cs typeface="+mj-cs"/>
              </a:defRPr>
            </a:lvl1pPr>
          </a:lstStyle>
          <a:p>
            <a:pPr algn="l"/>
            <a:r>
              <a:rPr lang="zh-CN" altLang="en-US" sz="3300" dirty="0">
                <a:cs typeface="+mn-ea"/>
                <a:sym typeface="+mn-lt"/>
              </a:rPr>
              <a:t>任 务 完 成 情 况</a:t>
            </a:r>
            <a:endParaRPr lang="en-US" altLang="zh-CN" sz="3300" dirty="0">
              <a:cs typeface="+mn-ea"/>
              <a:sym typeface="+mn-lt"/>
            </a:endParaRPr>
          </a:p>
        </p:txBody>
      </p:sp>
      <p:sp>
        <p:nvSpPr>
          <p:cNvPr id="16" name="Rectangle 3"/>
          <p:cNvSpPr txBox="1">
            <a:spLocks noChangeArrowheads="1"/>
          </p:cNvSpPr>
          <p:nvPr/>
        </p:nvSpPr>
        <p:spPr>
          <a:xfrm>
            <a:off x="323850" y="1484313"/>
            <a:ext cx="11693979" cy="48244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0"/>
              </a:lnSpc>
              <a:buFont typeface="Wingdings" panose="05000000000000000000" pitchFamily="2" charset="2"/>
              <a:buNone/>
            </a:pPr>
            <a:r>
              <a:rPr lang="zh-CN" altLang="en-US" sz="3200" b="1" dirty="0">
                <a:solidFill>
                  <a:schemeClr val="accent5">
                    <a:lumMod val="60000"/>
                    <a:lumOff val="40000"/>
                  </a:schemeClr>
                </a:solidFill>
              </a:rPr>
              <a:t>2、任务完成情况及工作效率</a:t>
            </a:r>
          </a:p>
          <a:p>
            <a:pPr>
              <a:lnSpc>
                <a:spcPct val="200000"/>
              </a:lnSpc>
            </a:pPr>
            <a:r>
              <a:rPr lang="zh-CN" altLang="en-US" sz="2500" dirty="0">
                <a:solidFill>
                  <a:schemeClr val="accent5">
                    <a:lumMod val="60000"/>
                    <a:lumOff val="40000"/>
                  </a:schemeClr>
                </a:solidFill>
              </a:rPr>
              <a:t>中心各组、江门中微子实验的零活共计</a:t>
            </a:r>
            <a:r>
              <a:rPr lang="en-US" altLang="zh-CN" sz="2500" dirty="0">
                <a:solidFill>
                  <a:schemeClr val="accent5">
                    <a:lumMod val="60000"/>
                    <a:lumOff val="40000"/>
                  </a:schemeClr>
                </a:solidFill>
              </a:rPr>
              <a:t>1000</a:t>
            </a:r>
            <a:r>
              <a:rPr lang="zh-CN" altLang="en-US" sz="2500" dirty="0">
                <a:solidFill>
                  <a:schemeClr val="accent5">
                    <a:lumMod val="60000"/>
                    <a:lumOff val="40000"/>
                  </a:schemeClr>
                </a:solidFill>
              </a:rPr>
              <a:t>余件套。</a:t>
            </a:r>
            <a:endParaRPr lang="en-US" altLang="zh-CN" sz="2500" dirty="0">
              <a:solidFill>
                <a:schemeClr val="accent5">
                  <a:lumMod val="60000"/>
                  <a:lumOff val="40000"/>
                </a:schemeClr>
              </a:solidFill>
            </a:endParaRPr>
          </a:p>
          <a:p>
            <a:pPr>
              <a:lnSpc>
                <a:spcPct val="200000"/>
              </a:lnSpc>
            </a:pPr>
            <a:r>
              <a:rPr lang="zh-CN" altLang="en-US" sz="2500" dirty="0">
                <a:solidFill>
                  <a:schemeClr val="accent5">
                    <a:lumMod val="60000"/>
                    <a:lumOff val="40000"/>
                  </a:schemeClr>
                </a:solidFill>
              </a:rPr>
              <a:t>参加</a:t>
            </a:r>
            <a:r>
              <a:rPr lang="en-US" altLang="zh-CN" sz="2500" dirty="0">
                <a:solidFill>
                  <a:schemeClr val="accent5">
                    <a:lumMod val="60000"/>
                    <a:lumOff val="40000"/>
                  </a:schemeClr>
                </a:solidFill>
              </a:rPr>
              <a:t>JUNO</a:t>
            </a:r>
            <a:r>
              <a:rPr lang="zh-CN" altLang="en-US" sz="2500" dirty="0">
                <a:solidFill>
                  <a:schemeClr val="accent5">
                    <a:lumMod val="60000"/>
                    <a:lumOff val="40000"/>
                  </a:schemeClr>
                </a:solidFill>
              </a:rPr>
              <a:t>项目，完成“</a:t>
            </a:r>
            <a:r>
              <a:rPr lang="en-US" altLang="zh-CN" sz="2500" dirty="0">
                <a:solidFill>
                  <a:schemeClr val="accent5">
                    <a:lumMod val="60000"/>
                    <a:lumOff val="40000"/>
                  </a:schemeClr>
                </a:solidFill>
              </a:rPr>
              <a:t>PMT</a:t>
            </a:r>
            <a:r>
              <a:rPr lang="zh-CN" altLang="en-US" sz="2500" dirty="0">
                <a:solidFill>
                  <a:schemeClr val="accent5">
                    <a:lumMod val="60000"/>
                    <a:lumOff val="40000"/>
                  </a:schemeClr>
                </a:solidFill>
              </a:rPr>
              <a:t>测试与防护”系统的相关试验测试、驻场以及相关会议纪要和技术资料的归纳整理工作。</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7"/>
                                        </p:tgtEl>
                                        <p:attrNameLst>
                                          <p:attrName>style.visibility</p:attrName>
                                        </p:attrNameLst>
                                      </p:cBhvr>
                                      <p:to>
                                        <p:strVal val="visible"/>
                                      </p:to>
                                    </p:set>
                                    <p:anim calcmode="lin" valueType="num">
                                      <p:cBhvr additive="base">
                                        <p:cTn id="7" dur="500" fill="hold"/>
                                        <p:tgtEl>
                                          <p:spTgt spid="137"/>
                                        </p:tgtEl>
                                        <p:attrNameLst>
                                          <p:attrName>ppt_x</p:attrName>
                                        </p:attrNameLst>
                                      </p:cBhvr>
                                      <p:tavLst>
                                        <p:tav tm="0">
                                          <p:val>
                                            <p:strVal val="#ppt_x"/>
                                          </p:val>
                                        </p:tav>
                                        <p:tav tm="100000">
                                          <p:val>
                                            <p:strVal val="#ppt_x"/>
                                          </p:val>
                                        </p:tav>
                                      </p:tavLst>
                                    </p:anim>
                                    <p:anim calcmode="lin" valueType="num">
                                      <p:cBhvr additive="base">
                                        <p:cTn id="8" dur="500" fill="hold"/>
                                        <p:tgtEl>
                                          <p:spTgt spid="13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ppt_x"/>
                                          </p:val>
                                        </p:tav>
                                        <p:tav tm="100000">
                                          <p:val>
                                            <p:strVal val="#ppt_x"/>
                                          </p:val>
                                        </p:tav>
                                      </p:tavLst>
                                    </p:anim>
                                    <p:anim calcmode="lin" valueType="num">
                                      <p:cBhvr additive="base">
                                        <p:cTn id="12" dur="500" fill="hold"/>
                                        <p:tgtEl>
                                          <p:spTgt spid="13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500" fill="hold"/>
                                        <p:tgtEl>
                                          <p:spTgt spid="53"/>
                                        </p:tgtEl>
                                        <p:attrNameLst>
                                          <p:attrName>ppt_x</p:attrName>
                                        </p:attrNameLst>
                                      </p:cBhvr>
                                      <p:tavLst>
                                        <p:tav tm="0">
                                          <p:val>
                                            <p:strVal val="#ppt_x"/>
                                          </p:val>
                                        </p:tav>
                                        <p:tav tm="100000">
                                          <p:val>
                                            <p:strVal val="#ppt_x"/>
                                          </p:val>
                                        </p:tav>
                                      </p:tavLst>
                                    </p:anim>
                                    <p:anim calcmode="lin" valueType="num">
                                      <p:cBhvr additive="base">
                                        <p:cTn id="16"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6" name="直接连接符 135"/>
          <p:cNvCxnSpPr/>
          <p:nvPr/>
        </p:nvCxnSpPr>
        <p:spPr>
          <a:xfrm>
            <a:off x="1661359" y="1052062"/>
            <a:ext cx="9685166" cy="1597"/>
          </a:xfrm>
          <a:prstGeom prst="line">
            <a:avLst/>
          </a:prstGeom>
          <a:ln w="19050">
            <a:solidFill>
              <a:schemeClr val="bg2">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37" name="组合 136"/>
          <p:cNvGrpSpPr/>
          <p:nvPr/>
        </p:nvGrpSpPr>
        <p:grpSpPr>
          <a:xfrm>
            <a:off x="567138" y="369630"/>
            <a:ext cx="942567" cy="804941"/>
            <a:chOff x="-232427" y="-283585"/>
            <a:chExt cx="2596386" cy="2217283"/>
          </a:xfrm>
        </p:grpSpPr>
        <p:sp>
          <p:nvSpPr>
            <p:cNvPr id="138" name="椭圆 137"/>
            <p:cNvSpPr/>
            <p:nvPr/>
          </p:nvSpPr>
          <p:spPr>
            <a:xfrm>
              <a:off x="-232427" y="-181291"/>
              <a:ext cx="942567" cy="942567"/>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dirty="0">
                <a:cs typeface="+mn-ea"/>
                <a:sym typeface="+mn-lt"/>
              </a:endParaRPr>
            </a:p>
          </p:txBody>
        </p:sp>
        <p:sp>
          <p:nvSpPr>
            <p:cNvPr id="139" name="椭圆 138"/>
            <p:cNvSpPr/>
            <p:nvPr/>
          </p:nvSpPr>
          <p:spPr>
            <a:xfrm>
              <a:off x="1360810" y="855446"/>
              <a:ext cx="927953" cy="927953"/>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cs typeface="+mn-ea"/>
                <a:sym typeface="+mn-lt"/>
              </a:endParaRPr>
            </a:p>
          </p:txBody>
        </p:sp>
        <p:sp>
          <p:nvSpPr>
            <p:cNvPr id="140" name="椭圆 139"/>
            <p:cNvSpPr/>
            <p:nvPr/>
          </p:nvSpPr>
          <p:spPr>
            <a:xfrm>
              <a:off x="308145" y="808463"/>
              <a:ext cx="1125235" cy="1125235"/>
            </a:xfrm>
            <a:prstGeom prst="ellipse">
              <a:avLst/>
            </a:prstGeom>
            <a:gradFill flip="none" rotWithShape="1">
              <a:gsLst>
                <a:gs pos="0">
                  <a:schemeClr val="bg1"/>
                </a:gs>
                <a:gs pos="36000">
                  <a:schemeClr val="bg1"/>
                </a:gs>
                <a:gs pos="100000">
                  <a:srgbClr val="C7C7C7"/>
                </a:gs>
              </a:gsLst>
              <a:lin ang="13500000" scaled="1"/>
              <a:tileRect/>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cs typeface="+mn-ea"/>
                <a:sym typeface="+mn-lt"/>
              </a:endParaRPr>
            </a:p>
          </p:txBody>
        </p:sp>
        <p:sp>
          <p:nvSpPr>
            <p:cNvPr id="141" name="椭圆 140"/>
            <p:cNvSpPr/>
            <p:nvPr/>
          </p:nvSpPr>
          <p:spPr>
            <a:xfrm>
              <a:off x="166801" y="-283585"/>
              <a:ext cx="2089723" cy="2089721"/>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2032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cs typeface="+mn-ea"/>
                <a:sym typeface="+mn-lt"/>
              </a:endParaRPr>
            </a:p>
          </p:txBody>
        </p:sp>
        <p:sp>
          <p:nvSpPr>
            <p:cNvPr id="142" name="文本框 17"/>
            <p:cNvSpPr txBox="1"/>
            <p:nvPr/>
          </p:nvSpPr>
          <p:spPr>
            <a:xfrm>
              <a:off x="131421" y="168317"/>
              <a:ext cx="2125103" cy="1271698"/>
            </a:xfrm>
            <a:prstGeom prst="rect">
              <a:avLst/>
            </a:prstGeom>
            <a:noFill/>
          </p:spPr>
          <p:txBody>
            <a:bodyPr wrap="square" rtlCol="0">
              <a:spAutoFit/>
            </a:bodyPr>
            <a:lstStyle/>
            <a:p>
              <a:pPr algn="ctr"/>
              <a:r>
                <a:rPr lang="en-US" altLang="zh-CN" sz="2400" b="1" dirty="0">
                  <a:solidFill>
                    <a:schemeClr val="accent1"/>
                  </a:solidFill>
                  <a:cs typeface="+mn-ea"/>
                  <a:sym typeface="+mn-lt"/>
                </a:rPr>
                <a:t>2</a:t>
              </a:r>
              <a:endParaRPr lang="zh-CN" altLang="en-US" sz="3200" b="1" dirty="0">
                <a:solidFill>
                  <a:schemeClr val="accent1"/>
                </a:solidFill>
                <a:cs typeface="+mn-ea"/>
                <a:sym typeface="+mn-lt"/>
              </a:endParaRPr>
            </a:p>
          </p:txBody>
        </p:sp>
        <p:sp>
          <p:nvSpPr>
            <p:cNvPr id="143" name="椭圆 142"/>
            <p:cNvSpPr/>
            <p:nvPr/>
          </p:nvSpPr>
          <p:spPr>
            <a:xfrm>
              <a:off x="2149085" y="-283585"/>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cs typeface="+mn-ea"/>
                <a:sym typeface="+mn-lt"/>
              </a:endParaRPr>
            </a:p>
          </p:txBody>
        </p:sp>
        <p:sp>
          <p:nvSpPr>
            <p:cNvPr id="144" name="椭圆 143"/>
            <p:cNvSpPr/>
            <p:nvPr/>
          </p:nvSpPr>
          <p:spPr>
            <a:xfrm>
              <a:off x="23983" y="1333840"/>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cs typeface="+mn-ea"/>
                <a:sym typeface="+mn-lt"/>
              </a:endParaRPr>
            </a:p>
          </p:txBody>
        </p:sp>
      </p:grpSp>
      <p:sp>
        <p:nvSpPr>
          <p:cNvPr id="146" name="标题 1"/>
          <p:cNvSpPr txBox="1"/>
          <p:nvPr/>
        </p:nvSpPr>
        <p:spPr>
          <a:xfrm>
            <a:off x="10318678" y="635290"/>
            <a:ext cx="1046898" cy="683927"/>
          </a:xfrm>
          <a:prstGeom prst="rect">
            <a:avLst/>
          </a:prstGeom>
        </p:spPr>
        <p:txBody>
          <a:bodyPr>
            <a:normAutofit/>
          </a:bodyPr>
          <a:lstStyle>
            <a:lvl1pPr algn="ctr" defTabSz="914400" rtl="0" eaLnBrk="1" latinLnBrk="0" hangingPunct="1">
              <a:lnSpc>
                <a:spcPct val="90000"/>
              </a:lnSpc>
              <a:spcBef>
                <a:spcPct val="0"/>
              </a:spcBef>
              <a:buNone/>
              <a:defRPr sz="3600" b="0" kern="1200">
                <a:solidFill>
                  <a:schemeClr val="bg1">
                    <a:lumMod val="50000"/>
                  </a:schemeClr>
                </a:solidFill>
                <a:effectLst/>
                <a:latin typeface="+mj-ea"/>
                <a:ea typeface="+mj-ea"/>
                <a:cs typeface="+mj-cs"/>
              </a:defRPr>
            </a:lvl1pPr>
          </a:lstStyle>
          <a:p>
            <a:pPr algn="l"/>
            <a:r>
              <a:rPr lang="en-US" altLang="zh-CN" sz="1800" dirty="0">
                <a:solidFill>
                  <a:schemeClr val="bg2"/>
                </a:solidFill>
                <a:latin typeface="+mn-lt"/>
                <a:ea typeface="+mn-ea"/>
                <a:cs typeface="+mn-ea"/>
                <a:sym typeface="+mn-lt"/>
              </a:rPr>
              <a:t>LOGO</a:t>
            </a:r>
          </a:p>
        </p:txBody>
      </p:sp>
      <p:sp>
        <p:nvSpPr>
          <p:cNvPr id="53" name="标题 1"/>
          <p:cNvSpPr txBox="1"/>
          <p:nvPr/>
        </p:nvSpPr>
        <p:spPr>
          <a:xfrm>
            <a:off x="2065854" y="428541"/>
            <a:ext cx="6911141" cy="683927"/>
          </a:xfrm>
          <a:prstGeom prst="rect">
            <a:avLst/>
          </a:prstGeom>
        </p:spPr>
        <p:txBody>
          <a:bodyPr>
            <a:normAutofit/>
          </a:bodyPr>
          <a:lstStyle>
            <a:lvl1pPr algn="ctr" defTabSz="914400" rtl="0" eaLnBrk="1" latinLnBrk="0" hangingPunct="1">
              <a:lnSpc>
                <a:spcPct val="90000"/>
              </a:lnSpc>
              <a:spcBef>
                <a:spcPct val="0"/>
              </a:spcBef>
              <a:buNone/>
              <a:defRPr sz="3600" b="0" kern="1200">
                <a:solidFill>
                  <a:schemeClr val="bg1">
                    <a:lumMod val="50000"/>
                  </a:schemeClr>
                </a:solidFill>
                <a:effectLst/>
                <a:latin typeface="+mj-ea"/>
                <a:ea typeface="+mj-ea"/>
                <a:cs typeface="+mj-cs"/>
              </a:defRPr>
            </a:lvl1pPr>
          </a:lstStyle>
          <a:p>
            <a:pPr algn="l"/>
            <a:r>
              <a:rPr lang="zh-CN" altLang="en-US" dirty="0">
                <a:cs typeface="+mn-ea"/>
                <a:sym typeface="+mn-lt"/>
              </a:rPr>
              <a:t> </a:t>
            </a:r>
            <a:r>
              <a:rPr lang="zh-CN" altLang="en-US" sz="3300" dirty="0">
                <a:cs typeface="+mn-ea"/>
                <a:sym typeface="+mn-lt"/>
              </a:rPr>
              <a:t>公 共 服 务 项 目 </a:t>
            </a:r>
            <a:endParaRPr lang="en-US" altLang="zh-CN" sz="3300" dirty="0">
              <a:cs typeface="+mn-ea"/>
              <a:sym typeface="+mn-lt"/>
            </a:endParaRPr>
          </a:p>
        </p:txBody>
      </p:sp>
      <p:sp>
        <p:nvSpPr>
          <p:cNvPr id="2" name="矩形 1"/>
          <p:cNvSpPr/>
          <p:nvPr/>
        </p:nvSpPr>
        <p:spPr>
          <a:xfrm>
            <a:off x="220718" y="1319218"/>
            <a:ext cx="11870486" cy="3330399"/>
          </a:xfrm>
          <a:prstGeom prst="rect">
            <a:avLst/>
          </a:prstGeom>
        </p:spPr>
        <p:txBody>
          <a:bodyPr wrap="square">
            <a:spAutoFit/>
          </a:bodyPr>
          <a:lstStyle/>
          <a:p>
            <a:pPr>
              <a:lnSpc>
                <a:spcPct val="200000"/>
              </a:lnSpc>
            </a:pPr>
            <a:r>
              <a:rPr lang="en-US" altLang="zh-CN" b="1" dirty="0">
                <a:solidFill>
                  <a:schemeClr val="accent5">
                    <a:lumMod val="60000"/>
                    <a:lumOff val="40000"/>
                  </a:schemeClr>
                </a:solidFill>
              </a:rPr>
              <a:t>1</a:t>
            </a:r>
            <a:r>
              <a:rPr lang="zh-CN" altLang="en-US" b="1" dirty="0">
                <a:solidFill>
                  <a:schemeClr val="accent5">
                    <a:lumMod val="60000"/>
                    <a:lumOff val="40000"/>
                  </a:schemeClr>
                </a:solidFill>
              </a:rPr>
              <a:t>、组织中心职工参加冬至包饺子、新春联欢、庆祝三八妇女节、春游分小组活动、 中国工会第十八次全国代表大会      </a:t>
            </a:r>
            <a:endParaRPr lang="en-US" altLang="zh-CN" b="1" dirty="0">
              <a:solidFill>
                <a:schemeClr val="accent5">
                  <a:lumMod val="60000"/>
                  <a:lumOff val="40000"/>
                </a:schemeClr>
              </a:solidFill>
            </a:endParaRPr>
          </a:p>
          <a:p>
            <a:pPr>
              <a:lnSpc>
                <a:spcPct val="200000"/>
              </a:lnSpc>
            </a:pPr>
            <a:r>
              <a:rPr lang="en-US" altLang="zh-CN" b="1" dirty="0">
                <a:solidFill>
                  <a:schemeClr val="accent5">
                    <a:lumMod val="60000"/>
                    <a:lumOff val="40000"/>
                  </a:schemeClr>
                </a:solidFill>
              </a:rPr>
              <a:t>     </a:t>
            </a:r>
            <a:r>
              <a:rPr lang="zh-CN" altLang="en-US" b="1" dirty="0">
                <a:solidFill>
                  <a:schemeClr val="accent5">
                    <a:lumMod val="60000"/>
                    <a:lumOff val="40000"/>
                  </a:schemeClr>
                </a:solidFill>
              </a:rPr>
              <a:t>知识竞赛、端午猜灯谜、中秋健步走等。</a:t>
            </a:r>
            <a:endParaRPr lang="en-US" altLang="zh-CN" b="1" dirty="0">
              <a:solidFill>
                <a:schemeClr val="accent5">
                  <a:lumMod val="60000"/>
                  <a:lumOff val="40000"/>
                </a:schemeClr>
              </a:solidFill>
            </a:endParaRPr>
          </a:p>
          <a:p>
            <a:pPr>
              <a:lnSpc>
                <a:spcPct val="200000"/>
              </a:lnSpc>
            </a:pPr>
            <a:r>
              <a:rPr lang="en-US" altLang="zh-CN" b="1" dirty="0">
                <a:solidFill>
                  <a:schemeClr val="accent5">
                    <a:lumMod val="60000"/>
                    <a:lumOff val="40000"/>
                  </a:schemeClr>
                </a:solidFill>
              </a:rPr>
              <a:t>2</a:t>
            </a:r>
            <a:r>
              <a:rPr lang="zh-CN" altLang="en-US" b="1" dirty="0">
                <a:solidFill>
                  <a:schemeClr val="accent5">
                    <a:lumMod val="60000"/>
                    <a:lumOff val="40000"/>
                  </a:schemeClr>
                </a:solidFill>
              </a:rPr>
              <a:t>、为中心职工及学生，采购和发放防疫物资及其他福利、以及节日慰问谱仪控制室一 线值班人员。</a:t>
            </a:r>
            <a:endParaRPr lang="en-US" altLang="zh-CN" b="1" dirty="0">
              <a:solidFill>
                <a:schemeClr val="accent5">
                  <a:lumMod val="60000"/>
                  <a:lumOff val="40000"/>
                </a:schemeClr>
              </a:solidFill>
            </a:endParaRPr>
          </a:p>
          <a:p>
            <a:pPr>
              <a:lnSpc>
                <a:spcPct val="200000"/>
              </a:lnSpc>
            </a:pPr>
            <a:r>
              <a:rPr lang="en-US" altLang="zh-CN" b="1" dirty="0">
                <a:solidFill>
                  <a:schemeClr val="accent5">
                    <a:lumMod val="60000"/>
                    <a:lumOff val="40000"/>
                  </a:schemeClr>
                </a:solidFill>
              </a:rPr>
              <a:t>3</a:t>
            </a:r>
            <a:r>
              <a:rPr lang="zh-CN" altLang="en-US" b="1" dirty="0">
                <a:solidFill>
                  <a:schemeClr val="accent5">
                    <a:lumMod val="60000"/>
                    <a:lumOff val="40000"/>
                  </a:schemeClr>
                </a:solidFill>
              </a:rPr>
              <a:t>、组织中心职工参加所迎春长跑、扑克牌、篮排球、健步走、运动会、游泳、乒乓球等比赛。</a:t>
            </a:r>
            <a:endParaRPr lang="en-US" altLang="zh-CN" b="1" dirty="0">
              <a:solidFill>
                <a:schemeClr val="accent5">
                  <a:lumMod val="60000"/>
                  <a:lumOff val="40000"/>
                </a:schemeClr>
              </a:solidFill>
            </a:endParaRPr>
          </a:p>
          <a:p>
            <a:pPr>
              <a:lnSpc>
                <a:spcPct val="200000"/>
              </a:lnSpc>
            </a:pPr>
            <a:endParaRPr lang="en-US" altLang="zh-CN" b="1" dirty="0">
              <a:solidFill>
                <a:schemeClr val="accent5">
                  <a:lumMod val="60000"/>
                  <a:lumOff val="40000"/>
                </a:schemeClr>
              </a:solidFill>
            </a:endParaRPr>
          </a:p>
          <a:p>
            <a:pPr>
              <a:lnSpc>
                <a:spcPct val="200000"/>
              </a:lnSpc>
            </a:pPr>
            <a:endParaRPr lang="en-US" altLang="zh-CN" b="1" dirty="0">
              <a:solidFill>
                <a:srgbClr val="142E6E"/>
              </a:solidFill>
            </a:endParaRPr>
          </a:p>
        </p:txBody>
      </p:sp>
      <p:pic>
        <p:nvPicPr>
          <p:cNvPr id="9" name="图片 8">
            <a:extLst>
              <a:ext uri="{FF2B5EF4-FFF2-40B4-BE49-F238E27FC236}">
                <a16:creationId xmlns:a16="http://schemas.microsoft.com/office/drawing/2014/main" id="{69DD061A-7803-4455-94F8-1834A42D87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8953" y="3721724"/>
            <a:ext cx="2949452" cy="3046938"/>
          </a:xfrm>
          <a:prstGeom prst="rect">
            <a:avLst/>
          </a:prstGeom>
        </p:spPr>
      </p:pic>
      <p:pic>
        <p:nvPicPr>
          <p:cNvPr id="11" name="图片 10">
            <a:extLst>
              <a:ext uri="{FF2B5EF4-FFF2-40B4-BE49-F238E27FC236}">
                <a16:creationId xmlns:a16="http://schemas.microsoft.com/office/drawing/2014/main" id="{7631F9B2-4A19-4563-8D77-4F5F3789E9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16737" y="3721724"/>
            <a:ext cx="2626134" cy="3046938"/>
          </a:xfrm>
          <a:prstGeom prst="rect">
            <a:avLst/>
          </a:prstGeom>
        </p:spPr>
      </p:pic>
      <p:pic>
        <p:nvPicPr>
          <p:cNvPr id="13" name="图片 12">
            <a:extLst>
              <a:ext uri="{FF2B5EF4-FFF2-40B4-BE49-F238E27FC236}">
                <a16:creationId xmlns:a16="http://schemas.microsoft.com/office/drawing/2014/main" id="{2BFF26EC-459C-41EC-92F4-43A46501ADE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035" y="3721724"/>
            <a:ext cx="2949453" cy="3046938"/>
          </a:xfrm>
          <a:prstGeom prst="rect">
            <a:avLst/>
          </a:prstGeom>
        </p:spPr>
      </p:pic>
      <p:pic>
        <p:nvPicPr>
          <p:cNvPr id="15" name="图片 14">
            <a:extLst>
              <a:ext uri="{FF2B5EF4-FFF2-40B4-BE49-F238E27FC236}">
                <a16:creationId xmlns:a16="http://schemas.microsoft.com/office/drawing/2014/main" id="{96B8F891-94E9-4323-9F5B-DF65B472A67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70171" y="3721724"/>
            <a:ext cx="3121125" cy="304693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7"/>
                                        </p:tgtEl>
                                        <p:attrNameLst>
                                          <p:attrName>style.visibility</p:attrName>
                                        </p:attrNameLst>
                                      </p:cBhvr>
                                      <p:to>
                                        <p:strVal val="visible"/>
                                      </p:to>
                                    </p:set>
                                    <p:anim calcmode="lin" valueType="num">
                                      <p:cBhvr additive="base">
                                        <p:cTn id="7" dur="500" fill="hold"/>
                                        <p:tgtEl>
                                          <p:spTgt spid="137"/>
                                        </p:tgtEl>
                                        <p:attrNameLst>
                                          <p:attrName>ppt_x</p:attrName>
                                        </p:attrNameLst>
                                      </p:cBhvr>
                                      <p:tavLst>
                                        <p:tav tm="0">
                                          <p:val>
                                            <p:strVal val="#ppt_x"/>
                                          </p:val>
                                        </p:tav>
                                        <p:tav tm="100000">
                                          <p:val>
                                            <p:strVal val="#ppt_x"/>
                                          </p:val>
                                        </p:tav>
                                      </p:tavLst>
                                    </p:anim>
                                    <p:anim calcmode="lin" valueType="num">
                                      <p:cBhvr additive="base">
                                        <p:cTn id="8" dur="500" fill="hold"/>
                                        <p:tgtEl>
                                          <p:spTgt spid="13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ppt_x"/>
                                          </p:val>
                                        </p:tav>
                                        <p:tav tm="100000">
                                          <p:val>
                                            <p:strVal val="#ppt_x"/>
                                          </p:val>
                                        </p:tav>
                                      </p:tavLst>
                                    </p:anim>
                                    <p:anim calcmode="lin" valueType="num">
                                      <p:cBhvr additive="base">
                                        <p:cTn id="12" dur="500" fill="hold"/>
                                        <p:tgtEl>
                                          <p:spTgt spid="136"/>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2" decel="100000" fill="hold" grpId="0" nodeType="afterEffect">
                                  <p:stCondLst>
                                    <p:cond delay="0"/>
                                  </p:stCondLst>
                                  <p:iterate type="lt">
                                    <p:tmPct val="10000"/>
                                  </p:iterate>
                                  <p:childTnLst>
                                    <p:set>
                                      <p:cBhvr>
                                        <p:cTn id="15" dur="1" fill="hold">
                                          <p:stCondLst>
                                            <p:cond delay="0"/>
                                          </p:stCondLst>
                                        </p:cTn>
                                        <p:tgtEl>
                                          <p:spTgt spid="146"/>
                                        </p:tgtEl>
                                        <p:attrNameLst>
                                          <p:attrName>style.visibility</p:attrName>
                                        </p:attrNameLst>
                                      </p:cBhvr>
                                      <p:to>
                                        <p:strVal val="visible"/>
                                      </p:to>
                                    </p:set>
                                    <p:anim calcmode="lin" valueType="num">
                                      <p:cBhvr additive="base">
                                        <p:cTn id="16" dur="500" fill="hold"/>
                                        <p:tgtEl>
                                          <p:spTgt spid="146"/>
                                        </p:tgtEl>
                                        <p:attrNameLst>
                                          <p:attrName>ppt_x</p:attrName>
                                        </p:attrNameLst>
                                      </p:cBhvr>
                                      <p:tavLst>
                                        <p:tav tm="0">
                                          <p:val>
                                            <p:strVal val="1+#ppt_w/2"/>
                                          </p:val>
                                        </p:tav>
                                        <p:tav tm="100000">
                                          <p:val>
                                            <p:strVal val="#ppt_x"/>
                                          </p:val>
                                        </p:tav>
                                      </p:tavLst>
                                    </p:anim>
                                    <p:anim calcmode="lin" valueType="num">
                                      <p:cBhvr additive="base">
                                        <p:cTn id="17" dur="500" fill="hold"/>
                                        <p:tgtEl>
                                          <p:spTgt spid="146"/>
                                        </p:tgtEl>
                                        <p:attrNameLst>
                                          <p:attrName>ppt_y</p:attrName>
                                        </p:attrNameLst>
                                      </p:cBhvr>
                                      <p:tavLst>
                                        <p:tav tm="0">
                                          <p:val>
                                            <p:strVal val="#ppt_y"/>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ppt_x"/>
                                          </p:val>
                                        </p:tav>
                                        <p:tav tm="100000">
                                          <p:val>
                                            <p:strVal val="#ppt_x"/>
                                          </p:val>
                                        </p:tav>
                                      </p:tavLst>
                                    </p:anim>
                                    <p:anim calcmode="lin" valueType="num">
                                      <p:cBhvr additive="base">
                                        <p:cTn id="21"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1000"/>
                                        <p:tgtEl>
                                          <p:spTgt spid="2"/>
                                        </p:tgtEl>
                                      </p:cBhvr>
                                    </p:animEffect>
                                    <p:anim calcmode="lin" valueType="num">
                                      <p:cBhvr>
                                        <p:cTn id="27" dur="1000" fill="hold"/>
                                        <p:tgtEl>
                                          <p:spTgt spid="2"/>
                                        </p:tgtEl>
                                        <p:attrNameLst>
                                          <p:attrName>ppt_x</p:attrName>
                                        </p:attrNameLst>
                                      </p:cBhvr>
                                      <p:tavLst>
                                        <p:tav tm="0">
                                          <p:val>
                                            <p:strVal val="#ppt_x"/>
                                          </p:val>
                                        </p:tav>
                                        <p:tav tm="100000">
                                          <p:val>
                                            <p:strVal val="#ppt_x"/>
                                          </p:val>
                                        </p:tav>
                                      </p:tavLst>
                                    </p:anim>
                                    <p:anim calcmode="lin" valueType="num">
                                      <p:cBhvr>
                                        <p:cTn id="2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p:bldP spid="53"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6" name="直接连接符 135"/>
          <p:cNvCxnSpPr/>
          <p:nvPr/>
        </p:nvCxnSpPr>
        <p:spPr>
          <a:xfrm>
            <a:off x="1661359" y="1052062"/>
            <a:ext cx="9685166" cy="1597"/>
          </a:xfrm>
          <a:prstGeom prst="line">
            <a:avLst/>
          </a:prstGeom>
          <a:ln w="19050">
            <a:solidFill>
              <a:schemeClr val="bg2">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37" name="组合 136"/>
          <p:cNvGrpSpPr/>
          <p:nvPr/>
        </p:nvGrpSpPr>
        <p:grpSpPr>
          <a:xfrm>
            <a:off x="567138" y="369630"/>
            <a:ext cx="942567" cy="804941"/>
            <a:chOff x="-232427" y="-283585"/>
            <a:chExt cx="2596386" cy="2217283"/>
          </a:xfrm>
        </p:grpSpPr>
        <p:sp>
          <p:nvSpPr>
            <p:cNvPr id="138" name="椭圆 137"/>
            <p:cNvSpPr/>
            <p:nvPr/>
          </p:nvSpPr>
          <p:spPr>
            <a:xfrm>
              <a:off x="-232427" y="-181291"/>
              <a:ext cx="942567" cy="942567"/>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dirty="0">
                <a:cs typeface="+mn-ea"/>
                <a:sym typeface="+mn-lt"/>
              </a:endParaRPr>
            </a:p>
          </p:txBody>
        </p:sp>
        <p:sp>
          <p:nvSpPr>
            <p:cNvPr id="139" name="椭圆 138"/>
            <p:cNvSpPr/>
            <p:nvPr/>
          </p:nvSpPr>
          <p:spPr>
            <a:xfrm>
              <a:off x="1360810" y="855446"/>
              <a:ext cx="927953" cy="927953"/>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cs typeface="+mn-ea"/>
                <a:sym typeface="+mn-lt"/>
              </a:endParaRPr>
            </a:p>
          </p:txBody>
        </p:sp>
        <p:sp>
          <p:nvSpPr>
            <p:cNvPr id="140" name="椭圆 139"/>
            <p:cNvSpPr/>
            <p:nvPr/>
          </p:nvSpPr>
          <p:spPr>
            <a:xfrm>
              <a:off x="308145" y="808463"/>
              <a:ext cx="1125235" cy="1125235"/>
            </a:xfrm>
            <a:prstGeom prst="ellipse">
              <a:avLst/>
            </a:prstGeom>
            <a:gradFill flip="none" rotWithShape="1">
              <a:gsLst>
                <a:gs pos="0">
                  <a:schemeClr val="bg1"/>
                </a:gs>
                <a:gs pos="36000">
                  <a:schemeClr val="bg1"/>
                </a:gs>
                <a:gs pos="100000">
                  <a:srgbClr val="C7C7C7"/>
                </a:gs>
              </a:gsLst>
              <a:lin ang="13500000" scaled="1"/>
              <a:tileRect/>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cs typeface="+mn-ea"/>
                <a:sym typeface="+mn-lt"/>
              </a:endParaRPr>
            </a:p>
          </p:txBody>
        </p:sp>
        <p:sp>
          <p:nvSpPr>
            <p:cNvPr id="141" name="椭圆 140"/>
            <p:cNvSpPr/>
            <p:nvPr/>
          </p:nvSpPr>
          <p:spPr>
            <a:xfrm>
              <a:off x="166801" y="-283585"/>
              <a:ext cx="2089723" cy="2089721"/>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2032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cs typeface="+mn-ea"/>
                <a:sym typeface="+mn-lt"/>
              </a:endParaRPr>
            </a:p>
          </p:txBody>
        </p:sp>
        <p:sp>
          <p:nvSpPr>
            <p:cNvPr id="142" name="文本框 17"/>
            <p:cNvSpPr txBox="1"/>
            <p:nvPr/>
          </p:nvSpPr>
          <p:spPr>
            <a:xfrm>
              <a:off x="131421" y="168317"/>
              <a:ext cx="2125103" cy="1271698"/>
            </a:xfrm>
            <a:prstGeom prst="rect">
              <a:avLst/>
            </a:prstGeom>
            <a:noFill/>
          </p:spPr>
          <p:txBody>
            <a:bodyPr wrap="square" rtlCol="0">
              <a:spAutoFit/>
            </a:bodyPr>
            <a:lstStyle/>
            <a:p>
              <a:pPr algn="ctr"/>
              <a:r>
                <a:rPr lang="en-US" altLang="zh-CN" sz="2400" b="1" dirty="0">
                  <a:solidFill>
                    <a:schemeClr val="accent1"/>
                  </a:solidFill>
                  <a:cs typeface="+mn-ea"/>
                  <a:sym typeface="+mn-lt"/>
                </a:rPr>
                <a:t>3</a:t>
              </a:r>
              <a:endParaRPr lang="zh-CN" altLang="en-US" sz="3200" b="1" dirty="0">
                <a:solidFill>
                  <a:schemeClr val="accent1"/>
                </a:solidFill>
                <a:cs typeface="+mn-ea"/>
                <a:sym typeface="+mn-lt"/>
              </a:endParaRPr>
            </a:p>
          </p:txBody>
        </p:sp>
        <p:sp>
          <p:nvSpPr>
            <p:cNvPr id="143" name="椭圆 142"/>
            <p:cNvSpPr/>
            <p:nvPr/>
          </p:nvSpPr>
          <p:spPr>
            <a:xfrm>
              <a:off x="2149085" y="-283585"/>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cs typeface="+mn-ea"/>
                <a:sym typeface="+mn-lt"/>
              </a:endParaRPr>
            </a:p>
          </p:txBody>
        </p:sp>
        <p:sp>
          <p:nvSpPr>
            <p:cNvPr id="144" name="椭圆 143"/>
            <p:cNvSpPr/>
            <p:nvPr/>
          </p:nvSpPr>
          <p:spPr>
            <a:xfrm>
              <a:off x="23983" y="1333840"/>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cs typeface="+mn-ea"/>
                <a:sym typeface="+mn-lt"/>
              </a:endParaRPr>
            </a:p>
          </p:txBody>
        </p:sp>
      </p:grpSp>
      <p:sp>
        <p:nvSpPr>
          <p:cNvPr id="53" name="标题 1"/>
          <p:cNvSpPr txBox="1"/>
          <p:nvPr/>
        </p:nvSpPr>
        <p:spPr>
          <a:xfrm>
            <a:off x="2065854" y="428541"/>
            <a:ext cx="6911141" cy="683927"/>
          </a:xfrm>
          <a:prstGeom prst="rect">
            <a:avLst/>
          </a:prstGeom>
        </p:spPr>
        <p:txBody>
          <a:bodyPr>
            <a:normAutofit/>
          </a:bodyPr>
          <a:lstStyle>
            <a:lvl1pPr algn="ctr" defTabSz="914400" rtl="0" eaLnBrk="1" latinLnBrk="0" hangingPunct="1">
              <a:lnSpc>
                <a:spcPct val="90000"/>
              </a:lnSpc>
              <a:spcBef>
                <a:spcPct val="0"/>
              </a:spcBef>
              <a:buNone/>
              <a:defRPr sz="3600" b="0" kern="1200">
                <a:solidFill>
                  <a:schemeClr val="bg1">
                    <a:lumMod val="50000"/>
                  </a:schemeClr>
                </a:solidFill>
                <a:effectLst/>
                <a:latin typeface="+mj-ea"/>
                <a:ea typeface="+mj-ea"/>
                <a:cs typeface="+mj-cs"/>
              </a:defRPr>
            </a:lvl1pPr>
          </a:lstStyle>
          <a:p>
            <a:pPr algn="l"/>
            <a:r>
              <a:rPr lang="zh-CN" altLang="en-US" dirty="0">
                <a:latin typeface="+mn-lt"/>
                <a:ea typeface="+mn-ea"/>
                <a:cs typeface="+mn-ea"/>
                <a:sym typeface="+mn-lt"/>
              </a:rPr>
              <a:t> </a:t>
            </a:r>
            <a:r>
              <a:rPr lang="zh-CN" altLang="en-US" sz="3300" dirty="0">
                <a:cs typeface="+mn-ea"/>
                <a:sym typeface="+mn-lt"/>
              </a:rPr>
              <a:t>其 他 贡 献 </a:t>
            </a:r>
            <a:endParaRPr lang="en-US" altLang="zh-CN" sz="3300" dirty="0">
              <a:cs typeface="+mn-ea"/>
              <a:sym typeface="+mn-lt"/>
            </a:endParaRPr>
          </a:p>
        </p:txBody>
      </p:sp>
      <p:sp>
        <p:nvSpPr>
          <p:cNvPr id="10" name="文本框 9"/>
          <p:cNvSpPr txBox="1"/>
          <p:nvPr/>
        </p:nvSpPr>
        <p:spPr>
          <a:xfrm>
            <a:off x="663698" y="1112468"/>
            <a:ext cx="6668089" cy="4438395"/>
          </a:xfrm>
          <a:prstGeom prst="rect">
            <a:avLst/>
          </a:prstGeom>
          <a:noFill/>
        </p:spPr>
        <p:txBody>
          <a:bodyPr wrap="square" rtlCol="0">
            <a:spAutoFit/>
          </a:bodyPr>
          <a:lstStyle/>
          <a:p>
            <a:pPr>
              <a:lnSpc>
                <a:spcPct val="200000"/>
              </a:lnSpc>
            </a:pPr>
            <a:r>
              <a:rPr lang="en-US" altLang="zh-CN" b="1" dirty="0">
                <a:solidFill>
                  <a:schemeClr val="accent5">
                    <a:lumMod val="60000"/>
                    <a:lumOff val="40000"/>
                  </a:schemeClr>
                </a:solidFill>
              </a:rPr>
              <a:t>1.</a:t>
            </a:r>
            <a:r>
              <a:rPr lang="zh-CN" altLang="en-US" b="1" dirty="0">
                <a:solidFill>
                  <a:schemeClr val="accent5">
                    <a:lumMod val="60000"/>
                    <a:lumOff val="40000"/>
                  </a:schemeClr>
                </a:solidFill>
              </a:rPr>
              <a:t>为高能所所篮排球比赛做筹备准备工作，并提供技术支持；</a:t>
            </a:r>
            <a:endParaRPr lang="en-US" altLang="zh-CN" b="1" dirty="0">
              <a:solidFill>
                <a:schemeClr val="accent5">
                  <a:lumMod val="60000"/>
                  <a:lumOff val="40000"/>
                </a:schemeClr>
              </a:solidFill>
            </a:endParaRPr>
          </a:p>
          <a:p>
            <a:pPr>
              <a:lnSpc>
                <a:spcPct val="200000"/>
              </a:lnSpc>
            </a:pPr>
            <a:r>
              <a:rPr lang="en-US" altLang="zh-CN" b="1" dirty="0">
                <a:solidFill>
                  <a:schemeClr val="accent5">
                    <a:lumMod val="60000"/>
                    <a:lumOff val="40000"/>
                  </a:schemeClr>
                </a:solidFill>
              </a:rPr>
              <a:t>2.</a:t>
            </a:r>
            <a:r>
              <a:rPr lang="zh-CN" altLang="en-US" b="1" dirty="0">
                <a:solidFill>
                  <a:schemeClr val="accent5">
                    <a:lumMod val="60000"/>
                    <a:lumOff val="40000"/>
                  </a:schemeClr>
                </a:solidFill>
              </a:rPr>
              <a:t>组织高能所毕业生篮球告别赛；</a:t>
            </a:r>
            <a:endParaRPr lang="en-US" altLang="zh-CN" b="1" dirty="0">
              <a:solidFill>
                <a:schemeClr val="accent5">
                  <a:lumMod val="60000"/>
                  <a:lumOff val="40000"/>
                </a:schemeClr>
              </a:solidFill>
            </a:endParaRPr>
          </a:p>
          <a:p>
            <a:pPr>
              <a:lnSpc>
                <a:spcPct val="200000"/>
              </a:lnSpc>
            </a:pPr>
            <a:r>
              <a:rPr lang="en-US" altLang="zh-CN" b="1" dirty="0">
                <a:solidFill>
                  <a:schemeClr val="accent5">
                    <a:lumMod val="60000"/>
                    <a:lumOff val="40000"/>
                  </a:schemeClr>
                </a:solidFill>
              </a:rPr>
              <a:t>3.</a:t>
            </a:r>
            <a:r>
              <a:rPr lang="zh-CN" altLang="en-US" b="1" dirty="0">
                <a:solidFill>
                  <a:schemeClr val="accent5">
                    <a:lumMod val="60000"/>
                    <a:lumOff val="40000"/>
                  </a:schemeClr>
                </a:solidFill>
              </a:rPr>
              <a:t>组织参加京区篮球赛并最终获得亚军。</a:t>
            </a:r>
            <a:endParaRPr lang="en-US" altLang="zh-CN" b="1" dirty="0">
              <a:solidFill>
                <a:schemeClr val="accent5">
                  <a:lumMod val="60000"/>
                  <a:lumOff val="40000"/>
                </a:schemeClr>
              </a:solidFill>
            </a:endParaRPr>
          </a:p>
          <a:p>
            <a:pPr>
              <a:lnSpc>
                <a:spcPct val="200000"/>
              </a:lnSpc>
            </a:pPr>
            <a:r>
              <a:rPr lang="en-US" altLang="zh-CN" b="1" dirty="0">
                <a:solidFill>
                  <a:schemeClr val="accent5">
                    <a:lumMod val="60000"/>
                    <a:lumOff val="40000"/>
                  </a:schemeClr>
                </a:solidFill>
              </a:rPr>
              <a:t>4.</a:t>
            </a:r>
            <a:r>
              <a:rPr lang="zh-CN" altLang="en-US" b="1" dirty="0">
                <a:solidFill>
                  <a:schemeClr val="accent5">
                    <a:lumMod val="60000"/>
                    <a:lumOff val="40000"/>
                  </a:schemeClr>
                </a:solidFill>
              </a:rPr>
              <a:t>所里组织的游泳、扑克牌。长跑等担责组织和裁判工作。</a:t>
            </a:r>
          </a:p>
          <a:p>
            <a:pPr>
              <a:lnSpc>
                <a:spcPct val="200000"/>
              </a:lnSpc>
            </a:pPr>
            <a:endParaRPr lang="en-US" altLang="zh-CN" b="1" dirty="0">
              <a:solidFill>
                <a:schemeClr val="accent5">
                  <a:lumMod val="60000"/>
                  <a:lumOff val="40000"/>
                </a:schemeClr>
              </a:solidFill>
            </a:endParaRPr>
          </a:p>
          <a:p>
            <a:pPr>
              <a:lnSpc>
                <a:spcPct val="200000"/>
              </a:lnSpc>
            </a:pPr>
            <a:endParaRPr lang="zh-CN" altLang="en-US" b="1" dirty="0">
              <a:solidFill>
                <a:schemeClr val="accent5">
                  <a:lumMod val="60000"/>
                  <a:lumOff val="40000"/>
                </a:schemeClr>
              </a:solidFill>
            </a:endParaRPr>
          </a:p>
          <a:p>
            <a:pPr>
              <a:lnSpc>
                <a:spcPct val="200000"/>
              </a:lnSpc>
            </a:pPr>
            <a:endParaRPr lang="en-US" altLang="zh-CN" b="1" dirty="0">
              <a:solidFill>
                <a:schemeClr val="accent5">
                  <a:lumMod val="60000"/>
                  <a:lumOff val="40000"/>
                </a:schemeClr>
              </a:solidFill>
            </a:endParaRPr>
          </a:p>
          <a:p>
            <a:pPr>
              <a:lnSpc>
                <a:spcPct val="200000"/>
              </a:lnSpc>
            </a:pPr>
            <a:endParaRPr lang="en-US" altLang="zh-CN" b="1" dirty="0">
              <a:solidFill>
                <a:schemeClr val="accent5">
                  <a:lumMod val="60000"/>
                  <a:lumOff val="40000"/>
                </a:schemeClr>
              </a:solidFill>
            </a:endParaRPr>
          </a:p>
        </p:txBody>
      </p:sp>
      <p:pic>
        <p:nvPicPr>
          <p:cNvPr id="5" name="图片 4">
            <a:extLst>
              <a:ext uri="{FF2B5EF4-FFF2-40B4-BE49-F238E27FC236}">
                <a16:creationId xmlns:a16="http://schemas.microsoft.com/office/drawing/2014/main" id="{B8BA8F4F-C64A-43DF-B668-1F9785FD0C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69427" y="3429000"/>
            <a:ext cx="3950034" cy="3429000"/>
          </a:xfrm>
          <a:prstGeom prst="rect">
            <a:avLst/>
          </a:prstGeom>
        </p:spPr>
      </p:pic>
      <p:pic>
        <p:nvPicPr>
          <p:cNvPr id="9" name="图片 8">
            <a:extLst>
              <a:ext uri="{FF2B5EF4-FFF2-40B4-BE49-F238E27FC236}">
                <a16:creationId xmlns:a16="http://schemas.microsoft.com/office/drawing/2014/main" id="{1E221FCF-9409-4A7C-82BC-0FBEFA3CCBD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420" y="3429000"/>
            <a:ext cx="3520966" cy="3429000"/>
          </a:xfrm>
          <a:prstGeom prst="rect">
            <a:avLst/>
          </a:prstGeom>
        </p:spPr>
      </p:pic>
      <p:pic>
        <p:nvPicPr>
          <p:cNvPr id="14" name="图片 13">
            <a:extLst>
              <a:ext uri="{FF2B5EF4-FFF2-40B4-BE49-F238E27FC236}">
                <a16:creationId xmlns:a16="http://schemas.microsoft.com/office/drawing/2014/main" id="{14C4158E-6C22-44FA-8AE2-2346746C815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22065" y="1323753"/>
            <a:ext cx="4155425" cy="5381847"/>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7"/>
                                        </p:tgtEl>
                                        <p:attrNameLst>
                                          <p:attrName>style.visibility</p:attrName>
                                        </p:attrNameLst>
                                      </p:cBhvr>
                                      <p:to>
                                        <p:strVal val="visible"/>
                                      </p:to>
                                    </p:set>
                                    <p:anim calcmode="lin" valueType="num">
                                      <p:cBhvr additive="base">
                                        <p:cTn id="7" dur="500" fill="hold"/>
                                        <p:tgtEl>
                                          <p:spTgt spid="137"/>
                                        </p:tgtEl>
                                        <p:attrNameLst>
                                          <p:attrName>ppt_x</p:attrName>
                                        </p:attrNameLst>
                                      </p:cBhvr>
                                      <p:tavLst>
                                        <p:tav tm="0">
                                          <p:val>
                                            <p:strVal val="#ppt_x"/>
                                          </p:val>
                                        </p:tav>
                                        <p:tav tm="100000">
                                          <p:val>
                                            <p:strVal val="#ppt_x"/>
                                          </p:val>
                                        </p:tav>
                                      </p:tavLst>
                                    </p:anim>
                                    <p:anim calcmode="lin" valueType="num">
                                      <p:cBhvr additive="base">
                                        <p:cTn id="8" dur="500" fill="hold"/>
                                        <p:tgtEl>
                                          <p:spTgt spid="13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ppt_x"/>
                                          </p:val>
                                        </p:tav>
                                        <p:tav tm="100000">
                                          <p:val>
                                            <p:strVal val="#ppt_x"/>
                                          </p:val>
                                        </p:tav>
                                      </p:tavLst>
                                    </p:anim>
                                    <p:anim calcmode="lin" valueType="num">
                                      <p:cBhvr additive="base">
                                        <p:cTn id="12" dur="500" fill="hold"/>
                                        <p:tgtEl>
                                          <p:spTgt spid="13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500" fill="hold"/>
                                        <p:tgtEl>
                                          <p:spTgt spid="53"/>
                                        </p:tgtEl>
                                        <p:attrNameLst>
                                          <p:attrName>ppt_x</p:attrName>
                                        </p:attrNameLst>
                                      </p:cBhvr>
                                      <p:tavLst>
                                        <p:tav tm="0">
                                          <p:val>
                                            <p:strVal val="#ppt_x"/>
                                          </p:val>
                                        </p:tav>
                                        <p:tav tm="100000">
                                          <p:val>
                                            <p:strVal val="#ppt_x"/>
                                          </p:val>
                                        </p:tav>
                                      </p:tavLst>
                                    </p:anim>
                                    <p:anim calcmode="lin" valueType="num">
                                      <p:cBhvr additive="base">
                                        <p:cTn id="16"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6" name="直接连接符 135"/>
          <p:cNvCxnSpPr/>
          <p:nvPr/>
        </p:nvCxnSpPr>
        <p:spPr>
          <a:xfrm>
            <a:off x="1661359" y="1052062"/>
            <a:ext cx="9685166" cy="1597"/>
          </a:xfrm>
          <a:prstGeom prst="line">
            <a:avLst/>
          </a:prstGeom>
          <a:ln w="19050">
            <a:solidFill>
              <a:schemeClr val="bg2">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37" name="组合 136"/>
          <p:cNvGrpSpPr/>
          <p:nvPr/>
        </p:nvGrpSpPr>
        <p:grpSpPr>
          <a:xfrm>
            <a:off x="567138" y="369630"/>
            <a:ext cx="942567" cy="804941"/>
            <a:chOff x="-232427" y="-283585"/>
            <a:chExt cx="2596386" cy="2217283"/>
          </a:xfrm>
        </p:grpSpPr>
        <p:sp>
          <p:nvSpPr>
            <p:cNvPr id="138" name="椭圆 137"/>
            <p:cNvSpPr/>
            <p:nvPr/>
          </p:nvSpPr>
          <p:spPr>
            <a:xfrm>
              <a:off x="-232427" y="-181291"/>
              <a:ext cx="942567" cy="942567"/>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dirty="0">
                <a:cs typeface="+mn-ea"/>
                <a:sym typeface="+mn-lt"/>
              </a:endParaRPr>
            </a:p>
          </p:txBody>
        </p:sp>
        <p:sp>
          <p:nvSpPr>
            <p:cNvPr id="139" name="椭圆 138"/>
            <p:cNvSpPr/>
            <p:nvPr/>
          </p:nvSpPr>
          <p:spPr>
            <a:xfrm>
              <a:off x="1360810" y="855446"/>
              <a:ext cx="927953" cy="927953"/>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cs typeface="+mn-ea"/>
                <a:sym typeface="+mn-lt"/>
              </a:endParaRPr>
            </a:p>
          </p:txBody>
        </p:sp>
        <p:sp>
          <p:nvSpPr>
            <p:cNvPr id="140" name="椭圆 139"/>
            <p:cNvSpPr/>
            <p:nvPr/>
          </p:nvSpPr>
          <p:spPr>
            <a:xfrm>
              <a:off x="308145" y="808463"/>
              <a:ext cx="1125235" cy="1125235"/>
            </a:xfrm>
            <a:prstGeom prst="ellipse">
              <a:avLst/>
            </a:prstGeom>
            <a:gradFill flip="none" rotWithShape="1">
              <a:gsLst>
                <a:gs pos="0">
                  <a:schemeClr val="bg1"/>
                </a:gs>
                <a:gs pos="36000">
                  <a:schemeClr val="bg1"/>
                </a:gs>
                <a:gs pos="100000">
                  <a:srgbClr val="C7C7C7"/>
                </a:gs>
              </a:gsLst>
              <a:lin ang="13500000" scaled="1"/>
              <a:tileRect/>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cs typeface="+mn-ea"/>
                <a:sym typeface="+mn-lt"/>
              </a:endParaRPr>
            </a:p>
          </p:txBody>
        </p:sp>
        <p:sp>
          <p:nvSpPr>
            <p:cNvPr id="141" name="椭圆 140"/>
            <p:cNvSpPr/>
            <p:nvPr/>
          </p:nvSpPr>
          <p:spPr>
            <a:xfrm>
              <a:off x="166801" y="-283585"/>
              <a:ext cx="2089723" cy="2089721"/>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2032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cs typeface="+mn-ea"/>
                <a:sym typeface="+mn-lt"/>
              </a:endParaRPr>
            </a:p>
          </p:txBody>
        </p:sp>
        <p:sp>
          <p:nvSpPr>
            <p:cNvPr id="142" name="文本框 17"/>
            <p:cNvSpPr txBox="1"/>
            <p:nvPr/>
          </p:nvSpPr>
          <p:spPr>
            <a:xfrm>
              <a:off x="166801" y="-117020"/>
              <a:ext cx="2125103" cy="1610816"/>
            </a:xfrm>
            <a:prstGeom prst="rect">
              <a:avLst/>
            </a:prstGeom>
            <a:noFill/>
          </p:spPr>
          <p:txBody>
            <a:bodyPr wrap="square" rtlCol="0">
              <a:spAutoFit/>
            </a:bodyPr>
            <a:lstStyle/>
            <a:p>
              <a:pPr algn="ctr"/>
              <a:r>
                <a:rPr lang="zh-CN" altLang="en-US" sz="3200" b="1" dirty="0">
                  <a:solidFill>
                    <a:schemeClr val="accent1"/>
                  </a:solidFill>
                  <a:cs typeface="+mn-ea"/>
                  <a:sym typeface="+mn-lt"/>
                </a:rPr>
                <a:t>三</a:t>
              </a:r>
            </a:p>
          </p:txBody>
        </p:sp>
        <p:sp>
          <p:nvSpPr>
            <p:cNvPr id="143" name="椭圆 142"/>
            <p:cNvSpPr/>
            <p:nvPr/>
          </p:nvSpPr>
          <p:spPr>
            <a:xfrm>
              <a:off x="2149085" y="-283585"/>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cs typeface="+mn-ea"/>
                <a:sym typeface="+mn-lt"/>
              </a:endParaRPr>
            </a:p>
          </p:txBody>
        </p:sp>
        <p:sp>
          <p:nvSpPr>
            <p:cNvPr id="144" name="椭圆 143"/>
            <p:cNvSpPr/>
            <p:nvPr/>
          </p:nvSpPr>
          <p:spPr>
            <a:xfrm>
              <a:off x="23983" y="1333840"/>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cs typeface="+mn-ea"/>
                <a:sym typeface="+mn-lt"/>
              </a:endParaRPr>
            </a:p>
          </p:txBody>
        </p:sp>
      </p:grpSp>
      <p:sp>
        <p:nvSpPr>
          <p:cNvPr id="145" name="标题 1"/>
          <p:cNvSpPr txBox="1"/>
          <p:nvPr/>
        </p:nvSpPr>
        <p:spPr>
          <a:xfrm>
            <a:off x="1921921" y="436081"/>
            <a:ext cx="6911141" cy="683927"/>
          </a:xfrm>
          <a:prstGeom prst="rect">
            <a:avLst/>
          </a:prstGeom>
        </p:spPr>
        <p:txBody>
          <a:bodyPr>
            <a:normAutofit/>
          </a:bodyPr>
          <a:lstStyle>
            <a:lvl1pPr algn="ctr" defTabSz="914400" rtl="0" eaLnBrk="1" latinLnBrk="0" hangingPunct="1">
              <a:lnSpc>
                <a:spcPct val="90000"/>
              </a:lnSpc>
              <a:spcBef>
                <a:spcPct val="0"/>
              </a:spcBef>
              <a:buNone/>
              <a:defRPr sz="3600" b="0" kern="1200">
                <a:solidFill>
                  <a:schemeClr val="bg1">
                    <a:lumMod val="50000"/>
                  </a:schemeClr>
                </a:solidFill>
                <a:effectLst/>
                <a:latin typeface="+mj-ea"/>
                <a:ea typeface="+mj-ea"/>
                <a:cs typeface="+mj-cs"/>
              </a:defRPr>
            </a:lvl1pPr>
          </a:lstStyle>
          <a:p>
            <a:pPr algn="l"/>
            <a:r>
              <a:rPr lang="zh-CN" altLang="en-US" sz="3300" dirty="0">
                <a:cs typeface="+mn-ea"/>
                <a:sym typeface="+mn-lt"/>
              </a:rPr>
              <a:t>存 在 的 问题</a:t>
            </a:r>
            <a:endParaRPr lang="en-US" altLang="zh-CN" sz="3300" dirty="0">
              <a:cs typeface="+mn-ea"/>
              <a:sym typeface="+mn-lt"/>
            </a:endParaRPr>
          </a:p>
        </p:txBody>
      </p:sp>
      <p:pic>
        <p:nvPicPr>
          <p:cNvPr id="45" name="Picture 2" descr="C:\Users\Administrator\Desktop\新建文件夹 (2)\桌子.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3989" y="1279196"/>
            <a:ext cx="6507163" cy="5191125"/>
          </a:xfrm>
          <a:prstGeom prst="rect">
            <a:avLst/>
          </a:prstGeom>
          <a:noFill/>
          <a:extLst>
            <a:ext uri="{909E8E84-426E-40DD-AFC4-6F175D3DCCD1}">
              <a14:hiddenFill xmlns:a14="http://schemas.microsoft.com/office/drawing/2010/main">
                <a:solidFill>
                  <a:srgbClr val="FFFFFF"/>
                </a:solidFill>
              </a14:hiddenFill>
            </a:ext>
          </a:extLst>
        </p:spPr>
      </p:pic>
      <p:sp>
        <p:nvSpPr>
          <p:cNvPr id="46" name="弧形 45"/>
          <p:cNvSpPr/>
          <p:nvPr/>
        </p:nvSpPr>
        <p:spPr>
          <a:xfrm>
            <a:off x="189162" y="1089806"/>
            <a:ext cx="5137018" cy="5137018"/>
          </a:xfrm>
          <a:prstGeom prst="arc">
            <a:avLst>
              <a:gd name="adj1" fmla="val 18743766"/>
              <a:gd name="adj2" fmla="val 2405686"/>
            </a:avLst>
          </a:prstGeom>
          <a:ln w="127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txBody>
          <a:bodyPr lIns="91415" tIns="45708" rIns="91415" bIns="45708" rtlCol="0" anchor="ctr"/>
          <a:lstStyle/>
          <a:p>
            <a:pPr algn="ctr"/>
            <a:endParaRPr lang="zh-CN" altLang="en-US">
              <a:cs typeface="+mn-ea"/>
              <a:sym typeface="+mn-lt"/>
            </a:endParaRPr>
          </a:p>
        </p:txBody>
      </p:sp>
      <p:sp>
        <p:nvSpPr>
          <p:cNvPr id="49" name="Rectangle 5"/>
          <p:cNvSpPr/>
          <p:nvPr/>
        </p:nvSpPr>
        <p:spPr bwMode="auto">
          <a:xfrm>
            <a:off x="5411788" y="2106561"/>
            <a:ext cx="4748212" cy="81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50000"/>
              </a:lnSpc>
              <a:spcBef>
                <a:spcPct val="0"/>
              </a:spcBef>
              <a:spcAft>
                <a:spcPct val="0"/>
              </a:spcAft>
            </a:pPr>
            <a:endParaRPr lang="en-US" altLang="zh-CN" sz="1200" dirty="0">
              <a:solidFill>
                <a:schemeClr val="tx1">
                  <a:lumMod val="50000"/>
                  <a:lumOff val="50000"/>
                </a:schemeClr>
              </a:solidFill>
              <a:cs typeface="+mn-ea"/>
              <a:sym typeface="+mn-lt"/>
            </a:endParaRPr>
          </a:p>
        </p:txBody>
      </p:sp>
      <p:sp>
        <p:nvSpPr>
          <p:cNvPr id="51" name="MH_SubTitle_1"/>
          <p:cNvSpPr>
            <a:spLocks noChangeArrowheads="1"/>
          </p:cNvSpPr>
          <p:nvPr>
            <p:custDataLst>
              <p:tags r:id="rId1"/>
            </p:custDataLst>
          </p:nvPr>
        </p:nvSpPr>
        <p:spPr bwMode="auto">
          <a:xfrm flipH="1">
            <a:off x="5722995" y="3255815"/>
            <a:ext cx="5623529" cy="121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zh-CN" altLang="en-US" sz="2000" b="1" dirty="0">
                <a:solidFill>
                  <a:schemeClr val="accent5">
                    <a:lumMod val="60000"/>
                    <a:lumOff val="40000"/>
                  </a:schemeClr>
                </a:solidFill>
              </a:rPr>
              <a:t>在以后的工作生活中，在巩固理论知识的同时，</a:t>
            </a:r>
            <a:endParaRPr lang="en-US" altLang="zh-CN" sz="2000" b="1" dirty="0">
              <a:solidFill>
                <a:schemeClr val="accent5">
                  <a:lumMod val="60000"/>
                  <a:lumOff val="40000"/>
                </a:schemeClr>
              </a:solidFill>
            </a:endParaRPr>
          </a:p>
          <a:p>
            <a:r>
              <a:rPr lang="zh-CN" altLang="en-US" sz="2000" b="1" dirty="0">
                <a:solidFill>
                  <a:schemeClr val="accent5">
                    <a:lumMod val="60000"/>
                    <a:lumOff val="40000"/>
                  </a:schemeClr>
                </a:solidFill>
              </a:rPr>
              <a:t>多去实际操作，多向老师们请教，把学到的知识</a:t>
            </a:r>
            <a:endParaRPr lang="en-US" altLang="zh-CN" sz="2000" b="1" dirty="0">
              <a:solidFill>
                <a:schemeClr val="accent5">
                  <a:lumMod val="60000"/>
                  <a:lumOff val="40000"/>
                </a:schemeClr>
              </a:solidFill>
            </a:endParaRPr>
          </a:p>
          <a:p>
            <a:r>
              <a:rPr lang="zh-CN" altLang="en-US" sz="2000" b="1" dirty="0">
                <a:solidFill>
                  <a:schemeClr val="accent5">
                    <a:lumMod val="60000"/>
                    <a:lumOff val="40000"/>
                  </a:schemeClr>
                </a:solidFill>
              </a:rPr>
              <a:t>及时总结，做到问题再次出现时能够及时解决</a:t>
            </a:r>
            <a:endParaRPr lang="en-US" altLang="zh-CN" sz="2000" dirty="0">
              <a:solidFill>
                <a:schemeClr val="accent5">
                  <a:lumMod val="60000"/>
                  <a:lumOff val="40000"/>
                </a:schemeClr>
              </a:solidFill>
              <a:cs typeface="+mn-ea"/>
              <a:sym typeface="+mn-lt"/>
            </a:endParaRPr>
          </a:p>
        </p:txBody>
      </p:sp>
      <p:grpSp>
        <p:nvGrpSpPr>
          <p:cNvPr id="56" name="组合 55"/>
          <p:cNvGrpSpPr/>
          <p:nvPr/>
        </p:nvGrpSpPr>
        <p:grpSpPr>
          <a:xfrm>
            <a:off x="4363225" y="1720989"/>
            <a:ext cx="824803" cy="731017"/>
            <a:chOff x="943748" y="2545721"/>
            <a:chExt cx="2814093" cy="2494111"/>
          </a:xfrm>
        </p:grpSpPr>
        <p:grpSp>
          <p:nvGrpSpPr>
            <p:cNvPr id="57" name="组合 56"/>
            <p:cNvGrpSpPr/>
            <p:nvPr/>
          </p:nvGrpSpPr>
          <p:grpSpPr>
            <a:xfrm>
              <a:off x="943748" y="2545721"/>
              <a:ext cx="2814093" cy="2494111"/>
              <a:chOff x="3047319" y="2392254"/>
              <a:chExt cx="3255222" cy="2885080"/>
            </a:xfrm>
          </p:grpSpPr>
          <p:sp>
            <p:nvSpPr>
              <p:cNvPr id="59" name="Freeform 5"/>
              <p:cNvSpPr/>
              <p:nvPr/>
            </p:nvSpPr>
            <p:spPr bwMode="auto">
              <a:xfrm rot="10800000">
                <a:off x="3047319" y="2392254"/>
                <a:ext cx="3255222" cy="288508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schemeClr val="accent1"/>
                  </a:solidFill>
                  <a:cs typeface="+mn-ea"/>
                  <a:sym typeface="+mn-lt"/>
                </a:endParaRPr>
              </a:p>
            </p:txBody>
          </p:sp>
          <p:sp>
            <p:nvSpPr>
              <p:cNvPr id="60" name="Freeform 5"/>
              <p:cNvSpPr/>
              <p:nvPr/>
            </p:nvSpPr>
            <p:spPr bwMode="auto">
              <a:xfrm rot="10800000">
                <a:off x="3349873" y="2660405"/>
                <a:ext cx="2650113" cy="234877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cs typeface="+mn-ea"/>
                  <a:sym typeface="+mn-lt"/>
                </a:endParaRPr>
              </a:p>
            </p:txBody>
          </p:sp>
        </p:grpSp>
        <p:sp>
          <p:nvSpPr>
            <p:cNvPr id="58" name="KSO_Shape"/>
            <p:cNvSpPr/>
            <p:nvPr/>
          </p:nvSpPr>
          <p:spPr bwMode="auto">
            <a:xfrm>
              <a:off x="1889519" y="3337332"/>
              <a:ext cx="883748" cy="927010"/>
            </a:xfrm>
            <a:custGeom>
              <a:avLst/>
              <a:gdLst>
                <a:gd name="T0" fmla="*/ 1052180 w 1822450"/>
                <a:gd name="T1" fmla="*/ 1891814 h 1912938"/>
                <a:gd name="T2" fmla="*/ 834486 w 1822450"/>
                <a:gd name="T3" fmla="*/ 1843067 h 1912938"/>
                <a:gd name="T4" fmla="*/ 702457 w 1822450"/>
                <a:gd name="T5" fmla="*/ 1904601 h 1912938"/>
                <a:gd name="T6" fmla="*/ 1654740 w 1822450"/>
                <a:gd name="T7" fmla="*/ 1644404 h 1912938"/>
                <a:gd name="T8" fmla="*/ 1553494 w 1822450"/>
                <a:gd name="T9" fmla="*/ 1640423 h 1912938"/>
                <a:gd name="T10" fmla="*/ 1385313 w 1822450"/>
                <a:gd name="T11" fmla="*/ 1639229 h 1912938"/>
                <a:gd name="T12" fmla="*/ 1338497 w 1822450"/>
                <a:gd name="T13" fmla="*/ 1607788 h 1912938"/>
                <a:gd name="T14" fmla="*/ 436229 w 1822450"/>
                <a:gd name="T15" fmla="*/ 1649976 h 1912938"/>
                <a:gd name="T16" fmla="*/ 265376 w 1822450"/>
                <a:gd name="T17" fmla="*/ 1639229 h 1912938"/>
                <a:gd name="T18" fmla="*/ 148309 w 1822450"/>
                <a:gd name="T19" fmla="*/ 1649577 h 1912938"/>
                <a:gd name="T20" fmla="*/ 624432 w 1822450"/>
                <a:gd name="T21" fmla="*/ 1289910 h 1912938"/>
                <a:gd name="T22" fmla="*/ 583933 w 1822450"/>
                <a:gd name="T23" fmla="*/ 1302672 h 1912938"/>
                <a:gd name="T24" fmla="*/ 1245239 w 1822450"/>
                <a:gd name="T25" fmla="*/ 1301091 h 1912938"/>
                <a:gd name="T26" fmla="*/ 1203152 w 1822450"/>
                <a:gd name="T27" fmla="*/ 1281551 h 1912938"/>
                <a:gd name="T28" fmla="*/ 110393 w 1822450"/>
                <a:gd name="T29" fmla="*/ 1147347 h 1912938"/>
                <a:gd name="T30" fmla="*/ 86508 w 1822450"/>
                <a:gd name="T31" fmla="*/ 1182918 h 1912938"/>
                <a:gd name="T32" fmla="*/ 1760008 w 1822450"/>
                <a:gd name="T33" fmla="*/ 1169884 h 1912938"/>
                <a:gd name="T34" fmla="*/ 1709636 w 1822450"/>
                <a:gd name="T35" fmla="*/ 1166651 h 1912938"/>
                <a:gd name="T36" fmla="*/ 366123 w 1822450"/>
                <a:gd name="T37" fmla="*/ 583339 h 1912938"/>
                <a:gd name="T38" fmla="*/ 468306 w 1822450"/>
                <a:gd name="T39" fmla="*/ 1328065 h 1912938"/>
                <a:gd name="T40" fmla="*/ 96264 w 1822450"/>
                <a:gd name="T41" fmla="*/ 768237 h 1912938"/>
                <a:gd name="T42" fmla="*/ 1183 w 1822450"/>
                <a:gd name="T43" fmla="*/ 654059 h 1912938"/>
                <a:gd name="T44" fmla="*/ 1654601 w 1822450"/>
                <a:gd name="T45" fmla="*/ 539486 h 1912938"/>
                <a:gd name="T46" fmla="*/ 1777799 w 1822450"/>
                <a:gd name="T47" fmla="*/ 1076207 h 1912938"/>
                <a:gd name="T48" fmla="*/ 1669211 w 1822450"/>
                <a:gd name="T49" fmla="*/ 1082926 h 1912938"/>
                <a:gd name="T50" fmla="*/ 1379381 w 1822450"/>
                <a:gd name="T51" fmla="*/ 1258406 h 1912938"/>
                <a:gd name="T52" fmla="*/ 1596951 w 1822450"/>
                <a:gd name="T53" fmla="*/ 534744 h 1912938"/>
                <a:gd name="T54" fmla="*/ 1341509 w 1822450"/>
                <a:gd name="T55" fmla="*/ 631970 h 1912938"/>
                <a:gd name="T56" fmla="*/ 1211058 w 1822450"/>
                <a:gd name="T57" fmla="*/ 878592 h 1912938"/>
                <a:gd name="T58" fmla="*/ 913390 w 1822450"/>
                <a:gd name="T59" fmla="*/ 1388436 h 1912938"/>
                <a:gd name="T60" fmla="*/ 620862 w 1822450"/>
                <a:gd name="T61" fmla="*/ 1012575 h 1912938"/>
                <a:gd name="T62" fmla="*/ 490410 w 1822450"/>
                <a:gd name="T63" fmla="*/ 658450 h 1912938"/>
                <a:gd name="T64" fmla="*/ 791239 w 1822450"/>
                <a:gd name="T65" fmla="*/ 477436 h 1912938"/>
                <a:gd name="T66" fmla="*/ 930565 w 1822450"/>
                <a:gd name="T67" fmla="*/ 340686 h 1912938"/>
                <a:gd name="T68" fmla="*/ 1525019 w 1822450"/>
                <a:gd name="T69" fmla="*/ 348987 h 1912938"/>
                <a:gd name="T70" fmla="*/ 1543211 w 1822450"/>
                <a:gd name="T71" fmla="*/ 320925 h 1912938"/>
                <a:gd name="T72" fmla="*/ 361253 w 1822450"/>
                <a:gd name="T73" fmla="*/ 309859 h 1912938"/>
                <a:gd name="T74" fmla="*/ 388900 w 1822450"/>
                <a:gd name="T75" fmla="*/ 340686 h 1912938"/>
                <a:gd name="T76" fmla="*/ 1589483 w 1822450"/>
                <a:gd name="T77" fmla="*/ 183386 h 1912938"/>
                <a:gd name="T78" fmla="*/ 1537279 w 1822450"/>
                <a:gd name="T79" fmla="*/ 257688 h 1912938"/>
                <a:gd name="T80" fmla="*/ 1630219 w 1822450"/>
                <a:gd name="T81" fmla="*/ 376257 h 1912938"/>
                <a:gd name="T82" fmla="*/ 1556658 w 1822450"/>
                <a:gd name="T83" fmla="*/ 503916 h 1912938"/>
                <a:gd name="T84" fmla="*/ 1370381 w 1822450"/>
                <a:gd name="T85" fmla="*/ 446213 h 1912938"/>
                <a:gd name="T86" fmla="*/ 1339928 w 1822450"/>
                <a:gd name="T87" fmla="*/ 311439 h 1912938"/>
                <a:gd name="T88" fmla="*/ 1371963 w 1822450"/>
                <a:gd name="T89" fmla="*/ 194056 h 1912938"/>
                <a:gd name="T90" fmla="*/ 478954 w 1822450"/>
                <a:gd name="T91" fmla="*/ 223304 h 1912938"/>
                <a:gd name="T92" fmla="*/ 457626 w 1822450"/>
                <a:gd name="T93" fmla="*/ 275474 h 1912938"/>
                <a:gd name="T94" fmla="*/ 476585 w 1822450"/>
                <a:gd name="T95" fmla="*/ 405900 h 1912938"/>
                <a:gd name="T96" fmla="*/ 374682 w 1822450"/>
                <a:gd name="T97" fmla="*/ 531187 h 1912938"/>
                <a:gd name="T98" fmla="*/ 206423 w 1822450"/>
                <a:gd name="T99" fmla="*/ 401156 h 1912938"/>
                <a:gd name="T100" fmla="*/ 203659 w 1822450"/>
                <a:gd name="T101" fmla="*/ 280612 h 1912938"/>
                <a:gd name="T102" fmla="*/ 318991 w 1822450"/>
                <a:gd name="T103" fmla="*/ 160462 h 1912938"/>
                <a:gd name="T104" fmla="*/ 951483 w 1822450"/>
                <a:gd name="T105" fmla="*/ 193267 h 1912938"/>
                <a:gd name="T106" fmla="*/ 978320 w 1822450"/>
                <a:gd name="T107" fmla="*/ 240299 h 1912938"/>
                <a:gd name="T108" fmla="*/ 1028839 w 1822450"/>
                <a:gd name="T109" fmla="*/ 19762 h 1912938"/>
                <a:gd name="T110" fmla="*/ 985031 w 1822450"/>
                <a:gd name="T111" fmla="*/ 122916 h 1912938"/>
                <a:gd name="T112" fmla="*/ 1097906 w 1822450"/>
                <a:gd name="T113" fmla="*/ 194847 h 1912938"/>
                <a:gd name="T114" fmla="*/ 1067122 w 1822450"/>
                <a:gd name="T115" fmla="*/ 354520 h 1912938"/>
                <a:gd name="T116" fmla="*/ 893862 w 1822450"/>
                <a:gd name="T117" fmla="*/ 476646 h 1912938"/>
                <a:gd name="T118" fmla="*/ 745465 w 1822450"/>
                <a:gd name="T119" fmla="*/ 315392 h 1912938"/>
                <a:gd name="T120" fmla="*/ 746649 w 1822450"/>
                <a:gd name="T121" fmla="*/ 154929 h 1912938"/>
                <a:gd name="T122" fmla="*/ 892678 w 1822450"/>
                <a:gd name="T123" fmla="*/ 3162 h 191293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822450" h="1912938">
                  <a:moveTo>
                    <a:pt x="987425" y="1839913"/>
                  </a:moveTo>
                  <a:lnTo>
                    <a:pt x="1085699" y="1839913"/>
                  </a:lnTo>
                  <a:lnTo>
                    <a:pt x="1094850" y="1845932"/>
                  </a:lnTo>
                  <a:lnTo>
                    <a:pt x="1104399" y="1852753"/>
                  </a:lnTo>
                  <a:lnTo>
                    <a:pt x="1115141" y="1860778"/>
                  </a:lnTo>
                  <a:lnTo>
                    <a:pt x="1126282" y="1870407"/>
                  </a:lnTo>
                  <a:lnTo>
                    <a:pt x="1131454" y="1874821"/>
                  </a:lnTo>
                  <a:lnTo>
                    <a:pt x="1135831" y="1879636"/>
                  </a:lnTo>
                  <a:lnTo>
                    <a:pt x="1139809" y="1884450"/>
                  </a:lnTo>
                  <a:lnTo>
                    <a:pt x="1142594" y="1888864"/>
                  </a:lnTo>
                  <a:lnTo>
                    <a:pt x="1144982" y="1893679"/>
                  </a:lnTo>
                  <a:lnTo>
                    <a:pt x="1145777" y="1895685"/>
                  </a:lnTo>
                  <a:lnTo>
                    <a:pt x="1146175" y="1897691"/>
                  </a:lnTo>
                  <a:lnTo>
                    <a:pt x="1145777" y="1900500"/>
                  </a:lnTo>
                  <a:lnTo>
                    <a:pt x="1144982" y="1902907"/>
                  </a:lnTo>
                  <a:lnTo>
                    <a:pt x="1142992" y="1905315"/>
                  </a:lnTo>
                  <a:lnTo>
                    <a:pt x="1140605" y="1907321"/>
                  </a:lnTo>
                  <a:lnTo>
                    <a:pt x="1137422" y="1908926"/>
                  </a:lnTo>
                  <a:lnTo>
                    <a:pt x="1133046" y="1910531"/>
                  </a:lnTo>
                  <a:lnTo>
                    <a:pt x="1127475" y="1911735"/>
                  </a:lnTo>
                  <a:lnTo>
                    <a:pt x="1120712" y="1912537"/>
                  </a:lnTo>
                  <a:lnTo>
                    <a:pt x="1112754" y="1912938"/>
                  </a:lnTo>
                  <a:lnTo>
                    <a:pt x="1105195" y="1912938"/>
                  </a:lnTo>
                  <a:lnTo>
                    <a:pt x="1098033" y="1912537"/>
                  </a:lnTo>
                  <a:lnTo>
                    <a:pt x="1091269" y="1911735"/>
                  </a:lnTo>
                  <a:lnTo>
                    <a:pt x="1084903" y="1910130"/>
                  </a:lnTo>
                  <a:lnTo>
                    <a:pt x="1078537" y="1908525"/>
                  </a:lnTo>
                  <a:lnTo>
                    <a:pt x="1072569" y="1906920"/>
                  </a:lnTo>
                  <a:lnTo>
                    <a:pt x="1066601" y="1904914"/>
                  </a:lnTo>
                  <a:lnTo>
                    <a:pt x="1061031" y="1902105"/>
                  </a:lnTo>
                  <a:lnTo>
                    <a:pt x="1055859" y="1899697"/>
                  </a:lnTo>
                  <a:lnTo>
                    <a:pt x="1045514" y="1893679"/>
                  </a:lnTo>
                  <a:lnTo>
                    <a:pt x="1035965" y="1887259"/>
                  </a:lnTo>
                  <a:lnTo>
                    <a:pt x="1026416" y="1880438"/>
                  </a:lnTo>
                  <a:lnTo>
                    <a:pt x="1022438" y="1878031"/>
                  </a:lnTo>
                  <a:lnTo>
                    <a:pt x="1019255" y="1876827"/>
                  </a:lnTo>
                  <a:lnTo>
                    <a:pt x="1018459" y="1876827"/>
                  </a:lnTo>
                  <a:lnTo>
                    <a:pt x="1017663" y="1876827"/>
                  </a:lnTo>
                  <a:lnTo>
                    <a:pt x="1016470" y="1877629"/>
                  </a:lnTo>
                  <a:lnTo>
                    <a:pt x="1015674" y="1878833"/>
                  </a:lnTo>
                  <a:lnTo>
                    <a:pt x="1015276" y="1880037"/>
                  </a:lnTo>
                  <a:lnTo>
                    <a:pt x="1014083" y="1880839"/>
                  </a:lnTo>
                  <a:lnTo>
                    <a:pt x="1013685" y="1881241"/>
                  </a:lnTo>
                  <a:lnTo>
                    <a:pt x="1012889" y="1881241"/>
                  </a:lnTo>
                  <a:lnTo>
                    <a:pt x="1002146" y="1880839"/>
                  </a:lnTo>
                  <a:lnTo>
                    <a:pt x="995781" y="1880438"/>
                  </a:lnTo>
                  <a:lnTo>
                    <a:pt x="993393" y="1880037"/>
                  </a:lnTo>
                  <a:lnTo>
                    <a:pt x="991802" y="1879234"/>
                  </a:lnTo>
                  <a:lnTo>
                    <a:pt x="989812" y="1870006"/>
                  </a:lnTo>
                  <a:lnTo>
                    <a:pt x="988619" y="1861580"/>
                  </a:lnTo>
                  <a:lnTo>
                    <a:pt x="988221" y="1855160"/>
                  </a:lnTo>
                  <a:lnTo>
                    <a:pt x="988221" y="1850747"/>
                  </a:lnTo>
                  <a:lnTo>
                    <a:pt x="988221" y="1847136"/>
                  </a:lnTo>
                  <a:lnTo>
                    <a:pt x="988619" y="1844728"/>
                  </a:lnTo>
                  <a:lnTo>
                    <a:pt x="989017" y="1843123"/>
                  </a:lnTo>
                  <a:lnTo>
                    <a:pt x="987425" y="1839913"/>
                  </a:lnTo>
                  <a:close/>
                  <a:moveTo>
                    <a:pt x="739926" y="1839913"/>
                  </a:moveTo>
                  <a:lnTo>
                    <a:pt x="838200" y="1839913"/>
                  </a:lnTo>
                  <a:lnTo>
                    <a:pt x="836608" y="1843123"/>
                  </a:lnTo>
                  <a:lnTo>
                    <a:pt x="837006" y="1844728"/>
                  </a:lnTo>
                  <a:lnTo>
                    <a:pt x="837404" y="1847136"/>
                  </a:lnTo>
                  <a:lnTo>
                    <a:pt x="837404" y="1850747"/>
                  </a:lnTo>
                  <a:lnTo>
                    <a:pt x="837404" y="1855160"/>
                  </a:lnTo>
                  <a:lnTo>
                    <a:pt x="837006" y="1861580"/>
                  </a:lnTo>
                  <a:lnTo>
                    <a:pt x="835813" y="1870006"/>
                  </a:lnTo>
                  <a:lnTo>
                    <a:pt x="833823" y="1879234"/>
                  </a:lnTo>
                  <a:lnTo>
                    <a:pt x="831834" y="1880037"/>
                  </a:lnTo>
                  <a:lnTo>
                    <a:pt x="829447" y="1880438"/>
                  </a:lnTo>
                  <a:lnTo>
                    <a:pt x="823479" y="1880839"/>
                  </a:lnTo>
                  <a:lnTo>
                    <a:pt x="812338" y="1881241"/>
                  </a:lnTo>
                  <a:lnTo>
                    <a:pt x="811542" y="1881241"/>
                  </a:lnTo>
                  <a:lnTo>
                    <a:pt x="810747" y="1880839"/>
                  </a:lnTo>
                  <a:lnTo>
                    <a:pt x="810349" y="1880037"/>
                  </a:lnTo>
                  <a:lnTo>
                    <a:pt x="809553" y="1878833"/>
                  </a:lnTo>
                  <a:lnTo>
                    <a:pt x="809155" y="1877629"/>
                  </a:lnTo>
                  <a:lnTo>
                    <a:pt x="807962" y="1876827"/>
                  </a:lnTo>
                  <a:lnTo>
                    <a:pt x="807166" y="1876827"/>
                  </a:lnTo>
                  <a:lnTo>
                    <a:pt x="806370" y="1876827"/>
                  </a:lnTo>
                  <a:lnTo>
                    <a:pt x="803187" y="1878031"/>
                  </a:lnTo>
                  <a:lnTo>
                    <a:pt x="799209" y="1880438"/>
                  </a:lnTo>
                  <a:lnTo>
                    <a:pt x="789660" y="1887259"/>
                  </a:lnTo>
                  <a:lnTo>
                    <a:pt x="780111" y="1893679"/>
                  </a:lnTo>
                  <a:lnTo>
                    <a:pt x="769368" y="1899697"/>
                  </a:lnTo>
                  <a:lnTo>
                    <a:pt x="764594" y="1902105"/>
                  </a:lnTo>
                  <a:lnTo>
                    <a:pt x="758626" y="1904914"/>
                  </a:lnTo>
                  <a:lnTo>
                    <a:pt x="753056" y="1906920"/>
                  </a:lnTo>
                  <a:lnTo>
                    <a:pt x="747088" y="1908525"/>
                  </a:lnTo>
                  <a:lnTo>
                    <a:pt x="740722" y="1910130"/>
                  </a:lnTo>
                  <a:lnTo>
                    <a:pt x="733958" y="1911735"/>
                  </a:lnTo>
                  <a:lnTo>
                    <a:pt x="727194" y="1912537"/>
                  </a:lnTo>
                  <a:lnTo>
                    <a:pt x="720032" y="1912938"/>
                  </a:lnTo>
                  <a:lnTo>
                    <a:pt x="712473" y="1912938"/>
                  </a:lnTo>
                  <a:lnTo>
                    <a:pt x="704913" y="1912537"/>
                  </a:lnTo>
                  <a:lnTo>
                    <a:pt x="700139" y="1912136"/>
                  </a:lnTo>
                  <a:lnTo>
                    <a:pt x="695365" y="1911333"/>
                  </a:lnTo>
                  <a:lnTo>
                    <a:pt x="691386" y="1909728"/>
                  </a:lnTo>
                  <a:lnTo>
                    <a:pt x="687805" y="1908926"/>
                  </a:lnTo>
                  <a:lnTo>
                    <a:pt x="685020" y="1907321"/>
                  </a:lnTo>
                  <a:lnTo>
                    <a:pt x="683031" y="1905716"/>
                  </a:lnTo>
                  <a:lnTo>
                    <a:pt x="681041" y="1903710"/>
                  </a:lnTo>
                  <a:lnTo>
                    <a:pt x="680245" y="1902105"/>
                  </a:lnTo>
                  <a:lnTo>
                    <a:pt x="679450" y="1900099"/>
                  </a:lnTo>
                  <a:lnTo>
                    <a:pt x="679450" y="1898093"/>
                  </a:lnTo>
                  <a:lnTo>
                    <a:pt x="679848" y="1895685"/>
                  </a:lnTo>
                  <a:lnTo>
                    <a:pt x="680245" y="1893679"/>
                  </a:lnTo>
                  <a:lnTo>
                    <a:pt x="681439" y="1891673"/>
                  </a:lnTo>
                  <a:lnTo>
                    <a:pt x="684224" y="1886457"/>
                  </a:lnTo>
                  <a:lnTo>
                    <a:pt x="687805" y="1881642"/>
                  </a:lnTo>
                  <a:lnTo>
                    <a:pt x="692182" y="1876827"/>
                  </a:lnTo>
                  <a:lnTo>
                    <a:pt x="697354" y="1872012"/>
                  </a:lnTo>
                  <a:lnTo>
                    <a:pt x="702526" y="1866796"/>
                  </a:lnTo>
                  <a:lnTo>
                    <a:pt x="708494" y="1861981"/>
                  </a:lnTo>
                  <a:lnTo>
                    <a:pt x="720032" y="1853555"/>
                  </a:lnTo>
                  <a:lnTo>
                    <a:pt x="729581" y="1846333"/>
                  </a:lnTo>
                  <a:lnTo>
                    <a:pt x="739926" y="1839913"/>
                  </a:lnTo>
                  <a:close/>
                  <a:moveTo>
                    <a:pt x="1538288" y="1614488"/>
                  </a:moveTo>
                  <a:lnTo>
                    <a:pt x="1616076" y="1614488"/>
                  </a:lnTo>
                  <a:lnTo>
                    <a:pt x="1619648" y="1616486"/>
                  </a:lnTo>
                  <a:lnTo>
                    <a:pt x="1628379" y="1622880"/>
                  </a:lnTo>
                  <a:lnTo>
                    <a:pt x="1640286" y="1631273"/>
                  </a:lnTo>
                  <a:lnTo>
                    <a:pt x="1646239" y="1636069"/>
                  </a:lnTo>
                  <a:lnTo>
                    <a:pt x="1651795" y="1641264"/>
                  </a:lnTo>
                  <a:lnTo>
                    <a:pt x="1656557" y="1646060"/>
                  </a:lnTo>
                  <a:lnTo>
                    <a:pt x="1660526" y="1651256"/>
                  </a:lnTo>
                  <a:lnTo>
                    <a:pt x="1661717" y="1653653"/>
                  </a:lnTo>
                  <a:lnTo>
                    <a:pt x="1662907" y="1656451"/>
                  </a:lnTo>
                  <a:lnTo>
                    <a:pt x="1663701" y="1658449"/>
                  </a:lnTo>
                  <a:lnTo>
                    <a:pt x="1663701" y="1660448"/>
                  </a:lnTo>
                  <a:lnTo>
                    <a:pt x="1663304" y="1662845"/>
                  </a:lnTo>
                  <a:lnTo>
                    <a:pt x="1662511" y="1664444"/>
                  </a:lnTo>
                  <a:lnTo>
                    <a:pt x="1661320" y="1666043"/>
                  </a:lnTo>
                  <a:lnTo>
                    <a:pt x="1659336" y="1668041"/>
                  </a:lnTo>
                  <a:lnTo>
                    <a:pt x="1656161" y="1669240"/>
                  </a:lnTo>
                  <a:lnTo>
                    <a:pt x="1652986" y="1670039"/>
                  </a:lnTo>
                  <a:lnTo>
                    <a:pt x="1648620" y="1670838"/>
                  </a:lnTo>
                  <a:lnTo>
                    <a:pt x="1643461" y="1671238"/>
                  </a:lnTo>
                  <a:lnTo>
                    <a:pt x="1637904" y="1671638"/>
                  </a:lnTo>
                  <a:lnTo>
                    <a:pt x="1631951" y="1671638"/>
                  </a:lnTo>
                  <a:lnTo>
                    <a:pt x="1625998" y="1671238"/>
                  </a:lnTo>
                  <a:lnTo>
                    <a:pt x="1620442" y="1670838"/>
                  </a:lnTo>
                  <a:lnTo>
                    <a:pt x="1615282" y="1669640"/>
                  </a:lnTo>
                  <a:lnTo>
                    <a:pt x="1610520" y="1668441"/>
                  </a:lnTo>
                  <a:lnTo>
                    <a:pt x="1605757" y="1666842"/>
                  </a:lnTo>
                  <a:lnTo>
                    <a:pt x="1600995" y="1665243"/>
                  </a:lnTo>
                  <a:lnTo>
                    <a:pt x="1592660" y="1661646"/>
                  </a:lnTo>
                  <a:lnTo>
                    <a:pt x="1584723" y="1656851"/>
                  </a:lnTo>
                  <a:lnTo>
                    <a:pt x="1576785" y="1651655"/>
                  </a:lnTo>
                  <a:lnTo>
                    <a:pt x="1569245" y="1646060"/>
                  </a:lnTo>
                  <a:lnTo>
                    <a:pt x="1566070" y="1644062"/>
                  </a:lnTo>
                  <a:lnTo>
                    <a:pt x="1564085" y="1643263"/>
                  </a:lnTo>
                  <a:lnTo>
                    <a:pt x="1562101" y="1643263"/>
                  </a:lnTo>
                  <a:lnTo>
                    <a:pt x="1561307" y="1643662"/>
                  </a:lnTo>
                  <a:lnTo>
                    <a:pt x="1560513" y="1645660"/>
                  </a:lnTo>
                  <a:lnTo>
                    <a:pt x="1559720" y="1646460"/>
                  </a:lnTo>
                  <a:lnTo>
                    <a:pt x="1558926" y="1647259"/>
                  </a:lnTo>
                  <a:lnTo>
                    <a:pt x="1550195" y="1646460"/>
                  </a:lnTo>
                  <a:lnTo>
                    <a:pt x="1545035" y="1646060"/>
                  </a:lnTo>
                  <a:lnTo>
                    <a:pt x="1543448" y="1645660"/>
                  </a:lnTo>
                  <a:lnTo>
                    <a:pt x="1541860" y="1645261"/>
                  </a:lnTo>
                  <a:lnTo>
                    <a:pt x="1540273" y="1637667"/>
                  </a:lnTo>
                  <a:lnTo>
                    <a:pt x="1539479" y="1631273"/>
                  </a:lnTo>
                  <a:lnTo>
                    <a:pt x="1539082" y="1626877"/>
                  </a:lnTo>
                  <a:lnTo>
                    <a:pt x="1539082" y="1622880"/>
                  </a:lnTo>
                  <a:lnTo>
                    <a:pt x="1539082" y="1618085"/>
                  </a:lnTo>
                  <a:lnTo>
                    <a:pt x="1539479" y="1616486"/>
                  </a:lnTo>
                  <a:lnTo>
                    <a:pt x="1538288" y="1614488"/>
                  </a:lnTo>
                  <a:close/>
                  <a:moveTo>
                    <a:pt x="1343177" y="1614488"/>
                  </a:moveTo>
                  <a:lnTo>
                    <a:pt x="1420813" y="1614488"/>
                  </a:lnTo>
                  <a:lnTo>
                    <a:pt x="1419619" y="1616486"/>
                  </a:lnTo>
                  <a:lnTo>
                    <a:pt x="1420017" y="1618085"/>
                  </a:lnTo>
                  <a:lnTo>
                    <a:pt x="1420415" y="1622880"/>
                  </a:lnTo>
                  <a:lnTo>
                    <a:pt x="1420415" y="1626877"/>
                  </a:lnTo>
                  <a:lnTo>
                    <a:pt x="1420017" y="1631273"/>
                  </a:lnTo>
                  <a:lnTo>
                    <a:pt x="1419221" y="1637667"/>
                  </a:lnTo>
                  <a:lnTo>
                    <a:pt x="1417628" y="1645261"/>
                  </a:lnTo>
                  <a:lnTo>
                    <a:pt x="1416434" y="1645660"/>
                  </a:lnTo>
                  <a:lnTo>
                    <a:pt x="1414045" y="1646060"/>
                  </a:lnTo>
                  <a:lnTo>
                    <a:pt x="1409665" y="1646460"/>
                  </a:lnTo>
                  <a:lnTo>
                    <a:pt x="1400508" y="1647259"/>
                  </a:lnTo>
                  <a:lnTo>
                    <a:pt x="1399712" y="1646460"/>
                  </a:lnTo>
                  <a:lnTo>
                    <a:pt x="1398916" y="1645660"/>
                  </a:lnTo>
                  <a:lnTo>
                    <a:pt x="1398119" y="1643662"/>
                  </a:lnTo>
                  <a:lnTo>
                    <a:pt x="1397323" y="1643263"/>
                  </a:lnTo>
                  <a:lnTo>
                    <a:pt x="1395731" y="1643263"/>
                  </a:lnTo>
                  <a:lnTo>
                    <a:pt x="1393342" y="1644062"/>
                  </a:lnTo>
                  <a:lnTo>
                    <a:pt x="1390157" y="1646060"/>
                  </a:lnTo>
                  <a:lnTo>
                    <a:pt x="1382592" y="1651655"/>
                  </a:lnTo>
                  <a:lnTo>
                    <a:pt x="1375028" y="1656851"/>
                  </a:lnTo>
                  <a:lnTo>
                    <a:pt x="1366667" y="1661646"/>
                  </a:lnTo>
                  <a:lnTo>
                    <a:pt x="1357908" y="1665243"/>
                  </a:lnTo>
                  <a:lnTo>
                    <a:pt x="1353528" y="1666842"/>
                  </a:lnTo>
                  <a:lnTo>
                    <a:pt x="1348751" y="1668441"/>
                  </a:lnTo>
                  <a:lnTo>
                    <a:pt x="1343973" y="1669640"/>
                  </a:lnTo>
                  <a:lnTo>
                    <a:pt x="1338399" y="1670838"/>
                  </a:lnTo>
                  <a:lnTo>
                    <a:pt x="1333223" y="1671238"/>
                  </a:lnTo>
                  <a:lnTo>
                    <a:pt x="1327649" y="1671638"/>
                  </a:lnTo>
                  <a:lnTo>
                    <a:pt x="1321677" y="1671638"/>
                  </a:lnTo>
                  <a:lnTo>
                    <a:pt x="1315307" y="1671238"/>
                  </a:lnTo>
                  <a:lnTo>
                    <a:pt x="1310131" y="1670838"/>
                  </a:lnTo>
                  <a:lnTo>
                    <a:pt x="1306548" y="1670039"/>
                  </a:lnTo>
                  <a:lnTo>
                    <a:pt x="1302567" y="1669240"/>
                  </a:lnTo>
                  <a:lnTo>
                    <a:pt x="1300178" y="1668041"/>
                  </a:lnTo>
                  <a:lnTo>
                    <a:pt x="1297789" y="1666043"/>
                  </a:lnTo>
                  <a:lnTo>
                    <a:pt x="1296595" y="1664444"/>
                  </a:lnTo>
                  <a:lnTo>
                    <a:pt x="1295798" y="1662845"/>
                  </a:lnTo>
                  <a:lnTo>
                    <a:pt x="1295400" y="1660448"/>
                  </a:lnTo>
                  <a:lnTo>
                    <a:pt x="1295400" y="1658449"/>
                  </a:lnTo>
                  <a:lnTo>
                    <a:pt x="1296197" y="1656451"/>
                  </a:lnTo>
                  <a:lnTo>
                    <a:pt x="1296993" y="1653653"/>
                  </a:lnTo>
                  <a:lnTo>
                    <a:pt x="1298585" y="1651256"/>
                  </a:lnTo>
                  <a:lnTo>
                    <a:pt x="1302567" y="1646060"/>
                  </a:lnTo>
                  <a:lnTo>
                    <a:pt x="1307742" y="1641264"/>
                  </a:lnTo>
                  <a:lnTo>
                    <a:pt x="1312918" y="1636069"/>
                  </a:lnTo>
                  <a:lnTo>
                    <a:pt x="1318890" y="1631273"/>
                  </a:lnTo>
                  <a:lnTo>
                    <a:pt x="1330436" y="1622880"/>
                  </a:lnTo>
                  <a:lnTo>
                    <a:pt x="1339195" y="1616486"/>
                  </a:lnTo>
                  <a:lnTo>
                    <a:pt x="1343177" y="1614488"/>
                  </a:lnTo>
                  <a:close/>
                  <a:moveTo>
                    <a:pt x="392113" y="1614488"/>
                  </a:moveTo>
                  <a:lnTo>
                    <a:pt x="469901" y="1614488"/>
                  </a:lnTo>
                  <a:lnTo>
                    <a:pt x="473472" y="1616486"/>
                  </a:lnTo>
                  <a:lnTo>
                    <a:pt x="482204" y="1622880"/>
                  </a:lnTo>
                  <a:lnTo>
                    <a:pt x="493713" y="1631273"/>
                  </a:lnTo>
                  <a:lnTo>
                    <a:pt x="499269" y="1636069"/>
                  </a:lnTo>
                  <a:lnTo>
                    <a:pt x="505223" y="1641264"/>
                  </a:lnTo>
                  <a:lnTo>
                    <a:pt x="509985" y="1646060"/>
                  </a:lnTo>
                  <a:lnTo>
                    <a:pt x="514351" y="1651256"/>
                  </a:lnTo>
                  <a:lnTo>
                    <a:pt x="515541" y="1653653"/>
                  </a:lnTo>
                  <a:lnTo>
                    <a:pt x="516732" y="1656451"/>
                  </a:lnTo>
                  <a:lnTo>
                    <a:pt x="517129" y="1658449"/>
                  </a:lnTo>
                  <a:lnTo>
                    <a:pt x="517526" y="1660448"/>
                  </a:lnTo>
                  <a:lnTo>
                    <a:pt x="517129" y="1662845"/>
                  </a:lnTo>
                  <a:lnTo>
                    <a:pt x="516335" y="1664444"/>
                  </a:lnTo>
                  <a:lnTo>
                    <a:pt x="515144" y="1666043"/>
                  </a:lnTo>
                  <a:lnTo>
                    <a:pt x="512763" y="1668041"/>
                  </a:lnTo>
                  <a:lnTo>
                    <a:pt x="509985" y="1669240"/>
                  </a:lnTo>
                  <a:lnTo>
                    <a:pt x="506413" y="1670039"/>
                  </a:lnTo>
                  <a:lnTo>
                    <a:pt x="502444" y="1670838"/>
                  </a:lnTo>
                  <a:lnTo>
                    <a:pt x="497285" y="1671238"/>
                  </a:lnTo>
                  <a:lnTo>
                    <a:pt x="490935" y="1671638"/>
                  </a:lnTo>
                  <a:lnTo>
                    <a:pt x="484982" y="1671638"/>
                  </a:lnTo>
                  <a:lnTo>
                    <a:pt x="479426" y="1671238"/>
                  </a:lnTo>
                  <a:lnTo>
                    <a:pt x="474266" y="1670838"/>
                  </a:lnTo>
                  <a:lnTo>
                    <a:pt x="469107" y="1669640"/>
                  </a:lnTo>
                  <a:lnTo>
                    <a:pt x="463947" y="1668441"/>
                  </a:lnTo>
                  <a:lnTo>
                    <a:pt x="459582" y="1666842"/>
                  </a:lnTo>
                  <a:lnTo>
                    <a:pt x="454819" y="1665243"/>
                  </a:lnTo>
                  <a:lnTo>
                    <a:pt x="446088" y="1661646"/>
                  </a:lnTo>
                  <a:lnTo>
                    <a:pt x="437754" y="1656851"/>
                  </a:lnTo>
                  <a:lnTo>
                    <a:pt x="430213" y="1651655"/>
                  </a:lnTo>
                  <a:lnTo>
                    <a:pt x="422672" y="1646060"/>
                  </a:lnTo>
                  <a:lnTo>
                    <a:pt x="419497" y="1644062"/>
                  </a:lnTo>
                  <a:lnTo>
                    <a:pt x="417116" y="1643263"/>
                  </a:lnTo>
                  <a:lnTo>
                    <a:pt x="415925" y="1643263"/>
                  </a:lnTo>
                  <a:lnTo>
                    <a:pt x="415132" y="1643662"/>
                  </a:lnTo>
                  <a:lnTo>
                    <a:pt x="413941" y="1645660"/>
                  </a:lnTo>
                  <a:lnTo>
                    <a:pt x="413544" y="1646460"/>
                  </a:lnTo>
                  <a:lnTo>
                    <a:pt x="412750" y="1647259"/>
                  </a:lnTo>
                  <a:lnTo>
                    <a:pt x="403622" y="1646460"/>
                  </a:lnTo>
                  <a:lnTo>
                    <a:pt x="398860" y="1646060"/>
                  </a:lnTo>
                  <a:lnTo>
                    <a:pt x="396875" y="1645660"/>
                  </a:lnTo>
                  <a:lnTo>
                    <a:pt x="395685" y="1645261"/>
                  </a:lnTo>
                  <a:lnTo>
                    <a:pt x="394097" y="1637667"/>
                  </a:lnTo>
                  <a:lnTo>
                    <a:pt x="393303" y="1631273"/>
                  </a:lnTo>
                  <a:lnTo>
                    <a:pt x="392510" y="1626877"/>
                  </a:lnTo>
                  <a:lnTo>
                    <a:pt x="392510" y="1622880"/>
                  </a:lnTo>
                  <a:lnTo>
                    <a:pt x="392907" y="1618085"/>
                  </a:lnTo>
                  <a:lnTo>
                    <a:pt x="393303" y="1616486"/>
                  </a:lnTo>
                  <a:lnTo>
                    <a:pt x="392113" y="1614488"/>
                  </a:lnTo>
                  <a:close/>
                  <a:moveTo>
                    <a:pt x="195660" y="1614488"/>
                  </a:moveTo>
                  <a:lnTo>
                    <a:pt x="273051" y="1614488"/>
                  </a:lnTo>
                  <a:lnTo>
                    <a:pt x="271860" y="1616486"/>
                  </a:lnTo>
                  <a:lnTo>
                    <a:pt x="272257" y="1618085"/>
                  </a:lnTo>
                  <a:lnTo>
                    <a:pt x="272654" y="1622880"/>
                  </a:lnTo>
                  <a:lnTo>
                    <a:pt x="272654" y="1626877"/>
                  </a:lnTo>
                  <a:lnTo>
                    <a:pt x="271860" y="1631273"/>
                  </a:lnTo>
                  <a:lnTo>
                    <a:pt x="271066" y="1637667"/>
                  </a:lnTo>
                  <a:lnTo>
                    <a:pt x="269479" y="1645261"/>
                  </a:lnTo>
                  <a:lnTo>
                    <a:pt x="267891" y="1645660"/>
                  </a:lnTo>
                  <a:lnTo>
                    <a:pt x="266304" y="1646060"/>
                  </a:lnTo>
                  <a:lnTo>
                    <a:pt x="261541" y="1646460"/>
                  </a:lnTo>
                  <a:lnTo>
                    <a:pt x="252810" y="1647259"/>
                  </a:lnTo>
                  <a:lnTo>
                    <a:pt x="251619" y="1646460"/>
                  </a:lnTo>
                  <a:lnTo>
                    <a:pt x="251223" y="1645660"/>
                  </a:lnTo>
                  <a:lnTo>
                    <a:pt x="250032" y="1643662"/>
                  </a:lnTo>
                  <a:lnTo>
                    <a:pt x="249238" y="1643263"/>
                  </a:lnTo>
                  <a:lnTo>
                    <a:pt x="247651" y="1643263"/>
                  </a:lnTo>
                  <a:lnTo>
                    <a:pt x="245666" y="1644062"/>
                  </a:lnTo>
                  <a:lnTo>
                    <a:pt x="242491" y="1646060"/>
                  </a:lnTo>
                  <a:lnTo>
                    <a:pt x="234554" y="1651655"/>
                  </a:lnTo>
                  <a:lnTo>
                    <a:pt x="227013" y="1656851"/>
                  </a:lnTo>
                  <a:lnTo>
                    <a:pt x="219076" y="1661646"/>
                  </a:lnTo>
                  <a:lnTo>
                    <a:pt x="210344" y="1665243"/>
                  </a:lnTo>
                  <a:lnTo>
                    <a:pt x="205582" y="1666842"/>
                  </a:lnTo>
                  <a:lnTo>
                    <a:pt x="200819" y="1668441"/>
                  </a:lnTo>
                  <a:lnTo>
                    <a:pt x="196057" y="1669640"/>
                  </a:lnTo>
                  <a:lnTo>
                    <a:pt x="190897" y="1670838"/>
                  </a:lnTo>
                  <a:lnTo>
                    <a:pt x="185341" y="1671238"/>
                  </a:lnTo>
                  <a:lnTo>
                    <a:pt x="179785" y="1671638"/>
                  </a:lnTo>
                  <a:lnTo>
                    <a:pt x="173832" y="1671638"/>
                  </a:lnTo>
                  <a:lnTo>
                    <a:pt x="167482" y="1671238"/>
                  </a:lnTo>
                  <a:lnTo>
                    <a:pt x="162719" y="1670838"/>
                  </a:lnTo>
                  <a:lnTo>
                    <a:pt x="158353" y="1670039"/>
                  </a:lnTo>
                  <a:lnTo>
                    <a:pt x="155178" y="1669240"/>
                  </a:lnTo>
                  <a:lnTo>
                    <a:pt x="152003" y="1668041"/>
                  </a:lnTo>
                  <a:lnTo>
                    <a:pt x="150416" y="1666043"/>
                  </a:lnTo>
                  <a:lnTo>
                    <a:pt x="148828" y="1664444"/>
                  </a:lnTo>
                  <a:lnTo>
                    <a:pt x="148035" y="1662845"/>
                  </a:lnTo>
                  <a:lnTo>
                    <a:pt x="147638" y="1660448"/>
                  </a:lnTo>
                  <a:lnTo>
                    <a:pt x="148035" y="1658449"/>
                  </a:lnTo>
                  <a:lnTo>
                    <a:pt x="148828" y="1656451"/>
                  </a:lnTo>
                  <a:lnTo>
                    <a:pt x="149622" y="1653653"/>
                  </a:lnTo>
                  <a:lnTo>
                    <a:pt x="151210" y="1651256"/>
                  </a:lnTo>
                  <a:lnTo>
                    <a:pt x="155178" y="1646060"/>
                  </a:lnTo>
                  <a:lnTo>
                    <a:pt x="159544" y="1641264"/>
                  </a:lnTo>
                  <a:lnTo>
                    <a:pt x="165497" y="1636069"/>
                  </a:lnTo>
                  <a:lnTo>
                    <a:pt x="171450" y="1631273"/>
                  </a:lnTo>
                  <a:lnTo>
                    <a:pt x="182960" y="1622880"/>
                  </a:lnTo>
                  <a:lnTo>
                    <a:pt x="191691" y="1616486"/>
                  </a:lnTo>
                  <a:lnTo>
                    <a:pt x="195660" y="1614488"/>
                  </a:lnTo>
                  <a:close/>
                  <a:moveTo>
                    <a:pt x="538163" y="1219200"/>
                  </a:moveTo>
                  <a:lnTo>
                    <a:pt x="618247" y="1234417"/>
                  </a:lnTo>
                  <a:lnTo>
                    <a:pt x="620638" y="1235218"/>
                  </a:lnTo>
                  <a:lnTo>
                    <a:pt x="623427" y="1236419"/>
                  </a:lnTo>
                  <a:lnTo>
                    <a:pt x="625419" y="1238421"/>
                  </a:lnTo>
                  <a:lnTo>
                    <a:pt x="627013" y="1241225"/>
                  </a:lnTo>
                  <a:lnTo>
                    <a:pt x="629404" y="1244428"/>
                  </a:lnTo>
                  <a:lnTo>
                    <a:pt x="630599" y="1248032"/>
                  </a:lnTo>
                  <a:lnTo>
                    <a:pt x="632193" y="1252037"/>
                  </a:lnTo>
                  <a:lnTo>
                    <a:pt x="633388" y="1256442"/>
                  </a:lnTo>
                  <a:lnTo>
                    <a:pt x="635380" y="1266052"/>
                  </a:lnTo>
                  <a:lnTo>
                    <a:pt x="637372" y="1276464"/>
                  </a:lnTo>
                  <a:lnTo>
                    <a:pt x="639364" y="1296487"/>
                  </a:lnTo>
                  <a:lnTo>
                    <a:pt x="639763" y="1300491"/>
                  </a:lnTo>
                  <a:lnTo>
                    <a:pt x="639364" y="1303294"/>
                  </a:lnTo>
                  <a:lnTo>
                    <a:pt x="638567" y="1304896"/>
                  </a:lnTo>
                  <a:lnTo>
                    <a:pt x="637771" y="1305697"/>
                  </a:lnTo>
                  <a:lnTo>
                    <a:pt x="636177" y="1305697"/>
                  </a:lnTo>
                  <a:lnTo>
                    <a:pt x="634185" y="1304496"/>
                  </a:lnTo>
                  <a:lnTo>
                    <a:pt x="632591" y="1302894"/>
                  </a:lnTo>
                  <a:lnTo>
                    <a:pt x="630599" y="1300491"/>
                  </a:lnTo>
                  <a:lnTo>
                    <a:pt x="626615" y="1295285"/>
                  </a:lnTo>
                  <a:lnTo>
                    <a:pt x="623029" y="1288878"/>
                  </a:lnTo>
                  <a:lnTo>
                    <a:pt x="620240" y="1282471"/>
                  </a:lnTo>
                  <a:lnTo>
                    <a:pt x="619841" y="1279668"/>
                  </a:lnTo>
                  <a:lnTo>
                    <a:pt x="619443" y="1277265"/>
                  </a:lnTo>
                  <a:lnTo>
                    <a:pt x="619443" y="1275263"/>
                  </a:lnTo>
                  <a:lnTo>
                    <a:pt x="619044" y="1273261"/>
                  </a:lnTo>
                  <a:lnTo>
                    <a:pt x="618646" y="1271659"/>
                  </a:lnTo>
                  <a:lnTo>
                    <a:pt x="617849" y="1270457"/>
                  </a:lnTo>
                  <a:lnTo>
                    <a:pt x="617052" y="1269657"/>
                  </a:lnTo>
                  <a:lnTo>
                    <a:pt x="616255" y="1268856"/>
                  </a:lnTo>
                  <a:lnTo>
                    <a:pt x="615060" y="1268455"/>
                  </a:lnTo>
                  <a:lnTo>
                    <a:pt x="613865" y="1268455"/>
                  </a:lnTo>
                  <a:lnTo>
                    <a:pt x="613068" y="1268856"/>
                  </a:lnTo>
                  <a:lnTo>
                    <a:pt x="612271" y="1269256"/>
                  </a:lnTo>
                  <a:lnTo>
                    <a:pt x="611076" y="1270457"/>
                  </a:lnTo>
                  <a:lnTo>
                    <a:pt x="610677" y="1271659"/>
                  </a:lnTo>
                  <a:lnTo>
                    <a:pt x="609880" y="1273661"/>
                  </a:lnTo>
                  <a:lnTo>
                    <a:pt x="609482" y="1276064"/>
                  </a:lnTo>
                  <a:lnTo>
                    <a:pt x="609084" y="1278466"/>
                  </a:lnTo>
                  <a:lnTo>
                    <a:pt x="609084" y="1281670"/>
                  </a:lnTo>
                  <a:lnTo>
                    <a:pt x="608287" y="1285675"/>
                  </a:lnTo>
                  <a:lnTo>
                    <a:pt x="607888" y="1289279"/>
                  </a:lnTo>
                  <a:lnTo>
                    <a:pt x="607091" y="1292482"/>
                  </a:lnTo>
                  <a:lnTo>
                    <a:pt x="606295" y="1295686"/>
                  </a:lnTo>
                  <a:lnTo>
                    <a:pt x="604701" y="1298489"/>
                  </a:lnTo>
                  <a:lnTo>
                    <a:pt x="603107" y="1300892"/>
                  </a:lnTo>
                  <a:lnTo>
                    <a:pt x="600716" y="1302894"/>
                  </a:lnTo>
                  <a:lnTo>
                    <a:pt x="598724" y="1304896"/>
                  </a:lnTo>
                  <a:lnTo>
                    <a:pt x="594740" y="1306498"/>
                  </a:lnTo>
                  <a:lnTo>
                    <a:pt x="591154" y="1307699"/>
                  </a:lnTo>
                  <a:lnTo>
                    <a:pt x="585975" y="1308100"/>
                  </a:lnTo>
                  <a:lnTo>
                    <a:pt x="580396" y="1308100"/>
                  </a:lnTo>
                  <a:lnTo>
                    <a:pt x="578404" y="1307699"/>
                  </a:lnTo>
                  <a:lnTo>
                    <a:pt x="576014" y="1307299"/>
                  </a:lnTo>
                  <a:lnTo>
                    <a:pt x="571631" y="1305697"/>
                  </a:lnTo>
                  <a:lnTo>
                    <a:pt x="568045" y="1303294"/>
                  </a:lnTo>
                  <a:lnTo>
                    <a:pt x="564459" y="1299690"/>
                  </a:lnTo>
                  <a:lnTo>
                    <a:pt x="560475" y="1295285"/>
                  </a:lnTo>
                  <a:lnTo>
                    <a:pt x="557287" y="1290079"/>
                  </a:lnTo>
                  <a:lnTo>
                    <a:pt x="554498" y="1284073"/>
                  </a:lnTo>
                  <a:lnTo>
                    <a:pt x="551311" y="1277666"/>
                  </a:lnTo>
                  <a:lnTo>
                    <a:pt x="548920" y="1271258"/>
                  </a:lnTo>
                  <a:lnTo>
                    <a:pt x="546530" y="1264451"/>
                  </a:lnTo>
                  <a:lnTo>
                    <a:pt x="543342" y="1251236"/>
                  </a:lnTo>
                  <a:lnTo>
                    <a:pt x="540952" y="1238822"/>
                  </a:lnTo>
                  <a:lnTo>
                    <a:pt x="539358" y="1228811"/>
                  </a:lnTo>
                  <a:lnTo>
                    <a:pt x="538163" y="1219200"/>
                  </a:lnTo>
                  <a:close/>
                  <a:moveTo>
                    <a:pt x="1292225" y="1217613"/>
                  </a:moveTo>
                  <a:lnTo>
                    <a:pt x="1290632" y="1227624"/>
                  </a:lnTo>
                  <a:lnTo>
                    <a:pt x="1289436" y="1237635"/>
                  </a:lnTo>
                  <a:lnTo>
                    <a:pt x="1287046" y="1250049"/>
                  </a:lnTo>
                  <a:lnTo>
                    <a:pt x="1283061" y="1263665"/>
                  </a:lnTo>
                  <a:lnTo>
                    <a:pt x="1281069" y="1270472"/>
                  </a:lnTo>
                  <a:lnTo>
                    <a:pt x="1278679" y="1276879"/>
                  </a:lnTo>
                  <a:lnTo>
                    <a:pt x="1275491" y="1283287"/>
                  </a:lnTo>
                  <a:lnTo>
                    <a:pt x="1272702" y="1289293"/>
                  </a:lnTo>
                  <a:lnTo>
                    <a:pt x="1269116" y="1294099"/>
                  </a:lnTo>
                  <a:lnTo>
                    <a:pt x="1265530" y="1298504"/>
                  </a:lnTo>
                  <a:lnTo>
                    <a:pt x="1261546" y="1302108"/>
                  </a:lnTo>
                  <a:lnTo>
                    <a:pt x="1258359" y="1304110"/>
                  </a:lnTo>
                  <a:lnTo>
                    <a:pt x="1253976" y="1305712"/>
                  </a:lnTo>
                  <a:lnTo>
                    <a:pt x="1249593" y="1306513"/>
                  </a:lnTo>
                  <a:lnTo>
                    <a:pt x="1244015" y="1306513"/>
                  </a:lnTo>
                  <a:lnTo>
                    <a:pt x="1239632" y="1306112"/>
                  </a:lnTo>
                  <a:lnTo>
                    <a:pt x="1235250" y="1304911"/>
                  </a:lnTo>
                  <a:lnTo>
                    <a:pt x="1232062" y="1303309"/>
                  </a:lnTo>
                  <a:lnTo>
                    <a:pt x="1229273" y="1301707"/>
                  </a:lnTo>
                  <a:lnTo>
                    <a:pt x="1227281" y="1299305"/>
                  </a:lnTo>
                  <a:lnTo>
                    <a:pt x="1225687" y="1296902"/>
                  </a:lnTo>
                  <a:lnTo>
                    <a:pt x="1223695" y="1294099"/>
                  </a:lnTo>
                  <a:lnTo>
                    <a:pt x="1222898" y="1291296"/>
                  </a:lnTo>
                  <a:lnTo>
                    <a:pt x="1222101" y="1288092"/>
                  </a:lnTo>
                  <a:lnTo>
                    <a:pt x="1221703" y="1284088"/>
                  </a:lnTo>
                  <a:lnTo>
                    <a:pt x="1221304" y="1280083"/>
                  </a:lnTo>
                  <a:lnTo>
                    <a:pt x="1221304" y="1276879"/>
                  </a:lnTo>
                  <a:lnTo>
                    <a:pt x="1220906" y="1274477"/>
                  </a:lnTo>
                  <a:lnTo>
                    <a:pt x="1220508" y="1272074"/>
                  </a:lnTo>
                  <a:lnTo>
                    <a:pt x="1219711" y="1270072"/>
                  </a:lnTo>
                  <a:lnTo>
                    <a:pt x="1219312" y="1268870"/>
                  </a:lnTo>
                  <a:lnTo>
                    <a:pt x="1218117" y="1267669"/>
                  </a:lnTo>
                  <a:lnTo>
                    <a:pt x="1216922" y="1266868"/>
                  </a:lnTo>
                  <a:lnTo>
                    <a:pt x="1216125" y="1266468"/>
                  </a:lnTo>
                  <a:lnTo>
                    <a:pt x="1214930" y="1266468"/>
                  </a:lnTo>
                  <a:lnTo>
                    <a:pt x="1214133" y="1266868"/>
                  </a:lnTo>
                  <a:lnTo>
                    <a:pt x="1213336" y="1268070"/>
                  </a:lnTo>
                  <a:lnTo>
                    <a:pt x="1212539" y="1268870"/>
                  </a:lnTo>
                  <a:lnTo>
                    <a:pt x="1211742" y="1270072"/>
                  </a:lnTo>
                  <a:lnTo>
                    <a:pt x="1211344" y="1271674"/>
                  </a:lnTo>
                  <a:lnTo>
                    <a:pt x="1210945" y="1273275"/>
                  </a:lnTo>
                  <a:lnTo>
                    <a:pt x="1210945" y="1275678"/>
                  </a:lnTo>
                  <a:lnTo>
                    <a:pt x="1210945" y="1278081"/>
                  </a:lnTo>
                  <a:lnTo>
                    <a:pt x="1209750" y="1280483"/>
                  </a:lnTo>
                  <a:lnTo>
                    <a:pt x="1207359" y="1286891"/>
                  </a:lnTo>
                  <a:lnTo>
                    <a:pt x="1203773" y="1293298"/>
                  </a:lnTo>
                  <a:lnTo>
                    <a:pt x="1199789" y="1298904"/>
                  </a:lnTo>
                  <a:lnTo>
                    <a:pt x="1197797" y="1300906"/>
                  </a:lnTo>
                  <a:lnTo>
                    <a:pt x="1195805" y="1302909"/>
                  </a:lnTo>
                  <a:lnTo>
                    <a:pt x="1194211" y="1304110"/>
                  </a:lnTo>
                  <a:lnTo>
                    <a:pt x="1192617" y="1304110"/>
                  </a:lnTo>
                  <a:lnTo>
                    <a:pt x="1191821" y="1303710"/>
                  </a:lnTo>
                  <a:lnTo>
                    <a:pt x="1191024" y="1302108"/>
                  </a:lnTo>
                  <a:lnTo>
                    <a:pt x="1190625" y="1298904"/>
                  </a:lnTo>
                  <a:lnTo>
                    <a:pt x="1191024" y="1294900"/>
                  </a:lnTo>
                  <a:lnTo>
                    <a:pt x="1193016" y="1274877"/>
                  </a:lnTo>
                  <a:lnTo>
                    <a:pt x="1194610" y="1264465"/>
                  </a:lnTo>
                  <a:lnTo>
                    <a:pt x="1197000" y="1254855"/>
                  </a:lnTo>
                  <a:lnTo>
                    <a:pt x="1198195" y="1250450"/>
                  </a:lnTo>
                  <a:lnTo>
                    <a:pt x="1199789" y="1246045"/>
                  </a:lnTo>
                  <a:lnTo>
                    <a:pt x="1200984" y="1242841"/>
                  </a:lnTo>
                  <a:lnTo>
                    <a:pt x="1202977" y="1239237"/>
                  </a:lnTo>
                  <a:lnTo>
                    <a:pt x="1204969" y="1236834"/>
                  </a:lnTo>
                  <a:lnTo>
                    <a:pt x="1206961" y="1234832"/>
                  </a:lnTo>
                  <a:lnTo>
                    <a:pt x="1209352" y="1233631"/>
                  </a:lnTo>
                  <a:lnTo>
                    <a:pt x="1212141" y="1232429"/>
                  </a:lnTo>
                  <a:lnTo>
                    <a:pt x="1292225" y="1217613"/>
                  </a:lnTo>
                  <a:close/>
                  <a:moveTo>
                    <a:pt x="36513" y="1122363"/>
                  </a:moveTo>
                  <a:lnTo>
                    <a:pt x="98598" y="1134269"/>
                  </a:lnTo>
                  <a:lnTo>
                    <a:pt x="100956" y="1135063"/>
                  </a:lnTo>
                  <a:lnTo>
                    <a:pt x="102921" y="1135857"/>
                  </a:lnTo>
                  <a:lnTo>
                    <a:pt x="104492" y="1137444"/>
                  </a:lnTo>
                  <a:lnTo>
                    <a:pt x="105671" y="1139825"/>
                  </a:lnTo>
                  <a:lnTo>
                    <a:pt x="107636" y="1142207"/>
                  </a:lnTo>
                  <a:lnTo>
                    <a:pt x="108815" y="1145382"/>
                  </a:lnTo>
                  <a:lnTo>
                    <a:pt x="110779" y="1152128"/>
                  </a:lnTo>
                  <a:lnTo>
                    <a:pt x="112351" y="1159272"/>
                  </a:lnTo>
                  <a:lnTo>
                    <a:pt x="113923" y="1167210"/>
                  </a:lnTo>
                  <a:lnTo>
                    <a:pt x="115495" y="1183085"/>
                  </a:lnTo>
                  <a:lnTo>
                    <a:pt x="115888" y="1186260"/>
                  </a:lnTo>
                  <a:lnTo>
                    <a:pt x="115495" y="1188641"/>
                  </a:lnTo>
                  <a:lnTo>
                    <a:pt x="115102" y="1189832"/>
                  </a:lnTo>
                  <a:lnTo>
                    <a:pt x="114316" y="1190228"/>
                  </a:lnTo>
                  <a:lnTo>
                    <a:pt x="112744" y="1190228"/>
                  </a:lnTo>
                  <a:lnTo>
                    <a:pt x="111565" y="1189435"/>
                  </a:lnTo>
                  <a:lnTo>
                    <a:pt x="109994" y="1188244"/>
                  </a:lnTo>
                  <a:lnTo>
                    <a:pt x="108422" y="1186657"/>
                  </a:lnTo>
                  <a:lnTo>
                    <a:pt x="105278" y="1181894"/>
                  </a:lnTo>
                  <a:lnTo>
                    <a:pt x="102528" y="1177132"/>
                  </a:lnTo>
                  <a:lnTo>
                    <a:pt x="100563" y="1172369"/>
                  </a:lnTo>
                  <a:lnTo>
                    <a:pt x="100170" y="1169988"/>
                  </a:lnTo>
                  <a:lnTo>
                    <a:pt x="100170" y="1168003"/>
                  </a:lnTo>
                  <a:lnTo>
                    <a:pt x="99384" y="1164828"/>
                  </a:lnTo>
                  <a:lnTo>
                    <a:pt x="98598" y="1162447"/>
                  </a:lnTo>
                  <a:lnTo>
                    <a:pt x="97026" y="1161257"/>
                  </a:lnTo>
                  <a:lnTo>
                    <a:pt x="96633" y="1161257"/>
                  </a:lnTo>
                  <a:lnTo>
                    <a:pt x="95848" y="1161257"/>
                  </a:lnTo>
                  <a:lnTo>
                    <a:pt x="95062" y="1161257"/>
                  </a:lnTo>
                  <a:lnTo>
                    <a:pt x="94276" y="1161653"/>
                  </a:lnTo>
                  <a:lnTo>
                    <a:pt x="92704" y="1163638"/>
                  </a:lnTo>
                  <a:lnTo>
                    <a:pt x="91525" y="1167210"/>
                  </a:lnTo>
                  <a:lnTo>
                    <a:pt x="91525" y="1171178"/>
                  </a:lnTo>
                  <a:lnTo>
                    <a:pt x="91132" y="1176338"/>
                  </a:lnTo>
                  <a:lnTo>
                    <a:pt x="90346" y="1181100"/>
                  </a:lnTo>
                  <a:lnTo>
                    <a:pt x="89167" y="1184275"/>
                  </a:lnTo>
                  <a:lnTo>
                    <a:pt x="87989" y="1186260"/>
                  </a:lnTo>
                  <a:lnTo>
                    <a:pt x="86810" y="1187847"/>
                  </a:lnTo>
                  <a:lnTo>
                    <a:pt x="85238" y="1189038"/>
                  </a:lnTo>
                  <a:lnTo>
                    <a:pt x="83666" y="1189832"/>
                  </a:lnTo>
                  <a:lnTo>
                    <a:pt x="82094" y="1191022"/>
                  </a:lnTo>
                  <a:lnTo>
                    <a:pt x="80130" y="1191419"/>
                  </a:lnTo>
                  <a:lnTo>
                    <a:pt x="75414" y="1192213"/>
                  </a:lnTo>
                  <a:lnTo>
                    <a:pt x="69520" y="1192213"/>
                  </a:lnTo>
                  <a:lnTo>
                    <a:pt x="67163" y="1191816"/>
                  </a:lnTo>
                  <a:lnTo>
                    <a:pt x="64412" y="1191022"/>
                  </a:lnTo>
                  <a:lnTo>
                    <a:pt x="62447" y="1190228"/>
                  </a:lnTo>
                  <a:lnTo>
                    <a:pt x="60482" y="1188641"/>
                  </a:lnTo>
                  <a:lnTo>
                    <a:pt x="58125" y="1187053"/>
                  </a:lnTo>
                  <a:lnTo>
                    <a:pt x="56160" y="1185069"/>
                  </a:lnTo>
                  <a:lnTo>
                    <a:pt x="53016" y="1180703"/>
                  </a:lnTo>
                  <a:lnTo>
                    <a:pt x="49873" y="1175147"/>
                  </a:lnTo>
                  <a:lnTo>
                    <a:pt x="47122" y="1169194"/>
                  </a:lnTo>
                  <a:lnTo>
                    <a:pt x="44765" y="1162844"/>
                  </a:lnTo>
                  <a:lnTo>
                    <a:pt x="42800" y="1156494"/>
                  </a:lnTo>
                  <a:lnTo>
                    <a:pt x="41228" y="1150144"/>
                  </a:lnTo>
                  <a:lnTo>
                    <a:pt x="40049" y="1143794"/>
                  </a:lnTo>
                  <a:lnTo>
                    <a:pt x="37692" y="1133475"/>
                  </a:lnTo>
                  <a:lnTo>
                    <a:pt x="36513" y="1125538"/>
                  </a:lnTo>
                  <a:lnTo>
                    <a:pt x="36513" y="1122363"/>
                  </a:lnTo>
                  <a:close/>
                  <a:moveTo>
                    <a:pt x="1779588" y="1120775"/>
                  </a:moveTo>
                  <a:lnTo>
                    <a:pt x="1779588" y="1123616"/>
                  </a:lnTo>
                  <a:lnTo>
                    <a:pt x="1778404" y="1131734"/>
                  </a:lnTo>
                  <a:lnTo>
                    <a:pt x="1776824" y="1142693"/>
                  </a:lnTo>
                  <a:lnTo>
                    <a:pt x="1775244" y="1149188"/>
                  </a:lnTo>
                  <a:lnTo>
                    <a:pt x="1773665" y="1155682"/>
                  </a:lnTo>
                  <a:lnTo>
                    <a:pt x="1771690" y="1162176"/>
                  </a:lnTo>
                  <a:lnTo>
                    <a:pt x="1769321" y="1168671"/>
                  </a:lnTo>
                  <a:lnTo>
                    <a:pt x="1766162" y="1174759"/>
                  </a:lnTo>
                  <a:lnTo>
                    <a:pt x="1763397" y="1180442"/>
                  </a:lnTo>
                  <a:lnTo>
                    <a:pt x="1760238" y="1184907"/>
                  </a:lnTo>
                  <a:lnTo>
                    <a:pt x="1757869" y="1186530"/>
                  </a:lnTo>
                  <a:lnTo>
                    <a:pt x="1755894" y="1188560"/>
                  </a:lnTo>
                  <a:lnTo>
                    <a:pt x="1753920" y="1189777"/>
                  </a:lnTo>
                  <a:lnTo>
                    <a:pt x="1751550" y="1190995"/>
                  </a:lnTo>
                  <a:lnTo>
                    <a:pt x="1749181" y="1191807"/>
                  </a:lnTo>
                  <a:lnTo>
                    <a:pt x="1746812" y="1192213"/>
                  </a:lnTo>
                  <a:lnTo>
                    <a:pt x="1740888" y="1192213"/>
                  </a:lnTo>
                  <a:lnTo>
                    <a:pt x="1736149" y="1191401"/>
                  </a:lnTo>
                  <a:lnTo>
                    <a:pt x="1734175" y="1190589"/>
                  </a:lnTo>
                  <a:lnTo>
                    <a:pt x="1732200" y="1189777"/>
                  </a:lnTo>
                  <a:lnTo>
                    <a:pt x="1730621" y="1188966"/>
                  </a:lnTo>
                  <a:lnTo>
                    <a:pt x="1729436" y="1187748"/>
                  </a:lnTo>
                  <a:lnTo>
                    <a:pt x="1728251" y="1185718"/>
                  </a:lnTo>
                  <a:lnTo>
                    <a:pt x="1727461" y="1184095"/>
                  </a:lnTo>
                  <a:lnTo>
                    <a:pt x="1725487" y="1180442"/>
                  </a:lnTo>
                  <a:lnTo>
                    <a:pt x="1724697" y="1175977"/>
                  </a:lnTo>
                  <a:lnTo>
                    <a:pt x="1724697" y="1170700"/>
                  </a:lnTo>
                  <a:lnTo>
                    <a:pt x="1724302" y="1166235"/>
                  </a:lnTo>
                  <a:lnTo>
                    <a:pt x="1723117" y="1162988"/>
                  </a:lnTo>
                  <a:lnTo>
                    <a:pt x="1721933" y="1160959"/>
                  </a:lnTo>
                  <a:lnTo>
                    <a:pt x="1721143" y="1160553"/>
                  </a:lnTo>
                  <a:lnTo>
                    <a:pt x="1720748" y="1160147"/>
                  </a:lnTo>
                  <a:lnTo>
                    <a:pt x="1719958" y="1160553"/>
                  </a:lnTo>
                  <a:lnTo>
                    <a:pt x="1718774" y="1160553"/>
                  </a:lnTo>
                  <a:lnTo>
                    <a:pt x="1717589" y="1161770"/>
                  </a:lnTo>
                  <a:lnTo>
                    <a:pt x="1716404" y="1164206"/>
                  </a:lnTo>
                  <a:lnTo>
                    <a:pt x="1716009" y="1167453"/>
                  </a:lnTo>
                  <a:lnTo>
                    <a:pt x="1716009" y="1169482"/>
                  </a:lnTo>
                  <a:lnTo>
                    <a:pt x="1715614" y="1171512"/>
                  </a:lnTo>
                  <a:lnTo>
                    <a:pt x="1713640" y="1176383"/>
                  </a:lnTo>
                  <a:lnTo>
                    <a:pt x="1710481" y="1181659"/>
                  </a:lnTo>
                  <a:lnTo>
                    <a:pt x="1707716" y="1186124"/>
                  </a:lnTo>
                  <a:lnTo>
                    <a:pt x="1706137" y="1188154"/>
                  </a:lnTo>
                  <a:lnTo>
                    <a:pt x="1704557" y="1189371"/>
                  </a:lnTo>
                  <a:lnTo>
                    <a:pt x="1702978" y="1190183"/>
                  </a:lnTo>
                  <a:lnTo>
                    <a:pt x="1702188" y="1190183"/>
                  </a:lnTo>
                  <a:lnTo>
                    <a:pt x="1701003" y="1189777"/>
                  </a:lnTo>
                  <a:lnTo>
                    <a:pt x="1700608" y="1188560"/>
                  </a:lnTo>
                  <a:lnTo>
                    <a:pt x="1700213" y="1185718"/>
                  </a:lnTo>
                  <a:lnTo>
                    <a:pt x="1700608" y="1182877"/>
                  </a:lnTo>
                  <a:lnTo>
                    <a:pt x="1702188" y="1166641"/>
                  </a:lnTo>
                  <a:lnTo>
                    <a:pt x="1703767" y="1158117"/>
                  </a:lnTo>
                  <a:lnTo>
                    <a:pt x="1704952" y="1150811"/>
                  </a:lnTo>
                  <a:lnTo>
                    <a:pt x="1707716" y="1143911"/>
                  </a:lnTo>
                  <a:lnTo>
                    <a:pt x="1708901" y="1141070"/>
                  </a:lnTo>
                  <a:lnTo>
                    <a:pt x="1710086" y="1138634"/>
                  </a:lnTo>
                  <a:lnTo>
                    <a:pt x="1711665" y="1136199"/>
                  </a:lnTo>
                  <a:lnTo>
                    <a:pt x="1713640" y="1134575"/>
                  </a:lnTo>
                  <a:lnTo>
                    <a:pt x="1715219" y="1133763"/>
                  </a:lnTo>
                  <a:lnTo>
                    <a:pt x="1717194" y="1132952"/>
                  </a:lnTo>
                  <a:lnTo>
                    <a:pt x="1779588" y="1120775"/>
                  </a:lnTo>
                  <a:close/>
                  <a:moveTo>
                    <a:pt x="233586" y="538163"/>
                  </a:moveTo>
                  <a:lnTo>
                    <a:pt x="238336" y="538163"/>
                  </a:lnTo>
                  <a:lnTo>
                    <a:pt x="300494" y="768264"/>
                  </a:lnTo>
                  <a:lnTo>
                    <a:pt x="301682" y="758743"/>
                  </a:lnTo>
                  <a:lnTo>
                    <a:pt x="323061" y="601242"/>
                  </a:lnTo>
                  <a:lnTo>
                    <a:pt x="317122" y="585770"/>
                  </a:lnTo>
                  <a:lnTo>
                    <a:pt x="328999" y="565140"/>
                  </a:lnTo>
                  <a:lnTo>
                    <a:pt x="355921" y="565140"/>
                  </a:lnTo>
                  <a:lnTo>
                    <a:pt x="367403" y="585770"/>
                  </a:lnTo>
                  <a:lnTo>
                    <a:pt x="362256" y="604416"/>
                  </a:lnTo>
                  <a:lnTo>
                    <a:pt x="381259" y="770645"/>
                  </a:lnTo>
                  <a:lnTo>
                    <a:pt x="394720" y="710739"/>
                  </a:lnTo>
                  <a:lnTo>
                    <a:pt x="395908" y="741287"/>
                  </a:lnTo>
                  <a:lnTo>
                    <a:pt x="397096" y="773818"/>
                  </a:lnTo>
                  <a:lnTo>
                    <a:pt x="401055" y="844039"/>
                  </a:lnTo>
                  <a:lnTo>
                    <a:pt x="405806" y="918227"/>
                  </a:lnTo>
                  <a:lnTo>
                    <a:pt x="410952" y="992018"/>
                  </a:lnTo>
                  <a:lnTo>
                    <a:pt x="416891" y="1061048"/>
                  </a:lnTo>
                  <a:lnTo>
                    <a:pt x="423226" y="1122541"/>
                  </a:lnTo>
                  <a:lnTo>
                    <a:pt x="426393" y="1148725"/>
                  </a:lnTo>
                  <a:lnTo>
                    <a:pt x="428768" y="1171338"/>
                  </a:lnTo>
                  <a:lnTo>
                    <a:pt x="431936" y="1190381"/>
                  </a:lnTo>
                  <a:lnTo>
                    <a:pt x="434311" y="1204663"/>
                  </a:lnTo>
                  <a:lnTo>
                    <a:pt x="435499" y="1210218"/>
                  </a:lnTo>
                  <a:lnTo>
                    <a:pt x="436687" y="1215375"/>
                  </a:lnTo>
                  <a:lnTo>
                    <a:pt x="439062" y="1220532"/>
                  </a:lnTo>
                  <a:lnTo>
                    <a:pt x="440646" y="1225293"/>
                  </a:lnTo>
                  <a:lnTo>
                    <a:pt x="440646" y="1228467"/>
                  </a:lnTo>
                  <a:lnTo>
                    <a:pt x="441833" y="1238385"/>
                  </a:lnTo>
                  <a:lnTo>
                    <a:pt x="443021" y="1248700"/>
                  </a:lnTo>
                  <a:lnTo>
                    <a:pt x="444605" y="1258221"/>
                  </a:lnTo>
                  <a:lnTo>
                    <a:pt x="446584" y="1268140"/>
                  </a:lnTo>
                  <a:lnTo>
                    <a:pt x="448564" y="1277264"/>
                  </a:lnTo>
                  <a:lnTo>
                    <a:pt x="450939" y="1285992"/>
                  </a:lnTo>
                  <a:lnTo>
                    <a:pt x="453711" y="1295117"/>
                  </a:lnTo>
                  <a:lnTo>
                    <a:pt x="456086" y="1303448"/>
                  </a:lnTo>
                  <a:lnTo>
                    <a:pt x="459649" y="1311383"/>
                  </a:lnTo>
                  <a:lnTo>
                    <a:pt x="462816" y="1318921"/>
                  </a:lnTo>
                  <a:lnTo>
                    <a:pt x="466380" y="1326458"/>
                  </a:lnTo>
                  <a:lnTo>
                    <a:pt x="469943" y="1333599"/>
                  </a:lnTo>
                  <a:lnTo>
                    <a:pt x="473902" y="1340344"/>
                  </a:lnTo>
                  <a:lnTo>
                    <a:pt x="477861" y="1346691"/>
                  </a:lnTo>
                  <a:lnTo>
                    <a:pt x="482612" y="1353039"/>
                  </a:lnTo>
                  <a:lnTo>
                    <a:pt x="487363" y="1358990"/>
                  </a:lnTo>
                  <a:lnTo>
                    <a:pt x="469151" y="1598613"/>
                  </a:lnTo>
                  <a:lnTo>
                    <a:pt x="383239" y="1598613"/>
                  </a:lnTo>
                  <a:lnTo>
                    <a:pt x="340481" y="1260999"/>
                  </a:lnTo>
                  <a:lnTo>
                    <a:pt x="334938" y="1261395"/>
                  </a:lnTo>
                  <a:lnTo>
                    <a:pt x="329395" y="1261792"/>
                  </a:lnTo>
                  <a:lnTo>
                    <a:pt x="326228" y="1261792"/>
                  </a:lnTo>
                  <a:lnTo>
                    <a:pt x="322269" y="1261395"/>
                  </a:lnTo>
                  <a:lnTo>
                    <a:pt x="282282" y="1597423"/>
                  </a:lnTo>
                  <a:lnTo>
                    <a:pt x="193203" y="1598613"/>
                  </a:lnTo>
                  <a:lnTo>
                    <a:pt x="160738" y="1168165"/>
                  </a:lnTo>
                  <a:lnTo>
                    <a:pt x="154800" y="1158246"/>
                  </a:lnTo>
                  <a:lnTo>
                    <a:pt x="149257" y="1148725"/>
                  </a:lnTo>
                  <a:lnTo>
                    <a:pt x="144110" y="1139203"/>
                  </a:lnTo>
                  <a:lnTo>
                    <a:pt x="140151" y="1128889"/>
                  </a:lnTo>
                  <a:lnTo>
                    <a:pt x="139755" y="1124921"/>
                  </a:lnTo>
                  <a:lnTo>
                    <a:pt x="134609" y="1066999"/>
                  </a:lnTo>
                  <a:lnTo>
                    <a:pt x="128670" y="1003920"/>
                  </a:lnTo>
                  <a:lnTo>
                    <a:pt x="122335" y="924971"/>
                  </a:lnTo>
                  <a:lnTo>
                    <a:pt x="108875" y="730972"/>
                  </a:lnTo>
                  <a:lnTo>
                    <a:pt x="103728" y="726608"/>
                  </a:lnTo>
                  <a:lnTo>
                    <a:pt x="98185" y="721054"/>
                  </a:lnTo>
                  <a:lnTo>
                    <a:pt x="97789" y="721450"/>
                  </a:lnTo>
                  <a:lnTo>
                    <a:pt x="96997" y="723434"/>
                  </a:lnTo>
                  <a:lnTo>
                    <a:pt x="96601" y="727798"/>
                  </a:lnTo>
                  <a:lnTo>
                    <a:pt x="96601" y="733352"/>
                  </a:lnTo>
                  <a:lnTo>
                    <a:pt x="96205" y="749618"/>
                  </a:lnTo>
                  <a:lnTo>
                    <a:pt x="96601" y="771438"/>
                  </a:lnTo>
                  <a:lnTo>
                    <a:pt x="97789" y="826980"/>
                  </a:lnTo>
                  <a:lnTo>
                    <a:pt x="100165" y="893630"/>
                  </a:lnTo>
                  <a:lnTo>
                    <a:pt x="103332" y="962660"/>
                  </a:lnTo>
                  <a:lnTo>
                    <a:pt x="106499" y="1027327"/>
                  </a:lnTo>
                  <a:lnTo>
                    <a:pt x="109666" y="1079694"/>
                  </a:lnTo>
                  <a:lnTo>
                    <a:pt x="112042" y="1112226"/>
                  </a:lnTo>
                  <a:lnTo>
                    <a:pt x="97393" y="1112623"/>
                  </a:lnTo>
                  <a:lnTo>
                    <a:pt x="87891" y="1112623"/>
                  </a:lnTo>
                  <a:lnTo>
                    <a:pt x="76806" y="1111433"/>
                  </a:lnTo>
                  <a:lnTo>
                    <a:pt x="65325" y="1109449"/>
                  </a:lnTo>
                  <a:lnTo>
                    <a:pt x="59386" y="1108259"/>
                  </a:lnTo>
                  <a:lnTo>
                    <a:pt x="53843" y="1107069"/>
                  </a:lnTo>
                  <a:lnTo>
                    <a:pt x="47905" y="1104688"/>
                  </a:lnTo>
                  <a:lnTo>
                    <a:pt x="41966" y="1102308"/>
                  </a:lnTo>
                  <a:lnTo>
                    <a:pt x="36027" y="1099928"/>
                  </a:lnTo>
                  <a:lnTo>
                    <a:pt x="30485" y="1096357"/>
                  </a:lnTo>
                  <a:lnTo>
                    <a:pt x="27713" y="1079298"/>
                  </a:lnTo>
                  <a:lnTo>
                    <a:pt x="24546" y="1056684"/>
                  </a:lnTo>
                  <a:lnTo>
                    <a:pt x="21775" y="1030104"/>
                  </a:lnTo>
                  <a:lnTo>
                    <a:pt x="18607" y="1000349"/>
                  </a:lnTo>
                  <a:lnTo>
                    <a:pt x="15836" y="967024"/>
                  </a:lnTo>
                  <a:lnTo>
                    <a:pt x="13065" y="932509"/>
                  </a:lnTo>
                  <a:lnTo>
                    <a:pt x="7918" y="860305"/>
                  </a:lnTo>
                  <a:lnTo>
                    <a:pt x="3563" y="790084"/>
                  </a:lnTo>
                  <a:lnTo>
                    <a:pt x="2375" y="757949"/>
                  </a:lnTo>
                  <a:lnTo>
                    <a:pt x="1187" y="728591"/>
                  </a:lnTo>
                  <a:lnTo>
                    <a:pt x="396" y="702804"/>
                  </a:lnTo>
                  <a:lnTo>
                    <a:pt x="0" y="681778"/>
                  </a:lnTo>
                  <a:lnTo>
                    <a:pt x="396" y="666305"/>
                  </a:lnTo>
                  <a:lnTo>
                    <a:pt x="792" y="660751"/>
                  </a:lnTo>
                  <a:lnTo>
                    <a:pt x="1187" y="656784"/>
                  </a:lnTo>
                  <a:lnTo>
                    <a:pt x="1979" y="650436"/>
                  </a:lnTo>
                  <a:lnTo>
                    <a:pt x="3167" y="644089"/>
                  </a:lnTo>
                  <a:lnTo>
                    <a:pt x="5147" y="638535"/>
                  </a:lnTo>
                  <a:lnTo>
                    <a:pt x="7918" y="632584"/>
                  </a:lnTo>
                  <a:lnTo>
                    <a:pt x="11085" y="626633"/>
                  </a:lnTo>
                  <a:lnTo>
                    <a:pt x="15044" y="621475"/>
                  </a:lnTo>
                  <a:lnTo>
                    <a:pt x="19003" y="615921"/>
                  </a:lnTo>
                  <a:lnTo>
                    <a:pt x="24150" y="610764"/>
                  </a:lnTo>
                  <a:lnTo>
                    <a:pt x="29693" y="606003"/>
                  </a:lnTo>
                  <a:lnTo>
                    <a:pt x="35631" y="601242"/>
                  </a:lnTo>
                  <a:lnTo>
                    <a:pt x="41966" y="596482"/>
                  </a:lnTo>
                  <a:lnTo>
                    <a:pt x="48696" y="592514"/>
                  </a:lnTo>
                  <a:lnTo>
                    <a:pt x="55427" y="588150"/>
                  </a:lnTo>
                  <a:lnTo>
                    <a:pt x="62949" y="584580"/>
                  </a:lnTo>
                  <a:lnTo>
                    <a:pt x="70867" y="580612"/>
                  </a:lnTo>
                  <a:lnTo>
                    <a:pt x="78785" y="576645"/>
                  </a:lnTo>
                  <a:lnTo>
                    <a:pt x="96205" y="569504"/>
                  </a:lnTo>
                  <a:lnTo>
                    <a:pt x="114417" y="563950"/>
                  </a:lnTo>
                  <a:lnTo>
                    <a:pt x="132629" y="557999"/>
                  </a:lnTo>
                  <a:lnTo>
                    <a:pt x="152029" y="552842"/>
                  </a:lnTo>
                  <a:lnTo>
                    <a:pt x="171428" y="548478"/>
                  </a:lnTo>
                  <a:lnTo>
                    <a:pt x="190828" y="544510"/>
                  </a:lnTo>
                  <a:lnTo>
                    <a:pt x="210227" y="540940"/>
                  </a:lnTo>
                  <a:lnTo>
                    <a:pt x="229627" y="538559"/>
                  </a:lnTo>
                  <a:lnTo>
                    <a:pt x="233586" y="538163"/>
                  </a:lnTo>
                  <a:close/>
                  <a:moveTo>
                    <a:pt x="1612045" y="536575"/>
                  </a:moveTo>
                  <a:lnTo>
                    <a:pt x="1621555" y="536972"/>
                  </a:lnTo>
                  <a:lnTo>
                    <a:pt x="1631461" y="537369"/>
                  </a:lnTo>
                  <a:lnTo>
                    <a:pt x="1640970" y="538559"/>
                  </a:lnTo>
                  <a:lnTo>
                    <a:pt x="1650480" y="540147"/>
                  </a:lnTo>
                  <a:lnTo>
                    <a:pt x="1660386" y="541734"/>
                  </a:lnTo>
                  <a:lnTo>
                    <a:pt x="1669896" y="544512"/>
                  </a:lnTo>
                  <a:lnTo>
                    <a:pt x="1679406" y="546894"/>
                  </a:lnTo>
                  <a:lnTo>
                    <a:pt x="1688916" y="550465"/>
                  </a:lnTo>
                  <a:lnTo>
                    <a:pt x="1698030" y="553640"/>
                  </a:lnTo>
                  <a:lnTo>
                    <a:pt x="1707539" y="557212"/>
                  </a:lnTo>
                  <a:lnTo>
                    <a:pt x="1716257" y="560784"/>
                  </a:lnTo>
                  <a:lnTo>
                    <a:pt x="1724974" y="565150"/>
                  </a:lnTo>
                  <a:lnTo>
                    <a:pt x="1742409" y="573484"/>
                  </a:lnTo>
                  <a:lnTo>
                    <a:pt x="1758259" y="582215"/>
                  </a:lnTo>
                  <a:lnTo>
                    <a:pt x="1772523" y="591344"/>
                  </a:lnTo>
                  <a:lnTo>
                    <a:pt x="1785600" y="600472"/>
                  </a:lnTo>
                  <a:lnTo>
                    <a:pt x="1797091" y="608806"/>
                  </a:lnTo>
                  <a:lnTo>
                    <a:pt x="1806997" y="616744"/>
                  </a:lnTo>
                  <a:lnTo>
                    <a:pt x="1814129" y="623887"/>
                  </a:lnTo>
                  <a:lnTo>
                    <a:pt x="1816903" y="627062"/>
                  </a:lnTo>
                  <a:lnTo>
                    <a:pt x="1818884" y="629840"/>
                  </a:lnTo>
                  <a:lnTo>
                    <a:pt x="1820865" y="632619"/>
                  </a:lnTo>
                  <a:lnTo>
                    <a:pt x="1821658" y="634603"/>
                  </a:lnTo>
                  <a:lnTo>
                    <a:pt x="1822054" y="638572"/>
                  </a:lnTo>
                  <a:lnTo>
                    <a:pt x="1822450" y="644128"/>
                  </a:lnTo>
                  <a:lnTo>
                    <a:pt x="1822450" y="660797"/>
                  </a:lnTo>
                  <a:lnTo>
                    <a:pt x="1821658" y="682625"/>
                  </a:lnTo>
                  <a:lnTo>
                    <a:pt x="1819677" y="710009"/>
                  </a:lnTo>
                  <a:lnTo>
                    <a:pt x="1818092" y="741362"/>
                  </a:lnTo>
                  <a:lnTo>
                    <a:pt x="1815714" y="775494"/>
                  </a:lnTo>
                  <a:lnTo>
                    <a:pt x="1809374" y="850106"/>
                  </a:lnTo>
                  <a:lnTo>
                    <a:pt x="1802242" y="926306"/>
                  </a:lnTo>
                  <a:lnTo>
                    <a:pt x="1794713" y="998141"/>
                  </a:lnTo>
                  <a:lnTo>
                    <a:pt x="1790751" y="1029494"/>
                  </a:lnTo>
                  <a:lnTo>
                    <a:pt x="1787581" y="1057672"/>
                  </a:lnTo>
                  <a:lnTo>
                    <a:pt x="1784015" y="1080691"/>
                  </a:lnTo>
                  <a:lnTo>
                    <a:pt x="1781241" y="1097756"/>
                  </a:lnTo>
                  <a:lnTo>
                    <a:pt x="1770146" y="1102122"/>
                  </a:lnTo>
                  <a:lnTo>
                    <a:pt x="1759844" y="1106091"/>
                  </a:lnTo>
                  <a:lnTo>
                    <a:pt x="1749938" y="1108472"/>
                  </a:lnTo>
                  <a:lnTo>
                    <a:pt x="1740824" y="1110456"/>
                  </a:lnTo>
                  <a:lnTo>
                    <a:pt x="1731710" y="1112044"/>
                  </a:lnTo>
                  <a:lnTo>
                    <a:pt x="1724182" y="1112441"/>
                  </a:lnTo>
                  <a:lnTo>
                    <a:pt x="1720616" y="1112044"/>
                  </a:lnTo>
                  <a:lnTo>
                    <a:pt x="1717446" y="1111250"/>
                  </a:lnTo>
                  <a:lnTo>
                    <a:pt x="1714276" y="1110853"/>
                  </a:lnTo>
                  <a:lnTo>
                    <a:pt x="1711502" y="1110059"/>
                  </a:lnTo>
                  <a:lnTo>
                    <a:pt x="1712691" y="1096566"/>
                  </a:lnTo>
                  <a:lnTo>
                    <a:pt x="1713879" y="1077119"/>
                  </a:lnTo>
                  <a:lnTo>
                    <a:pt x="1715464" y="1025128"/>
                  </a:lnTo>
                  <a:lnTo>
                    <a:pt x="1717049" y="960041"/>
                  </a:lnTo>
                  <a:lnTo>
                    <a:pt x="1718238" y="890587"/>
                  </a:lnTo>
                  <a:lnTo>
                    <a:pt x="1719031" y="823912"/>
                  </a:lnTo>
                  <a:lnTo>
                    <a:pt x="1718238" y="794544"/>
                  </a:lnTo>
                  <a:lnTo>
                    <a:pt x="1717842" y="768747"/>
                  </a:lnTo>
                  <a:lnTo>
                    <a:pt x="1717446" y="747315"/>
                  </a:lnTo>
                  <a:lnTo>
                    <a:pt x="1716257" y="731440"/>
                  </a:lnTo>
                  <a:lnTo>
                    <a:pt x="1715464" y="726281"/>
                  </a:lnTo>
                  <a:lnTo>
                    <a:pt x="1715068" y="722312"/>
                  </a:lnTo>
                  <a:lnTo>
                    <a:pt x="1713879" y="720725"/>
                  </a:lnTo>
                  <a:lnTo>
                    <a:pt x="1713483" y="720328"/>
                  </a:lnTo>
                  <a:lnTo>
                    <a:pt x="1713087" y="720725"/>
                  </a:lnTo>
                  <a:lnTo>
                    <a:pt x="1707539" y="727869"/>
                  </a:lnTo>
                  <a:lnTo>
                    <a:pt x="1702388" y="735409"/>
                  </a:lnTo>
                  <a:lnTo>
                    <a:pt x="1701200" y="737394"/>
                  </a:lnTo>
                  <a:lnTo>
                    <a:pt x="1683765" y="992584"/>
                  </a:lnTo>
                  <a:lnTo>
                    <a:pt x="1675047" y="1087438"/>
                  </a:lnTo>
                  <a:lnTo>
                    <a:pt x="1671877" y="1124744"/>
                  </a:lnTo>
                  <a:lnTo>
                    <a:pt x="1671085" y="1128316"/>
                  </a:lnTo>
                  <a:lnTo>
                    <a:pt x="1669104" y="1134269"/>
                  </a:lnTo>
                  <a:lnTo>
                    <a:pt x="1667123" y="1140222"/>
                  </a:lnTo>
                  <a:lnTo>
                    <a:pt x="1664349" y="1145778"/>
                  </a:lnTo>
                  <a:lnTo>
                    <a:pt x="1661971" y="1151334"/>
                  </a:lnTo>
                  <a:lnTo>
                    <a:pt x="1655631" y="1162447"/>
                  </a:lnTo>
                  <a:lnTo>
                    <a:pt x="1648499" y="1173956"/>
                  </a:lnTo>
                  <a:lnTo>
                    <a:pt x="1616403" y="1598613"/>
                  </a:lnTo>
                  <a:lnTo>
                    <a:pt x="1531211" y="1598613"/>
                  </a:lnTo>
                  <a:lnTo>
                    <a:pt x="1488020" y="1260872"/>
                  </a:lnTo>
                  <a:lnTo>
                    <a:pt x="1482869" y="1261269"/>
                  </a:lnTo>
                  <a:lnTo>
                    <a:pt x="1477322" y="1261666"/>
                  </a:lnTo>
                  <a:lnTo>
                    <a:pt x="1473359" y="1261666"/>
                  </a:lnTo>
                  <a:lnTo>
                    <a:pt x="1470189" y="1261269"/>
                  </a:lnTo>
                  <a:lnTo>
                    <a:pt x="1429772" y="1597422"/>
                  </a:lnTo>
                  <a:lnTo>
                    <a:pt x="1340617" y="1598613"/>
                  </a:lnTo>
                  <a:lnTo>
                    <a:pt x="1323975" y="1376760"/>
                  </a:lnTo>
                  <a:lnTo>
                    <a:pt x="1330315" y="1370806"/>
                  </a:lnTo>
                  <a:lnTo>
                    <a:pt x="1336655" y="1364456"/>
                  </a:lnTo>
                  <a:lnTo>
                    <a:pt x="1342995" y="1357710"/>
                  </a:lnTo>
                  <a:lnTo>
                    <a:pt x="1348542" y="1350566"/>
                  </a:lnTo>
                  <a:lnTo>
                    <a:pt x="1354090" y="1342628"/>
                  </a:lnTo>
                  <a:lnTo>
                    <a:pt x="1358845" y="1334294"/>
                  </a:lnTo>
                  <a:lnTo>
                    <a:pt x="1363600" y="1325563"/>
                  </a:lnTo>
                  <a:lnTo>
                    <a:pt x="1368355" y="1316435"/>
                  </a:lnTo>
                  <a:lnTo>
                    <a:pt x="1371921" y="1306513"/>
                  </a:lnTo>
                  <a:lnTo>
                    <a:pt x="1375883" y="1296591"/>
                  </a:lnTo>
                  <a:lnTo>
                    <a:pt x="1379053" y="1285875"/>
                  </a:lnTo>
                  <a:lnTo>
                    <a:pt x="1381827" y="1275160"/>
                  </a:lnTo>
                  <a:lnTo>
                    <a:pt x="1384204" y="1263650"/>
                  </a:lnTo>
                  <a:lnTo>
                    <a:pt x="1386186" y="1251347"/>
                  </a:lnTo>
                  <a:lnTo>
                    <a:pt x="1388563" y="1239044"/>
                  </a:lnTo>
                  <a:lnTo>
                    <a:pt x="1389752" y="1226344"/>
                  </a:lnTo>
                  <a:lnTo>
                    <a:pt x="1389752" y="1222375"/>
                  </a:lnTo>
                  <a:lnTo>
                    <a:pt x="1389752" y="1218009"/>
                  </a:lnTo>
                  <a:lnTo>
                    <a:pt x="1389356" y="1209675"/>
                  </a:lnTo>
                  <a:lnTo>
                    <a:pt x="1390148" y="1207294"/>
                  </a:lnTo>
                  <a:lnTo>
                    <a:pt x="1392129" y="1194594"/>
                  </a:lnTo>
                  <a:lnTo>
                    <a:pt x="1394903" y="1177925"/>
                  </a:lnTo>
                  <a:lnTo>
                    <a:pt x="1400450" y="1134269"/>
                  </a:lnTo>
                  <a:lnTo>
                    <a:pt x="1407186" y="1078309"/>
                  </a:lnTo>
                  <a:lnTo>
                    <a:pt x="1413923" y="1013619"/>
                  </a:lnTo>
                  <a:lnTo>
                    <a:pt x="1421055" y="943769"/>
                  </a:lnTo>
                  <a:lnTo>
                    <a:pt x="1427791" y="871537"/>
                  </a:lnTo>
                  <a:lnTo>
                    <a:pt x="1433735" y="800894"/>
                  </a:lnTo>
                  <a:lnTo>
                    <a:pt x="1438886" y="734219"/>
                  </a:lnTo>
                  <a:lnTo>
                    <a:pt x="1447603" y="767953"/>
                  </a:lnTo>
                  <a:lnTo>
                    <a:pt x="1449188" y="758428"/>
                  </a:lnTo>
                  <a:lnTo>
                    <a:pt x="1470586" y="600869"/>
                  </a:lnTo>
                  <a:lnTo>
                    <a:pt x="1464642" y="585390"/>
                  </a:lnTo>
                  <a:lnTo>
                    <a:pt x="1476529" y="564753"/>
                  </a:lnTo>
                  <a:lnTo>
                    <a:pt x="1503870" y="564753"/>
                  </a:lnTo>
                  <a:lnTo>
                    <a:pt x="1514569" y="585390"/>
                  </a:lnTo>
                  <a:lnTo>
                    <a:pt x="1509814" y="604044"/>
                  </a:lnTo>
                  <a:lnTo>
                    <a:pt x="1528833" y="770334"/>
                  </a:lnTo>
                  <a:lnTo>
                    <a:pt x="1579949" y="545306"/>
                  </a:lnTo>
                  <a:lnTo>
                    <a:pt x="1585893" y="542131"/>
                  </a:lnTo>
                  <a:lnTo>
                    <a:pt x="1589855" y="540147"/>
                  </a:lnTo>
                  <a:lnTo>
                    <a:pt x="1592629" y="538559"/>
                  </a:lnTo>
                  <a:lnTo>
                    <a:pt x="1593025" y="538162"/>
                  </a:lnTo>
                  <a:lnTo>
                    <a:pt x="1602535" y="536972"/>
                  </a:lnTo>
                  <a:lnTo>
                    <a:pt x="1612045" y="536575"/>
                  </a:lnTo>
                  <a:close/>
                  <a:moveTo>
                    <a:pt x="1080417" y="477838"/>
                  </a:moveTo>
                  <a:lnTo>
                    <a:pt x="1092318" y="478235"/>
                  </a:lnTo>
                  <a:lnTo>
                    <a:pt x="1104616" y="478632"/>
                  </a:lnTo>
                  <a:lnTo>
                    <a:pt x="1116913" y="480219"/>
                  </a:lnTo>
                  <a:lnTo>
                    <a:pt x="1128814" y="482600"/>
                  </a:lnTo>
                  <a:lnTo>
                    <a:pt x="1141111" y="484982"/>
                  </a:lnTo>
                  <a:lnTo>
                    <a:pt x="1153409" y="487760"/>
                  </a:lnTo>
                  <a:lnTo>
                    <a:pt x="1165706" y="491332"/>
                  </a:lnTo>
                  <a:lnTo>
                    <a:pt x="1178003" y="494903"/>
                  </a:lnTo>
                  <a:lnTo>
                    <a:pt x="1189507" y="499269"/>
                  </a:lnTo>
                  <a:lnTo>
                    <a:pt x="1201011" y="504032"/>
                  </a:lnTo>
                  <a:lnTo>
                    <a:pt x="1212515" y="508397"/>
                  </a:lnTo>
                  <a:lnTo>
                    <a:pt x="1223623" y="513557"/>
                  </a:lnTo>
                  <a:lnTo>
                    <a:pt x="1234730" y="519113"/>
                  </a:lnTo>
                  <a:lnTo>
                    <a:pt x="1245441" y="524669"/>
                  </a:lnTo>
                  <a:lnTo>
                    <a:pt x="1255358" y="530225"/>
                  </a:lnTo>
                  <a:lnTo>
                    <a:pt x="1265672" y="536178"/>
                  </a:lnTo>
                  <a:lnTo>
                    <a:pt x="1283920" y="547291"/>
                  </a:lnTo>
                  <a:lnTo>
                    <a:pt x="1300581" y="558403"/>
                  </a:lnTo>
                  <a:lnTo>
                    <a:pt x="1314862" y="569119"/>
                  </a:lnTo>
                  <a:lnTo>
                    <a:pt x="1327159" y="579438"/>
                  </a:lnTo>
                  <a:lnTo>
                    <a:pt x="1331919" y="584200"/>
                  </a:lnTo>
                  <a:lnTo>
                    <a:pt x="1336283" y="588169"/>
                  </a:lnTo>
                  <a:lnTo>
                    <a:pt x="1339456" y="592535"/>
                  </a:lnTo>
                  <a:lnTo>
                    <a:pt x="1342630" y="595710"/>
                  </a:lnTo>
                  <a:lnTo>
                    <a:pt x="1344217" y="599282"/>
                  </a:lnTo>
                  <a:lnTo>
                    <a:pt x="1345407" y="601663"/>
                  </a:lnTo>
                  <a:lnTo>
                    <a:pt x="1346200" y="606822"/>
                  </a:lnTo>
                  <a:lnTo>
                    <a:pt x="1346200" y="613966"/>
                  </a:lnTo>
                  <a:lnTo>
                    <a:pt x="1346200" y="634603"/>
                  </a:lnTo>
                  <a:lnTo>
                    <a:pt x="1345407" y="662782"/>
                  </a:lnTo>
                  <a:lnTo>
                    <a:pt x="1343820" y="696913"/>
                  </a:lnTo>
                  <a:lnTo>
                    <a:pt x="1341043" y="736600"/>
                  </a:lnTo>
                  <a:lnTo>
                    <a:pt x="1337870" y="779860"/>
                  </a:lnTo>
                  <a:lnTo>
                    <a:pt x="1334299" y="825897"/>
                  </a:lnTo>
                  <a:lnTo>
                    <a:pt x="1330333" y="873919"/>
                  </a:lnTo>
                  <a:lnTo>
                    <a:pt x="1325572" y="922735"/>
                  </a:lnTo>
                  <a:lnTo>
                    <a:pt x="1321209" y="970757"/>
                  </a:lnTo>
                  <a:lnTo>
                    <a:pt x="1316448" y="1017588"/>
                  </a:lnTo>
                  <a:lnTo>
                    <a:pt x="1311291" y="1061244"/>
                  </a:lnTo>
                  <a:lnTo>
                    <a:pt x="1306928" y="1101328"/>
                  </a:lnTo>
                  <a:lnTo>
                    <a:pt x="1302564" y="1136253"/>
                  </a:lnTo>
                  <a:lnTo>
                    <a:pt x="1298201" y="1166019"/>
                  </a:lnTo>
                  <a:lnTo>
                    <a:pt x="1294630" y="1187847"/>
                  </a:lnTo>
                  <a:lnTo>
                    <a:pt x="1280746" y="1193403"/>
                  </a:lnTo>
                  <a:lnTo>
                    <a:pt x="1267655" y="1197372"/>
                  </a:lnTo>
                  <a:lnTo>
                    <a:pt x="1254961" y="1201341"/>
                  </a:lnTo>
                  <a:lnTo>
                    <a:pt x="1243061" y="1203722"/>
                  </a:lnTo>
                  <a:lnTo>
                    <a:pt x="1232350" y="1205310"/>
                  </a:lnTo>
                  <a:lnTo>
                    <a:pt x="1227193" y="1205310"/>
                  </a:lnTo>
                  <a:lnTo>
                    <a:pt x="1222433" y="1205707"/>
                  </a:lnTo>
                  <a:lnTo>
                    <a:pt x="1217672" y="1205310"/>
                  </a:lnTo>
                  <a:lnTo>
                    <a:pt x="1213706" y="1204913"/>
                  </a:lnTo>
                  <a:lnTo>
                    <a:pt x="1209739" y="1204119"/>
                  </a:lnTo>
                  <a:lnTo>
                    <a:pt x="1206565" y="1202928"/>
                  </a:lnTo>
                  <a:lnTo>
                    <a:pt x="1207755" y="1186260"/>
                  </a:lnTo>
                  <a:lnTo>
                    <a:pt x="1208945" y="1161653"/>
                  </a:lnTo>
                  <a:lnTo>
                    <a:pt x="1211722" y="1094978"/>
                  </a:lnTo>
                  <a:lnTo>
                    <a:pt x="1213706" y="1013222"/>
                  </a:lnTo>
                  <a:lnTo>
                    <a:pt x="1214896" y="925116"/>
                  </a:lnTo>
                  <a:lnTo>
                    <a:pt x="1215292" y="882253"/>
                  </a:lnTo>
                  <a:lnTo>
                    <a:pt x="1215292" y="841375"/>
                  </a:lnTo>
                  <a:lnTo>
                    <a:pt x="1215292" y="804069"/>
                  </a:lnTo>
                  <a:lnTo>
                    <a:pt x="1214499" y="771128"/>
                  </a:lnTo>
                  <a:lnTo>
                    <a:pt x="1213706" y="744141"/>
                  </a:lnTo>
                  <a:lnTo>
                    <a:pt x="1212515" y="724297"/>
                  </a:lnTo>
                  <a:lnTo>
                    <a:pt x="1211722" y="717153"/>
                  </a:lnTo>
                  <a:lnTo>
                    <a:pt x="1210532" y="712788"/>
                  </a:lnTo>
                  <a:lnTo>
                    <a:pt x="1209739" y="711200"/>
                  </a:lnTo>
                  <a:lnTo>
                    <a:pt x="1209342" y="710407"/>
                  </a:lnTo>
                  <a:lnTo>
                    <a:pt x="1208945" y="710010"/>
                  </a:lnTo>
                  <a:lnTo>
                    <a:pt x="1208152" y="710407"/>
                  </a:lnTo>
                  <a:lnTo>
                    <a:pt x="1201408" y="719932"/>
                  </a:lnTo>
                  <a:lnTo>
                    <a:pt x="1194664" y="729457"/>
                  </a:lnTo>
                  <a:lnTo>
                    <a:pt x="1193078" y="731838"/>
                  </a:lnTo>
                  <a:lnTo>
                    <a:pt x="1171260" y="1054497"/>
                  </a:lnTo>
                  <a:lnTo>
                    <a:pt x="1165309" y="1121966"/>
                  </a:lnTo>
                  <a:lnTo>
                    <a:pt x="1160549" y="1174750"/>
                  </a:lnTo>
                  <a:lnTo>
                    <a:pt x="1155789" y="1221582"/>
                  </a:lnTo>
                  <a:lnTo>
                    <a:pt x="1155392" y="1225947"/>
                  </a:lnTo>
                  <a:lnTo>
                    <a:pt x="1153012" y="1233488"/>
                  </a:lnTo>
                  <a:lnTo>
                    <a:pt x="1149838" y="1241028"/>
                  </a:lnTo>
                  <a:lnTo>
                    <a:pt x="1147062" y="1248172"/>
                  </a:lnTo>
                  <a:lnTo>
                    <a:pt x="1143888" y="1255316"/>
                  </a:lnTo>
                  <a:lnTo>
                    <a:pt x="1139921" y="1262460"/>
                  </a:lnTo>
                  <a:lnTo>
                    <a:pt x="1135557" y="1269603"/>
                  </a:lnTo>
                  <a:lnTo>
                    <a:pt x="1131591" y="1276350"/>
                  </a:lnTo>
                  <a:lnTo>
                    <a:pt x="1126830" y="1283494"/>
                  </a:lnTo>
                  <a:lnTo>
                    <a:pt x="1086368" y="1820863"/>
                  </a:lnTo>
                  <a:lnTo>
                    <a:pt x="977674" y="1820863"/>
                  </a:lnTo>
                  <a:lnTo>
                    <a:pt x="923328" y="1393428"/>
                  </a:lnTo>
                  <a:lnTo>
                    <a:pt x="916584" y="1394222"/>
                  </a:lnTo>
                  <a:lnTo>
                    <a:pt x="909840" y="1394619"/>
                  </a:lnTo>
                  <a:lnTo>
                    <a:pt x="905080" y="1394222"/>
                  </a:lnTo>
                  <a:lnTo>
                    <a:pt x="900716" y="1393825"/>
                  </a:lnTo>
                  <a:lnTo>
                    <a:pt x="849543" y="1819275"/>
                  </a:lnTo>
                  <a:lnTo>
                    <a:pt x="736486" y="1820863"/>
                  </a:lnTo>
                  <a:lnTo>
                    <a:pt x="695627" y="1276350"/>
                  </a:lnTo>
                  <a:lnTo>
                    <a:pt x="687693" y="1264047"/>
                  </a:lnTo>
                  <a:lnTo>
                    <a:pt x="680553" y="1251744"/>
                  </a:lnTo>
                  <a:lnTo>
                    <a:pt x="677776" y="1245394"/>
                  </a:lnTo>
                  <a:lnTo>
                    <a:pt x="674602" y="1239044"/>
                  </a:lnTo>
                  <a:lnTo>
                    <a:pt x="671826" y="1232694"/>
                  </a:lnTo>
                  <a:lnTo>
                    <a:pt x="669842" y="1226741"/>
                  </a:lnTo>
                  <a:lnTo>
                    <a:pt x="669049" y="1221582"/>
                  </a:lnTo>
                  <a:lnTo>
                    <a:pt x="661908" y="1148160"/>
                  </a:lnTo>
                  <a:lnTo>
                    <a:pt x="654768" y="1068388"/>
                  </a:lnTo>
                  <a:lnTo>
                    <a:pt x="646437" y="968375"/>
                  </a:lnTo>
                  <a:lnTo>
                    <a:pt x="630173" y="723503"/>
                  </a:lnTo>
                  <a:lnTo>
                    <a:pt x="626603" y="720725"/>
                  </a:lnTo>
                  <a:lnTo>
                    <a:pt x="623826" y="717550"/>
                  </a:lnTo>
                  <a:lnTo>
                    <a:pt x="616686" y="710407"/>
                  </a:lnTo>
                  <a:lnTo>
                    <a:pt x="616289" y="710407"/>
                  </a:lnTo>
                  <a:lnTo>
                    <a:pt x="615892" y="710803"/>
                  </a:lnTo>
                  <a:lnTo>
                    <a:pt x="614702" y="713978"/>
                  </a:lnTo>
                  <a:lnTo>
                    <a:pt x="614305" y="719138"/>
                  </a:lnTo>
                  <a:lnTo>
                    <a:pt x="613909" y="726678"/>
                  </a:lnTo>
                  <a:lnTo>
                    <a:pt x="613909" y="746919"/>
                  </a:lnTo>
                  <a:lnTo>
                    <a:pt x="613909" y="774303"/>
                  </a:lnTo>
                  <a:lnTo>
                    <a:pt x="614702" y="807641"/>
                  </a:lnTo>
                  <a:lnTo>
                    <a:pt x="615892" y="844947"/>
                  </a:lnTo>
                  <a:lnTo>
                    <a:pt x="619066" y="929085"/>
                  </a:lnTo>
                  <a:lnTo>
                    <a:pt x="623033" y="1016794"/>
                  </a:lnTo>
                  <a:lnTo>
                    <a:pt x="627000" y="1098550"/>
                  </a:lnTo>
                  <a:lnTo>
                    <a:pt x="630966" y="1164035"/>
                  </a:lnTo>
                  <a:lnTo>
                    <a:pt x="632553" y="1188641"/>
                  </a:lnTo>
                  <a:lnTo>
                    <a:pt x="634140" y="1205310"/>
                  </a:lnTo>
                  <a:lnTo>
                    <a:pt x="625810" y="1205310"/>
                  </a:lnTo>
                  <a:lnTo>
                    <a:pt x="615099" y="1205707"/>
                  </a:lnTo>
                  <a:lnTo>
                    <a:pt x="603198" y="1205310"/>
                  </a:lnTo>
                  <a:lnTo>
                    <a:pt x="589711" y="1204516"/>
                  </a:lnTo>
                  <a:lnTo>
                    <a:pt x="582570" y="1203325"/>
                  </a:lnTo>
                  <a:lnTo>
                    <a:pt x="575033" y="1202135"/>
                  </a:lnTo>
                  <a:lnTo>
                    <a:pt x="567496" y="1200944"/>
                  </a:lnTo>
                  <a:lnTo>
                    <a:pt x="559959" y="1198563"/>
                  </a:lnTo>
                  <a:lnTo>
                    <a:pt x="552422" y="1196182"/>
                  </a:lnTo>
                  <a:lnTo>
                    <a:pt x="544885" y="1193403"/>
                  </a:lnTo>
                  <a:lnTo>
                    <a:pt x="537744" y="1189435"/>
                  </a:lnTo>
                  <a:lnTo>
                    <a:pt x="530604" y="1185466"/>
                  </a:lnTo>
                  <a:lnTo>
                    <a:pt x="528620" y="1175544"/>
                  </a:lnTo>
                  <a:lnTo>
                    <a:pt x="526637" y="1163638"/>
                  </a:lnTo>
                  <a:lnTo>
                    <a:pt x="523067" y="1135460"/>
                  </a:lnTo>
                  <a:lnTo>
                    <a:pt x="519100" y="1101725"/>
                  </a:lnTo>
                  <a:lnTo>
                    <a:pt x="515530" y="1064022"/>
                  </a:lnTo>
                  <a:lnTo>
                    <a:pt x="511959" y="1021953"/>
                  </a:lnTo>
                  <a:lnTo>
                    <a:pt x="508389" y="978297"/>
                  </a:lnTo>
                  <a:lnTo>
                    <a:pt x="504819" y="932657"/>
                  </a:lnTo>
                  <a:lnTo>
                    <a:pt x="502042" y="886619"/>
                  </a:lnTo>
                  <a:lnTo>
                    <a:pt x="498868" y="841772"/>
                  </a:lnTo>
                  <a:lnTo>
                    <a:pt x="496885" y="798116"/>
                  </a:lnTo>
                  <a:lnTo>
                    <a:pt x="494902" y="757238"/>
                  </a:lnTo>
                  <a:lnTo>
                    <a:pt x="492918" y="720328"/>
                  </a:lnTo>
                  <a:lnTo>
                    <a:pt x="492125" y="687785"/>
                  </a:lnTo>
                  <a:lnTo>
                    <a:pt x="492125" y="661194"/>
                  </a:lnTo>
                  <a:lnTo>
                    <a:pt x="492125" y="641350"/>
                  </a:lnTo>
                  <a:lnTo>
                    <a:pt x="492521" y="634603"/>
                  </a:lnTo>
                  <a:lnTo>
                    <a:pt x="493315" y="629444"/>
                  </a:lnTo>
                  <a:lnTo>
                    <a:pt x="494505" y="621507"/>
                  </a:lnTo>
                  <a:lnTo>
                    <a:pt x="496092" y="613569"/>
                  </a:lnTo>
                  <a:lnTo>
                    <a:pt x="498472" y="606028"/>
                  </a:lnTo>
                  <a:lnTo>
                    <a:pt x="502042" y="598885"/>
                  </a:lnTo>
                  <a:lnTo>
                    <a:pt x="506009" y="591741"/>
                  </a:lnTo>
                  <a:lnTo>
                    <a:pt x="510769" y="584597"/>
                  </a:lnTo>
                  <a:lnTo>
                    <a:pt x="516323" y="578247"/>
                  </a:lnTo>
                  <a:lnTo>
                    <a:pt x="522670" y="571500"/>
                  </a:lnTo>
                  <a:lnTo>
                    <a:pt x="529414" y="565547"/>
                  </a:lnTo>
                  <a:lnTo>
                    <a:pt x="536951" y="559594"/>
                  </a:lnTo>
                  <a:lnTo>
                    <a:pt x="544885" y="553641"/>
                  </a:lnTo>
                  <a:lnTo>
                    <a:pt x="553215" y="548085"/>
                  </a:lnTo>
                  <a:lnTo>
                    <a:pt x="562339" y="542925"/>
                  </a:lnTo>
                  <a:lnTo>
                    <a:pt x="571860" y="537766"/>
                  </a:lnTo>
                  <a:lnTo>
                    <a:pt x="581777" y="533003"/>
                  </a:lnTo>
                  <a:lnTo>
                    <a:pt x="592091" y="528241"/>
                  </a:lnTo>
                  <a:lnTo>
                    <a:pt x="602801" y="523875"/>
                  </a:lnTo>
                  <a:lnTo>
                    <a:pt x="613512" y="519510"/>
                  </a:lnTo>
                  <a:lnTo>
                    <a:pt x="625016" y="515144"/>
                  </a:lnTo>
                  <a:lnTo>
                    <a:pt x="636520" y="511572"/>
                  </a:lnTo>
                  <a:lnTo>
                    <a:pt x="659925" y="504428"/>
                  </a:lnTo>
                  <a:lnTo>
                    <a:pt x="684520" y="498078"/>
                  </a:lnTo>
                  <a:lnTo>
                    <a:pt x="709115" y="492522"/>
                  </a:lnTo>
                  <a:lnTo>
                    <a:pt x="733709" y="487363"/>
                  </a:lnTo>
                  <a:lnTo>
                    <a:pt x="758701" y="483394"/>
                  </a:lnTo>
                  <a:lnTo>
                    <a:pt x="782502" y="479425"/>
                  </a:lnTo>
                  <a:lnTo>
                    <a:pt x="788056" y="479028"/>
                  </a:lnTo>
                  <a:lnTo>
                    <a:pt x="794006" y="479425"/>
                  </a:lnTo>
                  <a:lnTo>
                    <a:pt x="872948" y="770335"/>
                  </a:lnTo>
                  <a:lnTo>
                    <a:pt x="874138" y="758428"/>
                  </a:lnTo>
                  <a:lnTo>
                    <a:pt x="901510" y="559197"/>
                  </a:lnTo>
                  <a:lnTo>
                    <a:pt x="893576" y="539353"/>
                  </a:lnTo>
                  <a:lnTo>
                    <a:pt x="908650" y="513557"/>
                  </a:lnTo>
                  <a:lnTo>
                    <a:pt x="943162" y="513160"/>
                  </a:lnTo>
                  <a:lnTo>
                    <a:pt x="957443" y="539353"/>
                  </a:lnTo>
                  <a:lnTo>
                    <a:pt x="950699" y="563166"/>
                  </a:lnTo>
                  <a:lnTo>
                    <a:pt x="975294" y="773510"/>
                  </a:lnTo>
                  <a:lnTo>
                    <a:pt x="1039558" y="488950"/>
                  </a:lnTo>
                  <a:lnTo>
                    <a:pt x="1046699" y="485378"/>
                  </a:lnTo>
                  <a:lnTo>
                    <a:pt x="1052252" y="482600"/>
                  </a:lnTo>
                  <a:lnTo>
                    <a:pt x="1055823" y="480219"/>
                  </a:lnTo>
                  <a:lnTo>
                    <a:pt x="1056616" y="479822"/>
                  </a:lnTo>
                  <a:lnTo>
                    <a:pt x="1056616" y="479425"/>
                  </a:lnTo>
                  <a:lnTo>
                    <a:pt x="1068120" y="478235"/>
                  </a:lnTo>
                  <a:lnTo>
                    <a:pt x="1080417" y="477838"/>
                  </a:lnTo>
                  <a:close/>
                  <a:moveTo>
                    <a:pt x="1485107" y="451247"/>
                  </a:moveTo>
                  <a:lnTo>
                    <a:pt x="1485107" y="475853"/>
                  </a:lnTo>
                  <a:lnTo>
                    <a:pt x="1508523" y="475853"/>
                  </a:lnTo>
                  <a:lnTo>
                    <a:pt x="1508523" y="451247"/>
                  </a:lnTo>
                  <a:lnTo>
                    <a:pt x="1485107" y="451247"/>
                  </a:lnTo>
                  <a:close/>
                  <a:moveTo>
                    <a:pt x="328429" y="426244"/>
                  </a:moveTo>
                  <a:lnTo>
                    <a:pt x="328429" y="449263"/>
                  </a:lnTo>
                  <a:lnTo>
                    <a:pt x="350229" y="449263"/>
                  </a:lnTo>
                  <a:lnTo>
                    <a:pt x="350229" y="426244"/>
                  </a:lnTo>
                  <a:lnTo>
                    <a:pt x="328429" y="426244"/>
                  </a:lnTo>
                  <a:close/>
                  <a:moveTo>
                    <a:pt x="904908" y="342106"/>
                  </a:moveTo>
                  <a:lnTo>
                    <a:pt x="904908" y="371872"/>
                  </a:lnTo>
                  <a:lnTo>
                    <a:pt x="933819" y="371872"/>
                  </a:lnTo>
                  <a:lnTo>
                    <a:pt x="933819" y="342106"/>
                  </a:lnTo>
                  <a:lnTo>
                    <a:pt x="904908" y="342106"/>
                  </a:lnTo>
                  <a:close/>
                  <a:moveTo>
                    <a:pt x="1494632" y="300037"/>
                  </a:moveTo>
                  <a:lnTo>
                    <a:pt x="1489473" y="300434"/>
                  </a:lnTo>
                  <a:lnTo>
                    <a:pt x="1483123" y="301228"/>
                  </a:lnTo>
                  <a:lnTo>
                    <a:pt x="1477169" y="302419"/>
                  </a:lnTo>
                  <a:lnTo>
                    <a:pt x="1465660" y="304800"/>
                  </a:lnTo>
                  <a:lnTo>
                    <a:pt x="1460501" y="306784"/>
                  </a:lnTo>
                  <a:lnTo>
                    <a:pt x="1456532" y="307975"/>
                  </a:lnTo>
                  <a:lnTo>
                    <a:pt x="1456532" y="331391"/>
                  </a:lnTo>
                  <a:lnTo>
                    <a:pt x="1457723" y="331391"/>
                  </a:lnTo>
                  <a:lnTo>
                    <a:pt x="1460898" y="329406"/>
                  </a:lnTo>
                  <a:lnTo>
                    <a:pt x="1465263" y="327819"/>
                  </a:lnTo>
                  <a:lnTo>
                    <a:pt x="1475582" y="323453"/>
                  </a:lnTo>
                  <a:lnTo>
                    <a:pt x="1480741" y="321866"/>
                  </a:lnTo>
                  <a:lnTo>
                    <a:pt x="1486694" y="320675"/>
                  </a:lnTo>
                  <a:lnTo>
                    <a:pt x="1492648" y="319484"/>
                  </a:lnTo>
                  <a:lnTo>
                    <a:pt x="1498998" y="319484"/>
                  </a:lnTo>
                  <a:lnTo>
                    <a:pt x="1505744" y="320278"/>
                  </a:lnTo>
                  <a:lnTo>
                    <a:pt x="1511698" y="321469"/>
                  </a:lnTo>
                  <a:lnTo>
                    <a:pt x="1517254" y="323056"/>
                  </a:lnTo>
                  <a:lnTo>
                    <a:pt x="1519635" y="324644"/>
                  </a:lnTo>
                  <a:lnTo>
                    <a:pt x="1521619" y="325834"/>
                  </a:lnTo>
                  <a:lnTo>
                    <a:pt x="1524001" y="327819"/>
                  </a:lnTo>
                  <a:lnTo>
                    <a:pt x="1525588" y="329803"/>
                  </a:lnTo>
                  <a:lnTo>
                    <a:pt x="1527176" y="331787"/>
                  </a:lnTo>
                  <a:lnTo>
                    <a:pt x="1528366" y="334169"/>
                  </a:lnTo>
                  <a:lnTo>
                    <a:pt x="1529160" y="336550"/>
                  </a:lnTo>
                  <a:lnTo>
                    <a:pt x="1530351" y="339328"/>
                  </a:lnTo>
                  <a:lnTo>
                    <a:pt x="1530748" y="342503"/>
                  </a:lnTo>
                  <a:lnTo>
                    <a:pt x="1530748" y="345281"/>
                  </a:lnTo>
                  <a:lnTo>
                    <a:pt x="1530351" y="350441"/>
                  </a:lnTo>
                  <a:lnTo>
                    <a:pt x="1529954" y="354806"/>
                  </a:lnTo>
                  <a:lnTo>
                    <a:pt x="1528366" y="358378"/>
                  </a:lnTo>
                  <a:lnTo>
                    <a:pt x="1526779" y="361950"/>
                  </a:lnTo>
                  <a:lnTo>
                    <a:pt x="1524794" y="365125"/>
                  </a:lnTo>
                  <a:lnTo>
                    <a:pt x="1522413" y="368300"/>
                  </a:lnTo>
                  <a:lnTo>
                    <a:pt x="1519635" y="371475"/>
                  </a:lnTo>
                  <a:lnTo>
                    <a:pt x="1516857" y="374650"/>
                  </a:lnTo>
                  <a:lnTo>
                    <a:pt x="1513285" y="377031"/>
                  </a:lnTo>
                  <a:lnTo>
                    <a:pt x="1510110" y="379413"/>
                  </a:lnTo>
                  <a:lnTo>
                    <a:pt x="1502569" y="384572"/>
                  </a:lnTo>
                  <a:lnTo>
                    <a:pt x="1485901" y="393700"/>
                  </a:lnTo>
                  <a:lnTo>
                    <a:pt x="1485901" y="429419"/>
                  </a:lnTo>
                  <a:lnTo>
                    <a:pt x="1506538" y="429419"/>
                  </a:lnTo>
                  <a:lnTo>
                    <a:pt x="1506538" y="403225"/>
                  </a:lnTo>
                  <a:lnTo>
                    <a:pt x="1515666" y="397669"/>
                  </a:lnTo>
                  <a:lnTo>
                    <a:pt x="1524794" y="392113"/>
                  </a:lnTo>
                  <a:lnTo>
                    <a:pt x="1532732" y="386159"/>
                  </a:lnTo>
                  <a:lnTo>
                    <a:pt x="1539479" y="379413"/>
                  </a:lnTo>
                  <a:lnTo>
                    <a:pt x="1542654" y="376238"/>
                  </a:lnTo>
                  <a:lnTo>
                    <a:pt x="1545432" y="372269"/>
                  </a:lnTo>
                  <a:lnTo>
                    <a:pt x="1547813" y="368300"/>
                  </a:lnTo>
                  <a:lnTo>
                    <a:pt x="1550194" y="363934"/>
                  </a:lnTo>
                  <a:lnTo>
                    <a:pt x="1552179" y="359172"/>
                  </a:lnTo>
                  <a:lnTo>
                    <a:pt x="1553369" y="354806"/>
                  </a:lnTo>
                  <a:lnTo>
                    <a:pt x="1553766" y="349250"/>
                  </a:lnTo>
                  <a:lnTo>
                    <a:pt x="1554163" y="343694"/>
                  </a:lnTo>
                  <a:lnTo>
                    <a:pt x="1553766" y="338931"/>
                  </a:lnTo>
                  <a:lnTo>
                    <a:pt x="1553369" y="334566"/>
                  </a:lnTo>
                  <a:lnTo>
                    <a:pt x="1552179" y="330200"/>
                  </a:lnTo>
                  <a:lnTo>
                    <a:pt x="1550591" y="325834"/>
                  </a:lnTo>
                  <a:lnTo>
                    <a:pt x="1548607" y="322262"/>
                  </a:lnTo>
                  <a:lnTo>
                    <a:pt x="1546226" y="318294"/>
                  </a:lnTo>
                  <a:lnTo>
                    <a:pt x="1543448" y="315119"/>
                  </a:lnTo>
                  <a:lnTo>
                    <a:pt x="1539876" y="311944"/>
                  </a:lnTo>
                  <a:lnTo>
                    <a:pt x="1535907" y="309166"/>
                  </a:lnTo>
                  <a:lnTo>
                    <a:pt x="1531938" y="306784"/>
                  </a:lnTo>
                  <a:lnTo>
                    <a:pt x="1527573" y="304403"/>
                  </a:lnTo>
                  <a:lnTo>
                    <a:pt x="1522413" y="302816"/>
                  </a:lnTo>
                  <a:lnTo>
                    <a:pt x="1517651" y="301625"/>
                  </a:lnTo>
                  <a:lnTo>
                    <a:pt x="1512491" y="300831"/>
                  </a:lnTo>
                  <a:lnTo>
                    <a:pt x="1506538" y="300037"/>
                  </a:lnTo>
                  <a:lnTo>
                    <a:pt x="1500585" y="300037"/>
                  </a:lnTo>
                  <a:lnTo>
                    <a:pt x="1494632" y="300037"/>
                  </a:lnTo>
                  <a:close/>
                  <a:moveTo>
                    <a:pt x="342698" y="286941"/>
                  </a:moveTo>
                  <a:lnTo>
                    <a:pt x="337545" y="287337"/>
                  </a:lnTo>
                  <a:lnTo>
                    <a:pt x="332393" y="287734"/>
                  </a:lnTo>
                  <a:lnTo>
                    <a:pt x="321295" y="289322"/>
                  </a:lnTo>
                  <a:lnTo>
                    <a:pt x="310593" y="291703"/>
                  </a:lnTo>
                  <a:lnTo>
                    <a:pt x="302270" y="294481"/>
                  </a:lnTo>
                  <a:lnTo>
                    <a:pt x="302270" y="316309"/>
                  </a:lnTo>
                  <a:lnTo>
                    <a:pt x="303063" y="316309"/>
                  </a:lnTo>
                  <a:lnTo>
                    <a:pt x="306630" y="314325"/>
                  </a:lnTo>
                  <a:lnTo>
                    <a:pt x="310197" y="312341"/>
                  </a:lnTo>
                  <a:lnTo>
                    <a:pt x="319709" y="308769"/>
                  </a:lnTo>
                  <a:lnTo>
                    <a:pt x="324862" y="307181"/>
                  </a:lnTo>
                  <a:lnTo>
                    <a:pt x="330015" y="305991"/>
                  </a:lnTo>
                  <a:lnTo>
                    <a:pt x="335564" y="305197"/>
                  </a:lnTo>
                  <a:lnTo>
                    <a:pt x="341509" y="305197"/>
                  </a:lnTo>
                  <a:lnTo>
                    <a:pt x="347454" y="305197"/>
                  </a:lnTo>
                  <a:lnTo>
                    <a:pt x="353003" y="306784"/>
                  </a:lnTo>
                  <a:lnTo>
                    <a:pt x="357759" y="308372"/>
                  </a:lnTo>
                  <a:lnTo>
                    <a:pt x="362516" y="311150"/>
                  </a:lnTo>
                  <a:lnTo>
                    <a:pt x="364101" y="312341"/>
                  </a:lnTo>
                  <a:lnTo>
                    <a:pt x="366083" y="314722"/>
                  </a:lnTo>
                  <a:lnTo>
                    <a:pt x="367272" y="316309"/>
                  </a:lnTo>
                  <a:lnTo>
                    <a:pt x="368461" y="318294"/>
                  </a:lnTo>
                  <a:lnTo>
                    <a:pt x="369254" y="321072"/>
                  </a:lnTo>
                  <a:lnTo>
                    <a:pt x="370046" y="323453"/>
                  </a:lnTo>
                  <a:lnTo>
                    <a:pt x="370443" y="325834"/>
                  </a:lnTo>
                  <a:lnTo>
                    <a:pt x="370443" y="329009"/>
                  </a:lnTo>
                  <a:lnTo>
                    <a:pt x="370046" y="333772"/>
                  </a:lnTo>
                  <a:lnTo>
                    <a:pt x="369650" y="337344"/>
                  </a:lnTo>
                  <a:lnTo>
                    <a:pt x="368461" y="341312"/>
                  </a:lnTo>
                  <a:lnTo>
                    <a:pt x="367272" y="344091"/>
                  </a:lnTo>
                  <a:lnTo>
                    <a:pt x="365290" y="347266"/>
                  </a:lnTo>
                  <a:lnTo>
                    <a:pt x="362912" y="350044"/>
                  </a:lnTo>
                  <a:lnTo>
                    <a:pt x="360534" y="352822"/>
                  </a:lnTo>
                  <a:lnTo>
                    <a:pt x="357363" y="355600"/>
                  </a:lnTo>
                  <a:lnTo>
                    <a:pt x="351814" y="360759"/>
                  </a:lnTo>
                  <a:lnTo>
                    <a:pt x="344283" y="365125"/>
                  </a:lnTo>
                  <a:lnTo>
                    <a:pt x="329222" y="373459"/>
                  </a:lnTo>
                  <a:lnTo>
                    <a:pt x="329222" y="406400"/>
                  </a:lnTo>
                  <a:lnTo>
                    <a:pt x="348643" y="406400"/>
                  </a:lnTo>
                  <a:lnTo>
                    <a:pt x="348643" y="382588"/>
                  </a:lnTo>
                  <a:lnTo>
                    <a:pt x="356967" y="377428"/>
                  </a:lnTo>
                  <a:lnTo>
                    <a:pt x="365290" y="371872"/>
                  </a:lnTo>
                  <a:lnTo>
                    <a:pt x="372424" y="366316"/>
                  </a:lnTo>
                  <a:lnTo>
                    <a:pt x="378370" y="360759"/>
                  </a:lnTo>
                  <a:lnTo>
                    <a:pt x="381541" y="357188"/>
                  </a:lnTo>
                  <a:lnTo>
                    <a:pt x="384315" y="354013"/>
                  </a:lnTo>
                  <a:lnTo>
                    <a:pt x="386693" y="350044"/>
                  </a:lnTo>
                  <a:lnTo>
                    <a:pt x="388675" y="346075"/>
                  </a:lnTo>
                  <a:lnTo>
                    <a:pt x="390260" y="342106"/>
                  </a:lnTo>
                  <a:lnTo>
                    <a:pt x="391053" y="337344"/>
                  </a:lnTo>
                  <a:lnTo>
                    <a:pt x="391846" y="332581"/>
                  </a:lnTo>
                  <a:lnTo>
                    <a:pt x="392638" y="327819"/>
                  </a:lnTo>
                  <a:lnTo>
                    <a:pt x="391846" y="323056"/>
                  </a:lnTo>
                  <a:lnTo>
                    <a:pt x="391449" y="318691"/>
                  </a:lnTo>
                  <a:lnTo>
                    <a:pt x="390260" y="314722"/>
                  </a:lnTo>
                  <a:lnTo>
                    <a:pt x="389071" y="310753"/>
                  </a:lnTo>
                  <a:lnTo>
                    <a:pt x="387089" y="307578"/>
                  </a:lnTo>
                  <a:lnTo>
                    <a:pt x="384711" y="304006"/>
                  </a:lnTo>
                  <a:lnTo>
                    <a:pt x="381937" y="301228"/>
                  </a:lnTo>
                  <a:lnTo>
                    <a:pt x="379162" y="298053"/>
                  </a:lnTo>
                  <a:lnTo>
                    <a:pt x="375595" y="295672"/>
                  </a:lnTo>
                  <a:lnTo>
                    <a:pt x="372028" y="293291"/>
                  </a:lnTo>
                  <a:lnTo>
                    <a:pt x="367668" y="291306"/>
                  </a:lnTo>
                  <a:lnTo>
                    <a:pt x="363308" y="289719"/>
                  </a:lnTo>
                  <a:lnTo>
                    <a:pt x="358948" y="288528"/>
                  </a:lnTo>
                  <a:lnTo>
                    <a:pt x="353796" y="287734"/>
                  </a:lnTo>
                  <a:lnTo>
                    <a:pt x="348247" y="287337"/>
                  </a:lnTo>
                  <a:lnTo>
                    <a:pt x="342698" y="286941"/>
                  </a:lnTo>
                  <a:close/>
                  <a:moveTo>
                    <a:pt x="1500585" y="158750"/>
                  </a:moveTo>
                  <a:lnTo>
                    <a:pt x="1511301" y="159147"/>
                  </a:lnTo>
                  <a:lnTo>
                    <a:pt x="1521223" y="159940"/>
                  </a:lnTo>
                  <a:lnTo>
                    <a:pt x="1531541" y="161528"/>
                  </a:lnTo>
                  <a:lnTo>
                    <a:pt x="1540669" y="163115"/>
                  </a:lnTo>
                  <a:lnTo>
                    <a:pt x="1550194" y="165894"/>
                  </a:lnTo>
                  <a:lnTo>
                    <a:pt x="1558529" y="168275"/>
                  </a:lnTo>
                  <a:lnTo>
                    <a:pt x="1566863" y="171450"/>
                  </a:lnTo>
                  <a:lnTo>
                    <a:pt x="1574404" y="174228"/>
                  </a:lnTo>
                  <a:lnTo>
                    <a:pt x="1581548" y="177403"/>
                  </a:lnTo>
                  <a:lnTo>
                    <a:pt x="1588294" y="180975"/>
                  </a:lnTo>
                  <a:lnTo>
                    <a:pt x="1595041" y="184150"/>
                  </a:lnTo>
                  <a:lnTo>
                    <a:pt x="1606154" y="191690"/>
                  </a:lnTo>
                  <a:lnTo>
                    <a:pt x="1615679" y="198437"/>
                  </a:lnTo>
                  <a:lnTo>
                    <a:pt x="1622823" y="203994"/>
                  </a:lnTo>
                  <a:lnTo>
                    <a:pt x="1628379" y="208756"/>
                  </a:lnTo>
                  <a:lnTo>
                    <a:pt x="1632744" y="213122"/>
                  </a:lnTo>
                  <a:lnTo>
                    <a:pt x="1631554" y="216297"/>
                  </a:lnTo>
                  <a:lnTo>
                    <a:pt x="1629173" y="219869"/>
                  </a:lnTo>
                  <a:lnTo>
                    <a:pt x="1626791" y="224234"/>
                  </a:lnTo>
                  <a:lnTo>
                    <a:pt x="1623219" y="229394"/>
                  </a:lnTo>
                  <a:lnTo>
                    <a:pt x="1619251" y="234950"/>
                  </a:lnTo>
                  <a:lnTo>
                    <a:pt x="1614091" y="240903"/>
                  </a:lnTo>
                  <a:lnTo>
                    <a:pt x="1607741" y="246459"/>
                  </a:lnTo>
                  <a:lnTo>
                    <a:pt x="1604566" y="248840"/>
                  </a:lnTo>
                  <a:lnTo>
                    <a:pt x="1600994" y="251222"/>
                  </a:lnTo>
                  <a:lnTo>
                    <a:pt x="1597423" y="253603"/>
                  </a:lnTo>
                  <a:lnTo>
                    <a:pt x="1593057" y="255587"/>
                  </a:lnTo>
                  <a:lnTo>
                    <a:pt x="1588691" y="257175"/>
                  </a:lnTo>
                  <a:lnTo>
                    <a:pt x="1584723" y="258762"/>
                  </a:lnTo>
                  <a:lnTo>
                    <a:pt x="1579563" y="259953"/>
                  </a:lnTo>
                  <a:lnTo>
                    <a:pt x="1574801" y="260747"/>
                  </a:lnTo>
                  <a:lnTo>
                    <a:pt x="1569244" y="261144"/>
                  </a:lnTo>
                  <a:lnTo>
                    <a:pt x="1564085" y="261144"/>
                  </a:lnTo>
                  <a:lnTo>
                    <a:pt x="1558529" y="260747"/>
                  </a:lnTo>
                  <a:lnTo>
                    <a:pt x="1552179" y="259953"/>
                  </a:lnTo>
                  <a:lnTo>
                    <a:pt x="1545829" y="257969"/>
                  </a:lnTo>
                  <a:lnTo>
                    <a:pt x="1539479" y="255984"/>
                  </a:lnTo>
                  <a:lnTo>
                    <a:pt x="1532732" y="253603"/>
                  </a:lnTo>
                  <a:lnTo>
                    <a:pt x="1525588" y="250031"/>
                  </a:lnTo>
                  <a:lnTo>
                    <a:pt x="1517651" y="246062"/>
                  </a:lnTo>
                  <a:lnTo>
                    <a:pt x="1509316" y="242490"/>
                  </a:lnTo>
                  <a:lnTo>
                    <a:pt x="1542654" y="258762"/>
                  </a:lnTo>
                  <a:lnTo>
                    <a:pt x="1558926" y="266303"/>
                  </a:lnTo>
                  <a:lnTo>
                    <a:pt x="1566069" y="269081"/>
                  </a:lnTo>
                  <a:lnTo>
                    <a:pt x="1573610" y="271462"/>
                  </a:lnTo>
                  <a:lnTo>
                    <a:pt x="1580754" y="273844"/>
                  </a:lnTo>
                  <a:lnTo>
                    <a:pt x="1587501" y="275431"/>
                  </a:lnTo>
                  <a:lnTo>
                    <a:pt x="1593851" y="276622"/>
                  </a:lnTo>
                  <a:lnTo>
                    <a:pt x="1599804" y="277019"/>
                  </a:lnTo>
                  <a:lnTo>
                    <a:pt x="1605757" y="276622"/>
                  </a:lnTo>
                  <a:lnTo>
                    <a:pt x="1611313" y="275431"/>
                  </a:lnTo>
                  <a:lnTo>
                    <a:pt x="1615679" y="273844"/>
                  </a:lnTo>
                  <a:lnTo>
                    <a:pt x="1618457" y="271859"/>
                  </a:lnTo>
                  <a:lnTo>
                    <a:pt x="1620441" y="270669"/>
                  </a:lnTo>
                  <a:lnTo>
                    <a:pt x="1621632" y="282178"/>
                  </a:lnTo>
                  <a:lnTo>
                    <a:pt x="1622029" y="292497"/>
                  </a:lnTo>
                  <a:lnTo>
                    <a:pt x="1621632" y="302419"/>
                  </a:lnTo>
                  <a:lnTo>
                    <a:pt x="1621235" y="311944"/>
                  </a:lnTo>
                  <a:lnTo>
                    <a:pt x="1622823" y="310356"/>
                  </a:lnTo>
                  <a:lnTo>
                    <a:pt x="1623616" y="309959"/>
                  </a:lnTo>
                  <a:lnTo>
                    <a:pt x="1625204" y="309562"/>
                  </a:lnTo>
                  <a:lnTo>
                    <a:pt x="1626394" y="309959"/>
                  </a:lnTo>
                  <a:lnTo>
                    <a:pt x="1627188" y="310753"/>
                  </a:lnTo>
                  <a:lnTo>
                    <a:pt x="1628379" y="311944"/>
                  </a:lnTo>
                  <a:lnTo>
                    <a:pt x="1629569" y="313928"/>
                  </a:lnTo>
                  <a:lnTo>
                    <a:pt x="1631951" y="317897"/>
                  </a:lnTo>
                  <a:lnTo>
                    <a:pt x="1633538" y="323850"/>
                  </a:lnTo>
                  <a:lnTo>
                    <a:pt x="1634729" y="331391"/>
                  </a:lnTo>
                  <a:lnTo>
                    <a:pt x="1635919" y="339328"/>
                  </a:lnTo>
                  <a:lnTo>
                    <a:pt x="1636316" y="348853"/>
                  </a:lnTo>
                  <a:lnTo>
                    <a:pt x="1636713" y="358775"/>
                  </a:lnTo>
                  <a:lnTo>
                    <a:pt x="1636316" y="368697"/>
                  </a:lnTo>
                  <a:lnTo>
                    <a:pt x="1635919" y="377825"/>
                  </a:lnTo>
                  <a:lnTo>
                    <a:pt x="1634729" y="385763"/>
                  </a:lnTo>
                  <a:lnTo>
                    <a:pt x="1633538" y="393303"/>
                  </a:lnTo>
                  <a:lnTo>
                    <a:pt x="1631951" y="399256"/>
                  </a:lnTo>
                  <a:lnTo>
                    <a:pt x="1629569" y="404019"/>
                  </a:lnTo>
                  <a:lnTo>
                    <a:pt x="1628379" y="405209"/>
                  </a:lnTo>
                  <a:lnTo>
                    <a:pt x="1627188" y="406400"/>
                  </a:lnTo>
                  <a:lnTo>
                    <a:pt x="1626394" y="407194"/>
                  </a:lnTo>
                  <a:lnTo>
                    <a:pt x="1625204" y="407591"/>
                  </a:lnTo>
                  <a:lnTo>
                    <a:pt x="1623616" y="407194"/>
                  </a:lnTo>
                  <a:lnTo>
                    <a:pt x="1622426" y="406400"/>
                  </a:lnTo>
                  <a:lnTo>
                    <a:pt x="1621235" y="405209"/>
                  </a:lnTo>
                  <a:lnTo>
                    <a:pt x="1620044" y="403622"/>
                  </a:lnTo>
                  <a:lnTo>
                    <a:pt x="1618060" y="398463"/>
                  </a:lnTo>
                  <a:lnTo>
                    <a:pt x="1616076" y="392113"/>
                  </a:lnTo>
                  <a:lnTo>
                    <a:pt x="1614885" y="400447"/>
                  </a:lnTo>
                  <a:lnTo>
                    <a:pt x="1613694" y="409178"/>
                  </a:lnTo>
                  <a:lnTo>
                    <a:pt x="1612107" y="417116"/>
                  </a:lnTo>
                  <a:lnTo>
                    <a:pt x="1609726" y="425053"/>
                  </a:lnTo>
                  <a:lnTo>
                    <a:pt x="1607344" y="432594"/>
                  </a:lnTo>
                  <a:lnTo>
                    <a:pt x="1604963" y="440135"/>
                  </a:lnTo>
                  <a:lnTo>
                    <a:pt x="1601788" y="447278"/>
                  </a:lnTo>
                  <a:lnTo>
                    <a:pt x="1599010" y="454025"/>
                  </a:lnTo>
                  <a:lnTo>
                    <a:pt x="1595438" y="460772"/>
                  </a:lnTo>
                  <a:lnTo>
                    <a:pt x="1592263" y="467519"/>
                  </a:lnTo>
                  <a:lnTo>
                    <a:pt x="1588294" y="473869"/>
                  </a:lnTo>
                  <a:lnTo>
                    <a:pt x="1584326" y="479822"/>
                  </a:lnTo>
                  <a:lnTo>
                    <a:pt x="1579960" y="485775"/>
                  </a:lnTo>
                  <a:lnTo>
                    <a:pt x="1575594" y="491331"/>
                  </a:lnTo>
                  <a:lnTo>
                    <a:pt x="1571626" y="496491"/>
                  </a:lnTo>
                  <a:lnTo>
                    <a:pt x="1566863" y="501253"/>
                  </a:lnTo>
                  <a:lnTo>
                    <a:pt x="1562101" y="506016"/>
                  </a:lnTo>
                  <a:lnTo>
                    <a:pt x="1557735" y="510778"/>
                  </a:lnTo>
                  <a:lnTo>
                    <a:pt x="1552576" y="514747"/>
                  </a:lnTo>
                  <a:lnTo>
                    <a:pt x="1547416" y="518716"/>
                  </a:lnTo>
                  <a:lnTo>
                    <a:pt x="1542257" y="521891"/>
                  </a:lnTo>
                  <a:lnTo>
                    <a:pt x="1537494" y="525463"/>
                  </a:lnTo>
                  <a:lnTo>
                    <a:pt x="1532335" y="528241"/>
                  </a:lnTo>
                  <a:lnTo>
                    <a:pt x="1527176" y="531416"/>
                  </a:lnTo>
                  <a:lnTo>
                    <a:pt x="1522016" y="533400"/>
                  </a:lnTo>
                  <a:lnTo>
                    <a:pt x="1517254" y="535385"/>
                  </a:lnTo>
                  <a:lnTo>
                    <a:pt x="1512094" y="537766"/>
                  </a:lnTo>
                  <a:lnTo>
                    <a:pt x="1506935" y="538957"/>
                  </a:lnTo>
                  <a:lnTo>
                    <a:pt x="1502569" y="540147"/>
                  </a:lnTo>
                  <a:lnTo>
                    <a:pt x="1497410" y="540941"/>
                  </a:lnTo>
                  <a:lnTo>
                    <a:pt x="1492648" y="541338"/>
                  </a:lnTo>
                  <a:lnTo>
                    <a:pt x="1487488" y="541338"/>
                  </a:lnTo>
                  <a:lnTo>
                    <a:pt x="1483916" y="541338"/>
                  </a:lnTo>
                  <a:lnTo>
                    <a:pt x="1479948" y="540941"/>
                  </a:lnTo>
                  <a:lnTo>
                    <a:pt x="1475979" y="540147"/>
                  </a:lnTo>
                  <a:lnTo>
                    <a:pt x="1471613" y="538957"/>
                  </a:lnTo>
                  <a:lnTo>
                    <a:pt x="1466851" y="537369"/>
                  </a:lnTo>
                  <a:lnTo>
                    <a:pt x="1462485" y="535385"/>
                  </a:lnTo>
                  <a:lnTo>
                    <a:pt x="1452960" y="531019"/>
                  </a:lnTo>
                  <a:lnTo>
                    <a:pt x="1443435" y="525066"/>
                  </a:lnTo>
                  <a:lnTo>
                    <a:pt x="1433513" y="517922"/>
                  </a:lnTo>
                  <a:lnTo>
                    <a:pt x="1423988" y="509985"/>
                  </a:lnTo>
                  <a:lnTo>
                    <a:pt x="1414066" y="500460"/>
                  </a:lnTo>
                  <a:lnTo>
                    <a:pt x="1404938" y="490538"/>
                  </a:lnTo>
                  <a:lnTo>
                    <a:pt x="1395810" y="479425"/>
                  </a:lnTo>
                  <a:lnTo>
                    <a:pt x="1386682" y="467519"/>
                  </a:lnTo>
                  <a:lnTo>
                    <a:pt x="1378744" y="454819"/>
                  </a:lnTo>
                  <a:lnTo>
                    <a:pt x="1375173" y="448072"/>
                  </a:lnTo>
                  <a:lnTo>
                    <a:pt x="1371601" y="441325"/>
                  </a:lnTo>
                  <a:lnTo>
                    <a:pt x="1368426" y="434578"/>
                  </a:lnTo>
                  <a:lnTo>
                    <a:pt x="1364854" y="427434"/>
                  </a:lnTo>
                  <a:lnTo>
                    <a:pt x="1362076" y="420291"/>
                  </a:lnTo>
                  <a:lnTo>
                    <a:pt x="1359298" y="412750"/>
                  </a:lnTo>
                  <a:lnTo>
                    <a:pt x="1356916" y="405209"/>
                  </a:lnTo>
                  <a:lnTo>
                    <a:pt x="1354932" y="397669"/>
                  </a:lnTo>
                  <a:lnTo>
                    <a:pt x="1352948" y="402828"/>
                  </a:lnTo>
                  <a:lnTo>
                    <a:pt x="1350963" y="406400"/>
                  </a:lnTo>
                  <a:lnTo>
                    <a:pt x="1350169" y="408384"/>
                  </a:lnTo>
                  <a:lnTo>
                    <a:pt x="1349376" y="409178"/>
                  </a:lnTo>
                  <a:lnTo>
                    <a:pt x="1348185" y="409972"/>
                  </a:lnTo>
                  <a:lnTo>
                    <a:pt x="1346994" y="409972"/>
                  </a:lnTo>
                  <a:lnTo>
                    <a:pt x="1345407" y="409972"/>
                  </a:lnTo>
                  <a:lnTo>
                    <a:pt x="1344613" y="409178"/>
                  </a:lnTo>
                  <a:lnTo>
                    <a:pt x="1343423" y="407591"/>
                  </a:lnTo>
                  <a:lnTo>
                    <a:pt x="1342232" y="406003"/>
                  </a:lnTo>
                  <a:lnTo>
                    <a:pt x="1340248" y="401638"/>
                  </a:lnTo>
                  <a:lnTo>
                    <a:pt x="1338263" y="395684"/>
                  </a:lnTo>
                  <a:lnTo>
                    <a:pt x="1337073" y="388541"/>
                  </a:lnTo>
                  <a:lnTo>
                    <a:pt x="1335882" y="379809"/>
                  </a:lnTo>
                  <a:lnTo>
                    <a:pt x="1335088" y="371078"/>
                  </a:lnTo>
                  <a:lnTo>
                    <a:pt x="1335088" y="361156"/>
                  </a:lnTo>
                  <a:lnTo>
                    <a:pt x="1335088" y="351234"/>
                  </a:lnTo>
                  <a:lnTo>
                    <a:pt x="1335882" y="342106"/>
                  </a:lnTo>
                  <a:lnTo>
                    <a:pt x="1337073" y="333772"/>
                  </a:lnTo>
                  <a:lnTo>
                    <a:pt x="1338263" y="326231"/>
                  </a:lnTo>
                  <a:lnTo>
                    <a:pt x="1340248" y="320675"/>
                  </a:lnTo>
                  <a:lnTo>
                    <a:pt x="1342232" y="315912"/>
                  </a:lnTo>
                  <a:lnTo>
                    <a:pt x="1343423" y="314325"/>
                  </a:lnTo>
                  <a:lnTo>
                    <a:pt x="1344613" y="312737"/>
                  </a:lnTo>
                  <a:lnTo>
                    <a:pt x="1345407" y="312341"/>
                  </a:lnTo>
                  <a:lnTo>
                    <a:pt x="1346994" y="311944"/>
                  </a:lnTo>
                  <a:lnTo>
                    <a:pt x="1347788" y="311944"/>
                  </a:lnTo>
                  <a:lnTo>
                    <a:pt x="1348582" y="312341"/>
                  </a:lnTo>
                  <a:lnTo>
                    <a:pt x="1348979" y="300037"/>
                  </a:lnTo>
                  <a:lnTo>
                    <a:pt x="1349773" y="294084"/>
                  </a:lnTo>
                  <a:lnTo>
                    <a:pt x="1350566" y="288528"/>
                  </a:lnTo>
                  <a:lnTo>
                    <a:pt x="1350169" y="281781"/>
                  </a:lnTo>
                  <a:lnTo>
                    <a:pt x="1349773" y="275431"/>
                  </a:lnTo>
                  <a:lnTo>
                    <a:pt x="1349773" y="269081"/>
                  </a:lnTo>
                  <a:lnTo>
                    <a:pt x="1350169" y="263525"/>
                  </a:lnTo>
                  <a:lnTo>
                    <a:pt x="1350566" y="257969"/>
                  </a:lnTo>
                  <a:lnTo>
                    <a:pt x="1351360" y="253206"/>
                  </a:lnTo>
                  <a:lnTo>
                    <a:pt x="1352154" y="248444"/>
                  </a:lnTo>
                  <a:lnTo>
                    <a:pt x="1353741" y="243681"/>
                  </a:lnTo>
                  <a:lnTo>
                    <a:pt x="1355329" y="240109"/>
                  </a:lnTo>
                  <a:lnTo>
                    <a:pt x="1356916" y="236140"/>
                  </a:lnTo>
                  <a:lnTo>
                    <a:pt x="1358901" y="232569"/>
                  </a:lnTo>
                  <a:lnTo>
                    <a:pt x="1361282" y="229394"/>
                  </a:lnTo>
                  <a:lnTo>
                    <a:pt x="1363663" y="226615"/>
                  </a:lnTo>
                  <a:lnTo>
                    <a:pt x="1366044" y="223837"/>
                  </a:lnTo>
                  <a:lnTo>
                    <a:pt x="1369219" y="221456"/>
                  </a:lnTo>
                  <a:lnTo>
                    <a:pt x="1371998" y="219472"/>
                  </a:lnTo>
                  <a:lnTo>
                    <a:pt x="1358504" y="219869"/>
                  </a:lnTo>
                  <a:lnTo>
                    <a:pt x="1348582" y="219869"/>
                  </a:lnTo>
                  <a:lnTo>
                    <a:pt x="1339454" y="220662"/>
                  </a:lnTo>
                  <a:lnTo>
                    <a:pt x="1345407" y="217090"/>
                  </a:lnTo>
                  <a:lnTo>
                    <a:pt x="1351757" y="213122"/>
                  </a:lnTo>
                  <a:lnTo>
                    <a:pt x="1358107" y="208756"/>
                  </a:lnTo>
                  <a:lnTo>
                    <a:pt x="1364457" y="203597"/>
                  </a:lnTo>
                  <a:lnTo>
                    <a:pt x="1376760" y="194865"/>
                  </a:lnTo>
                  <a:lnTo>
                    <a:pt x="1382316" y="190897"/>
                  </a:lnTo>
                  <a:lnTo>
                    <a:pt x="1387476" y="187722"/>
                  </a:lnTo>
                  <a:lnTo>
                    <a:pt x="1401763" y="180975"/>
                  </a:lnTo>
                  <a:lnTo>
                    <a:pt x="1415257" y="175022"/>
                  </a:lnTo>
                  <a:lnTo>
                    <a:pt x="1428751" y="170259"/>
                  </a:lnTo>
                  <a:lnTo>
                    <a:pt x="1441054" y="166687"/>
                  </a:lnTo>
                  <a:lnTo>
                    <a:pt x="1453754" y="163115"/>
                  </a:lnTo>
                  <a:lnTo>
                    <a:pt x="1466057" y="161131"/>
                  </a:lnTo>
                  <a:lnTo>
                    <a:pt x="1477963" y="159544"/>
                  </a:lnTo>
                  <a:lnTo>
                    <a:pt x="1489473" y="159147"/>
                  </a:lnTo>
                  <a:lnTo>
                    <a:pt x="1500585" y="158750"/>
                  </a:lnTo>
                  <a:close/>
                  <a:moveTo>
                    <a:pt x="354192" y="158750"/>
                  </a:moveTo>
                  <a:lnTo>
                    <a:pt x="365290" y="159147"/>
                  </a:lnTo>
                  <a:lnTo>
                    <a:pt x="375199" y="159940"/>
                  </a:lnTo>
                  <a:lnTo>
                    <a:pt x="385108" y="161528"/>
                  </a:lnTo>
                  <a:lnTo>
                    <a:pt x="394620" y="163115"/>
                  </a:lnTo>
                  <a:lnTo>
                    <a:pt x="403340" y="165894"/>
                  </a:lnTo>
                  <a:lnTo>
                    <a:pt x="412060" y="168275"/>
                  </a:lnTo>
                  <a:lnTo>
                    <a:pt x="420383" y="171450"/>
                  </a:lnTo>
                  <a:lnTo>
                    <a:pt x="428310" y="174228"/>
                  </a:lnTo>
                  <a:lnTo>
                    <a:pt x="435445" y="177403"/>
                  </a:lnTo>
                  <a:lnTo>
                    <a:pt x="442183" y="180975"/>
                  </a:lnTo>
                  <a:lnTo>
                    <a:pt x="448524" y="184150"/>
                  </a:lnTo>
                  <a:lnTo>
                    <a:pt x="460019" y="191690"/>
                  </a:lnTo>
                  <a:lnTo>
                    <a:pt x="469135" y="198437"/>
                  </a:lnTo>
                  <a:lnTo>
                    <a:pt x="476665" y="203994"/>
                  </a:lnTo>
                  <a:lnTo>
                    <a:pt x="482214" y="208756"/>
                  </a:lnTo>
                  <a:lnTo>
                    <a:pt x="486178" y="213122"/>
                  </a:lnTo>
                  <a:lnTo>
                    <a:pt x="484592" y="216297"/>
                  </a:lnTo>
                  <a:lnTo>
                    <a:pt x="483007" y="219869"/>
                  </a:lnTo>
                  <a:lnTo>
                    <a:pt x="480629" y="224234"/>
                  </a:lnTo>
                  <a:lnTo>
                    <a:pt x="477062" y="229394"/>
                  </a:lnTo>
                  <a:lnTo>
                    <a:pt x="472306" y="234950"/>
                  </a:lnTo>
                  <a:lnTo>
                    <a:pt x="467549" y="240903"/>
                  </a:lnTo>
                  <a:lnTo>
                    <a:pt x="461604" y="246459"/>
                  </a:lnTo>
                  <a:lnTo>
                    <a:pt x="458037" y="248840"/>
                  </a:lnTo>
                  <a:lnTo>
                    <a:pt x="454866" y="251222"/>
                  </a:lnTo>
                  <a:lnTo>
                    <a:pt x="450902" y="253603"/>
                  </a:lnTo>
                  <a:lnTo>
                    <a:pt x="446939" y="255587"/>
                  </a:lnTo>
                  <a:lnTo>
                    <a:pt x="442579" y="257175"/>
                  </a:lnTo>
                  <a:lnTo>
                    <a:pt x="437823" y="258762"/>
                  </a:lnTo>
                  <a:lnTo>
                    <a:pt x="433463" y="259953"/>
                  </a:lnTo>
                  <a:lnTo>
                    <a:pt x="428310" y="260747"/>
                  </a:lnTo>
                  <a:lnTo>
                    <a:pt x="423158" y="261144"/>
                  </a:lnTo>
                  <a:lnTo>
                    <a:pt x="417609" y="261144"/>
                  </a:lnTo>
                  <a:lnTo>
                    <a:pt x="411663" y="260747"/>
                  </a:lnTo>
                  <a:lnTo>
                    <a:pt x="406114" y="259953"/>
                  </a:lnTo>
                  <a:lnTo>
                    <a:pt x="399773" y="257969"/>
                  </a:lnTo>
                  <a:lnTo>
                    <a:pt x="393431" y="255984"/>
                  </a:lnTo>
                  <a:lnTo>
                    <a:pt x="386693" y="253603"/>
                  </a:lnTo>
                  <a:lnTo>
                    <a:pt x="379559" y="250031"/>
                  </a:lnTo>
                  <a:lnTo>
                    <a:pt x="371235" y="246062"/>
                  </a:lnTo>
                  <a:lnTo>
                    <a:pt x="362912" y="242490"/>
                  </a:lnTo>
                  <a:lnTo>
                    <a:pt x="396602" y="258762"/>
                  </a:lnTo>
                  <a:lnTo>
                    <a:pt x="412060" y="266303"/>
                  </a:lnTo>
                  <a:lnTo>
                    <a:pt x="419987" y="269081"/>
                  </a:lnTo>
                  <a:lnTo>
                    <a:pt x="427518" y="271462"/>
                  </a:lnTo>
                  <a:lnTo>
                    <a:pt x="434256" y="273844"/>
                  </a:lnTo>
                  <a:lnTo>
                    <a:pt x="440994" y="275431"/>
                  </a:lnTo>
                  <a:lnTo>
                    <a:pt x="447732" y="276622"/>
                  </a:lnTo>
                  <a:lnTo>
                    <a:pt x="453677" y="277019"/>
                  </a:lnTo>
                  <a:lnTo>
                    <a:pt x="459226" y="276622"/>
                  </a:lnTo>
                  <a:lnTo>
                    <a:pt x="464378" y="275431"/>
                  </a:lnTo>
                  <a:lnTo>
                    <a:pt x="469531" y="273844"/>
                  </a:lnTo>
                  <a:lnTo>
                    <a:pt x="471513" y="271859"/>
                  </a:lnTo>
                  <a:lnTo>
                    <a:pt x="473891" y="270669"/>
                  </a:lnTo>
                  <a:lnTo>
                    <a:pt x="475080" y="282178"/>
                  </a:lnTo>
                  <a:lnTo>
                    <a:pt x="475476" y="292497"/>
                  </a:lnTo>
                  <a:lnTo>
                    <a:pt x="475476" y="302419"/>
                  </a:lnTo>
                  <a:lnTo>
                    <a:pt x="475080" y="311944"/>
                  </a:lnTo>
                  <a:lnTo>
                    <a:pt x="476665" y="310356"/>
                  </a:lnTo>
                  <a:lnTo>
                    <a:pt x="477458" y="309959"/>
                  </a:lnTo>
                  <a:lnTo>
                    <a:pt x="478251" y="309562"/>
                  </a:lnTo>
                  <a:lnTo>
                    <a:pt x="479440" y="309959"/>
                  </a:lnTo>
                  <a:lnTo>
                    <a:pt x="481025" y="310753"/>
                  </a:lnTo>
                  <a:lnTo>
                    <a:pt x="482214" y="311944"/>
                  </a:lnTo>
                  <a:lnTo>
                    <a:pt x="483007" y="313928"/>
                  </a:lnTo>
                  <a:lnTo>
                    <a:pt x="484989" y="317897"/>
                  </a:lnTo>
                  <a:lnTo>
                    <a:pt x="486574" y="323850"/>
                  </a:lnTo>
                  <a:lnTo>
                    <a:pt x="488556" y="331391"/>
                  </a:lnTo>
                  <a:lnTo>
                    <a:pt x="489349" y="339328"/>
                  </a:lnTo>
                  <a:lnTo>
                    <a:pt x="490141" y="348853"/>
                  </a:lnTo>
                  <a:lnTo>
                    <a:pt x="490538" y="358775"/>
                  </a:lnTo>
                  <a:lnTo>
                    <a:pt x="490141" y="368697"/>
                  </a:lnTo>
                  <a:lnTo>
                    <a:pt x="489349" y="377825"/>
                  </a:lnTo>
                  <a:lnTo>
                    <a:pt x="488556" y="385763"/>
                  </a:lnTo>
                  <a:lnTo>
                    <a:pt x="486574" y="393303"/>
                  </a:lnTo>
                  <a:lnTo>
                    <a:pt x="484989" y="399256"/>
                  </a:lnTo>
                  <a:lnTo>
                    <a:pt x="483007" y="404019"/>
                  </a:lnTo>
                  <a:lnTo>
                    <a:pt x="482214" y="405209"/>
                  </a:lnTo>
                  <a:lnTo>
                    <a:pt x="481025" y="406400"/>
                  </a:lnTo>
                  <a:lnTo>
                    <a:pt x="479440" y="407194"/>
                  </a:lnTo>
                  <a:lnTo>
                    <a:pt x="478251" y="407591"/>
                  </a:lnTo>
                  <a:lnTo>
                    <a:pt x="477062" y="407194"/>
                  </a:lnTo>
                  <a:lnTo>
                    <a:pt x="475873" y="406400"/>
                  </a:lnTo>
                  <a:lnTo>
                    <a:pt x="475080" y="405209"/>
                  </a:lnTo>
                  <a:lnTo>
                    <a:pt x="473891" y="403622"/>
                  </a:lnTo>
                  <a:lnTo>
                    <a:pt x="471513" y="398463"/>
                  </a:lnTo>
                  <a:lnTo>
                    <a:pt x="469927" y="392113"/>
                  </a:lnTo>
                  <a:lnTo>
                    <a:pt x="468738" y="400447"/>
                  </a:lnTo>
                  <a:lnTo>
                    <a:pt x="467549" y="409178"/>
                  </a:lnTo>
                  <a:lnTo>
                    <a:pt x="465171" y="417116"/>
                  </a:lnTo>
                  <a:lnTo>
                    <a:pt x="463586" y="425053"/>
                  </a:lnTo>
                  <a:lnTo>
                    <a:pt x="461208" y="432594"/>
                  </a:lnTo>
                  <a:lnTo>
                    <a:pt x="458433" y="440135"/>
                  </a:lnTo>
                  <a:lnTo>
                    <a:pt x="455659" y="447278"/>
                  </a:lnTo>
                  <a:lnTo>
                    <a:pt x="452488" y="454025"/>
                  </a:lnTo>
                  <a:lnTo>
                    <a:pt x="449317" y="460772"/>
                  </a:lnTo>
                  <a:lnTo>
                    <a:pt x="445353" y="467519"/>
                  </a:lnTo>
                  <a:lnTo>
                    <a:pt x="441786" y="473869"/>
                  </a:lnTo>
                  <a:lnTo>
                    <a:pt x="437823" y="479822"/>
                  </a:lnTo>
                  <a:lnTo>
                    <a:pt x="433859" y="485775"/>
                  </a:lnTo>
                  <a:lnTo>
                    <a:pt x="429499" y="491331"/>
                  </a:lnTo>
                  <a:lnTo>
                    <a:pt x="424743" y="496491"/>
                  </a:lnTo>
                  <a:lnTo>
                    <a:pt x="420780" y="501253"/>
                  </a:lnTo>
                  <a:lnTo>
                    <a:pt x="416023" y="506016"/>
                  </a:lnTo>
                  <a:lnTo>
                    <a:pt x="410871" y="510778"/>
                  </a:lnTo>
                  <a:lnTo>
                    <a:pt x="406511" y="514747"/>
                  </a:lnTo>
                  <a:lnTo>
                    <a:pt x="401358" y="518716"/>
                  </a:lnTo>
                  <a:lnTo>
                    <a:pt x="396206" y="521891"/>
                  </a:lnTo>
                  <a:lnTo>
                    <a:pt x="391053" y="525463"/>
                  </a:lnTo>
                  <a:lnTo>
                    <a:pt x="386297" y="528241"/>
                  </a:lnTo>
                  <a:lnTo>
                    <a:pt x="381144" y="531416"/>
                  </a:lnTo>
                  <a:lnTo>
                    <a:pt x="375992" y="533400"/>
                  </a:lnTo>
                  <a:lnTo>
                    <a:pt x="370839" y="535385"/>
                  </a:lnTo>
                  <a:lnTo>
                    <a:pt x="366083" y="537766"/>
                  </a:lnTo>
                  <a:lnTo>
                    <a:pt x="360930" y="538957"/>
                  </a:lnTo>
                  <a:lnTo>
                    <a:pt x="355778" y="540147"/>
                  </a:lnTo>
                  <a:lnTo>
                    <a:pt x="351021" y="540941"/>
                  </a:lnTo>
                  <a:lnTo>
                    <a:pt x="346265" y="541338"/>
                  </a:lnTo>
                  <a:lnTo>
                    <a:pt x="341509" y="541338"/>
                  </a:lnTo>
                  <a:lnTo>
                    <a:pt x="337545" y="541338"/>
                  </a:lnTo>
                  <a:lnTo>
                    <a:pt x="333582" y="540941"/>
                  </a:lnTo>
                  <a:lnTo>
                    <a:pt x="329222" y="540147"/>
                  </a:lnTo>
                  <a:lnTo>
                    <a:pt x="325258" y="538957"/>
                  </a:lnTo>
                  <a:lnTo>
                    <a:pt x="320898" y="537369"/>
                  </a:lnTo>
                  <a:lnTo>
                    <a:pt x="316142" y="535385"/>
                  </a:lnTo>
                  <a:lnTo>
                    <a:pt x="307026" y="531019"/>
                  </a:lnTo>
                  <a:lnTo>
                    <a:pt x="297117" y="525066"/>
                  </a:lnTo>
                  <a:lnTo>
                    <a:pt x="287605" y="517922"/>
                  </a:lnTo>
                  <a:lnTo>
                    <a:pt x="278092" y="509985"/>
                  </a:lnTo>
                  <a:lnTo>
                    <a:pt x="268183" y="500460"/>
                  </a:lnTo>
                  <a:lnTo>
                    <a:pt x="258671" y="490538"/>
                  </a:lnTo>
                  <a:lnTo>
                    <a:pt x="249555" y="479425"/>
                  </a:lnTo>
                  <a:lnTo>
                    <a:pt x="240835" y="467519"/>
                  </a:lnTo>
                  <a:lnTo>
                    <a:pt x="232908" y="454819"/>
                  </a:lnTo>
                  <a:lnTo>
                    <a:pt x="228944" y="448072"/>
                  </a:lnTo>
                  <a:lnTo>
                    <a:pt x="225377" y="441325"/>
                  </a:lnTo>
                  <a:lnTo>
                    <a:pt x="221810" y="434578"/>
                  </a:lnTo>
                  <a:lnTo>
                    <a:pt x="219036" y="427434"/>
                  </a:lnTo>
                  <a:lnTo>
                    <a:pt x="215865" y="420291"/>
                  </a:lnTo>
                  <a:lnTo>
                    <a:pt x="213090" y="412750"/>
                  </a:lnTo>
                  <a:lnTo>
                    <a:pt x="211109" y="405209"/>
                  </a:lnTo>
                  <a:lnTo>
                    <a:pt x="208730" y="397669"/>
                  </a:lnTo>
                  <a:lnTo>
                    <a:pt x="207145" y="402828"/>
                  </a:lnTo>
                  <a:lnTo>
                    <a:pt x="205163" y="406400"/>
                  </a:lnTo>
                  <a:lnTo>
                    <a:pt x="204371" y="408384"/>
                  </a:lnTo>
                  <a:lnTo>
                    <a:pt x="203181" y="409178"/>
                  </a:lnTo>
                  <a:lnTo>
                    <a:pt x="201992" y="409972"/>
                  </a:lnTo>
                  <a:lnTo>
                    <a:pt x="200803" y="409972"/>
                  </a:lnTo>
                  <a:lnTo>
                    <a:pt x="199614" y="409972"/>
                  </a:lnTo>
                  <a:lnTo>
                    <a:pt x="198425" y="409178"/>
                  </a:lnTo>
                  <a:lnTo>
                    <a:pt x="197236" y="407591"/>
                  </a:lnTo>
                  <a:lnTo>
                    <a:pt x="196443" y="406003"/>
                  </a:lnTo>
                  <a:lnTo>
                    <a:pt x="194065" y="401638"/>
                  </a:lnTo>
                  <a:lnTo>
                    <a:pt x="192480" y="395684"/>
                  </a:lnTo>
                  <a:lnTo>
                    <a:pt x="190895" y="388541"/>
                  </a:lnTo>
                  <a:lnTo>
                    <a:pt x="190102" y="379809"/>
                  </a:lnTo>
                  <a:lnTo>
                    <a:pt x="188913" y="371078"/>
                  </a:lnTo>
                  <a:lnTo>
                    <a:pt x="188913" y="361156"/>
                  </a:lnTo>
                  <a:lnTo>
                    <a:pt x="188913" y="351234"/>
                  </a:lnTo>
                  <a:lnTo>
                    <a:pt x="190102" y="342106"/>
                  </a:lnTo>
                  <a:lnTo>
                    <a:pt x="190895" y="333772"/>
                  </a:lnTo>
                  <a:lnTo>
                    <a:pt x="192480" y="326231"/>
                  </a:lnTo>
                  <a:lnTo>
                    <a:pt x="194065" y="320675"/>
                  </a:lnTo>
                  <a:lnTo>
                    <a:pt x="196443" y="315912"/>
                  </a:lnTo>
                  <a:lnTo>
                    <a:pt x="197236" y="314325"/>
                  </a:lnTo>
                  <a:lnTo>
                    <a:pt x="198425" y="312737"/>
                  </a:lnTo>
                  <a:lnTo>
                    <a:pt x="199614" y="312341"/>
                  </a:lnTo>
                  <a:lnTo>
                    <a:pt x="200803" y="311944"/>
                  </a:lnTo>
                  <a:lnTo>
                    <a:pt x="201596" y="311944"/>
                  </a:lnTo>
                  <a:lnTo>
                    <a:pt x="201992" y="312341"/>
                  </a:lnTo>
                  <a:lnTo>
                    <a:pt x="203181" y="300037"/>
                  </a:lnTo>
                  <a:lnTo>
                    <a:pt x="203974" y="294084"/>
                  </a:lnTo>
                  <a:lnTo>
                    <a:pt x="204767" y="288528"/>
                  </a:lnTo>
                  <a:lnTo>
                    <a:pt x="204371" y="281781"/>
                  </a:lnTo>
                  <a:lnTo>
                    <a:pt x="203974" y="275431"/>
                  </a:lnTo>
                  <a:lnTo>
                    <a:pt x="203974" y="269081"/>
                  </a:lnTo>
                  <a:lnTo>
                    <a:pt x="203974" y="263525"/>
                  </a:lnTo>
                  <a:lnTo>
                    <a:pt x="204767" y="257969"/>
                  </a:lnTo>
                  <a:lnTo>
                    <a:pt x="205560" y="253206"/>
                  </a:lnTo>
                  <a:lnTo>
                    <a:pt x="206352" y="248444"/>
                  </a:lnTo>
                  <a:lnTo>
                    <a:pt x="207541" y="243681"/>
                  </a:lnTo>
                  <a:lnTo>
                    <a:pt x="209127" y="240109"/>
                  </a:lnTo>
                  <a:lnTo>
                    <a:pt x="211109" y="236140"/>
                  </a:lnTo>
                  <a:lnTo>
                    <a:pt x="213090" y="232569"/>
                  </a:lnTo>
                  <a:lnTo>
                    <a:pt x="215072" y="229394"/>
                  </a:lnTo>
                  <a:lnTo>
                    <a:pt x="217847" y="226615"/>
                  </a:lnTo>
                  <a:lnTo>
                    <a:pt x="220225" y="223837"/>
                  </a:lnTo>
                  <a:lnTo>
                    <a:pt x="222603" y="221456"/>
                  </a:lnTo>
                  <a:lnTo>
                    <a:pt x="225774" y="219472"/>
                  </a:lnTo>
                  <a:lnTo>
                    <a:pt x="212694" y="219869"/>
                  </a:lnTo>
                  <a:lnTo>
                    <a:pt x="201992" y="219869"/>
                  </a:lnTo>
                  <a:lnTo>
                    <a:pt x="193273" y="220662"/>
                  </a:lnTo>
                  <a:lnTo>
                    <a:pt x="199614" y="217090"/>
                  </a:lnTo>
                  <a:lnTo>
                    <a:pt x="205956" y="213122"/>
                  </a:lnTo>
                  <a:lnTo>
                    <a:pt x="212298" y="208756"/>
                  </a:lnTo>
                  <a:lnTo>
                    <a:pt x="218639" y="203597"/>
                  </a:lnTo>
                  <a:lnTo>
                    <a:pt x="230926" y="194865"/>
                  </a:lnTo>
                  <a:lnTo>
                    <a:pt x="236079" y="190897"/>
                  </a:lnTo>
                  <a:lnTo>
                    <a:pt x="241231" y="187722"/>
                  </a:lnTo>
                  <a:lnTo>
                    <a:pt x="255104" y="180975"/>
                  </a:lnTo>
                  <a:lnTo>
                    <a:pt x="268976" y="175022"/>
                  </a:lnTo>
                  <a:lnTo>
                    <a:pt x="282056" y="170259"/>
                  </a:lnTo>
                  <a:lnTo>
                    <a:pt x="295135" y="166687"/>
                  </a:lnTo>
                  <a:lnTo>
                    <a:pt x="307819" y="163115"/>
                  </a:lnTo>
                  <a:lnTo>
                    <a:pt x="320106" y="161131"/>
                  </a:lnTo>
                  <a:lnTo>
                    <a:pt x="331996" y="159544"/>
                  </a:lnTo>
                  <a:lnTo>
                    <a:pt x="343094" y="159147"/>
                  </a:lnTo>
                  <a:lnTo>
                    <a:pt x="354192" y="158750"/>
                  </a:lnTo>
                  <a:close/>
                  <a:moveTo>
                    <a:pt x="923918" y="157956"/>
                  </a:moveTo>
                  <a:lnTo>
                    <a:pt x="917185" y="158353"/>
                  </a:lnTo>
                  <a:lnTo>
                    <a:pt x="910056" y="158750"/>
                  </a:lnTo>
                  <a:lnTo>
                    <a:pt x="902928" y="159544"/>
                  </a:lnTo>
                  <a:lnTo>
                    <a:pt x="895403" y="161131"/>
                  </a:lnTo>
                  <a:lnTo>
                    <a:pt x="881937" y="164306"/>
                  </a:lnTo>
                  <a:lnTo>
                    <a:pt x="875996" y="165894"/>
                  </a:lnTo>
                  <a:lnTo>
                    <a:pt x="870451" y="167878"/>
                  </a:lnTo>
                  <a:lnTo>
                    <a:pt x="870451" y="196453"/>
                  </a:lnTo>
                  <a:lnTo>
                    <a:pt x="871640" y="196453"/>
                  </a:lnTo>
                  <a:lnTo>
                    <a:pt x="876392" y="194072"/>
                  </a:lnTo>
                  <a:lnTo>
                    <a:pt x="881145" y="191691"/>
                  </a:lnTo>
                  <a:lnTo>
                    <a:pt x="887086" y="189309"/>
                  </a:lnTo>
                  <a:lnTo>
                    <a:pt x="893422" y="186928"/>
                  </a:lnTo>
                  <a:lnTo>
                    <a:pt x="900551" y="184944"/>
                  </a:lnTo>
                  <a:lnTo>
                    <a:pt x="907680" y="182959"/>
                  </a:lnTo>
                  <a:lnTo>
                    <a:pt x="914809" y="182166"/>
                  </a:lnTo>
                  <a:lnTo>
                    <a:pt x="922334" y="182166"/>
                  </a:lnTo>
                  <a:lnTo>
                    <a:pt x="926294" y="182166"/>
                  </a:lnTo>
                  <a:lnTo>
                    <a:pt x="930255" y="182562"/>
                  </a:lnTo>
                  <a:lnTo>
                    <a:pt x="934215" y="182959"/>
                  </a:lnTo>
                  <a:lnTo>
                    <a:pt x="937384" y="183753"/>
                  </a:lnTo>
                  <a:lnTo>
                    <a:pt x="940948" y="185341"/>
                  </a:lnTo>
                  <a:lnTo>
                    <a:pt x="944117" y="186531"/>
                  </a:lnTo>
                  <a:lnTo>
                    <a:pt x="947285" y="188119"/>
                  </a:lnTo>
                  <a:lnTo>
                    <a:pt x="950057" y="189706"/>
                  </a:lnTo>
                  <a:lnTo>
                    <a:pt x="952434" y="192087"/>
                  </a:lnTo>
                  <a:lnTo>
                    <a:pt x="954810" y="194072"/>
                  </a:lnTo>
                  <a:lnTo>
                    <a:pt x="956394" y="196850"/>
                  </a:lnTo>
                  <a:lnTo>
                    <a:pt x="957978" y="199628"/>
                  </a:lnTo>
                  <a:lnTo>
                    <a:pt x="959167" y="202803"/>
                  </a:lnTo>
                  <a:lnTo>
                    <a:pt x="959959" y="206375"/>
                  </a:lnTo>
                  <a:lnTo>
                    <a:pt x="960751" y="209550"/>
                  </a:lnTo>
                  <a:lnTo>
                    <a:pt x="960751" y="213519"/>
                  </a:lnTo>
                  <a:lnTo>
                    <a:pt x="959959" y="219472"/>
                  </a:lnTo>
                  <a:lnTo>
                    <a:pt x="959167" y="224234"/>
                  </a:lnTo>
                  <a:lnTo>
                    <a:pt x="957978" y="229394"/>
                  </a:lnTo>
                  <a:lnTo>
                    <a:pt x="955998" y="233759"/>
                  </a:lnTo>
                  <a:lnTo>
                    <a:pt x="954018" y="237331"/>
                  </a:lnTo>
                  <a:lnTo>
                    <a:pt x="950850" y="241300"/>
                  </a:lnTo>
                  <a:lnTo>
                    <a:pt x="947681" y="245269"/>
                  </a:lnTo>
                  <a:lnTo>
                    <a:pt x="943325" y="248444"/>
                  </a:lnTo>
                  <a:lnTo>
                    <a:pt x="939760" y="252016"/>
                  </a:lnTo>
                  <a:lnTo>
                    <a:pt x="935800" y="254794"/>
                  </a:lnTo>
                  <a:lnTo>
                    <a:pt x="931047" y="257969"/>
                  </a:lnTo>
                  <a:lnTo>
                    <a:pt x="925898" y="261144"/>
                  </a:lnTo>
                  <a:lnTo>
                    <a:pt x="906096" y="272653"/>
                  </a:lnTo>
                  <a:lnTo>
                    <a:pt x="906096" y="315516"/>
                  </a:lnTo>
                  <a:lnTo>
                    <a:pt x="931443" y="315516"/>
                  </a:lnTo>
                  <a:lnTo>
                    <a:pt x="931443" y="283766"/>
                  </a:lnTo>
                  <a:lnTo>
                    <a:pt x="942929" y="277019"/>
                  </a:lnTo>
                  <a:lnTo>
                    <a:pt x="953226" y="270272"/>
                  </a:lnTo>
                  <a:lnTo>
                    <a:pt x="958374" y="266700"/>
                  </a:lnTo>
                  <a:lnTo>
                    <a:pt x="963127" y="262731"/>
                  </a:lnTo>
                  <a:lnTo>
                    <a:pt x="967484" y="259159"/>
                  </a:lnTo>
                  <a:lnTo>
                    <a:pt x="971444" y="255191"/>
                  </a:lnTo>
                  <a:lnTo>
                    <a:pt x="975405" y="250825"/>
                  </a:lnTo>
                  <a:lnTo>
                    <a:pt x="978573" y="246459"/>
                  </a:lnTo>
                  <a:lnTo>
                    <a:pt x="981741" y="241300"/>
                  </a:lnTo>
                  <a:lnTo>
                    <a:pt x="984514" y="236141"/>
                  </a:lnTo>
                  <a:lnTo>
                    <a:pt x="986494" y="230187"/>
                  </a:lnTo>
                  <a:lnTo>
                    <a:pt x="988079" y="224234"/>
                  </a:lnTo>
                  <a:lnTo>
                    <a:pt x="989267" y="218281"/>
                  </a:lnTo>
                  <a:lnTo>
                    <a:pt x="989267" y="211534"/>
                  </a:lnTo>
                  <a:lnTo>
                    <a:pt x="989267" y="205581"/>
                  </a:lnTo>
                  <a:lnTo>
                    <a:pt x="988475" y="200025"/>
                  </a:lnTo>
                  <a:lnTo>
                    <a:pt x="986494" y="194866"/>
                  </a:lnTo>
                  <a:lnTo>
                    <a:pt x="984910" y="189706"/>
                  </a:lnTo>
                  <a:lnTo>
                    <a:pt x="982534" y="185341"/>
                  </a:lnTo>
                  <a:lnTo>
                    <a:pt x="979365" y="180578"/>
                  </a:lnTo>
                  <a:lnTo>
                    <a:pt x="975801" y="176212"/>
                  </a:lnTo>
                  <a:lnTo>
                    <a:pt x="971840" y="172641"/>
                  </a:lnTo>
                  <a:lnTo>
                    <a:pt x="967484" y="169069"/>
                  </a:lnTo>
                  <a:lnTo>
                    <a:pt x="962335" y="166291"/>
                  </a:lnTo>
                  <a:lnTo>
                    <a:pt x="956790" y="163512"/>
                  </a:lnTo>
                  <a:lnTo>
                    <a:pt x="951246" y="161528"/>
                  </a:lnTo>
                  <a:lnTo>
                    <a:pt x="944909" y="159941"/>
                  </a:lnTo>
                  <a:lnTo>
                    <a:pt x="938176" y="159147"/>
                  </a:lnTo>
                  <a:lnTo>
                    <a:pt x="931443" y="158353"/>
                  </a:lnTo>
                  <a:lnTo>
                    <a:pt x="923918" y="157956"/>
                  </a:lnTo>
                  <a:close/>
                  <a:moveTo>
                    <a:pt x="925106" y="0"/>
                  </a:moveTo>
                  <a:lnTo>
                    <a:pt x="938968" y="0"/>
                  </a:lnTo>
                  <a:lnTo>
                    <a:pt x="952434" y="397"/>
                  </a:lnTo>
                  <a:lnTo>
                    <a:pt x="965503" y="1984"/>
                  </a:lnTo>
                  <a:lnTo>
                    <a:pt x="978177" y="3572"/>
                  </a:lnTo>
                  <a:lnTo>
                    <a:pt x="990059" y="5953"/>
                  </a:lnTo>
                  <a:lnTo>
                    <a:pt x="1001544" y="9128"/>
                  </a:lnTo>
                  <a:lnTo>
                    <a:pt x="1012238" y="12303"/>
                  </a:lnTo>
                  <a:lnTo>
                    <a:pt x="1022931" y="15875"/>
                  </a:lnTo>
                  <a:lnTo>
                    <a:pt x="1032436" y="19844"/>
                  </a:lnTo>
                  <a:lnTo>
                    <a:pt x="1041942" y="24209"/>
                  </a:lnTo>
                  <a:lnTo>
                    <a:pt x="1050259" y="28178"/>
                  </a:lnTo>
                  <a:lnTo>
                    <a:pt x="1058180" y="32544"/>
                  </a:lnTo>
                  <a:lnTo>
                    <a:pt x="1065704" y="37306"/>
                  </a:lnTo>
                  <a:lnTo>
                    <a:pt x="1072437" y="41275"/>
                  </a:lnTo>
                  <a:lnTo>
                    <a:pt x="1084715" y="50006"/>
                  </a:lnTo>
                  <a:lnTo>
                    <a:pt x="1093824" y="57547"/>
                  </a:lnTo>
                  <a:lnTo>
                    <a:pt x="1100557" y="63500"/>
                  </a:lnTo>
                  <a:lnTo>
                    <a:pt x="1106102" y="68659"/>
                  </a:lnTo>
                  <a:lnTo>
                    <a:pt x="1104121" y="73025"/>
                  </a:lnTo>
                  <a:lnTo>
                    <a:pt x="1101745" y="77390"/>
                  </a:lnTo>
                  <a:lnTo>
                    <a:pt x="1098577" y="83344"/>
                  </a:lnTo>
                  <a:lnTo>
                    <a:pt x="1094220" y="89694"/>
                  </a:lnTo>
                  <a:lnTo>
                    <a:pt x="1089071" y="96837"/>
                  </a:lnTo>
                  <a:lnTo>
                    <a:pt x="1082339" y="103981"/>
                  </a:lnTo>
                  <a:lnTo>
                    <a:pt x="1078774" y="107156"/>
                  </a:lnTo>
                  <a:lnTo>
                    <a:pt x="1074418" y="111125"/>
                  </a:lnTo>
                  <a:lnTo>
                    <a:pt x="1070457" y="113903"/>
                  </a:lnTo>
                  <a:lnTo>
                    <a:pt x="1066101" y="117475"/>
                  </a:lnTo>
                  <a:lnTo>
                    <a:pt x="1060952" y="119856"/>
                  </a:lnTo>
                  <a:lnTo>
                    <a:pt x="1056199" y="122237"/>
                  </a:lnTo>
                  <a:lnTo>
                    <a:pt x="1050655" y="125016"/>
                  </a:lnTo>
                  <a:lnTo>
                    <a:pt x="1045110" y="126603"/>
                  </a:lnTo>
                  <a:lnTo>
                    <a:pt x="1039169" y="128191"/>
                  </a:lnTo>
                  <a:lnTo>
                    <a:pt x="1032832" y="128984"/>
                  </a:lnTo>
                  <a:lnTo>
                    <a:pt x="1026100" y="129381"/>
                  </a:lnTo>
                  <a:lnTo>
                    <a:pt x="1018971" y="129381"/>
                  </a:lnTo>
                  <a:lnTo>
                    <a:pt x="1011842" y="128984"/>
                  </a:lnTo>
                  <a:lnTo>
                    <a:pt x="1004317" y="127794"/>
                  </a:lnTo>
                  <a:lnTo>
                    <a:pt x="996792" y="125809"/>
                  </a:lnTo>
                  <a:lnTo>
                    <a:pt x="988475" y="123428"/>
                  </a:lnTo>
                  <a:lnTo>
                    <a:pt x="979761" y="119856"/>
                  </a:lnTo>
                  <a:lnTo>
                    <a:pt x="971048" y="115490"/>
                  </a:lnTo>
                  <a:lnTo>
                    <a:pt x="960751" y="110728"/>
                  </a:lnTo>
                  <a:lnTo>
                    <a:pt x="950057" y="105965"/>
                  </a:lnTo>
                  <a:lnTo>
                    <a:pt x="992435" y="126603"/>
                  </a:lnTo>
                  <a:lnTo>
                    <a:pt x="1012634" y="135334"/>
                  </a:lnTo>
                  <a:lnTo>
                    <a:pt x="1022139" y="139700"/>
                  </a:lnTo>
                  <a:lnTo>
                    <a:pt x="1031248" y="142875"/>
                  </a:lnTo>
                  <a:lnTo>
                    <a:pt x="1039961" y="145653"/>
                  </a:lnTo>
                  <a:lnTo>
                    <a:pt x="1049070" y="147637"/>
                  </a:lnTo>
                  <a:lnTo>
                    <a:pt x="1056991" y="149225"/>
                  </a:lnTo>
                  <a:lnTo>
                    <a:pt x="1064516" y="149622"/>
                  </a:lnTo>
                  <a:lnTo>
                    <a:pt x="1068081" y="149622"/>
                  </a:lnTo>
                  <a:lnTo>
                    <a:pt x="1071645" y="149225"/>
                  </a:lnTo>
                  <a:lnTo>
                    <a:pt x="1075606" y="148431"/>
                  </a:lnTo>
                  <a:lnTo>
                    <a:pt x="1078378" y="147637"/>
                  </a:lnTo>
                  <a:lnTo>
                    <a:pt x="1081546" y="146844"/>
                  </a:lnTo>
                  <a:lnTo>
                    <a:pt x="1084715" y="145256"/>
                  </a:lnTo>
                  <a:lnTo>
                    <a:pt x="1087487" y="143272"/>
                  </a:lnTo>
                  <a:lnTo>
                    <a:pt x="1090260" y="141287"/>
                  </a:lnTo>
                  <a:lnTo>
                    <a:pt x="1091844" y="155972"/>
                  </a:lnTo>
                  <a:lnTo>
                    <a:pt x="1092240" y="169069"/>
                  </a:lnTo>
                  <a:lnTo>
                    <a:pt x="1092240" y="181769"/>
                  </a:lnTo>
                  <a:lnTo>
                    <a:pt x="1091448" y="194072"/>
                  </a:lnTo>
                  <a:lnTo>
                    <a:pt x="1093824" y="192087"/>
                  </a:lnTo>
                  <a:lnTo>
                    <a:pt x="1094616" y="191294"/>
                  </a:lnTo>
                  <a:lnTo>
                    <a:pt x="1096200" y="191294"/>
                  </a:lnTo>
                  <a:lnTo>
                    <a:pt x="1097785" y="191691"/>
                  </a:lnTo>
                  <a:lnTo>
                    <a:pt x="1098973" y="192484"/>
                  </a:lnTo>
                  <a:lnTo>
                    <a:pt x="1100557" y="194072"/>
                  </a:lnTo>
                  <a:lnTo>
                    <a:pt x="1101745" y="195659"/>
                  </a:lnTo>
                  <a:lnTo>
                    <a:pt x="1103329" y="198834"/>
                  </a:lnTo>
                  <a:lnTo>
                    <a:pt x="1104517" y="201612"/>
                  </a:lnTo>
                  <a:lnTo>
                    <a:pt x="1106894" y="209153"/>
                  </a:lnTo>
                  <a:lnTo>
                    <a:pt x="1108478" y="218678"/>
                  </a:lnTo>
                  <a:lnTo>
                    <a:pt x="1110062" y="228997"/>
                  </a:lnTo>
                  <a:lnTo>
                    <a:pt x="1110854" y="240506"/>
                  </a:lnTo>
                  <a:lnTo>
                    <a:pt x="1111250" y="253206"/>
                  </a:lnTo>
                  <a:lnTo>
                    <a:pt x="1110854" y="265113"/>
                  </a:lnTo>
                  <a:lnTo>
                    <a:pt x="1110062" y="277019"/>
                  </a:lnTo>
                  <a:lnTo>
                    <a:pt x="1108478" y="287734"/>
                  </a:lnTo>
                  <a:lnTo>
                    <a:pt x="1106894" y="296466"/>
                  </a:lnTo>
                  <a:lnTo>
                    <a:pt x="1104517" y="304006"/>
                  </a:lnTo>
                  <a:lnTo>
                    <a:pt x="1103329" y="307578"/>
                  </a:lnTo>
                  <a:lnTo>
                    <a:pt x="1101745" y="309959"/>
                  </a:lnTo>
                  <a:lnTo>
                    <a:pt x="1100557" y="311944"/>
                  </a:lnTo>
                  <a:lnTo>
                    <a:pt x="1098973" y="313531"/>
                  </a:lnTo>
                  <a:lnTo>
                    <a:pt x="1097785" y="314722"/>
                  </a:lnTo>
                  <a:lnTo>
                    <a:pt x="1096200" y="314722"/>
                  </a:lnTo>
                  <a:lnTo>
                    <a:pt x="1094220" y="314722"/>
                  </a:lnTo>
                  <a:lnTo>
                    <a:pt x="1093032" y="313531"/>
                  </a:lnTo>
                  <a:lnTo>
                    <a:pt x="1091448" y="311547"/>
                  </a:lnTo>
                  <a:lnTo>
                    <a:pt x="1090260" y="309563"/>
                  </a:lnTo>
                  <a:lnTo>
                    <a:pt x="1088279" y="306784"/>
                  </a:lnTo>
                  <a:lnTo>
                    <a:pt x="1087091" y="303213"/>
                  </a:lnTo>
                  <a:lnTo>
                    <a:pt x="1085111" y="295275"/>
                  </a:lnTo>
                  <a:lnTo>
                    <a:pt x="1083923" y="305594"/>
                  </a:lnTo>
                  <a:lnTo>
                    <a:pt x="1081546" y="316309"/>
                  </a:lnTo>
                  <a:lnTo>
                    <a:pt x="1079566" y="327025"/>
                  </a:lnTo>
                  <a:lnTo>
                    <a:pt x="1077190" y="336550"/>
                  </a:lnTo>
                  <a:lnTo>
                    <a:pt x="1074022" y="346075"/>
                  </a:lnTo>
                  <a:lnTo>
                    <a:pt x="1070853" y="355997"/>
                  </a:lnTo>
                  <a:lnTo>
                    <a:pt x="1067289" y="364728"/>
                  </a:lnTo>
                  <a:lnTo>
                    <a:pt x="1063328" y="373460"/>
                  </a:lnTo>
                  <a:lnTo>
                    <a:pt x="1058972" y="382588"/>
                  </a:lnTo>
                  <a:lnTo>
                    <a:pt x="1054219" y="390525"/>
                  </a:lnTo>
                  <a:lnTo>
                    <a:pt x="1049863" y="398463"/>
                  </a:lnTo>
                  <a:lnTo>
                    <a:pt x="1044714" y="406003"/>
                  </a:lnTo>
                  <a:lnTo>
                    <a:pt x="1039565" y="413147"/>
                  </a:lnTo>
                  <a:lnTo>
                    <a:pt x="1034021" y="420291"/>
                  </a:lnTo>
                  <a:lnTo>
                    <a:pt x="1028872" y="427038"/>
                  </a:lnTo>
                  <a:lnTo>
                    <a:pt x="1022931" y="433388"/>
                  </a:lnTo>
                  <a:lnTo>
                    <a:pt x="1016990" y="439341"/>
                  </a:lnTo>
                  <a:lnTo>
                    <a:pt x="1011050" y="444897"/>
                  </a:lnTo>
                  <a:lnTo>
                    <a:pt x="1004713" y="450453"/>
                  </a:lnTo>
                  <a:lnTo>
                    <a:pt x="998376" y="455216"/>
                  </a:lnTo>
                  <a:lnTo>
                    <a:pt x="992039" y="459581"/>
                  </a:lnTo>
                  <a:lnTo>
                    <a:pt x="985702" y="463947"/>
                  </a:lnTo>
                  <a:lnTo>
                    <a:pt x="979365" y="467519"/>
                  </a:lnTo>
                  <a:lnTo>
                    <a:pt x="973028" y="471091"/>
                  </a:lnTo>
                  <a:lnTo>
                    <a:pt x="966692" y="473869"/>
                  </a:lnTo>
                  <a:lnTo>
                    <a:pt x="959959" y="477044"/>
                  </a:lnTo>
                  <a:lnTo>
                    <a:pt x="954018" y="479028"/>
                  </a:lnTo>
                  <a:lnTo>
                    <a:pt x="947681" y="480616"/>
                  </a:lnTo>
                  <a:lnTo>
                    <a:pt x="941344" y="482600"/>
                  </a:lnTo>
                  <a:lnTo>
                    <a:pt x="935404" y="483394"/>
                  </a:lnTo>
                  <a:lnTo>
                    <a:pt x="929067" y="484188"/>
                  </a:lnTo>
                  <a:lnTo>
                    <a:pt x="923126" y="484188"/>
                  </a:lnTo>
                  <a:lnTo>
                    <a:pt x="917977" y="484188"/>
                  </a:lnTo>
                  <a:lnTo>
                    <a:pt x="912829" y="483394"/>
                  </a:lnTo>
                  <a:lnTo>
                    <a:pt x="908076" y="482203"/>
                  </a:lnTo>
                  <a:lnTo>
                    <a:pt x="902531" y="480616"/>
                  </a:lnTo>
                  <a:lnTo>
                    <a:pt x="896987" y="478632"/>
                  </a:lnTo>
                  <a:lnTo>
                    <a:pt x="891046" y="476647"/>
                  </a:lnTo>
                  <a:lnTo>
                    <a:pt x="885105" y="473472"/>
                  </a:lnTo>
                  <a:lnTo>
                    <a:pt x="879561" y="470694"/>
                  </a:lnTo>
                  <a:lnTo>
                    <a:pt x="873620" y="466725"/>
                  </a:lnTo>
                  <a:lnTo>
                    <a:pt x="867283" y="463153"/>
                  </a:lnTo>
                  <a:lnTo>
                    <a:pt x="861342" y="458788"/>
                  </a:lnTo>
                  <a:lnTo>
                    <a:pt x="855005" y="454025"/>
                  </a:lnTo>
                  <a:lnTo>
                    <a:pt x="848669" y="449263"/>
                  </a:lnTo>
                  <a:lnTo>
                    <a:pt x="842728" y="444103"/>
                  </a:lnTo>
                  <a:lnTo>
                    <a:pt x="836391" y="438150"/>
                  </a:lnTo>
                  <a:lnTo>
                    <a:pt x="830450" y="432197"/>
                  </a:lnTo>
                  <a:lnTo>
                    <a:pt x="824114" y="425847"/>
                  </a:lnTo>
                  <a:lnTo>
                    <a:pt x="818173" y="419497"/>
                  </a:lnTo>
                  <a:lnTo>
                    <a:pt x="812628" y="412750"/>
                  </a:lnTo>
                  <a:lnTo>
                    <a:pt x="807083" y="405606"/>
                  </a:lnTo>
                  <a:lnTo>
                    <a:pt x="801539" y="398463"/>
                  </a:lnTo>
                  <a:lnTo>
                    <a:pt x="795994" y="390525"/>
                  </a:lnTo>
                  <a:lnTo>
                    <a:pt x="790845" y="382985"/>
                  </a:lnTo>
                  <a:lnTo>
                    <a:pt x="786093" y="374650"/>
                  </a:lnTo>
                  <a:lnTo>
                    <a:pt x="780944" y="366316"/>
                  </a:lnTo>
                  <a:lnTo>
                    <a:pt x="776588" y="357585"/>
                  </a:lnTo>
                  <a:lnTo>
                    <a:pt x="772231" y="349250"/>
                  </a:lnTo>
                  <a:lnTo>
                    <a:pt x="768271" y="340122"/>
                  </a:lnTo>
                  <a:lnTo>
                    <a:pt x="764706" y="330597"/>
                  </a:lnTo>
                  <a:lnTo>
                    <a:pt x="761142" y="321469"/>
                  </a:lnTo>
                  <a:lnTo>
                    <a:pt x="758369" y="311944"/>
                  </a:lnTo>
                  <a:lnTo>
                    <a:pt x="755201" y="302419"/>
                  </a:lnTo>
                  <a:lnTo>
                    <a:pt x="753221" y="308769"/>
                  </a:lnTo>
                  <a:lnTo>
                    <a:pt x="750448" y="313531"/>
                  </a:lnTo>
                  <a:lnTo>
                    <a:pt x="749260" y="315516"/>
                  </a:lnTo>
                  <a:lnTo>
                    <a:pt x="748072" y="316706"/>
                  </a:lnTo>
                  <a:lnTo>
                    <a:pt x="746884" y="317500"/>
                  </a:lnTo>
                  <a:lnTo>
                    <a:pt x="745696" y="317500"/>
                  </a:lnTo>
                  <a:lnTo>
                    <a:pt x="743715" y="317500"/>
                  </a:lnTo>
                  <a:lnTo>
                    <a:pt x="742131" y="316309"/>
                  </a:lnTo>
                  <a:lnTo>
                    <a:pt x="740943" y="315119"/>
                  </a:lnTo>
                  <a:lnTo>
                    <a:pt x="739755" y="313134"/>
                  </a:lnTo>
                  <a:lnTo>
                    <a:pt x="738567" y="310356"/>
                  </a:lnTo>
                  <a:lnTo>
                    <a:pt x="736983" y="307181"/>
                  </a:lnTo>
                  <a:lnTo>
                    <a:pt x="734606" y="299641"/>
                  </a:lnTo>
                  <a:lnTo>
                    <a:pt x="733022" y="290513"/>
                  </a:lnTo>
                  <a:lnTo>
                    <a:pt x="731834" y="280194"/>
                  </a:lnTo>
                  <a:lnTo>
                    <a:pt x="730250" y="268288"/>
                  </a:lnTo>
                  <a:lnTo>
                    <a:pt x="730250" y="255984"/>
                  </a:lnTo>
                  <a:lnTo>
                    <a:pt x="730250" y="243284"/>
                  </a:lnTo>
                  <a:lnTo>
                    <a:pt x="731834" y="231775"/>
                  </a:lnTo>
                  <a:lnTo>
                    <a:pt x="733022" y="221456"/>
                  </a:lnTo>
                  <a:lnTo>
                    <a:pt x="734606" y="212328"/>
                  </a:lnTo>
                  <a:lnTo>
                    <a:pt x="736983" y="204787"/>
                  </a:lnTo>
                  <a:lnTo>
                    <a:pt x="738567" y="201612"/>
                  </a:lnTo>
                  <a:lnTo>
                    <a:pt x="739755" y="198834"/>
                  </a:lnTo>
                  <a:lnTo>
                    <a:pt x="740943" y="196453"/>
                  </a:lnTo>
                  <a:lnTo>
                    <a:pt x="742131" y="195262"/>
                  </a:lnTo>
                  <a:lnTo>
                    <a:pt x="743715" y="194469"/>
                  </a:lnTo>
                  <a:lnTo>
                    <a:pt x="745696" y="194072"/>
                  </a:lnTo>
                  <a:lnTo>
                    <a:pt x="746488" y="194072"/>
                  </a:lnTo>
                  <a:lnTo>
                    <a:pt x="747280" y="194866"/>
                  </a:lnTo>
                  <a:lnTo>
                    <a:pt x="747676" y="186531"/>
                  </a:lnTo>
                  <a:lnTo>
                    <a:pt x="748072" y="178594"/>
                  </a:lnTo>
                  <a:lnTo>
                    <a:pt x="748864" y="171450"/>
                  </a:lnTo>
                  <a:lnTo>
                    <a:pt x="750052" y="164306"/>
                  </a:lnTo>
                  <a:lnTo>
                    <a:pt x="749260" y="155575"/>
                  </a:lnTo>
                  <a:lnTo>
                    <a:pt x="748864" y="147637"/>
                  </a:lnTo>
                  <a:lnTo>
                    <a:pt x="748864" y="139700"/>
                  </a:lnTo>
                  <a:lnTo>
                    <a:pt x="749260" y="132556"/>
                  </a:lnTo>
                  <a:lnTo>
                    <a:pt x="750052" y="125809"/>
                  </a:lnTo>
                  <a:lnTo>
                    <a:pt x="751240" y="119459"/>
                  </a:lnTo>
                  <a:lnTo>
                    <a:pt x="752429" y="113506"/>
                  </a:lnTo>
                  <a:lnTo>
                    <a:pt x="754013" y="107553"/>
                  </a:lnTo>
                  <a:lnTo>
                    <a:pt x="755993" y="102394"/>
                  </a:lnTo>
                  <a:lnTo>
                    <a:pt x="758369" y="98028"/>
                  </a:lnTo>
                  <a:lnTo>
                    <a:pt x="760746" y="93265"/>
                  </a:lnTo>
                  <a:lnTo>
                    <a:pt x="763122" y="89694"/>
                  </a:lnTo>
                  <a:lnTo>
                    <a:pt x="766686" y="85725"/>
                  </a:lnTo>
                  <a:lnTo>
                    <a:pt x="769459" y="82153"/>
                  </a:lnTo>
                  <a:lnTo>
                    <a:pt x="773419" y="79375"/>
                  </a:lnTo>
                  <a:lnTo>
                    <a:pt x="776984" y="76994"/>
                  </a:lnTo>
                  <a:lnTo>
                    <a:pt x="760350" y="76994"/>
                  </a:lnTo>
                  <a:lnTo>
                    <a:pt x="747280" y="77390"/>
                  </a:lnTo>
                  <a:lnTo>
                    <a:pt x="735794" y="78184"/>
                  </a:lnTo>
                  <a:lnTo>
                    <a:pt x="743715" y="73819"/>
                  </a:lnTo>
                  <a:lnTo>
                    <a:pt x="752032" y="68659"/>
                  </a:lnTo>
                  <a:lnTo>
                    <a:pt x="759953" y="63500"/>
                  </a:lnTo>
                  <a:lnTo>
                    <a:pt x="767874" y="57150"/>
                  </a:lnTo>
                  <a:lnTo>
                    <a:pt x="782924" y="45640"/>
                  </a:lnTo>
                  <a:lnTo>
                    <a:pt x="790053" y="40878"/>
                  </a:lnTo>
                  <a:lnTo>
                    <a:pt x="796390" y="36909"/>
                  </a:lnTo>
                  <a:lnTo>
                    <a:pt x="814212" y="28178"/>
                  </a:lnTo>
                  <a:lnTo>
                    <a:pt x="831242" y="21034"/>
                  </a:lnTo>
                  <a:lnTo>
                    <a:pt x="848273" y="15081"/>
                  </a:lnTo>
                  <a:lnTo>
                    <a:pt x="864511" y="9922"/>
                  </a:lnTo>
                  <a:lnTo>
                    <a:pt x="880749" y="5953"/>
                  </a:lnTo>
                  <a:lnTo>
                    <a:pt x="895799" y="3175"/>
                  </a:lnTo>
                  <a:lnTo>
                    <a:pt x="910849" y="1587"/>
                  </a:lnTo>
                  <a:lnTo>
                    <a:pt x="925106"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mn-lt"/>
                <a:ea typeface="+mn-ea"/>
                <a:cs typeface="+mn-ea"/>
                <a:sym typeface="+mn-lt"/>
              </a:endParaRPr>
            </a:p>
          </p:txBody>
        </p:sp>
      </p:grpSp>
      <p:grpSp>
        <p:nvGrpSpPr>
          <p:cNvPr id="61" name="组合 60"/>
          <p:cNvGrpSpPr/>
          <p:nvPr/>
        </p:nvGrpSpPr>
        <p:grpSpPr>
          <a:xfrm>
            <a:off x="4937553" y="3292806"/>
            <a:ext cx="824803" cy="731017"/>
            <a:chOff x="4937553" y="3292806"/>
            <a:chExt cx="824803" cy="731017"/>
          </a:xfrm>
        </p:grpSpPr>
        <p:grpSp>
          <p:nvGrpSpPr>
            <p:cNvPr id="69" name="组合 68"/>
            <p:cNvGrpSpPr/>
            <p:nvPr/>
          </p:nvGrpSpPr>
          <p:grpSpPr>
            <a:xfrm>
              <a:off x="4937553" y="3292806"/>
              <a:ext cx="824803" cy="731017"/>
              <a:chOff x="3047319" y="2392254"/>
              <a:chExt cx="3255222" cy="2885080"/>
            </a:xfrm>
          </p:grpSpPr>
          <p:sp>
            <p:nvSpPr>
              <p:cNvPr id="73" name="Freeform 5"/>
              <p:cNvSpPr/>
              <p:nvPr/>
            </p:nvSpPr>
            <p:spPr bwMode="auto">
              <a:xfrm rot="10800000">
                <a:off x="3047319" y="2392254"/>
                <a:ext cx="3255222" cy="288508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schemeClr val="accent1"/>
                  </a:solidFill>
                  <a:cs typeface="+mn-ea"/>
                  <a:sym typeface="+mn-lt"/>
                </a:endParaRPr>
              </a:p>
            </p:txBody>
          </p:sp>
          <p:sp>
            <p:nvSpPr>
              <p:cNvPr id="74" name="Freeform 5"/>
              <p:cNvSpPr/>
              <p:nvPr/>
            </p:nvSpPr>
            <p:spPr bwMode="auto">
              <a:xfrm rot="10800000">
                <a:off x="3349873" y="2660405"/>
                <a:ext cx="2650113" cy="234877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cs typeface="+mn-ea"/>
                  <a:sym typeface="+mn-lt"/>
                </a:endParaRPr>
              </a:p>
            </p:txBody>
          </p:sp>
        </p:grpSp>
        <p:sp>
          <p:nvSpPr>
            <p:cNvPr id="70" name="KSO_Shape"/>
            <p:cNvSpPr/>
            <p:nvPr/>
          </p:nvSpPr>
          <p:spPr>
            <a:xfrm flipH="1">
              <a:off x="5200728" y="3512458"/>
              <a:ext cx="335752" cy="284830"/>
            </a:xfrm>
            <a:custGeom>
              <a:avLst/>
              <a:gdLst>
                <a:gd name="connsiteX0" fmla="*/ 3261356 w 3261356"/>
                <a:gd name="connsiteY0" fmla="*/ 1385789 h 2766950"/>
                <a:gd name="connsiteX1" fmla="*/ 3261356 w 3261356"/>
                <a:gd name="connsiteY1" fmla="*/ 2634211 h 2766950"/>
                <a:gd name="connsiteX2" fmla="*/ 3259675 w 3261356"/>
                <a:gd name="connsiteY2" fmla="*/ 2649333 h 2766950"/>
                <a:gd name="connsiteX3" fmla="*/ 3256313 w 3261356"/>
                <a:gd name="connsiteY3" fmla="*/ 2662775 h 2766950"/>
                <a:gd name="connsiteX4" fmla="*/ 3252951 w 3261356"/>
                <a:gd name="connsiteY4" fmla="*/ 2674537 h 2766950"/>
                <a:gd name="connsiteX5" fmla="*/ 3244545 w 3261356"/>
                <a:gd name="connsiteY5" fmla="*/ 2686298 h 2766950"/>
                <a:gd name="connsiteX6" fmla="*/ 3237821 w 3261356"/>
                <a:gd name="connsiteY6" fmla="*/ 2698060 h 2766950"/>
                <a:gd name="connsiteX7" fmla="*/ 3229415 w 3261356"/>
                <a:gd name="connsiteY7" fmla="*/ 2709822 h 2766950"/>
                <a:gd name="connsiteX8" fmla="*/ 3217647 w 3261356"/>
                <a:gd name="connsiteY8" fmla="*/ 2719903 h 2766950"/>
                <a:gd name="connsiteX9" fmla="*/ 3202517 w 3261356"/>
                <a:gd name="connsiteY9" fmla="*/ 2729985 h 2766950"/>
                <a:gd name="connsiteX10" fmla="*/ 3175619 w 3261356"/>
                <a:gd name="connsiteY10" fmla="*/ 2746787 h 2766950"/>
                <a:gd name="connsiteX11" fmla="*/ 3141997 w 3261356"/>
                <a:gd name="connsiteY11" fmla="*/ 2758549 h 2766950"/>
                <a:gd name="connsiteX12" fmla="*/ 3105013 w 3261356"/>
                <a:gd name="connsiteY12" fmla="*/ 2765270 h 2766950"/>
                <a:gd name="connsiteX13" fmla="*/ 3066347 w 3261356"/>
                <a:gd name="connsiteY13" fmla="*/ 2766950 h 2766950"/>
                <a:gd name="connsiteX14" fmla="*/ 196690 w 3261356"/>
                <a:gd name="connsiteY14" fmla="*/ 2766950 h 2766950"/>
                <a:gd name="connsiteX15" fmla="*/ 158024 w 3261356"/>
                <a:gd name="connsiteY15" fmla="*/ 2765270 h 2766950"/>
                <a:gd name="connsiteX16" fmla="*/ 121040 w 3261356"/>
                <a:gd name="connsiteY16" fmla="*/ 2758549 h 2766950"/>
                <a:gd name="connsiteX17" fmla="*/ 87418 w 3261356"/>
                <a:gd name="connsiteY17" fmla="*/ 2746787 h 2766950"/>
                <a:gd name="connsiteX18" fmla="*/ 57158 w 3261356"/>
                <a:gd name="connsiteY18" fmla="*/ 2729985 h 2766950"/>
                <a:gd name="connsiteX19" fmla="*/ 47071 w 3261356"/>
                <a:gd name="connsiteY19" fmla="*/ 2719903 h 2766950"/>
                <a:gd name="connsiteX20" fmla="*/ 35303 w 3261356"/>
                <a:gd name="connsiteY20" fmla="*/ 2709822 h 2766950"/>
                <a:gd name="connsiteX21" fmla="*/ 25217 w 3261356"/>
                <a:gd name="connsiteY21" fmla="*/ 2698060 h 2766950"/>
                <a:gd name="connsiteX22" fmla="*/ 16811 w 3261356"/>
                <a:gd name="connsiteY22" fmla="*/ 2686298 h 2766950"/>
                <a:gd name="connsiteX23" fmla="*/ 8405 w 3261356"/>
                <a:gd name="connsiteY23" fmla="*/ 2674537 h 2766950"/>
                <a:gd name="connsiteX24" fmla="*/ 5043 w 3261356"/>
                <a:gd name="connsiteY24" fmla="*/ 2662775 h 2766950"/>
                <a:gd name="connsiteX25" fmla="*/ 1681 w 3261356"/>
                <a:gd name="connsiteY25" fmla="*/ 2649333 h 2766950"/>
                <a:gd name="connsiteX26" fmla="*/ 0 w 3261356"/>
                <a:gd name="connsiteY26" fmla="*/ 2634211 h 2766950"/>
                <a:gd name="connsiteX27" fmla="*/ 0 w 3261356"/>
                <a:gd name="connsiteY27" fmla="*/ 1389150 h 2766950"/>
                <a:gd name="connsiteX28" fmla="*/ 196690 w 3261356"/>
                <a:gd name="connsiteY28" fmla="*/ 1441237 h 2766950"/>
                <a:gd name="connsiteX29" fmla="*/ 406829 w 3261356"/>
                <a:gd name="connsiteY29" fmla="*/ 1495005 h 2766950"/>
                <a:gd name="connsiteX30" fmla="*/ 660677 w 3261356"/>
                <a:gd name="connsiteY30" fmla="*/ 1555494 h 2766950"/>
                <a:gd name="connsiteX31" fmla="*/ 795165 w 3261356"/>
                <a:gd name="connsiteY31" fmla="*/ 1589099 h 2766950"/>
                <a:gd name="connsiteX32" fmla="*/ 933017 w 3261356"/>
                <a:gd name="connsiteY32" fmla="*/ 1619343 h 2766950"/>
                <a:gd name="connsiteX33" fmla="*/ 1067506 w 3261356"/>
                <a:gd name="connsiteY33" fmla="*/ 1646227 h 2766950"/>
                <a:gd name="connsiteX34" fmla="*/ 1200314 w 3261356"/>
                <a:gd name="connsiteY34" fmla="*/ 1671431 h 2766950"/>
                <a:gd name="connsiteX35" fmla="*/ 1326397 w 3261356"/>
                <a:gd name="connsiteY35" fmla="*/ 1693274 h 2766950"/>
                <a:gd name="connsiteX36" fmla="*/ 1442394 w 3261356"/>
                <a:gd name="connsiteY36" fmla="*/ 1708396 h 2766950"/>
                <a:gd name="connsiteX37" fmla="*/ 1544942 w 3261356"/>
                <a:gd name="connsiteY37" fmla="*/ 1720158 h 2766950"/>
                <a:gd name="connsiteX38" fmla="*/ 1588650 w 3261356"/>
                <a:gd name="connsiteY38" fmla="*/ 1723518 h 2766950"/>
                <a:gd name="connsiteX39" fmla="*/ 1630678 w 3261356"/>
                <a:gd name="connsiteY39" fmla="*/ 1725199 h 2766950"/>
                <a:gd name="connsiteX40" fmla="*/ 1672706 w 3261356"/>
                <a:gd name="connsiteY40" fmla="*/ 1723518 h 2766950"/>
                <a:gd name="connsiteX41" fmla="*/ 1719777 w 3261356"/>
                <a:gd name="connsiteY41" fmla="*/ 1720158 h 2766950"/>
                <a:gd name="connsiteX42" fmla="*/ 1820644 w 3261356"/>
                <a:gd name="connsiteY42" fmla="*/ 1708396 h 2766950"/>
                <a:gd name="connsiteX43" fmla="*/ 1934959 w 3261356"/>
                <a:gd name="connsiteY43" fmla="*/ 1693274 h 2766950"/>
                <a:gd name="connsiteX44" fmla="*/ 2061043 w 3261356"/>
                <a:gd name="connsiteY44" fmla="*/ 1671431 h 2766950"/>
                <a:gd name="connsiteX45" fmla="*/ 2193850 w 3261356"/>
                <a:gd name="connsiteY45" fmla="*/ 1646227 h 2766950"/>
                <a:gd name="connsiteX46" fmla="*/ 2330020 w 3261356"/>
                <a:gd name="connsiteY46" fmla="*/ 1615983 h 2766950"/>
                <a:gd name="connsiteX47" fmla="*/ 2466190 w 3261356"/>
                <a:gd name="connsiteY47" fmla="*/ 1585738 h 2766950"/>
                <a:gd name="connsiteX48" fmla="*/ 2602360 w 3261356"/>
                <a:gd name="connsiteY48" fmla="*/ 1553814 h 2766950"/>
                <a:gd name="connsiteX49" fmla="*/ 2854527 w 3261356"/>
                <a:gd name="connsiteY49" fmla="*/ 1493325 h 2766950"/>
                <a:gd name="connsiteX50" fmla="*/ 3066347 w 3261356"/>
                <a:gd name="connsiteY50" fmla="*/ 1437877 h 2766950"/>
                <a:gd name="connsiteX51" fmla="*/ 1508607 w 3261356"/>
                <a:gd name="connsiteY51" fmla="*/ 1206475 h 2766950"/>
                <a:gd name="connsiteX52" fmla="*/ 1417230 w 3261356"/>
                <a:gd name="connsiteY52" fmla="*/ 1297852 h 2766950"/>
                <a:gd name="connsiteX53" fmla="*/ 1417230 w 3261356"/>
                <a:gd name="connsiteY53" fmla="*/ 1314415 h 2766950"/>
                <a:gd name="connsiteX54" fmla="*/ 1508607 w 3261356"/>
                <a:gd name="connsiteY54" fmla="*/ 1405791 h 2766950"/>
                <a:gd name="connsiteX55" fmla="*/ 1752750 w 3261356"/>
                <a:gd name="connsiteY55" fmla="*/ 1405791 h 2766950"/>
                <a:gd name="connsiteX56" fmla="*/ 1844126 w 3261356"/>
                <a:gd name="connsiteY56" fmla="*/ 1314415 h 2766950"/>
                <a:gd name="connsiteX57" fmla="*/ 1844126 w 3261356"/>
                <a:gd name="connsiteY57" fmla="*/ 1297852 h 2766950"/>
                <a:gd name="connsiteX58" fmla="*/ 1752750 w 3261356"/>
                <a:gd name="connsiteY58" fmla="*/ 1206475 h 2766950"/>
                <a:gd name="connsiteX59" fmla="*/ 1630678 w 3261356"/>
                <a:gd name="connsiteY59" fmla="*/ 174304 h 2766950"/>
                <a:gd name="connsiteX60" fmla="*/ 1114624 w 3261356"/>
                <a:gd name="connsiteY60" fmla="*/ 469036 h 2766950"/>
                <a:gd name="connsiteX61" fmla="*/ 1111230 w 3261356"/>
                <a:gd name="connsiteY61" fmla="*/ 492633 h 2766950"/>
                <a:gd name="connsiteX62" fmla="*/ 2150126 w 3261356"/>
                <a:gd name="connsiteY62" fmla="*/ 492633 h 2766950"/>
                <a:gd name="connsiteX63" fmla="*/ 2146731 w 3261356"/>
                <a:gd name="connsiteY63" fmla="*/ 469036 h 2766950"/>
                <a:gd name="connsiteX64" fmla="*/ 1630678 w 3261356"/>
                <a:gd name="connsiteY64" fmla="*/ 174304 h 2766950"/>
                <a:gd name="connsiteX65" fmla="*/ 1630678 w 3261356"/>
                <a:gd name="connsiteY65" fmla="*/ 0 h 2766950"/>
                <a:gd name="connsiteX66" fmla="*/ 2269992 w 3261356"/>
                <a:gd name="connsiteY66" fmla="*/ 488510 h 2766950"/>
                <a:gd name="connsiteX67" fmla="*/ 2270238 w 3261356"/>
                <a:gd name="connsiteY67" fmla="*/ 492633 h 2766950"/>
                <a:gd name="connsiteX68" fmla="*/ 3066347 w 3261356"/>
                <a:gd name="connsiteY68" fmla="*/ 492633 h 2766950"/>
                <a:gd name="connsiteX69" fmla="*/ 3105012 w 3261356"/>
                <a:gd name="connsiteY69" fmla="*/ 494313 h 2766950"/>
                <a:gd name="connsiteX70" fmla="*/ 3141998 w 3261356"/>
                <a:gd name="connsiteY70" fmla="*/ 501035 h 2766950"/>
                <a:gd name="connsiteX71" fmla="*/ 3175621 w 3261356"/>
                <a:gd name="connsiteY71" fmla="*/ 512796 h 2766950"/>
                <a:gd name="connsiteX72" fmla="*/ 3202518 w 3261356"/>
                <a:gd name="connsiteY72" fmla="*/ 529599 h 2766950"/>
                <a:gd name="connsiteX73" fmla="*/ 3217649 w 3261356"/>
                <a:gd name="connsiteY73" fmla="*/ 539681 h 2766950"/>
                <a:gd name="connsiteX74" fmla="*/ 3229416 w 3261356"/>
                <a:gd name="connsiteY74" fmla="*/ 549763 h 2766950"/>
                <a:gd name="connsiteX75" fmla="*/ 3237821 w 3261356"/>
                <a:gd name="connsiteY75" fmla="*/ 561524 h 2766950"/>
                <a:gd name="connsiteX76" fmla="*/ 3244546 w 3261356"/>
                <a:gd name="connsiteY76" fmla="*/ 573285 h 2766950"/>
                <a:gd name="connsiteX77" fmla="*/ 3252951 w 3261356"/>
                <a:gd name="connsiteY77" fmla="*/ 585046 h 2766950"/>
                <a:gd name="connsiteX78" fmla="*/ 3256314 w 3261356"/>
                <a:gd name="connsiteY78" fmla="*/ 596807 h 2766950"/>
                <a:gd name="connsiteX79" fmla="*/ 3259676 w 3261356"/>
                <a:gd name="connsiteY79" fmla="*/ 610251 h 2766950"/>
                <a:gd name="connsiteX80" fmla="*/ 3261356 w 3261356"/>
                <a:gd name="connsiteY80" fmla="*/ 625372 h 2766950"/>
                <a:gd name="connsiteX81" fmla="*/ 3261356 w 3261356"/>
                <a:gd name="connsiteY81" fmla="*/ 1326877 h 2766950"/>
                <a:gd name="connsiteX82" fmla="*/ 3261353 w 3261356"/>
                <a:gd name="connsiteY82" fmla="*/ 1326877 h 2766950"/>
                <a:gd name="connsiteX83" fmla="*/ 3261350 w 3261356"/>
                <a:gd name="connsiteY83" fmla="*/ 1326880 h 2766950"/>
                <a:gd name="connsiteX84" fmla="*/ 3066350 w 3261356"/>
                <a:gd name="connsiteY84" fmla="*/ 1378964 h 2766950"/>
                <a:gd name="connsiteX85" fmla="*/ 2854531 w 3261356"/>
                <a:gd name="connsiteY85" fmla="*/ 1434413 h 2766950"/>
                <a:gd name="connsiteX86" fmla="*/ 2602365 w 3261356"/>
                <a:gd name="connsiteY86" fmla="*/ 1494902 h 2766950"/>
                <a:gd name="connsiteX87" fmla="*/ 2466193 w 3261356"/>
                <a:gd name="connsiteY87" fmla="*/ 1526826 h 2766950"/>
                <a:gd name="connsiteX88" fmla="*/ 2330026 w 3261356"/>
                <a:gd name="connsiteY88" fmla="*/ 1557071 h 2766950"/>
                <a:gd name="connsiteX89" fmla="*/ 2193854 w 3261356"/>
                <a:gd name="connsiteY89" fmla="*/ 1587315 h 2766950"/>
                <a:gd name="connsiteX90" fmla="*/ 2061046 w 3261356"/>
                <a:gd name="connsiteY90" fmla="*/ 1612517 h 2766950"/>
                <a:gd name="connsiteX91" fmla="*/ 1934963 w 3261356"/>
                <a:gd name="connsiteY91" fmla="*/ 1634360 h 2766950"/>
                <a:gd name="connsiteX92" fmla="*/ 1820647 w 3261356"/>
                <a:gd name="connsiteY92" fmla="*/ 1649484 h 2766950"/>
                <a:gd name="connsiteX93" fmla="*/ 1719781 w 3261356"/>
                <a:gd name="connsiteY93" fmla="*/ 1661245 h 2766950"/>
                <a:gd name="connsiteX94" fmla="*/ 1672711 w 3261356"/>
                <a:gd name="connsiteY94" fmla="*/ 1664604 h 2766950"/>
                <a:gd name="connsiteX95" fmla="*/ 1630683 w 3261356"/>
                <a:gd name="connsiteY95" fmla="*/ 1666287 h 2766950"/>
                <a:gd name="connsiteX96" fmla="*/ 1588655 w 3261356"/>
                <a:gd name="connsiteY96" fmla="*/ 1664604 h 2766950"/>
                <a:gd name="connsiteX97" fmla="*/ 1544944 w 3261356"/>
                <a:gd name="connsiteY97" fmla="*/ 1661245 h 2766950"/>
                <a:gd name="connsiteX98" fmla="*/ 1442396 w 3261356"/>
                <a:gd name="connsiteY98" fmla="*/ 1649484 h 2766950"/>
                <a:gd name="connsiteX99" fmla="*/ 1326400 w 3261356"/>
                <a:gd name="connsiteY99" fmla="*/ 1634360 h 2766950"/>
                <a:gd name="connsiteX100" fmla="*/ 1200317 w 3261356"/>
                <a:gd name="connsiteY100" fmla="*/ 1612517 h 2766950"/>
                <a:gd name="connsiteX101" fmla="*/ 1067508 w 3261356"/>
                <a:gd name="connsiteY101" fmla="*/ 1587315 h 2766950"/>
                <a:gd name="connsiteX102" fmla="*/ 933020 w 3261356"/>
                <a:gd name="connsiteY102" fmla="*/ 1560430 h 2766950"/>
                <a:gd name="connsiteX103" fmla="*/ 795169 w 3261356"/>
                <a:gd name="connsiteY103" fmla="*/ 1530186 h 2766950"/>
                <a:gd name="connsiteX104" fmla="*/ 660681 w 3261356"/>
                <a:gd name="connsiteY104" fmla="*/ 1496582 h 2766950"/>
                <a:gd name="connsiteX105" fmla="*/ 406834 w 3261356"/>
                <a:gd name="connsiteY105" fmla="*/ 1436093 h 2766950"/>
                <a:gd name="connsiteX106" fmla="*/ 196695 w 3261356"/>
                <a:gd name="connsiteY106" fmla="*/ 1382323 h 2766950"/>
                <a:gd name="connsiteX107" fmla="*/ 3 w 3261356"/>
                <a:gd name="connsiteY107" fmla="*/ 1330236 h 2766950"/>
                <a:gd name="connsiteX108" fmla="*/ 3 w 3261356"/>
                <a:gd name="connsiteY108" fmla="*/ 1332325 h 2766950"/>
                <a:gd name="connsiteX109" fmla="*/ 0 w 3261356"/>
                <a:gd name="connsiteY109" fmla="*/ 1332322 h 2766950"/>
                <a:gd name="connsiteX110" fmla="*/ 0 w 3261356"/>
                <a:gd name="connsiteY110" fmla="*/ 971511 h 2766950"/>
                <a:gd name="connsiteX111" fmla="*/ 0 w 3261356"/>
                <a:gd name="connsiteY111" fmla="*/ 625372 h 2766950"/>
                <a:gd name="connsiteX112" fmla="*/ 1683 w 3261356"/>
                <a:gd name="connsiteY112" fmla="*/ 610251 h 2766950"/>
                <a:gd name="connsiteX113" fmla="*/ 5046 w 3261356"/>
                <a:gd name="connsiteY113" fmla="*/ 596807 h 2766950"/>
                <a:gd name="connsiteX114" fmla="*/ 8405 w 3261356"/>
                <a:gd name="connsiteY114" fmla="*/ 585046 h 2766950"/>
                <a:gd name="connsiteX115" fmla="*/ 16813 w 3261356"/>
                <a:gd name="connsiteY115" fmla="*/ 573285 h 2766950"/>
                <a:gd name="connsiteX116" fmla="*/ 25218 w 3261356"/>
                <a:gd name="connsiteY116" fmla="*/ 561524 h 2766950"/>
                <a:gd name="connsiteX117" fmla="*/ 35303 w 3261356"/>
                <a:gd name="connsiteY117" fmla="*/ 549763 h 2766950"/>
                <a:gd name="connsiteX118" fmla="*/ 47073 w 3261356"/>
                <a:gd name="connsiteY118" fmla="*/ 539681 h 2766950"/>
                <a:gd name="connsiteX119" fmla="*/ 57158 w 3261356"/>
                <a:gd name="connsiteY119" fmla="*/ 529599 h 2766950"/>
                <a:gd name="connsiteX120" fmla="*/ 87418 w 3261356"/>
                <a:gd name="connsiteY120" fmla="*/ 512796 h 2766950"/>
                <a:gd name="connsiteX121" fmla="*/ 121041 w 3261356"/>
                <a:gd name="connsiteY121" fmla="*/ 501035 h 2766950"/>
                <a:gd name="connsiteX122" fmla="*/ 158027 w 3261356"/>
                <a:gd name="connsiteY122" fmla="*/ 494313 h 2766950"/>
                <a:gd name="connsiteX123" fmla="*/ 196692 w 3261356"/>
                <a:gd name="connsiteY123" fmla="*/ 492633 h 2766950"/>
                <a:gd name="connsiteX124" fmla="*/ 991117 w 3261356"/>
                <a:gd name="connsiteY124" fmla="*/ 492633 h 2766950"/>
                <a:gd name="connsiteX125" fmla="*/ 991363 w 3261356"/>
                <a:gd name="connsiteY125" fmla="*/ 488510 h 2766950"/>
                <a:gd name="connsiteX126" fmla="*/ 1630678 w 3261356"/>
                <a:gd name="connsiteY126" fmla="*/ 0 h 276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3261356" h="2766950">
                  <a:moveTo>
                    <a:pt x="3261356" y="1385789"/>
                  </a:moveTo>
                  <a:lnTo>
                    <a:pt x="3261356" y="2634211"/>
                  </a:lnTo>
                  <a:lnTo>
                    <a:pt x="3259675" y="2649333"/>
                  </a:lnTo>
                  <a:lnTo>
                    <a:pt x="3256313" y="2662775"/>
                  </a:lnTo>
                  <a:lnTo>
                    <a:pt x="3252951" y="2674537"/>
                  </a:lnTo>
                  <a:lnTo>
                    <a:pt x="3244545" y="2686298"/>
                  </a:lnTo>
                  <a:lnTo>
                    <a:pt x="3237821" y="2698060"/>
                  </a:lnTo>
                  <a:lnTo>
                    <a:pt x="3229415" y="2709822"/>
                  </a:lnTo>
                  <a:lnTo>
                    <a:pt x="3217647" y="2719903"/>
                  </a:lnTo>
                  <a:lnTo>
                    <a:pt x="3202517" y="2729985"/>
                  </a:lnTo>
                  <a:lnTo>
                    <a:pt x="3175619" y="2746787"/>
                  </a:lnTo>
                  <a:lnTo>
                    <a:pt x="3141997" y="2758549"/>
                  </a:lnTo>
                  <a:lnTo>
                    <a:pt x="3105013" y="2765270"/>
                  </a:lnTo>
                  <a:lnTo>
                    <a:pt x="3066347" y="2766950"/>
                  </a:lnTo>
                  <a:lnTo>
                    <a:pt x="196690" y="2766950"/>
                  </a:lnTo>
                  <a:lnTo>
                    <a:pt x="158024" y="2765270"/>
                  </a:lnTo>
                  <a:lnTo>
                    <a:pt x="121040" y="2758549"/>
                  </a:lnTo>
                  <a:lnTo>
                    <a:pt x="87418" y="2746787"/>
                  </a:lnTo>
                  <a:lnTo>
                    <a:pt x="57158" y="2729985"/>
                  </a:lnTo>
                  <a:lnTo>
                    <a:pt x="47071" y="2719903"/>
                  </a:lnTo>
                  <a:lnTo>
                    <a:pt x="35303" y="2709822"/>
                  </a:lnTo>
                  <a:lnTo>
                    <a:pt x="25217" y="2698060"/>
                  </a:lnTo>
                  <a:lnTo>
                    <a:pt x="16811" y="2686298"/>
                  </a:lnTo>
                  <a:lnTo>
                    <a:pt x="8405" y="2674537"/>
                  </a:lnTo>
                  <a:lnTo>
                    <a:pt x="5043" y="2662775"/>
                  </a:lnTo>
                  <a:lnTo>
                    <a:pt x="1681" y="2649333"/>
                  </a:lnTo>
                  <a:lnTo>
                    <a:pt x="0" y="2634211"/>
                  </a:lnTo>
                  <a:lnTo>
                    <a:pt x="0" y="1389150"/>
                  </a:lnTo>
                  <a:lnTo>
                    <a:pt x="196690" y="1441237"/>
                  </a:lnTo>
                  <a:lnTo>
                    <a:pt x="406829" y="1495005"/>
                  </a:lnTo>
                  <a:lnTo>
                    <a:pt x="660677" y="1555494"/>
                  </a:lnTo>
                  <a:lnTo>
                    <a:pt x="795165" y="1589099"/>
                  </a:lnTo>
                  <a:lnTo>
                    <a:pt x="933017" y="1619343"/>
                  </a:lnTo>
                  <a:lnTo>
                    <a:pt x="1067506" y="1646227"/>
                  </a:lnTo>
                  <a:lnTo>
                    <a:pt x="1200314" y="1671431"/>
                  </a:lnTo>
                  <a:lnTo>
                    <a:pt x="1326397" y="1693274"/>
                  </a:lnTo>
                  <a:lnTo>
                    <a:pt x="1442394" y="1708396"/>
                  </a:lnTo>
                  <a:lnTo>
                    <a:pt x="1544942" y="1720158"/>
                  </a:lnTo>
                  <a:lnTo>
                    <a:pt x="1588650" y="1723518"/>
                  </a:lnTo>
                  <a:lnTo>
                    <a:pt x="1630678" y="1725199"/>
                  </a:lnTo>
                  <a:lnTo>
                    <a:pt x="1672706" y="1723518"/>
                  </a:lnTo>
                  <a:lnTo>
                    <a:pt x="1719777" y="1720158"/>
                  </a:lnTo>
                  <a:lnTo>
                    <a:pt x="1820644" y="1708396"/>
                  </a:lnTo>
                  <a:lnTo>
                    <a:pt x="1934959" y="1693274"/>
                  </a:lnTo>
                  <a:lnTo>
                    <a:pt x="2061043" y="1671431"/>
                  </a:lnTo>
                  <a:lnTo>
                    <a:pt x="2193850" y="1646227"/>
                  </a:lnTo>
                  <a:lnTo>
                    <a:pt x="2330020" y="1615983"/>
                  </a:lnTo>
                  <a:lnTo>
                    <a:pt x="2466190" y="1585738"/>
                  </a:lnTo>
                  <a:lnTo>
                    <a:pt x="2602360" y="1553814"/>
                  </a:lnTo>
                  <a:lnTo>
                    <a:pt x="2854527" y="1493325"/>
                  </a:lnTo>
                  <a:lnTo>
                    <a:pt x="3066347" y="1437877"/>
                  </a:lnTo>
                  <a:close/>
                  <a:moveTo>
                    <a:pt x="1508607" y="1206475"/>
                  </a:moveTo>
                  <a:cubicBezTo>
                    <a:pt x="1458141" y="1206475"/>
                    <a:pt x="1417230" y="1247386"/>
                    <a:pt x="1417230" y="1297852"/>
                  </a:cubicBezTo>
                  <a:lnTo>
                    <a:pt x="1417230" y="1314415"/>
                  </a:lnTo>
                  <a:cubicBezTo>
                    <a:pt x="1417230" y="1364881"/>
                    <a:pt x="1458141" y="1405791"/>
                    <a:pt x="1508607" y="1405791"/>
                  </a:cubicBezTo>
                  <a:lnTo>
                    <a:pt x="1752750" y="1405791"/>
                  </a:lnTo>
                  <a:cubicBezTo>
                    <a:pt x="1803215" y="1405791"/>
                    <a:pt x="1844126" y="1364881"/>
                    <a:pt x="1844126" y="1314415"/>
                  </a:cubicBezTo>
                  <a:lnTo>
                    <a:pt x="1844126" y="1297852"/>
                  </a:lnTo>
                  <a:cubicBezTo>
                    <a:pt x="1844126" y="1247386"/>
                    <a:pt x="1803215" y="1206475"/>
                    <a:pt x="1752750" y="1206475"/>
                  </a:cubicBezTo>
                  <a:close/>
                  <a:moveTo>
                    <a:pt x="1630678" y="174304"/>
                  </a:moveTo>
                  <a:cubicBezTo>
                    <a:pt x="1376124" y="174304"/>
                    <a:pt x="1163742" y="300833"/>
                    <a:pt x="1114624" y="469036"/>
                  </a:cubicBezTo>
                  <a:lnTo>
                    <a:pt x="1111230" y="492633"/>
                  </a:lnTo>
                  <a:lnTo>
                    <a:pt x="2150126" y="492633"/>
                  </a:lnTo>
                  <a:lnTo>
                    <a:pt x="2146731" y="469036"/>
                  </a:lnTo>
                  <a:cubicBezTo>
                    <a:pt x="2097613" y="300833"/>
                    <a:pt x="1885231" y="174304"/>
                    <a:pt x="1630678" y="174304"/>
                  </a:cubicBezTo>
                  <a:close/>
                  <a:moveTo>
                    <a:pt x="1630678" y="0"/>
                  </a:moveTo>
                  <a:cubicBezTo>
                    <a:pt x="1963411" y="0"/>
                    <a:pt x="2237083" y="214121"/>
                    <a:pt x="2269992" y="488510"/>
                  </a:cubicBezTo>
                  <a:lnTo>
                    <a:pt x="2270238" y="492633"/>
                  </a:lnTo>
                  <a:lnTo>
                    <a:pt x="3066347" y="492633"/>
                  </a:lnTo>
                  <a:lnTo>
                    <a:pt x="3105012" y="494313"/>
                  </a:lnTo>
                  <a:lnTo>
                    <a:pt x="3141998" y="501035"/>
                  </a:lnTo>
                  <a:lnTo>
                    <a:pt x="3175621" y="512796"/>
                  </a:lnTo>
                  <a:lnTo>
                    <a:pt x="3202518" y="529599"/>
                  </a:lnTo>
                  <a:lnTo>
                    <a:pt x="3217649" y="539681"/>
                  </a:lnTo>
                  <a:lnTo>
                    <a:pt x="3229416" y="549763"/>
                  </a:lnTo>
                  <a:lnTo>
                    <a:pt x="3237821" y="561524"/>
                  </a:lnTo>
                  <a:lnTo>
                    <a:pt x="3244546" y="573285"/>
                  </a:lnTo>
                  <a:lnTo>
                    <a:pt x="3252951" y="585046"/>
                  </a:lnTo>
                  <a:lnTo>
                    <a:pt x="3256314" y="596807"/>
                  </a:lnTo>
                  <a:lnTo>
                    <a:pt x="3259676" y="610251"/>
                  </a:lnTo>
                  <a:lnTo>
                    <a:pt x="3261356" y="625372"/>
                  </a:lnTo>
                  <a:lnTo>
                    <a:pt x="3261356" y="1326877"/>
                  </a:lnTo>
                  <a:lnTo>
                    <a:pt x="3261353" y="1326877"/>
                  </a:lnTo>
                  <a:lnTo>
                    <a:pt x="3261350" y="1326880"/>
                  </a:lnTo>
                  <a:lnTo>
                    <a:pt x="3066350" y="1378964"/>
                  </a:lnTo>
                  <a:lnTo>
                    <a:pt x="2854531" y="1434413"/>
                  </a:lnTo>
                  <a:lnTo>
                    <a:pt x="2602365" y="1494902"/>
                  </a:lnTo>
                  <a:lnTo>
                    <a:pt x="2466193" y="1526826"/>
                  </a:lnTo>
                  <a:lnTo>
                    <a:pt x="2330026" y="1557071"/>
                  </a:lnTo>
                  <a:lnTo>
                    <a:pt x="2193854" y="1587315"/>
                  </a:lnTo>
                  <a:lnTo>
                    <a:pt x="2061046" y="1612517"/>
                  </a:lnTo>
                  <a:lnTo>
                    <a:pt x="1934963" y="1634360"/>
                  </a:lnTo>
                  <a:lnTo>
                    <a:pt x="1820647" y="1649484"/>
                  </a:lnTo>
                  <a:lnTo>
                    <a:pt x="1719781" y="1661245"/>
                  </a:lnTo>
                  <a:lnTo>
                    <a:pt x="1672711" y="1664604"/>
                  </a:lnTo>
                  <a:lnTo>
                    <a:pt x="1630683" y="1666287"/>
                  </a:lnTo>
                  <a:lnTo>
                    <a:pt x="1588655" y="1664604"/>
                  </a:lnTo>
                  <a:lnTo>
                    <a:pt x="1544944" y="1661245"/>
                  </a:lnTo>
                  <a:lnTo>
                    <a:pt x="1442396" y="1649484"/>
                  </a:lnTo>
                  <a:lnTo>
                    <a:pt x="1326400" y="1634360"/>
                  </a:lnTo>
                  <a:lnTo>
                    <a:pt x="1200317" y="1612517"/>
                  </a:lnTo>
                  <a:lnTo>
                    <a:pt x="1067508" y="1587315"/>
                  </a:lnTo>
                  <a:lnTo>
                    <a:pt x="933020" y="1560430"/>
                  </a:lnTo>
                  <a:lnTo>
                    <a:pt x="795169" y="1530186"/>
                  </a:lnTo>
                  <a:lnTo>
                    <a:pt x="660681" y="1496582"/>
                  </a:lnTo>
                  <a:lnTo>
                    <a:pt x="406834" y="1436093"/>
                  </a:lnTo>
                  <a:lnTo>
                    <a:pt x="196695" y="1382323"/>
                  </a:lnTo>
                  <a:lnTo>
                    <a:pt x="3" y="1330236"/>
                  </a:lnTo>
                  <a:lnTo>
                    <a:pt x="3" y="1332325"/>
                  </a:lnTo>
                  <a:lnTo>
                    <a:pt x="0" y="1332322"/>
                  </a:lnTo>
                  <a:lnTo>
                    <a:pt x="0" y="971511"/>
                  </a:lnTo>
                  <a:lnTo>
                    <a:pt x="0" y="625372"/>
                  </a:lnTo>
                  <a:lnTo>
                    <a:pt x="1683" y="610251"/>
                  </a:lnTo>
                  <a:lnTo>
                    <a:pt x="5046" y="596807"/>
                  </a:lnTo>
                  <a:lnTo>
                    <a:pt x="8405" y="585046"/>
                  </a:lnTo>
                  <a:lnTo>
                    <a:pt x="16813" y="573285"/>
                  </a:lnTo>
                  <a:lnTo>
                    <a:pt x="25218" y="561524"/>
                  </a:lnTo>
                  <a:lnTo>
                    <a:pt x="35303" y="549763"/>
                  </a:lnTo>
                  <a:lnTo>
                    <a:pt x="47073" y="539681"/>
                  </a:lnTo>
                  <a:lnTo>
                    <a:pt x="57158" y="529599"/>
                  </a:lnTo>
                  <a:lnTo>
                    <a:pt x="87418" y="512796"/>
                  </a:lnTo>
                  <a:lnTo>
                    <a:pt x="121041" y="501035"/>
                  </a:lnTo>
                  <a:lnTo>
                    <a:pt x="158027" y="494313"/>
                  </a:lnTo>
                  <a:lnTo>
                    <a:pt x="196692" y="492633"/>
                  </a:lnTo>
                  <a:lnTo>
                    <a:pt x="991117" y="492633"/>
                  </a:lnTo>
                  <a:lnTo>
                    <a:pt x="991363" y="488510"/>
                  </a:lnTo>
                  <a:cubicBezTo>
                    <a:pt x="1024272" y="214121"/>
                    <a:pt x="1297944" y="0"/>
                    <a:pt x="16306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algn="ctr">
                <a:defRPr/>
              </a:pPr>
              <a:endParaRPr lang="zh-CN" altLang="en-US" sz="1600">
                <a:solidFill>
                  <a:srgbClr val="FFFFFF"/>
                </a:solidFill>
                <a:cs typeface="+mn-ea"/>
                <a:sym typeface="+mn-lt"/>
              </a:endParaRPr>
            </a:p>
          </p:txBody>
        </p:sp>
      </p:grpSp>
      <p:grpSp>
        <p:nvGrpSpPr>
          <p:cNvPr id="75" name="组合 74"/>
          <p:cNvGrpSpPr/>
          <p:nvPr/>
        </p:nvGrpSpPr>
        <p:grpSpPr>
          <a:xfrm>
            <a:off x="4372018" y="4871768"/>
            <a:ext cx="824803" cy="731017"/>
            <a:chOff x="4372018" y="4871768"/>
            <a:chExt cx="824803" cy="731017"/>
          </a:xfrm>
        </p:grpSpPr>
        <p:grpSp>
          <p:nvGrpSpPr>
            <p:cNvPr id="76" name="组合 75"/>
            <p:cNvGrpSpPr/>
            <p:nvPr/>
          </p:nvGrpSpPr>
          <p:grpSpPr>
            <a:xfrm>
              <a:off x="4372018" y="4871768"/>
              <a:ext cx="824803" cy="731017"/>
              <a:chOff x="3047319" y="2392254"/>
              <a:chExt cx="3255222" cy="2885080"/>
            </a:xfrm>
          </p:grpSpPr>
          <p:sp>
            <p:nvSpPr>
              <p:cNvPr id="83" name="Freeform 5"/>
              <p:cNvSpPr/>
              <p:nvPr/>
            </p:nvSpPr>
            <p:spPr bwMode="auto">
              <a:xfrm rot="10800000">
                <a:off x="3047319" y="2392254"/>
                <a:ext cx="3255222" cy="288508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schemeClr val="accent1"/>
                  </a:solidFill>
                  <a:cs typeface="+mn-ea"/>
                  <a:sym typeface="+mn-lt"/>
                </a:endParaRPr>
              </a:p>
            </p:txBody>
          </p:sp>
          <p:sp>
            <p:nvSpPr>
              <p:cNvPr id="84" name="Freeform 5"/>
              <p:cNvSpPr/>
              <p:nvPr/>
            </p:nvSpPr>
            <p:spPr bwMode="auto">
              <a:xfrm rot="10800000">
                <a:off x="3349873" y="2660405"/>
                <a:ext cx="2650113" cy="234877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cs typeface="+mn-ea"/>
                  <a:sym typeface="+mn-lt"/>
                </a:endParaRPr>
              </a:p>
            </p:txBody>
          </p:sp>
        </p:grpSp>
        <p:grpSp>
          <p:nvGrpSpPr>
            <p:cNvPr id="77" name="Group 17"/>
            <p:cNvGrpSpPr>
              <a:grpSpLocks noChangeAspect="1"/>
            </p:cNvGrpSpPr>
            <p:nvPr/>
          </p:nvGrpSpPr>
          <p:grpSpPr bwMode="auto">
            <a:xfrm>
              <a:off x="4658537" y="5080161"/>
              <a:ext cx="278666" cy="299132"/>
              <a:chOff x="231" y="1205"/>
              <a:chExt cx="640" cy="687"/>
            </a:xfrm>
            <a:solidFill>
              <a:schemeClr val="bg1"/>
            </a:solidFill>
            <a:effectLst/>
          </p:grpSpPr>
          <p:sp>
            <p:nvSpPr>
              <p:cNvPr id="78" name="Freeform 18"/>
              <p:cNvSpPr/>
              <p:nvPr/>
            </p:nvSpPr>
            <p:spPr bwMode="auto">
              <a:xfrm>
                <a:off x="231" y="1205"/>
                <a:ext cx="499" cy="687"/>
              </a:xfrm>
              <a:custGeom>
                <a:avLst/>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sp>
            <p:nvSpPr>
              <p:cNvPr id="79" name="Freeform 19"/>
              <p:cNvSpPr>
                <a:spLocks noEditPoints="1"/>
              </p:cNvSpPr>
              <p:nvPr/>
            </p:nvSpPr>
            <p:spPr bwMode="auto">
              <a:xfrm>
                <a:off x="436" y="1310"/>
                <a:ext cx="435" cy="431"/>
              </a:xfrm>
              <a:custGeom>
                <a:avLst/>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cs typeface="+mn-ea"/>
                  <a:sym typeface="+mn-lt"/>
                </a:endParaRPr>
              </a:p>
            </p:txBody>
          </p:sp>
        </p:grpSp>
      </p:grpSp>
      <p:sp>
        <p:nvSpPr>
          <p:cNvPr id="2" name="矩形 1"/>
          <p:cNvSpPr/>
          <p:nvPr/>
        </p:nvSpPr>
        <p:spPr>
          <a:xfrm>
            <a:off x="5196821" y="1720988"/>
            <a:ext cx="6096000" cy="707886"/>
          </a:xfrm>
          <a:prstGeom prst="rect">
            <a:avLst/>
          </a:prstGeom>
        </p:spPr>
        <p:txBody>
          <a:bodyPr>
            <a:spAutoFit/>
          </a:bodyPr>
          <a:lstStyle/>
          <a:p>
            <a:r>
              <a:rPr lang="zh-CN" altLang="en-US" sz="2000" b="1" dirty="0">
                <a:solidFill>
                  <a:schemeClr val="accent5">
                    <a:lumMod val="60000"/>
                    <a:lumOff val="40000"/>
                  </a:schemeClr>
                </a:solidFill>
              </a:rPr>
              <a:t>解决实验中存在的实际问题的能力还需要加强，欠缺理论知识与实际实验相结合的经验和技巧</a:t>
            </a:r>
          </a:p>
        </p:txBody>
      </p:sp>
      <p:sp>
        <p:nvSpPr>
          <p:cNvPr id="3" name="矩形 2"/>
          <p:cNvSpPr/>
          <p:nvPr/>
        </p:nvSpPr>
        <p:spPr>
          <a:xfrm>
            <a:off x="5402841" y="5121225"/>
            <a:ext cx="6096000" cy="707886"/>
          </a:xfrm>
          <a:prstGeom prst="rect">
            <a:avLst/>
          </a:prstGeom>
        </p:spPr>
        <p:txBody>
          <a:bodyPr>
            <a:spAutoFit/>
          </a:bodyPr>
          <a:lstStyle/>
          <a:p>
            <a:r>
              <a:rPr lang="zh-CN" altLang="en-US" sz="2000" b="1" dirty="0">
                <a:solidFill>
                  <a:schemeClr val="accent5">
                    <a:lumMod val="60000"/>
                    <a:lumOff val="40000"/>
                  </a:schemeClr>
                </a:solidFill>
              </a:rPr>
              <a:t>通过自己的不断努力，使自己、使团队在每年都取得一个提升、取得一个新迈进。</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7"/>
                                        </p:tgtEl>
                                        <p:attrNameLst>
                                          <p:attrName>style.visibility</p:attrName>
                                        </p:attrNameLst>
                                      </p:cBhvr>
                                      <p:to>
                                        <p:strVal val="visible"/>
                                      </p:to>
                                    </p:set>
                                    <p:anim calcmode="lin" valueType="num">
                                      <p:cBhvr additive="base">
                                        <p:cTn id="7" dur="500" fill="hold"/>
                                        <p:tgtEl>
                                          <p:spTgt spid="137"/>
                                        </p:tgtEl>
                                        <p:attrNameLst>
                                          <p:attrName>ppt_x</p:attrName>
                                        </p:attrNameLst>
                                      </p:cBhvr>
                                      <p:tavLst>
                                        <p:tav tm="0">
                                          <p:val>
                                            <p:strVal val="#ppt_x"/>
                                          </p:val>
                                        </p:tav>
                                        <p:tav tm="100000">
                                          <p:val>
                                            <p:strVal val="#ppt_x"/>
                                          </p:val>
                                        </p:tav>
                                      </p:tavLst>
                                    </p:anim>
                                    <p:anim calcmode="lin" valueType="num">
                                      <p:cBhvr additive="base">
                                        <p:cTn id="8" dur="500" fill="hold"/>
                                        <p:tgtEl>
                                          <p:spTgt spid="13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ppt_x"/>
                                          </p:val>
                                        </p:tav>
                                        <p:tav tm="100000">
                                          <p:val>
                                            <p:strVal val="#ppt_x"/>
                                          </p:val>
                                        </p:tav>
                                      </p:tavLst>
                                    </p:anim>
                                    <p:anim calcmode="lin" valueType="num">
                                      <p:cBhvr additive="base">
                                        <p:cTn id="12" dur="500" fill="hold"/>
                                        <p:tgtEl>
                                          <p:spTgt spid="13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5"/>
                                        </p:tgtEl>
                                        <p:attrNameLst>
                                          <p:attrName>style.visibility</p:attrName>
                                        </p:attrNameLst>
                                      </p:cBhvr>
                                      <p:to>
                                        <p:strVal val="visible"/>
                                      </p:to>
                                    </p:set>
                                    <p:anim calcmode="lin" valueType="num">
                                      <p:cBhvr additive="base">
                                        <p:cTn id="15" dur="500" fill="hold"/>
                                        <p:tgtEl>
                                          <p:spTgt spid="145"/>
                                        </p:tgtEl>
                                        <p:attrNameLst>
                                          <p:attrName>ppt_x</p:attrName>
                                        </p:attrNameLst>
                                      </p:cBhvr>
                                      <p:tavLst>
                                        <p:tav tm="0">
                                          <p:val>
                                            <p:strVal val="#ppt_x"/>
                                          </p:val>
                                        </p:tav>
                                        <p:tav tm="100000">
                                          <p:val>
                                            <p:strVal val="#ppt_x"/>
                                          </p:val>
                                        </p:tav>
                                      </p:tavLst>
                                    </p:anim>
                                    <p:anim calcmode="lin" valueType="num">
                                      <p:cBhvr additive="base">
                                        <p:cTn id="16" dur="500" fill="hold"/>
                                        <p:tgtEl>
                                          <p:spTgt spid="145"/>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8" fill="hold" nodeType="afterEffect">
                                  <p:stCondLst>
                                    <p:cond delay="0"/>
                                  </p:stCondLst>
                                  <p:childTnLst>
                                    <p:set>
                                      <p:cBhvr>
                                        <p:cTn id="19" dur="1" fill="hold">
                                          <p:stCondLst>
                                            <p:cond delay="0"/>
                                          </p:stCondLst>
                                        </p:cTn>
                                        <p:tgtEl>
                                          <p:spTgt spid="45"/>
                                        </p:tgtEl>
                                        <p:attrNameLst>
                                          <p:attrName>style.visibility</p:attrName>
                                        </p:attrNameLst>
                                      </p:cBhvr>
                                      <p:to>
                                        <p:strVal val="visible"/>
                                      </p:to>
                                    </p:set>
                                    <p:anim calcmode="lin" valueType="num">
                                      <p:cBhvr additive="base">
                                        <p:cTn id="20" dur="500" fill="hold"/>
                                        <p:tgtEl>
                                          <p:spTgt spid="45"/>
                                        </p:tgtEl>
                                        <p:attrNameLst>
                                          <p:attrName>ppt_x</p:attrName>
                                        </p:attrNameLst>
                                      </p:cBhvr>
                                      <p:tavLst>
                                        <p:tav tm="0">
                                          <p:val>
                                            <p:strVal val="0-#ppt_w/2"/>
                                          </p:val>
                                        </p:tav>
                                        <p:tav tm="100000">
                                          <p:val>
                                            <p:strVal val="#ppt_x"/>
                                          </p:val>
                                        </p:tav>
                                      </p:tavLst>
                                    </p:anim>
                                    <p:anim calcmode="lin" valueType="num">
                                      <p:cBhvr additive="base">
                                        <p:cTn id="21" dur="500" fill="hold"/>
                                        <p:tgtEl>
                                          <p:spTgt spid="45"/>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3" presetClass="entr" presetSubtype="272" fill="hold" nodeType="afterEffect">
                                  <p:stCondLst>
                                    <p:cond delay="0"/>
                                  </p:stCondLst>
                                  <p:childTnLst>
                                    <p:set>
                                      <p:cBhvr>
                                        <p:cTn id="24" dur="1" fill="hold">
                                          <p:stCondLst>
                                            <p:cond delay="0"/>
                                          </p:stCondLst>
                                        </p:cTn>
                                        <p:tgtEl>
                                          <p:spTgt spid="56"/>
                                        </p:tgtEl>
                                        <p:attrNameLst>
                                          <p:attrName>style.visibility</p:attrName>
                                        </p:attrNameLst>
                                      </p:cBhvr>
                                      <p:to>
                                        <p:strVal val="visible"/>
                                      </p:to>
                                    </p:set>
                                    <p:anim calcmode="lin" valueType="num">
                                      <p:cBhvr>
                                        <p:cTn id="25" dur="500" fill="hold"/>
                                        <p:tgtEl>
                                          <p:spTgt spid="56"/>
                                        </p:tgtEl>
                                        <p:attrNameLst>
                                          <p:attrName>ppt_w</p:attrName>
                                        </p:attrNameLst>
                                      </p:cBhvr>
                                      <p:tavLst>
                                        <p:tav tm="0">
                                          <p:val>
                                            <p:strVal val="2/3*#ppt_w"/>
                                          </p:val>
                                        </p:tav>
                                        <p:tav tm="100000">
                                          <p:val>
                                            <p:strVal val="#ppt_w"/>
                                          </p:val>
                                        </p:tav>
                                      </p:tavLst>
                                    </p:anim>
                                    <p:anim calcmode="lin" valueType="num">
                                      <p:cBhvr>
                                        <p:cTn id="26" dur="500" fill="hold"/>
                                        <p:tgtEl>
                                          <p:spTgt spid="56"/>
                                        </p:tgtEl>
                                        <p:attrNameLst>
                                          <p:attrName>ppt_h</p:attrName>
                                        </p:attrNameLst>
                                      </p:cBhvr>
                                      <p:tavLst>
                                        <p:tav tm="0">
                                          <p:val>
                                            <p:strVal val="2/3*#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1+#ppt_h/2"/>
                                          </p:val>
                                        </p:tav>
                                        <p:tav tm="100000">
                                          <p:val>
                                            <p:strVal val="#ppt_y"/>
                                          </p:val>
                                        </p:tav>
                                      </p:tavLst>
                                    </p:anim>
                                  </p:childTnLst>
                                </p:cTn>
                              </p:par>
                            </p:childTnLst>
                          </p:cTn>
                        </p:par>
                        <p:par>
                          <p:cTn id="31" fill="hold">
                            <p:stCondLst>
                              <p:cond delay="1500"/>
                            </p:stCondLst>
                            <p:childTnLst>
                              <p:par>
                                <p:cTn id="32" presetID="12" presetClass="entr" presetSubtype="8" fill="hold" grpId="0" nodeType="after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500"/>
                                        <p:tgtEl>
                                          <p:spTgt spid="46"/>
                                        </p:tgtEl>
                                        <p:attrNameLst>
                                          <p:attrName>ppt_x</p:attrName>
                                        </p:attrNameLst>
                                      </p:cBhvr>
                                      <p:tavLst>
                                        <p:tav tm="0">
                                          <p:val>
                                            <p:strVal val="#ppt_x-#ppt_w*1.125000"/>
                                          </p:val>
                                        </p:tav>
                                        <p:tav tm="100000">
                                          <p:val>
                                            <p:strVal val="#ppt_x"/>
                                          </p:val>
                                        </p:tav>
                                      </p:tavLst>
                                    </p:anim>
                                    <p:animEffect transition="in" filter="wipe(right)">
                                      <p:cBhvr>
                                        <p:cTn id="35" dur="500"/>
                                        <p:tgtEl>
                                          <p:spTgt spid="46"/>
                                        </p:tgtEl>
                                      </p:cBhvr>
                                    </p:animEffect>
                                  </p:childTnLst>
                                </p:cTn>
                              </p:par>
                            </p:childTnLst>
                          </p:cTn>
                        </p:par>
                        <p:par>
                          <p:cTn id="36" fill="hold">
                            <p:stCondLst>
                              <p:cond delay="2000"/>
                            </p:stCondLst>
                            <p:childTnLst>
                              <p:par>
                                <p:cTn id="37" presetID="23" presetClass="entr" presetSubtype="272"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strVal val="2/3*#ppt_w"/>
                                          </p:val>
                                        </p:tav>
                                        <p:tav tm="100000">
                                          <p:val>
                                            <p:strVal val="#ppt_w"/>
                                          </p:val>
                                        </p:tav>
                                      </p:tavLst>
                                    </p:anim>
                                    <p:anim calcmode="lin" valueType="num">
                                      <p:cBhvr>
                                        <p:cTn id="40" dur="500" fill="hold"/>
                                        <p:tgtEl>
                                          <p:spTgt spid="61"/>
                                        </p:tgtEl>
                                        <p:attrNameLst>
                                          <p:attrName>ppt_h</p:attrName>
                                        </p:attrNameLst>
                                      </p:cBhvr>
                                      <p:tavLst>
                                        <p:tav tm="0">
                                          <p:val>
                                            <p:strVal val="2/3*#ppt_h"/>
                                          </p:val>
                                        </p:tav>
                                        <p:tav tm="100000">
                                          <p:val>
                                            <p:strVal val="#ppt_h"/>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500" fill="hold"/>
                                        <p:tgtEl>
                                          <p:spTgt spid="51"/>
                                        </p:tgtEl>
                                        <p:attrNameLst>
                                          <p:attrName>ppt_x</p:attrName>
                                        </p:attrNameLst>
                                      </p:cBhvr>
                                      <p:tavLst>
                                        <p:tav tm="0">
                                          <p:val>
                                            <p:strVal val="#ppt_x"/>
                                          </p:val>
                                        </p:tav>
                                        <p:tav tm="100000">
                                          <p:val>
                                            <p:strVal val="#ppt_x"/>
                                          </p:val>
                                        </p:tav>
                                      </p:tavLst>
                                    </p:anim>
                                    <p:anim calcmode="lin" valueType="num">
                                      <p:cBhvr additive="base">
                                        <p:cTn id="44" dur="500" fill="hold"/>
                                        <p:tgtEl>
                                          <p:spTgt spid="51"/>
                                        </p:tgtEl>
                                        <p:attrNameLst>
                                          <p:attrName>ppt_y</p:attrName>
                                        </p:attrNameLst>
                                      </p:cBhvr>
                                      <p:tavLst>
                                        <p:tav tm="0">
                                          <p:val>
                                            <p:strVal val="1+#ppt_h/2"/>
                                          </p:val>
                                        </p:tav>
                                        <p:tav tm="100000">
                                          <p:val>
                                            <p:strVal val="#ppt_y"/>
                                          </p:val>
                                        </p:tav>
                                      </p:tavLst>
                                    </p:anim>
                                  </p:childTnLst>
                                </p:cTn>
                              </p:par>
                            </p:childTnLst>
                          </p:cTn>
                        </p:par>
                        <p:par>
                          <p:cTn id="45" fill="hold">
                            <p:stCondLst>
                              <p:cond delay="2500"/>
                            </p:stCondLst>
                            <p:childTnLst>
                              <p:par>
                                <p:cTn id="46" presetID="23" presetClass="entr" presetSubtype="272" fill="hold" nodeType="afterEffect">
                                  <p:stCondLst>
                                    <p:cond delay="0"/>
                                  </p:stCondLst>
                                  <p:childTnLst>
                                    <p:set>
                                      <p:cBhvr>
                                        <p:cTn id="47" dur="1" fill="hold">
                                          <p:stCondLst>
                                            <p:cond delay="0"/>
                                          </p:stCondLst>
                                        </p:cTn>
                                        <p:tgtEl>
                                          <p:spTgt spid="75"/>
                                        </p:tgtEl>
                                        <p:attrNameLst>
                                          <p:attrName>style.visibility</p:attrName>
                                        </p:attrNameLst>
                                      </p:cBhvr>
                                      <p:to>
                                        <p:strVal val="visible"/>
                                      </p:to>
                                    </p:set>
                                    <p:anim calcmode="lin" valueType="num">
                                      <p:cBhvr>
                                        <p:cTn id="48" dur="500" fill="hold"/>
                                        <p:tgtEl>
                                          <p:spTgt spid="75"/>
                                        </p:tgtEl>
                                        <p:attrNameLst>
                                          <p:attrName>ppt_w</p:attrName>
                                        </p:attrNameLst>
                                      </p:cBhvr>
                                      <p:tavLst>
                                        <p:tav tm="0">
                                          <p:val>
                                            <p:strVal val="2/3*#ppt_w"/>
                                          </p:val>
                                        </p:tav>
                                        <p:tav tm="100000">
                                          <p:val>
                                            <p:strVal val="#ppt_w"/>
                                          </p:val>
                                        </p:tav>
                                      </p:tavLst>
                                    </p:anim>
                                    <p:anim calcmode="lin" valueType="num">
                                      <p:cBhvr>
                                        <p:cTn id="49" dur="500" fill="hold"/>
                                        <p:tgtEl>
                                          <p:spTgt spid="75"/>
                                        </p:tgtEl>
                                        <p:attrNameLst>
                                          <p:attrName>ppt_h</p:attrName>
                                        </p:attrNameLst>
                                      </p:cBhvr>
                                      <p:tavLst>
                                        <p:tav tm="0">
                                          <p:val>
                                            <p:strVal val="2/3*#ppt_h"/>
                                          </p:val>
                                        </p:tav>
                                        <p:tav tm="100000">
                                          <p:val>
                                            <p:strVal val="#ppt_h"/>
                                          </p:val>
                                        </p:tav>
                                      </p:tavLst>
                                    </p:anim>
                                  </p:childTnLst>
                                </p:cTn>
                              </p:par>
                              <p:par>
                                <p:cTn id="50" presetID="2" presetClass="entr" presetSubtype="4" fill="hold" grpId="0" nodeType="with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additive="base">
                                        <p:cTn id="52" dur="500" fill="hold"/>
                                        <p:tgtEl>
                                          <p:spTgt spid="3"/>
                                        </p:tgtEl>
                                        <p:attrNameLst>
                                          <p:attrName>ppt_x</p:attrName>
                                        </p:attrNameLst>
                                      </p:cBhvr>
                                      <p:tavLst>
                                        <p:tav tm="0">
                                          <p:val>
                                            <p:strVal val="#ppt_x"/>
                                          </p:val>
                                        </p:tav>
                                        <p:tav tm="100000">
                                          <p:val>
                                            <p:strVal val="#ppt_x"/>
                                          </p:val>
                                        </p:tav>
                                      </p:tavLst>
                                    </p:anim>
                                    <p:anim calcmode="lin" valueType="num">
                                      <p:cBhvr additive="base">
                                        <p:cTn id="5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p:bldP spid="46" grpId="0" animBg="1"/>
      <p:bldP spid="51" grpId="0"/>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6" name="直接连接符 135"/>
          <p:cNvCxnSpPr/>
          <p:nvPr/>
        </p:nvCxnSpPr>
        <p:spPr>
          <a:xfrm>
            <a:off x="1661359" y="1052062"/>
            <a:ext cx="9685166" cy="1597"/>
          </a:xfrm>
          <a:prstGeom prst="line">
            <a:avLst/>
          </a:prstGeom>
          <a:ln w="19050">
            <a:solidFill>
              <a:schemeClr val="bg2">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37" name="组合 136"/>
          <p:cNvGrpSpPr/>
          <p:nvPr/>
        </p:nvGrpSpPr>
        <p:grpSpPr>
          <a:xfrm>
            <a:off x="567138" y="369630"/>
            <a:ext cx="942567" cy="804941"/>
            <a:chOff x="-232427" y="-283585"/>
            <a:chExt cx="2596386" cy="2217283"/>
          </a:xfrm>
        </p:grpSpPr>
        <p:sp>
          <p:nvSpPr>
            <p:cNvPr id="138" name="椭圆 137"/>
            <p:cNvSpPr/>
            <p:nvPr/>
          </p:nvSpPr>
          <p:spPr>
            <a:xfrm>
              <a:off x="-232427" y="-181291"/>
              <a:ext cx="942567" cy="942567"/>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dirty="0">
                <a:cs typeface="+mn-ea"/>
                <a:sym typeface="+mn-lt"/>
              </a:endParaRPr>
            </a:p>
          </p:txBody>
        </p:sp>
        <p:sp>
          <p:nvSpPr>
            <p:cNvPr id="139" name="椭圆 138"/>
            <p:cNvSpPr/>
            <p:nvPr/>
          </p:nvSpPr>
          <p:spPr>
            <a:xfrm>
              <a:off x="1360810" y="855446"/>
              <a:ext cx="927953" cy="927953"/>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cs typeface="+mn-ea"/>
                <a:sym typeface="+mn-lt"/>
              </a:endParaRPr>
            </a:p>
          </p:txBody>
        </p:sp>
        <p:sp>
          <p:nvSpPr>
            <p:cNvPr id="140" name="椭圆 139"/>
            <p:cNvSpPr/>
            <p:nvPr/>
          </p:nvSpPr>
          <p:spPr>
            <a:xfrm>
              <a:off x="308145" y="808463"/>
              <a:ext cx="1125235" cy="1125235"/>
            </a:xfrm>
            <a:prstGeom prst="ellipse">
              <a:avLst/>
            </a:prstGeom>
            <a:gradFill flip="none" rotWithShape="1">
              <a:gsLst>
                <a:gs pos="0">
                  <a:schemeClr val="bg1"/>
                </a:gs>
                <a:gs pos="36000">
                  <a:schemeClr val="bg1"/>
                </a:gs>
                <a:gs pos="100000">
                  <a:srgbClr val="C7C7C7"/>
                </a:gs>
              </a:gsLst>
              <a:lin ang="13500000" scaled="1"/>
              <a:tileRect/>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cs typeface="+mn-ea"/>
                <a:sym typeface="+mn-lt"/>
              </a:endParaRPr>
            </a:p>
          </p:txBody>
        </p:sp>
        <p:sp>
          <p:nvSpPr>
            <p:cNvPr id="141" name="椭圆 140"/>
            <p:cNvSpPr/>
            <p:nvPr/>
          </p:nvSpPr>
          <p:spPr>
            <a:xfrm>
              <a:off x="166801" y="-283585"/>
              <a:ext cx="2089723" cy="2089721"/>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2032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cs typeface="+mn-ea"/>
                <a:sym typeface="+mn-lt"/>
              </a:endParaRPr>
            </a:p>
          </p:txBody>
        </p:sp>
        <p:sp>
          <p:nvSpPr>
            <p:cNvPr id="142" name="文本框 17"/>
            <p:cNvSpPr txBox="1"/>
            <p:nvPr/>
          </p:nvSpPr>
          <p:spPr>
            <a:xfrm>
              <a:off x="218673" y="-161747"/>
              <a:ext cx="2125103" cy="1610816"/>
            </a:xfrm>
            <a:prstGeom prst="rect">
              <a:avLst/>
            </a:prstGeom>
            <a:noFill/>
          </p:spPr>
          <p:txBody>
            <a:bodyPr wrap="square" rtlCol="0">
              <a:spAutoFit/>
            </a:bodyPr>
            <a:lstStyle/>
            <a:p>
              <a:pPr algn="ctr"/>
              <a:r>
                <a:rPr lang="zh-CN" altLang="en-US" sz="3200" b="1" dirty="0">
                  <a:solidFill>
                    <a:schemeClr val="accent1"/>
                  </a:solidFill>
                  <a:cs typeface="+mn-ea"/>
                  <a:sym typeface="+mn-lt"/>
                </a:rPr>
                <a:t>四</a:t>
              </a:r>
            </a:p>
          </p:txBody>
        </p:sp>
        <p:sp>
          <p:nvSpPr>
            <p:cNvPr id="143" name="椭圆 142"/>
            <p:cNvSpPr/>
            <p:nvPr/>
          </p:nvSpPr>
          <p:spPr>
            <a:xfrm>
              <a:off x="2149085" y="-283585"/>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cs typeface="+mn-ea"/>
                <a:sym typeface="+mn-lt"/>
              </a:endParaRPr>
            </a:p>
          </p:txBody>
        </p:sp>
        <p:sp>
          <p:nvSpPr>
            <p:cNvPr id="144" name="椭圆 143"/>
            <p:cNvSpPr/>
            <p:nvPr/>
          </p:nvSpPr>
          <p:spPr>
            <a:xfrm>
              <a:off x="23983" y="1333840"/>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cs typeface="+mn-ea"/>
                <a:sym typeface="+mn-lt"/>
              </a:endParaRPr>
            </a:p>
          </p:txBody>
        </p:sp>
      </p:grpSp>
      <p:sp>
        <p:nvSpPr>
          <p:cNvPr id="145" name="标题 1"/>
          <p:cNvSpPr txBox="1"/>
          <p:nvPr/>
        </p:nvSpPr>
        <p:spPr>
          <a:xfrm>
            <a:off x="1891505" y="419569"/>
            <a:ext cx="6911141" cy="683927"/>
          </a:xfrm>
          <a:prstGeom prst="rect">
            <a:avLst/>
          </a:prstGeom>
        </p:spPr>
        <p:txBody>
          <a:bodyPr>
            <a:normAutofit/>
          </a:bodyPr>
          <a:lstStyle>
            <a:lvl1pPr algn="ctr" defTabSz="914400" rtl="0" eaLnBrk="1" latinLnBrk="0" hangingPunct="1">
              <a:lnSpc>
                <a:spcPct val="90000"/>
              </a:lnSpc>
              <a:spcBef>
                <a:spcPct val="0"/>
              </a:spcBef>
              <a:buNone/>
              <a:defRPr sz="3600" b="0" kern="1200">
                <a:solidFill>
                  <a:schemeClr val="bg1">
                    <a:lumMod val="50000"/>
                  </a:schemeClr>
                </a:solidFill>
                <a:effectLst/>
                <a:latin typeface="+mj-ea"/>
                <a:ea typeface="+mj-ea"/>
                <a:cs typeface="+mj-cs"/>
              </a:defRPr>
            </a:lvl1pPr>
          </a:lstStyle>
          <a:p>
            <a:pPr algn="l"/>
            <a:r>
              <a:rPr lang="zh-CN" altLang="en-US" dirty="0">
                <a:latin typeface="+mn-lt"/>
                <a:ea typeface="+mn-ea"/>
                <a:cs typeface="+mn-ea"/>
                <a:sym typeface="+mn-lt"/>
              </a:rPr>
              <a:t>下 年 度 工 作 计 划</a:t>
            </a:r>
            <a:endParaRPr lang="en-US" altLang="zh-CN" dirty="0">
              <a:latin typeface="+mn-lt"/>
              <a:ea typeface="+mn-ea"/>
              <a:cs typeface="+mn-ea"/>
              <a:sym typeface="+mn-lt"/>
            </a:endParaRPr>
          </a:p>
        </p:txBody>
      </p:sp>
      <p:sp>
        <p:nvSpPr>
          <p:cNvPr id="84" name="TextBox 83"/>
          <p:cNvSpPr txBox="1"/>
          <p:nvPr/>
        </p:nvSpPr>
        <p:spPr>
          <a:xfrm>
            <a:off x="3261187" y="1406592"/>
            <a:ext cx="4190647" cy="1051074"/>
          </a:xfrm>
          <a:prstGeom prst="rect">
            <a:avLst/>
          </a:prstGeom>
          <a:noFill/>
        </p:spPr>
        <p:txBody>
          <a:bodyPr wrap="square" lIns="81614" tIns="40807" rIns="81614" bIns="40807" rtlCol="0">
            <a:spAutoFit/>
          </a:bodyPr>
          <a:lstStyle/>
          <a:p>
            <a:pPr>
              <a:lnSpc>
                <a:spcPct val="130000"/>
              </a:lnSpc>
            </a:pPr>
            <a:r>
              <a:rPr lang="en-US" altLang="zh-CN" b="1" dirty="0">
                <a:solidFill>
                  <a:schemeClr val="accent1"/>
                </a:solidFill>
                <a:cs typeface="+mn-ea"/>
                <a:sym typeface="+mn-lt"/>
              </a:rPr>
              <a:t>JUNO</a:t>
            </a:r>
            <a:r>
              <a:rPr lang="zh-CN" altLang="en-US" b="1" dirty="0">
                <a:solidFill>
                  <a:schemeClr val="accent1"/>
                </a:solidFill>
                <a:cs typeface="+mn-ea"/>
                <a:sym typeface="+mn-lt"/>
              </a:rPr>
              <a:t>实验</a:t>
            </a:r>
            <a:endParaRPr lang="en-US" altLang="zh-CN" b="1" dirty="0">
              <a:solidFill>
                <a:schemeClr val="accent1"/>
              </a:solidFill>
              <a:cs typeface="+mn-ea"/>
              <a:sym typeface="+mn-lt"/>
            </a:endParaRPr>
          </a:p>
          <a:p>
            <a:pPr>
              <a:lnSpc>
                <a:spcPct val="130000"/>
              </a:lnSpc>
            </a:pPr>
            <a:r>
              <a:rPr lang="en-US" altLang="zh-CN" sz="1600" b="1" dirty="0">
                <a:solidFill>
                  <a:schemeClr val="bg1">
                    <a:lumMod val="50000"/>
                  </a:schemeClr>
                </a:solidFill>
                <a:cs typeface="+mn-ea"/>
                <a:sym typeface="+mn-lt"/>
              </a:rPr>
              <a:t>PMT</a:t>
            </a:r>
            <a:r>
              <a:rPr lang="zh-CN" altLang="en-US" sz="1600" b="1" dirty="0">
                <a:solidFill>
                  <a:schemeClr val="bg1">
                    <a:lumMod val="50000"/>
                  </a:schemeClr>
                </a:solidFill>
                <a:cs typeface="+mn-ea"/>
                <a:sym typeface="+mn-lt"/>
              </a:rPr>
              <a:t>测试与防护系统以及其他系统的相关实验工作</a:t>
            </a:r>
            <a:endParaRPr lang="en-US" altLang="zh-CN" sz="1600" b="1" dirty="0">
              <a:solidFill>
                <a:schemeClr val="bg1">
                  <a:lumMod val="50000"/>
                </a:schemeClr>
              </a:solidFill>
              <a:cs typeface="+mn-ea"/>
              <a:sym typeface="+mn-lt"/>
            </a:endParaRPr>
          </a:p>
        </p:txBody>
      </p:sp>
      <p:grpSp>
        <p:nvGrpSpPr>
          <p:cNvPr id="85" name="组合 84"/>
          <p:cNvGrpSpPr/>
          <p:nvPr/>
        </p:nvGrpSpPr>
        <p:grpSpPr>
          <a:xfrm>
            <a:off x="1804983" y="1430893"/>
            <a:ext cx="535052" cy="530796"/>
            <a:chOff x="6409426" y="1173624"/>
            <a:chExt cx="962086" cy="962084"/>
          </a:xfrm>
          <a:solidFill>
            <a:schemeClr val="accent1"/>
          </a:solidFill>
        </p:grpSpPr>
        <p:sp>
          <p:nvSpPr>
            <p:cNvPr id="86" name="椭圆 85"/>
            <p:cNvSpPr/>
            <p:nvPr/>
          </p:nvSpPr>
          <p:spPr bwMode="auto">
            <a:xfrm>
              <a:off x="6409426" y="1173624"/>
              <a:ext cx="962086" cy="962084"/>
            </a:xfrm>
            <a:prstGeom prst="ellipse">
              <a:avLst/>
            </a:pr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cs typeface="+mn-ea"/>
                <a:sym typeface="+mn-lt"/>
              </a:endParaRPr>
            </a:p>
          </p:txBody>
        </p:sp>
        <p:sp>
          <p:nvSpPr>
            <p:cNvPr id="87" name="TextBox 86"/>
            <p:cNvSpPr txBox="1"/>
            <p:nvPr/>
          </p:nvSpPr>
          <p:spPr>
            <a:xfrm>
              <a:off x="6616339" y="1282180"/>
              <a:ext cx="546387" cy="717446"/>
            </a:xfrm>
            <a:prstGeom prst="rect">
              <a:avLst/>
            </a:prstGeom>
            <a:noFill/>
            <a:ln w="3175" cap="flat" cmpd="sng">
              <a:noFill/>
              <a:bevel/>
            </a:ln>
          </p:spPr>
          <p:txBody>
            <a:bodyPr anchor="ctr"/>
            <a:lstStyle>
              <a:defPPr>
                <a:defRPr lang="zh-CN"/>
              </a:defPPr>
              <a:lvl1pPr algn="ctr">
                <a:defRPr>
                  <a:solidFill>
                    <a:srgbClr val="FFFFFF"/>
                  </a:solidFill>
                  <a:ea typeface="微软雅黑" panose="020B0503020204020204" charset="-122"/>
                </a:defRPr>
              </a:lvl1pPr>
            </a:lstStyle>
            <a:p>
              <a:r>
                <a:rPr lang="en-US" altLang="zh-CN" sz="1600" b="1" dirty="0">
                  <a:solidFill>
                    <a:schemeClr val="bg1"/>
                  </a:solidFill>
                  <a:ea typeface="+mn-ea"/>
                  <a:cs typeface="+mn-ea"/>
                  <a:sym typeface="+mn-lt"/>
                </a:rPr>
                <a:t>1</a:t>
              </a:r>
              <a:endParaRPr lang="zh-CN" altLang="en-US" sz="1600" b="1" dirty="0">
                <a:solidFill>
                  <a:schemeClr val="bg1"/>
                </a:solidFill>
                <a:ea typeface="+mn-ea"/>
                <a:cs typeface="+mn-ea"/>
                <a:sym typeface="+mn-lt"/>
              </a:endParaRPr>
            </a:p>
          </p:txBody>
        </p:sp>
      </p:grpSp>
      <p:grpSp>
        <p:nvGrpSpPr>
          <p:cNvPr id="88" name="组合 87"/>
          <p:cNvGrpSpPr/>
          <p:nvPr/>
        </p:nvGrpSpPr>
        <p:grpSpPr>
          <a:xfrm>
            <a:off x="1773055" y="2651653"/>
            <a:ext cx="535052" cy="530796"/>
            <a:chOff x="6409426" y="2394908"/>
            <a:chExt cx="962086" cy="962084"/>
          </a:xfrm>
          <a:solidFill>
            <a:schemeClr val="accent2"/>
          </a:solidFill>
        </p:grpSpPr>
        <p:sp>
          <p:nvSpPr>
            <p:cNvPr id="89" name="椭圆 88"/>
            <p:cNvSpPr/>
            <p:nvPr/>
          </p:nvSpPr>
          <p:spPr bwMode="auto">
            <a:xfrm>
              <a:off x="6409426" y="2394908"/>
              <a:ext cx="962086" cy="962084"/>
            </a:xfrm>
            <a:prstGeom prst="ellipse">
              <a:avLst/>
            </a:pr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cs typeface="+mn-ea"/>
                <a:sym typeface="+mn-lt"/>
              </a:endParaRPr>
            </a:p>
          </p:txBody>
        </p:sp>
        <p:sp>
          <p:nvSpPr>
            <p:cNvPr id="90" name="TextBox 89"/>
            <p:cNvSpPr txBox="1"/>
            <p:nvPr/>
          </p:nvSpPr>
          <p:spPr>
            <a:xfrm>
              <a:off x="6600496" y="2510335"/>
              <a:ext cx="546387" cy="717446"/>
            </a:xfrm>
            <a:prstGeom prst="rect">
              <a:avLst/>
            </a:prstGeom>
            <a:noFill/>
            <a:ln w="3175" cap="flat" cmpd="sng">
              <a:noFill/>
              <a:bevel/>
            </a:ln>
          </p:spPr>
          <p:txBody>
            <a:bodyPr anchor="ctr"/>
            <a:lstStyle>
              <a:defPPr>
                <a:defRPr lang="zh-CN"/>
              </a:defPPr>
              <a:lvl1pPr algn="ctr">
                <a:defRPr sz="1600">
                  <a:solidFill>
                    <a:srgbClr val="FFFFFF"/>
                  </a:solidFill>
                  <a:latin typeface="+mn-ea"/>
                  <a:ea typeface="+mn-ea"/>
                </a:defRPr>
              </a:lvl1pPr>
            </a:lstStyle>
            <a:p>
              <a:r>
                <a:rPr lang="en-US" altLang="zh-CN" b="1" dirty="0">
                  <a:latin typeface="+mn-lt"/>
                  <a:cs typeface="+mn-ea"/>
                  <a:sym typeface="+mn-lt"/>
                </a:rPr>
                <a:t>2</a:t>
              </a:r>
              <a:endParaRPr lang="zh-CN" altLang="en-US" b="1" dirty="0">
                <a:latin typeface="+mn-lt"/>
                <a:cs typeface="+mn-ea"/>
                <a:sym typeface="+mn-lt"/>
              </a:endParaRPr>
            </a:p>
          </p:txBody>
        </p:sp>
      </p:grpSp>
      <p:grpSp>
        <p:nvGrpSpPr>
          <p:cNvPr id="91" name="组合 90"/>
          <p:cNvGrpSpPr/>
          <p:nvPr/>
        </p:nvGrpSpPr>
        <p:grpSpPr>
          <a:xfrm>
            <a:off x="1804983" y="3859796"/>
            <a:ext cx="535052" cy="530796"/>
            <a:chOff x="6409426" y="3568104"/>
            <a:chExt cx="962086" cy="962084"/>
          </a:xfrm>
          <a:solidFill>
            <a:schemeClr val="accent3"/>
          </a:solidFill>
        </p:grpSpPr>
        <p:sp>
          <p:nvSpPr>
            <p:cNvPr id="92" name="椭圆 91"/>
            <p:cNvSpPr/>
            <p:nvPr/>
          </p:nvSpPr>
          <p:spPr bwMode="auto">
            <a:xfrm>
              <a:off x="6409426" y="3568104"/>
              <a:ext cx="962086" cy="962084"/>
            </a:xfrm>
            <a:prstGeom prst="ellipse">
              <a:avLst/>
            </a:pr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bg1"/>
                </a:solidFill>
                <a:cs typeface="+mn-ea"/>
                <a:sym typeface="+mn-lt"/>
              </a:endParaRPr>
            </a:p>
          </p:txBody>
        </p:sp>
        <p:sp>
          <p:nvSpPr>
            <p:cNvPr id="93" name="TextBox 92"/>
            <p:cNvSpPr txBox="1"/>
            <p:nvPr/>
          </p:nvSpPr>
          <p:spPr>
            <a:xfrm>
              <a:off x="6629988" y="3710247"/>
              <a:ext cx="546387" cy="717446"/>
            </a:xfrm>
            <a:prstGeom prst="rect">
              <a:avLst/>
            </a:prstGeom>
            <a:noFill/>
            <a:ln w="3175" cap="flat" cmpd="sng">
              <a:noFill/>
              <a:bevel/>
            </a:ln>
          </p:spPr>
          <p:txBody>
            <a:bodyPr anchor="ctr"/>
            <a:lstStyle>
              <a:defPPr>
                <a:defRPr lang="zh-CN"/>
              </a:defPPr>
              <a:lvl1pPr algn="ctr">
                <a:defRPr>
                  <a:solidFill>
                    <a:srgbClr val="FFFFFF"/>
                  </a:solidFill>
                  <a:ea typeface="微软雅黑" panose="020B0503020204020204" charset="-122"/>
                </a:defRPr>
              </a:lvl1pPr>
            </a:lstStyle>
            <a:p>
              <a:r>
                <a:rPr lang="en-US" altLang="zh-CN" sz="1600" b="1" dirty="0">
                  <a:ea typeface="+mn-ea"/>
                  <a:cs typeface="+mn-ea"/>
                  <a:sym typeface="+mn-lt"/>
                </a:rPr>
                <a:t>3</a:t>
              </a:r>
              <a:endParaRPr lang="zh-CN" altLang="en-US" sz="1600" b="1" dirty="0">
                <a:ea typeface="+mn-ea"/>
                <a:cs typeface="+mn-ea"/>
                <a:sym typeface="+mn-lt"/>
              </a:endParaRPr>
            </a:p>
          </p:txBody>
        </p:sp>
      </p:grpSp>
      <p:grpSp>
        <p:nvGrpSpPr>
          <p:cNvPr id="94" name="组合 93"/>
          <p:cNvGrpSpPr/>
          <p:nvPr/>
        </p:nvGrpSpPr>
        <p:grpSpPr>
          <a:xfrm>
            <a:off x="1785180" y="5345954"/>
            <a:ext cx="535052" cy="530796"/>
            <a:chOff x="6409426" y="4869160"/>
            <a:chExt cx="962086" cy="962084"/>
          </a:xfrm>
          <a:solidFill>
            <a:schemeClr val="accent4"/>
          </a:solidFill>
        </p:grpSpPr>
        <p:sp>
          <p:nvSpPr>
            <p:cNvPr id="95" name="椭圆 94"/>
            <p:cNvSpPr/>
            <p:nvPr/>
          </p:nvSpPr>
          <p:spPr bwMode="auto">
            <a:xfrm>
              <a:off x="6409426" y="4869160"/>
              <a:ext cx="962086" cy="962084"/>
            </a:xfrm>
            <a:prstGeom prst="ellipse">
              <a:avLst/>
            </a:pr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cs typeface="+mn-ea"/>
                <a:sym typeface="+mn-lt"/>
              </a:endParaRPr>
            </a:p>
          </p:txBody>
        </p:sp>
        <p:sp>
          <p:nvSpPr>
            <p:cNvPr id="96" name="TextBox 95"/>
            <p:cNvSpPr txBox="1"/>
            <p:nvPr/>
          </p:nvSpPr>
          <p:spPr>
            <a:xfrm>
              <a:off x="6595474" y="4996174"/>
              <a:ext cx="546387" cy="717446"/>
            </a:xfrm>
            <a:prstGeom prst="rect">
              <a:avLst/>
            </a:prstGeom>
            <a:noFill/>
            <a:ln w="3175" cap="flat" cmpd="sng">
              <a:noFill/>
              <a:bevel/>
            </a:ln>
          </p:spPr>
          <p:txBody>
            <a:bodyPr anchor="ctr"/>
            <a:lstStyle>
              <a:defPPr>
                <a:defRPr lang="zh-CN"/>
              </a:defPPr>
              <a:lvl1pPr algn="ctr">
                <a:defRPr sz="1600">
                  <a:solidFill>
                    <a:srgbClr val="FFFFFF"/>
                  </a:solidFill>
                  <a:latin typeface="+mn-ea"/>
                  <a:ea typeface="+mn-ea"/>
                </a:defRPr>
              </a:lvl1pPr>
            </a:lstStyle>
            <a:p>
              <a:r>
                <a:rPr lang="en-US" altLang="zh-CN" b="1" dirty="0">
                  <a:latin typeface="+mn-lt"/>
                  <a:cs typeface="+mn-ea"/>
                  <a:sym typeface="+mn-lt"/>
                </a:rPr>
                <a:t>4</a:t>
              </a:r>
              <a:endParaRPr lang="zh-CN" altLang="en-US" b="1" dirty="0">
                <a:latin typeface="+mn-lt"/>
                <a:cs typeface="+mn-ea"/>
                <a:sym typeface="+mn-lt"/>
              </a:endParaRPr>
            </a:p>
          </p:txBody>
        </p:sp>
      </p:grpSp>
      <p:sp>
        <p:nvSpPr>
          <p:cNvPr id="97" name="TextBox 96"/>
          <p:cNvSpPr txBox="1"/>
          <p:nvPr/>
        </p:nvSpPr>
        <p:spPr>
          <a:xfrm>
            <a:off x="3261186" y="2489276"/>
            <a:ext cx="6025071" cy="1082685"/>
          </a:xfrm>
          <a:prstGeom prst="rect">
            <a:avLst/>
          </a:prstGeom>
          <a:noFill/>
        </p:spPr>
        <p:txBody>
          <a:bodyPr wrap="square" lIns="81614" tIns="40807" rIns="81614" bIns="40807" rtlCol="0">
            <a:spAutoFit/>
          </a:bodyPr>
          <a:lstStyle/>
          <a:p>
            <a:pPr>
              <a:lnSpc>
                <a:spcPct val="130000"/>
              </a:lnSpc>
            </a:pPr>
            <a:r>
              <a:rPr lang="en-US" altLang="zh-CN" b="1" dirty="0" err="1">
                <a:solidFill>
                  <a:schemeClr val="accent1"/>
                </a:solidFill>
                <a:cs typeface="+mn-ea"/>
                <a:sym typeface="+mn-lt"/>
              </a:rPr>
              <a:t>BES</a:t>
            </a:r>
            <a:r>
              <a:rPr lang="en-US" altLang="zh-CN" b="1" dirty="0" err="1">
                <a:solidFill>
                  <a:srgbClr val="142E6E"/>
                </a:solidFill>
                <a:latin typeface="宋体" panose="02010600030101010101" pitchFamily="2" charset="-122"/>
              </a:rPr>
              <a:t>Ⅲ</a:t>
            </a:r>
            <a:endParaRPr lang="en-US" altLang="zh-CN" b="1" dirty="0">
              <a:solidFill>
                <a:schemeClr val="accent1"/>
              </a:solidFill>
              <a:cs typeface="+mn-ea"/>
              <a:sym typeface="+mn-lt"/>
            </a:endParaRPr>
          </a:p>
          <a:p>
            <a:pPr>
              <a:lnSpc>
                <a:spcPct val="130000"/>
              </a:lnSpc>
            </a:pPr>
            <a:r>
              <a:rPr lang="en-US" altLang="zh-CN" sz="1600" b="1" dirty="0">
                <a:solidFill>
                  <a:schemeClr val="bg1">
                    <a:lumMod val="50000"/>
                  </a:schemeClr>
                </a:solidFill>
                <a:latin typeface="+mn-ea"/>
                <a:cs typeface="+mn-ea"/>
                <a:sym typeface="+mn-lt"/>
              </a:rPr>
              <a:t>1</a:t>
            </a:r>
            <a:r>
              <a:rPr lang="zh-CN" altLang="en-US" sz="1600" b="1" dirty="0">
                <a:solidFill>
                  <a:schemeClr val="bg1">
                    <a:lumMod val="50000"/>
                  </a:schemeClr>
                </a:solidFill>
                <a:latin typeface="+mn-ea"/>
                <a:cs typeface="+mn-ea"/>
                <a:sym typeface="+mn-lt"/>
              </a:rPr>
              <a:t>、谱仪检修</a:t>
            </a:r>
            <a:endParaRPr lang="en-US" altLang="zh-CN" sz="1600" b="1" dirty="0">
              <a:solidFill>
                <a:schemeClr val="bg1">
                  <a:lumMod val="50000"/>
                </a:schemeClr>
              </a:solidFill>
              <a:latin typeface="+mn-ea"/>
              <a:cs typeface="+mn-ea"/>
              <a:sym typeface="+mn-lt"/>
            </a:endParaRPr>
          </a:p>
          <a:p>
            <a:pPr>
              <a:lnSpc>
                <a:spcPct val="130000"/>
              </a:lnSpc>
            </a:pPr>
            <a:r>
              <a:rPr lang="en-US" altLang="zh-CN" sz="1600" b="1" dirty="0">
                <a:solidFill>
                  <a:schemeClr val="bg1">
                    <a:lumMod val="50000"/>
                  </a:schemeClr>
                </a:solidFill>
                <a:latin typeface="+mn-ea"/>
                <a:cs typeface="+mn-ea"/>
                <a:sym typeface="+mn-lt"/>
              </a:rPr>
              <a:t>2</a:t>
            </a:r>
            <a:r>
              <a:rPr lang="zh-CN" altLang="en-US" sz="1600" b="1" dirty="0">
                <a:solidFill>
                  <a:schemeClr val="bg1">
                    <a:lumMod val="50000"/>
                  </a:schemeClr>
                </a:solidFill>
                <a:latin typeface="+mn-ea"/>
                <a:cs typeface="+mn-ea"/>
                <a:sym typeface="+mn-lt"/>
              </a:rPr>
              <a:t>、新内室的更换</a:t>
            </a:r>
            <a:endParaRPr lang="en-US" altLang="zh-CN" sz="1600" b="1" dirty="0">
              <a:solidFill>
                <a:schemeClr val="bg1">
                  <a:lumMod val="50000"/>
                </a:schemeClr>
              </a:solidFill>
              <a:latin typeface="+mn-ea"/>
              <a:cs typeface="+mn-ea"/>
              <a:sym typeface="+mn-lt"/>
            </a:endParaRPr>
          </a:p>
        </p:txBody>
      </p:sp>
      <p:sp>
        <p:nvSpPr>
          <p:cNvPr id="117" name="TextBox 116"/>
          <p:cNvSpPr txBox="1"/>
          <p:nvPr/>
        </p:nvSpPr>
        <p:spPr>
          <a:xfrm>
            <a:off x="3261187" y="4749922"/>
            <a:ext cx="6876832" cy="1722860"/>
          </a:xfrm>
          <a:prstGeom prst="rect">
            <a:avLst/>
          </a:prstGeom>
          <a:noFill/>
        </p:spPr>
        <p:txBody>
          <a:bodyPr wrap="square" lIns="81614" tIns="40807" rIns="81614" bIns="40807" rtlCol="0">
            <a:spAutoFit/>
          </a:bodyPr>
          <a:lstStyle/>
          <a:p>
            <a:pPr>
              <a:lnSpc>
                <a:spcPct val="130000"/>
              </a:lnSpc>
            </a:pPr>
            <a:r>
              <a:rPr lang="zh-CN" altLang="en-US" b="1" dirty="0">
                <a:solidFill>
                  <a:schemeClr val="accent1"/>
                </a:solidFill>
                <a:cs typeface="+mn-ea"/>
                <a:sym typeface="+mn-lt"/>
              </a:rPr>
              <a:t>实验室</a:t>
            </a:r>
            <a:endParaRPr lang="en-US" altLang="zh-CN" b="1" dirty="0">
              <a:solidFill>
                <a:schemeClr val="accent1"/>
              </a:solidFill>
              <a:cs typeface="+mn-ea"/>
              <a:sym typeface="+mn-lt"/>
            </a:endParaRPr>
          </a:p>
          <a:p>
            <a:pPr>
              <a:lnSpc>
                <a:spcPct val="130000"/>
              </a:lnSpc>
            </a:pPr>
            <a:r>
              <a:rPr lang="en-US" altLang="zh-CN" sz="1600" b="1" dirty="0">
                <a:solidFill>
                  <a:schemeClr val="bg1">
                    <a:lumMod val="50000"/>
                  </a:schemeClr>
                </a:solidFill>
                <a:latin typeface="+mn-ea"/>
                <a:cs typeface="+mn-ea"/>
                <a:sym typeface="+mn-lt"/>
              </a:rPr>
              <a:t>1</a:t>
            </a:r>
            <a:r>
              <a:rPr lang="zh-CN" altLang="en-US" sz="1600" b="1" dirty="0">
                <a:solidFill>
                  <a:schemeClr val="bg1">
                    <a:lumMod val="50000"/>
                  </a:schemeClr>
                </a:solidFill>
                <a:latin typeface="+mn-ea"/>
                <a:cs typeface="+mn-ea"/>
                <a:sym typeface="+mn-lt"/>
              </a:rPr>
              <a:t>、日常实验工作</a:t>
            </a:r>
            <a:endParaRPr lang="en-US" altLang="zh-CN" sz="1600" b="1" dirty="0">
              <a:solidFill>
                <a:schemeClr val="bg1">
                  <a:lumMod val="50000"/>
                </a:schemeClr>
              </a:solidFill>
              <a:latin typeface="+mn-ea"/>
              <a:cs typeface="+mn-ea"/>
              <a:sym typeface="+mn-lt"/>
            </a:endParaRPr>
          </a:p>
          <a:p>
            <a:pPr>
              <a:lnSpc>
                <a:spcPct val="130000"/>
              </a:lnSpc>
            </a:pPr>
            <a:r>
              <a:rPr lang="en-US" altLang="zh-CN" sz="1600" b="1" dirty="0">
                <a:solidFill>
                  <a:schemeClr val="bg1">
                    <a:lumMod val="50000"/>
                  </a:schemeClr>
                </a:solidFill>
                <a:latin typeface="+mn-ea"/>
                <a:cs typeface="+mn-ea"/>
                <a:sym typeface="+mn-lt"/>
              </a:rPr>
              <a:t>2</a:t>
            </a:r>
            <a:r>
              <a:rPr lang="zh-CN" altLang="en-US" sz="1600" b="1" dirty="0">
                <a:solidFill>
                  <a:schemeClr val="bg1">
                    <a:lumMod val="50000"/>
                  </a:schemeClr>
                </a:solidFill>
                <a:latin typeface="+mn-ea"/>
                <a:cs typeface="+mn-ea"/>
                <a:sym typeface="+mn-lt"/>
              </a:rPr>
              <a:t>、实验仪器、设备、量器具的使用维护、保养</a:t>
            </a:r>
          </a:p>
          <a:p>
            <a:pPr>
              <a:lnSpc>
                <a:spcPct val="130000"/>
              </a:lnSpc>
            </a:pPr>
            <a:r>
              <a:rPr lang="en-US" altLang="zh-CN" sz="1600" b="1" dirty="0">
                <a:solidFill>
                  <a:schemeClr val="bg1">
                    <a:lumMod val="50000"/>
                  </a:schemeClr>
                </a:solidFill>
                <a:latin typeface="+mn-ea"/>
                <a:cs typeface="+mn-ea"/>
                <a:sym typeface="+mn-lt"/>
              </a:rPr>
              <a:t>3</a:t>
            </a:r>
            <a:r>
              <a:rPr lang="zh-CN" altLang="en-US" sz="1600" b="1" dirty="0">
                <a:solidFill>
                  <a:schemeClr val="bg1">
                    <a:lumMod val="50000"/>
                  </a:schemeClr>
                </a:solidFill>
                <a:latin typeface="+mn-ea"/>
                <a:cs typeface="+mn-ea"/>
                <a:sym typeface="+mn-lt"/>
              </a:rPr>
              <a:t>、实验室材料的记录、存放</a:t>
            </a:r>
            <a:endParaRPr lang="en-US" altLang="zh-CN" sz="1600" b="1" dirty="0">
              <a:solidFill>
                <a:schemeClr val="bg1">
                  <a:lumMod val="50000"/>
                </a:schemeClr>
              </a:solidFill>
              <a:latin typeface="+mn-ea"/>
              <a:cs typeface="+mn-ea"/>
              <a:sym typeface="+mn-lt"/>
            </a:endParaRPr>
          </a:p>
          <a:p>
            <a:pPr>
              <a:lnSpc>
                <a:spcPct val="130000"/>
              </a:lnSpc>
            </a:pPr>
            <a:r>
              <a:rPr lang="en-US" altLang="zh-CN" sz="1600" b="1" dirty="0">
                <a:solidFill>
                  <a:schemeClr val="bg1">
                    <a:lumMod val="50000"/>
                  </a:schemeClr>
                </a:solidFill>
                <a:latin typeface="+mn-ea"/>
                <a:cs typeface="+mn-ea"/>
                <a:sym typeface="+mn-lt"/>
              </a:rPr>
              <a:t>4</a:t>
            </a:r>
            <a:r>
              <a:rPr lang="zh-CN" altLang="en-US" sz="1600" b="1" dirty="0">
                <a:solidFill>
                  <a:schemeClr val="bg1">
                    <a:lumMod val="50000"/>
                  </a:schemeClr>
                </a:solidFill>
                <a:latin typeface="+mn-ea"/>
                <a:cs typeface="+mn-ea"/>
                <a:sym typeface="+mn-lt"/>
              </a:rPr>
              <a:t>、实验室安全</a:t>
            </a:r>
          </a:p>
        </p:txBody>
      </p:sp>
      <p:sp>
        <p:nvSpPr>
          <p:cNvPr id="118" name="TextBox 117"/>
          <p:cNvSpPr txBox="1"/>
          <p:nvPr/>
        </p:nvSpPr>
        <p:spPr>
          <a:xfrm>
            <a:off x="3261187" y="3753550"/>
            <a:ext cx="7179065" cy="765162"/>
          </a:xfrm>
          <a:prstGeom prst="rect">
            <a:avLst/>
          </a:prstGeom>
          <a:noFill/>
        </p:spPr>
        <p:txBody>
          <a:bodyPr wrap="square" lIns="81614" tIns="40807" rIns="81614" bIns="40807" rtlCol="0">
            <a:spAutoFit/>
          </a:bodyPr>
          <a:lstStyle/>
          <a:p>
            <a:pPr>
              <a:lnSpc>
                <a:spcPct val="130000"/>
              </a:lnSpc>
            </a:pPr>
            <a:r>
              <a:rPr lang="zh-CN" altLang="en-US" b="1" dirty="0">
                <a:solidFill>
                  <a:schemeClr val="accent1"/>
                </a:solidFill>
                <a:cs typeface="+mn-ea"/>
                <a:sym typeface="+mn-lt"/>
              </a:rPr>
              <a:t>机加工</a:t>
            </a:r>
            <a:endParaRPr lang="en-US" altLang="zh-CN" sz="1600" dirty="0">
              <a:solidFill>
                <a:schemeClr val="bg1">
                  <a:lumMod val="50000"/>
                </a:schemeClr>
              </a:solidFill>
              <a:cs typeface="+mn-ea"/>
              <a:sym typeface="+mn-lt"/>
            </a:endParaRPr>
          </a:p>
          <a:p>
            <a:pPr>
              <a:lnSpc>
                <a:spcPct val="130000"/>
              </a:lnSpc>
            </a:pPr>
            <a:r>
              <a:rPr lang="zh-CN" altLang="en-US" sz="1600" b="1" dirty="0">
                <a:solidFill>
                  <a:schemeClr val="bg1">
                    <a:lumMod val="50000"/>
                  </a:schemeClr>
                </a:solidFill>
                <a:cs typeface="+mn-ea"/>
                <a:sym typeface="+mn-lt"/>
              </a:rPr>
              <a:t>满足中心 各组各项目零部件的加工需求</a:t>
            </a:r>
            <a:endParaRPr lang="en-US" altLang="zh-CN" b="1" dirty="0">
              <a:solidFill>
                <a:schemeClr val="accent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7"/>
                                        </p:tgtEl>
                                        <p:attrNameLst>
                                          <p:attrName>style.visibility</p:attrName>
                                        </p:attrNameLst>
                                      </p:cBhvr>
                                      <p:to>
                                        <p:strVal val="visible"/>
                                      </p:to>
                                    </p:set>
                                    <p:anim calcmode="lin" valueType="num">
                                      <p:cBhvr additive="base">
                                        <p:cTn id="7" dur="500" fill="hold"/>
                                        <p:tgtEl>
                                          <p:spTgt spid="137"/>
                                        </p:tgtEl>
                                        <p:attrNameLst>
                                          <p:attrName>ppt_x</p:attrName>
                                        </p:attrNameLst>
                                      </p:cBhvr>
                                      <p:tavLst>
                                        <p:tav tm="0">
                                          <p:val>
                                            <p:strVal val="#ppt_x"/>
                                          </p:val>
                                        </p:tav>
                                        <p:tav tm="100000">
                                          <p:val>
                                            <p:strVal val="#ppt_x"/>
                                          </p:val>
                                        </p:tav>
                                      </p:tavLst>
                                    </p:anim>
                                    <p:anim calcmode="lin" valueType="num">
                                      <p:cBhvr additive="base">
                                        <p:cTn id="8" dur="500" fill="hold"/>
                                        <p:tgtEl>
                                          <p:spTgt spid="13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ppt_x"/>
                                          </p:val>
                                        </p:tav>
                                        <p:tav tm="100000">
                                          <p:val>
                                            <p:strVal val="#ppt_x"/>
                                          </p:val>
                                        </p:tav>
                                      </p:tavLst>
                                    </p:anim>
                                    <p:anim calcmode="lin" valueType="num">
                                      <p:cBhvr additive="base">
                                        <p:cTn id="12" dur="500" fill="hold"/>
                                        <p:tgtEl>
                                          <p:spTgt spid="13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5"/>
                                        </p:tgtEl>
                                        <p:attrNameLst>
                                          <p:attrName>style.visibility</p:attrName>
                                        </p:attrNameLst>
                                      </p:cBhvr>
                                      <p:to>
                                        <p:strVal val="visible"/>
                                      </p:to>
                                    </p:set>
                                    <p:anim calcmode="lin" valueType="num">
                                      <p:cBhvr additive="base">
                                        <p:cTn id="15" dur="500" fill="hold"/>
                                        <p:tgtEl>
                                          <p:spTgt spid="145"/>
                                        </p:tgtEl>
                                        <p:attrNameLst>
                                          <p:attrName>ppt_x</p:attrName>
                                        </p:attrNameLst>
                                      </p:cBhvr>
                                      <p:tavLst>
                                        <p:tav tm="0">
                                          <p:val>
                                            <p:strVal val="#ppt_x"/>
                                          </p:val>
                                        </p:tav>
                                        <p:tav tm="100000">
                                          <p:val>
                                            <p:strVal val="#ppt_x"/>
                                          </p:val>
                                        </p:tav>
                                      </p:tavLst>
                                    </p:anim>
                                    <p:anim calcmode="lin" valueType="num">
                                      <p:cBhvr additive="base">
                                        <p:cTn id="16" dur="500" fill="hold"/>
                                        <p:tgtEl>
                                          <p:spTgt spid="145"/>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1" presetClass="entr" presetSubtype="1" fill="hold" nodeType="afterEffect">
                                  <p:stCondLst>
                                    <p:cond delay="0"/>
                                  </p:stCondLst>
                                  <p:childTnLst>
                                    <p:set>
                                      <p:cBhvr>
                                        <p:cTn id="19" dur="1" fill="hold">
                                          <p:stCondLst>
                                            <p:cond delay="0"/>
                                          </p:stCondLst>
                                        </p:cTn>
                                        <p:tgtEl>
                                          <p:spTgt spid="85"/>
                                        </p:tgtEl>
                                        <p:attrNameLst>
                                          <p:attrName>style.visibility</p:attrName>
                                        </p:attrNameLst>
                                      </p:cBhvr>
                                      <p:to>
                                        <p:strVal val="visible"/>
                                      </p:to>
                                    </p:set>
                                    <p:animEffect transition="in" filter="wheel(1)">
                                      <p:cBhvr>
                                        <p:cTn id="20" dur="500"/>
                                        <p:tgtEl>
                                          <p:spTgt spid="85"/>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84"/>
                                        </p:tgtEl>
                                        <p:attrNameLst>
                                          <p:attrName>style.visibility</p:attrName>
                                        </p:attrNameLst>
                                      </p:cBhvr>
                                      <p:to>
                                        <p:strVal val="visible"/>
                                      </p:to>
                                    </p:set>
                                    <p:animEffect transition="in" filter="wipe(left)">
                                      <p:cBhvr>
                                        <p:cTn id="24" dur="500"/>
                                        <p:tgtEl>
                                          <p:spTgt spid="84"/>
                                        </p:tgtEl>
                                      </p:cBhvr>
                                    </p:animEffect>
                                  </p:childTnLst>
                                </p:cTn>
                              </p:par>
                            </p:childTnLst>
                          </p:cTn>
                        </p:par>
                        <p:par>
                          <p:cTn id="25" fill="hold">
                            <p:stCondLst>
                              <p:cond delay="1500"/>
                            </p:stCondLst>
                            <p:childTnLst>
                              <p:par>
                                <p:cTn id="26" presetID="21" presetClass="entr" presetSubtype="1" fill="hold" nodeType="afterEffect">
                                  <p:stCondLst>
                                    <p:cond delay="0"/>
                                  </p:stCondLst>
                                  <p:childTnLst>
                                    <p:set>
                                      <p:cBhvr>
                                        <p:cTn id="27" dur="1" fill="hold">
                                          <p:stCondLst>
                                            <p:cond delay="0"/>
                                          </p:stCondLst>
                                        </p:cTn>
                                        <p:tgtEl>
                                          <p:spTgt spid="88"/>
                                        </p:tgtEl>
                                        <p:attrNameLst>
                                          <p:attrName>style.visibility</p:attrName>
                                        </p:attrNameLst>
                                      </p:cBhvr>
                                      <p:to>
                                        <p:strVal val="visible"/>
                                      </p:to>
                                    </p:set>
                                    <p:animEffect transition="in" filter="wheel(1)">
                                      <p:cBhvr>
                                        <p:cTn id="28" dur="500"/>
                                        <p:tgtEl>
                                          <p:spTgt spid="88"/>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97"/>
                                        </p:tgtEl>
                                        <p:attrNameLst>
                                          <p:attrName>style.visibility</p:attrName>
                                        </p:attrNameLst>
                                      </p:cBhvr>
                                      <p:to>
                                        <p:strVal val="visible"/>
                                      </p:to>
                                    </p:set>
                                    <p:animEffect transition="in" filter="wipe(left)">
                                      <p:cBhvr>
                                        <p:cTn id="32" dur="500"/>
                                        <p:tgtEl>
                                          <p:spTgt spid="97"/>
                                        </p:tgtEl>
                                      </p:cBhvr>
                                    </p:animEffect>
                                  </p:childTnLst>
                                </p:cTn>
                              </p:par>
                            </p:childTnLst>
                          </p:cTn>
                        </p:par>
                        <p:par>
                          <p:cTn id="33" fill="hold">
                            <p:stCondLst>
                              <p:cond delay="2500"/>
                            </p:stCondLst>
                            <p:childTnLst>
                              <p:par>
                                <p:cTn id="34" presetID="21" presetClass="entr" presetSubtype="1"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wheel(1)">
                                      <p:cBhvr>
                                        <p:cTn id="36" dur="500"/>
                                        <p:tgtEl>
                                          <p:spTgt spid="91"/>
                                        </p:tgtEl>
                                      </p:cBhvr>
                                    </p:animEffect>
                                  </p:childTnLst>
                                </p:cTn>
                              </p:par>
                            </p:childTnLst>
                          </p:cTn>
                        </p:par>
                        <p:par>
                          <p:cTn id="37" fill="hold">
                            <p:stCondLst>
                              <p:cond delay="3000"/>
                            </p:stCondLst>
                            <p:childTnLst>
                              <p:par>
                                <p:cTn id="38" presetID="22" presetClass="entr" presetSubtype="8" fill="hold" grpId="0" nodeType="afterEffect">
                                  <p:stCondLst>
                                    <p:cond delay="0"/>
                                  </p:stCondLst>
                                  <p:childTnLst>
                                    <p:set>
                                      <p:cBhvr>
                                        <p:cTn id="39" dur="1" fill="hold">
                                          <p:stCondLst>
                                            <p:cond delay="0"/>
                                          </p:stCondLst>
                                        </p:cTn>
                                        <p:tgtEl>
                                          <p:spTgt spid="117"/>
                                        </p:tgtEl>
                                        <p:attrNameLst>
                                          <p:attrName>style.visibility</p:attrName>
                                        </p:attrNameLst>
                                      </p:cBhvr>
                                      <p:to>
                                        <p:strVal val="visible"/>
                                      </p:to>
                                    </p:set>
                                    <p:animEffect transition="in" filter="wipe(left)">
                                      <p:cBhvr>
                                        <p:cTn id="40" dur="500"/>
                                        <p:tgtEl>
                                          <p:spTgt spid="117"/>
                                        </p:tgtEl>
                                      </p:cBhvr>
                                    </p:animEffect>
                                  </p:childTnLst>
                                </p:cTn>
                              </p:par>
                            </p:childTnLst>
                          </p:cTn>
                        </p:par>
                        <p:par>
                          <p:cTn id="41" fill="hold">
                            <p:stCondLst>
                              <p:cond delay="3500"/>
                            </p:stCondLst>
                            <p:childTnLst>
                              <p:par>
                                <p:cTn id="42" presetID="21" presetClass="entr" presetSubtype="1" fill="hold" nodeType="afterEffect">
                                  <p:stCondLst>
                                    <p:cond delay="0"/>
                                  </p:stCondLst>
                                  <p:childTnLst>
                                    <p:set>
                                      <p:cBhvr>
                                        <p:cTn id="43" dur="1" fill="hold">
                                          <p:stCondLst>
                                            <p:cond delay="0"/>
                                          </p:stCondLst>
                                        </p:cTn>
                                        <p:tgtEl>
                                          <p:spTgt spid="94"/>
                                        </p:tgtEl>
                                        <p:attrNameLst>
                                          <p:attrName>style.visibility</p:attrName>
                                        </p:attrNameLst>
                                      </p:cBhvr>
                                      <p:to>
                                        <p:strVal val="visible"/>
                                      </p:to>
                                    </p:set>
                                    <p:animEffect transition="in" filter="wheel(1)">
                                      <p:cBhvr>
                                        <p:cTn id="44" dur="500"/>
                                        <p:tgtEl>
                                          <p:spTgt spid="94"/>
                                        </p:tgtEl>
                                      </p:cBhvr>
                                    </p:animEffect>
                                  </p:childTnLst>
                                </p:cTn>
                              </p:par>
                            </p:childTnLst>
                          </p:cTn>
                        </p:par>
                        <p:par>
                          <p:cTn id="45" fill="hold">
                            <p:stCondLst>
                              <p:cond delay="4000"/>
                            </p:stCondLst>
                            <p:childTnLst>
                              <p:par>
                                <p:cTn id="46" presetID="22" presetClass="entr" presetSubtype="8" fill="hold" grpId="0" nodeType="afterEffect">
                                  <p:stCondLst>
                                    <p:cond delay="0"/>
                                  </p:stCondLst>
                                  <p:childTnLst>
                                    <p:set>
                                      <p:cBhvr>
                                        <p:cTn id="47" dur="1" fill="hold">
                                          <p:stCondLst>
                                            <p:cond delay="0"/>
                                          </p:stCondLst>
                                        </p:cTn>
                                        <p:tgtEl>
                                          <p:spTgt spid="118"/>
                                        </p:tgtEl>
                                        <p:attrNameLst>
                                          <p:attrName>style.visibility</p:attrName>
                                        </p:attrNameLst>
                                      </p:cBhvr>
                                      <p:to>
                                        <p:strVal val="visible"/>
                                      </p:to>
                                    </p:set>
                                    <p:animEffect transition="in" filter="wipe(left)">
                                      <p:cBhvr>
                                        <p:cTn id="48"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p:bldP spid="84" grpId="0"/>
      <p:bldP spid="97" grpId="0"/>
      <p:bldP spid="117" grpId="0"/>
      <p:bldP spid="1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文本框 13"/>
          <p:cNvSpPr txBox="1"/>
          <p:nvPr/>
        </p:nvSpPr>
        <p:spPr>
          <a:xfrm flipH="1">
            <a:off x="967629" y="1753585"/>
            <a:ext cx="10259424" cy="3785652"/>
          </a:xfrm>
          <a:prstGeom prst="rect">
            <a:avLst/>
          </a:prstGeom>
          <a:noFill/>
        </p:spPr>
        <p:txBody>
          <a:bodyPr wrap="square" rtlCol="0">
            <a:spAutoFit/>
          </a:bodyPr>
          <a:lstStyle/>
          <a:p>
            <a:pPr>
              <a:lnSpc>
                <a:spcPct val="150000"/>
              </a:lnSpc>
            </a:pPr>
            <a:r>
              <a:rPr lang="zh-CN" altLang="en-US" sz="3200" b="1" dirty="0">
                <a:solidFill>
                  <a:schemeClr val="accent5">
                    <a:lumMod val="60000"/>
                    <a:lumOff val="40000"/>
                  </a:schemeClr>
                </a:solidFill>
                <a:cs typeface="+mn-ea"/>
                <a:sym typeface="+mn-lt"/>
              </a:rPr>
              <a:t>       我所服务的金工间隶属于实验物理中心机械组，近年来除了认真完成中心各组各项目的机加工工作以外，也逐渐参与到更多的科研工作中，通过参加</a:t>
            </a:r>
            <a:r>
              <a:rPr lang="en-US" altLang="zh-CN" sz="3200" b="1" dirty="0">
                <a:solidFill>
                  <a:schemeClr val="accent5">
                    <a:lumMod val="60000"/>
                    <a:lumOff val="40000"/>
                  </a:schemeClr>
                </a:solidFill>
                <a:cs typeface="+mn-ea"/>
                <a:sym typeface="+mn-lt"/>
              </a:rPr>
              <a:t>JUNO</a:t>
            </a:r>
            <a:r>
              <a:rPr lang="zh-CN" altLang="en-US" sz="3200" b="1" dirty="0">
                <a:solidFill>
                  <a:schemeClr val="accent5">
                    <a:lumMod val="60000"/>
                    <a:lumOff val="40000"/>
                  </a:schemeClr>
                </a:solidFill>
                <a:cs typeface="+mn-ea"/>
                <a:sym typeface="+mn-lt"/>
              </a:rPr>
              <a:t>项目和实验，也在不断提升自己，希望未来可以协助组内工程师承担起更多实验性的工作。</a:t>
            </a:r>
            <a:endParaRPr lang="en-US" altLang="zh-CN" sz="3200" b="1" dirty="0">
              <a:solidFill>
                <a:schemeClr val="accent5">
                  <a:lumMod val="60000"/>
                  <a:lumOff val="40000"/>
                </a:schemeClr>
              </a:solidFill>
              <a:cs typeface="+mn-ea"/>
              <a:sym typeface="+mn-lt"/>
            </a:endParaRPr>
          </a:p>
        </p:txBody>
      </p:sp>
      <p:cxnSp>
        <p:nvCxnSpPr>
          <p:cNvPr id="33" name="直接连接符 32"/>
          <p:cNvCxnSpPr/>
          <p:nvPr/>
        </p:nvCxnSpPr>
        <p:spPr>
          <a:xfrm>
            <a:off x="1661359" y="1052062"/>
            <a:ext cx="9685166" cy="1597"/>
          </a:xfrm>
          <a:prstGeom prst="line">
            <a:avLst/>
          </a:prstGeom>
          <a:ln w="19050">
            <a:solidFill>
              <a:schemeClr val="bg2">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34" name="组合 33"/>
          <p:cNvGrpSpPr/>
          <p:nvPr/>
        </p:nvGrpSpPr>
        <p:grpSpPr>
          <a:xfrm>
            <a:off x="567138" y="369630"/>
            <a:ext cx="942567" cy="804941"/>
            <a:chOff x="-232427" y="-283585"/>
            <a:chExt cx="2596386" cy="2217283"/>
          </a:xfrm>
        </p:grpSpPr>
        <p:sp>
          <p:nvSpPr>
            <p:cNvPr id="35" name="椭圆 34"/>
            <p:cNvSpPr/>
            <p:nvPr/>
          </p:nvSpPr>
          <p:spPr>
            <a:xfrm>
              <a:off x="-232427" y="-181291"/>
              <a:ext cx="942567" cy="942567"/>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dirty="0">
                <a:cs typeface="+mn-ea"/>
                <a:sym typeface="+mn-lt"/>
              </a:endParaRPr>
            </a:p>
          </p:txBody>
        </p:sp>
        <p:sp>
          <p:nvSpPr>
            <p:cNvPr id="36" name="椭圆 35"/>
            <p:cNvSpPr/>
            <p:nvPr/>
          </p:nvSpPr>
          <p:spPr>
            <a:xfrm>
              <a:off x="1360810" y="855446"/>
              <a:ext cx="927953" cy="927953"/>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cs typeface="+mn-ea"/>
                <a:sym typeface="+mn-lt"/>
              </a:endParaRPr>
            </a:p>
          </p:txBody>
        </p:sp>
        <p:sp>
          <p:nvSpPr>
            <p:cNvPr id="37" name="椭圆 36"/>
            <p:cNvSpPr/>
            <p:nvPr/>
          </p:nvSpPr>
          <p:spPr>
            <a:xfrm>
              <a:off x="308145" y="808463"/>
              <a:ext cx="1125235" cy="1125235"/>
            </a:xfrm>
            <a:prstGeom prst="ellipse">
              <a:avLst/>
            </a:prstGeom>
            <a:gradFill flip="none" rotWithShape="1">
              <a:gsLst>
                <a:gs pos="0">
                  <a:schemeClr val="bg1"/>
                </a:gs>
                <a:gs pos="36000">
                  <a:schemeClr val="bg1"/>
                </a:gs>
                <a:gs pos="100000">
                  <a:srgbClr val="C7C7C7"/>
                </a:gs>
              </a:gsLst>
              <a:lin ang="13500000" scaled="1"/>
              <a:tileRect/>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cs typeface="+mn-ea"/>
                <a:sym typeface="+mn-lt"/>
              </a:endParaRPr>
            </a:p>
          </p:txBody>
        </p:sp>
        <p:sp>
          <p:nvSpPr>
            <p:cNvPr id="38" name="椭圆 37"/>
            <p:cNvSpPr/>
            <p:nvPr/>
          </p:nvSpPr>
          <p:spPr>
            <a:xfrm>
              <a:off x="166801" y="-283585"/>
              <a:ext cx="2089723" cy="2089721"/>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2032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cs typeface="+mn-ea"/>
                <a:sym typeface="+mn-lt"/>
              </a:endParaRPr>
            </a:p>
          </p:txBody>
        </p:sp>
        <p:sp>
          <p:nvSpPr>
            <p:cNvPr id="39" name="文本框 17"/>
            <p:cNvSpPr txBox="1"/>
            <p:nvPr/>
          </p:nvSpPr>
          <p:spPr>
            <a:xfrm>
              <a:off x="131421" y="168317"/>
              <a:ext cx="2125103" cy="1271698"/>
            </a:xfrm>
            <a:prstGeom prst="rect">
              <a:avLst/>
            </a:prstGeom>
            <a:noFill/>
          </p:spPr>
          <p:txBody>
            <a:bodyPr wrap="square" rtlCol="0">
              <a:spAutoFit/>
            </a:bodyPr>
            <a:lstStyle/>
            <a:p>
              <a:pPr algn="ctr"/>
              <a:r>
                <a:rPr lang="zh-CN" altLang="en-US" sz="2400" b="1" dirty="0">
                  <a:solidFill>
                    <a:schemeClr val="accent1"/>
                  </a:solidFill>
                  <a:cs typeface="+mn-ea"/>
                  <a:sym typeface="+mn-lt"/>
                </a:rPr>
                <a:t>四</a:t>
              </a:r>
              <a:endParaRPr lang="zh-CN" altLang="en-US" sz="3200" b="1" dirty="0">
                <a:solidFill>
                  <a:schemeClr val="accent1"/>
                </a:solidFill>
                <a:cs typeface="+mn-ea"/>
                <a:sym typeface="+mn-lt"/>
              </a:endParaRPr>
            </a:p>
          </p:txBody>
        </p:sp>
        <p:sp>
          <p:nvSpPr>
            <p:cNvPr id="40" name="椭圆 39"/>
            <p:cNvSpPr/>
            <p:nvPr/>
          </p:nvSpPr>
          <p:spPr>
            <a:xfrm>
              <a:off x="2149085" y="-283585"/>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cs typeface="+mn-ea"/>
                <a:sym typeface="+mn-lt"/>
              </a:endParaRPr>
            </a:p>
          </p:txBody>
        </p:sp>
        <p:sp>
          <p:nvSpPr>
            <p:cNvPr id="41" name="椭圆 40"/>
            <p:cNvSpPr/>
            <p:nvPr/>
          </p:nvSpPr>
          <p:spPr>
            <a:xfrm>
              <a:off x="23983" y="1333840"/>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cs typeface="+mn-ea"/>
                <a:sym typeface="+mn-lt"/>
              </a:endParaRPr>
            </a:p>
          </p:txBody>
        </p:sp>
      </p:grpSp>
      <p:sp>
        <p:nvSpPr>
          <p:cNvPr id="27" name="标题 1"/>
          <p:cNvSpPr txBox="1"/>
          <p:nvPr/>
        </p:nvSpPr>
        <p:spPr>
          <a:xfrm>
            <a:off x="2086203" y="473048"/>
            <a:ext cx="6895469" cy="620170"/>
          </a:xfrm>
          <a:prstGeom prst="rect">
            <a:avLst/>
          </a:prstGeom>
        </p:spPr>
        <p:txBody>
          <a:bodyPr>
            <a:normAutofit/>
          </a:bodyPr>
          <a:lstStyle>
            <a:lvl1pPr algn="ctr" defTabSz="914400" rtl="0" eaLnBrk="1" latinLnBrk="0" hangingPunct="1">
              <a:lnSpc>
                <a:spcPct val="90000"/>
              </a:lnSpc>
              <a:spcBef>
                <a:spcPct val="0"/>
              </a:spcBef>
              <a:buNone/>
              <a:defRPr sz="3600" b="0" kern="1200">
                <a:solidFill>
                  <a:schemeClr val="bg1">
                    <a:lumMod val="50000"/>
                  </a:schemeClr>
                </a:solidFill>
                <a:effectLst/>
                <a:latin typeface="+mj-ea"/>
                <a:ea typeface="+mj-ea"/>
                <a:cs typeface="+mj-cs"/>
              </a:defRPr>
            </a:lvl1pPr>
          </a:lstStyle>
          <a:p>
            <a:pPr algn="l"/>
            <a:r>
              <a:rPr lang="zh-CN" altLang="en-US" dirty="0">
                <a:latin typeface="+mn-lt"/>
                <a:ea typeface="+mn-ea"/>
                <a:cs typeface="+mn-ea"/>
                <a:sym typeface="+mn-lt"/>
              </a:rPr>
              <a:t>下 年 度 工 作 计 划</a:t>
            </a:r>
            <a:endParaRPr lang="en-US" altLang="zh-CN" dirty="0">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fill="hold"/>
                                        <p:tgtEl>
                                          <p:spTgt spid="33"/>
                                        </p:tgtEl>
                                        <p:attrNameLst>
                                          <p:attrName>ppt_x</p:attrName>
                                        </p:attrNameLst>
                                      </p:cBhvr>
                                      <p:tavLst>
                                        <p:tav tm="0">
                                          <p:val>
                                            <p:strVal val="#ppt_x"/>
                                          </p:val>
                                        </p:tav>
                                        <p:tav tm="100000">
                                          <p:val>
                                            <p:strVal val="#ppt_x"/>
                                          </p:val>
                                        </p:tav>
                                      </p:tavLst>
                                    </p:anim>
                                    <p:anim calcmode="lin" valueType="num">
                                      <p:cBhvr additive="base">
                                        <p:cTn id="12" dur="500" fill="hold"/>
                                        <p:tgtEl>
                                          <p:spTgt spid="3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ppt_x"/>
                                          </p:val>
                                        </p:tav>
                                        <p:tav tm="100000">
                                          <p:val>
                                            <p:strVal val="#ppt_x"/>
                                          </p:val>
                                        </p:tav>
                                      </p:tavLst>
                                    </p:anim>
                                    <p:anim calcmode="lin" valueType="num">
                                      <p:cBhvr additive="base">
                                        <p:cTn id="1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Freeform 5"/>
          <p:cNvSpPr/>
          <p:nvPr/>
        </p:nvSpPr>
        <p:spPr bwMode="auto">
          <a:xfrm rot="16200000">
            <a:off x="3099855" y="1123511"/>
            <a:ext cx="1589784" cy="14090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19050">
            <a:gradFill>
              <a:gsLst>
                <a:gs pos="0">
                  <a:srgbClr val="ADADAD"/>
                </a:gs>
                <a:gs pos="66000">
                  <a:schemeClr val="bg1"/>
                </a:gs>
              </a:gsLst>
              <a:lin ang="2700000" scaled="0"/>
            </a:gradFill>
          </a:ln>
          <a:effectLst>
            <a:outerShdw blurRad="114300" dist="38100" dir="2700000" algn="tl" rotWithShape="0">
              <a:prstClr val="black">
                <a:alpha val="40000"/>
              </a:prstClr>
            </a:outerShdw>
          </a:effectLst>
        </p:spPr>
        <p:txBody>
          <a:bodyPr vert="horz" wrap="square" lIns="91440" tIns="45720" rIns="91440" bIns="45720" numCol="1" anchor="t" anchorCtr="0" compatLnSpc="1"/>
          <a:lstStyle/>
          <a:p>
            <a:endParaRPr lang="zh-CN" altLang="en-US" b="1">
              <a:latin typeface="Agency FB" panose="020B0503020202020204" pitchFamily="34" charset="0"/>
              <a:cs typeface="+mn-ea"/>
              <a:sym typeface="+mn-lt"/>
            </a:endParaRPr>
          </a:p>
        </p:txBody>
      </p:sp>
      <p:sp>
        <p:nvSpPr>
          <p:cNvPr id="71" name="Freeform 5"/>
          <p:cNvSpPr/>
          <p:nvPr/>
        </p:nvSpPr>
        <p:spPr bwMode="auto">
          <a:xfrm rot="16200000">
            <a:off x="3099855" y="1486148"/>
            <a:ext cx="1589784" cy="14090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CDCDC"/>
              </a:gs>
            </a:gsLst>
            <a:lin ang="2700000" scaled="0"/>
          </a:gradFill>
          <a:ln w="19050">
            <a:gradFill>
              <a:gsLst>
                <a:gs pos="0">
                  <a:srgbClr val="ADADAD"/>
                </a:gs>
                <a:gs pos="66000">
                  <a:schemeClr val="bg1"/>
                </a:gs>
              </a:gsLst>
              <a:lin ang="2700000" scaled="0"/>
            </a:gradFill>
          </a:ln>
          <a:effectLst>
            <a:outerShdw blurRad="114300" dist="38100" dir="2700000" algn="tl" rotWithShape="0">
              <a:prstClr val="black">
                <a:alpha val="40000"/>
              </a:prstClr>
            </a:outerShdw>
          </a:effectLst>
        </p:spPr>
        <p:txBody>
          <a:bodyPr vert="horz" wrap="square" lIns="91440" tIns="45720" rIns="91440" bIns="45720" numCol="1" anchor="t" anchorCtr="0" compatLnSpc="1"/>
          <a:lstStyle/>
          <a:p>
            <a:endParaRPr lang="zh-CN" altLang="en-US" b="1" dirty="0">
              <a:latin typeface="Agency FB" panose="020B0503020202020204" pitchFamily="34" charset="0"/>
              <a:cs typeface="+mn-ea"/>
              <a:sym typeface="+mn-lt"/>
            </a:endParaRPr>
          </a:p>
        </p:txBody>
      </p:sp>
      <p:sp>
        <p:nvSpPr>
          <p:cNvPr id="85" name="Freeform 5"/>
          <p:cNvSpPr/>
          <p:nvPr/>
        </p:nvSpPr>
        <p:spPr bwMode="auto">
          <a:xfrm rot="16200000">
            <a:off x="4567357" y="1123511"/>
            <a:ext cx="1589784" cy="14090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19050">
            <a:gradFill>
              <a:gsLst>
                <a:gs pos="0">
                  <a:srgbClr val="ADADAD"/>
                </a:gs>
                <a:gs pos="66000">
                  <a:schemeClr val="bg1"/>
                </a:gs>
              </a:gsLst>
              <a:lin ang="2700000" scaled="0"/>
            </a:gradFill>
          </a:ln>
          <a:effectLst>
            <a:outerShdw blurRad="114300" dist="38100" dir="2700000" algn="tl" rotWithShape="0">
              <a:prstClr val="black">
                <a:alpha val="40000"/>
              </a:prstClr>
            </a:outerShdw>
          </a:effectLst>
        </p:spPr>
        <p:txBody>
          <a:bodyPr vert="horz" wrap="square" lIns="91440" tIns="45720" rIns="91440" bIns="45720" numCol="1" anchor="t" anchorCtr="0" compatLnSpc="1"/>
          <a:lstStyle/>
          <a:p>
            <a:endParaRPr lang="zh-CN" altLang="en-US" b="1">
              <a:latin typeface="Agency FB" panose="020B0503020202020204" pitchFamily="34" charset="0"/>
              <a:cs typeface="+mn-ea"/>
              <a:sym typeface="+mn-lt"/>
            </a:endParaRPr>
          </a:p>
        </p:txBody>
      </p:sp>
      <p:sp>
        <p:nvSpPr>
          <p:cNvPr id="86" name="Freeform 5"/>
          <p:cNvSpPr/>
          <p:nvPr/>
        </p:nvSpPr>
        <p:spPr bwMode="auto">
          <a:xfrm rot="16200000">
            <a:off x="4567357" y="1486148"/>
            <a:ext cx="1589784" cy="14090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CDCDC"/>
              </a:gs>
            </a:gsLst>
            <a:lin ang="2700000" scaled="0"/>
          </a:gradFill>
          <a:ln w="19050">
            <a:gradFill>
              <a:gsLst>
                <a:gs pos="0">
                  <a:srgbClr val="ADADAD"/>
                </a:gs>
                <a:gs pos="66000">
                  <a:schemeClr val="bg1"/>
                </a:gs>
              </a:gsLst>
              <a:lin ang="2700000" scaled="0"/>
            </a:gradFill>
          </a:ln>
          <a:effectLst>
            <a:outerShdw blurRad="114300" dist="38100" dir="2700000" algn="tl" rotWithShape="0">
              <a:prstClr val="black">
                <a:alpha val="40000"/>
              </a:prstClr>
            </a:outerShdw>
          </a:effectLst>
        </p:spPr>
        <p:txBody>
          <a:bodyPr vert="horz" wrap="square" lIns="91440" tIns="45720" rIns="91440" bIns="45720" numCol="1" anchor="t" anchorCtr="0" compatLnSpc="1"/>
          <a:lstStyle/>
          <a:p>
            <a:endParaRPr lang="zh-CN" altLang="en-US" b="1">
              <a:latin typeface="Agency FB" panose="020B0503020202020204" pitchFamily="34" charset="0"/>
              <a:cs typeface="+mn-ea"/>
              <a:sym typeface="+mn-lt"/>
            </a:endParaRPr>
          </a:p>
        </p:txBody>
      </p:sp>
      <p:sp>
        <p:nvSpPr>
          <p:cNvPr id="88" name="Freeform 5"/>
          <p:cNvSpPr/>
          <p:nvPr/>
        </p:nvSpPr>
        <p:spPr bwMode="auto">
          <a:xfrm rot="16200000">
            <a:off x="6034859" y="1123511"/>
            <a:ext cx="1589784" cy="14090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19050">
            <a:gradFill>
              <a:gsLst>
                <a:gs pos="0">
                  <a:srgbClr val="ADADAD"/>
                </a:gs>
                <a:gs pos="66000">
                  <a:schemeClr val="bg1"/>
                </a:gs>
              </a:gsLst>
              <a:lin ang="2700000" scaled="0"/>
            </a:gradFill>
          </a:ln>
          <a:effectLst>
            <a:outerShdw blurRad="114300" dist="38100" dir="2700000" algn="tl" rotWithShape="0">
              <a:prstClr val="black">
                <a:alpha val="40000"/>
              </a:prstClr>
            </a:outerShdw>
          </a:effectLst>
        </p:spPr>
        <p:txBody>
          <a:bodyPr vert="horz" wrap="square" lIns="91440" tIns="45720" rIns="91440" bIns="45720" numCol="1" anchor="t" anchorCtr="0" compatLnSpc="1"/>
          <a:lstStyle/>
          <a:p>
            <a:endParaRPr lang="zh-CN" altLang="en-US" b="1">
              <a:latin typeface="Agency FB" panose="020B0503020202020204" pitchFamily="34" charset="0"/>
              <a:cs typeface="+mn-ea"/>
              <a:sym typeface="+mn-lt"/>
            </a:endParaRPr>
          </a:p>
        </p:txBody>
      </p:sp>
      <p:sp>
        <p:nvSpPr>
          <p:cNvPr id="89" name="Freeform 5"/>
          <p:cNvSpPr/>
          <p:nvPr/>
        </p:nvSpPr>
        <p:spPr bwMode="auto">
          <a:xfrm rot="16200000">
            <a:off x="6034859" y="1486148"/>
            <a:ext cx="1589784" cy="14090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CDCDC"/>
              </a:gs>
            </a:gsLst>
            <a:lin ang="2700000" scaled="0"/>
          </a:gradFill>
          <a:ln w="19050">
            <a:gradFill>
              <a:gsLst>
                <a:gs pos="0">
                  <a:srgbClr val="ADADAD"/>
                </a:gs>
                <a:gs pos="66000">
                  <a:schemeClr val="bg1"/>
                </a:gs>
              </a:gsLst>
              <a:lin ang="2700000" scaled="0"/>
            </a:gradFill>
          </a:ln>
          <a:effectLst>
            <a:outerShdw blurRad="114300" dist="38100" dir="2700000" algn="tl" rotWithShape="0">
              <a:prstClr val="black">
                <a:alpha val="40000"/>
              </a:prstClr>
            </a:outerShdw>
          </a:effectLst>
        </p:spPr>
        <p:txBody>
          <a:bodyPr vert="horz" wrap="square" lIns="91440" tIns="45720" rIns="91440" bIns="45720" numCol="1" anchor="t" anchorCtr="0" compatLnSpc="1"/>
          <a:lstStyle/>
          <a:p>
            <a:endParaRPr lang="zh-CN" altLang="en-US" b="1">
              <a:latin typeface="Agency FB" panose="020B0503020202020204" pitchFamily="34" charset="0"/>
              <a:cs typeface="+mn-ea"/>
              <a:sym typeface="+mn-lt"/>
            </a:endParaRPr>
          </a:p>
        </p:txBody>
      </p:sp>
      <p:sp>
        <p:nvSpPr>
          <p:cNvPr id="91" name="Freeform 5"/>
          <p:cNvSpPr/>
          <p:nvPr/>
        </p:nvSpPr>
        <p:spPr bwMode="auto">
          <a:xfrm rot="16200000">
            <a:off x="7502361" y="1123511"/>
            <a:ext cx="1589784" cy="14090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19050">
            <a:gradFill>
              <a:gsLst>
                <a:gs pos="0">
                  <a:srgbClr val="ADADAD"/>
                </a:gs>
                <a:gs pos="66000">
                  <a:schemeClr val="bg1"/>
                </a:gs>
              </a:gsLst>
              <a:lin ang="2700000" scaled="0"/>
            </a:gradFill>
          </a:ln>
          <a:effectLst>
            <a:outerShdw blurRad="114300" dist="38100" dir="2700000" algn="tl" rotWithShape="0">
              <a:prstClr val="black">
                <a:alpha val="40000"/>
              </a:prstClr>
            </a:outerShdw>
          </a:effectLst>
        </p:spPr>
        <p:txBody>
          <a:bodyPr vert="horz" wrap="square" lIns="91440" tIns="45720" rIns="91440" bIns="45720" numCol="1" anchor="t" anchorCtr="0" compatLnSpc="1"/>
          <a:lstStyle/>
          <a:p>
            <a:endParaRPr lang="zh-CN" altLang="en-US" b="1">
              <a:latin typeface="Agency FB" panose="020B0503020202020204" pitchFamily="34" charset="0"/>
              <a:cs typeface="+mn-ea"/>
              <a:sym typeface="+mn-lt"/>
            </a:endParaRPr>
          </a:p>
        </p:txBody>
      </p:sp>
      <p:sp>
        <p:nvSpPr>
          <p:cNvPr id="92" name="Freeform 5"/>
          <p:cNvSpPr/>
          <p:nvPr/>
        </p:nvSpPr>
        <p:spPr bwMode="auto">
          <a:xfrm rot="16200000">
            <a:off x="7502361" y="1486148"/>
            <a:ext cx="1589784" cy="14090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CDCDC"/>
              </a:gs>
            </a:gsLst>
            <a:lin ang="2700000" scaled="0"/>
          </a:gradFill>
          <a:ln w="19050">
            <a:gradFill>
              <a:gsLst>
                <a:gs pos="0">
                  <a:srgbClr val="ADADAD"/>
                </a:gs>
                <a:gs pos="66000">
                  <a:schemeClr val="bg1"/>
                </a:gs>
              </a:gsLst>
              <a:lin ang="2700000" scaled="0"/>
            </a:gradFill>
          </a:ln>
          <a:effectLst>
            <a:outerShdw blurRad="114300" dist="38100" dir="2700000" algn="tl" rotWithShape="0">
              <a:prstClr val="black">
                <a:alpha val="40000"/>
              </a:prstClr>
            </a:outerShdw>
          </a:effectLst>
        </p:spPr>
        <p:txBody>
          <a:bodyPr vert="horz" wrap="square" lIns="91440" tIns="45720" rIns="91440" bIns="45720" numCol="1" anchor="t" anchorCtr="0" compatLnSpc="1"/>
          <a:lstStyle/>
          <a:p>
            <a:endParaRPr lang="zh-CN" altLang="en-US" b="1">
              <a:latin typeface="Agency FB" panose="020B0503020202020204" pitchFamily="34" charset="0"/>
              <a:cs typeface="+mn-ea"/>
              <a:sym typeface="+mn-lt"/>
            </a:endParaRPr>
          </a:p>
        </p:txBody>
      </p:sp>
      <p:sp>
        <p:nvSpPr>
          <p:cNvPr id="4" name="文本框 3"/>
          <p:cNvSpPr txBox="1"/>
          <p:nvPr/>
        </p:nvSpPr>
        <p:spPr>
          <a:xfrm>
            <a:off x="3655476" y="1678002"/>
            <a:ext cx="484428" cy="1015663"/>
          </a:xfrm>
          <a:prstGeom prst="rect">
            <a:avLst/>
          </a:prstGeom>
          <a:noFill/>
        </p:spPr>
        <p:txBody>
          <a:bodyPr wrap="none" rtlCol="0">
            <a:spAutoFit/>
          </a:bodyPr>
          <a:lstStyle/>
          <a:p>
            <a:pPr algn="ctr"/>
            <a:r>
              <a:rPr lang="en-US" altLang="zh-CN" sz="6000" b="1" dirty="0">
                <a:solidFill>
                  <a:schemeClr val="accent1"/>
                </a:solidFill>
                <a:latin typeface="Agency FB" panose="020B0503020202020204" pitchFamily="34" charset="0"/>
                <a:cs typeface="+mn-ea"/>
                <a:sym typeface="+mn-lt"/>
              </a:rPr>
              <a:t>2</a:t>
            </a:r>
            <a:endParaRPr lang="zh-CN" altLang="en-US" sz="6000" b="1" dirty="0">
              <a:solidFill>
                <a:schemeClr val="accent1"/>
              </a:solidFill>
              <a:latin typeface="Agency FB" panose="020B0503020202020204" pitchFamily="34" charset="0"/>
              <a:cs typeface="+mn-ea"/>
              <a:sym typeface="+mn-lt"/>
            </a:endParaRPr>
          </a:p>
        </p:txBody>
      </p:sp>
      <p:sp>
        <p:nvSpPr>
          <p:cNvPr id="93" name="文本框 92"/>
          <p:cNvSpPr txBox="1"/>
          <p:nvPr/>
        </p:nvSpPr>
        <p:spPr>
          <a:xfrm>
            <a:off x="5103203" y="1649733"/>
            <a:ext cx="518091" cy="1015663"/>
          </a:xfrm>
          <a:prstGeom prst="rect">
            <a:avLst/>
          </a:prstGeom>
          <a:noFill/>
        </p:spPr>
        <p:txBody>
          <a:bodyPr wrap="none" rtlCol="0">
            <a:spAutoFit/>
          </a:bodyPr>
          <a:lstStyle/>
          <a:p>
            <a:pPr algn="ctr"/>
            <a:r>
              <a:rPr lang="en-US" altLang="zh-CN" sz="6000" b="1" dirty="0">
                <a:solidFill>
                  <a:schemeClr val="accent1"/>
                </a:solidFill>
                <a:latin typeface="Agency FB" panose="020B0503020202020204" pitchFamily="34" charset="0"/>
                <a:cs typeface="+mn-ea"/>
                <a:sym typeface="+mn-lt"/>
              </a:rPr>
              <a:t>0</a:t>
            </a:r>
            <a:endParaRPr lang="zh-CN" altLang="en-US" sz="6000" b="1" dirty="0">
              <a:solidFill>
                <a:schemeClr val="accent1"/>
              </a:solidFill>
              <a:latin typeface="Agency FB" panose="020B0503020202020204" pitchFamily="34" charset="0"/>
              <a:cs typeface="+mn-ea"/>
              <a:sym typeface="+mn-lt"/>
            </a:endParaRPr>
          </a:p>
        </p:txBody>
      </p:sp>
      <p:sp>
        <p:nvSpPr>
          <p:cNvPr id="94" name="文本框 93"/>
          <p:cNvSpPr txBox="1"/>
          <p:nvPr/>
        </p:nvSpPr>
        <p:spPr>
          <a:xfrm>
            <a:off x="6567498" y="1664595"/>
            <a:ext cx="524504" cy="1015663"/>
          </a:xfrm>
          <a:prstGeom prst="rect">
            <a:avLst/>
          </a:prstGeom>
          <a:noFill/>
        </p:spPr>
        <p:txBody>
          <a:bodyPr wrap="none" rtlCol="0">
            <a:spAutoFit/>
          </a:bodyPr>
          <a:lstStyle/>
          <a:p>
            <a:pPr algn="ctr"/>
            <a:r>
              <a:rPr lang="en-US" altLang="zh-CN" sz="6000" b="1" dirty="0">
                <a:solidFill>
                  <a:schemeClr val="accent1"/>
                </a:solidFill>
                <a:latin typeface="Agency FB" panose="020B0503020202020204" pitchFamily="34" charset="0"/>
                <a:cs typeface="+mn-ea"/>
                <a:sym typeface="+mn-lt"/>
              </a:rPr>
              <a:t>2</a:t>
            </a:r>
            <a:endParaRPr lang="zh-CN" altLang="en-US" sz="6000" b="1" dirty="0">
              <a:solidFill>
                <a:schemeClr val="accent1"/>
              </a:solidFill>
              <a:latin typeface="Agency FB" panose="020B0503020202020204" pitchFamily="34" charset="0"/>
              <a:cs typeface="+mn-ea"/>
              <a:sym typeface="+mn-lt"/>
            </a:endParaRPr>
          </a:p>
        </p:txBody>
      </p:sp>
      <p:sp>
        <p:nvSpPr>
          <p:cNvPr id="95" name="文本框 94"/>
          <p:cNvSpPr txBox="1"/>
          <p:nvPr/>
        </p:nvSpPr>
        <p:spPr>
          <a:xfrm>
            <a:off x="8027788" y="1649732"/>
            <a:ext cx="538930" cy="1015663"/>
          </a:xfrm>
          <a:prstGeom prst="rect">
            <a:avLst/>
          </a:prstGeom>
          <a:noFill/>
        </p:spPr>
        <p:txBody>
          <a:bodyPr wrap="none" rtlCol="0">
            <a:spAutoFit/>
          </a:bodyPr>
          <a:lstStyle/>
          <a:p>
            <a:pPr algn="ctr"/>
            <a:r>
              <a:rPr lang="en-US" altLang="zh-CN" sz="6000" b="1" dirty="0">
                <a:solidFill>
                  <a:schemeClr val="accent1"/>
                </a:solidFill>
                <a:latin typeface="Agency FB" panose="020B0503020202020204" pitchFamily="34" charset="0"/>
                <a:cs typeface="+mn-ea"/>
                <a:sym typeface="+mn-lt"/>
              </a:rPr>
              <a:t>4</a:t>
            </a:r>
            <a:endParaRPr lang="zh-CN" altLang="en-US" sz="6000" b="1" dirty="0">
              <a:solidFill>
                <a:schemeClr val="accent1"/>
              </a:solidFill>
              <a:latin typeface="Agency FB" panose="020B0503020202020204" pitchFamily="34" charset="0"/>
              <a:cs typeface="+mn-ea"/>
              <a:sym typeface="+mn-lt"/>
            </a:endParaRPr>
          </a:p>
        </p:txBody>
      </p:sp>
      <p:sp>
        <p:nvSpPr>
          <p:cNvPr id="20" name="TextBox 12"/>
          <p:cNvSpPr txBox="1"/>
          <p:nvPr/>
        </p:nvSpPr>
        <p:spPr>
          <a:xfrm>
            <a:off x="4084344" y="5784412"/>
            <a:ext cx="3848041" cy="369332"/>
          </a:xfrm>
          <a:prstGeom prst="rect">
            <a:avLst/>
          </a:prstGeom>
          <a:noFill/>
        </p:spPr>
        <p:txBody>
          <a:bodyPr wrap="none" rtlCol="0">
            <a:spAutoFit/>
          </a:bodyPr>
          <a:lstStyle/>
          <a:p>
            <a:pPr algn="ctr"/>
            <a:r>
              <a:rPr lang="zh-CN" altLang="en-US" dirty="0">
                <a:solidFill>
                  <a:schemeClr val="accent5">
                    <a:lumMod val="60000"/>
                    <a:lumOff val="40000"/>
                  </a:schemeClr>
                </a:solidFill>
                <a:cs typeface="+mn-ea"/>
                <a:sym typeface="+mn-lt"/>
              </a:rPr>
              <a:t>汇报人</a:t>
            </a:r>
            <a:r>
              <a:rPr lang="en-US" altLang="zh-CN" dirty="0">
                <a:solidFill>
                  <a:schemeClr val="accent5">
                    <a:lumMod val="60000"/>
                    <a:lumOff val="40000"/>
                  </a:schemeClr>
                </a:solidFill>
                <a:cs typeface="+mn-ea"/>
                <a:sym typeface="+mn-lt"/>
              </a:rPr>
              <a:t>: </a:t>
            </a:r>
            <a:r>
              <a:rPr lang="zh-CN" altLang="en-US" dirty="0">
                <a:solidFill>
                  <a:schemeClr val="accent5">
                    <a:lumMod val="60000"/>
                    <a:lumOff val="40000"/>
                  </a:schemeClr>
                </a:solidFill>
                <a:cs typeface="+mn-ea"/>
                <a:sym typeface="+mn-lt"/>
              </a:rPr>
              <a:t>陈芳</a:t>
            </a:r>
            <a:r>
              <a:rPr lang="en-US" altLang="zh-CN" dirty="0">
                <a:solidFill>
                  <a:schemeClr val="accent5">
                    <a:lumMod val="60000"/>
                    <a:lumOff val="40000"/>
                  </a:schemeClr>
                </a:solidFill>
                <a:cs typeface="+mn-ea"/>
                <a:sym typeface="+mn-lt"/>
              </a:rPr>
              <a:t>        </a:t>
            </a:r>
            <a:r>
              <a:rPr lang="zh-CN" altLang="en-US" dirty="0">
                <a:solidFill>
                  <a:schemeClr val="accent5">
                    <a:lumMod val="60000"/>
                    <a:lumOff val="40000"/>
                  </a:schemeClr>
                </a:solidFill>
                <a:cs typeface="+mn-ea"/>
                <a:sym typeface="+mn-lt"/>
              </a:rPr>
              <a:t>时间</a:t>
            </a:r>
            <a:r>
              <a:rPr lang="en-US" altLang="zh-CN" dirty="0">
                <a:solidFill>
                  <a:schemeClr val="accent5">
                    <a:lumMod val="60000"/>
                    <a:lumOff val="40000"/>
                  </a:schemeClr>
                </a:solidFill>
                <a:cs typeface="+mn-ea"/>
                <a:sym typeface="+mn-lt"/>
              </a:rPr>
              <a:t>: 2024</a:t>
            </a:r>
            <a:r>
              <a:rPr lang="zh-CN" altLang="en-US" dirty="0">
                <a:solidFill>
                  <a:schemeClr val="accent5">
                    <a:lumMod val="60000"/>
                    <a:lumOff val="40000"/>
                  </a:schemeClr>
                </a:solidFill>
                <a:cs typeface="+mn-ea"/>
                <a:sym typeface="+mn-lt"/>
              </a:rPr>
              <a:t>年 </a:t>
            </a:r>
            <a:r>
              <a:rPr lang="en-US" altLang="zh-CN" dirty="0">
                <a:solidFill>
                  <a:schemeClr val="accent5">
                    <a:lumMod val="60000"/>
                    <a:lumOff val="40000"/>
                  </a:schemeClr>
                </a:solidFill>
                <a:cs typeface="+mn-ea"/>
                <a:sym typeface="+mn-lt"/>
              </a:rPr>
              <a:t>11</a:t>
            </a:r>
            <a:r>
              <a:rPr lang="zh-CN" altLang="en-US" dirty="0">
                <a:solidFill>
                  <a:schemeClr val="accent5">
                    <a:lumMod val="60000"/>
                    <a:lumOff val="40000"/>
                  </a:schemeClr>
                </a:solidFill>
                <a:cs typeface="+mn-ea"/>
                <a:sym typeface="+mn-lt"/>
              </a:rPr>
              <a:t>月</a:t>
            </a:r>
          </a:p>
        </p:txBody>
      </p:sp>
      <p:sp>
        <p:nvSpPr>
          <p:cNvPr id="7" name="文本框 6"/>
          <p:cNvSpPr txBox="1"/>
          <p:nvPr/>
        </p:nvSpPr>
        <p:spPr>
          <a:xfrm>
            <a:off x="4139904" y="3507816"/>
            <a:ext cx="3697810" cy="1754326"/>
          </a:xfrm>
          <a:prstGeom prst="rect">
            <a:avLst/>
          </a:prstGeom>
          <a:noFill/>
        </p:spPr>
        <p:txBody>
          <a:bodyPr wrap="square" rtlCol="0">
            <a:spAutoFit/>
          </a:bodyPr>
          <a:lstStyle/>
          <a:p>
            <a:pPr algn="ctr"/>
            <a:r>
              <a:rPr lang="zh-CN" altLang="en-US" sz="3600" b="1" dirty="0">
                <a:solidFill>
                  <a:schemeClr val="accent5">
                    <a:lumMod val="60000"/>
                    <a:lumOff val="40000"/>
                  </a:schemeClr>
                </a:solidFill>
                <a:cs typeface="+mn-ea"/>
                <a:sym typeface="+mn-lt"/>
              </a:rPr>
              <a:t>感谢聆听</a:t>
            </a:r>
            <a:endParaRPr lang="en-US" altLang="zh-CN" sz="3600" b="1" dirty="0">
              <a:solidFill>
                <a:schemeClr val="accent5">
                  <a:lumMod val="60000"/>
                  <a:lumOff val="40000"/>
                </a:schemeClr>
              </a:solidFill>
              <a:cs typeface="+mn-ea"/>
              <a:sym typeface="+mn-lt"/>
            </a:endParaRPr>
          </a:p>
          <a:p>
            <a:pPr algn="ctr"/>
            <a:endParaRPr lang="en-US" altLang="zh-CN" sz="3600" b="1" dirty="0">
              <a:solidFill>
                <a:schemeClr val="accent5">
                  <a:lumMod val="60000"/>
                  <a:lumOff val="40000"/>
                </a:schemeClr>
              </a:solidFill>
              <a:cs typeface="+mn-ea"/>
              <a:sym typeface="+mn-lt"/>
            </a:endParaRPr>
          </a:p>
          <a:p>
            <a:pPr algn="ctr"/>
            <a:r>
              <a:rPr lang="zh-CN" altLang="en-US" sz="3600" b="1" dirty="0">
                <a:solidFill>
                  <a:schemeClr val="accent5">
                    <a:lumMod val="60000"/>
                    <a:lumOff val="40000"/>
                  </a:schemeClr>
                </a:solidFill>
                <a:cs typeface="+mn-ea"/>
                <a:sym typeface="+mn-lt"/>
              </a:rPr>
              <a:t>期待指正</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cBhvr>
                                        <p:cTn id="7" dur="500" fill="hold"/>
                                        <p:tgtEl>
                                          <p:spTgt spid="83"/>
                                        </p:tgtEl>
                                        <p:attrNameLst>
                                          <p:attrName>ppt_w</p:attrName>
                                        </p:attrNameLst>
                                      </p:cBhvr>
                                      <p:tavLst>
                                        <p:tav tm="0">
                                          <p:val>
                                            <p:fltVal val="0"/>
                                          </p:val>
                                        </p:tav>
                                        <p:tav tm="100000">
                                          <p:val>
                                            <p:strVal val="#ppt_w"/>
                                          </p:val>
                                        </p:tav>
                                      </p:tavLst>
                                    </p:anim>
                                    <p:anim calcmode="lin" valueType="num">
                                      <p:cBhvr>
                                        <p:cTn id="8" dur="500" fill="hold"/>
                                        <p:tgtEl>
                                          <p:spTgt spid="83"/>
                                        </p:tgtEl>
                                        <p:attrNameLst>
                                          <p:attrName>ppt_h</p:attrName>
                                        </p:attrNameLst>
                                      </p:cBhvr>
                                      <p:tavLst>
                                        <p:tav tm="0">
                                          <p:val>
                                            <p:fltVal val="0"/>
                                          </p:val>
                                        </p:tav>
                                        <p:tav tm="100000">
                                          <p:val>
                                            <p:strVal val="#ppt_h"/>
                                          </p:val>
                                        </p:tav>
                                      </p:tavLst>
                                    </p:anim>
                                    <p:animEffect transition="in" filter="fade">
                                      <p:cBhvr>
                                        <p:cTn id="9" dur="500"/>
                                        <p:tgtEl>
                                          <p:spTgt spid="8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1"/>
                                        </p:tgtEl>
                                        <p:attrNameLst>
                                          <p:attrName>style.visibility</p:attrName>
                                        </p:attrNameLst>
                                      </p:cBhvr>
                                      <p:to>
                                        <p:strVal val="visible"/>
                                      </p:to>
                                    </p:set>
                                    <p:anim calcmode="lin" valueType="num">
                                      <p:cBhvr>
                                        <p:cTn id="12" dur="500" fill="hold"/>
                                        <p:tgtEl>
                                          <p:spTgt spid="71"/>
                                        </p:tgtEl>
                                        <p:attrNameLst>
                                          <p:attrName>ppt_w</p:attrName>
                                        </p:attrNameLst>
                                      </p:cBhvr>
                                      <p:tavLst>
                                        <p:tav tm="0">
                                          <p:val>
                                            <p:fltVal val="0"/>
                                          </p:val>
                                        </p:tav>
                                        <p:tav tm="100000">
                                          <p:val>
                                            <p:strVal val="#ppt_w"/>
                                          </p:val>
                                        </p:tav>
                                      </p:tavLst>
                                    </p:anim>
                                    <p:anim calcmode="lin" valueType="num">
                                      <p:cBhvr>
                                        <p:cTn id="13" dur="500" fill="hold"/>
                                        <p:tgtEl>
                                          <p:spTgt spid="71"/>
                                        </p:tgtEl>
                                        <p:attrNameLst>
                                          <p:attrName>ppt_h</p:attrName>
                                        </p:attrNameLst>
                                      </p:cBhvr>
                                      <p:tavLst>
                                        <p:tav tm="0">
                                          <p:val>
                                            <p:fltVal val="0"/>
                                          </p:val>
                                        </p:tav>
                                        <p:tav tm="100000">
                                          <p:val>
                                            <p:strVal val="#ppt_h"/>
                                          </p:val>
                                        </p:tav>
                                      </p:tavLst>
                                    </p:anim>
                                    <p:animEffect transition="in" filter="fade">
                                      <p:cBhvr>
                                        <p:cTn id="14" dur="500"/>
                                        <p:tgtEl>
                                          <p:spTgt spid="7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500" fill="hold"/>
                                        <p:tgtEl>
                                          <p:spTgt spid="85"/>
                                        </p:tgtEl>
                                        <p:attrNameLst>
                                          <p:attrName>ppt_w</p:attrName>
                                        </p:attrNameLst>
                                      </p:cBhvr>
                                      <p:tavLst>
                                        <p:tav tm="0">
                                          <p:val>
                                            <p:fltVal val="0"/>
                                          </p:val>
                                        </p:tav>
                                        <p:tav tm="100000">
                                          <p:val>
                                            <p:strVal val="#ppt_w"/>
                                          </p:val>
                                        </p:tav>
                                      </p:tavLst>
                                    </p:anim>
                                    <p:anim calcmode="lin" valueType="num">
                                      <p:cBhvr>
                                        <p:cTn id="18" dur="500" fill="hold"/>
                                        <p:tgtEl>
                                          <p:spTgt spid="85"/>
                                        </p:tgtEl>
                                        <p:attrNameLst>
                                          <p:attrName>ppt_h</p:attrName>
                                        </p:attrNameLst>
                                      </p:cBhvr>
                                      <p:tavLst>
                                        <p:tav tm="0">
                                          <p:val>
                                            <p:fltVal val="0"/>
                                          </p:val>
                                        </p:tav>
                                        <p:tav tm="100000">
                                          <p:val>
                                            <p:strVal val="#ppt_h"/>
                                          </p:val>
                                        </p:tav>
                                      </p:tavLst>
                                    </p:anim>
                                    <p:animEffect transition="in" filter="fade">
                                      <p:cBhvr>
                                        <p:cTn id="19" dur="500"/>
                                        <p:tgtEl>
                                          <p:spTgt spid="8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86"/>
                                        </p:tgtEl>
                                        <p:attrNameLst>
                                          <p:attrName>style.visibility</p:attrName>
                                        </p:attrNameLst>
                                      </p:cBhvr>
                                      <p:to>
                                        <p:strVal val="visible"/>
                                      </p:to>
                                    </p:set>
                                    <p:anim calcmode="lin" valueType="num">
                                      <p:cBhvr>
                                        <p:cTn id="22" dur="500" fill="hold"/>
                                        <p:tgtEl>
                                          <p:spTgt spid="86"/>
                                        </p:tgtEl>
                                        <p:attrNameLst>
                                          <p:attrName>ppt_w</p:attrName>
                                        </p:attrNameLst>
                                      </p:cBhvr>
                                      <p:tavLst>
                                        <p:tav tm="0">
                                          <p:val>
                                            <p:fltVal val="0"/>
                                          </p:val>
                                        </p:tav>
                                        <p:tav tm="100000">
                                          <p:val>
                                            <p:strVal val="#ppt_w"/>
                                          </p:val>
                                        </p:tav>
                                      </p:tavLst>
                                    </p:anim>
                                    <p:anim calcmode="lin" valueType="num">
                                      <p:cBhvr>
                                        <p:cTn id="23" dur="500" fill="hold"/>
                                        <p:tgtEl>
                                          <p:spTgt spid="86"/>
                                        </p:tgtEl>
                                        <p:attrNameLst>
                                          <p:attrName>ppt_h</p:attrName>
                                        </p:attrNameLst>
                                      </p:cBhvr>
                                      <p:tavLst>
                                        <p:tav tm="0">
                                          <p:val>
                                            <p:fltVal val="0"/>
                                          </p:val>
                                        </p:tav>
                                        <p:tav tm="100000">
                                          <p:val>
                                            <p:strVal val="#ppt_h"/>
                                          </p:val>
                                        </p:tav>
                                      </p:tavLst>
                                    </p:anim>
                                    <p:animEffect transition="in" filter="fade">
                                      <p:cBhvr>
                                        <p:cTn id="24" dur="500"/>
                                        <p:tgtEl>
                                          <p:spTgt spid="8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88"/>
                                        </p:tgtEl>
                                        <p:attrNameLst>
                                          <p:attrName>style.visibility</p:attrName>
                                        </p:attrNameLst>
                                      </p:cBhvr>
                                      <p:to>
                                        <p:strVal val="visible"/>
                                      </p:to>
                                    </p:set>
                                    <p:anim calcmode="lin" valueType="num">
                                      <p:cBhvr>
                                        <p:cTn id="27" dur="500" fill="hold"/>
                                        <p:tgtEl>
                                          <p:spTgt spid="88"/>
                                        </p:tgtEl>
                                        <p:attrNameLst>
                                          <p:attrName>ppt_w</p:attrName>
                                        </p:attrNameLst>
                                      </p:cBhvr>
                                      <p:tavLst>
                                        <p:tav tm="0">
                                          <p:val>
                                            <p:fltVal val="0"/>
                                          </p:val>
                                        </p:tav>
                                        <p:tav tm="100000">
                                          <p:val>
                                            <p:strVal val="#ppt_w"/>
                                          </p:val>
                                        </p:tav>
                                      </p:tavLst>
                                    </p:anim>
                                    <p:anim calcmode="lin" valueType="num">
                                      <p:cBhvr>
                                        <p:cTn id="28" dur="500" fill="hold"/>
                                        <p:tgtEl>
                                          <p:spTgt spid="88"/>
                                        </p:tgtEl>
                                        <p:attrNameLst>
                                          <p:attrName>ppt_h</p:attrName>
                                        </p:attrNameLst>
                                      </p:cBhvr>
                                      <p:tavLst>
                                        <p:tav tm="0">
                                          <p:val>
                                            <p:fltVal val="0"/>
                                          </p:val>
                                        </p:tav>
                                        <p:tav tm="100000">
                                          <p:val>
                                            <p:strVal val="#ppt_h"/>
                                          </p:val>
                                        </p:tav>
                                      </p:tavLst>
                                    </p:anim>
                                    <p:animEffect transition="in" filter="fade">
                                      <p:cBhvr>
                                        <p:cTn id="29" dur="500"/>
                                        <p:tgtEl>
                                          <p:spTgt spid="8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89"/>
                                        </p:tgtEl>
                                        <p:attrNameLst>
                                          <p:attrName>style.visibility</p:attrName>
                                        </p:attrNameLst>
                                      </p:cBhvr>
                                      <p:to>
                                        <p:strVal val="visible"/>
                                      </p:to>
                                    </p:set>
                                    <p:anim calcmode="lin" valueType="num">
                                      <p:cBhvr>
                                        <p:cTn id="32" dur="500" fill="hold"/>
                                        <p:tgtEl>
                                          <p:spTgt spid="89"/>
                                        </p:tgtEl>
                                        <p:attrNameLst>
                                          <p:attrName>ppt_w</p:attrName>
                                        </p:attrNameLst>
                                      </p:cBhvr>
                                      <p:tavLst>
                                        <p:tav tm="0">
                                          <p:val>
                                            <p:fltVal val="0"/>
                                          </p:val>
                                        </p:tav>
                                        <p:tav tm="100000">
                                          <p:val>
                                            <p:strVal val="#ppt_w"/>
                                          </p:val>
                                        </p:tav>
                                      </p:tavLst>
                                    </p:anim>
                                    <p:anim calcmode="lin" valueType="num">
                                      <p:cBhvr>
                                        <p:cTn id="33" dur="500" fill="hold"/>
                                        <p:tgtEl>
                                          <p:spTgt spid="89"/>
                                        </p:tgtEl>
                                        <p:attrNameLst>
                                          <p:attrName>ppt_h</p:attrName>
                                        </p:attrNameLst>
                                      </p:cBhvr>
                                      <p:tavLst>
                                        <p:tav tm="0">
                                          <p:val>
                                            <p:fltVal val="0"/>
                                          </p:val>
                                        </p:tav>
                                        <p:tav tm="100000">
                                          <p:val>
                                            <p:strVal val="#ppt_h"/>
                                          </p:val>
                                        </p:tav>
                                      </p:tavLst>
                                    </p:anim>
                                    <p:animEffect transition="in" filter="fade">
                                      <p:cBhvr>
                                        <p:cTn id="34" dur="500"/>
                                        <p:tgtEl>
                                          <p:spTgt spid="8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91"/>
                                        </p:tgtEl>
                                        <p:attrNameLst>
                                          <p:attrName>style.visibility</p:attrName>
                                        </p:attrNameLst>
                                      </p:cBhvr>
                                      <p:to>
                                        <p:strVal val="visible"/>
                                      </p:to>
                                    </p:set>
                                    <p:anim calcmode="lin" valueType="num">
                                      <p:cBhvr>
                                        <p:cTn id="37" dur="500" fill="hold"/>
                                        <p:tgtEl>
                                          <p:spTgt spid="91"/>
                                        </p:tgtEl>
                                        <p:attrNameLst>
                                          <p:attrName>ppt_w</p:attrName>
                                        </p:attrNameLst>
                                      </p:cBhvr>
                                      <p:tavLst>
                                        <p:tav tm="0">
                                          <p:val>
                                            <p:fltVal val="0"/>
                                          </p:val>
                                        </p:tav>
                                        <p:tav tm="100000">
                                          <p:val>
                                            <p:strVal val="#ppt_w"/>
                                          </p:val>
                                        </p:tav>
                                      </p:tavLst>
                                    </p:anim>
                                    <p:anim calcmode="lin" valueType="num">
                                      <p:cBhvr>
                                        <p:cTn id="38" dur="500" fill="hold"/>
                                        <p:tgtEl>
                                          <p:spTgt spid="91"/>
                                        </p:tgtEl>
                                        <p:attrNameLst>
                                          <p:attrName>ppt_h</p:attrName>
                                        </p:attrNameLst>
                                      </p:cBhvr>
                                      <p:tavLst>
                                        <p:tav tm="0">
                                          <p:val>
                                            <p:fltVal val="0"/>
                                          </p:val>
                                        </p:tav>
                                        <p:tav tm="100000">
                                          <p:val>
                                            <p:strVal val="#ppt_h"/>
                                          </p:val>
                                        </p:tav>
                                      </p:tavLst>
                                    </p:anim>
                                    <p:animEffect transition="in" filter="fade">
                                      <p:cBhvr>
                                        <p:cTn id="39" dur="500"/>
                                        <p:tgtEl>
                                          <p:spTgt spid="91"/>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92"/>
                                        </p:tgtEl>
                                        <p:attrNameLst>
                                          <p:attrName>style.visibility</p:attrName>
                                        </p:attrNameLst>
                                      </p:cBhvr>
                                      <p:to>
                                        <p:strVal val="visible"/>
                                      </p:to>
                                    </p:set>
                                    <p:anim calcmode="lin" valueType="num">
                                      <p:cBhvr>
                                        <p:cTn id="42" dur="500" fill="hold"/>
                                        <p:tgtEl>
                                          <p:spTgt spid="92"/>
                                        </p:tgtEl>
                                        <p:attrNameLst>
                                          <p:attrName>ppt_w</p:attrName>
                                        </p:attrNameLst>
                                      </p:cBhvr>
                                      <p:tavLst>
                                        <p:tav tm="0">
                                          <p:val>
                                            <p:fltVal val="0"/>
                                          </p:val>
                                        </p:tav>
                                        <p:tav tm="100000">
                                          <p:val>
                                            <p:strVal val="#ppt_w"/>
                                          </p:val>
                                        </p:tav>
                                      </p:tavLst>
                                    </p:anim>
                                    <p:anim calcmode="lin" valueType="num">
                                      <p:cBhvr>
                                        <p:cTn id="43" dur="500" fill="hold"/>
                                        <p:tgtEl>
                                          <p:spTgt spid="92"/>
                                        </p:tgtEl>
                                        <p:attrNameLst>
                                          <p:attrName>ppt_h</p:attrName>
                                        </p:attrNameLst>
                                      </p:cBhvr>
                                      <p:tavLst>
                                        <p:tav tm="0">
                                          <p:val>
                                            <p:fltVal val="0"/>
                                          </p:val>
                                        </p:tav>
                                        <p:tav tm="100000">
                                          <p:val>
                                            <p:strVal val="#ppt_h"/>
                                          </p:val>
                                        </p:tav>
                                      </p:tavLst>
                                    </p:anim>
                                    <p:animEffect transition="in" filter="fade">
                                      <p:cBhvr>
                                        <p:cTn id="44" dur="500"/>
                                        <p:tgtEl>
                                          <p:spTgt spid="92"/>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3"/>
                                        </p:tgtEl>
                                        <p:attrNameLst>
                                          <p:attrName>style.visibility</p:attrName>
                                        </p:attrNameLst>
                                      </p:cBhvr>
                                      <p:to>
                                        <p:strVal val="visible"/>
                                      </p:to>
                                    </p:set>
                                    <p:anim calcmode="lin" valueType="num">
                                      <p:cBhvr>
                                        <p:cTn id="52" dur="500" fill="hold"/>
                                        <p:tgtEl>
                                          <p:spTgt spid="93"/>
                                        </p:tgtEl>
                                        <p:attrNameLst>
                                          <p:attrName>ppt_w</p:attrName>
                                        </p:attrNameLst>
                                      </p:cBhvr>
                                      <p:tavLst>
                                        <p:tav tm="0">
                                          <p:val>
                                            <p:fltVal val="0"/>
                                          </p:val>
                                        </p:tav>
                                        <p:tav tm="100000">
                                          <p:val>
                                            <p:strVal val="#ppt_w"/>
                                          </p:val>
                                        </p:tav>
                                      </p:tavLst>
                                    </p:anim>
                                    <p:anim calcmode="lin" valueType="num">
                                      <p:cBhvr>
                                        <p:cTn id="53" dur="500" fill="hold"/>
                                        <p:tgtEl>
                                          <p:spTgt spid="93"/>
                                        </p:tgtEl>
                                        <p:attrNameLst>
                                          <p:attrName>ppt_h</p:attrName>
                                        </p:attrNameLst>
                                      </p:cBhvr>
                                      <p:tavLst>
                                        <p:tav tm="0">
                                          <p:val>
                                            <p:fltVal val="0"/>
                                          </p:val>
                                        </p:tav>
                                        <p:tav tm="100000">
                                          <p:val>
                                            <p:strVal val="#ppt_h"/>
                                          </p:val>
                                        </p:tav>
                                      </p:tavLst>
                                    </p:anim>
                                    <p:animEffect transition="in" filter="fade">
                                      <p:cBhvr>
                                        <p:cTn id="54" dur="500"/>
                                        <p:tgtEl>
                                          <p:spTgt spid="93"/>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4"/>
                                        </p:tgtEl>
                                        <p:attrNameLst>
                                          <p:attrName>style.visibility</p:attrName>
                                        </p:attrNameLst>
                                      </p:cBhvr>
                                      <p:to>
                                        <p:strVal val="visible"/>
                                      </p:to>
                                    </p:set>
                                    <p:anim calcmode="lin" valueType="num">
                                      <p:cBhvr>
                                        <p:cTn id="57" dur="500" fill="hold"/>
                                        <p:tgtEl>
                                          <p:spTgt spid="94"/>
                                        </p:tgtEl>
                                        <p:attrNameLst>
                                          <p:attrName>ppt_w</p:attrName>
                                        </p:attrNameLst>
                                      </p:cBhvr>
                                      <p:tavLst>
                                        <p:tav tm="0">
                                          <p:val>
                                            <p:fltVal val="0"/>
                                          </p:val>
                                        </p:tav>
                                        <p:tav tm="100000">
                                          <p:val>
                                            <p:strVal val="#ppt_w"/>
                                          </p:val>
                                        </p:tav>
                                      </p:tavLst>
                                    </p:anim>
                                    <p:anim calcmode="lin" valueType="num">
                                      <p:cBhvr>
                                        <p:cTn id="58" dur="500" fill="hold"/>
                                        <p:tgtEl>
                                          <p:spTgt spid="94"/>
                                        </p:tgtEl>
                                        <p:attrNameLst>
                                          <p:attrName>ppt_h</p:attrName>
                                        </p:attrNameLst>
                                      </p:cBhvr>
                                      <p:tavLst>
                                        <p:tav tm="0">
                                          <p:val>
                                            <p:fltVal val="0"/>
                                          </p:val>
                                        </p:tav>
                                        <p:tav tm="100000">
                                          <p:val>
                                            <p:strVal val="#ppt_h"/>
                                          </p:val>
                                        </p:tav>
                                      </p:tavLst>
                                    </p:anim>
                                    <p:animEffect transition="in" filter="fade">
                                      <p:cBhvr>
                                        <p:cTn id="59" dur="500"/>
                                        <p:tgtEl>
                                          <p:spTgt spid="94"/>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95"/>
                                        </p:tgtEl>
                                        <p:attrNameLst>
                                          <p:attrName>style.visibility</p:attrName>
                                        </p:attrNameLst>
                                      </p:cBhvr>
                                      <p:to>
                                        <p:strVal val="visible"/>
                                      </p:to>
                                    </p:set>
                                    <p:anim calcmode="lin" valueType="num">
                                      <p:cBhvr>
                                        <p:cTn id="62" dur="500" fill="hold"/>
                                        <p:tgtEl>
                                          <p:spTgt spid="95"/>
                                        </p:tgtEl>
                                        <p:attrNameLst>
                                          <p:attrName>ppt_w</p:attrName>
                                        </p:attrNameLst>
                                      </p:cBhvr>
                                      <p:tavLst>
                                        <p:tav tm="0">
                                          <p:val>
                                            <p:fltVal val="0"/>
                                          </p:val>
                                        </p:tav>
                                        <p:tav tm="100000">
                                          <p:val>
                                            <p:strVal val="#ppt_w"/>
                                          </p:val>
                                        </p:tav>
                                      </p:tavLst>
                                    </p:anim>
                                    <p:anim calcmode="lin" valueType="num">
                                      <p:cBhvr>
                                        <p:cTn id="63" dur="500" fill="hold"/>
                                        <p:tgtEl>
                                          <p:spTgt spid="95"/>
                                        </p:tgtEl>
                                        <p:attrNameLst>
                                          <p:attrName>ppt_h</p:attrName>
                                        </p:attrNameLst>
                                      </p:cBhvr>
                                      <p:tavLst>
                                        <p:tav tm="0">
                                          <p:val>
                                            <p:fltVal val="0"/>
                                          </p:val>
                                        </p:tav>
                                        <p:tav tm="100000">
                                          <p:val>
                                            <p:strVal val="#ppt_h"/>
                                          </p:val>
                                        </p:tav>
                                      </p:tavLst>
                                    </p:anim>
                                    <p:animEffect transition="in" filter="fade">
                                      <p:cBhvr>
                                        <p:cTn id="64" dur="500"/>
                                        <p:tgtEl>
                                          <p:spTgt spid="95"/>
                                        </p:tgtEl>
                                      </p:cBhvr>
                                    </p:animEffect>
                                  </p:childTnLst>
                                </p:cTn>
                              </p:par>
                            </p:childTnLst>
                          </p:cTn>
                        </p:par>
                        <p:par>
                          <p:cTn id="65" fill="hold">
                            <p:stCondLst>
                              <p:cond delay="500"/>
                            </p:stCondLst>
                            <p:childTnLst>
                              <p:par>
                                <p:cTn id="66" presetID="53" presetClass="entr" presetSubtype="16" fill="hold" grpId="0" nodeType="afterEffect">
                                  <p:stCondLst>
                                    <p:cond delay="0"/>
                                  </p:stCondLst>
                                  <p:iterate type="lt">
                                    <p:tmPct val="10000"/>
                                  </p:iterate>
                                  <p:childTnLst>
                                    <p:set>
                                      <p:cBhvr>
                                        <p:cTn id="67" dur="1" fill="hold">
                                          <p:stCondLst>
                                            <p:cond delay="0"/>
                                          </p:stCondLst>
                                        </p:cTn>
                                        <p:tgtEl>
                                          <p:spTgt spid="7"/>
                                        </p:tgtEl>
                                        <p:attrNameLst>
                                          <p:attrName>style.visibility</p:attrName>
                                        </p:attrNameLst>
                                      </p:cBhvr>
                                      <p:to>
                                        <p:strVal val="visible"/>
                                      </p:to>
                                    </p:set>
                                    <p:anim calcmode="lin" valueType="num">
                                      <p:cBhvr>
                                        <p:cTn id="68" dur="500" fill="hold"/>
                                        <p:tgtEl>
                                          <p:spTgt spid="7"/>
                                        </p:tgtEl>
                                        <p:attrNameLst>
                                          <p:attrName>ppt_w</p:attrName>
                                        </p:attrNameLst>
                                      </p:cBhvr>
                                      <p:tavLst>
                                        <p:tav tm="0">
                                          <p:val>
                                            <p:fltVal val="0"/>
                                          </p:val>
                                        </p:tav>
                                        <p:tav tm="100000">
                                          <p:val>
                                            <p:strVal val="#ppt_w"/>
                                          </p:val>
                                        </p:tav>
                                      </p:tavLst>
                                    </p:anim>
                                    <p:anim calcmode="lin" valueType="num">
                                      <p:cBhvr>
                                        <p:cTn id="69" dur="500" fill="hold"/>
                                        <p:tgtEl>
                                          <p:spTgt spid="7"/>
                                        </p:tgtEl>
                                        <p:attrNameLst>
                                          <p:attrName>ppt_h</p:attrName>
                                        </p:attrNameLst>
                                      </p:cBhvr>
                                      <p:tavLst>
                                        <p:tav tm="0">
                                          <p:val>
                                            <p:fltVal val="0"/>
                                          </p:val>
                                        </p:tav>
                                        <p:tav tm="100000">
                                          <p:val>
                                            <p:strVal val="#ppt_h"/>
                                          </p:val>
                                        </p:tav>
                                      </p:tavLst>
                                    </p:anim>
                                    <p:animEffect transition="in" filter="fade">
                                      <p:cBhvr>
                                        <p:cTn id="70" dur="500"/>
                                        <p:tgtEl>
                                          <p:spTgt spid="7"/>
                                        </p:tgtEl>
                                      </p:cBhvr>
                                    </p:animEffect>
                                  </p:childTnLst>
                                </p:cTn>
                              </p:par>
                            </p:childTnLst>
                          </p:cTn>
                        </p:par>
                        <p:par>
                          <p:cTn id="71" fill="hold">
                            <p:stCondLst>
                              <p:cond delay="850"/>
                            </p:stCondLst>
                            <p:childTnLst>
                              <p:par>
                                <p:cTn id="72" presetID="22" presetClass="entr" presetSubtype="4" fill="hold" grpId="0" nodeType="after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wipe(down)">
                                      <p:cBhvr>
                                        <p:cTn id="7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71" grpId="0" animBg="1"/>
      <p:bldP spid="85" grpId="0" animBg="1"/>
      <p:bldP spid="86" grpId="0" animBg="1"/>
      <p:bldP spid="88" grpId="0" animBg="1"/>
      <p:bldP spid="89" grpId="0" animBg="1"/>
      <p:bldP spid="91" grpId="0" animBg="1"/>
      <p:bldP spid="92" grpId="0" animBg="1"/>
      <p:bldP spid="4" grpId="0"/>
      <p:bldP spid="93" grpId="0"/>
      <p:bldP spid="94" grpId="0"/>
      <p:bldP spid="95" grpId="0"/>
      <p:bldP spid="20"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4276871" y="-1515203"/>
            <a:ext cx="3571731" cy="3030406"/>
            <a:chOff x="3617604" y="-2074553"/>
            <a:chExt cx="4890262" cy="4149105"/>
          </a:xfrm>
        </p:grpSpPr>
        <p:grpSp>
          <p:nvGrpSpPr>
            <p:cNvPr id="19" name="组合 18"/>
            <p:cNvGrpSpPr/>
            <p:nvPr/>
          </p:nvGrpSpPr>
          <p:grpSpPr>
            <a:xfrm>
              <a:off x="3617604" y="-2074553"/>
              <a:ext cx="4890262" cy="4149105"/>
              <a:chOff x="5553262" y="2638733"/>
              <a:chExt cx="2397222" cy="2093640"/>
            </a:xfrm>
          </p:grpSpPr>
          <p:grpSp>
            <p:nvGrpSpPr>
              <p:cNvPr id="21" name="组合 20"/>
              <p:cNvGrpSpPr/>
              <p:nvPr/>
            </p:nvGrpSpPr>
            <p:grpSpPr>
              <a:xfrm>
                <a:off x="5553262" y="2638733"/>
                <a:ext cx="2397222" cy="2093640"/>
                <a:chOff x="1511944" y="2420246"/>
                <a:chExt cx="2627152" cy="2294453"/>
              </a:xfrm>
              <a:effectLst>
                <a:outerShdw blurRad="203200" dist="38100" dir="3780000" sx="103000" sy="103000" algn="t" rotWithShape="0">
                  <a:prstClr val="black">
                    <a:alpha val="25000"/>
                  </a:prstClr>
                </a:outerShdw>
              </a:effectLst>
            </p:grpSpPr>
            <p:sp>
              <p:nvSpPr>
                <p:cNvPr id="24"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40" tIns="45720" rIns="91440" bIns="45720" numCol="1" anchor="t" anchorCtr="0" compatLnSpc="1"/>
                <a:lstStyle/>
                <a:p>
                  <a:endParaRPr lang="zh-CN" altLang="en-US" sz="1350">
                    <a:cs typeface="+mn-ea"/>
                    <a:sym typeface="+mn-lt"/>
                  </a:endParaRPr>
                </a:p>
              </p:txBody>
            </p:sp>
            <p:sp>
              <p:nvSpPr>
                <p:cNvPr id="25"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40" tIns="45720" rIns="91440" bIns="45720" numCol="1" anchor="t" anchorCtr="0" compatLnSpc="1"/>
                <a:lstStyle/>
                <a:p>
                  <a:endParaRPr lang="zh-CN" altLang="en-US" sz="1350">
                    <a:cs typeface="+mn-ea"/>
                    <a:sym typeface="+mn-lt"/>
                  </a:endParaRPr>
                </a:p>
              </p:txBody>
            </p:sp>
          </p:grpSp>
          <p:sp>
            <p:nvSpPr>
              <p:cNvPr id="22" name="Freeform 7"/>
              <p:cNvSpPr/>
              <p:nvPr/>
            </p:nvSpPr>
            <p:spPr bwMode="auto">
              <a:xfrm>
                <a:off x="5864945" y="2882683"/>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solidFill>
                <a:schemeClr val="accent1"/>
              </a:solidFill>
              <a:ln w="7938" cap="flat">
                <a:noFill/>
                <a:prstDash val="solid"/>
                <a:miter lim="800000"/>
              </a:ln>
              <a:effectLst/>
            </p:spPr>
            <p:txBody>
              <a:bodyPr vert="horz" wrap="square" lIns="91440" tIns="45720" rIns="91440" bIns="45720" numCol="1" anchor="t" anchorCtr="0" compatLnSpc="1"/>
              <a:lstStyle/>
              <a:p>
                <a:endParaRPr lang="zh-CN" altLang="en-US" sz="1350">
                  <a:cs typeface="+mn-ea"/>
                  <a:sym typeface="+mn-lt"/>
                </a:endParaRPr>
              </a:p>
            </p:txBody>
          </p:sp>
        </p:grpSp>
        <p:sp>
          <p:nvSpPr>
            <p:cNvPr id="18" name="文本框 1"/>
            <p:cNvSpPr txBox="1">
              <a:spLocks noChangeArrowheads="1"/>
            </p:cNvSpPr>
            <p:nvPr>
              <p:custDataLst>
                <p:tags r:id="rId1"/>
              </p:custDataLst>
            </p:nvPr>
          </p:nvSpPr>
          <p:spPr bwMode="auto">
            <a:xfrm>
              <a:off x="5092559" y="234424"/>
              <a:ext cx="2006884" cy="969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fontAlgn="base">
                <a:lnSpc>
                  <a:spcPct val="100000"/>
                </a:lnSpc>
                <a:spcBef>
                  <a:spcPct val="0"/>
                </a:spcBef>
                <a:spcAft>
                  <a:spcPct val="0"/>
                </a:spcAft>
                <a:buFontTx/>
                <a:buNone/>
              </a:pPr>
              <a:r>
                <a:rPr lang="zh-CN" altLang="en-US" sz="4000" b="1" spc="-300" dirty="0">
                  <a:solidFill>
                    <a:schemeClr val="bg1"/>
                  </a:solidFill>
                  <a:latin typeface="+mn-lt"/>
                  <a:ea typeface="+mn-ea"/>
                  <a:cs typeface="+mn-ea"/>
                  <a:sym typeface="+mn-lt"/>
                </a:rPr>
                <a:t>目 录</a:t>
              </a:r>
            </a:p>
          </p:txBody>
        </p:sp>
      </p:grpSp>
      <p:sp>
        <p:nvSpPr>
          <p:cNvPr id="26" name="TextBox 48"/>
          <p:cNvSpPr txBox="1"/>
          <p:nvPr/>
        </p:nvSpPr>
        <p:spPr>
          <a:xfrm>
            <a:off x="2800201" y="4290010"/>
            <a:ext cx="1107996" cy="438069"/>
          </a:xfrm>
          <a:prstGeom prst="rect">
            <a:avLst/>
          </a:prstGeom>
          <a:noFill/>
        </p:spPr>
        <p:txBody>
          <a:bodyPr wrap="none" rtlCol="0">
            <a:spAutoFit/>
          </a:bodyPr>
          <a:lstStyle/>
          <a:p>
            <a:pPr algn="ctr">
              <a:lnSpc>
                <a:spcPct val="150000"/>
              </a:lnSpc>
            </a:pPr>
            <a:r>
              <a:rPr lang="zh-CN" altLang="en-US" sz="1700" b="1" spc="100" dirty="0">
                <a:solidFill>
                  <a:srgbClr val="262626"/>
                </a:solidFill>
                <a:cs typeface="+mn-ea"/>
                <a:sym typeface="+mn-lt"/>
              </a:rPr>
              <a:t>岗位职责</a:t>
            </a:r>
            <a:endParaRPr lang="en-US" altLang="zh-CN" sz="1700" b="1" spc="100" dirty="0">
              <a:solidFill>
                <a:srgbClr val="262626"/>
              </a:solidFill>
              <a:cs typeface="+mn-ea"/>
              <a:sym typeface="+mn-lt"/>
            </a:endParaRPr>
          </a:p>
        </p:txBody>
      </p:sp>
      <p:sp>
        <p:nvSpPr>
          <p:cNvPr id="27" name="TextBox 49"/>
          <p:cNvSpPr txBox="1"/>
          <p:nvPr/>
        </p:nvSpPr>
        <p:spPr>
          <a:xfrm>
            <a:off x="4337706" y="4290010"/>
            <a:ext cx="1800493" cy="438069"/>
          </a:xfrm>
          <a:prstGeom prst="rect">
            <a:avLst/>
          </a:prstGeom>
          <a:noFill/>
        </p:spPr>
        <p:txBody>
          <a:bodyPr wrap="none" rtlCol="0">
            <a:spAutoFit/>
          </a:bodyPr>
          <a:lstStyle/>
          <a:p>
            <a:pPr algn="ctr">
              <a:lnSpc>
                <a:spcPct val="150000"/>
              </a:lnSpc>
            </a:pPr>
            <a:r>
              <a:rPr lang="zh-CN" altLang="en-US" sz="1700" b="1" spc="100" dirty="0">
                <a:solidFill>
                  <a:schemeClr val="tx1">
                    <a:lumMod val="75000"/>
                    <a:lumOff val="25000"/>
                  </a:schemeClr>
                </a:solidFill>
                <a:cs typeface="+mn-ea"/>
                <a:sym typeface="+mn-lt"/>
              </a:rPr>
              <a:t>本年度工作情况</a:t>
            </a:r>
            <a:endParaRPr lang="en-US" altLang="zh-CN" sz="1700" b="1" spc="100" dirty="0">
              <a:solidFill>
                <a:schemeClr val="tx1">
                  <a:lumMod val="75000"/>
                  <a:lumOff val="25000"/>
                </a:schemeClr>
              </a:solidFill>
              <a:cs typeface="+mn-ea"/>
              <a:sym typeface="+mn-lt"/>
            </a:endParaRPr>
          </a:p>
        </p:txBody>
      </p:sp>
      <p:sp>
        <p:nvSpPr>
          <p:cNvPr id="28" name="TextBox 50"/>
          <p:cNvSpPr txBox="1"/>
          <p:nvPr/>
        </p:nvSpPr>
        <p:spPr>
          <a:xfrm>
            <a:off x="7965840" y="4290010"/>
            <a:ext cx="1800493" cy="438069"/>
          </a:xfrm>
          <a:prstGeom prst="rect">
            <a:avLst/>
          </a:prstGeom>
          <a:noFill/>
        </p:spPr>
        <p:txBody>
          <a:bodyPr wrap="none" rtlCol="0">
            <a:spAutoFit/>
          </a:bodyPr>
          <a:lstStyle/>
          <a:p>
            <a:pPr algn="ctr">
              <a:lnSpc>
                <a:spcPct val="150000"/>
              </a:lnSpc>
            </a:pPr>
            <a:r>
              <a:rPr lang="zh-CN" altLang="en-US" sz="1700" b="1" spc="100" dirty="0">
                <a:solidFill>
                  <a:schemeClr val="tx1">
                    <a:lumMod val="75000"/>
                    <a:lumOff val="25000"/>
                  </a:schemeClr>
                </a:solidFill>
                <a:cs typeface="+mn-ea"/>
                <a:sym typeface="+mn-lt"/>
              </a:rPr>
              <a:t>下年度工作计划</a:t>
            </a:r>
            <a:endParaRPr lang="en-US" altLang="zh-CN" sz="1700" b="1" spc="100" dirty="0">
              <a:solidFill>
                <a:schemeClr val="tx1">
                  <a:lumMod val="75000"/>
                  <a:lumOff val="25000"/>
                </a:schemeClr>
              </a:solidFill>
              <a:cs typeface="+mn-ea"/>
              <a:sym typeface="+mn-lt"/>
            </a:endParaRPr>
          </a:p>
        </p:txBody>
      </p:sp>
      <p:sp>
        <p:nvSpPr>
          <p:cNvPr id="29" name="TextBox 52"/>
          <p:cNvSpPr txBox="1"/>
          <p:nvPr/>
        </p:nvSpPr>
        <p:spPr>
          <a:xfrm>
            <a:off x="6389862" y="4290010"/>
            <a:ext cx="1338828" cy="438069"/>
          </a:xfrm>
          <a:prstGeom prst="rect">
            <a:avLst/>
          </a:prstGeom>
          <a:noFill/>
        </p:spPr>
        <p:txBody>
          <a:bodyPr wrap="none" rtlCol="0">
            <a:spAutoFit/>
          </a:bodyPr>
          <a:lstStyle/>
          <a:p>
            <a:pPr algn="ctr">
              <a:lnSpc>
                <a:spcPct val="150000"/>
              </a:lnSpc>
            </a:pPr>
            <a:r>
              <a:rPr lang="zh-CN" altLang="en-US" sz="1700" b="1" spc="100" dirty="0">
                <a:solidFill>
                  <a:schemeClr val="tx1">
                    <a:lumMod val="75000"/>
                    <a:lumOff val="25000"/>
                  </a:schemeClr>
                </a:solidFill>
                <a:cs typeface="+mn-ea"/>
                <a:sym typeface="+mn-lt"/>
              </a:rPr>
              <a:t>存在的问题</a:t>
            </a:r>
            <a:endParaRPr lang="en-US" altLang="zh-CN" sz="1700" b="1" spc="100" dirty="0">
              <a:solidFill>
                <a:schemeClr val="tx1">
                  <a:lumMod val="75000"/>
                  <a:lumOff val="25000"/>
                </a:schemeClr>
              </a:solidFill>
              <a:cs typeface="+mn-ea"/>
              <a:sym typeface="+mn-lt"/>
            </a:endParaRPr>
          </a:p>
        </p:txBody>
      </p:sp>
      <p:grpSp>
        <p:nvGrpSpPr>
          <p:cNvPr id="30" name="组合 29"/>
          <p:cNvGrpSpPr/>
          <p:nvPr/>
        </p:nvGrpSpPr>
        <p:grpSpPr>
          <a:xfrm rot="5400000">
            <a:off x="2843860" y="2934290"/>
            <a:ext cx="1116508" cy="1259752"/>
            <a:chOff x="4468733" y="2771468"/>
            <a:chExt cx="1487127" cy="1677919"/>
          </a:xfrm>
        </p:grpSpPr>
        <p:sp>
          <p:nvSpPr>
            <p:cNvPr id="33" name="Freeform 5"/>
            <p:cNvSpPr/>
            <p:nvPr/>
          </p:nvSpPr>
          <p:spPr bwMode="auto">
            <a:xfrm rot="5400000">
              <a:off x="4373337" y="2866864"/>
              <a:ext cx="1677919" cy="148712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CDCDC"/>
                </a:gs>
              </a:gsLst>
              <a:lin ang="2700000" scaled="0"/>
            </a:gradFill>
            <a:ln w="19050">
              <a:gradFill>
                <a:gsLst>
                  <a:gs pos="0">
                    <a:srgbClr val="ADADAD"/>
                  </a:gs>
                  <a:gs pos="66000">
                    <a:schemeClr val="bg1"/>
                  </a:gs>
                </a:gsLst>
                <a:lin ang="2700000" scaled="0"/>
              </a:gradFill>
            </a:ln>
            <a:effectLst>
              <a:outerShdw blurRad="114300" dist="38100" dir="2700000" algn="tl" rotWithShape="0">
                <a:prstClr val="black">
                  <a:alpha val="40000"/>
                </a:prstClr>
              </a:outerShdw>
            </a:effectLst>
          </p:spPr>
          <p:txBody>
            <a:bodyPr vert="horz" wrap="square" lIns="91440" tIns="45720" rIns="91440" bIns="45720" numCol="1" anchor="t" anchorCtr="0" compatLnSpc="1"/>
            <a:lstStyle/>
            <a:p>
              <a:endParaRPr lang="zh-CN" altLang="en-US">
                <a:cs typeface="+mn-ea"/>
                <a:sym typeface="+mn-lt"/>
              </a:endParaRPr>
            </a:p>
          </p:txBody>
        </p:sp>
        <p:sp>
          <p:nvSpPr>
            <p:cNvPr id="34" name="Freeform 5"/>
            <p:cNvSpPr/>
            <p:nvPr/>
          </p:nvSpPr>
          <p:spPr bwMode="auto">
            <a:xfrm rot="5400000">
              <a:off x="4600910" y="3068560"/>
              <a:ext cx="1222771" cy="108373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15875">
              <a:noFill/>
            </a:ln>
            <a:effectLst>
              <a:innerShdw blurRad="63500" dist="25400" dir="2700000">
                <a:prstClr val="black">
                  <a:alpha val="50000"/>
                </a:prstClr>
              </a:innerShdw>
            </a:effectLst>
          </p:spPr>
          <p:txBody>
            <a:bodyPr vert="horz" wrap="square" lIns="91440" tIns="45720" rIns="91440" bIns="45720" numCol="1" anchor="t" anchorCtr="0" compatLnSpc="1"/>
            <a:lstStyle/>
            <a:p>
              <a:endParaRPr lang="zh-CN" altLang="en-US">
                <a:cs typeface="+mn-ea"/>
                <a:sym typeface="+mn-lt"/>
              </a:endParaRPr>
            </a:p>
          </p:txBody>
        </p:sp>
      </p:grpSp>
      <p:grpSp>
        <p:nvGrpSpPr>
          <p:cNvPr id="35" name="组合 34"/>
          <p:cNvGrpSpPr/>
          <p:nvPr/>
        </p:nvGrpSpPr>
        <p:grpSpPr>
          <a:xfrm rot="5400000">
            <a:off x="4679698" y="2934290"/>
            <a:ext cx="1116508" cy="1259752"/>
            <a:chOff x="4468733" y="2771468"/>
            <a:chExt cx="1487127" cy="1677919"/>
          </a:xfrm>
        </p:grpSpPr>
        <p:sp>
          <p:nvSpPr>
            <p:cNvPr id="37" name="Freeform 5"/>
            <p:cNvSpPr/>
            <p:nvPr/>
          </p:nvSpPr>
          <p:spPr bwMode="auto">
            <a:xfrm rot="5400000">
              <a:off x="4373337" y="2866864"/>
              <a:ext cx="1677919" cy="148712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CDCDC"/>
                </a:gs>
              </a:gsLst>
              <a:lin ang="2700000" scaled="0"/>
            </a:gradFill>
            <a:ln w="19050">
              <a:gradFill>
                <a:gsLst>
                  <a:gs pos="0">
                    <a:srgbClr val="ADADAD"/>
                  </a:gs>
                  <a:gs pos="66000">
                    <a:schemeClr val="bg1"/>
                  </a:gs>
                </a:gsLst>
                <a:lin ang="2700000" scaled="0"/>
              </a:gradFill>
            </a:ln>
            <a:effectLst>
              <a:outerShdw blurRad="114300" dist="38100" dir="2700000" algn="tl" rotWithShape="0">
                <a:prstClr val="black">
                  <a:alpha val="40000"/>
                </a:prstClr>
              </a:outerShdw>
            </a:effectLst>
          </p:spPr>
          <p:txBody>
            <a:bodyPr vert="horz" wrap="square" lIns="91440" tIns="45720" rIns="91440" bIns="45720" numCol="1" anchor="t" anchorCtr="0" compatLnSpc="1"/>
            <a:lstStyle/>
            <a:p>
              <a:endParaRPr lang="zh-CN" altLang="en-US">
                <a:cs typeface="+mn-ea"/>
                <a:sym typeface="+mn-lt"/>
              </a:endParaRPr>
            </a:p>
          </p:txBody>
        </p:sp>
        <p:sp>
          <p:nvSpPr>
            <p:cNvPr id="41" name="Freeform 5"/>
            <p:cNvSpPr/>
            <p:nvPr/>
          </p:nvSpPr>
          <p:spPr bwMode="auto">
            <a:xfrm rot="5400000">
              <a:off x="4600910" y="3068560"/>
              <a:ext cx="1222771" cy="108373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15875">
              <a:noFill/>
            </a:ln>
            <a:effectLst>
              <a:innerShdw blurRad="63500" dist="25400" dir="2700000">
                <a:prstClr val="black">
                  <a:alpha val="50000"/>
                </a:prstClr>
              </a:innerShdw>
            </a:effectLst>
          </p:spPr>
          <p:txBody>
            <a:bodyPr vert="horz" wrap="square" lIns="91440" tIns="45720" rIns="91440" bIns="45720" numCol="1" anchor="t" anchorCtr="0" compatLnSpc="1"/>
            <a:lstStyle/>
            <a:p>
              <a:endParaRPr lang="zh-CN" altLang="en-US">
                <a:cs typeface="+mn-ea"/>
                <a:sym typeface="+mn-lt"/>
              </a:endParaRPr>
            </a:p>
          </p:txBody>
        </p:sp>
      </p:grpSp>
      <p:grpSp>
        <p:nvGrpSpPr>
          <p:cNvPr id="42" name="组合 41"/>
          <p:cNvGrpSpPr/>
          <p:nvPr/>
        </p:nvGrpSpPr>
        <p:grpSpPr>
          <a:xfrm rot="5400000">
            <a:off x="6501022" y="2934290"/>
            <a:ext cx="1116508" cy="1259752"/>
            <a:chOff x="4468733" y="2771468"/>
            <a:chExt cx="1487127" cy="1677919"/>
          </a:xfrm>
        </p:grpSpPr>
        <p:sp>
          <p:nvSpPr>
            <p:cNvPr id="43" name="Freeform 5"/>
            <p:cNvSpPr/>
            <p:nvPr/>
          </p:nvSpPr>
          <p:spPr bwMode="auto">
            <a:xfrm rot="5400000">
              <a:off x="4373337" y="2866864"/>
              <a:ext cx="1677919" cy="148712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CDCDC"/>
                </a:gs>
              </a:gsLst>
              <a:lin ang="2700000" scaled="0"/>
            </a:gradFill>
            <a:ln w="19050">
              <a:gradFill>
                <a:gsLst>
                  <a:gs pos="0">
                    <a:srgbClr val="ADADAD"/>
                  </a:gs>
                  <a:gs pos="66000">
                    <a:schemeClr val="bg1"/>
                  </a:gs>
                </a:gsLst>
                <a:lin ang="2700000" scaled="0"/>
              </a:gradFill>
            </a:ln>
            <a:effectLst>
              <a:outerShdw blurRad="114300" dist="38100" dir="2700000" algn="tl" rotWithShape="0">
                <a:prstClr val="black">
                  <a:alpha val="40000"/>
                </a:prstClr>
              </a:outerShdw>
            </a:effectLst>
          </p:spPr>
          <p:txBody>
            <a:bodyPr vert="horz" wrap="square" lIns="91440" tIns="45720" rIns="91440" bIns="45720" numCol="1" anchor="t" anchorCtr="0" compatLnSpc="1"/>
            <a:lstStyle/>
            <a:p>
              <a:endParaRPr lang="zh-CN" altLang="en-US">
                <a:cs typeface="+mn-ea"/>
                <a:sym typeface="+mn-lt"/>
              </a:endParaRPr>
            </a:p>
          </p:txBody>
        </p:sp>
        <p:sp>
          <p:nvSpPr>
            <p:cNvPr id="44" name="Freeform 5"/>
            <p:cNvSpPr/>
            <p:nvPr/>
          </p:nvSpPr>
          <p:spPr bwMode="auto">
            <a:xfrm rot="5400000">
              <a:off x="4600910" y="3068560"/>
              <a:ext cx="1222771" cy="108373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15875">
              <a:noFill/>
            </a:ln>
            <a:effectLst>
              <a:innerShdw blurRad="63500" dist="25400" dir="2700000">
                <a:prstClr val="black">
                  <a:alpha val="50000"/>
                </a:prstClr>
              </a:innerShdw>
            </a:effectLst>
          </p:spPr>
          <p:txBody>
            <a:bodyPr vert="horz" wrap="square" lIns="91440" tIns="45720" rIns="91440" bIns="45720" numCol="1" anchor="t" anchorCtr="0" compatLnSpc="1"/>
            <a:lstStyle/>
            <a:p>
              <a:endParaRPr lang="zh-CN" altLang="en-US">
                <a:cs typeface="+mn-ea"/>
                <a:sym typeface="+mn-lt"/>
              </a:endParaRPr>
            </a:p>
          </p:txBody>
        </p:sp>
      </p:grpSp>
      <p:grpSp>
        <p:nvGrpSpPr>
          <p:cNvPr id="45" name="组合 44"/>
          <p:cNvGrpSpPr/>
          <p:nvPr/>
        </p:nvGrpSpPr>
        <p:grpSpPr>
          <a:xfrm rot="5400000">
            <a:off x="8307833" y="2934290"/>
            <a:ext cx="1116508" cy="1259752"/>
            <a:chOff x="4468733" y="2771468"/>
            <a:chExt cx="1487127" cy="1677919"/>
          </a:xfrm>
        </p:grpSpPr>
        <p:sp>
          <p:nvSpPr>
            <p:cNvPr id="46" name="Freeform 5"/>
            <p:cNvSpPr/>
            <p:nvPr/>
          </p:nvSpPr>
          <p:spPr bwMode="auto">
            <a:xfrm rot="5400000">
              <a:off x="4373337" y="2866864"/>
              <a:ext cx="1677919" cy="1487127"/>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CDCDC"/>
                </a:gs>
              </a:gsLst>
              <a:lin ang="2700000" scaled="0"/>
            </a:gradFill>
            <a:ln w="19050">
              <a:gradFill>
                <a:gsLst>
                  <a:gs pos="0">
                    <a:srgbClr val="ADADAD"/>
                  </a:gs>
                  <a:gs pos="66000">
                    <a:schemeClr val="bg1"/>
                  </a:gs>
                </a:gsLst>
                <a:lin ang="2700000" scaled="0"/>
              </a:gradFill>
            </a:ln>
            <a:effectLst>
              <a:outerShdw blurRad="114300" dist="38100" dir="2700000" algn="tl" rotWithShape="0">
                <a:prstClr val="black">
                  <a:alpha val="40000"/>
                </a:prstClr>
              </a:outerShdw>
            </a:effectLst>
          </p:spPr>
          <p:txBody>
            <a:bodyPr vert="horz" wrap="square" lIns="91440" tIns="45720" rIns="91440" bIns="45720" numCol="1" anchor="t" anchorCtr="0" compatLnSpc="1"/>
            <a:lstStyle/>
            <a:p>
              <a:endParaRPr lang="zh-CN" altLang="en-US">
                <a:cs typeface="+mn-ea"/>
                <a:sym typeface="+mn-lt"/>
              </a:endParaRPr>
            </a:p>
          </p:txBody>
        </p:sp>
        <p:sp>
          <p:nvSpPr>
            <p:cNvPr id="47" name="Freeform 5"/>
            <p:cNvSpPr/>
            <p:nvPr/>
          </p:nvSpPr>
          <p:spPr bwMode="auto">
            <a:xfrm rot="5400000">
              <a:off x="4600910" y="3068560"/>
              <a:ext cx="1222771" cy="108373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15875">
              <a:noFill/>
            </a:ln>
            <a:effectLst>
              <a:innerShdw blurRad="63500" dist="25400" dir="2700000">
                <a:prstClr val="black">
                  <a:alpha val="50000"/>
                </a:prstClr>
              </a:innerShdw>
            </a:effectLst>
          </p:spPr>
          <p:txBody>
            <a:bodyPr vert="horz" wrap="square" lIns="91440" tIns="45720" rIns="91440" bIns="45720" numCol="1" anchor="t" anchorCtr="0" compatLnSpc="1"/>
            <a:lstStyle/>
            <a:p>
              <a:endParaRPr lang="zh-CN" altLang="en-US">
                <a:cs typeface="+mn-ea"/>
                <a:sym typeface="+mn-lt"/>
              </a:endParaRPr>
            </a:p>
          </p:txBody>
        </p:sp>
      </p:grpSp>
      <p:sp>
        <p:nvSpPr>
          <p:cNvPr id="48" name="Freeform 16"/>
          <p:cNvSpPr>
            <a:spLocks noEditPoints="1"/>
          </p:cNvSpPr>
          <p:nvPr/>
        </p:nvSpPr>
        <p:spPr bwMode="auto">
          <a:xfrm>
            <a:off x="3192076" y="3442155"/>
            <a:ext cx="420074" cy="244020"/>
          </a:xfrm>
          <a:custGeom>
            <a:avLst/>
            <a:gdLst>
              <a:gd name="T0" fmla="*/ 712 w 739"/>
              <a:gd name="T1" fmla="*/ 36 h 492"/>
              <a:gd name="T2" fmla="*/ 712 w 739"/>
              <a:gd name="T3" fmla="*/ 404 h 492"/>
              <a:gd name="T4" fmla="*/ 702 w 739"/>
              <a:gd name="T5" fmla="*/ 404 h 492"/>
              <a:gd name="T6" fmla="*/ 678 w 739"/>
              <a:gd name="T7" fmla="*/ 403 h 492"/>
              <a:gd name="T8" fmla="*/ 373 w 739"/>
              <a:gd name="T9" fmla="*/ 480 h 492"/>
              <a:gd name="T10" fmla="*/ 369 w 739"/>
              <a:gd name="T11" fmla="*/ 482 h 492"/>
              <a:gd name="T12" fmla="*/ 365 w 739"/>
              <a:gd name="T13" fmla="*/ 480 h 492"/>
              <a:gd name="T14" fmla="*/ 60 w 739"/>
              <a:gd name="T15" fmla="*/ 403 h 492"/>
              <a:gd name="T16" fmla="*/ 37 w 739"/>
              <a:gd name="T17" fmla="*/ 404 h 492"/>
              <a:gd name="T18" fmla="*/ 26 w 739"/>
              <a:gd name="T19" fmla="*/ 404 h 492"/>
              <a:gd name="T20" fmla="*/ 26 w 739"/>
              <a:gd name="T21" fmla="*/ 36 h 492"/>
              <a:gd name="T22" fmla="*/ 0 w 739"/>
              <a:gd name="T23" fmla="*/ 36 h 492"/>
              <a:gd name="T24" fmla="*/ 0 w 739"/>
              <a:gd name="T25" fmla="*/ 418 h 492"/>
              <a:gd name="T26" fmla="*/ 369 w 739"/>
              <a:gd name="T27" fmla="*/ 492 h 492"/>
              <a:gd name="T28" fmla="*/ 739 w 739"/>
              <a:gd name="T29" fmla="*/ 418 h 492"/>
              <a:gd name="T30" fmla="*/ 739 w 739"/>
              <a:gd name="T31" fmla="*/ 36 h 492"/>
              <a:gd name="T32" fmla="*/ 712 w 739"/>
              <a:gd name="T33" fmla="*/ 36 h 492"/>
              <a:gd name="T34" fmla="*/ 357 w 739"/>
              <a:gd name="T35" fmla="*/ 418 h 492"/>
              <a:gd name="T36" fmla="*/ 357 w 739"/>
              <a:gd name="T37" fmla="*/ 82 h 492"/>
              <a:gd name="T38" fmla="*/ 101 w 739"/>
              <a:gd name="T39" fmla="*/ 2 h 492"/>
              <a:gd name="T40" fmla="*/ 101 w 739"/>
              <a:gd name="T41" fmla="*/ 352 h 492"/>
              <a:gd name="T42" fmla="*/ 111 w 739"/>
              <a:gd name="T43" fmla="*/ 352 h 492"/>
              <a:gd name="T44" fmla="*/ 357 w 739"/>
              <a:gd name="T45" fmla="*/ 418 h 492"/>
              <a:gd name="T46" fmla="*/ 638 w 739"/>
              <a:gd name="T47" fmla="*/ 352 h 492"/>
              <a:gd name="T48" fmla="*/ 638 w 739"/>
              <a:gd name="T49" fmla="*/ 2 h 492"/>
              <a:gd name="T50" fmla="*/ 382 w 739"/>
              <a:gd name="T51" fmla="*/ 82 h 492"/>
              <a:gd name="T52" fmla="*/ 382 w 739"/>
              <a:gd name="T53" fmla="*/ 418 h 492"/>
              <a:gd name="T54" fmla="*/ 628 w 739"/>
              <a:gd name="T55" fmla="*/ 352 h 492"/>
              <a:gd name="T56" fmla="*/ 638 w 739"/>
              <a:gd name="T57" fmla="*/ 352 h 492"/>
              <a:gd name="T58" fmla="*/ 369 w 739"/>
              <a:gd name="T59" fmla="*/ 473 h 492"/>
              <a:gd name="T60" fmla="*/ 695 w 739"/>
              <a:gd name="T61" fmla="*/ 395 h 492"/>
              <a:gd name="T62" fmla="*/ 695 w 739"/>
              <a:gd name="T63" fmla="*/ 7 h 492"/>
              <a:gd name="T64" fmla="*/ 655 w 739"/>
              <a:gd name="T65" fmla="*/ 7 h 492"/>
              <a:gd name="T66" fmla="*/ 655 w 739"/>
              <a:gd name="T67" fmla="*/ 370 h 492"/>
              <a:gd name="T68" fmla="*/ 645 w 739"/>
              <a:gd name="T69" fmla="*/ 370 h 492"/>
              <a:gd name="T70" fmla="*/ 626 w 739"/>
              <a:gd name="T71" fmla="*/ 369 h 492"/>
              <a:gd name="T72" fmla="*/ 376 w 739"/>
              <a:gd name="T73" fmla="*/ 441 h 492"/>
              <a:gd name="T74" fmla="*/ 369 w 739"/>
              <a:gd name="T75" fmla="*/ 445 h 492"/>
              <a:gd name="T76" fmla="*/ 363 w 739"/>
              <a:gd name="T77" fmla="*/ 441 h 492"/>
              <a:gd name="T78" fmla="*/ 113 w 739"/>
              <a:gd name="T79" fmla="*/ 369 h 492"/>
              <a:gd name="T80" fmla="*/ 93 w 739"/>
              <a:gd name="T81" fmla="*/ 370 h 492"/>
              <a:gd name="T82" fmla="*/ 83 w 739"/>
              <a:gd name="T83" fmla="*/ 370 h 492"/>
              <a:gd name="T84" fmla="*/ 83 w 739"/>
              <a:gd name="T85" fmla="*/ 7 h 492"/>
              <a:gd name="T86" fmla="*/ 44 w 739"/>
              <a:gd name="T87" fmla="*/ 7 h 492"/>
              <a:gd name="T88" fmla="*/ 44 w 739"/>
              <a:gd name="T89" fmla="*/ 395 h 492"/>
              <a:gd name="T90" fmla="*/ 369 w 739"/>
              <a:gd name="T91" fmla="*/ 473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9" h="492">
                <a:moveTo>
                  <a:pt x="712" y="36"/>
                </a:moveTo>
                <a:lnTo>
                  <a:pt x="712" y="404"/>
                </a:lnTo>
                <a:lnTo>
                  <a:pt x="702" y="404"/>
                </a:lnTo>
                <a:cubicBezTo>
                  <a:pt x="694" y="404"/>
                  <a:pt x="686" y="403"/>
                  <a:pt x="678" y="403"/>
                </a:cubicBezTo>
                <a:cubicBezTo>
                  <a:pt x="576" y="403"/>
                  <a:pt x="467" y="430"/>
                  <a:pt x="373" y="480"/>
                </a:cubicBezTo>
                <a:lnTo>
                  <a:pt x="369" y="482"/>
                </a:lnTo>
                <a:lnTo>
                  <a:pt x="365" y="480"/>
                </a:lnTo>
                <a:cubicBezTo>
                  <a:pt x="271" y="430"/>
                  <a:pt x="163" y="403"/>
                  <a:pt x="60" y="403"/>
                </a:cubicBezTo>
                <a:cubicBezTo>
                  <a:pt x="52" y="403"/>
                  <a:pt x="45" y="404"/>
                  <a:pt x="37" y="404"/>
                </a:cubicBezTo>
                <a:lnTo>
                  <a:pt x="26" y="404"/>
                </a:lnTo>
                <a:lnTo>
                  <a:pt x="26" y="36"/>
                </a:lnTo>
                <a:cubicBezTo>
                  <a:pt x="17" y="36"/>
                  <a:pt x="9" y="36"/>
                  <a:pt x="0" y="36"/>
                </a:cubicBezTo>
                <a:lnTo>
                  <a:pt x="0" y="418"/>
                </a:lnTo>
                <a:cubicBezTo>
                  <a:pt x="123" y="415"/>
                  <a:pt x="254" y="442"/>
                  <a:pt x="369" y="492"/>
                </a:cubicBezTo>
                <a:cubicBezTo>
                  <a:pt x="484" y="442"/>
                  <a:pt x="616" y="415"/>
                  <a:pt x="739" y="418"/>
                </a:cubicBezTo>
                <a:lnTo>
                  <a:pt x="739" y="36"/>
                </a:lnTo>
                <a:cubicBezTo>
                  <a:pt x="730" y="36"/>
                  <a:pt x="721" y="36"/>
                  <a:pt x="712" y="36"/>
                </a:cubicBezTo>
                <a:close/>
                <a:moveTo>
                  <a:pt x="357" y="418"/>
                </a:moveTo>
                <a:lnTo>
                  <a:pt x="357" y="82"/>
                </a:lnTo>
                <a:cubicBezTo>
                  <a:pt x="277" y="28"/>
                  <a:pt x="186" y="0"/>
                  <a:pt x="101" y="2"/>
                </a:cubicBezTo>
                <a:lnTo>
                  <a:pt x="101" y="352"/>
                </a:lnTo>
                <a:cubicBezTo>
                  <a:pt x="104" y="352"/>
                  <a:pt x="107" y="352"/>
                  <a:pt x="111" y="352"/>
                </a:cubicBezTo>
                <a:cubicBezTo>
                  <a:pt x="193" y="352"/>
                  <a:pt x="280" y="375"/>
                  <a:pt x="357" y="418"/>
                </a:cubicBezTo>
                <a:close/>
                <a:moveTo>
                  <a:pt x="638" y="352"/>
                </a:moveTo>
                <a:lnTo>
                  <a:pt x="638" y="2"/>
                </a:lnTo>
                <a:cubicBezTo>
                  <a:pt x="552" y="0"/>
                  <a:pt x="461" y="28"/>
                  <a:pt x="382" y="82"/>
                </a:cubicBezTo>
                <a:lnTo>
                  <a:pt x="382" y="418"/>
                </a:lnTo>
                <a:cubicBezTo>
                  <a:pt x="459" y="375"/>
                  <a:pt x="545" y="352"/>
                  <a:pt x="628" y="352"/>
                </a:cubicBezTo>
                <a:cubicBezTo>
                  <a:pt x="631" y="352"/>
                  <a:pt x="635" y="352"/>
                  <a:pt x="638" y="352"/>
                </a:cubicBezTo>
                <a:close/>
                <a:moveTo>
                  <a:pt x="369" y="473"/>
                </a:moveTo>
                <a:cubicBezTo>
                  <a:pt x="473" y="417"/>
                  <a:pt x="590" y="391"/>
                  <a:pt x="695" y="395"/>
                </a:cubicBezTo>
                <a:lnTo>
                  <a:pt x="695" y="7"/>
                </a:lnTo>
                <a:cubicBezTo>
                  <a:pt x="682" y="6"/>
                  <a:pt x="669" y="6"/>
                  <a:pt x="655" y="7"/>
                </a:cubicBezTo>
                <a:lnTo>
                  <a:pt x="655" y="370"/>
                </a:lnTo>
                <a:lnTo>
                  <a:pt x="645" y="370"/>
                </a:lnTo>
                <a:cubicBezTo>
                  <a:pt x="639" y="369"/>
                  <a:pt x="632" y="369"/>
                  <a:pt x="626" y="369"/>
                </a:cubicBezTo>
                <a:cubicBezTo>
                  <a:pt x="542" y="369"/>
                  <a:pt x="453" y="395"/>
                  <a:pt x="376" y="441"/>
                </a:cubicBezTo>
                <a:lnTo>
                  <a:pt x="369" y="445"/>
                </a:lnTo>
                <a:lnTo>
                  <a:pt x="363" y="441"/>
                </a:lnTo>
                <a:cubicBezTo>
                  <a:pt x="286" y="395"/>
                  <a:pt x="197" y="369"/>
                  <a:pt x="113" y="369"/>
                </a:cubicBezTo>
                <a:cubicBezTo>
                  <a:pt x="106" y="369"/>
                  <a:pt x="100" y="369"/>
                  <a:pt x="93" y="370"/>
                </a:cubicBezTo>
                <a:lnTo>
                  <a:pt x="83" y="370"/>
                </a:lnTo>
                <a:lnTo>
                  <a:pt x="83" y="7"/>
                </a:lnTo>
                <a:cubicBezTo>
                  <a:pt x="70" y="6"/>
                  <a:pt x="57" y="6"/>
                  <a:pt x="44" y="7"/>
                </a:cubicBezTo>
                <a:lnTo>
                  <a:pt x="44" y="395"/>
                </a:lnTo>
                <a:cubicBezTo>
                  <a:pt x="148" y="391"/>
                  <a:pt x="265" y="417"/>
                  <a:pt x="369" y="47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53" tIns="34277" rIns="68553" bIns="34277" numCol="1" anchor="t" anchorCtr="0" compatLnSpc="1"/>
          <a:lstStyle/>
          <a:p>
            <a:endParaRPr lang="zh-CN" altLang="en-US">
              <a:cs typeface="+mn-ea"/>
              <a:sym typeface="+mn-lt"/>
            </a:endParaRPr>
          </a:p>
        </p:txBody>
      </p:sp>
      <p:sp>
        <p:nvSpPr>
          <p:cNvPr id="49" name="Freeform 9"/>
          <p:cNvSpPr>
            <a:spLocks noEditPoints="1"/>
          </p:cNvSpPr>
          <p:nvPr/>
        </p:nvSpPr>
        <p:spPr bwMode="auto">
          <a:xfrm>
            <a:off x="5077772" y="3375480"/>
            <a:ext cx="332598" cy="377370"/>
          </a:xfrm>
          <a:custGeom>
            <a:avLst/>
            <a:gdLst>
              <a:gd name="T0" fmla="*/ 402 w 630"/>
              <a:gd name="T1" fmla="*/ 89 h 711"/>
              <a:gd name="T2" fmla="*/ 313 w 630"/>
              <a:gd name="T3" fmla="*/ 178 h 711"/>
              <a:gd name="T4" fmla="*/ 223 w 630"/>
              <a:gd name="T5" fmla="*/ 178 h 711"/>
              <a:gd name="T6" fmla="*/ 134 w 630"/>
              <a:gd name="T7" fmla="*/ 89 h 711"/>
              <a:gd name="T8" fmla="*/ 223 w 630"/>
              <a:gd name="T9" fmla="*/ 0 h 711"/>
              <a:gd name="T10" fmla="*/ 313 w 630"/>
              <a:gd name="T11" fmla="*/ 0 h 711"/>
              <a:gd name="T12" fmla="*/ 402 w 630"/>
              <a:gd name="T13" fmla="*/ 89 h 711"/>
              <a:gd name="T14" fmla="*/ 445 w 630"/>
              <a:gd name="T15" fmla="*/ 89 h 711"/>
              <a:gd name="T16" fmla="*/ 446 w 630"/>
              <a:gd name="T17" fmla="*/ 109 h 711"/>
              <a:gd name="T18" fmla="*/ 335 w 630"/>
              <a:gd name="T19" fmla="*/ 221 h 711"/>
              <a:gd name="T20" fmla="*/ 201 w 630"/>
              <a:gd name="T21" fmla="*/ 221 h 711"/>
              <a:gd name="T22" fmla="*/ 90 w 630"/>
              <a:gd name="T23" fmla="*/ 109 h 711"/>
              <a:gd name="T24" fmla="*/ 92 w 630"/>
              <a:gd name="T25" fmla="*/ 89 h 711"/>
              <a:gd name="T26" fmla="*/ 0 w 630"/>
              <a:gd name="T27" fmla="*/ 198 h 711"/>
              <a:gd name="T28" fmla="*/ 0 w 630"/>
              <a:gd name="T29" fmla="*/ 600 h 711"/>
              <a:gd name="T30" fmla="*/ 112 w 630"/>
              <a:gd name="T31" fmla="*/ 711 h 711"/>
              <a:gd name="T32" fmla="*/ 409 w 630"/>
              <a:gd name="T33" fmla="*/ 711 h 711"/>
              <a:gd name="T34" fmla="*/ 288 w 630"/>
              <a:gd name="T35" fmla="*/ 528 h 711"/>
              <a:gd name="T36" fmla="*/ 487 w 630"/>
              <a:gd name="T37" fmla="*/ 328 h 711"/>
              <a:gd name="T38" fmla="*/ 536 w 630"/>
              <a:gd name="T39" fmla="*/ 335 h 711"/>
              <a:gd name="T40" fmla="*/ 536 w 630"/>
              <a:gd name="T41" fmla="*/ 198 h 711"/>
              <a:gd name="T42" fmla="*/ 445 w 630"/>
              <a:gd name="T43" fmla="*/ 89 h 711"/>
              <a:gd name="T44" fmla="*/ 251 w 630"/>
              <a:gd name="T45" fmla="*/ 446 h 711"/>
              <a:gd name="T46" fmla="*/ 251 w 630"/>
              <a:gd name="T47" fmla="*/ 446 h 711"/>
              <a:gd name="T48" fmla="*/ 112 w 630"/>
              <a:gd name="T49" fmla="*/ 446 h 711"/>
              <a:gd name="T50" fmla="*/ 90 w 630"/>
              <a:gd name="T51" fmla="*/ 423 h 711"/>
              <a:gd name="T52" fmla="*/ 112 w 630"/>
              <a:gd name="T53" fmla="*/ 401 h 711"/>
              <a:gd name="T54" fmla="*/ 251 w 630"/>
              <a:gd name="T55" fmla="*/ 401 h 711"/>
              <a:gd name="T56" fmla="*/ 274 w 630"/>
              <a:gd name="T57" fmla="*/ 423 h 711"/>
              <a:gd name="T58" fmla="*/ 251 w 630"/>
              <a:gd name="T59" fmla="*/ 446 h 711"/>
              <a:gd name="T60" fmla="*/ 296 w 630"/>
              <a:gd name="T61" fmla="*/ 356 h 711"/>
              <a:gd name="T62" fmla="*/ 296 w 630"/>
              <a:gd name="T63" fmla="*/ 356 h 711"/>
              <a:gd name="T64" fmla="*/ 112 w 630"/>
              <a:gd name="T65" fmla="*/ 356 h 711"/>
              <a:gd name="T66" fmla="*/ 90 w 630"/>
              <a:gd name="T67" fmla="*/ 334 h 711"/>
              <a:gd name="T68" fmla="*/ 112 w 630"/>
              <a:gd name="T69" fmla="*/ 312 h 711"/>
              <a:gd name="T70" fmla="*/ 296 w 630"/>
              <a:gd name="T71" fmla="*/ 312 h 711"/>
              <a:gd name="T72" fmla="*/ 318 w 630"/>
              <a:gd name="T73" fmla="*/ 334 h 711"/>
              <a:gd name="T74" fmla="*/ 296 w 630"/>
              <a:gd name="T75" fmla="*/ 356 h 711"/>
              <a:gd name="T76" fmla="*/ 524 w 630"/>
              <a:gd name="T77" fmla="*/ 390 h 711"/>
              <a:gd name="T78" fmla="*/ 488 w 630"/>
              <a:gd name="T79" fmla="*/ 385 h 711"/>
              <a:gd name="T80" fmla="*/ 346 w 630"/>
              <a:gd name="T81" fmla="*/ 527 h 711"/>
              <a:gd name="T82" fmla="*/ 458 w 630"/>
              <a:gd name="T83" fmla="*/ 666 h 711"/>
              <a:gd name="T84" fmla="*/ 488 w 630"/>
              <a:gd name="T85" fmla="*/ 669 h 711"/>
              <a:gd name="T86" fmla="*/ 630 w 630"/>
              <a:gd name="T87" fmla="*/ 527 h 711"/>
              <a:gd name="T88" fmla="*/ 524 w 630"/>
              <a:gd name="T89" fmla="*/ 390 h 711"/>
              <a:gd name="T90" fmla="*/ 569 w 630"/>
              <a:gd name="T91" fmla="*/ 507 h 711"/>
              <a:gd name="T92" fmla="*/ 569 w 630"/>
              <a:gd name="T93" fmla="*/ 507 h 711"/>
              <a:gd name="T94" fmla="*/ 524 w 630"/>
              <a:gd name="T95" fmla="*/ 552 h 711"/>
              <a:gd name="T96" fmla="*/ 488 w 630"/>
              <a:gd name="T97" fmla="*/ 588 h 711"/>
              <a:gd name="T98" fmla="*/ 448 w 630"/>
              <a:gd name="T99" fmla="*/ 588 h 711"/>
              <a:gd name="T100" fmla="*/ 408 w 630"/>
              <a:gd name="T101" fmla="*/ 547 h 711"/>
              <a:gd name="T102" fmla="*/ 408 w 630"/>
              <a:gd name="T103" fmla="*/ 507 h 711"/>
              <a:gd name="T104" fmla="*/ 448 w 630"/>
              <a:gd name="T105" fmla="*/ 507 h 711"/>
              <a:gd name="T106" fmla="*/ 468 w 630"/>
              <a:gd name="T107" fmla="*/ 527 h 711"/>
              <a:gd name="T108" fmla="*/ 524 w 630"/>
              <a:gd name="T109" fmla="*/ 472 h 711"/>
              <a:gd name="T110" fmla="*/ 528 w 630"/>
              <a:gd name="T111" fmla="*/ 467 h 711"/>
              <a:gd name="T112" fmla="*/ 569 w 630"/>
              <a:gd name="T113" fmla="*/ 467 h 711"/>
              <a:gd name="T114" fmla="*/ 569 w 630"/>
              <a:gd name="T115" fmla="*/ 507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30" h="711">
                <a:moveTo>
                  <a:pt x="402" y="89"/>
                </a:moveTo>
                <a:cubicBezTo>
                  <a:pt x="402" y="138"/>
                  <a:pt x="362" y="178"/>
                  <a:pt x="313" y="178"/>
                </a:cubicBezTo>
                <a:lnTo>
                  <a:pt x="223" y="178"/>
                </a:lnTo>
                <a:cubicBezTo>
                  <a:pt x="174" y="178"/>
                  <a:pt x="134" y="138"/>
                  <a:pt x="134" y="89"/>
                </a:cubicBezTo>
                <a:cubicBezTo>
                  <a:pt x="134" y="39"/>
                  <a:pt x="174" y="0"/>
                  <a:pt x="223" y="0"/>
                </a:cubicBezTo>
                <a:lnTo>
                  <a:pt x="313" y="0"/>
                </a:lnTo>
                <a:cubicBezTo>
                  <a:pt x="362" y="0"/>
                  <a:pt x="402" y="39"/>
                  <a:pt x="402" y="89"/>
                </a:cubicBezTo>
                <a:close/>
                <a:moveTo>
                  <a:pt x="445" y="89"/>
                </a:moveTo>
                <a:cubicBezTo>
                  <a:pt x="446" y="95"/>
                  <a:pt x="446" y="102"/>
                  <a:pt x="446" y="109"/>
                </a:cubicBezTo>
                <a:cubicBezTo>
                  <a:pt x="446" y="171"/>
                  <a:pt x="397" y="221"/>
                  <a:pt x="335" y="221"/>
                </a:cubicBezTo>
                <a:lnTo>
                  <a:pt x="201" y="221"/>
                </a:lnTo>
                <a:cubicBezTo>
                  <a:pt x="140" y="221"/>
                  <a:pt x="90" y="171"/>
                  <a:pt x="90" y="109"/>
                </a:cubicBezTo>
                <a:cubicBezTo>
                  <a:pt x="90" y="102"/>
                  <a:pt x="90" y="95"/>
                  <a:pt x="92" y="89"/>
                </a:cubicBezTo>
                <a:cubicBezTo>
                  <a:pt x="40" y="98"/>
                  <a:pt x="0" y="144"/>
                  <a:pt x="0" y="198"/>
                </a:cubicBezTo>
                <a:lnTo>
                  <a:pt x="0" y="600"/>
                </a:lnTo>
                <a:cubicBezTo>
                  <a:pt x="0" y="661"/>
                  <a:pt x="50" y="711"/>
                  <a:pt x="112" y="711"/>
                </a:cubicBezTo>
                <a:lnTo>
                  <a:pt x="409" y="711"/>
                </a:lnTo>
                <a:cubicBezTo>
                  <a:pt x="338" y="681"/>
                  <a:pt x="288" y="610"/>
                  <a:pt x="288" y="528"/>
                </a:cubicBezTo>
                <a:cubicBezTo>
                  <a:pt x="288" y="418"/>
                  <a:pt x="377" y="328"/>
                  <a:pt x="487" y="328"/>
                </a:cubicBezTo>
                <a:cubicBezTo>
                  <a:pt x="504" y="328"/>
                  <a:pt x="520" y="331"/>
                  <a:pt x="536" y="335"/>
                </a:cubicBezTo>
                <a:lnTo>
                  <a:pt x="536" y="198"/>
                </a:lnTo>
                <a:cubicBezTo>
                  <a:pt x="536" y="144"/>
                  <a:pt x="496" y="98"/>
                  <a:pt x="445" y="89"/>
                </a:cubicBezTo>
                <a:close/>
                <a:moveTo>
                  <a:pt x="251" y="446"/>
                </a:moveTo>
                <a:lnTo>
                  <a:pt x="251" y="446"/>
                </a:lnTo>
                <a:lnTo>
                  <a:pt x="112" y="446"/>
                </a:lnTo>
                <a:cubicBezTo>
                  <a:pt x="100" y="446"/>
                  <a:pt x="90" y="436"/>
                  <a:pt x="90" y="423"/>
                </a:cubicBezTo>
                <a:cubicBezTo>
                  <a:pt x="90" y="411"/>
                  <a:pt x="100" y="401"/>
                  <a:pt x="112" y="401"/>
                </a:cubicBezTo>
                <a:lnTo>
                  <a:pt x="251" y="401"/>
                </a:lnTo>
                <a:cubicBezTo>
                  <a:pt x="264" y="401"/>
                  <a:pt x="274" y="411"/>
                  <a:pt x="274" y="423"/>
                </a:cubicBezTo>
                <a:cubicBezTo>
                  <a:pt x="274" y="436"/>
                  <a:pt x="264" y="446"/>
                  <a:pt x="251" y="446"/>
                </a:cubicBezTo>
                <a:close/>
                <a:moveTo>
                  <a:pt x="296" y="356"/>
                </a:moveTo>
                <a:lnTo>
                  <a:pt x="296" y="356"/>
                </a:lnTo>
                <a:lnTo>
                  <a:pt x="112" y="356"/>
                </a:lnTo>
                <a:cubicBezTo>
                  <a:pt x="100" y="356"/>
                  <a:pt x="90" y="346"/>
                  <a:pt x="90" y="334"/>
                </a:cubicBezTo>
                <a:cubicBezTo>
                  <a:pt x="90" y="322"/>
                  <a:pt x="100" y="312"/>
                  <a:pt x="112" y="312"/>
                </a:cubicBezTo>
                <a:lnTo>
                  <a:pt x="296" y="312"/>
                </a:lnTo>
                <a:cubicBezTo>
                  <a:pt x="308" y="312"/>
                  <a:pt x="318" y="322"/>
                  <a:pt x="318" y="334"/>
                </a:cubicBezTo>
                <a:cubicBezTo>
                  <a:pt x="318" y="346"/>
                  <a:pt x="308" y="356"/>
                  <a:pt x="296" y="356"/>
                </a:cubicBezTo>
                <a:close/>
                <a:moveTo>
                  <a:pt x="524" y="390"/>
                </a:moveTo>
                <a:cubicBezTo>
                  <a:pt x="512" y="387"/>
                  <a:pt x="501" y="385"/>
                  <a:pt x="488" y="385"/>
                </a:cubicBezTo>
                <a:cubicBezTo>
                  <a:pt x="410" y="385"/>
                  <a:pt x="346" y="449"/>
                  <a:pt x="346" y="527"/>
                </a:cubicBezTo>
                <a:cubicBezTo>
                  <a:pt x="346" y="596"/>
                  <a:pt x="394" y="652"/>
                  <a:pt x="458" y="666"/>
                </a:cubicBezTo>
                <a:cubicBezTo>
                  <a:pt x="468" y="668"/>
                  <a:pt x="478" y="669"/>
                  <a:pt x="488" y="669"/>
                </a:cubicBezTo>
                <a:cubicBezTo>
                  <a:pt x="567" y="669"/>
                  <a:pt x="630" y="606"/>
                  <a:pt x="630" y="527"/>
                </a:cubicBezTo>
                <a:cubicBezTo>
                  <a:pt x="630" y="461"/>
                  <a:pt x="585" y="405"/>
                  <a:pt x="524" y="390"/>
                </a:cubicBezTo>
                <a:close/>
                <a:moveTo>
                  <a:pt x="569" y="507"/>
                </a:moveTo>
                <a:lnTo>
                  <a:pt x="569" y="507"/>
                </a:lnTo>
                <a:lnTo>
                  <a:pt x="524" y="552"/>
                </a:lnTo>
                <a:lnTo>
                  <a:pt x="488" y="588"/>
                </a:lnTo>
                <a:cubicBezTo>
                  <a:pt x="477" y="599"/>
                  <a:pt x="459" y="599"/>
                  <a:pt x="448" y="588"/>
                </a:cubicBezTo>
                <a:lnTo>
                  <a:pt x="408" y="547"/>
                </a:lnTo>
                <a:cubicBezTo>
                  <a:pt x="397" y="536"/>
                  <a:pt x="397" y="518"/>
                  <a:pt x="408" y="507"/>
                </a:cubicBezTo>
                <a:cubicBezTo>
                  <a:pt x="419" y="496"/>
                  <a:pt x="437" y="496"/>
                  <a:pt x="448" y="507"/>
                </a:cubicBezTo>
                <a:lnTo>
                  <a:pt x="468" y="527"/>
                </a:lnTo>
                <a:lnTo>
                  <a:pt x="524" y="472"/>
                </a:lnTo>
                <a:lnTo>
                  <a:pt x="528" y="467"/>
                </a:lnTo>
                <a:cubicBezTo>
                  <a:pt x="540" y="456"/>
                  <a:pt x="558" y="456"/>
                  <a:pt x="569" y="467"/>
                </a:cubicBezTo>
                <a:cubicBezTo>
                  <a:pt x="580" y="478"/>
                  <a:pt x="580" y="496"/>
                  <a:pt x="569" y="50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53" tIns="34277" rIns="68553" bIns="34277" numCol="1" anchor="t" anchorCtr="0" compatLnSpc="1"/>
          <a:lstStyle/>
          <a:p>
            <a:endParaRPr lang="zh-CN" altLang="en-US">
              <a:cs typeface="+mn-ea"/>
              <a:sym typeface="+mn-lt"/>
            </a:endParaRPr>
          </a:p>
        </p:txBody>
      </p:sp>
      <p:sp>
        <p:nvSpPr>
          <p:cNvPr id="50" name="Freeform 10"/>
          <p:cNvSpPr>
            <a:spLocks noEditPoints="1"/>
          </p:cNvSpPr>
          <p:nvPr/>
        </p:nvSpPr>
        <p:spPr bwMode="auto">
          <a:xfrm>
            <a:off x="6893839" y="3368873"/>
            <a:ext cx="330874" cy="354650"/>
          </a:xfrm>
          <a:custGeom>
            <a:avLst/>
            <a:gdLst>
              <a:gd name="T0" fmla="*/ 255 w 674"/>
              <a:gd name="T1" fmla="*/ 448 h 720"/>
              <a:gd name="T2" fmla="*/ 243 w 674"/>
              <a:gd name="T3" fmla="*/ 407 h 720"/>
              <a:gd name="T4" fmla="*/ 295 w 674"/>
              <a:gd name="T5" fmla="*/ 196 h 720"/>
              <a:gd name="T6" fmla="*/ 350 w 674"/>
              <a:gd name="T7" fmla="*/ 367 h 720"/>
              <a:gd name="T8" fmla="*/ 418 w 674"/>
              <a:gd name="T9" fmla="*/ 169 h 720"/>
              <a:gd name="T10" fmla="*/ 267 w 674"/>
              <a:gd name="T11" fmla="*/ 336 h 720"/>
              <a:gd name="T12" fmla="*/ 254 w 674"/>
              <a:gd name="T13" fmla="*/ 358 h 720"/>
              <a:gd name="T14" fmla="*/ 346 w 674"/>
              <a:gd name="T15" fmla="*/ 412 h 720"/>
              <a:gd name="T16" fmla="*/ 445 w 674"/>
              <a:gd name="T17" fmla="*/ 144 h 720"/>
              <a:gd name="T18" fmla="*/ 449 w 674"/>
              <a:gd name="T19" fmla="*/ 91 h 720"/>
              <a:gd name="T20" fmla="*/ 445 w 674"/>
              <a:gd name="T21" fmla="*/ 144 h 720"/>
              <a:gd name="T22" fmla="*/ 526 w 674"/>
              <a:gd name="T23" fmla="*/ 170 h 720"/>
              <a:gd name="T24" fmla="*/ 474 w 674"/>
              <a:gd name="T25" fmla="*/ 174 h 720"/>
              <a:gd name="T26" fmla="*/ 385 w 674"/>
              <a:gd name="T27" fmla="*/ 121 h 720"/>
              <a:gd name="T28" fmla="*/ 363 w 674"/>
              <a:gd name="T29" fmla="*/ 73 h 720"/>
              <a:gd name="T30" fmla="*/ 385 w 674"/>
              <a:gd name="T31" fmla="*/ 121 h 720"/>
              <a:gd name="T32" fmla="*/ 298 w 674"/>
              <a:gd name="T33" fmla="*/ 90 h 720"/>
              <a:gd name="T34" fmla="*/ 302 w 674"/>
              <a:gd name="T35" fmla="*/ 142 h 720"/>
              <a:gd name="T36" fmla="*/ 496 w 674"/>
              <a:gd name="T37" fmla="*/ 257 h 720"/>
              <a:gd name="T38" fmla="*/ 543 w 674"/>
              <a:gd name="T39" fmla="*/ 235 h 720"/>
              <a:gd name="T40" fmla="*/ 496 w 674"/>
              <a:gd name="T41" fmla="*/ 257 h 720"/>
              <a:gd name="T42" fmla="*/ 248 w 674"/>
              <a:gd name="T43" fmla="*/ 368 h 720"/>
              <a:gd name="T44" fmla="*/ 235 w 674"/>
              <a:gd name="T45" fmla="*/ 391 h 720"/>
              <a:gd name="T46" fmla="*/ 328 w 674"/>
              <a:gd name="T47" fmla="*/ 445 h 720"/>
              <a:gd name="T48" fmla="*/ 246 w 674"/>
              <a:gd name="T49" fmla="*/ 720 h 720"/>
              <a:gd name="T50" fmla="*/ 263 w 674"/>
              <a:gd name="T51" fmla="*/ 42 h 720"/>
              <a:gd name="T52" fmla="*/ 642 w 674"/>
              <a:gd name="T53" fmla="*/ 204 h 720"/>
              <a:gd name="T54" fmla="*/ 648 w 674"/>
              <a:gd name="T55" fmla="*/ 313 h 720"/>
              <a:gd name="T56" fmla="*/ 667 w 674"/>
              <a:gd name="T57" fmla="*/ 450 h 720"/>
              <a:gd name="T58" fmla="*/ 643 w 674"/>
              <a:gd name="T59" fmla="*/ 566 h 720"/>
              <a:gd name="T60" fmla="*/ 504 w 674"/>
              <a:gd name="T61" fmla="*/ 598 h 720"/>
              <a:gd name="T62" fmla="*/ 246 w 674"/>
              <a:gd name="T63" fmla="*/ 720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4" h="720">
                <a:moveTo>
                  <a:pt x="243" y="407"/>
                </a:moveTo>
                <a:cubicBezTo>
                  <a:pt x="236" y="421"/>
                  <a:pt x="241" y="439"/>
                  <a:pt x="255" y="448"/>
                </a:cubicBezTo>
                <a:cubicBezTo>
                  <a:pt x="267" y="455"/>
                  <a:pt x="282" y="453"/>
                  <a:pt x="292" y="444"/>
                </a:cubicBezTo>
                <a:lnTo>
                  <a:pt x="243" y="407"/>
                </a:lnTo>
                <a:close/>
                <a:moveTo>
                  <a:pt x="418" y="169"/>
                </a:moveTo>
                <a:cubicBezTo>
                  <a:pt x="373" y="143"/>
                  <a:pt x="318" y="155"/>
                  <a:pt x="295" y="196"/>
                </a:cubicBezTo>
                <a:cubicBezTo>
                  <a:pt x="270" y="238"/>
                  <a:pt x="302" y="284"/>
                  <a:pt x="280" y="327"/>
                </a:cubicBezTo>
                <a:lnTo>
                  <a:pt x="350" y="367"/>
                </a:lnTo>
                <a:cubicBezTo>
                  <a:pt x="376" y="327"/>
                  <a:pt x="432" y="331"/>
                  <a:pt x="456" y="289"/>
                </a:cubicBezTo>
                <a:cubicBezTo>
                  <a:pt x="480" y="249"/>
                  <a:pt x="462" y="195"/>
                  <a:pt x="418" y="169"/>
                </a:cubicBezTo>
                <a:close/>
                <a:moveTo>
                  <a:pt x="342" y="393"/>
                </a:moveTo>
                <a:lnTo>
                  <a:pt x="267" y="336"/>
                </a:lnTo>
                <a:cubicBezTo>
                  <a:pt x="261" y="331"/>
                  <a:pt x="253" y="333"/>
                  <a:pt x="250" y="339"/>
                </a:cubicBezTo>
                <a:cubicBezTo>
                  <a:pt x="246" y="345"/>
                  <a:pt x="248" y="354"/>
                  <a:pt x="254" y="358"/>
                </a:cubicBezTo>
                <a:lnTo>
                  <a:pt x="329" y="416"/>
                </a:lnTo>
                <a:cubicBezTo>
                  <a:pt x="335" y="420"/>
                  <a:pt x="343" y="418"/>
                  <a:pt x="346" y="412"/>
                </a:cubicBezTo>
                <a:cubicBezTo>
                  <a:pt x="350" y="406"/>
                  <a:pt x="348" y="397"/>
                  <a:pt x="342" y="393"/>
                </a:cubicBezTo>
                <a:close/>
                <a:moveTo>
                  <a:pt x="445" y="144"/>
                </a:moveTo>
                <a:lnTo>
                  <a:pt x="468" y="102"/>
                </a:lnTo>
                <a:lnTo>
                  <a:pt x="449" y="91"/>
                </a:lnTo>
                <a:lnTo>
                  <a:pt x="426" y="133"/>
                </a:lnTo>
                <a:lnTo>
                  <a:pt x="445" y="144"/>
                </a:lnTo>
                <a:close/>
                <a:moveTo>
                  <a:pt x="485" y="193"/>
                </a:moveTo>
                <a:lnTo>
                  <a:pt x="526" y="170"/>
                </a:lnTo>
                <a:lnTo>
                  <a:pt x="515" y="150"/>
                </a:lnTo>
                <a:lnTo>
                  <a:pt x="474" y="174"/>
                </a:lnTo>
                <a:lnTo>
                  <a:pt x="485" y="193"/>
                </a:lnTo>
                <a:close/>
                <a:moveTo>
                  <a:pt x="385" y="121"/>
                </a:moveTo>
                <a:lnTo>
                  <a:pt x="385" y="73"/>
                </a:lnTo>
                <a:lnTo>
                  <a:pt x="363" y="73"/>
                </a:lnTo>
                <a:lnTo>
                  <a:pt x="363" y="121"/>
                </a:lnTo>
                <a:lnTo>
                  <a:pt x="385" y="121"/>
                </a:lnTo>
                <a:close/>
                <a:moveTo>
                  <a:pt x="321" y="131"/>
                </a:moveTo>
                <a:lnTo>
                  <a:pt x="298" y="90"/>
                </a:lnTo>
                <a:lnTo>
                  <a:pt x="278" y="101"/>
                </a:lnTo>
                <a:lnTo>
                  <a:pt x="302" y="142"/>
                </a:lnTo>
                <a:lnTo>
                  <a:pt x="321" y="131"/>
                </a:lnTo>
                <a:close/>
                <a:moveTo>
                  <a:pt x="496" y="257"/>
                </a:moveTo>
                <a:lnTo>
                  <a:pt x="543" y="257"/>
                </a:lnTo>
                <a:lnTo>
                  <a:pt x="543" y="235"/>
                </a:lnTo>
                <a:lnTo>
                  <a:pt x="496" y="235"/>
                </a:lnTo>
                <a:lnTo>
                  <a:pt x="496" y="257"/>
                </a:lnTo>
                <a:close/>
                <a:moveTo>
                  <a:pt x="324" y="426"/>
                </a:moveTo>
                <a:lnTo>
                  <a:pt x="248" y="368"/>
                </a:lnTo>
                <a:cubicBezTo>
                  <a:pt x="242" y="364"/>
                  <a:pt x="235" y="365"/>
                  <a:pt x="231" y="372"/>
                </a:cubicBezTo>
                <a:cubicBezTo>
                  <a:pt x="227" y="378"/>
                  <a:pt x="229" y="386"/>
                  <a:pt x="235" y="391"/>
                </a:cubicBezTo>
                <a:lnTo>
                  <a:pt x="311" y="448"/>
                </a:lnTo>
                <a:cubicBezTo>
                  <a:pt x="316" y="453"/>
                  <a:pt x="324" y="451"/>
                  <a:pt x="328" y="445"/>
                </a:cubicBezTo>
                <a:cubicBezTo>
                  <a:pt x="331" y="439"/>
                  <a:pt x="329" y="430"/>
                  <a:pt x="324" y="426"/>
                </a:cubicBezTo>
                <a:close/>
                <a:moveTo>
                  <a:pt x="246" y="720"/>
                </a:moveTo>
                <a:cubicBezTo>
                  <a:pt x="254" y="663"/>
                  <a:pt x="254" y="603"/>
                  <a:pt x="239" y="550"/>
                </a:cubicBezTo>
                <a:cubicBezTo>
                  <a:pt x="0" y="415"/>
                  <a:pt x="62" y="105"/>
                  <a:pt x="263" y="42"/>
                </a:cubicBezTo>
                <a:cubicBezTo>
                  <a:pt x="369" y="0"/>
                  <a:pt x="513" y="25"/>
                  <a:pt x="606" y="119"/>
                </a:cubicBezTo>
                <a:cubicBezTo>
                  <a:pt x="674" y="187"/>
                  <a:pt x="642" y="204"/>
                  <a:pt x="642" y="204"/>
                </a:cubicBezTo>
                <a:lnTo>
                  <a:pt x="627" y="213"/>
                </a:lnTo>
                <a:cubicBezTo>
                  <a:pt x="635" y="245"/>
                  <a:pt x="650" y="305"/>
                  <a:pt x="648" y="313"/>
                </a:cubicBezTo>
                <a:cubicBezTo>
                  <a:pt x="645" y="324"/>
                  <a:pt x="633" y="336"/>
                  <a:pt x="633" y="336"/>
                </a:cubicBezTo>
                <a:lnTo>
                  <a:pt x="667" y="450"/>
                </a:lnTo>
                <a:lnTo>
                  <a:pt x="636" y="462"/>
                </a:lnTo>
                <a:cubicBezTo>
                  <a:pt x="643" y="499"/>
                  <a:pt x="647" y="530"/>
                  <a:pt x="643" y="566"/>
                </a:cubicBezTo>
                <a:cubicBezTo>
                  <a:pt x="643" y="572"/>
                  <a:pt x="622" y="590"/>
                  <a:pt x="606" y="591"/>
                </a:cubicBezTo>
                <a:lnTo>
                  <a:pt x="504" y="598"/>
                </a:lnTo>
                <a:lnTo>
                  <a:pt x="510" y="720"/>
                </a:lnTo>
                <a:lnTo>
                  <a:pt x="246" y="72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53" tIns="34277" rIns="68553" bIns="34277" numCol="1" anchor="t" anchorCtr="0" compatLnSpc="1"/>
          <a:lstStyle/>
          <a:p>
            <a:endParaRPr lang="zh-CN" altLang="en-US">
              <a:cs typeface="+mn-ea"/>
              <a:sym typeface="+mn-lt"/>
            </a:endParaRPr>
          </a:p>
        </p:txBody>
      </p:sp>
      <p:sp>
        <p:nvSpPr>
          <p:cNvPr id="51" name="Freeform 13"/>
          <p:cNvSpPr>
            <a:spLocks noEditPoints="1"/>
          </p:cNvSpPr>
          <p:nvPr/>
        </p:nvSpPr>
        <p:spPr bwMode="auto">
          <a:xfrm>
            <a:off x="8697709" y="3382990"/>
            <a:ext cx="336754" cy="362350"/>
          </a:xfrm>
          <a:custGeom>
            <a:avLst/>
            <a:gdLst>
              <a:gd name="T0" fmla="*/ 255 w 847"/>
              <a:gd name="T1" fmla="*/ 138 h 903"/>
              <a:gd name="T2" fmla="*/ 555 w 847"/>
              <a:gd name="T3" fmla="*/ 100 h 903"/>
              <a:gd name="T4" fmla="*/ 448 w 847"/>
              <a:gd name="T5" fmla="*/ 61 h 903"/>
              <a:gd name="T6" fmla="*/ 324 w 847"/>
              <a:gd name="T7" fmla="*/ 61 h 903"/>
              <a:gd name="T8" fmla="*/ 217 w 847"/>
              <a:gd name="T9" fmla="*/ 100 h 903"/>
              <a:gd name="T10" fmla="*/ 697 w 847"/>
              <a:gd name="T11" fmla="*/ 782 h 903"/>
              <a:gd name="T12" fmla="*/ 709 w 847"/>
              <a:gd name="T13" fmla="*/ 755 h 903"/>
              <a:gd name="T14" fmla="*/ 660 w 847"/>
              <a:gd name="T15" fmla="*/ 586 h 903"/>
              <a:gd name="T16" fmla="*/ 629 w 847"/>
              <a:gd name="T17" fmla="*/ 586 h 903"/>
              <a:gd name="T18" fmla="*/ 629 w 847"/>
              <a:gd name="T19" fmla="*/ 716 h 903"/>
              <a:gd name="T20" fmla="*/ 630 w 847"/>
              <a:gd name="T21" fmla="*/ 719 h 903"/>
              <a:gd name="T22" fmla="*/ 631 w 847"/>
              <a:gd name="T23" fmla="*/ 722 h 903"/>
              <a:gd name="T24" fmla="*/ 633 w 847"/>
              <a:gd name="T25" fmla="*/ 724 h 903"/>
              <a:gd name="T26" fmla="*/ 807 w 847"/>
              <a:gd name="T27" fmla="*/ 596 h 903"/>
              <a:gd name="T28" fmla="*/ 644 w 847"/>
              <a:gd name="T29" fmla="*/ 510 h 903"/>
              <a:gd name="T30" fmla="*/ 607 w 847"/>
              <a:gd name="T31" fmla="*/ 899 h 903"/>
              <a:gd name="T32" fmla="*/ 837 w 847"/>
              <a:gd name="T33" fmla="*/ 743 h 903"/>
              <a:gd name="T34" fmla="*/ 808 w 847"/>
              <a:gd name="T35" fmla="*/ 737 h 903"/>
              <a:gd name="T36" fmla="*/ 645 w 847"/>
              <a:gd name="T37" fmla="*/ 872 h 903"/>
              <a:gd name="T38" fmla="*/ 481 w 847"/>
              <a:gd name="T39" fmla="*/ 675 h 903"/>
              <a:gd name="T40" fmla="*/ 676 w 847"/>
              <a:gd name="T41" fmla="*/ 543 h 903"/>
              <a:gd name="T42" fmla="*/ 808 w 847"/>
              <a:gd name="T43" fmla="*/ 737 h 903"/>
              <a:gd name="T44" fmla="*/ 284 w 847"/>
              <a:gd name="T45" fmla="*/ 736 h 903"/>
              <a:gd name="T46" fmla="*/ 485 w 847"/>
              <a:gd name="T47" fmla="*/ 536 h 903"/>
              <a:gd name="T48" fmla="*/ 526 w 847"/>
              <a:gd name="T49" fmla="*/ 505 h 903"/>
              <a:gd name="T50" fmla="*/ 732 w 847"/>
              <a:gd name="T51" fmla="*/ 306 h 903"/>
              <a:gd name="T52" fmla="*/ 740 w 847"/>
              <a:gd name="T53" fmla="*/ 494 h 903"/>
              <a:gd name="T54" fmla="*/ 772 w 847"/>
              <a:gd name="T55" fmla="*/ 505 h 903"/>
              <a:gd name="T56" fmla="*/ 772 w 847"/>
              <a:gd name="T57" fmla="*/ 208 h 903"/>
              <a:gd name="T58" fmla="*/ 40 w 847"/>
              <a:gd name="T59" fmla="*/ 167 h 903"/>
              <a:gd name="T60" fmla="*/ 0 w 847"/>
              <a:gd name="T61" fmla="*/ 314 h 903"/>
              <a:gd name="T62" fmla="*/ 0 w 847"/>
              <a:gd name="T63" fmla="*/ 536 h 903"/>
              <a:gd name="T64" fmla="*/ 0 w 847"/>
              <a:gd name="T65" fmla="*/ 751 h 903"/>
              <a:gd name="T66" fmla="*/ 427 w 847"/>
              <a:gd name="T67" fmla="*/ 791 h 903"/>
              <a:gd name="T68" fmla="*/ 32 w 847"/>
              <a:gd name="T69" fmla="*/ 314 h 903"/>
              <a:gd name="T70" fmla="*/ 40 w 847"/>
              <a:gd name="T71" fmla="*/ 306 h 903"/>
              <a:gd name="T72" fmla="*/ 252 w 847"/>
              <a:gd name="T73" fmla="*/ 505 h 903"/>
              <a:gd name="T74" fmla="*/ 32 w 847"/>
              <a:gd name="T75" fmla="*/ 314 h 903"/>
              <a:gd name="T76" fmla="*/ 252 w 847"/>
              <a:gd name="T77" fmla="*/ 536 h 903"/>
              <a:gd name="T78" fmla="*/ 40 w 847"/>
              <a:gd name="T79" fmla="*/ 736 h 903"/>
              <a:gd name="T80" fmla="*/ 32 w 847"/>
              <a:gd name="T81" fmla="*/ 536 h 903"/>
              <a:gd name="T82" fmla="*/ 284 w 847"/>
              <a:gd name="T83" fmla="*/ 505 h 903"/>
              <a:gd name="T84" fmla="*/ 284 w 847"/>
              <a:gd name="T85" fmla="*/ 306 h 903"/>
              <a:gd name="T86" fmla="*/ 495 w 847"/>
              <a:gd name="T87" fmla="*/ 505 h 903"/>
              <a:gd name="T88" fmla="*/ 511 w 847"/>
              <a:gd name="T89" fmla="*/ 207 h 903"/>
              <a:gd name="T90" fmla="*/ 538 w 847"/>
              <a:gd name="T91" fmla="*/ 235 h 903"/>
              <a:gd name="T92" fmla="*/ 483 w 847"/>
              <a:gd name="T93" fmla="*/ 235 h 903"/>
              <a:gd name="T94" fmla="*/ 268 w 847"/>
              <a:gd name="T95" fmla="*/ 207 h 903"/>
              <a:gd name="T96" fmla="*/ 295 w 847"/>
              <a:gd name="T97" fmla="*/ 235 h 903"/>
              <a:gd name="T98" fmla="*/ 241 w 847"/>
              <a:gd name="T99" fmla="*/ 235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47" h="903">
                <a:moveTo>
                  <a:pt x="217" y="100"/>
                </a:moveTo>
                <a:cubicBezTo>
                  <a:pt x="217" y="121"/>
                  <a:pt x="234" y="138"/>
                  <a:pt x="255" y="138"/>
                </a:cubicBezTo>
                <a:lnTo>
                  <a:pt x="517" y="138"/>
                </a:lnTo>
                <a:cubicBezTo>
                  <a:pt x="538" y="138"/>
                  <a:pt x="555" y="121"/>
                  <a:pt x="555" y="100"/>
                </a:cubicBezTo>
                <a:cubicBezTo>
                  <a:pt x="555" y="79"/>
                  <a:pt x="538" y="61"/>
                  <a:pt x="517" y="61"/>
                </a:cubicBezTo>
                <a:lnTo>
                  <a:pt x="448" y="61"/>
                </a:lnTo>
                <a:cubicBezTo>
                  <a:pt x="448" y="27"/>
                  <a:pt x="420" y="0"/>
                  <a:pt x="386" y="0"/>
                </a:cubicBezTo>
                <a:cubicBezTo>
                  <a:pt x="352" y="0"/>
                  <a:pt x="324" y="27"/>
                  <a:pt x="324" y="61"/>
                </a:cubicBezTo>
                <a:lnTo>
                  <a:pt x="255" y="61"/>
                </a:lnTo>
                <a:cubicBezTo>
                  <a:pt x="234" y="61"/>
                  <a:pt x="217" y="79"/>
                  <a:pt x="217" y="100"/>
                </a:cubicBezTo>
                <a:close/>
                <a:moveTo>
                  <a:pt x="686" y="777"/>
                </a:moveTo>
                <a:cubicBezTo>
                  <a:pt x="689" y="780"/>
                  <a:pt x="693" y="782"/>
                  <a:pt x="697" y="782"/>
                </a:cubicBezTo>
                <a:cubicBezTo>
                  <a:pt x="702" y="782"/>
                  <a:pt x="706" y="780"/>
                  <a:pt x="709" y="777"/>
                </a:cubicBezTo>
                <a:cubicBezTo>
                  <a:pt x="715" y="771"/>
                  <a:pt x="715" y="761"/>
                  <a:pt x="709" y="755"/>
                </a:cubicBezTo>
                <a:lnTo>
                  <a:pt x="660" y="706"/>
                </a:lnTo>
                <a:lnTo>
                  <a:pt x="660" y="586"/>
                </a:lnTo>
                <a:cubicBezTo>
                  <a:pt x="660" y="577"/>
                  <a:pt x="653" y="570"/>
                  <a:pt x="644" y="570"/>
                </a:cubicBezTo>
                <a:cubicBezTo>
                  <a:pt x="636" y="570"/>
                  <a:pt x="629" y="577"/>
                  <a:pt x="629" y="586"/>
                </a:cubicBezTo>
                <a:lnTo>
                  <a:pt x="629" y="713"/>
                </a:lnTo>
                <a:cubicBezTo>
                  <a:pt x="629" y="714"/>
                  <a:pt x="629" y="715"/>
                  <a:pt x="629" y="716"/>
                </a:cubicBezTo>
                <a:cubicBezTo>
                  <a:pt x="629" y="716"/>
                  <a:pt x="629" y="717"/>
                  <a:pt x="629" y="717"/>
                </a:cubicBezTo>
                <a:cubicBezTo>
                  <a:pt x="629" y="718"/>
                  <a:pt x="630" y="718"/>
                  <a:pt x="630" y="719"/>
                </a:cubicBezTo>
                <a:cubicBezTo>
                  <a:pt x="630" y="719"/>
                  <a:pt x="630" y="720"/>
                  <a:pt x="631" y="720"/>
                </a:cubicBezTo>
                <a:cubicBezTo>
                  <a:pt x="631" y="721"/>
                  <a:pt x="631" y="721"/>
                  <a:pt x="631" y="722"/>
                </a:cubicBezTo>
                <a:cubicBezTo>
                  <a:pt x="632" y="722"/>
                  <a:pt x="632" y="723"/>
                  <a:pt x="633" y="724"/>
                </a:cubicBezTo>
                <a:cubicBezTo>
                  <a:pt x="633" y="724"/>
                  <a:pt x="633" y="724"/>
                  <a:pt x="633" y="724"/>
                </a:cubicBezTo>
                <a:lnTo>
                  <a:pt x="686" y="777"/>
                </a:lnTo>
                <a:close/>
                <a:moveTo>
                  <a:pt x="807" y="596"/>
                </a:moveTo>
                <a:cubicBezTo>
                  <a:pt x="777" y="552"/>
                  <a:pt x="733" y="523"/>
                  <a:pt x="681" y="513"/>
                </a:cubicBezTo>
                <a:cubicBezTo>
                  <a:pt x="669" y="511"/>
                  <a:pt x="657" y="510"/>
                  <a:pt x="644" y="510"/>
                </a:cubicBezTo>
                <a:cubicBezTo>
                  <a:pt x="550" y="510"/>
                  <a:pt x="469" y="577"/>
                  <a:pt x="451" y="669"/>
                </a:cubicBezTo>
                <a:cubicBezTo>
                  <a:pt x="431" y="776"/>
                  <a:pt x="501" y="879"/>
                  <a:pt x="607" y="899"/>
                </a:cubicBezTo>
                <a:cubicBezTo>
                  <a:pt x="620" y="902"/>
                  <a:pt x="632" y="903"/>
                  <a:pt x="645" y="903"/>
                </a:cubicBezTo>
                <a:cubicBezTo>
                  <a:pt x="739" y="903"/>
                  <a:pt x="820" y="836"/>
                  <a:pt x="837" y="743"/>
                </a:cubicBezTo>
                <a:cubicBezTo>
                  <a:pt x="847" y="692"/>
                  <a:pt x="836" y="639"/>
                  <a:pt x="807" y="596"/>
                </a:cubicBezTo>
                <a:close/>
                <a:moveTo>
                  <a:pt x="808" y="737"/>
                </a:moveTo>
                <a:lnTo>
                  <a:pt x="808" y="737"/>
                </a:lnTo>
                <a:cubicBezTo>
                  <a:pt x="793" y="816"/>
                  <a:pt x="724" y="872"/>
                  <a:pt x="645" y="872"/>
                </a:cubicBezTo>
                <a:cubicBezTo>
                  <a:pt x="634" y="872"/>
                  <a:pt x="624" y="871"/>
                  <a:pt x="613" y="869"/>
                </a:cubicBezTo>
                <a:cubicBezTo>
                  <a:pt x="523" y="852"/>
                  <a:pt x="464" y="765"/>
                  <a:pt x="481" y="675"/>
                </a:cubicBezTo>
                <a:cubicBezTo>
                  <a:pt x="496" y="597"/>
                  <a:pt x="565" y="540"/>
                  <a:pt x="644" y="540"/>
                </a:cubicBezTo>
                <a:cubicBezTo>
                  <a:pt x="655" y="540"/>
                  <a:pt x="665" y="541"/>
                  <a:pt x="676" y="543"/>
                </a:cubicBezTo>
                <a:cubicBezTo>
                  <a:pt x="719" y="551"/>
                  <a:pt x="757" y="576"/>
                  <a:pt x="782" y="613"/>
                </a:cubicBezTo>
                <a:cubicBezTo>
                  <a:pt x="807" y="650"/>
                  <a:pt x="816" y="694"/>
                  <a:pt x="808" y="737"/>
                </a:cubicBezTo>
                <a:close/>
                <a:moveTo>
                  <a:pt x="413" y="736"/>
                </a:moveTo>
                <a:lnTo>
                  <a:pt x="284" y="736"/>
                </a:lnTo>
                <a:lnTo>
                  <a:pt x="284" y="536"/>
                </a:lnTo>
                <a:lnTo>
                  <a:pt x="485" y="536"/>
                </a:lnTo>
                <a:cubicBezTo>
                  <a:pt x="497" y="524"/>
                  <a:pt x="512" y="514"/>
                  <a:pt x="527" y="505"/>
                </a:cubicBezTo>
                <a:lnTo>
                  <a:pt x="526" y="505"/>
                </a:lnTo>
                <a:lnTo>
                  <a:pt x="526" y="306"/>
                </a:lnTo>
                <a:lnTo>
                  <a:pt x="732" y="306"/>
                </a:lnTo>
                <a:cubicBezTo>
                  <a:pt x="736" y="306"/>
                  <a:pt x="740" y="309"/>
                  <a:pt x="740" y="314"/>
                </a:cubicBezTo>
                <a:lnTo>
                  <a:pt x="740" y="494"/>
                </a:lnTo>
                <a:cubicBezTo>
                  <a:pt x="751" y="499"/>
                  <a:pt x="762" y="505"/>
                  <a:pt x="772" y="511"/>
                </a:cubicBezTo>
                <a:lnTo>
                  <a:pt x="772" y="505"/>
                </a:lnTo>
                <a:lnTo>
                  <a:pt x="772" y="314"/>
                </a:lnTo>
                <a:lnTo>
                  <a:pt x="772" y="208"/>
                </a:lnTo>
                <a:cubicBezTo>
                  <a:pt x="772" y="185"/>
                  <a:pt x="754" y="167"/>
                  <a:pt x="732" y="167"/>
                </a:cubicBezTo>
                <a:lnTo>
                  <a:pt x="40" y="167"/>
                </a:lnTo>
                <a:cubicBezTo>
                  <a:pt x="18" y="167"/>
                  <a:pt x="0" y="185"/>
                  <a:pt x="0" y="208"/>
                </a:cubicBezTo>
                <a:lnTo>
                  <a:pt x="0" y="314"/>
                </a:lnTo>
                <a:lnTo>
                  <a:pt x="0" y="505"/>
                </a:lnTo>
                <a:lnTo>
                  <a:pt x="0" y="536"/>
                </a:lnTo>
                <a:lnTo>
                  <a:pt x="0" y="727"/>
                </a:lnTo>
                <a:lnTo>
                  <a:pt x="0" y="751"/>
                </a:lnTo>
                <a:cubicBezTo>
                  <a:pt x="0" y="773"/>
                  <a:pt x="18" y="791"/>
                  <a:pt x="40" y="791"/>
                </a:cubicBezTo>
                <a:lnTo>
                  <a:pt x="427" y="791"/>
                </a:lnTo>
                <a:cubicBezTo>
                  <a:pt x="420" y="773"/>
                  <a:pt x="415" y="755"/>
                  <a:pt x="413" y="736"/>
                </a:cubicBezTo>
                <a:close/>
                <a:moveTo>
                  <a:pt x="32" y="314"/>
                </a:moveTo>
                <a:lnTo>
                  <a:pt x="32" y="314"/>
                </a:lnTo>
                <a:cubicBezTo>
                  <a:pt x="32" y="309"/>
                  <a:pt x="36" y="306"/>
                  <a:pt x="40" y="306"/>
                </a:cubicBezTo>
                <a:lnTo>
                  <a:pt x="252" y="306"/>
                </a:lnTo>
                <a:lnTo>
                  <a:pt x="252" y="505"/>
                </a:lnTo>
                <a:lnTo>
                  <a:pt x="32" y="505"/>
                </a:lnTo>
                <a:lnTo>
                  <a:pt x="32" y="314"/>
                </a:lnTo>
                <a:close/>
                <a:moveTo>
                  <a:pt x="252" y="536"/>
                </a:moveTo>
                <a:lnTo>
                  <a:pt x="252" y="536"/>
                </a:lnTo>
                <a:lnTo>
                  <a:pt x="252" y="736"/>
                </a:lnTo>
                <a:lnTo>
                  <a:pt x="40" y="736"/>
                </a:lnTo>
                <a:cubicBezTo>
                  <a:pt x="36" y="736"/>
                  <a:pt x="32" y="732"/>
                  <a:pt x="32" y="727"/>
                </a:cubicBezTo>
                <a:lnTo>
                  <a:pt x="32" y="536"/>
                </a:lnTo>
                <a:lnTo>
                  <a:pt x="252" y="536"/>
                </a:lnTo>
                <a:close/>
                <a:moveTo>
                  <a:pt x="284" y="505"/>
                </a:moveTo>
                <a:lnTo>
                  <a:pt x="284" y="505"/>
                </a:lnTo>
                <a:lnTo>
                  <a:pt x="284" y="306"/>
                </a:lnTo>
                <a:lnTo>
                  <a:pt x="495" y="306"/>
                </a:lnTo>
                <a:lnTo>
                  <a:pt x="495" y="505"/>
                </a:lnTo>
                <a:lnTo>
                  <a:pt x="284" y="505"/>
                </a:lnTo>
                <a:close/>
                <a:moveTo>
                  <a:pt x="511" y="207"/>
                </a:moveTo>
                <a:lnTo>
                  <a:pt x="511" y="207"/>
                </a:lnTo>
                <a:cubicBezTo>
                  <a:pt x="526" y="207"/>
                  <a:pt x="538" y="219"/>
                  <a:pt x="538" y="235"/>
                </a:cubicBezTo>
                <a:cubicBezTo>
                  <a:pt x="538" y="250"/>
                  <a:pt x="526" y="262"/>
                  <a:pt x="511" y="262"/>
                </a:cubicBezTo>
                <a:cubicBezTo>
                  <a:pt x="496" y="262"/>
                  <a:pt x="483" y="250"/>
                  <a:pt x="483" y="235"/>
                </a:cubicBezTo>
                <a:cubicBezTo>
                  <a:pt x="483" y="219"/>
                  <a:pt x="496" y="207"/>
                  <a:pt x="511" y="207"/>
                </a:cubicBezTo>
                <a:close/>
                <a:moveTo>
                  <a:pt x="268" y="207"/>
                </a:moveTo>
                <a:lnTo>
                  <a:pt x="268" y="207"/>
                </a:lnTo>
                <a:cubicBezTo>
                  <a:pt x="283" y="207"/>
                  <a:pt x="295" y="219"/>
                  <a:pt x="295" y="235"/>
                </a:cubicBezTo>
                <a:cubicBezTo>
                  <a:pt x="295" y="250"/>
                  <a:pt x="283" y="262"/>
                  <a:pt x="268" y="262"/>
                </a:cubicBezTo>
                <a:cubicBezTo>
                  <a:pt x="253" y="262"/>
                  <a:pt x="241" y="250"/>
                  <a:pt x="241" y="235"/>
                </a:cubicBezTo>
                <a:cubicBezTo>
                  <a:pt x="241" y="219"/>
                  <a:pt x="253" y="207"/>
                  <a:pt x="268" y="20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53" tIns="34277" rIns="68553" bIns="34277" numCol="1" anchor="t" anchorCtr="0" compatLnSpc="1"/>
          <a:lstStyle/>
          <a:p>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40000" decel="4000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1000" fill="hold"/>
                                        <p:tgtEl>
                                          <p:spTgt spid="30"/>
                                        </p:tgtEl>
                                        <p:attrNameLst>
                                          <p:attrName>ppt_x</p:attrName>
                                        </p:attrNameLst>
                                      </p:cBhvr>
                                      <p:tavLst>
                                        <p:tav tm="0">
                                          <p:val>
                                            <p:strVal val="#ppt_x"/>
                                          </p:val>
                                        </p:tav>
                                        <p:tav tm="100000">
                                          <p:val>
                                            <p:strVal val="#ppt_x"/>
                                          </p:val>
                                        </p:tav>
                                      </p:tavLst>
                                    </p:anim>
                                    <p:anim calcmode="lin" valueType="num">
                                      <p:cBhvr additive="base">
                                        <p:cTn id="8" dur="1000" fill="hold"/>
                                        <p:tgtEl>
                                          <p:spTgt spid="30"/>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48"/>
                                        </p:tgtEl>
                                        <p:attrNameLst>
                                          <p:attrName>style.visibility</p:attrName>
                                        </p:attrNameLst>
                                      </p:cBhvr>
                                      <p:to>
                                        <p:strVal val="visible"/>
                                      </p:to>
                                    </p:set>
                                    <p:anim calcmode="lin" valueType="num">
                                      <p:cBhvr>
                                        <p:cTn id="12" dur="500" fill="hold"/>
                                        <p:tgtEl>
                                          <p:spTgt spid="48"/>
                                        </p:tgtEl>
                                        <p:attrNameLst>
                                          <p:attrName>ppt_w</p:attrName>
                                        </p:attrNameLst>
                                      </p:cBhvr>
                                      <p:tavLst>
                                        <p:tav tm="0">
                                          <p:val>
                                            <p:fltVal val="0"/>
                                          </p:val>
                                        </p:tav>
                                        <p:tav tm="100000">
                                          <p:val>
                                            <p:strVal val="#ppt_w"/>
                                          </p:val>
                                        </p:tav>
                                      </p:tavLst>
                                    </p:anim>
                                    <p:anim calcmode="lin" valueType="num">
                                      <p:cBhvr>
                                        <p:cTn id="13" dur="500" fill="hold"/>
                                        <p:tgtEl>
                                          <p:spTgt spid="48"/>
                                        </p:tgtEl>
                                        <p:attrNameLst>
                                          <p:attrName>ppt_h</p:attrName>
                                        </p:attrNameLst>
                                      </p:cBhvr>
                                      <p:tavLst>
                                        <p:tav tm="0">
                                          <p:val>
                                            <p:fltVal val="0"/>
                                          </p:val>
                                        </p:tav>
                                        <p:tav tm="100000">
                                          <p:val>
                                            <p:strVal val="#ppt_h"/>
                                          </p:val>
                                        </p:tav>
                                      </p:tavLst>
                                    </p:anim>
                                    <p:animEffect transition="in" filter="fade">
                                      <p:cBhvr>
                                        <p:cTn id="14" dur="500"/>
                                        <p:tgtEl>
                                          <p:spTgt spid="48"/>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wipe(up)">
                                      <p:cBhvr>
                                        <p:cTn id="18" dur="500"/>
                                        <p:tgtEl>
                                          <p:spTgt spid="26"/>
                                        </p:tgtEl>
                                      </p:cBhvr>
                                    </p:animEffect>
                                  </p:childTnLst>
                                </p:cTn>
                              </p:par>
                            </p:childTnLst>
                          </p:cTn>
                        </p:par>
                        <p:par>
                          <p:cTn id="19" fill="hold">
                            <p:stCondLst>
                              <p:cond delay="2000"/>
                            </p:stCondLst>
                            <p:childTnLst>
                              <p:par>
                                <p:cTn id="20" presetID="2" presetClass="entr" presetSubtype="4" accel="40000" decel="40000"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1000" fill="hold"/>
                                        <p:tgtEl>
                                          <p:spTgt spid="35"/>
                                        </p:tgtEl>
                                        <p:attrNameLst>
                                          <p:attrName>ppt_x</p:attrName>
                                        </p:attrNameLst>
                                      </p:cBhvr>
                                      <p:tavLst>
                                        <p:tav tm="0">
                                          <p:val>
                                            <p:strVal val="#ppt_x"/>
                                          </p:val>
                                        </p:tav>
                                        <p:tav tm="100000">
                                          <p:val>
                                            <p:strVal val="#ppt_x"/>
                                          </p:val>
                                        </p:tav>
                                      </p:tavLst>
                                    </p:anim>
                                    <p:anim calcmode="lin" valueType="num">
                                      <p:cBhvr additive="base">
                                        <p:cTn id="23" dur="1000" fill="hold"/>
                                        <p:tgtEl>
                                          <p:spTgt spid="35"/>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53" presetClass="entr" presetSubtype="16" fill="hold" grpId="0"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p:cTn id="27" dur="500" fill="hold"/>
                                        <p:tgtEl>
                                          <p:spTgt spid="49"/>
                                        </p:tgtEl>
                                        <p:attrNameLst>
                                          <p:attrName>ppt_w</p:attrName>
                                        </p:attrNameLst>
                                      </p:cBhvr>
                                      <p:tavLst>
                                        <p:tav tm="0">
                                          <p:val>
                                            <p:fltVal val="0"/>
                                          </p:val>
                                        </p:tav>
                                        <p:tav tm="100000">
                                          <p:val>
                                            <p:strVal val="#ppt_w"/>
                                          </p:val>
                                        </p:tav>
                                      </p:tavLst>
                                    </p:anim>
                                    <p:anim calcmode="lin" valueType="num">
                                      <p:cBhvr>
                                        <p:cTn id="28" dur="500" fill="hold"/>
                                        <p:tgtEl>
                                          <p:spTgt spid="49"/>
                                        </p:tgtEl>
                                        <p:attrNameLst>
                                          <p:attrName>ppt_h</p:attrName>
                                        </p:attrNameLst>
                                      </p:cBhvr>
                                      <p:tavLst>
                                        <p:tav tm="0">
                                          <p:val>
                                            <p:fltVal val="0"/>
                                          </p:val>
                                        </p:tav>
                                        <p:tav tm="100000">
                                          <p:val>
                                            <p:strVal val="#ppt_h"/>
                                          </p:val>
                                        </p:tav>
                                      </p:tavLst>
                                    </p:anim>
                                    <p:animEffect transition="in" filter="fade">
                                      <p:cBhvr>
                                        <p:cTn id="29" dur="500"/>
                                        <p:tgtEl>
                                          <p:spTgt spid="49"/>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wipe(up)">
                                      <p:cBhvr>
                                        <p:cTn id="33" dur="500"/>
                                        <p:tgtEl>
                                          <p:spTgt spid="27"/>
                                        </p:tgtEl>
                                      </p:cBhvr>
                                    </p:animEffect>
                                  </p:childTnLst>
                                </p:cTn>
                              </p:par>
                            </p:childTnLst>
                          </p:cTn>
                        </p:par>
                        <p:par>
                          <p:cTn id="34" fill="hold">
                            <p:stCondLst>
                              <p:cond delay="4000"/>
                            </p:stCondLst>
                            <p:childTnLst>
                              <p:par>
                                <p:cTn id="35" presetID="2" presetClass="entr" presetSubtype="4" accel="40000" decel="40000" fill="hold" nodeType="afterEffect">
                                  <p:stCondLst>
                                    <p:cond delay="0"/>
                                  </p:stCondLst>
                                  <p:childTnLst>
                                    <p:set>
                                      <p:cBhvr>
                                        <p:cTn id="36" dur="1" fill="hold">
                                          <p:stCondLst>
                                            <p:cond delay="0"/>
                                          </p:stCondLst>
                                        </p:cTn>
                                        <p:tgtEl>
                                          <p:spTgt spid="42"/>
                                        </p:tgtEl>
                                        <p:attrNameLst>
                                          <p:attrName>style.visibility</p:attrName>
                                        </p:attrNameLst>
                                      </p:cBhvr>
                                      <p:to>
                                        <p:strVal val="visible"/>
                                      </p:to>
                                    </p:set>
                                    <p:anim calcmode="lin" valueType="num">
                                      <p:cBhvr additive="base">
                                        <p:cTn id="37" dur="1000" fill="hold"/>
                                        <p:tgtEl>
                                          <p:spTgt spid="42"/>
                                        </p:tgtEl>
                                        <p:attrNameLst>
                                          <p:attrName>ppt_x</p:attrName>
                                        </p:attrNameLst>
                                      </p:cBhvr>
                                      <p:tavLst>
                                        <p:tav tm="0">
                                          <p:val>
                                            <p:strVal val="#ppt_x"/>
                                          </p:val>
                                        </p:tav>
                                        <p:tav tm="100000">
                                          <p:val>
                                            <p:strVal val="#ppt_x"/>
                                          </p:val>
                                        </p:tav>
                                      </p:tavLst>
                                    </p:anim>
                                    <p:anim calcmode="lin" valueType="num">
                                      <p:cBhvr additive="base">
                                        <p:cTn id="38" dur="1000" fill="hold"/>
                                        <p:tgtEl>
                                          <p:spTgt spid="42"/>
                                        </p:tgtEl>
                                        <p:attrNameLst>
                                          <p:attrName>ppt_y</p:attrName>
                                        </p:attrNameLst>
                                      </p:cBhvr>
                                      <p:tavLst>
                                        <p:tav tm="0">
                                          <p:val>
                                            <p:strVal val="1+#ppt_h/2"/>
                                          </p:val>
                                        </p:tav>
                                        <p:tav tm="100000">
                                          <p:val>
                                            <p:strVal val="#ppt_y"/>
                                          </p:val>
                                        </p:tav>
                                      </p:tavLst>
                                    </p:anim>
                                  </p:childTnLst>
                                </p:cTn>
                              </p:par>
                            </p:childTnLst>
                          </p:cTn>
                        </p:par>
                        <p:par>
                          <p:cTn id="39" fill="hold">
                            <p:stCondLst>
                              <p:cond delay="5000"/>
                            </p:stCondLst>
                            <p:childTnLst>
                              <p:par>
                                <p:cTn id="40" presetID="53" presetClass="entr" presetSubtype="16" fill="hold" grpId="0" nodeType="afterEffect">
                                  <p:stCondLst>
                                    <p:cond delay="0"/>
                                  </p:stCondLst>
                                  <p:childTnLst>
                                    <p:set>
                                      <p:cBhvr>
                                        <p:cTn id="41" dur="1" fill="hold">
                                          <p:stCondLst>
                                            <p:cond delay="0"/>
                                          </p:stCondLst>
                                        </p:cTn>
                                        <p:tgtEl>
                                          <p:spTgt spid="50"/>
                                        </p:tgtEl>
                                        <p:attrNameLst>
                                          <p:attrName>style.visibility</p:attrName>
                                        </p:attrNameLst>
                                      </p:cBhvr>
                                      <p:to>
                                        <p:strVal val="visible"/>
                                      </p:to>
                                    </p:set>
                                    <p:anim calcmode="lin" valueType="num">
                                      <p:cBhvr>
                                        <p:cTn id="42" dur="500" fill="hold"/>
                                        <p:tgtEl>
                                          <p:spTgt spid="50"/>
                                        </p:tgtEl>
                                        <p:attrNameLst>
                                          <p:attrName>ppt_w</p:attrName>
                                        </p:attrNameLst>
                                      </p:cBhvr>
                                      <p:tavLst>
                                        <p:tav tm="0">
                                          <p:val>
                                            <p:fltVal val="0"/>
                                          </p:val>
                                        </p:tav>
                                        <p:tav tm="100000">
                                          <p:val>
                                            <p:strVal val="#ppt_w"/>
                                          </p:val>
                                        </p:tav>
                                      </p:tavLst>
                                    </p:anim>
                                    <p:anim calcmode="lin" valueType="num">
                                      <p:cBhvr>
                                        <p:cTn id="43" dur="500" fill="hold"/>
                                        <p:tgtEl>
                                          <p:spTgt spid="50"/>
                                        </p:tgtEl>
                                        <p:attrNameLst>
                                          <p:attrName>ppt_h</p:attrName>
                                        </p:attrNameLst>
                                      </p:cBhvr>
                                      <p:tavLst>
                                        <p:tav tm="0">
                                          <p:val>
                                            <p:fltVal val="0"/>
                                          </p:val>
                                        </p:tav>
                                        <p:tav tm="100000">
                                          <p:val>
                                            <p:strVal val="#ppt_h"/>
                                          </p:val>
                                        </p:tav>
                                      </p:tavLst>
                                    </p:anim>
                                    <p:animEffect transition="in" filter="fade">
                                      <p:cBhvr>
                                        <p:cTn id="44" dur="500"/>
                                        <p:tgtEl>
                                          <p:spTgt spid="50"/>
                                        </p:tgtEl>
                                      </p:cBhvr>
                                    </p:animEffect>
                                  </p:childTnLst>
                                </p:cTn>
                              </p:par>
                            </p:childTnLst>
                          </p:cTn>
                        </p:par>
                        <p:par>
                          <p:cTn id="45" fill="hold">
                            <p:stCondLst>
                              <p:cond delay="5500"/>
                            </p:stCondLst>
                            <p:childTnLst>
                              <p:par>
                                <p:cTn id="46" presetID="22" presetClass="entr" presetSubtype="1" fill="hold" grpId="0" nodeType="after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wipe(up)">
                                      <p:cBhvr>
                                        <p:cTn id="48" dur="500"/>
                                        <p:tgtEl>
                                          <p:spTgt spid="29"/>
                                        </p:tgtEl>
                                      </p:cBhvr>
                                    </p:animEffect>
                                  </p:childTnLst>
                                </p:cTn>
                              </p:par>
                            </p:childTnLst>
                          </p:cTn>
                        </p:par>
                        <p:par>
                          <p:cTn id="49" fill="hold">
                            <p:stCondLst>
                              <p:cond delay="6000"/>
                            </p:stCondLst>
                            <p:childTnLst>
                              <p:par>
                                <p:cTn id="50" presetID="2" presetClass="entr" presetSubtype="4" accel="40000" decel="40000"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additive="base">
                                        <p:cTn id="52" dur="1000" fill="hold"/>
                                        <p:tgtEl>
                                          <p:spTgt spid="45"/>
                                        </p:tgtEl>
                                        <p:attrNameLst>
                                          <p:attrName>ppt_x</p:attrName>
                                        </p:attrNameLst>
                                      </p:cBhvr>
                                      <p:tavLst>
                                        <p:tav tm="0">
                                          <p:val>
                                            <p:strVal val="#ppt_x"/>
                                          </p:val>
                                        </p:tav>
                                        <p:tav tm="100000">
                                          <p:val>
                                            <p:strVal val="#ppt_x"/>
                                          </p:val>
                                        </p:tav>
                                      </p:tavLst>
                                    </p:anim>
                                    <p:anim calcmode="lin" valueType="num">
                                      <p:cBhvr additive="base">
                                        <p:cTn id="53" dur="1000" fill="hold"/>
                                        <p:tgtEl>
                                          <p:spTgt spid="45"/>
                                        </p:tgtEl>
                                        <p:attrNameLst>
                                          <p:attrName>ppt_y</p:attrName>
                                        </p:attrNameLst>
                                      </p:cBhvr>
                                      <p:tavLst>
                                        <p:tav tm="0">
                                          <p:val>
                                            <p:strVal val="1+#ppt_h/2"/>
                                          </p:val>
                                        </p:tav>
                                        <p:tav tm="100000">
                                          <p:val>
                                            <p:strVal val="#ppt_y"/>
                                          </p:val>
                                        </p:tav>
                                      </p:tavLst>
                                    </p:anim>
                                  </p:childTnLst>
                                </p:cTn>
                              </p:par>
                            </p:childTnLst>
                          </p:cTn>
                        </p:par>
                        <p:par>
                          <p:cTn id="54" fill="hold">
                            <p:stCondLst>
                              <p:cond delay="7000"/>
                            </p:stCondLst>
                            <p:childTnLst>
                              <p:par>
                                <p:cTn id="55" presetID="53" presetClass="entr" presetSubtype="16"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 calcmode="lin" valueType="num">
                                      <p:cBhvr>
                                        <p:cTn id="57" dur="500" fill="hold"/>
                                        <p:tgtEl>
                                          <p:spTgt spid="51"/>
                                        </p:tgtEl>
                                        <p:attrNameLst>
                                          <p:attrName>ppt_w</p:attrName>
                                        </p:attrNameLst>
                                      </p:cBhvr>
                                      <p:tavLst>
                                        <p:tav tm="0">
                                          <p:val>
                                            <p:fltVal val="0"/>
                                          </p:val>
                                        </p:tav>
                                        <p:tav tm="100000">
                                          <p:val>
                                            <p:strVal val="#ppt_w"/>
                                          </p:val>
                                        </p:tav>
                                      </p:tavLst>
                                    </p:anim>
                                    <p:anim calcmode="lin" valueType="num">
                                      <p:cBhvr>
                                        <p:cTn id="58" dur="500" fill="hold"/>
                                        <p:tgtEl>
                                          <p:spTgt spid="51"/>
                                        </p:tgtEl>
                                        <p:attrNameLst>
                                          <p:attrName>ppt_h</p:attrName>
                                        </p:attrNameLst>
                                      </p:cBhvr>
                                      <p:tavLst>
                                        <p:tav tm="0">
                                          <p:val>
                                            <p:fltVal val="0"/>
                                          </p:val>
                                        </p:tav>
                                        <p:tav tm="100000">
                                          <p:val>
                                            <p:strVal val="#ppt_h"/>
                                          </p:val>
                                        </p:tav>
                                      </p:tavLst>
                                    </p:anim>
                                    <p:animEffect transition="in" filter="fade">
                                      <p:cBhvr>
                                        <p:cTn id="59" dur="500"/>
                                        <p:tgtEl>
                                          <p:spTgt spid="51"/>
                                        </p:tgtEl>
                                      </p:cBhvr>
                                    </p:animEffect>
                                  </p:childTnLst>
                                </p:cTn>
                              </p:par>
                            </p:childTnLst>
                          </p:cTn>
                        </p:par>
                        <p:par>
                          <p:cTn id="60" fill="hold">
                            <p:stCondLst>
                              <p:cond delay="7500"/>
                            </p:stCondLst>
                            <p:childTnLst>
                              <p:par>
                                <p:cTn id="61" presetID="22" presetClass="entr" presetSubtype="1"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wipe(up)">
                                      <p:cBhvr>
                                        <p:cTn id="6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48" grpId="0" animBg="1"/>
      <p:bldP spid="49" grpId="0" animBg="1"/>
      <p:bldP spid="50" grpId="0" animBg="1"/>
      <p:bldP spid="5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6" name="直接连接符 135"/>
          <p:cNvCxnSpPr/>
          <p:nvPr/>
        </p:nvCxnSpPr>
        <p:spPr>
          <a:xfrm>
            <a:off x="1661359" y="1052062"/>
            <a:ext cx="9685166" cy="1597"/>
          </a:xfrm>
          <a:prstGeom prst="line">
            <a:avLst/>
          </a:prstGeom>
          <a:ln w="19050">
            <a:solidFill>
              <a:schemeClr val="bg2">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37" name="组合 136"/>
          <p:cNvGrpSpPr/>
          <p:nvPr/>
        </p:nvGrpSpPr>
        <p:grpSpPr>
          <a:xfrm>
            <a:off x="567138" y="369630"/>
            <a:ext cx="942567" cy="804941"/>
            <a:chOff x="-232427" y="-283585"/>
            <a:chExt cx="2596386" cy="2217283"/>
          </a:xfrm>
        </p:grpSpPr>
        <p:sp>
          <p:nvSpPr>
            <p:cNvPr id="138" name="椭圆 137"/>
            <p:cNvSpPr/>
            <p:nvPr/>
          </p:nvSpPr>
          <p:spPr>
            <a:xfrm>
              <a:off x="-232427" y="-181291"/>
              <a:ext cx="942567" cy="942567"/>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dirty="0">
                <a:cs typeface="+mn-ea"/>
                <a:sym typeface="+mn-lt"/>
              </a:endParaRPr>
            </a:p>
          </p:txBody>
        </p:sp>
        <p:sp>
          <p:nvSpPr>
            <p:cNvPr id="139" name="椭圆 138"/>
            <p:cNvSpPr/>
            <p:nvPr/>
          </p:nvSpPr>
          <p:spPr>
            <a:xfrm>
              <a:off x="1360810" y="855446"/>
              <a:ext cx="927953" cy="927953"/>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cs typeface="+mn-ea"/>
                <a:sym typeface="+mn-lt"/>
              </a:endParaRPr>
            </a:p>
          </p:txBody>
        </p:sp>
        <p:sp>
          <p:nvSpPr>
            <p:cNvPr id="140" name="椭圆 139"/>
            <p:cNvSpPr/>
            <p:nvPr/>
          </p:nvSpPr>
          <p:spPr>
            <a:xfrm>
              <a:off x="308145" y="808463"/>
              <a:ext cx="1125235" cy="1125235"/>
            </a:xfrm>
            <a:prstGeom prst="ellipse">
              <a:avLst/>
            </a:prstGeom>
            <a:gradFill flip="none" rotWithShape="1">
              <a:gsLst>
                <a:gs pos="0">
                  <a:schemeClr val="bg1"/>
                </a:gs>
                <a:gs pos="36000">
                  <a:schemeClr val="bg1"/>
                </a:gs>
                <a:gs pos="100000">
                  <a:srgbClr val="C7C7C7"/>
                </a:gs>
              </a:gsLst>
              <a:lin ang="13500000" scaled="1"/>
              <a:tileRect/>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cs typeface="+mn-ea"/>
                <a:sym typeface="+mn-lt"/>
              </a:endParaRPr>
            </a:p>
          </p:txBody>
        </p:sp>
        <p:sp>
          <p:nvSpPr>
            <p:cNvPr id="141" name="椭圆 140"/>
            <p:cNvSpPr/>
            <p:nvPr/>
          </p:nvSpPr>
          <p:spPr>
            <a:xfrm>
              <a:off x="166801" y="-283585"/>
              <a:ext cx="2089723" cy="2089721"/>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2032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cs typeface="+mn-ea"/>
                <a:sym typeface="+mn-lt"/>
              </a:endParaRPr>
            </a:p>
          </p:txBody>
        </p:sp>
        <p:sp>
          <p:nvSpPr>
            <p:cNvPr id="142" name="文本框 17"/>
            <p:cNvSpPr txBox="1"/>
            <p:nvPr/>
          </p:nvSpPr>
          <p:spPr>
            <a:xfrm>
              <a:off x="131421" y="168317"/>
              <a:ext cx="2125103" cy="1271698"/>
            </a:xfrm>
            <a:prstGeom prst="rect">
              <a:avLst/>
            </a:prstGeom>
            <a:noFill/>
          </p:spPr>
          <p:txBody>
            <a:bodyPr wrap="square" rtlCol="0">
              <a:spAutoFit/>
            </a:bodyPr>
            <a:lstStyle/>
            <a:p>
              <a:pPr algn="ctr"/>
              <a:r>
                <a:rPr lang="zh-CN" altLang="en-US" sz="2400" b="1" dirty="0">
                  <a:solidFill>
                    <a:schemeClr val="accent1"/>
                  </a:solidFill>
                  <a:cs typeface="+mn-ea"/>
                  <a:sym typeface="+mn-lt"/>
                </a:rPr>
                <a:t>一</a:t>
              </a:r>
              <a:endParaRPr lang="zh-CN" altLang="en-US" sz="3200" b="1" dirty="0">
                <a:solidFill>
                  <a:schemeClr val="accent1"/>
                </a:solidFill>
                <a:cs typeface="+mn-ea"/>
                <a:sym typeface="+mn-lt"/>
              </a:endParaRPr>
            </a:p>
          </p:txBody>
        </p:sp>
        <p:sp>
          <p:nvSpPr>
            <p:cNvPr id="143" name="椭圆 142"/>
            <p:cNvSpPr/>
            <p:nvPr/>
          </p:nvSpPr>
          <p:spPr>
            <a:xfrm>
              <a:off x="2149085" y="-283585"/>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cs typeface="+mn-ea"/>
                <a:sym typeface="+mn-lt"/>
              </a:endParaRPr>
            </a:p>
          </p:txBody>
        </p:sp>
        <p:sp>
          <p:nvSpPr>
            <p:cNvPr id="144" name="椭圆 143"/>
            <p:cNvSpPr/>
            <p:nvPr/>
          </p:nvSpPr>
          <p:spPr>
            <a:xfrm>
              <a:off x="23983" y="1333840"/>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cs typeface="+mn-ea"/>
                <a:sym typeface="+mn-lt"/>
              </a:endParaRPr>
            </a:p>
          </p:txBody>
        </p:sp>
      </p:grpSp>
      <p:sp>
        <p:nvSpPr>
          <p:cNvPr id="145" name="标题 1"/>
          <p:cNvSpPr txBox="1"/>
          <p:nvPr/>
        </p:nvSpPr>
        <p:spPr>
          <a:xfrm>
            <a:off x="1871883" y="422552"/>
            <a:ext cx="6911141" cy="683927"/>
          </a:xfrm>
          <a:prstGeom prst="rect">
            <a:avLst/>
          </a:prstGeom>
        </p:spPr>
        <p:txBody>
          <a:bodyPr>
            <a:normAutofit/>
          </a:bodyPr>
          <a:lstStyle>
            <a:lvl1pPr algn="ctr" defTabSz="914400" rtl="0" eaLnBrk="1" latinLnBrk="0" hangingPunct="1">
              <a:lnSpc>
                <a:spcPct val="90000"/>
              </a:lnSpc>
              <a:spcBef>
                <a:spcPct val="0"/>
              </a:spcBef>
              <a:buNone/>
              <a:defRPr sz="3600" b="0" kern="1200">
                <a:solidFill>
                  <a:schemeClr val="bg1">
                    <a:lumMod val="50000"/>
                  </a:schemeClr>
                </a:solidFill>
                <a:effectLst/>
                <a:latin typeface="+mj-ea"/>
                <a:ea typeface="+mj-ea"/>
                <a:cs typeface="+mj-cs"/>
              </a:defRPr>
            </a:lvl1pPr>
          </a:lstStyle>
          <a:p>
            <a:pPr algn="l"/>
            <a:r>
              <a:rPr lang="zh-CN" altLang="en-US" dirty="0">
                <a:solidFill>
                  <a:schemeClr val="accent1"/>
                </a:solidFill>
                <a:latin typeface="+mn-lt"/>
                <a:ea typeface="+mn-ea"/>
                <a:cs typeface="+mn-ea"/>
                <a:sym typeface="+mn-lt"/>
              </a:rPr>
              <a:t>岗 位 职 责</a:t>
            </a:r>
            <a:endParaRPr lang="en-US" altLang="zh-CN" dirty="0">
              <a:latin typeface="+mn-lt"/>
              <a:ea typeface="+mn-ea"/>
              <a:cs typeface="+mn-ea"/>
              <a:sym typeface="+mn-lt"/>
            </a:endParaRPr>
          </a:p>
        </p:txBody>
      </p:sp>
      <p:sp>
        <p:nvSpPr>
          <p:cNvPr id="80" name="Freeform 7"/>
          <p:cNvSpPr/>
          <p:nvPr/>
        </p:nvSpPr>
        <p:spPr bwMode="auto">
          <a:xfrm>
            <a:off x="5381625" y="1648507"/>
            <a:ext cx="1169987" cy="4479925"/>
          </a:xfrm>
          <a:custGeom>
            <a:avLst/>
            <a:gdLst>
              <a:gd name="T0" fmla="*/ 0 w 777"/>
              <a:gd name="T1" fmla="*/ 2974 h 2974"/>
              <a:gd name="T2" fmla="*/ 507 w 777"/>
              <a:gd name="T3" fmla="*/ 2467 h 2974"/>
              <a:gd name="T4" fmla="*/ 388 w 777"/>
              <a:gd name="T5" fmla="*/ 2138 h 2974"/>
              <a:gd name="T6" fmla="*/ 277 w 777"/>
              <a:gd name="T7" fmla="*/ 1818 h 2974"/>
              <a:gd name="T8" fmla="*/ 398 w 777"/>
              <a:gd name="T9" fmla="*/ 1488 h 2974"/>
              <a:gd name="T10" fmla="*/ 507 w 777"/>
              <a:gd name="T11" fmla="*/ 1171 h 2974"/>
              <a:gd name="T12" fmla="*/ 390 w 777"/>
              <a:gd name="T13" fmla="*/ 844 h 2974"/>
              <a:gd name="T14" fmla="*/ 267 w 777"/>
              <a:gd name="T15" fmla="*/ 511 h 2974"/>
              <a:gd name="T16" fmla="*/ 777 w 777"/>
              <a:gd name="T17" fmla="*/ 0 h 2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7" h="2974">
                <a:moveTo>
                  <a:pt x="0" y="2974"/>
                </a:moveTo>
                <a:cubicBezTo>
                  <a:pt x="280" y="2974"/>
                  <a:pt x="507" y="2747"/>
                  <a:pt x="507" y="2467"/>
                </a:cubicBezTo>
                <a:cubicBezTo>
                  <a:pt x="507" y="2342"/>
                  <a:pt x="459" y="2227"/>
                  <a:pt x="388" y="2138"/>
                </a:cubicBezTo>
                <a:cubicBezTo>
                  <a:pt x="317" y="2049"/>
                  <a:pt x="277" y="1939"/>
                  <a:pt x="277" y="1818"/>
                </a:cubicBezTo>
                <a:cubicBezTo>
                  <a:pt x="277" y="1692"/>
                  <a:pt x="326" y="1577"/>
                  <a:pt x="398" y="1488"/>
                </a:cubicBezTo>
                <a:cubicBezTo>
                  <a:pt x="469" y="1400"/>
                  <a:pt x="507" y="1290"/>
                  <a:pt x="507" y="1171"/>
                </a:cubicBezTo>
                <a:cubicBezTo>
                  <a:pt x="507" y="1047"/>
                  <a:pt x="465" y="933"/>
                  <a:pt x="390" y="844"/>
                </a:cubicBezTo>
                <a:cubicBezTo>
                  <a:pt x="315" y="754"/>
                  <a:pt x="267" y="638"/>
                  <a:pt x="267" y="511"/>
                </a:cubicBezTo>
                <a:cubicBezTo>
                  <a:pt x="267" y="229"/>
                  <a:pt x="496" y="0"/>
                  <a:pt x="777" y="0"/>
                </a:cubicBezTo>
              </a:path>
            </a:pathLst>
          </a:custGeom>
          <a:noFill/>
          <a:ln w="12700" cap="flat">
            <a:solidFill>
              <a:schemeClr val="bg2"/>
            </a:solidFill>
            <a:prstDash val="solid"/>
            <a:miter lim="800000"/>
            <a:headEnd type="oval" w="med" len="med"/>
            <a:tailEnd type="oval" w="med" len="med"/>
          </a:ln>
          <a:extLst>
            <a:ext uri="{909E8E84-426E-40DD-AFC4-6F175D3DCCD1}">
              <a14:hiddenFill xmlns:a14="http://schemas.microsoft.com/office/drawing/2010/main">
                <a:solidFill>
                  <a:srgbClr val="FFFFFF"/>
                </a:solidFill>
              </a14:hiddenFill>
            </a:ext>
          </a:extLst>
        </p:spPr>
        <p:txBody>
          <a:bodyPr lIns="91426" tIns="45713" rIns="91426" bIns="45713"/>
          <a:lstStyle/>
          <a:p>
            <a:pPr defTabSz="806450">
              <a:defRPr/>
            </a:pPr>
            <a:endParaRPr lang="zh-CN" altLang="en-US" sz="1600" kern="0">
              <a:solidFill>
                <a:sysClr val="windowText" lastClr="000000"/>
              </a:solidFill>
              <a:cs typeface="+mn-ea"/>
              <a:sym typeface="+mn-lt"/>
            </a:endParaRPr>
          </a:p>
        </p:txBody>
      </p:sp>
      <p:sp>
        <p:nvSpPr>
          <p:cNvPr id="81" name="Oval 8"/>
          <p:cNvSpPr>
            <a:spLocks noChangeArrowheads="1"/>
          </p:cNvSpPr>
          <p:nvPr/>
        </p:nvSpPr>
        <p:spPr bwMode="auto">
          <a:xfrm>
            <a:off x="6007100" y="1862819"/>
            <a:ext cx="1106487" cy="1109663"/>
          </a:xfrm>
          <a:prstGeom prst="ellipse">
            <a:avLst/>
          </a:pr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bg1"/>
                </a:solidFill>
                <a:cs typeface="+mn-ea"/>
                <a:sym typeface="+mn-lt"/>
              </a:rPr>
              <a:t>1</a:t>
            </a:r>
            <a:endParaRPr lang="zh-CN" altLang="en-US" sz="1400" dirty="0">
              <a:solidFill>
                <a:schemeClr val="bg1"/>
              </a:solidFill>
              <a:cs typeface="+mn-ea"/>
              <a:sym typeface="+mn-lt"/>
            </a:endParaRPr>
          </a:p>
        </p:txBody>
      </p:sp>
      <p:sp>
        <p:nvSpPr>
          <p:cNvPr id="82" name="Oval 9"/>
          <p:cNvSpPr>
            <a:spLocks noChangeArrowheads="1"/>
          </p:cNvSpPr>
          <p:nvPr/>
        </p:nvSpPr>
        <p:spPr bwMode="auto">
          <a:xfrm>
            <a:off x="4829175" y="2858182"/>
            <a:ext cx="1108075" cy="1106487"/>
          </a:xfrm>
          <a:prstGeom prst="ellipse">
            <a:avLst/>
          </a:pr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bg1"/>
                </a:solidFill>
                <a:cs typeface="+mn-ea"/>
                <a:sym typeface="+mn-lt"/>
              </a:rPr>
              <a:t>2</a:t>
            </a:r>
            <a:endParaRPr lang="zh-CN" altLang="en-US" sz="1400" dirty="0">
              <a:solidFill>
                <a:schemeClr val="bg1"/>
              </a:solidFill>
              <a:cs typeface="+mn-ea"/>
              <a:sym typeface="+mn-lt"/>
            </a:endParaRPr>
          </a:p>
        </p:txBody>
      </p:sp>
      <p:sp>
        <p:nvSpPr>
          <p:cNvPr id="98" name="Oval 10"/>
          <p:cNvSpPr>
            <a:spLocks noChangeArrowheads="1"/>
          </p:cNvSpPr>
          <p:nvPr/>
        </p:nvSpPr>
        <p:spPr bwMode="auto">
          <a:xfrm>
            <a:off x="6015037" y="3832907"/>
            <a:ext cx="1108075" cy="1108075"/>
          </a:xfrm>
          <a:prstGeom prst="ellipse">
            <a:avLst/>
          </a:pr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bg1"/>
                </a:solidFill>
                <a:cs typeface="+mn-ea"/>
                <a:sym typeface="+mn-lt"/>
              </a:rPr>
              <a:t>3</a:t>
            </a:r>
            <a:endParaRPr lang="zh-CN" altLang="en-US" sz="1400" dirty="0">
              <a:solidFill>
                <a:schemeClr val="bg1"/>
              </a:solidFill>
              <a:cs typeface="+mn-ea"/>
              <a:sym typeface="+mn-lt"/>
            </a:endParaRPr>
          </a:p>
        </p:txBody>
      </p:sp>
      <p:sp>
        <p:nvSpPr>
          <p:cNvPr id="99" name="Oval 11"/>
          <p:cNvSpPr>
            <a:spLocks noChangeArrowheads="1"/>
          </p:cNvSpPr>
          <p:nvPr/>
        </p:nvSpPr>
        <p:spPr bwMode="auto">
          <a:xfrm>
            <a:off x="4833937" y="4812394"/>
            <a:ext cx="1108075" cy="1106488"/>
          </a:xfrm>
          <a:prstGeom prst="ellipse">
            <a:avLst/>
          </a:prstGeom>
          <a:solidFill>
            <a:schemeClr val="accent1"/>
          </a:soli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bg1"/>
                </a:solidFill>
                <a:cs typeface="+mn-ea"/>
                <a:sym typeface="+mn-lt"/>
              </a:rPr>
              <a:t>4</a:t>
            </a:r>
            <a:endParaRPr lang="zh-CN" altLang="en-US" sz="1400" dirty="0">
              <a:solidFill>
                <a:schemeClr val="bg1"/>
              </a:solidFill>
              <a:cs typeface="+mn-ea"/>
              <a:sym typeface="+mn-lt"/>
            </a:endParaRPr>
          </a:p>
        </p:txBody>
      </p:sp>
      <p:sp>
        <p:nvSpPr>
          <p:cNvPr id="100" name="Oval 12"/>
          <p:cNvSpPr>
            <a:spLocks noChangeArrowheads="1"/>
          </p:cNvSpPr>
          <p:nvPr/>
        </p:nvSpPr>
        <p:spPr bwMode="auto">
          <a:xfrm>
            <a:off x="5722937" y="2121582"/>
            <a:ext cx="165100" cy="163512"/>
          </a:xfrm>
          <a:prstGeom prst="ellipse">
            <a:avLst/>
          </a:prstGeom>
          <a:solidFill>
            <a:srgbClr val="FFFFFF"/>
          </a:solidFill>
          <a:ln w="12700" cap="flat">
            <a:solidFill>
              <a:sysClr val="window" lastClr="FFFFFF">
                <a:lumMod val="65000"/>
              </a:sysClr>
            </a:solidFill>
            <a:prstDash val="solid"/>
            <a:miter lim="800000"/>
          </a:ln>
        </p:spPr>
        <p:txBody>
          <a:bodyPr lIns="91426" tIns="45713" rIns="91426" bIns="45713"/>
          <a:lstStyle/>
          <a:p>
            <a:pPr defTabSz="806450">
              <a:defRPr/>
            </a:pPr>
            <a:endParaRPr lang="zh-CN" altLang="en-US" sz="1600" kern="0">
              <a:solidFill>
                <a:sysClr val="windowText" lastClr="000000"/>
              </a:solidFill>
              <a:cs typeface="+mn-ea"/>
              <a:sym typeface="+mn-lt"/>
            </a:endParaRPr>
          </a:p>
        </p:txBody>
      </p:sp>
      <p:sp>
        <p:nvSpPr>
          <p:cNvPr id="101" name="Oval 13"/>
          <p:cNvSpPr>
            <a:spLocks noChangeArrowheads="1"/>
          </p:cNvSpPr>
          <p:nvPr/>
        </p:nvSpPr>
        <p:spPr bwMode="auto">
          <a:xfrm>
            <a:off x="6091237" y="3342369"/>
            <a:ext cx="163513" cy="165100"/>
          </a:xfrm>
          <a:prstGeom prst="ellipse">
            <a:avLst/>
          </a:prstGeom>
          <a:solidFill>
            <a:srgbClr val="FFFFFF"/>
          </a:solidFill>
          <a:ln w="12700" cap="flat">
            <a:solidFill>
              <a:sysClr val="window" lastClr="FFFFFF">
                <a:lumMod val="65000"/>
              </a:sysClr>
            </a:solidFill>
            <a:prstDash val="solid"/>
            <a:miter lim="800000"/>
          </a:ln>
        </p:spPr>
        <p:txBody>
          <a:bodyPr lIns="91426" tIns="45713" rIns="91426" bIns="45713"/>
          <a:lstStyle/>
          <a:p>
            <a:pPr defTabSz="806450">
              <a:defRPr/>
            </a:pPr>
            <a:endParaRPr lang="zh-CN" altLang="en-US" sz="1600" kern="0">
              <a:solidFill>
                <a:sysClr val="windowText" lastClr="000000"/>
              </a:solidFill>
              <a:cs typeface="+mn-ea"/>
              <a:sym typeface="+mn-lt"/>
            </a:endParaRPr>
          </a:p>
        </p:txBody>
      </p:sp>
      <p:sp>
        <p:nvSpPr>
          <p:cNvPr id="102" name="Oval 14"/>
          <p:cNvSpPr>
            <a:spLocks noChangeArrowheads="1"/>
          </p:cNvSpPr>
          <p:nvPr/>
        </p:nvSpPr>
        <p:spPr bwMode="auto">
          <a:xfrm>
            <a:off x="5715000" y="4264707"/>
            <a:ext cx="163512" cy="165100"/>
          </a:xfrm>
          <a:prstGeom prst="ellipse">
            <a:avLst/>
          </a:prstGeom>
          <a:solidFill>
            <a:srgbClr val="FFFFFF"/>
          </a:solidFill>
          <a:ln w="12700" cap="flat">
            <a:solidFill>
              <a:sysClr val="window" lastClr="FFFFFF">
                <a:lumMod val="65000"/>
              </a:sysClr>
            </a:solidFill>
            <a:prstDash val="solid"/>
            <a:miter lim="800000"/>
          </a:ln>
        </p:spPr>
        <p:txBody>
          <a:bodyPr lIns="91426" tIns="45713" rIns="91426" bIns="45713"/>
          <a:lstStyle/>
          <a:p>
            <a:pPr defTabSz="806450">
              <a:defRPr/>
            </a:pPr>
            <a:endParaRPr lang="zh-CN" altLang="en-US" sz="1600" kern="0">
              <a:solidFill>
                <a:sysClr val="windowText" lastClr="000000"/>
              </a:solidFill>
              <a:cs typeface="+mn-ea"/>
              <a:sym typeface="+mn-lt"/>
            </a:endParaRPr>
          </a:p>
        </p:txBody>
      </p:sp>
      <p:sp>
        <p:nvSpPr>
          <p:cNvPr id="103" name="Oval 15"/>
          <p:cNvSpPr>
            <a:spLocks noChangeArrowheads="1"/>
          </p:cNvSpPr>
          <p:nvPr/>
        </p:nvSpPr>
        <p:spPr bwMode="auto">
          <a:xfrm>
            <a:off x="6045200" y="5555344"/>
            <a:ext cx="165100" cy="165100"/>
          </a:xfrm>
          <a:prstGeom prst="ellipse">
            <a:avLst/>
          </a:prstGeom>
          <a:solidFill>
            <a:srgbClr val="FFFFFF"/>
          </a:solidFill>
          <a:ln w="12700" cap="flat">
            <a:solidFill>
              <a:sysClr val="window" lastClr="FFFFFF">
                <a:lumMod val="65000"/>
              </a:sysClr>
            </a:solidFill>
            <a:prstDash val="solid"/>
            <a:miter lim="800000"/>
          </a:ln>
        </p:spPr>
        <p:txBody>
          <a:bodyPr lIns="91426" tIns="45713" rIns="91426" bIns="45713"/>
          <a:lstStyle/>
          <a:p>
            <a:pPr defTabSz="806450">
              <a:defRPr/>
            </a:pPr>
            <a:endParaRPr lang="zh-CN" altLang="en-US" sz="1600" kern="0">
              <a:solidFill>
                <a:sysClr val="windowText" lastClr="000000"/>
              </a:solidFill>
              <a:cs typeface="+mn-ea"/>
              <a:sym typeface="+mn-lt"/>
            </a:endParaRPr>
          </a:p>
        </p:txBody>
      </p:sp>
      <p:sp>
        <p:nvSpPr>
          <p:cNvPr id="104" name="Line 16"/>
          <p:cNvSpPr>
            <a:spLocks noChangeShapeType="1"/>
          </p:cNvSpPr>
          <p:nvPr/>
        </p:nvSpPr>
        <p:spPr bwMode="auto">
          <a:xfrm flipH="1">
            <a:off x="4694237" y="2204132"/>
            <a:ext cx="1028700" cy="0"/>
          </a:xfrm>
          <a:prstGeom prst="line">
            <a:avLst/>
          </a:prstGeom>
          <a:noFill/>
          <a:ln w="12700" cap="flat">
            <a:solidFill>
              <a:schemeClr val="bg2"/>
            </a:solidFill>
            <a:prstDash val="solid"/>
            <a:miter lim="800000"/>
            <a:headEnd type="none" w="med" len="med"/>
            <a:tailEnd type="oval" w="med" len="med"/>
          </a:ln>
          <a:extLst>
            <a:ext uri="{909E8E84-426E-40DD-AFC4-6F175D3DCCD1}">
              <a14:hiddenFill xmlns:a14="http://schemas.microsoft.com/office/drawing/2010/main">
                <a:noFill/>
              </a14:hiddenFill>
            </a:ext>
          </a:extLst>
        </p:spPr>
        <p:txBody>
          <a:bodyPr lIns="91426" tIns="45713" rIns="91426" bIns="45713"/>
          <a:lstStyle/>
          <a:p>
            <a:pPr defTabSz="806450">
              <a:defRPr/>
            </a:pPr>
            <a:endParaRPr lang="zh-CN" altLang="en-US" sz="1600" kern="0">
              <a:solidFill>
                <a:sysClr val="windowText" lastClr="000000"/>
              </a:solidFill>
              <a:cs typeface="+mn-ea"/>
              <a:sym typeface="+mn-lt"/>
            </a:endParaRPr>
          </a:p>
        </p:txBody>
      </p:sp>
      <p:sp>
        <p:nvSpPr>
          <p:cNvPr id="105" name="Line 17"/>
          <p:cNvSpPr>
            <a:spLocks noChangeShapeType="1"/>
          </p:cNvSpPr>
          <p:nvPr/>
        </p:nvSpPr>
        <p:spPr bwMode="auto">
          <a:xfrm flipH="1">
            <a:off x="6254750" y="3423332"/>
            <a:ext cx="1028700" cy="0"/>
          </a:xfrm>
          <a:prstGeom prst="line">
            <a:avLst/>
          </a:prstGeom>
          <a:noFill/>
          <a:ln w="12700" cap="flat">
            <a:solidFill>
              <a:schemeClr val="bg2"/>
            </a:solidFill>
            <a:prstDash val="solid"/>
            <a:miter lim="800000"/>
            <a:headEnd type="oval" w="med" len="med"/>
            <a:tailEnd type="none" w="med" len="med"/>
          </a:ln>
          <a:extLst>
            <a:ext uri="{909E8E84-426E-40DD-AFC4-6F175D3DCCD1}">
              <a14:hiddenFill xmlns:a14="http://schemas.microsoft.com/office/drawing/2010/main">
                <a:noFill/>
              </a14:hiddenFill>
            </a:ext>
          </a:extLst>
        </p:spPr>
        <p:txBody>
          <a:bodyPr lIns="91426" tIns="45713" rIns="91426" bIns="45713"/>
          <a:lstStyle/>
          <a:p>
            <a:pPr defTabSz="806450">
              <a:defRPr/>
            </a:pPr>
            <a:endParaRPr lang="zh-CN" altLang="en-US" sz="1600" kern="0">
              <a:solidFill>
                <a:sysClr val="windowText" lastClr="000000"/>
              </a:solidFill>
              <a:cs typeface="+mn-ea"/>
              <a:sym typeface="+mn-lt"/>
            </a:endParaRPr>
          </a:p>
        </p:txBody>
      </p:sp>
      <p:sp>
        <p:nvSpPr>
          <p:cNvPr id="106" name="Line 18"/>
          <p:cNvSpPr>
            <a:spLocks noChangeShapeType="1"/>
          </p:cNvSpPr>
          <p:nvPr/>
        </p:nvSpPr>
        <p:spPr bwMode="auto">
          <a:xfrm flipH="1">
            <a:off x="4257675" y="4347257"/>
            <a:ext cx="1458912" cy="0"/>
          </a:xfrm>
          <a:prstGeom prst="line">
            <a:avLst/>
          </a:prstGeom>
          <a:noFill/>
          <a:ln w="12700" cap="flat">
            <a:solidFill>
              <a:schemeClr val="bg2"/>
            </a:solidFill>
            <a:prstDash val="solid"/>
            <a:miter lim="800000"/>
            <a:headEnd type="none" w="med" len="med"/>
            <a:tailEnd type="oval" w="med" len="med"/>
          </a:ln>
          <a:extLst>
            <a:ext uri="{909E8E84-426E-40DD-AFC4-6F175D3DCCD1}">
              <a14:hiddenFill xmlns:a14="http://schemas.microsoft.com/office/drawing/2010/main">
                <a:noFill/>
              </a14:hiddenFill>
            </a:ext>
          </a:extLst>
        </p:spPr>
        <p:txBody>
          <a:bodyPr lIns="91426" tIns="45713" rIns="91426" bIns="45713"/>
          <a:lstStyle/>
          <a:p>
            <a:pPr defTabSz="806450">
              <a:defRPr/>
            </a:pPr>
            <a:endParaRPr lang="zh-CN" altLang="en-US" sz="1600" kern="0">
              <a:solidFill>
                <a:sysClr val="windowText" lastClr="000000"/>
              </a:solidFill>
              <a:cs typeface="+mn-ea"/>
              <a:sym typeface="+mn-lt"/>
            </a:endParaRPr>
          </a:p>
        </p:txBody>
      </p:sp>
      <p:sp>
        <p:nvSpPr>
          <p:cNvPr id="107" name="Line 19"/>
          <p:cNvSpPr>
            <a:spLocks noChangeShapeType="1"/>
          </p:cNvSpPr>
          <p:nvPr/>
        </p:nvSpPr>
        <p:spPr bwMode="auto">
          <a:xfrm flipH="1">
            <a:off x="6208712" y="5639482"/>
            <a:ext cx="1027113" cy="0"/>
          </a:xfrm>
          <a:prstGeom prst="line">
            <a:avLst/>
          </a:prstGeom>
          <a:noFill/>
          <a:ln w="12700" cap="flat">
            <a:solidFill>
              <a:schemeClr val="bg2"/>
            </a:solidFill>
            <a:prstDash val="solid"/>
            <a:miter lim="800000"/>
            <a:headEnd type="oval" w="med" len="med"/>
            <a:tailEnd type="none" w="med" len="med"/>
          </a:ln>
          <a:extLst>
            <a:ext uri="{909E8E84-426E-40DD-AFC4-6F175D3DCCD1}">
              <a14:hiddenFill xmlns:a14="http://schemas.microsoft.com/office/drawing/2010/main">
                <a:noFill/>
              </a14:hiddenFill>
            </a:ext>
          </a:extLst>
        </p:spPr>
        <p:txBody>
          <a:bodyPr lIns="91426" tIns="45713" rIns="91426" bIns="45713"/>
          <a:lstStyle/>
          <a:p>
            <a:pPr defTabSz="806450">
              <a:defRPr/>
            </a:pPr>
            <a:endParaRPr lang="zh-CN" altLang="en-US" sz="1600" kern="0">
              <a:solidFill>
                <a:sysClr val="windowText" lastClr="000000"/>
              </a:solidFill>
              <a:cs typeface="+mn-ea"/>
              <a:sym typeface="+mn-lt"/>
            </a:endParaRPr>
          </a:p>
        </p:txBody>
      </p:sp>
      <p:sp>
        <p:nvSpPr>
          <p:cNvPr id="109" name="TextBox 108"/>
          <p:cNvSpPr txBox="1"/>
          <p:nvPr/>
        </p:nvSpPr>
        <p:spPr>
          <a:xfrm>
            <a:off x="508568" y="1943645"/>
            <a:ext cx="4126137" cy="403957"/>
          </a:xfrm>
          <a:prstGeom prst="rect">
            <a:avLst/>
          </a:prstGeom>
          <a:noFill/>
        </p:spPr>
        <p:txBody>
          <a:bodyPr wrap="square" lIns="91426" tIns="0" rIns="91426" bIns="0">
            <a:spAutoFit/>
          </a:bodyPr>
          <a:lstStyle/>
          <a:p>
            <a:pPr algn="r" defTabSz="806450">
              <a:lnSpc>
                <a:spcPct val="150000"/>
              </a:lnSpc>
              <a:defRPr/>
            </a:pPr>
            <a:r>
              <a:rPr lang="zh-CN" altLang="en-US" sz="2000" kern="0" dirty="0">
                <a:solidFill>
                  <a:schemeClr val="accent1"/>
                </a:solidFill>
                <a:cs typeface="+mn-ea"/>
                <a:sym typeface="+mn-lt"/>
              </a:rPr>
              <a:t>从事</a:t>
            </a:r>
            <a:r>
              <a:rPr lang="en-US" altLang="zh-CN" sz="2000" kern="0" dirty="0" err="1">
                <a:solidFill>
                  <a:schemeClr val="accent1"/>
                </a:solidFill>
                <a:cs typeface="+mn-ea"/>
                <a:sym typeface="+mn-lt"/>
              </a:rPr>
              <a:t>BES</a:t>
            </a:r>
            <a:r>
              <a:rPr lang="en-US" altLang="zh-CN" sz="2000" b="1" dirty="0" err="1">
                <a:solidFill>
                  <a:srgbClr val="142E6E"/>
                </a:solidFill>
                <a:latin typeface="宋体" panose="02010600030101010101" pitchFamily="2" charset="-122"/>
              </a:rPr>
              <a:t>Ⅲ</a:t>
            </a:r>
            <a:r>
              <a:rPr lang="zh-CN" altLang="en-US" sz="2000" kern="0" dirty="0">
                <a:solidFill>
                  <a:schemeClr val="accent1"/>
                </a:solidFill>
                <a:cs typeface="+mn-ea"/>
                <a:sym typeface="+mn-lt"/>
              </a:rPr>
              <a:t>检修、机加工等工作</a:t>
            </a:r>
          </a:p>
        </p:txBody>
      </p:sp>
      <p:sp>
        <p:nvSpPr>
          <p:cNvPr id="111" name="TextBox 110"/>
          <p:cNvSpPr txBox="1"/>
          <p:nvPr/>
        </p:nvSpPr>
        <p:spPr>
          <a:xfrm>
            <a:off x="7527819" y="3001948"/>
            <a:ext cx="3875750" cy="1384995"/>
          </a:xfrm>
          <a:prstGeom prst="rect">
            <a:avLst/>
          </a:prstGeom>
          <a:noFill/>
        </p:spPr>
        <p:txBody>
          <a:bodyPr wrap="square" lIns="91426" tIns="0" rIns="91426" bIns="0">
            <a:spAutoFit/>
          </a:bodyPr>
          <a:lstStyle/>
          <a:p>
            <a:pPr defTabSz="806450">
              <a:lnSpc>
                <a:spcPct val="150000"/>
              </a:lnSpc>
              <a:defRPr/>
            </a:pPr>
            <a:r>
              <a:rPr lang="zh-CN" altLang="en-US" sz="2000" kern="0" dirty="0">
                <a:solidFill>
                  <a:schemeClr val="accent1"/>
                </a:solidFill>
                <a:cs typeface="+mn-ea"/>
                <a:sym typeface="+mn-lt"/>
              </a:rPr>
              <a:t>金工间的日常工作以及</a:t>
            </a:r>
            <a:endParaRPr lang="en-US" altLang="zh-CN" sz="2000" kern="0" dirty="0">
              <a:solidFill>
                <a:schemeClr val="accent1"/>
              </a:solidFill>
              <a:cs typeface="+mn-ea"/>
              <a:sym typeface="+mn-lt"/>
            </a:endParaRPr>
          </a:p>
          <a:p>
            <a:pPr defTabSz="806450">
              <a:lnSpc>
                <a:spcPct val="150000"/>
              </a:lnSpc>
              <a:defRPr/>
            </a:pPr>
            <a:r>
              <a:rPr lang="zh-CN" altLang="en-US" sz="2000" kern="0" dirty="0">
                <a:solidFill>
                  <a:schemeClr val="accent1"/>
                </a:solidFill>
                <a:cs typeface="+mn-ea"/>
                <a:sym typeface="+mn-lt"/>
              </a:rPr>
              <a:t>相关设备的维护保养等</a:t>
            </a:r>
          </a:p>
          <a:p>
            <a:pPr defTabSz="806450">
              <a:lnSpc>
                <a:spcPct val="150000"/>
              </a:lnSpc>
              <a:defRPr/>
            </a:pPr>
            <a:endParaRPr lang="zh-CN" altLang="en-US" sz="2000" kern="0" dirty="0">
              <a:solidFill>
                <a:schemeClr val="accent1"/>
              </a:solidFill>
              <a:cs typeface="+mn-ea"/>
              <a:sym typeface="+mn-lt"/>
            </a:endParaRPr>
          </a:p>
        </p:txBody>
      </p:sp>
      <p:sp>
        <p:nvSpPr>
          <p:cNvPr id="113" name="TextBox 112"/>
          <p:cNvSpPr txBox="1"/>
          <p:nvPr/>
        </p:nvSpPr>
        <p:spPr>
          <a:xfrm>
            <a:off x="508568" y="4156111"/>
            <a:ext cx="4468350" cy="406778"/>
          </a:xfrm>
          <a:prstGeom prst="rect">
            <a:avLst/>
          </a:prstGeom>
          <a:noFill/>
        </p:spPr>
        <p:txBody>
          <a:bodyPr wrap="square" lIns="91426" tIns="0" rIns="91426" bIns="0">
            <a:spAutoFit/>
          </a:bodyPr>
          <a:lstStyle/>
          <a:p>
            <a:pPr defTabSz="806450">
              <a:lnSpc>
                <a:spcPct val="150000"/>
              </a:lnSpc>
              <a:defRPr/>
            </a:pPr>
            <a:r>
              <a:rPr lang="zh-CN" altLang="en-US" sz="2000" kern="0" dirty="0">
                <a:solidFill>
                  <a:schemeClr val="accent1"/>
                </a:solidFill>
                <a:cs typeface="+mn-ea"/>
                <a:sym typeface="+mn-lt"/>
              </a:rPr>
              <a:t>参加</a:t>
            </a:r>
            <a:r>
              <a:rPr lang="en-US" altLang="zh-CN" sz="2000" kern="0" dirty="0">
                <a:solidFill>
                  <a:schemeClr val="accent1"/>
                </a:solidFill>
                <a:cs typeface="+mn-ea"/>
                <a:sym typeface="+mn-lt"/>
              </a:rPr>
              <a:t>JUNO</a:t>
            </a:r>
            <a:r>
              <a:rPr lang="zh-CN" altLang="en-US" sz="2000" kern="0" dirty="0">
                <a:solidFill>
                  <a:schemeClr val="accent1"/>
                </a:solidFill>
                <a:cs typeface="+mn-ea"/>
                <a:sym typeface="+mn-lt"/>
              </a:rPr>
              <a:t>项目的一些实验和测试工作</a:t>
            </a:r>
          </a:p>
        </p:txBody>
      </p:sp>
      <p:sp>
        <p:nvSpPr>
          <p:cNvPr id="115" name="TextBox 114"/>
          <p:cNvSpPr txBox="1"/>
          <p:nvPr/>
        </p:nvSpPr>
        <p:spPr>
          <a:xfrm>
            <a:off x="7380244" y="5365638"/>
            <a:ext cx="4419857" cy="406778"/>
          </a:xfrm>
          <a:prstGeom prst="rect">
            <a:avLst/>
          </a:prstGeom>
          <a:noFill/>
        </p:spPr>
        <p:txBody>
          <a:bodyPr wrap="square" lIns="91426" tIns="0" rIns="91426" bIns="0">
            <a:spAutoFit/>
          </a:bodyPr>
          <a:lstStyle/>
          <a:p>
            <a:pPr defTabSz="806450">
              <a:lnSpc>
                <a:spcPct val="150000"/>
              </a:lnSpc>
              <a:defRPr/>
            </a:pPr>
            <a:r>
              <a:rPr lang="zh-CN" altLang="en-US" sz="2000" kern="0" dirty="0">
                <a:solidFill>
                  <a:schemeClr val="accent1"/>
                </a:solidFill>
                <a:cs typeface="+mn-ea"/>
                <a:sym typeface="+mn-lt"/>
              </a:rPr>
              <a:t>其他的相关工作</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fade">
                                      <p:cBhvr>
                                        <p:cTn id="7" dur="500"/>
                                        <p:tgtEl>
                                          <p:spTgt spid="13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Effect transition="in" filter="wipe(left)">
                                      <p:cBhvr>
                                        <p:cTn id="11" dur="500"/>
                                        <p:tgtEl>
                                          <p:spTgt spid="136"/>
                                        </p:tgtEl>
                                      </p:cBhvr>
                                    </p:animEffect>
                                  </p:childTnLst>
                                </p:cTn>
                              </p:par>
                            </p:childTnLst>
                          </p:cTn>
                        </p:par>
                        <p:par>
                          <p:cTn id="12" fill="hold">
                            <p:stCondLst>
                              <p:cond delay="1000"/>
                            </p:stCondLst>
                            <p:childTnLst>
                              <p:par>
                                <p:cTn id="13" presetID="2" presetClass="entr" presetSubtype="2" decel="100000" fill="hold" grpId="0" nodeType="afterEffect">
                                  <p:stCondLst>
                                    <p:cond delay="0"/>
                                  </p:stCondLst>
                                  <p:iterate type="lt">
                                    <p:tmPct val="10000"/>
                                  </p:iterate>
                                  <p:childTnLst>
                                    <p:set>
                                      <p:cBhvr>
                                        <p:cTn id="14" dur="1" fill="hold">
                                          <p:stCondLst>
                                            <p:cond delay="0"/>
                                          </p:stCondLst>
                                        </p:cTn>
                                        <p:tgtEl>
                                          <p:spTgt spid="145"/>
                                        </p:tgtEl>
                                        <p:attrNameLst>
                                          <p:attrName>style.visibility</p:attrName>
                                        </p:attrNameLst>
                                      </p:cBhvr>
                                      <p:to>
                                        <p:strVal val="visible"/>
                                      </p:to>
                                    </p:set>
                                    <p:anim calcmode="lin" valueType="num">
                                      <p:cBhvr additive="base">
                                        <p:cTn id="15" dur="500" fill="hold"/>
                                        <p:tgtEl>
                                          <p:spTgt spid="145"/>
                                        </p:tgtEl>
                                        <p:attrNameLst>
                                          <p:attrName>ppt_x</p:attrName>
                                        </p:attrNameLst>
                                      </p:cBhvr>
                                      <p:tavLst>
                                        <p:tav tm="0">
                                          <p:val>
                                            <p:strVal val="1+#ppt_w/2"/>
                                          </p:val>
                                        </p:tav>
                                        <p:tav tm="100000">
                                          <p:val>
                                            <p:strVal val="#ppt_x"/>
                                          </p:val>
                                        </p:tav>
                                      </p:tavLst>
                                    </p:anim>
                                    <p:anim calcmode="lin" valueType="num">
                                      <p:cBhvr additive="base">
                                        <p:cTn id="16" dur="500" fill="hold"/>
                                        <p:tgtEl>
                                          <p:spTgt spid="145"/>
                                        </p:tgtEl>
                                        <p:attrNameLst>
                                          <p:attrName>ppt_y</p:attrName>
                                        </p:attrNameLst>
                                      </p:cBhvr>
                                      <p:tavLst>
                                        <p:tav tm="0">
                                          <p:val>
                                            <p:strVal val="#ppt_y"/>
                                          </p:val>
                                        </p:tav>
                                        <p:tav tm="100000">
                                          <p:val>
                                            <p:strVal val="#ppt_y"/>
                                          </p:val>
                                        </p:tav>
                                      </p:tavLst>
                                    </p:anim>
                                  </p:childTnLst>
                                </p:cTn>
                              </p:par>
                            </p:childTnLst>
                          </p:cTn>
                        </p:par>
                        <p:par>
                          <p:cTn id="17" fill="hold">
                            <p:stCondLst>
                              <p:cond delay="1299"/>
                            </p:stCondLst>
                            <p:childTnLst>
                              <p:par>
                                <p:cTn id="18" presetID="22" presetClass="entr" presetSubtype="1" fill="hold" nodeType="afterEffect">
                                  <p:stCondLst>
                                    <p:cond delay="0"/>
                                  </p:stCondLst>
                                  <p:childTnLst>
                                    <p:set>
                                      <p:cBhvr>
                                        <p:cTn id="19" dur="1" fill="hold">
                                          <p:stCondLst>
                                            <p:cond delay="0"/>
                                          </p:stCondLst>
                                        </p:cTn>
                                        <p:tgtEl>
                                          <p:spTgt spid="80"/>
                                        </p:tgtEl>
                                        <p:attrNameLst>
                                          <p:attrName>style.visibility</p:attrName>
                                        </p:attrNameLst>
                                      </p:cBhvr>
                                      <p:to>
                                        <p:strVal val="visible"/>
                                      </p:to>
                                    </p:set>
                                    <p:animEffect transition="in" filter="wipe(up)">
                                      <p:cBhvr>
                                        <p:cTn id="20" dur="4000"/>
                                        <p:tgtEl>
                                          <p:spTgt spid="80"/>
                                        </p:tgtEl>
                                      </p:cBhvr>
                                    </p:animEffect>
                                  </p:childTnLst>
                                </p:cTn>
                              </p:par>
                              <p:par>
                                <p:cTn id="21" presetID="49" presetClass="entr" presetSubtype="0" decel="100000" fill="hold" grpId="0" nodeType="withEffect">
                                  <p:stCondLst>
                                    <p:cond delay="50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 calcmode="lin" valueType="num">
                                      <p:cBhvr>
                                        <p:cTn id="25" dur="500" fill="hold"/>
                                        <p:tgtEl>
                                          <p:spTgt spid="81"/>
                                        </p:tgtEl>
                                        <p:attrNameLst>
                                          <p:attrName>style.rotation</p:attrName>
                                        </p:attrNameLst>
                                      </p:cBhvr>
                                      <p:tavLst>
                                        <p:tav tm="0">
                                          <p:val>
                                            <p:fltVal val="360"/>
                                          </p:val>
                                        </p:tav>
                                        <p:tav tm="100000">
                                          <p:val>
                                            <p:fltVal val="0"/>
                                          </p:val>
                                        </p:tav>
                                      </p:tavLst>
                                    </p:anim>
                                    <p:animEffect transition="in" filter="fade">
                                      <p:cBhvr>
                                        <p:cTn id="26" dur="500"/>
                                        <p:tgtEl>
                                          <p:spTgt spid="81"/>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100"/>
                                        </p:tgtEl>
                                        <p:attrNameLst>
                                          <p:attrName>style.visibility</p:attrName>
                                        </p:attrNameLst>
                                      </p:cBhvr>
                                      <p:to>
                                        <p:strVal val="visible"/>
                                      </p:to>
                                    </p:set>
                                    <p:animEffect transition="in" filter="fade">
                                      <p:cBhvr>
                                        <p:cTn id="29" dur="500"/>
                                        <p:tgtEl>
                                          <p:spTgt spid="100"/>
                                        </p:tgtEl>
                                      </p:cBhvr>
                                    </p:animEffect>
                                  </p:childTnLst>
                                </p:cTn>
                              </p:par>
                              <p:par>
                                <p:cTn id="30" presetID="22" presetClass="entr" presetSubtype="2" fill="hold" nodeType="withEffect">
                                  <p:stCondLst>
                                    <p:cond delay="500"/>
                                  </p:stCondLst>
                                  <p:childTnLst>
                                    <p:set>
                                      <p:cBhvr>
                                        <p:cTn id="31" dur="1" fill="hold">
                                          <p:stCondLst>
                                            <p:cond delay="0"/>
                                          </p:stCondLst>
                                        </p:cTn>
                                        <p:tgtEl>
                                          <p:spTgt spid="104"/>
                                        </p:tgtEl>
                                        <p:attrNameLst>
                                          <p:attrName>style.visibility</p:attrName>
                                        </p:attrNameLst>
                                      </p:cBhvr>
                                      <p:to>
                                        <p:strVal val="visible"/>
                                      </p:to>
                                    </p:set>
                                    <p:animEffect transition="in" filter="wipe(right)">
                                      <p:cBhvr>
                                        <p:cTn id="32" dur="500"/>
                                        <p:tgtEl>
                                          <p:spTgt spid="104"/>
                                        </p:tgtEl>
                                      </p:cBhvr>
                                    </p:animEffect>
                                  </p:childTnLst>
                                </p:cTn>
                              </p:par>
                              <p:par>
                                <p:cTn id="33" presetID="12" presetClass="entr" presetSubtype="2" fill="hold" grpId="0" nodeType="withEffect">
                                  <p:stCondLst>
                                    <p:cond delay="1000"/>
                                  </p:stCondLst>
                                  <p:childTnLst>
                                    <p:set>
                                      <p:cBhvr>
                                        <p:cTn id="34" dur="1" fill="hold">
                                          <p:stCondLst>
                                            <p:cond delay="0"/>
                                          </p:stCondLst>
                                        </p:cTn>
                                        <p:tgtEl>
                                          <p:spTgt spid="109"/>
                                        </p:tgtEl>
                                        <p:attrNameLst>
                                          <p:attrName>style.visibility</p:attrName>
                                        </p:attrNameLst>
                                      </p:cBhvr>
                                      <p:to>
                                        <p:strVal val="visible"/>
                                      </p:to>
                                    </p:set>
                                    <p:anim calcmode="lin" valueType="num">
                                      <p:cBhvr additive="base">
                                        <p:cTn id="35" dur="500"/>
                                        <p:tgtEl>
                                          <p:spTgt spid="109"/>
                                        </p:tgtEl>
                                        <p:attrNameLst>
                                          <p:attrName>ppt_x</p:attrName>
                                        </p:attrNameLst>
                                      </p:cBhvr>
                                      <p:tavLst>
                                        <p:tav tm="0">
                                          <p:val>
                                            <p:strVal val="#ppt_x+#ppt_w*1.125000"/>
                                          </p:val>
                                        </p:tav>
                                        <p:tav tm="100000">
                                          <p:val>
                                            <p:strVal val="#ppt_x"/>
                                          </p:val>
                                        </p:tav>
                                      </p:tavLst>
                                    </p:anim>
                                    <p:animEffect transition="in" filter="wipe(left)">
                                      <p:cBhvr>
                                        <p:cTn id="36" dur="500"/>
                                        <p:tgtEl>
                                          <p:spTgt spid="109"/>
                                        </p:tgtEl>
                                      </p:cBhvr>
                                    </p:animEffect>
                                  </p:childTnLst>
                                </p:cTn>
                              </p:par>
                              <p:par>
                                <p:cTn id="37" presetID="49" presetClass="entr" presetSubtype="0" decel="100000" fill="hold" grpId="0" nodeType="withEffect">
                                  <p:stCondLst>
                                    <p:cond delay="1500"/>
                                  </p:stCondLst>
                                  <p:childTnLst>
                                    <p:set>
                                      <p:cBhvr>
                                        <p:cTn id="38" dur="1" fill="hold">
                                          <p:stCondLst>
                                            <p:cond delay="0"/>
                                          </p:stCondLst>
                                        </p:cTn>
                                        <p:tgtEl>
                                          <p:spTgt spid="82"/>
                                        </p:tgtEl>
                                        <p:attrNameLst>
                                          <p:attrName>style.visibility</p:attrName>
                                        </p:attrNameLst>
                                      </p:cBhvr>
                                      <p:to>
                                        <p:strVal val="visible"/>
                                      </p:to>
                                    </p:set>
                                    <p:anim calcmode="lin" valueType="num">
                                      <p:cBhvr>
                                        <p:cTn id="39" dur="500" fill="hold"/>
                                        <p:tgtEl>
                                          <p:spTgt spid="82"/>
                                        </p:tgtEl>
                                        <p:attrNameLst>
                                          <p:attrName>ppt_w</p:attrName>
                                        </p:attrNameLst>
                                      </p:cBhvr>
                                      <p:tavLst>
                                        <p:tav tm="0">
                                          <p:val>
                                            <p:fltVal val="0"/>
                                          </p:val>
                                        </p:tav>
                                        <p:tav tm="100000">
                                          <p:val>
                                            <p:strVal val="#ppt_w"/>
                                          </p:val>
                                        </p:tav>
                                      </p:tavLst>
                                    </p:anim>
                                    <p:anim calcmode="lin" valueType="num">
                                      <p:cBhvr>
                                        <p:cTn id="40" dur="500" fill="hold"/>
                                        <p:tgtEl>
                                          <p:spTgt spid="82"/>
                                        </p:tgtEl>
                                        <p:attrNameLst>
                                          <p:attrName>ppt_h</p:attrName>
                                        </p:attrNameLst>
                                      </p:cBhvr>
                                      <p:tavLst>
                                        <p:tav tm="0">
                                          <p:val>
                                            <p:fltVal val="0"/>
                                          </p:val>
                                        </p:tav>
                                        <p:tav tm="100000">
                                          <p:val>
                                            <p:strVal val="#ppt_h"/>
                                          </p:val>
                                        </p:tav>
                                      </p:tavLst>
                                    </p:anim>
                                    <p:anim calcmode="lin" valueType="num">
                                      <p:cBhvr>
                                        <p:cTn id="41" dur="500" fill="hold"/>
                                        <p:tgtEl>
                                          <p:spTgt spid="82"/>
                                        </p:tgtEl>
                                        <p:attrNameLst>
                                          <p:attrName>style.rotation</p:attrName>
                                        </p:attrNameLst>
                                      </p:cBhvr>
                                      <p:tavLst>
                                        <p:tav tm="0">
                                          <p:val>
                                            <p:fltVal val="360"/>
                                          </p:val>
                                        </p:tav>
                                        <p:tav tm="100000">
                                          <p:val>
                                            <p:fltVal val="0"/>
                                          </p:val>
                                        </p:tav>
                                      </p:tavLst>
                                    </p:anim>
                                    <p:animEffect transition="in" filter="fade">
                                      <p:cBhvr>
                                        <p:cTn id="42" dur="500"/>
                                        <p:tgtEl>
                                          <p:spTgt spid="82"/>
                                        </p:tgtEl>
                                      </p:cBhvr>
                                    </p:animEffect>
                                  </p:childTnLst>
                                </p:cTn>
                              </p:par>
                              <p:par>
                                <p:cTn id="43" presetID="10" presetClass="entr" presetSubtype="0" fill="hold" grpId="0" nodeType="withEffect">
                                  <p:stCondLst>
                                    <p:cond delay="1500"/>
                                  </p:stCondLst>
                                  <p:childTnLst>
                                    <p:set>
                                      <p:cBhvr>
                                        <p:cTn id="44" dur="1" fill="hold">
                                          <p:stCondLst>
                                            <p:cond delay="0"/>
                                          </p:stCondLst>
                                        </p:cTn>
                                        <p:tgtEl>
                                          <p:spTgt spid="101"/>
                                        </p:tgtEl>
                                        <p:attrNameLst>
                                          <p:attrName>style.visibility</p:attrName>
                                        </p:attrNameLst>
                                      </p:cBhvr>
                                      <p:to>
                                        <p:strVal val="visible"/>
                                      </p:to>
                                    </p:set>
                                    <p:animEffect transition="in" filter="fade">
                                      <p:cBhvr>
                                        <p:cTn id="45" dur="500"/>
                                        <p:tgtEl>
                                          <p:spTgt spid="101"/>
                                        </p:tgtEl>
                                      </p:cBhvr>
                                    </p:animEffect>
                                  </p:childTnLst>
                                </p:cTn>
                              </p:par>
                              <p:par>
                                <p:cTn id="46" presetID="22" presetClass="entr" presetSubtype="8" fill="hold" nodeType="withEffect">
                                  <p:stCondLst>
                                    <p:cond delay="1500"/>
                                  </p:stCondLst>
                                  <p:childTnLst>
                                    <p:set>
                                      <p:cBhvr>
                                        <p:cTn id="47" dur="1" fill="hold">
                                          <p:stCondLst>
                                            <p:cond delay="0"/>
                                          </p:stCondLst>
                                        </p:cTn>
                                        <p:tgtEl>
                                          <p:spTgt spid="105"/>
                                        </p:tgtEl>
                                        <p:attrNameLst>
                                          <p:attrName>style.visibility</p:attrName>
                                        </p:attrNameLst>
                                      </p:cBhvr>
                                      <p:to>
                                        <p:strVal val="visible"/>
                                      </p:to>
                                    </p:set>
                                    <p:animEffect transition="in" filter="wipe(left)">
                                      <p:cBhvr>
                                        <p:cTn id="48" dur="500"/>
                                        <p:tgtEl>
                                          <p:spTgt spid="105"/>
                                        </p:tgtEl>
                                      </p:cBhvr>
                                    </p:animEffect>
                                  </p:childTnLst>
                                </p:cTn>
                              </p:par>
                              <p:par>
                                <p:cTn id="49" presetID="12" presetClass="entr" presetSubtype="8" fill="hold" grpId="0" nodeType="withEffect">
                                  <p:stCondLst>
                                    <p:cond delay="2000"/>
                                  </p:stCondLst>
                                  <p:childTnLst>
                                    <p:set>
                                      <p:cBhvr>
                                        <p:cTn id="50" dur="1" fill="hold">
                                          <p:stCondLst>
                                            <p:cond delay="0"/>
                                          </p:stCondLst>
                                        </p:cTn>
                                        <p:tgtEl>
                                          <p:spTgt spid="111"/>
                                        </p:tgtEl>
                                        <p:attrNameLst>
                                          <p:attrName>style.visibility</p:attrName>
                                        </p:attrNameLst>
                                      </p:cBhvr>
                                      <p:to>
                                        <p:strVal val="visible"/>
                                      </p:to>
                                    </p:set>
                                    <p:anim calcmode="lin" valueType="num">
                                      <p:cBhvr additive="base">
                                        <p:cTn id="51" dur="500"/>
                                        <p:tgtEl>
                                          <p:spTgt spid="111"/>
                                        </p:tgtEl>
                                        <p:attrNameLst>
                                          <p:attrName>ppt_x</p:attrName>
                                        </p:attrNameLst>
                                      </p:cBhvr>
                                      <p:tavLst>
                                        <p:tav tm="0">
                                          <p:val>
                                            <p:strVal val="#ppt_x-#ppt_w*1.125000"/>
                                          </p:val>
                                        </p:tav>
                                        <p:tav tm="100000">
                                          <p:val>
                                            <p:strVal val="#ppt_x"/>
                                          </p:val>
                                        </p:tav>
                                      </p:tavLst>
                                    </p:anim>
                                    <p:animEffect transition="in" filter="wipe(right)">
                                      <p:cBhvr>
                                        <p:cTn id="52" dur="500"/>
                                        <p:tgtEl>
                                          <p:spTgt spid="111"/>
                                        </p:tgtEl>
                                      </p:cBhvr>
                                    </p:animEffect>
                                  </p:childTnLst>
                                </p:cTn>
                              </p:par>
                              <p:par>
                                <p:cTn id="53" presetID="49" presetClass="entr" presetSubtype="0" decel="100000" fill="hold" grpId="0" nodeType="withEffect">
                                  <p:stCondLst>
                                    <p:cond delay="2500"/>
                                  </p:stCondLst>
                                  <p:childTnLst>
                                    <p:set>
                                      <p:cBhvr>
                                        <p:cTn id="54" dur="1" fill="hold">
                                          <p:stCondLst>
                                            <p:cond delay="0"/>
                                          </p:stCondLst>
                                        </p:cTn>
                                        <p:tgtEl>
                                          <p:spTgt spid="98"/>
                                        </p:tgtEl>
                                        <p:attrNameLst>
                                          <p:attrName>style.visibility</p:attrName>
                                        </p:attrNameLst>
                                      </p:cBhvr>
                                      <p:to>
                                        <p:strVal val="visible"/>
                                      </p:to>
                                    </p:set>
                                    <p:anim calcmode="lin" valueType="num">
                                      <p:cBhvr>
                                        <p:cTn id="55" dur="500" fill="hold"/>
                                        <p:tgtEl>
                                          <p:spTgt spid="98"/>
                                        </p:tgtEl>
                                        <p:attrNameLst>
                                          <p:attrName>ppt_w</p:attrName>
                                        </p:attrNameLst>
                                      </p:cBhvr>
                                      <p:tavLst>
                                        <p:tav tm="0">
                                          <p:val>
                                            <p:fltVal val="0"/>
                                          </p:val>
                                        </p:tav>
                                        <p:tav tm="100000">
                                          <p:val>
                                            <p:strVal val="#ppt_w"/>
                                          </p:val>
                                        </p:tav>
                                      </p:tavLst>
                                    </p:anim>
                                    <p:anim calcmode="lin" valueType="num">
                                      <p:cBhvr>
                                        <p:cTn id="56" dur="500" fill="hold"/>
                                        <p:tgtEl>
                                          <p:spTgt spid="98"/>
                                        </p:tgtEl>
                                        <p:attrNameLst>
                                          <p:attrName>ppt_h</p:attrName>
                                        </p:attrNameLst>
                                      </p:cBhvr>
                                      <p:tavLst>
                                        <p:tav tm="0">
                                          <p:val>
                                            <p:fltVal val="0"/>
                                          </p:val>
                                        </p:tav>
                                        <p:tav tm="100000">
                                          <p:val>
                                            <p:strVal val="#ppt_h"/>
                                          </p:val>
                                        </p:tav>
                                      </p:tavLst>
                                    </p:anim>
                                    <p:anim calcmode="lin" valueType="num">
                                      <p:cBhvr>
                                        <p:cTn id="57" dur="500" fill="hold"/>
                                        <p:tgtEl>
                                          <p:spTgt spid="98"/>
                                        </p:tgtEl>
                                        <p:attrNameLst>
                                          <p:attrName>style.rotation</p:attrName>
                                        </p:attrNameLst>
                                      </p:cBhvr>
                                      <p:tavLst>
                                        <p:tav tm="0">
                                          <p:val>
                                            <p:fltVal val="360"/>
                                          </p:val>
                                        </p:tav>
                                        <p:tav tm="100000">
                                          <p:val>
                                            <p:fltVal val="0"/>
                                          </p:val>
                                        </p:tav>
                                      </p:tavLst>
                                    </p:anim>
                                    <p:animEffect transition="in" filter="fade">
                                      <p:cBhvr>
                                        <p:cTn id="58" dur="500"/>
                                        <p:tgtEl>
                                          <p:spTgt spid="98"/>
                                        </p:tgtEl>
                                      </p:cBhvr>
                                    </p:animEffect>
                                  </p:childTnLst>
                                </p:cTn>
                              </p:par>
                              <p:par>
                                <p:cTn id="59" presetID="10" presetClass="entr" presetSubtype="0" fill="hold" grpId="0" nodeType="withEffect">
                                  <p:stCondLst>
                                    <p:cond delay="2500"/>
                                  </p:stCondLst>
                                  <p:childTnLst>
                                    <p:set>
                                      <p:cBhvr>
                                        <p:cTn id="60" dur="1" fill="hold">
                                          <p:stCondLst>
                                            <p:cond delay="0"/>
                                          </p:stCondLst>
                                        </p:cTn>
                                        <p:tgtEl>
                                          <p:spTgt spid="102"/>
                                        </p:tgtEl>
                                        <p:attrNameLst>
                                          <p:attrName>style.visibility</p:attrName>
                                        </p:attrNameLst>
                                      </p:cBhvr>
                                      <p:to>
                                        <p:strVal val="visible"/>
                                      </p:to>
                                    </p:set>
                                    <p:animEffect transition="in" filter="fade">
                                      <p:cBhvr>
                                        <p:cTn id="61" dur="500"/>
                                        <p:tgtEl>
                                          <p:spTgt spid="102"/>
                                        </p:tgtEl>
                                      </p:cBhvr>
                                    </p:animEffect>
                                  </p:childTnLst>
                                </p:cTn>
                              </p:par>
                              <p:par>
                                <p:cTn id="62" presetID="22" presetClass="entr" presetSubtype="2" fill="hold" nodeType="withEffect">
                                  <p:stCondLst>
                                    <p:cond delay="2500"/>
                                  </p:stCondLst>
                                  <p:childTnLst>
                                    <p:set>
                                      <p:cBhvr>
                                        <p:cTn id="63" dur="1" fill="hold">
                                          <p:stCondLst>
                                            <p:cond delay="0"/>
                                          </p:stCondLst>
                                        </p:cTn>
                                        <p:tgtEl>
                                          <p:spTgt spid="106"/>
                                        </p:tgtEl>
                                        <p:attrNameLst>
                                          <p:attrName>style.visibility</p:attrName>
                                        </p:attrNameLst>
                                      </p:cBhvr>
                                      <p:to>
                                        <p:strVal val="visible"/>
                                      </p:to>
                                    </p:set>
                                    <p:animEffect transition="in" filter="wipe(right)">
                                      <p:cBhvr>
                                        <p:cTn id="64" dur="500"/>
                                        <p:tgtEl>
                                          <p:spTgt spid="106"/>
                                        </p:tgtEl>
                                      </p:cBhvr>
                                    </p:animEffect>
                                  </p:childTnLst>
                                </p:cTn>
                              </p:par>
                              <p:par>
                                <p:cTn id="65" presetID="12" presetClass="entr" presetSubtype="2" fill="hold" grpId="0" nodeType="withEffect">
                                  <p:stCondLst>
                                    <p:cond delay="3000"/>
                                  </p:stCondLst>
                                  <p:childTnLst>
                                    <p:set>
                                      <p:cBhvr>
                                        <p:cTn id="66" dur="1" fill="hold">
                                          <p:stCondLst>
                                            <p:cond delay="0"/>
                                          </p:stCondLst>
                                        </p:cTn>
                                        <p:tgtEl>
                                          <p:spTgt spid="113"/>
                                        </p:tgtEl>
                                        <p:attrNameLst>
                                          <p:attrName>style.visibility</p:attrName>
                                        </p:attrNameLst>
                                      </p:cBhvr>
                                      <p:to>
                                        <p:strVal val="visible"/>
                                      </p:to>
                                    </p:set>
                                    <p:anim calcmode="lin" valueType="num">
                                      <p:cBhvr additive="base">
                                        <p:cTn id="67" dur="500"/>
                                        <p:tgtEl>
                                          <p:spTgt spid="113"/>
                                        </p:tgtEl>
                                        <p:attrNameLst>
                                          <p:attrName>ppt_x</p:attrName>
                                        </p:attrNameLst>
                                      </p:cBhvr>
                                      <p:tavLst>
                                        <p:tav tm="0">
                                          <p:val>
                                            <p:strVal val="#ppt_x+#ppt_w*1.125000"/>
                                          </p:val>
                                        </p:tav>
                                        <p:tav tm="100000">
                                          <p:val>
                                            <p:strVal val="#ppt_x"/>
                                          </p:val>
                                        </p:tav>
                                      </p:tavLst>
                                    </p:anim>
                                    <p:animEffect transition="in" filter="wipe(left)">
                                      <p:cBhvr>
                                        <p:cTn id="68" dur="500"/>
                                        <p:tgtEl>
                                          <p:spTgt spid="113"/>
                                        </p:tgtEl>
                                      </p:cBhvr>
                                    </p:animEffect>
                                  </p:childTnLst>
                                </p:cTn>
                              </p:par>
                              <p:par>
                                <p:cTn id="69" presetID="49" presetClass="entr" presetSubtype="0" decel="100000" fill="hold" grpId="0" nodeType="withEffect">
                                  <p:stCondLst>
                                    <p:cond delay="350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fltVal val="0"/>
                                          </p:val>
                                        </p:tav>
                                        <p:tav tm="100000">
                                          <p:val>
                                            <p:strVal val="#ppt_w"/>
                                          </p:val>
                                        </p:tav>
                                      </p:tavLst>
                                    </p:anim>
                                    <p:anim calcmode="lin" valueType="num">
                                      <p:cBhvr>
                                        <p:cTn id="72" dur="500" fill="hold"/>
                                        <p:tgtEl>
                                          <p:spTgt spid="99"/>
                                        </p:tgtEl>
                                        <p:attrNameLst>
                                          <p:attrName>ppt_h</p:attrName>
                                        </p:attrNameLst>
                                      </p:cBhvr>
                                      <p:tavLst>
                                        <p:tav tm="0">
                                          <p:val>
                                            <p:fltVal val="0"/>
                                          </p:val>
                                        </p:tav>
                                        <p:tav tm="100000">
                                          <p:val>
                                            <p:strVal val="#ppt_h"/>
                                          </p:val>
                                        </p:tav>
                                      </p:tavLst>
                                    </p:anim>
                                    <p:anim calcmode="lin" valueType="num">
                                      <p:cBhvr>
                                        <p:cTn id="73" dur="500" fill="hold"/>
                                        <p:tgtEl>
                                          <p:spTgt spid="99"/>
                                        </p:tgtEl>
                                        <p:attrNameLst>
                                          <p:attrName>style.rotation</p:attrName>
                                        </p:attrNameLst>
                                      </p:cBhvr>
                                      <p:tavLst>
                                        <p:tav tm="0">
                                          <p:val>
                                            <p:fltVal val="360"/>
                                          </p:val>
                                        </p:tav>
                                        <p:tav tm="100000">
                                          <p:val>
                                            <p:fltVal val="0"/>
                                          </p:val>
                                        </p:tav>
                                      </p:tavLst>
                                    </p:anim>
                                    <p:animEffect transition="in" filter="fade">
                                      <p:cBhvr>
                                        <p:cTn id="74" dur="500"/>
                                        <p:tgtEl>
                                          <p:spTgt spid="99"/>
                                        </p:tgtEl>
                                      </p:cBhvr>
                                    </p:animEffect>
                                  </p:childTnLst>
                                </p:cTn>
                              </p:par>
                              <p:par>
                                <p:cTn id="75" presetID="10" presetClass="entr" presetSubtype="0" fill="hold" grpId="0" nodeType="withEffect">
                                  <p:stCondLst>
                                    <p:cond delay="3500"/>
                                  </p:stCondLst>
                                  <p:childTnLst>
                                    <p:set>
                                      <p:cBhvr>
                                        <p:cTn id="76" dur="1" fill="hold">
                                          <p:stCondLst>
                                            <p:cond delay="0"/>
                                          </p:stCondLst>
                                        </p:cTn>
                                        <p:tgtEl>
                                          <p:spTgt spid="103"/>
                                        </p:tgtEl>
                                        <p:attrNameLst>
                                          <p:attrName>style.visibility</p:attrName>
                                        </p:attrNameLst>
                                      </p:cBhvr>
                                      <p:to>
                                        <p:strVal val="visible"/>
                                      </p:to>
                                    </p:set>
                                    <p:animEffect transition="in" filter="fade">
                                      <p:cBhvr>
                                        <p:cTn id="77" dur="500"/>
                                        <p:tgtEl>
                                          <p:spTgt spid="103"/>
                                        </p:tgtEl>
                                      </p:cBhvr>
                                    </p:animEffect>
                                  </p:childTnLst>
                                </p:cTn>
                              </p:par>
                              <p:par>
                                <p:cTn id="78" presetID="22" presetClass="entr" presetSubtype="8" fill="hold" nodeType="withEffect">
                                  <p:stCondLst>
                                    <p:cond delay="3500"/>
                                  </p:stCondLst>
                                  <p:childTnLst>
                                    <p:set>
                                      <p:cBhvr>
                                        <p:cTn id="79" dur="1" fill="hold">
                                          <p:stCondLst>
                                            <p:cond delay="0"/>
                                          </p:stCondLst>
                                        </p:cTn>
                                        <p:tgtEl>
                                          <p:spTgt spid="107"/>
                                        </p:tgtEl>
                                        <p:attrNameLst>
                                          <p:attrName>style.visibility</p:attrName>
                                        </p:attrNameLst>
                                      </p:cBhvr>
                                      <p:to>
                                        <p:strVal val="visible"/>
                                      </p:to>
                                    </p:set>
                                    <p:animEffect transition="in" filter="wipe(left)">
                                      <p:cBhvr>
                                        <p:cTn id="80" dur="500"/>
                                        <p:tgtEl>
                                          <p:spTgt spid="107"/>
                                        </p:tgtEl>
                                      </p:cBhvr>
                                    </p:animEffect>
                                  </p:childTnLst>
                                </p:cTn>
                              </p:par>
                              <p:par>
                                <p:cTn id="81" presetID="12" presetClass="entr" presetSubtype="8" fill="hold" grpId="0" nodeType="withEffect">
                                  <p:stCondLst>
                                    <p:cond delay="4000"/>
                                  </p:stCondLst>
                                  <p:childTnLst>
                                    <p:set>
                                      <p:cBhvr>
                                        <p:cTn id="82" dur="1" fill="hold">
                                          <p:stCondLst>
                                            <p:cond delay="0"/>
                                          </p:stCondLst>
                                        </p:cTn>
                                        <p:tgtEl>
                                          <p:spTgt spid="115"/>
                                        </p:tgtEl>
                                        <p:attrNameLst>
                                          <p:attrName>style.visibility</p:attrName>
                                        </p:attrNameLst>
                                      </p:cBhvr>
                                      <p:to>
                                        <p:strVal val="visible"/>
                                      </p:to>
                                    </p:set>
                                    <p:anim calcmode="lin" valueType="num">
                                      <p:cBhvr additive="base">
                                        <p:cTn id="83" dur="500"/>
                                        <p:tgtEl>
                                          <p:spTgt spid="115"/>
                                        </p:tgtEl>
                                        <p:attrNameLst>
                                          <p:attrName>ppt_x</p:attrName>
                                        </p:attrNameLst>
                                      </p:cBhvr>
                                      <p:tavLst>
                                        <p:tav tm="0">
                                          <p:val>
                                            <p:strVal val="#ppt_x-#ppt_w*1.125000"/>
                                          </p:val>
                                        </p:tav>
                                        <p:tav tm="100000">
                                          <p:val>
                                            <p:strVal val="#ppt_x"/>
                                          </p:val>
                                        </p:tav>
                                      </p:tavLst>
                                    </p:anim>
                                    <p:animEffect transition="in" filter="wipe(right)">
                                      <p:cBhvr>
                                        <p:cTn id="84"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p:bldP spid="81" grpId="0" animBg="1"/>
      <p:bldP spid="82" grpId="0" animBg="1"/>
      <p:bldP spid="98" grpId="0" animBg="1"/>
      <p:bldP spid="99" grpId="0" animBg="1"/>
      <p:bldP spid="100" grpId="0" animBg="1"/>
      <p:bldP spid="101" grpId="0" animBg="1"/>
      <p:bldP spid="102" grpId="0" animBg="1"/>
      <p:bldP spid="103" grpId="0" animBg="1"/>
      <p:bldP spid="109" grpId="0"/>
      <p:bldP spid="111" grpId="0"/>
      <p:bldP spid="113" grpId="0"/>
      <p:bldP spid="1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组合 59"/>
          <p:cNvGrpSpPr/>
          <p:nvPr/>
        </p:nvGrpSpPr>
        <p:grpSpPr>
          <a:xfrm>
            <a:off x="1313967" y="1793061"/>
            <a:ext cx="5487958" cy="830997"/>
            <a:chOff x="6405294" y="1079880"/>
            <a:chExt cx="5488675" cy="830802"/>
          </a:xfrm>
        </p:grpSpPr>
        <p:sp>
          <p:nvSpPr>
            <p:cNvPr id="61" name="文本框 13"/>
            <p:cNvSpPr txBox="1"/>
            <p:nvPr/>
          </p:nvSpPr>
          <p:spPr>
            <a:xfrm flipH="1">
              <a:off x="7868853" y="1079880"/>
              <a:ext cx="4025116" cy="830802"/>
            </a:xfrm>
            <a:prstGeom prst="rect">
              <a:avLst/>
            </a:prstGeom>
            <a:noFill/>
          </p:spPr>
          <p:txBody>
            <a:bodyPr wrap="square" rtlCol="0">
              <a:spAutoFit/>
            </a:bodyPr>
            <a:lstStyle/>
            <a:p>
              <a:pPr>
                <a:lnSpc>
                  <a:spcPct val="150000"/>
                </a:lnSpc>
              </a:pPr>
              <a:r>
                <a:rPr lang="zh-CN" altLang="en-US" sz="3200" b="1" dirty="0">
                  <a:solidFill>
                    <a:schemeClr val="accent1"/>
                  </a:solidFill>
                  <a:cs typeface="+mn-ea"/>
                  <a:sym typeface="+mn-lt"/>
                </a:rPr>
                <a:t>任 务 完 成 情 况</a:t>
              </a:r>
              <a:endParaRPr lang="en-US" altLang="zh-CN" sz="3200" b="1" dirty="0">
                <a:solidFill>
                  <a:schemeClr val="accent1"/>
                </a:solidFill>
                <a:cs typeface="+mn-ea"/>
                <a:sym typeface="+mn-lt"/>
              </a:endParaRPr>
            </a:p>
          </p:txBody>
        </p:sp>
        <p:grpSp>
          <p:nvGrpSpPr>
            <p:cNvPr id="62" name="组合 61"/>
            <p:cNvGrpSpPr/>
            <p:nvPr/>
          </p:nvGrpSpPr>
          <p:grpSpPr>
            <a:xfrm>
              <a:off x="6405294" y="1197876"/>
              <a:ext cx="690819" cy="690818"/>
              <a:chOff x="6405294" y="1197876"/>
              <a:chExt cx="690819" cy="690818"/>
            </a:xfrm>
          </p:grpSpPr>
          <p:sp>
            <p:nvSpPr>
              <p:cNvPr id="63" name="椭圆 62"/>
              <p:cNvSpPr/>
              <p:nvPr/>
            </p:nvSpPr>
            <p:spPr>
              <a:xfrm>
                <a:off x="6405294" y="1197876"/>
                <a:ext cx="690819" cy="690818"/>
              </a:xfrm>
              <a:prstGeom prst="ellipse">
                <a:avLst/>
              </a:prstGeom>
              <a:solidFill>
                <a:schemeClr val="accent1"/>
              </a:solidFill>
              <a:ln w="12700">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p>
                <a:pPr defTabSz="914400" fontAlgn="base">
                  <a:spcBef>
                    <a:spcPct val="0"/>
                  </a:spcBef>
                  <a:spcAft>
                    <a:spcPct val="0"/>
                  </a:spcAft>
                  <a:buFont typeface="Arial" panose="020B0604020202020204" pitchFamily="34" charset="0"/>
                </a:pPr>
                <a:endParaRPr lang="zh-CN" altLang="en-US" sz="2000" b="1">
                  <a:solidFill>
                    <a:schemeClr val="bg1"/>
                  </a:solidFill>
                  <a:cs typeface="+mn-ea"/>
                  <a:sym typeface="+mn-lt"/>
                </a:endParaRPr>
              </a:p>
            </p:txBody>
          </p:sp>
          <p:sp>
            <p:nvSpPr>
              <p:cNvPr id="64" name="矩形 63"/>
              <p:cNvSpPr/>
              <p:nvPr/>
            </p:nvSpPr>
            <p:spPr>
              <a:xfrm>
                <a:off x="6572584" y="1339776"/>
                <a:ext cx="356233" cy="461557"/>
              </a:xfrm>
              <a:prstGeom prst="rect">
                <a:avLst/>
              </a:prstGeom>
            </p:spPr>
            <p:txBody>
              <a:bodyPr wrap="none">
                <a:spAutoFit/>
              </a:bodyPr>
              <a:lstStyle/>
              <a:p>
                <a:pPr algn="ctr"/>
                <a:r>
                  <a:rPr lang="en-US" altLang="zh-CN" sz="2400" b="1" dirty="0">
                    <a:solidFill>
                      <a:schemeClr val="bg1"/>
                    </a:solidFill>
                    <a:cs typeface="+mn-ea"/>
                    <a:sym typeface="+mn-lt"/>
                  </a:rPr>
                  <a:t>1</a:t>
                </a:r>
                <a:endParaRPr lang="zh-CN" altLang="en-US" sz="2800" b="1" dirty="0">
                  <a:solidFill>
                    <a:schemeClr val="bg1"/>
                  </a:solidFill>
                  <a:cs typeface="+mn-ea"/>
                  <a:sym typeface="+mn-lt"/>
                </a:endParaRPr>
              </a:p>
            </p:txBody>
          </p:sp>
        </p:grpSp>
      </p:grpSp>
      <p:grpSp>
        <p:nvGrpSpPr>
          <p:cNvPr id="65" name="组合 64"/>
          <p:cNvGrpSpPr/>
          <p:nvPr/>
        </p:nvGrpSpPr>
        <p:grpSpPr>
          <a:xfrm>
            <a:off x="1431699" y="5347506"/>
            <a:ext cx="5411185" cy="830997"/>
            <a:chOff x="6405295" y="1089791"/>
            <a:chExt cx="5411890" cy="830805"/>
          </a:xfrm>
        </p:grpSpPr>
        <p:sp>
          <p:nvSpPr>
            <p:cNvPr id="66" name="文本框 67"/>
            <p:cNvSpPr txBox="1"/>
            <p:nvPr/>
          </p:nvSpPr>
          <p:spPr>
            <a:xfrm flipH="1">
              <a:off x="7792069" y="1089791"/>
              <a:ext cx="4025116" cy="830805"/>
            </a:xfrm>
            <a:prstGeom prst="rect">
              <a:avLst/>
            </a:prstGeom>
            <a:noFill/>
          </p:spPr>
          <p:txBody>
            <a:bodyPr wrap="square" rtlCol="0">
              <a:spAutoFit/>
            </a:bodyPr>
            <a:lstStyle/>
            <a:p>
              <a:pPr>
                <a:lnSpc>
                  <a:spcPct val="150000"/>
                </a:lnSpc>
              </a:pPr>
              <a:r>
                <a:rPr lang="zh-CN" altLang="en-US" sz="3200" b="1" dirty="0">
                  <a:solidFill>
                    <a:schemeClr val="accent1"/>
                  </a:solidFill>
                  <a:cs typeface="+mn-ea"/>
                  <a:sym typeface="+mn-lt"/>
                </a:rPr>
                <a:t>其 他 贡 献</a:t>
              </a:r>
              <a:endParaRPr lang="en-US" altLang="zh-CN" sz="3200" b="1" dirty="0">
                <a:solidFill>
                  <a:schemeClr val="accent1"/>
                </a:solidFill>
                <a:cs typeface="+mn-ea"/>
                <a:sym typeface="+mn-lt"/>
              </a:endParaRPr>
            </a:p>
          </p:txBody>
        </p:sp>
        <p:grpSp>
          <p:nvGrpSpPr>
            <p:cNvPr id="67" name="组合 66"/>
            <p:cNvGrpSpPr/>
            <p:nvPr/>
          </p:nvGrpSpPr>
          <p:grpSpPr>
            <a:xfrm>
              <a:off x="6405295" y="1159785"/>
              <a:ext cx="690819" cy="690818"/>
              <a:chOff x="6405295" y="1159785"/>
              <a:chExt cx="690819" cy="690818"/>
            </a:xfrm>
          </p:grpSpPr>
          <p:sp>
            <p:nvSpPr>
              <p:cNvPr id="68" name="椭圆 67"/>
              <p:cNvSpPr/>
              <p:nvPr/>
            </p:nvSpPr>
            <p:spPr>
              <a:xfrm>
                <a:off x="6405295" y="1159785"/>
                <a:ext cx="690819" cy="690818"/>
              </a:xfrm>
              <a:prstGeom prst="ellipse">
                <a:avLst/>
              </a:prstGeom>
              <a:solidFill>
                <a:schemeClr val="accent1"/>
              </a:solidFill>
              <a:ln w="12700">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p>
                <a:pPr defTabSz="914400" fontAlgn="base">
                  <a:spcBef>
                    <a:spcPct val="0"/>
                  </a:spcBef>
                  <a:spcAft>
                    <a:spcPct val="0"/>
                  </a:spcAft>
                  <a:buFont typeface="Arial" panose="020B0604020202020204" pitchFamily="34" charset="0"/>
                </a:pPr>
                <a:endParaRPr lang="zh-CN" altLang="en-US" sz="2000" b="1">
                  <a:solidFill>
                    <a:schemeClr val="bg1"/>
                  </a:solidFill>
                  <a:cs typeface="+mn-ea"/>
                  <a:sym typeface="+mn-lt"/>
                </a:endParaRPr>
              </a:p>
            </p:txBody>
          </p:sp>
          <p:sp>
            <p:nvSpPr>
              <p:cNvPr id="69" name="矩形 68"/>
              <p:cNvSpPr/>
              <p:nvPr/>
            </p:nvSpPr>
            <p:spPr>
              <a:xfrm>
                <a:off x="6572587" y="1288988"/>
                <a:ext cx="356233" cy="461558"/>
              </a:xfrm>
              <a:prstGeom prst="rect">
                <a:avLst/>
              </a:prstGeom>
            </p:spPr>
            <p:txBody>
              <a:bodyPr wrap="none">
                <a:spAutoFit/>
              </a:bodyPr>
              <a:lstStyle/>
              <a:p>
                <a:pPr algn="ctr"/>
                <a:r>
                  <a:rPr lang="en-US" altLang="zh-CN" sz="2400" b="1" dirty="0">
                    <a:solidFill>
                      <a:schemeClr val="bg1"/>
                    </a:solidFill>
                    <a:cs typeface="+mn-ea"/>
                    <a:sym typeface="+mn-lt"/>
                  </a:rPr>
                  <a:t>3</a:t>
                </a:r>
                <a:endParaRPr lang="zh-CN" altLang="en-US" sz="2400" b="1" dirty="0">
                  <a:solidFill>
                    <a:schemeClr val="bg1"/>
                  </a:solidFill>
                  <a:cs typeface="+mn-ea"/>
                  <a:sym typeface="+mn-lt"/>
                </a:endParaRPr>
              </a:p>
            </p:txBody>
          </p:sp>
        </p:grpSp>
      </p:grpSp>
      <p:grpSp>
        <p:nvGrpSpPr>
          <p:cNvPr id="70" name="组合 69"/>
          <p:cNvGrpSpPr/>
          <p:nvPr/>
        </p:nvGrpSpPr>
        <p:grpSpPr>
          <a:xfrm>
            <a:off x="1395474" y="3498063"/>
            <a:ext cx="5447409" cy="830997"/>
            <a:chOff x="6405295" y="1127882"/>
            <a:chExt cx="5448119" cy="830805"/>
          </a:xfrm>
        </p:grpSpPr>
        <p:sp>
          <p:nvSpPr>
            <p:cNvPr id="71" name="文本框 72"/>
            <p:cNvSpPr txBox="1"/>
            <p:nvPr/>
          </p:nvSpPr>
          <p:spPr>
            <a:xfrm flipH="1">
              <a:off x="7828298" y="1127882"/>
              <a:ext cx="4025116" cy="830805"/>
            </a:xfrm>
            <a:prstGeom prst="rect">
              <a:avLst/>
            </a:prstGeom>
            <a:noFill/>
          </p:spPr>
          <p:txBody>
            <a:bodyPr wrap="square" rtlCol="0">
              <a:spAutoFit/>
            </a:bodyPr>
            <a:lstStyle/>
            <a:p>
              <a:pPr>
                <a:lnSpc>
                  <a:spcPct val="150000"/>
                </a:lnSpc>
              </a:pPr>
              <a:r>
                <a:rPr lang="zh-CN" altLang="en-US" sz="3200" b="1" dirty="0">
                  <a:solidFill>
                    <a:schemeClr val="accent1"/>
                  </a:solidFill>
                  <a:cs typeface="+mn-ea"/>
                  <a:sym typeface="+mn-lt"/>
                </a:rPr>
                <a:t>公 共 服 务 项 目</a:t>
              </a:r>
              <a:endParaRPr lang="en-US" altLang="zh-CN" sz="3200" b="1" dirty="0">
                <a:solidFill>
                  <a:schemeClr val="accent1"/>
                </a:solidFill>
                <a:cs typeface="+mn-ea"/>
                <a:sym typeface="+mn-lt"/>
              </a:endParaRPr>
            </a:p>
          </p:txBody>
        </p:sp>
        <p:grpSp>
          <p:nvGrpSpPr>
            <p:cNvPr id="72" name="组合 71"/>
            <p:cNvGrpSpPr/>
            <p:nvPr/>
          </p:nvGrpSpPr>
          <p:grpSpPr>
            <a:xfrm>
              <a:off x="6405295" y="1197876"/>
              <a:ext cx="690819" cy="690818"/>
              <a:chOff x="6405295" y="1197876"/>
              <a:chExt cx="690819" cy="690818"/>
            </a:xfrm>
          </p:grpSpPr>
          <p:sp>
            <p:nvSpPr>
              <p:cNvPr id="73" name="椭圆 72"/>
              <p:cNvSpPr/>
              <p:nvPr/>
            </p:nvSpPr>
            <p:spPr>
              <a:xfrm>
                <a:off x="6405295" y="1197876"/>
                <a:ext cx="690819" cy="690818"/>
              </a:xfrm>
              <a:prstGeom prst="ellipse">
                <a:avLst/>
              </a:prstGeom>
              <a:solidFill>
                <a:schemeClr val="accent1"/>
              </a:solidFill>
              <a:ln w="12700">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6" tIns="45713" rIns="91426" bIns="45713" anchor="ctr"/>
              <a:lstStyle/>
              <a:p>
                <a:pPr defTabSz="914400" fontAlgn="base">
                  <a:spcBef>
                    <a:spcPct val="0"/>
                  </a:spcBef>
                  <a:spcAft>
                    <a:spcPct val="0"/>
                  </a:spcAft>
                  <a:buFont typeface="Arial" panose="020B0604020202020204" pitchFamily="34" charset="0"/>
                </a:pPr>
                <a:endParaRPr lang="zh-CN" altLang="en-US" sz="2000" b="1">
                  <a:solidFill>
                    <a:schemeClr val="bg1"/>
                  </a:solidFill>
                  <a:cs typeface="+mn-ea"/>
                  <a:sym typeface="+mn-lt"/>
                </a:endParaRPr>
              </a:p>
            </p:txBody>
          </p:sp>
          <p:sp>
            <p:nvSpPr>
              <p:cNvPr id="74" name="矩形 73"/>
              <p:cNvSpPr/>
              <p:nvPr/>
            </p:nvSpPr>
            <p:spPr>
              <a:xfrm>
                <a:off x="6572587" y="1345946"/>
                <a:ext cx="356233" cy="461558"/>
              </a:xfrm>
              <a:prstGeom prst="rect">
                <a:avLst/>
              </a:prstGeom>
            </p:spPr>
            <p:txBody>
              <a:bodyPr wrap="none">
                <a:spAutoFit/>
              </a:bodyPr>
              <a:lstStyle/>
              <a:p>
                <a:pPr algn="ctr"/>
                <a:r>
                  <a:rPr lang="en-US" altLang="zh-CN" sz="2400" b="1" dirty="0">
                    <a:solidFill>
                      <a:schemeClr val="bg1"/>
                    </a:solidFill>
                    <a:cs typeface="+mn-ea"/>
                    <a:sym typeface="+mn-lt"/>
                  </a:rPr>
                  <a:t>2</a:t>
                </a:r>
                <a:endParaRPr lang="zh-CN" altLang="en-US" sz="2400" b="1" dirty="0">
                  <a:solidFill>
                    <a:schemeClr val="bg1"/>
                  </a:solidFill>
                  <a:cs typeface="+mn-ea"/>
                  <a:sym typeface="+mn-lt"/>
                </a:endParaRPr>
              </a:p>
            </p:txBody>
          </p:sp>
        </p:grpSp>
      </p:grpSp>
      <p:cxnSp>
        <p:nvCxnSpPr>
          <p:cNvPr id="33" name="直接连接符 32"/>
          <p:cNvCxnSpPr/>
          <p:nvPr/>
        </p:nvCxnSpPr>
        <p:spPr>
          <a:xfrm>
            <a:off x="1661359" y="1052062"/>
            <a:ext cx="9685166" cy="1597"/>
          </a:xfrm>
          <a:prstGeom prst="line">
            <a:avLst/>
          </a:prstGeom>
          <a:ln w="19050">
            <a:solidFill>
              <a:schemeClr val="bg2">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34" name="组合 33"/>
          <p:cNvGrpSpPr/>
          <p:nvPr/>
        </p:nvGrpSpPr>
        <p:grpSpPr>
          <a:xfrm>
            <a:off x="481915" y="259493"/>
            <a:ext cx="1113014" cy="1025216"/>
            <a:chOff x="-232427" y="-283585"/>
            <a:chExt cx="2596386" cy="2217283"/>
          </a:xfrm>
        </p:grpSpPr>
        <p:sp>
          <p:nvSpPr>
            <p:cNvPr id="35" name="椭圆 34"/>
            <p:cNvSpPr/>
            <p:nvPr/>
          </p:nvSpPr>
          <p:spPr>
            <a:xfrm>
              <a:off x="-232427" y="-181291"/>
              <a:ext cx="942567" cy="942567"/>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dirty="0">
                <a:cs typeface="+mn-ea"/>
                <a:sym typeface="+mn-lt"/>
              </a:endParaRPr>
            </a:p>
          </p:txBody>
        </p:sp>
        <p:sp>
          <p:nvSpPr>
            <p:cNvPr id="36" name="椭圆 35"/>
            <p:cNvSpPr/>
            <p:nvPr/>
          </p:nvSpPr>
          <p:spPr>
            <a:xfrm>
              <a:off x="1360810" y="855446"/>
              <a:ext cx="927953" cy="927953"/>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cs typeface="+mn-ea"/>
                <a:sym typeface="+mn-lt"/>
              </a:endParaRPr>
            </a:p>
          </p:txBody>
        </p:sp>
        <p:sp>
          <p:nvSpPr>
            <p:cNvPr id="37" name="椭圆 36"/>
            <p:cNvSpPr/>
            <p:nvPr/>
          </p:nvSpPr>
          <p:spPr>
            <a:xfrm>
              <a:off x="308145" y="808463"/>
              <a:ext cx="1125235" cy="1125235"/>
            </a:xfrm>
            <a:prstGeom prst="ellipse">
              <a:avLst/>
            </a:prstGeom>
            <a:gradFill flip="none" rotWithShape="1">
              <a:gsLst>
                <a:gs pos="0">
                  <a:schemeClr val="bg1"/>
                </a:gs>
                <a:gs pos="36000">
                  <a:schemeClr val="bg1"/>
                </a:gs>
                <a:gs pos="100000">
                  <a:srgbClr val="C7C7C7"/>
                </a:gs>
              </a:gsLst>
              <a:lin ang="13500000" scaled="1"/>
              <a:tileRect/>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cs typeface="+mn-ea"/>
                <a:sym typeface="+mn-lt"/>
              </a:endParaRPr>
            </a:p>
          </p:txBody>
        </p:sp>
        <p:sp>
          <p:nvSpPr>
            <p:cNvPr id="38" name="椭圆 37"/>
            <p:cNvSpPr/>
            <p:nvPr/>
          </p:nvSpPr>
          <p:spPr>
            <a:xfrm>
              <a:off x="166801" y="-283585"/>
              <a:ext cx="2089723" cy="2089721"/>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2032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cs typeface="+mn-ea"/>
                <a:sym typeface="+mn-lt"/>
              </a:endParaRPr>
            </a:p>
          </p:txBody>
        </p:sp>
        <p:sp>
          <p:nvSpPr>
            <p:cNvPr id="39" name="文本框 17"/>
            <p:cNvSpPr txBox="1"/>
            <p:nvPr/>
          </p:nvSpPr>
          <p:spPr>
            <a:xfrm>
              <a:off x="131421" y="168317"/>
              <a:ext cx="2125103" cy="1271698"/>
            </a:xfrm>
            <a:prstGeom prst="rect">
              <a:avLst/>
            </a:prstGeom>
            <a:noFill/>
          </p:spPr>
          <p:txBody>
            <a:bodyPr wrap="square" rtlCol="0">
              <a:spAutoFit/>
            </a:bodyPr>
            <a:lstStyle/>
            <a:p>
              <a:pPr algn="ctr"/>
              <a:r>
                <a:rPr lang="zh-CN" altLang="en-US" sz="2400" b="1" dirty="0">
                  <a:solidFill>
                    <a:schemeClr val="accent1"/>
                  </a:solidFill>
                  <a:cs typeface="+mn-ea"/>
                  <a:sym typeface="+mn-lt"/>
                </a:rPr>
                <a:t>二</a:t>
              </a:r>
              <a:endParaRPr lang="zh-CN" altLang="en-US" sz="3200" b="1" dirty="0">
                <a:solidFill>
                  <a:schemeClr val="accent1"/>
                </a:solidFill>
                <a:cs typeface="+mn-ea"/>
                <a:sym typeface="+mn-lt"/>
              </a:endParaRPr>
            </a:p>
          </p:txBody>
        </p:sp>
        <p:sp>
          <p:nvSpPr>
            <p:cNvPr id="40" name="椭圆 39"/>
            <p:cNvSpPr/>
            <p:nvPr/>
          </p:nvSpPr>
          <p:spPr>
            <a:xfrm>
              <a:off x="2149085" y="-283585"/>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cs typeface="+mn-ea"/>
                <a:sym typeface="+mn-lt"/>
              </a:endParaRPr>
            </a:p>
          </p:txBody>
        </p:sp>
        <p:sp>
          <p:nvSpPr>
            <p:cNvPr id="41" name="椭圆 40"/>
            <p:cNvSpPr/>
            <p:nvPr/>
          </p:nvSpPr>
          <p:spPr>
            <a:xfrm>
              <a:off x="23983" y="1333840"/>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cs typeface="+mn-ea"/>
                <a:sym typeface="+mn-lt"/>
              </a:endParaRPr>
            </a:p>
          </p:txBody>
        </p:sp>
      </p:grpSp>
      <p:sp>
        <p:nvSpPr>
          <p:cNvPr id="42" name="标题 1"/>
          <p:cNvSpPr txBox="1"/>
          <p:nvPr/>
        </p:nvSpPr>
        <p:spPr>
          <a:xfrm>
            <a:off x="1890784" y="406766"/>
            <a:ext cx="6911141" cy="683927"/>
          </a:xfrm>
          <a:prstGeom prst="rect">
            <a:avLst/>
          </a:prstGeom>
        </p:spPr>
        <p:txBody>
          <a:bodyPr>
            <a:normAutofit/>
          </a:bodyPr>
          <a:lstStyle>
            <a:lvl1pPr algn="ctr" defTabSz="914400" rtl="0" eaLnBrk="1" latinLnBrk="0" hangingPunct="1">
              <a:lnSpc>
                <a:spcPct val="90000"/>
              </a:lnSpc>
              <a:spcBef>
                <a:spcPct val="0"/>
              </a:spcBef>
              <a:buNone/>
              <a:defRPr sz="3600" b="0" kern="1200">
                <a:solidFill>
                  <a:schemeClr val="bg1">
                    <a:lumMod val="50000"/>
                  </a:schemeClr>
                </a:solidFill>
                <a:effectLst/>
                <a:latin typeface="+mj-ea"/>
                <a:ea typeface="+mj-ea"/>
                <a:cs typeface="+mj-cs"/>
              </a:defRPr>
            </a:lvl1pPr>
          </a:lstStyle>
          <a:p>
            <a:pPr algn="l"/>
            <a:r>
              <a:rPr lang="zh-CN" altLang="en-US" dirty="0">
                <a:solidFill>
                  <a:schemeClr val="accent1"/>
                </a:solidFill>
                <a:latin typeface="+mn-lt"/>
                <a:ea typeface="+mn-ea"/>
                <a:cs typeface="+mn-ea"/>
                <a:sym typeface="+mn-lt"/>
              </a:rPr>
              <a:t>本 年 度 工 作 情 况</a:t>
            </a:r>
            <a:endParaRPr lang="en-US" altLang="zh-CN" dirty="0">
              <a:latin typeface="+mn-lt"/>
              <a:ea typeface="+mn-ea"/>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par>
                                <p:cTn id="10" presetID="22" presetClass="entr" presetSubtype="8"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wipe(left)">
                                      <p:cBhvr>
                                        <p:cTn id="12" dur="500"/>
                                        <p:tgtEl>
                                          <p:spTgt spid="33"/>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fade">
                                      <p:cBhvr>
                                        <p:cTn id="22" dur="1000"/>
                                        <p:tgtEl>
                                          <p:spTgt spid="60"/>
                                        </p:tgtEl>
                                      </p:cBhvr>
                                    </p:animEffect>
                                    <p:anim calcmode="lin" valueType="num">
                                      <p:cBhvr>
                                        <p:cTn id="23" dur="1000" fill="hold"/>
                                        <p:tgtEl>
                                          <p:spTgt spid="60"/>
                                        </p:tgtEl>
                                        <p:attrNameLst>
                                          <p:attrName>ppt_x</p:attrName>
                                        </p:attrNameLst>
                                      </p:cBhvr>
                                      <p:tavLst>
                                        <p:tav tm="0">
                                          <p:val>
                                            <p:strVal val="#ppt_x"/>
                                          </p:val>
                                        </p:tav>
                                        <p:tav tm="100000">
                                          <p:val>
                                            <p:strVal val="#ppt_x"/>
                                          </p:val>
                                        </p:tav>
                                      </p:tavLst>
                                    </p:anim>
                                    <p:anim calcmode="lin" valueType="num">
                                      <p:cBhvr>
                                        <p:cTn id="24"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70"/>
                                        </p:tgtEl>
                                        <p:attrNameLst>
                                          <p:attrName>style.visibility</p:attrName>
                                        </p:attrNameLst>
                                      </p:cBhvr>
                                      <p:to>
                                        <p:strVal val="visible"/>
                                      </p:to>
                                    </p:set>
                                    <p:animEffect transition="in" filter="fade">
                                      <p:cBhvr>
                                        <p:cTn id="29" dur="1000"/>
                                        <p:tgtEl>
                                          <p:spTgt spid="70"/>
                                        </p:tgtEl>
                                      </p:cBhvr>
                                    </p:animEffect>
                                    <p:anim calcmode="lin" valueType="num">
                                      <p:cBhvr>
                                        <p:cTn id="30" dur="1000" fill="hold"/>
                                        <p:tgtEl>
                                          <p:spTgt spid="70"/>
                                        </p:tgtEl>
                                        <p:attrNameLst>
                                          <p:attrName>ppt_x</p:attrName>
                                        </p:attrNameLst>
                                      </p:cBhvr>
                                      <p:tavLst>
                                        <p:tav tm="0">
                                          <p:val>
                                            <p:strVal val="#ppt_x"/>
                                          </p:val>
                                        </p:tav>
                                        <p:tav tm="100000">
                                          <p:val>
                                            <p:strVal val="#ppt_x"/>
                                          </p:val>
                                        </p:tav>
                                      </p:tavLst>
                                    </p:anim>
                                    <p:anim calcmode="lin" valueType="num">
                                      <p:cBhvr>
                                        <p:cTn id="31"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65"/>
                                        </p:tgtEl>
                                        <p:attrNameLst>
                                          <p:attrName>style.visibility</p:attrName>
                                        </p:attrNameLst>
                                      </p:cBhvr>
                                      <p:to>
                                        <p:strVal val="visible"/>
                                      </p:to>
                                    </p:set>
                                    <p:animEffect transition="in" filter="fade">
                                      <p:cBhvr>
                                        <p:cTn id="36" dur="1000"/>
                                        <p:tgtEl>
                                          <p:spTgt spid="65"/>
                                        </p:tgtEl>
                                      </p:cBhvr>
                                    </p:animEffect>
                                    <p:anim calcmode="lin" valueType="num">
                                      <p:cBhvr>
                                        <p:cTn id="37" dur="1000" fill="hold"/>
                                        <p:tgtEl>
                                          <p:spTgt spid="65"/>
                                        </p:tgtEl>
                                        <p:attrNameLst>
                                          <p:attrName>ppt_x</p:attrName>
                                        </p:attrNameLst>
                                      </p:cBhvr>
                                      <p:tavLst>
                                        <p:tav tm="0">
                                          <p:val>
                                            <p:strVal val="#ppt_x"/>
                                          </p:val>
                                        </p:tav>
                                        <p:tav tm="100000">
                                          <p:val>
                                            <p:strVal val="#ppt_x"/>
                                          </p:val>
                                        </p:tav>
                                      </p:tavLst>
                                    </p:anim>
                                    <p:anim calcmode="lin" valueType="num">
                                      <p:cBhvr>
                                        <p:cTn id="38"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6" name="直接连接符 135"/>
          <p:cNvCxnSpPr/>
          <p:nvPr/>
        </p:nvCxnSpPr>
        <p:spPr>
          <a:xfrm>
            <a:off x="1661359" y="1052062"/>
            <a:ext cx="9685166" cy="1597"/>
          </a:xfrm>
          <a:prstGeom prst="line">
            <a:avLst/>
          </a:prstGeom>
          <a:ln w="19050">
            <a:solidFill>
              <a:schemeClr val="bg2">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37" name="组合 136"/>
          <p:cNvGrpSpPr/>
          <p:nvPr/>
        </p:nvGrpSpPr>
        <p:grpSpPr>
          <a:xfrm>
            <a:off x="567138" y="369630"/>
            <a:ext cx="942567" cy="804941"/>
            <a:chOff x="-232427" y="-283585"/>
            <a:chExt cx="2596386" cy="2217283"/>
          </a:xfrm>
        </p:grpSpPr>
        <p:sp>
          <p:nvSpPr>
            <p:cNvPr id="138" name="椭圆 137"/>
            <p:cNvSpPr/>
            <p:nvPr/>
          </p:nvSpPr>
          <p:spPr>
            <a:xfrm>
              <a:off x="-232427" y="-181291"/>
              <a:ext cx="942567" cy="942567"/>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dirty="0">
                <a:cs typeface="+mn-ea"/>
                <a:sym typeface="+mn-lt"/>
              </a:endParaRPr>
            </a:p>
          </p:txBody>
        </p:sp>
        <p:sp>
          <p:nvSpPr>
            <p:cNvPr id="139" name="椭圆 138"/>
            <p:cNvSpPr/>
            <p:nvPr/>
          </p:nvSpPr>
          <p:spPr>
            <a:xfrm>
              <a:off x="1360810" y="855446"/>
              <a:ext cx="927953" cy="927953"/>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cs typeface="+mn-ea"/>
                <a:sym typeface="+mn-lt"/>
              </a:endParaRPr>
            </a:p>
          </p:txBody>
        </p:sp>
        <p:sp>
          <p:nvSpPr>
            <p:cNvPr id="140" name="椭圆 139"/>
            <p:cNvSpPr/>
            <p:nvPr/>
          </p:nvSpPr>
          <p:spPr>
            <a:xfrm>
              <a:off x="308145" y="808463"/>
              <a:ext cx="1125235" cy="1125235"/>
            </a:xfrm>
            <a:prstGeom prst="ellipse">
              <a:avLst/>
            </a:prstGeom>
            <a:gradFill flip="none" rotWithShape="1">
              <a:gsLst>
                <a:gs pos="0">
                  <a:schemeClr val="bg1"/>
                </a:gs>
                <a:gs pos="36000">
                  <a:schemeClr val="bg1"/>
                </a:gs>
                <a:gs pos="100000">
                  <a:srgbClr val="C7C7C7"/>
                </a:gs>
              </a:gsLst>
              <a:lin ang="13500000" scaled="1"/>
              <a:tileRect/>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cs typeface="+mn-ea"/>
                <a:sym typeface="+mn-lt"/>
              </a:endParaRPr>
            </a:p>
          </p:txBody>
        </p:sp>
        <p:sp>
          <p:nvSpPr>
            <p:cNvPr id="141" name="椭圆 140"/>
            <p:cNvSpPr/>
            <p:nvPr/>
          </p:nvSpPr>
          <p:spPr>
            <a:xfrm>
              <a:off x="166801" y="-283585"/>
              <a:ext cx="2089723" cy="2089721"/>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2032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cs typeface="+mn-ea"/>
                <a:sym typeface="+mn-lt"/>
              </a:endParaRPr>
            </a:p>
          </p:txBody>
        </p:sp>
        <p:sp>
          <p:nvSpPr>
            <p:cNvPr id="142" name="文本框 17"/>
            <p:cNvSpPr txBox="1"/>
            <p:nvPr/>
          </p:nvSpPr>
          <p:spPr>
            <a:xfrm>
              <a:off x="131421" y="168317"/>
              <a:ext cx="2125103" cy="1271698"/>
            </a:xfrm>
            <a:prstGeom prst="rect">
              <a:avLst/>
            </a:prstGeom>
            <a:noFill/>
          </p:spPr>
          <p:txBody>
            <a:bodyPr wrap="square" rtlCol="0">
              <a:spAutoFit/>
            </a:bodyPr>
            <a:lstStyle/>
            <a:p>
              <a:pPr algn="ctr"/>
              <a:r>
                <a:rPr lang="en-US" altLang="zh-CN" sz="2400" b="1" dirty="0">
                  <a:solidFill>
                    <a:schemeClr val="accent1"/>
                  </a:solidFill>
                  <a:cs typeface="+mn-ea"/>
                  <a:sym typeface="+mn-lt"/>
                </a:rPr>
                <a:t>1</a:t>
              </a:r>
              <a:endParaRPr lang="zh-CN" altLang="en-US" sz="3200" b="1" dirty="0">
                <a:solidFill>
                  <a:schemeClr val="accent1"/>
                </a:solidFill>
                <a:cs typeface="+mn-ea"/>
                <a:sym typeface="+mn-lt"/>
              </a:endParaRPr>
            </a:p>
          </p:txBody>
        </p:sp>
        <p:sp>
          <p:nvSpPr>
            <p:cNvPr id="143" name="椭圆 142"/>
            <p:cNvSpPr/>
            <p:nvPr/>
          </p:nvSpPr>
          <p:spPr>
            <a:xfrm>
              <a:off x="2149085" y="-283585"/>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cs typeface="+mn-ea"/>
                <a:sym typeface="+mn-lt"/>
              </a:endParaRPr>
            </a:p>
          </p:txBody>
        </p:sp>
        <p:sp>
          <p:nvSpPr>
            <p:cNvPr id="144" name="椭圆 143"/>
            <p:cNvSpPr/>
            <p:nvPr/>
          </p:nvSpPr>
          <p:spPr>
            <a:xfrm>
              <a:off x="23983" y="1333840"/>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cs typeface="+mn-ea"/>
                <a:sym typeface="+mn-lt"/>
              </a:endParaRPr>
            </a:p>
          </p:txBody>
        </p:sp>
      </p:grpSp>
      <p:sp>
        <p:nvSpPr>
          <p:cNvPr id="114" name="Freeform 19"/>
          <p:cNvSpPr/>
          <p:nvPr/>
        </p:nvSpPr>
        <p:spPr bwMode="auto">
          <a:xfrm>
            <a:off x="7345360" y="3695404"/>
            <a:ext cx="525463" cy="496888"/>
          </a:xfrm>
          <a:custGeom>
            <a:avLst/>
            <a:gdLst>
              <a:gd name="T0" fmla="*/ 2147483647 w 86"/>
              <a:gd name="T1" fmla="*/ 0 h 77"/>
              <a:gd name="T2" fmla="*/ 2147483647 w 86"/>
              <a:gd name="T3" fmla="*/ 2147483647 h 77"/>
              <a:gd name="T4" fmla="*/ 2147483647 w 86"/>
              <a:gd name="T5" fmla="*/ 2147483647 h 77"/>
              <a:gd name="T6" fmla="*/ 2147483647 w 86"/>
              <a:gd name="T7" fmla="*/ 2147483647 h 77"/>
              <a:gd name="T8" fmla="*/ 0 w 86"/>
              <a:gd name="T9" fmla="*/ 2147483647 h 77"/>
              <a:gd name="T10" fmla="*/ 0 w 86"/>
              <a:gd name="T11" fmla="*/ 2147483647 h 77"/>
              <a:gd name="T12" fmla="*/ 2147483647 w 86"/>
              <a:gd name="T13" fmla="*/ 2147483647 h 77"/>
              <a:gd name="T14" fmla="*/ 2147483647 w 86"/>
              <a:gd name="T15" fmla="*/ 2147483647 h 77"/>
              <a:gd name="T16" fmla="*/ 2147483647 w 86"/>
              <a:gd name="T17" fmla="*/ 2147483647 h 77"/>
              <a:gd name="T18" fmla="*/ 2147483647 w 86"/>
              <a:gd name="T19" fmla="*/ 2147483647 h 77"/>
              <a:gd name="T20" fmla="*/ 2147483647 w 86"/>
              <a:gd name="T21" fmla="*/ 2147483647 h 77"/>
              <a:gd name="T22" fmla="*/ 2147483647 w 86"/>
              <a:gd name="T23" fmla="*/ 2147483647 h 77"/>
              <a:gd name="T24" fmla="*/ 2147483647 w 86"/>
              <a:gd name="T25" fmla="*/ 2147483647 h 77"/>
              <a:gd name="T26" fmla="*/ 2147483647 w 86"/>
              <a:gd name="T27" fmla="*/ 2147483647 h 77"/>
              <a:gd name="T28" fmla="*/ 2147483647 w 86"/>
              <a:gd name="T29" fmla="*/ 2147483647 h 77"/>
              <a:gd name="T30" fmla="*/ 2147483647 w 86"/>
              <a:gd name="T31" fmla="*/ 2147483647 h 77"/>
              <a:gd name="T32" fmla="*/ 2147483647 w 86"/>
              <a:gd name="T33" fmla="*/ 2147483647 h 77"/>
              <a:gd name="T34" fmla="*/ 2147483647 w 86"/>
              <a:gd name="T35" fmla="*/ 2147483647 h 77"/>
              <a:gd name="T36" fmla="*/ 2147483647 w 86"/>
              <a:gd name="T37" fmla="*/ 2147483647 h 77"/>
              <a:gd name="T38" fmla="*/ 2147483647 w 86"/>
              <a:gd name="T39" fmla="*/ 2147483647 h 77"/>
              <a:gd name="T40" fmla="*/ 2147483647 w 86"/>
              <a:gd name="T41" fmla="*/ 2147483647 h 77"/>
              <a:gd name="T42" fmla="*/ 2147483647 w 86"/>
              <a:gd name="T43" fmla="*/ 2147483647 h 77"/>
              <a:gd name="T44" fmla="*/ 2147483647 w 86"/>
              <a:gd name="T45" fmla="*/ 2147483647 h 77"/>
              <a:gd name="T46" fmla="*/ 2147483647 w 86"/>
              <a:gd name="T47" fmla="*/ 2147483647 h 77"/>
              <a:gd name="T48" fmla="*/ 2147483647 w 86"/>
              <a:gd name="T49" fmla="*/ 2147483647 h 77"/>
              <a:gd name="T50" fmla="*/ 2147483647 w 86"/>
              <a:gd name="T51" fmla="*/ 2147483647 h 77"/>
              <a:gd name="T52" fmla="*/ 2147483647 w 86"/>
              <a:gd name="T53" fmla="*/ 2147483647 h 77"/>
              <a:gd name="T54" fmla="*/ 2147483647 w 86"/>
              <a:gd name="T55" fmla="*/ 2147483647 h 77"/>
              <a:gd name="T56" fmla="*/ 2147483647 w 86"/>
              <a:gd name="T57" fmla="*/ 0 h 7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6" h="77">
                <a:moveTo>
                  <a:pt x="30" y="0"/>
                </a:moveTo>
                <a:cubicBezTo>
                  <a:pt x="2" y="7"/>
                  <a:pt x="34" y="28"/>
                  <a:pt x="34" y="28"/>
                </a:cubicBezTo>
                <a:cubicBezTo>
                  <a:pt x="8" y="28"/>
                  <a:pt x="8" y="28"/>
                  <a:pt x="8" y="28"/>
                </a:cubicBezTo>
                <a:cubicBezTo>
                  <a:pt x="7" y="28"/>
                  <a:pt x="7" y="28"/>
                  <a:pt x="7" y="28"/>
                </a:cubicBezTo>
                <a:cubicBezTo>
                  <a:pt x="3" y="28"/>
                  <a:pt x="0" y="31"/>
                  <a:pt x="0" y="35"/>
                </a:cubicBezTo>
                <a:cubicBezTo>
                  <a:pt x="0" y="35"/>
                  <a:pt x="0" y="35"/>
                  <a:pt x="0" y="35"/>
                </a:cubicBezTo>
                <a:cubicBezTo>
                  <a:pt x="0" y="38"/>
                  <a:pt x="2" y="40"/>
                  <a:pt x="4" y="41"/>
                </a:cubicBezTo>
                <a:cubicBezTo>
                  <a:pt x="2" y="42"/>
                  <a:pt x="1" y="45"/>
                  <a:pt x="1" y="47"/>
                </a:cubicBezTo>
                <a:cubicBezTo>
                  <a:pt x="1" y="47"/>
                  <a:pt x="1" y="47"/>
                  <a:pt x="1" y="47"/>
                </a:cubicBezTo>
                <a:cubicBezTo>
                  <a:pt x="1" y="50"/>
                  <a:pt x="3" y="53"/>
                  <a:pt x="6" y="54"/>
                </a:cubicBezTo>
                <a:cubicBezTo>
                  <a:pt x="5" y="55"/>
                  <a:pt x="4" y="56"/>
                  <a:pt x="4" y="58"/>
                </a:cubicBezTo>
                <a:cubicBezTo>
                  <a:pt x="4" y="58"/>
                  <a:pt x="4" y="58"/>
                  <a:pt x="4" y="58"/>
                </a:cubicBezTo>
                <a:cubicBezTo>
                  <a:pt x="4" y="62"/>
                  <a:pt x="7" y="65"/>
                  <a:pt x="11" y="65"/>
                </a:cubicBezTo>
                <a:cubicBezTo>
                  <a:pt x="11" y="65"/>
                  <a:pt x="11" y="65"/>
                  <a:pt x="11" y="65"/>
                </a:cubicBezTo>
                <a:cubicBezTo>
                  <a:pt x="10" y="66"/>
                  <a:pt x="9" y="68"/>
                  <a:pt x="9" y="70"/>
                </a:cubicBezTo>
                <a:cubicBezTo>
                  <a:pt x="9" y="70"/>
                  <a:pt x="9" y="70"/>
                  <a:pt x="9" y="70"/>
                </a:cubicBezTo>
                <a:cubicBezTo>
                  <a:pt x="9" y="73"/>
                  <a:pt x="12" y="76"/>
                  <a:pt x="16" y="76"/>
                </a:cubicBezTo>
                <a:cubicBezTo>
                  <a:pt x="29" y="76"/>
                  <a:pt x="29" y="76"/>
                  <a:pt x="29" y="76"/>
                </a:cubicBezTo>
                <a:cubicBezTo>
                  <a:pt x="46" y="76"/>
                  <a:pt x="46" y="76"/>
                  <a:pt x="46" y="76"/>
                </a:cubicBezTo>
                <a:cubicBezTo>
                  <a:pt x="46" y="76"/>
                  <a:pt x="46" y="76"/>
                  <a:pt x="46" y="76"/>
                </a:cubicBezTo>
                <a:cubicBezTo>
                  <a:pt x="52" y="71"/>
                  <a:pt x="52" y="71"/>
                  <a:pt x="52" y="71"/>
                </a:cubicBezTo>
                <a:cubicBezTo>
                  <a:pt x="66" y="69"/>
                  <a:pt x="66" y="69"/>
                  <a:pt x="66" y="69"/>
                </a:cubicBezTo>
                <a:cubicBezTo>
                  <a:pt x="66" y="77"/>
                  <a:pt x="66" y="77"/>
                  <a:pt x="66" y="77"/>
                </a:cubicBezTo>
                <a:cubicBezTo>
                  <a:pt x="86" y="77"/>
                  <a:pt x="86" y="77"/>
                  <a:pt x="86" y="77"/>
                </a:cubicBezTo>
                <a:cubicBezTo>
                  <a:pt x="86" y="25"/>
                  <a:pt x="86" y="25"/>
                  <a:pt x="86" y="25"/>
                </a:cubicBezTo>
                <a:cubicBezTo>
                  <a:pt x="66" y="25"/>
                  <a:pt x="66" y="25"/>
                  <a:pt x="66" y="25"/>
                </a:cubicBezTo>
                <a:cubicBezTo>
                  <a:pt x="66" y="32"/>
                  <a:pt x="66" y="32"/>
                  <a:pt x="66" y="32"/>
                </a:cubicBezTo>
                <a:cubicBezTo>
                  <a:pt x="62" y="32"/>
                  <a:pt x="62" y="32"/>
                  <a:pt x="62" y="32"/>
                </a:cubicBezTo>
                <a:cubicBezTo>
                  <a:pt x="58" y="16"/>
                  <a:pt x="32" y="17"/>
                  <a:pt x="30" y="0"/>
                </a:cubicBezTo>
                <a:close/>
              </a:path>
            </a:pathLst>
          </a:custGeom>
          <a:solidFill>
            <a:schemeClr val="bg1"/>
          </a:solidFill>
          <a:ln>
            <a:noFill/>
          </a:ln>
        </p:spPr>
        <p:txBody>
          <a:bodyPr/>
          <a:lstStyle/>
          <a:p>
            <a:endParaRPr lang="zh-CN" altLang="en-US">
              <a:cs typeface="+mn-ea"/>
              <a:sym typeface="+mn-lt"/>
            </a:endParaRPr>
          </a:p>
        </p:txBody>
      </p:sp>
      <p:sp>
        <p:nvSpPr>
          <p:cNvPr id="115" name="Freeform 71"/>
          <p:cNvSpPr>
            <a:spLocks noEditPoints="1"/>
          </p:cNvSpPr>
          <p:nvPr/>
        </p:nvSpPr>
        <p:spPr bwMode="auto">
          <a:xfrm>
            <a:off x="4917431" y="5126038"/>
            <a:ext cx="565150" cy="533400"/>
          </a:xfrm>
          <a:custGeom>
            <a:avLst/>
            <a:gdLst>
              <a:gd name="T0" fmla="*/ 2147483647 w 101"/>
              <a:gd name="T1" fmla="*/ 2147483647 h 90"/>
              <a:gd name="T2" fmla="*/ 2147483647 w 101"/>
              <a:gd name="T3" fmla="*/ 2147483647 h 90"/>
              <a:gd name="T4" fmla="*/ 2147483647 w 101"/>
              <a:gd name="T5" fmla="*/ 2147483647 h 90"/>
              <a:gd name="T6" fmla="*/ 2147483647 w 101"/>
              <a:gd name="T7" fmla="*/ 2147483647 h 90"/>
              <a:gd name="T8" fmla="*/ 2147483647 w 101"/>
              <a:gd name="T9" fmla="*/ 2147483647 h 90"/>
              <a:gd name="T10" fmla="*/ 2147483647 w 101"/>
              <a:gd name="T11" fmla="*/ 2147483647 h 90"/>
              <a:gd name="T12" fmla="*/ 2147483647 w 101"/>
              <a:gd name="T13" fmla="*/ 2147483647 h 90"/>
              <a:gd name="T14" fmla="*/ 2147483647 w 101"/>
              <a:gd name="T15" fmla="*/ 2147483647 h 90"/>
              <a:gd name="T16" fmla="*/ 0 w 101"/>
              <a:gd name="T17" fmla="*/ 2147483647 h 90"/>
              <a:gd name="T18" fmla="*/ 2147483647 w 101"/>
              <a:gd name="T19" fmla="*/ 2147483647 h 90"/>
              <a:gd name="T20" fmla="*/ 2147483647 w 101"/>
              <a:gd name="T21" fmla="*/ 0 h 90"/>
              <a:gd name="T22" fmla="*/ 2147483647 w 101"/>
              <a:gd name="T23" fmla="*/ 0 h 90"/>
              <a:gd name="T24" fmla="*/ 2147483647 w 101"/>
              <a:gd name="T25" fmla="*/ 2147483647 h 90"/>
              <a:gd name="T26" fmla="*/ 2147483647 w 101"/>
              <a:gd name="T27" fmla="*/ 2147483647 h 90"/>
              <a:gd name="T28" fmla="*/ 2147483647 w 101"/>
              <a:gd name="T29" fmla="*/ 2147483647 h 90"/>
              <a:gd name="T30" fmla="*/ 2147483647 w 101"/>
              <a:gd name="T31" fmla="*/ 2147483647 h 90"/>
              <a:gd name="T32" fmla="*/ 2147483647 w 101"/>
              <a:gd name="T33" fmla="*/ 2147483647 h 90"/>
              <a:gd name="T34" fmla="*/ 2147483647 w 101"/>
              <a:gd name="T35" fmla="*/ 2147483647 h 90"/>
              <a:gd name="T36" fmla="*/ 2147483647 w 101"/>
              <a:gd name="T37" fmla="*/ 2147483647 h 90"/>
              <a:gd name="T38" fmla="*/ 2147483647 w 101"/>
              <a:gd name="T39" fmla="*/ 2147483647 h 90"/>
              <a:gd name="T40" fmla="*/ 2147483647 w 101"/>
              <a:gd name="T41" fmla="*/ 2147483647 h 90"/>
              <a:gd name="T42" fmla="*/ 2147483647 w 101"/>
              <a:gd name="T43" fmla="*/ 2147483647 h 90"/>
              <a:gd name="T44" fmla="*/ 2147483647 w 101"/>
              <a:gd name="T45" fmla="*/ 2147483647 h 90"/>
              <a:gd name="T46" fmla="*/ 2147483647 w 101"/>
              <a:gd name="T47" fmla="*/ 2147483647 h 90"/>
              <a:gd name="T48" fmla="*/ 2147483647 w 101"/>
              <a:gd name="T49" fmla="*/ 2147483647 h 90"/>
              <a:gd name="T50" fmla="*/ 2147483647 w 101"/>
              <a:gd name="T51" fmla="*/ 2147483647 h 90"/>
              <a:gd name="T52" fmla="*/ 2147483647 w 101"/>
              <a:gd name="T53" fmla="*/ 2147483647 h 90"/>
              <a:gd name="T54" fmla="*/ 2147483647 w 101"/>
              <a:gd name="T55" fmla="*/ 2147483647 h 90"/>
              <a:gd name="T56" fmla="*/ 2147483647 w 101"/>
              <a:gd name="T57" fmla="*/ 2147483647 h 90"/>
              <a:gd name="T58" fmla="*/ 2147483647 w 101"/>
              <a:gd name="T59" fmla="*/ 2147483647 h 90"/>
              <a:gd name="T60" fmla="*/ 2147483647 w 101"/>
              <a:gd name="T61" fmla="*/ 2147483647 h 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1" h="90">
                <a:moveTo>
                  <a:pt x="35" y="77"/>
                </a:moveTo>
                <a:cubicBezTo>
                  <a:pt x="36" y="78"/>
                  <a:pt x="37" y="79"/>
                  <a:pt x="38" y="80"/>
                </a:cubicBezTo>
                <a:cubicBezTo>
                  <a:pt x="39" y="80"/>
                  <a:pt x="40" y="80"/>
                  <a:pt x="41" y="80"/>
                </a:cubicBezTo>
                <a:cubicBezTo>
                  <a:pt x="42" y="80"/>
                  <a:pt x="43" y="80"/>
                  <a:pt x="43" y="79"/>
                </a:cubicBezTo>
                <a:cubicBezTo>
                  <a:pt x="44" y="78"/>
                  <a:pt x="45" y="77"/>
                  <a:pt x="45" y="75"/>
                </a:cubicBezTo>
                <a:cubicBezTo>
                  <a:pt x="45" y="75"/>
                  <a:pt x="45" y="75"/>
                  <a:pt x="45" y="75"/>
                </a:cubicBezTo>
                <a:cubicBezTo>
                  <a:pt x="45" y="47"/>
                  <a:pt x="45" y="47"/>
                  <a:pt x="45" y="47"/>
                </a:cubicBezTo>
                <a:cubicBezTo>
                  <a:pt x="38" y="47"/>
                  <a:pt x="34" y="49"/>
                  <a:pt x="29" y="52"/>
                </a:cubicBezTo>
                <a:cubicBezTo>
                  <a:pt x="18" y="47"/>
                  <a:pt x="8" y="47"/>
                  <a:pt x="0" y="52"/>
                </a:cubicBezTo>
                <a:cubicBezTo>
                  <a:pt x="2" y="26"/>
                  <a:pt x="16" y="9"/>
                  <a:pt x="43" y="6"/>
                </a:cubicBezTo>
                <a:cubicBezTo>
                  <a:pt x="45" y="0"/>
                  <a:pt x="45" y="0"/>
                  <a:pt x="45" y="0"/>
                </a:cubicBezTo>
                <a:cubicBezTo>
                  <a:pt x="55" y="0"/>
                  <a:pt x="55" y="0"/>
                  <a:pt x="55" y="0"/>
                </a:cubicBezTo>
                <a:cubicBezTo>
                  <a:pt x="56" y="6"/>
                  <a:pt x="56" y="6"/>
                  <a:pt x="56" y="6"/>
                </a:cubicBezTo>
                <a:cubicBezTo>
                  <a:pt x="84" y="9"/>
                  <a:pt x="98" y="26"/>
                  <a:pt x="101" y="52"/>
                </a:cubicBezTo>
                <a:cubicBezTo>
                  <a:pt x="92" y="47"/>
                  <a:pt x="82" y="47"/>
                  <a:pt x="71" y="52"/>
                </a:cubicBezTo>
                <a:cubicBezTo>
                  <a:pt x="67" y="49"/>
                  <a:pt x="62" y="47"/>
                  <a:pt x="56" y="47"/>
                </a:cubicBezTo>
                <a:cubicBezTo>
                  <a:pt x="56" y="75"/>
                  <a:pt x="56" y="75"/>
                  <a:pt x="56" y="75"/>
                </a:cubicBezTo>
                <a:cubicBezTo>
                  <a:pt x="56" y="75"/>
                  <a:pt x="56" y="75"/>
                  <a:pt x="56" y="75"/>
                </a:cubicBezTo>
                <a:cubicBezTo>
                  <a:pt x="55" y="81"/>
                  <a:pt x="53" y="85"/>
                  <a:pt x="49" y="88"/>
                </a:cubicBezTo>
                <a:cubicBezTo>
                  <a:pt x="47" y="89"/>
                  <a:pt x="44" y="90"/>
                  <a:pt x="42" y="90"/>
                </a:cubicBezTo>
                <a:cubicBezTo>
                  <a:pt x="40" y="90"/>
                  <a:pt x="37" y="90"/>
                  <a:pt x="35" y="89"/>
                </a:cubicBezTo>
                <a:cubicBezTo>
                  <a:pt x="30" y="88"/>
                  <a:pt x="26" y="84"/>
                  <a:pt x="25" y="79"/>
                </a:cubicBezTo>
                <a:cubicBezTo>
                  <a:pt x="35" y="77"/>
                  <a:pt x="35" y="77"/>
                  <a:pt x="35" y="77"/>
                </a:cubicBezTo>
                <a:close/>
                <a:moveTo>
                  <a:pt x="71" y="43"/>
                </a:moveTo>
                <a:cubicBezTo>
                  <a:pt x="74" y="42"/>
                  <a:pt x="76" y="42"/>
                  <a:pt x="79" y="41"/>
                </a:cubicBezTo>
                <a:cubicBezTo>
                  <a:pt x="77" y="23"/>
                  <a:pt x="68" y="16"/>
                  <a:pt x="57" y="13"/>
                </a:cubicBezTo>
                <a:cubicBezTo>
                  <a:pt x="67" y="20"/>
                  <a:pt x="73" y="29"/>
                  <a:pt x="71" y="43"/>
                </a:cubicBezTo>
                <a:close/>
                <a:moveTo>
                  <a:pt x="10" y="40"/>
                </a:moveTo>
                <a:cubicBezTo>
                  <a:pt x="13" y="40"/>
                  <a:pt x="16" y="40"/>
                  <a:pt x="20" y="39"/>
                </a:cubicBezTo>
                <a:cubicBezTo>
                  <a:pt x="24" y="31"/>
                  <a:pt x="28" y="24"/>
                  <a:pt x="32" y="16"/>
                </a:cubicBezTo>
                <a:cubicBezTo>
                  <a:pt x="20" y="19"/>
                  <a:pt x="13" y="28"/>
                  <a:pt x="10" y="40"/>
                </a:cubicBezTo>
                <a:close/>
              </a:path>
            </a:pathLst>
          </a:custGeom>
          <a:solidFill>
            <a:schemeClr val="bg1"/>
          </a:solidFill>
          <a:ln>
            <a:noFill/>
          </a:ln>
        </p:spPr>
        <p:txBody>
          <a:bodyPr/>
          <a:lstStyle/>
          <a:p>
            <a:endParaRPr lang="zh-CN" altLang="en-US">
              <a:cs typeface="+mn-ea"/>
              <a:sym typeface="+mn-lt"/>
            </a:endParaRPr>
          </a:p>
        </p:txBody>
      </p:sp>
      <p:sp>
        <p:nvSpPr>
          <p:cNvPr id="32" name="标题 1"/>
          <p:cNvSpPr txBox="1"/>
          <p:nvPr/>
        </p:nvSpPr>
        <p:spPr>
          <a:xfrm>
            <a:off x="2065854" y="428541"/>
            <a:ext cx="6911141" cy="683927"/>
          </a:xfrm>
          <a:prstGeom prst="rect">
            <a:avLst/>
          </a:prstGeom>
        </p:spPr>
        <p:txBody>
          <a:bodyPr>
            <a:normAutofit/>
          </a:bodyPr>
          <a:lstStyle>
            <a:lvl1pPr algn="ctr" defTabSz="914400" rtl="0" eaLnBrk="1" latinLnBrk="0" hangingPunct="1">
              <a:lnSpc>
                <a:spcPct val="90000"/>
              </a:lnSpc>
              <a:spcBef>
                <a:spcPct val="0"/>
              </a:spcBef>
              <a:buNone/>
              <a:defRPr sz="3600" b="0" kern="1200">
                <a:solidFill>
                  <a:schemeClr val="bg1">
                    <a:lumMod val="50000"/>
                  </a:schemeClr>
                </a:solidFill>
                <a:effectLst/>
                <a:latin typeface="+mj-ea"/>
                <a:ea typeface="+mj-ea"/>
                <a:cs typeface="+mj-cs"/>
              </a:defRPr>
            </a:lvl1pPr>
          </a:lstStyle>
          <a:p>
            <a:pPr algn="l"/>
            <a:r>
              <a:rPr lang="zh-CN" altLang="en-US" dirty="0">
                <a:latin typeface="+mn-lt"/>
                <a:ea typeface="+mn-ea"/>
                <a:cs typeface="+mn-ea"/>
                <a:sym typeface="+mn-lt"/>
              </a:rPr>
              <a:t>任 务 完 成 情 况</a:t>
            </a:r>
            <a:r>
              <a:rPr lang="en-US" altLang="zh-CN" dirty="0">
                <a:latin typeface="+mn-lt"/>
                <a:ea typeface="+mn-ea"/>
                <a:cs typeface="+mn-ea"/>
                <a:sym typeface="+mn-lt"/>
              </a:rPr>
              <a:t>-</a:t>
            </a:r>
            <a:r>
              <a:rPr lang="zh-CN" altLang="en-US" dirty="0">
                <a:latin typeface="+mn-lt"/>
                <a:ea typeface="+mn-ea"/>
                <a:cs typeface="+mn-ea"/>
                <a:sym typeface="+mn-lt"/>
              </a:rPr>
              <a:t>谱 仪 检 修</a:t>
            </a:r>
            <a:endParaRPr lang="en-US" altLang="zh-CN" dirty="0">
              <a:latin typeface="+mn-lt"/>
              <a:ea typeface="+mn-ea"/>
              <a:cs typeface="+mn-ea"/>
              <a:sym typeface="+mn-lt"/>
            </a:endParaRPr>
          </a:p>
        </p:txBody>
      </p:sp>
      <p:sp>
        <p:nvSpPr>
          <p:cNvPr id="2" name="矩形 1"/>
          <p:cNvSpPr/>
          <p:nvPr/>
        </p:nvSpPr>
        <p:spPr>
          <a:xfrm>
            <a:off x="3996832" y="5882769"/>
            <a:ext cx="8941967" cy="718915"/>
          </a:xfrm>
          <a:prstGeom prst="rect">
            <a:avLst/>
          </a:prstGeom>
        </p:spPr>
        <p:txBody>
          <a:bodyPr wrap="square">
            <a:spAutoFit/>
          </a:bodyPr>
          <a:lstStyle/>
          <a:p>
            <a:pPr fontAlgn="base">
              <a:lnSpc>
                <a:spcPct val="200000"/>
              </a:lnSpc>
              <a:spcBef>
                <a:spcPct val="0"/>
              </a:spcBef>
              <a:spcAft>
                <a:spcPct val="0"/>
              </a:spcAft>
            </a:pPr>
            <a:r>
              <a:rPr lang="zh-CN" altLang="en-US" sz="2400" dirty="0">
                <a:solidFill>
                  <a:srgbClr val="FF0000"/>
                </a:solidFill>
                <a:cs typeface="+mn-ea"/>
                <a:sym typeface="+mn-lt"/>
              </a:rPr>
              <a:t>每年夏季在谱仪端门（开、关）为设备安全提供支持及服务</a:t>
            </a:r>
            <a:endParaRPr lang="en-US" altLang="zh-CN" sz="2400" dirty="0">
              <a:solidFill>
                <a:srgbClr val="FF0000"/>
              </a:solidFill>
              <a:cs typeface="+mn-ea"/>
              <a:sym typeface="+mn-lt"/>
            </a:endParaRPr>
          </a:p>
        </p:txBody>
      </p:sp>
      <p:sp>
        <p:nvSpPr>
          <p:cNvPr id="8" name="矩形 7">
            <a:extLst>
              <a:ext uri="{FF2B5EF4-FFF2-40B4-BE49-F238E27FC236}">
                <a16:creationId xmlns:a16="http://schemas.microsoft.com/office/drawing/2014/main" id="{A42EE905-C110-4A36-925E-225AA567EB01}"/>
              </a:ext>
            </a:extLst>
          </p:cNvPr>
          <p:cNvSpPr/>
          <p:nvPr/>
        </p:nvSpPr>
        <p:spPr>
          <a:xfrm>
            <a:off x="291470" y="1255180"/>
            <a:ext cx="3548767" cy="5566396"/>
          </a:xfrm>
          <a:prstGeom prst="rect">
            <a:avLst/>
          </a:prstGeom>
        </p:spPr>
        <p:txBody>
          <a:bodyPr wrap="square">
            <a:spAutoFit/>
          </a:bodyPr>
          <a:lstStyle/>
          <a:p>
            <a:pPr>
              <a:lnSpc>
                <a:spcPct val="150000"/>
              </a:lnSpc>
            </a:pPr>
            <a:r>
              <a:rPr lang="en-US" altLang="zh-CN" sz="2400" b="1" dirty="0">
                <a:solidFill>
                  <a:schemeClr val="accent5">
                    <a:lumMod val="60000"/>
                    <a:lumOff val="40000"/>
                  </a:schemeClr>
                </a:solidFill>
              </a:rPr>
              <a:t>1.</a:t>
            </a:r>
            <a:r>
              <a:rPr lang="zh-CN" altLang="en-US" sz="2400" b="1" dirty="0">
                <a:solidFill>
                  <a:schemeClr val="accent5">
                    <a:lumMod val="60000"/>
                    <a:lumOff val="40000"/>
                  </a:schemeClr>
                </a:solidFill>
              </a:rPr>
              <a:t>开关端门前的各项检查、端门清洁以及现场作业面的清理；消防器材的检查更换；</a:t>
            </a:r>
          </a:p>
          <a:p>
            <a:pPr>
              <a:lnSpc>
                <a:spcPct val="150000"/>
              </a:lnSpc>
            </a:pPr>
            <a:r>
              <a:rPr lang="en-US" altLang="zh-CN" sz="2400" b="1" dirty="0">
                <a:solidFill>
                  <a:schemeClr val="accent5">
                    <a:lumMod val="60000"/>
                    <a:lumOff val="40000"/>
                  </a:schemeClr>
                </a:solidFill>
              </a:rPr>
              <a:t>2.</a:t>
            </a:r>
            <a:r>
              <a:rPr lang="zh-CN" altLang="en-US" sz="2400" b="1" dirty="0">
                <a:solidFill>
                  <a:schemeClr val="accent5">
                    <a:lumMod val="60000"/>
                    <a:lumOff val="40000"/>
                  </a:schemeClr>
                </a:solidFill>
              </a:rPr>
              <a:t>协助解决其他子系统所提供的帮助；</a:t>
            </a:r>
            <a:endParaRPr lang="en-US" altLang="zh-CN" sz="2400" b="1" dirty="0">
              <a:solidFill>
                <a:schemeClr val="accent5">
                  <a:lumMod val="60000"/>
                  <a:lumOff val="40000"/>
                </a:schemeClr>
              </a:solidFill>
            </a:endParaRPr>
          </a:p>
          <a:p>
            <a:pPr>
              <a:lnSpc>
                <a:spcPct val="150000"/>
              </a:lnSpc>
            </a:pPr>
            <a:r>
              <a:rPr lang="en-US" altLang="zh-CN" sz="2400" b="1" dirty="0">
                <a:solidFill>
                  <a:schemeClr val="accent5">
                    <a:lumMod val="60000"/>
                    <a:lumOff val="40000"/>
                  </a:schemeClr>
                </a:solidFill>
              </a:rPr>
              <a:t>3.</a:t>
            </a:r>
            <a:r>
              <a:rPr lang="zh-CN" altLang="en-US" sz="2400" b="1" dirty="0">
                <a:solidFill>
                  <a:schemeClr val="accent5">
                    <a:lumMod val="60000"/>
                    <a:lumOff val="40000"/>
                  </a:schemeClr>
                </a:solidFill>
              </a:rPr>
              <a:t> 组装内室拆装工装以及多次内室拆装试验（配合采购工具及标准件），并最终拆装成功。</a:t>
            </a:r>
            <a:endParaRPr lang="zh-CN" altLang="en-US" dirty="0">
              <a:solidFill>
                <a:schemeClr val="accent5">
                  <a:lumMod val="60000"/>
                  <a:lumOff val="40000"/>
                </a:schemeClr>
              </a:solidFill>
            </a:endParaRPr>
          </a:p>
        </p:txBody>
      </p:sp>
      <p:pic>
        <p:nvPicPr>
          <p:cNvPr id="5" name="图片 4">
            <a:extLst>
              <a:ext uri="{FF2B5EF4-FFF2-40B4-BE49-F238E27FC236}">
                <a16:creationId xmlns:a16="http://schemas.microsoft.com/office/drawing/2014/main" id="{96A9BFA7-7537-493C-9CE6-2E77FAD031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9302" y="3738840"/>
            <a:ext cx="3234407" cy="2305562"/>
          </a:xfrm>
          <a:prstGeom prst="rect">
            <a:avLst/>
          </a:prstGeom>
        </p:spPr>
      </p:pic>
      <p:pic>
        <p:nvPicPr>
          <p:cNvPr id="9" name="图片 8">
            <a:extLst>
              <a:ext uri="{FF2B5EF4-FFF2-40B4-BE49-F238E27FC236}">
                <a16:creationId xmlns:a16="http://schemas.microsoft.com/office/drawing/2014/main" id="{AC83D5F9-4056-4685-B5FD-50E5C43B9DF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39303" y="1433278"/>
            <a:ext cx="3234406" cy="2305562"/>
          </a:xfrm>
          <a:prstGeom prst="rect">
            <a:avLst/>
          </a:prstGeom>
        </p:spPr>
      </p:pic>
      <p:pic>
        <p:nvPicPr>
          <p:cNvPr id="11" name="图片 10">
            <a:extLst>
              <a:ext uri="{FF2B5EF4-FFF2-40B4-BE49-F238E27FC236}">
                <a16:creationId xmlns:a16="http://schemas.microsoft.com/office/drawing/2014/main" id="{8F6F3E62-B023-4EDB-BE64-4CF299579BC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08776" y="1433278"/>
            <a:ext cx="2830527" cy="2305562"/>
          </a:xfrm>
          <a:prstGeom prst="rect">
            <a:avLst/>
          </a:prstGeom>
        </p:spPr>
      </p:pic>
      <p:pic>
        <p:nvPicPr>
          <p:cNvPr id="14" name="图片 13">
            <a:extLst>
              <a:ext uri="{FF2B5EF4-FFF2-40B4-BE49-F238E27FC236}">
                <a16:creationId xmlns:a16="http://schemas.microsoft.com/office/drawing/2014/main" id="{8759CA7D-348C-4B07-8AB9-D52F556A74B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08773" y="3782276"/>
            <a:ext cx="2830527" cy="226212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fade">
                                      <p:cBhvr>
                                        <p:cTn id="7" dur="500"/>
                                        <p:tgtEl>
                                          <p:spTgt spid="137"/>
                                        </p:tgtEl>
                                      </p:cBhvr>
                                    </p:animEffect>
                                  </p:childTnLst>
                                </p:cTn>
                              </p:par>
                            </p:childTnLst>
                          </p:cTn>
                        </p:par>
                        <p:par>
                          <p:cTn id="8" fill="hold">
                            <p:stCondLst>
                              <p:cond delay="500"/>
                            </p:stCondLst>
                            <p:childTnLst>
                              <p:par>
                                <p:cTn id="9" presetID="2" presetClass="entr" presetSubtype="2" decel="100000" fill="hold" grpId="0" nodeType="afterEffect">
                                  <p:stCondLst>
                                    <p:cond delay="0"/>
                                  </p:stCondLst>
                                  <p:iterate type="lt">
                                    <p:tmPct val="10000"/>
                                  </p:iterate>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1+#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136"/>
                                        </p:tgtEl>
                                        <p:attrNameLst>
                                          <p:attrName>style.visibility</p:attrName>
                                        </p:attrNameLst>
                                      </p:cBhvr>
                                      <p:to>
                                        <p:strVal val="visible"/>
                                      </p:to>
                                    </p:set>
                                    <p:animEffect transition="in" filter="wipe(left)">
                                      <p:cBhvr>
                                        <p:cTn id="16" dur="500"/>
                                        <p:tgtEl>
                                          <p:spTgt spid="136"/>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114"/>
                                        </p:tgtEl>
                                        <p:attrNameLst>
                                          <p:attrName>style.visibility</p:attrName>
                                        </p:attrNameLst>
                                      </p:cBhvr>
                                      <p:to>
                                        <p:strVal val="visible"/>
                                      </p:to>
                                    </p:set>
                                    <p:animEffect transition="in" filter="fade">
                                      <p:cBhvr>
                                        <p:cTn id="20" dur="500"/>
                                        <p:tgtEl>
                                          <p:spTgt spid="114"/>
                                        </p:tgtEl>
                                      </p:cBhvr>
                                    </p:animEffect>
                                  </p:childTnLst>
                                </p:cTn>
                              </p:par>
                            </p:childTnLst>
                          </p:cTn>
                        </p:par>
                        <p:par>
                          <p:cTn id="21" fill="hold">
                            <p:stCondLst>
                              <p:cond delay="2500"/>
                            </p:stCondLst>
                            <p:childTnLst>
                              <p:par>
                                <p:cTn id="22" presetID="10" presetClass="entr" presetSubtype="0" fill="hold" grpId="0" nodeType="afterEffect">
                                  <p:stCondLst>
                                    <p:cond delay="0"/>
                                  </p:stCondLst>
                                  <p:childTnLst>
                                    <p:set>
                                      <p:cBhvr>
                                        <p:cTn id="23" dur="1" fill="hold">
                                          <p:stCondLst>
                                            <p:cond delay="0"/>
                                          </p:stCondLst>
                                        </p:cTn>
                                        <p:tgtEl>
                                          <p:spTgt spid="115"/>
                                        </p:tgtEl>
                                        <p:attrNameLst>
                                          <p:attrName>style.visibility</p:attrName>
                                        </p:attrNameLst>
                                      </p:cBhvr>
                                      <p:to>
                                        <p:strVal val="visible"/>
                                      </p:to>
                                    </p:set>
                                    <p:animEffect transition="in" filter="fade">
                                      <p:cBhvr>
                                        <p:cTn id="24"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animBg="1"/>
      <p:bldP spid="115" grpId="0" animBg="1"/>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6" name="直接连接符 135"/>
          <p:cNvCxnSpPr/>
          <p:nvPr/>
        </p:nvCxnSpPr>
        <p:spPr>
          <a:xfrm>
            <a:off x="1661359" y="1052062"/>
            <a:ext cx="9685166" cy="1597"/>
          </a:xfrm>
          <a:prstGeom prst="line">
            <a:avLst/>
          </a:prstGeom>
          <a:ln w="19050">
            <a:solidFill>
              <a:schemeClr val="bg2">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37" name="组合 136"/>
          <p:cNvGrpSpPr/>
          <p:nvPr/>
        </p:nvGrpSpPr>
        <p:grpSpPr>
          <a:xfrm>
            <a:off x="567138" y="369630"/>
            <a:ext cx="942567" cy="804941"/>
            <a:chOff x="-232427" y="-283585"/>
            <a:chExt cx="2596386" cy="2217283"/>
          </a:xfrm>
        </p:grpSpPr>
        <p:sp>
          <p:nvSpPr>
            <p:cNvPr id="138" name="椭圆 137"/>
            <p:cNvSpPr/>
            <p:nvPr/>
          </p:nvSpPr>
          <p:spPr>
            <a:xfrm>
              <a:off x="-232427" y="-181291"/>
              <a:ext cx="942567" cy="942567"/>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dirty="0">
                <a:cs typeface="+mn-ea"/>
                <a:sym typeface="+mn-lt"/>
              </a:endParaRPr>
            </a:p>
          </p:txBody>
        </p:sp>
        <p:sp>
          <p:nvSpPr>
            <p:cNvPr id="139" name="椭圆 138"/>
            <p:cNvSpPr/>
            <p:nvPr/>
          </p:nvSpPr>
          <p:spPr>
            <a:xfrm>
              <a:off x="1360810" y="855446"/>
              <a:ext cx="927953" cy="927953"/>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cs typeface="+mn-ea"/>
                <a:sym typeface="+mn-lt"/>
              </a:endParaRPr>
            </a:p>
          </p:txBody>
        </p:sp>
        <p:sp>
          <p:nvSpPr>
            <p:cNvPr id="140" name="椭圆 139"/>
            <p:cNvSpPr/>
            <p:nvPr/>
          </p:nvSpPr>
          <p:spPr>
            <a:xfrm>
              <a:off x="308145" y="808463"/>
              <a:ext cx="1125235" cy="1125235"/>
            </a:xfrm>
            <a:prstGeom prst="ellipse">
              <a:avLst/>
            </a:prstGeom>
            <a:gradFill flip="none" rotWithShape="1">
              <a:gsLst>
                <a:gs pos="0">
                  <a:schemeClr val="bg1"/>
                </a:gs>
                <a:gs pos="36000">
                  <a:schemeClr val="bg1"/>
                </a:gs>
                <a:gs pos="100000">
                  <a:srgbClr val="C7C7C7"/>
                </a:gs>
              </a:gsLst>
              <a:lin ang="13500000" scaled="1"/>
              <a:tileRect/>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cs typeface="+mn-ea"/>
                <a:sym typeface="+mn-lt"/>
              </a:endParaRPr>
            </a:p>
          </p:txBody>
        </p:sp>
        <p:sp>
          <p:nvSpPr>
            <p:cNvPr id="141" name="椭圆 140"/>
            <p:cNvSpPr/>
            <p:nvPr/>
          </p:nvSpPr>
          <p:spPr>
            <a:xfrm>
              <a:off x="166801" y="-283585"/>
              <a:ext cx="2089723" cy="2089721"/>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2032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cs typeface="+mn-ea"/>
                <a:sym typeface="+mn-lt"/>
              </a:endParaRPr>
            </a:p>
          </p:txBody>
        </p:sp>
        <p:sp>
          <p:nvSpPr>
            <p:cNvPr id="142" name="文本框 17"/>
            <p:cNvSpPr txBox="1"/>
            <p:nvPr/>
          </p:nvSpPr>
          <p:spPr>
            <a:xfrm>
              <a:off x="131421" y="168317"/>
              <a:ext cx="2125103" cy="1271698"/>
            </a:xfrm>
            <a:prstGeom prst="rect">
              <a:avLst/>
            </a:prstGeom>
            <a:noFill/>
          </p:spPr>
          <p:txBody>
            <a:bodyPr wrap="square" rtlCol="0">
              <a:spAutoFit/>
            </a:bodyPr>
            <a:lstStyle/>
            <a:p>
              <a:pPr algn="ctr"/>
              <a:r>
                <a:rPr lang="en-US" altLang="zh-CN" sz="2400" b="1" dirty="0">
                  <a:solidFill>
                    <a:schemeClr val="accent1"/>
                  </a:solidFill>
                  <a:cs typeface="+mn-ea"/>
                  <a:sym typeface="+mn-lt"/>
                </a:rPr>
                <a:t>1</a:t>
              </a:r>
              <a:endParaRPr lang="zh-CN" altLang="en-US" sz="3200" b="1" dirty="0">
                <a:solidFill>
                  <a:schemeClr val="accent1"/>
                </a:solidFill>
                <a:cs typeface="+mn-ea"/>
                <a:sym typeface="+mn-lt"/>
              </a:endParaRPr>
            </a:p>
          </p:txBody>
        </p:sp>
        <p:sp>
          <p:nvSpPr>
            <p:cNvPr id="143" name="椭圆 142"/>
            <p:cNvSpPr/>
            <p:nvPr/>
          </p:nvSpPr>
          <p:spPr>
            <a:xfrm>
              <a:off x="2149085" y="-283585"/>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cs typeface="+mn-ea"/>
                <a:sym typeface="+mn-lt"/>
              </a:endParaRPr>
            </a:p>
          </p:txBody>
        </p:sp>
        <p:sp>
          <p:nvSpPr>
            <p:cNvPr id="144" name="椭圆 143"/>
            <p:cNvSpPr/>
            <p:nvPr/>
          </p:nvSpPr>
          <p:spPr>
            <a:xfrm>
              <a:off x="23983" y="1333840"/>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cs typeface="+mn-ea"/>
                <a:sym typeface="+mn-lt"/>
              </a:endParaRPr>
            </a:p>
          </p:txBody>
        </p:sp>
      </p:grpSp>
      <p:sp>
        <p:nvSpPr>
          <p:cNvPr id="54" name="Text Placeholder 5"/>
          <p:cNvSpPr txBox="1"/>
          <p:nvPr/>
        </p:nvSpPr>
        <p:spPr>
          <a:xfrm>
            <a:off x="2065854" y="1034810"/>
            <a:ext cx="7972424" cy="633865"/>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US" altLang="zh-CN" sz="2600" b="1" dirty="0">
                <a:solidFill>
                  <a:schemeClr val="accent5">
                    <a:lumMod val="60000"/>
                    <a:lumOff val="40000"/>
                  </a:schemeClr>
                </a:solidFill>
                <a:latin typeface="+mn-lt"/>
                <a:ea typeface="+mn-ea"/>
                <a:cs typeface="+mn-ea"/>
                <a:sym typeface="+mn-lt"/>
              </a:rPr>
              <a:t>PMT</a:t>
            </a:r>
            <a:r>
              <a:rPr lang="zh-CN" altLang="en-US" sz="2600" b="1" dirty="0">
                <a:solidFill>
                  <a:schemeClr val="accent5">
                    <a:lumMod val="60000"/>
                    <a:lumOff val="40000"/>
                  </a:schemeClr>
                </a:solidFill>
                <a:latin typeface="+mn-lt"/>
                <a:ea typeface="+mn-ea"/>
                <a:cs typeface="+mn-ea"/>
                <a:sym typeface="+mn-lt"/>
              </a:rPr>
              <a:t>不锈钢保护罩</a:t>
            </a:r>
          </a:p>
        </p:txBody>
      </p:sp>
      <p:sp>
        <p:nvSpPr>
          <p:cNvPr id="16" name="内容占位符 2"/>
          <p:cNvSpPr txBox="1"/>
          <p:nvPr/>
        </p:nvSpPr>
        <p:spPr>
          <a:xfrm>
            <a:off x="2799874" y="1522162"/>
            <a:ext cx="6804197" cy="52801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zh-CN" altLang="en-US" dirty="0">
                <a:solidFill>
                  <a:schemeClr val="accent5">
                    <a:lumMod val="60000"/>
                    <a:lumOff val="40000"/>
                  </a:schemeClr>
                </a:solidFill>
              </a:rPr>
              <a:t>东阁驻场工作</a:t>
            </a:r>
            <a:r>
              <a:rPr lang="en-US" altLang="zh-CN" dirty="0">
                <a:solidFill>
                  <a:schemeClr val="accent5">
                    <a:lumMod val="60000"/>
                    <a:lumOff val="40000"/>
                  </a:schemeClr>
                </a:solidFill>
              </a:rPr>
              <a:t>——</a:t>
            </a:r>
            <a:r>
              <a:rPr lang="zh-CN" altLang="en-US" dirty="0">
                <a:solidFill>
                  <a:schemeClr val="accent5">
                    <a:lumMod val="60000"/>
                    <a:lumOff val="40000"/>
                  </a:schemeClr>
                </a:solidFill>
              </a:rPr>
              <a:t>生产保护罩、模块</a:t>
            </a:r>
          </a:p>
          <a:p>
            <a:pPr>
              <a:defRPr/>
            </a:pPr>
            <a:endParaRPr lang="zh-CN" altLang="en-US" dirty="0"/>
          </a:p>
        </p:txBody>
      </p:sp>
      <p:sp>
        <p:nvSpPr>
          <p:cNvPr id="2" name="矩形 1"/>
          <p:cNvSpPr/>
          <p:nvPr/>
        </p:nvSpPr>
        <p:spPr>
          <a:xfrm>
            <a:off x="8872334" y="2241281"/>
            <a:ext cx="2951240" cy="2677656"/>
          </a:xfrm>
          <a:prstGeom prst="rect">
            <a:avLst/>
          </a:prstGeom>
        </p:spPr>
        <p:txBody>
          <a:bodyPr wrap="square">
            <a:spAutoFit/>
          </a:bodyPr>
          <a:lstStyle/>
          <a:p>
            <a:r>
              <a:rPr lang="zh-CN" altLang="en-US" sz="2400" b="1" dirty="0">
                <a:solidFill>
                  <a:srgbClr val="FF0000"/>
                </a:solidFill>
              </a:rPr>
              <a:t>对生产的产品进行检测，并提出问题点及解决方案以及解决生产过程中对模具损伤的修复保养，其它问题的解决（设计制作简易模具）。</a:t>
            </a:r>
          </a:p>
        </p:txBody>
      </p:sp>
      <p:sp>
        <p:nvSpPr>
          <p:cNvPr id="19" name="标题 1"/>
          <p:cNvSpPr txBox="1"/>
          <p:nvPr/>
        </p:nvSpPr>
        <p:spPr>
          <a:xfrm>
            <a:off x="1561021" y="462205"/>
            <a:ext cx="9851861" cy="683927"/>
          </a:xfrm>
          <a:prstGeom prst="rect">
            <a:avLst/>
          </a:prstGeom>
        </p:spPr>
        <p:txBody>
          <a:bodyPr>
            <a:noAutofit/>
          </a:bodyPr>
          <a:lstStyle>
            <a:lvl1pPr algn="ctr" defTabSz="914400" rtl="0" eaLnBrk="1" latinLnBrk="0" hangingPunct="1">
              <a:lnSpc>
                <a:spcPct val="90000"/>
              </a:lnSpc>
              <a:spcBef>
                <a:spcPct val="0"/>
              </a:spcBef>
              <a:buNone/>
              <a:defRPr sz="3600" b="0" kern="1200">
                <a:solidFill>
                  <a:schemeClr val="bg1">
                    <a:lumMod val="50000"/>
                  </a:schemeClr>
                </a:solidFill>
                <a:effectLst/>
                <a:latin typeface="+mj-ea"/>
                <a:ea typeface="+mj-ea"/>
                <a:cs typeface="+mj-cs"/>
              </a:defRPr>
            </a:lvl1pPr>
          </a:lstStyle>
          <a:p>
            <a:pPr algn="l"/>
            <a:r>
              <a:rPr lang="zh-CN" altLang="en-US" sz="3300" dirty="0">
                <a:cs typeface="+mn-ea"/>
                <a:sym typeface="+mn-lt"/>
              </a:rPr>
              <a:t>任 务 完 成 情 况</a:t>
            </a:r>
            <a:r>
              <a:rPr lang="en-US" altLang="zh-CN" sz="3300" dirty="0">
                <a:cs typeface="+mn-ea"/>
                <a:sym typeface="+mn-lt"/>
              </a:rPr>
              <a:t>-</a:t>
            </a:r>
            <a:r>
              <a:rPr lang="zh-CN" altLang="en-US" sz="3300" dirty="0">
                <a:solidFill>
                  <a:srgbClr val="FF0000"/>
                </a:solidFill>
                <a:cs typeface="+mn-ea"/>
                <a:sym typeface="+mn-lt"/>
              </a:rPr>
              <a:t>参 加 </a:t>
            </a:r>
            <a:r>
              <a:rPr lang="en-US" altLang="zh-CN" sz="3300" dirty="0">
                <a:solidFill>
                  <a:srgbClr val="FF0000"/>
                </a:solidFill>
                <a:cs typeface="+mn-ea"/>
                <a:sym typeface="+mn-lt"/>
              </a:rPr>
              <a:t>JUNO </a:t>
            </a:r>
            <a:r>
              <a:rPr lang="zh-CN" altLang="en-US" sz="3300" dirty="0">
                <a:solidFill>
                  <a:srgbClr val="FF0000"/>
                </a:solidFill>
                <a:cs typeface="+mn-ea"/>
                <a:sym typeface="+mn-lt"/>
              </a:rPr>
              <a:t>测试与防护系统工作</a:t>
            </a:r>
            <a:endParaRPr lang="en-US" altLang="zh-CN" sz="3300" dirty="0">
              <a:solidFill>
                <a:srgbClr val="FF0000"/>
              </a:solidFill>
              <a:cs typeface="+mn-ea"/>
              <a:sym typeface="+mn-lt"/>
            </a:endParaRPr>
          </a:p>
        </p:txBody>
      </p:sp>
      <p:pic>
        <p:nvPicPr>
          <p:cNvPr id="5" name="图片 4">
            <a:extLst>
              <a:ext uri="{FF2B5EF4-FFF2-40B4-BE49-F238E27FC236}">
                <a16:creationId xmlns:a16="http://schemas.microsoft.com/office/drawing/2014/main" id="{A3009F7B-A076-4BFA-9B4A-E33706C42D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94238" y="4158649"/>
            <a:ext cx="2752536" cy="1980000"/>
          </a:xfrm>
          <a:prstGeom prst="rect">
            <a:avLst/>
          </a:prstGeom>
        </p:spPr>
      </p:pic>
      <p:pic>
        <p:nvPicPr>
          <p:cNvPr id="13" name="图片 12">
            <a:extLst>
              <a:ext uri="{FF2B5EF4-FFF2-40B4-BE49-F238E27FC236}">
                <a16:creationId xmlns:a16="http://schemas.microsoft.com/office/drawing/2014/main" id="{1982380D-22B7-4A7A-BCC8-F76F6344BB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84987" y="2010025"/>
            <a:ext cx="2771039" cy="1980000"/>
          </a:xfrm>
          <a:prstGeom prst="rect">
            <a:avLst/>
          </a:prstGeom>
        </p:spPr>
      </p:pic>
      <p:pic>
        <p:nvPicPr>
          <p:cNvPr id="18" name="图片 17">
            <a:extLst>
              <a:ext uri="{FF2B5EF4-FFF2-40B4-BE49-F238E27FC236}">
                <a16:creationId xmlns:a16="http://schemas.microsoft.com/office/drawing/2014/main" id="{309900F0-3899-4742-88DF-CB5B557C15A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30079" y="4158649"/>
            <a:ext cx="2610670" cy="1980000"/>
          </a:xfrm>
          <a:prstGeom prst="rect">
            <a:avLst/>
          </a:prstGeom>
        </p:spPr>
      </p:pic>
      <p:pic>
        <p:nvPicPr>
          <p:cNvPr id="22" name="图片 21">
            <a:extLst>
              <a:ext uri="{FF2B5EF4-FFF2-40B4-BE49-F238E27FC236}">
                <a16:creationId xmlns:a16="http://schemas.microsoft.com/office/drawing/2014/main" id="{D5307C99-CA6A-407F-BFB8-4095E648C6C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8426" y="2018328"/>
            <a:ext cx="2637693" cy="1980000"/>
          </a:xfrm>
          <a:prstGeom prst="rect">
            <a:avLst/>
          </a:prstGeom>
        </p:spPr>
      </p:pic>
      <p:pic>
        <p:nvPicPr>
          <p:cNvPr id="26" name="图片 25">
            <a:extLst>
              <a:ext uri="{FF2B5EF4-FFF2-40B4-BE49-F238E27FC236}">
                <a16:creationId xmlns:a16="http://schemas.microsoft.com/office/drawing/2014/main" id="{F43A75B2-C580-4327-B801-E24630A0C4B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32951" y="2018329"/>
            <a:ext cx="2760514" cy="1980000"/>
          </a:xfrm>
          <a:prstGeom prst="rect">
            <a:avLst/>
          </a:prstGeom>
        </p:spPr>
      </p:pic>
      <p:pic>
        <p:nvPicPr>
          <p:cNvPr id="30" name="图片 29">
            <a:extLst>
              <a:ext uri="{FF2B5EF4-FFF2-40B4-BE49-F238E27FC236}">
                <a16:creationId xmlns:a16="http://schemas.microsoft.com/office/drawing/2014/main" id="{2A539DC4-F5A0-42ED-B684-1AE9929C75E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2245" y="4144721"/>
            <a:ext cx="2802394" cy="1980000"/>
          </a:xfrm>
          <a:prstGeom prst="rect">
            <a:avLst/>
          </a:prstGeom>
        </p:spPr>
      </p:pic>
    </p:spTree>
    <p:extLst>
      <p:ext uri="{BB962C8B-B14F-4D97-AF65-F5344CB8AC3E}">
        <p14:creationId xmlns:p14="http://schemas.microsoft.com/office/powerpoint/2010/main" val="35978812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7"/>
                                        </p:tgtEl>
                                        <p:attrNameLst>
                                          <p:attrName>style.visibility</p:attrName>
                                        </p:attrNameLst>
                                      </p:cBhvr>
                                      <p:to>
                                        <p:strVal val="visible"/>
                                      </p:to>
                                    </p:set>
                                    <p:anim calcmode="lin" valueType="num">
                                      <p:cBhvr additive="base">
                                        <p:cTn id="7" dur="500" fill="hold"/>
                                        <p:tgtEl>
                                          <p:spTgt spid="137"/>
                                        </p:tgtEl>
                                        <p:attrNameLst>
                                          <p:attrName>ppt_x</p:attrName>
                                        </p:attrNameLst>
                                      </p:cBhvr>
                                      <p:tavLst>
                                        <p:tav tm="0">
                                          <p:val>
                                            <p:strVal val="#ppt_x"/>
                                          </p:val>
                                        </p:tav>
                                        <p:tav tm="100000">
                                          <p:val>
                                            <p:strVal val="#ppt_x"/>
                                          </p:val>
                                        </p:tav>
                                      </p:tavLst>
                                    </p:anim>
                                    <p:anim calcmode="lin" valueType="num">
                                      <p:cBhvr additive="base">
                                        <p:cTn id="8" dur="500" fill="hold"/>
                                        <p:tgtEl>
                                          <p:spTgt spid="13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ppt_x"/>
                                          </p:val>
                                        </p:tav>
                                        <p:tav tm="100000">
                                          <p:val>
                                            <p:strVal val="#ppt_x"/>
                                          </p:val>
                                        </p:tav>
                                      </p:tavLst>
                                    </p:anim>
                                    <p:anim calcmode="lin" valueType="num">
                                      <p:cBhvr additive="base">
                                        <p:cTn id="12" dur="500" fill="hold"/>
                                        <p:tgtEl>
                                          <p:spTgt spid="13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4"/>
                                        </p:tgtEl>
                                        <p:attrNameLst>
                                          <p:attrName>style.visibility</p:attrName>
                                        </p:attrNameLst>
                                      </p:cBhvr>
                                      <p:to>
                                        <p:strVal val="visible"/>
                                      </p:to>
                                    </p:set>
                                    <p:anim calcmode="lin" valueType="num">
                                      <p:cBhvr additive="base">
                                        <p:cTn id="17" dur="500" fill="hold"/>
                                        <p:tgtEl>
                                          <p:spTgt spid="54"/>
                                        </p:tgtEl>
                                        <p:attrNameLst>
                                          <p:attrName>ppt_x</p:attrName>
                                        </p:attrNameLst>
                                      </p:cBhvr>
                                      <p:tavLst>
                                        <p:tav tm="0">
                                          <p:val>
                                            <p:strVal val="#ppt_x"/>
                                          </p:val>
                                        </p:tav>
                                        <p:tav tm="100000">
                                          <p:val>
                                            <p:strVal val="#ppt_x"/>
                                          </p:val>
                                        </p:tav>
                                      </p:tavLst>
                                    </p:anim>
                                    <p:anim calcmode="lin" valueType="num">
                                      <p:cBhvr additive="base">
                                        <p:cTn id="18"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ppt_x"/>
                                          </p:val>
                                        </p:tav>
                                        <p:tav tm="100000">
                                          <p:val>
                                            <p:strVal val="#ppt_x"/>
                                          </p:val>
                                        </p:tav>
                                      </p:tavLst>
                                    </p:anim>
                                    <p:anim calcmode="lin" valueType="num">
                                      <p:cBhvr additive="base">
                                        <p:cTn id="3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6" grpId="0"/>
      <p:bldP spid="2"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6" name="直接连接符 135"/>
          <p:cNvCxnSpPr/>
          <p:nvPr/>
        </p:nvCxnSpPr>
        <p:spPr>
          <a:xfrm>
            <a:off x="1661359" y="1052062"/>
            <a:ext cx="9685166" cy="1597"/>
          </a:xfrm>
          <a:prstGeom prst="line">
            <a:avLst/>
          </a:prstGeom>
          <a:ln w="19050">
            <a:solidFill>
              <a:schemeClr val="bg2">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37" name="组合 136"/>
          <p:cNvGrpSpPr/>
          <p:nvPr/>
        </p:nvGrpSpPr>
        <p:grpSpPr>
          <a:xfrm>
            <a:off x="567138" y="369630"/>
            <a:ext cx="942567" cy="804941"/>
            <a:chOff x="-232427" y="-283585"/>
            <a:chExt cx="2596386" cy="2217283"/>
          </a:xfrm>
        </p:grpSpPr>
        <p:sp>
          <p:nvSpPr>
            <p:cNvPr id="138" name="椭圆 137"/>
            <p:cNvSpPr/>
            <p:nvPr/>
          </p:nvSpPr>
          <p:spPr>
            <a:xfrm>
              <a:off x="-232427" y="-181291"/>
              <a:ext cx="942567" cy="942567"/>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dirty="0">
                <a:cs typeface="+mn-ea"/>
                <a:sym typeface="+mn-lt"/>
              </a:endParaRPr>
            </a:p>
          </p:txBody>
        </p:sp>
        <p:sp>
          <p:nvSpPr>
            <p:cNvPr id="139" name="椭圆 138"/>
            <p:cNvSpPr/>
            <p:nvPr/>
          </p:nvSpPr>
          <p:spPr>
            <a:xfrm>
              <a:off x="1360810" y="855446"/>
              <a:ext cx="927953" cy="927953"/>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cs typeface="+mn-ea"/>
                <a:sym typeface="+mn-lt"/>
              </a:endParaRPr>
            </a:p>
          </p:txBody>
        </p:sp>
        <p:sp>
          <p:nvSpPr>
            <p:cNvPr id="140" name="椭圆 139"/>
            <p:cNvSpPr/>
            <p:nvPr/>
          </p:nvSpPr>
          <p:spPr>
            <a:xfrm>
              <a:off x="308145" y="808463"/>
              <a:ext cx="1125235" cy="1125235"/>
            </a:xfrm>
            <a:prstGeom prst="ellipse">
              <a:avLst/>
            </a:prstGeom>
            <a:gradFill flip="none" rotWithShape="1">
              <a:gsLst>
                <a:gs pos="0">
                  <a:schemeClr val="bg1"/>
                </a:gs>
                <a:gs pos="36000">
                  <a:schemeClr val="bg1"/>
                </a:gs>
                <a:gs pos="100000">
                  <a:srgbClr val="C7C7C7"/>
                </a:gs>
              </a:gsLst>
              <a:lin ang="13500000" scaled="1"/>
              <a:tileRect/>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cs typeface="+mn-ea"/>
                <a:sym typeface="+mn-lt"/>
              </a:endParaRPr>
            </a:p>
          </p:txBody>
        </p:sp>
        <p:sp>
          <p:nvSpPr>
            <p:cNvPr id="141" name="椭圆 140"/>
            <p:cNvSpPr/>
            <p:nvPr/>
          </p:nvSpPr>
          <p:spPr>
            <a:xfrm>
              <a:off x="166801" y="-283585"/>
              <a:ext cx="2089723" cy="2089721"/>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2032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cs typeface="+mn-ea"/>
                <a:sym typeface="+mn-lt"/>
              </a:endParaRPr>
            </a:p>
          </p:txBody>
        </p:sp>
        <p:sp>
          <p:nvSpPr>
            <p:cNvPr id="142" name="文本框 17"/>
            <p:cNvSpPr txBox="1"/>
            <p:nvPr/>
          </p:nvSpPr>
          <p:spPr>
            <a:xfrm>
              <a:off x="131421" y="168317"/>
              <a:ext cx="2125103" cy="1271698"/>
            </a:xfrm>
            <a:prstGeom prst="rect">
              <a:avLst/>
            </a:prstGeom>
            <a:noFill/>
          </p:spPr>
          <p:txBody>
            <a:bodyPr wrap="square" rtlCol="0">
              <a:spAutoFit/>
            </a:bodyPr>
            <a:lstStyle/>
            <a:p>
              <a:pPr algn="ctr"/>
              <a:r>
                <a:rPr lang="en-US" altLang="zh-CN" sz="2400" b="1" dirty="0">
                  <a:solidFill>
                    <a:schemeClr val="accent1"/>
                  </a:solidFill>
                  <a:cs typeface="+mn-ea"/>
                  <a:sym typeface="+mn-lt"/>
                </a:rPr>
                <a:t>1</a:t>
              </a:r>
              <a:endParaRPr lang="zh-CN" altLang="en-US" sz="3200" b="1" dirty="0">
                <a:solidFill>
                  <a:schemeClr val="accent1"/>
                </a:solidFill>
                <a:cs typeface="+mn-ea"/>
                <a:sym typeface="+mn-lt"/>
              </a:endParaRPr>
            </a:p>
          </p:txBody>
        </p:sp>
        <p:sp>
          <p:nvSpPr>
            <p:cNvPr id="143" name="椭圆 142"/>
            <p:cNvSpPr/>
            <p:nvPr/>
          </p:nvSpPr>
          <p:spPr>
            <a:xfrm>
              <a:off x="2149085" y="-283585"/>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cs typeface="+mn-ea"/>
                <a:sym typeface="+mn-lt"/>
              </a:endParaRPr>
            </a:p>
          </p:txBody>
        </p:sp>
        <p:sp>
          <p:nvSpPr>
            <p:cNvPr id="144" name="椭圆 143"/>
            <p:cNvSpPr/>
            <p:nvPr/>
          </p:nvSpPr>
          <p:spPr>
            <a:xfrm>
              <a:off x="23983" y="1333840"/>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cs typeface="+mn-ea"/>
                <a:sym typeface="+mn-lt"/>
              </a:endParaRPr>
            </a:p>
          </p:txBody>
        </p:sp>
      </p:grpSp>
      <p:sp>
        <p:nvSpPr>
          <p:cNvPr id="54" name="Text Placeholder 5"/>
          <p:cNvSpPr txBox="1"/>
          <p:nvPr/>
        </p:nvSpPr>
        <p:spPr>
          <a:xfrm>
            <a:off x="2065854" y="1034810"/>
            <a:ext cx="7972424" cy="633865"/>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US" altLang="zh-CN" sz="2600" b="1" dirty="0">
                <a:solidFill>
                  <a:schemeClr val="accent5">
                    <a:lumMod val="60000"/>
                    <a:lumOff val="40000"/>
                  </a:schemeClr>
                </a:solidFill>
                <a:latin typeface="+mn-lt"/>
                <a:ea typeface="+mn-ea"/>
                <a:cs typeface="+mn-ea"/>
                <a:sym typeface="+mn-lt"/>
              </a:rPr>
              <a:t>PMT</a:t>
            </a:r>
            <a:r>
              <a:rPr lang="zh-CN" altLang="en-US" sz="2600" b="1" dirty="0">
                <a:solidFill>
                  <a:schemeClr val="accent5">
                    <a:lumMod val="60000"/>
                    <a:lumOff val="40000"/>
                  </a:schemeClr>
                </a:solidFill>
                <a:latin typeface="+mn-lt"/>
                <a:ea typeface="+mn-ea"/>
                <a:cs typeface="+mn-ea"/>
                <a:sym typeface="+mn-lt"/>
              </a:rPr>
              <a:t>不锈钢保护罩</a:t>
            </a:r>
          </a:p>
        </p:txBody>
      </p:sp>
      <p:sp>
        <p:nvSpPr>
          <p:cNvPr id="16" name="内容占位符 2"/>
          <p:cNvSpPr txBox="1"/>
          <p:nvPr/>
        </p:nvSpPr>
        <p:spPr>
          <a:xfrm>
            <a:off x="2799874" y="1522162"/>
            <a:ext cx="6804197" cy="52801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dirty="0">
                <a:solidFill>
                  <a:schemeClr val="accent5">
                    <a:lumMod val="60000"/>
                    <a:lumOff val="40000"/>
                  </a:schemeClr>
                </a:solidFill>
              </a:rPr>
              <a:t>东阁驻场工作</a:t>
            </a:r>
            <a:r>
              <a:rPr lang="en-US" altLang="zh-CN" dirty="0">
                <a:solidFill>
                  <a:schemeClr val="accent5">
                    <a:lumMod val="60000"/>
                    <a:lumOff val="40000"/>
                  </a:schemeClr>
                </a:solidFill>
              </a:rPr>
              <a:t>——</a:t>
            </a:r>
            <a:r>
              <a:rPr lang="zh-CN" altLang="en-US" dirty="0">
                <a:solidFill>
                  <a:schemeClr val="accent5">
                    <a:lumMod val="60000"/>
                    <a:lumOff val="40000"/>
                  </a:schemeClr>
                </a:solidFill>
              </a:rPr>
              <a:t>生产保护罩、模块</a:t>
            </a:r>
          </a:p>
          <a:p>
            <a:pPr>
              <a:defRPr/>
            </a:pPr>
            <a:endParaRPr lang="zh-CN" altLang="en-US" dirty="0"/>
          </a:p>
        </p:txBody>
      </p:sp>
      <p:sp>
        <p:nvSpPr>
          <p:cNvPr id="2" name="矩形 1"/>
          <p:cNvSpPr/>
          <p:nvPr/>
        </p:nvSpPr>
        <p:spPr>
          <a:xfrm>
            <a:off x="337444" y="5695123"/>
            <a:ext cx="5714622" cy="1015663"/>
          </a:xfrm>
          <a:prstGeom prst="rect">
            <a:avLst/>
          </a:prstGeom>
        </p:spPr>
        <p:txBody>
          <a:bodyPr wrap="square">
            <a:spAutoFit/>
          </a:bodyPr>
          <a:lstStyle/>
          <a:p>
            <a:r>
              <a:rPr lang="zh-CN" altLang="en-US" sz="2000" dirty="0">
                <a:solidFill>
                  <a:srgbClr val="FF0000"/>
                </a:solidFill>
              </a:rPr>
              <a:t>  对生产的模块，保护罩、</a:t>
            </a:r>
            <a:r>
              <a:rPr lang="en-US" altLang="zh-CN" sz="2000" dirty="0">
                <a:solidFill>
                  <a:srgbClr val="FF0000"/>
                </a:solidFill>
              </a:rPr>
              <a:t>L</a:t>
            </a:r>
            <a:r>
              <a:rPr lang="zh-CN" altLang="en-US" sz="2000" dirty="0">
                <a:solidFill>
                  <a:srgbClr val="FF0000"/>
                </a:solidFill>
              </a:rPr>
              <a:t>环、把手等进行盐雾试验，并对盐雾设备的日常保养、维护以及故障排除修复的工作。</a:t>
            </a:r>
          </a:p>
        </p:txBody>
      </p:sp>
      <p:sp>
        <p:nvSpPr>
          <p:cNvPr id="19" name="标题 1"/>
          <p:cNvSpPr txBox="1"/>
          <p:nvPr/>
        </p:nvSpPr>
        <p:spPr>
          <a:xfrm>
            <a:off x="1561021" y="462205"/>
            <a:ext cx="9851861" cy="683927"/>
          </a:xfrm>
          <a:prstGeom prst="rect">
            <a:avLst/>
          </a:prstGeom>
        </p:spPr>
        <p:txBody>
          <a:bodyPr>
            <a:noAutofit/>
          </a:bodyPr>
          <a:lstStyle>
            <a:lvl1pPr algn="ctr" defTabSz="914400" rtl="0" eaLnBrk="1" latinLnBrk="0" hangingPunct="1">
              <a:lnSpc>
                <a:spcPct val="90000"/>
              </a:lnSpc>
              <a:spcBef>
                <a:spcPct val="0"/>
              </a:spcBef>
              <a:buNone/>
              <a:defRPr sz="3600" b="0" kern="1200">
                <a:solidFill>
                  <a:schemeClr val="bg1">
                    <a:lumMod val="50000"/>
                  </a:schemeClr>
                </a:solidFill>
                <a:effectLst/>
                <a:latin typeface="+mj-ea"/>
                <a:ea typeface="+mj-ea"/>
                <a:cs typeface="+mj-cs"/>
              </a:defRPr>
            </a:lvl1pPr>
          </a:lstStyle>
          <a:p>
            <a:pPr algn="l"/>
            <a:r>
              <a:rPr lang="zh-CN" altLang="en-US" sz="3300" dirty="0">
                <a:cs typeface="+mn-ea"/>
                <a:sym typeface="+mn-lt"/>
              </a:rPr>
              <a:t>任 务 完 成 情 况</a:t>
            </a:r>
            <a:r>
              <a:rPr lang="en-US" altLang="zh-CN" sz="3300" dirty="0">
                <a:cs typeface="+mn-ea"/>
                <a:sym typeface="+mn-lt"/>
              </a:rPr>
              <a:t>-</a:t>
            </a:r>
            <a:r>
              <a:rPr lang="zh-CN" altLang="en-US" sz="3300" dirty="0">
                <a:solidFill>
                  <a:srgbClr val="FF0000"/>
                </a:solidFill>
                <a:cs typeface="+mn-ea"/>
                <a:sym typeface="+mn-lt"/>
              </a:rPr>
              <a:t>参 加 </a:t>
            </a:r>
            <a:r>
              <a:rPr lang="en-US" altLang="zh-CN" sz="3300" dirty="0">
                <a:solidFill>
                  <a:srgbClr val="FF0000"/>
                </a:solidFill>
                <a:cs typeface="+mn-ea"/>
                <a:sym typeface="+mn-lt"/>
              </a:rPr>
              <a:t>JUNO </a:t>
            </a:r>
            <a:r>
              <a:rPr lang="zh-CN" altLang="en-US" sz="3300" dirty="0">
                <a:solidFill>
                  <a:srgbClr val="FF0000"/>
                </a:solidFill>
                <a:cs typeface="+mn-ea"/>
                <a:sym typeface="+mn-lt"/>
              </a:rPr>
              <a:t>测试与防护系统工作</a:t>
            </a:r>
            <a:endParaRPr lang="en-US" altLang="zh-CN" sz="3300" dirty="0">
              <a:solidFill>
                <a:srgbClr val="FF0000"/>
              </a:solidFill>
              <a:cs typeface="+mn-ea"/>
              <a:sym typeface="+mn-lt"/>
            </a:endParaRPr>
          </a:p>
        </p:txBody>
      </p:sp>
      <p:sp>
        <p:nvSpPr>
          <p:cNvPr id="11" name="文本框 10">
            <a:extLst>
              <a:ext uri="{FF2B5EF4-FFF2-40B4-BE49-F238E27FC236}">
                <a16:creationId xmlns:a16="http://schemas.microsoft.com/office/drawing/2014/main" id="{746AC37C-1E82-44B6-9B80-4EC98AC7E48F}"/>
              </a:ext>
            </a:extLst>
          </p:cNvPr>
          <p:cNvSpPr txBox="1"/>
          <p:nvPr/>
        </p:nvSpPr>
        <p:spPr>
          <a:xfrm>
            <a:off x="6052066" y="5523068"/>
            <a:ext cx="5293479" cy="1323439"/>
          </a:xfrm>
          <a:prstGeom prst="rect">
            <a:avLst/>
          </a:prstGeom>
          <a:noFill/>
        </p:spPr>
        <p:txBody>
          <a:bodyPr wrap="square" rtlCol="0">
            <a:spAutoFit/>
          </a:bodyPr>
          <a:lstStyle/>
          <a:p>
            <a:r>
              <a:rPr lang="zh-CN" altLang="en-US" sz="2000" dirty="0">
                <a:solidFill>
                  <a:srgbClr val="FF0000"/>
                </a:solidFill>
                <a:latin typeface="+mn-ea"/>
              </a:rPr>
              <a:t> 目前保护罩已生产成品并发货中山</a:t>
            </a:r>
            <a:r>
              <a:rPr lang="en-US" altLang="zh-CN" sz="2000" dirty="0">
                <a:solidFill>
                  <a:srgbClr val="FF0000"/>
                </a:solidFill>
                <a:latin typeface="+mn-ea"/>
              </a:rPr>
              <a:t>20400</a:t>
            </a:r>
            <a:r>
              <a:rPr lang="zh-CN" altLang="en-US" sz="2000" dirty="0">
                <a:solidFill>
                  <a:srgbClr val="FF0000"/>
                </a:solidFill>
                <a:latin typeface="+mn-ea"/>
              </a:rPr>
              <a:t>件，前期试验</a:t>
            </a:r>
            <a:r>
              <a:rPr lang="en-US" altLang="zh-CN" sz="2000" dirty="0">
                <a:solidFill>
                  <a:srgbClr val="FF0000"/>
                </a:solidFill>
                <a:latin typeface="+mn-ea"/>
              </a:rPr>
              <a:t>234</a:t>
            </a:r>
            <a:r>
              <a:rPr lang="zh-CN" altLang="en-US" sz="2000" dirty="0">
                <a:solidFill>
                  <a:srgbClr val="FF0000"/>
                </a:solidFill>
                <a:latin typeface="+mn-ea"/>
              </a:rPr>
              <a:t>件。</a:t>
            </a:r>
            <a:endParaRPr lang="en-US" altLang="zh-CN" sz="2000" dirty="0">
              <a:solidFill>
                <a:srgbClr val="FF0000"/>
              </a:solidFill>
              <a:latin typeface="+mn-ea"/>
            </a:endParaRPr>
          </a:p>
          <a:p>
            <a:r>
              <a:rPr lang="en-US" altLang="zh-CN" sz="2000" dirty="0">
                <a:solidFill>
                  <a:srgbClr val="FF0000"/>
                </a:solidFill>
                <a:latin typeface="+mn-ea"/>
              </a:rPr>
              <a:t>CD</a:t>
            </a:r>
            <a:r>
              <a:rPr lang="zh-CN" altLang="en-US" sz="2000" dirty="0">
                <a:solidFill>
                  <a:srgbClr val="FF0000"/>
                </a:solidFill>
                <a:latin typeface="+mn-ea"/>
              </a:rPr>
              <a:t>模块已生产成品并发货江门</a:t>
            </a:r>
            <a:r>
              <a:rPr lang="en-US" altLang="zh-CN" sz="2000" dirty="0">
                <a:solidFill>
                  <a:srgbClr val="FF0000"/>
                </a:solidFill>
                <a:latin typeface="+mn-ea"/>
              </a:rPr>
              <a:t>3430</a:t>
            </a:r>
            <a:r>
              <a:rPr lang="zh-CN" altLang="en-US" sz="2000" dirty="0">
                <a:solidFill>
                  <a:srgbClr val="FF0000"/>
                </a:solidFill>
                <a:latin typeface="+mn-ea"/>
              </a:rPr>
              <a:t>件、</a:t>
            </a:r>
            <a:endParaRPr lang="en-US" altLang="zh-CN" sz="2000" dirty="0">
              <a:solidFill>
                <a:srgbClr val="FF0000"/>
              </a:solidFill>
              <a:latin typeface="+mn-ea"/>
            </a:endParaRPr>
          </a:p>
          <a:p>
            <a:r>
              <a:rPr lang="en-US" altLang="zh-CN" sz="2000" dirty="0">
                <a:solidFill>
                  <a:srgbClr val="FF0000"/>
                </a:solidFill>
                <a:latin typeface="+mn-ea"/>
              </a:rPr>
              <a:t>veto</a:t>
            </a:r>
            <a:r>
              <a:rPr lang="zh-CN" altLang="en-US" sz="2000" dirty="0">
                <a:solidFill>
                  <a:srgbClr val="FF0000"/>
                </a:solidFill>
                <a:latin typeface="+mn-ea"/>
              </a:rPr>
              <a:t>模块</a:t>
            </a:r>
            <a:r>
              <a:rPr lang="en-US" altLang="zh-CN" sz="2000" dirty="0">
                <a:solidFill>
                  <a:srgbClr val="FF0000"/>
                </a:solidFill>
                <a:latin typeface="+mn-ea"/>
              </a:rPr>
              <a:t>620</a:t>
            </a:r>
            <a:r>
              <a:rPr lang="zh-CN" altLang="en-US" sz="2000" dirty="0">
                <a:solidFill>
                  <a:srgbClr val="FF0000"/>
                </a:solidFill>
                <a:latin typeface="+mn-ea"/>
              </a:rPr>
              <a:t>件。以及其它龙骨消磁线圈等。</a:t>
            </a:r>
          </a:p>
        </p:txBody>
      </p:sp>
      <p:pic>
        <p:nvPicPr>
          <p:cNvPr id="5" name="图片 4">
            <a:extLst>
              <a:ext uri="{FF2B5EF4-FFF2-40B4-BE49-F238E27FC236}">
                <a16:creationId xmlns:a16="http://schemas.microsoft.com/office/drawing/2014/main" id="{95A9C9D0-602B-4076-94FB-6FC783695C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6515" y="2084046"/>
            <a:ext cx="2794544" cy="3405155"/>
          </a:xfrm>
          <a:prstGeom prst="rect">
            <a:avLst/>
          </a:prstGeom>
        </p:spPr>
      </p:pic>
      <p:pic>
        <p:nvPicPr>
          <p:cNvPr id="9" name="图片 8">
            <a:extLst>
              <a:ext uri="{FF2B5EF4-FFF2-40B4-BE49-F238E27FC236}">
                <a16:creationId xmlns:a16="http://schemas.microsoft.com/office/drawing/2014/main" id="{4B758F20-CFCD-4DD3-8AAD-FDE2E31820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01972" y="2084046"/>
            <a:ext cx="2584589" cy="3405155"/>
          </a:xfrm>
          <a:prstGeom prst="rect">
            <a:avLst/>
          </a:prstGeom>
        </p:spPr>
      </p:pic>
      <p:pic>
        <p:nvPicPr>
          <p:cNvPr id="18" name="图片 17">
            <a:extLst>
              <a:ext uri="{FF2B5EF4-FFF2-40B4-BE49-F238E27FC236}">
                <a16:creationId xmlns:a16="http://schemas.microsoft.com/office/drawing/2014/main" id="{06B43787-8156-4D60-9CB3-E37ECE7D158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8068" y="3567512"/>
            <a:ext cx="2651523" cy="1933504"/>
          </a:xfrm>
          <a:prstGeom prst="rect">
            <a:avLst/>
          </a:prstGeom>
        </p:spPr>
      </p:pic>
      <p:pic>
        <p:nvPicPr>
          <p:cNvPr id="21" name="图片 20">
            <a:extLst>
              <a:ext uri="{FF2B5EF4-FFF2-40B4-BE49-F238E27FC236}">
                <a16:creationId xmlns:a16="http://schemas.microsoft.com/office/drawing/2014/main" id="{32C521F0-1170-4D5C-BECB-66212D82DC1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44278" y="3567512"/>
            <a:ext cx="2526811" cy="1921690"/>
          </a:xfrm>
          <a:prstGeom prst="rect">
            <a:avLst/>
          </a:prstGeom>
        </p:spPr>
      </p:pic>
      <p:pic>
        <p:nvPicPr>
          <p:cNvPr id="23" name="图片 22">
            <a:extLst>
              <a:ext uri="{FF2B5EF4-FFF2-40B4-BE49-F238E27FC236}">
                <a16:creationId xmlns:a16="http://schemas.microsoft.com/office/drawing/2014/main" id="{B4D8A792-31E4-468A-BF47-42F33036D6F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3382" y="2084047"/>
            <a:ext cx="5144921" cy="1407099"/>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7"/>
                                        </p:tgtEl>
                                        <p:attrNameLst>
                                          <p:attrName>style.visibility</p:attrName>
                                        </p:attrNameLst>
                                      </p:cBhvr>
                                      <p:to>
                                        <p:strVal val="visible"/>
                                      </p:to>
                                    </p:set>
                                    <p:anim calcmode="lin" valueType="num">
                                      <p:cBhvr additive="base">
                                        <p:cTn id="7" dur="500" fill="hold"/>
                                        <p:tgtEl>
                                          <p:spTgt spid="137"/>
                                        </p:tgtEl>
                                        <p:attrNameLst>
                                          <p:attrName>ppt_x</p:attrName>
                                        </p:attrNameLst>
                                      </p:cBhvr>
                                      <p:tavLst>
                                        <p:tav tm="0">
                                          <p:val>
                                            <p:strVal val="#ppt_x"/>
                                          </p:val>
                                        </p:tav>
                                        <p:tav tm="100000">
                                          <p:val>
                                            <p:strVal val="#ppt_x"/>
                                          </p:val>
                                        </p:tav>
                                      </p:tavLst>
                                    </p:anim>
                                    <p:anim calcmode="lin" valueType="num">
                                      <p:cBhvr additive="base">
                                        <p:cTn id="8" dur="500" fill="hold"/>
                                        <p:tgtEl>
                                          <p:spTgt spid="13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ppt_x"/>
                                          </p:val>
                                        </p:tav>
                                        <p:tav tm="100000">
                                          <p:val>
                                            <p:strVal val="#ppt_x"/>
                                          </p:val>
                                        </p:tav>
                                      </p:tavLst>
                                    </p:anim>
                                    <p:anim calcmode="lin" valueType="num">
                                      <p:cBhvr additive="base">
                                        <p:cTn id="12" dur="500" fill="hold"/>
                                        <p:tgtEl>
                                          <p:spTgt spid="13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4"/>
                                        </p:tgtEl>
                                        <p:attrNameLst>
                                          <p:attrName>style.visibility</p:attrName>
                                        </p:attrNameLst>
                                      </p:cBhvr>
                                      <p:to>
                                        <p:strVal val="visible"/>
                                      </p:to>
                                    </p:set>
                                    <p:anim calcmode="lin" valueType="num">
                                      <p:cBhvr additive="base">
                                        <p:cTn id="17" dur="500" fill="hold"/>
                                        <p:tgtEl>
                                          <p:spTgt spid="54"/>
                                        </p:tgtEl>
                                        <p:attrNameLst>
                                          <p:attrName>ppt_x</p:attrName>
                                        </p:attrNameLst>
                                      </p:cBhvr>
                                      <p:tavLst>
                                        <p:tav tm="0">
                                          <p:val>
                                            <p:strVal val="#ppt_x"/>
                                          </p:val>
                                        </p:tav>
                                        <p:tav tm="100000">
                                          <p:val>
                                            <p:strVal val="#ppt_x"/>
                                          </p:val>
                                        </p:tav>
                                      </p:tavLst>
                                    </p:anim>
                                    <p:anim calcmode="lin" valueType="num">
                                      <p:cBhvr additive="base">
                                        <p:cTn id="18"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ppt_x"/>
                                          </p:val>
                                        </p:tav>
                                        <p:tav tm="100000">
                                          <p:val>
                                            <p:strVal val="#ppt_x"/>
                                          </p:val>
                                        </p:tav>
                                      </p:tavLst>
                                    </p:anim>
                                    <p:anim calcmode="lin" valueType="num">
                                      <p:cBhvr additive="base">
                                        <p:cTn id="3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6" grpId="0"/>
      <p:bldP spid="2"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6" name="直接连接符 135"/>
          <p:cNvCxnSpPr/>
          <p:nvPr/>
        </p:nvCxnSpPr>
        <p:spPr>
          <a:xfrm>
            <a:off x="1661359" y="1052062"/>
            <a:ext cx="9685166" cy="1597"/>
          </a:xfrm>
          <a:prstGeom prst="line">
            <a:avLst/>
          </a:prstGeom>
          <a:ln w="19050">
            <a:solidFill>
              <a:schemeClr val="bg2">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37" name="组合 136"/>
          <p:cNvGrpSpPr/>
          <p:nvPr/>
        </p:nvGrpSpPr>
        <p:grpSpPr>
          <a:xfrm>
            <a:off x="567138" y="369630"/>
            <a:ext cx="942567" cy="804941"/>
            <a:chOff x="-232427" y="-283585"/>
            <a:chExt cx="2596386" cy="2217283"/>
          </a:xfrm>
        </p:grpSpPr>
        <p:sp>
          <p:nvSpPr>
            <p:cNvPr id="138" name="椭圆 137"/>
            <p:cNvSpPr/>
            <p:nvPr/>
          </p:nvSpPr>
          <p:spPr>
            <a:xfrm>
              <a:off x="-232427" y="-181291"/>
              <a:ext cx="942567" cy="942567"/>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dirty="0">
                <a:cs typeface="+mn-ea"/>
                <a:sym typeface="+mn-lt"/>
              </a:endParaRPr>
            </a:p>
          </p:txBody>
        </p:sp>
        <p:sp>
          <p:nvSpPr>
            <p:cNvPr id="139" name="椭圆 138"/>
            <p:cNvSpPr/>
            <p:nvPr/>
          </p:nvSpPr>
          <p:spPr>
            <a:xfrm>
              <a:off x="1360810" y="855446"/>
              <a:ext cx="927953" cy="927953"/>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cs typeface="+mn-ea"/>
                <a:sym typeface="+mn-lt"/>
              </a:endParaRPr>
            </a:p>
          </p:txBody>
        </p:sp>
        <p:sp>
          <p:nvSpPr>
            <p:cNvPr id="140" name="椭圆 139"/>
            <p:cNvSpPr/>
            <p:nvPr/>
          </p:nvSpPr>
          <p:spPr>
            <a:xfrm>
              <a:off x="308145" y="808463"/>
              <a:ext cx="1125235" cy="1125235"/>
            </a:xfrm>
            <a:prstGeom prst="ellipse">
              <a:avLst/>
            </a:prstGeom>
            <a:gradFill flip="none" rotWithShape="1">
              <a:gsLst>
                <a:gs pos="0">
                  <a:schemeClr val="bg1"/>
                </a:gs>
                <a:gs pos="36000">
                  <a:schemeClr val="bg1"/>
                </a:gs>
                <a:gs pos="100000">
                  <a:srgbClr val="C7C7C7"/>
                </a:gs>
              </a:gsLst>
              <a:lin ang="13500000" scaled="1"/>
              <a:tileRect/>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cs typeface="+mn-ea"/>
                <a:sym typeface="+mn-lt"/>
              </a:endParaRPr>
            </a:p>
          </p:txBody>
        </p:sp>
        <p:sp>
          <p:nvSpPr>
            <p:cNvPr id="141" name="椭圆 140"/>
            <p:cNvSpPr/>
            <p:nvPr/>
          </p:nvSpPr>
          <p:spPr>
            <a:xfrm>
              <a:off x="166801" y="-283585"/>
              <a:ext cx="2089723" cy="2089721"/>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2032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cs typeface="+mn-ea"/>
                <a:sym typeface="+mn-lt"/>
              </a:endParaRPr>
            </a:p>
          </p:txBody>
        </p:sp>
        <p:sp>
          <p:nvSpPr>
            <p:cNvPr id="142" name="文本框 17"/>
            <p:cNvSpPr txBox="1"/>
            <p:nvPr/>
          </p:nvSpPr>
          <p:spPr>
            <a:xfrm>
              <a:off x="131421" y="168317"/>
              <a:ext cx="2125103" cy="1271698"/>
            </a:xfrm>
            <a:prstGeom prst="rect">
              <a:avLst/>
            </a:prstGeom>
            <a:noFill/>
          </p:spPr>
          <p:txBody>
            <a:bodyPr wrap="square" rtlCol="0">
              <a:spAutoFit/>
            </a:bodyPr>
            <a:lstStyle/>
            <a:p>
              <a:pPr algn="ctr"/>
              <a:r>
                <a:rPr lang="en-US" altLang="zh-CN" sz="2400" b="1" dirty="0">
                  <a:solidFill>
                    <a:schemeClr val="accent1"/>
                  </a:solidFill>
                  <a:cs typeface="+mn-ea"/>
                  <a:sym typeface="+mn-lt"/>
                </a:rPr>
                <a:t>1</a:t>
              </a:r>
              <a:endParaRPr lang="zh-CN" altLang="en-US" sz="3200" b="1" dirty="0">
                <a:solidFill>
                  <a:schemeClr val="accent1"/>
                </a:solidFill>
                <a:cs typeface="+mn-ea"/>
                <a:sym typeface="+mn-lt"/>
              </a:endParaRPr>
            </a:p>
          </p:txBody>
        </p:sp>
        <p:sp>
          <p:nvSpPr>
            <p:cNvPr id="143" name="椭圆 142"/>
            <p:cNvSpPr/>
            <p:nvPr/>
          </p:nvSpPr>
          <p:spPr>
            <a:xfrm>
              <a:off x="2149085" y="-283585"/>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cs typeface="+mn-ea"/>
                <a:sym typeface="+mn-lt"/>
              </a:endParaRPr>
            </a:p>
          </p:txBody>
        </p:sp>
        <p:sp>
          <p:nvSpPr>
            <p:cNvPr id="144" name="椭圆 143"/>
            <p:cNvSpPr/>
            <p:nvPr/>
          </p:nvSpPr>
          <p:spPr>
            <a:xfrm>
              <a:off x="23983" y="1333840"/>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cs typeface="+mn-ea"/>
                <a:sym typeface="+mn-lt"/>
              </a:endParaRPr>
            </a:p>
          </p:txBody>
        </p:sp>
      </p:grpSp>
      <p:sp>
        <p:nvSpPr>
          <p:cNvPr id="54" name="Text Placeholder 5"/>
          <p:cNvSpPr txBox="1"/>
          <p:nvPr/>
        </p:nvSpPr>
        <p:spPr>
          <a:xfrm>
            <a:off x="3120271" y="1128262"/>
            <a:ext cx="6477255" cy="633865"/>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en-US" altLang="zh-CN" sz="2600" b="1" dirty="0">
                <a:solidFill>
                  <a:schemeClr val="accent5">
                    <a:lumMod val="60000"/>
                    <a:lumOff val="40000"/>
                  </a:schemeClr>
                </a:solidFill>
                <a:latin typeface="+mn-lt"/>
                <a:ea typeface="+mn-ea"/>
                <a:cs typeface="+mn-ea"/>
                <a:sym typeface="+mn-lt"/>
              </a:rPr>
              <a:t>PMT</a:t>
            </a:r>
            <a:r>
              <a:rPr lang="zh-CN" altLang="en-US" sz="2600" b="1" dirty="0">
                <a:solidFill>
                  <a:schemeClr val="accent5">
                    <a:lumMod val="60000"/>
                    <a:lumOff val="40000"/>
                  </a:schemeClr>
                </a:solidFill>
                <a:latin typeface="+mn-lt"/>
                <a:ea typeface="+mn-ea"/>
                <a:cs typeface="+mn-ea"/>
                <a:sym typeface="+mn-lt"/>
              </a:rPr>
              <a:t>有机玻璃保护罩</a:t>
            </a:r>
          </a:p>
        </p:txBody>
      </p:sp>
      <p:sp>
        <p:nvSpPr>
          <p:cNvPr id="16" name="内容占位符 2"/>
          <p:cNvSpPr txBox="1"/>
          <p:nvPr/>
        </p:nvSpPr>
        <p:spPr>
          <a:xfrm>
            <a:off x="2774731" y="1746215"/>
            <a:ext cx="7684602" cy="68392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r>
              <a:rPr lang="zh-CN" altLang="en-US" dirty="0">
                <a:solidFill>
                  <a:schemeClr val="accent5">
                    <a:lumMod val="60000"/>
                    <a:lumOff val="40000"/>
                  </a:schemeClr>
                </a:solidFill>
              </a:rPr>
              <a:t>余姚科美保护罩量产驻场等工作</a:t>
            </a:r>
            <a:endParaRPr lang="en-US" altLang="zh-CN" dirty="0">
              <a:solidFill>
                <a:schemeClr val="accent5">
                  <a:lumMod val="60000"/>
                  <a:lumOff val="40000"/>
                </a:schemeClr>
              </a:solidFill>
            </a:endParaRPr>
          </a:p>
          <a:p>
            <a:pPr marL="0" indent="0">
              <a:buNone/>
              <a:defRPr/>
            </a:pPr>
            <a:endParaRPr lang="zh-CN" altLang="en-US" dirty="0"/>
          </a:p>
        </p:txBody>
      </p:sp>
      <p:sp>
        <p:nvSpPr>
          <p:cNvPr id="2" name="矩形 1"/>
          <p:cNvSpPr/>
          <p:nvPr/>
        </p:nvSpPr>
        <p:spPr>
          <a:xfrm>
            <a:off x="408941" y="5326337"/>
            <a:ext cx="5422661" cy="707886"/>
          </a:xfrm>
          <a:prstGeom prst="rect">
            <a:avLst/>
          </a:prstGeom>
        </p:spPr>
        <p:txBody>
          <a:bodyPr wrap="square">
            <a:spAutoFit/>
          </a:bodyPr>
          <a:lstStyle/>
          <a:p>
            <a:r>
              <a:rPr lang="zh-CN" altLang="en-US" sz="2000" dirty="0">
                <a:solidFill>
                  <a:srgbClr val="FF0000"/>
                </a:solidFill>
              </a:rPr>
              <a:t>现场进行产品检测等工作，克服环境高温潮湿的困难并帮助厂家解决生产当中遇到的问题。</a:t>
            </a:r>
          </a:p>
        </p:txBody>
      </p:sp>
      <p:sp>
        <p:nvSpPr>
          <p:cNvPr id="20" name="标题 1"/>
          <p:cNvSpPr txBox="1"/>
          <p:nvPr/>
        </p:nvSpPr>
        <p:spPr>
          <a:xfrm>
            <a:off x="1561021" y="462205"/>
            <a:ext cx="9851861" cy="683927"/>
          </a:xfrm>
          <a:prstGeom prst="rect">
            <a:avLst/>
          </a:prstGeom>
        </p:spPr>
        <p:txBody>
          <a:bodyPr>
            <a:noAutofit/>
          </a:bodyPr>
          <a:lstStyle>
            <a:lvl1pPr algn="ctr" defTabSz="914400" rtl="0" eaLnBrk="1" latinLnBrk="0" hangingPunct="1">
              <a:lnSpc>
                <a:spcPct val="90000"/>
              </a:lnSpc>
              <a:spcBef>
                <a:spcPct val="0"/>
              </a:spcBef>
              <a:buNone/>
              <a:defRPr sz="3600" b="0" kern="1200">
                <a:solidFill>
                  <a:schemeClr val="bg1">
                    <a:lumMod val="50000"/>
                  </a:schemeClr>
                </a:solidFill>
                <a:effectLst/>
                <a:latin typeface="+mj-ea"/>
                <a:ea typeface="+mj-ea"/>
                <a:cs typeface="+mj-cs"/>
              </a:defRPr>
            </a:lvl1pPr>
          </a:lstStyle>
          <a:p>
            <a:pPr algn="l"/>
            <a:r>
              <a:rPr lang="zh-CN" altLang="en-US" sz="3300" dirty="0">
                <a:cs typeface="+mn-ea"/>
                <a:sym typeface="+mn-lt"/>
              </a:rPr>
              <a:t>任 务 完 成 情 况</a:t>
            </a:r>
            <a:r>
              <a:rPr lang="en-US" altLang="zh-CN" sz="3300" dirty="0">
                <a:cs typeface="+mn-ea"/>
                <a:sym typeface="+mn-lt"/>
              </a:rPr>
              <a:t>-</a:t>
            </a:r>
            <a:r>
              <a:rPr lang="zh-CN" altLang="en-US" sz="3300" dirty="0">
                <a:solidFill>
                  <a:srgbClr val="FF0000"/>
                </a:solidFill>
                <a:cs typeface="+mn-ea"/>
                <a:sym typeface="+mn-lt"/>
              </a:rPr>
              <a:t>参 加 </a:t>
            </a:r>
            <a:r>
              <a:rPr lang="en-US" altLang="zh-CN" sz="3300" dirty="0">
                <a:solidFill>
                  <a:srgbClr val="FF0000"/>
                </a:solidFill>
                <a:cs typeface="+mn-ea"/>
                <a:sym typeface="+mn-lt"/>
              </a:rPr>
              <a:t>JUNO </a:t>
            </a:r>
            <a:r>
              <a:rPr lang="zh-CN" altLang="en-US" sz="3300" dirty="0">
                <a:solidFill>
                  <a:srgbClr val="FF0000"/>
                </a:solidFill>
                <a:cs typeface="+mn-ea"/>
                <a:sym typeface="+mn-lt"/>
              </a:rPr>
              <a:t>测试与防护系统工作</a:t>
            </a:r>
            <a:endParaRPr lang="en-US" altLang="zh-CN" sz="3300" dirty="0">
              <a:solidFill>
                <a:srgbClr val="FF0000"/>
              </a:solidFill>
              <a:cs typeface="+mn-ea"/>
              <a:sym typeface="+mn-lt"/>
            </a:endParaRPr>
          </a:p>
        </p:txBody>
      </p:sp>
      <p:sp>
        <p:nvSpPr>
          <p:cNvPr id="5" name="文本框 4">
            <a:extLst>
              <a:ext uri="{FF2B5EF4-FFF2-40B4-BE49-F238E27FC236}">
                <a16:creationId xmlns:a16="http://schemas.microsoft.com/office/drawing/2014/main" id="{E659184E-088F-48AF-B303-B09982C9C887}"/>
              </a:ext>
            </a:extLst>
          </p:cNvPr>
          <p:cNvSpPr txBox="1"/>
          <p:nvPr/>
        </p:nvSpPr>
        <p:spPr>
          <a:xfrm>
            <a:off x="6391391" y="5495614"/>
            <a:ext cx="5203583" cy="369332"/>
          </a:xfrm>
          <a:prstGeom prst="rect">
            <a:avLst/>
          </a:prstGeom>
          <a:noFill/>
        </p:spPr>
        <p:txBody>
          <a:bodyPr wrap="square" rtlCol="0">
            <a:spAutoFit/>
          </a:bodyPr>
          <a:lstStyle/>
          <a:p>
            <a:r>
              <a:rPr lang="zh-CN" altLang="en-US" dirty="0">
                <a:solidFill>
                  <a:srgbClr val="FF0000"/>
                </a:solidFill>
                <a:latin typeface="+mn-ea"/>
              </a:rPr>
              <a:t>有机玻璃保护罩生产成品</a:t>
            </a:r>
            <a:r>
              <a:rPr lang="en-US" altLang="zh-CN" dirty="0">
                <a:solidFill>
                  <a:srgbClr val="FF0000"/>
                </a:solidFill>
                <a:latin typeface="+mn-ea"/>
              </a:rPr>
              <a:t>22016</a:t>
            </a:r>
            <a:r>
              <a:rPr lang="zh-CN" altLang="en-US" dirty="0">
                <a:solidFill>
                  <a:srgbClr val="FF0000"/>
                </a:solidFill>
                <a:latin typeface="+mn-ea"/>
              </a:rPr>
              <a:t>件并发货到中山</a:t>
            </a:r>
          </a:p>
        </p:txBody>
      </p:sp>
      <p:pic>
        <p:nvPicPr>
          <p:cNvPr id="6" name="图片 5">
            <a:extLst>
              <a:ext uri="{FF2B5EF4-FFF2-40B4-BE49-F238E27FC236}">
                <a16:creationId xmlns:a16="http://schemas.microsoft.com/office/drawing/2014/main" id="{7DEE100D-CA99-4B92-BC29-FD58801DD7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526" y="2253994"/>
            <a:ext cx="2699317" cy="2782294"/>
          </a:xfrm>
          <a:prstGeom prst="rect">
            <a:avLst/>
          </a:prstGeom>
        </p:spPr>
      </p:pic>
      <p:pic>
        <p:nvPicPr>
          <p:cNvPr id="9" name="图片 8">
            <a:extLst>
              <a:ext uri="{FF2B5EF4-FFF2-40B4-BE49-F238E27FC236}">
                <a16:creationId xmlns:a16="http://schemas.microsoft.com/office/drawing/2014/main" id="{D7ED1717-0E86-4768-8C0A-CCB87AA2131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58898" y="2253994"/>
            <a:ext cx="2740212" cy="2689903"/>
          </a:xfrm>
          <a:prstGeom prst="rect">
            <a:avLst/>
          </a:prstGeom>
        </p:spPr>
      </p:pic>
      <p:pic>
        <p:nvPicPr>
          <p:cNvPr id="11" name="图片 10">
            <a:extLst>
              <a:ext uri="{FF2B5EF4-FFF2-40B4-BE49-F238E27FC236}">
                <a16:creationId xmlns:a16="http://schemas.microsoft.com/office/drawing/2014/main" id="{5BA1E773-242A-4703-914C-F6E8023FCF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94971" y="2253994"/>
            <a:ext cx="2801030" cy="2782294"/>
          </a:xfrm>
          <a:prstGeom prst="rect">
            <a:avLst/>
          </a:prstGeom>
        </p:spPr>
      </p:pic>
      <p:pic>
        <p:nvPicPr>
          <p:cNvPr id="15" name="图片 14">
            <a:extLst>
              <a:ext uri="{FF2B5EF4-FFF2-40B4-BE49-F238E27FC236}">
                <a16:creationId xmlns:a16="http://schemas.microsoft.com/office/drawing/2014/main" id="{D8460615-2D41-41CB-8160-C2D016EC002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99110" y="2253994"/>
            <a:ext cx="2543364" cy="2689903"/>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7"/>
                                        </p:tgtEl>
                                        <p:attrNameLst>
                                          <p:attrName>style.visibility</p:attrName>
                                        </p:attrNameLst>
                                      </p:cBhvr>
                                      <p:to>
                                        <p:strVal val="visible"/>
                                      </p:to>
                                    </p:set>
                                    <p:anim calcmode="lin" valueType="num">
                                      <p:cBhvr additive="base">
                                        <p:cTn id="7" dur="500" fill="hold"/>
                                        <p:tgtEl>
                                          <p:spTgt spid="137"/>
                                        </p:tgtEl>
                                        <p:attrNameLst>
                                          <p:attrName>ppt_x</p:attrName>
                                        </p:attrNameLst>
                                      </p:cBhvr>
                                      <p:tavLst>
                                        <p:tav tm="0">
                                          <p:val>
                                            <p:strVal val="#ppt_x"/>
                                          </p:val>
                                        </p:tav>
                                        <p:tav tm="100000">
                                          <p:val>
                                            <p:strVal val="#ppt_x"/>
                                          </p:val>
                                        </p:tav>
                                      </p:tavLst>
                                    </p:anim>
                                    <p:anim calcmode="lin" valueType="num">
                                      <p:cBhvr additive="base">
                                        <p:cTn id="8" dur="500" fill="hold"/>
                                        <p:tgtEl>
                                          <p:spTgt spid="13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ppt_x"/>
                                          </p:val>
                                        </p:tav>
                                        <p:tav tm="100000">
                                          <p:val>
                                            <p:strVal val="#ppt_x"/>
                                          </p:val>
                                        </p:tav>
                                      </p:tavLst>
                                    </p:anim>
                                    <p:anim calcmode="lin" valueType="num">
                                      <p:cBhvr additive="base">
                                        <p:cTn id="12" dur="500" fill="hold"/>
                                        <p:tgtEl>
                                          <p:spTgt spid="13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4"/>
                                        </p:tgtEl>
                                        <p:attrNameLst>
                                          <p:attrName>style.visibility</p:attrName>
                                        </p:attrNameLst>
                                      </p:cBhvr>
                                      <p:to>
                                        <p:strVal val="visible"/>
                                      </p:to>
                                    </p:set>
                                    <p:anim calcmode="lin" valueType="num">
                                      <p:cBhvr additive="base">
                                        <p:cTn id="17" dur="500" fill="hold"/>
                                        <p:tgtEl>
                                          <p:spTgt spid="54"/>
                                        </p:tgtEl>
                                        <p:attrNameLst>
                                          <p:attrName>ppt_x</p:attrName>
                                        </p:attrNameLst>
                                      </p:cBhvr>
                                      <p:tavLst>
                                        <p:tav tm="0">
                                          <p:val>
                                            <p:strVal val="#ppt_x"/>
                                          </p:val>
                                        </p:tav>
                                        <p:tav tm="100000">
                                          <p:val>
                                            <p:strVal val="#ppt_x"/>
                                          </p:val>
                                        </p:tav>
                                      </p:tavLst>
                                    </p:anim>
                                    <p:anim calcmode="lin" valueType="num">
                                      <p:cBhvr additive="base">
                                        <p:cTn id="18"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anim calcmode="lin" valueType="num">
                                      <p:cBhvr>
                                        <p:cTn id="24" dur="1000" fill="hold"/>
                                        <p:tgtEl>
                                          <p:spTgt spid="16"/>
                                        </p:tgtEl>
                                        <p:attrNameLst>
                                          <p:attrName>ppt_x</p:attrName>
                                        </p:attrNameLst>
                                      </p:cBhvr>
                                      <p:tavLst>
                                        <p:tav tm="0">
                                          <p:val>
                                            <p:strVal val="#ppt_x"/>
                                          </p:val>
                                        </p:tav>
                                        <p:tav tm="100000">
                                          <p:val>
                                            <p:strVal val="#ppt_x"/>
                                          </p:val>
                                        </p:tav>
                                      </p:tavLst>
                                    </p:anim>
                                    <p:anim calcmode="lin" valueType="num">
                                      <p:cBhvr>
                                        <p:cTn id="2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1000"/>
                                        <p:tgtEl>
                                          <p:spTgt spid="2"/>
                                        </p:tgtEl>
                                      </p:cBhvr>
                                    </p:animEffect>
                                    <p:anim calcmode="lin" valueType="num">
                                      <p:cBhvr>
                                        <p:cTn id="31" dur="1000" fill="hold"/>
                                        <p:tgtEl>
                                          <p:spTgt spid="2"/>
                                        </p:tgtEl>
                                        <p:attrNameLst>
                                          <p:attrName>ppt_x</p:attrName>
                                        </p:attrNameLst>
                                      </p:cBhvr>
                                      <p:tavLst>
                                        <p:tav tm="0">
                                          <p:val>
                                            <p:strVal val="#ppt_x"/>
                                          </p:val>
                                        </p:tav>
                                        <p:tav tm="100000">
                                          <p:val>
                                            <p:strVal val="#ppt_x"/>
                                          </p:val>
                                        </p:tav>
                                      </p:tavLst>
                                    </p:anim>
                                    <p:anim calcmode="lin" valueType="num">
                                      <p:cBhvr>
                                        <p:cTn id="32" dur="1000" fill="hold"/>
                                        <p:tgtEl>
                                          <p:spTgt spid="2"/>
                                        </p:tgtEl>
                                        <p:attrNameLst>
                                          <p:attrName>ppt_y</p:attrName>
                                        </p:attrNameLst>
                                      </p:cBhvr>
                                      <p:tavLst>
                                        <p:tav tm="0">
                                          <p:val>
                                            <p:strVal val="#ppt_y+.1"/>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ppt_x"/>
                                          </p:val>
                                        </p:tav>
                                        <p:tav tm="100000">
                                          <p:val>
                                            <p:strVal val="#ppt_x"/>
                                          </p:val>
                                        </p:tav>
                                      </p:tavLst>
                                    </p:anim>
                                    <p:anim calcmode="lin" valueType="num">
                                      <p:cBhvr additive="base">
                                        <p:cTn id="3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6" grpId="0"/>
      <p:bldP spid="2"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6" name="直接连接符 135"/>
          <p:cNvCxnSpPr/>
          <p:nvPr/>
        </p:nvCxnSpPr>
        <p:spPr>
          <a:xfrm>
            <a:off x="1661359" y="1052062"/>
            <a:ext cx="9685166" cy="1597"/>
          </a:xfrm>
          <a:prstGeom prst="line">
            <a:avLst/>
          </a:prstGeom>
          <a:ln w="19050">
            <a:solidFill>
              <a:schemeClr val="bg2">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37" name="组合 136"/>
          <p:cNvGrpSpPr/>
          <p:nvPr/>
        </p:nvGrpSpPr>
        <p:grpSpPr>
          <a:xfrm>
            <a:off x="567138" y="369630"/>
            <a:ext cx="942567" cy="804941"/>
            <a:chOff x="-232427" y="-283585"/>
            <a:chExt cx="2596386" cy="2217283"/>
          </a:xfrm>
        </p:grpSpPr>
        <p:sp>
          <p:nvSpPr>
            <p:cNvPr id="138" name="椭圆 137"/>
            <p:cNvSpPr/>
            <p:nvPr/>
          </p:nvSpPr>
          <p:spPr>
            <a:xfrm>
              <a:off x="-232427" y="-181291"/>
              <a:ext cx="942567" cy="942567"/>
            </a:xfrm>
            <a:prstGeom prst="ellipse">
              <a:avLst/>
            </a:prstGeom>
            <a:gradFill flip="none" rotWithShape="1">
              <a:gsLst>
                <a:gs pos="0">
                  <a:schemeClr val="bg1"/>
                </a:gs>
                <a:gs pos="36000">
                  <a:schemeClr val="bg1"/>
                </a:gs>
                <a:gs pos="100000">
                  <a:srgbClr val="C7C7C7"/>
                </a:gs>
              </a:gsLst>
              <a:lin ang="13500000" scaled="1"/>
              <a:tileRect/>
            </a:gradFill>
            <a:ln w="1905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dirty="0">
                <a:cs typeface="+mn-ea"/>
                <a:sym typeface="+mn-lt"/>
              </a:endParaRPr>
            </a:p>
          </p:txBody>
        </p:sp>
        <p:sp>
          <p:nvSpPr>
            <p:cNvPr id="139" name="椭圆 138"/>
            <p:cNvSpPr/>
            <p:nvPr/>
          </p:nvSpPr>
          <p:spPr>
            <a:xfrm>
              <a:off x="1360810" y="855446"/>
              <a:ext cx="927953" cy="927953"/>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cs typeface="+mn-ea"/>
                <a:sym typeface="+mn-lt"/>
              </a:endParaRPr>
            </a:p>
          </p:txBody>
        </p:sp>
        <p:sp>
          <p:nvSpPr>
            <p:cNvPr id="140" name="椭圆 139"/>
            <p:cNvSpPr/>
            <p:nvPr/>
          </p:nvSpPr>
          <p:spPr>
            <a:xfrm>
              <a:off x="308145" y="808463"/>
              <a:ext cx="1125235" cy="1125235"/>
            </a:xfrm>
            <a:prstGeom prst="ellipse">
              <a:avLst/>
            </a:prstGeom>
            <a:gradFill flip="none" rotWithShape="1">
              <a:gsLst>
                <a:gs pos="0">
                  <a:schemeClr val="bg1"/>
                </a:gs>
                <a:gs pos="36000">
                  <a:schemeClr val="bg1"/>
                </a:gs>
                <a:gs pos="100000">
                  <a:srgbClr val="C7C7C7"/>
                </a:gs>
              </a:gsLst>
              <a:lin ang="13500000" scaled="1"/>
              <a:tileRect/>
            </a:gradFill>
            <a:ln w="22225">
              <a:solidFill>
                <a:schemeClr val="bg1"/>
              </a:solidFill>
            </a:ln>
            <a:effectLst>
              <a:outerShdw blurRad="419100" dist="5715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cs typeface="+mn-ea"/>
                <a:sym typeface="+mn-lt"/>
              </a:endParaRPr>
            </a:p>
          </p:txBody>
        </p:sp>
        <p:sp>
          <p:nvSpPr>
            <p:cNvPr id="141" name="椭圆 140"/>
            <p:cNvSpPr/>
            <p:nvPr/>
          </p:nvSpPr>
          <p:spPr>
            <a:xfrm>
              <a:off x="166801" y="-283585"/>
              <a:ext cx="2089723" cy="2089721"/>
            </a:xfrm>
            <a:prstGeom prst="ellipse">
              <a:avLst/>
            </a:prstGeom>
            <a:gradFill flip="none" rotWithShape="1">
              <a:gsLst>
                <a:gs pos="0">
                  <a:schemeClr val="bg1"/>
                </a:gs>
                <a:gs pos="36000">
                  <a:schemeClr val="bg1"/>
                </a:gs>
                <a:gs pos="100000">
                  <a:srgbClr val="C7C7C7"/>
                </a:gs>
              </a:gsLst>
              <a:lin ang="13500000" scaled="1"/>
              <a:tileRect/>
            </a:gradFill>
            <a:ln w="25400">
              <a:solidFill>
                <a:schemeClr val="bg1"/>
              </a:solidFill>
            </a:ln>
            <a:effectLst>
              <a:outerShdw blurRad="419100" dist="203200" dir="2700000" sx="90000" sy="90000" algn="tl" rotWithShape="0">
                <a:schemeClr val="tx1">
                  <a:lumMod val="50000"/>
                  <a:lumOff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cs typeface="+mn-ea"/>
                <a:sym typeface="+mn-lt"/>
              </a:endParaRPr>
            </a:p>
          </p:txBody>
        </p:sp>
        <p:sp>
          <p:nvSpPr>
            <p:cNvPr id="142" name="文本框 17"/>
            <p:cNvSpPr txBox="1"/>
            <p:nvPr/>
          </p:nvSpPr>
          <p:spPr>
            <a:xfrm>
              <a:off x="131421" y="168317"/>
              <a:ext cx="2125103" cy="1271698"/>
            </a:xfrm>
            <a:prstGeom prst="rect">
              <a:avLst/>
            </a:prstGeom>
            <a:noFill/>
          </p:spPr>
          <p:txBody>
            <a:bodyPr wrap="square" rtlCol="0">
              <a:spAutoFit/>
            </a:bodyPr>
            <a:lstStyle/>
            <a:p>
              <a:pPr algn="ctr"/>
              <a:r>
                <a:rPr lang="en-US" altLang="zh-CN" sz="2400" b="1" dirty="0">
                  <a:solidFill>
                    <a:schemeClr val="accent1"/>
                  </a:solidFill>
                  <a:cs typeface="+mn-ea"/>
                  <a:sym typeface="+mn-lt"/>
                </a:rPr>
                <a:t>1</a:t>
              </a:r>
              <a:endParaRPr lang="zh-CN" altLang="en-US" sz="3200" b="1" dirty="0">
                <a:solidFill>
                  <a:schemeClr val="accent1"/>
                </a:solidFill>
                <a:cs typeface="+mn-ea"/>
                <a:sym typeface="+mn-lt"/>
              </a:endParaRPr>
            </a:p>
          </p:txBody>
        </p:sp>
        <p:sp>
          <p:nvSpPr>
            <p:cNvPr id="143" name="椭圆 142"/>
            <p:cNvSpPr/>
            <p:nvPr/>
          </p:nvSpPr>
          <p:spPr>
            <a:xfrm>
              <a:off x="2149085" y="-283585"/>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cs typeface="+mn-ea"/>
                <a:sym typeface="+mn-lt"/>
              </a:endParaRPr>
            </a:p>
          </p:txBody>
        </p:sp>
        <p:sp>
          <p:nvSpPr>
            <p:cNvPr id="144" name="椭圆 143"/>
            <p:cNvSpPr/>
            <p:nvPr/>
          </p:nvSpPr>
          <p:spPr>
            <a:xfrm>
              <a:off x="23983" y="1333840"/>
              <a:ext cx="214874" cy="214874"/>
            </a:xfrm>
            <a:prstGeom prst="ellipse">
              <a:avLst/>
            </a:prstGeom>
            <a:gradFill flip="none" rotWithShape="1">
              <a:gsLst>
                <a:gs pos="0">
                  <a:schemeClr val="bg1"/>
                </a:gs>
                <a:gs pos="36000">
                  <a:schemeClr val="bg1"/>
                </a:gs>
                <a:gs pos="100000">
                  <a:srgbClr val="C7C7C7"/>
                </a:gs>
              </a:gsLst>
              <a:lin ang="13500000" scaled="1"/>
              <a:tileRect/>
            </a:gradFill>
            <a:ln w="9525">
              <a:solidFill>
                <a:schemeClr val="bg1"/>
              </a:solidFill>
            </a:ln>
            <a:effectLst>
              <a:outerShdw blurRad="419100" dist="190500" dir="2700000" sx="90000" sy="90000" algn="tl" rotWithShape="0">
                <a:schemeClr val="tx1">
                  <a:alpha val="4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
                <a:cs typeface="+mn-ea"/>
                <a:sym typeface="+mn-lt"/>
              </a:endParaRPr>
            </a:p>
          </p:txBody>
        </p:sp>
      </p:grpSp>
      <p:sp>
        <p:nvSpPr>
          <p:cNvPr id="48" name="文本框 57"/>
          <p:cNvSpPr txBox="1"/>
          <p:nvPr/>
        </p:nvSpPr>
        <p:spPr>
          <a:xfrm>
            <a:off x="567137" y="1708884"/>
            <a:ext cx="11057303" cy="4062651"/>
          </a:xfrm>
          <a:prstGeom prst="rect">
            <a:avLst/>
          </a:prstGeom>
          <a:noFill/>
        </p:spPr>
        <p:txBody>
          <a:bodyPr wrap="square" rtlCol="0">
            <a:spAutoFit/>
          </a:bodyPr>
          <a:lstStyle/>
          <a:p>
            <a:pPr indent="-285750">
              <a:buFont typeface="Arial" panose="020B0604020202020204" pitchFamily="34" charset="0"/>
              <a:buChar char="•"/>
            </a:pPr>
            <a:r>
              <a:rPr lang="zh-CN" altLang="en-US" sz="2400" dirty="0">
                <a:solidFill>
                  <a:schemeClr val="accent5">
                    <a:lumMod val="60000"/>
                    <a:lumOff val="40000"/>
                  </a:schemeClr>
                </a:solidFill>
              </a:rPr>
              <a:t>参加光电倍增管支撑及附属机构出厂验收工作</a:t>
            </a:r>
            <a:endParaRPr lang="en-US" altLang="zh-CN" sz="2400" dirty="0">
              <a:solidFill>
                <a:schemeClr val="accent5">
                  <a:lumMod val="60000"/>
                  <a:lumOff val="40000"/>
                </a:schemeClr>
              </a:solidFill>
            </a:endParaRPr>
          </a:p>
          <a:p>
            <a:pPr indent="-285750">
              <a:buFont typeface="Arial" panose="020B0604020202020204" pitchFamily="34" charset="0"/>
              <a:buChar char="•"/>
            </a:pPr>
            <a:r>
              <a:rPr lang="zh-CN" altLang="en-US" sz="2400" dirty="0">
                <a:solidFill>
                  <a:schemeClr val="accent5">
                    <a:lumMod val="60000"/>
                    <a:lumOff val="40000"/>
                  </a:schemeClr>
                </a:solidFill>
              </a:rPr>
              <a:t>每周的不锈钢保护罩和有机玻璃保护罩的例会组织与会议纪要工作</a:t>
            </a:r>
            <a:endParaRPr lang="en-US" altLang="zh-CN" sz="2400" dirty="0">
              <a:solidFill>
                <a:schemeClr val="accent5">
                  <a:lumMod val="60000"/>
                  <a:lumOff val="40000"/>
                </a:schemeClr>
              </a:solidFill>
            </a:endParaRPr>
          </a:p>
          <a:p>
            <a:pPr indent="-285750">
              <a:buFont typeface="Arial" panose="020B0604020202020204" pitchFamily="34" charset="0"/>
              <a:buChar char="•"/>
            </a:pPr>
            <a:r>
              <a:rPr lang="zh-CN" altLang="en-US" sz="2400" dirty="0">
                <a:solidFill>
                  <a:schemeClr val="accent5">
                    <a:lumMod val="60000"/>
                    <a:lumOff val="40000"/>
                  </a:schemeClr>
                </a:solidFill>
              </a:rPr>
              <a:t>提出保护罩批量生产中需要处理的问题、制定生产流程、提出检测要求</a:t>
            </a:r>
            <a:endParaRPr lang="en-US" altLang="zh-CN" sz="2400" dirty="0">
              <a:solidFill>
                <a:schemeClr val="accent5">
                  <a:lumMod val="60000"/>
                  <a:lumOff val="40000"/>
                </a:schemeClr>
              </a:solidFill>
            </a:endParaRPr>
          </a:p>
          <a:p>
            <a:pPr indent="-285750">
              <a:buFont typeface="Arial" panose="020B0604020202020204" pitchFamily="34" charset="0"/>
              <a:buChar char="•"/>
            </a:pPr>
            <a:r>
              <a:rPr lang="zh-CN" altLang="en-US" sz="2400" dirty="0">
                <a:solidFill>
                  <a:schemeClr val="accent5">
                    <a:lumMod val="60000"/>
                    <a:lumOff val="40000"/>
                  </a:schemeClr>
                </a:solidFill>
              </a:rPr>
              <a:t>保护罩评审会的筹备工作、以及提出工艺验收标准等</a:t>
            </a:r>
            <a:endParaRPr lang="en-US" altLang="zh-CN" sz="2400" dirty="0">
              <a:solidFill>
                <a:schemeClr val="accent5">
                  <a:lumMod val="60000"/>
                  <a:lumOff val="40000"/>
                </a:schemeClr>
              </a:solidFill>
            </a:endParaRPr>
          </a:p>
          <a:p>
            <a:endParaRPr lang="en-US" altLang="zh-CN" dirty="0">
              <a:solidFill>
                <a:srgbClr val="142E6E"/>
              </a:solidFill>
            </a:endParaRPr>
          </a:p>
          <a:p>
            <a:endParaRPr lang="en-US" altLang="zh-CN" dirty="0">
              <a:solidFill>
                <a:srgbClr val="142E6E"/>
              </a:solidFill>
            </a:endParaRPr>
          </a:p>
          <a:p>
            <a:endParaRPr lang="zh-CN" altLang="en-US" dirty="0">
              <a:latin typeface="楷体" panose="02010609060101010101" pitchFamily="49" charset="-122"/>
            </a:endParaRPr>
          </a:p>
          <a:p>
            <a:endParaRPr lang="zh-CN" altLang="en-US" dirty="0">
              <a:latin typeface="楷体" panose="02010609060101010101" pitchFamily="49" charset="-122"/>
            </a:endParaRPr>
          </a:p>
          <a:p>
            <a:endParaRPr lang="en-US" altLang="zh-CN" dirty="0">
              <a:latin typeface="楷体" panose="02010609060101010101" pitchFamily="49" charset="-122"/>
            </a:endParaRPr>
          </a:p>
          <a:p>
            <a:endParaRPr lang="en-US" altLang="zh-CN" dirty="0">
              <a:latin typeface="楷体" panose="02010609060101010101" pitchFamily="49" charset="-122"/>
            </a:endParaRPr>
          </a:p>
          <a:p>
            <a:endParaRPr lang="zh-CN" altLang="en-US" dirty="0">
              <a:latin typeface="楷体" panose="02010609060101010101" pitchFamily="49" charset="-122"/>
            </a:endParaRPr>
          </a:p>
          <a:p>
            <a:endParaRPr lang="en-US" altLang="zh-CN" dirty="0">
              <a:latin typeface="楷体" panose="02010609060101010101" pitchFamily="49" charset="-122"/>
            </a:endParaRPr>
          </a:p>
          <a:p>
            <a:endParaRPr lang="en-US" altLang="zh-CN" dirty="0">
              <a:latin typeface="楷体" panose="02010609060101010101" pitchFamily="49" charset="-122"/>
            </a:endParaRPr>
          </a:p>
        </p:txBody>
      </p:sp>
      <p:sp>
        <p:nvSpPr>
          <p:cNvPr id="61" name="矩形 60"/>
          <p:cNvSpPr/>
          <p:nvPr/>
        </p:nvSpPr>
        <p:spPr>
          <a:xfrm>
            <a:off x="1276419" y="1181809"/>
            <a:ext cx="9914826" cy="677108"/>
          </a:xfrm>
          <a:prstGeom prst="rect">
            <a:avLst/>
          </a:prstGeom>
        </p:spPr>
        <p:txBody>
          <a:bodyPr wrap="square">
            <a:spAutoFit/>
          </a:bodyPr>
          <a:lstStyle/>
          <a:p>
            <a:r>
              <a:rPr lang="zh-CN" altLang="en-US" sz="2000" b="1" dirty="0">
                <a:solidFill>
                  <a:schemeClr val="accent5">
                    <a:lumMod val="60000"/>
                    <a:lumOff val="40000"/>
                  </a:schemeClr>
                </a:solidFill>
                <a:cs typeface="+mn-ea"/>
                <a:sym typeface="+mn-lt"/>
              </a:rPr>
              <a:t>“</a:t>
            </a:r>
            <a:r>
              <a:rPr lang="en-US" altLang="zh-CN" sz="2000" b="1" dirty="0">
                <a:solidFill>
                  <a:schemeClr val="accent5">
                    <a:lumMod val="60000"/>
                    <a:lumOff val="40000"/>
                  </a:schemeClr>
                </a:solidFill>
                <a:cs typeface="+mn-ea"/>
                <a:sym typeface="+mn-lt"/>
              </a:rPr>
              <a:t>PMT</a:t>
            </a:r>
            <a:r>
              <a:rPr lang="zh-CN" altLang="en-US" sz="2000" b="1" dirty="0">
                <a:solidFill>
                  <a:schemeClr val="accent5">
                    <a:lumMod val="60000"/>
                    <a:lumOff val="40000"/>
                  </a:schemeClr>
                </a:solidFill>
                <a:cs typeface="+mn-ea"/>
                <a:sym typeface="+mn-lt"/>
              </a:rPr>
              <a:t>测试与防护”系统的实验工作、组会会议的纪要工作、资料的整理</a:t>
            </a:r>
            <a:endParaRPr lang="zh-CN" altLang="en-US" sz="2000" dirty="0">
              <a:solidFill>
                <a:schemeClr val="accent5">
                  <a:lumMod val="60000"/>
                  <a:lumOff val="40000"/>
                </a:schemeClr>
              </a:solidFill>
            </a:endParaRPr>
          </a:p>
          <a:p>
            <a:pPr>
              <a:lnSpc>
                <a:spcPct val="100000"/>
              </a:lnSpc>
            </a:pPr>
            <a:endParaRPr lang="en-GB" altLang="zh-CN" dirty="0">
              <a:solidFill>
                <a:srgbClr val="142E6E"/>
              </a:solidFill>
              <a:sym typeface="+mn-lt"/>
            </a:endParaRPr>
          </a:p>
        </p:txBody>
      </p:sp>
      <p:sp>
        <p:nvSpPr>
          <p:cNvPr id="39" name="标题 1"/>
          <p:cNvSpPr txBox="1"/>
          <p:nvPr/>
        </p:nvSpPr>
        <p:spPr>
          <a:xfrm>
            <a:off x="1509705" y="447637"/>
            <a:ext cx="9903177" cy="698496"/>
          </a:xfrm>
          <a:prstGeom prst="rect">
            <a:avLst/>
          </a:prstGeom>
        </p:spPr>
        <p:txBody>
          <a:bodyPr>
            <a:noAutofit/>
          </a:bodyPr>
          <a:lstStyle>
            <a:lvl1pPr algn="ctr" defTabSz="914400" rtl="0" eaLnBrk="1" latinLnBrk="0" hangingPunct="1">
              <a:lnSpc>
                <a:spcPct val="90000"/>
              </a:lnSpc>
              <a:spcBef>
                <a:spcPct val="0"/>
              </a:spcBef>
              <a:buNone/>
              <a:defRPr sz="3600" b="0" kern="1200">
                <a:solidFill>
                  <a:schemeClr val="bg1">
                    <a:lumMod val="50000"/>
                  </a:schemeClr>
                </a:solidFill>
                <a:effectLst/>
                <a:latin typeface="+mj-ea"/>
                <a:ea typeface="+mj-ea"/>
                <a:cs typeface="+mj-cs"/>
              </a:defRPr>
            </a:lvl1pPr>
          </a:lstStyle>
          <a:p>
            <a:pPr algn="l"/>
            <a:r>
              <a:rPr lang="zh-CN" altLang="en-US" sz="3300" dirty="0">
                <a:cs typeface="+mn-ea"/>
                <a:sym typeface="+mn-lt"/>
              </a:rPr>
              <a:t>任 务 完 成 情 况</a:t>
            </a:r>
            <a:r>
              <a:rPr lang="en-US" altLang="zh-CN" sz="3300" dirty="0">
                <a:cs typeface="+mn-ea"/>
                <a:sym typeface="+mn-lt"/>
              </a:rPr>
              <a:t>-</a:t>
            </a:r>
            <a:r>
              <a:rPr lang="zh-CN" altLang="en-US" sz="3300" dirty="0">
                <a:solidFill>
                  <a:srgbClr val="FF0000"/>
                </a:solidFill>
                <a:cs typeface="+mn-ea"/>
                <a:sym typeface="+mn-lt"/>
              </a:rPr>
              <a:t>参 加 </a:t>
            </a:r>
            <a:r>
              <a:rPr lang="en-US" altLang="zh-CN" sz="3300" dirty="0">
                <a:solidFill>
                  <a:srgbClr val="FF0000"/>
                </a:solidFill>
                <a:cs typeface="+mn-ea"/>
                <a:sym typeface="+mn-lt"/>
              </a:rPr>
              <a:t>JUNO </a:t>
            </a:r>
            <a:r>
              <a:rPr lang="zh-CN" altLang="en-US" sz="3300" dirty="0">
                <a:solidFill>
                  <a:srgbClr val="FF0000"/>
                </a:solidFill>
                <a:cs typeface="+mn-ea"/>
                <a:sym typeface="+mn-lt"/>
              </a:rPr>
              <a:t>测试与防护系统工作</a:t>
            </a:r>
            <a:endParaRPr lang="en-US" altLang="zh-CN" sz="3300" dirty="0">
              <a:solidFill>
                <a:srgbClr val="FF0000"/>
              </a:solidFill>
              <a:cs typeface="+mn-ea"/>
              <a:sym typeface="+mn-lt"/>
            </a:endParaRPr>
          </a:p>
        </p:txBody>
      </p:sp>
      <p:pic>
        <p:nvPicPr>
          <p:cNvPr id="5" name="图片 4">
            <a:extLst>
              <a:ext uri="{FF2B5EF4-FFF2-40B4-BE49-F238E27FC236}">
                <a16:creationId xmlns:a16="http://schemas.microsoft.com/office/drawing/2014/main" id="{335D9A23-68D3-4636-AC78-1CF43B6F8E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806" y="3583003"/>
            <a:ext cx="2335225" cy="2419081"/>
          </a:xfrm>
          <a:prstGeom prst="rect">
            <a:avLst/>
          </a:prstGeom>
        </p:spPr>
      </p:pic>
      <p:pic>
        <p:nvPicPr>
          <p:cNvPr id="7" name="图片 6">
            <a:extLst>
              <a:ext uri="{FF2B5EF4-FFF2-40B4-BE49-F238E27FC236}">
                <a16:creationId xmlns:a16="http://schemas.microsoft.com/office/drawing/2014/main" id="{14E19E40-AB05-4F56-86AE-7880EA7C4AF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28090" y="3598981"/>
            <a:ext cx="2200879" cy="2403103"/>
          </a:xfrm>
          <a:prstGeom prst="rect">
            <a:avLst/>
          </a:prstGeom>
        </p:spPr>
      </p:pic>
      <p:pic>
        <p:nvPicPr>
          <p:cNvPr id="10" name="图片 9">
            <a:extLst>
              <a:ext uri="{FF2B5EF4-FFF2-40B4-BE49-F238E27FC236}">
                <a16:creationId xmlns:a16="http://schemas.microsoft.com/office/drawing/2014/main" id="{5C58A362-CEA0-4B9B-8278-5452C035C22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4699" y="3598981"/>
            <a:ext cx="2335225" cy="2403103"/>
          </a:xfrm>
          <a:prstGeom prst="rect">
            <a:avLst/>
          </a:prstGeom>
        </p:spPr>
      </p:pic>
      <p:pic>
        <p:nvPicPr>
          <p:cNvPr id="16" name="图片 15">
            <a:extLst>
              <a:ext uri="{FF2B5EF4-FFF2-40B4-BE49-F238E27FC236}">
                <a16:creationId xmlns:a16="http://schemas.microsoft.com/office/drawing/2014/main" id="{E5611424-2709-40B4-A3C1-A855BE065B4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15654" y="3598982"/>
            <a:ext cx="2335225" cy="2403102"/>
          </a:xfrm>
          <a:prstGeom prst="rect">
            <a:avLst/>
          </a:prstGeom>
        </p:spPr>
      </p:pic>
      <p:pic>
        <p:nvPicPr>
          <p:cNvPr id="18" name="图片 17">
            <a:extLst>
              <a:ext uri="{FF2B5EF4-FFF2-40B4-BE49-F238E27FC236}">
                <a16:creationId xmlns:a16="http://schemas.microsoft.com/office/drawing/2014/main" id="{6CF22576-7C8B-43A4-8028-92D30E93DC3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26609" y="3583003"/>
            <a:ext cx="2335225" cy="2403102"/>
          </a:xfrm>
          <a:prstGeom prst="rect">
            <a:avLst/>
          </a:prstGeom>
        </p:spPr>
      </p:pic>
    </p:spTree>
    <p:extLst>
      <p:ext uri="{BB962C8B-B14F-4D97-AF65-F5344CB8AC3E}">
        <p14:creationId xmlns:p14="http://schemas.microsoft.com/office/powerpoint/2010/main" val="22710365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7"/>
                                        </p:tgtEl>
                                        <p:attrNameLst>
                                          <p:attrName>style.visibility</p:attrName>
                                        </p:attrNameLst>
                                      </p:cBhvr>
                                      <p:to>
                                        <p:strVal val="visible"/>
                                      </p:to>
                                    </p:set>
                                    <p:anim calcmode="lin" valueType="num">
                                      <p:cBhvr additive="base">
                                        <p:cTn id="7" dur="500" fill="hold"/>
                                        <p:tgtEl>
                                          <p:spTgt spid="137"/>
                                        </p:tgtEl>
                                        <p:attrNameLst>
                                          <p:attrName>ppt_x</p:attrName>
                                        </p:attrNameLst>
                                      </p:cBhvr>
                                      <p:tavLst>
                                        <p:tav tm="0">
                                          <p:val>
                                            <p:strVal val="#ppt_x"/>
                                          </p:val>
                                        </p:tav>
                                        <p:tav tm="100000">
                                          <p:val>
                                            <p:strVal val="#ppt_x"/>
                                          </p:val>
                                        </p:tav>
                                      </p:tavLst>
                                    </p:anim>
                                    <p:anim calcmode="lin" valueType="num">
                                      <p:cBhvr additive="base">
                                        <p:cTn id="8" dur="500" fill="hold"/>
                                        <p:tgtEl>
                                          <p:spTgt spid="13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ppt_x"/>
                                          </p:val>
                                        </p:tav>
                                        <p:tav tm="100000">
                                          <p:val>
                                            <p:strVal val="#ppt_x"/>
                                          </p:val>
                                        </p:tav>
                                      </p:tavLst>
                                    </p:anim>
                                    <p:anim calcmode="lin" valueType="num">
                                      <p:cBhvr additive="base">
                                        <p:cTn id="12" dur="500" fill="hold"/>
                                        <p:tgtEl>
                                          <p:spTgt spid="13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1000" fill="hold"/>
                                        <p:tgtEl>
                                          <p:spTgt spid="61"/>
                                        </p:tgtEl>
                                        <p:attrNameLst>
                                          <p:attrName>ppt_y</p:attrName>
                                        </p:attrNameLst>
                                      </p:cBhvr>
                                      <p:tavLst>
                                        <p:tav tm="0">
                                          <p:val>
                                            <p:strVal val="#ppt_y+.1"/>
                                          </p:val>
                                        </p:tav>
                                        <p:tav tm="100000">
                                          <p:val>
                                            <p:strVal val="#ppt_y"/>
                                          </p:val>
                                        </p:tav>
                                      </p:tavLst>
                                    </p:anim>
                                  </p:childTnLst>
                                </p:cTn>
                              </p:par>
                              <p:par>
                                <p:cTn id="20" presetID="22" presetClass="entr" presetSubtype="8" fill="hold" grpId="0" nodeType="withEffect">
                                  <p:stCondLst>
                                    <p:cond delay="125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750"/>
                                        <p:tgtEl>
                                          <p:spTgt spid="48"/>
                                        </p:tgtEl>
                                      </p:cBhvr>
                                    </p:animEffect>
                                  </p:childTnLst>
                                </p:cTn>
                              </p:par>
                              <p:par>
                                <p:cTn id="23" presetID="2" presetClass="entr" presetSubtype="4"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additive="base">
                                        <p:cTn id="25" dur="500" fill="hold"/>
                                        <p:tgtEl>
                                          <p:spTgt spid="39"/>
                                        </p:tgtEl>
                                        <p:attrNameLst>
                                          <p:attrName>ppt_x</p:attrName>
                                        </p:attrNameLst>
                                      </p:cBhvr>
                                      <p:tavLst>
                                        <p:tav tm="0">
                                          <p:val>
                                            <p:strVal val="#ppt_x"/>
                                          </p:val>
                                        </p:tav>
                                        <p:tav tm="100000">
                                          <p:val>
                                            <p:strVal val="#ppt_x"/>
                                          </p:val>
                                        </p:tav>
                                      </p:tavLst>
                                    </p:anim>
                                    <p:anim calcmode="lin" valueType="num">
                                      <p:cBhvr additive="base">
                                        <p:cTn id="26"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61" grpId="0"/>
      <p:bldP spid="39"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b4c7732435421dbf6a6252843a45f9a13ab19dc0"/>
  <p:tag name="ISPRING_PRESENTATION_TITLE" val="38"/>
  <p:tag name="ISPRING_ULTRA_SCORM_COURSE_ID" val="86F869EB-81BF-4230-861B-5129F9F00BB5"/>
  <p:tag name="ISPRING_SCORM_RATE_SLIDES" val="1"/>
  <p:tag name="ISPRINGONLINEFOLDERID" val="0"/>
  <p:tag name="ISPRINGONLINEFOLDERPATH" val="Content List"/>
  <p:tag name="ISPRINGCLOUDFOLDERID" val="0"/>
  <p:tag name="ISPRINGCLOUDFOLDERPATH" val="Repository"/>
  <p:tag name="ISPRING_PLAYERS_CUSTOMIZATION" val="UEsDBBQAAgAIABpF1EjXp5f2WAQAAOUQAAAdAAAAdW5pdmVyc2FsL2NvbW1vbl9tZXNzYWdlcy5sbmetWN1u2zYUvi/QdyAEFNiALW0HtCiGxAEtMTYRmXIlOU42DAIjMTZRScz049a72vX2FHuIAX2g3uwtdkjJSdwfSEoCxIBJ5fvO0TnfOYf04fGHLEUbUZRS5UfWy4MXFhJ5rBKZr46sRXjy4xsLlRXPE56qXBxZubLQ8ejpk8OU56uarwR8f/oEocNMlCUsy5Fe3a6RTI6s+Tiyvdkcs4vI9SZeNKYTa2Sr7JrnW+Sqlfrup9dvPrx89fr7w+ctrg9NMMOuu0+EDNOrFz2IWOh7bgRsxI0YOQ+t0aePf3/6+Od///w7DOwtQpcyYo3aL8PQc5+cadN/9TS98H3CwihwqUMiGkTMC01UXBISxxpdqBqt+UagSqGNFO9RtRaQ0UoWApWpTMyDWMFGXosuY443w5RFPglCn9oh9Zg1ClRRbH8wtLyu1qoAcyVKZMkvU5EYm6Ad8/y6ECWY5hVoC8FftZbwnyrjMj/oNO3jJWWTKPQ8N4gIc3Y71ojkCXIKrs0MZPFxQHwgKHgpintgI6M3A0c4TYcxTOlk6sIn1C5M5Wqdwqca6secQA7mIu9CgUaIDxILgqXnOzpoYApxdM3L8r0qkj193E1UFzFltgcStMM75KHm2BFDjiV0kKIQcdVFNiNBgCckGnvnIGRrxLwhCO8Uau50COKCBFAiJOjCMHxGJ1gLXpfYTv+7+oq5lnO6RTyOAafDt5GqLmFHhxSqwFRaeTDMTEDeLiBtFLvfKOOGFaJrViu5EeBHkYii0xA0GZs4WkVvF/SX6ARTlzgRyMrxllFomp+2mPEtylWFeLLheSzQpYh5DVrfwrNEJuaZzrOx/3st/0C8arvKs7YhMYecPxvqz14P+4pbdQk+VZXIrqsu0zpgrfv38UJr+psu9Hn1+9kPbMKwT73HyUwpszptuu6D83Pj2dAcdTrxwEj1z9ZjexI0vXVMoWGNpeqPIDBN9fyAAZj2R1F2AobmTYuGHk7zqwE2mdcSMIXuy3EGodpz4QxCOAC/JOOAhnBAWorLUladxw5TjU2Cvp7aGE58qajEbTFeiisFJ5xU8E1z+oApZDLdmdA7h5u9URHS0AWXGRCuGvEAZSoz8D/pwbmYkV0Emga/9yZLVaeJKd5UvjNNHmJbZ+LLY9NVoTKzm/JyJ95myBw/xIvm5fzG6HzA+L+pv975uVN+989SQLBvTyMbM5voI7+u1bQnCEpAh8INg8jFYw2HWsh4Fa9hmF6pOk96EjUHdoecYCBr37kn9DMHml3U7v48iATqWTc/ckP2K1OVKH/rIgnxeB9nFn1Q7b1mh+uEUFDdo9wZeDNKMpXB1kG3XRB1myQchtiezkD3QR+Hb4Ez7J9CyzKH7WFIE85hkNubY12lMhdDsA8bEPr9QjqPsOOYuzSUVCrjd80kTOCeELeX6hQu1X3J7Clm0D0/4xOJrAYSmoGz6y1Qvs36tng3X86fm1VpfpA4fH7n94n/AVBLAwQUAAIACAAaRdRIpG7HBfQDAADeEAAAJwAAAHVuaXZlcnNhbC9mbGFzaF9wdWJsaXNoaW5nX3NldHRpbmdzLnhtbOVYX28aRxB/51OsrspjOJzYtYMOLMsG2QoGFy5qrKqyltuB23pv93q7ByFPeW4/RV/6DSrl81R56bfo7C1gCDg5nLpKVSELbnbmN/9nbh0cv0kEmUCmuZINb69a8wjISDEuxw3vVdh+euQRbahkVCgJDU8qjxw3K0GaDwXX8QCMQVZNEEbqemoaXmxMWvf96XRa5TrN7KkSuUF8XY1U4qcZaJAGMj8VdIZfZpaC9uYIJQDwL1FyLtasVAgJHNKlYrkAwhlaLrl1ioq2oDr2fMc2pNHtOFO5ZKdKqIxk42HD++boxH4WPA7qjCcgbUx0E4mWbOqUMW6toGLA3wKJgY9jNPdw3yNTzkzc8J7XnlkYZPc3YQpw5zu1MKcKgyDNHD8BQxk11D06hQbeGL0gOBKbSZrwKMQTYgPQ8M7Cm0Hn4qx10+2FrcHNeXjZcTbsIBS2Xoc7CIUXYae1C39Z+PPrq1a/c9F9eRP2ep3w4upOCiO6FpDAX49YgJFVeRbBMmCBifNkKCkXWKQfhVGDwTIXNBtDqNocsziiQoNHfkph/F1OBTcz7IYadsMtQHqiU4hM36at4ZksB+8OzgGiYZjLZU0cvFjWxOHRmuu+037n1lYrA2oMjWIsHqQVpgX+KmnBNlJyzTX7TIZKsKVDkAyBdWkCKz0xuOWyjZx7HhlhEgS6epJxKjzCDboeLYV1PtSGm6L32qucBLFwSAC5HGyEIoppptcivoy6Lfyo+UNXGdA/ulA40n2s36tcMDJTORH8FohRBNOcJ/grBrLaTGSUqaSgYr8bogVH4yYcpsCOyyi6RhVJjpI4XFIBxmn4OedvyRBGKkNcoBMcRUjn2uFXdwJOqdZ3oHRh4xPXIhfds9brJ9ZByiZURjuCY21AkppHwaczIpVZyGE4IpprKJLCOCvOyvhWfXgaNE9y4dL8TydjBfoRU/I4WnZJzGctKK02ppOiEW1zFdDYghxT4jDxIMLJwmUOZQEjKomSYkZohNNb27aecJVrpLgGdtD64RY6ecJl8TTGKYgaMwZZKcja3rPn+wffHh69qFf9P9/9/vSTQvO9diWoVecW2+m9i7Oc1Efr8zNCn1iiG7JtlSW2UNmG0u0vBvMFtjniA9+unu2bqFiYX+MiGrRO+qfnpN8avOqEg3qZYugq7DsTxVhOI/seWUrGhrIM44f3v3x4/+6v3/4ox/xreebrcgZ0e2W4ei/LcPXdor5aWdKlTMDBPnaDCke74AnH6vxPtOl9HfPlHf6vdOkXvS+6Fn+cLn1QYr/6wfZ/iZh7Wl7a1m5pgb/1PmxPEi55gnG0m3t5iW4e7Nfw3rf1qFJBtPX/STQrfwNQSwMEFAACAAgAGkXUSDiyGvbAAgAAUAoAACEAAAB1bml2ZXJzYWwvZmxhc2hfc2tpbl9zZXR0aW5ncy54bWyVVl1v2jAUfd+vQOyddBUdnZQiQQZSpW6t1qrvTnJJLBw7sh06/v3s2G5sSAjDqoTvPcf3+9JY7DFdfplM4owRxl9BSkwLoSVONsH5wzRtpGR0ljEqgcoZZbxCZLr8um0/cdQix1jsAFxxbtrPCGeHMujMzFfzu/ndNRRrY7u9ZCNjVY3o8YkVbJaibF9w1tB8NJzyWAMnmO51ED8WyWYxhCRYyEcJVeDT5l6f6yg1ByFAu/R9o88oi6AUSBf9bXKbXMnpTF2O/oR2wALLlrb6ps8QrUYFhEm+X+kzjKfq9bAqC30uEyT8laO9VRN0BB4+/nOuzyCD1U39Pz1Sc1bohIacy0X85BCGcjV+2qsbfUYJOiBtaLQKNj33yWK9WHsg+9Wf+1iPK2fkRef1ZCHooqcElpI3EEfuZnSiZB/PjVTzAcsdIkIBfFEHelFOv6BGuGdCWYf7Ax+Y5h7ICjrEOyNNBYnx1wOG8g6fJOt2Vfj+fco8BzkcrNDzsBN2yN8qrWdIT9ghXwnO4ZmS4xn8VGM4rsRrZIt5OftKCxSpq8uXuzmttvSkB1d4pq3AYSqWw1Jod95wBbpqcdTKjEvRmU8xRQdcIIkZ/aVx6bENRsTRicJ2Wn9fxRJLAn3t1vqolrTvsr6GzWiLGXaj+U3oYjP3iVQr/GGKpERZWanfJDGdWJ6aEWVkGvUz9JJUcOCPdMc8Tmt7iFQhvgf+xhi51gxlEq7FMjNYQ87EkZeCOOrPcWwf6Us+baoU+EbVDINrmlBmcCUuSqL+5DuGD8hDwoDSMGWpnqMIf/akJ7ANAIhnpSu/uRhN1RCJCRzAzb0naAMeiiwWqkOHmm0ln2An/fVgJSf96AG8hrRromsUHxcqegjvyq9+htGMb2CJUtFGFky9W8DdDAUr2W0y3Xm+dSOwrRS8rPTnKVRC/Z/kP1BLAwQUAAIACAAaRdRI2lyM28cDAADvDwAAJgAAAHVuaXZlcnNhbC9odG1sX3B1Ymxpc2hpbmdfc2V0dGluZ3MueG1s3VfNbhs3EL7rKYgtcozWzk/tCCsZhi3DQhTJlTZojKIwqOVIy5pLbkmuFOWUc/sUvfQNCuR5ilz6Fh0uJdmKbGflxilaCILE4cw3/zO70cHbTJApaMOVbAa79Z2AgEwU43LSDF7HJ4/3A2IslYwKJaEZSBWQg1YtyouR4CYdgrXIagjCSNPIbTNIrc0bYTibzerc5NrdKlFYxDf1RGVhrsGAtKDDXNA5/th5DiZYIFQAwG+m5EKsVasREnmkV4oVAghnaLnkzikqTm0mgtBzjWhyOdGqkOxICaWJnoyawTf7h+6z5PFIxzwD6UJiWkh0ZNugjHFnBBVD/g5ICnySorV7zwIy48ymzeDpzhMHg+zhJkwJ7l2nDuZIYQykXeBnYCmjlvqjV2jhrTVLgiexuaQZT2K8Ic7/ZnAcXwy7neP2Ra8ft4cXp/GrrrdhC6G4/SbeQijuxN32NvxV4U/Pz9qDbqf38iLu97tx5+xKCiO6FpAoXI9YhJFVhU5gFbDIpkU2kpQLrNFPwmjAYpULqicQqxOOWRxTYSAgP+Uw+a6ggts5NsMONsMlQH5ockjswKWtGVhdQHAF5wHRMMzlqiaev1jVxN7+muuh137l1o1WRtRamqRYPEgrTYvC66Ql21jJNdfcmYyUYCuHxhhlgb4cak5FQLhF35LVrXURsCdcYPyd7G59LO2Gc0lKtVmL4SqOrpST1g89ZcH86J3zpNtYv1eFYGSuCiL4JRCrCCauyPBfCuR6e5CxVllJFdRYYgRnQKYcZsAOqig6RxVZgZI4LXIB1mv4ueDvyAjGSiMu0CnOFqRz4/HrWwHn1JgrULq08ZEv+k7vuP3mkXOQsimVyZbgmG3Icvsg+HROpLJLOQxHQgsDZVIYZ+VdFd/q90+D4VkhfJq/dDKuQT9gSh5GyzaJ+awFldWmdFo2omuuEhpbkGNKPCZeJDgZuCygKmBCJVFSzAlNcB4b19ZTrgqDFN/AHtrc30IvT7gsTxNc9ahRM9CVIHd2nzx99vzbvf0XjXr45/vfH98ptNhUZ4I6dX5VHd26CqtJfbIQPyN0x1rckD1ROnOFyjaU3rzqFytpc8RHoVsIN++WcgV+ndUybB8Ojk7JoD183Y2HjSrp7SnsJJukWCBj96xXScYFpwrjxw+/fPzw/q/f/qjG/Gt15vNqBvT6Vbj6L6twDfzqPbu2diuZgKN64kcPDmvBM4719p9ovNt64J/37Ffpu7uf6XxXfqG+u1eq/v3h87+NgT+tXn7W3nai8Mb3yhrS11/SW7W/AVBLAwQUAAIACAAaRdRIfMLq66YBAAAkBgAAHwAAAHVuaXZlcnNhbC9odG1sX3NraW5fc2V0dGluZ3MuanONlE1vwjAMhu/8iiq7TmhDsLLdgIE0icOkcZt2CMWUijSOktDBEP99TflqWncjvpCXp69jR/G+FeSLRSx4CfbF72L/7u8LDZxm9QbufV006KnTmRHJAmZJCiKRwCpIdv70Ih+uBGXMZGE63304W1PyY+j+WXJhyrgiLDShGULLCO2b0LZU4h+vslNVx4pKbZ5vrEXZjlBakLYtUae8YNjdpFjlAiswZqCP6EOxCHTJI/BMu4Nur9trIq+Ok0nVMcJUcbmbYoztOY/WscaNXDQddbVToPMLX58O+ByOxmEZEImxbxbSauJx30UzqTQYA6e8T2MXJCz4HIRXUGfUGf2Besb1gip0lpjEnunBo4syrXgMtS71By58TOZetW6GLuqcha1tum8l+A50zeq168IDUW3UDReoNMauIzW03vMLKpAvEhmfUj+4IDl3WGfb1L1rof1ROAyHzHtCWHlCK+JFpk2D44ZXb8mHaypZp9SbF5QoKRGJxIoCM/I0tjpG3P4zYNxaHq3SfDrkkzFvA9dr0DNEUWwl2nxiBl//TNjsco5jztbhF1BLAwQUAAIACAAaRdRIPTwv0cEAAADlAQAAGgAAAHVuaXZlcnNhbC9pMThuX3ByZXNldHMueG1snZGxCsIwEIb3PkW43cRupSR1E9wcdJaaphppLyWXWh/flIp0kYBDIP/xfT8kJ3evvmNP48k6VJDzLTCD2jUWbwrOp/2mAEahxqbuHBoF6IDtqkzavMCjN2QCsViBpOAewlAKMU0TtzT42ECuG0MsJq5dL+LpHYrZFMOiwuKW9i/7M4MqyxiT19F24YBVvMe0IIy8VjA7F43cYutA/AIakwBMqsFQAmh9AngMCcCPK0CK75vnpEcK8aNikGK1nip7A1BLAwQUAAIACAAaRdRIsuC9bWQAAABlAAAAHAAAAHVuaXZlcnNhbC9sb2NhbF9zZXR0aW5ncy54bWyzsa/IzVEoSy0qzszPs1Uy1DNQUkjNS85PycxLt1UKDXHTtVBSKC5JzEtJzMnPS7VVystXUrC347LJyU9OzAlOLSkBKixWKMhJrEwtCknNBTJKUv0Sc4Eqn61Y+GzufiV9Oy4AUEsDBBQAAgAIAPeSU0cjtE77+wIAALAIAAAUAAAAdW5pdmVyc2FsL3BsYXllci54bWytVd9P2zAQfi7S/ofI79gtHQOqBMSQ0B7GhNSx7a0yiZt4TeLMdgjlr9/Zzu+lbEh7aJWc7/vufPfdxb96zlLviUnFRR6gBZ4jj+WhiHgeB+jh6+3xObq6fHfkFyndM+nxKEBlzg2ApsiLmAolLzSA76lOAtQzYGBGXiG5kFzvgfsUuNtIJ0v07mgGLrkKUKJ1sSKkqirMFSDyWIm0NCQKhyIjhWSK5ZpJ4tJAXoNd6b+j4ZeJnOh9wVQPWei3B65JWo5nxQck1RILGZOT+XxBftx9XocJy+gxz5WmeciQB5Wc2VI+0nB3J6IyZcrYZr5Lcs20NklY28zXK744zz0lwwA5h03GlKIxUzjNY0QclkyA/W1KVVLzqAGt4VU7XvNav4153zRutnOkcy7Kx5SrBI76kM46CfTJMKqf2etaBT00Cro1TMiT7FfJJYvs67dWjPMFcgFbxdk8sapCOICnWxpqIfc3AAMV1R3EbdOwaxq2oJYDt9HXHQVqbrtlVJeSNaWa+U88YuILlZIaWVxqWTKfjIw1lgzBPnFXrpvUNcRPdJae/kNvjN+oNT/Va52xgP/RmE9A1NaE5xF7vuXgo1kGNdUMim1sWBcpNjG7nFT5mPV0PTC5HOumwEU8TWXMYAwjqinp7OQQlEmqwCUs5QjbOzgITnicpPDTkwzj04M0GZW7SYbewUFwKsLdBLQ1t2Uk4zqOxNQqyCcT68QPS6VFxl+sPAd7Rq+sDl8buebouuDtwdn8j1EcxGgGc4smVpd56u2r5vDezKlWnc+mcJaBWmEemC4L59XMQlmMfCK2pWWqb/o5NfuwBx3lPDUd01zfQe+iWvMX5lU8Ml+6xdLUJGFGMwH6cL7sMUA/YbsMwlvToYhbkTd1wJjYN/dvK9ps+bp1ruuHOuxDDZ84qxzGzdRHUEcsRZlHox7iovuIqBR22rVk1EvZFm60OAGRiiJA7+GhvvPF6UV35bPFRYO1ed27wC6XN6z0OuFOQaTWdXsRv94N8PgbUEsDBBQAAgAIABpF1EgGCTn9RwgAACMgAAApAAAAdW5pdmVyc2FsL3NraW5fY3VzdG9taXphdGlvbl9zZXR0aW5ncy54bWy1Wttu48gRfc9XNBQskACBdaFuDjQKeGnZxMiUVqTtmQQB0RLbFmFetGRLM1roIc/JN+Rh3/IDAfYtP7NYIH+R6iZpkZIsk/ZkOAamq+tUVdetL55B/OQG6jpmoe/+SJgbBiZlzA0e4+FvEBosQi+MphGNKYvre8q9GzjhFz14CDkNqDEjgUMiR+Wz8bCBRuIP6vfkvtaHUVtpt1CvjVu4jzTcUWHuUtIuJRXmtFZTHdQPRCRyI7qgATstdVAvzB4D9CCmEdMDh34dSkXu/FRxBVcRcVzgi4fdNv92mdad1uYfajc7vQ7etWRJkrpI7WhNrbHr9S57chPhRrvTkHZKvyW1JNTsdJqX3V2z1+pIMBpddkFKG192UbvXbre0XQu3AI1kWdFa6q4nXTabMmjD/Ut1NxopvUYDNZtNqa3tOl1ppDQQcEsgQ5b63IGSJilSdycrcrMvoZE6UkbtHdZwV+2gfgt3G41dW1GkRmPv3P3q8u7aU0svJ3PnKwJPhuDkLM+t+onkGizWUQTMFvVXHmEUBcSnH2q//uunX//5n1qakyJ/M47MlCI1IQKZ44cJfFAXg2xGaM+nf56OXOdDbb5mLAwuFmHAwKSLIIx84tWGv00yJLW/DDLc0AhwDfGnBO6BLOheXVtud9qdsrBU12j0mq5F6K9IsB2Hj+HFnCyeHqNwHTillrfcrmjkucETX9RlT8W9c9yeGzOdUb9gH+7zrzxsBV0ppty8LuZfKaRH5tTbe6SlttQKuL3K1z1yAN24scsEVG7y7xx0RR5pMQB9mX/nMQFoKUatx7/XQYx+ZaVyEepoS6OikqQpnkWFq/Wqaj6tovCRO7uIez3QzzgvhB4TPHILG/wrBeIL5ApLRSl1W1/tKT3lgDEdHvaSgQ9aILj55pKShMipYquTm6lsfLbHk6uJrehXtaGaVCXiZfm7Vrf/tdnp/n5QT3ElJZk38nhclIWEsE6jnCzDmk3GNgjEY9vAn6za8Jef//HLz3/770//royf3Fpj3cC1YfqPygKmM3zHDfh7eQNuZzNsWLY51jVs66ZtTCzhoTG2sFYbfg7XaEk2FLEQbVz6BbElRdCo3Yii2HMdMcGbtxusaQl92uRG1g17hk1rpquWPjFqQzOMou0fhGSyZktIoyWJkePGZO5RR6iFZBHzvNGAdnEeQ/CXLV3gDH3iBhdltM/ke924sq3JZGza2NAySm2IAwdpEeGaqguaySaegYyIwL79Nrgt8lBIQLLnVRZyrV9dj+HH4oZcu49LD37YG6yZYgjJlAYlgJA4eAapZ5r3k5nGfQgKEUErEsdfwsgpJE0+dCVk64Y6gdRUrZx8i4vJZEPg3WABqUMXrIS8G2ya8hW2lcknyPHa0JhUBE0+Ql1+rAj6jE2oIWyWgBnynX4l84rgZZgVSFaDC8Lz3dsislgAjntz44brGCjcw1Amohrji8qaTPz9LQRSl8cvVHsiGJwtRo/uhoIpkQMbXgld0JFUrPHs+v5W/7M9kvUx1mxIN21yb1uiX3KlPtmiIGSIOBsSLCia0wVZQyVsYc5xHTHHIy9M+GHt/ogIS/vPd2nrMjT86bs3mFRoeCcsg8MyKIMDy4q9pp27LV3BGw3huf6iFWUc8GYTTBUb8kyffJsQxa6/9pIu/S0C9Wxc1WC9asf7/VU+bP8HY8ykBSs6dDTFDSuBMOzEfMuBzdOrBNSNEaibJv0cGj6/kVYSYExSGUaI3iHmDjxXMOQOPFpNxD1WTN2CE9c9nfN7SAmwqNUkaqfjzW+LHoUL+XOpzulDCOclj5JNcpCBvUuEv0yUc0elwtZi6dYYDDdA5mOSVCDVc31+myon9vYGZ65IdoPCeu7DteeI6vbcJ7EjgJ/XPj0+hz1EoS+oHomzvE42pT+905BkibNE77TaAeK5QEvHKlef74qYieWZem2rsqFifrfg9eyVx0F1cJ+MLdMeywqXAGXiE7ZYwi78wG985WUl1wINj2SQlyy+/iroQHtCRSn1j+WVJwgodd4j8bO8vxgho/FfS8ixZKUIFYOSwPQOlULPrNrSIf2+yYWEJJuOH/r8KauMnTzB0yDJliWr1zdQA+Z5a/eQG3n2EZqYOLeXxQgXlmXeX0jXzHMDWnFJ794y+MosfWrLmiau61BMnrt4SvZJB24a6csc8uDeXkGeei0b0EYPRFLHZdVlil0oay9Qu8l4X7mbk5vSM2H/BuIRaLas8KQSsCj0pvwx6vj1FRj42xlk5JBF/O6djfIc8TL8ksZu+EC8GNjypEPWKdgw5ae6VGSRdsg942Xg5FhTwiHfXehB/1aT1eTYi/RDlKoq4q02b/cz7chwuA6lUznL98RDfoN+ZUf8OeIhv8l7/wTuX0egw5k8Mns/U0iUp5eJHPDQQLSblCcbFXm4BWP+jhrnTEoJRU4/dOhQbGGW69O0mDktb3D9BYsHwfMp44Zj5lux7Jj/nqAwsU/e+vnsHTCXefTl1BbrgALML4sPT6V/miCn8j957j/0RUJFbLuiH2pwXSCLJe/YcQ2lMj7UuNp8lzzGrbJmxntZDimsOQ/1SfREIysMvWoqA75xVkKESaGfN29QP3LToH4uPoNU7MvhC9b+nEYYMsClWWoWaXnuZfZcdSdOjUXYC5N5PFuC6ACuMRkmRygkFSXRYpmlVDLIz8Pxj7ke3dCsS+UIOdecX/0ghso4n9gyG9MHlm9sKeVkBeTYjkogbXP7RMxzFydehIlb00lcMlNtx2FkHovVn+hU2bazr+kTG1HWoXmu561KCIW0PaELeF9y/6Ce32GhQR39GvSQBlCQ9+L/A/gfUEsDBBQAAgAIABtF1EjFe8CSyxgAABM2AAAXAAAAdW5pdmVyc2FsL3VuaXZlcnNhbC5wbmftW2tUU9e2jrU+WhGw1CYIsg9aq7VIRFoBDYmKz+MpDwsiAolIJbWIISIQIA+tlVAJpNUKx6qkahUEBJRKIoRECyS1USJajDRAJFtEE0jcSN6vu4OvUs+4445xzh3j/OAH7LH32utb3/zmnGvNNbL2N5Hh66a/PettBAIxfcP61ZsQiDcBBOINxtTJ8JPF3nm/wpcJGZvWrULUtHs/hm/eJK78dCUCcZE9zZo0Cb5/K319XAYC8c5e59+E3hSAgkB8UrFh9cpoCn6oh1F4ITtHC2EOYA9gv8YesHcxXN/9uzzs1OTcv1/7at2bIT/tX3ghplVxa21xW3RhSeS7R0s+3vJV5/oAZvTcGPmbn53Rrfth4YaGyx90XLioHpllMAz3ZteY8IGpKfPqtbrclsLQvJQLcfX1gQS9rSs1RdEQP2J9KtWWUZTf9MgE+sseDqvU4QKzvDUrftXg2xfRfhKo7/p8jp/W+TAdfzGQFS5ipspqjga9CT+4Fzs4fT7YolPLJF7wLSIhetCV2ybbHk1ytvIq7s3enTd4Ufxb0BsvGmNIzvd4fqIp8OX+jyw3+HJ1pScsIWLfgSVYZ+OUHVTnxfU3I/y/+wEkBhSJTVlphsF6qeb9D9u/CvZQ7qpoZ9Uvdr79uGMd0JMopNtE85jv26qDvZSsivbiYmgCArFeYek17E5IWX+7sDDw9LLly5xj/m3DptjMrL3OcVcc/qlGNfgIBY+97/0NiZ1dHQFOxA2HGyvrzyQ7ORx+PzOGuE7s5PH+BlXlC9zDv8ecnD0bnIhAfPv++ar/d+Cb5g42/WeLJlvY1JQ19IdmucLkWhcAXZnNAaEr2Fev5arOl2dJQw3dGrNOHYSfu3Nj20AWtVg8YK5+webjj+wp0bf1aqys6jmT237ggb3eTv33HfhhB/Xb4rnO4dMj61lut8mfO99w/bIEWrms2GnY1ZU3l2DXi79zkg2uiBNNeawytAD2dMNZNG2nIYjxNOix3aJVhOrvJQft7iC+7N34h22AYR/QTASMVzWaJq0/beQM0EyW5DiJ3/8xxRP4qSoeA/qKDqI8fejGviMc9vbvC4i4VrkP5f5+r9rQ0FekOhdNZnbx6rzn24cU9iFRqvoVsViu0CoRYkyHC/sDfe62PUovIeJQLy2r2R2wsDWodHCZZOhZlz857AfdEY71gWjj4ZqtUpzDqrkyUCa3yRg2WZGMzwMcRvF87hW6zVwk+z2To37hz52bE3jrG39oq3jy+2cRJ62S92ICFiTAHnqwtGdgj0H/UvMqi3zTBjQpAmt6oPFSGEUaucKu/1SKL5D2zIcT70Ga7+6gvKwwwxX8C+entN1pnJfYg6f0HewJEppu9pxhY/8wq2KFuXsslZqM5lcu13cRSfz3Hy809Gjp2YZ+NCPEphba1ddL460gzg5q+phAOBszvN40772egdyX5mb+ITu8sfETs90gFOY9uTYlm+EwMBhz8MWyC3+OjWqjPHoDN8uZR1kMQzYjew6+RvXndmJZzkNYtYaEMeRlLHHQacuD+bgreXBXbt7AcsWVPJua4NatVGaEYMvBjOVYMZhB2/xK/nvJ7CEN/2l7Tyr+6axtZ5QZGKyM+CJFfoqDgs50tr1dt2hMvDeCxct/mzZzW7zyz1AxiT8h5B+/eqvSP3Jf2g8v8yolBrmgL5ahi+3iqQwn046PafD1D+fkPPRcqurN0y5iKLoa4l75OnP/Oyw3eQo1OLy+8qX9qjfmoYCGm8b0EymvyHZO+vti7K7jUF/wzZeZXV857ftt1HtLwRbyWC7XjHVpIiY4lvBXUJKc5Sbe+WerfnwTbGnwBIrvvErmqsYVb4mYaYFY7/JxouNE/5uJNv1qTIeXphMVvQ16tGMYjR6+OtHtgfwuV9udKUvsV0d4sHUN3OahB/13fLQYYVlf+3LtDUMT3+HV+yTfQy0jzHzNojQF1JcMWO5ddwQ5Z2gJt3ZNAMqvqFD/1PUt30o84weUtwg8oadAqSHqWuKWXmJIsB9A4hjyvngdigP1FRKsSk28wnz3OpvYXFFmwzXwKWziVGsXx9Z1/aCFsvkaj8LmiIeUS6N098jHKXn8Rb1Sii3XBVXLFrNkaIDIX4RHkrwACcXmbigyLO813L4TgWvOe3SKGb67ni6UyBcpFBtf12soEMsi+lWjK4mn+9dko5AjUVZUbWGh3h05Qu6zd2dIT2LWUrtW871rC8VspV4inkq+hlv7HWp9CeGPgN1AGxsyJr8/tcOoaw1croSUdpBWRDC4GwBDYrELtKcb27uuO4WP1XgA8ZiHlER+wnQv5tLXPOk/HAqUIDtPfoHZuA2FfApTAFd87C8ClaH+d8WWismFl1EuIsvssDX8hCI36CJaiAxjTQVlHmeumtOSrNQt9qAtAj6VD5mNlNNGcjfDFow++lpg6jcVu3WqWyjxCdXiNRaKjZKy0uVtyNy/xsyTbqWeX4NRb8OcSUp4FAu2DGcmmdTnt9J3ddJK0GiFgUKz8r/sHjj7egzWDBvr3iUVRiW5uIPY8m86fMtCZsxdbeXPAraf2EInFPTXErvP1fOlw/13RMw7dBr68mu8so6BYQlP0AzBxxbGLn4ajewDrnBxBQegeaiABa2SDh4PEJV+wlrpK3gwp+yTGWiYn/FSMTRYgFooEuMEpFbjErYxWGRgbzkkZxG3tEpAO0TpNFAL2EQqFWr4ImQfP/q13JOvETEp7/0yvNFXud3xsxAOsyIHJb6bkbMfQA6QO3CH5EUBfxPt75cyjZS15FM4rIAilGgdi3cDtQC3aEYS7FgSRlQxy2eVyxTIvv2LLXZDwUVfPEAiCLDYfCh1K536r0z9DtofLxuf8MaJjhP9fyEagK1LFEJewii7oD7tT8yWa/n1/PUTGuaNqWsN3RkROafe2LWRWiN9xa2Mbt4ppe8rKpRCxgTOS3qNAt0F0pCmUV0zfHoS7/Lo5i77P7g/3cnB2h5H1JNvX3rR+HMEmWy+ESitizLAFXGRYufj8pfcaUucmq5UvzQR6+lU/sfMV3Cj/rnV+Apt1ItfJL6g8cf8UQl/rnlBcejIqNBbY1/Q1193umPKhaoXplk+dzrtwN1xGv9lNBpoIqaDl5VmiODA++drEfTh1uwy6rAoPlz7ERtzyVKVp+miPaJpl0PnLZomqKS01siTPiX7kQBcmV5dTFBcSBjDAK6Kum3F2SdYbgrrH7JwEbM+YRfjSY8We2Ub2/I1JURUUFpvDG4PfBdGaGlxK2PYH/Rnaqk96t38vambx1AdmA0o37CScOYOL5xlZ09bFuazObs9cP7xeKP4oBX1wV3pggLLSX0DXIlYild+3k3kY7Ziw4PTqAViT+kgam7LsD5A4KfQUhhkeT+D3S8W8G0xY+XxN4cCyjlWP6lPARHbOqSUoO+2TcrDHJ/T64O0SIhrWNy2+zNIeYbjvd9PXMXH4AFujvHalAiNB9IBUSAzBQc1RGHWds/3mash0AYD3mmVi8TvoNnOVZ7O4qwjN8FvbUmmFkyYi/cBkruJVFbslTEehOtrd6SMfLGZvnRVjMtkcE6o/68gHS7fJrP6V7gjzeTjxgCNBwloo8xgI5EjEhk7YM4hiwgsEqHcud9YisK9wrf/bQt9w/pukotPpzGSNhiFuWuGSrjNlWOCSy4AW3jfYiVPImfCqhWO8Pax9/vi8V5ICziHEaeDC7lhcYcxBxOOKjII/fPzUdNFgXNFv17k2yhWFY0lLpSJJamxzWO4y4nUgkIIOjuV+OFuAi3jOnT2bXXUti7er0CbBLIrdRJ0X8G1baYbzB1wScbKR4Wu7Uyv89/tARAxD4f1IHjIMRnS7wChu4DlwqYxQXQym4oibHZHDpOTQlncmLm/oCaLAqeeRrmK9l20Dxf1y0WlK1olUQm3xMnVBEAajWr5ZSfYQjlB5vAYn2BbLVtd34alVyey3aKo1clTvyGAewa30FkQdIF5qGrLX4cqmKbiPcEXKpV0Pt/f/yr4y3L/G2EJ36OFnye7uEINutKMVtRiDZf68JdhHWQXGXK2MFwkHHGwu5bBr+23eLVZ4ujVZAclkfoPUA+BRhQohrCyA2td5qkNGZ1js62Q2rIhrf7fTWLkbEAkNNZpfpapVWNbLCw3CeNm38+lICH71oW4v6bmiaV+fgQSlZc5ltXTYjdOo1ZwJCkJI0liuZQ3Y3OdYY4H7KqyPOoG0czav2TNDaamX4sxPbguSU4v4Agtn5KW5cTFjrVr+Yjxyf35uCtNltnaYBN5S/GMxtyxMbkxANtaGu8nZj4BZDUn+Ymxta8BjM5KzingSOkZAOPgQ32H/mIwvDUJKqnGA8ktUxQ2zRHSx55nwvi0kLWPVDF/VQb6dC6Yt7S1rs7aOx228RADmgPX8h98XZM1ZpptkBp/TBtfQ8Zp/CdoHIL2D5m7B7DZYPZW887/2t8qxoHHgceBx4HHgceBx4HHgceBx4HHgceBx4H/LeDHXUROMznHdwPav73gRfuIEWRrnWeEvEo9D4/UK3cVvDzldv8Ddqj+nsY0wBGSr/huaDoS6Nuer7oRPM05MiI98v96+g7h/b2TNiJ4wf/WsXFoCs54zdXZEvnvQg59gsXYfv+syc1q4mg1lKHUbKHuUOygXYy23T7qAcRSqRBZJI63LXN2urSo9liVuvMYL8IozO7JrEnt4qV1E7uFuYpAMicMj+PkUY0imVBg0RFMR4cPNFcqwSJ2k1nnHGlHzsh36/yH0I/BrUt7CbrgjeTjksZwNtvmx87BD/gAvfYS7vfA/RgkkK1TX6lo0gosq3UNl+UkIc15zsq0plbosFuya/N61OF82xCJ0SEPOcH0yV3gkDOMLYDgcZpEUcrrGU7bCOUt3W3QOuzaoOY0vr1aWFtuw+3xZHf0aDpr6boRWU6URGdY4grSOD0PQKeGSnQzGpRmbSRRbGqJeOshebShJ9Y6y9+CfiINxXZ/Kc1FKcEaeihyBpLM7cmSX5+UqNNfJljbCNQO9XZegUx8cLfRxHGYjgAyLrhYKaSxXCGFtZRhKs3YVzDNCuXNoPch6X2/9y3QIHEiGpgFpkGONQm3xHKRRGLZXOlY5w8GpHALCal8h5ER0ivgK3aEjASeU9I4/ekjZNhrCyDkitrc/o8kOE5itI6ysZPmv5C+qNRUuhWWrtJNtTnKlqufiUwlz0DhRG0JmcfP8tIv+LuApMZSJBUStA/beTyjVsD/li3Usa/54vGEH8W33hXGQntc1oKGXSwkmAU5Wigf/CPhBppz9kkGzpDRvy/ghN7xq4A9Q5gPDQ9mQak+DhzwJZXyYVlAZgkxyBQMB9X3lMlf6gYuSSJDezdlciTuwnMqSJ9EvXeHkmuOE3/FoyTiV5SJAgH8Mijvkr25sHDESA59u00Cxr0V4M4qdPAKAO5boIPJqyPgCn3pWEtz6JDjOxowF1/siGiSF83YbmqUZP0q7AeUAZVi/LBTi6lQ6DuVuCOJJaqA0kpLQr4xsH8HzTEFbJlUNO2aCvZ/kEQizKlpnaQ1yjNda83NXmCLeRUGtvkqk2xJ4ktV+p42204HO2EkoD23SQM2FaieQu4wfKUmY2pnMjrGEPK16uIEBC8BOvtWqY3mc7dSnAi3xSkl6EoxBv1yJHWh8CzvPovr5YPf2qntkYRgo7U4FNBekzt4VoVlRobqYVHu5MrkCnyv3a9SPBlxf0+iPiivOprdFN0zsKQN1xcXqslBAf5fJEzdTPJSnh8p7/kgn2ncalGl2kKqjbe/6b9fby1zg8zQ2ZlJplCgRKkHJe/9YqS7QI2QIL/LQP0nHNwd4mD1EF4D9RUxjMwmh+GYdFBgPIgepF1LHKUQVuGTd74xonNNPsxpKQJROgDCEW4PGbwUw26GiVyimfdP+U2MrSpNo27JvstNXO1MwXqWW4DfCX0ESjRpyLiW0WI+/W1LgaOdPANLJykN211cyGRAiA5wLdr/BWsGBPLWE3rn90qHT2P9jaWGODfExh7HXAtmrZWRU8bu758F2A1au0ZTxcbRwXpbec9TJCOqt+GzUYLtO4GN0c3YaCcbYo/AMb3kmVjeZsLi+EofxvlG6Y5CgnqNfc0nsPhtB7t5Fctvmj/Uthj3FF7W2Mg5SmEmNS4Mlew87PKEzW2rny5SlyrS97h4gFkSRVPAu61qUNx1kGYVxNa6WbBr+dKAL070Jx+b/jdkDA2b7zApptzjOiyyoEOlVUQs3xCqDcmJ52M19VT5Jt09ON3CPdgeTo62n2VM1UU47qotdoOQseRGNDe0ajRYvJlm4icfdYKj4VNIhQNyYnp650AyCmnoGCSZQUlACU1pt0imPYX73+Xibp50DDhOJFjZJSQvHIDbPBp/gYcI8gXY/K57t8/7eCH2FRZq90faTOrISnYSrMGpQYsNYLldvRbDYUN++VEJ6bFcz/DU0C2wcD/zh/6o1g2VPAfyKCJS/Rzy1tKfBpeviGZPR1xto2rqOYscg5nrO8UXYad/qxSu1JFvoIB9B6qwgLjeUyn5MAUpg4oWlLbVT9i+10jgKuyn5ZthaIHtdjWkV4n/PirFXcKX70gHC2B3CKync3chEP4Pzxpli+5WspNhjr5tjAMq8J/wMjolloYttquSgY8UWD+hi+8h4hvR3Gmj+eWZUsSNfc70s286+uYoDKdGkc6ZM2SnYgCxM2irsMWeYEtrrGD46BGSxnCXK9B9ADVS4jOB+22VUnGUoXZZqxzscoPAisbE0QiXLk7lN5svbhqNqfrKMoj8w6hr/qmSJjI307xh8q4XzMEpLLeDqPe2f065mYqvz5PLexssR3CmI8f5ppuk3mZVTO2yK0Uz3sjtHAAr8h62uHO9Ykhur9HOeA/y+1YlWRyel7Vadw+BSLhBalbO7Oc0u543B5dUWrw3WYMqRi34LVCKqW8Ci5eHT853oz85UJ7rsCgYe47Da2d5LuFqBOxMkNBYoDVFNtMWCbrn5F4RDG7PaepnHx0NtL1Kwn3UoikFxgC6QECrGA0L069MXIK9S/3tXzSvbg30ojsMDKG390KynBehE+zjVGKBUsfpMMNZpIS0zNRr4JfzP302H+wwzfPpGE4DB8Dnnm3fblL4TWYac6yoGG7t6EhN4OXaRQ5r5oJOcR0cNJFKGZ7mMhts+aVUMHL2CLq8Ym3+sdE12nl6uwlN7ZvWvR07/B37BDVnernFeSZ6+Gk/BnaXO7yKnly6ovXJYv86OBWFrKhns2Nr4PQUpL78efIPVJdMbL2kauhMnohIJ0fgdL9rZAbrwC1DFM3F6T1f+k0otRabXwwl+Qq++5zKZup4T76JoG6H5zzqw9V8Pt1yvHfkXA9g6wCOIrkJtM5JQUFVWEL7GTPVBdw4eS00b2bAKheQA3q3uUc1c06NztSBAXtbS5nRpMLK58l9Qmw+5hmV2fQssTmWQaIEd2D2Kp3RyaHvjhsmEmuP4+8CWySnzDq/ZnNnbW+zoVnbvHMLz9CbR9h7cVZtfO/DCMdIRLbQdFxoOi0np1b4N1yJ05n2+MBx5e7IbTHSXctnTlyD8TjV6Hg2x7g+Y0O87LNrbWdalXMGHKbelzr41ox7O6pGA3xHniW+dxNWH+cJvEcfyKYPnIvyjUZWJdGaCJbLhI9I4s7YxF0Z9apnmp+l5K+kopn9pUmroafGWP92s3Tj5lGZn69275VPd4vKtDxb7J7VF4WJ51Rk57p6Ds5pvW1P4TVj3TZqcHhn29IXQmK+HhXJe9UL1s7MlQUJ7LoDDAfzee91QM5P1O6ni7F+0YSsGQowiXax0S5wEwwq725+QRF/iCTyYMOBcJg9EbEvrEB7MNJ2bPBSNPuKc1GiWgWW30aX21XWI8c6g05Yfy/HHkVWQsPmIWj6fJDTnYC/tUf9UldIl9Q58GDHMonsx2e1SZjdszaXDyta2rfE8Y8ceH08a/RqCguWKN7AjtwKm4/cqiafeioX2uRNbrRHYf0HF8XKcdYWHP/RquPHbb1aG94EwzLpC7fytRQWbDPVGy6nb8+upaWZBuoLC7TcyNC7m7rPNWrXtNaeza2mncyDqyO7SOPe3njPeg2wXtPcJNEzQpZEKxvIHBVtAs6DMD+roCW4dyBHMPmmeALi6ilvJfpY+55FeV2yx0yjpDqD7ca0OzlKGbzRjxXycHyoiOQnzu+zaRmO62nPkeAyKEGJ/spf/YOpWnapNOekj3bAnXEsUwP5eqtIg65JHOEkVoCvwBGG6cHQE9zctLmypvCyYh9SIAauxuv2espuDDSX0EJ8nmL0s4DitolumLo8dbwidzgi3b9NrUzrpDl3FMf/5cZC1QDYnzD7Rz9B8l+YxZTTR84AR199g2S5HkHfJJjh3DKc3p7NSzMocvSjm4+u7aSCcBHzkRhnJ+eEOZGfHjqZ9D0YNvLLNPRgDUGI730LfvqjR9OqwWm4VK7FgazEnxna9jXSOdSGNeGra1Zt++p/AFBLAwQUAAIACAAbRdRIY1AdNksAAABqAAAAGwAAAHVuaXZlcnNhbC91bml2ZXJzYWwucG5nLnhtbLOxr8jNUShLLSrOzM+zVTLUM1Cyt+PlsikoSi3LTC1XqACKAQUhQEmhEsg1QnDLM1NKMmyVzE2NEWIZqZnpGSW2SqZmpnBBfaCRAFBLAQIAABQAAgAIABpF1EjXp5f2WAQAAOUQAAAdAAAAAAAAAAEAAAAAAAAAAAB1bml2ZXJzYWwvY29tbW9uX21lc3NhZ2VzLmxuZ1BLAQIAABQAAgAIABpF1EikbscF9AMAAN4QAAAnAAAAAAAAAAEAAAAAAJMEAAB1bml2ZXJzYWwvZmxhc2hfcHVibGlzaGluZ19zZXR0aW5ncy54bWxQSwECAAAUAAIACAAaRdRIOLIa9sACAABQCgAAIQAAAAAAAAABAAAAAADMCAAAdW5pdmVyc2FsL2ZsYXNoX3NraW5fc2V0dGluZ3MueG1sUEsBAgAAFAACAAgAGkXUSNpcjNvHAwAA7w8AACYAAAAAAAAAAQAAAAAAywsAAHVuaXZlcnNhbC9odG1sX3B1Ymxpc2hpbmdfc2V0dGluZ3MueG1sUEsBAgAAFAACAAgAGkXUSHzC6uumAQAAJAYAAB8AAAAAAAAAAQAAAAAA1g8AAHVuaXZlcnNhbC9odG1sX3NraW5fc2V0dGluZ3MuanNQSwECAAAUAAIACAAaRdRIPTwv0cEAAADlAQAAGgAAAAAAAAABAAAAAAC5EQAAdW5pdmVyc2FsL2kxOG5fcHJlc2V0cy54bWxQSwECAAAUAAIACAAaRdRIsuC9bWQAAABlAAAAHAAAAAAAAAABAAAAAACyEgAAdW5pdmVyc2FsL2xvY2FsX3NldHRpbmdzLnhtbFBLAQIAABQAAgAIAPeSU0cjtE77+wIAALAIAAAUAAAAAAAAAAEAAAAAAFATAAB1bml2ZXJzYWwvcGxheWVyLnhtbFBLAQIAABQAAgAIABpF1EgGCTn9RwgAACMgAAApAAAAAAAAAAEAAAAAAH0WAAB1bml2ZXJzYWwvc2tpbl9jdXN0b21pemF0aW9uX3NldHRpbmdzLnhtbFBLAQIAABQAAgAIABtF1EjFe8CSyxgAABM2AAAXAAAAAAAAAAAAAAAAAAsfAAB1bml2ZXJzYWwvdW5pdmVyc2FsLnBuZ1BLAQIAABQAAgAIABtF1EhjUB02SwAAAGoAAAAbAAAAAAAAAAEAAAAAAAs4AAB1bml2ZXJzYWwvdW5pdmVyc2FsLnBuZy54bWxQSwUGAAAAAAsACwBJAwAAjzgAAAAA"/>
  <p:tag name="ISPRING_SCORM_ENDPOINT" val="&lt;endpoint&gt;&lt;enable&gt;0&lt;/enable&gt;&lt;lrs&gt;http://&lt;/lrs&gt;&lt;auth&gt;0&lt;/auth&gt;&lt;login&gt;&lt;/login&gt;&lt;password&gt;&lt;/password&gt;&lt;key&gt;&lt;/key&gt;&lt;name&gt;&lt;/name&gt;&lt;email&gt;&lt;/email&gt;&lt;/endpoint&gt;&#10;"/>
</p:tagLst>
</file>

<file path=ppt/tags/tag2.xml><?xml version="1.0" encoding="utf-8"?>
<p:tagLst xmlns:a="http://schemas.openxmlformats.org/drawingml/2006/main" xmlns:r="http://schemas.openxmlformats.org/officeDocument/2006/relationships" xmlns:p="http://schemas.openxmlformats.org/presentationml/2006/main">
  <p:tag name="MH" val="20160403223725"/>
  <p:tag name="MH_LIBRARY" val="GRAPHIC"/>
  <p:tag name="MH_ORDER" val="文本框 1"/>
</p:tagLst>
</file>

<file path=ppt/tags/tag3.xml><?xml version="1.0" encoding="utf-8"?>
<p:tagLst xmlns:a="http://schemas.openxmlformats.org/drawingml/2006/main" xmlns:r="http://schemas.openxmlformats.org/officeDocument/2006/relationships" xmlns:p="http://schemas.openxmlformats.org/presentationml/2006/main">
  <p:tag name="MH" val="20151208213513"/>
  <p:tag name="MH_LIBRARY" val="GRAPHIC"/>
  <p:tag name="MH_TYPE" val="SubTitle"/>
  <p:tag name="MH_ORDER" val="1"/>
</p:tagLst>
</file>

<file path=ppt/theme/theme1.xml><?xml version="1.0" encoding="utf-8"?>
<a:theme xmlns:a="http://schemas.openxmlformats.org/drawingml/2006/main" name="第一PPT，www.1ppt.com">
  <a:themeElements>
    <a:clrScheme name="自定义 7">
      <a:dk1>
        <a:sysClr val="windowText" lastClr="000000"/>
      </a:dk1>
      <a:lt1>
        <a:sysClr val="window" lastClr="FFFFFF"/>
      </a:lt1>
      <a:dk2>
        <a:srgbClr val="44546A"/>
      </a:dk2>
      <a:lt2>
        <a:srgbClr val="E7E6E6"/>
      </a:lt2>
      <a:accent1>
        <a:srgbClr val="223262"/>
      </a:accent1>
      <a:accent2>
        <a:srgbClr val="223262"/>
      </a:accent2>
      <a:accent3>
        <a:srgbClr val="223262"/>
      </a:accent3>
      <a:accent4>
        <a:srgbClr val="223262"/>
      </a:accent4>
      <a:accent5>
        <a:srgbClr val="223262"/>
      </a:accent5>
      <a:accent6>
        <a:srgbClr val="223262"/>
      </a:accent6>
      <a:hlink>
        <a:srgbClr val="0563C1"/>
      </a:hlink>
      <a:folHlink>
        <a:srgbClr val="954F72"/>
      </a:folHlink>
    </a:clrScheme>
    <a:fontScheme name="ij1r3wq3">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14784</TotalTime>
  <Words>1023</Words>
  <Application>Microsoft Office PowerPoint</Application>
  <PresentationFormat>宽屏</PresentationFormat>
  <Paragraphs>145</Paragraphs>
  <Slides>16</Slides>
  <Notes>16</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16</vt:i4>
      </vt:variant>
    </vt:vector>
  </HeadingPairs>
  <TitlesOfParts>
    <vt:vector size="24" baseType="lpstr">
      <vt:lpstr>楷体</vt:lpstr>
      <vt:lpstr>宋体</vt:lpstr>
      <vt:lpstr>微软雅黑</vt:lpstr>
      <vt:lpstr>Agency FB</vt:lpstr>
      <vt:lpstr>Arial</vt:lpstr>
      <vt:lpstr>Calibri</vt:lpstr>
      <vt:lpstr>Wingdings</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蓝色微立体工作总结</dc:title>
  <dc:creator>第一PPT</dc:creator>
  <cp:keywords>www.1ppt.com</cp:keywords>
  <dc:description>www.1ppt.com</dc:description>
  <cp:lastModifiedBy>chenfang</cp:lastModifiedBy>
  <cp:revision>538</cp:revision>
  <dcterms:created xsi:type="dcterms:W3CDTF">2015-07-20T08:12:00Z</dcterms:created>
  <dcterms:modified xsi:type="dcterms:W3CDTF">2024-11-14T14:41:33Z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