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6" r:id="rId2"/>
    <p:sldId id="287" r:id="rId3"/>
    <p:sldId id="413" r:id="rId4"/>
    <p:sldId id="425" r:id="rId5"/>
    <p:sldId id="453" r:id="rId6"/>
    <p:sldId id="450" r:id="rId7"/>
    <p:sldId id="451" r:id="rId8"/>
    <p:sldId id="439" r:id="rId9"/>
    <p:sldId id="452" r:id="rId10"/>
    <p:sldId id="419" r:id="rId11"/>
    <p:sldId id="423" r:id="rId12"/>
    <p:sldId id="420" r:id="rId13"/>
    <p:sldId id="421"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57" y="42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FF768-EEE2-4F66-A963-CB5C0B6000FB}" type="datetimeFigureOut">
              <a:rPr lang="zh-CN" altLang="en-US" smtClean="0"/>
              <a:t>2024/11/18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47727-A5B6-4A05-8917-6095507A9405}" type="slidenum">
              <a:rPr lang="zh-CN" altLang="en-US" smtClean="0"/>
              <a:t>‹#›</a:t>
            </a:fld>
            <a:endParaRPr lang="zh-CN" altLang="en-US"/>
          </a:p>
        </p:txBody>
      </p:sp>
    </p:spTree>
    <p:extLst>
      <p:ext uri="{BB962C8B-B14F-4D97-AF65-F5344CB8AC3E}">
        <p14:creationId xmlns:p14="http://schemas.microsoft.com/office/powerpoint/2010/main" val="1915924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618F176B-8FBF-4C3C-8100-5CE531811721}" type="datetime1">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378333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0B694D5-0C48-4AB7-BA6E-8034DB963154}" type="datetime1">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3562963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0BFFFF-8389-4A3E-92AB-7DDB1DAD7569}" type="datetime1">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427359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A2B888-1BE0-4A74-A25F-90A95608FA7C}" type="datetime1">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6129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DAE8D24-2211-4E65-B041-239DD5D2C205}" type="datetime1">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373028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43D6100-D8E8-422E-8FA3-35D4B1D9BEFF}" type="datetime1">
              <a:rPr lang="zh-CN" altLang="en-US" smtClean="0"/>
              <a:t>2024/11/18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428039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2D231CD-9030-4858-973C-FDED518D35C7}" type="datetime1">
              <a:rPr lang="zh-CN" altLang="en-US" smtClean="0"/>
              <a:t>2024/11/18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328844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7DF1E7-74AE-4755-854F-0794F66C9CCA}" type="datetime1">
              <a:rPr lang="zh-CN" altLang="en-US" smtClean="0"/>
              <a:t>2024/11/18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2713568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4F0CF5-DF84-45EC-9EA9-398A5556722D}" type="datetime1">
              <a:rPr lang="zh-CN" altLang="en-US" smtClean="0"/>
              <a:t>2024/11/18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1089506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3741202-2967-476D-8DF1-26D4D05CDEFF}" type="datetime1">
              <a:rPr lang="zh-CN" altLang="en-US" smtClean="0"/>
              <a:t>2024/11/18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3039752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4978CE8-9D51-4B41-AF0F-3C8A6E4BFB83}" type="datetime1">
              <a:rPr lang="zh-CN" altLang="en-US" smtClean="0"/>
              <a:t>2024/11/18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273984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68A8E-94DA-4E4B-AC93-0EB1ED2E2EAD}" type="datetime1">
              <a:rPr lang="zh-CN" altLang="en-US" smtClean="0"/>
              <a:t>2024/11/18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E8E12-EC37-4891-BC8C-9FCF56EA3A9C}" type="slidenum">
              <a:rPr lang="zh-CN" altLang="en-US" smtClean="0"/>
              <a:t>‹#›</a:t>
            </a:fld>
            <a:endParaRPr lang="zh-CN" altLang="en-US"/>
          </a:p>
        </p:txBody>
      </p:sp>
    </p:spTree>
    <p:extLst>
      <p:ext uri="{BB962C8B-B14F-4D97-AF65-F5344CB8AC3E}">
        <p14:creationId xmlns:p14="http://schemas.microsoft.com/office/powerpoint/2010/main" val="403391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5271283" y="3518263"/>
            <a:ext cx="6802388" cy="3020649"/>
          </a:xfrm>
          <a:prstGeom prst="rect">
            <a:avLst/>
          </a:prstGeom>
        </p:spPr>
      </p:pic>
      <p:sp>
        <p:nvSpPr>
          <p:cNvPr id="2" name="标题 1"/>
          <p:cNvSpPr>
            <a:spLocks noGrp="1"/>
          </p:cNvSpPr>
          <p:nvPr>
            <p:ph type="ctrTitle"/>
          </p:nvPr>
        </p:nvSpPr>
        <p:spPr>
          <a:xfrm>
            <a:off x="1645919" y="209006"/>
            <a:ext cx="9144000" cy="3231512"/>
          </a:xfrm>
        </p:spPr>
        <p:txBody>
          <a:bodyPr>
            <a:normAutofit/>
          </a:bodyPr>
          <a:lstStyle/>
          <a:p>
            <a:r>
              <a:rPr lang="zh-CN" altLang="en-US" sz="4800" dirty="0">
                <a:solidFill>
                  <a:srgbClr val="001B36"/>
                </a:solidFill>
                <a:latin typeface="Maiandra GD"/>
                <a:ea typeface="隶书" panose="02010509060101010101" pitchFamily="49" charset="-122"/>
              </a:rPr>
              <a:t>年度考核</a:t>
            </a:r>
            <a:br>
              <a:rPr lang="en-US" altLang="zh-CN" sz="4800" dirty="0">
                <a:solidFill>
                  <a:srgbClr val="001B36"/>
                </a:solidFill>
                <a:latin typeface="Maiandra GD"/>
                <a:ea typeface="隶书" panose="02010509060101010101" pitchFamily="49" charset="-122"/>
              </a:rPr>
            </a:br>
            <a:r>
              <a:rPr lang="zh-CN" altLang="en-US" sz="4800" dirty="0">
                <a:solidFill>
                  <a:srgbClr val="001B36"/>
                </a:solidFill>
                <a:latin typeface="Maiandra GD"/>
                <a:ea typeface="隶书" panose="02010509060101010101" pitchFamily="49" charset="-122"/>
              </a:rPr>
              <a:t>中微子二组</a:t>
            </a:r>
            <a:br>
              <a:rPr lang="en-US" altLang="zh-CN" dirty="0"/>
            </a:br>
            <a:r>
              <a:rPr lang="zh-CN" altLang="en-US" sz="3000" b="1" dirty="0"/>
              <a:t>刘金昌</a:t>
            </a:r>
            <a:br>
              <a:rPr lang="en-US" altLang="zh-CN" dirty="0"/>
            </a:br>
            <a:r>
              <a:rPr lang="en-US" altLang="zh-CN" dirty="0"/>
              <a:t>202311~202411</a:t>
            </a:r>
            <a:endParaRPr lang="zh-CN" altLang="en-US" dirty="0"/>
          </a:p>
        </p:txBody>
      </p:sp>
      <p:sp>
        <p:nvSpPr>
          <p:cNvPr id="3" name="灯片编号占位符 2"/>
          <p:cNvSpPr>
            <a:spLocks noGrp="1"/>
          </p:cNvSpPr>
          <p:nvPr>
            <p:ph type="sldNum" sz="quarter" idx="12"/>
          </p:nvPr>
        </p:nvSpPr>
        <p:spPr/>
        <p:txBody>
          <a:bodyPr/>
          <a:lstStyle/>
          <a:p>
            <a:fld id="{7EDE8E12-EC37-4891-BC8C-9FCF56EA3A9C}" type="slidenum">
              <a:rPr lang="zh-CN" altLang="en-US" smtClean="0"/>
              <a:t>1</a:t>
            </a:fld>
            <a:endParaRPr lang="zh-CN" altLang="en-US"/>
          </a:p>
        </p:txBody>
      </p:sp>
      <p:pic>
        <p:nvPicPr>
          <p:cNvPr id="1026" name="Picture 2">
            <a:extLst>
              <a:ext uri="{FF2B5EF4-FFF2-40B4-BE49-F238E27FC236}">
                <a16:creationId xmlns:a16="http://schemas.microsoft.com/office/drawing/2014/main" id="{15A6E2F6-41DB-4CFE-B57B-DBAA4FDE25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258" y="3518262"/>
            <a:ext cx="4422251" cy="302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47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90702" y="-185673"/>
            <a:ext cx="6140144" cy="1325563"/>
          </a:xfrm>
        </p:spPr>
        <p:txBody>
          <a:bodyPr/>
          <a:lstStyle/>
          <a:p>
            <a:r>
              <a:rPr lang="zh-CN" altLang="en-US" dirty="0"/>
              <a:t>基金（经费）</a:t>
            </a:r>
          </a:p>
        </p:txBody>
      </p:sp>
      <p:sp>
        <p:nvSpPr>
          <p:cNvPr id="3" name="文本框 2"/>
          <p:cNvSpPr txBox="1"/>
          <p:nvPr/>
        </p:nvSpPr>
        <p:spPr>
          <a:xfrm>
            <a:off x="949235" y="692977"/>
            <a:ext cx="10267405" cy="1754326"/>
          </a:xfrm>
          <a:prstGeom prst="rect">
            <a:avLst/>
          </a:prstGeom>
          <a:noFill/>
        </p:spPr>
        <p:txBody>
          <a:bodyPr wrap="square" rtlCol="0">
            <a:spAutoFit/>
          </a:bodyPr>
          <a:lstStyle/>
          <a:p>
            <a:r>
              <a:rPr lang="zh-CN" altLang="en-US" b="1" dirty="0">
                <a:solidFill>
                  <a:srgbClr val="FF0000"/>
                </a:solidFill>
              </a:rPr>
              <a:t>本人主持现在还有一个面上（直接经费</a:t>
            </a:r>
            <a:r>
              <a:rPr lang="en-US" altLang="zh-CN" b="1" dirty="0">
                <a:solidFill>
                  <a:srgbClr val="FF0000"/>
                </a:solidFill>
              </a:rPr>
              <a:t>60</a:t>
            </a:r>
            <a:r>
              <a:rPr lang="zh-CN" altLang="en-US" b="1" dirty="0">
                <a:solidFill>
                  <a:srgbClr val="FF0000"/>
                </a:solidFill>
              </a:rPr>
              <a:t>万）：</a:t>
            </a:r>
            <a:endParaRPr lang="en-US" altLang="zh-CN" b="1" dirty="0">
              <a:solidFill>
                <a:srgbClr val="FF0000"/>
              </a:solidFill>
            </a:endParaRPr>
          </a:p>
          <a:p>
            <a:r>
              <a:rPr lang="en-US" altLang="zh-CN" b="1" dirty="0">
                <a:solidFill>
                  <a:schemeClr val="accent1"/>
                </a:solidFill>
              </a:rPr>
              <a:t>1.</a:t>
            </a:r>
            <a:r>
              <a:rPr lang="zh-CN" altLang="en-US" b="1" dirty="0">
                <a:solidFill>
                  <a:schemeClr val="accent1"/>
                </a:solidFill>
              </a:rPr>
              <a:t>两相液氩低阈值探测器测量反应堆中微子相干散射物理研究</a:t>
            </a:r>
            <a:endParaRPr lang="en-US" altLang="zh-CN" b="1" dirty="0">
              <a:solidFill>
                <a:schemeClr val="accent1"/>
              </a:solidFill>
            </a:endParaRPr>
          </a:p>
          <a:p>
            <a:r>
              <a:rPr lang="en-US" altLang="zh-CN" b="1" dirty="0">
                <a:solidFill>
                  <a:schemeClr val="accent1"/>
                </a:solidFill>
              </a:rPr>
              <a:t>    </a:t>
            </a:r>
            <a:r>
              <a:rPr lang="zh-CN" altLang="en-US" dirty="0"/>
              <a:t>在研，第三年，当前已经由学生赵康康（已毕业）完成结题相关的工作内容。</a:t>
            </a:r>
            <a:endParaRPr lang="en-US" altLang="zh-CN" dirty="0"/>
          </a:p>
          <a:p>
            <a:r>
              <a:rPr lang="en-US" altLang="zh-CN" dirty="0"/>
              <a:t>    </a:t>
            </a:r>
            <a:r>
              <a:rPr lang="zh-CN" altLang="en-US" dirty="0"/>
              <a:t>支持的学生工作已有文章发表：</a:t>
            </a:r>
            <a:endParaRPr lang="en-US" altLang="zh-CN" dirty="0"/>
          </a:p>
          <a:p>
            <a:r>
              <a:rPr lang="en-US" altLang="zh-CN" dirty="0"/>
              <a:t>EPJP-D-23-01207R3</a:t>
            </a:r>
            <a:endParaRPr lang="zh-CN" altLang="en-US" dirty="0"/>
          </a:p>
          <a:p>
            <a:endParaRPr lang="en-US" altLang="zh-CN" b="1" dirty="0"/>
          </a:p>
        </p:txBody>
      </p:sp>
      <p:sp>
        <p:nvSpPr>
          <p:cNvPr id="13" name="文本框 12"/>
          <p:cNvSpPr txBox="1"/>
          <p:nvPr/>
        </p:nvSpPr>
        <p:spPr>
          <a:xfrm>
            <a:off x="884298" y="2879730"/>
            <a:ext cx="3805646" cy="369332"/>
          </a:xfrm>
          <a:prstGeom prst="rect">
            <a:avLst/>
          </a:prstGeom>
          <a:noFill/>
        </p:spPr>
        <p:txBody>
          <a:bodyPr wrap="square" rtlCol="0">
            <a:spAutoFit/>
          </a:bodyPr>
          <a:lstStyle/>
          <a:p>
            <a:r>
              <a:rPr lang="zh-CN" altLang="en-US" dirty="0"/>
              <a:t>参与项目很多，不再一一列举</a:t>
            </a:r>
          </a:p>
        </p:txBody>
      </p:sp>
    </p:spTree>
    <p:extLst>
      <p:ext uri="{BB962C8B-B14F-4D97-AF65-F5344CB8AC3E}">
        <p14:creationId xmlns:p14="http://schemas.microsoft.com/office/powerpoint/2010/main" val="1231504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EDE8E12-EC37-4891-BC8C-9FCF56EA3A9C}" type="slidenum">
              <a:rPr lang="zh-CN" altLang="en-US" smtClean="0"/>
              <a:t>11</a:t>
            </a:fld>
            <a:endParaRPr lang="zh-CN" altLang="en-US"/>
          </a:p>
        </p:txBody>
      </p:sp>
      <p:sp>
        <p:nvSpPr>
          <p:cNvPr id="6" name="文本框 5"/>
          <p:cNvSpPr txBox="1"/>
          <p:nvPr/>
        </p:nvSpPr>
        <p:spPr>
          <a:xfrm>
            <a:off x="7461920" y="1040043"/>
            <a:ext cx="2520280" cy="523220"/>
          </a:xfrm>
          <a:prstGeom prst="rect">
            <a:avLst/>
          </a:prstGeom>
          <a:noFill/>
        </p:spPr>
        <p:txBody>
          <a:bodyPr wrap="square" rtlCol="0">
            <a:spAutoFit/>
          </a:bodyPr>
          <a:lstStyle/>
          <a:p>
            <a:r>
              <a:rPr lang="zh-CN" altLang="en-US" sz="2800" dirty="0"/>
              <a:t>学术交流</a:t>
            </a:r>
          </a:p>
        </p:txBody>
      </p:sp>
      <p:sp>
        <p:nvSpPr>
          <p:cNvPr id="7" name="文本框 6"/>
          <p:cNvSpPr txBox="1"/>
          <p:nvPr/>
        </p:nvSpPr>
        <p:spPr>
          <a:xfrm>
            <a:off x="7008079" y="1682222"/>
            <a:ext cx="4751463" cy="1200329"/>
          </a:xfrm>
          <a:prstGeom prst="rect">
            <a:avLst/>
          </a:prstGeom>
          <a:noFill/>
        </p:spPr>
        <p:txBody>
          <a:bodyPr wrap="square" rtlCol="0">
            <a:spAutoFit/>
          </a:bodyPr>
          <a:lstStyle/>
          <a:p>
            <a:r>
              <a:rPr lang="en-US" altLang="zh-CN" dirty="0"/>
              <a:t>2024.01</a:t>
            </a:r>
            <a:r>
              <a:rPr lang="zh-CN" altLang="en-US" dirty="0"/>
              <a:t>，</a:t>
            </a:r>
            <a:r>
              <a:rPr lang="en-US" altLang="zh-CN" dirty="0"/>
              <a:t>JUNO</a:t>
            </a:r>
            <a:r>
              <a:rPr lang="zh-CN" altLang="en-US" dirty="0"/>
              <a:t>合作组会，进展报告</a:t>
            </a:r>
            <a:endParaRPr lang="en-US" altLang="zh-CN" dirty="0"/>
          </a:p>
          <a:p>
            <a:r>
              <a:rPr lang="en-US" altLang="zh-CN" dirty="0"/>
              <a:t>2024.07</a:t>
            </a:r>
            <a:r>
              <a:rPr lang="zh-CN" altLang="en-US" dirty="0"/>
              <a:t>，</a:t>
            </a:r>
            <a:r>
              <a:rPr lang="en-US" altLang="zh-CN" dirty="0"/>
              <a:t> JUNO</a:t>
            </a:r>
            <a:r>
              <a:rPr lang="zh-CN" altLang="en-US" dirty="0"/>
              <a:t>合作组会，进展报告</a:t>
            </a:r>
            <a:endParaRPr lang="en-US" altLang="zh-CN" dirty="0"/>
          </a:p>
          <a:p>
            <a:r>
              <a:rPr lang="zh-CN" altLang="en-US" dirty="0"/>
              <a:t>参加先进气体探测器会议，</a:t>
            </a:r>
            <a:endParaRPr lang="en-US" altLang="zh-CN" dirty="0"/>
          </a:p>
          <a:p>
            <a:endParaRPr lang="en-US" altLang="zh-CN" dirty="0"/>
          </a:p>
        </p:txBody>
      </p:sp>
      <p:sp>
        <p:nvSpPr>
          <p:cNvPr id="14" name="文本框 13"/>
          <p:cNvSpPr txBox="1"/>
          <p:nvPr/>
        </p:nvSpPr>
        <p:spPr>
          <a:xfrm>
            <a:off x="1829312" y="401099"/>
            <a:ext cx="2716306" cy="461665"/>
          </a:xfrm>
          <a:prstGeom prst="rect">
            <a:avLst/>
          </a:prstGeom>
          <a:noFill/>
        </p:spPr>
        <p:txBody>
          <a:bodyPr wrap="square" rtlCol="0">
            <a:spAutoFit/>
          </a:bodyPr>
          <a:lstStyle/>
          <a:p>
            <a:r>
              <a:rPr lang="zh-CN" altLang="en-US" sz="2400" dirty="0"/>
              <a:t>文章</a:t>
            </a:r>
          </a:p>
        </p:txBody>
      </p:sp>
      <p:sp>
        <p:nvSpPr>
          <p:cNvPr id="12" name="文本框 11"/>
          <p:cNvSpPr txBox="1"/>
          <p:nvPr/>
        </p:nvSpPr>
        <p:spPr>
          <a:xfrm>
            <a:off x="1550125" y="4228485"/>
            <a:ext cx="2590544" cy="461665"/>
          </a:xfrm>
          <a:prstGeom prst="rect">
            <a:avLst/>
          </a:prstGeom>
          <a:noFill/>
        </p:spPr>
        <p:txBody>
          <a:bodyPr wrap="square" rtlCol="0">
            <a:spAutoFit/>
          </a:bodyPr>
          <a:lstStyle/>
          <a:p>
            <a:r>
              <a:rPr lang="zh-CN" altLang="en-US" sz="2400" dirty="0"/>
              <a:t>职业素质</a:t>
            </a:r>
          </a:p>
        </p:txBody>
      </p:sp>
      <p:sp>
        <p:nvSpPr>
          <p:cNvPr id="9" name="文本框 8"/>
          <p:cNvSpPr txBox="1"/>
          <p:nvPr/>
        </p:nvSpPr>
        <p:spPr>
          <a:xfrm>
            <a:off x="531859" y="4690150"/>
            <a:ext cx="4797788" cy="2031325"/>
          </a:xfrm>
          <a:prstGeom prst="rect">
            <a:avLst/>
          </a:prstGeom>
          <a:noFill/>
        </p:spPr>
        <p:txBody>
          <a:bodyPr wrap="square" rtlCol="0">
            <a:spAutoFit/>
          </a:bodyPr>
          <a:lstStyle/>
          <a:p>
            <a:pPr marL="285750" indent="-285750">
              <a:buFont typeface="Wingdings" panose="05000000000000000000" pitchFamily="2" charset="2"/>
              <a:buChar char="u"/>
            </a:pPr>
            <a:r>
              <a:rPr lang="zh-CN" altLang="en-US" dirty="0"/>
              <a:t>积极主动组织和协调相关人员完成江门实验赋予的科研任务和工程任务，对江门实验安装进展有实质性的承担责任和贡献。</a:t>
            </a:r>
            <a:endParaRPr lang="en-US" altLang="zh-CN" dirty="0"/>
          </a:p>
          <a:p>
            <a:pPr marL="285750" indent="-285750">
              <a:buFont typeface="Wingdings" panose="05000000000000000000" pitchFamily="2" charset="2"/>
              <a:buChar char="u"/>
            </a:pPr>
            <a:r>
              <a:rPr lang="zh-CN" altLang="en-US" dirty="0"/>
              <a:t>同时与人合作，进行低本底噪声科研相机等新的科研探索，开创新的方向。</a:t>
            </a:r>
            <a:endParaRPr lang="en-US" altLang="zh-CN" dirty="0"/>
          </a:p>
          <a:p>
            <a:pPr marL="285750" indent="-285750">
              <a:buFont typeface="Wingdings" panose="05000000000000000000" pitchFamily="2" charset="2"/>
              <a:buChar char="u"/>
            </a:pPr>
            <a:r>
              <a:rPr lang="zh-CN" altLang="en-US" dirty="0"/>
              <a:t>同时也是组内液氩和江门水氡主要参与人员，对相关工作进展有实质的推动作用。</a:t>
            </a:r>
          </a:p>
        </p:txBody>
      </p:sp>
      <p:sp>
        <p:nvSpPr>
          <p:cNvPr id="18" name="文本框 17">
            <a:extLst>
              <a:ext uri="{FF2B5EF4-FFF2-40B4-BE49-F238E27FC236}">
                <a16:creationId xmlns:a16="http://schemas.microsoft.com/office/drawing/2014/main" id="{53F8C548-F64B-4AB5-8A6F-889538F5E6E8}"/>
              </a:ext>
            </a:extLst>
          </p:cNvPr>
          <p:cNvSpPr txBox="1"/>
          <p:nvPr/>
        </p:nvSpPr>
        <p:spPr>
          <a:xfrm>
            <a:off x="7199870" y="3929449"/>
            <a:ext cx="3698789" cy="369332"/>
          </a:xfrm>
          <a:prstGeom prst="rect">
            <a:avLst/>
          </a:prstGeom>
          <a:noFill/>
        </p:spPr>
        <p:txBody>
          <a:bodyPr wrap="square" rtlCol="0">
            <a:spAutoFit/>
          </a:bodyPr>
          <a:lstStyle/>
          <a:p>
            <a:r>
              <a:rPr lang="zh-CN" altLang="en-US" dirty="0"/>
              <a:t>毕业联合培养学生李驰</a:t>
            </a:r>
          </a:p>
        </p:txBody>
      </p:sp>
      <p:pic>
        <p:nvPicPr>
          <p:cNvPr id="20" name="图片 19">
            <a:extLst>
              <a:ext uri="{FF2B5EF4-FFF2-40B4-BE49-F238E27FC236}">
                <a16:creationId xmlns:a16="http://schemas.microsoft.com/office/drawing/2014/main" id="{CFE59A69-FE98-43E6-8CD1-793B4A8B5677}"/>
              </a:ext>
            </a:extLst>
          </p:cNvPr>
          <p:cNvPicPr>
            <a:picLocks noChangeAspect="1"/>
          </p:cNvPicPr>
          <p:nvPr/>
        </p:nvPicPr>
        <p:blipFill>
          <a:blip r:embed="rId2"/>
          <a:stretch>
            <a:fillRect/>
          </a:stretch>
        </p:blipFill>
        <p:spPr>
          <a:xfrm>
            <a:off x="230361" y="2361958"/>
            <a:ext cx="3910308" cy="1811537"/>
          </a:xfrm>
          <a:prstGeom prst="rect">
            <a:avLst/>
          </a:prstGeom>
        </p:spPr>
      </p:pic>
      <p:pic>
        <p:nvPicPr>
          <p:cNvPr id="24" name="图片 23">
            <a:extLst>
              <a:ext uri="{FF2B5EF4-FFF2-40B4-BE49-F238E27FC236}">
                <a16:creationId xmlns:a16="http://schemas.microsoft.com/office/drawing/2014/main" id="{A3A4EC18-0F36-4305-BE97-C8C97D0396D0}"/>
              </a:ext>
            </a:extLst>
          </p:cNvPr>
          <p:cNvPicPr>
            <a:picLocks noChangeAspect="1"/>
          </p:cNvPicPr>
          <p:nvPr/>
        </p:nvPicPr>
        <p:blipFill>
          <a:blip r:embed="rId3"/>
          <a:stretch>
            <a:fillRect/>
          </a:stretch>
        </p:blipFill>
        <p:spPr>
          <a:xfrm>
            <a:off x="98921" y="1052973"/>
            <a:ext cx="5085001" cy="873670"/>
          </a:xfrm>
          <a:prstGeom prst="rect">
            <a:avLst/>
          </a:prstGeom>
        </p:spPr>
      </p:pic>
    </p:spTree>
    <p:extLst>
      <p:ext uri="{BB962C8B-B14F-4D97-AF65-F5344CB8AC3E}">
        <p14:creationId xmlns:p14="http://schemas.microsoft.com/office/powerpoint/2010/main" val="183788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a:latin typeface="+mn-ea"/>
                <a:ea typeface="+mn-ea"/>
              </a:rPr>
              <a:t>                   公共服务与其它贡献</a:t>
            </a:r>
          </a:p>
        </p:txBody>
      </p:sp>
      <p:sp>
        <p:nvSpPr>
          <p:cNvPr id="3" name="TextBox 2"/>
          <p:cNvSpPr txBox="1"/>
          <p:nvPr/>
        </p:nvSpPr>
        <p:spPr>
          <a:xfrm>
            <a:off x="2167189" y="1268761"/>
            <a:ext cx="7992888" cy="1631216"/>
          </a:xfrm>
          <a:prstGeom prst="rect">
            <a:avLst/>
          </a:prstGeom>
          <a:noFill/>
        </p:spPr>
        <p:txBody>
          <a:bodyPr wrap="square" rtlCol="0">
            <a:spAutoFit/>
          </a:bodyPr>
          <a:lstStyle/>
          <a:p>
            <a:pPr marL="514350" indent="-514350">
              <a:buAutoNum type="arabicPeriod"/>
            </a:pPr>
            <a:r>
              <a:rPr lang="zh-CN" altLang="en-US" sz="2000" dirty="0"/>
              <a:t>承担组内指导学生做模拟相关的博士毕业工作，并更新液氩模拟平台</a:t>
            </a:r>
            <a:r>
              <a:rPr lang="en-US" altLang="zh-CN" sz="2000" dirty="0"/>
              <a:t>CentOS 8</a:t>
            </a:r>
            <a:r>
              <a:rPr lang="zh-CN" altLang="en-US" sz="2000" dirty="0"/>
              <a:t>，</a:t>
            </a:r>
            <a:r>
              <a:rPr lang="en-US" altLang="zh-CN" sz="2000" dirty="0"/>
              <a:t>geant4.11.0</a:t>
            </a:r>
            <a:r>
              <a:rPr lang="zh-CN" altLang="en-US" sz="2000" dirty="0"/>
              <a:t>，</a:t>
            </a:r>
            <a:r>
              <a:rPr lang="en-US" altLang="zh-CN" sz="2000" dirty="0"/>
              <a:t>root6.20</a:t>
            </a:r>
            <a:r>
              <a:rPr lang="zh-CN" altLang="en-US" sz="2000" dirty="0"/>
              <a:t>。</a:t>
            </a:r>
            <a:endParaRPr lang="en-US" altLang="zh-CN" sz="2000" dirty="0"/>
          </a:p>
          <a:p>
            <a:pPr marL="514350" indent="-514350">
              <a:buAutoNum type="arabicPeriod" startAt="2"/>
            </a:pPr>
            <a:r>
              <a:rPr lang="zh-CN" altLang="en-US" sz="2000" dirty="0"/>
              <a:t>承担组内一切与放射源和防护相关的工作。</a:t>
            </a:r>
            <a:endParaRPr lang="en-US" altLang="zh-CN" sz="2000" dirty="0"/>
          </a:p>
          <a:p>
            <a:pPr marL="514350" indent="-514350">
              <a:buAutoNum type="arabicPeriod" startAt="2"/>
            </a:pPr>
            <a:r>
              <a:rPr lang="zh-CN" altLang="en-US" sz="2000" dirty="0"/>
              <a:t>组内江门现场其它工作</a:t>
            </a:r>
            <a:endParaRPr lang="en-US" altLang="zh-CN" sz="2000" dirty="0"/>
          </a:p>
          <a:p>
            <a:pPr marL="514350" indent="-514350">
              <a:buAutoNum type="arabicPeriod" startAt="2"/>
            </a:pPr>
            <a:r>
              <a:rPr lang="zh-CN" altLang="en-US" sz="2000" dirty="0"/>
              <a:t>江门清洗评审，液氮招标预备会等</a:t>
            </a:r>
            <a:endParaRPr lang="en-US" altLang="zh-CN" sz="2000" dirty="0"/>
          </a:p>
        </p:txBody>
      </p:sp>
      <p:sp>
        <p:nvSpPr>
          <p:cNvPr id="4" name="文本框 3"/>
          <p:cNvSpPr txBox="1"/>
          <p:nvPr/>
        </p:nvSpPr>
        <p:spPr>
          <a:xfrm>
            <a:off x="2180846" y="3038183"/>
            <a:ext cx="6959829" cy="1969770"/>
          </a:xfrm>
          <a:prstGeom prst="rect">
            <a:avLst/>
          </a:prstGeom>
          <a:noFill/>
        </p:spPr>
        <p:txBody>
          <a:bodyPr wrap="square" rtlCol="0">
            <a:spAutoFit/>
          </a:bodyPr>
          <a:lstStyle/>
          <a:p>
            <a:r>
              <a:rPr lang="zh-CN" altLang="en-US" sz="3200" dirty="0"/>
              <a:t>                下一年度工作计划</a:t>
            </a:r>
            <a:endParaRPr lang="en-US" altLang="zh-CN" sz="3200" dirty="0"/>
          </a:p>
          <a:p>
            <a:pPr marL="342900" indent="-342900">
              <a:buAutoNum type="arabicPeriod"/>
            </a:pPr>
            <a:r>
              <a:rPr lang="zh-CN" altLang="en-US" dirty="0">
                <a:solidFill>
                  <a:srgbClr val="FF0000"/>
                </a:solidFill>
              </a:rPr>
              <a:t>江门最后收尾安装；</a:t>
            </a:r>
            <a:endParaRPr lang="en-US" altLang="zh-CN" dirty="0">
              <a:solidFill>
                <a:srgbClr val="FF0000"/>
              </a:solidFill>
            </a:endParaRPr>
          </a:p>
          <a:p>
            <a:pPr marL="342900" indent="-342900">
              <a:buFontTx/>
              <a:buAutoNum type="arabicPeriod"/>
            </a:pPr>
            <a:r>
              <a:rPr lang="zh-CN" altLang="en-US" dirty="0">
                <a:solidFill>
                  <a:srgbClr val="FF0000"/>
                </a:solidFill>
              </a:rPr>
              <a:t>即将到来的江门实验罐装，首先就是两个月的水罐装，现在基本准备就绪；第一个值班的已经在工作。</a:t>
            </a:r>
            <a:endParaRPr lang="en-US" altLang="zh-CN" dirty="0">
              <a:solidFill>
                <a:srgbClr val="FF0000"/>
              </a:solidFill>
            </a:endParaRPr>
          </a:p>
          <a:p>
            <a:pPr marL="342900" indent="-342900">
              <a:buAutoNum type="arabicPeriod"/>
            </a:pPr>
            <a:endParaRPr lang="en-US" altLang="zh-CN" dirty="0"/>
          </a:p>
          <a:p>
            <a:pPr marL="342900" indent="-342900">
              <a:buAutoNum type="arabicPeriod"/>
            </a:pPr>
            <a:r>
              <a:rPr lang="zh-CN" altLang="en-US" dirty="0"/>
              <a:t>个人基金，相干散射物理研究及新型极低噪声照相机应用实验。</a:t>
            </a:r>
            <a:endParaRPr lang="en-US" altLang="zh-CN" dirty="0"/>
          </a:p>
        </p:txBody>
      </p:sp>
      <p:sp>
        <p:nvSpPr>
          <p:cNvPr id="5" name="文本框 4"/>
          <p:cNvSpPr txBox="1"/>
          <p:nvPr/>
        </p:nvSpPr>
        <p:spPr>
          <a:xfrm>
            <a:off x="2495600" y="4869161"/>
            <a:ext cx="6552728" cy="584775"/>
          </a:xfrm>
          <a:prstGeom prst="rect">
            <a:avLst/>
          </a:prstGeom>
          <a:noFill/>
        </p:spPr>
        <p:txBody>
          <a:bodyPr wrap="square" rtlCol="0">
            <a:spAutoFit/>
          </a:bodyPr>
          <a:lstStyle/>
          <a:p>
            <a:r>
              <a:rPr lang="zh-CN" altLang="en-US" sz="3200" dirty="0"/>
              <a:t>             </a:t>
            </a:r>
            <a:endParaRPr lang="en-US" altLang="zh-CN" dirty="0"/>
          </a:p>
        </p:txBody>
      </p:sp>
    </p:spTree>
    <p:extLst>
      <p:ext uri="{BB962C8B-B14F-4D97-AF65-F5344CB8AC3E}">
        <p14:creationId xmlns:p14="http://schemas.microsoft.com/office/powerpoint/2010/main" val="1974798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5880" y="2564904"/>
            <a:ext cx="4752528" cy="1569660"/>
          </a:xfrm>
          <a:prstGeom prst="rect">
            <a:avLst/>
          </a:prstGeom>
          <a:noFill/>
        </p:spPr>
        <p:txBody>
          <a:bodyPr wrap="square" rtlCol="0">
            <a:spAutoFit/>
          </a:bodyPr>
          <a:lstStyle/>
          <a:p>
            <a:r>
              <a:rPr lang="zh-CN" altLang="en-US" sz="9600" dirty="0"/>
              <a:t>谢谢</a:t>
            </a:r>
          </a:p>
        </p:txBody>
      </p:sp>
    </p:spTree>
    <p:extLst>
      <p:ext uri="{BB962C8B-B14F-4D97-AF65-F5344CB8AC3E}">
        <p14:creationId xmlns:p14="http://schemas.microsoft.com/office/powerpoint/2010/main" val="20610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7EDE8E12-EC37-4891-BC8C-9FCF56EA3A9C}" type="slidenum">
              <a:rPr lang="zh-CN" altLang="en-US" smtClean="0"/>
              <a:t>2</a:t>
            </a:fld>
            <a:endParaRPr lang="zh-CN" altLang="en-US"/>
          </a:p>
        </p:txBody>
      </p:sp>
      <p:sp>
        <p:nvSpPr>
          <p:cNvPr id="9" name="矩形 8"/>
          <p:cNvSpPr/>
          <p:nvPr/>
        </p:nvSpPr>
        <p:spPr>
          <a:xfrm>
            <a:off x="1184365" y="896251"/>
            <a:ext cx="9962605" cy="4721292"/>
          </a:xfrm>
          <a:prstGeom prst="rect">
            <a:avLst/>
          </a:prstGeom>
        </p:spPr>
        <p:txBody>
          <a:bodyPr wrap="square">
            <a:spAutoFit/>
          </a:bodyPr>
          <a:lstStyle/>
          <a:p>
            <a:pPr lvl="0">
              <a:spcBef>
                <a:spcPct val="20000"/>
              </a:spcBef>
              <a:buClr>
                <a:srgbClr val="477AB1"/>
              </a:buClr>
              <a:buSzPct val="50000"/>
            </a:pPr>
            <a:r>
              <a:rPr lang="zh-CN" altLang="en-US" sz="3200" b="1" dirty="0">
                <a:solidFill>
                  <a:prstClr val="black"/>
                </a:solidFill>
                <a:latin typeface="Cambria"/>
                <a:ea typeface="华文楷体" panose="02010600040101010101" pitchFamily="2" charset="-122"/>
              </a:rPr>
              <a:t>一 、岗位职责：</a:t>
            </a:r>
            <a:endParaRPr lang="en-US" altLang="zh-CN" sz="3200" b="1" dirty="0">
              <a:solidFill>
                <a:prstClr val="black"/>
              </a:solidFill>
              <a:latin typeface="Cambria"/>
              <a:ea typeface="华文楷体" panose="02010600040101010101" pitchFamily="2" charset="-122"/>
            </a:endParaRPr>
          </a:p>
          <a:p>
            <a:pPr lvl="0">
              <a:spcBef>
                <a:spcPct val="20000"/>
              </a:spcBef>
              <a:buClr>
                <a:srgbClr val="477AB1"/>
              </a:buClr>
              <a:buSzPct val="50000"/>
            </a:pPr>
            <a:r>
              <a:rPr lang="en-US" altLang="zh-CN" sz="3200" b="1" dirty="0">
                <a:solidFill>
                  <a:prstClr val="black"/>
                </a:solidFill>
                <a:latin typeface="Cambria"/>
                <a:ea typeface="华文楷体" panose="02010600040101010101" pitchFamily="2" charset="-122"/>
              </a:rPr>
              <a:t>         </a:t>
            </a:r>
            <a:r>
              <a:rPr lang="zh-CN" altLang="en-US" sz="3200" b="1" dirty="0">
                <a:solidFill>
                  <a:srgbClr val="FF0000"/>
                </a:solidFill>
                <a:latin typeface="Cambria"/>
                <a:ea typeface="华文楷体" panose="02010600040101010101" pitchFamily="2" charset="-122"/>
              </a:rPr>
              <a:t>负责江门中微子实验水系统</a:t>
            </a:r>
            <a:endParaRPr lang="en-US" altLang="zh-CN" sz="3200" b="1" dirty="0">
              <a:solidFill>
                <a:prstClr val="black"/>
              </a:solidFill>
              <a:latin typeface="Cambria"/>
              <a:ea typeface="华文楷体" panose="02010600040101010101" pitchFamily="2" charset="-122"/>
            </a:endParaRPr>
          </a:p>
          <a:p>
            <a:pPr lvl="0">
              <a:spcBef>
                <a:spcPct val="20000"/>
              </a:spcBef>
              <a:buClr>
                <a:srgbClr val="477AB1"/>
              </a:buClr>
              <a:buSzPct val="50000"/>
            </a:pPr>
            <a:r>
              <a:rPr lang="en-US" altLang="zh-CN" sz="3200" b="1" dirty="0">
                <a:solidFill>
                  <a:prstClr val="black"/>
                </a:solidFill>
                <a:latin typeface="Cambria"/>
                <a:ea typeface="华文楷体" panose="02010600040101010101" pitchFamily="2" charset="-122"/>
              </a:rPr>
              <a:t>          </a:t>
            </a:r>
            <a:r>
              <a:rPr lang="zh-CN" altLang="en-US" sz="3200" b="1" dirty="0">
                <a:solidFill>
                  <a:prstClr val="black"/>
                </a:solidFill>
                <a:latin typeface="Cambria"/>
                <a:ea typeface="华文楷体" panose="02010600040101010101" pitchFamily="2" charset="-122"/>
              </a:rPr>
              <a:t>个人基金任务</a:t>
            </a:r>
            <a:endParaRPr lang="en-US" altLang="zh-CN" sz="3200" b="1" dirty="0">
              <a:solidFill>
                <a:prstClr val="black"/>
              </a:solidFill>
              <a:latin typeface="Cambria"/>
              <a:ea typeface="华文楷体" panose="02010600040101010101" pitchFamily="2" charset="-122"/>
            </a:endParaRPr>
          </a:p>
          <a:p>
            <a:pPr lvl="0">
              <a:spcBef>
                <a:spcPct val="20000"/>
              </a:spcBef>
              <a:buClr>
                <a:srgbClr val="477AB1"/>
              </a:buClr>
              <a:buSzPct val="50000"/>
            </a:pPr>
            <a:r>
              <a:rPr lang="zh-CN" altLang="en-US" sz="3200" b="1" dirty="0">
                <a:solidFill>
                  <a:prstClr val="black"/>
                </a:solidFill>
                <a:latin typeface="Cambria"/>
                <a:ea typeface="华文楷体" panose="02010600040101010101" pitchFamily="2" charset="-122"/>
              </a:rPr>
              <a:t>二、本年度工作情况</a:t>
            </a:r>
            <a:endParaRPr lang="en-US" altLang="zh-CN" sz="3200" b="1" dirty="0">
              <a:solidFill>
                <a:prstClr val="black"/>
              </a:solidFill>
              <a:latin typeface="Cambria"/>
              <a:ea typeface="华文楷体" panose="02010600040101010101" pitchFamily="2" charset="-122"/>
            </a:endParaRPr>
          </a:p>
          <a:p>
            <a:pPr lvl="0">
              <a:spcBef>
                <a:spcPct val="20000"/>
              </a:spcBef>
              <a:buClr>
                <a:srgbClr val="477AB1"/>
              </a:buClr>
              <a:buSzPct val="50000"/>
            </a:pPr>
            <a:r>
              <a:rPr lang="zh-CN" altLang="en-US" sz="3200" b="1" dirty="0">
                <a:solidFill>
                  <a:prstClr val="black"/>
                </a:solidFill>
                <a:latin typeface="Cambria"/>
                <a:ea typeface="华文楷体" panose="02010600040101010101" pitchFamily="2" charset="-122"/>
              </a:rPr>
              <a:t>         过去</a:t>
            </a:r>
            <a:r>
              <a:rPr lang="en-US" altLang="zh-CN" sz="3200" b="1" dirty="0">
                <a:solidFill>
                  <a:prstClr val="black"/>
                </a:solidFill>
                <a:latin typeface="Cambria"/>
                <a:ea typeface="华文楷体" panose="02010600040101010101" pitchFamily="2" charset="-122"/>
              </a:rPr>
              <a:t>1</a:t>
            </a:r>
            <a:r>
              <a:rPr lang="zh-CN" altLang="en-US" sz="3200" b="1" dirty="0">
                <a:solidFill>
                  <a:prstClr val="black"/>
                </a:solidFill>
                <a:latin typeface="Cambria"/>
                <a:ea typeface="华文楷体" panose="02010600040101010101" pitchFamily="2" charset="-122"/>
              </a:rPr>
              <a:t>年江门水系统相关工作有以下几方面：</a:t>
            </a:r>
            <a:endParaRPr lang="en-US" altLang="zh-CN" sz="3200" b="1" dirty="0">
              <a:solidFill>
                <a:prstClr val="black"/>
              </a:solidFill>
              <a:latin typeface="Cambria"/>
              <a:ea typeface="华文楷体" panose="02010600040101010101" pitchFamily="2" charset="-122"/>
            </a:endParaRPr>
          </a:p>
          <a:p>
            <a:pPr lvl="0">
              <a:spcBef>
                <a:spcPct val="20000"/>
              </a:spcBef>
              <a:buClr>
                <a:srgbClr val="477AB1"/>
              </a:buClr>
              <a:buSzPct val="50000"/>
            </a:pPr>
            <a:r>
              <a:rPr lang="en-US" altLang="zh-CN" sz="3200" b="1" dirty="0">
                <a:solidFill>
                  <a:prstClr val="black"/>
                </a:solidFill>
                <a:latin typeface="Cambria"/>
                <a:ea typeface="华文楷体" panose="02010600040101010101" pitchFamily="2" charset="-122"/>
              </a:rPr>
              <a:t>         1. </a:t>
            </a:r>
            <a:r>
              <a:rPr lang="zh-CN" altLang="en-US" sz="3200" b="1" dirty="0">
                <a:latin typeface="Cambria"/>
                <a:ea typeface="华文楷体" panose="02010600040101010101" pitchFamily="2" charset="-122"/>
              </a:rPr>
              <a:t>江门</a:t>
            </a:r>
            <a:r>
              <a:rPr lang="en-US" altLang="zh-CN" sz="3200" b="1" dirty="0">
                <a:latin typeface="Cambria"/>
                <a:ea typeface="华文楷体" panose="02010600040101010101" pitchFamily="2" charset="-122"/>
              </a:rPr>
              <a:t>100</a:t>
            </a:r>
            <a:r>
              <a:rPr lang="zh-CN" altLang="en-US" sz="3200" b="1" dirty="0">
                <a:latin typeface="Cambria"/>
                <a:ea typeface="华文楷体" panose="02010600040101010101" pitchFamily="2" charset="-122"/>
              </a:rPr>
              <a:t>吨水系统安装</a:t>
            </a:r>
            <a:endParaRPr lang="en-US" altLang="zh-CN" sz="3200" b="1" dirty="0">
              <a:latin typeface="Cambria"/>
              <a:ea typeface="华文楷体" panose="02010600040101010101" pitchFamily="2" charset="-122"/>
            </a:endParaRPr>
          </a:p>
          <a:p>
            <a:pPr lvl="0">
              <a:spcBef>
                <a:spcPct val="20000"/>
              </a:spcBef>
              <a:buClr>
                <a:srgbClr val="477AB1"/>
              </a:buClr>
              <a:buSzPct val="50000"/>
            </a:pPr>
            <a:r>
              <a:rPr lang="en-US" altLang="zh-CN" sz="3200" b="1" dirty="0">
                <a:solidFill>
                  <a:prstClr val="black"/>
                </a:solidFill>
                <a:latin typeface="Cambria"/>
                <a:ea typeface="华文楷体" panose="02010600040101010101" pitchFamily="2" charset="-122"/>
              </a:rPr>
              <a:t>         2. </a:t>
            </a:r>
            <a:r>
              <a:rPr lang="zh-CN" altLang="en-US" sz="3200" b="1" dirty="0">
                <a:solidFill>
                  <a:prstClr val="black"/>
                </a:solidFill>
                <a:latin typeface="Cambria"/>
                <a:ea typeface="华文楷体" panose="02010600040101010101" pitchFamily="2" charset="-122"/>
              </a:rPr>
              <a:t>调试，运行，作用。</a:t>
            </a:r>
            <a:endParaRPr lang="en-US" altLang="zh-CN" sz="3200" b="1" dirty="0">
              <a:solidFill>
                <a:srgbClr val="FF0000"/>
              </a:solidFill>
              <a:latin typeface="Cambria"/>
              <a:ea typeface="华文楷体" panose="02010600040101010101" pitchFamily="2" charset="-122"/>
            </a:endParaRPr>
          </a:p>
          <a:p>
            <a:pPr lvl="0">
              <a:spcBef>
                <a:spcPct val="20000"/>
              </a:spcBef>
              <a:buClr>
                <a:srgbClr val="477AB1"/>
              </a:buClr>
              <a:buSzPct val="50000"/>
            </a:pPr>
            <a:r>
              <a:rPr lang="en-US" altLang="zh-CN" sz="3200" b="1" dirty="0">
                <a:solidFill>
                  <a:prstClr val="black"/>
                </a:solidFill>
                <a:latin typeface="Cambria"/>
                <a:ea typeface="华文楷体" panose="02010600040101010101" pitchFamily="2" charset="-122"/>
              </a:rPr>
              <a:t>         </a:t>
            </a:r>
          </a:p>
        </p:txBody>
      </p:sp>
    </p:spTree>
    <p:extLst>
      <p:ext uri="{BB962C8B-B14F-4D97-AF65-F5344CB8AC3E}">
        <p14:creationId xmlns:p14="http://schemas.microsoft.com/office/powerpoint/2010/main" val="17508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61EFA15-50E5-43AA-AB97-61F36A41352E}"/>
              </a:ext>
            </a:extLst>
          </p:cNvPr>
          <p:cNvPicPr>
            <a:picLocks noChangeAspect="1"/>
          </p:cNvPicPr>
          <p:nvPr/>
        </p:nvPicPr>
        <p:blipFill>
          <a:blip r:embed="rId2"/>
          <a:stretch>
            <a:fillRect/>
          </a:stretch>
        </p:blipFill>
        <p:spPr>
          <a:xfrm>
            <a:off x="864973" y="694268"/>
            <a:ext cx="5664896" cy="3136531"/>
          </a:xfrm>
          <a:prstGeom prst="rect">
            <a:avLst/>
          </a:prstGeom>
        </p:spPr>
      </p:pic>
      <p:sp>
        <p:nvSpPr>
          <p:cNvPr id="2" name="标题 1"/>
          <p:cNvSpPr>
            <a:spLocks noGrp="1"/>
          </p:cNvSpPr>
          <p:nvPr>
            <p:ph type="title"/>
          </p:nvPr>
        </p:nvSpPr>
        <p:spPr>
          <a:xfrm>
            <a:off x="1981200" y="274638"/>
            <a:ext cx="8229600" cy="634082"/>
          </a:xfrm>
        </p:spPr>
        <p:txBody>
          <a:bodyPr>
            <a:normAutofit fontScale="90000"/>
          </a:bodyPr>
          <a:lstStyle/>
          <a:p>
            <a:r>
              <a:rPr lang="zh-CN" altLang="en-US" dirty="0"/>
              <a:t>水系统概述</a:t>
            </a:r>
          </a:p>
        </p:txBody>
      </p:sp>
      <mc:AlternateContent xmlns:mc="http://schemas.openxmlformats.org/markup-compatibility/2006">
        <mc:Choice xmlns:a14="http://schemas.microsoft.com/office/drawing/2010/main" Requires="a14">
          <p:sp>
            <p:nvSpPr>
              <p:cNvPr id="3" name="TextBox 2"/>
              <p:cNvSpPr txBox="1"/>
              <p:nvPr/>
            </p:nvSpPr>
            <p:spPr>
              <a:xfrm>
                <a:off x="864973" y="3998039"/>
                <a:ext cx="9837147" cy="2308324"/>
              </a:xfrm>
              <a:prstGeom prst="rect">
                <a:avLst/>
              </a:prstGeom>
              <a:noFill/>
            </p:spPr>
            <p:txBody>
              <a:bodyPr wrap="square" rtlCol="0">
                <a:spAutoFit/>
              </a:bodyPr>
              <a:lstStyle/>
              <a:p>
                <a:r>
                  <a:rPr lang="zh-CN" altLang="en-US" dirty="0"/>
                  <a:t>共需要超纯水：</a:t>
                </a:r>
                <a:r>
                  <a:rPr lang="en-US" altLang="zh-CN" dirty="0"/>
                  <a:t>Veto </a:t>
                </a:r>
                <a:r>
                  <a:rPr lang="zh-CN" altLang="en-US" dirty="0"/>
                  <a:t>系统（</a:t>
                </a:r>
                <a:r>
                  <a:rPr lang="en-US" altLang="zh-CN" dirty="0"/>
                  <a:t>40000</a:t>
                </a:r>
                <a:r>
                  <a:rPr lang="zh-CN" altLang="en-US" dirty="0"/>
                  <a:t>吨）</a:t>
                </a:r>
                <a:r>
                  <a:rPr lang="en-US" altLang="zh-CN" dirty="0"/>
                  <a:t>+CD</a:t>
                </a:r>
                <a:r>
                  <a:rPr lang="zh-CN" altLang="en-US" dirty="0"/>
                  <a:t>内（</a:t>
                </a:r>
                <a:r>
                  <a:rPr lang="en-US" altLang="zh-CN" dirty="0"/>
                  <a:t>20000</a:t>
                </a:r>
                <a:r>
                  <a:rPr lang="zh-CN" altLang="en-US" dirty="0"/>
                  <a:t>吨）</a:t>
                </a:r>
                <a:endParaRPr lang="en-US" altLang="zh-CN" dirty="0"/>
              </a:p>
              <a:p>
                <a:r>
                  <a:rPr lang="zh-CN" altLang="en-US" dirty="0"/>
                  <a:t>并且运行期间保持</a:t>
                </a:r>
                <a:r>
                  <a:rPr lang="en-US" altLang="zh-CN" dirty="0"/>
                  <a:t>Veto</a:t>
                </a:r>
                <a:r>
                  <a:rPr lang="zh-CN" altLang="en-US" dirty="0"/>
                  <a:t>系统</a:t>
                </a:r>
                <a:r>
                  <a:rPr lang="en-US" altLang="zh-CN" dirty="0"/>
                  <a:t>40000</a:t>
                </a:r>
                <a:r>
                  <a:rPr lang="zh-CN" altLang="en-US" dirty="0"/>
                  <a:t>吨超纯水水质性能稳定</a:t>
                </a:r>
                <a:endParaRPr lang="en-US" altLang="zh-CN" dirty="0"/>
              </a:p>
              <a:p>
                <a:r>
                  <a:rPr lang="zh-CN" altLang="en-US" dirty="0"/>
                  <a:t>三个任务：</a:t>
                </a:r>
                <a:endParaRPr lang="en-US" altLang="zh-CN" dirty="0"/>
              </a:p>
              <a:p>
                <a:pPr marL="342900" indent="-342900">
                  <a:buFont typeface="+mj-lt"/>
                  <a:buAutoNum type="arabicPeriod"/>
                </a:pPr>
                <a:r>
                  <a:rPr lang="en-US" altLang="zh-CN" dirty="0">
                    <a:solidFill>
                      <a:schemeClr val="accent1">
                        <a:lumMod val="75000"/>
                      </a:schemeClr>
                    </a:solidFill>
                  </a:rPr>
                  <a:t>       </a:t>
                </a:r>
                <a:r>
                  <a:rPr lang="zh-CN" altLang="en-US" dirty="0">
                    <a:solidFill>
                      <a:schemeClr val="accent1">
                        <a:lumMod val="75000"/>
                      </a:schemeClr>
                    </a:solidFill>
                  </a:rPr>
                  <a:t>设计一套</a:t>
                </a:r>
                <a:r>
                  <a:rPr lang="en-US" altLang="zh-CN" dirty="0">
                    <a:solidFill>
                      <a:schemeClr val="accent1">
                        <a:lumMod val="75000"/>
                      </a:schemeClr>
                    </a:solidFill>
                  </a:rPr>
                  <a:t>EW2</a:t>
                </a:r>
                <a:r>
                  <a:rPr lang="zh-CN" altLang="en-US" dirty="0">
                    <a:solidFill>
                      <a:schemeClr val="accent1">
                        <a:lumMod val="75000"/>
                      </a:schemeClr>
                    </a:solidFill>
                  </a:rPr>
                  <a:t>标准的</a:t>
                </a:r>
                <a:r>
                  <a:rPr lang="en-US" altLang="zh-CN" dirty="0">
                    <a:solidFill>
                      <a:schemeClr val="accent1">
                        <a:lumMod val="75000"/>
                      </a:schemeClr>
                    </a:solidFill>
                  </a:rPr>
                  <a:t>100t/h</a:t>
                </a:r>
                <a:r>
                  <a:rPr lang="zh-CN" altLang="en-US" dirty="0">
                    <a:solidFill>
                      <a:schemeClr val="accent1">
                        <a:lumMod val="75000"/>
                      </a:schemeClr>
                    </a:solidFill>
                  </a:rPr>
                  <a:t>的超纯水生产系统</a:t>
                </a:r>
                <a:r>
                  <a:rPr lang="en-US" altLang="zh-CN" dirty="0">
                    <a:solidFill>
                      <a:schemeClr val="accent1">
                        <a:lumMod val="75000"/>
                      </a:schemeClr>
                    </a:solidFill>
                  </a:rPr>
                  <a:t>+100t/h</a:t>
                </a:r>
                <a:r>
                  <a:rPr lang="zh-CN" altLang="en-US" dirty="0">
                    <a:solidFill>
                      <a:schemeClr val="accent1">
                        <a:lumMod val="75000"/>
                      </a:schemeClr>
                    </a:solidFill>
                  </a:rPr>
                  <a:t>的净化循环系统</a:t>
                </a:r>
                <a:endParaRPr lang="en-US" altLang="zh-CN" dirty="0">
                  <a:solidFill>
                    <a:schemeClr val="accent1">
                      <a:lumMod val="75000"/>
                    </a:schemeClr>
                  </a:solidFill>
                </a:endParaRPr>
              </a:p>
              <a:p>
                <a:pPr marL="342900" indent="-342900">
                  <a:buFont typeface="+mj-lt"/>
                  <a:buAutoNum type="arabicPeriod"/>
                </a:pPr>
                <a:r>
                  <a:rPr lang="en-US" altLang="zh-CN" dirty="0">
                    <a:solidFill>
                      <a:schemeClr val="accent1">
                        <a:lumMod val="75000"/>
                      </a:schemeClr>
                    </a:solidFill>
                  </a:rPr>
                  <a:t>       </a:t>
                </a:r>
                <a:r>
                  <a:rPr lang="zh-CN" altLang="en-US" dirty="0">
                    <a:solidFill>
                      <a:schemeClr val="accent1">
                        <a:lumMod val="75000"/>
                      </a:schemeClr>
                    </a:solidFill>
                  </a:rPr>
                  <a:t>水中氡含量低于</a:t>
                </a:r>
                <a:r>
                  <a:rPr lang="en-US" altLang="zh-CN" dirty="0">
                    <a:solidFill>
                      <a:schemeClr val="accent1">
                        <a:lumMod val="75000"/>
                      </a:schemeClr>
                    </a:solidFill>
                  </a:rPr>
                  <a:t>~100Bq/m3</a:t>
                </a:r>
                <a:r>
                  <a:rPr lang="zh-CN" altLang="en-US" dirty="0">
                    <a:solidFill>
                      <a:schemeClr val="accent1">
                        <a:lumMod val="75000"/>
                      </a:schemeClr>
                    </a:solidFill>
                  </a:rPr>
                  <a:t>，</a:t>
                </a:r>
                <a:endParaRPr lang="en-US" altLang="zh-CN" b="1" dirty="0">
                  <a:solidFill>
                    <a:schemeClr val="accent1">
                      <a:lumMod val="75000"/>
                    </a:schemeClr>
                  </a:solidFill>
                </a:endParaRPr>
              </a:p>
              <a:p>
                <a:pPr marL="342900" indent="-342900">
                  <a:buFont typeface="+mj-lt"/>
                  <a:buAutoNum type="arabicPeriod"/>
                </a:pPr>
                <a:r>
                  <a:rPr lang="en-US" altLang="zh-CN" dirty="0">
                    <a:solidFill>
                      <a:schemeClr val="accent1">
                        <a:lumMod val="75000"/>
                      </a:schemeClr>
                    </a:solidFill>
                  </a:rPr>
                  <a:t>       </a:t>
                </a:r>
                <a:r>
                  <a:rPr lang="zh-CN" altLang="en-US" dirty="0">
                    <a:solidFill>
                      <a:schemeClr val="accent1">
                        <a:lumMod val="75000"/>
                      </a:schemeClr>
                    </a:solidFill>
                  </a:rPr>
                  <a:t>通过水循环控制有机玻璃球温度</a:t>
                </a:r>
                <a:r>
                  <a:rPr lang="en-US" altLang="zh-CN" dirty="0">
                    <a:solidFill>
                      <a:schemeClr val="accent1">
                        <a:lumMod val="75000"/>
                      </a:schemeClr>
                    </a:solidFill>
                  </a:rPr>
                  <a:t>21</a:t>
                </a:r>
                <a14:m>
                  <m:oMath xmlns:m="http://schemas.openxmlformats.org/officeDocument/2006/math">
                    <m:r>
                      <a:rPr lang="en-US" altLang="zh-CN" i="1">
                        <a:solidFill>
                          <a:schemeClr val="accent1">
                            <a:lumMod val="75000"/>
                          </a:schemeClr>
                        </a:solidFill>
                        <a:latin typeface="Cambria Math" panose="02040503050406030204" pitchFamily="18" charset="0"/>
                        <a:ea typeface="Cambria Math" panose="02040503050406030204" pitchFamily="18" charset="0"/>
                      </a:rPr>
                      <m:t>±</m:t>
                    </m:r>
                  </m:oMath>
                </a14:m>
                <a:r>
                  <a:rPr lang="en-US" altLang="zh-CN" dirty="0">
                    <a:solidFill>
                      <a:schemeClr val="accent1">
                        <a:lumMod val="75000"/>
                      </a:schemeClr>
                    </a:solidFill>
                  </a:rPr>
                  <a:t>1</a:t>
                </a:r>
                <a:r>
                  <a:rPr lang="zh-CN" altLang="en-US" dirty="0">
                    <a:solidFill>
                      <a:schemeClr val="accent1">
                        <a:lumMod val="75000"/>
                      </a:schemeClr>
                    </a:solidFill>
                  </a:rPr>
                  <a:t>度；</a:t>
                </a:r>
                <a:endParaRPr lang="en-US" altLang="zh-CN" dirty="0">
                  <a:solidFill>
                    <a:schemeClr val="accent1">
                      <a:lumMod val="75000"/>
                    </a:schemeClr>
                  </a:solidFill>
                </a:endParaRPr>
              </a:p>
              <a:p>
                <a:pPr marL="285750" indent="-285750">
                  <a:buFont typeface="Wingdings" panose="05000000000000000000" pitchFamily="2" charset="2"/>
                  <a:buChar char="Ø"/>
                </a:pPr>
                <a:r>
                  <a:rPr lang="zh-CN" altLang="en-US" dirty="0">
                    <a:solidFill>
                      <a:schemeClr val="accent1">
                        <a:lumMod val="75000"/>
                      </a:schemeClr>
                    </a:solidFill>
                  </a:rPr>
                  <a:t>当前处于系统运行初期</a:t>
                </a:r>
                <a:endParaRPr lang="en-US" altLang="zh-CN" dirty="0">
                  <a:solidFill>
                    <a:schemeClr val="accent1">
                      <a:lumMod val="75000"/>
                    </a:schemeClr>
                  </a:solidFill>
                </a:endParaRPr>
              </a:p>
              <a:p>
                <a:endParaRPr lang="en-US" altLang="zh-CN" dirty="0">
                  <a:solidFill>
                    <a:srgbClr val="FF0000"/>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864973" y="3998039"/>
                <a:ext cx="9837147" cy="2308324"/>
              </a:xfrm>
              <a:prstGeom prst="rect">
                <a:avLst/>
              </a:prstGeom>
              <a:blipFill>
                <a:blip r:embed="rId3"/>
                <a:stretch>
                  <a:fillRect l="-558" t="-1583"/>
                </a:stretch>
              </a:blipFill>
            </p:spPr>
            <p:txBody>
              <a:bodyPr/>
              <a:lstStyle/>
              <a:p>
                <a:r>
                  <a:rPr lang="zh-CN" altLang="en-US">
                    <a:noFill/>
                  </a:rPr>
                  <a:t> </a:t>
                </a:r>
              </a:p>
            </p:txBody>
          </p:sp>
        </mc:Fallback>
      </mc:AlternateContent>
      <p:pic>
        <p:nvPicPr>
          <p:cNvPr id="11" name="图片 10"/>
          <p:cNvPicPr>
            <a:picLocks noChangeAspect="1"/>
          </p:cNvPicPr>
          <p:nvPr/>
        </p:nvPicPr>
        <p:blipFill>
          <a:blip r:embed="rId4"/>
          <a:stretch>
            <a:fillRect/>
          </a:stretch>
        </p:blipFill>
        <p:spPr>
          <a:xfrm>
            <a:off x="7353230" y="694268"/>
            <a:ext cx="3300308" cy="3243418"/>
          </a:xfrm>
          <a:prstGeom prst="rect">
            <a:avLst/>
          </a:prstGeom>
          <a:effectLst>
            <a:softEdge rad="63500"/>
          </a:effectLst>
        </p:spPr>
      </p:pic>
    </p:spTree>
    <p:extLst>
      <p:ext uri="{BB962C8B-B14F-4D97-AF65-F5344CB8AC3E}">
        <p14:creationId xmlns:p14="http://schemas.microsoft.com/office/powerpoint/2010/main" val="169490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86450"/>
            <a:ext cx="10515600" cy="1325563"/>
          </a:xfrm>
        </p:spPr>
        <p:txBody>
          <a:bodyPr/>
          <a:lstStyle/>
          <a:p>
            <a:r>
              <a:rPr lang="zh-CN" altLang="en-US" dirty="0"/>
              <a:t>设备固定与安装</a:t>
            </a:r>
          </a:p>
        </p:txBody>
      </p:sp>
      <p:sp>
        <p:nvSpPr>
          <p:cNvPr id="3" name="灯片编号占位符 2"/>
          <p:cNvSpPr>
            <a:spLocks noGrp="1"/>
          </p:cNvSpPr>
          <p:nvPr>
            <p:ph type="sldNum" sz="quarter" idx="12"/>
          </p:nvPr>
        </p:nvSpPr>
        <p:spPr/>
        <p:txBody>
          <a:bodyPr/>
          <a:lstStyle/>
          <a:p>
            <a:fld id="{7EDE8E12-EC37-4891-BC8C-9FCF56EA3A9C}" type="slidenum">
              <a:rPr lang="zh-CN" altLang="en-US" smtClean="0"/>
              <a:t>4</a:t>
            </a:fld>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57" y="1129619"/>
            <a:ext cx="2140645" cy="1605484"/>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502" y="1111260"/>
            <a:ext cx="2333384" cy="160548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3886" y="1111260"/>
            <a:ext cx="2420983" cy="162384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303" y="566059"/>
            <a:ext cx="4071741" cy="229035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3312" y="3240900"/>
            <a:ext cx="4697604" cy="3190220"/>
          </a:xfrm>
          <a:prstGeom prst="rect">
            <a:avLst/>
          </a:prstGeom>
        </p:spPr>
      </p:pic>
      <p:sp>
        <p:nvSpPr>
          <p:cNvPr id="11" name="文本框 10"/>
          <p:cNvSpPr txBox="1"/>
          <p:nvPr/>
        </p:nvSpPr>
        <p:spPr>
          <a:xfrm>
            <a:off x="0" y="1388070"/>
            <a:ext cx="397115" cy="646331"/>
          </a:xfrm>
          <a:prstGeom prst="rect">
            <a:avLst/>
          </a:prstGeom>
          <a:noFill/>
        </p:spPr>
        <p:txBody>
          <a:bodyPr wrap="square" rtlCol="0">
            <a:spAutoFit/>
          </a:bodyPr>
          <a:lstStyle/>
          <a:p>
            <a:r>
              <a:rPr lang="zh-CN" altLang="en-US" dirty="0"/>
              <a:t>地上</a:t>
            </a:r>
          </a:p>
        </p:txBody>
      </p:sp>
      <p:sp>
        <p:nvSpPr>
          <p:cNvPr id="12" name="文本框 11"/>
          <p:cNvSpPr txBox="1"/>
          <p:nvPr/>
        </p:nvSpPr>
        <p:spPr>
          <a:xfrm>
            <a:off x="16281" y="3997234"/>
            <a:ext cx="226423" cy="646331"/>
          </a:xfrm>
          <a:prstGeom prst="rect">
            <a:avLst/>
          </a:prstGeom>
          <a:noFill/>
        </p:spPr>
        <p:txBody>
          <a:bodyPr wrap="square" rtlCol="0">
            <a:spAutoFit/>
          </a:bodyPr>
          <a:lstStyle/>
          <a:p>
            <a:r>
              <a:rPr lang="zh-CN" altLang="en-US" dirty="0"/>
              <a:t>地下</a:t>
            </a:r>
          </a:p>
        </p:txBody>
      </p:sp>
      <p:pic>
        <p:nvPicPr>
          <p:cNvPr id="15" name="图片 14">
            <a:extLst>
              <a:ext uri="{FF2B5EF4-FFF2-40B4-BE49-F238E27FC236}">
                <a16:creationId xmlns:a16="http://schemas.microsoft.com/office/drawing/2014/main" id="{AA3D9C56-59C3-4552-9DC3-2DBC58CC82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612" y="3157377"/>
            <a:ext cx="4260749" cy="3194313"/>
          </a:xfrm>
          <a:prstGeom prst="rect">
            <a:avLst/>
          </a:prstGeom>
        </p:spPr>
      </p:pic>
      <p:sp>
        <p:nvSpPr>
          <p:cNvPr id="16" name="文本框 15">
            <a:extLst>
              <a:ext uri="{FF2B5EF4-FFF2-40B4-BE49-F238E27FC236}">
                <a16:creationId xmlns:a16="http://schemas.microsoft.com/office/drawing/2014/main" id="{0482D5F0-BF48-4AAF-9F3D-6F8665B682D1}"/>
              </a:ext>
            </a:extLst>
          </p:cNvPr>
          <p:cNvSpPr txBox="1"/>
          <p:nvPr/>
        </p:nvSpPr>
        <p:spPr>
          <a:xfrm>
            <a:off x="10873946" y="3429000"/>
            <a:ext cx="889686" cy="923330"/>
          </a:xfrm>
          <a:prstGeom prst="rect">
            <a:avLst/>
          </a:prstGeom>
          <a:noFill/>
        </p:spPr>
        <p:txBody>
          <a:bodyPr wrap="square" rtlCol="0">
            <a:spAutoFit/>
          </a:bodyPr>
          <a:lstStyle/>
          <a:p>
            <a:r>
              <a:rPr lang="zh-CN" altLang="en-US" dirty="0"/>
              <a:t>超过</a:t>
            </a:r>
            <a:r>
              <a:rPr lang="en-US" altLang="zh-CN" dirty="0"/>
              <a:t>60</a:t>
            </a:r>
            <a:r>
              <a:rPr lang="zh-CN" altLang="en-US" dirty="0"/>
              <a:t>个设备及附属</a:t>
            </a:r>
          </a:p>
        </p:txBody>
      </p:sp>
    </p:spTree>
    <p:extLst>
      <p:ext uri="{BB962C8B-B14F-4D97-AF65-F5344CB8AC3E}">
        <p14:creationId xmlns:p14="http://schemas.microsoft.com/office/powerpoint/2010/main" val="2579438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C94CC0-55A7-4DB9-9271-A3FC441AD239}"/>
              </a:ext>
            </a:extLst>
          </p:cNvPr>
          <p:cNvSpPr>
            <a:spLocks noGrp="1"/>
          </p:cNvSpPr>
          <p:nvPr>
            <p:ph type="title"/>
          </p:nvPr>
        </p:nvSpPr>
        <p:spPr/>
        <p:txBody>
          <a:bodyPr/>
          <a:lstStyle/>
          <a:p>
            <a:r>
              <a:rPr lang="zh-CN" altLang="en-US" dirty="0"/>
              <a:t>外延管道</a:t>
            </a:r>
          </a:p>
        </p:txBody>
      </p:sp>
      <p:sp>
        <p:nvSpPr>
          <p:cNvPr id="3" name="灯片编号占位符 2">
            <a:extLst>
              <a:ext uri="{FF2B5EF4-FFF2-40B4-BE49-F238E27FC236}">
                <a16:creationId xmlns:a16="http://schemas.microsoft.com/office/drawing/2014/main" id="{ACA200C5-065A-4A97-8118-D988CC84B38D}"/>
              </a:ext>
            </a:extLst>
          </p:cNvPr>
          <p:cNvSpPr>
            <a:spLocks noGrp="1"/>
          </p:cNvSpPr>
          <p:nvPr>
            <p:ph type="sldNum" sz="quarter" idx="12"/>
          </p:nvPr>
        </p:nvSpPr>
        <p:spPr/>
        <p:txBody>
          <a:bodyPr/>
          <a:lstStyle/>
          <a:p>
            <a:fld id="{7EDE8E12-EC37-4891-BC8C-9FCF56EA3A9C}" type="slidenum">
              <a:rPr lang="zh-CN" altLang="en-US" smtClean="0"/>
              <a:t>5</a:t>
            </a:fld>
            <a:endParaRPr lang="zh-CN" altLang="en-US"/>
          </a:p>
        </p:txBody>
      </p:sp>
      <p:pic>
        <p:nvPicPr>
          <p:cNvPr id="5" name="图片 4">
            <a:extLst>
              <a:ext uri="{FF2B5EF4-FFF2-40B4-BE49-F238E27FC236}">
                <a16:creationId xmlns:a16="http://schemas.microsoft.com/office/drawing/2014/main" id="{43D7E401-B2DD-4E07-A58E-46BB17D41B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0549" y="1690688"/>
            <a:ext cx="3271451" cy="4361935"/>
          </a:xfrm>
          <a:prstGeom prst="rect">
            <a:avLst/>
          </a:prstGeom>
        </p:spPr>
      </p:pic>
      <p:pic>
        <p:nvPicPr>
          <p:cNvPr id="7" name="图片 6">
            <a:extLst>
              <a:ext uri="{FF2B5EF4-FFF2-40B4-BE49-F238E27FC236}">
                <a16:creationId xmlns:a16="http://schemas.microsoft.com/office/drawing/2014/main" id="{5D132BBE-CED3-46B4-8243-459939586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9790" y="1690688"/>
            <a:ext cx="3395333" cy="4528880"/>
          </a:xfrm>
          <a:prstGeom prst="rect">
            <a:avLst/>
          </a:prstGeom>
        </p:spPr>
      </p:pic>
      <p:pic>
        <p:nvPicPr>
          <p:cNvPr id="9" name="图片 8">
            <a:extLst>
              <a:ext uri="{FF2B5EF4-FFF2-40B4-BE49-F238E27FC236}">
                <a16:creationId xmlns:a16="http://schemas.microsoft.com/office/drawing/2014/main" id="{28429B6D-FE62-4B43-BAAC-7C9032CE3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366" y="1690688"/>
            <a:ext cx="3395334" cy="4528882"/>
          </a:xfrm>
          <a:prstGeom prst="rect">
            <a:avLst/>
          </a:prstGeom>
        </p:spPr>
      </p:pic>
      <p:sp>
        <p:nvSpPr>
          <p:cNvPr id="10" name="文本框 9">
            <a:extLst>
              <a:ext uri="{FF2B5EF4-FFF2-40B4-BE49-F238E27FC236}">
                <a16:creationId xmlns:a16="http://schemas.microsoft.com/office/drawing/2014/main" id="{9132EC7E-72D6-4F79-9619-B689AB719A5A}"/>
              </a:ext>
            </a:extLst>
          </p:cNvPr>
          <p:cNvSpPr txBox="1"/>
          <p:nvPr/>
        </p:nvSpPr>
        <p:spPr>
          <a:xfrm>
            <a:off x="990366" y="6466703"/>
            <a:ext cx="3120315" cy="369332"/>
          </a:xfrm>
          <a:prstGeom prst="rect">
            <a:avLst/>
          </a:prstGeom>
          <a:noFill/>
        </p:spPr>
        <p:txBody>
          <a:bodyPr wrap="square" rtlCol="0">
            <a:spAutoFit/>
          </a:bodyPr>
          <a:lstStyle/>
          <a:p>
            <a:r>
              <a:rPr lang="zh-CN" altLang="en-US" dirty="0"/>
              <a:t>罐装间管道和其它系统接口</a:t>
            </a:r>
          </a:p>
        </p:txBody>
      </p:sp>
      <p:sp>
        <p:nvSpPr>
          <p:cNvPr id="11" name="文本框 10">
            <a:extLst>
              <a:ext uri="{FF2B5EF4-FFF2-40B4-BE49-F238E27FC236}">
                <a16:creationId xmlns:a16="http://schemas.microsoft.com/office/drawing/2014/main" id="{EBC4F038-FACF-439F-9709-BB11669F0E22}"/>
              </a:ext>
            </a:extLst>
          </p:cNvPr>
          <p:cNvSpPr txBox="1"/>
          <p:nvPr/>
        </p:nvSpPr>
        <p:spPr>
          <a:xfrm>
            <a:off x="5198076" y="6466703"/>
            <a:ext cx="3120315" cy="369332"/>
          </a:xfrm>
          <a:prstGeom prst="rect">
            <a:avLst/>
          </a:prstGeom>
          <a:noFill/>
        </p:spPr>
        <p:txBody>
          <a:bodyPr wrap="square" rtlCol="0">
            <a:spAutoFit/>
          </a:bodyPr>
          <a:lstStyle/>
          <a:p>
            <a:r>
              <a:rPr lang="zh-CN" altLang="en-US" dirty="0"/>
              <a:t>大厅</a:t>
            </a:r>
          </a:p>
        </p:txBody>
      </p:sp>
      <p:sp>
        <p:nvSpPr>
          <p:cNvPr id="12" name="文本框 11">
            <a:extLst>
              <a:ext uri="{FF2B5EF4-FFF2-40B4-BE49-F238E27FC236}">
                <a16:creationId xmlns:a16="http://schemas.microsoft.com/office/drawing/2014/main" id="{7F16E7BF-33D1-4A97-A3AE-43ED95A06872}"/>
              </a:ext>
            </a:extLst>
          </p:cNvPr>
          <p:cNvSpPr txBox="1"/>
          <p:nvPr/>
        </p:nvSpPr>
        <p:spPr>
          <a:xfrm>
            <a:off x="9094573" y="6219568"/>
            <a:ext cx="2430162" cy="369332"/>
          </a:xfrm>
          <a:prstGeom prst="rect">
            <a:avLst/>
          </a:prstGeom>
          <a:noFill/>
        </p:spPr>
        <p:txBody>
          <a:bodyPr wrap="square" rtlCol="0">
            <a:spAutoFit/>
          </a:bodyPr>
          <a:lstStyle/>
          <a:p>
            <a:r>
              <a:rPr lang="zh-CN" altLang="en-US" dirty="0"/>
              <a:t>水池</a:t>
            </a:r>
          </a:p>
        </p:txBody>
      </p:sp>
    </p:spTree>
    <p:extLst>
      <p:ext uri="{BB962C8B-B14F-4D97-AF65-F5344CB8AC3E}">
        <p14:creationId xmlns:p14="http://schemas.microsoft.com/office/powerpoint/2010/main" val="3495720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7625" y="-27431"/>
            <a:ext cx="10515600" cy="1325563"/>
          </a:xfrm>
        </p:spPr>
        <p:txBody>
          <a:bodyPr/>
          <a:lstStyle/>
          <a:p>
            <a:r>
              <a:rPr lang="en-US" altLang="zh-CN" dirty="0"/>
              <a:t>100</a:t>
            </a:r>
            <a:r>
              <a:rPr lang="zh-CN" altLang="en-US" dirty="0"/>
              <a:t>吨</a:t>
            </a:r>
            <a:r>
              <a:rPr lang="en-US" altLang="zh-CN" dirty="0"/>
              <a:t>/</a:t>
            </a:r>
            <a:r>
              <a:rPr lang="zh-CN" altLang="en-US" dirty="0"/>
              <a:t>小时系统调试</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E5349-CC29-463D-B342-611394627961}" type="slidenum">
              <a:rPr kumimoji="0" lang="en-US" altLang="zh-CN" sz="1400" b="0" i="0" u="none" strike="noStrike" kern="1200" cap="none" spc="0" normalizeH="0" baseline="0" noProof="0" smtClean="0">
                <a:ln>
                  <a:noFill/>
                </a:ln>
                <a:solidFill>
                  <a:srgbClr val="000000"/>
                </a:solidFill>
                <a:effectLst/>
                <a:uLnTx/>
                <a:uFillTx/>
                <a:latin typeface="Verdana" panose="020B0604030504040204" pitchFamily="34" charset="0"/>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400" b="0" i="0" u="none" strike="noStrike" kern="1200" cap="none" spc="0" normalizeH="0" baseline="0" noProof="0" dirty="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56" name="文本框 55"/>
          <p:cNvSpPr txBox="1"/>
          <p:nvPr/>
        </p:nvSpPr>
        <p:spPr>
          <a:xfrm>
            <a:off x="1105989" y="1071154"/>
            <a:ext cx="4720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00000"/>
                </a:solidFill>
                <a:latin typeface="Arial" panose="020B0604020202020204"/>
                <a:ea typeface="黑体" panose="02010609060101010101" pitchFamily="49" charset="-122"/>
              </a:rPr>
              <a:t>地面流程</a:t>
            </a:r>
            <a:r>
              <a:rPr kumimoji="0" lang="en-US" altLang="zh-CN" sz="18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a:t>
            </a:r>
            <a:endParaRPr kumimoji="0" lang="zh-CN" altLang="en-US" sz="18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endParaRPr>
          </a:p>
        </p:txBody>
      </p:sp>
      <p:cxnSp>
        <p:nvCxnSpPr>
          <p:cNvPr id="61" name="直接箭头连接符 60"/>
          <p:cNvCxnSpPr/>
          <p:nvPr/>
        </p:nvCxnSpPr>
        <p:spPr>
          <a:xfrm flipV="1">
            <a:off x="10369480" y="2802250"/>
            <a:ext cx="703943" cy="392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273535" y="4912528"/>
            <a:ext cx="5176185" cy="369332"/>
          </a:xfrm>
          <a:prstGeom prst="rect">
            <a:avLst/>
          </a:prstGeom>
          <a:noFill/>
        </p:spPr>
        <p:txBody>
          <a:bodyPr wrap="square" rtlCol="0">
            <a:spAutoFit/>
          </a:bodyPr>
          <a:lstStyle/>
          <a:p>
            <a:r>
              <a:rPr lang="zh-CN" altLang="en-US" dirty="0"/>
              <a:t>一组调试数据显示</a:t>
            </a:r>
          </a:p>
        </p:txBody>
      </p:sp>
      <p:pic>
        <p:nvPicPr>
          <p:cNvPr id="58" name="图片 57">
            <a:extLst>
              <a:ext uri="{FF2B5EF4-FFF2-40B4-BE49-F238E27FC236}">
                <a16:creationId xmlns:a16="http://schemas.microsoft.com/office/drawing/2014/main" id="{A1F6BE5E-DD8D-4B7B-A224-A7939BE69B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39" y="1032581"/>
            <a:ext cx="4720960" cy="3539337"/>
          </a:xfrm>
          <a:prstGeom prst="rect">
            <a:avLst/>
          </a:prstGeom>
        </p:spPr>
      </p:pic>
      <p:pic>
        <p:nvPicPr>
          <p:cNvPr id="65" name="图片 64">
            <a:extLst>
              <a:ext uri="{FF2B5EF4-FFF2-40B4-BE49-F238E27FC236}">
                <a16:creationId xmlns:a16="http://schemas.microsoft.com/office/drawing/2014/main" id="{A9D3E255-D53B-40CF-B765-4FC6A566B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506" y="949236"/>
            <a:ext cx="5228294" cy="3613671"/>
          </a:xfrm>
          <a:prstGeom prst="rect">
            <a:avLst/>
          </a:prstGeom>
        </p:spPr>
      </p:pic>
      <p:pic>
        <p:nvPicPr>
          <p:cNvPr id="68" name="图片 67">
            <a:extLst>
              <a:ext uri="{FF2B5EF4-FFF2-40B4-BE49-F238E27FC236}">
                <a16:creationId xmlns:a16="http://schemas.microsoft.com/office/drawing/2014/main" id="{230B668D-3A19-4AC7-A6A5-57A2FD219B24}"/>
              </a:ext>
            </a:extLst>
          </p:cNvPr>
          <p:cNvPicPr>
            <a:picLocks noChangeAspect="1"/>
          </p:cNvPicPr>
          <p:nvPr/>
        </p:nvPicPr>
        <p:blipFill>
          <a:blip r:embed="rId4"/>
          <a:stretch>
            <a:fillRect/>
          </a:stretch>
        </p:blipFill>
        <p:spPr>
          <a:xfrm>
            <a:off x="9984259" y="42850"/>
            <a:ext cx="2068365" cy="1979461"/>
          </a:xfrm>
          <a:prstGeom prst="rect">
            <a:avLst/>
          </a:prstGeom>
        </p:spPr>
      </p:pic>
      <p:sp>
        <p:nvSpPr>
          <p:cNvPr id="69" name="文本框 68">
            <a:extLst>
              <a:ext uri="{FF2B5EF4-FFF2-40B4-BE49-F238E27FC236}">
                <a16:creationId xmlns:a16="http://schemas.microsoft.com/office/drawing/2014/main" id="{728ADA95-4C6E-4194-A606-6A7F91B961E4}"/>
              </a:ext>
            </a:extLst>
          </p:cNvPr>
          <p:cNvSpPr txBox="1"/>
          <p:nvPr/>
        </p:nvSpPr>
        <p:spPr>
          <a:xfrm>
            <a:off x="4333103" y="5033319"/>
            <a:ext cx="7020697" cy="1477328"/>
          </a:xfrm>
          <a:prstGeom prst="rect">
            <a:avLst/>
          </a:prstGeom>
          <a:noFill/>
        </p:spPr>
        <p:txBody>
          <a:bodyPr wrap="square" rtlCol="0">
            <a:spAutoFit/>
          </a:bodyPr>
          <a:lstStyle/>
          <a:p>
            <a:r>
              <a:rPr lang="zh-CN" altLang="en-US" dirty="0"/>
              <a:t>减压阀调试：</a:t>
            </a:r>
            <a:endParaRPr lang="en-US" altLang="zh-CN" dirty="0"/>
          </a:p>
          <a:p>
            <a:r>
              <a:rPr lang="zh-CN" altLang="en-US" dirty="0"/>
              <a:t>难点：</a:t>
            </a:r>
            <a:r>
              <a:rPr lang="en-US" altLang="zh-CN" dirty="0"/>
              <a:t>1300</a:t>
            </a:r>
            <a:r>
              <a:rPr lang="zh-CN" altLang="en-US" dirty="0"/>
              <a:t>米斜坡，满管</a:t>
            </a:r>
            <a:r>
              <a:rPr lang="en-US" altLang="zh-CN" dirty="0"/>
              <a:t>46</a:t>
            </a:r>
            <a:r>
              <a:rPr lang="zh-CN" altLang="en-US" dirty="0"/>
              <a:t>公斤压力，延迟与冲击力影响很大！经过大量实验，使得减压阀释放流量速率，液位高度，管道残留水量与管道压力一起考虑后，达到平衡，使得水量能满足流量需求，压力满水一半左右，地下水箱基本稳定。</a:t>
            </a:r>
          </a:p>
        </p:txBody>
      </p:sp>
    </p:spTree>
    <p:extLst>
      <p:ext uri="{BB962C8B-B14F-4D97-AF65-F5344CB8AC3E}">
        <p14:creationId xmlns:p14="http://schemas.microsoft.com/office/powerpoint/2010/main" val="234383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47F680-C9C8-441E-8142-0363F4DC3B3C}"/>
              </a:ext>
            </a:extLst>
          </p:cNvPr>
          <p:cNvSpPr>
            <a:spLocks noGrp="1"/>
          </p:cNvSpPr>
          <p:nvPr>
            <p:ph type="title"/>
          </p:nvPr>
        </p:nvSpPr>
        <p:spPr/>
        <p:txBody>
          <a:bodyPr/>
          <a:lstStyle/>
          <a:p>
            <a:r>
              <a:rPr lang="zh-CN" altLang="en-US" dirty="0"/>
              <a:t>系统全自动运行</a:t>
            </a:r>
          </a:p>
        </p:txBody>
      </p:sp>
      <p:sp>
        <p:nvSpPr>
          <p:cNvPr id="3" name="灯片编号占位符 2">
            <a:extLst>
              <a:ext uri="{FF2B5EF4-FFF2-40B4-BE49-F238E27FC236}">
                <a16:creationId xmlns:a16="http://schemas.microsoft.com/office/drawing/2014/main" id="{F72BE964-AE53-4875-9EB5-C857FDFF4C6F}"/>
              </a:ext>
            </a:extLst>
          </p:cNvPr>
          <p:cNvSpPr>
            <a:spLocks noGrp="1"/>
          </p:cNvSpPr>
          <p:nvPr>
            <p:ph type="sldNum" sz="quarter" idx="12"/>
          </p:nvPr>
        </p:nvSpPr>
        <p:spPr/>
        <p:txBody>
          <a:bodyPr/>
          <a:lstStyle/>
          <a:p>
            <a:fld id="{7EDE8E12-EC37-4891-BC8C-9FCF56EA3A9C}" type="slidenum">
              <a:rPr lang="zh-CN" altLang="en-US" smtClean="0"/>
              <a:t>7</a:t>
            </a:fld>
            <a:endParaRPr lang="zh-CN" altLang="en-US"/>
          </a:p>
        </p:txBody>
      </p:sp>
      <p:sp>
        <p:nvSpPr>
          <p:cNvPr id="6" name="文本框 5">
            <a:extLst>
              <a:ext uri="{FF2B5EF4-FFF2-40B4-BE49-F238E27FC236}">
                <a16:creationId xmlns:a16="http://schemas.microsoft.com/office/drawing/2014/main" id="{89D78ADF-CFC3-462E-ADCF-6157C28E8719}"/>
              </a:ext>
            </a:extLst>
          </p:cNvPr>
          <p:cNvSpPr txBox="1"/>
          <p:nvPr/>
        </p:nvSpPr>
        <p:spPr>
          <a:xfrm>
            <a:off x="7537622" y="1849422"/>
            <a:ext cx="4028302" cy="2031325"/>
          </a:xfrm>
          <a:prstGeom prst="rect">
            <a:avLst/>
          </a:prstGeom>
          <a:noFill/>
        </p:spPr>
        <p:txBody>
          <a:bodyPr wrap="square" rtlCol="0">
            <a:spAutoFit/>
          </a:bodyPr>
          <a:lstStyle/>
          <a:p>
            <a:r>
              <a:rPr lang="zh-CN" altLang="en-US" dirty="0"/>
              <a:t>当前已完成整个系统设备的全自动运行。</a:t>
            </a:r>
            <a:endParaRPr lang="en-US" altLang="zh-CN" dirty="0"/>
          </a:p>
          <a:p>
            <a:endParaRPr lang="en-US" altLang="zh-CN" dirty="0"/>
          </a:p>
          <a:p>
            <a:r>
              <a:rPr lang="zh-CN" altLang="en-US" dirty="0"/>
              <a:t>难点：从地上到地下送水，</a:t>
            </a:r>
            <a:r>
              <a:rPr lang="en-US" altLang="zh-CN" dirty="0"/>
              <a:t>1300</a:t>
            </a:r>
            <a:r>
              <a:rPr lang="zh-CN" altLang="en-US" dirty="0"/>
              <a:t>米管道，高差</a:t>
            </a:r>
            <a:r>
              <a:rPr lang="en-US" altLang="zh-CN" dirty="0"/>
              <a:t>460</a:t>
            </a:r>
            <a:r>
              <a:rPr lang="zh-CN" altLang="en-US" dirty="0"/>
              <a:t>米，压力最大</a:t>
            </a:r>
            <a:r>
              <a:rPr lang="en-US" altLang="zh-CN" dirty="0"/>
              <a:t>~50</a:t>
            </a:r>
            <a:r>
              <a:rPr lang="zh-CN" altLang="en-US" dirty="0"/>
              <a:t>公斤，</a:t>
            </a:r>
            <a:endParaRPr lang="en-US" altLang="zh-CN" dirty="0"/>
          </a:p>
          <a:p>
            <a:r>
              <a:rPr lang="zh-CN" altLang="en-US" dirty="0"/>
              <a:t>改为增加压力分段控制，解决了超长延时和水量不确定问题，</a:t>
            </a:r>
          </a:p>
        </p:txBody>
      </p:sp>
      <p:pic>
        <p:nvPicPr>
          <p:cNvPr id="8" name="图片 7">
            <a:extLst>
              <a:ext uri="{FF2B5EF4-FFF2-40B4-BE49-F238E27FC236}">
                <a16:creationId xmlns:a16="http://schemas.microsoft.com/office/drawing/2014/main" id="{6F64A962-77C8-40B4-AE4B-5B6E8299F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613" y="1549039"/>
            <a:ext cx="5685896" cy="4262755"/>
          </a:xfrm>
          <a:prstGeom prst="rect">
            <a:avLst/>
          </a:prstGeom>
        </p:spPr>
      </p:pic>
    </p:spTree>
    <p:extLst>
      <p:ext uri="{BB962C8B-B14F-4D97-AF65-F5344CB8AC3E}">
        <p14:creationId xmlns:p14="http://schemas.microsoft.com/office/powerpoint/2010/main" val="68702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5718649" y="1516065"/>
            <a:ext cx="1537969" cy="647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37901" y="190502"/>
            <a:ext cx="11005457" cy="1325563"/>
          </a:xfrm>
        </p:spPr>
        <p:txBody>
          <a:bodyPr/>
          <a:lstStyle/>
          <a:p>
            <a:r>
              <a:rPr lang="zh-CN" altLang="en-US" dirty="0"/>
              <a:t>地下小系统系统（</a:t>
            </a:r>
            <a:r>
              <a:rPr lang="zh-CN" altLang="en-US" dirty="0">
                <a:solidFill>
                  <a:schemeClr val="accent6"/>
                </a:solidFill>
              </a:rPr>
              <a:t>谢宇广</a:t>
            </a:r>
            <a:r>
              <a:rPr lang="zh-CN" altLang="en-US" dirty="0"/>
              <a:t>，刘金昌）</a:t>
            </a:r>
          </a:p>
        </p:txBody>
      </p:sp>
      <p:grpSp>
        <p:nvGrpSpPr>
          <p:cNvPr id="6" name="组合 5"/>
          <p:cNvGrpSpPr/>
          <p:nvPr/>
        </p:nvGrpSpPr>
        <p:grpSpPr>
          <a:xfrm>
            <a:off x="637901" y="1557927"/>
            <a:ext cx="11086012" cy="728329"/>
            <a:chOff x="435429" y="6065384"/>
            <a:chExt cx="11086012" cy="658707"/>
          </a:xfrm>
        </p:grpSpPr>
        <p:sp>
          <p:nvSpPr>
            <p:cNvPr id="7" name="圆角矩形 6"/>
            <p:cNvSpPr/>
            <p:nvPr/>
          </p:nvSpPr>
          <p:spPr>
            <a:xfrm>
              <a:off x="435429" y="6065384"/>
              <a:ext cx="1445622" cy="58193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48640" y="6139543"/>
              <a:ext cx="1149531" cy="584548"/>
            </a:xfrm>
            <a:prstGeom prst="rect">
              <a:avLst/>
            </a:prstGeom>
            <a:noFill/>
          </p:spPr>
          <p:txBody>
            <a:bodyPr wrap="square" rtlCol="0">
              <a:spAutoFit/>
            </a:bodyPr>
            <a:lstStyle/>
            <a:p>
              <a:r>
                <a:rPr lang="en-US" altLang="zh-CN" dirty="0"/>
                <a:t>LS 4t/h UPW</a:t>
              </a:r>
              <a:endParaRPr lang="zh-CN" altLang="en-US" dirty="0"/>
            </a:p>
          </p:txBody>
        </p:sp>
        <p:sp>
          <p:nvSpPr>
            <p:cNvPr id="9" name="圆角矩形 8"/>
            <p:cNvSpPr/>
            <p:nvPr/>
          </p:nvSpPr>
          <p:spPr>
            <a:xfrm>
              <a:off x="2372923" y="6081259"/>
              <a:ext cx="1541417" cy="566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326037" y="6126514"/>
              <a:ext cx="1588304" cy="584547"/>
            </a:xfrm>
            <a:prstGeom prst="rect">
              <a:avLst/>
            </a:prstGeom>
            <a:noFill/>
          </p:spPr>
          <p:txBody>
            <a:bodyPr wrap="square" rtlCol="0">
              <a:spAutoFit/>
            </a:bodyPr>
            <a:lstStyle/>
            <a:p>
              <a:r>
                <a:rPr lang="en-US" altLang="zh-CN" dirty="0"/>
                <a:t>1300m </a:t>
              </a:r>
              <a:r>
                <a:rPr lang="zh-CN" altLang="en-US" dirty="0"/>
                <a:t>斜井管道及减压阀</a:t>
              </a:r>
            </a:p>
          </p:txBody>
        </p:sp>
        <p:sp>
          <p:nvSpPr>
            <p:cNvPr id="12" name="右箭头 11"/>
            <p:cNvSpPr/>
            <p:nvPr/>
          </p:nvSpPr>
          <p:spPr>
            <a:xfrm>
              <a:off x="1881051" y="6350198"/>
              <a:ext cx="444985" cy="145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4250536" y="6321221"/>
              <a:ext cx="1171862" cy="174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550810" y="6065384"/>
              <a:ext cx="1690066" cy="334027"/>
            </a:xfrm>
            <a:prstGeom prst="rect">
              <a:avLst/>
            </a:prstGeom>
            <a:noFill/>
          </p:spPr>
          <p:txBody>
            <a:bodyPr wrap="square" rtlCol="0">
              <a:spAutoFit/>
            </a:bodyPr>
            <a:lstStyle/>
            <a:p>
              <a:r>
                <a:rPr lang="zh-CN" altLang="en-US" dirty="0"/>
                <a:t>地下净化系统</a:t>
              </a:r>
            </a:p>
          </p:txBody>
        </p:sp>
        <p:sp>
          <p:nvSpPr>
            <p:cNvPr id="16" name="右箭头 15"/>
            <p:cNvSpPr/>
            <p:nvPr/>
          </p:nvSpPr>
          <p:spPr>
            <a:xfrm>
              <a:off x="7170270" y="6335391"/>
              <a:ext cx="609600" cy="1586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0075818" y="6138217"/>
              <a:ext cx="1445623" cy="334027"/>
            </a:xfrm>
            <a:prstGeom prst="rect">
              <a:avLst/>
            </a:prstGeom>
            <a:noFill/>
          </p:spPr>
          <p:txBody>
            <a:bodyPr wrap="square" rtlCol="0">
              <a:spAutoFit/>
            </a:bodyPr>
            <a:lstStyle/>
            <a:p>
              <a:r>
                <a:rPr lang="en-US" altLang="zh-CN" dirty="0"/>
                <a:t> user</a:t>
              </a:r>
              <a:endParaRPr lang="zh-CN" altLang="en-US" dirty="0"/>
            </a:p>
          </p:txBody>
        </p:sp>
      </p:grpSp>
      <p:sp>
        <p:nvSpPr>
          <p:cNvPr id="24" name="圆角矩形 23"/>
          <p:cNvSpPr/>
          <p:nvPr/>
        </p:nvSpPr>
        <p:spPr>
          <a:xfrm>
            <a:off x="7979610" y="1563256"/>
            <a:ext cx="1537969" cy="6470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右箭头 24"/>
          <p:cNvSpPr/>
          <p:nvPr/>
        </p:nvSpPr>
        <p:spPr>
          <a:xfrm>
            <a:off x="9487667" y="1791922"/>
            <a:ext cx="609600" cy="175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098971" y="1742593"/>
            <a:ext cx="1418608" cy="369332"/>
          </a:xfrm>
          <a:prstGeom prst="rect">
            <a:avLst/>
          </a:prstGeom>
          <a:noFill/>
        </p:spPr>
        <p:txBody>
          <a:bodyPr wrap="square" rtlCol="0">
            <a:spAutoFit/>
          </a:bodyPr>
          <a:lstStyle/>
          <a:p>
            <a:r>
              <a:rPr lang="zh-CN" altLang="en-US" dirty="0"/>
              <a:t>预处理系统</a:t>
            </a:r>
          </a:p>
        </p:txBody>
      </p:sp>
      <p:sp>
        <p:nvSpPr>
          <p:cNvPr id="15" name="文本框 14">
            <a:extLst>
              <a:ext uri="{FF2B5EF4-FFF2-40B4-BE49-F238E27FC236}">
                <a16:creationId xmlns:a16="http://schemas.microsoft.com/office/drawing/2014/main" id="{753311F7-F423-410E-8243-69C47E2A4098}"/>
              </a:ext>
            </a:extLst>
          </p:cNvPr>
          <p:cNvSpPr txBox="1"/>
          <p:nvPr/>
        </p:nvSpPr>
        <p:spPr>
          <a:xfrm>
            <a:off x="637901" y="3105665"/>
            <a:ext cx="8489623" cy="523220"/>
          </a:xfrm>
          <a:prstGeom prst="rect">
            <a:avLst/>
          </a:prstGeom>
          <a:noFill/>
        </p:spPr>
        <p:txBody>
          <a:bodyPr wrap="square" rtlCol="0">
            <a:spAutoFit/>
          </a:bodyPr>
          <a:lstStyle/>
          <a:p>
            <a:r>
              <a:rPr lang="zh-CN" altLang="en-US" sz="2800" dirty="0">
                <a:solidFill>
                  <a:srgbClr val="00B0F0"/>
                </a:solidFill>
              </a:rPr>
              <a:t>地下</a:t>
            </a:r>
            <a:r>
              <a:rPr lang="en-US" altLang="zh-CN" sz="2800" dirty="0">
                <a:solidFill>
                  <a:srgbClr val="00B0F0"/>
                </a:solidFill>
              </a:rPr>
              <a:t>100t/h </a:t>
            </a:r>
            <a:r>
              <a:rPr lang="zh-CN" altLang="en-US" sz="2800" dirty="0">
                <a:solidFill>
                  <a:srgbClr val="00B0F0"/>
                </a:solidFill>
              </a:rPr>
              <a:t>系统</a:t>
            </a:r>
          </a:p>
        </p:txBody>
      </p:sp>
      <p:sp>
        <p:nvSpPr>
          <p:cNvPr id="17" name="文本框 16">
            <a:extLst>
              <a:ext uri="{FF2B5EF4-FFF2-40B4-BE49-F238E27FC236}">
                <a16:creationId xmlns:a16="http://schemas.microsoft.com/office/drawing/2014/main" id="{2403ABCD-5F9F-40B6-A886-02B7B1AB2117}"/>
              </a:ext>
            </a:extLst>
          </p:cNvPr>
          <p:cNvSpPr txBox="1"/>
          <p:nvPr/>
        </p:nvSpPr>
        <p:spPr>
          <a:xfrm>
            <a:off x="510746" y="4283676"/>
            <a:ext cx="10610335" cy="923330"/>
          </a:xfrm>
          <a:prstGeom prst="rect">
            <a:avLst/>
          </a:prstGeom>
          <a:noFill/>
        </p:spPr>
        <p:txBody>
          <a:bodyPr wrap="square" rtlCol="0">
            <a:spAutoFit/>
          </a:bodyPr>
          <a:lstStyle/>
          <a:p>
            <a:r>
              <a:rPr lang="zh-CN" altLang="en-US" dirty="0"/>
              <a:t>早期用水量少，通过地下小系统给地下用户用水（</a:t>
            </a:r>
            <a:r>
              <a:rPr lang="en-US" altLang="zh-CN" dirty="0"/>
              <a:t>Osiris, acrylic, </a:t>
            </a:r>
            <a:r>
              <a:rPr lang="en-US" altLang="zh-CN" dirty="0" err="1"/>
              <a:t>upw</a:t>
            </a:r>
            <a:r>
              <a:rPr lang="zh-CN" altLang="en-US" dirty="0"/>
              <a:t>小系统</a:t>
            </a:r>
            <a:r>
              <a:rPr lang="en-US" altLang="zh-CN" dirty="0"/>
              <a:t>……</a:t>
            </a:r>
            <a:r>
              <a:rPr lang="zh-CN" altLang="en-US" dirty="0"/>
              <a:t>）</a:t>
            </a:r>
            <a:endParaRPr lang="en-US" altLang="zh-CN" dirty="0"/>
          </a:p>
          <a:p>
            <a:endParaRPr lang="en-US" altLang="zh-CN" dirty="0"/>
          </a:p>
          <a:p>
            <a:r>
              <a:rPr lang="zh-CN" altLang="en-US" dirty="0"/>
              <a:t>最近两个月开始，地下所有用水都由</a:t>
            </a:r>
            <a:r>
              <a:rPr lang="en-US" altLang="zh-CN" dirty="0"/>
              <a:t>100t/h</a:t>
            </a:r>
            <a:r>
              <a:rPr lang="zh-CN" altLang="en-US" dirty="0"/>
              <a:t>系统提供，当下，供</a:t>
            </a:r>
            <a:r>
              <a:rPr lang="en-US" altLang="zh-CN" dirty="0" err="1"/>
              <a:t>osiris</a:t>
            </a:r>
            <a:r>
              <a:rPr lang="zh-CN" altLang="en-US" dirty="0"/>
              <a:t>再次罐装，有机玻璃大流量清洗</a:t>
            </a:r>
          </a:p>
        </p:txBody>
      </p:sp>
    </p:spTree>
    <p:extLst>
      <p:ext uri="{BB962C8B-B14F-4D97-AF65-F5344CB8AC3E}">
        <p14:creationId xmlns:p14="http://schemas.microsoft.com/office/powerpoint/2010/main" val="387312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9E821B-24C7-41A3-80BC-F84DF674AB59}"/>
              </a:ext>
            </a:extLst>
          </p:cNvPr>
          <p:cNvSpPr>
            <a:spLocks noGrp="1"/>
          </p:cNvSpPr>
          <p:nvPr>
            <p:ph type="title"/>
          </p:nvPr>
        </p:nvSpPr>
        <p:spPr>
          <a:xfrm>
            <a:off x="239846" y="95464"/>
            <a:ext cx="10515600" cy="1325563"/>
          </a:xfrm>
        </p:spPr>
        <p:txBody>
          <a:bodyPr/>
          <a:lstStyle/>
          <a:p>
            <a:r>
              <a:rPr lang="zh-CN" altLang="en-US" dirty="0"/>
              <a:t>水质</a:t>
            </a:r>
          </a:p>
        </p:txBody>
      </p:sp>
      <p:sp>
        <p:nvSpPr>
          <p:cNvPr id="3" name="灯片编号占位符 2">
            <a:extLst>
              <a:ext uri="{FF2B5EF4-FFF2-40B4-BE49-F238E27FC236}">
                <a16:creationId xmlns:a16="http://schemas.microsoft.com/office/drawing/2014/main" id="{CB21825B-E60D-4BF6-AD92-036826EC991F}"/>
              </a:ext>
            </a:extLst>
          </p:cNvPr>
          <p:cNvSpPr>
            <a:spLocks noGrp="1"/>
          </p:cNvSpPr>
          <p:nvPr>
            <p:ph type="sldNum" sz="quarter" idx="12"/>
          </p:nvPr>
        </p:nvSpPr>
        <p:spPr/>
        <p:txBody>
          <a:bodyPr/>
          <a:lstStyle/>
          <a:p>
            <a:fld id="{7EDE8E12-EC37-4891-BC8C-9FCF56EA3A9C}" type="slidenum">
              <a:rPr lang="zh-CN" altLang="en-US" smtClean="0"/>
              <a:t>9</a:t>
            </a:fld>
            <a:endParaRPr lang="zh-CN" altLang="en-US"/>
          </a:p>
        </p:txBody>
      </p:sp>
      <p:pic>
        <p:nvPicPr>
          <p:cNvPr id="5" name="图片 4">
            <a:extLst>
              <a:ext uri="{FF2B5EF4-FFF2-40B4-BE49-F238E27FC236}">
                <a16:creationId xmlns:a16="http://schemas.microsoft.com/office/drawing/2014/main" id="{0F6902F2-8AD0-412D-AA4A-0EA2C9F62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121" y="416011"/>
            <a:ext cx="2341090" cy="3121453"/>
          </a:xfrm>
          <a:prstGeom prst="rect">
            <a:avLst/>
          </a:prstGeom>
        </p:spPr>
      </p:pic>
      <p:pic>
        <p:nvPicPr>
          <p:cNvPr id="7" name="图片 6">
            <a:extLst>
              <a:ext uri="{FF2B5EF4-FFF2-40B4-BE49-F238E27FC236}">
                <a16:creationId xmlns:a16="http://schemas.microsoft.com/office/drawing/2014/main" id="{46AE1991-768F-48B6-B051-F36399DE3066}"/>
              </a:ext>
            </a:extLst>
          </p:cNvPr>
          <p:cNvPicPr>
            <a:picLocks noChangeAspect="1"/>
          </p:cNvPicPr>
          <p:nvPr/>
        </p:nvPicPr>
        <p:blipFill>
          <a:blip r:embed="rId3"/>
          <a:stretch>
            <a:fillRect/>
          </a:stretch>
        </p:blipFill>
        <p:spPr>
          <a:xfrm>
            <a:off x="4099003" y="461543"/>
            <a:ext cx="3107865" cy="3030388"/>
          </a:xfrm>
          <a:prstGeom prst="rect">
            <a:avLst/>
          </a:prstGeom>
        </p:spPr>
      </p:pic>
      <p:pic>
        <p:nvPicPr>
          <p:cNvPr id="8" name="图片 7">
            <a:extLst>
              <a:ext uri="{FF2B5EF4-FFF2-40B4-BE49-F238E27FC236}">
                <a16:creationId xmlns:a16="http://schemas.microsoft.com/office/drawing/2014/main" id="{4A88BF1F-2488-4763-AA0C-D1E727AD0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5574" y="354705"/>
            <a:ext cx="4710147" cy="3919566"/>
          </a:xfrm>
          <a:prstGeom prst="rect">
            <a:avLst/>
          </a:prstGeom>
        </p:spPr>
      </p:pic>
      <p:pic>
        <p:nvPicPr>
          <p:cNvPr id="10" name="图片 9">
            <a:extLst>
              <a:ext uri="{FF2B5EF4-FFF2-40B4-BE49-F238E27FC236}">
                <a16:creationId xmlns:a16="http://schemas.microsoft.com/office/drawing/2014/main" id="{77B10D68-18B8-4E0E-9FD4-0F7250862F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0121" y="3643628"/>
            <a:ext cx="2340175" cy="3121453"/>
          </a:xfrm>
          <a:prstGeom prst="rect">
            <a:avLst/>
          </a:prstGeom>
        </p:spPr>
      </p:pic>
      <p:sp>
        <p:nvSpPr>
          <p:cNvPr id="12" name="文本框 11">
            <a:extLst>
              <a:ext uri="{FF2B5EF4-FFF2-40B4-BE49-F238E27FC236}">
                <a16:creationId xmlns:a16="http://schemas.microsoft.com/office/drawing/2014/main" id="{3AE9BB89-C902-4E2A-BBD8-56B27B7248CE}"/>
              </a:ext>
            </a:extLst>
          </p:cNvPr>
          <p:cNvSpPr txBox="1"/>
          <p:nvPr/>
        </p:nvSpPr>
        <p:spPr>
          <a:xfrm>
            <a:off x="8328454" y="4646141"/>
            <a:ext cx="3381394" cy="646331"/>
          </a:xfrm>
          <a:prstGeom prst="rect">
            <a:avLst/>
          </a:prstGeom>
          <a:noFill/>
        </p:spPr>
        <p:txBody>
          <a:bodyPr wrap="square" rtlCol="0">
            <a:spAutoFit/>
          </a:bodyPr>
          <a:lstStyle/>
          <a:p>
            <a:r>
              <a:rPr lang="zh-CN" altLang="en-US" dirty="0"/>
              <a:t>终端超滤后</a:t>
            </a:r>
            <a:r>
              <a:rPr lang="en-US" altLang="zh-CN" dirty="0"/>
              <a:t>20ml</a:t>
            </a:r>
            <a:r>
              <a:rPr lang="zh-CN" altLang="en-US" dirty="0"/>
              <a:t>样本中基本都在几个的水平。</a:t>
            </a:r>
          </a:p>
        </p:txBody>
      </p:sp>
      <p:pic>
        <p:nvPicPr>
          <p:cNvPr id="14" name="图片 13">
            <a:extLst>
              <a:ext uri="{FF2B5EF4-FFF2-40B4-BE49-F238E27FC236}">
                <a16:creationId xmlns:a16="http://schemas.microsoft.com/office/drawing/2014/main" id="{8115945A-8E86-49FB-A31C-0EC6F61A5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620" y="3835800"/>
            <a:ext cx="3542205" cy="2655616"/>
          </a:xfrm>
          <a:prstGeom prst="rect">
            <a:avLst/>
          </a:prstGeom>
        </p:spPr>
      </p:pic>
      <p:sp>
        <p:nvSpPr>
          <p:cNvPr id="15" name="矩形 14">
            <a:extLst>
              <a:ext uri="{FF2B5EF4-FFF2-40B4-BE49-F238E27FC236}">
                <a16:creationId xmlns:a16="http://schemas.microsoft.com/office/drawing/2014/main" id="{9514A54E-6CA4-4F36-8E5B-64D424B57924}"/>
              </a:ext>
            </a:extLst>
          </p:cNvPr>
          <p:cNvSpPr/>
          <p:nvPr/>
        </p:nvSpPr>
        <p:spPr>
          <a:xfrm>
            <a:off x="7504825" y="3643628"/>
            <a:ext cx="4687175" cy="3187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9078139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107239</TotalTime>
  <Words>706</Words>
  <Application>Microsoft Office PowerPoint</Application>
  <PresentationFormat>宽屏</PresentationFormat>
  <Paragraphs>84</Paragraphs>
  <Slides>13</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13</vt:i4>
      </vt:variant>
    </vt:vector>
  </HeadingPairs>
  <TitlesOfParts>
    <vt:vector size="22" baseType="lpstr">
      <vt:lpstr>等线</vt:lpstr>
      <vt:lpstr>等线 Light</vt:lpstr>
      <vt:lpstr>Arial</vt:lpstr>
      <vt:lpstr>Cambria</vt:lpstr>
      <vt:lpstr>Cambria Math</vt:lpstr>
      <vt:lpstr>Maiandra GD</vt:lpstr>
      <vt:lpstr>Verdana</vt:lpstr>
      <vt:lpstr>Wingdings</vt:lpstr>
      <vt:lpstr>Office 主题​​</vt:lpstr>
      <vt:lpstr>年度考核 中微子二组 刘金昌 202311~202411</vt:lpstr>
      <vt:lpstr>PowerPoint 演示文稿</vt:lpstr>
      <vt:lpstr>水系统概述</vt:lpstr>
      <vt:lpstr>设备固定与安装</vt:lpstr>
      <vt:lpstr>外延管道</vt:lpstr>
      <vt:lpstr>100吨/小时系统调试</vt:lpstr>
      <vt:lpstr>系统全自动运行</vt:lpstr>
      <vt:lpstr>地下小系统系统（谢宇广，刘金昌）</vt:lpstr>
      <vt:lpstr>水质</vt:lpstr>
      <vt:lpstr>基金（经费）</vt:lpstr>
      <vt:lpstr>PowerPoint 演示文稿</vt:lpstr>
      <vt:lpstr>                   公共服务与其它贡献</vt:lpstr>
      <vt:lpstr>PowerPoint 演示文稿</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21815021@qq.com</cp:lastModifiedBy>
  <cp:revision>1011</cp:revision>
  <dcterms:created xsi:type="dcterms:W3CDTF">2019-01-14T07:32:11Z</dcterms:created>
  <dcterms:modified xsi:type="dcterms:W3CDTF">2024-11-22T00:00:09Z</dcterms:modified>
</cp:coreProperties>
</file>