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18.jpg" ContentType="image/jpg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60" r:id="rId4"/>
    <p:sldId id="264" r:id="rId5"/>
    <p:sldId id="263" r:id="rId6"/>
    <p:sldId id="274" r:id="rId7"/>
    <p:sldId id="268" r:id="rId8"/>
    <p:sldId id="275" r:id="rId9"/>
    <p:sldId id="272" r:id="rId10"/>
    <p:sldId id="273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04" autoAdjust="0"/>
    <p:restoredTop sz="92136" autoAdjust="0"/>
  </p:normalViewPr>
  <p:slideViewPr>
    <p:cSldViewPr snapToGrid="0">
      <p:cViewPr varScale="1">
        <p:scale>
          <a:sx n="79" d="100"/>
          <a:sy n="79" d="100"/>
        </p:scale>
        <p:origin x="98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E11ABD-8A81-4638-9C10-BEC8E8CACD72}" type="datetimeFigureOut">
              <a:rPr lang="zh-CN" altLang="en-US" smtClean="0"/>
              <a:t>2024-11-20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E86C9F-B8A9-40B0-B786-81B5EA4A5C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2522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E86C9F-B8A9-40B0-B786-81B5EA4A5C71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90284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E86C9F-B8A9-40B0-B786-81B5EA4A5C71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50434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E86C9F-B8A9-40B0-B786-81B5EA4A5C71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6968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E4BE648-9C49-45B5-8AFF-07AA1C4B9C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4A906EEA-6A44-4CB1-9B5B-DB334A20A5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C0EDC8C-82E0-4F6A-B643-26A6DC672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1E52C-07B8-4821-B081-804AEC716A7E}" type="datetime1">
              <a:rPr lang="zh-CN" altLang="en-US" smtClean="0"/>
              <a:t>2024-11-20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3706E1B-221A-45AE-A81D-1D2BCCE93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03054FF-D72D-425A-B2C4-448241738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BB53B-C652-4572-8979-733DEF3D096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5619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DF9EB68-7A8E-4665-8905-51114E74B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FFA9A84-CAA2-449A-9B5E-0B4FBDFD38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630175F-F87F-44A9-B4AB-0FD730D31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73588-3602-4586-A90C-68E4EDBD3634}" type="datetime1">
              <a:rPr lang="zh-CN" altLang="en-US" smtClean="0"/>
              <a:t>2024-11-20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22F5D3-136F-4D41-8BE9-C50A06D50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7EFB03F-0FBE-42A1-BDFB-410D430C1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BB53B-C652-4572-8979-733DEF3D096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046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2F3F30B1-32C7-45E4-B142-8B4D5CC69E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5FEF823-97DD-4C55-9370-4A00419ED6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4FBAB83-00E2-4C96-8E80-E92EBD75A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3652F-6255-4C00-90CD-AB6650B72F1C}" type="datetime1">
              <a:rPr lang="zh-CN" altLang="en-US" smtClean="0"/>
              <a:t>2024-11-20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541651A-20FA-4F11-A107-4D618CB15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23616C2-F493-4E44-9CBC-31AC7DC00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BB53B-C652-4572-8979-733DEF3D096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3415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5E64EB6-5004-4502-B391-6F1881C90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2D8CCB2-6E9D-4B3C-9CA5-4E5D33B4DF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F844CE1-BFB8-4BFF-947A-B8C46CC72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84C36-1F3D-4E08-8AC1-B7E2936B9FB6}" type="datetime1">
              <a:rPr lang="zh-CN" altLang="en-US" smtClean="0"/>
              <a:t>2024-11-20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7227C79-2D15-480C-895F-0FB8F1B12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681F92E-0E21-496B-9148-C1F2D6DA4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BB53B-C652-4572-8979-733DEF3D096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3601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27BE43C-C646-4C37-A831-A249708C2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AF8B2FC-5F83-4F45-9C80-D74810871A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4FAFBE8-550B-4F24-B92A-8F85A86D7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CD055-5948-486A-9DAA-E4E923983A6A}" type="datetime1">
              <a:rPr lang="zh-CN" altLang="en-US" smtClean="0"/>
              <a:t>2024-11-20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92A918B-791D-49C6-BE36-0CD4C012A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1D4194D-70A9-405B-97D0-1043B932F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BB53B-C652-4572-8979-733DEF3D096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5710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1FB20DE-9400-4ED1-8D4C-12B7F851E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E0A3ECF-2D06-4761-A8C9-B2EA78F856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ADEF024-98FE-4024-969C-8952EFD870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915D755-3705-405B-A186-696FA28FE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C21A0-E5E8-4DA6-91F6-38E3C35BBCD5}" type="datetime1">
              <a:rPr lang="zh-CN" altLang="en-US" smtClean="0"/>
              <a:t>2024-11-20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B1AAB38-48F8-4BC9-A84D-68DD0E20C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0653358-57CE-43A8-9FE0-4E851D459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BB53B-C652-4572-8979-733DEF3D096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5335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74E91A-8F5B-40B1-B061-0479949B6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9B8815F-5A3C-46FA-A39B-3C897F8480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A3F6CF0-EF19-405A-BDE1-D70E0AFE6D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5EBEF23-F288-4766-921D-DF49226808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6E221028-EDAE-437F-8AEA-953CFC887C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A6FE9D10-20A2-4A36-9C42-E600A8195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9D9EA-CE10-4391-A057-C48D6F26CC23}" type="datetime1">
              <a:rPr lang="zh-CN" altLang="en-US" smtClean="0"/>
              <a:t>2024-11-20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4CEB9A6-34EA-43FC-B802-C145F9132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8BBE1203-C219-45F3-9DF2-C1D88A102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BB53B-C652-4572-8979-733DEF3D096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4371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BA21984-5965-4E83-AEF6-B6FE12A6E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B10914C-9A76-4FB5-8C82-C313AA14F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57AAF-33D2-4ABA-B845-2E862873A6E4}" type="datetime1">
              <a:rPr lang="zh-CN" altLang="en-US" smtClean="0"/>
              <a:t>2024-11-20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3412A1A-FB3D-4391-930E-4BC2A5801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BD889F9-1DD3-479A-8F7D-B668DC1D9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BB53B-C652-4572-8979-733DEF3D096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7011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5B4F7729-F045-4C2F-AFF5-E38ADBE8A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F0571-CB70-48BB-8709-923C13EC84DD}" type="datetime1">
              <a:rPr lang="zh-CN" altLang="en-US" smtClean="0"/>
              <a:t>2024-11-20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C2259A6-2539-43A5-84FE-D5BA72013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99549D8-DA94-43EF-854A-B6A2D7A3C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BB53B-C652-4572-8979-733DEF3D096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3055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50A6BEF-0CA9-4E8D-B668-F2540EE3A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11458FF-F018-4795-95EC-C3F27471D7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4DB1FD1-FB17-4BDC-AF67-310DCCB415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A689A7B-A7FD-48B9-88E3-0E5030C9A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6FD54-CE36-4E0E-89A9-B1294F1AC0C7}" type="datetime1">
              <a:rPr lang="zh-CN" altLang="en-US" smtClean="0"/>
              <a:t>2024-11-20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C032008-B705-4BEC-A0C2-68B54A042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002FE62-3BCB-40DB-8556-C8E28366E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BB53B-C652-4572-8979-733DEF3D096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3142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528DD4D-288C-4652-B23E-0C6C56E44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E7BC36B2-4D73-4D0C-AC8B-6DA021C963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3AF0EFC-5087-4974-9C93-A12B0ACFF1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DD3FAF1-A07D-4C45-B7E3-6441372CA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ED8D8-57E8-4B01-AC6D-96F1D0DC8D3A}" type="datetime1">
              <a:rPr lang="zh-CN" altLang="en-US" smtClean="0"/>
              <a:t>2024-11-20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1A70375-8B8D-4A68-BA40-AAB69D3ED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F5612CF-1ACC-4345-9BE9-DA22AEBF4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BB53B-C652-4572-8979-733DEF3D096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7215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C316C418-DDFB-4AC4-A093-E3FB22FFE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273431A-718A-4468-A085-AABB341E00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FD42AFE-ED7F-4899-88FF-2770F13B47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313DD3-A032-4162-8B5B-AABBCCC4E5DE}" type="datetime1">
              <a:rPr lang="zh-CN" altLang="en-US" smtClean="0"/>
              <a:t>2024-11-20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5ABAD4A-F237-4B8C-88AD-EF898E32E7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D60A288-BC82-4BBC-8BAE-701E6CCCE8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8BB53B-C652-4572-8979-733DEF3D096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9669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png"/><Relationship Id="rId4" Type="http://schemas.openxmlformats.org/officeDocument/2006/relationships/image" Target="../media/image10.jpg"/><Relationship Id="rId9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9DBD171F-B174-D283-301C-B80AAA3878D1}"/>
              </a:ext>
            </a:extLst>
          </p:cNvPr>
          <p:cNvSpPr/>
          <p:nvPr/>
        </p:nvSpPr>
        <p:spPr>
          <a:xfrm>
            <a:off x="0" y="1530913"/>
            <a:ext cx="12192000" cy="199100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6D6C7F0B-EA16-43D0-8F57-AC303355D2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98320"/>
            <a:ext cx="9144000" cy="2387600"/>
          </a:xfrm>
        </p:spPr>
        <p:txBody>
          <a:bodyPr>
            <a:normAutofit/>
          </a:bodyPr>
          <a:lstStyle/>
          <a:p>
            <a:r>
              <a:rPr lang="en-US" altLang="zh-CN" sz="4800" dirty="0">
                <a:latin typeface="华文楷体" panose="02010600040101010101" pitchFamily="2" charset="-122"/>
                <a:ea typeface="华文楷体" panose="02010600040101010101" pitchFamily="2" charset="-122"/>
              </a:rPr>
              <a:t>2024</a:t>
            </a:r>
            <a:r>
              <a:rPr lang="zh-CN" altLang="en-US" sz="4800" dirty="0">
                <a:latin typeface="华文楷体" panose="02010600040101010101" pitchFamily="2" charset="-122"/>
                <a:ea typeface="华文楷体" panose="02010600040101010101" pitchFamily="2" charset="-122"/>
              </a:rPr>
              <a:t>年考核报告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6B62EB0-AA4E-4DDE-AC52-9711852710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71195" y="4121182"/>
            <a:ext cx="9144000" cy="1655762"/>
          </a:xfrm>
        </p:spPr>
        <p:txBody>
          <a:bodyPr>
            <a:normAutofit/>
          </a:bodyPr>
          <a:lstStyle/>
          <a:p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樊磊 高级工程师</a:t>
            </a:r>
            <a:endParaRPr lang="en-US" altLang="zh-CN" sz="28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电子学组</a:t>
            </a:r>
            <a:endParaRPr lang="en-US" altLang="zh-CN" sz="28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en-US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2024</a:t>
            </a: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年</a:t>
            </a:r>
            <a:r>
              <a:rPr lang="en-US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11</a:t>
            </a: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月</a:t>
            </a:r>
            <a:endParaRPr lang="en-US" altLang="zh-CN" sz="28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13353E9-41BA-3B69-7743-3E7D9789E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BB53B-C652-4572-8979-733DEF3D0969}" type="slidenum">
              <a:rPr lang="zh-CN" altLang="en-US" smtClean="0"/>
              <a:t>1</a:t>
            </a:fld>
            <a:endParaRPr lang="zh-CN" altLang="en-US"/>
          </a:p>
        </p:txBody>
      </p:sp>
      <p:pic>
        <p:nvPicPr>
          <p:cNvPr id="1026" name="Picture 2" descr="关于印发《高能所“标识”“标准字”的使用规定》的通知">
            <a:extLst>
              <a:ext uri="{FF2B5EF4-FFF2-40B4-BE49-F238E27FC236}">
                <a16:creationId xmlns:a16="http://schemas.microsoft.com/office/drawing/2014/main" id="{C041291D-326D-4C77-BDC9-12E8F51616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04" y="65953"/>
            <a:ext cx="2191622" cy="1431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89955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570BDB5-3B77-4333-A205-C12959312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BB53B-C652-4572-8979-733DEF3D0969}" type="slidenum">
              <a:rPr lang="zh-CN" altLang="en-US" smtClean="0"/>
              <a:t>10</a:t>
            </a:fld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8C400A73-8C97-466D-841E-4DD129EAD5E8}"/>
              </a:ext>
            </a:extLst>
          </p:cNvPr>
          <p:cNvSpPr txBox="1"/>
          <p:nvPr/>
        </p:nvSpPr>
        <p:spPr>
          <a:xfrm>
            <a:off x="4817745" y="3429000"/>
            <a:ext cx="20409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b="1" dirty="0">
                <a:latin typeface="楷体" panose="02010609060101010101" pitchFamily="49" charset="-122"/>
                <a:ea typeface="楷体" panose="02010609060101010101" pitchFamily="49" charset="-122"/>
              </a:rPr>
              <a:t>谢谢！</a:t>
            </a:r>
          </a:p>
        </p:txBody>
      </p:sp>
    </p:spTree>
    <p:extLst>
      <p:ext uri="{BB962C8B-B14F-4D97-AF65-F5344CB8AC3E}">
        <p14:creationId xmlns:p14="http://schemas.microsoft.com/office/powerpoint/2010/main" val="1015453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F81030-C0BC-42A3-BF7A-EAA617FE5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主要内容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D29C4B9-1A2E-4A6A-9EC2-D945AA9775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JUNO</a:t>
            </a:r>
            <a:r>
              <a:rPr lang="zh-CN" altLang="en-US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相关工作</a:t>
            </a:r>
            <a:endParaRPr lang="en-US" altLang="zh-CN" sz="20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0" indent="0">
              <a:buNone/>
            </a:pPr>
            <a:r>
              <a:rPr lang="en-US" altLang="zh-CN" sz="2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-LPMT</a:t>
            </a:r>
            <a:r>
              <a:rPr lang="zh-CN" altLang="en-US" sz="2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电子学的安装</a:t>
            </a:r>
            <a:endParaRPr lang="en-US" altLang="zh-CN" sz="20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0" indent="0">
              <a:buNone/>
            </a:pPr>
            <a:r>
              <a:rPr lang="en-US" altLang="zh-CN" sz="2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-</a:t>
            </a:r>
            <a:r>
              <a:rPr lang="zh-CN" altLang="en-US" sz="2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电子学间的安装</a:t>
            </a:r>
            <a:endParaRPr lang="en-US" altLang="zh-CN" sz="24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en-US" altLang="zh-CN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HGTD</a:t>
            </a:r>
            <a:r>
              <a:rPr lang="zh-CN" altLang="en-US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高压电源</a:t>
            </a:r>
            <a:endParaRPr lang="en-US" altLang="zh-CN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0" indent="0">
              <a:buNone/>
            </a:pPr>
            <a:r>
              <a:rPr lang="en-US" altLang="zh-CN" sz="2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-</a:t>
            </a:r>
            <a:r>
              <a:rPr lang="zh-CN" altLang="en-US" sz="2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样机测试</a:t>
            </a:r>
            <a:endParaRPr lang="en-US" altLang="zh-CN" sz="20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0" indent="0">
              <a:buNone/>
            </a:pPr>
            <a:r>
              <a:rPr lang="en-US" altLang="zh-CN" sz="2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-</a:t>
            </a:r>
            <a:r>
              <a:rPr lang="zh-CN" altLang="en-US" sz="2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最终设计评审</a:t>
            </a:r>
            <a:endParaRPr lang="en-US" altLang="zh-CN" sz="20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en-US" altLang="zh-CN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CEPC</a:t>
            </a:r>
            <a:r>
              <a:rPr lang="zh-CN" altLang="en-US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 机房规划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60DD32B-2399-F3FF-BB76-815322437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BB53B-C652-4572-8979-733DEF3D0969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87018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AD3ED53E-5B17-4827-91FD-F84F109F8B6E}"/>
              </a:ext>
            </a:extLst>
          </p:cNvPr>
          <p:cNvSpPr/>
          <p:nvPr/>
        </p:nvSpPr>
        <p:spPr>
          <a:xfrm>
            <a:off x="0" y="433633"/>
            <a:ext cx="12192000" cy="109350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EEF81030-C0BC-42A3-BF7A-EAA617FE5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/>
              <a:t>JUNO</a:t>
            </a:r>
            <a:r>
              <a:rPr lang="en-US" altLang="zh-CN" dirty="0"/>
              <a:t>-</a:t>
            </a:r>
            <a:r>
              <a:rPr lang="zh-CN" altLang="en-US" sz="2400" dirty="0">
                <a:latin typeface="+mn-lt"/>
                <a:ea typeface="华文楷体" panose="02010600040101010101" pitchFamily="2" charset="-122"/>
              </a:rPr>
              <a:t>地面测试</a:t>
            </a:r>
            <a:endParaRPr lang="zh-CN" altLang="en-US" dirty="0"/>
          </a:p>
        </p:txBody>
      </p:sp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E6C10564-EB5D-4778-B0AC-7AA547B6E8D4}"/>
              </a:ext>
            </a:extLst>
          </p:cNvPr>
          <p:cNvSpPr/>
          <p:nvPr/>
        </p:nvSpPr>
        <p:spPr>
          <a:xfrm>
            <a:off x="2101923" y="1711975"/>
            <a:ext cx="907022" cy="54037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/>
              <a:t>Install</a:t>
            </a:r>
            <a:r>
              <a:rPr lang="zh-CN" altLang="en-US" sz="1200" dirty="0"/>
              <a:t> </a:t>
            </a:r>
            <a:r>
              <a:rPr lang="en-US" altLang="zh-CN" sz="1200" dirty="0"/>
              <a:t>cables</a:t>
            </a:r>
            <a:endParaRPr lang="zh-CN" altLang="en-US" sz="1200" dirty="0"/>
          </a:p>
        </p:txBody>
      </p:sp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F7C3EA73-10B9-4724-9EC3-378BC79EF46A}"/>
              </a:ext>
            </a:extLst>
          </p:cNvPr>
          <p:cNvSpPr/>
          <p:nvPr/>
        </p:nvSpPr>
        <p:spPr>
          <a:xfrm>
            <a:off x="3475603" y="1707291"/>
            <a:ext cx="907023" cy="54505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/>
              <a:t>Flush firmware</a:t>
            </a:r>
            <a:endParaRPr lang="zh-CN" altLang="en-US" sz="1200" dirty="0"/>
          </a:p>
        </p:txBody>
      </p:sp>
      <p:sp>
        <p:nvSpPr>
          <p:cNvPr id="14" name="矩形: 圆角 13">
            <a:extLst>
              <a:ext uri="{FF2B5EF4-FFF2-40B4-BE49-F238E27FC236}">
                <a16:creationId xmlns:a16="http://schemas.microsoft.com/office/drawing/2014/main" id="{A47ED5C0-1F69-4073-85EA-BC673A2C0F4E}"/>
              </a:ext>
            </a:extLst>
          </p:cNvPr>
          <p:cNvSpPr/>
          <p:nvPr/>
        </p:nvSpPr>
        <p:spPr>
          <a:xfrm>
            <a:off x="3447797" y="2871158"/>
            <a:ext cx="998217" cy="66744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/>
              <a:t>Test and Test with PMT</a:t>
            </a:r>
            <a:endParaRPr lang="zh-CN" altLang="en-US" sz="1200" dirty="0"/>
          </a:p>
        </p:txBody>
      </p:sp>
      <p:sp>
        <p:nvSpPr>
          <p:cNvPr id="15" name="箭头: 右 14">
            <a:extLst>
              <a:ext uri="{FF2B5EF4-FFF2-40B4-BE49-F238E27FC236}">
                <a16:creationId xmlns:a16="http://schemas.microsoft.com/office/drawing/2014/main" id="{F6FD0216-8A10-4FF8-B6FF-A2938D7C6E98}"/>
              </a:ext>
            </a:extLst>
          </p:cNvPr>
          <p:cNvSpPr/>
          <p:nvPr/>
        </p:nvSpPr>
        <p:spPr>
          <a:xfrm>
            <a:off x="3059356" y="1886702"/>
            <a:ext cx="365836" cy="1979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箭头: 右 15">
            <a:extLst>
              <a:ext uri="{FF2B5EF4-FFF2-40B4-BE49-F238E27FC236}">
                <a16:creationId xmlns:a16="http://schemas.microsoft.com/office/drawing/2014/main" id="{9C29A9F9-A631-4D67-BF0E-35E5D00127F5}"/>
              </a:ext>
            </a:extLst>
          </p:cNvPr>
          <p:cNvSpPr/>
          <p:nvPr/>
        </p:nvSpPr>
        <p:spPr>
          <a:xfrm rot="5400000">
            <a:off x="3763986" y="2455212"/>
            <a:ext cx="365836" cy="1979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: 圆角 16">
            <a:extLst>
              <a:ext uri="{FF2B5EF4-FFF2-40B4-BE49-F238E27FC236}">
                <a16:creationId xmlns:a16="http://schemas.microsoft.com/office/drawing/2014/main" id="{FC555BAC-A9BB-4C92-8BC9-AB3E5FE3B98E}"/>
              </a:ext>
            </a:extLst>
          </p:cNvPr>
          <p:cNvSpPr/>
          <p:nvPr/>
        </p:nvSpPr>
        <p:spPr>
          <a:xfrm>
            <a:off x="756644" y="1695539"/>
            <a:ext cx="907022" cy="55212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/>
              <a:t>Carry box</a:t>
            </a:r>
            <a:endParaRPr lang="zh-CN" altLang="en-US" sz="1200" dirty="0"/>
          </a:p>
        </p:txBody>
      </p:sp>
      <p:sp>
        <p:nvSpPr>
          <p:cNvPr id="18" name="箭头: 右 17">
            <a:extLst>
              <a:ext uri="{FF2B5EF4-FFF2-40B4-BE49-F238E27FC236}">
                <a16:creationId xmlns:a16="http://schemas.microsoft.com/office/drawing/2014/main" id="{26C2D36D-BFC6-4504-B0A1-E7AE3B66805B}"/>
              </a:ext>
            </a:extLst>
          </p:cNvPr>
          <p:cNvSpPr/>
          <p:nvPr/>
        </p:nvSpPr>
        <p:spPr>
          <a:xfrm>
            <a:off x="1734722" y="1886702"/>
            <a:ext cx="278896" cy="1979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: 圆角 18">
            <a:extLst>
              <a:ext uri="{FF2B5EF4-FFF2-40B4-BE49-F238E27FC236}">
                <a16:creationId xmlns:a16="http://schemas.microsoft.com/office/drawing/2014/main" id="{F6586E45-9ACA-4392-9C9C-1D61F6D79FF4}"/>
              </a:ext>
            </a:extLst>
          </p:cNvPr>
          <p:cNvSpPr/>
          <p:nvPr/>
        </p:nvSpPr>
        <p:spPr>
          <a:xfrm>
            <a:off x="2073130" y="2818677"/>
            <a:ext cx="913964" cy="66744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/>
              <a:t>Clean </a:t>
            </a:r>
            <a:endParaRPr lang="zh-CN" altLang="en-US" sz="1200" dirty="0"/>
          </a:p>
        </p:txBody>
      </p:sp>
      <p:sp>
        <p:nvSpPr>
          <p:cNvPr id="20" name="矩形: 圆角 19">
            <a:extLst>
              <a:ext uri="{FF2B5EF4-FFF2-40B4-BE49-F238E27FC236}">
                <a16:creationId xmlns:a16="http://schemas.microsoft.com/office/drawing/2014/main" id="{4816C016-4992-4DFD-9EB1-7937E88694E7}"/>
              </a:ext>
            </a:extLst>
          </p:cNvPr>
          <p:cNvSpPr/>
          <p:nvPr/>
        </p:nvSpPr>
        <p:spPr>
          <a:xfrm>
            <a:off x="750547" y="2818677"/>
            <a:ext cx="953888" cy="63118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/>
              <a:t>Labels on </a:t>
            </a:r>
            <a:r>
              <a:rPr lang="en-US" altLang="zh-CN" sz="1200" dirty="0" err="1"/>
              <a:t>cable&amp;box</a:t>
            </a:r>
            <a:r>
              <a:rPr lang="en-US" altLang="zh-CN" sz="1200" dirty="0"/>
              <a:t> </a:t>
            </a:r>
            <a:endParaRPr lang="zh-CN" altLang="en-US" sz="1200" dirty="0"/>
          </a:p>
        </p:txBody>
      </p:sp>
      <p:sp>
        <p:nvSpPr>
          <p:cNvPr id="21" name="箭头: 右 20">
            <a:extLst>
              <a:ext uri="{FF2B5EF4-FFF2-40B4-BE49-F238E27FC236}">
                <a16:creationId xmlns:a16="http://schemas.microsoft.com/office/drawing/2014/main" id="{329C616B-EFE2-45BB-B857-D862F6913BB6}"/>
              </a:ext>
            </a:extLst>
          </p:cNvPr>
          <p:cNvSpPr/>
          <p:nvPr/>
        </p:nvSpPr>
        <p:spPr>
          <a:xfrm rot="5400000">
            <a:off x="1088166" y="3690960"/>
            <a:ext cx="365836" cy="1979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箭头: 右 21">
            <a:extLst>
              <a:ext uri="{FF2B5EF4-FFF2-40B4-BE49-F238E27FC236}">
                <a16:creationId xmlns:a16="http://schemas.microsoft.com/office/drawing/2014/main" id="{664BBADF-FF4D-44C2-9FF2-3B3D8EF3C79A}"/>
              </a:ext>
            </a:extLst>
          </p:cNvPr>
          <p:cNvSpPr/>
          <p:nvPr/>
        </p:nvSpPr>
        <p:spPr>
          <a:xfrm rot="10800000">
            <a:off x="3041108" y="3075869"/>
            <a:ext cx="365836" cy="1979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箭头: 右 22">
            <a:extLst>
              <a:ext uri="{FF2B5EF4-FFF2-40B4-BE49-F238E27FC236}">
                <a16:creationId xmlns:a16="http://schemas.microsoft.com/office/drawing/2014/main" id="{68D16872-8269-4C21-A573-3E362C62FB46}"/>
              </a:ext>
            </a:extLst>
          </p:cNvPr>
          <p:cNvSpPr/>
          <p:nvPr/>
        </p:nvSpPr>
        <p:spPr>
          <a:xfrm rot="10800000">
            <a:off x="1736087" y="3032033"/>
            <a:ext cx="277531" cy="2068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: 圆角 23">
            <a:extLst>
              <a:ext uri="{FF2B5EF4-FFF2-40B4-BE49-F238E27FC236}">
                <a16:creationId xmlns:a16="http://schemas.microsoft.com/office/drawing/2014/main" id="{87C2B9E8-4827-4B2B-BE33-BC280F783753}"/>
              </a:ext>
            </a:extLst>
          </p:cNvPr>
          <p:cNvSpPr/>
          <p:nvPr/>
        </p:nvSpPr>
        <p:spPr>
          <a:xfrm>
            <a:off x="756643" y="4070878"/>
            <a:ext cx="907023" cy="61881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/>
              <a:t>Package </a:t>
            </a:r>
            <a:endParaRPr lang="zh-CN" altLang="en-US" sz="1200" dirty="0"/>
          </a:p>
        </p:txBody>
      </p:sp>
      <p:sp>
        <p:nvSpPr>
          <p:cNvPr id="25" name="箭头: 右 24">
            <a:extLst>
              <a:ext uri="{FF2B5EF4-FFF2-40B4-BE49-F238E27FC236}">
                <a16:creationId xmlns:a16="http://schemas.microsoft.com/office/drawing/2014/main" id="{3FDDFDAE-E3D8-4FAA-BC9F-556C6749A98A}"/>
              </a:ext>
            </a:extLst>
          </p:cNvPr>
          <p:cNvSpPr/>
          <p:nvPr/>
        </p:nvSpPr>
        <p:spPr>
          <a:xfrm>
            <a:off x="1770576" y="4278061"/>
            <a:ext cx="332414" cy="1740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: 圆角 25">
            <a:extLst>
              <a:ext uri="{FF2B5EF4-FFF2-40B4-BE49-F238E27FC236}">
                <a16:creationId xmlns:a16="http://schemas.microsoft.com/office/drawing/2014/main" id="{7ED29D97-A428-41F8-97B9-7A94A5E5BDFD}"/>
              </a:ext>
            </a:extLst>
          </p:cNvPr>
          <p:cNvSpPr/>
          <p:nvPr/>
        </p:nvSpPr>
        <p:spPr>
          <a:xfrm>
            <a:off x="2234790" y="4052736"/>
            <a:ext cx="907023" cy="61881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/>
              <a:t>Labels outside</a:t>
            </a:r>
            <a:endParaRPr lang="zh-CN" altLang="en-US" sz="1200" dirty="0"/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42AEDBC1-96F9-4787-8DB0-A8F03B16035B}"/>
              </a:ext>
            </a:extLst>
          </p:cNvPr>
          <p:cNvSpPr txBox="1"/>
          <p:nvPr/>
        </p:nvSpPr>
        <p:spPr>
          <a:xfrm>
            <a:off x="746316" y="5362916"/>
            <a:ext cx="102975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</a:t>
            </a:r>
            <a:r>
              <a:rPr lang="zh-CN" altLang="en-US" dirty="0"/>
              <a:t>、搭建地面</a:t>
            </a:r>
            <a:r>
              <a:rPr lang="en-US" altLang="zh-CN" dirty="0"/>
              <a:t>SAB</a:t>
            </a:r>
            <a:r>
              <a:rPr lang="zh-CN" altLang="en-US" dirty="0"/>
              <a:t>的电子学盒测试环境和缓存货架；制定测试打包流程。</a:t>
            </a:r>
            <a:endParaRPr lang="en-US" altLang="zh-CN" dirty="0"/>
          </a:p>
          <a:p>
            <a:r>
              <a:rPr lang="en-US" altLang="zh-CN" dirty="0"/>
              <a:t>2</a:t>
            </a:r>
            <a:r>
              <a:rPr lang="zh-CN" altLang="en-US" dirty="0"/>
              <a:t>、每一次电子学盒的分拣及运到井下。</a:t>
            </a:r>
            <a:endParaRPr lang="en-US" altLang="zh-CN" dirty="0"/>
          </a:p>
          <a:p>
            <a:r>
              <a:rPr lang="en-US" altLang="zh-CN" dirty="0"/>
              <a:t>3</a:t>
            </a:r>
            <a:r>
              <a:rPr lang="zh-CN" altLang="en-US" dirty="0"/>
              <a:t>、已经完成所有钢网架</a:t>
            </a:r>
            <a:r>
              <a:rPr lang="en-US" altLang="zh-CN" dirty="0"/>
              <a:t>LMPT</a:t>
            </a:r>
            <a:r>
              <a:rPr lang="zh-CN" altLang="en-US" dirty="0"/>
              <a:t>电子学盒的测试和清洁工作，正在测试剩余备份电子学盒（大气中微子）</a:t>
            </a:r>
            <a:endParaRPr lang="en-US" altLang="zh-CN" dirty="0"/>
          </a:p>
          <a:p>
            <a:r>
              <a:rPr lang="en-US" altLang="zh-CN" dirty="0"/>
              <a:t>4</a:t>
            </a:r>
            <a:r>
              <a:rPr lang="zh-CN" altLang="en-US" dirty="0"/>
              <a:t>、保留</a:t>
            </a:r>
            <a:r>
              <a:rPr lang="en-US" altLang="zh-CN" dirty="0"/>
              <a:t>SAB</a:t>
            </a:r>
            <a:r>
              <a:rPr lang="zh-CN" altLang="en-US" dirty="0"/>
              <a:t>测试间作为电子学间设备备件库房。</a:t>
            </a: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2044F063-689E-4D8A-99F2-63AAAB9AA2B0}"/>
              </a:ext>
            </a:extLst>
          </p:cNvPr>
          <p:cNvSpPr txBox="1"/>
          <p:nvPr/>
        </p:nvSpPr>
        <p:spPr>
          <a:xfrm>
            <a:off x="1562437" y="4835034"/>
            <a:ext cx="17668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/>
              <a:t>SAB</a:t>
            </a:r>
            <a:r>
              <a:rPr lang="zh-CN" altLang="en-US" sz="1600" dirty="0"/>
              <a:t>测试打包流程</a:t>
            </a: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BF3AFE64-592D-5DF4-334C-AF15A4B40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BB53B-C652-4572-8979-733DEF3D0969}" type="slidenum">
              <a:rPr lang="zh-CN" altLang="en-US" smtClean="0"/>
              <a:t>3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2571E56F-46FF-4628-87B7-A5A25448A2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181" y="2042397"/>
            <a:ext cx="3506905" cy="262914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521FE9D3-8896-445F-973D-F2228B52D6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5417" y="2046180"/>
            <a:ext cx="3506905" cy="2629149"/>
          </a:xfrm>
          <a:prstGeom prst="rect">
            <a:avLst/>
          </a:prstGeom>
        </p:spPr>
      </p:pic>
      <p:sp>
        <p:nvSpPr>
          <p:cNvPr id="39" name="文本框 38">
            <a:extLst>
              <a:ext uri="{FF2B5EF4-FFF2-40B4-BE49-F238E27FC236}">
                <a16:creationId xmlns:a16="http://schemas.microsoft.com/office/drawing/2014/main" id="{B84D4E3B-9DB7-4581-AFB3-2F30A92A4A03}"/>
              </a:ext>
            </a:extLst>
          </p:cNvPr>
          <p:cNvSpPr txBox="1"/>
          <p:nvPr/>
        </p:nvSpPr>
        <p:spPr>
          <a:xfrm>
            <a:off x="7194671" y="4835034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/>
              <a:t>测试及运输</a:t>
            </a:r>
          </a:p>
        </p:txBody>
      </p:sp>
    </p:spTree>
    <p:extLst>
      <p:ext uri="{BB962C8B-B14F-4D97-AF65-F5344CB8AC3E}">
        <p14:creationId xmlns:p14="http://schemas.microsoft.com/office/powerpoint/2010/main" val="2115494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AD3ED53E-5B17-4827-91FD-F84F109F8B6E}"/>
              </a:ext>
            </a:extLst>
          </p:cNvPr>
          <p:cNvSpPr/>
          <p:nvPr/>
        </p:nvSpPr>
        <p:spPr>
          <a:xfrm>
            <a:off x="0" y="433633"/>
            <a:ext cx="12192000" cy="109350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EEF81030-C0BC-42A3-BF7A-EAA617FE5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/>
              <a:t>JUNO</a:t>
            </a:r>
            <a:r>
              <a:rPr lang="en-US" altLang="zh-CN" dirty="0"/>
              <a:t>-</a:t>
            </a:r>
            <a:r>
              <a:rPr lang="en-US" altLang="zh-CN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LPMT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电子学的安装</a:t>
            </a:r>
            <a:endParaRPr lang="zh-CN" altLang="en-US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D29C4B9-1A2E-4A6A-9EC2-D945AA9775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004" y="1668840"/>
            <a:ext cx="11510128" cy="1924351"/>
          </a:xfrm>
        </p:spPr>
        <p:txBody>
          <a:bodyPr>
            <a:normAutofit/>
          </a:bodyPr>
          <a:lstStyle/>
          <a:p>
            <a:r>
              <a:rPr lang="en-US" altLang="zh-CN" sz="2000" dirty="0"/>
              <a:t>2023</a:t>
            </a:r>
            <a:r>
              <a:rPr lang="zh-CN" altLang="en-US" sz="2000" dirty="0"/>
              <a:t>年初开始负责</a:t>
            </a:r>
            <a:r>
              <a:rPr lang="en-US" altLang="zh-CN" sz="2000" dirty="0"/>
              <a:t>LPMT</a:t>
            </a:r>
            <a:r>
              <a:rPr lang="zh-CN" altLang="en-US" sz="2000" dirty="0"/>
              <a:t>电子学盒及波纹管在水池的安装，提出以天车作为安装的主线，优先完成水池吊装工作的基本方案。上半球最快</a:t>
            </a:r>
            <a:r>
              <a:rPr lang="en-US" altLang="zh-CN" sz="2000" dirty="0"/>
              <a:t>100+/</a:t>
            </a:r>
            <a:r>
              <a:rPr lang="zh-CN" altLang="en-US" sz="2000" dirty="0"/>
              <a:t>天，下半球</a:t>
            </a:r>
            <a:r>
              <a:rPr lang="en-US" altLang="zh-CN" sz="2000" dirty="0"/>
              <a:t>60+/</a:t>
            </a:r>
            <a:r>
              <a:rPr lang="zh-CN" altLang="en-US" sz="2000" dirty="0"/>
              <a:t>天；</a:t>
            </a:r>
            <a:endParaRPr lang="en-US" altLang="zh-CN" sz="2000" dirty="0"/>
          </a:p>
          <a:p>
            <a:r>
              <a:rPr lang="zh-CN" altLang="en-US" sz="2000" dirty="0"/>
              <a:t>每一次都现场协调</a:t>
            </a:r>
            <a:r>
              <a:rPr lang="en-US" altLang="zh-CN" sz="2000" dirty="0"/>
              <a:t>3</a:t>
            </a:r>
            <a:r>
              <a:rPr lang="zh-CN" altLang="en-US" sz="2000" dirty="0"/>
              <a:t>家安装公司，指挥</a:t>
            </a:r>
            <a:r>
              <a:rPr lang="en-US" altLang="zh-CN" sz="2000" dirty="0"/>
              <a:t>40+</a:t>
            </a:r>
            <a:r>
              <a:rPr lang="zh-CN" altLang="en-US" sz="2000" dirty="0"/>
              <a:t>名工人，同时使用</a:t>
            </a:r>
            <a:r>
              <a:rPr lang="en-US" altLang="zh-CN" sz="2000" dirty="0"/>
              <a:t>2</a:t>
            </a:r>
            <a:r>
              <a:rPr lang="zh-CN" altLang="en-US" sz="2000" dirty="0"/>
              <a:t>部天车和自制吊机，在</a:t>
            </a:r>
            <a:r>
              <a:rPr lang="en-US" altLang="zh-CN" sz="2000" dirty="0"/>
              <a:t>2</a:t>
            </a:r>
            <a:r>
              <a:rPr lang="zh-CN" altLang="en-US" sz="2000" dirty="0"/>
              <a:t>个电子学间同步安装。</a:t>
            </a:r>
            <a:endParaRPr lang="en-US" altLang="zh-CN" sz="2000" dirty="0"/>
          </a:p>
          <a:p>
            <a:r>
              <a:rPr lang="zh-CN" altLang="en-US" sz="2000" dirty="0"/>
              <a:t>完成了全部</a:t>
            </a:r>
            <a:r>
              <a:rPr lang="en-US" altLang="zh-CN" sz="2000" dirty="0"/>
              <a:t>5878CD+803VETO</a:t>
            </a:r>
            <a:r>
              <a:rPr lang="zh-CN" altLang="en-US" sz="2000" dirty="0"/>
              <a:t>电子学盒及波纹管的安装。</a:t>
            </a:r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83A763DA-AF62-415E-9BC8-AD45DE1330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57" b="9388"/>
          <a:stretch/>
        </p:blipFill>
        <p:spPr>
          <a:xfrm>
            <a:off x="6405841" y="3712962"/>
            <a:ext cx="5709837" cy="2343150"/>
          </a:xfrm>
          <a:prstGeom prst="rect">
            <a:avLst/>
          </a:prstGeom>
        </p:spPr>
      </p:pic>
      <p:sp>
        <p:nvSpPr>
          <p:cNvPr id="28" name="文本框 27">
            <a:extLst>
              <a:ext uri="{FF2B5EF4-FFF2-40B4-BE49-F238E27FC236}">
                <a16:creationId xmlns:a16="http://schemas.microsoft.com/office/drawing/2014/main" id="{3CF57C8D-8EB0-4EC8-A090-06F719DFA3ED}"/>
              </a:ext>
            </a:extLst>
          </p:cNvPr>
          <p:cNvSpPr txBox="1"/>
          <p:nvPr/>
        </p:nvSpPr>
        <p:spPr>
          <a:xfrm>
            <a:off x="4734088" y="6308209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电子学盒及波纹管的安装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96A0A32-FD7E-0C2E-DFA4-9BBD7CF57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BB53B-C652-4572-8979-733DEF3D0969}" type="slidenum">
              <a:rPr lang="zh-CN" altLang="en-US" smtClean="0"/>
              <a:t>4</a:t>
            </a:fld>
            <a:endParaRPr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1E0DA637-46FA-44B1-82D5-4D43489236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2" y="3734889"/>
            <a:ext cx="3096176" cy="232122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AF4D399E-4C65-462D-BB5D-11DB7B469B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457" y="3719751"/>
            <a:ext cx="3125424" cy="234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699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AD3ED53E-5B17-4827-91FD-F84F109F8B6E}"/>
              </a:ext>
            </a:extLst>
          </p:cNvPr>
          <p:cNvSpPr/>
          <p:nvPr/>
        </p:nvSpPr>
        <p:spPr>
          <a:xfrm>
            <a:off x="0" y="433633"/>
            <a:ext cx="12192000" cy="109350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EEF81030-C0BC-42A3-BF7A-EAA617FE5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/>
              <a:t>JUNO</a:t>
            </a:r>
            <a:r>
              <a:rPr lang="en-US" altLang="zh-CN" dirty="0"/>
              <a:t>-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电子学间（</a:t>
            </a:r>
            <a:r>
              <a:rPr lang="en-US" altLang="zh-CN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1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）</a:t>
            </a:r>
            <a:endParaRPr lang="zh-CN" altLang="en-US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B9F159F-131B-41B7-AE99-6C7798ECD4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8562" y="3873329"/>
            <a:ext cx="2722424" cy="276627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1569C583-DE24-4D3B-9857-1A43115241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7367" y="1631331"/>
            <a:ext cx="2841511" cy="2448449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9F548264-3F09-4F2F-A0CA-917196AEA4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8695" y="1616679"/>
            <a:ext cx="2890616" cy="2167113"/>
          </a:xfrm>
          <a:prstGeom prst="rect">
            <a:avLst/>
          </a:prstGeom>
        </p:spPr>
      </p:pic>
      <p:sp>
        <p:nvSpPr>
          <p:cNvPr id="21" name="箭头: 右 20">
            <a:extLst>
              <a:ext uri="{FF2B5EF4-FFF2-40B4-BE49-F238E27FC236}">
                <a16:creationId xmlns:a16="http://schemas.microsoft.com/office/drawing/2014/main" id="{43384327-976A-4835-B01F-67343C9174A3}"/>
              </a:ext>
            </a:extLst>
          </p:cNvPr>
          <p:cNvSpPr/>
          <p:nvPr/>
        </p:nvSpPr>
        <p:spPr>
          <a:xfrm>
            <a:off x="8628104" y="2734922"/>
            <a:ext cx="475660" cy="274257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2" name="箭头: 右 21">
            <a:extLst>
              <a:ext uri="{FF2B5EF4-FFF2-40B4-BE49-F238E27FC236}">
                <a16:creationId xmlns:a16="http://schemas.microsoft.com/office/drawing/2014/main" id="{7AD1A880-0C87-422B-A7DA-74AD2451BA2F}"/>
              </a:ext>
            </a:extLst>
          </p:cNvPr>
          <p:cNvSpPr/>
          <p:nvPr/>
        </p:nvSpPr>
        <p:spPr>
          <a:xfrm>
            <a:off x="9349914" y="5119337"/>
            <a:ext cx="475660" cy="274257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504D8637-BADA-4393-8B53-9FDA66A30F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072" y="3366070"/>
            <a:ext cx="6250398" cy="603690"/>
          </a:xfrm>
          <a:prstGeom prst="rect">
            <a:avLst/>
          </a:prstGeom>
        </p:spPr>
      </p:pic>
      <p:sp>
        <p:nvSpPr>
          <p:cNvPr id="24" name="文本框 23">
            <a:extLst>
              <a:ext uri="{FF2B5EF4-FFF2-40B4-BE49-F238E27FC236}">
                <a16:creationId xmlns:a16="http://schemas.microsoft.com/office/drawing/2014/main" id="{A2284AEA-228F-4532-9800-C61B16B70FBA}"/>
              </a:ext>
            </a:extLst>
          </p:cNvPr>
          <p:cNvSpPr txBox="1"/>
          <p:nvPr/>
        </p:nvSpPr>
        <p:spPr>
          <a:xfrm>
            <a:off x="113320" y="1678533"/>
            <a:ext cx="59391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</a:t>
            </a:r>
            <a:r>
              <a:rPr lang="zh-CN" altLang="en-US" dirty="0"/>
              <a:t>、除南北极外，完成了所有</a:t>
            </a:r>
            <a:r>
              <a:rPr lang="en-US" altLang="zh-CN" dirty="0"/>
              <a:t>PMT</a:t>
            </a:r>
            <a:r>
              <a:rPr lang="zh-CN" altLang="en-US" dirty="0"/>
              <a:t>读出电缆的安装，测试及检漏工作。</a:t>
            </a:r>
            <a:endParaRPr lang="en-US" altLang="zh-CN" dirty="0"/>
          </a:p>
          <a:p>
            <a:r>
              <a:rPr lang="en-US" altLang="zh-CN" dirty="0"/>
              <a:t>2</a:t>
            </a:r>
            <a:r>
              <a:rPr lang="zh-CN" altLang="en-US" dirty="0"/>
              <a:t>、通过了电子学自测试及历次避光测试。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F63EFE9E-F003-4B5A-BACE-92E47C687EC0}"/>
              </a:ext>
            </a:extLst>
          </p:cNvPr>
          <p:cNvSpPr txBox="1"/>
          <p:nvPr/>
        </p:nvSpPr>
        <p:spPr>
          <a:xfrm>
            <a:off x="107072" y="2892003"/>
            <a:ext cx="26468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/>
              <a:t>对应网架上盒子的安装位置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AA884A08-D6BA-4194-AAA5-EC1396B375DC}"/>
              </a:ext>
            </a:extLst>
          </p:cNvPr>
          <p:cNvSpPr txBox="1"/>
          <p:nvPr/>
        </p:nvSpPr>
        <p:spPr>
          <a:xfrm>
            <a:off x="3710592" y="2892630"/>
            <a:ext cx="26468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/>
              <a:t>对应电子学间网线安装位置</a:t>
            </a:r>
          </a:p>
        </p:txBody>
      </p:sp>
      <p:sp>
        <p:nvSpPr>
          <p:cNvPr id="28" name="箭头: 右 27">
            <a:extLst>
              <a:ext uri="{FF2B5EF4-FFF2-40B4-BE49-F238E27FC236}">
                <a16:creationId xmlns:a16="http://schemas.microsoft.com/office/drawing/2014/main" id="{B56134AE-34FE-42B7-B423-469500D7C817}"/>
              </a:ext>
            </a:extLst>
          </p:cNvPr>
          <p:cNvSpPr/>
          <p:nvPr/>
        </p:nvSpPr>
        <p:spPr>
          <a:xfrm rot="5400000">
            <a:off x="5217910" y="3204046"/>
            <a:ext cx="263257" cy="188536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9" name="箭头: 右 28">
            <a:extLst>
              <a:ext uri="{FF2B5EF4-FFF2-40B4-BE49-F238E27FC236}">
                <a16:creationId xmlns:a16="http://schemas.microsoft.com/office/drawing/2014/main" id="{8B573F2F-6BC0-4DDF-9A58-AE4975840ED9}"/>
              </a:ext>
            </a:extLst>
          </p:cNvPr>
          <p:cNvSpPr/>
          <p:nvPr/>
        </p:nvSpPr>
        <p:spPr>
          <a:xfrm rot="5400000">
            <a:off x="1160566" y="3163614"/>
            <a:ext cx="263257" cy="188536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31" name="图片 30">
            <a:extLst>
              <a:ext uri="{FF2B5EF4-FFF2-40B4-BE49-F238E27FC236}">
                <a16:creationId xmlns:a16="http://schemas.microsoft.com/office/drawing/2014/main" id="{13243165-8AD1-43C7-A862-FE56B84702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085" y="4288556"/>
            <a:ext cx="2694814" cy="2020319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50972786-4BB8-4973-B372-553BC4A9D4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3587" y="3854567"/>
            <a:ext cx="1602529" cy="2848940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7BD5E7C1-E62A-4EDC-B0A6-951FCF6808C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132" y="4288556"/>
            <a:ext cx="1527638" cy="2036055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C097C2CE-D403-45AE-A88C-3CC4A462B28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2" y="4288556"/>
            <a:ext cx="1527638" cy="2036055"/>
          </a:xfrm>
          <a:prstGeom prst="rect">
            <a:avLst/>
          </a:prstGeom>
        </p:spPr>
      </p:pic>
      <p:sp>
        <p:nvSpPr>
          <p:cNvPr id="35" name="文本框 34">
            <a:extLst>
              <a:ext uri="{FF2B5EF4-FFF2-40B4-BE49-F238E27FC236}">
                <a16:creationId xmlns:a16="http://schemas.microsoft.com/office/drawing/2014/main" id="{8FB1D950-6B5F-4C49-B68D-23A5A505C705}"/>
              </a:ext>
            </a:extLst>
          </p:cNvPr>
          <p:cNvSpPr txBox="1"/>
          <p:nvPr/>
        </p:nvSpPr>
        <p:spPr>
          <a:xfrm>
            <a:off x="2479754" y="6424367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电缆的安装过程</a:t>
            </a: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8E153FB9-98D3-FA75-C82B-35EC67642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BB53B-C652-4572-8979-733DEF3D096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90938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AD3ED53E-5B17-4827-91FD-F84F109F8B6E}"/>
              </a:ext>
            </a:extLst>
          </p:cNvPr>
          <p:cNvSpPr/>
          <p:nvPr/>
        </p:nvSpPr>
        <p:spPr>
          <a:xfrm>
            <a:off x="0" y="433633"/>
            <a:ext cx="12192000" cy="109350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EEF81030-C0BC-42A3-BF7A-EAA617FE5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/>
              <a:t>JUNO</a:t>
            </a:r>
            <a:r>
              <a:rPr lang="en-US" altLang="zh-CN" dirty="0"/>
              <a:t>-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电子学间（</a:t>
            </a:r>
            <a:r>
              <a:rPr lang="en-US" altLang="zh-CN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2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）</a:t>
            </a:r>
            <a:endParaRPr lang="zh-CN" altLang="en-US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3D13126F-A756-4861-AB94-880BCD71F4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095" y="3177673"/>
            <a:ext cx="5853231" cy="3254834"/>
          </a:xfrm>
          <a:prstGeom prst="rect">
            <a:avLst/>
          </a:prstGeom>
        </p:spPr>
      </p:pic>
      <p:sp>
        <p:nvSpPr>
          <p:cNvPr id="30" name="文本框 29">
            <a:extLst>
              <a:ext uri="{FF2B5EF4-FFF2-40B4-BE49-F238E27FC236}">
                <a16:creationId xmlns:a16="http://schemas.microsoft.com/office/drawing/2014/main" id="{59EF3307-B611-4DD9-A27B-8608F1F29A03}"/>
              </a:ext>
            </a:extLst>
          </p:cNvPr>
          <p:cNvSpPr txBox="1"/>
          <p:nvPr/>
        </p:nvSpPr>
        <p:spPr>
          <a:xfrm>
            <a:off x="77797" y="1690688"/>
            <a:ext cx="618681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/>
              <a:t>1</a:t>
            </a:r>
            <a:r>
              <a:rPr lang="zh-CN" altLang="en-US" sz="2000" dirty="0"/>
              <a:t>    电子学间还有约</a:t>
            </a:r>
            <a:r>
              <a:rPr lang="en-US" altLang="zh-CN" sz="2000" dirty="0"/>
              <a:t>1000</a:t>
            </a:r>
            <a:r>
              <a:rPr lang="zh-CN" altLang="en-US" sz="2000" dirty="0"/>
              <a:t>根各类光纤及电缆需要安装</a:t>
            </a:r>
            <a:endParaRPr lang="en-US" altLang="zh-CN" sz="2000" dirty="0"/>
          </a:p>
          <a:p>
            <a:pPr marL="342900" indent="-342900">
              <a:buAutoNum type="arabicPlain" startAt="2"/>
            </a:pPr>
            <a:r>
              <a:rPr lang="zh-CN" altLang="en-US" sz="2000" dirty="0"/>
              <a:t>校核所有水下电子学线缆（接近</a:t>
            </a:r>
            <a:r>
              <a:rPr lang="en-US" altLang="zh-CN" sz="2000" dirty="0"/>
              <a:t>20000</a:t>
            </a:r>
            <a:r>
              <a:rPr lang="zh-CN" altLang="en-US" sz="2000" dirty="0"/>
              <a:t>根）在电子学间的对应关系，配合整体的最后调试</a:t>
            </a:r>
            <a:endParaRPr lang="en-US" altLang="zh-CN" sz="2000" dirty="0"/>
          </a:p>
          <a:p>
            <a:pPr marL="342900" indent="-342900">
              <a:buAutoNum type="arabicPlain" startAt="2"/>
            </a:pPr>
            <a:r>
              <a:rPr lang="zh-CN" altLang="en-US" sz="2000" dirty="0"/>
              <a:t>密封氮气间</a:t>
            </a:r>
          </a:p>
        </p:txBody>
      </p:sp>
      <p:graphicFrame>
        <p:nvGraphicFramePr>
          <p:cNvPr id="36" name="表格 35">
            <a:extLst>
              <a:ext uri="{FF2B5EF4-FFF2-40B4-BE49-F238E27FC236}">
                <a16:creationId xmlns:a16="http://schemas.microsoft.com/office/drawing/2014/main" id="{67D43B4B-08E6-43E0-B0B9-8D14D2D150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2097800"/>
              </p:ext>
            </p:extLst>
          </p:nvPr>
        </p:nvGraphicFramePr>
        <p:xfrm>
          <a:off x="6721415" y="453535"/>
          <a:ext cx="5392788" cy="6327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1413">
                  <a:extLst>
                    <a:ext uri="{9D8B030D-6E8A-4147-A177-3AD203B41FA5}">
                      <a16:colId xmlns:a16="http://schemas.microsoft.com/office/drawing/2014/main" val="2895779433"/>
                    </a:ext>
                  </a:extLst>
                </a:gridCol>
                <a:gridCol w="1834093">
                  <a:extLst>
                    <a:ext uri="{9D8B030D-6E8A-4147-A177-3AD203B41FA5}">
                      <a16:colId xmlns:a16="http://schemas.microsoft.com/office/drawing/2014/main" val="845319731"/>
                    </a:ext>
                  </a:extLst>
                </a:gridCol>
                <a:gridCol w="824885">
                  <a:extLst>
                    <a:ext uri="{9D8B030D-6E8A-4147-A177-3AD203B41FA5}">
                      <a16:colId xmlns:a16="http://schemas.microsoft.com/office/drawing/2014/main" val="306094368"/>
                    </a:ext>
                  </a:extLst>
                </a:gridCol>
                <a:gridCol w="1602397">
                  <a:extLst>
                    <a:ext uri="{9D8B030D-6E8A-4147-A177-3AD203B41FA5}">
                      <a16:colId xmlns:a16="http://schemas.microsoft.com/office/drawing/2014/main" val="20927415"/>
                    </a:ext>
                  </a:extLst>
                </a:gridCol>
              </a:tblGrid>
              <a:tr h="509075"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System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>
                          <a:solidFill>
                            <a:srgbClr val="FF0000"/>
                          </a:solidFill>
                        </a:rPr>
                        <a:t>Type</a:t>
                      </a:r>
                      <a:endParaRPr lang="zh-CN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>
                          <a:solidFill>
                            <a:srgbClr val="FF0000"/>
                          </a:solidFill>
                        </a:rPr>
                        <a:t>quantity</a:t>
                      </a:r>
                      <a:endParaRPr lang="zh-CN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>
                          <a:solidFill>
                            <a:srgbClr val="FF0000"/>
                          </a:solidFill>
                        </a:rPr>
                        <a:t>Room</a:t>
                      </a:r>
                      <a:endParaRPr lang="zh-CN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8621203"/>
                  </a:ext>
                </a:extLst>
              </a:tr>
              <a:tr h="134755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/>
                        <a:t>TT</a:t>
                      </a:r>
                      <a:endParaRPr lang="zh-CN" altLang="en-US" sz="1400" dirty="0"/>
                    </a:p>
                    <a:p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/>
                        <a:t>the electronics room 2 fibers with 48cores for White Rabbit </a:t>
                      </a:r>
                      <a:r>
                        <a:rPr lang="zh-CN" altLang="en-US" sz="1400" dirty="0"/>
                        <a:t>，</a:t>
                      </a:r>
                      <a:r>
                        <a:rPr lang="en-US" altLang="zh-CN" sz="1400" dirty="0"/>
                        <a:t>1 fiber for External (CD) trigger</a:t>
                      </a:r>
                      <a:r>
                        <a:rPr lang="zh-CN" altLang="en-US" sz="1400" dirty="0"/>
                        <a:t>。</a:t>
                      </a:r>
                      <a:endParaRPr lang="en-US" altLang="zh-CN" sz="14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zh-CN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>
                          <a:solidFill>
                            <a:srgbClr val="FF0000"/>
                          </a:solidFill>
                        </a:rPr>
                        <a:t>#1 and #2 E-room</a:t>
                      </a:r>
                      <a:endParaRPr lang="zh-CN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193272"/>
                  </a:ext>
                </a:extLst>
              </a:tr>
              <a:tr h="509075"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Calibration system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/>
                        <a:t>Fibers  2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/>
                        <a:t>Coaxial cable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zh-CN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rgbClr val="FF0000"/>
                          </a:solidFill>
                        </a:rPr>
                        <a:t>#1 E-room</a:t>
                      </a:r>
                      <a:endParaRPr lang="zh-CN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1246542"/>
                  </a:ext>
                </a:extLst>
              </a:tr>
              <a:tr h="7038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Magnetic shielding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Magnetic cables  180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；</a:t>
                      </a:r>
                      <a:endParaRPr lang="en-US" altLang="zh-CN" sz="140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Shielding cable 14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；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194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#2 E-room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5933478"/>
                  </a:ext>
                </a:extLst>
              </a:tr>
              <a:tr h="7186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/>
                        <a:t>CCD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5mm</a:t>
                      </a:r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cables  220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CCD bellows</a:t>
                      </a:r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3mm</a:t>
                      </a:r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cables</a:t>
                      </a:r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  <a:endParaRPr lang="zh-CN" alt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>
                          <a:solidFill>
                            <a:srgbClr val="FF0000"/>
                          </a:solidFill>
                        </a:rPr>
                        <a:t>240</a:t>
                      </a:r>
                      <a:endParaRPr lang="zh-CN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>
                          <a:solidFill>
                            <a:srgbClr val="FF0000"/>
                          </a:solidFill>
                        </a:rPr>
                        <a:t>#1 E-room</a:t>
                      </a:r>
                      <a:endParaRPr lang="zh-CN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7022122"/>
                  </a:ext>
                </a:extLst>
              </a:tr>
              <a:tr h="703808"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LED#1</a:t>
                      </a:r>
                    </a:p>
                    <a:p>
                      <a:r>
                        <a:rPr lang="en-US" altLang="zh-CN" sz="1400" dirty="0"/>
                        <a:t>LED#2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135</a:t>
                      </a:r>
                      <a:r>
                        <a:rPr lang="zh-CN" altLang="en-US" sz="1400" dirty="0"/>
                        <a:t> </a:t>
                      </a:r>
                      <a:r>
                        <a:rPr lang="en-US" altLang="zh-CN" sz="1400" dirty="0"/>
                        <a:t>LED</a:t>
                      </a:r>
                      <a:r>
                        <a:rPr lang="zh-CN" altLang="en-US" sz="1400" dirty="0"/>
                        <a:t> </a:t>
                      </a:r>
                      <a:r>
                        <a:rPr lang="en-US" altLang="zh-CN" sz="1400" dirty="0"/>
                        <a:t>cables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135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>
                          <a:solidFill>
                            <a:srgbClr val="FF0000"/>
                          </a:solidFill>
                        </a:rPr>
                        <a:t>#1 and #2 E-room</a:t>
                      </a:r>
                      <a:endParaRPr lang="zh-CN" altLang="en-US" sz="1400" dirty="0">
                        <a:solidFill>
                          <a:srgbClr val="FF0000"/>
                        </a:solidFill>
                      </a:endParaRPr>
                    </a:p>
                    <a:p>
                      <a:endParaRPr lang="zh-CN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1655745"/>
                  </a:ext>
                </a:extLst>
              </a:tr>
              <a:tr h="509075"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Water attenuation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UWBs</a:t>
                      </a:r>
                      <a:r>
                        <a:rPr lang="zh-CN" altLang="en-US" sz="1400" dirty="0"/>
                        <a:t> </a:t>
                      </a:r>
                      <a:r>
                        <a:rPr lang="en-US" altLang="zh-CN" sz="1400" dirty="0"/>
                        <a:t>cables</a:t>
                      </a:r>
                      <a:r>
                        <a:rPr lang="zh-CN" altLang="en-US" sz="1400" dirty="0"/>
                        <a:t> </a:t>
                      </a:r>
                      <a:r>
                        <a:rPr lang="en-US" altLang="zh-CN" sz="1400" dirty="0"/>
                        <a:t>3</a:t>
                      </a:r>
                    </a:p>
                    <a:p>
                      <a:r>
                        <a:rPr lang="en-US" altLang="zh-CN" sz="1400" dirty="0"/>
                        <a:t>LED cables 2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5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Unknown</a:t>
                      </a:r>
                      <a:endParaRPr lang="zh-CN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9789526"/>
                  </a:ext>
                </a:extLst>
              </a:tr>
              <a:tr h="509075"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Atmospheric neutrinos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UWBs cables</a:t>
                      </a:r>
                    </a:p>
                    <a:p>
                      <a:r>
                        <a:rPr lang="en-US" altLang="zh-CN" sz="1400" dirty="0" err="1"/>
                        <a:t>Spmt</a:t>
                      </a:r>
                      <a:r>
                        <a:rPr lang="en-US" altLang="zh-CN" sz="1400" dirty="0"/>
                        <a:t> cables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116</a:t>
                      </a:r>
                    </a:p>
                    <a:p>
                      <a:r>
                        <a:rPr lang="en-US" altLang="zh-CN" sz="1400" dirty="0"/>
                        <a:t>607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Unknown</a:t>
                      </a:r>
                      <a:endParaRPr lang="zh-CN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4600792"/>
                  </a:ext>
                </a:extLst>
              </a:tr>
              <a:tr h="358076"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RPC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?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7114895"/>
                  </a:ext>
                </a:extLst>
              </a:tr>
              <a:tr h="358076"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Total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1,303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01883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7567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AD3ED53E-5B17-4827-91FD-F84F109F8B6E}"/>
              </a:ext>
            </a:extLst>
          </p:cNvPr>
          <p:cNvSpPr/>
          <p:nvPr/>
        </p:nvSpPr>
        <p:spPr>
          <a:xfrm>
            <a:off x="0" y="433633"/>
            <a:ext cx="12192000" cy="109350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EEF81030-C0BC-42A3-BF7A-EAA617FE5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/>
              <a:t>HGTD</a:t>
            </a:r>
            <a:r>
              <a:rPr lang="en-US" altLang="zh-CN" dirty="0"/>
              <a:t>-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高压电源</a:t>
            </a:r>
            <a:endParaRPr lang="zh-CN" altLang="en-US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AB10B4A6-467F-7144-3020-75B2F57BD31D}"/>
              </a:ext>
            </a:extLst>
          </p:cNvPr>
          <p:cNvSpPr txBox="1"/>
          <p:nvPr/>
        </p:nvSpPr>
        <p:spPr>
          <a:xfrm>
            <a:off x="200257" y="1641542"/>
            <a:ext cx="47997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等线" panose="02010600030101010101" pitchFamily="2" charset="-122"/>
                <a:ea typeface="等线" panose="02010600030101010101" pitchFamily="2" charset="-122"/>
              </a:rPr>
              <a:t>8032</a:t>
            </a:r>
            <a:r>
              <a:rPr lang="zh-CN" altLang="en-US" dirty="0">
                <a:latin typeface="等线" panose="02010600030101010101" pitchFamily="2" charset="-122"/>
                <a:ea typeface="等线" panose="02010600030101010101" pitchFamily="2" charset="-122"/>
              </a:rPr>
              <a:t>个通道的定制高压电源，每台电源</a:t>
            </a:r>
            <a:r>
              <a:rPr lang="en-US" altLang="zh-CN" dirty="0">
                <a:latin typeface="等线" panose="02010600030101010101" pitchFamily="2" charset="-122"/>
                <a:ea typeface="等线" panose="02010600030101010101" pitchFamily="2" charset="-122"/>
              </a:rPr>
              <a:t>16*14</a:t>
            </a:r>
            <a:r>
              <a:rPr lang="zh-CN" altLang="en-US" dirty="0">
                <a:latin typeface="等线" panose="02010600030101010101" pitchFamily="2" charset="-122"/>
                <a:ea typeface="等线" panose="02010600030101010101" pitchFamily="2" charset="-122"/>
              </a:rPr>
              <a:t>个通道，通过</a:t>
            </a:r>
            <a:r>
              <a:rPr lang="en-US" altLang="zh-CN" dirty="0">
                <a:latin typeface="等线" panose="02010600030101010101" pitchFamily="2" charset="-122"/>
                <a:ea typeface="等线" panose="02010600030101010101" pitchFamily="2" charset="-122"/>
              </a:rPr>
              <a:t>100</a:t>
            </a:r>
            <a:r>
              <a:rPr lang="zh-CN" altLang="en-US" dirty="0">
                <a:latin typeface="等线" panose="02010600030101010101" pitchFamily="2" charset="-122"/>
                <a:ea typeface="等线" panose="02010600030101010101" pitchFamily="2" charset="-122"/>
              </a:rPr>
              <a:t>米的高压电缆给</a:t>
            </a:r>
            <a:r>
              <a:rPr lang="en-US" altLang="zh-CN" dirty="0">
                <a:latin typeface="等线" panose="02010600030101010101" pitchFamily="2" charset="-122"/>
                <a:ea typeface="等线" panose="02010600030101010101" pitchFamily="2" charset="-122"/>
              </a:rPr>
              <a:t>LGAD</a:t>
            </a:r>
            <a:r>
              <a:rPr lang="zh-CN" altLang="en-US" dirty="0">
                <a:latin typeface="等线" panose="02010600030101010101" pitchFamily="2" charset="-122"/>
                <a:ea typeface="等线" panose="02010600030101010101" pitchFamily="2" charset="-122"/>
              </a:rPr>
              <a:t>模块提供高压偏置。</a:t>
            </a:r>
            <a:endParaRPr lang="en-US" altLang="zh-CN" dirty="0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latin typeface="等线" panose="02010600030101010101" pitchFamily="2" charset="-122"/>
                <a:ea typeface="等线" panose="02010600030101010101" pitchFamily="2" charset="-122"/>
              </a:rPr>
              <a:t>涉及到技术指标指标的确定、高压电源连接器及电缆的讨论、</a:t>
            </a:r>
            <a:r>
              <a:rPr lang="en-US" altLang="zh-CN" dirty="0">
                <a:latin typeface="等线" panose="02010600030101010101" pitchFamily="2" charset="-122"/>
                <a:ea typeface="等线" panose="02010600030101010101" pitchFamily="2" charset="-122"/>
              </a:rPr>
              <a:t>DCS</a:t>
            </a:r>
            <a:r>
              <a:rPr lang="zh-CN" altLang="en-US" dirty="0">
                <a:latin typeface="等线" panose="02010600030101010101" pitchFamily="2" charset="-122"/>
                <a:ea typeface="等线" panose="02010600030101010101" pitchFamily="2" charset="-122"/>
              </a:rPr>
              <a:t>及</a:t>
            </a:r>
            <a:r>
              <a:rPr lang="en-US" altLang="zh-CN" dirty="0">
                <a:latin typeface="等线" panose="02010600030101010101" pitchFamily="2" charset="-122"/>
                <a:ea typeface="等线" panose="02010600030101010101" pitchFamily="2" charset="-122"/>
              </a:rPr>
              <a:t>interlock</a:t>
            </a:r>
            <a:r>
              <a:rPr lang="zh-CN" altLang="en-US" dirty="0">
                <a:latin typeface="等线" panose="02010600030101010101" pitchFamily="2" charset="-122"/>
                <a:ea typeface="等线" panose="02010600030101010101" pitchFamily="2" charset="-122"/>
              </a:rPr>
              <a:t>功能及接口的讨论，撰写高压指标文档。</a:t>
            </a:r>
            <a:endParaRPr lang="en-US" altLang="zh-CN" dirty="0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等线" panose="02010600030101010101" pitchFamily="2" charset="-122"/>
                <a:ea typeface="等线" panose="02010600030101010101" pitchFamily="2" charset="-122"/>
              </a:rPr>
              <a:t>2024</a:t>
            </a:r>
            <a:r>
              <a:rPr lang="zh-CN" altLang="en-US" dirty="0">
                <a:latin typeface="等线" panose="02010600030101010101" pitchFamily="2" charset="-122"/>
                <a:ea typeface="等线" panose="02010600030101010101" pitchFamily="2" charset="-122"/>
              </a:rPr>
              <a:t>年</a:t>
            </a:r>
            <a:r>
              <a:rPr lang="en-US" altLang="zh-CN" dirty="0">
                <a:latin typeface="等线" panose="02010600030101010101" pitchFamily="2" charset="-122"/>
                <a:ea typeface="等线" panose="02010600030101010101" pitchFamily="2" charset="-122"/>
              </a:rPr>
              <a:t>5</a:t>
            </a:r>
            <a:r>
              <a:rPr lang="zh-CN" altLang="en-US" dirty="0">
                <a:latin typeface="等线" panose="02010600030101010101" pitchFamily="2" charset="-122"/>
                <a:ea typeface="等线" panose="02010600030101010101" pitchFamily="2" charset="-122"/>
              </a:rPr>
              <a:t>月</a:t>
            </a:r>
            <a:r>
              <a:rPr lang="zh-CN" altLang="en-US" dirty="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通过了 </a:t>
            </a:r>
            <a:r>
              <a:rPr lang="en-US" altLang="zh-CN" dirty="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FDR</a:t>
            </a:r>
            <a:r>
              <a:rPr lang="zh-CN" altLang="en-US" dirty="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，准备招标采购。</a:t>
            </a:r>
            <a:endParaRPr lang="en-US" altLang="zh-CN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4D5E33CE-C107-2A75-8E7B-34679BF766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853" y="1702365"/>
            <a:ext cx="7136008" cy="172663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65557F54-98D5-9D5A-68CC-B41D9ABF4C73}"/>
              </a:ext>
            </a:extLst>
          </p:cNvPr>
          <p:cNvSpPr txBox="1"/>
          <p:nvPr/>
        </p:nvSpPr>
        <p:spPr>
          <a:xfrm>
            <a:off x="7396995" y="3312603"/>
            <a:ext cx="1842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高压系统示意图</a:t>
            </a:r>
          </a:p>
        </p:txBody>
      </p:sp>
      <p:pic>
        <p:nvPicPr>
          <p:cNvPr id="19" name="object 4">
            <a:extLst>
              <a:ext uri="{FF2B5EF4-FFF2-40B4-BE49-F238E27FC236}">
                <a16:creationId xmlns:a16="http://schemas.microsoft.com/office/drawing/2014/main" id="{8537AA1A-2BD3-47C8-8321-A45F9695069B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96001" y="3862250"/>
            <a:ext cx="2911928" cy="2017217"/>
          </a:xfrm>
          <a:prstGeom prst="rect">
            <a:avLst/>
          </a:prstGeom>
        </p:spPr>
      </p:pic>
      <p:sp>
        <p:nvSpPr>
          <p:cNvPr id="20" name="文本框 19">
            <a:extLst>
              <a:ext uri="{FF2B5EF4-FFF2-40B4-BE49-F238E27FC236}">
                <a16:creationId xmlns:a16="http://schemas.microsoft.com/office/drawing/2014/main" id="{1EE55A9B-FB60-4DBD-9D80-7116A2F372E4}"/>
              </a:ext>
            </a:extLst>
          </p:cNvPr>
          <p:cNvSpPr txBox="1"/>
          <p:nvPr/>
        </p:nvSpPr>
        <p:spPr>
          <a:xfrm>
            <a:off x="2580908" y="6429396"/>
            <a:ext cx="942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0070C0"/>
                </a:solidFill>
              </a:rPr>
              <a:t>In IHEP</a:t>
            </a:r>
            <a:endParaRPr lang="zh-CN" altLang="en-US" b="1" dirty="0">
              <a:solidFill>
                <a:srgbClr val="0070C0"/>
              </a:solidFill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B57C48D1-11C5-4B03-A97F-2D632AC5F734}"/>
              </a:ext>
            </a:extLst>
          </p:cNvPr>
          <p:cNvSpPr txBox="1"/>
          <p:nvPr/>
        </p:nvSpPr>
        <p:spPr>
          <a:xfrm>
            <a:off x="8761488" y="6429396"/>
            <a:ext cx="1034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0070C0"/>
                </a:solidFill>
              </a:rPr>
              <a:t>In CERN</a:t>
            </a:r>
            <a:endParaRPr lang="zh-CN" altLang="en-US" b="1" dirty="0">
              <a:solidFill>
                <a:srgbClr val="0070C0"/>
              </a:solidFill>
            </a:endParaRP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D58259AE-C73D-4A70-8DC0-AB2D4E0D21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45" y="3793491"/>
            <a:ext cx="2782393" cy="2085977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CF5CBD93-4F91-40AF-BB28-8905437433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352" y="3793491"/>
            <a:ext cx="2782392" cy="2085977"/>
          </a:xfrm>
          <a:prstGeom prst="rect">
            <a:avLst/>
          </a:prstGeom>
        </p:spPr>
      </p:pic>
      <p:sp>
        <p:nvSpPr>
          <p:cNvPr id="24" name="文本框 23">
            <a:extLst>
              <a:ext uri="{FF2B5EF4-FFF2-40B4-BE49-F238E27FC236}">
                <a16:creationId xmlns:a16="http://schemas.microsoft.com/office/drawing/2014/main" id="{31583309-3BE8-4483-89FF-A444C51235D8}"/>
              </a:ext>
            </a:extLst>
          </p:cNvPr>
          <p:cNvSpPr txBox="1"/>
          <p:nvPr/>
        </p:nvSpPr>
        <p:spPr>
          <a:xfrm>
            <a:off x="673196" y="5965028"/>
            <a:ext cx="1691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Individual crate</a:t>
            </a:r>
            <a:endParaRPr lang="zh-CN" altLang="en-US" dirty="0"/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195224FE-530F-4775-9528-4E1C00567A32}"/>
              </a:ext>
            </a:extLst>
          </p:cNvPr>
          <p:cNvSpPr txBox="1"/>
          <p:nvPr/>
        </p:nvSpPr>
        <p:spPr>
          <a:xfrm>
            <a:off x="3523795" y="5965028"/>
            <a:ext cx="1927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Common module</a:t>
            </a:r>
            <a:endParaRPr lang="zh-CN" altLang="en-US" dirty="0"/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5B1FC4AC-8CF1-44E2-BE87-7C64A5E5FDAC}"/>
              </a:ext>
            </a:extLst>
          </p:cNvPr>
          <p:cNvSpPr txBox="1"/>
          <p:nvPr/>
        </p:nvSpPr>
        <p:spPr>
          <a:xfrm>
            <a:off x="6741076" y="5965028"/>
            <a:ext cx="1661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Common crate</a:t>
            </a:r>
            <a:endParaRPr lang="zh-CN" altLang="en-US" dirty="0"/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8115566B-2C5F-4B49-BC34-102211E0A193}"/>
              </a:ext>
            </a:extLst>
          </p:cNvPr>
          <p:cNvSpPr txBox="1"/>
          <p:nvPr/>
        </p:nvSpPr>
        <p:spPr>
          <a:xfrm>
            <a:off x="10083896" y="5965028"/>
            <a:ext cx="1957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Individual module</a:t>
            </a:r>
            <a:endParaRPr lang="zh-CN" altLang="en-US" dirty="0"/>
          </a:p>
        </p:txBody>
      </p:sp>
      <p:cxnSp>
        <p:nvCxnSpPr>
          <p:cNvPr id="28" name="直接连接符 27">
            <a:extLst>
              <a:ext uri="{FF2B5EF4-FFF2-40B4-BE49-F238E27FC236}">
                <a16:creationId xmlns:a16="http://schemas.microsoft.com/office/drawing/2014/main" id="{343CB7A7-9271-48E8-8DB9-4BF74A75E264}"/>
              </a:ext>
            </a:extLst>
          </p:cNvPr>
          <p:cNvCxnSpPr>
            <a:cxnSpLocks/>
          </p:cNvCxnSpPr>
          <p:nvPr/>
        </p:nvCxnSpPr>
        <p:spPr>
          <a:xfrm>
            <a:off x="6025401" y="3722914"/>
            <a:ext cx="0" cy="3075814"/>
          </a:xfrm>
          <a:prstGeom prst="line">
            <a:avLst/>
          </a:prstGeom>
          <a:ln w="28575"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图片 28">
            <a:extLst>
              <a:ext uri="{FF2B5EF4-FFF2-40B4-BE49-F238E27FC236}">
                <a16:creationId xmlns:a16="http://schemas.microsoft.com/office/drawing/2014/main" id="{B646C2EB-D4F3-4BC9-BFF2-F6181871B4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78528" y="3933910"/>
            <a:ext cx="3058795" cy="1873896"/>
          </a:xfrm>
          <a:prstGeom prst="rect">
            <a:avLst/>
          </a:prstGeom>
        </p:spPr>
      </p:pic>
      <p:sp>
        <p:nvSpPr>
          <p:cNvPr id="30" name="灯片编号占位符 3">
            <a:extLst>
              <a:ext uri="{FF2B5EF4-FFF2-40B4-BE49-F238E27FC236}">
                <a16:creationId xmlns:a16="http://schemas.microsoft.com/office/drawing/2014/main" id="{8D60091D-316F-4238-9943-F6A51CA46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D5FFF2E6-5767-4CC1-983C-AD42F9C4016C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89949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5E7FB73-94A3-4212-AA2A-DB25196AF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BB53B-C652-4572-8979-733DEF3D0969}" type="slidenum">
              <a:rPr lang="zh-CN" altLang="en-US" smtClean="0"/>
              <a:t>8</a:t>
            </a:fld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B6FA0D41-9B19-4321-B6E8-82B5CAF2B9DE}"/>
              </a:ext>
            </a:extLst>
          </p:cNvPr>
          <p:cNvSpPr/>
          <p:nvPr/>
        </p:nvSpPr>
        <p:spPr>
          <a:xfrm>
            <a:off x="152400" y="586033"/>
            <a:ext cx="12192000" cy="109350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标题 1">
            <a:extLst>
              <a:ext uri="{FF2B5EF4-FFF2-40B4-BE49-F238E27FC236}">
                <a16:creationId xmlns:a16="http://schemas.microsoft.com/office/drawing/2014/main" id="{D3A5FED2-826A-4B35-B6C4-4C8A5E26080A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dirty="0"/>
              <a:t>CEPC</a:t>
            </a:r>
            <a:r>
              <a:rPr lang="en-US" altLang="zh-CN" dirty="0"/>
              <a:t>-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机房初步规划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04F16FDE-4CD0-4C88-B2F7-CA2C6C8A8A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2956" y="3305033"/>
            <a:ext cx="3498488" cy="314704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D703049-3926-4903-875F-0F1098C2F7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3133" y="136525"/>
            <a:ext cx="3718134" cy="2787508"/>
          </a:xfrm>
          <a:prstGeom prst="rect">
            <a:avLst/>
          </a:prstGeom>
        </p:spPr>
      </p:pic>
      <p:sp>
        <p:nvSpPr>
          <p:cNvPr id="9" name="内容占位符 2">
            <a:extLst>
              <a:ext uri="{FF2B5EF4-FFF2-40B4-BE49-F238E27FC236}">
                <a16:creationId xmlns:a16="http://schemas.microsoft.com/office/drawing/2014/main" id="{8F04D155-57C4-44FB-95BD-F4FDDB7274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349" y="2204433"/>
            <a:ext cx="7889784" cy="406753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zh-CN" altLang="en-US" sz="2400" dirty="0"/>
              <a:t>根据</a:t>
            </a:r>
            <a:r>
              <a:rPr lang="en-US" altLang="zh-CN" sz="2400" dirty="0"/>
              <a:t>CMS</a:t>
            </a:r>
            <a:r>
              <a:rPr lang="zh-CN" altLang="en-US" sz="2400" dirty="0"/>
              <a:t>的情况作为参考依据，初步预估电子学空间的需求：</a:t>
            </a:r>
            <a:endParaRPr lang="en-US" altLang="zh-CN" sz="2400" dirty="0"/>
          </a:p>
          <a:p>
            <a:r>
              <a:rPr lang="zh-CN" altLang="en-US" sz="2400" dirty="0"/>
              <a:t>地面至少</a:t>
            </a:r>
            <a:r>
              <a:rPr lang="en-US" altLang="zh-CN" sz="2400" dirty="0"/>
              <a:t>300</a:t>
            </a:r>
            <a:r>
              <a:rPr lang="zh-CN" altLang="en-US" sz="2400" dirty="0"/>
              <a:t>平米的组装，测试及缓存的空间；</a:t>
            </a:r>
            <a:r>
              <a:rPr lang="en-US" altLang="zh-CN" sz="2400" dirty="0"/>
              <a:t>100</a:t>
            </a:r>
            <a:r>
              <a:rPr lang="zh-CN" altLang="en-US" sz="2400" dirty="0"/>
              <a:t>平米的洁净间。（不包括库房）</a:t>
            </a:r>
            <a:endParaRPr lang="en-US" altLang="zh-CN" sz="2400" dirty="0"/>
          </a:p>
          <a:p>
            <a:r>
              <a:rPr lang="zh-CN" altLang="en-US" sz="2400" dirty="0"/>
              <a:t>地面要有独立的</a:t>
            </a:r>
            <a:r>
              <a:rPr lang="en-US" altLang="zh-CN" sz="2400" dirty="0"/>
              <a:t>UPS</a:t>
            </a:r>
            <a:r>
              <a:rPr lang="zh-CN" altLang="en-US" sz="2400" dirty="0"/>
              <a:t>机房，估计至少</a:t>
            </a:r>
            <a:r>
              <a:rPr lang="en-US" altLang="zh-CN" sz="2400" dirty="0"/>
              <a:t>200</a:t>
            </a:r>
            <a:r>
              <a:rPr lang="zh-CN" altLang="en-US" sz="2400" dirty="0"/>
              <a:t>平米（取决于功率需求）</a:t>
            </a:r>
            <a:endParaRPr lang="en-US" altLang="zh-CN" sz="2400" dirty="0"/>
          </a:p>
          <a:p>
            <a:r>
              <a:rPr lang="zh-CN" altLang="en-US" sz="2400" dirty="0"/>
              <a:t>地下谱仪周围要预留空间存放前端电子学设备。</a:t>
            </a:r>
            <a:endParaRPr lang="en-US" altLang="zh-CN" sz="2400" dirty="0"/>
          </a:p>
          <a:p>
            <a:r>
              <a:rPr lang="zh-CN" altLang="en-US" sz="2400" dirty="0"/>
              <a:t>地下主机房洞室横切面直径</a:t>
            </a:r>
            <a:r>
              <a:rPr lang="en-US" altLang="zh-CN" sz="2400" dirty="0"/>
              <a:t>18</a:t>
            </a:r>
            <a:r>
              <a:rPr lang="zh-CN" altLang="en-US" sz="2400" dirty="0"/>
              <a:t>米，长</a:t>
            </a:r>
            <a:r>
              <a:rPr lang="en-US" altLang="zh-CN" sz="2400" dirty="0"/>
              <a:t>100</a:t>
            </a:r>
            <a:r>
              <a:rPr lang="zh-CN" altLang="en-US" sz="2400" dirty="0"/>
              <a:t>米，根据系统划分多层结构，机柜数量几百台。还需要配套大量的电缆槽，电缆架，防静电地板。</a:t>
            </a:r>
            <a:endParaRPr lang="en-US" altLang="zh-CN" sz="2400" dirty="0"/>
          </a:p>
          <a:p>
            <a:pPr marL="0" indent="0">
              <a:buNone/>
            </a:pPr>
            <a:endParaRPr lang="en-US" altLang="zh-CN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2400" dirty="0">
                <a:solidFill>
                  <a:srgbClr val="FF0000"/>
                </a:solidFill>
              </a:rPr>
              <a:t>准确的需求要统计各系统的详细数据，目前只能初步估计整体规模</a:t>
            </a:r>
          </a:p>
        </p:txBody>
      </p:sp>
    </p:spTree>
    <p:extLst>
      <p:ext uri="{BB962C8B-B14F-4D97-AF65-F5344CB8AC3E}">
        <p14:creationId xmlns:p14="http://schemas.microsoft.com/office/powerpoint/2010/main" val="7935163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AD3ED53E-5B17-4827-91FD-F84F109F8B6E}"/>
              </a:ext>
            </a:extLst>
          </p:cNvPr>
          <p:cNvSpPr/>
          <p:nvPr/>
        </p:nvSpPr>
        <p:spPr>
          <a:xfrm>
            <a:off x="0" y="433633"/>
            <a:ext cx="12192000" cy="109350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EEF81030-C0BC-42A3-BF7A-EAA617FE5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600" dirty="0">
                <a:latin typeface="华文楷体" panose="02010600040101010101" pitchFamily="2" charset="-122"/>
                <a:ea typeface="华文楷体" panose="02010600040101010101" pitchFamily="2" charset="-122"/>
              </a:rPr>
              <a:t>总结及计划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D29C4B9-1A2E-4A6A-9EC2-D945AA9775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276" y="2189194"/>
            <a:ext cx="10515600" cy="1093509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zh-CN" sz="2400" dirty="0"/>
              <a:t>JUNO</a:t>
            </a:r>
            <a:r>
              <a:rPr lang="zh-CN" altLang="en-US" sz="2400" dirty="0"/>
              <a:t>电子学间的收尾安装及调试维护工作</a:t>
            </a:r>
            <a:endParaRPr lang="en-US" altLang="zh-CN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sz="2400" dirty="0"/>
              <a:t>HGTD</a:t>
            </a:r>
            <a:r>
              <a:rPr lang="zh-CN" altLang="en-US" sz="2400" dirty="0"/>
              <a:t>高压电源的采购及生产</a:t>
            </a:r>
            <a:endParaRPr lang="en-US" altLang="zh-CN" sz="2400" dirty="0"/>
          </a:p>
          <a:p>
            <a:pPr>
              <a:buFont typeface="Wingdings" panose="05000000000000000000" pitchFamily="2" charset="2"/>
              <a:buChar char="Ø"/>
            </a:pPr>
            <a:endParaRPr lang="en-US" altLang="zh-CN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F00838E-3B3C-C300-700D-E2CAC73D1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BB53B-C652-4572-8979-733DEF3D0969}" type="slidenum">
              <a:rPr lang="zh-CN" altLang="en-US" smtClean="0"/>
              <a:t>9</a:t>
            </a:fld>
            <a:endParaRPr lang="zh-CN" alt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392574B7-E81C-4B18-980F-4E995C69A109}"/>
              </a:ext>
            </a:extLst>
          </p:cNvPr>
          <p:cNvSpPr txBox="1"/>
          <p:nvPr/>
        </p:nvSpPr>
        <p:spPr>
          <a:xfrm>
            <a:off x="458821" y="3429000"/>
            <a:ext cx="10894979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b="1" dirty="0"/>
              <a:t>合作组报告等</a:t>
            </a:r>
            <a:endParaRPr lang="en-US" altLang="zh-CN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/>
              <a:t>“HV status report”,  HGTD week,2024-02-04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/>
              <a:t>“HV prototype test report”</a:t>
            </a:r>
            <a:r>
              <a:rPr lang="zh-CN" altLang="en-US" sz="2000" dirty="0"/>
              <a:t>，</a:t>
            </a:r>
            <a:r>
              <a:rPr lang="en-US" altLang="zh-CN" sz="2000" dirty="0"/>
              <a:t>HGTD week, 2024-07-09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/>
              <a:t>“HV status report”,  HGTD week,2024-04-04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000" dirty="0"/>
              <a:t>“</a:t>
            </a:r>
            <a:r>
              <a:rPr lang="en-US" altLang="zh-CN" sz="2000" dirty="0"/>
              <a:t>Electronics installation status</a:t>
            </a:r>
            <a:r>
              <a:rPr lang="zh-CN" altLang="en-US" sz="2000" dirty="0"/>
              <a:t>” </a:t>
            </a:r>
            <a:r>
              <a:rPr lang="en-US" altLang="zh-CN" sz="2000" dirty="0"/>
              <a:t>JUNO electronics workshop, 2024-11-4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000" dirty="0"/>
              <a:t>一种用于多根波纹管走线的装卡装置，发明人：王仰夫；江晓山；樊磊；王佩良；孙芸华</a:t>
            </a:r>
            <a:endParaRPr lang="en-US" altLang="zh-CN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000" dirty="0"/>
              <a:t>一种水下探测设备的包装结构，发明人：王仰夫；江晓山；严雄波；孙芸华；樊磊；宁哲；王佩良；张伟</a:t>
            </a:r>
          </a:p>
        </p:txBody>
      </p:sp>
    </p:spTree>
    <p:extLst>
      <p:ext uri="{BB962C8B-B14F-4D97-AF65-F5344CB8AC3E}">
        <p14:creationId xmlns:p14="http://schemas.microsoft.com/office/powerpoint/2010/main" val="4289498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1734</TotalTime>
  <Words>816</Words>
  <Application>Microsoft Office PowerPoint</Application>
  <PresentationFormat>宽屏</PresentationFormat>
  <Paragraphs>128</Paragraphs>
  <Slides>10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7" baseType="lpstr">
      <vt:lpstr>等线</vt:lpstr>
      <vt:lpstr>等线 Light</vt:lpstr>
      <vt:lpstr>华文楷体</vt:lpstr>
      <vt:lpstr>楷体</vt:lpstr>
      <vt:lpstr>Arial</vt:lpstr>
      <vt:lpstr>Wingdings</vt:lpstr>
      <vt:lpstr>Office 主题​​</vt:lpstr>
      <vt:lpstr>2024年考核报告</vt:lpstr>
      <vt:lpstr>主要内容</vt:lpstr>
      <vt:lpstr>JUNO-地面测试</vt:lpstr>
      <vt:lpstr>JUNO-LPMT电子学的安装</vt:lpstr>
      <vt:lpstr>JUNO-电子学间（1）</vt:lpstr>
      <vt:lpstr>JUNO-电子学间（2）</vt:lpstr>
      <vt:lpstr>HGTD-高压电源</vt:lpstr>
      <vt:lpstr>PowerPoint 演示文稿</vt:lpstr>
      <vt:lpstr>总结及计划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樊 磊</dc:creator>
  <cp:lastModifiedBy>樊 磊</cp:lastModifiedBy>
  <cp:revision>96</cp:revision>
  <dcterms:created xsi:type="dcterms:W3CDTF">2023-11-07T02:44:28Z</dcterms:created>
  <dcterms:modified xsi:type="dcterms:W3CDTF">2024-11-20T05:49:03Z</dcterms:modified>
</cp:coreProperties>
</file>