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59" r:id="rId3"/>
    <p:sldId id="260" r:id="rId4"/>
    <p:sldId id="263" r:id="rId5"/>
    <p:sldId id="367" r:id="rId6"/>
    <p:sldId id="339" r:id="rId7"/>
    <p:sldId id="264" r:id="rId8"/>
    <p:sldId id="366" r:id="rId9"/>
    <p:sldId id="271" r:id="rId10"/>
    <p:sldId id="363" r:id="rId11"/>
    <p:sldId id="273" r:id="rId12"/>
    <p:sldId id="368" r:id="rId13"/>
    <p:sldId id="25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00A98-E645-4C70-83ED-CCAB605782E5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C789E-F08C-44C9-A9A2-8A428A6098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78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789E-F08C-44C9-A9A2-8A428A6098B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0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789E-F08C-44C9-A9A2-8A428A6098B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95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789E-F08C-44C9-A9A2-8A428A6098B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37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789E-F08C-44C9-A9A2-8A428A6098B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96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250637-2D26-4062-A46E-43758EF7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8A78-0301-45D4-8037-588AF82F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FCDB-29F7-4A14-BE41-D188E6FBD89E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79AD6B-D960-49F9-91E1-AC311DED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8120661-7456-4A50-861C-8C8A0C9F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C16F-93FE-48A0-84A1-F67A77F239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2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DD010-F2E1-DB41-A007-8C120FD0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892FC-CCEB-6044-A24D-E95ABD2D6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C39F2C-CE2E-6645-BFBB-FD397E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3658-90AF-5C4D-97B0-73F066743C19}" type="datetimeFigureOut">
              <a:rPr kumimoji="1" lang="zh-CN" altLang="en-US" smtClean="0"/>
              <a:t>2024/11/21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A60519-6764-E349-8762-9E34ADDA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58F497-9EEE-7F42-950B-08EB9E45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0188-767D-1046-9B13-7204C9FA66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491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956B27-64B6-4F71-A2E5-CCCAF8352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BA37CB-39CF-479B-80A6-96551FCB9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8EEE82-1521-4443-9DAB-934685536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FCDB-29F7-4A14-BE41-D188E6FBD89E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FB5B6-2B85-406E-B8ED-E6F1D5620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3DB504-75BC-492E-A895-E3BC418E6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C16F-93FE-48A0-84A1-F67A77F239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44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09A7DB33-CD25-45A8-A5AC-6D2A34999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191" y="1686752"/>
            <a:ext cx="3467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32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 度 考 核 报告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A97314-EB54-4D40-81F9-601BF4DD3268}"/>
              </a:ext>
            </a:extLst>
          </p:cNvPr>
          <p:cNvSpPr txBox="1"/>
          <p:nvPr/>
        </p:nvSpPr>
        <p:spPr>
          <a:xfrm>
            <a:off x="5426586" y="3657600"/>
            <a:ext cx="13388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纪 全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2024.11.22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27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2"/>
    </mc:Choice>
    <mc:Fallback xmlns="">
      <p:transition spd="slow" advTm="23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850C063-E7BC-4F92-8E26-B5F9B6633776}"/>
              </a:ext>
            </a:extLst>
          </p:cNvPr>
          <p:cNvSpPr txBox="1"/>
          <p:nvPr/>
        </p:nvSpPr>
        <p:spPr>
          <a:xfrm>
            <a:off x="947974" y="151409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会议组织及参会情况：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A473457-656F-4D94-AA07-8507C54EFE46}"/>
              </a:ext>
            </a:extLst>
          </p:cNvPr>
          <p:cNvSpPr txBox="1"/>
          <p:nvPr/>
        </p:nvSpPr>
        <p:spPr>
          <a:xfrm>
            <a:off x="1300381" y="2156569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1.1</a:t>
            </a:r>
            <a:r>
              <a:rPr lang="en-US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组织</a:t>
            </a:r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的会议：</a:t>
            </a:r>
            <a:r>
              <a:rPr lang="en-US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石澔玙、纪全</a:t>
            </a:r>
            <a:r>
              <a:rPr lang="en-US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95DBDD-2D5F-4331-9A5B-DE38A6D4F167}"/>
              </a:ext>
            </a:extLst>
          </p:cNvPr>
          <p:cNvSpPr txBox="1"/>
          <p:nvPr/>
        </p:nvSpPr>
        <p:spPr>
          <a:xfrm>
            <a:off x="1300381" y="4106957"/>
            <a:ext cx="726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1.2</a:t>
            </a:r>
            <a:r>
              <a:rPr lang="en-US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参加的会议</a:t>
            </a:r>
            <a:r>
              <a:rPr lang="en-US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组织</a:t>
            </a:r>
            <a:r>
              <a:rPr lang="en-US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MDI</a:t>
            </a:r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的机械部分的会议报告</a:t>
            </a:r>
            <a:r>
              <a:rPr lang="en-US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4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CD7F27C-A961-4981-96B7-EE7383DA7FCF}"/>
              </a:ext>
            </a:extLst>
          </p:cNvPr>
          <p:cNvSpPr txBox="1"/>
          <p:nvPr/>
        </p:nvSpPr>
        <p:spPr>
          <a:xfrm>
            <a:off x="1705382" y="2618234"/>
            <a:ext cx="596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22</a:t>
            </a:r>
            <a:r>
              <a:rPr lang="zh-CN" altLang="en-US" dirty="0"/>
              <a:t>日</a:t>
            </a:r>
            <a:r>
              <a:rPr lang="en-US" altLang="zh-CN" dirty="0"/>
              <a:t>-5</a:t>
            </a:r>
            <a:r>
              <a:rPr lang="zh-CN" altLang="en-US" dirty="0"/>
              <a:t>月</a:t>
            </a:r>
            <a:r>
              <a:rPr lang="en-US" altLang="zh-CN" dirty="0"/>
              <a:t>24</a:t>
            </a:r>
            <a:r>
              <a:rPr lang="zh-CN" altLang="en-US" dirty="0"/>
              <a:t>日，</a:t>
            </a:r>
            <a:r>
              <a:rPr lang="en-US" altLang="zh-CN" dirty="0"/>
              <a:t>CEPC</a:t>
            </a:r>
            <a:r>
              <a:rPr lang="zh-CN" altLang="en-US" dirty="0"/>
              <a:t>机械设计交流会（洛阳）</a:t>
            </a: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38458AF-FCF1-4D47-A730-BDB28FB35A5D}"/>
              </a:ext>
            </a:extLst>
          </p:cNvPr>
          <p:cNvSpPr txBox="1"/>
          <p:nvPr/>
        </p:nvSpPr>
        <p:spPr>
          <a:xfrm>
            <a:off x="2177249" y="4663988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香港会议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>
                <a:solidFill>
                  <a:srgbClr val="0070C0"/>
                </a:solidFill>
              </a:rPr>
              <a:t>马赛会议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>
                <a:solidFill>
                  <a:srgbClr val="0070C0"/>
                </a:solidFill>
              </a:rPr>
              <a:t>杭州会议</a:t>
            </a:r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D000C43-86A2-47AC-A282-EB73BD492A44}"/>
              </a:ext>
            </a:extLst>
          </p:cNvPr>
          <p:cNvSpPr txBox="1"/>
          <p:nvPr/>
        </p:nvSpPr>
        <p:spPr>
          <a:xfrm>
            <a:off x="2177249" y="3352905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提供各方交流的机会，推进机械设计的工作进展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B7BE3D48-8F8C-467E-BFC7-201C2A3E5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352" y="473078"/>
            <a:ext cx="269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三、综合及其它</a:t>
            </a:r>
          </a:p>
        </p:txBody>
      </p:sp>
    </p:spTree>
    <p:extLst>
      <p:ext uri="{BB962C8B-B14F-4D97-AF65-F5344CB8AC3E}">
        <p14:creationId xmlns:p14="http://schemas.microsoft.com/office/powerpoint/2010/main" val="139243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"/>
    </mc:Choice>
    <mc:Fallback xmlns="">
      <p:transition spd="slow" advTm="63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D09145B4-B2FC-4B3F-AB7D-7C255C089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22" y="922708"/>
            <a:ext cx="3416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四、下年度工作计划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99AC8C9-703F-4BEF-8034-8E86393726D8}"/>
              </a:ext>
            </a:extLst>
          </p:cNvPr>
          <p:cNvSpPr txBox="1"/>
          <p:nvPr/>
        </p:nvSpPr>
        <p:spPr>
          <a:xfrm>
            <a:off x="1245381" y="1649287"/>
            <a:ext cx="5109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1. CEPC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探测器机械总体机械设计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●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完善总体设计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●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完善每个子探测器的具体设计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511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0"/>
    </mc:Choice>
    <mc:Fallback xmlns="">
      <p:transition spd="slow" advTm="189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D09145B4-B2FC-4B3F-AB7D-7C255C089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22" y="922708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五、建议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99AC8C9-703F-4BEF-8034-8E86393726D8}"/>
              </a:ext>
            </a:extLst>
          </p:cNvPr>
          <p:cNvSpPr txBox="1"/>
          <p:nvPr/>
        </p:nvSpPr>
        <p:spPr>
          <a:xfrm>
            <a:off x="1487963" y="1736663"/>
            <a:ext cx="4955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1.CEPC</a:t>
            </a:r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核心设计队伍的组建和培养</a:t>
            </a:r>
            <a:endParaRPr lang="en-US" altLang="zh-CN" sz="24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●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综合素质能力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●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创新设计活力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84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0"/>
    </mc:Choice>
    <mc:Fallback xmlns="">
      <p:transition spd="slow" advTm="18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FB96AAA-A9F9-4BFB-B80C-FB435A991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2767012"/>
            <a:ext cx="3771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8000" b="0" dirty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谢  谢！</a:t>
            </a:r>
          </a:p>
        </p:txBody>
      </p:sp>
    </p:spTree>
    <p:extLst>
      <p:ext uri="{BB962C8B-B14F-4D97-AF65-F5344CB8AC3E}">
        <p14:creationId xmlns:p14="http://schemas.microsoft.com/office/powerpoint/2010/main" val="309525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"/>
    </mc:Choice>
    <mc:Fallback xmlns="">
      <p:transition spd="slow" advTm="4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BCC48900-BEBA-4422-B339-7271FEE8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22" y="922708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一、岗位职责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0B4E38-BA84-47B9-BFDA-525C5890D0F5}"/>
              </a:ext>
            </a:extLst>
          </p:cNvPr>
          <p:cNvSpPr txBox="1"/>
          <p:nvPr/>
        </p:nvSpPr>
        <p:spPr>
          <a:xfrm>
            <a:off x="2157273" y="2129664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+mn-ea"/>
              </a:rPr>
              <a:t>1.CEPC</a:t>
            </a:r>
            <a:r>
              <a:rPr lang="zh-CN" altLang="en-US" sz="2400" dirty="0">
                <a:latin typeface="+mn-ea"/>
              </a:rPr>
              <a:t>探测器机械总体设计</a:t>
            </a:r>
            <a:endParaRPr lang="en-US" altLang="zh-CN" sz="2400" dirty="0">
              <a:latin typeface="+mn-ea"/>
            </a:endParaRPr>
          </a:p>
          <a:p>
            <a:endParaRPr lang="en-US" altLang="zh-CN" sz="2400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2.BEPCII</a:t>
            </a:r>
            <a:r>
              <a:rPr lang="zh-CN" altLang="en-US" sz="2400" dirty="0">
                <a:latin typeface="+mn-ea"/>
              </a:rPr>
              <a:t>束流管运行</a:t>
            </a:r>
            <a:endParaRPr lang="en-US" altLang="zh-CN" sz="2400" dirty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3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9"/>
    </mc:Choice>
    <mc:Fallback xmlns="">
      <p:transition spd="slow" advTm="710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173874F6-10F9-4512-92B4-6CB264A9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65" y="168649"/>
            <a:ext cx="269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二、本年度工作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2EA2B2F-E3DC-482A-AB70-2EF73B191314}"/>
              </a:ext>
            </a:extLst>
          </p:cNvPr>
          <p:cNvSpPr/>
          <p:nvPr/>
        </p:nvSpPr>
        <p:spPr>
          <a:xfrm>
            <a:off x="314065" y="828190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CEPC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探测器机械总体设计</a:t>
            </a:r>
            <a:endParaRPr lang="en-US" altLang="zh-CN" sz="28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2A8C0F-FD26-4603-BE42-7D76E144ADF7}"/>
              </a:ext>
            </a:extLst>
          </p:cNvPr>
          <p:cNvSpPr txBox="1"/>
          <p:nvPr/>
        </p:nvSpPr>
        <p:spPr>
          <a:xfrm>
            <a:off x="2509594" y="1318895"/>
            <a:ext cx="5041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+mn-ea"/>
              </a:rPr>
              <a:t>工作目标：探测器</a:t>
            </a:r>
            <a:r>
              <a:rPr lang="en-US" altLang="zh-CN" sz="2000" dirty="0">
                <a:latin typeface="+mn-ea"/>
              </a:rPr>
              <a:t>Ref-TDR </a:t>
            </a:r>
            <a:r>
              <a:rPr lang="zh-CN" altLang="en-US" sz="2000" dirty="0">
                <a:latin typeface="+mn-ea"/>
              </a:rPr>
              <a:t>的机械总成章节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43928B-3AF9-4C43-BAFC-35C3E78B2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085" y="285139"/>
            <a:ext cx="3600000" cy="26823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518E23F-DA72-4935-A31D-80D9549DA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085" y="3429000"/>
            <a:ext cx="3600000" cy="28815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353AD06-59AF-4820-8C5D-8FF8AFB1EA8E}"/>
              </a:ext>
            </a:extLst>
          </p:cNvPr>
          <p:cNvSpPr txBox="1"/>
          <p:nvPr/>
        </p:nvSpPr>
        <p:spPr>
          <a:xfrm>
            <a:off x="8710104" y="2967445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2019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年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6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月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29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日</a:t>
            </a:r>
            <a:endParaRPr lang="zh-CN" altLang="en-US" dirty="0"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3DD3074-3077-4AA7-B183-7EE636EFB6C4}"/>
              </a:ext>
            </a:extLst>
          </p:cNvPr>
          <p:cNvSpPr txBox="1"/>
          <p:nvPr/>
        </p:nvSpPr>
        <p:spPr>
          <a:xfrm>
            <a:off x="8710104" y="6310550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2020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年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3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月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31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日</a:t>
            </a:r>
            <a:endParaRPr lang="zh-CN" altLang="en-US" dirty="0">
              <a:latin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D04B1EA-2DE7-420F-B3FC-86DD57D2B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41" y="2140929"/>
            <a:ext cx="5400000" cy="416962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395246D-C508-4E85-9B4A-9354F5BFB76B}"/>
              </a:ext>
            </a:extLst>
          </p:cNvPr>
          <p:cNvSpPr txBox="1"/>
          <p:nvPr/>
        </p:nvSpPr>
        <p:spPr>
          <a:xfrm>
            <a:off x="560982" y="1745301"/>
            <a:ext cx="389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1.1 </a:t>
            </a:r>
            <a:r>
              <a:rPr lang="zh-CN" altLang="en-US" dirty="0"/>
              <a:t>逐步完善机械总图 </a:t>
            </a:r>
            <a:r>
              <a:rPr lang="en-US" altLang="zh-CN" dirty="0"/>
              <a:t>--- (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历时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5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15D757-7525-4976-A31E-FC0C41B0CE93}"/>
              </a:ext>
            </a:extLst>
          </p:cNvPr>
          <p:cNvSpPr txBox="1"/>
          <p:nvPr/>
        </p:nvSpPr>
        <p:spPr>
          <a:xfrm>
            <a:off x="2463591" y="633028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8E49F10-BB02-4682-A331-3DF322CD0830}"/>
              </a:ext>
            </a:extLst>
          </p:cNvPr>
          <p:cNvSpPr txBox="1"/>
          <p:nvPr/>
        </p:nvSpPr>
        <p:spPr>
          <a:xfrm>
            <a:off x="6144249" y="2567335"/>
            <a:ext cx="13388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+mn-ea"/>
              </a:rPr>
              <a:t>目前状态：</a:t>
            </a:r>
            <a:endParaRPr lang="en-US" altLang="zh-CN" dirty="0">
              <a:latin typeface="+mn-ea"/>
            </a:endParaRPr>
          </a:p>
          <a:p>
            <a:pPr algn="ctr"/>
            <a:r>
              <a:rPr lang="zh-CN" altLang="en-US" sz="2800" dirty="0">
                <a:solidFill>
                  <a:srgbClr val="FF0000"/>
                </a:solidFill>
              </a:rPr>
              <a:t>第零版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7D079A8-8F09-41D0-A9F3-AA8744FA4DE3}"/>
              </a:ext>
            </a:extLst>
          </p:cNvPr>
          <p:cNvSpPr txBox="1"/>
          <p:nvPr/>
        </p:nvSpPr>
        <p:spPr>
          <a:xfrm>
            <a:off x="6025242" y="4461887"/>
            <a:ext cx="15768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n-ea"/>
              </a:rPr>
              <a:t>作用：</a:t>
            </a:r>
            <a:endParaRPr lang="en-US" altLang="zh-CN" sz="2800" dirty="0">
              <a:latin typeface="+mn-ea"/>
            </a:endParaRPr>
          </a:p>
          <a:p>
            <a:pPr algn="ctr"/>
            <a:r>
              <a:rPr lang="zh-CN" altLang="en-US" dirty="0">
                <a:solidFill>
                  <a:srgbClr val="0070C0"/>
                </a:solidFill>
                <a:latin typeface="+mn-ea"/>
              </a:rPr>
              <a:t>指导各子系统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zh-CN" altLang="en-US" dirty="0">
                <a:solidFill>
                  <a:srgbClr val="0070C0"/>
                </a:solidFill>
                <a:latin typeface="+mn-ea"/>
              </a:rPr>
              <a:t>的机械设计</a:t>
            </a:r>
          </a:p>
        </p:txBody>
      </p:sp>
    </p:spTree>
    <p:extLst>
      <p:ext uri="{BB962C8B-B14F-4D97-AF65-F5344CB8AC3E}">
        <p14:creationId xmlns:p14="http://schemas.microsoft.com/office/powerpoint/2010/main" val="14238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6"/>
    </mc:Choice>
    <mc:Fallback xmlns="">
      <p:transition spd="slow" advTm="24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B77D317B-31A1-40AE-91DB-501695C84B9E}"/>
              </a:ext>
            </a:extLst>
          </p:cNvPr>
          <p:cNvSpPr/>
          <p:nvPr/>
        </p:nvSpPr>
        <p:spPr>
          <a:xfrm>
            <a:off x="560982" y="428684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CEPC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探测器机械总体设计</a:t>
            </a:r>
            <a:endParaRPr lang="en-US" altLang="zh-CN" sz="28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945D6D-E27E-4AAD-A7BB-7D125C63F69A}"/>
              </a:ext>
            </a:extLst>
          </p:cNvPr>
          <p:cNvSpPr txBox="1"/>
          <p:nvPr/>
        </p:nvSpPr>
        <p:spPr>
          <a:xfrm>
            <a:off x="560982" y="1690568"/>
            <a:ext cx="5803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+mn-ea"/>
              </a:rPr>
              <a:t>1.2 </a:t>
            </a:r>
            <a:r>
              <a:rPr lang="zh-CN" altLang="en-US" sz="2400" dirty="0">
                <a:latin typeface="+mn-ea"/>
              </a:rPr>
              <a:t>首次提出互为支撑的“零工装”设计理念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C8D2A0B-8E77-472C-8621-82753CDCF395}"/>
              </a:ext>
            </a:extLst>
          </p:cNvPr>
          <p:cNvSpPr txBox="1"/>
          <p:nvPr/>
        </p:nvSpPr>
        <p:spPr>
          <a:xfrm>
            <a:off x="3575117" y="951904"/>
            <a:ext cx="5041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+mn-ea"/>
              </a:rPr>
              <a:t>工作目标：探测器</a:t>
            </a:r>
            <a:r>
              <a:rPr lang="en-US" altLang="zh-CN" sz="2000" dirty="0">
                <a:latin typeface="+mn-ea"/>
              </a:rPr>
              <a:t>Ref-TDR </a:t>
            </a:r>
            <a:r>
              <a:rPr lang="zh-CN" altLang="en-US" sz="2000" dirty="0">
                <a:latin typeface="+mn-ea"/>
              </a:rPr>
              <a:t>的机械总成章节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551A6B-1734-4702-9411-9AD6EAF84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8" y="2305663"/>
            <a:ext cx="4661854" cy="31001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2130971-CA24-4940-BEB3-97315016D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231" y="5008421"/>
            <a:ext cx="1800000" cy="17683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EF33DB-8241-45D8-A04E-530BB196F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744" y="3951495"/>
            <a:ext cx="2430513" cy="234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D95C82-FCC1-4D80-A0C2-FB4A15C98A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496" y="3293777"/>
            <a:ext cx="1800000" cy="1191950"/>
          </a:xfrm>
          <a:prstGeom prst="rect">
            <a:avLst/>
          </a:prstGeom>
        </p:spPr>
      </p:pic>
      <p:sp>
        <p:nvSpPr>
          <p:cNvPr id="10" name="十字形 9">
            <a:extLst>
              <a:ext uri="{FF2B5EF4-FFF2-40B4-BE49-F238E27FC236}">
                <a16:creationId xmlns:a16="http://schemas.microsoft.com/office/drawing/2014/main" id="{2EC30938-2CCE-400F-86D4-90BBF25A5AF6}"/>
              </a:ext>
            </a:extLst>
          </p:cNvPr>
          <p:cNvSpPr>
            <a:spLocks noChangeAspect="1"/>
          </p:cNvSpPr>
          <p:nvPr/>
        </p:nvSpPr>
        <p:spPr>
          <a:xfrm>
            <a:off x="7786231" y="4603074"/>
            <a:ext cx="288000" cy="288000"/>
          </a:xfrm>
          <a:prstGeom prst="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35">
            <a:extLst>
              <a:ext uri="{FF2B5EF4-FFF2-40B4-BE49-F238E27FC236}">
                <a16:creationId xmlns:a16="http://schemas.microsoft.com/office/drawing/2014/main" id="{C15E1701-18C7-48C4-AABA-3F30295DECB6}"/>
              </a:ext>
            </a:extLst>
          </p:cNvPr>
          <p:cNvCxnSpPr>
            <a:cxnSpLocks/>
          </p:cNvCxnSpPr>
          <p:nvPr/>
        </p:nvCxnSpPr>
        <p:spPr bwMode="auto">
          <a:xfrm>
            <a:off x="8414736" y="4787088"/>
            <a:ext cx="540000" cy="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35">
            <a:extLst>
              <a:ext uri="{FF2B5EF4-FFF2-40B4-BE49-F238E27FC236}">
                <a16:creationId xmlns:a16="http://schemas.microsoft.com/office/drawing/2014/main" id="{1AE5AFB8-77AA-4E09-AC9E-B39CA9A0BFA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123140" y="6227248"/>
            <a:ext cx="515604" cy="402753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E560B673-EFDB-4B16-8113-76856D6AA3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612" y="1371227"/>
            <a:ext cx="3308822" cy="1922550"/>
          </a:xfrm>
          <a:prstGeom prst="rect">
            <a:avLst/>
          </a:prstGeom>
        </p:spPr>
      </p:pic>
      <p:sp>
        <p:nvSpPr>
          <p:cNvPr id="16" name="箭头: 左 15">
            <a:extLst>
              <a:ext uri="{FF2B5EF4-FFF2-40B4-BE49-F238E27FC236}">
                <a16:creationId xmlns:a16="http://schemas.microsoft.com/office/drawing/2014/main" id="{05F62703-812D-4217-BC48-E333DF8E6D0A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5971240" y="3889752"/>
            <a:ext cx="540000" cy="54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28B296-00E0-4973-87FF-F961D112EEFF}"/>
              </a:ext>
            </a:extLst>
          </p:cNvPr>
          <p:cNvSpPr txBox="1"/>
          <p:nvPr/>
        </p:nvSpPr>
        <p:spPr>
          <a:xfrm>
            <a:off x="2018104" y="5475618"/>
            <a:ext cx="2050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+mn-ea"/>
              </a:rPr>
              <a:t>优点：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dirty="0">
                <a:latin typeface="+mn-ea"/>
              </a:rPr>
              <a:t>    </a:t>
            </a:r>
            <a:r>
              <a:rPr lang="zh-CN" altLang="en-US" dirty="0">
                <a:latin typeface="+mn-ea"/>
              </a:rPr>
              <a:t>减少准直工作量</a:t>
            </a:r>
            <a:endParaRPr lang="en-US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    </a:t>
            </a:r>
            <a:r>
              <a:rPr lang="zh-CN" altLang="en-US" dirty="0">
                <a:latin typeface="+mn-ea"/>
              </a:rPr>
              <a:t>减少安装时间</a:t>
            </a:r>
            <a:endParaRPr lang="en-US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    </a:t>
            </a:r>
            <a:r>
              <a:rPr lang="zh-CN" altLang="en-US" dirty="0">
                <a:latin typeface="+mn-ea"/>
              </a:rPr>
              <a:t>节约经费</a:t>
            </a:r>
          </a:p>
        </p:txBody>
      </p:sp>
    </p:spTree>
    <p:extLst>
      <p:ext uri="{BB962C8B-B14F-4D97-AF65-F5344CB8AC3E}">
        <p14:creationId xmlns:p14="http://schemas.microsoft.com/office/powerpoint/2010/main" val="12992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48"/>
    </mc:Choice>
    <mc:Fallback xmlns="">
      <p:transition spd="slow" advTm="2474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55D5AA2F-0791-484D-98A2-9F82092B5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186" y="2231959"/>
            <a:ext cx="3944485" cy="3960000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B77D317B-31A1-40AE-91DB-501695C84B9E}"/>
              </a:ext>
            </a:extLst>
          </p:cNvPr>
          <p:cNvSpPr/>
          <p:nvPr/>
        </p:nvSpPr>
        <p:spPr>
          <a:xfrm>
            <a:off x="813338" y="435507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CEPC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探测器机械总体设计</a:t>
            </a:r>
            <a:endParaRPr lang="en-US" altLang="zh-CN" sz="28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6C0065D-C007-42DA-B16D-F00AC5685EDC}"/>
              </a:ext>
            </a:extLst>
          </p:cNvPr>
          <p:cNvSpPr/>
          <p:nvPr/>
        </p:nvSpPr>
        <p:spPr>
          <a:xfrm>
            <a:off x="973956" y="1258459"/>
            <a:ext cx="471475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+mn-ea"/>
              </a:rPr>
              <a:t>“零工装”设计理念的附加作用：</a:t>
            </a:r>
            <a:r>
              <a:rPr lang="en-US" altLang="zh-CN" b="1" dirty="0">
                <a:latin typeface="+mn-ea"/>
              </a:rPr>
              <a:t>(</a:t>
            </a:r>
            <a:r>
              <a:rPr lang="zh-CN" altLang="en-US" b="1" dirty="0">
                <a:latin typeface="+mn-ea"/>
              </a:rPr>
              <a:t>一</a:t>
            </a:r>
            <a:r>
              <a:rPr lang="en-US" altLang="zh-CN" b="1" dirty="0">
                <a:latin typeface="+mn-ea"/>
              </a:rPr>
              <a:t>)</a:t>
            </a:r>
          </a:p>
          <a:p>
            <a:r>
              <a:rPr lang="en-US" altLang="zh-CN" dirty="0">
                <a:latin typeface="+mn-ea"/>
              </a:rPr>
              <a:t>                     </a:t>
            </a:r>
            <a:r>
              <a:rPr lang="zh-CN" altLang="en-US" b="1" dirty="0">
                <a:latin typeface="+mn-ea"/>
              </a:rPr>
              <a:t>节约</a:t>
            </a:r>
            <a:r>
              <a:rPr lang="zh-CN" altLang="en-US" sz="2800" b="1" dirty="0">
                <a:solidFill>
                  <a:srgbClr val="0070C0"/>
                </a:solidFill>
                <a:latin typeface="+mn-ea"/>
              </a:rPr>
              <a:t>更多的</a:t>
            </a:r>
            <a:r>
              <a:rPr lang="zh-CN" altLang="en-US" b="1" dirty="0">
                <a:latin typeface="+mn-ea"/>
              </a:rPr>
              <a:t>经费和建造时间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cxnSp>
        <p:nvCxnSpPr>
          <p:cNvPr id="37" name="直接箭头连接符 35">
            <a:extLst>
              <a:ext uri="{FF2B5EF4-FFF2-40B4-BE49-F238E27FC236}">
                <a16:creationId xmlns:a16="http://schemas.microsoft.com/office/drawing/2014/main" id="{4905F3A1-6613-4E6D-9E7C-73E7C4ADE938}"/>
              </a:ext>
            </a:extLst>
          </p:cNvPr>
          <p:cNvCxnSpPr>
            <a:cxnSpLocks/>
          </p:cNvCxnSpPr>
          <p:nvPr/>
        </p:nvCxnSpPr>
        <p:spPr bwMode="auto">
          <a:xfrm>
            <a:off x="1398184" y="5032005"/>
            <a:ext cx="891961" cy="521713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44BEC4C-4C81-4627-96D3-EA1B29AE41D5}"/>
              </a:ext>
            </a:extLst>
          </p:cNvPr>
          <p:cNvSpPr txBox="1"/>
          <p:nvPr/>
        </p:nvSpPr>
        <p:spPr>
          <a:xfrm>
            <a:off x="973956" y="46626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端轭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FF16D73-DEEA-46F0-8171-BB47020983E8}"/>
              </a:ext>
            </a:extLst>
          </p:cNvPr>
          <p:cNvSpPr txBox="1"/>
          <p:nvPr/>
        </p:nvSpPr>
        <p:spPr>
          <a:xfrm>
            <a:off x="6673811" y="3604092"/>
            <a:ext cx="3999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地下实验大厅的建造：</a:t>
            </a:r>
            <a:endParaRPr lang="en-US" altLang="zh-CN" dirty="0"/>
          </a:p>
          <a:p>
            <a:r>
              <a:rPr lang="en-US" altLang="zh-CN" dirty="0"/>
              <a:t>     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减少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55.5 X 42 X 1.86 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的挖土工程量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1D6D9B3-0359-4D56-976F-E1838F5EBA02}"/>
              </a:ext>
            </a:extLst>
          </p:cNvPr>
          <p:cNvSpPr txBox="1"/>
          <p:nvPr/>
        </p:nvSpPr>
        <p:spPr>
          <a:xfrm>
            <a:off x="1766142" y="6242282"/>
            <a:ext cx="343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端轭门的打开距离：减少</a:t>
            </a:r>
            <a:r>
              <a:rPr lang="en-US" altLang="zh-CN" dirty="0"/>
              <a:t>1.86 </a:t>
            </a:r>
            <a:r>
              <a:rPr lang="zh-CN" altLang="en-US" dirty="0"/>
              <a:t>米</a:t>
            </a:r>
          </a:p>
        </p:txBody>
      </p:sp>
    </p:spTree>
    <p:extLst>
      <p:ext uri="{BB962C8B-B14F-4D97-AF65-F5344CB8AC3E}">
        <p14:creationId xmlns:p14="http://schemas.microsoft.com/office/powerpoint/2010/main" val="26626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48"/>
    </mc:Choice>
    <mc:Fallback xmlns="">
      <p:transition spd="slow" advTm="247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8AA3D0A-0596-4424-84C3-B0B83A41ADAD}"/>
              </a:ext>
            </a:extLst>
          </p:cNvPr>
          <p:cNvSpPr/>
          <p:nvPr/>
        </p:nvSpPr>
        <p:spPr>
          <a:xfrm>
            <a:off x="813338" y="435507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CEPC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探测器机械总体设计</a:t>
            </a:r>
            <a:endParaRPr lang="en-US" altLang="zh-CN" sz="28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295C2E0-3C76-4881-AB80-6083DB0F747E}"/>
              </a:ext>
            </a:extLst>
          </p:cNvPr>
          <p:cNvSpPr/>
          <p:nvPr/>
        </p:nvSpPr>
        <p:spPr>
          <a:xfrm>
            <a:off x="973695" y="1124262"/>
            <a:ext cx="524214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+mn-ea"/>
              </a:rPr>
              <a:t>“零工装”设计理念的附加作用：</a:t>
            </a:r>
            <a:r>
              <a:rPr lang="en-US" altLang="zh-CN" b="1" dirty="0">
                <a:latin typeface="+mn-ea"/>
              </a:rPr>
              <a:t>(</a:t>
            </a:r>
            <a:r>
              <a:rPr lang="zh-CN" altLang="en-US" b="1" dirty="0">
                <a:latin typeface="+mn-ea"/>
              </a:rPr>
              <a:t>二</a:t>
            </a:r>
            <a:r>
              <a:rPr lang="en-US" altLang="zh-CN" b="1" dirty="0">
                <a:latin typeface="+mn-ea"/>
              </a:rPr>
              <a:t>)</a:t>
            </a:r>
          </a:p>
          <a:p>
            <a:r>
              <a:rPr lang="en-US" altLang="zh-CN" dirty="0">
                <a:latin typeface="+mn-ea"/>
              </a:rPr>
              <a:t>                     </a:t>
            </a:r>
            <a:r>
              <a:rPr lang="zh-CN" altLang="en-US" b="1" dirty="0">
                <a:latin typeface="+mn-ea"/>
              </a:rPr>
              <a:t>使得现代化的</a:t>
            </a:r>
            <a:r>
              <a:rPr lang="zh-CN" altLang="en-US" sz="2800" b="1" dirty="0">
                <a:solidFill>
                  <a:srgbClr val="0070C0"/>
                </a:solidFill>
                <a:latin typeface="+mn-ea"/>
              </a:rPr>
              <a:t>轻松安装</a:t>
            </a:r>
            <a:r>
              <a:rPr lang="zh-CN" altLang="en-US" b="1" dirty="0">
                <a:latin typeface="+mn-ea"/>
              </a:rPr>
              <a:t>成为可能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EDF367D-38F9-4E58-A18F-EC41CBA87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05" y="2022070"/>
            <a:ext cx="5913611" cy="4500000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2AD136C9-02D6-45DB-8869-82E7F3836B32}"/>
              </a:ext>
            </a:extLst>
          </p:cNvPr>
          <p:cNvSpPr/>
          <p:nvPr/>
        </p:nvSpPr>
        <p:spPr>
          <a:xfrm rot="-120000">
            <a:off x="3068691" y="5800336"/>
            <a:ext cx="1521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Collision point</a:t>
            </a:r>
            <a:endParaRPr lang="zh-CN" altLang="en-US" dirty="0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201FA7DB-9E76-437B-A58B-5C97EC064088}"/>
              </a:ext>
            </a:extLst>
          </p:cNvPr>
          <p:cNvCxnSpPr/>
          <p:nvPr/>
        </p:nvCxnSpPr>
        <p:spPr bwMode="auto">
          <a:xfrm>
            <a:off x="2918693" y="5836058"/>
            <a:ext cx="144016" cy="288032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C83BFDC1-D37E-4A5E-9B8C-D283DDF16661}"/>
              </a:ext>
            </a:extLst>
          </p:cNvPr>
          <p:cNvSpPr/>
          <p:nvPr/>
        </p:nvSpPr>
        <p:spPr>
          <a:xfrm>
            <a:off x="4913492" y="6228020"/>
            <a:ext cx="1302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robotic arm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ACA0383-E570-44B3-910D-432F456A155B}"/>
              </a:ext>
            </a:extLst>
          </p:cNvPr>
          <p:cNvCxnSpPr/>
          <p:nvPr/>
        </p:nvCxnSpPr>
        <p:spPr bwMode="auto">
          <a:xfrm flipH="1" flipV="1">
            <a:off x="4142831" y="5478454"/>
            <a:ext cx="792086" cy="934232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9675BD6F-C95F-48DB-BF83-BE011F949AAF}"/>
              </a:ext>
            </a:extLst>
          </p:cNvPr>
          <p:cNvSpPr/>
          <p:nvPr/>
        </p:nvSpPr>
        <p:spPr>
          <a:xfrm>
            <a:off x="1779953" y="2238094"/>
            <a:ext cx="2596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Overhead travelling crane</a:t>
            </a:r>
            <a:endParaRPr lang="zh-CN" altLang="en-US" dirty="0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0B3C69A5-CBAA-4694-AA17-3233AAEDDB68}"/>
              </a:ext>
            </a:extLst>
          </p:cNvPr>
          <p:cNvCxnSpPr/>
          <p:nvPr/>
        </p:nvCxnSpPr>
        <p:spPr bwMode="auto">
          <a:xfrm>
            <a:off x="4286845" y="2607426"/>
            <a:ext cx="504056" cy="313613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3C606EE8-35E5-43CA-A49A-32BC4790B8DB}"/>
              </a:ext>
            </a:extLst>
          </p:cNvPr>
          <p:cNvCxnSpPr/>
          <p:nvPr/>
        </p:nvCxnSpPr>
        <p:spPr bwMode="auto">
          <a:xfrm flipH="1">
            <a:off x="1478533" y="2607426"/>
            <a:ext cx="365560" cy="422756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C6D5B3D6-D2E4-4A5A-B202-739DE63A1563}"/>
              </a:ext>
            </a:extLst>
          </p:cNvPr>
          <p:cNvSpPr/>
          <p:nvPr/>
        </p:nvSpPr>
        <p:spPr>
          <a:xfrm>
            <a:off x="6395412" y="3959075"/>
            <a:ext cx="51098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/>
              <a:t>If Possible</a:t>
            </a:r>
          </a:p>
          <a:p>
            <a:pPr algn="ctr"/>
            <a:r>
              <a:rPr lang="en-US" altLang="zh-CN" dirty="0"/>
              <a:t> </a:t>
            </a:r>
            <a:r>
              <a:rPr lang="en-US" altLang="zh-CN" dirty="0">
                <a:solidFill>
                  <a:srgbClr val="0070C0"/>
                </a:solidFill>
              </a:rPr>
              <a:t>Installations will be easily through 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a combination of </a:t>
            </a:r>
            <a:endParaRPr lang="en-US" altLang="zh-CN" dirty="0">
              <a:solidFill>
                <a:srgbClr val="0070C0"/>
              </a:solidFill>
            </a:endParaRPr>
          </a:p>
          <a:p>
            <a:pPr algn="ctr"/>
            <a:r>
              <a:rPr lang="en-US" altLang="zh-CN" dirty="0">
                <a:solidFill>
                  <a:srgbClr val="0070C0"/>
                </a:solidFill>
              </a:rPr>
              <a:t>robotic arms and two overhead cranes.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78C0F50-8E9E-47D0-8435-A0ADA4BD5575}"/>
              </a:ext>
            </a:extLst>
          </p:cNvPr>
          <p:cNvSpPr/>
          <p:nvPr/>
        </p:nvSpPr>
        <p:spPr>
          <a:xfrm>
            <a:off x="7824135" y="2500323"/>
            <a:ext cx="2343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Design principles :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1. Minimal Tooling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2. Simplified Operation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20"/>
    </mc:Choice>
    <mc:Fallback xmlns="">
      <p:transition spd="slow" advTm="1622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86C01280-E41B-4C4D-BF6A-C08AC831A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9" y="4533327"/>
            <a:ext cx="4536263" cy="200136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C042BB0-C939-4F15-90DA-496D16E75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378" y="4128161"/>
            <a:ext cx="7031474" cy="22943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C513EA2-841E-459D-AFA7-010A0257E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321" y="2126546"/>
            <a:ext cx="6263886" cy="222192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D818E58-BF93-4420-92AB-6FC4998413E1}"/>
              </a:ext>
            </a:extLst>
          </p:cNvPr>
          <p:cNvSpPr/>
          <p:nvPr/>
        </p:nvSpPr>
        <p:spPr>
          <a:xfrm>
            <a:off x="813338" y="435507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CEPC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探测器机械总体设计</a:t>
            </a:r>
            <a:endParaRPr lang="en-US" altLang="zh-CN" sz="28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4837FEE-C0C5-4D56-866A-D5C48F84A06C}"/>
              </a:ext>
            </a:extLst>
          </p:cNvPr>
          <p:cNvSpPr txBox="1"/>
          <p:nvPr/>
        </p:nvSpPr>
        <p:spPr>
          <a:xfrm>
            <a:off x="813338" y="1096538"/>
            <a:ext cx="638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+mn-ea"/>
              </a:rPr>
              <a:t>1.3 </a:t>
            </a:r>
            <a:r>
              <a:rPr lang="zh-CN" altLang="en-US" sz="2400" dirty="0">
                <a:latin typeface="+mn-ea"/>
              </a:rPr>
              <a:t>完成了所有子探测器的安装方案</a:t>
            </a:r>
            <a:r>
              <a:rPr lang="en-US" altLang="zh-CN" sz="2400" dirty="0">
                <a:latin typeface="+mn-ea"/>
              </a:rPr>
              <a:t>(</a:t>
            </a:r>
            <a:r>
              <a:rPr lang="zh-CN" altLang="en-US" sz="2400" dirty="0">
                <a:latin typeface="+mn-ea"/>
              </a:rPr>
              <a:t>概念</a:t>
            </a:r>
            <a:r>
              <a:rPr lang="en-US" altLang="zh-CN" sz="2400" dirty="0">
                <a:latin typeface="+mn-ea"/>
              </a:rPr>
              <a:t>)</a:t>
            </a:r>
            <a:r>
              <a:rPr lang="zh-CN" altLang="en-US" sz="2400" dirty="0">
                <a:latin typeface="+mn-ea"/>
              </a:rPr>
              <a:t>设计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B109C94-9815-477B-BBD3-7CE2FC1E62C5}"/>
              </a:ext>
            </a:extLst>
          </p:cNvPr>
          <p:cNvSpPr txBox="1"/>
          <p:nvPr/>
        </p:nvSpPr>
        <p:spPr>
          <a:xfrm>
            <a:off x="1682945" y="1679032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作用：对每个子探测器的具体设计和连接结构设计具有一定的指导意义</a:t>
            </a:r>
          </a:p>
        </p:txBody>
      </p:sp>
    </p:spTree>
    <p:extLst>
      <p:ext uri="{BB962C8B-B14F-4D97-AF65-F5344CB8AC3E}">
        <p14:creationId xmlns:p14="http://schemas.microsoft.com/office/powerpoint/2010/main" val="362949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87"/>
    </mc:Choice>
    <mc:Fallback xmlns="">
      <p:transition spd="slow" advTm="2238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CD818E58-BF93-4420-92AB-6FC4998413E1}"/>
              </a:ext>
            </a:extLst>
          </p:cNvPr>
          <p:cNvSpPr/>
          <p:nvPr/>
        </p:nvSpPr>
        <p:spPr>
          <a:xfrm>
            <a:off x="813338" y="435507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CEPC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探测器机械总体设计</a:t>
            </a:r>
            <a:endParaRPr lang="en-US" altLang="zh-CN" sz="28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CB4A126-9E70-43E1-B79E-1A8B64B2D885}"/>
              </a:ext>
            </a:extLst>
          </p:cNvPr>
          <p:cNvSpPr txBox="1"/>
          <p:nvPr/>
        </p:nvSpPr>
        <p:spPr>
          <a:xfrm>
            <a:off x="813338" y="1096538"/>
            <a:ext cx="894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+mn-ea"/>
              </a:rPr>
              <a:t>1.4 </a:t>
            </a:r>
            <a:r>
              <a:rPr lang="zh-CN" altLang="en-US" sz="2400" dirty="0">
                <a:latin typeface="+mn-ea"/>
              </a:rPr>
              <a:t>初步完成</a:t>
            </a:r>
            <a:r>
              <a:rPr lang="zh-CN" altLang="en-US" sz="2400" dirty="0">
                <a:solidFill>
                  <a:srgbClr val="0070C0"/>
                </a:solidFill>
                <a:latin typeface="+mn-ea"/>
              </a:rPr>
              <a:t>预装点安装方案</a:t>
            </a:r>
            <a:r>
              <a:rPr lang="zh-CN" altLang="en-US" sz="2400" dirty="0">
                <a:latin typeface="+mn-ea"/>
              </a:rPr>
              <a:t>的地下实验大厅及其配厅的布局设计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A950FE-7D8F-4E42-9F3B-B8BFA05CE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799" y="1696014"/>
            <a:ext cx="3719233" cy="512098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F1AB934-C04F-4F0B-BE33-49F6B60DBD61}"/>
              </a:ext>
            </a:extLst>
          </p:cNvPr>
          <p:cNvSpPr txBox="1"/>
          <p:nvPr/>
        </p:nvSpPr>
        <p:spPr>
          <a:xfrm>
            <a:off x="6742999" y="3309792"/>
            <a:ext cx="43588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作用：</a:t>
            </a:r>
            <a:endParaRPr lang="en-US" altLang="zh-CN" sz="2800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dirty="0"/>
              <a:t>    </a:t>
            </a:r>
            <a:r>
              <a:rPr lang="zh-CN" altLang="en-US" dirty="0"/>
              <a:t>指导各子系统和各辅助设施的工程设计</a:t>
            </a:r>
          </a:p>
        </p:txBody>
      </p:sp>
    </p:spTree>
    <p:extLst>
      <p:ext uri="{BB962C8B-B14F-4D97-AF65-F5344CB8AC3E}">
        <p14:creationId xmlns:p14="http://schemas.microsoft.com/office/powerpoint/2010/main" val="42390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87"/>
    </mc:Choice>
    <mc:Fallback xmlns="">
      <p:transition spd="slow" advTm="2238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1ED88E7-02E4-4A65-8FE3-57358ACDFB23}"/>
              </a:ext>
            </a:extLst>
          </p:cNvPr>
          <p:cNvSpPr/>
          <p:nvPr/>
        </p:nvSpPr>
        <p:spPr>
          <a:xfrm>
            <a:off x="619808" y="463263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 BEPCII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束流管运行</a:t>
            </a:r>
            <a:endParaRPr lang="en-US" altLang="zh-CN" sz="28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FBA94CA-FE55-4D2D-829E-F47934608618}"/>
              </a:ext>
            </a:extLst>
          </p:cNvPr>
          <p:cNvSpPr/>
          <p:nvPr/>
        </p:nvSpPr>
        <p:spPr>
          <a:xfrm>
            <a:off x="982997" y="1082870"/>
            <a:ext cx="3632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dirty="0">
                <a:latin typeface="+mn-ea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2.1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束流管的拆卸和安装</a:t>
            </a:r>
            <a:endParaRPr lang="en-US" altLang="zh-CN" dirty="0">
              <a:latin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42C0291-37A2-43C3-AA71-953ECFD6329A}"/>
              </a:ext>
            </a:extLst>
          </p:cNvPr>
          <p:cNvSpPr txBox="1"/>
          <p:nvPr/>
        </p:nvSpPr>
        <p:spPr>
          <a:xfrm>
            <a:off x="2485054" y="1544535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与张银鸿一起协作完成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DAECF64-3885-4B21-B9F0-4C4D8D46171A}"/>
              </a:ext>
            </a:extLst>
          </p:cNvPr>
          <p:cNvSpPr txBox="1"/>
          <p:nvPr/>
        </p:nvSpPr>
        <p:spPr>
          <a:xfrm>
            <a:off x="1884898" y="3085399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</a:rPr>
              <a:t>进展：</a:t>
            </a:r>
            <a:endParaRPr lang="en-US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   1. </a:t>
            </a:r>
            <a:r>
              <a:rPr lang="zh-CN" altLang="en-US" dirty="0">
                <a:latin typeface="+mn-ea"/>
              </a:rPr>
              <a:t>已按时完成束流管的拆卸</a:t>
            </a:r>
            <a:endParaRPr lang="en-US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  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2. 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等待条件具备，进行束流管的安装</a:t>
            </a:r>
          </a:p>
        </p:txBody>
      </p:sp>
    </p:spTree>
    <p:extLst>
      <p:ext uri="{BB962C8B-B14F-4D97-AF65-F5344CB8AC3E}">
        <p14:creationId xmlns:p14="http://schemas.microsoft.com/office/powerpoint/2010/main" val="23236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2"/>
    </mc:Choice>
    <mc:Fallback xmlns="">
      <p:transition spd="slow" advTm="1382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8493</TotalTime>
  <Words>480</Words>
  <Application>Microsoft Office PowerPoint</Application>
  <PresentationFormat>宽屏</PresentationFormat>
  <Paragraphs>80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等线 Light</vt:lpstr>
      <vt:lpstr>黑体</vt:lpstr>
      <vt:lpstr>华文琥珀</vt:lpstr>
      <vt:lpstr>楷体</vt:lpstr>
      <vt:lpstr>隶书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DEll_DG</dc:creator>
  <cp:lastModifiedBy>Q Ji</cp:lastModifiedBy>
  <cp:revision>710</cp:revision>
  <dcterms:created xsi:type="dcterms:W3CDTF">2020-06-08T10:15:13Z</dcterms:created>
  <dcterms:modified xsi:type="dcterms:W3CDTF">2024-11-21T14:26:43Z</dcterms:modified>
</cp:coreProperties>
</file>