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56" r:id="rId3"/>
    <p:sldId id="260" r:id="rId4"/>
    <p:sldId id="261" r:id="rId5"/>
    <p:sldId id="431" r:id="rId6"/>
    <p:sldId id="262" r:id="rId7"/>
    <p:sldId id="436" r:id="rId8"/>
    <p:sldId id="270" r:id="rId9"/>
    <p:sldId id="444" r:id="rId10"/>
    <p:sldId id="265" r:id="rId11"/>
    <p:sldId id="267" r:id="rId12"/>
    <p:sldId id="266" r:id="rId13"/>
    <p:sldId id="441" r:id="rId14"/>
    <p:sldId id="447" r:id="rId15"/>
    <p:sldId id="442" r:id="rId16"/>
    <p:sldId id="443" r:id="rId17"/>
    <p:sldId id="268" r:id="rId18"/>
    <p:sldId id="437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22CAE"/>
    <a:srgbClr val="0000FF"/>
    <a:srgbClr val="575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8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工作量分布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shade val="25000"/>
                      <a:satMod val="250000"/>
                    </a:schemeClr>
                  </a:gs>
                  <a:gs pos="68000">
                    <a:schemeClr val="accent1">
                      <a:tint val="86000"/>
                      <a:satMod val="115000"/>
                    </a:schemeClr>
                  </a:gs>
                  <a:gs pos="100000">
                    <a:schemeClr val="accent1">
                      <a:tint val="50000"/>
                      <a:satMod val="1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>
                <a:noFill/>
              </a:ln>
              <a:effectLst>
                <a:outerShdw blurRad="57150" dist="38100" dir="5400000" algn="ctr" rotWithShape="0">
                  <a:scrgbClr r="0" g="0" b="0">
                    <a:shade val="9000"/>
                    <a:satMod val="105000"/>
                    <a:alpha val="48000"/>
                  </a:sc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A5E-4D1E-9284-CFE006C9B6E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shade val="25000"/>
                      <a:satMod val="250000"/>
                    </a:schemeClr>
                  </a:gs>
                  <a:gs pos="68000">
                    <a:schemeClr val="accent2">
                      <a:tint val="86000"/>
                      <a:satMod val="115000"/>
                    </a:schemeClr>
                  </a:gs>
                  <a:gs pos="100000">
                    <a:schemeClr val="accent2">
                      <a:tint val="50000"/>
                      <a:satMod val="1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>
                <a:noFill/>
              </a:ln>
              <a:effectLst>
                <a:outerShdw blurRad="57150" dist="38100" dir="5400000" algn="ctr" rotWithShape="0">
                  <a:scrgbClr r="0" g="0" b="0">
                    <a:shade val="9000"/>
                    <a:satMod val="105000"/>
                    <a:alpha val="48000"/>
                  </a:sc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A5E-4D1E-9284-CFE006C9B6EE}"/>
              </c:ext>
            </c:extLst>
          </c:dPt>
          <c:dLbls>
            <c:dLbl>
              <c:idx val="0"/>
              <c:layout>
                <c:manualLayout>
                  <c:x val="-0.15378860541707368"/>
                  <c:y val="-0.155764127289130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5E-4D1E-9284-CFE006C9B6EE}"/>
                </c:ext>
              </c:extLst>
            </c:dLbl>
            <c:dLbl>
              <c:idx val="1"/>
              <c:layout>
                <c:manualLayout>
                  <c:x val="0.15254384639163956"/>
                  <c:y val="0.1394890391217237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5E-4D1E-9284-CFE006C9B6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1" u="sng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JUNO-LS工程任务</c:v>
                </c:pt>
                <c:pt idx="1">
                  <c:v>探测器 R&amp;D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5E-4D1E-9284-CFE006C9B6E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sng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sng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5.7258915169966451E-2"/>
          <c:y val="0.88280893009877093"/>
          <c:w val="0.91060689549454077"/>
          <c:h val="0.114866057305885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541FD-91ED-487F-B889-613281B0C339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A0A15-883B-405F-91BD-6C7CD949E5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3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A0A15-883B-405F-91BD-6C7CD949E5A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38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A0A15-883B-405F-91BD-6C7CD949E5A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752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A0A15-883B-405F-91BD-6C7CD949E5A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47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T背景副本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0684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1963" y="1714489"/>
            <a:ext cx="10363200" cy="2090735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44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CE6FC-FA8C-4130-9BE9-10C065F1B60C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87408-06D0-4A85-AE71-724C4E754D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6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E8187-D798-4C44-BCB0-B27241BB2E99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EDD24-6310-4435-BC55-C3E94D30970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7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4451"/>
            <a:ext cx="2743200" cy="6081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4451"/>
            <a:ext cx="8026400" cy="6081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FEDFD-111A-4C1F-A267-5C868AC1D578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3EC17-B9F9-487D-9723-B03EC9EC46C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12192000" cy="8366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125538"/>
            <a:ext cx="5384800" cy="53276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125539"/>
            <a:ext cx="5384800" cy="25876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865564"/>
            <a:ext cx="5384800" cy="25876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0919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T背景副本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0684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1963" y="1714489"/>
            <a:ext cx="10363200" cy="2090735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44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563EA-1D70-4725-9B1C-AE5EBCCADFFB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87408-06D0-4A85-AE71-724C4E754D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39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>
            <a:lvl1pPr>
              <a:defRPr lang="zh-CN" altLang="en-US" sz="3500" b="0" baseline="0" dirty="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buClr>
                <a:srgbClr val="00B0F0"/>
              </a:buClr>
              <a:buSzPct val="80000"/>
              <a:buFont typeface="Wingdings" pitchFamily="2" charset="2"/>
              <a:buChar char="n"/>
              <a:defRPr b="0">
                <a:solidFill>
                  <a:srgbClr val="002060"/>
                </a:solidFill>
                <a:latin typeface="+mn-ea"/>
                <a:ea typeface="+mn-ea"/>
              </a:defRPr>
            </a:lvl1pPr>
            <a:lvl2pPr algn="l">
              <a:buClr>
                <a:srgbClr val="00B050"/>
              </a:buClr>
              <a:buSzPct val="80000"/>
              <a:defRPr b="0" baseline="0">
                <a:solidFill>
                  <a:srgbClr val="0070C0"/>
                </a:solidFill>
                <a:latin typeface="+mn-ea"/>
                <a:ea typeface="+mn-ea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38A04-FE99-414F-A0DE-968883D79DEB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3ADD1F-C442-4BBC-BE39-6C41F44BEF4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79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FF9C1-78EE-402E-8A76-7726EC8F9509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0D561-448A-427D-816D-EF63DC9030D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>
            <a:lvl1pPr>
              <a:defRPr lang="zh-CN" altLang="en-US" sz="36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81075"/>
            <a:ext cx="5384800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81075"/>
            <a:ext cx="5384800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F9A35-9916-4F1F-AE3A-3E1CE61DAC18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F0CCE-08D3-4CB4-8C0D-ADED46B92B0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77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1462"/>
            <a:ext cx="10972800" cy="1143000"/>
          </a:xfr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>
            <a:lvl1pPr>
              <a:defRPr lang="zh-CN" altLang="en-US" sz="36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F40E3-9263-4116-9555-4E7F828B95CB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23866-8865-442A-A6A7-654B5F35D26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53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43975-C895-4490-8263-E27490B8B5CF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4EE47-8F51-4C19-B529-49D351FEA82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82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4456A-0C1D-4404-8252-B1C780D073AE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77B9B-7702-4412-BA3E-C84AD383302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0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>
            <a:lvl1pPr>
              <a:defRPr lang="zh-CN" altLang="en-US" sz="3500" b="0" baseline="0" dirty="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buClr>
                <a:srgbClr val="00B0F0"/>
              </a:buClr>
              <a:buSzPct val="80000"/>
              <a:buFont typeface="Wingdings" pitchFamily="2" charset="2"/>
              <a:buChar char="n"/>
              <a:defRPr b="0">
                <a:solidFill>
                  <a:srgbClr val="002060"/>
                </a:solidFill>
                <a:latin typeface="+mn-ea"/>
                <a:ea typeface="+mn-ea"/>
              </a:defRPr>
            </a:lvl1pPr>
            <a:lvl2pPr algn="l">
              <a:buClr>
                <a:srgbClr val="00B050"/>
              </a:buClr>
              <a:buSzPct val="80000"/>
              <a:defRPr b="0" baseline="0">
                <a:solidFill>
                  <a:srgbClr val="0070C0"/>
                </a:solidFill>
                <a:latin typeface="+mn-ea"/>
                <a:ea typeface="+mn-ea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C2C57-E228-4B7C-933C-7053F2936731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3ADD1F-C442-4BBC-BE39-6C41F44BEF4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79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CCEC5-0EF0-44BB-B5F9-314BF7B89316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9621C-06C3-43B8-99E3-9802BB0E75B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25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7603A-0977-4DC8-BFEF-85058DE4A32B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B33B09-8813-4394-9616-0E7D3C05B60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98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FD876-7689-44E6-8276-C50633A984BF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EDD24-6310-4435-BC55-C3E94D30970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90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4451"/>
            <a:ext cx="2743200" cy="6081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4451"/>
            <a:ext cx="8026400" cy="6081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576EC-6471-4799-95E9-6AA5A9A25CF4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3EC17-B9F9-487D-9723-B03EC9EC46C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84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12192000" cy="8366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125538"/>
            <a:ext cx="5384800" cy="53276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125539"/>
            <a:ext cx="5384800" cy="25876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865564"/>
            <a:ext cx="5384800" cy="25876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31468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6D930-111D-407B-87D3-BB6DD2251BAD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0D561-448A-427D-816D-EF63DC9030D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8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>
            <a:lvl1pPr>
              <a:defRPr lang="zh-CN" altLang="en-US" sz="36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81075"/>
            <a:ext cx="5384800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81075"/>
            <a:ext cx="5384800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5EC14-C33D-4461-BDD9-8EB39A2467F9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F0CCE-08D3-4CB4-8C0D-ADED46B92B0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5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1462"/>
            <a:ext cx="10972800" cy="1143000"/>
          </a:xfr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>
            <a:lvl1pPr>
              <a:defRPr lang="zh-CN" altLang="en-US" sz="36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DB119-3646-4A18-A6C5-13BE02608491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23866-8865-442A-A6A7-654B5F35D26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43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EAAE9-9AC0-43B3-AEA0-0000708E7F14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4EE47-8F51-4C19-B529-49D351FEA82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7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9FB76-35CE-4474-87B5-2E6687AD1649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77B9B-7702-4412-BA3E-C84AD383302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40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FF4A7-8F6D-4CFD-AE14-B951C21FBE6A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9621C-06C3-43B8-99E3-9802BB0E75B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39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E79C-7DE0-47AF-BE9A-8B62634CDFD0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B33B09-8813-4394-9616-0E7D3C05B60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2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4" descr="PPT背景副本-窄3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57251" y="44451"/>
            <a:ext cx="10725149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57313"/>
            <a:ext cx="109728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A57F6E4B-C596-4DFF-ACBA-CB38AE33B57D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648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582800-FBF7-4214-9CDD-015C5C7C8C91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66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9pPr>
    </p:titleStyle>
    <p:bodyStyle>
      <a:lvl1pPr marL="342900" indent="-342900" algn="just" rtl="0" eaLnBrk="0" fontAlgn="base" hangingPunct="0">
        <a:lnSpc>
          <a:spcPct val="120000"/>
        </a:lnSpc>
        <a:spcBef>
          <a:spcPct val="20000"/>
        </a:spcBef>
        <a:spcAft>
          <a:spcPct val="20000"/>
        </a:spcAft>
        <a:buClr>
          <a:srgbClr val="FF0000"/>
        </a:buClr>
        <a:buSzPct val="90000"/>
        <a:buFont typeface="Wingdings" pitchFamily="2" charset="2"/>
        <a:buChar char="n"/>
        <a:defRPr sz="2800" b="1">
          <a:solidFill>
            <a:schemeClr val="accent2"/>
          </a:solidFill>
          <a:latin typeface="+mn-lt"/>
          <a:ea typeface="+mn-ea"/>
          <a:cs typeface="微软雅黑" pitchFamily="34" charset="-122"/>
        </a:defRPr>
      </a:lvl1pPr>
      <a:lvl2pPr marL="742950" indent="-285750" algn="just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33CC33"/>
        </a:buClr>
        <a:buFont typeface="Wingdings" pitchFamily="2" charset="2"/>
        <a:buChar char="l"/>
        <a:defRPr sz="2400" b="1">
          <a:solidFill>
            <a:srgbClr val="0000FF"/>
          </a:solidFill>
          <a:latin typeface="+mn-lt"/>
          <a:ea typeface="+mn-ea"/>
          <a:cs typeface="微软雅黑" pitchFamily="34" charset="-122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charset="-122"/>
          <a:cs typeface="微软雅黑" pitchFamily="34" charset="-122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charset="-122"/>
          <a:cs typeface="微软雅黑" pitchFamily="34" charset="-122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  <a:cs typeface="微软雅黑" pitchFamily="34" charset="-122"/>
        </a:defRPr>
      </a:lvl5pPr>
      <a:lvl6pPr marL="25146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6pPr>
      <a:lvl7pPr marL="29718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7pPr>
      <a:lvl8pPr marL="34290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8pPr>
      <a:lvl9pPr marL="38862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4" descr="PPT背景副本-窄3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57251" y="44451"/>
            <a:ext cx="10725149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57313"/>
            <a:ext cx="109728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8520F2F1-19C2-45E2-8E21-24AD703EF0D5}" type="datetime1">
              <a:rPr lang="zh-CN" altLang="en-US" smtClean="0">
                <a:solidFill>
                  <a:srgbClr val="000000"/>
                </a:solidFill>
              </a:rPr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648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582800-FBF7-4214-9CDD-015C5C7C8C91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9pPr>
    </p:titleStyle>
    <p:bodyStyle>
      <a:lvl1pPr marL="342900" indent="-342900" algn="just" rtl="0" eaLnBrk="0" fontAlgn="base" hangingPunct="0">
        <a:lnSpc>
          <a:spcPct val="120000"/>
        </a:lnSpc>
        <a:spcBef>
          <a:spcPct val="20000"/>
        </a:spcBef>
        <a:spcAft>
          <a:spcPct val="20000"/>
        </a:spcAft>
        <a:buClr>
          <a:srgbClr val="FF0000"/>
        </a:buClr>
        <a:buSzPct val="90000"/>
        <a:buFont typeface="Wingdings" pitchFamily="2" charset="2"/>
        <a:buChar char="n"/>
        <a:defRPr sz="2800" b="1">
          <a:solidFill>
            <a:schemeClr val="accent2"/>
          </a:solidFill>
          <a:latin typeface="+mn-lt"/>
          <a:ea typeface="+mn-ea"/>
          <a:cs typeface="微软雅黑" pitchFamily="34" charset="-122"/>
        </a:defRPr>
      </a:lvl1pPr>
      <a:lvl2pPr marL="742950" indent="-285750" algn="just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33CC33"/>
        </a:buClr>
        <a:buFont typeface="Wingdings" pitchFamily="2" charset="2"/>
        <a:buChar char="l"/>
        <a:defRPr sz="2400" b="1">
          <a:solidFill>
            <a:srgbClr val="0000FF"/>
          </a:solidFill>
          <a:latin typeface="+mn-lt"/>
          <a:ea typeface="+mn-ea"/>
          <a:cs typeface="微软雅黑" pitchFamily="34" charset="-122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charset="-122"/>
          <a:cs typeface="微软雅黑" pitchFamily="34" charset="-122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charset="-122"/>
          <a:cs typeface="微软雅黑" pitchFamily="34" charset="-122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  <a:cs typeface="微软雅黑" pitchFamily="34" charset="-122"/>
        </a:defRPr>
      </a:lvl5pPr>
      <a:lvl6pPr marL="25146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6pPr>
      <a:lvl7pPr marL="29718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7pPr>
      <a:lvl8pPr marL="34290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8pPr>
      <a:lvl9pPr marL="38862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33761" y="1781570"/>
            <a:ext cx="7459039" cy="2685495"/>
          </a:xfrm>
        </p:spPr>
        <p:txBody>
          <a:bodyPr/>
          <a:lstStyle/>
          <a:p>
            <a:pPr algn="ctr"/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考核报告</a:t>
            </a:r>
            <a:r>
              <a:rPr lang="en-US" altLang="zh-CN" sz="6000" dirty="0">
                <a:latin typeface="楷体" panose="02010609060101010101" pitchFamily="49" charset="-122"/>
                <a:ea typeface="楷体" panose="02010609060101010101" pitchFamily="49" charset="-122"/>
              </a:rPr>
              <a:t>2024</a:t>
            </a:r>
            <a:endParaRPr lang="zh-CN" altLang="en-US" sz="6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4132221"/>
            <a:ext cx="8534400" cy="2279210"/>
          </a:xfrm>
        </p:spPr>
        <p:txBody>
          <a:bodyPr/>
          <a:lstStyle/>
          <a:p>
            <a:endParaRPr lang="en-US" altLang="zh-CN" dirty="0"/>
          </a:p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孙希磊 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探测器二组</a:t>
            </a:r>
          </a:p>
        </p:txBody>
      </p:sp>
    </p:spTree>
    <p:extLst>
      <p:ext uri="{BB962C8B-B14F-4D97-AF65-F5344CB8AC3E}">
        <p14:creationId xmlns:p14="http://schemas.microsoft.com/office/powerpoint/2010/main" val="352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6"/>
    </mc:Choice>
    <mc:Fallback xmlns="">
      <p:transition spd="slow" advTm="576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926786" y="143261"/>
            <a:ext cx="8338428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zh-CN" altLang="en-US" u="sng" kern="0" dirty="0">
                <a:solidFill>
                  <a:srgbClr val="FFFFFF"/>
                </a:solidFill>
              </a:rPr>
              <a:t>国家重点研发计划课题</a:t>
            </a:r>
            <a:r>
              <a:rPr lang="zh-CN" altLang="en-US" sz="1800" u="sng" kern="0" dirty="0">
                <a:solidFill>
                  <a:srgbClr val="FFFFFF"/>
                </a:solidFill>
              </a:rPr>
              <a:t>（伽马中子探测器，</a:t>
            </a:r>
            <a:r>
              <a:rPr lang="en-US" altLang="zh-CN" sz="1800" u="sng" kern="0" dirty="0">
                <a:solidFill>
                  <a:srgbClr val="FFFFFF"/>
                </a:solidFill>
              </a:rPr>
              <a:t>470</a:t>
            </a:r>
            <a:r>
              <a:rPr lang="zh-CN" altLang="en-US" sz="1800" u="sng" kern="0" dirty="0">
                <a:solidFill>
                  <a:srgbClr val="FFFFFF"/>
                </a:solidFill>
              </a:rPr>
              <a:t>万）</a:t>
            </a:r>
            <a:endParaRPr lang="zh-CN" altLang="en-US" u="sng" kern="0" dirty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4236" y="1058652"/>
            <a:ext cx="5279527" cy="647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24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课题目标</a:t>
            </a:r>
            <a:endParaRPr lang="en-US" altLang="zh-CN" sz="24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联合原材料、晶体厂家（课题</a:t>
            </a:r>
            <a:r>
              <a:rPr lang="en-US" altLang="zh-CN" sz="2000" b="1" dirty="0">
                <a:latin typeface="微软雅黑" panose="020B0503020204020204" pitchFamily="34" charset="-122"/>
              </a:rPr>
              <a:t>1-3</a:t>
            </a:r>
            <a:r>
              <a:rPr lang="zh-CN" altLang="en-US" sz="2000" b="1" dirty="0">
                <a:latin typeface="微软雅黑" panose="020B0503020204020204" pitchFamily="34" charset="-122"/>
              </a:rPr>
              <a:t>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探测器研制（课题</a:t>
            </a:r>
            <a:r>
              <a:rPr lang="en-US" altLang="zh-CN" sz="2000" b="1" dirty="0">
                <a:latin typeface="微软雅黑" panose="020B0503020204020204" pitchFamily="34" charset="-122"/>
              </a:rPr>
              <a:t>4</a:t>
            </a:r>
            <a:r>
              <a:rPr lang="zh-CN" altLang="en-US" sz="2000" b="1" dirty="0">
                <a:latin typeface="微软雅黑" panose="020B0503020204020204" pitchFamily="34" charset="-122"/>
              </a:rPr>
              <a:t>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溴化镧伽马射线能谱探测器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</a:rPr>
              <a:t>CLYC</a:t>
            </a:r>
            <a:r>
              <a:rPr lang="zh-CN" altLang="en-US" sz="2000" b="1" dirty="0">
                <a:latin typeface="微软雅黑" panose="020B0503020204020204" pitchFamily="34" charset="-122"/>
              </a:rPr>
              <a:t>中子伽马双模探测器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342900" lvl="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24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重要进展</a:t>
            </a:r>
            <a:endParaRPr lang="en-US" altLang="zh-CN" sz="24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顺利通过中期检查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原理样机通过第三方测试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国家标准</a:t>
            </a:r>
            <a:r>
              <a:rPr lang="en-US" altLang="zh-CN" sz="2000" b="1" dirty="0">
                <a:latin typeface="微软雅黑" panose="020B0503020204020204" pitchFamily="34" charset="-122"/>
              </a:rPr>
              <a:t>20242033-T-609</a:t>
            </a:r>
            <a:r>
              <a:rPr lang="zh-CN" altLang="en-US" sz="2000" b="1" dirty="0">
                <a:latin typeface="微软雅黑" panose="020B0503020204020204" pitchFamily="34" charset="-122"/>
              </a:rPr>
              <a:t>（已立项）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</a:rPr>
              <a:t>SiPM</a:t>
            </a:r>
            <a:r>
              <a:rPr lang="zh-CN" altLang="en-US" sz="2000" b="1" dirty="0">
                <a:latin typeface="微软雅黑" panose="020B0503020204020204" pitchFamily="34" charset="-122"/>
              </a:rPr>
              <a:t>制冷技术（创新点）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探测器正在集成测试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新型闪烁体研究发表</a:t>
            </a:r>
            <a:r>
              <a:rPr lang="en-US" altLang="zh-CN" sz="2000" b="1" dirty="0">
                <a:latin typeface="微软雅黑" panose="020B0503020204020204" pitchFamily="34" charset="-122"/>
              </a:rPr>
              <a:t>3</a:t>
            </a:r>
            <a:r>
              <a:rPr lang="zh-CN" altLang="en-US" sz="2000" b="1" dirty="0">
                <a:latin typeface="微软雅黑" panose="020B0503020204020204" pitchFamily="34" charset="-122"/>
              </a:rPr>
              <a:t>篇文章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endParaRPr lang="en-US" altLang="zh-CN" sz="2000" b="1" dirty="0">
              <a:solidFill>
                <a:srgbClr val="3333FF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endParaRPr lang="en-US" altLang="zh-CN" sz="2000" b="1" dirty="0">
              <a:solidFill>
                <a:srgbClr val="3333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10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081DDA2-F5AF-4E54-9000-571F80AB5AD7}"/>
              </a:ext>
            </a:extLst>
          </p:cNvPr>
          <p:cNvSpPr txBox="1"/>
          <p:nvPr/>
        </p:nvSpPr>
        <p:spPr>
          <a:xfrm>
            <a:off x="9685177" y="-30856"/>
            <a:ext cx="25068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（</a:t>
            </a:r>
            <a:r>
              <a:rPr lang="zh-CN" altLang="en-US" sz="1600" dirty="0"/>
              <a:t>郭飞燕，硕士毕业</a:t>
            </a:r>
            <a:endParaRPr lang="en-US" altLang="zh-CN" sz="1600" dirty="0"/>
          </a:p>
          <a:p>
            <a:r>
              <a:rPr lang="zh-CN" altLang="en-US" sz="1600" dirty="0"/>
              <a:t>高艾勤、何一鸣 硕士在读</a:t>
            </a:r>
            <a:endParaRPr lang="en-US" altLang="zh-CN" sz="1600" dirty="0"/>
          </a:p>
          <a:p>
            <a:r>
              <a:rPr lang="zh-CN" altLang="en-US" sz="1600" dirty="0"/>
              <a:t>江晓山、王仰夫、胡俊）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E62D34-38C9-47B0-A42F-324820BB8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46" y="1350961"/>
            <a:ext cx="7090218" cy="479443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2DF3689-EFC5-46C7-98EA-468CA3C317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47" y="1300077"/>
            <a:ext cx="3800552" cy="49755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76194DB-85A3-4C77-8BEC-B53AEC6FF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601" y="1507356"/>
            <a:ext cx="6529989" cy="49200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CEF6145-778F-4768-8286-55CAF30C1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93" y="1499717"/>
            <a:ext cx="4349444" cy="51349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CC679D-A087-40C8-A7C6-09A7674A14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08" y="1499717"/>
            <a:ext cx="6562592" cy="4920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DE8067-96D7-4F6F-8F34-A6B8D8B6E5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98" y="1370760"/>
            <a:ext cx="6631670" cy="4476377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88EF8947-7B5E-4DDD-BBB4-A04E1B79F734}"/>
              </a:ext>
            </a:extLst>
          </p:cNvPr>
          <p:cNvGrpSpPr/>
          <p:nvPr/>
        </p:nvGrpSpPr>
        <p:grpSpPr>
          <a:xfrm>
            <a:off x="5064717" y="1801893"/>
            <a:ext cx="6836730" cy="3916198"/>
            <a:chOff x="5355271" y="1623856"/>
            <a:chExt cx="6836730" cy="391619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E68AC14-5EF6-486B-9C32-984379B7E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271" y="1623856"/>
              <a:ext cx="2750334" cy="390894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5F76FCE-9BA1-4280-AD6C-EB301BD4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168" y="1637550"/>
              <a:ext cx="2827835" cy="38815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0325ABB-2F80-4FF8-9DFB-81023EB2E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815" y="1658502"/>
              <a:ext cx="2813186" cy="3881552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1BE64897-9086-453F-BE22-35116704DA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25" y="1519907"/>
            <a:ext cx="7139242" cy="36053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A19CBC6-FBE7-45F9-BC7E-068C65867B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79" y="1862258"/>
            <a:ext cx="7156888" cy="424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47"/>
    </mc:Choice>
    <mc:Fallback xmlns="">
      <p:transition spd="slow" advTm="77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C6A1CAA-A4BB-47BE-8EF6-73185BBE0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49" y="1082192"/>
            <a:ext cx="6781850" cy="4991136"/>
          </a:xfrm>
          <a:prstGeom prst="rect">
            <a:avLst/>
          </a:prstGeom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3115402" y="198711"/>
            <a:ext cx="5792778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zh-CN" altLang="en-US" u="sng" kern="0" dirty="0">
                <a:solidFill>
                  <a:srgbClr val="FFFFFF"/>
                </a:solidFill>
              </a:rPr>
              <a:t>中微子相干散射探测技术</a:t>
            </a:r>
          </a:p>
        </p:txBody>
      </p:sp>
      <p:sp>
        <p:nvSpPr>
          <p:cNvPr id="3" name="矩形 2"/>
          <p:cNvSpPr/>
          <p:nvPr/>
        </p:nvSpPr>
        <p:spPr>
          <a:xfrm>
            <a:off x="1" y="1013023"/>
            <a:ext cx="549512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研究动机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</a:rPr>
              <a:t>40K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</a:rPr>
              <a:t>低温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</a:rPr>
              <a:t>CsI+SiPM+TPB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</a:rPr>
              <a:t> (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</a:rPr>
              <a:t>创新方案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</a:rPr>
              <a:t>)</a:t>
            </a: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相干散射实验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中微子探测器小型化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灵敏度最高闪烁探测器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342900" indent="-34290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重要进展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>
                <a:latin typeface="微软雅黑" panose="020B0503020204020204" pitchFamily="34" charset="-122"/>
              </a:rPr>
              <a:t>0.001Hz/mm2</a:t>
            </a:r>
            <a:r>
              <a:rPr lang="zh-CN" altLang="en-US" sz="2000" b="1" dirty="0">
                <a:latin typeface="微软雅黑" panose="020B0503020204020204" pitchFamily="34" charset="-122"/>
              </a:rPr>
              <a:t>，</a:t>
            </a:r>
            <a:r>
              <a:rPr lang="en-US" altLang="zh-CN" sz="2000" b="1" dirty="0">
                <a:latin typeface="微软雅黑" panose="020B0503020204020204" pitchFamily="34" charset="-122"/>
              </a:rPr>
              <a:t>PDE 60%</a:t>
            </a:r>
            <a:r>
              <a:rPr lang="zh-CN" altLang="en-US" sz="2000" b="1" dirty="0">
                <a:latin typeface="微软雅黑" panose="020B0503020204020204" pitchFamily="34" charset="-122"/>
              </a:rPr>
              <a:t>（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最后一块短板补齐</a:t>
            </a:r>
            <a:r>
              <a:rPr lang="zh-CN" altLang="en-US" sz="2000" b="1" dirty="0">
                <a:latin typeface="微软雅黑" panose="020B0503020204020204" pitchFamily="34" charset="-122"/>
              </a:rPr>
              <a:t>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>
                <a:latin typeface="微软雅黑" panose="020B0503020204020204" pitchFamily="34" charset="-122"/>
              </a:rPr>
              <a:t>QF 10%-15% (by </a:t>
            </a:r>
            <a:r>
              <a:rPr lang="zh-CN" altLang="en-US" sz="2000" b="1" dirty="0">
                <a:latin typeface="微软雅黑" panose="020B0503020204020204" pitchFamily="34" charset="-122"/>
              </a:rPr>
              <a:t>刘晶</a:t>
            </a:r>
            <a:r>
              <a:rPr lang="en-US" altLang="zh-CN" sz="2000" b="1" dirty="0">
                <a:latin typeface="微软雅黑" panose="020B0503020204020204" pitchFamily="34" charset="-122"/>
              </a:rPr>
              <a:t>)</a:t>
            </a: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>
                <a:latin typeface="微软雅黑" panose="020B0503020204020204" pitchFamily="34" charset="-122"/>
              </a:rPr>
              <a:t>77K</a:t>
            </a:r>
            <a:r>
              <a:rPr lang="zh-CN" altLang="en-US" sz="2000" b="1" dirty="0">
                <a:latin typeface="微软雅黑" panose="020B0503020204020204" pitchFamily="34" charset="-122"/>
              </a:rPr>
              <a:t>温度探测器原型实验（</a:t>
            </a:r>
            <a:r>
              <a:rPr lang="en-US" altLang="zh-CN" sz="2000" b="1" dirty="0">
                <a:latin typeface="微软雅黑" panose="020B0503020204020204" pitchFamily="34" charset="-122"/>
              </a:rPr>
              <a:t>EPJC</a:t>
            </a:r>
            <a:r>
              <a:rPr lang="zh-CN" altLang="en-US" sz="2000" b="1" dirty="0">
                <a:latin typeface="微软雅黑" panose="020B0503020204020204" pitchFamily="34" charset="-122"/>
              </a:rPr>
              <a:t>已发表）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>
                <a:latin typeface="微软雅黑" panose="020B0503020204020204" pitchFamily="34" charset="-122"/>
              </a:rPr>
              <a:t>40K</a:t>
            </a:r>
            <a:r>
              <a:rPr lang="zh-CN" altLang="en-US" sz="2000" b="1" dirty="0">
                <a:latin typeface="微软雅黑" panose="020B0503020204020204" pitchFamily="34" charset="-122"/>
              </a:rPr>
              <a:t>低温原理实验实验正在进行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</a:rPr>
              <a:t>名硕士在读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8651412-2B6B-45E3-BC1D-A6682822B700}"/>
              </a:ext>
            </a:extLst>
          </p:cNvPr>
          <p:cNvSpPr txBox="1"/>
          <p:nvPr/>
        </p:nvSpPr>
        <p:spPr>
          <a:xfrm>
            <a:off x="8721923" y="29814"/>
            <a:ext cx="345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（王磊，博士毕业，李冠达 硕士毕业，周荣斌、刘涛硕士在读，郭聪，于泽源，侯治龙、刘晶</a:t>
            </a:r>
            <a:r>
              <a:rPr lang="en-US" altLang="zh-CN" sz="1600" b="0" i="0" dirty="0">
                <a:effectLst/>
                <a:latin typeface="Noto Sans" panose="020B0502040204020203" pitchFamily="34" charset="0"/>
              </a:rPr>
              <a:t>SDSU</a:t>
            </a:r>
            <a:r>
              <a:rPr lang="zh-CN" altLang="en-US" sz="1600" dirty="0"/>
              <a:t> 、刘倩</a:t>
            </a:r>
            <a:r>
              <a:rPr lang="en-US" altLang="zh-CN" sz="1600" dirty="0"/>
              <a:t>UCAS</a:t>
            </a:r>
            <a:r>
              <a:rPr lang="zh-CN" altLang="en-US" sz="1600" dirty="0"/>
              <a:t>）</a:t>
            </a:r>
          </a:p>
        </p:txBody>
      </p:sp>
      <p:pic>
        <p:nvPicPr>
          <p:cNvPr id="86" name="图片 85">
            <a:extLst>
              <a:ext uri="{FF2B5EF4-FFF2-40B4-BE49-F238E27FC236}">
                <a16:creationId xmlns:a16="http://schemas.microsoft.com/office/drawing/2014/main" id="{9F04A2A9-FBB7-4E95-83A0-490A3224B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81" y="1107032"/>
            <a:ext cx="6696878" cy="5336363"/>
          </a:xfrm>
          <a:prstGeom prst="rect">
            <a:avLst/>
          </a:prstGeom>
        </p:spPr>
      </p:pic>
      <p:sp>
        <p:nvSpPr>
          <p:cNvPr id="90" name="文本框 89">
            <a:extLst>
              <a:ext uri="{FF2B5EF4-FFF2-40B4-BE49-F238E27FC236}">
                <a16:creationId xmlns:a16="http://schemas.microsoft.com/office/drawing/2014/main" id="{BFEC132D-9DF3-4E1C-9FF4-8B06F9E9D2F7}"/>
              </a:ext>
            </a:extLst>
          </p:cNvPr>
          <p:cNvSpPr txBox="1"/>
          <p:nvPr/>
        </p:nvSpPr>
        <p:spPr>
          <a:xfrm>
            <a:off x="6856163" y="5668809"/>
            <a:ext cx="3350583" cy="264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1" i="0" u="none" strike="noStrike" baseline="0" dirty="0">
                <a:latin typeface="Arial,Bold"/>
              </a:rPr>
              <a:t>AFBR-S4N66P014M  </a:t>
            </a:r>
            <a:r>
              <a:rPr lang="en-US" altLang="zh-CN" sz="800" b="0" i="0" u="none" strike="noStrike" baseline="0" dirty="0">
                <a:latin typeface="Arial" panose="020B0604020202020204" pitchFamily="34" charset="0"/>
              </a:rPr>
              <a:t>NUV-MT Silicon Photomultiplier</a:t>
            </a:r>
            <a:endParaRPr lang="zh-CN" altLang="en-US" dirty="0"/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id="{45C2F88A-542C-44BF-8C9F-296A570DE3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54"/>
          <a:stretch>
            <a:fillRect/>
          </a:stretch>
        </p:blipFill>
        <p:spPr>
          <a:xfrm>
            <a:off x="5648218" y="1069205"/>
            <a:ext cx="6059050" cy="534500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AB5809E7-364D-4FF0-B756-9F2B65C17D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71" y="1680208"/>
            <a:ext cx="6685288" cy="4164769"/>
          </a:xfrm>
          <a:prstGeom prst="rect">
            <a:avLst/>
          </a:prstGeom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id="{729D0D53-2400-47D8-A62C-2F5A1726B6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21" y="1417181"/>
            <a:ext cx="6752788" cy="4454752"/>
          </a:xfrm>
          <a:prstGeom prst="rect">
            <a:avLst/>
          </a:prstGeom>
        </p:spPr>
      </p:pic>
      <p:grpSp>
        <p:nvGrpSpPr>
          <p:cNvPr id="98" name="组合 97">
            <a:extLst>
              <a:ext uri="{FF2B5EF4-FFF2-40B4-BE49-F238E27FC236}">
                <a16:creationId xmlns:a16="http://schemas.microsoft.com/office/drawing/2014/main" id="{C6FFB608-B7A2-4F2A-854C-F851ADC2CEEB}"/>
              </a:ext>
            </a:extLst>
          </p:cNvPr>
          <p:cNvGrpSpPr/>
          <p:nvPr/>
        </p:nvGrpSpPr>
        <p:grpSpPr>
          <a:xfrm>
            <a:off x="5541803" y="1120019"/>
            <a:ext cx="6518542" cy="5151021"/>
            <a:chOff x="5183286" y="1096591"/>
            <a:chExt cx="7000875" cy="5529854"/>
          </a:xfrm>
        </p:grpSpPr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62A14E91-C32A-4AB7-9153-0B0E77F61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3286" y="1096591"/>
              <a:ext cx="7000875" cy="3256333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7A7FDC8D-141E-4C95-838D-D33001E5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3286" y="3714751"/>
              <a:ext cx="6865840" cy="291169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063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88"/>
    </mc:Choice>
    <mc:Fallback xmlns="">
      <p:transition spd="slow" advTm="50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3115402" y="198711"/>
            <a:ext cx="5792778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en-US" altLang="zh-CN" u="sng" kern="0" dirty="0" err="1">
                <a:solidFill>
                  <a:srgbClr val="FFFFFF"/>
                </a:solidFill>
              </a:rPr>
              <a:t>eBubble</a:t>
            </a:r>
            <a:r>
              <a:rPr lang="zh-CN" altLang="en-US" u="sng" kern="0" dirty="0">
                <a:solidFill>
                  <a:srgbClr val="FFFFFF"/>
                </a:solidFill>
              </a:rPr>
              <a:t> </a:t>
            </a:r>
            <a:r>
              <a:rPr lang="en-US" altLang="zh-CN" u="sng" kern="0" dirty="0">
                <a:solidFill>
                  <a:srgbClr val="FFFFFF"/>
                </a:solidFill>
              </a:rPr>
              <a:t>TPC</a:t>
            </a:r>
            <a:r>
              <a:rPr lang="zh-CN" altLang="en-US" u="sng" kern="0" dirty="0">
                <a:solidFill>
                  <a:srgbClr val="FFFFFF"/>
                </a:solidFill>
              </a:rPr>
              <a:t>探测器研究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1078557"/>
            <a:ext cx="601179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研究动机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面向太阳中微子探测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液</a:t>
            </a:r>
            <a:r>
              <a:rPr lang="en-US" altLang="zh-CN" b="1" dirty="0">
                <a:latin typeface="微软雅黑" panose="020B0503020204020204" pitchFamily="34" charset="-122"/>
              </a:rPr>
              <a:t>He/Ne</a:t>
            </a:r>
            <a:r>
              <a:rPr lang="zh-CN" altLang="en-US" b="1" dirty="0">
                <a:latin typeface="微软雅黑" panose="020B0503020204020204" pitchFamily="34" charset="-122"/>
              </a:rPr>
              <a:t>内反冲电子径迹的</a:t>
            </a:r>
            <a:r>
              <a:rPr lang="en-US" altLang="zh-CN" b="1" dirty="0">
                <a:latin typeface="微软雅黑" panose="020B0503020204020204" pitchFamily="34" charset="-122"/>
              </a:rPr>
              <a:t>3D</a:t>
            </a:r>
            <a:r>
              <a:rPr lang="zh-CN" altLang="en-US" b="1" dirty="0">
                <a:latin typeface="微软雅黑" panose="020B0503020204020204" pitchFamily="34" charset="-122"/>
              </a:rPr>
              <a:t>高精度测量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</a:rPr>
              <a:t>eBubble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</a:rPr>
              <a:t>像素芯片读出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</a:rPr>
              <a:t> (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</a:rPr>
              <a:t>创新方案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</a:rPr>
              <a:t>)</a:t>
            </a: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新型伽马相机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342900" indent="-34290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重要进展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>
                <a:latin typeface="微软雅黑" panose="020B0503020204020204" pitchFamily="34" charset="-122"/>
              </a:rPr>
              <a:t>硬件，建造</a:t>
            </a:r>
            <a:r>
              <a:rPr lang="en-US" altLang="zh-CN" sz="2000" b="1" dirty="0">
                <a:latin typeface="微软雅黑" panose="020B0503020204020204" pitchFamily="34" charset="-122"/>
              </a:rPr>
              <a:t>20K</a:t>
            </a:r>
            <a:r>
              <a:rPr lang="zh-CN" altLang="en-US" sz="2000" b="1" dirty="0">
                <a:latin typeface="微软雅黑" panose="020B0503020204020204" pitchFamily="34" charset="-122"/>
              </a:rPr>
              <a:t>低温保持器，正在调试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>
                <a:latin typeface="微软雅黑" panose="020B0503020204020204" pitchFamily="34" charset="-122"/>
              </a:rPr>
              <a:t>软件，完成电子在气体（ </a:t>
            </a:r>
            <a:r>
              <a:rPr lang="en-US" altLang="zh-CN" sz="2000" b="1" dirty="0">
                <a:latin typeface="微软雅黑" panose="020B0503020204020204" pitchFamily="34" charset="-122"/>
              </a:rPr>
              <a:t>He, Ne, </a:t>
            </a:r>
            <a:r>
              <a:rPr lang="en-US" altLang="zh-CN" sz="2000" b="1" dirty="0" err="1">
                <a:latin typeface="微软雅黑" panose="020B0503020204020204" pitchFamily="34" charset="-122"/>
              </a:rPr>
              <a:t>Ar</a:t>
            </a:r>
            <a:r>
              <a:rPr lang="en-US" altLang="zh-CN" sz="2000" b="1" dirty="0">
                <a:latin typeface="微软雅黑" panose="020B0503020204020204" pitchFamily="34" charset="-122"/>
              </a:rPr>
              <a:t>, Kr, Xe </a:t>
            </a:r>
            <a:r>
              <a:rPr lang="zh-CN" altLang="en-US" sz="2000" b="1" dirty="0">
                <a:latin typeface="微软雅黑" panose="020B0503020204020204" pitchFamily="34" charset="-122"/>
              </a:rPr>
              <a:t>）和液体（ </a:t>
            </a:r>
            <a:r>
              <a:rPr lang="en-US" altLang="zh-CN" sz="2000" b="1" dirty="0" err="1">
                <a:latin typeface="微软雅黑" panose="020B0503020204020204" pitchFamily="34" charset="-122"/>
              </a:rPr>
              <a:t>Ar</a:t>
            </a:r>
            <a:r>
              <a:rPr lang="en-US" altLang="zh-CN" sz="2000" b="1" dirty="0">
                <a:latin typeface="微软雅黑" panose="020B0503020204020204" pitchFamily="34" charset="-122"/>
              </a:rPr>
              <a:t>, Kr, Xe</a:t>
            </a:r>
            <a:r>
              <a:rPr lang="zh-CN" altLang="en-US" sz="2000" b="1" dirty="0">
                <a:latin typeface="微软雅黑" panose="020B0503020204020204" pitchFamily="34" charset="-122"/>
              </a:rPr>
              <a:t>）内漂移仿真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 err="1">
                <a:latin typeface="微软雅黑" panose="020B0503020204020204" pitchFamily="34" charset="-122"/>
              </a:rPr>
              <a:t>ebubble</a:t>
            </a:r>
            <a:r>
              <a:rPr lang="zh-CN" altLang="en-US" sz="2000" b="1" dirty="0">
                <a:latin typeface="微软雅黑" panose="020B0503020204020204" pitchFamily="34" charset="-122"/>
              </a:rPr>
              <a:t>模拟软件开发进行中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>
                <a:latin typeface="微软雅黑" panose="020B0503020204020204" pitchFamily="34" charset="-122"/>
              </a:rPr>
              <a:t>一名博士，</a:t>
            </a:r>
            <a:r>
              <a:rPr lang="en-US" altLang="zh-CN" sz="2000" b="1" dirty="0">
                <a:latin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</a:rPr>
              <a:t>名硕士在读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12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8651412-2B6B-45E3-BC1D-A6682822B700}"/>
              </a:ext>
            </a:extLst>
          </p:cNvPr>
          <p:cNvSpPr txBox="1"/>
          <p:nvPr/>
        </p:nvSpPr>
        <p:spPr>
          <a:xfrm>
            <a:off x="8823971" y="113711"/>
            <a:ext cx="3283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（曹蕾，博士在读 中大，刘涛、张卫茜 硕士在读 马翰堃、孙向明 华师、侯治龙、叶竞波 ）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79490B9-28D3-49B4-A504-025C72214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91" y="1227005"/>
            <a:ext cx="6096000" cy="46769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333E975-A29F-4E44-BF4C-0C35654C5E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71" y="1247833"/>
            <a:ext cx="5928048" cy="44460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0953383-4BCF-4316-BC26-C12256C9B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95" y="2176067"/>
            <a:ext cx="6096000" cy="250586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524436F-A4EF-4AE8-B763-DCEA392CFA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47" y="1311481"/>
            <a:ext cx="6100272" cy="457520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5A18F55-9B75-401B-9A65-7B65A5D351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55" y="1311481"/>
            <a:ext cx="5568879" cy="461630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8191BD-91EB-4322-AF0B-425F46124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7871" y="1686098"/>
            <a:ext cx="6056050" cy="3825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09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23"/>
    </mc:Choice>
    <mc:Fallback xmlns="">
      <p:transition spd="slow" advTm="6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EE6C52BF-D4AA-430A-8AF3-F4D09EB5E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30" y="1669145"/>
            <a:ext cx="5697270" cy="4370291"/>
          </a:xfrm>
          <a:prstGeom prst="rect">
            <a:avLst/>
          </a:prstGeom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3115402" y="198711"/>
            <a:ext cx="5792778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zh-CN" altLang="en-US" u="sng" kern="0" dirty="0">
                <a:solidFill>
                  <a:srgbClr val="FFFFFF"/>
                </a:solidFill>
              </a:rPr>
              <a:t>超导量子比特探测器研发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1179800"/>
            <a:ext cx="64770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研究动机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面向中微子、暗物质粒子探测实验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粒子探测技术重大突破，阈值至</a:t>
            </a:r>
            <a:r>
              <a:rPr lang="en-US" altLang="zh-CN" b="1" dirty="0" err="1">
                <a:latin typeface="微软雅黑" panose="020B0503020204020204" pitchFamily="34" charset="-122"/>
              </a:rPr>
              <a:t>meV</a:t>
            </a:r>
            <a:r>
              <a:rPr lang="zh-CN" altLang="en-US" b="1" dirty="0">
                <a:latin typeface="微软雅黑" panose="020B0503020204020204" pitchFamily="34" charset="-122"/>
              </a:rPr>
              <a:t>量级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新原理，利用超导库珀对能隙</a:t>
            </a:r>
            <a:r>
              <a:rPr lang="en-US" altLang="zh-CN" b="1" dirty="0">
                <a:latin typeface="微软雅黑" panose="020B0503020204020204" pitchFamily="34" charset="-122"/>
              </a:rPr>
              <a:t>0.3meV</a:t>
            </a: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比传统原子能级跃迁低</a:t>
            </a:r>
            <a:r>
              <a:rPr lang="en-US" altLang="zh-CN" b="1" dirty="0">
                <a:latin typeface="微软雅黑" panose="020B0503020204020204" pitchFamily="34" charset="-122"/>
              </a:rPr>
              <a:t>3-4</a:t>
            </a:r>
            <a:r>
              <a:rPr lang="zh-CN" altLang="en-US" b="1" dirty="0">
                <a:latin typeface="微软雅黑" panose="020B0503020204020204" pitchFamily="34" charset="-122"/>
              </a:rPr>
              <a:t>个量级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打开人类观察世界新窗口，轴子、宇宙背景中微子等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342900" indent="-34290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重要进展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硬件组，王骏华（量子院）、丁雪峰、李正伟、严代康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物理组，周顺、高宇、晁伟（北师大）、李玉峰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首次测量了</a:t>
            </a:r>
            <a:r>
              <a:rPr lang="en-US" altLang="zh-CN" b="1" dirty="0">
                <a:latin typeface="微软雅黑" panose="020B0503020204020204" pitchFamily="34" charset="-122"/>
              </a:rPr>
              <a:t>SiPM </a:t>
            </a:r>
            <a:r>
              <a:rPr lang="zh-CN" altLang="en-US" b="1" dirty="0">
                <a:latin typeface="微软雅黑" panose="020B0503020204020204" pitchFamily="34" charset="-122"/>
              </a:rPr>
              <a:t>在</a:t>
            </a:r>
            <a:r>
              <a:rPr lang="en-US" altLang="zh-CN" b="1" dirty="0">
                <a:latin typeface="微软雅黑" panose="020B0503020204020204" pitchFamily="34" charset="-122"/>
              </a:rPr>
              <a:t>10mk </a:t>
            </a:r>
            <a:r>
              <a:rPr lang="zh-CN" altLang="en-US" b="1" dirty="0">
                <a:latin typeface="微软雅黑" panose="020B0503020204020204" pitchFamily="34" charset="-122"/>
              </a:rPr>
              <a:t>的性能，可用于单光子探测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正在讨论新物理机制，推进探测器原理性实验</a:t>
            </a:r>
            <a:endParaRPr lang="en-US" altLang="zh-CN" sz="2000" b="1" dirty="0">
              <a:latin typeface="微软雅黑" panose="020B0503020204020204" pitchFamily="34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13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8651412-2B6B-45E3-BC1D-A6682822B700}"/>
              </a:ext>
            </a:extLst>
          </p:cNvPr>
          <p:cNvSpPr txBox="1"/>
          <p:nvPr/>
        </p:nvSpPr>
        <p:spPr>
          <a:xfrm>
            <a:off x="8644293" y="208610"/>
            <a:ext cx="3283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（王骏华（量子院）、丁雪峰、李正伟、严代康、周顺、高宇、晁伟（北师大）、李玉峰）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F698C28-A9A3-45D7-9645-296AE11A4E36}"/>
              </a:ext>
            </a:extLst>
          </p:cNvPr>
          <p:cNvGrpSpPr/>
          <p:nvPr/>
        </p:nvGrpSpPr>
        <p:grpSpPr>
          <a:xfrm>
            <a:off x="6616229" y="1416630"/>
            <a:ext cx="5454271" cy="4620083"/>
            <a:chOff x="5938609" y="1289136"/>
            <a:chExt cx="5643791" cy="482946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A39D28-828C-46E8-8051-8EE9CBEEF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609" y="1289136"/>
              <a:ext cx="5643791" cy="2055486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E2760C0-DC41-40B9-A676-6A858315F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96129" y="2643010"/>
              <a:ext cx="2801225" cy="4149964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98BE05B-E05A-4794-9768-98BCD4D77CBB}"/>
              </a:ext>
            </a:extLst>
          </p:cNvPr>
          <p:cNvGrpSpPr/>
          <p:nvPr/>
        </p:nvGrpSpPr>
        <p:grpSpPr>
          <a:xfrm>
            <a:off x="7005254" y="1266929"/>
            <a:ext cx="4563944" cy="5104109"/>
            <a:chOff x="6718808" y="1568963"/>
            <a:chExt cx="4563944" cy="5104109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DFCF4AC-7206-4421-9C70-01DE40CD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808" y="3838705"/>
              <a:ext cx="4563943" cy="283436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7EC41EC-F88C-4BAF-ADD4-367662520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809" y="1568963"/>
              <a:ext cx="4563943" cy="298539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76718E0-8C60-4D9F-A472-D59C40855F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07" y="2299856"/>
            <a:ext cx="5730193" cy="26245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4E41FE3-8CDE-444D-94CF-B9B5EFB1F5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30" y="2079614"/>
            <a:ext cx="5614120" cy="320916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56375D-F8F7-48D6-B64A-186EAA41D0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54" y="1638085"/>
            <a:ext cx="5667546" cy="446011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98C9789-B315-42E1-A5A8-7AD240565B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26" y="1056634"/>
            <a:ext cx="4405662" cy="5524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81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23"/>
    </mc:Choice>
    <mc:Fallback xmlns="">
      <p:transition spd="slow" advTm="6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D34FC6A-71F7-4DF7-8710-FCD7C118B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14</a:t>
            </a:fld>
            <a:endParaRPr lang="zh-CN" altLang="en-US">
              <a:solidFill>
                <a:srgbClr val="000000"/>
              </a:solidFill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10D6AE9-D434-4E00-852D-C78980663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627327"/>
              </p:ext>
            </p:extLst>
          </p:nvPr>
        </p:nvGraphicFramePr>
        <p:xfrm>
          <a:off x="82419" y="1056255"/>
          <a:ext cx="12027157" cy="50637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3361">
                  <a:extLst>
                    <a:ext uri="{9D8B030D-6E8A-4147-A177-3AD203B41FA5}">
                      <a16:colId xmlns:a16="http://schemas.microsoft.com/office/drawing/2014/main" val="3434120259"/>
                    </a:ext>
                  </a:extLst>
                </a:gridCol>
                <a:gridCol w="10161036">
                  <a:extLst>
                    <a:ext uri="{9D8B030D-6E8A-4147-A177-3AD203B41FA5}">
                      <a16:colId xmlns:a16="http://schemas.microsoft.com/office/drawing/2014/main" val="2802595826"/>
                    </a:ext>
                  </a:extLst>
                </a:gridCol>
                <a:gridCol w="1192760">
                  <a:extLst>
                    <a:ext uri="{9D8B030D-6E8A-4147-A177-3AD203B41FA5}">
                      <a16:colId xmlns:a16="http://schemas.microsoft.com/office/drawing/2014/main" val="1038437458"/>
                    </a:ext>
                  </a:extLst>
                </a:gridCol>
              </a:tblGrid>
              <a:tr h="32739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编号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文章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专利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标准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作者排名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657897"/>
                  </a:ext>
                </a:extLst>
              </a:tr>
              <a:tr h="2493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1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i="0" dirty="0"/>
                        <a:t>Ultra-pure liquid scintillators for JUNO and beyond, </a:t>
                      </a:r>
                      <a:r>
                        <a:rPr lang="da-DK" altLang="zh-CN" sz="900" i="0" dirty="0"/>
                        <a:t>J. Shao et al 2024 JINST 19 C04009, https://doi.org/10.1088/1748-0221/19/04/C04009</a:t>
                      </a:r>
                      <a:endParaRPr lang="zh-CN" altLang="en-US" sz="9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通讯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10970"/>
                  </a:ext>
                </a:extLst>
              </a:tr>
              <a:tr h="2191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2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i="0" dirty="0">
                          <a:latin typeface="Arial" panose="020B0604020202020204" pitchFamily="34" charset="0"/>
                        </a:rPr>
                        <a:t>Determination of Henry’s law coefficient of oxygen in LAB for JUNO</a:t>
                      </a:r>
                      <a:r>
                        <a:rPr lang="zh-CN" altLang="en-US" sz="900" i="0" dirty="0">
                          <a:latin typeface="Arial" panose="020B0604020202020204" pitchFamily="34" charset="0"/>
                        </a:rPr>
                        <a:t>，</a:t>
                      </a:r>
                      <a:r>
                        <a:rPr lang="da-DK" altLang="zh-CN" sz="900" i="0" dirty="0">
                          <a:latin typeface="Arial" panose="020B0604020202020204" pitchFamily="34" charset="0"/>
                        </a:rPr>
                        <a:t>X. Qi et al 2024 JINST 19 P03011</a:t>
                      </a:r>
                      <a:r>
                        <a:rPr lang="zh-CN" altLang="en-US" sz="900" i="0" dirty="0">
                          <a:latin typeface="Arial" panose="020B0604020202020204" pitchFamily="34" charset="0"/>
                        </a:rPr>
                        <a:t>，</a:t>
                      </a:r>
                      <a:r>
                        <a:rPr lang="en-US" altLang="zh-CN" sz="900" i="0" dirty="0">
                          <a:latin typeface="Arial" panose="020B0604020202020204" pitchFamily="34" charset="0"/>
                        </a:rPr>
                        <a:t>DOI 10.1088/1748-0221/19/03/P03011</a:t>
                      </a:r>
                      <a:endParaRPr lang="zh-CN" altLang="en-US" sz="9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通讯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257849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3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Exciton-harvesting enabled efficient charged particle detection in zero-dimensional halides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Wang et al. Light: Science &amp; Applications (2024) 13:190 https://doi.org/10.1038/s41377-024-01532-z  </a:t>
                      </a:r>
                      <a:endParaRPr lang="zh-CN" altLang="en-US" sz="900" b="1" i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通讯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036850"/>
                  </a:ext>
                </a:extLst>
              </a:tr>
              <a:tr h="3273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4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Effects of 6LiF and 6LiCl </a:t>
                      </a:r>
                      <a:r>
                        <a:rPr lang="en-US" altLang="zh-CN" sz="900" i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codoping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on gamma and neutron detection performance of </a:t>
                      </a:r>
                      <a:r>
                        <a:rPr lang="en-US" altLang="zh-CN" sz="900" i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NaI:Tl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single crystal scintillators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Radiation Measurements 177 (2024) 107232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https://doi.org/10.1016/j.radmeas.2024.107232</a:t>
                      </a:r>
                      <a:endParaRPr lang="zh-CN" altLang="en-US" sz="90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通讯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668282"/>
                  </a:ext>
                </a:extLst>
              </a:tr>
              <a:tr h="3273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5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Enhancement of alpha/beta ratio in NaI:Tl,6Li neutron-gamma scintillators by rare earth co-doping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Nuclear Instruments and Methods in Physics Research A 1064 (2024) 169451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https://doi.org/10.1016/j.nima.2024.169451</a:t>
                      </a:r>
                      <a:endParaRPr lang="zh-CN" altLang="en-US" sz="90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通讯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661190"/>
                  </a:ext>
                </a:extLst>
              </a:tr>
              <a:tr h="2170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6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SiPM-based Gamma-ray Detectors of GECAM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Nuclear Instruments and Methods in Physics Research A 1069 (2024) 169826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https://doi.org/10.1016/j.nima.2024.169826</a:t>
                      </a:r>
                      <a:endParaRPr lang="zh-CN" altLang="en-US" sz="90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通讯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682804"/>
                  </a:ext>
                </a:extLst>
              </a:tr>
              <a:tr h="2093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7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energy response of LaBr3(Ce), LaBr3(</a:t>
                      </a:r>
                      <a:r>
                        <a:rPr lang="en-US" altLang="zh-CN" sz="900" i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Ce,Sr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), and </a:t>
                      </a:r>
                      <a:r>
                        <a:rPr lang="en-US" altLang="zh-CN" sz="900" i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NaI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(Tl) crystals for GECAM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Nuclear Science and Techniques (2024) 35:23 https://doi.org/10.1007/s41365-024-01383-8 </a:t>
                      </a:r>
                      <a:endParaRPr lang="zh-CN" altLang="en-US" sz="90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通讯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261502"/>
                  </a:ext>
                </a:extLst>
              </a:tr>
              <a:tr h="3273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8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 Novel Measurement Method for SiPM External Crosstalk Probability at Low Temperature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IEEE TRANSACTIONS ON NUCLEAR SCIENCE, VOL. 71, NO. 7, JULY 2024 https://doi.org/10.1109/TNS.2024.3411609</a:t>
                      </a:r>
                      <a:endParaRPr lang="zh-CN" altLang="en-US" sz="90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通讯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16011"/>
                  </a:ext>
                </a:extLst>
              </a:tr>
              <a:tr h="2308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9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闪烁晶体几何形状、表面处理和单双面读出对伽马射线探测器光收集的影响，核电子学与探测技术</a:t>
                      </a:r>
                      <a:r>
                        <a:rPr lang="en-US" altLang="zh-CN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https://doi.org/10.20173/j.cnki.ned.20240527.002</a:t>
                      </a:r>
                      <a:endParaRPr lang="zh-CN" altLang="en-US" sz="90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通讯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463088"/>
                  </a:ext>
                </a:extLst>
              </a:tr>
              <a:tr h="204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10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Reactor neutrino physics potentials of cryogenic pure-</a:t>
                      </a:r>
                      <a:r>
                        <a:rPr lang="en-US" altLang="zh-CN" sz="900" i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CsI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crystal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fr-FR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Eur. Phys. J. C (2024) 84:440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https://doi.org/10.1140/epjc/s10052-024-12800-y  </a:t>
                      </a:r>
                      <a:endParaRPr lang="zh-CN" altLang="en-US" sz="900" b="1" i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通讯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934324"/>
                  </a:ext>
                </a:extLst>
              </a:tr>
              <a:tr h="300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11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GECAM</a:t>
                      </a:r>
                      <a:r>
                        <a:rPr lang="zh-CN" alt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卫星溴化镧晶体性能研究，核电子学与探测技术，</a:t>
                      </a:r>
                      <a:r>
                        <a:rPr lang="en-US" altLang="zh-CN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Vol.44 No.3 Mar. 2024 </a:t>
                      </a:r>
                      <a:r>
                        <a:rPr lang="zh-CN" altLang="en-US" sz="1600" b="1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封面文章</a:t>
                      </a:r>
                      <a:endParaRPr lang="zh-CN" altLang="en-US" sz="900" b="1" i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第三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961887"/>
                  </a:ext>
                </a:extLst>
              </a:tr>
              <a:tr h="2059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12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b="0" dirty="0">
                          <a:latin typeface="微软雅黑" panose="020B0503020204020204" pitchFamily="34" charset="-122"/>
                          <a:ea typeface="+mn-ea"/>
                          <a:cs typeface="Times New Roman" panose="02020603050405020304" pitchFamily="18" charset="0"/>
                        </a:rPr>
                        <a:t>一种高能量分辨阵列式 </a:t>
                      </a:r>
                      <a:r>
                        <a:rPr lang="en-US" altLang="zh-CN" sz="900" b="0" dirty="0">
                          <a:latin typeface="微软雅黑" panose="020B0503020204020204" pitchFamily="34" charset="-122"/>
                          <a:ea typeface="+mn-ea"/>
                          <a:cs typeface="Times New Roman" panose="02020603050405020304" pitchFamily="18" charset="0"/>
                        </a:rPr>
                        <a:t>SiPM</a:t>
                      </a:r>
                      <a:r>
                        <a:rPr lang="zh-CN" altLang="en-US" sz="900" b="0" dirty="0">
                          <a:latin typeface="微软雅黑" panose="020B0503020204020204" pitchFamily="34" charset="-122"/>
                          <a:ea typeface="+mn-ea"/>
                          <a:cs typeface="Times New Roman" panose="02020603050405020304" pitchFamily="18" charset="0"/>
                        </a:rPr>
                        <a:t>探测器的制冷结构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b="0" dirty="0">
                          <a:latin typeface="微软雅黑" panose="020B0503020204020204" pitchFamily="34" charset="-122"/>
                          <a:ea typeface="+mn-ea"/>
                          <a:cs typeface="Times New Roman" panose="02020603050405020304" pitchFamily="18" charset="0"/>
                        </a:rPr>
                        <a:t>202311564751.1</a:t>
                      </a:r>
                      <a:r>
                        <a:rPr lang="zh-CN" altLang="en-US" sz="900" b="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，发明专利</a:t>
                      </a:r>
                      <a:endParaRPr lang="zh-CN" altLang="en-US" sz="90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第二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33666"/>
                  </a:ext>
                </a:extLst>
              </a:tr>
              <a:tr h="204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13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多通道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SiPM 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数据采集系统、方法、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SiPM 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型伽马射线探测器及复合型探测器系统，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202410844026.8</a:t>
                      </a:r>
                      <a:r>
                        <a:rPr lang="zh-CN" altLang="en-US" sz="900" b="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，发明专利</a:t>
                      </a:r>
                      <a:endParaRPr lang="zh-CN" altLang="en-US" sz="90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第五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629419"/>
                  </a:ext>
                </a:extLst>
              </a:tr>
              <a:tr h="204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14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硅光电倍增器信号读出测试系统及测试方法，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202311755074.1</a:t>
                      </a:r>
                      <a:r>
                        <a:rPr lang="zh-CN" altLang="en-US" sz="900" b="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，发明专利</a:t>
                      </a:r>
                      <a:endParaRPr lang="en-US" altLang="zh-CN" sz="90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dirty="0"/>
                        <a:t>第五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068413"/>
                  </a:ext>
                </a:extLst>
              </a:tr>
              <a:tr h="204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15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SiPM 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型闪烁体探测器，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202311116428.8</a:t>
                      </a:r>
                      <a:r>
                        <a:rPr lang="zh-CN" altLang="en-US" sz="900" b="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，发明专利</a:t>
                      </a:r>
                      <a:endParaRPr lang="zh-CN" altLang="en-US" sz="90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dirty="0"/>
                        <a:t>第五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400613"/>
                  </a:ext>
                </a:extLst>
              </a:tr>
              <a:tr h="3273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16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闪烁晶体的中子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伽马射线探测性能测试方法，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20242033-T-609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zh-CN" altLang="en-US" sz="1800" b="1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国家标准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立项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第一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916762"/>
                  </a:ext>
                </a:extLst>
              </a:tr>
              <a:tr h="3273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/>
                        <a:t>17</a:t>
                      </a:r>
                      <a:endParaRPr lang="zh-CN" alt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design and performance of GRD onboard the GECAM satellite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Radiation Detection Technology and Methods (2022) 6:43–52</a:t>
                      </a:r>
                      <a:r>
                        <a:rPr lang="zh-CN" altLang="en-US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9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https://doi.org/10.1007/s41605-021-00289-y </a:t>
                      </a:r>
                      <a:r>
                        <a:rPr lang="zh-CN" altLang="en-US" sz="1600" b="1" i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最佳文章</a:t>
                      </a:r>
                      <a:endParaRPr lang="zh-CN" altLang="en-US" sz="900" b="1" i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第二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687150"/>
                  </a:ext>
                </a:extLst>
              </a:tr>
            </a:tbl>
          </a:graphicData>
        </a:graphic>
      </p:graphicFrame>
      <p:sp>
        <p:nvSpPr>
          <p:cNvPr id="6" name="标题 1">
            <a:extLst>
              <a:ext uri="{FF2B5EF4-FFF2-40B4-BE49-F238E27FC236}">
                <a16:creationId xmlns:a16="http://schemas.microsoft.com/office/drawing/2014/main" id="{D3B513B5-D3A5-4A3E-9429-226EF618A0C5}"/>
              </a:ext>
            </a:extLst>
          </p:cNvPr>
          <p:cNvSpPr txBox="1">
            <a:spLocks/>
          </p:cNvSpPr>
          <p:nvPr/>
        </p:nvSpPr>
        <p:spPr>
          <a:xfrm>
            <a:off x="2120766" y="268595"/>
            <a:ext cx="7950467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zh-CN" altLang="en-US" u="sng" kern="0" dirty="0">
                <a:solidFill>
                  <a:srgbClr val="FFFFFF"/>
                </a:solidFill>
              </a:rPr>
              <a:t>文章</a:t>
            </a:r>
            <a:r>
              <a:rPr lang="en-US" altLang="zh-CN" u="sng" kern="0" dirty="0">
                <a:solidFill>
                  <a:srgbClr val="FFFFFF"/>
                </a:solidFill>
              </a:rPr>
              <a:t>/</a:t>
            </a:r>
            <a:r>
              <a:rPr lang="zh-CN" altLang="en-US" u="sng" kern="0" dirty="0">
                <a:solidFill>
                  <a:srgbClr val="FFFFFF"/>
                </a:solidFill>
              </a:rPr>
              <a:t>专利</a:t>
            </a:r>
            <a:r>
              <a:rPr lang="en-US" altLang="zh-CN" u="sng" kern="0" dirty="0">
                <a:solidFill>
                  <a:srgbClr val="FFFFFF"/>
                </a:solidFill>
              </a:rPr>
              <a:t>/</a:t>
            </a:r>
            <a:r>
              <a:rPr lang="zh-CN" altLang="en-US" u="sng" kern="0" dirty="0">
                <a:solidFill>
                  <a:srgbClr val="FFFFFF"/>
                </a:solidFill>
              </a:rPr>
              <a:t>国家标准汇总</a:t>
            </a:r>
          </a:p>
        </p:txBody>
      </p:sp>
      <p:sp>
        <p:nvSpPr>
          <p:cNvPr id="7" name="文本框 8198">
            <a:extLst>
              <a:ext uri="{FF2B5EF4-FFF2-40B4-BE49-F238E27FC236}">
                <a16:creationId xmlns:a16="http://schemas.microsoft.com/office/drawing/2014/main" id="{575ABB1C-868A-4BCE-8331-6F3E74153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274" y="6270602"/>
            <a:ext cx="8761445" cy="31880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见刊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11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篇文章，审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项专利，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项国家标准立项，获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项最佳论文奖</a:t>
            </a:r>
          </a:p>
        </p:txBody>
      </p:sp>
    </p:spTree>
    <p:extLst>
      <p:ext uri="{BB962C8B-B14F-4D97-AF65-F5344CB8AC3E}">
        <p14:creationId xmlns:p14="http://schemas.microsoft.com/office/powerpoint/2010/main" val="15155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0"/>
    </mc:Choice>
    <mc:Fallback xmlns="">
      <p:transition spd="slow" advTm="1244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793EE9-9D0E-431F-93B9-D4F71CEE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69CBA90-7A80-4570-BD87-B5D4459F000B}"/>
              </a:ext>
            </a:extLst>
          </p:cNvPr>
          <p:cNvSpPr txBox="1">
            <a:spLocks/>
          </p:cNvSpPr>
          <p:nvPr/>
        </p:nvSpPr>
        <p:spPr>
          <a:xfrm>
            <a:off x="2120766" y="268595"/>
            <a:ext cx="7950467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zh-CN" altLang="en-US" u="sng" kern="0" dirty="0">
                <a:solidFill>
                  <a:srgbClr val="FFFFFF"/>
                </a:solidFill>
              </a:rPr>
              <a:t>会议报告汇总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003E6A9-D3F8-4499-80B6-86EEE0312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716232"/>
              </p:ext>
            </p:extLst>
          </p:nvPr>
        </p:nvGraphicFramePr>
        <p:xfrm>
          <a:off x="176605" y="1217055"/>
          <a:ext cx="11803224" cy="474376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397">
                  <a:extLst>
                    <a:ext uri="{9D8B030D-6E8A-4147-A177-3AD203B41FA5}">
                      <a16:colId xmlns:a16="http://schemas.microsoft.com/office/drawing/2014/main" val="3434120259"/>
                    </a:ext>
                  </a:extLst>
                </a:gridCol>
                <a:gridCol w="8569286">
                  <a:extLst>
                    <a:ext uri="{9D8B030D-6E8A-4147-A177-3AD203B41FA5}">
                      <a16:colId xmlns:a16="http://schemas.microsoft.com/office/drawing/2014/main" val="2802595826"/>
                    </a:ext>
                  </a:extLst>
                </a:gridCol>
                <a:gridCol w="2153541">
                  <a:extLst>
                    <a:ext uri="{9D8B030D-6E8A-4147-A177-3AD203B41FA5}">
                      <a16:colId xmlns:a16="http://schemas.microsoft.com/office/drawing/2014/main" val="1038437458"/>
                    </a:ext>
                  </a:extLst>
                </a:gridCol>
              </a:tblGrid>
              <a:tr h="38688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编号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报告名称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会议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657897"/>
                  </a:ext>
                </a:extLst>
              </a:tr>
              <a:tr h="54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1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i="0" dirty="0"/>
                        <a:t>SiPM-based Gamma-Ray Detectors of GECAM</a:t>
                      </a:r>
                      <a:r>
                        <a:rPr lang="zh-CN" altLang="en-US" sz="1400" i="0" dirty="0"/>
                        <a:t>，</a:t>
                      </a:r>
                      <a:r>
                        <a:rPr lang="en-US" altLang="zh-CN" sz="1400" i="0" dirty="0"/>
                        <a:t>Xilei Sun, </a:t>
                      </a:r>
                      <a:r>
                        <a:rPr lang="zh-CN" altLang="en-US" sz="1400" i="0" dirty="0"/>
                        <a:t>大会报告</a:t>
                      </a:r>
                      <a:endParaRPr lang="zh-CN" altLang="en-US" sz="140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PISAmeeting2024</a:t>
                      </a:r>
                    </a:p>
                    <a:p>
                      <a:pPr algn="ctr"/>
                      <a:r>
                        <a:rPr lang="zh-CN" altLang="en-US" sz="1400" i="0" dirty="0"/>
                        <a:t>国际会议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257849"/>
                  </a:ext>
                </a:extLst>
              </a:tr>
              <a:tr h="54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2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Mixing and Purification of Master Solution for JUNO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Xilei Sun, 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海报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Neutrino2024</a:t>
                      </a:r>
                    </a:p>
                    <a:p>
                      <a:pPr algn="ctr"/>
                      <a:r>
                        <a:rPr lang="zh-CN" altLang="en-US" sz="1400" i="0" dirty="0"/>
                        <a:t>国际会议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036850"/>
                  </a:ext>
                </a:extLst>
              </a:tr>
              <a:tr h="54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Cryogenic pure-</a:t>
                      </a:r>
                      <a:r>
                        <a:rPr lang="en-US" altLang="zh-CN" sz="140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CsI</a:t>
                      </a: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crystals for neutrino detection potential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Xilei Sun, </a:t>
                      </a:r>
                      <a:r>
                        <a:rPr lang="en-US" altLang="zh-CN" sz="140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Chenger</a:t>
                      </a: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Wang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，大会</a:t>
                      </a: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keynote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报告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SCINT2024</a:t>
                      </a:r>
                    </a:p>
                    <a:p>
                      <a:pPr algn="ctr"/>
                      <a:r>
                        <a:rPr lang="zh-CN" altLang="en-US" sz="1400" i="0" dirty="0"/>
                        <a:t>国际会议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668282"/>
                  </a:ext>
                </a:extLst>
              </a:tr>
              <a:tr h="54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4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effectLst/>
                        </a:rPr>
                        <a:t>Ultra-high light yield scintillation crystals detector based on low-temperature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  <a:effectLst/>
                        </a:rPr>
                        <a:t>CsI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effectLst/>
                        </a:rPr>
                        <a:t> and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  <a:effectLst/>
                        </a:rPr>
                        <a:t>SiPMs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effectLst/>
                        </a:rPr>
                        <a:t> for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  <a:effectLst/>
                        </a:rPr>
                        <a:t>CEνNS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effectLst/>
                        </a:rPr>
                        <a:t> detection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Xilei Sun, Chenguang </a:t>
                      </a:r>
                      <a:r>
                        <a:rPr lang="en-US" altLang="zh-CN" sz="140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，大会报告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CEVNS2024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i="0" dirty="0"/>
                        <a:t>国际会议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661190"/>
                  </a:ext>
                </a:extLst>
              </a:tr>
              <a:tr h="54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5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江门中微子实验的超纯液闪，孙希磊，分会报告</a:t>
                      </a:r>
                      <a:endParaRPr lang="en-US" altLang="zh-CN" sz="14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ebubble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中微子探测器的</a:t>
                      </a: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MC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仿真研究 ，曹蕾，分会报告</a:t>
                      </a:r>
                      <a:endParaRPr lang="en-US" altLang="zh-CN" sz="14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基于低温</a:t>
                      </a:r>
                      <a:r>
                        <a:rPr lang="en-US" altLang="zh-CN" sz="140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CsI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和</a:t>
                      </a: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SiPM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的超高光产额中微子相干散射闪烁晶体探测器，孙希磊，分会报告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第三届地下和空间粒子物理与宇宙物理前沿问题研讨会 </a:t>
                      </a:r>
                      <a:r>
                        <a:rPr lang="zh-CN" altLang="en-US" sz="1400" i="0" dirty="0"/>
                        <a:t>国内会议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682804"/>
                  </a:ext>
                </a:extLst>
              </a:tr>
              <a:tr h="327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6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effectLst/>
                        </a:rPr>
                        <a:t>Ultra-high light yield scintillation crystals detector based on low-temperature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  <a:effectLst/>
                        </a:rPr>
                        <a:t>CsI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effectLst/>
                        </a:rPr>
                        <a:t> and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  <a:effectLst/>
                        </a:rPr>
                        <a:t>SiPMs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effectLst/>
                        </a:rPr>
                        <a:t> for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  <a:effectLst/>
                        </a:rPr>
                        <a:t>CEνNS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effectLst/>
                        </a:rPr>
                        <a:t> detection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，孙希磊，分会报告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第二十二届全国核电子学与核探测技术学术年会 </a:t>
                      </a:r>
                      <a:r>
                        <a:rPr lang="zh-CN" altLang="en-US" sz="1400" i="0" dirty="0"/>
                        <a:t>国内会议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463088"/>
                  </a:ext>
                </a:extLst>
              </a:tr>
              <a:tr h="54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7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SiPM-based Gamma-Ray Detectors of GECAM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，孙希磊，分会报告</a:t>
                      </a:r>
                      <a:endParaRPr lang="en-US" altLang="zh-CN" sz="14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液闪</a:t>
                      </a:r>
                      <a:r>
                        <a:rPr lang="en-US" altLang="zh-CN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en-US" sz="14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钨薄片型电磁量能器设计和初步测试，汪恒宇，分会报告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中国物理学会高能物理分会第十四届全国粒子物理学术会议 </a:t>
                      </a:r>
                      <a:r>
                        <a:rPr lang="zh-CN" altLang="en-US" sz="1400" i="0" dirty="0"/>
                        <a:t>国内会议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934324"/>
                  </a:ext>
                </a:extLst>
              </a:tr>
            </a:tbl>
          </a:graphicData>
        </a:graphic>
      </p:graphicFrame>
      <p:sp>
        <p:nvSpPr>
          <p:cNvPr id="5" name="文本框 8198">
            <a:extLst>
              <a:ext uri="{FF2B5EF4-FFF2-40B4-BE49-F238E27FC236}">
                <a16:creationId xmlns:a16="http://schemas.microsoft.com/office/drawing/2014/main" id="{DF633A29-4E8D-4609-8404-427373DDB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494" y="6139170"/>
            <a:ext cx="8761445" cy="34418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国际国内会议贡献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个报告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海报</a:t>
            </a:r>
          </a:p>
        </p:txBody>
      </p:sp>
    </p:spTree>
    <p:extLst>
      <p:ext uri="{BB962C8B-B14F-4D97-AF65-F5344CB8AC3E}">
        <p14:creationId xmlns:p14="http://schemas.microsoft.com/office/powerpoint/2010/main" val="27806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7"/>
    </mc:Choice>
    <mc:Fallback xmlns="">
      <p:transition spd="slow" advTm="724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9600" y="1057692"/>
            <a:ext cx="643394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6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工程任务</a:t>
            </a:r>
            <a:endParaRPr lang="en-US" altLang="zh-CN" sz="36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JUNO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液闪联合调试，混制系统表现优秀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342900" indent="-34290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6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论文、专利、报告、标准</a:t>
            </a:r>
            <a:endParaRPr lang="en-US" altLang="zh-CN" sz="36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11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篇文章（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10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通讯，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第三，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RDTM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最佳文章）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4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项发明专利（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第二，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第五）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10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个会议报告海报（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4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国际，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6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国内）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项国家标准立项（第一）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6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基金情况</a:t>
            </a:r>
            <a:endParaRPr lang="en-US" altLang="zh-CN" sz="36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执行国家重点研发课题一项，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470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万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获批重点实验室课题一项，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10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万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43540" y="934581"/>
            <a:ext cx="514846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6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公共服务</a:t>
            </a:r>
            <a:endParaRPr lang="en-US" altLang="zh-CN" sz="36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RDTM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最佳审稿人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硬件学生考评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测试中心对外测试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所运动会跳远第二、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100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米第三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342900" indent="-34290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6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学生培养</a:t>
            </a:r>
            <a:endParaRPr lang="en-US" altLang="zh-CN" sz="36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毕业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硕士、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本科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342900" indent="-34290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6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职业素质</a:t>
            </a:r>
            <a:endParaRPr lang="en-US" altLang="zh-CN" sz="2000" b="1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科研能力 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学术组织能力、合作精神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主动性和创造性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000792" y="6245225"/>
            <a:ext cx="581608" cy="476250"/>
          </a:xfrm>
        </p:spPr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16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C9B8AFE7-0CFA-4215-BD5C-FE98B9AD67A8}"/>
              </a:ext>
            </a:extLst>
          </p:cNvPr>
          <p:cNvSpPr txBox="1">
            <a:spLocks/>
          </p:cNvSpPr>
          <p:nvPr/>
        </p:nvSpPr>
        <p:spPr>
          <a:xfrm>
            <a:off x="2120766" y="260330"/>
            <a:ext cx="7950467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zh-CN" altLang="en-US" u="sng" kern="0" dirty="0">
                <a:solidFill>
                  <a:srgbClr val="FFFFFF"/>
                </a:solidFill>
              </a:rPr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39875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"/>
    </mc:Choice>
    <mc:Fallback xmlns="">
      <p:transition spd="slow" advTm="67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3F4424-D4E3-43B3-B910-C406A00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F9F1481-6655-44A1-BF9A-6733F884C42B}"/>
              </a:ext>
            </a:extLst>
          </p:cNvPr>
          <p:cNvSpPr txBox="1"/>
          <p:nvPr/>
        </p:nvSpPr>
        <p:spPr>
          <a:xfrm>
            <a:off x="4425043" y="2721114"/>
            <a:ext cx="334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2025 </a:t>
            </a:r>
            <a:r>
              <a:rPr lang="zh-CN" altLang="en-US" sz="4000" dirty="0"/>
              <a:t>更精彩</a:t>
            </a:r>
          </a:p>
        </p:txBody>
      </p:sp>
    </p:spTree>
    <p:extLst>
      <p:ext uri="{BB962C8B-B14F-4D97-AF65-F5344CB8AC3E}">
        <p14:creationId xmlns:p14="http://schemas.microsoft.com/office/powerpoint/2010/main" val="120853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5"/>
    </mc:Choice>
    <mc:Fallback xmlns="">
      <p:transition spd="slow" advTm="1070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3625598" y="196678"/>
            <a:ext cx="5211636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zh-CN" altLang="en-US" u="sng" kern="0" dirty="0">
                <a:solidFill>
                  <a:srgbClr val="FFFFFF"/>
                </a:solidFill>
              </a:rPr>
              <a:t>工作内容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90945" y="6245225"/>
            <a:ext cx="2844800" cy="476250"/>
          </a:xfrm>
        </p:spPr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3C10F4E-5902-4C46-B4BE-44C242179A9B}"/>
              </a:ext>
            </a:extLst>
          </p:cNvPr>
          <p:cNvGrpSpPr/>
          <p:nvPr/>
        </p:nvGrpSpPr>
        <p:grpSpPr>
          <a:xfrm>
            <a:off x="158858" y="1129004"/>
            <a:ext cx="11865184" cy="5213547"/>
            <a:chOff x="158858" y="1129004"/>
            <a:chExt cx="11865184" cy="5213547"/>
          </a:xfrm>
        </p:grpSpPr>
        <p:graphicFrame>
          <p:nvGraphicFramePr>
            <p:cNvPr id="2" name="内容占位符 2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16033144"/>
                </p:ext>
              </p:extLst>
            </p:nvPr>
          </p:nvGraphicFramePr>
          <p:xfrm>
            <a:off x="1190158" y="1129004"/>
            <a:ext cx="9802585" cy="52135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标注: 线形(带强调线) 4">
              <a:extLst>
                <a:ext uri="{FF2B5EF4-FFF2-40B4-BE49-F238E27FC236}">
                  <a16:creationId xmlns:a16="http://schemas.microsoft.com/office/drawing/2014/main" id="{E588D16C-5CF5-48EE-90C5-B36D05A8B0A6}"/>
                </a:ext>
              </a:extLst>
            </p:cNvPr>
            <p:cNvSpPr/>
            <p:nvPr/>
          </p:nvSpPr>
          <p:spPr>
            <a:xfrm>
              <a:off x="8770769" y="1380932"/>
              <a:ext cx="3253273" cy="3722440"/>
            </a:xfrm>
            <a:prstGeom prst="accentCallout1">
              <a:avLst>
                <a:gd name="adj1" fmla="val 82257"/>
                <a:gd name="adj2" fmla="val -10065"/>
                <a:gd name="adj3" fmla="val 82306"/>
                <a:gd name="adj4" fmla="val -171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22CA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22C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GECAM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22C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探测器负责人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22CA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晶体性能研究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文章专利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探测器研制总结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22C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重点研发课题负责人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22CA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中子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-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伽马双模探测器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22C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中微子探测新技术研究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22CA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低温</a:t>
              </a:r>
              <a:r>
                <a:rPr kumimoji="0" lang="en-US" altLang="zh-CN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CsI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探测器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nEXO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探测器预研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ebubble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 TPC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超导量子比特探测器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endParaRPr>
            </a:p>
            <a:p>
              <a:pPr algn="ctr"/>
              <a:endParaRPr lang="en-US" altLang="zh-CN" sz="24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标注: 线形(带强调线) 5">
              <a:extLst>
                <a:ext uri="{FF2B5EF4-FFF2-40B4-BE49-F238E27FC236}">
                  <a16:creationId xmlns:a16="http://schemas.microsoft.com/office/drawing/2014/main" id="{7F9DBCD3-123D-4270-ACFE-7DC3A4177DA1}"/>
                </a:ext>
              </a:extLst>
            </p:cNvPr>
            <p:cNvSpPr/>
            <p:nvPr/>
          </p:nvSpPr>
          <p:spPr>
            <a:xfrm>
              <a:off x="158858" y="1380932"/>
              <a:ext cx="3508065" cy="3722440"/>
            </a:xfrm>
            <a:prstGeom prst="accentCallout1">
              <a:avLst>
                <a:gd name="adj1" fmla="val 27590"/>
                <a:gd name="adj2" fmla="val 103318"/>
                <a:gd name="adj3" fmla="val 27545"/>
                <a:gd name="adj4" fmla="val 10969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srgbClr val="122C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液闪混制系统负责人</a:t>
              </a:r>
              <a:endParaRPr lang="en-US" altLang="zh-CN" sz="2400" b="1" dirty="0">
                <a:solidFill>
                  <a:srgbClr val="122CA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endParaRPr lang="en-US" altLang="zh-CN" sz="2400" b="1" dirty="0">
                <a:solidFill>
                  <a:srgbClr val="122CA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3</a:t>
              </a:r>
              <a:r>
                <a:rPr lang="zh-CN" altLang="en-US" sz="2400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轮联合调试</a:t>
              </a:r>
              <a:endParaRPr lang="en-US" altLang="zh-CN" sz="2400" b="1" dirty="0">
                <a:solidFill>
                  <a:srgbClr val="000000"/>
                </a:solidFill>
                <a:latin typeface="Verdana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PLC</a:t>
              </a:r>
              <a:r>
                <a:rPr lang="zh-CN" altLang="en-US" sz="2400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优化</a:t>
              </a:r>
              <a:endParaRPr lang="en-US" altLang="zh-CN" sz="2400" b="1" dirty="0">
                <a:solidFill>
                  <a:srgbClr val="000000"/>
                </a:solidFill>
                <a:latin typeface="Verdana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400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过滤研究</a:t>
              </a:r>
              <a:endParaRPr lang="en-US" altLang="zh-CN" sz="2400" b="1" dirty="0">
                <a:solidFill>
                  <a:srgbClr val="000000"/>
                </a:solidFill>
                <a:latin typeface="Verdana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400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检漏研究</a:t>
              </a:r>
              <a:endParaRPr lang="en-US" altLang="zh-CN" sz="2400" b="1" dirty="0">
                <a:solidFill>
                  <a:srgbClr val="000000"/>
                </a:solidFill>
                <a:latin typeface="Verdana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400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液闪性能研究</a:t>
              </a:r>
              <a:r>
                <a:rPr lang="en-US" altLang="zh-CN" sz="2400" b="1" dirty="0"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 </a:t>
              </a:r>
            </a:p>
            <a:p>
              <a:pPr algn="ctr"/>
              <a:endParaRPr lang="en-US" altLang="zh-CN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001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0"/>
    </mc:Choice>
    <mc:Fallback xmlns="">
      <p:transition spd="slow" advTm="2838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A8CC9ED-B9CD-40ED-9BCA-3711B919F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9" y="1877376"/>
            <a:ext cx="6868314" cy="3871939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>
          <a:xfrm>
            <a:off x="5716160" y="1131547"/>
            <a:ext cx="6042880" cy="5341944"/>
            <a:chOff x="3811509" y="1140737"/>
            <a:chExt cx="5260063" cy="4562946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0DF4B106-ECFD-4C27-8675-706F516FA950}"/>
                </a:ext>
              </a:extLst>
            </p:cNvPr>
            <p:cNvGrpSpPr/>
            <p:nvPr/>
          </p:nvGrpSpPr>
          <p:grpSpPr>
            <a:xfrm>
              <a:off x="3811509" y="1140737"/>
              <a:ext cx="5260063" cy="4562946"/>
              <a:chOff x="2483768" y="0"/>
              <a:chExt cx="5614261" cy="5143500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593B852A-62AB-483F-8536-D783695E2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83768" y="0"/>
                <a:ext cx="5614261" cy="5143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C3DEFCC4-8D70-41D5-AC3E-D63DBDABC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0233803">
                <a:off x="3012201" y="2096108"/>
                <a:ext cx="918579" cy="47267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22DD4DB7-00D3-4632-A074-FA6F7A186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727310">
                <a:off x="2950007" y="2306337"/>
                <a:ext cx="116152" cy="240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4431634-11CC-483A-A76C-9C3998638B4F}"/>
                </a:ext>
              </a:extLst>
            </p:cNvPr>
            <p:cNvSpPr txBox="1"/>
            <p:nvPr/>
          </p:nvSpPr>
          <p:spPr>
            <a:xfrm>
              <a:off x="3947311" y="5132946"/>
              <a:ext cx="1367073" cy="2189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FF0000"/>
                  </a:solidFill>
                </a:rPr>
                <a:t>PPO discharge room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4431634-11CC-483A-A76C-9C3998638B4F}"/>
                </a:ext>
              </a:extLst>
            </p:cNvPr>
            <p:cNvSpPr txBox="1"/>
            <p:nvPr/>
          </p:nvSpPr>
          <p:spPr>
            <a:xfrm>
              <a:off x="3947311" y="4145693"/>
              <a:ext cx="126753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FF0000"/>
                  </a:solidFill>
                </a:rPr>
                <a:t>Wind shower room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4431634-11CC-483A-A76C-9C3998638B4F}"/>
                </a:ext>
              </a:extLst>
            </p:cNvPr>
            <p:cNvSpPr txBox="1"/>
            <p:nvPr/>
          </p:nvSpPr>
          <p:spPr>
            <a:xfrm>
              <a:off x="3947310" y="3331573"/>
              <a:ext cx="136707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FF0000"/>
                  </a:solidFill>
                </a:rPr>
                <a:t>MS finished product tank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4431634-11CC-483A-A76C-9C3998638B4F}"/>
                </a:ext>
              </a:extLst>
            </p:cNvPr>
            <p:cNvSpPr txBox="1"/>
            <p:nvPr/>
          </p:nvSpPr>
          <p:spPr>
            <a:xfrm>
              <a:off x="3947311" y="2580019"/>
              <a:ext cx="126753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FF0000"/>
                  </a:solidFill>
                </a:rPr>
                <a:t>Dilute nitric acid tank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4431634-11CC-483A-A76C-9C3998638B4F}"/>
                </a:ext>
              </a:extLst>
            </p:cNvPr>
            <p:cNvSpPr txBox="1"/>
            <p:nvPr/>
          </p:nvSpPr>
          <p:spPr>
            <a:xfrm>
              <a:off x="3920167" y="1754726"/>
              <a:ext cx="126753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FF0000"/>
                  </a:solidFill>
                </a:rPr>
                <a:t>Clean room and transition room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4431634-11CC-483A-A76C-9C3998638B4F}"/>
                </a:ext>
              </a:extLst>
            </p:cNvPr>
            <p:cNvSpPr txBox="1"/>
            <p:nvPr/>
          </p:nvSpPr>
          <p:spPr>
            <a:xfrm>
              <a:off x="6861692" y="1251465"/>
              <a:ext cx="844823" cy="2150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FF0000"/>
                  </a:solidFill>
                </a:rPr>
                <a:t>Glove box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4431634-11CC-483A-A76C-9C3998638B4F}"/>
                </a:ext>
              </a:extLst>
            </p:cNvPr>
            <p:cNvSpPr txBox="1"/>
            <p:nvPr/>
          </p:nvSpPr>
          <p:spPr>
            <a:xfrm>
              <a:off x="7378575" y="1705987"/>
              <a:ext cx="1131728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FF0000"/>
                  </a:solidFill>
                </a:rPr>
                <a:t>Dissolving tank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4431634-11CC-483A-A76C-9C3998638B4F}"/>
                </a:ext>
              </a:extLst>
            </p:cNvPr>
            <p:cNvSpPr txBox="1"/>
            <p:nvPr/>
          </p:nvSpPr>
          <p:spPr>
            <a:xfrm>
              <a:off x="7739878" y="2216993"/>
              <a:ext cx="103293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FF0000"/>
                  </a:solidFill>
                </a:rPr>
                <a:t>washing tank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4431634-11CC-483A-A76C-9C3998638B4F}"/>
                </a:ext>
              </a:extLst>
            </p:cNvPr>
            <p:cNvSpPr txBox="1"/>
            <p:nvPr/>
          </p:nvSpPr>
          <p:spPr>
            <a:xfrm>
              <a:off x="7893787" y="3330117"/>
              <a:ext cx="960502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FF0000"/>
                  </a:solidFill>
                </a:rPr>
                <a:t>LS finished product tank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4431634-11CC-483A-A76C-9C3998638B4F}"/>
                </a:ext>
              </a:extLst>
            </p:cNvPr>
            <p:cNvSpPr txBox="1"/>
            <p:nvPr/>
          </p:nvSpPr>
          <p:spPr>
            <a:xfrm>
              <a:off x="7739878" y="4332617"/>
              <a:ext cx="1114411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FF0000"/>
                  </a:solidFill>
                </a:rPr>
                <a:t>Electric cabinet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9CF7089E-83B9-4ADB-801D-6279E8462530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 flipH="1">
              <a:off x="5314384" y="4988459"/>
              <a:ext cx="561316" cy="25393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9CF7089E-83B9-4ADB-801D-6279E8462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4841" y="2719562"/>
              <a:ext cx="475292" cy="2999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9CF7089E-83B9-4ADB-801D-6279E8462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7698" y="2865089"/>
              <a:ext cx="1032033" cy="57420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9CF7089E-83B9-4ADB-801D-6279E8462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7697" y="4197618"/>
              <a:ext cx="353480" cy="6904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9CF7089E-83B9-4ADB-801D-6279E8462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9590" y="1713668"/>
              <a:ext cx="282897" cy="22872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4431634-11CC-483A-A76C-9C3998638B4F}"/>
                </a:ext>
              </a:extLst>
            </p:cNvPr>
            <p:cNvSpPr txBox="1"/>
            <p:nvPr/>
          </p:nvSpPr>
          <p:spPr>
            <a:xfrm>
              <a:off x="7242773" y="4988459"/>
              <a:ext cx="497105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FF0000"/>
                  </a:solidFill>
                </a:rPr>
                <a:t>Filter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9CF7089E-83B9-4ADB-801D-6279E8462530}"/>
                </a:ext>
              </a:extLst>
            </p:cNvPr>
            <p:cNvCxnSpPr>
              <a:cxnSpLocks/>
            </p:cNvCxnSpPr>
            <p:nvPr/>
          </p:nvCxnSpPr>
          <p:spPr>
            <a:xfrm>
              <a:off x="6717716" y="4253415"/>
              <a:ext cx="558737" cy="73504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9CF7089E-83B9-4ADB-801D-6279E8462530}"/>
                </a:ext>
              </a:extLst>
            </p:cNvPr>
            <p:cNvCxnSpPr>
              <a:cxnSpLocks/>
            </p:cNvCxnSpPr>
            <p:nvPr/>
          </p:nvCxnSpPr>
          <p:spPr>
            <a:xfrm>
              <a:off x="7706515" y="4179677"/>
              <a:ext cx="290757" cy="15294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9CF7089E-83B9-4ADB-801D-6279E8462530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>
              <a:off x="7641125" y="3413235"/>
              <a:ext cx="252662" cy="8615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9CF7089E-83B9-4ADB-801D-6279E8462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1638" y="2376359"/>
              <a:ext cx="614877" cy="23459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9CF7089E-83B9-4ADB-801D-6279E8462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0277" y="1942393"/>
              <a:ext cx="968298" cy="5035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9CF7089E-83B9-4ADB-801D-6279E8462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4125" y="1442613"/>
              <a:ext cx="560301" cy="18400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标题 1"/>
          <p:cNvSpPr txBox="1">
            <a:spLocks/>
          </p:cNvSpPr>
          <p:nvPr/>
        </p:nvSpPr>
        <p:spPr>
          <a:xfrm>
            <a:off x="2415941" y="196678"/>
            <a:ext cx="7950467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en-US" altLang="zh-CN" u="sng" kern="0" dirty="0">
                <a:solidFill>
                  <a:srgbClr val="FFFFFF"/>
                </a:solidFill>
              </a:rPr>
              <a:t>JUNO-</a:t>
            </a:r>
            <a:r>
              <a:rPr lang="zh-CN" altLang="en-US" u="sng" kern="0" dirty="0">
                <a:solidFill>
                  <a:srgbClr val="FFFFFF"/>
                </a:solidFill>
              </a:rPr>
              <a:t>液闪混制系统负责人</a:t>
            </a:r>
          </a:p>
        </p:txBody>
      </p:sp>
      <p:sp>
        <p:nvSpPr>
          <p:cNvPr id="15" name="矩形 14"/>
          <p:cNvSpPr/>
          <p:nvPr/>
        </p:nvSpPr>
        <p:spPr>
          <a:xfrm>
            <a:off x="46224" y="3380153"/>
            <a:ext cx="5732978" cy="324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28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混制系统简史 </a:t>
            </a:r>
            <a:r>
              <a:rPr lang="en-US" altLang="zh-CN" sz="20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(</a:t>
            </a:r>
            <a:r>
              <a:rPr lang="zh-CN" altLang="en-US" sz="20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从零开始，历时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8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)</a:t>
            </a:r>
            <a:endParaRPr lang="zh-CN" altLang="en-US" sz="20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微软雅黑" panose="020B0503020204020204" pitchFamily="34" charset="-122"/>
              </a:rPr>
              <a:t>2017</a:t>
            </a:r>
            <a:r>
              <a:rPr lang="zh-CN" altLang="en-US" sz="1600" b="1" dirty="0">
                <a:latin typeface="微软雅黑" panose="020B0503020204020204" pitchFamily="34" charset="-122"/>
              </a:rPr>
              <a:t>年初，加入液闪团队，混制系统负责人</a:t>
            </a:r>
            <a:endParaRPr lang="en-US" altLang="zh-CN" sz="16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微软雅黑" panose="020B0503020204020204" pitchFamily="34" charset="-122"/>
              </a:rPr>
              <a:t>2022.05.24</a:t>
            </a:r>
            <a:r>
              <a:rPr lang="zh-CN" altLang="en-US" sz="1600" b="1" dirty="0">
                <a:latin typeface="微软雅黑" panose="020B0503020204020204" pitchFamily="34" charset="-122"/>
              </a:rPr>
              <a:t>，江门现场安装</a:t>
            </a:r>
            <a:endParaRPr lang="en-US" altLang="zh-CN" sz="16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微软雅黑" panose="020B0503020204020204" pitchFamily="34" charset="-122"/>
              </a:rPr>
              <a:t>2023.11.02</a:t>
            </a:r>
            <a:r>
              <a:rPr lang="zh-CN" altLang="en-US" sz="1600" b="1" dirty="0">
                <a:latin typeface="微软雅黑" panose="020B0503020204020204" pitchFamily="34" charset="-122"/>
              </a:rPr>
              <a:t>，二轮联合调试结束</a:t>
            </a:r>
            <a:endParaRPr lang="en-US" altLang="zh-CN" sz="16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</a:rPr>
              <a:t>2024.03.16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</a:rPr>
              <a:t>，第三轮联合调试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</a:rPr>
              <a:t>2024.06.29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</a:rPr>
              <a:t>，现场最终验收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</a:rPr>
              <a:t>2024.07.06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</a:rPr>
              <a:t>，第四轮联合调试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</a:rPr>
              <a:t>2024.11.09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</a:rPr>
              <a:t>，第五轮联合调试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2A1F6BC-17C2-4B18-B4D5-E1ADBEFCFACD}"/>
              </a:ext>
            </a:extLst>
          </p:cNvPr>
          <p:cNvSpPr/>
          <p:nvPr/>
        </p:nvSpPr>
        <p:spPr>
          <a:xfrm>
            <a:off x="15230" y="926952"/>
            <a:ext cx="5848513" cy="2351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28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两大功能，六个过程</a:t>
            </a:r>
            <a:endParaRPr lang="en-US" altLang="zh-CN" sz="28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891450" lvl="0" indent="-4572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</a:rPr>
              <a:t>混制</a:t>
            </a:r>
            <a:r>
              <a:rPr lang="zh-CN" altLang="en-US" b="1" dirty="0">
                <a:latin typeface="微软雅黑" panose="020B0503020204020204" pitchFamily="34" charset="-122"/>
              </a:rPr>
              <a:t>原料为液闪</a:t>
            </a:r>
            <a:r>
              <a:rPr lang="zh-CN" altLang="en-US" sz="1600" b="1" dirty="0">
                <a:latin typeface="微软雅黑" panose="020B0503020204020204" pitchFamily="34" charset="-122"/>
              </a:rPr>
              <a:t>（</a:t>
            </a:r>
            <a:r>
              <a:rPr lang="en-US" altLang="zh-CN" sz="1600" b="1" dirty="0">
                <a:latin typeface="微软雅黑" panose="020B0503020204020204" pitchFamily="34" charset="-122"/>
              </a:rPr>
              <a:t>2</a:t>
            </a:r>
            <a:r>
              <a:rPr lang="zh-CN" altLang="en-US" sz="1600" b="1" dirty="0">
                <a:latin typeface="微软雅黑" panose="020B0503020204020204" pitchFamily="34" charset="-122"/>
              </a:rPr>
              <a:t>万吨</a:t>
            </a:r>
            <a:r>
              <a:rPr lang="en-US" altLang="zh-CN" sz="1600" b="1" dirty="0">
                <a:latin typeface="微软雅黑" panose="020B0503020204020204" pitchFamily="34" charset="-122"/>
              </a:rPr>
              <a:t>LAB+60</a:t>
            </a:r>
            <a:r>
              <a:rPr lang="zh-CN" altLang="en-US" sz="1600" b="1" dirty="0">
                <a:latin typeface="微软雅黑" panose="020B0503020204020204" pitchFamily="34" charset="-122"/>
              </a:rPr>
              <a:t>吨</a:t>
            </a:r>
            <a:r>
              <a:rPr lang="en-US" altLang="zh-CN" sz="1600" b="1" dirty="0">
                <a:latin typeface="微软雅黑" panose="020B0503020204020204" pitchFamily="34" charset="-122"/>
              </a:rPr>
              <a:t>PPO)</a:t>
            </a:r>
          </a:p>
          <a:p>
            <a:pPr marL="891450" lvl="0" indent="-4572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</a:rPr>
              <a:t>提纯</a:t>
            </a:r>
            <a:r>
              <a:rPr lang="zh-CN" altLang="en-US" b="1" dirty="0">
                <a:latin typeface="微软雅黑" panose="020B0503020204020204" pitchFamily="34" charset="-122"/>
              </a:rPr>
              <a:t>发光物质</a:t>
            </a:r>
            <a:r>
              <a:rPr lang="en-US" altLang="zh-CN" b="1" dirty="0">
                <a:latin typeface="微软雅黑" panose="020B0503020204020204" pitchFamily="34" charset="-122"/>
              </a:rPr>
              <a:t>PPO2</a:t>
            </a:r>
            <a:r>
              <a:rPr lang="zh-CN" altLang="en-US" b="1" dirty="0">
                <a:latin typeface="微软雅黑" panose="020B0503020204020204" pitchFamily="34" charset="-122"/>
              </a:rPr>
              <a:t>个量级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891450" lvl="0" indent="-4572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投料、溶解、酸洗、过滤、稀释、输送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891450" lvl="0" indent="-4572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</a:rPr>
              <a:t>离心萃取、母液蒸馏（中试结束</a:t>
            </a:r>
            <a:r>
              <a:rPr lang="zh-CN" altLang="en-US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</a:rPr>
              <a:t>）</a:t>
            </a:r>
            <a:endParaRPr lang="en-US" altLang="zh-CN" b="1" dirty="0">
              <a:solidFill>
                <a:schemeClr val="accent4">
                  <a:lumMod val="50000"/>
                  <a:lumOff val="50000"/>
                </a:schemeClr>
              </a:solidFill>
              <a:latin typeface="微软雅黑" panose="020B0503020204020204" pitchFamily="34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799D34B-DEEB-4008-B14C-F498786E23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9" y="1512958"/>
            <a:ext cx="6980921" cy="47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84"/>
    </mc:Choice>
    <mc:Fallback xmlns="">
      <p:transition spd="slow" advTm="3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6BFD349D-2B2D-4B51-9E53-68FF8C6AE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42" y="1208200"/>
            <a:ext cx="6823109" cy="513422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DCC0108-6C5E-48A5-A114-E0F83068B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55" y="1706170"/>
            <a:ext cx="7074074" cy="345967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4684" y="2294014"/>
            <a:ext cx="3956573" cy="378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全流程调试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考硬件、编软件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考察硬件可靠性，早发现问题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优化软件可操作性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练流程，调参数</a:t>
            </a:r>
            <a:r>
              <a:rPr lang="en-US" altLang="zh-CN" b="1" dirty="0">
                <a:latin typeface="微软雅黑" panose="020B0503020204020204" pitchFamily="34" charset="-122"/>
              </a:rPr>
              <a:t>33</a:t>
            </a:r>
            <a:r>
              <a:rPr lang="zh-CN" altLang="en-US" b="1" dirty="0">
                <a:latin typeface="微软雅黑" panose="020B0503020204020204" pitchFamily="34" charset="-122"/>
              </a:rPr>
              <a:t>个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编写控制逻辑</a:t>
            </a:r>
            <a:r>
              <a:rPr lang="en-US" altLang="zh-CN" b="1" dirty="0">
                <a:latin typeface="微软雅黑" panose="020B0503020204020204" pitchFamily="34" charset="-122"/>
              </a:rPr>
              <a:t>13</a:t>
            </a:r>
            <a:r>
              <a:rPr lang="zh-CN" altLang="en-US" b="1" dirty="0">
                <a:latin typeface="微软雅黑" panose="020B0503020204020204" pitchFamily="34" charset="-122"/>
              </a:rPr>
              <a:t>组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校准仪表，系统内，系统间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</a:rPr>
              <a:t>通过最终验收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</a:rPr>
              <a:t>2025</a:t>
            </a:r>
            <a:r>
              <a:rPr lang="zh-CN" altLang="en-US" b="1" dirty="0">
                <a:latin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</a:rPr>
              <a:t>月份正式灌装</a:t>
            </a:r>
            <a:endParaRPr lang="en-US" altLang="zh-CN" b="1" dirty="0">
              <a:latin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4" name="标题 1"/>
          <p:cNvSpPr txBox="1">
            <a:spLocks/>
          </p:cNvSpPr>
          <p:nvPr/>
        </p:nvSpPr>
        <p:spPr>
          <a:xfrm>
            <a:off x="838200" y="242857"/>
            <a:ext cx="10515600" cy="7484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b="1" u="sng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调试、调试、再调试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A097613-C25A-43CA-9AAF-103D19B647F1}"/>
              </a:ext>
            </a:extLst>
          </p:cNvPr>
          <p:cNvSpPr/>
          <p:nvPr/>
        </p:nvSpPr>
        <p:spPr>
          <a:xfrm>
            <a:off x="34684" y="1350461"/>
            <a:ext cx="4269320" cy="74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富有成效的一年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63DC7754-14C3-4278-9CD6-258603785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60" y="1722454"/>
            <a:ext cx="7492160" cy="3260836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41E180B6-8534-44E4-8178-D0A4D0780A03}"/>
              </a:ext>
            </a:extLst>
          </p:cNvPr>
          <p:cNvSpPr txBox="1"/>
          <p:nvPr/>
        </p:nvSpPr>
        <p:spPr>
          <a:xfrm>
            <a:off x="8465389" y="220457"/>
            <a:ext cx="3726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（邵俊禹、李文杰、刘万金、孙汉生、方建、孙丽君、蔡啸、邱金生、胡涛、周莉等）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BCA2A3-BAD2-40B4-A48C-90AE97BDD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81" y="1706170"/>
            <a:ext cx="6080016" cy="34200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95D22BE-CBF5-462B-8E12-9B71A3AD0A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46" y="1298088"/>
            <a:ext cx="6286500" cy="471487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A7D9C02-F44B-4C9B-B32E-3156353D30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57" y="1182551"/>
            <a:ext cx="8200743" cy="5290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7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1"/>
    </mc:Choice>
    <mc:Fallback xmlns="">
      <p:transition spd="slow" advTm="2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9A50C46A-3973-402A-8223-AC3F68EB9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73" y="1116145"/>
            <a:ext cx="5563808" cy="5493745"/>
          </a:xfrm>
          <a:prstGeom prst="rect">
            <a:avLst/>
          </a:prstGeom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813366" y="248321"/>
            <a:ext cx="10565267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zh-CN" altLang="en-US" u="sng" kern="0" dirty="0">
                <a:solidFill>
                  <a:srgbClr val="FFFFFF"/>
                </a:solidFill>
              </a:rPr>
              <a:t>液闪的挑战、混制系统的性能表现</a:t>
            </a:r>
            <a:endParaRPr lang="zh-CN" altLang="en-US" sz="1800" u="sng" kern="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3509" y="1119221"/>
            <a:ext cx="381927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20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超纯液闪的挑战</a:t>
            </a:r>
          </a:p>
          <a:p>
            <a:pPr marL="720000" indent="-28575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灰尘</a:t>
            </a:r>
            <a:r>
              <a:rPr lang="en-US" altLang="zh-CN" b="1" dirty="0">
                <a:latin typeface="微软雅黑" panose="020B0503020204020204" pitchFamily="34" charset="-122"/>
              </a:rPr>
              <a:t>&lt;10</a:t>
            </a:r>
            <a:r>
              <a:rPr lang="zh-CN" altLang="en-US" b="1" dirty="0">
                <a:latin typeface="微软雅黑" panose="020B0503020204020204" pitchFamily="34" charset="-122"/>
              </a:rPr>
              <a:t>毫克</a:t>
            </a:r>
            <a:r>
              <a:rPr lang="en-US" altLang="zh-CN" b="1" dirty="0">
                <a:latin typeface="微软雅黑" panose="020B0503020204020204" pitchFamily="34" charset="-122"/>
              </a:rPr>
              <a:t> </a:t>
            </a:r>
          </a:p>
          <a:p>
            <a:pPr marL="720000" indent="-28575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漏气率</a:t>
            </a:r>
            <a:r>
              <a:rPr lang="en-US" altLang="zh-CN" b="1" dirty="0">
                <a:latin typeface="微软雅黑" panose="020B0503020204020204" pitchFamily="34" charset="-122"/>
              </a:rPr>
              <a:t>&lt;1.0×10-6 </a:t>
            </a:r>
            <a:r>
              <a:rPr lang="en-US" altLang="zh-CN" b="1" dirty="0" err="1">
                <a:latin typeface="微软雅黑" panose="020B0503020204020204" pitchFamily="34" charset="-122"/>
              </a:rPr>
              <a:t>mbarl</a:t>
            </a:r>
            <a:r>
              <a:rPr lang="en-US" altLang="zh-CN" b="1" dirty="0">
                <a:latin typeface="微软雅黑" panose="020B0503020204020204" pitchFamily="34" charset="-122"/>
              </a:rPr>
              <a:t>/s 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20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洁净系统建造</a:t>
            </a:r>
            <a:endParaRPr lang="en-US" altLang="zh-CN" sz="20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漏气率、颗粒物</a:t>
            </a:r>
          </a:p>
          <a:p>
            <a:pPr marL="720000" indent="-28575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光谱、</a:t>
            </a:r>
            <a:r>
              <a:rPr lang="en-US" altLang="zh-CN" b="1" dirty="0">
                <a:latin typeface="微软雅黑" panose="020B0503020204020204" pitchFamily="34" charset="-122"/>
              </a:rPr>
              <a:t>ICPMS</a:t>
            </a:r>
          </a:p>
          <a:p>
            <a:pPr marL="720000" indent="-28575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全流程质量控制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20000" indent="-28575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所有罐体和管道</a:t>
            </a:r>
            <a:r>
              <a:rPr lang="en-US" altLang="zh-CN" b="1" dirty="0">
                <a:latin typeface="微软雅黑" panose="020B0503020204020204" pitchFamily="34" charset="-122"/>
              </a:rPr>
              <a:t>100%</a:t>
            </a:r>
            <a:r>
              <a:rPr lang="zh-CN" altLang="en-US" b="1" dirty="0">
                <a:latin typeface="微软雅黑" panose="020B0503020204020204" pitchFamily="34" charset="-122"/>
              </a:rPr>
              <a:t>合格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342900" indent="-34290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20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混制系统的表现</a:t>
            </a:r>
            <a:endParaRPr lang="en-US" altLang="zh-CN" sz="20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提纯发光物质</a:t>
            </a:r>
            <a:r>
              <a:rPr lang="en-US" altLang="zh-CN" b="1" dirty="0">
                <a:latin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</a:rPr>
              <a:t>个量级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pPr marL="720000" indent="-285750" fontAlgn="base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latin typeface="微软雅黑" panose="020B0503020204020204" pitchFamily="34" charset="-122"/>
              </a:rPr>
              <a:t>气密性优良</a:t>
            </a:r>
            <a:endParaRPr lang="en-US" altLang="zh-CN" sz="2800" b="1" dirty="0">
              <a:latin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5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396E245-7CC0-497F-B36B-4E9748C87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16" y="1513899"/>
            <a:ext cx="8265784" cy="413506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592318E-7313-47FF-B990-0E5B74A4F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44" y="1513898"/>
            <a:ext cx="8265347" cy="413506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1CA4A5C-3B35-4460-9E83-8630DCF1E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34" y="1508284"/>
            <a:ext cx="8259212" cy="4413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9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49"/>
    </mc:Choice>
    <mc:Fallback xmlns="">
      <p:transition spd="slow" advTm="59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120766" y="268595"/>
            <a:ext cx="7950467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zh-CN" altLang="en-US" u="sng" kern="0" dirty="0">
                <a:solidFill>
                  <a:srgbClr val="FFFFFF"/>
                </a:solidFill>
              </a:rPr>
              <a:t>过滤提纯研究</a:t>
            </a:r>
          </a:p>
        </p:txBody>
      </p:sp>
      <p:sp>
        <p:nvSpPr>
          <p:cNvPr id="3" name="矩形 2"/>
          <p:cNvSpPr/>
          <p:nvPr/>
        </p:nvSpPr>
        <p:spPr>
          <a:xfrm>
            <a:off x="99528" y="1339122"/>
            <a:ext cx="4786353" cy="525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研究动机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</a:rPr>
              <a:t>PPO</a:t>
            </a:r>
            <a:r>
              <a:rPr lang="zh-CN" altLang="en-US" sz="2000" b="1" dirty="0">
                <a:latin typeface="微软雅黑" panose="020B0503020204020204" pitchFamily="34" charset="-122"/>
              </a:rPr>
              <a:t>要求</a:t>
            </a:r>
            <a:r>
              <a:rPr lang="en-US" altLang="zh-CN" sz="2000" b="1" dirty="0">
                <a:latin typeface="微软雅黑" panose="020B0503020204020204" pitchFamily="34" charset="-122"/>
              </a:rPr>
              <a:t>U</a:t>
            </a:r>
            <a:r>
              <a:rPr lang="zh-CN" altLang="en-US" sz="2000" b="1" dirty="0">
                <a:latin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</a:rPr>
              <a:t>Th&lt;0.003 ppt </a:t>
            </a: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厂家做到</a:t>
            </a:r>
            <a:r>
              <a:rPr lang="en-US" altLang="zh-CN" sz="2000" b="1" dirty="0">
                <a:latin typeface="微软雅黑" panose="020B0503020204020204" pitchFamily="34" charset="-122"/>
              </a:rPr>
              <a:t>0.5 ppt</a:t>
            </a: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酸洗提纯</a:t>
            </a:r>
            <a:r>
              <a:rPr lang="en-US" altLang="zh-CN" sz="2000" b="1" dirty="0">
                <a:latin typeface="微软雅黑" panose="020B0503020204020204" pitchFamily="34" charset="-122"/>
              </a:rPr>
              <a:t>1</a:t>
            </a:r>
            <a:r>
              <a:rPr lang="zh-CN" altLang="en-US" sz="2000" b="1" dirty="0">
                <a:latin typeface="微软雅黑" panose="020B0503020204020204" pitchFamily="34" charset="-122"/>
              </a:rPr>
              <a:t>个量级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确认过滤器可以提纯</a:t>
            </a:r>
            <a:r>
              <a:rPr lang="en-US" altLang="zh-CN" sz="2000" b="1" dirty="0">
                <a:latin typeface="微软雅黑" panose="020B0503020204020204" pitchFamily="34" charset="-122"/>
              </a:rPr>
              <a:t>1</a:t>
            </a:r>
            <a:r>
              <a:rPr lang="zh-CN" altLang="en-US" sz="2000" b="1" dirty="0">
                <a:latin typeface="微软雅黑" panose="020B0503020204020204" pitchFamily="34" charset="-122"/>
              </a:rPr>
              <a:t>个量级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342900" lvl="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重要结论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</a:rPr>
              <a:t>U/Th</a:t>
            </a:r>
            <a:r>
              <a:rPr lang="zh-CN" altLang="en-US" sz="2000" b="1" dirty="0">
                <a:latin typeface="微软雅黑" panose="020B0503020204020204" pitchFamily="34" charset="-122"/>
              </a:rPr>
              <a:t>提纯效率</a:t>
            </a:r>
            <a:r>
              <a:rPr lang="en-US" altLang="zh-CN" sz="2000" b="1" dirty="0">
                <a:latin typeface="微软雅黑" panose="020B0503020204020204" pitchFamily="34" charset="-122"/>
              </a:rPr>
              <a:t>&gt;1</a:t>
            </a:r>
            <a:r>
              <a:rPr lang="zh-CN" altLang="en-US" sz="2000" b="1" dirty="0">
                <a:latin typeface="微软雅黑" panose="020B0503020204020204" pitchFamily="34" charset="-122"/>
              </a:rPr>
              <a:t>量级（</a:t>
            </a:r>
            <a:r>
              <a:rPr lang="en-US" altLang="zh-CN" sz="2000" b="1" dirty="0" err="1">
                <a:latin typeface="微软雅黑" panose="020B0503020204020204" pitchFamily="34" charset="-122"/>
              </a:rPr>
              <a:t>ppq</a:t>
            </a:r>
            <a:r>
              <a:rPr lang="zh-CN" altLang="en-US" sz="2000" b="1" dirty="0">
                <a:latin typeface="微软雅黑" panose="020B0503020204020204" pitchFamily="34" charset="-122"/>
              </a:rPr>
              <a:t>水平）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颗粒物压低</a:t>
            </a:r>
            <a:r>
              <a:rPr lang="en-US" altLang="zh-CN" sz="2000" b="1" dirty="0">
                <a:latin typeface="微软雅黑" panose="020B0503020204020204" pitchFamily="34" charset="-122"/>
              </a:rPr>
              <a:t>3-4</a:t>
            </a:r>
            <a:r>
              <a:rPr lang="zh-CN" altLang="en-US" sz="2000" b="1" dirty="0">
                <a:latin typeface="微软雅黑" panose="020B0503020204020204" pitchFamily="34" charset="-122"/>
              </a:rPr>
              <a:t>个量级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国产滤芯可以替代进口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Arial" panose="020B0604020202020204" pitchFamily="34" charset="0"/>
              <a:buChar char="•"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081DDA2-F5AF-4E54-9000-571F80AB5AD7}"/>
              </a:ext>
            </a:extLst>
          </p:cNvPr>
          <p:cNvSpPr txBox="1"/>
          <p:nvPr/>
        </p:nvSpPr>
        <p:spPr>
          <a:xfrm>
            <a:off x="8737599" y="374650"/>
            <a:ext cx="335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（方建，邵俊禹，博士在读）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1B24F79-5645-4133-B52E-C442D0929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40" y="1273882"/>
            <a:ext cx="6469832" cy="48523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F9E2FEC-299F-40A8-B0CF-AE380F0CC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66" y="4718085"/>
            <a:ext cx="1965348" cy="1420214"/>
          </a:xfrm>
          <a:prstGeom prst="rect">
            <a:avLst/>
          </a:prstGeom>
        </p:spPr>
      </p:pic>
      <p:pic>
        <p:nvPicPr>
          <p:cNvPr id="16" name="内容占位符 11">
            <a:extLst>
              <a:ext uri="{FF2B5EF4-FFF2-40B4-BE49-F238E27FC236}">
                <a16:creationId xmlns:a16="http://schemas.microsoft.com/office/drawing/2014/main" id="{2C2CC51A-DF12-4CEC-A2C7-C9FF154DE9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014" y="4742714"/>
            <a:ext cx="1828658" cy="13709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1B7E9A1-26AB-458E-8627-66C1E963A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45" y="1701478"/>
            <a:ext cx="7266353" cy="39971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7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73"/>
    </mc:Choice>
    <mc:Fallback xmlns="">
      <p:transition spd="slow" advTm="2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86E7B9-D997-4E06-9594-B812C53D7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76" y="1108924"/>
            <a:ext cx="3827647" cy="225217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CB51771-EF04-4ADA-8C6D-70A76058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8CEBCD8D-A2C0-4CC9-9277-E4D6793F5D8A}"/>
              </a:ext>
            </a:extLst>
          </p:cNvPr>
          <p:cNvSpPr txBox="1">
            <a:spLocks/>
          </p:cNvSpPr>
          <p:nvPr/>
        </p:nvSpPr>
        <p:spPr>
          <a:xfrm>
            <a:off x="2415941" y="196678"/>
            <a:ext cx="7950467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zh-CN" altLang="en-US" u="sng" kern="0" dirty="0">
                <a:solidFill>
                  <a:srgbClr val="FFFFFF"/>
                </a:solidFill>
              </a:rPr>
              <a:t>氧气检漏研究（创新方法）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FA5A532-AF72-445A-A1BF-1B4A94B6FED9}"/>
              </a:ext>
            </a:extLst>
          </p:cNvPr>
          <p:cNvSpPr/>
          <p:nvPr/>
        </p:nvSpPr>
        <p:spPr>
          <a:xfrm>
            <a:off x="180479" y="1214805"/>
            <a:ext cx="4826715" cy="6173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研究动机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77150" lvl="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</a:rPr>
              <a:t>ORSIRIS</a:t>
            </a:r>
            <a:r>
              <a:rPr lang="zh-CN" altLang="en-US" sz="2000" b="1" dirty="0">
                <a:latin typeface="微软雅黑" panose="020B0503020204020204" pitchFamily="34" charset="-122"/>
              </a:rPr>
              <a:t>发现氡气超标，定位漏点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lvl="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氦气检漏不可行、不允许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通过溶氧间接测量（创新方法）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自主研制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主要进展</a:t>
            </a: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首次完成</a:t>
            </a:r>
            <a:r>
              <a:rPr lang="en-US" altLang="zh-CN" sz="2000" b="1" dirty="0">
                <a:latin typeface="微软雅黑" panose="020B0503020204020204" pitchFamily="34" charset="-122"/>
              </a:rPr>
              <a:t>LAB</a:t>
            </a:r>
            <a:r>
              <a:rPr lang="zh-CN" altLang="en-US" sz="2000" b="1" dirty="0">
                <a:latin typeface="微软雅黑" panose="020B0503020204020204" pitchFamily="34" charset="-122"/>
              </a:rPr>
              <a:t>中氧气溶解度测量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</a:rPr>
              <a:t>JINST</a:t>
            </a:r>
            <a:r>
              <a:rPr lang="zh-CN" altLang="en-US" sz="2000" b="1" dirty="0">
                <a:latin typeface="微软雅黑" panose="020B0503020204020204" pitchFamily="34" charset="-122"/>
              </a:rPr>
              <a:t>文章已发表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观察到了泡泡瓶的氧气反渗透现象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仪器现场调试中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培养硕士一名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endParaRPr lang="en-US" altLang="zh-CN" sz="2000" b="1" dirty="0">
              <a:solidFill>
                <a:srgbClr val="3333FF"/>
              </a:solidFill>
              <a:latin typeface="微软雅黑" panose="020B0503020204020204" pitchFamily="34" charset="-122"/>
            </a:endParaRPr>
          </a:p>
          <a:p>
            <a:pPr marL="720000" indent="-28575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Arial" panose="020B0604020202020204" pitchFamily="34" charset="0"/>
              <a:buChar char="•"/>
            </a:pPr>
            <a:endParaRPr lang="en-US" altLang="zh-CN" sz="1600" b="1" dirty="0">
              <a:solidFill>
                <a:srgbClr val="3333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B322977-F0C9-4DEE-99F1-0403DBFC54DB}"/>
              </a:ext>
            </a:extLst>
          </p:cNvPr>
          <p:cNvSpPr txBox="1"/>
          <p:nvPr/>
        </p:nvSpPr>
        <p:spPr>
          <a:xfrm>
            <a:off x="9775490" y="168107"/>
            <a:ext cx="2416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（齐晓辉 硕士毕业，詹琪华 客座在读）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4966B8C-E061-4FC0-9AB2-A43FBE7D5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007" y="3429000"/>
            <a:ext cx="4177004" cy="313397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0C9AFF1-9F71-40B7-9034-2FED8C06655D}"/>
              </a:ext>
            </a:extLst>
          </p:cNvPr>
          <p:cNvSpPr txBox="1"/>
          <p:nvPr/>
        </p:nvSpPr>
        <p:spPr>
          <a:xfrm>
            <a:off x="7704186" y="4685037"/>
            <a:ext cx="10972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kern="100" dirty="0">
                <a:effectLst/>
                <a:highlight>
                  <a:srgbClr val="FFFF00"/>
                </a:highlight>
                <a:ea typeface="仿宋" panose="02010609060101010101" pitchFamily="49" charset="-122"/>
                <a:cs typeface="Arial" panose="020B0604020202020204" pitchFamily="34" charset="0"/>
              </a:rPr>
              <a:t>gas-phase oxygen sensor</a:t>
            </a:r>
            <a:endParaRPr lang="zh-CN" altLang="en-US" sz="800" dirty="0"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794D66C-6E5A-4E9C-8C32-7BDCCA7E2B33}"/>
              </a:ext>
            </a:extLst>
          </p:cNvPr>
          <p:cNvSpPr txBox="1"/>
          <p:nvPr/>
        </p:nvSpPr>
        <p:spPr>
          <a:xfrm>
            <a:off x="8690509" y="5159401"/>
            <a:ext cx="1084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kern="100" dirty="0">
                <a:effectLst/>
                <a:highlight>
                  <a:srgbClr val="FFFF00"/>
                </a:highlight>
                <a:ea typeface="仿宋" panose="02010609060101010101" pitchFamily="49" charset="-122"/>
                <a:cs typeface="Arial" panose="020B0604020202020204" pitchFamily="34" charset="0"/>
              </a:rPr>
              <a:t>dissolved oxygen meter</a:t>
            </a:r>
            <a:endParaRPr lang="zh-CN" altLang="en-US" sz="800" dirty="0"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CC004B-94F7-4200-841C-015981725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59" y="1413723"/>
            <a:ext cx="7039957" cy="49346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9DD3FEB-41DB-48A2-A93E-B4959E94A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13" y="2274747"/>
            <a:ext cx="7083487" cy="3109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2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24"/>
    </mc:Choice>
    <mc:Fallback xmlns="">
      <p:transition spd="slow" advTm="4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6325F8D-ADB7-4472-840D-6DE2B9365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05" y="1221228"/>
            <a:ext cx="7042701" cy="487255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CB51771-EF04-4ADA-8C6D-70A76058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8CEBCD8D-A2C0-4CC9-9277-E4D6793F5D8A}"/>
              </a:ext>
            </a:extLst>
          </p:cNvPr>
          <p:cNvSpPr txBox="1">
            <a:spLocks/>
          </p:cNvSpPr>
          <p:nvPr/>
        </p:nvSpPr>
        <p:spPr>
          <a:xfrm>
            <a:off x="2415941" y="196678"/>
            <a:ext cx="7950467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zh-CN" altLang="en-US" u="sng" kern="0" dirty="0">
                <a:solidFill>
                  <a:srgbClr val="FFFFFF"/>
                </a:solidFill>
              </a:rPr>
              <a:t>液闪性能研究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FA5A532-AF72-445A-A1BF-1B4A94B6FED9}"/>
              </a:ext>
            </a:extLst>
          </p:cNvPr>
          <p:cNvSpPr/>
          <p:nvPr/>
        </p:nvSpPr>
        <p:spPr>
          <a:xfrm>
            <a:off x="249490" y="1151634"/>
            <a:ext cx="4826715" cy="4870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研究动机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液闪性能，为物理分析关键参数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lvl="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光产额、能量分辨率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衰减时间、波形分辨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lvl="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发光非线性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主要进展</a:t>
            </a: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高速波形获取系统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单光子时间性能测试系统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广角康普顿散射测试系统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</a:rPr>
              <a:t>博士 在读一名</a:t>
            </a:r>
            <a:endParaRPr lang="en-US" altLang="zh-CN" sz="1600" b="1" dirty="0">
              <a:latin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B322977-F0C9-4DEE-99F1-0403DBFC54DB}"/>
              </a:ext>
            </a:extLst>
          </p:cNvPr>
          <p:cNvSpPr txBox="1"/>
          <p:nvPr/>
        </p:nvSpPr>
        <p:spPr>
          <a:xfrm>
            <a:off x="9744706" y="374302"/>
            <a:ext cx="241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（邵俊禹 博士在读）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03B5634-8BB9-4B84-A46C-EE3FA3D46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1858" r="9847" b="5404"/>
          <a:stretch>
            <a:fillRect/>
          </a:stretch>
        </p:blipFill>
        <p:spPr>
          <a:xfrm>
            <a:off x="5463121" y="1227770"/>
            <a:ext cx="6057512" cy="4870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150553-6DBF-4B3E-85E6-D2DE0ED669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05" y="1994991"/>
            <a:ext cx="7135311" cy="3410918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5EF50018-A6FC-40E1-B258-EEF9BF7C4792}"/>
              </a:ext>
            </a:extLst>
          </p:cNvPr>
          <p:cNvGrpSpPr/>
          <p:nvPr/>
        </p:nvGrpSpPr>
        <p:grpSpPr>
          <a:xfrm>
            <a:off x="5178450" y="1151634"/>
            <a:ext cx="6626854" cy="5097633"/>
            <a:chOff x="-1486309" y="-155495"/>
            <a:chExt cx="5988926" cy="449169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969C614-FD52-4F63-B740-2F7E90744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309" y="-155495"/>
              <a:ext cx="5988926" cy="4491695"/>
            </a:xfrm>
            <a:prstGeom prst="rect">
              <a:avLst/>
            </a:prstGeom>
          </p:spPr>
        </p:pic>
        <p:pic>
          <p:nvPicPr>
            <p:cNvPr id="12" name="内容占位符 7">
              <a:extLst>
                <a:ext uri="{FF2B5EF4-FFF2-40B4-BE49-F238E27FC236}">
                  <a16:creationId xmlns:a16="http://schemas.microsoft.com/office/drawing/2014/main" id="{303C5E71-322A-4133-8B44-95B66E847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9605" y="2143970"/>
              <a:ext cx="1966534" cy="219223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779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24"/>
    </mc:Choice>
    <mc:Fallback xmlns="">
      <p:transition spd="slow" advTm="4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0E54E0D9-86B2-419A-97B8-DB6306D37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57" y="1554752"/>
            <a:ext cx="6566326" cy="462798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04ECB79-B8CE-408C-A6C8-2BBE3C93D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28" y="1981844"/>
            <a:ext cx="6607373" cy="3594238"/>
          </a:xfrm>
          <a:prstGeom prst="rect">
            <a:avLst/>
          </a:prstGeom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2198657" y="167704"/>
            <a:ext cx="7950467" cy="68703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华文中宋" pitchFamily="2" charset="-122"/>
              </a:defRPr>
            </a:lvl9pPr>
          </a:lstStyle>
          <a:p>
            <a:pPr algn="ctr"/>
            <a:r>
              <a:rPr lang="en-US" altLang="zh-CN" u="sng" kern="0" dirty="0">
                <a:solidFill>
                  <a:srgbClr val="FFFFFF"/>
                </a:solidFill>
              </a:rPr>
              <a:t>GECAM</a:t>
            </a:r>
            <a:r>
              <a:rPr lang="zh-CN" altLang="en-US" u="sng" kern="0" dirty="0">
                <a:solidFill>
                  <a:srgbClr val="FFFFFF"/>
                </a:solidFill>
              </a:rPr>
              <a:t>探测器</a:t>
            </a:r>
          </a:p>
        </p:txBody>
      </p:sp>
      <p:sp>
        <p:nvSpPr>
          <p:cNvPr id="3" name="矩形 2"/>
          <p:cNvSpPr/>
          <p:nvPr/>
        </p:nvSpPr>
        <p:spPr>
          <a:xfrm>
            <a:off x="35874" y="1206648"/>
            <a:ext cx="5760597" cy="5331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重要成果</a:t>
            </a: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>
                <a:latin typeface="微软雅黑" panose="020B0503020204020204" pitchFamily="34" charset="-122"/>
              </a:rPr>
              <a:t>核电子学与探测器技术 封面文章（第三）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>
                <a:latin typeface="微软雅黑" panose="020B0503020204020204" pitchFamily="34" charset="-122"/>
              </a:rPr>
              <a:t>最强伽马暴观测中国科学 封面文章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>
                <a:latin typeface="微软雅黑" panose="020B0503020204020204" pitchFamily="34" charset="-122"/>
              </a:rPr>
              <a:t>RDTM 2024 </a:t>
            </a:r>
            <a:r>
              <a:rPr lang="zh-CN" altLang="en-US" sz="2000" b="1" dirty="0">
                <a:latin typeface="微软雅黑" panose="020B0503020204020204" pitchFamily="34" charset="-122"/>
              </a:rPr>
              <a:t>最佳文章（第二）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>
                <a:latin typeface="微软雅黑" panose="020B0503020204020204" pitchFamily="34" charset="-122"/>
              </a:rPr>
              <a:t>申报专利</a:t>
            </a:r>
            <a:r>
              <a:rPr lang="en-US" altLang="zh-CN" sz="2000" b="1" dirty="0">
                <a:latin typeface="微软雅黑" panose="020B0503020204020204" pitchFamily="34" charset="-122"/>
              </a:rPr>
              <a:t>4</a:t>
            </a:r>
            <a:r>
              <a:rPr lang="zh-CN" altLang="en-US" sz="2000" b="1" dirty="0">
                <a:latin typeface="微软雅黑" panose="020B0503020204020204" pitchFamily="34" charset="-122"/>
              </a:rPr>
              <a:t>项（</a:t>
            </a:r>
            <a:r>
              <a:rPr lang="en-US" altLang="zh-CN" sz="2000" b="1" dirty="0">
                <a:latin typeface="微软雅黑" panose="020B0503020204020204" pitchFamily="34" charset="-122"/>
              </a:rPr>
              <a:t>1</a:t>
            </a:r>
            <a:r>
              <a:rPr lang="zh-CN" altLang="en-US" sz="2000" b="1" dirty="0">
                <a:latin typeface="微软雅黑" panose="020B0503020204020204" pitchFamily="34" charset="-122"/>
              </a:rPr>
              <a:t>项第二，</a:t>
            </a:r>
            <a:r>
              <a:rPr lang="en-US" altLang="zh-CN" sz="2000" b="1" dirty="0">
                <a:latin typeface="微软雅黑" panose="020B0503020204020204" pitchFamily="34" charset="-122"/>
              </a:rPr>
              <a:t>3</a:t>
            </a:r>
            <a:r>
              <a:rPr lang="zh-CN" altLang="en-US" sz="2000" b="1" dirty="0">
                <a:latin typeface="微软雅黑" panose="020B0503020204020204" pitchFamily="34" charset="-122"/>
              </a:rPr>
              <a:t>项第五）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>
                <a:latin typeface="微软雅黑" panose="020B0503020204020204" pitchFamily="34" charset="-122"/>
              </a:rPr>
              <a:t>PISA meeting</a:t>
            </a:r>
            <a:r>
              <a:rPr lang="zh-CN" altLang="en-US" sz="2000" b="1" dirty="0">
                <a:latin typeface="微软雅黑" panose="020B0503020204020204" pitchFamily="34" charset="-122"/>
              </a:rPr>
              <a:t>（大会报告）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>
                <a:latin typeface="微软雅黑" panose="020B0503020204020204" pitchFamily="34" charset="-122"/>
              </a:rPr>
              <a:t>第十四届全国粒子物理大会（分会报告）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342900" indent="-342900">
              <a:spcBef>
                <a:spcPts val="12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/>
            </a:pPr>
            <a:r>
              <a:rPr lang="zh-CN" altLang="en-US" sz="3200" b="1" dirty="0">
                <a:solidFill>
                  <a:srgbClr val="000099"/>
                </a:solidFill>
                <a:latin typeface="微软雅黑" panose="020B0503020204020204" pitchFamily="34" charset="-122"/>
              </a:rPr>
              <a:t>技术拓展</a:t>
            </a:r>
            <a:endParaRPr lang="en-US" altLang="zh-CN" sz="3200" b="1" dirty="0">
              <a:solidFill>
                <a:srgbClr val="000099"/>
              </a:solidFill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</a:rPr>
              <a:t>SiPM</a:t>
            </a:r>
            <a:r>
              <a:rPr lang="zh-CN" altLang="en-US" sz="2000" b="1" dirty="0">
                <a:latin typeface="微软雅黑" panose="020B0503020204020204" pitchFamily="34" charset="-122"/>
              </a:rPr>
              <a:t>耐辐照技术，</a:t>
            </a:r>
            <a:r>
              <a:rPr lang="en-US" altLang="zh-CN" sz="2000" b="1" dirty="0">
                <a:latin typeface="微软雅黑" panose="020B0503020204020204" pitchFamily="34" charset="-122"/>
              </a:rPr>
              <a:t>CEPC</a:t>
            </a:r>
            <a:r>
              <a:rPr lang="zh-CN" altLang="en-US" sz="2000" b="1" dirty="0">
                <a:latin typeface="微软雅黑" panose="020B0503020204020204" pitchFamily="34" charset="-122"/>
              </a:rPr>
              <a:t>电磁量能器、</a:t>
            </a:r>
            <a:r>
              <a:rPr lang="en-US" altLang="zh-CN" sz="2000" b="1" dirty="0">
                <a:latin typeface="微软雅黑" panose="020B0503020204020204" pitchFamily="34" charset="-122"/>
              </a:rPr>
              <a:t>HERD</a:t>
            </a:r>
            <a:r>
              <a:rPr lang="zh-CN" altLang="en-US" sz="2000" b="1" dirty="0">
                <a:latin typeface="微软雅黑" panose="020B0503020204020204" pitchFamily="34" charset="-122"/>
              </a:rPr>
              <a:t>等，一名硕士在读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 marL="777150" indent="-342900" fontAlgn="base">
              <a:lnSpc>
                <a:spcPct val="150000"/>
              </a:lnSpc>
              <a:spcAft>
                <a:spcPct val="0"/>
              </a:spcAft>
              <a:buClr>
                <a:srgbClr val="FF66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</a:rPr>
              <a:t>SiPM</a:t>
            </a:r>
            <a:r>
              <a:rPr lang="zh-CN" altLang="en-US" sz="2000" b="1" dirty="0">
                <a:latin typeface="微软雅黑" panose="020B0503020204020204" pitchFamily="34" charset="-122"/>
              </a:rPr>
              <a:t>探测器技术应用，国家重点研发</a:t>
            </a:r>
            <a:endParaRPr lang="en-US" altLang="zh-CN" sz="2000" b="1" dirty="0">
              <a:latin typeface="微软雅黑" panose="020B0503020204020204" pitchFamily="34" charset="-122"/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7B9B-7702-4412-BA3E-C84AD3833020}" type="slidenum">
              <a:rPr lang="zh-CN" altLang="en-US" smtClean="0">
                <a:solidFill>
                  <a:srgbClr val="000000"/>
                </a:solidFill>
              </a:rPr>
              <a:pPr/>
              <a:t>9</a:t>
            </a:fld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B1ECE73D-3105-4B7A-8A74-C0EF9AF6E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94" y="2048837"/>
            <a:ext cx="6653907" cy="374704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47D5277-A64F-42D8-849A-B2DCCB2FAC85}"/>
              </a:ext>
            </a:extLst>
          </p:cNvPr>
          <p:cNvSpPr txBox="1"/>
          <p:nvPr/>
        </p:nvSpPr>
        <p:spPr>
          <a:xfrm>
            <a:off x="8206596" y="230045"/>
            <a:ext cx="3861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（谷冯柏 硕士毕业，张文杰 硕士在读，封佩宜 博士在读）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2585C10-FEDE-438F-9914-0EDB1B6638DF}"/>
              </a:ext>
            </a:extLst>
          </p:cNvPr>
          <p:cNvGrpSpPr/>
          <p:nvPr/>
        </p:nvGrpSpPr>
        <p:grpSpPr>
          <a:xfrm>
            <a:off x="5821921" y="1170449"/>
            <a:ext cx="6334205" cy="5423217"/>
            <a:chOff x="5572632" y="1114948"/>
            <a:chExt cx="6583494" cy="541237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041E1D7-83B2-48E0-AF00-F38362282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632" y="1114948"/>
              <a:ext cx="6583494" cy="2906674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B381CDB-81FB-4F86-A48F-CD574A807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632" y="4061537"/>
              <a:ext cx="6583494" cy="2465784"/>
            </a:xfrm>
            <a:prstGeom prst="rect">
              <a:avLst/>
            </a:prstGeom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61C8AD9-750A-4B88-8D4A-2570FB5984E4}"/>
              </a:ext>
            </a:extLst>
          </p:cNvPr>
          <p:cNvGrpSpPr/>
          <p:nvPr/>
        </p:nvGrpSpPr>
        <p:grpSpPr>
          <a:xfrm>
            <a:off x="5515106" y="1545401"/>
            <a:ext cx="6641020" cy="4637334"/>
            <a:chOff x="5479867" y="1672106"/>
            <a:chExt cx="6641020" cy="4637334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C400F8B-248B-404A-9887-1BA41CC0A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9867" y="1681457"/>
              <a:ext cx="3226942" cy="462798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B72E20E-74DB-4AEF-9062-5DA630DE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299" y="1672106"/>
              <a:ext cx="3466588" cy="462798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D4B969BD-3A26-4961-8AC1-2D08DA6BD7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26" y="1206648"/>
            <a:ext cx="4026987" cy="536931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19A61328-0D12-436C-9861-CEDA2E2347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41" y="1824724"/>
            <a:ext cx="6668545" cy="3751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03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35"/>
    </mc:Choice>
    <mc:Fallback xmlns="">
      <p:transition spd="slow" advTm="40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|1.8|3.4|1.2|1.8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|1.8|3.4|1.2|1.8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2.4|2.9|6.6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4.1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1.9|1.5|2.5|1.9|1|2.7|4.1|1.3|0.6|0.7|0.8|6.3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2.9|2.4|1.5"/>
</p:tagLst>
</file>

<file path=ppt/theme/theme1.xml><?xml version="1.0" encoding="utf-8"?>
<a:theme xmlns:a="http://schemas.openxmlformats.org/drawingml/2006/main" name="IHEP">
  <a:themeElements>
    <a:clrScheme name="IHE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HE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HEP">
  <a:themeElements>
    <a:clrScheme name="IHE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HE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50629</TotalTime>
  <Words>2080</Words>
  <Application>Microsoft Office PowerPoint</Application>
  <PresentationFormat>宽屏</PresentationFormat>
  <Paragraphs>311</Paragraphs>
  <Slides>17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Arial,Bold</vt:lpstr>
      <vt:lpstr>仿宋</vt:lpstr>
      <vt:lpstr>楷体</vt:lpstr>
      <vt:lpstr>微软雅黑</vt:lpstr>
      <vt:lpstr>Arial</vt:lpstr>
      <vt:lpstr>Calibri</vt:lpstr>
      <vt:lpstr>Noto Sans</vt:lpstr>
      <vt:lpstr>Verdana</vt:lpstr>
      <vt:lpstr>Wingdings</vt:lpstr>
      <vt:lpstr>IHEP</vt:lpstr>
      <vt:lpstr>1_IHEP</vt:lpstr>
      <vt:lpstr>考核报告2024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考核报告2020</dc:title>
  <dc:creator>Sun Xilei</dc:creator>
  <cp:lastModifiedBy>Xilei Sun</cp:lastModifiedBy>
  <cp:revision>838</cp:revision>
  <dcterms:created xsi:type="dcterms:W3CDTF">2020-06-12T02:18:22Z</dcterms:created>
  <dcterms:modified xsi:type="dcterms:W3CDTF">2024-11-21T08:25:20Z</dcterms:modified>
</cp:coreProperties>
</file>