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sldIdLst>
    <p:sldId id="268" r:id="rId3"/>
    <p:sldId id="280" r:id="rId4"/>
    <p:sldId id="276" r:id="rId5"/>
    <p:sldId id="272" r:id="rId6"/>
    <p:sldId id="281" r:id="rId7"/>
    <p:sldId id="294" r:id="rId8"/>
    <p:sldId id="293" r:id="rId9"/>
    <p:sldId id="291" r:id="rId10"/>
    <p:sldId id="260" r:id="rId11"/>
    <p:sldId id="298" r:id="rId12"/>
    <p:sldId id="299" r:id="rId13"/>
    <p:sldId id="265" r:id="rId14"/>
    <p:sldId id="304" r:id="rId15"/>
    <p:sldId id="262" r:id="rId16"/>
    <p:sldId id="264" r:id="rId17"/>
    <p:sldId id="296" r:id="rId18"/>
    <p:sldId id="300" r:id="rId19"/>
    <p:sldId id="301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75" d="100"/>
          <a:sy n="75" d="100"/>
        </p:scale>
        <p:origin x="1186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92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29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7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2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642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638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379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741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501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650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929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993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36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215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71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8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853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52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6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69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44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64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36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8EA6-A610-4C63-B029-AC97D074DA2D}" type="datetimeFigureOut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925B7-5C66-4CD6-860F-4C1983EF1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33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gp.gov.cn/cggg/zygg/zbgg/202410/t20241022_23425662.htm" TargetMode="External"/><Relationship Id="rId7" Type="http://schemas.openxmlformats.org/officeDocument/2006/relationships/image" Target="../media/image11.jpeg"/><Relationship Id="rId2" Type="http://schemas.openxmlformats.org/officeDocument/2006/relationships/hyperlink" Target="https://www.ccgp.gov.cn/cggg/zygg/gkzb/202409/t20240930_23286090.htm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0575" y="715353"/>
            <a:ext cx="7338060" cy="1871328"/>
          </a:xfrm>
        </p:spPr>
        <p:txBody>
          <a:bodyPr>
            <a:norm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2023-</a:t>
            </a:r>
            <a:r>
              <a:rPr lang="en-US" altLang="zh-CN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年度考核报告</a:t>
            </a:r>
            <a:r>
              <a:rPr lang="en-US" altLang="zh-CN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/>
            </a:r>
            <a:br>
              <a:rPr lang="en-US" altLang="zh-CN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</a:br>
            <a:r>
              <a:rPr lang="en-US" altLang="zh-CN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/>
            </a:r>
            <a:br>
              <a:rPr lang="en-US" altLang="zh-CN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</a:br>
            <a:r>
              <a:rPr lang="zh-CN" altLang="en-US" sz="1800" b="1" dirty="0" smtClean="0">
                <a:latin typeface="+mn-ea"/>
                <a:ea typeface="+mn-ea"/>
              </a:rPr>
              <a:t>考核</a:t>
            </a:r>
            <a:r>
              <a:rPr lang="zh-CN" altLang="en-US" sz="1800" b="1" dirty="0">
                <a:latin typeface="+mn-ea"/>
                <a:ea typeface="+mn-ea"/>
              </a:rPr>
              <a:t>内容</a:t>
            </a:r>
            <a:r>
              <a:rPr lang="zh-CN" altLang="en-US" sz="1800" b="1" dirty="0" smtClean="0">
                <a:latin typeface="+mn-ea"/>
                <a:ea typeface="+mn-ea"/>
              </a:rPr>
              <a:t>：</a:t>
            </a:r>
            <a:r>
              <a:rPr lang="en-US" altLang="zh-CN" sz="1800" b="1" dirty="0">
                <a:latin typeface="+mn-ea"/>
                <a:ea typeface="+mn-ea"/>
              </a:rPr>
              <a:t>2023</a:t>
            </a:r>
            <a:r>
              <a:rPr lang="zh-CN" altLang="en-US" sz="1800" b="1" dirty="0">
                <a:latin typeface="+mn-ea"/>
                <a:ea typeface="+mn-ea"/>
              </a:rPr>
              <a:t>年</a:t>
            </a:r>
            <a:r>
              <a:rPr lang="en-US" altLang="zh-CN" sz="1800" b="1" dirty="0">
                <a:latin typeface="+mn-ea"/>
                <a:ea typeface="+mn-ea"/>
              </a:rPr>
              <a:t>11</a:t>
            </a:r>
            <a:r>
              <a:rPr lang="zh-CN" altLang="en-US" sz="1800" b="1" dirty="0">
                <a:latin typeface="+mn-ea"/>
                <a:ea typeface="+mn-ea"/>
              </a:rPr>
              <a:t>月</a:t>
            </a:r>
            <a:r>
              <a:rPr lang="en-US" altLang="zh-CN" sz="1800" b="1" dirty="0">
                <a:latin typeface="+mn-ea"/>
                <a:ea typeface="+mn-ea"/>
              </a:rPr>
              <a:t>-2024</a:t>
            </a:r>
            <a:r>
              <a:rPr lang="zh-CN" altLang="en-US" sz="1800" b="1" dirty="0">
                <a:latin typeface="+mn-ea"/>
                <a:ea typeface="+mn-ea"/>
              </a:rPr>
              <a:t>年</a:t>
            </a:r>
            <a:r>
              <a:rPr lang="en-US" altLang="zh-CN" sz="1800" b="1" dirty="0">
                <a:latin typeface="+mn-ea"/>
                <a:ea typeface="+mn-ea"/>
              </a:rPr>
              <a:t>11</a:t>
            </a:r>
            <a:r>
              <a:rPr lang="zh-CN" altLang="en-US" sz="1800" b="1" dirty="0">
                <a:latin typeface="+mn-ea"/>
                <a:ea typeface="+mn-ea"/>
              </a:rPr>
              <a:t>月</a:t>
            </a:r>
            <a:endParaRPr lang="zh-CN" altLang="en-US" sz="1800" b="1" dirty="0">
              <a:latin typeface="+mn-ea"/>
              <a:ea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35745" y="3303372"/>
            <a:ext cx="5947720" cy="3328087"/>
          </a:xfrm>
        </p:spPr>
        <p:txBody>
          <a:bodyPr>
            <a:no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孙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丽</a:t>
            </a:r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君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高级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实验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师   聘任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时间：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2015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</a:p>
          <a:p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探测器二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组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2024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11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19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271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"/>
    </mc:Choice>
    <mc:Fallback xmlns="">
      <p:transition spd="slow" advTm="167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4836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zh-CN" altLang="en-US" sz="2800" b="1" dirty="0">
                <a:solidFill>
                  <a:srgbClr val="022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特种设备运行</a:t>
            </a:r>
            <a:r>
              <a:rPr lang="zh-CN" altLang="en-US" sz="2800" b="1" dirty="0" smtClean="0">
                <a:solidFill>
                  <a:srgbClr val="022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en-US" altLang="zh-CN" sz="2800" b="1" dirty="0" smtClean="0">
                <a:solidFill>
                  <a:srgbClr val="022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022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液闪两台导热油炉，液化气站</a:t>
            </a:r>
            <a:endParaRPr lang="en-US" altLang="zh-CN" sz="2800" b="1" dirty="0">
              <a:solidFill>
                <a:srgbClr val="0226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79" y="592766"/>
            <a:ext cx="7781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液闪地面燃气油炉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地下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电油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炉运行维护</a:t>
            </a:r>
          </a:p>
        </p:txBody>
      </p:sp>
      <p:sp>
        <p:nvSpPr>
          <p:cNvPr id="5" name="矩形 4"/>
          <p:cNvSpPr/>
          <p:nvPr/>
        </p:nvSpPr>
        <p:spPr>
          <a:xfrm>
            <a:off x="208294" y="929325"/>
            <a:ext cx="8727411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dirty="0" smtClean="0">
                <a:latin typeface="+mn-ea"/>
              </a:rPr>
              <a:t>两台油炉完成四轮液闪全系统联合调试，为蒸馏及蒸汽剥离系统供热油，两台设备运行稳定，运维公司管理有效，过程记录完整。</a:t>
            </a:r>
          </a:p>
          <a:p>
            <a:pPr marL="1257300" lvl="2" indent="-342900">
              <a:buFont typeface="+mj-lt"/>
              <a:buAutoNum type="alphaLcParenR"/>
            </a:pPr>
            <a:r>
              <a:rPr lang="zh-CN" altLang="en-US" dirty="0" smtClean="0">
                <a:solidFill>
                  <a:srgbClr val="0226BE"/>
                </a:solidFill>
                <a:latin typeface="+mn-ea"/>
              </a:rPr>
              <a:t>完成两台油炉设备、管道、阀体、泵浦及燃气设施的日常值班、巡检及维护保养。</a:t>
            </a:r>
            <a:endParaRPr lang="en-US" altLang="zh-CN" dirty="0" smtClean="0">
              <a:solidFill>
                <a:srgbClr val="0226BE"/>
              </a:solidFill>
              <a:latin typeface="+mn-ea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zh-CN" altLang="en-US" dirty="0" smtClean="0">
                <a:solidFill>
                  <a:srgbClr val="0226BE"/>
                </a:solidFill>
                <a:latin typeface="+mn-ea"/>
              </a:rPr>
              <a:t>完成两台油炉年检：均通过</a:t>
            </a:r>
            <a:endParaRPr lang="en-US" altLang="zh-CN" dirty="0" smtClean="0">
              <a:solidFill>
                <a:srgbClr val="0226BE"/>
              </a:solidFill>
              <a:latin typeface="+mn-ea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n-ea"/>
              </a:rPr>
              <a:t>2024</a:t>
            </a:r>
            <a:r>
              <a:rPr lang="zh-CN" altLang="en-US" dirty="0">
                <a:latin typeface="+mn-ea"/>
              </a:rPr>
              <a:t>年</a:t>
            </a:r>
            <a:r>
              <a:rPr lang="en-US" altLang="zh-CN" dirty="0">
                <a:solidFill>
                  <a:srgbClr val="0226BE"/>
                </a:solidFill>
                <a:latin typeface="+mn-ea"/>
              </a:rPr>
              <a:t>2</a:t>
            </a:r>
            <a:r>
              <a:rPr lang="zh-CN" altLang="en-US" dirty="0">
                <a:solidFill>
                  <a:srgbClr val="0226BE"/>
                </a:solidFill>
                <a:latin typeface="+mn-ea"/>
              </a:rPr>
              <a:t>月</a:t>
            </a:r>
            <a:r>
              <a:rPr lang="zh-CN" altLang="en-US" dirty="0" smtClean="0">
                <a:latin typeface="+mn-ea"/>
              </a:rPr>
              <a:t>完成</a:t>
            </a:r>
            <a:r>
              <a:rPr lang="zh-CN" altLang="en-US" dirty="0" smtClean="0">
                <a:solidFill>
                  <a:srgbClr val="0226BE"/>
                </a:solidFill>
                <a:latin typeface="+mn-ea"/>
              </a:rPr>
              <a:t>地面燃气油炉内检及外检</a:t>
            </a:r>
            <a:r>
              <a:rPr lang="zh-CN" altLang="en-US" dirty="0" smtClean="0">
                <a:latin typeface="+mn-ea"/>
              </a:rPr>
              <a:t>，完成</a:t>
            </a:r>
            <a:r>
              <a:rPr lang="zh-CN" altLang="en-US" dirty="0" smtClean="0">
                <a:solidFill>
                  <a:srgbClr val="0226BE"/>
                </a:solidFill>
                <a:latin typeface="+mn-ea"/>
              </a:rPr>
              <a:t>地下电油炉外检</a:t>
            </a:r>
            <a:r>
              <a:rPr lang="zh-CN" altLang="en-US" dirty="0" smtClean="0">
                <a:latin typeface="+mn-ea"/>
              </a:rPr>
              <a:t>，</a:t>
            </a:r>
            <a:endParaRPr lang="en-US" altLang="zh-CN" dirty="0" smtClean="0">
              <a:latin typeface="+mn-ea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n-ea"/>
              </a:rPr>
              <a:t>2024</a:t>
            </a:r>
            <a:r>
              <a:rPr lang="zh-CN" altLang="en-US" dirty="0" smtClean="0">
                <a:latin typeface="+mn-ea"/>
              </a:rPr>
              <a:t>年</a:t>
            </a:r>
            <a:r>
              <a:rPr lang="en-US" altLang="zh-CN" dirty="0" smtClean="0">
                <a:solidFill>
                  <a:srgbClr val="0226BE"/>
                </a:solidFill>
                <a:latin typeface="+mn-ea"/>
              </a:rPr>
              <a:t>9</a:t>
            </a:r>
            <a:r>
              <a:rPr lang="zh-CN" altLang="en-US" dirty="0" smtClean="0">
                <a:solidFill>
                  <a:srgbClr val="0226BE"/>
                </a:solidFill>
                <a:latin typeface="+mn-ea"/>
              </a:rPr>
              <a:t>月</a:t>
            </a:r>
            <a:r>
              <a:rPr lang="zh-CN" altLang="en-US" dirty="0" smtClean="0">
                <a:latin typeface="+mn-ea"/>
              </a:rPr>
              <a:t>完成</a:t>
            </a:r>
            <a:r>
              <a:rPr lang="zh-CN" altLang="en-US" dirty="0" smtClean="0">
                <a:solidFill>
                  <a:srgbClr val="0226BE"/>
                </a:solidFill>
                <a:latin typeface="+mn-ea"/>
              </a:rPr>
              <a:t>地下电油炉内检</a:t>
            </a:r>
            <a:endParaRPr lang="en-US" altLang="zh-CN" dirty="0" smtClean="0">
              <a:latin typeface="+mn-ea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zh-CN" altLang="en-US" dirty="0">
                <a:solidFill>
                  <a:srgbClr val="0226BE"/>
                </a:solidFill>
                <a:latin typeface="+mn-ea"/>
              </a:rPr>
              <a:t>完成地下油炉控制系统</a:t>
            </a:r>
            <a:r>
              <a:rPr lang="zh-CN" altLang="en-US" dirty="0">
                <a:solidFill>
                  <a:srgbClr val="0226BE"/>
                </a:solidFill>
                <a:latin typeface="+mn-ea"/>
              </a:rPr>
              <a:t>升级与</a:t>
            </a:r>
            <a:r>
              <a:rPr lang="zh-CN" altLang="en-US" dirty="0" smtClean="0">
                <a:solidFill>
                  <a:srgbClr val="0226BE"/>
                </a:solidFill>
                <a:latin typeface="+mn-ea"/>
              </a:rPr>
              <a:t>测试：</a:t>
            </a:r>
            <a:r>
              <a:rPr lang="zh-CN" altLang="en-US" dirty="0">
                <a:latin typeface="+mn-ea"/>
              </a:rPr>
              <a:t>启动流量和旁通阀自动关闭</a:t>
            </a:r>
            <a:r>
              <a:rPr lang="zh-CN" altLang="en-US" dirty="0" smtClean="0">
                <a:latin typeface="+mn-ea"/>
              </a:rPr>
              <a:t>测试</a:t>
            </a:r>
            <a:endParaRPr lang="en-US" altLang="zh-CN" dirty="0" smtClean="0">
              <a:latin typeface="+mn-ea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zh-CN" altLang="en-US" dirty="0" smtClean="0">
                <a:solidFill>
                  <a:srgbClr val="0226BE"/>
                </a:solidFill>
                <a:latin typeface="+mn-ea"/>
              </a:rPr>
              <a:t>完成燃气站四次联调用气计划；优化用气量、节能管路改造完成</a:t>
            </a:r>
            <a:endParaRPr lang="en-US" altLang="zh-CN" dirty="0" smtClean="0">
              <a:solidFill>
                <a:srgbClr val="0226BE"/>
              </a:solidFill>
              <a:latin typeface="+mn-ea"/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zh-CN" altLang="en-US" dirty="0" smtClean="0">
                <a:solidFill>
                  <a:srgbClr val="0226BE"/>
                </a:solidFill>
                <a:latin typeface="+mn-ea"/>
              </a:rPr>
              <a:t>完成安全阀及压力表定期校验及更换</a:t>
            </a:r>
            <a:endParaRPr lang="zh-CN" altLang="en-US" dirty="0">
              <a:solidFill>
                <a:srgbClr val="0226BE"/>
              </a:solidFill>
              <a:latin typeface="+mn-ea"/>
            </a:endParaRPr>
          </a:p>
          <a:p>
            <a:pPr lvl="1"/>
            <a:endParaRPr lang="zh-CN" altLang="en-US" dirty="0"/>
          </a:p>
        </p:txBody>
      </p:sp>
      <p:pic>
        <p:nvPicPr>
          <p:cNvPr id="6" name="图片 5" descr="BGD-J02400136_06904270地面燃气锅炉内部检验报告_02"/>
          <p:cNvPicPr/>
          <p:nvPr/>
        </p:nvPicPr>
        <p:blipFill>
          <a:blip r:embed="rId2"/>
          <a:stretch>
            <a:fillRect/>
          </a:stretch>
        </p:blipFill>
        <p:spPr>
          <a:xfrm>
            <a:off x="5007629" y="4561775"/>
            <a:ext cx="1074977" cy="1491498"/>
          </a:xfrm>
          <a:prstGeom prst="rect">
            <a:avLst/>
          </a:prstGeom>
        </p:spPr>
      </p:pic>
      <p:pic>
        <p:nvPicPr>
          <p:cNvPr id="7" name="图片 6" descr="BGD-J02400137_06904318地面燃气锅炉外部检验报告_02"/>
          <p:cNvPicPr/>
          <p:nvPr/>
        </p:nvPicPr>
        <p:blipFill>
          <a:blip r:embed="rId3"/>
          <a:stretch>
            <a:fillRect/>
          </a:stretch>
        </p:blipFill>
        <p:spPr>
          <a:xfrm>
            <a:off x="5468363" y="4753167"/>
            <a:ext cx="1136131" cy="152017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079784" y="4226816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C00000"/>
                </a:solidFill>
              </a:rPr>
              <a:t>锅炉检验报告</a:t>
            </a:r>
            <a:endParaRPr lang="zh-CN" altLang="en-US" sz="1200" dirty="0">
              <a:solidFill>
                <a:srgbClr val="C00000"/>
              </a:solidFill>
            </a:endParaRPr>
          </a:p>
        </p:txBody>
      </p:sp>
      <p:pic>
        <p:nvPicPr>
          <p:cNvPr id="10" name="图片 9" descr="f46275d604a5c5049bf0be0bb66ed71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4540387" y="5491117"/>
            <a:ext cx="586368" cy="181603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158222" y="6642247"/>
            <a:ext cx="13388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dirty="0">
                <a:solidFill>
                  <a:srgbClr val="C00000"/>
                </a:solidFill>
              </a:rPr>
              <a:t>锅炉调试运行记录表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4" y="5602800"/>
            <a:ext cx="2090212" cy="1162558"/>
          </a:xfrm>
          <a:prstGeom prst="rect">
            <a:avLst/>
          </a:prstGeom>
          <a:ln>
            <a:solidFill>
              <a:srgbClr val="003366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1" y="4240696"/>
            <a:ext cx="2090615" cy="12725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40" y="4269244"/>
            <a:ext cx="1420806" cy="116555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4121" y="4634151"/>
            <a:ext cx="1737733" cy="108994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80" y="5701776"/>
            <a:ext cx="1527152" cy="10635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9908" y="4714977"/>
            <a:ext cx="1148296" cy="159655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597474" y="4193891"/>
            <a:ext cx="123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安全阀校验报告</a:t>
            </a:r>
            <a:endParaRPr lang="en-US" altLang="zh-CN" sz="1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广东省特检院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904073" y="4193891"/>
            <a:ext cx="1122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压力表检测报告</a:t>
            </a:r>
            <a:endParaRPr lang="en-US" altLang="zh-CN" sz="1000" dirty="0" smtClean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开平质监所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1549" y="4714977"/>
            <a:ext cx="1171040" cy="16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34836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zh-CN" altLang="en-US" sz="2800" b="1" dirty="0">
                <a:solidFill>
                  <a:srgbClr val="022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特种设备运行</a:t>
            </a:r>
            <a:r>
              <a:rPr lang="zh-CN" altLang="en-US" sz="2800" b="1" dirty="0" smtClean="0">
                <a:solidFill>
                  <a:srgbClr val="022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en-US" altLang="zh-CN" sz="2800" b="1" dirty="0" smtClean="0">
                <a:solidFill>
                  <a:srgbClr val="022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0226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液闪两台导热油炉，液化气站</a:t>
            </a:r>
            <a:endParaRPr lang="en-US" altLang="zh-CN" sz="2800" b="1" dirty="0">
              <a:solidFill>
                <a:srgbClr val="0226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0413" y="692722"/>
            <a:ext cx="8235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2024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13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日，江门现场完成两台油炉采购合同最终</a:t>
            </a:r>
            <a:r>
              <a:rPr lang="zh-CN" altLang="en-US" sz="20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验收</a:t>
            </a:r>
            <a:endParaRPr lang="en-US" altLang="zh-CN" sz="2000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完成两台油炉</a:t>
            </a:r>
            <a:r>
              <a:rPr lang="zh-CN" altLang="en-US" sz="20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归档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工作（涉及</a:t>
            </a:r>
            <a:r>
              <a:rPr lang="zh-CN" altLang="en-US" sz="20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多家单位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0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特种设备管理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，资料繁琐）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完成</a:t>
            </a:r>
            <a:r>
              <a:rPr lang="zh-CN" altLang="en-US" sz="20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燃气站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建设采购项目</a:t>
            </a:r>
            <a:r>
              <a:rPr lang="zh-CN" altLang="en-US" sz="20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归档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工作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973" y="4380841"/>
            <a:ext cx="3225883" cy="21505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94" y="4380841"/>
            <a:ext cx="2795163" cy="21505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973" y="2251098"/>
            <a:ext cx="3067521" cy="20450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494" y="2251098"/>
            <a:ext cx="2795163" cy="20450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13" y="2285546"/>
            <a:ext cx="2672764" cy="201056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68" y="4380841"/>
            <a:ext cx="2773809" cy="207568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47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362" y="5397598"/>
            <a:ext cx="1846348" cy="13844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95" y="3967678"/>
            <a:ext cx="1846347" cy="138448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23014" y="537874"/>
            <a:ext cx="86410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显著成果及重要贡献：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对不同运输公司清洗场地及设施的深入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分析，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提出明确清洗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及选罐质量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要求，</a:t>
            </a:r>
            <a:r>
              <a:rPr lang="zh-CN" altLang="en-US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提出关键创新清洗思路：清洗流程前置到</a:t>
            </a:r>
            <a:r>
              <a:rPr lang="en-US" altLang="zh-CN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ISO-TANK </a:t>
            </a:r>
            <a:r>
              <a:rPr lang="zh-CN" altLang="en-US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制造阶段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。解决旧罐清洗难度大，无法确保达到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JUNO LS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高洁净质量要求的难题。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为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JUNO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液闪项目在清洗和运输支持方面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做出显著贡献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确保项目顺利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推进和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高标准质量要求的实现。</a:t>
            </a:r>
            <a:r>
              <a:rPr lang="zh-CN" altLang="en-US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创新清洗思路，成功为项目节约几百万经费投入。</a:t>
            </a:r>
            <a:endParaRPr lang="en-US" altLang="zh-CN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CN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两次赴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ISO-TANK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集装箱制造厂，考察期间发现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并指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出不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满足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JUNO LS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高洁净不锈钢制造标准的工艺环节，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提出关键整改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建议和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意见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确保生产过程质量可控。</a:t>
            </a:r>
            <a:endParaRPr lang="en-US" altLang="zh-CN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首批试生产的五个罐子生产过程中逐项落实，确保每个集装箱满足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JUNO LS 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高洁净制造后下线。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-10160" y="0"/>
            <a:ext cx="9174480" cy="4924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烷基苯运输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ISO-TANK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制造及清洗</a:t>
            </a:r>
            <a:r>
              <a:rPr lang="zh-CN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工艺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考察及</a:t>
            </a:r>
            <a:r>
              <a:rPr lang="zh-CN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评估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重要贡献</a:t>
            </a:r>
            <a:endParaRPr lang="en-US" altLang="zh-CN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26" y="3996600"/>
            <a:ext cx="1766414" cy="13248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97" y="3986609"/>
            <a:ext cx="1862183" cy="132481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09" y="5470165"/>
            <a:ext cx="1749231" cy="131192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54" y="3986609"/>
            <a:ext cx="2093733" cy="279547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97" y="5429699"/>
            <a:ext cx="1862183" cy="132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8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728" y="112144"/>
            <a:ext cx="2669320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800" b="1" dirty="0" smtClean="0"/>
              <a:t>考察情况</a:t>
            </a:r>
            <a:r>
              <a:rPr lang="zh-CN" altLang="en-US" sz="2800" b="1" dirty="0"/>
              <a:t>汇总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4670" y="635364"/>
            <a:ext cx="872993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清洗流程及公用工程概况</a:t>
            </a:r>
            <a:r>
              <a:rPr lang="zh-CN" altLang="en-US" sz="22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22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酸洗车间</a:t>
            </a:r>
            <a:endParaRPr lang="en-US" altLang="zh-CN" sz="20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r>
              <a:rPr lang="en-US" altLang="zh-CN" dirty="0">
                <a:solidFill>
                  <a:srgbClr val="0070C0"/>
                </a:solidFill>
                <a:latin typeface="+mj-ea"/>
                <a:ea typeface="+mj-ea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latin typeface="+mj-ea"/>
                <a:ea typeface="+mj-ea"/>
              </a:rPr>
              <a:t>  </a:t>
            </a:r>
            <a:r>
              <a:rPr lang="en-US" altLang="zh-CN" dirty="0" smtClean="0">
                <a:solidFill>
                  <a:srgbClr val="0070C0"/>
                </a:solidFill>
                <a:latin typeface="+mj-ea"/>
                <a:ea typeface="+mj-ea"/>
              </a:rPr>
              <a:t>---</a:t>
            </a:r>
            <a:r>
              <a:rPr lang="zh-CN" altLang="en-US" b="1" dirty="0">
                <a:solidFill>
                  <a:srgbClr val="0070C0"/>
                </a:solidFill>
                <a:latin typeface="+mj-ea"/>
                <a:ea typeface="+mj-ea"/>
              </a:rPr>
              <a:t>直接酸洗钝化一步骤完成</a:t>
            </a:r>
            <a:r>
              <a:rPr lang="zh-CN" altLang="en-US" dirty="0">
                <a:latin typeface="+mj-ea"/>
                <a:ea typeface="+mj-ea"/>
              </a:rPr>
              <a:t>（</a:t>
            </a:r>
            <a:r>
              <a:rPr lang="en-US" altLang="zh-CN" dirty="0">
                <a:latin typeface="+mj-ea"/>
                <a:ea typeface="+mj-ea"/>
              </a:rPr>
              <a:t>60-90</a:t>
            </a:r>
            <a:r>
              <a:rPr lang="zh-CN" altLang="en-US" dirty="0">
                <a:latin typeface="+mj-ea"/>
                <a:ea typeface="+mj-ea"/>
              </a:rPr>
              <a:t>分钟根据环境温度不同采用蒸汽换热器加热酸洗药剂）</a:t>
            </a:r>
            <a:endParaRPr lang="en-US" altLang="zh-CN" dirty="0">
              <a:latin typeface="+mj-ea"/>
              <a:ea typeface="+mj-ea"/>
            </a:endParaRPr>
          </a:p>
          <a:p>
            <a:r>
              <a:rPr lang="en-US" altLang="zh-CN" dirty="0" smtClean="0">
                <a:latin typeface="+mj-ea"/>
                <a:ea typeface="+mj-ea"/>
              </a:rPr>
              <a:t>   ---</a:t>
            </a:r>
            <a:r>
              <a:rPr lang="zh-CN" altLang="en-US" dirty="0">
                <a:latin typeface="+mj-ea"/>
                <a:ea typeface="+mj-ea"/>
              </a:rPr>
              <a:t>高压喷头喷淋冲洗</a:t>
            </a:r>
            <a:endParaRPr lang="en-US" altLang="zh-CN" dirty="0">
              <a:latin typeface="+mj-ea"/>
              <a:ea typeface="+mj-ea"/>
            </a:endParaRPr>
          </a:p>
          <a:p>
            <a:r>
              <a:rPr lang="en-US" altLang="zh-CN" dirty="0" smtClean="0">
                <a:latin typeface="+mj-ea"/>
                <a:ea typeface="+mj-ea"/>
              </a:rPr>
              <a:t>   —-</a:t>
            </a:r>
            <a:r>
              <a:rPr lang="zh-CN" altLang="en-US" dirty="0">
                <a:latin typeface="+mj-ea"/>
                <a:ea typeface="+mj-ea"/>
              </a:rPr>
              <a:t>人工刮板刮拭及水枪冲洗、鼓风，进箱检验</a:t>
            </a:r>
            <a:r>
              <a:rPr lang="zh-CN" altLang="en-US" sz="2000" dirty="0" smtClean="0">
                <a:latin typeface="+mn-ea"/>
              </a:rPr>
              <a:t>，</a:t>
            </a:r>
            <a:endParaRPr lang="en-US" altLang="zh-CN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精洗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成品车间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000" dirty="0" smtClean="0">
                <a:latin typeface="+mn-ea"/>
              </a:rPr>
              <a:t>   ---</a:t>
            </a:r>
            <a:r>
              <a:rPr lang="zh-CN" altLang="en-US" sz="2000" dirty="0" smtClean="0">
                <a:latin typeface="+mn-ea"/>
              </a:rPr>
              <a:t>高压</a:t>
            </a:r>
            <a:r>
              <a:rPr lang="zh-CN" altLang="en-US" sz="2000" dirty="0">
                <a:latin typeface="+mn-ea"/>
              </a:rPr>
              <a:t>喷淋冲洗</a:t>
            </a:r>
            <a:r>
              <a:rPr lang="en-US" altLang="zh-CN" sz="2000" dirty="0">
                <a:latin typeface="+mn-ea"/>
              </a:rPr>
              <a:t>3</a:t>
            </a:r>
            <a:r>
              <a:rPr lang="zh-CN" altLang="en-US" sz="2000" dirty="0">
                <a:latin typeface="+mn-ea"/>
              </a:rPr>
              <a:t>分钟（热水约</a:t>
            </a:r>
            <a:r>
              <a:rPr lang="en-US" altLang="zh-CN" sz="2000" dirty="0">
                <a:latin typeface="+mn-ea"/>
              </a:rPr>
              <a:t>60-70</a:t>
            </a:r>
            <a:r>
              <a:rPr lang="zh-CN" altLang="en-US" sz="2000" dirty="0" smtClean="0">
                <a:latin typeface="+mn-ea"/>
              </a:rPr>
              <a:t>度，</a:t>
            </a:r>
            <a:r>
              <a:rPr lang="zh-CN" altLang="en-US" sz="2000" b="1" dirty="0" smtClean="0">
                <a:solidFill>
                  <a:srgbClr val="00B050"/>
                </a:solidFill>
                <a:latin typeface="+mn-ea"/>
              </a:rPr>
              <a:t>蒸汽</a:t>
            </a:r>
            <a:r>
              <a:rPr lang="zh-CN" altLang="en-US" sz="2000" b="1" dirty="0">
                <a:solidFill>
                  <a:srgbClr val="00B050"/>
                </a:solidFill>
                <a:latin typeface="+mn-ea"/>
              </a:rPr>
              <a:t>换热器加热</a:t>
            </a:r>
            <a:r>
              <a:rPr lang="zh-CN" altLang="en-US" sz="2000" dirty="0">
                <a:latin typeface="+mn-ea"/>
              </a:rPr>
              <a:t>）</a:t>
            </a:r>
            <a:endParaRPr lang="en-US" altLang="zh-CN" sz="2000" dirty="0">
              <a:latin typeface="+mn-ea"/>
            </a:endParaRPr>
          </a:p>
          <a:p>
            <a:r>
              <a:rPr lang="en-US" altLang="zh-CN" sz="2000" dirty="0" smtClean="0">
                <a:latin typeface="+mn-ea"/>
              </a:rPr>
              <a:t>   ---</a:t>
            </a:r>
            <a:r>
              <a:rPr lang="zh-CN" altLang="en-US" sz="2000" b="1" dirty="0" smtClean="0">
                <a:solidFill>
                  <a:srgbClr val="C00000"/>
                </a:solidFill>
                <a:latin typeface="+mn-ea"/>
              </a:rPr>
              <a:t>通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压缩空气降温（没有过滤，风管较脏，不建议我们的箱子使用，需改进）</a:t>
            </a:r>
            <a:endParaRPr lang="en-US" altLang="zh-CN" sz="2000" b="1" dirty="0">
              <a:solidFill>
                <a:srgbClr val="C00000"/>
              </a:solidFill>
              <a:latin typeface="+mn-ea"/>
            </a:endParaRPr>
          </a:p>
          <a:p>
            <a:r>
              <a:rPr lang="en-US" altLang="zh-CN" sz="2000" b="1" dirty="0" smtClean="0">
                <a:latin typeface="+mn-ea"/>
              </a:rPr>
              <a:t>   ---</a:t>
            </a:r>
            <a:r>
              <a:rPr lang="zh-CN" altLang="en-US" sz="2000" dirty="0" smtClean="0">
                <a:latin typeface="+mn-ea"/>
              </a:rPr>
              <a:t>工人</a:t>
            </a:r>
            <a:r>
              <a:rPr lang="zh-CN" altLang="en-US" sz="2000" dirty="0">
                <a:latin typeface="+mn-ea"/>
              </a:rPr>
              <a:t>进箱检验，高压水人工冲洗，刮板刮拭罐体残留水，同时大流量干燥风吹干（两级过滤后干燥空气），全程约</a:t>
            </a:r>
            <a:r>
              <a:rPr lang="en-US" altLang="zh-CN" sz="2000" dirty="0">
                <a:latin typeface="+mn-ea"/>
              </a:rPr>
              <a:t>8-10</a:t>
            </a:r>
            <a:r>
              <a:rPr lang="zh-CN" altLang="en-US" sz="2000" dirty="0">
                <a:latin typeface="+mn-ea"/>
              </a:rPr>
              <a:t>分钟（表面完全干燥）。</a:t>
            </a:r>
            <a:endParaRPr lang="en-US" altLang="zh-CN" sz="2000" dirty="0">
              <a:latin typeface="+mn-ea"/>
            </a:endParaRPr>
          </a:p>
          <a:p>
            <a:endParaRPr lang="en-US" altLang="zh-CN" sz="2000" dirty="0">
              <a:latin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</a:t>
            </a:r>
            <a:r>
              <a:rPr lang="en-US" altLang="zh-CN" sz="20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000" dirty="0">
                <a:solidFill>
                  <a:srgbClr val="C00000"/>
                </a:solidFill>
                <a:latin typeface="+mn-ea"/>
              </a:rPr>
              <a:t>：</a:t>
            </a:r>
            <a:r>
              <a:rPr lang="zh-CN" altLang="en-US" sz="2000" dirty="0">
                <a:latin typeface="+mn-ea"/>
              </a:rPr>
              <a:t>人孔打开情况操作环境灰尘容易带入罐内，实际施工中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需增设洁</a:t>
            </a:r>
            <a:endParaRPr lang="en-US" altLang="zh-CN" sz="2000" b="1" dirty="0">
              <a:solidFill>
                <a:srgbClr val="C00000"/>
              </a:solidFill>
              <a:latin typeface="+mn-ea"/>
            </a:endParaRPr>
          </a:p>
          <a:p>
            <a:r>
              <a:rPr lang="en-US" altLang="zh-CN" sz="2000" b="1" dirty="0">
                <a:solidFill>
                  <a:srgbClr val="C00000"/>
                </a:solidFill>
                <a:latin typeface="+mn-ea"/>
              </a:rPr>
              <a:t>          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</a:rPr>
              <a:t>净施工环节</a:t>
            </a:r>
            <a:r>
              <a:rPr lang="zh-CN" altLang="en-US" sz="2000" b="1" dirty="0">
                <a:solidFill>
                  <a:srgbClr val="00B050"/>
                </a:solidFill>
                <a:latin typeface="+mn-ea"/>
              </a:rPr>
              <a:t>（洁净棚，穿洁净服、洁净手套</a:t>
            </a:r>
            <a:r>
              <a:rPr lang="zh-CN" altLang="en-US" sz="2000" b="1" dirty="0" smtClean="0">
                <a:solidFill>
                  <a:srgbClr val="00B050"/>
                </a:solidFill>
                <a:latin typeface="+mn-ea"/>
              </a:rPr>
              <a:t>）</a:t>
            </a:r>
            <a:endParaRPr lang="en-US" altLang="zh-CN" sz="2000" b="1" dirty="0" smtClean="0">
              <a:solidFill>
                <a:srgbClr val="00B050"/>
              </a:solidFill>
              <a:latin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u="sng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</a:t>
            </a:r>
            <a:r>
              <a:rPr lang="en-US" altLang="zh-CN" sz="20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u="sng" dirty="0" smtClean="0">
                <a:solidFill>
                  <a:srgbClr val="C00000"/>
                </a:solidFill>
                <a:latin typeface="+mn-ea"/>
              </a:rPr>
              <a:t>：</a:t>
            </a:r>
            <a:r>
              <a:rPr lang="zh-CN" altLang="en-US" sz="2000" dirty="0">
                <a:latin typeface="+mn-ea"/>
              </a:rPr>
              <a:t>器件</a:t>
            </a:r>
            <a:r>
              <a:rPr lang="zh-CN" altLang="en-US" sz="2000" dirty="0">
                <a:latin typeface="+mn-ea"/>
              </a:rPr>
              <a:t>洁净</a:t>
            </a:r>
            <a:r>
              <a:rPr lang="zh-CN" altLang="en-US" sz="2000" dirty="0" smtClean="0">
                <a:latin typeface="+mn-ea"/>
              </a:rPr>
              <a:t>安装，</a:t>
            </a:r>
            <a:r>
              <a:rPr lang="zh-CN" altLang="en-US" sz="20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解决方案</a:t>
            </a:r>
            <a:r>
              <a:rPr lang="zh-CN" altLang="en-US" sz="20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000" dirty="0" smtClean="0">
                <a:latin typeface="+mn-ea"/>
              </a:rPr>
              <a:t>从</a:t>
            </a:r>
            <a:r>
              <a:rPr lang="zh-CN" altLang="en-US" sz="2000" dirty="0">
                <a:latin typeface="+mn-ea"/>
              </a:rPr>
              <a:t>阀门等部件厂家直接选配清洗后的阀件，中集流水线无法对器件进行人工过程清洗</a:t>
            </a:r>
            <a:r>
              <a:rPr lang="zh-CN" altLang="en-US" sz="2000" dirty="0" smtClean="0">
                <a:latin typeface="+mn-ea"/>
              </a:rPr>
              <a:t>。</a:t>
            </a:r>
            <a:endParaRPr lang="en-US" altLang="zh-CN" sz="2000" dirty="0" smtClean="0">
              <a:latin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</a:t>
            </a:r>
            <a:r>
              <a:rPr lang="en-US" altLang="zh-CN" sz="2000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000" u="sng" dirty="0">
                <a:solidFill>
                  <a:srgbClr val="C00000"/>
                </a:solidFill>
                <a:latin typeface="+mn-ea"/>
              </a:rPr>
              <a:t>：</a:t>
            </a:r>
            <a:r>
              <a:rPr lang="zh-CN" altLang="en-US" sz="2000" u="sng" dirty="0">
                <a:latin typeface="+mn-ea"/>
              </a:rPr>
              <a:t>进箱清洁质量白布检测不合格。</a:t>
            </a:r>
            <a:r>
              <a:rPr lang="zh-CN" altLang="en-US" sz="2000" b="1" u="sng" dirty="0">
                <a:solidFill>
                  <a:srgbClr val="C00000"/>
                </a:solidFill>
                <a:latin typeface="+mn-ea"/>
              </a:rPr>
              <a:t>后续施工解决办法</a:t>
            </a:r>
            <a:r>
              <a:rPr lang="zh-CN" altLang="en-US" sz="2000" u="sng" dirty="0">
                <a:latin typeface="+mn-ea"/>
              </a:rPr>
              <a:t>：在酸洗车间（及精洗车间）增加冲水时间，局部刮拭及高压水枪冲洗再仔细些</a:t>
            </a:r>
            <a:r>
              <a:rPr lang="zh-CN" altLang="en-US" sz="2000" u="sng" dirty="0" smtClean="0">
                <a:latin typeface="+mn-ea"/>
              </a:rPr>
              <a:t>。</a:t>
            </a:r>
            <a:endParaRPr lang="zh-CN" altLang="en-US" sz="2000" u="sng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21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933" y="3422616"/>
            <a:ext cx="2664589" cy="20322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952" y="3423014"/>
            <a:ext cx="2668014" cy="20318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843" y="1122685"/>
            <a:ext cx="2922884" cy="20091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683" y="1122686"/>
            <a:ext cx="2935705" cy="200913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299886" y="78090"/>
            <a:ext cx="7508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Wingdings" panose="05000000000000000000" pitchFamily="2" charset="2"/>
              <a:buChar char="n"/>
            </a:pPr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23th,24th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组会会议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进展报告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76" y="3422617"/>
            <a:ext cx="2719827" cy="203221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27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32" y="1865010"/>
            <a:ext cx="3615606" cy="322062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756" y="1303752"/>
            <a:ext cx="4569709" cy="191290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56" y="3355003"/>
            <a:ext cx="4569708" cy="108459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1631404" y="4272601"/>
            <a:ext cx="666750" cy="238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7419975" y="4135925"/>
            <a:ext cx="314325" cy="190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/>
        </p:nvSpPr>
        <p:spPr>
          <a:xfrm>
            <a:off x="5181600" y="2987040"/>
            <a:ext cx="548640" cy="208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文本框 13"/>
          <p:cNvSpPr txBox="1"/>
          <p:nvPr/>
        </p:nvSpPr>
        <p:spPr>
          <a:xfrm>
            <a:off x="163423" y="0"/>
            <a:ext cx="4790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n"/>
            </a:pPr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年度发表署名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文章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756" y="4607518"/>
            <a:ext cx="4569708" cy="10719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6362700" y="5402750"/>
            <a:ext cx="314325" cy="190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05387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08" y="4872993"/>
            <a:ext cx="3049532" cy="17153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60" y="4872993"/>
            <a:ext cx="2920127" cy="17682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2560" y="1689444"/>
            <a:ext cx="1909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其他工作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6818" y="1930734"/>
            <a:ext cx="8698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完成本年度酸洗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废液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处理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27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吨：服务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合同签订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，危废平台申报、运输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，处理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废液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完成废氧化铝处理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吨：处理方案调研，处理合同签订，运输处理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07" y="3221904"/>
            <a:ext cx="6136596" cy="156024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2559" y="66285"/>
            <a:ext cx="1909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公共服务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6818" y="380510"/>
            <a:ext cx="8182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探二组工会联络员，配合中心各项工会工作。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探二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组安全员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92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3680" y="213360"/>
            <a:ext cx="6391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工作总结及后续工作中需注意的问题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680" y="2634417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下年度工作计划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3680" y="3157637"/>
            <a:ext cx="8331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吨伽玛型活性氧化铝原料，驻厂监督生产质量及进度控制。同时继续小柱子纯化实验、质量检验，以及氧化铝废料处理。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57300" lvl="2" indent="-342900">
              <a:buFont typeface="Wingdings" panose="05000000000000000000" pitchFamily="2" charset="2"/>
              <a:buChar char="p"/>
            </a:pP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两台导热油炉及燃气站运行维护管理，确保液闪纯化蒸馏及蒸汽剥离设备正常生产。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+mj-lt"/>
              <a:buAutoNum type="arabicPeriod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原料运输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ISO-TANK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清洗方案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落实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个罐箱批量生产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制造阶段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清洗质量控制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+mj-lt"/>
              <a:buAutoNum type="arabicPeriod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参加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万吨液闪批量生产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9440" y="731391"/>
            <a:ext cx="79654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b="1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本年度工作任务圆满完成，与任务计划同步。全年出差近</a:t>
            </a:r>
            <a:r>
              <a:rPr lang="en-US" altLang="zh-CN" sz="2000" b="1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lang="zh-CN" altLang="en-US" sz="2000" b="1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天。</a:t>
            </a:r>
            <a:endParaRPr lang="en-US" altLang="zh-CN" sz="2000" b="1" dirty="0" smtClean="0">
              <a:solidFill>
                <a:srgbClr val="022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伽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玛型活性氧化铝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原料矿源放射性携带量的不确定性，导致原料筛选过程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复杂且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耗时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导热油炉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运行和维护工作量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较大，人员配置在液闪正式生产阶段可能会有些不足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406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69920" y="2072640"/>
            <a:ext cx="3877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谢谢！</a:t>
            </a:r>
            <a:endParaRPr lang="zh-CN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0330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676" y="680684"/>
            <a:ext cx="90033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岗位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职责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研究方向：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JUNO LS 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研制</a:t>
            </a:r>
            <a:endParaRPr lang="en-US" altLang="zh-CN" sz="24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JUNO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液闪项目氧化铝纯化设备用伽玛型活性氧化铝原料招标采购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—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吸附性能纯化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研究</a:t>
            </a:r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调研</a:t>
            </a:r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招标</a:t>
            </a:r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中标公司原料筛选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特种设备运行管理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— 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液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闪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地面</a:t>
            </a:r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地下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两台导热油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炉及配套燃气站运行及维护管理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低本底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高洁净液闪纯化设备研制清洁质量控制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— </a:t>
            </a:r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LAB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原料运输用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ISO-TANK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招标清洗方案设计及施工阶段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质量控制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571500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本年度任务完成情况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71500" indent="-571500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公共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服务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71500" indent="-571500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存在问题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571500" indent="-571500">
              <a:lnSpc>
                <a:spcPct val="150000"/>
              </a:lnSpc>
              <a:buFont typeface="+mj-ea"/>
              <a:buAutoNum type="ea1JpnChsDbPeriod"/>
            </a:pP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下年度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工作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计划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676" y="130627"/>
            <a:ext cx="3697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报告内容：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002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8"/>
    </mc:Choice>
    <mc:Fallback xmlns="">
      <p:transition spd="slow" advTm="3328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67017" y="1941038"/>
            <a:ext cx="6606064" cy="1027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zh-CN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本年度任务完成</a:t>
            </a:r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情况</a:t>
            </a:r>
            <a:endParaRPr lang="en-US" altLang="zh-CN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6209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212276"/>
              </p:ext>
            </p:extLst>
          </p:nvPr>
        </p:nvGraphicFramePr>
        <p:xfrm>
          <a:off x="66788" y="2490202"/>
          <a:ext cx="8999573" cy="4316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8652"/>
                <a:gridCol w="312767"/>
                <a:gridCol w="620844"/>
                <a:gridCol w="1636917"/>
                <a:gridCol w="414064"/>
                <a:gridCol w="519225"/>
                <a:gridCol w="782122"/>
                <a:gridCol w="625155"/>
                <a:gridCol w="618044"/>
                <a:gridCol w="597782"/>
                <a:gridCol w="618044"/>
                <a:gridCol w="607913"/>
                <a:gridCol w="618044"/>
              </a:tblGrid>
              <a:tr h="37097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备</a:t>
                      </a:r>
                      <a:endParaRPr lang="en-US" altLang="zh-CN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 fontAlgn="b"/>
                      <a:r>
                        <a:rPr lang="zh-CN" altLang="en-US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注</a:t>
                      </a:r>
                      <a:endParaRPr lang="zh-CN" alt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</a:t>
                      </a:r>
                      <a:endParaRPr lang="en-US" altLang="zh-CN" sz="1100" b="0" u="none" strike="noStrike" dirty="0" smtClean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 fontAlgn="b"/>
                      <a:r>
                        <a:rPr lang="zh-CN" altLang="en-US" sz="11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号</a:t>
                      </a:r>
                      <a:endParaRPr lang="zh-CN" alt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送样人</a:t>
                      </a:r>
                      <a:endParaRPr lang="zh-CN" alt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样品名称</a:t>
                      </a:r>
                      <a:endParaRPr lang="zh-CN" alt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编</a:t>
                      </a:r>
                      <a:endParaRPr lang="en-US" altLang="zh-CN" sz="1100" b="0" u="none" strike="noStrike" dirty="0" smtClean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 fontAlgn="ctr"/>
                      <a:r>
                        <a:rPr lang="zh-CN" altLang="en-US" sz="11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号</a:t>
                      </a:r>
                      <a:endParaRPr lang="zh-CN" alt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质量</a:t>
                      </a:r>
                      <a:r>
                        <a:rPr lang="en-US" altLang="zh-CN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(</a:t>
                      </a:r>
                      <a:r>
                        <a:rPr 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g)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测试完成日期</a:t>
                      </a:r>
                      <a:endParaRPr lang="zh-CN" alt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测试时长</a:t>
                      </a:r>
                      <a:r>
                        <a:rPr lang="en-US" altLang="zh-CN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(</a:t>
                      </a:r>
                      <a:r>
                        <a:rPr 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s)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测试时长</a:t>
                      </a:r>
                      <a:r>
                        <a:rPr lang="en-US" altLang="zh-CN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(</a:t>
                      </a:r>
                      <a:r>
                        <a:rPr 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h)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U-238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Ra-226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Th-232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rgbClr val="FF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K-40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淄博氧化铝</a:t>
                      </a:r>
                      <a:r>
                        <a:rPr lang="en-US" sz="800" b="0" u="none" strike="noStrike">
                          <a:effectLst/>
                          <a:latin typeface="+mn-ea"/>
                          <a:ea typeface="+mn-ea"/>
                        </a:rPr>
                        <a:t>HB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3#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610.9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2023.10.01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243742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67.71 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&lt;0.23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2.52±0.40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0.81±0.40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淄博氧化铝</a:t>
                      </a:r>
                      <a:r>
                        <a:rPr lang="en-US" sz="800" b="0" u="none" strike="noStrike">
                          <a:effectLst/>
                          <a:latin typeface="+mn-ea"/>
                          <a:ea typeface="+mn-ea"/>
                        </a:rPr>
                        <a:t>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4#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599.1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2023.10.04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300074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83.35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&lt;0.20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11.90±0.81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&lt;0.76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岳阳慧璟氧化铝</a:t>
                      </a:r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2#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5#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636.3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2023.11.12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260695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72.42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5.84±0.49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&lt;0.72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岳阳慧璟氧化铝</a:t>
                      </a:r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3#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587.5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2023.11.15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245214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68.12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7.52±0.58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&lt;0.29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&lt;0.87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智华杰氧化铝</a:t>
                      </a:r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CX80151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606.5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2023.11.18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254127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70.59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6.89±0.54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智华杰氧化铝</a:t>
                      </a:r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CX1021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8#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618.5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2023.11.20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 smtClean="0">
                          <a:effectLst/>
                          <a:latin typeface="+mn-ea"/>
                          <a:ea typeface="+mn-ea"/>
                        </a:rPr>
                        <a:t>172252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47.85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6.17±0.61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郑州大江</a:t>
                      </a:r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2#</a:t>
                      </a:r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氧化铝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67#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709.1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2024.05.31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167493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46.53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2.85±0.10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8.31±0.72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1.17±0.07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2.27±0.41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岳阳慧璟</a:t>
                      </a:r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吨合同氧化铝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71#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674.1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2024.06.07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267295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74.25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4.35±0.48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5.88±0.46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山铝颐丰中性氧化铝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72#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662.6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2024.06.11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307112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85.31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7.58±0.64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&lt;0.79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智华杰氧化铝</a:t>
                      </a:r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cx10202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73#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614.6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2024.06.15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255544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70.98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&lt;0.95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&lt;0.59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智华杰氧化铝</a:t>
                      </a:r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cx80152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74#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617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2024.06.18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246889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68.58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&lt;0.07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&lt;0.35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&lt;0.06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岳阳慧璟</a:t>
                      </a:r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吨氧化铝第</a:t>
                      </a:r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批小样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591.9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2024.08.03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279435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77.62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&lt;1.13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&lt;0.24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&lt;0.63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岳阳慧璟</a:t>
                      </a:r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吨氧化铝第</a:t>
                      </a:r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批小样复测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3#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664.7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2024.08.07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172264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47.85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&lt;1.16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&lt;0.65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智华杰</a:t>
                      </a:r>
                      <a:r>
                        <a:rPr lang="en-US" sz="800" b="0" u="none" strike="noStrike">
                          <a:effectLst/>
                          <a:latin typeface="+mn-ea"/>
                          <a:ea typeface="+mn-ea"/>
                        </a:rPr>
                        <a:t>cx10202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675.9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2024.09.05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170676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47.41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&lt;1.16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&lt;0.77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15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岳阳慧璟活性氧化铝</a:t>
                      </a:r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HB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674.3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2024.09.08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239623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66.56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&lt;0.18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&lt;0.97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0.39±0.03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0.63±0.19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山铝颐丰</a:t>
                      </a:r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8#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721.9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2024.09.12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341827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94.95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&lt;0.79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0.25±0.03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&lt;0.49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山铝</a:t>
                      </a:r>
                      <a:r>
                        <a:rPr lang="el-GR" sz="800" b="0" u="none" strike="noStrike">
                          <a:effectLst/>
                          <a:latin typeface="+mn-ea"/>
                          <a:ea typeface="+mn-ea"/>
                        </a:rPr>
                        <a:t>γ3（80-200）</a:t>
                      </a:r>
                      <a:endParaRPr lang="el-GR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9#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673.5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2024.09.10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170081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47.24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&lt;1.20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&lt;0.28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&lt;0.74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山铝颐丰</a:t>
                      </a:r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SX-γ3</a:t>
                      </a:r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80-200</a:t>
                      </a:r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10#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641.4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2024.09.18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182698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50.75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0.36±0.04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&lt;1.16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&lt;0.28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1.12±0.27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岳阳慧璟活性氧化铝</a:t>
                      </a:r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HB</a:t>
                      </a:r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复测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11#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670.5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2024.09.20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164815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45.78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&lt;1.21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&lt;0.29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0.97±0.27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智华杰碱性氧化铝杂质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12#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672.8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2024.09.21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56828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15.79 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6.16±0.21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&lt;2.56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12.29±0.37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23.07±1.59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国药</a:t>
                      </a:r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202409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13#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680.1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2024.09.25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257991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71.66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0.27±0.03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&lt;0.99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0.77±0.24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山铝颐丰</a:t>
                      </a:r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NS-γ4</a:t>
                      </a:r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（</a:t>
                      </a:r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140-360</a:t>
                      </a:r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14#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655.8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2024.09.28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237560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65.99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0.32±0.04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&lt;1.01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0.26±0.04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0.75±0.27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国药泽森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16#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694.1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2024.10.15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175796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48.83 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&lt;1.26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0.79±0.28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岳阳慧璟</a:t>
                      </a:r>
                      <a:r>
                        <a:rPr lang="en-US" sz="800" b="0" u="none" strike="noStrike">
                          <a:effectLst/>
                          <a:latin typeface="+mn-ea"/>
                          <a:ea typeface="+mn-ea"/>
                        </a:rPr>
                        <a:t>GZ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17#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616.1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2024.10.22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181879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50.52 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&lt;1.26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1.31±0.32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山铝颐丰标</a:t>
                      </a:r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1#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21#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682.4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2024.11.01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146027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40.56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0.33±0.03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&lt;1.35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&lt;0.82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69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北京</a:t>
                      </a:r>
                      <a:r>
                        <a:rPr lang="en-US" altLang="zh-CN" sz="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&amp;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江门烷基苯纯化</a:t>
                      </a:r>
                      <a:r>
                        <a:rPr lang="en-US" altLang="zh-CN" sz="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10BV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均可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完全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去除</a:t>
                      </a:r>
                      <a:endParaRPr lang="en-US" altLang="zh-CN" sz="800" b="0" i="0" u="none" strike="noStrike" dirty="0">
                        <a:solidFill>
                          <a:srgbClr val="7030A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山铝颐丰标</a:t>
                      </a:r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2#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22#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651.3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2024.11.03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176004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48.89 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0.28±0.03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&lt;1.32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&lt;0.28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&lt;0.78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山铝颐丰标</a:t>
                      </a:r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3#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23#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2024.11.05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182350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50.65 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0.25±0.03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&lt;1.24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&lt;0.28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&lt;0.79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12BV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</a:rPr>
                        <a:t>可去除小峰</a:t>
                      </a:r>
                      <a:endParaRPr lang="en-US" altLang="zh-CN" sz="800" b="0" i="0" u="none" strike="noStrike" dirty="0">
                        <a:solidFill>
                          <a:srgbClr val="7030A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山铝颐丰标</a:t>
                      </a:r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6#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25#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678.2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2024.11.10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178051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49.46 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0.28±0.03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&lt;1.38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&lt;0.29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&lt;0.78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山铝颐丰标</a:t>
                      </a:r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5#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26#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669.2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2024.11.12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152122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42.26 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0.49±0.04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&lt;1.40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&lt;0.29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&lt;0.80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7392"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>
                          <a:effectLst/>
                          <a:latin typeface="+mn-ea"/>
                          <a:ea typeface="+mn-ea"/>
                        </a:rPr>
                        <a:t>孙丽君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山铝颐丰标</a:t>
                      </a:r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14#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27#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620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2024.11.14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167516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u="none" strike="noStrike">
                          <a:effectLst/>
                          <a:latin typeface="+mn-ea"/>
                          <a:ea typeface="+mn-ea"/>
                        </a:rPr>
                        <a:t>46.53 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0.44±0.04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&lt;1.36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&lt;0.30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u="none" strike="noStrike" dirty="0">
                          <a:effectLst/>
                          <a:latin typeface="+mn-ea"/>
                          <a:ea typeface="+mn-ea"/>
                        </a:rPr>
                        <a:t>&lt;0.85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44" marR="4044" marT="404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15472" y="1790008"/>
            <a:ext cx="877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2023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-2024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zh-CN" altLang="en-US" b="1" dirty="0" smtClean="0">
                <a:solidFill>
                  <a:srgbClr val="0226B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收集</a:t>
            </a:r>
            <a:r>
              <a:rPr lang="zh-CN" altLang="en-US" b="1" dirty="0">
                <a:solidFill>
                  <a:srgbClr val="0226B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不同氧化铝厂</a:t>
            </a:r>
            <a:r>
              <a:rPr lang="zh-CN" altLang="en-US" b="1" dirty="0" smtClean="0">
                <a:solidFill>
                  <a:srgbClr val="0226B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家样品</a:t>
            </a:r>
            <a:r>
              <a:rPr lang="en-US" altLang="zh-CN" b="1" dirty="0">
                <a:solidFill>
                  <a:srgbClr val="0226B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b="1" dirty="0">
                <a:solidFill>
                  <a:srgbClr val="0226B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个，全部完成放射性本底测量，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对比不同氧化铝厂家的原料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来源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zh-CN" altLang="en-US" b="1" u="sng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意义</a:t>
            </a:r>
            <a:r>
              <a:rPr lang="zh-CN" altLang="en-US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：为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氧化铝</a:t>
            </a:r>
            <a:r>
              <a:rPr lang="zh-CN" altLang="en-US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招标确定本底技术指标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-152615"/>
            <a:ext cx="9440562" cy="738664"/>
          </a:xfrm>
          <a:prstGeom prst="rect">
            <a:avLst/>
          </a:prstGeom>
          <a:solidFill>
            <a:srgbClr val="0226BE"/>
          </a:solidFill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吨伽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玛型活性氧化铝原料招标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采购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工作重点</a:t>
            </a:r>
          </a:p>
        </p:txBody>
      </p:sp>
      <p:sp>
        <p:nvSpPr>
          <p:cNvPr id="7" name="矩形 6"/>
          <p:cNvSpPr/>
          <p:nvPr/>
        </p:nvSpPr>
        <p:spPr>
          <a:xfrm>
            <a:off x="50233" y="586049"/>
            <a:ext cx="89429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氧化铝原料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放射性本底控制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（原材料选型核心指标难点）</a:t>
            </a:r>
            <a:endParaRPr lang="en-US" altLang="zh-CN" sz="2000" b="1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6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厂家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深度沟通分析；不同矿源携带的放射性</a:t>
            </a:r>
            <a:r>
              <a:rPr lang="zh-CN" altLang="en-US" sz="16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sz="16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6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生产</a:t>
            </a:r>
            <a:r>
              <a:rPr lang="zh-CN" altLang="en-US" sz="1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过程工艺控制（磁选，杂质去除，降低放射性）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270" y="976766"/>
            <a:ext cx="3175930" cy="8209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2" y="2989290"/>
            <a:ext cx="951697" cy="8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9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9150" y="606404"/>
            <a:ext cx="903485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氧化铝原料吸附性能纯化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研究（工作量非常大，已不间断持续</a:t>
            </a:r>
            <a:r>
              <a:rPr lang="en-US" altLang="zh-CN" sz="20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个月）</a:t>
            </a:r>
            <a:endParaRPr lang="en-US" altLang="zh-CN" sz="2000" b="1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研究目标：</a:t>
            </a:r>
            <a:r>
              <a:rPr lang="zh-CN" altLang="en-US" sz="1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去除</a:t>
            </a:r>
            <a:r>
              <a:rPr lang="en-US" altLang="zh-CN" sz="1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zh-CN" altLang="en-US" sz="1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倍以上氧化铝体积烷基苯原液在</a:t>
            </a:r>
            <a:r>
              <a:rPr lang="en-US" altLang="zh-CN" sz="16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350-400nm</a:t>
            </a:r>
            <a:r>
              <a:rPr lang="zh-CN" altLang="en-US" sz="1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波段的两个吸收光谱</a:t>
            </a:r>
            <a:r>
              <a:rPr lang="zh-CN" altLang="en-US" sz="16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小峰</a:t>
            </a:r>
            <a:r>
              <a:rPr lang="zh-CN" altLang="en-US" sz="1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r>
              <a:rPr lang="en-US" altLang="zh-CN" sz="1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48BV</a:t>
            </a:r>
            <a:r>
              <a:rPr lang="zh-CN" altLang="en-US" sz="1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后</a:t>
            </a:r>
            <a:r>
              <a:rPr lang="zh-CN" altLang="en-US" sz="16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衰减长度</a:t>
            </a:r>
            <a:r>
              <a:rPr lang="zh-CN" altLang="en-US" sz="1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仍可</a:t>
            </a:r>
            <a:r>
              <a:rPr lang="zh-CN" altLang="en-US" sz="16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提高</a:t>
            </a:r>
            <a:r>
              <a:rPr lang="en-US" altLang="zh-CN" sz="16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3m</a:t>
            </a:r>
            <a:r>
              <a:rPr lang="zh-CN" altLang="en-US" sz="1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，据此</a:t>
            </a:r>
            <a:r>
              <a:rPr lang="zh-CN" altLang="en-US" sz="16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确定氧化铝用量</a:t>
            </a:r>
            <a:r>
              <a:rPr lang="zh-CN" altLang="en-US" sz="1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/>
            <a:endParaRPr lang="en-US" altLang="zh-CN" sz="1000" b="1" dirty="0">
              <a:solidFill>
                <a:srgbClr val="0070C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完成实验室不同厂家氧化铝样品小柱（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3cm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7cm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）纯化对比实验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烷基苯纯化样品</a:t>
            </a: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数量：</a:t>
            </a:r>
            <a:r>
              <a:rPr lang="en-US" altLang="zh-CN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</a:t>
            </a:r>
            <a:r>
              <a:rPr lang="en-US" altLang="zh-CN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*48BV=288</a:t>
            </a: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个样品（江门，北京）</a:t>
            </a:r>
            <a:endParaRPr lang="en-US" altLang="zh-CN" dirty="0" smtClean="0">
              <a:solidFill>
                <a:srgbClr val="022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光谱测试</a:t>
            </a:r>
            <a:r>
              <a:rPr lang="en-US" altLang="zh-CN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288</a:t>
            </a: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个，衰减长度测试</a:t>
            </a:r>
            <a:r>
              <a:rPr lang="en-US" altLang="zh-CN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endParaRPr lang="en-US" altLang="zh-CN" dirty="0" smtClean="0">
              <a:solidFill>
                <a:srgbClr val="022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氧化铝样品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粒度分布测试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（丹东百特）   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氧化铝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样品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比表面积（孔容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孔径）测试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（北京精微高博）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742950" lvl="1" indent="-285750">
              <a:buFont typeface="Wingdings" panose="05000000000000000000" pitchFamily="2" charset="2"/>
              <a:buChar char="n"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任务成果：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完成大量氧化铝招标采购前原料筛选烷基苯纯化实验，为招标厂家选定提供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数据支持，确定标书相关技术指标。</a:t>
            </a:r>
            <a:endParaRPr lang="en-US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优选氧化铝原料，完成本轮联调氧化铝纯化系统用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五吨氧化铝原料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采购</a:t>
            </a:r>
            <a:endParaRPr lang="en-US" altLang="zh-CN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zh-CN" altLang="en-US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中标厂家氧化铝原料筛选</a:t>
            </a: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基本完成，实验还在进行中</a:t>
            </a:r>
            <a:r>
              <a:rPr lang="en-US" altLang="zh-CN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 lvl="1"/>
            <a:endParaRPr lang="en-US" altLang="zh-CN" dirty="0" smtClean="0">
              <a:solidFill>
                <a:srgbClr val="022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buFont typeface="+mj-lt"/>
              <a:buAutoNum type="arabicPeriod"/>
            </a:pPr>
            <a:endParaRPr lang="en-US" altLang="zh-CN" dirty="0">
              <a:solidFill>
                <a:srgbClr val="022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p"/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50" y="4786619"/>
            <a:ext cx="2105464" cy="14243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688" y="5150510"/>
            <a:ext cx="2260599" cy="143421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1" name="文本框 20"/>
          <p:cNvSpPr txBox="1"/>
          <p:nvPr/>
        </p:nvSpPr>
        <p:spPr>
          <a:xfrm>
            <a:off x="0" y="-123116"/>
            <a:ext cx="9440562" cy="738664"/>
          </a:xfrm>
          <a:prstGeom prst="rect">
            <a:avLst/>
          </a:prstGeom>
          <a:solidFill>
            <a:srgbClr val="0226BE"/>
          </a:solidFill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吨伽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玛型活性氧化铝原料招标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采购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工作重点</a:t>
            </a:r>
          </a:p>
        </p:txBody>
      </p:sp>
      <p:sp>
        <p:nvSpPr>
          <p:cNvPr id="24" name="右大括号 23"/>
          <p:cNvSpPr/>
          <p:nvPr/>
        </p:nvSpPr>
        <p:spPr>
          <a:xfrm>
            <a:off x="7415953" y="2462351"/>
            <a:ext cx="167396" cy="491092"/>
          </a:xfrm>
          <a:prstGeom prst="rightBrace">
            <a:avLst>
              <a:gd name="adj1" fmla="val 8333"/>
              <a:gd name="adj2" fmla="val 45423"/>
            </a:avLst>
          </a:prstGeom>
          <a:ln w="3810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236008" y="2273629"/>
            <a:ext cx="1540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研究目的：与吸附能力相关性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684" y="4781810"/>
            <a:ext cx="1477689" cy="204776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80507" y="5391508"/>
            <a:ext cx="2251494" cy="145274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886" y="4767039"/>
            <a:ext cx="1492601" cy="20773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75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-123116"/>
            <a:ext cx="9440562" cy="662554"/>
          </a:xfrm>
          <a:prstGeom prst="rect">
            <a:avLst/>
          </a:prstGeom>
          <a:solidFill>
            <a:srgbClr val="0226BE"/>
          </a:solidFill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伽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玛型活性氧化铝原料招标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采购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工作重点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3599" y="724227"/>
            <a:ext cx="923018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JUNO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液闪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吨伽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玛型活性氧化铝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采购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采购招标</a:t>
            </a:r>
            <a:endParaRPr lang="en-US" altLang="zh-CN" sz="2000" dirty="0" smtClean="0">
              <a:latin typeface="+mj-ea"/>
              <a:ea typeface="+mj-ea"/>
            </a:endParaRP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2024-08-23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，完成招标文件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技术文件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撰写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，修改，讨论，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定稿，确定各项技术指标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2024-09-10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，完成氧化铝厂家调研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2024-09-30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，发布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招标公告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hlinkClick r:id="rId2"/>
              </a:rPr>
              <a:t>www.ccgp.gov.cn/cggg/zygg/gkzb/202409/t20240930_23286090.htm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2024-10-22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，开标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发布中标公告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hlinkClick r:id="rId3"/>
              </a:rPr>
              <a:t>www.ccgp.gov.cn/cggg/zygg/zbgg/202410/t20241022_23425662.htm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2024-10-28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，合作完成合同签订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094" y="3997192"/>
            <a:ext cx="4370094" cy="19674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36" y="4331831"/>
            <a:ext cx="2313428" cy="13009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999" y="5401612"/>
            <a:ext cx="2134720" cy="12026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40" y="3168503"/>
            <a:ext cx="2081579" cy="13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9177" y="750823"/>
            <a:ext cx="8635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中标公司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生产进度计划控制，生产环境质量控制及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原料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筛选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-123116"/>
            <a:ext cx="9144000" cy="738664"/>
          </a:xfrm>
          <a:prstGeom prst="rect">
            <a:avLst/>
          </a:prstGeom>
          <a:solidFill>
            <a:srgbClr val="0226BE"/>
          </a:solidFill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伽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玛型活性氧化铝原料招标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采购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工作重点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19177" y="1362318"/>
            <a:ext cx="4209691" cy="280076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氧化铝物理参数，颗粒物控制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原材料放射性本底控制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氧化铝包装设计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氧化铝用量确定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氧化铝验收</a:t>
            </a:r>
            <a:r>
              <a:rPr lang="zh-CN" altLang="en-US" sz="16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标准</a:t>
            </a:r>
            <a:endParaRPr lang="en-US" altLang="zh-CN" sz="1600" b="1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6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纯化实验：小柱子，大批样，纯化大装置）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 startAt="6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氧化铝接收计划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 startAt="6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氧化铝到货周期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 startAt="6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氧化铝现场存储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 startAt="6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氧化铝付款方式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 startAt="6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氧化铝废料处理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713" y="3648096"/>
            <a:ext cx="5994287" cy="320990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597879" y="1436689"/>
            <a:ext cx="43563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原料筛选纯化实验进展顺利</a:t>
            </a:r>
            <a:endParaRPr lang="en-US" altLang="zh-CN" dirty="0" smtClean="0">
              <a:solidFill>
                <a:srgbClr val="022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意向原料完成物理指标测试</a:t>
            </a:r>
            <a:endParaRPr lang="en-US" altLang="zh-CN" dirty="0" smtClean="0">
              <a:solidFill>
                <a:srgbClr val="022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厂家洁净间建立，真空封装设备到位，包装方案确定</a:t>
            </a:r>
            <a:endParaRPr lang="en-US" altLang="zh-CN" dirty="0" smtClean="0">
              <a:solidFill>
                <a:srgbClr val="022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预计</a:t>
            </a:r>
            <a:r>
              <a:rPr lang="en-US" altLang="zh-CN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月底首批</a:t>
            </a:r>
            <a:r>
              <a:rPr lang="en-US" altLang="zh-CN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210</a:t>
            </a:r>
            <a:r>
              <a:rPr lang="zh-CN" altLang="en-US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吨氧化铝产品可按计划完成。</a:t>
            </a:r>
            <a:endParaRPr lang="zh-CN" altLang="en-US" dirty="0">
              <a:solidFill>
                <a:srgbClr val="022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91" y="5484091"/>
            <a:ext cx="1614344" cy="12102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" y="5517581"/>
            <a:ext cx="1056284" cy="11767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6" y="4374470"/>
            <a:ext cx="1022497" cy="7668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01" y="4372126"/>
            <a:ext cx="1156177" cy="7692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566" y="4372126"/>
            <a:ext cx="714589" cy="10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23C94921-DD3A-48B0-97C8-C36B49E81A7E}"/>
              </a:ext>
            </a:extLst>
          </p:cNvPr>
          <p:cNvSpPr txBox="1"/>
          <p:nvPr/>
        </p:nvSpPr>
        <p:spPr>
          <a:xfrm>
            <a:off x="7916841" y="6731277"/>
            <a:ext cx="78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2024. 7.8</a:t>
            </a:r>
            <a:endParaRPr lang="zh-CN" altLang="en-US" sz="135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59CD6EE6-F0A4-4998-B86D-18953A6450C9}"/>
              </a:ext>
            </a:extLst>
          </p:cNvPr>
          <p:cNvSpPr txBox="1"/>
          <p:nvPr/>
        </p:nvSpPr>
        <p:spPr>
          <a:xfrm>
            <a:off x="827535" y="3986138"/>
            <a:ext cx="4318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烷基苯纯化样品</a:t>
            </a: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ICP-MS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富集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测量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结果</a:t>
            </a: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xmlns="" id="{AB814C52-5A67-49FD-869B-41F7A72C3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110328"/>
              </p:ext>
            </p:extLst>
          </p:nvPr>
        </p:nvGraphicFramePr>
        <p:xfrm>
          <a:off x="364711" y="4454023"/>
          <a:ext cx="5192844" cy="2277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466">
                  <a:extLst>
                    <a:ext uri="{9D8B030D-6E8A-4147-A177-3AD203B41FA5}">
                      <a16:colId xmlns:a16="http://schemas.microsoft.com/office/drawing/2014/main" xmlns="" val="2330890641"/>
                    </a:ext>
                  </a:extLst>
                </a:gridCol>
                <a:gridCol w="1923694">
                  <a:extLst>
                    <a:ext uri="{9D8B030D-6E8A-4147-A177-3AD203B41FA5}">
                      <a16:colId xmlns:a16="http://schemas.microsoft.com/office/drawing/2014/main" xmlns="" val="4171791047"/>
                    </a:ext>
                  </a:extLst>
                </a:gridCol>
                <a:gridCol w="1935684">
                  <a:extLst>
                    <a:ext uri="{9D8B030D-6E8A-4147-A177-3AD203B41FA5}">
                      <a16:colId xmlns:a16="http://schemas.microsoft.com/office/drawing/2014/main" xmlns="" val="74628642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endParaRPr lang="zh-CN" altLang="en-US" sz="1800" b="0" kern="1200" dirty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样品</a:t>
                      </a:r>
                      <a:r>
                        <a:rPr lang="en-US" altLang="zh-CN" sz="1800" b="0" kern="1200" dirty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1-Raw LAB </a:t>
                      </a:r>
                      <a:endParaRPr lang="zh-CN" altLang="en-US" sz="1800" b="0" kern="1200" dirty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样品</a:t>
                      </a:r>
                      <a:r>
                        <a:rPr lang="en-US" altLang="zh-CN" sz="1800" b="0" kern="1200" dirty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2-</a:t>
                      </a:r>
                      <a:r>
                        <a:rPr lang="zh-CN" altLang="en-US" sz="1800" b="0" kern="1200" dirty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氧化铝</a:t>
                      </a:r>
                      <a:r>
                        <a:rPr lang="en-US" altLang="zh-CN" sz="1800" b="0" kern="1200" dirty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LAB </a:t>
                      </a:r>
                      <a:endParaRPr lang="zh-CN" altLang="en-US" sz="1800" b="0" kern="1200" dirty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5704367"/>
                  </a:ext>
                </a:extLst>
              </a:tr>
              <a:tr h="29146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取样时间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2024.6.3</a:t>
                      </a: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2024.6.5</a:t>
                      </a: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223263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测量时间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2024.7.3</a:t>
                      </a: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2024.7.3</a:t>
                      </a: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4190211"/>
                  </a:ext>
                </a:extLst>
              </a:tr>
              <a:tr h="1635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LS M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ass/g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61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</a:t>
                      </a:r>
                    </a:p>
                  </a:txBody>
                  <a:tcPr marL="3572" marR="3572" marT="35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61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</a:t>
                      </a:r>
                    </a:p>
                  </a:txBody>
                  <a:tcPr marL="3572" marR="3572" marT="35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6339174"/>
                  </a:ext>
                </a:extLst>
              </a:tr>
              <a:tr h="28486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800" b="0" kern="1200" dirty="0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酸萃条件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noProof="0" dirty="0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10% HNO3 Fisher</a:t>
                      </a: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10% HNO3 Fisher</a:t>
                      </a: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57255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U238/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pp</a:t>
                      </a:r>
                      <a:r>
                        <a:rPr lang="en-US" altLang="zh-CN" sz="1800" b="0" kern="1200" dirty="0" err="1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q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3572" marR="3572" marT="35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15.57±1.56</a:t>
                      </a:r>
                      <a:endParaRPr lang="zh-CN" altLang="en-US" sz="1800" b="0" kern="1200" dirty="0">
                        <a:solidFill>
                          <a:schemeClr val="dk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&lt;0.30</a:t>
                      </a:r>
                      <a:endParaRPr lang="zh-CN" altLang="en-US" sz="1800" b="0" kern="1200" dirty="0">
                        <a:solidFill>
                          <a:schemeClr val="dk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64606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Th232/</a:t>
                      </a:r>
                      <a:r>
                        <a:rPr lang="en-US" altLang="zh-CN" sz="1800" b="0" kern="1200" dirty="0" err="1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ppq</a:t>
                      </a:r>
                      <a:endParaRPr lang="en-US" altLang="zh-CN" sz="1800" b="0" kern="1200" dirty="0">
                        <a:solidFill>
                          <a:schemeClr val="dk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19.34±1.95</a:t>
                      </a:r>
                      <a:endParaRPr lang="zh-CN" altLang="en-US" sz="1800" b="0" kern="1200" dirty="0">
                        <a:solidFill>
                          <a:schemeClr val="dk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2.11±0.22</a:t>
                      </a:r>
                      <a:endParaRPr lang="zh-CN" altLang="en-US" sz="1800" b="0" kern="1200" dirty="0">
                        <a:solidFill>
                          <a:schemeClr val="dk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894389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298545" y="1226635"/>
            <a:ext cx="8927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b="1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完成高放射性本底</a:t>
            </a:r>
            <a:r>
              <a:rPr lang="zh-CN" altLang="en-US" sz="2000" b="1" dirty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氧化铝</a:t>
            </a:r>
            <a:r>
              <a:rPr lang="zh-CN" altLang="en-US" sz="2000" b="1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纯化后本底带入实验研究，并有初步</a:t>
            </a:r>
            <a:r>
              <a:rPr lang="en-US" altLang="zh-CN" sz="2000" b="1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ICP-MS</a:t>
            </a:r>
            <a:r>
              <a:rPr lang="zh-CN" altLang="en-US" sz="2000" b="1" dirty="0" smtClean="0">
                <a:solidFill>
                  <a:srgbClr val="0226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</a:t>
            </a:r>
            <a:endParaRPr lang="en-US" altLang="zh-CN" sz="2000" b="1" dirty="0">
              <a:solidFill>
                <a:srgbClr val="022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92" y="4910507"/>
            <a:ext cx="2938004" cy="1820770"/>
          </a:xfrm>
          <a:prstGeom prst="rect">
            <a:avLst/>
          </a:prstGeom>
        </p:spPr>
      </p:pic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766222"/>
              </p:ext>
            </p:extLst>
          </p:nvPr>
        </p:nvGraphicFramePr>
        <p:xfrm>
          <a:off x="62870" y="1723376"/>
          <a:ext cx="8913179" cy="2032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74"/>
                <a:gridCol w="1597981"/>
                <a:gridCol w="807868"/>
                <a:gridCol w="994299"/>
                <a:gridCol w="656947"/>
                <a:gridCol w="594804"/>
                <a:gridCol w="1367161"/>
                <a:gridCol w="891705"/>
                <a:gridCol w="832264"/>
                <a:gridCol w="783576"/>
              </a:tblGrid>
              <a:tr h="4293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样品备注</a:t>
                      </a:r>
                      <a:endParaRPr lang="zh-CN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+mn-ea"/>
                          <a:ea typeface="+mn-ea"/>
                        </a:rPr>
                        <a:t>样品名称</a:t>
                      </a:r>
                      <a:endParaRPr lang="zh-CN" alt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到货日期</a:t>
                      </a:r>
                      <a:endParaRPr lang="zh-CN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+mn-ea"/>
                          <a:ea typeface="+mn-ea"/>
                        </a:rPr>
                        <a:t>测试完成日期</a:t>
                      </a:r>
                      <a:endParaRPr lang="zh-CN" alt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+mn-ea"/>
                          <a:ea typeface="+mn-ea"/>
                        </a:rPr>
                        <a:t>质量</a:t>
                      </a:r>
                      <a:r>
                        <a:rPr lang="en-US" altLang="zh-CN" sz="1200" b="1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200" b="1" u="none" strike="noStrike" dirty="0">
                          <a:effectLst/>
                          <a:latin typeface="+mn-ea"/>
                          <a:ea typeface="+mn-ea"/>
                        </a:rPr>
                        <a:t>g)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+mn-ea"/>
                          <a:ea typeface="+mn-ea"/>
                        </a:rPr>
                        <a:t>测试时长</a:t>
                      </a:r>
                      <a:r>
                        <a:rPr lang="en-US" altLang="zh-CN" sz="1200" b="1" u="none" strike="noStrike" dirty="0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200" b="1" u="none" strike="noStrike" dirty="0">
                          <a:effectLst/>
                          <a:latin typeface="+mn-ea"/>
                          <a:ea typeface="+mn-ea"/>
                        </a:rPr>
                        <a:t>h)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U-238</a:t>
                      </a: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（Pb214，Bi214）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Ra-226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ea"/>
                          <a:ea typeface="+mn-ea"/>
                        </a:rPr>
                        <a:t>Th-232</a:t>
                      </a:r>
                    </a:p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+mn-ea"/>
                          <a:ea typeface="+mn-ea"/>
                        </a:rPr>
                        <a:t>（Pb212，Tl208，Ac228）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K-40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161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带入实验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郑州大江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2015.5.11</a:t>
                      </a:r>
                    </a:p>
                    <a:p>
                      <a:pPr algn="l" fontAlgn="ctr"/>
                      <a:r>
                        <a:rPr lang="zh-CN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特制（</a:t>
                      </a:r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2#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高温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）氧化铝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2015.5.11</a:t>
                      </a:r>
                    </a:p>
                    <a:p>
                      <a:pPr algn="ctr" fontAlgn="ctr"/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2015.05.31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709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-----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1.87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Pa-234</a:t>
                      </a:r>
                    </a:p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14.89</a:t>
                      </a:r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1.04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0.68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94497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带入实验</a:t>
                      </a:r>
                      <a:endParaRPr lang="en-US" altLang="zh-CN" sz="1200" b="1" i="0" u="none" strike="noStrike" kern="1200" dirty="0" smtClean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郑州大江</a:t>
                      </a:r>
                      <a:r>
                        <a:rPr lang="en-US" altLang="zh-CN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2015.5.11</a:t>
                      </a:r>
                    </a:p>
                    <a:p>
                      <a:pPr algn="l" fontAlgn="ctr"/>
                      <a:r>
                        <a:rPr lang="zh-CN" altLang="en-US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特制（</a:t>
                      </a:r>
                      <a:r>
                        <a:rPr lang="en-US" altLang="zh-CN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2#</a:t>
                      </a:r>
                      <a:r>
                        <a:rPr lang="zh-CN" altLang="en-US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高温</a:t>
                      </a:r>
                      <a:r>
                        <a:rPr lang="zh-CN" altLang="en-US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）氧化铝</a:t>
                      </a:r>
                      <a:endParaRPr lang="en-US" altLang="zh-CN" sz="1200" b="1" i="0" u="none" strike="noStrike" kern="1200" dirty="0" smtClean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2015.5.11</a:t>
                      </a:r>
                    </a:p>
                    <a:p>
                      <a:pPr algn="ctr" fontAlgn="ctr"/>
                      <a:endParaRPr lang="en-US" altLang="zh-CN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2024.05.31</a:t>
                      </a:r>
                    </a:p>
                    <a:p>
                      <a:pPr algn="ctr" fontAlgn="b"/>
                      <a:r>
                        <a:rPr lang="zh-CN" alt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复测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709.1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46.53</a:t>
                      </a:r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2.85±0.10</a:t>
                      </a:r>
                      <a:endParaRPr lang="en-US" altLang="zh-CN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8.31±0.72</a:t>
                      </a:r>
                      <a:endParaRPr lang="en-US" altLang="zh-CN" sz="1200" b="1" i="0" u="none" strike="noStrike" dirty="0" smtClean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altLang="zh-CN" sz="12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1.17±0.07</a:t>
                      </a:r>
                      <a:endParaRPr lang="en-US" altLang="zh-CN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2.27±0.41</a:t>
                      </a:r>
                      <a:endParaRPr lang="en-US" altLang="zh-CN" sz="1200" b="1" i="0" u="none" strike="noStrike" dirty="0" smtClean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altLang="zh-CN" sz="1200" b="0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98739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带入实验</a:t>
                      </a:r>
                      <a:endParaRPr lang="en-US" altLang="zh-CN" sz="1200" b="1" i="0" u="none" strike="noStrike" kern="1200" dirty="0" smtClean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fontAlgn="ctr"/>
                      <a:endParaRPr lang="en-US" altLang="zh-CN" sz="1200" b="1" i="0" u="none" strike="noStrike" kern="1200" dirty="0" smtClean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岳阳慧璟活性氧化铝</a:t>
                      </a:r>
                      <a:r>
                        <a:rPr lang="en-US" altLang="zh-CN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HB</a:t>
                      </a:r>
                      <a:endParaRPr lang="en-US" altLang="zh-CN" sz="1200" b="1" i="0" u="none" strike="noStrike" kern="1200" dirty="0" smtClean="0">
                        <a:solidFill>
                          <a:srgbClr val="C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2024.09</a:t>
                      </a: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2024.09.08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206" marR="5206" marT="52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674.3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66.56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206" marR="5206" marT="520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&lt;0.18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&lt;0.97</a:t>
                      </a:r>
                      <a:endParaRPr lang="en-US" altLang="zh-CN" sz="12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0.39±0.03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0.63±0.19</a:t>
                      </a:r>
                      <a:endParaRPr lang="en-US" altLang="zh-CN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5206" marR="5206" marT="5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98545" y="692898"/>
            <a:ext cx="5376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研究动机：担心氧化铝中放射性带入烷基苯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-96520" y="-82380"/>
            <a:ext cx="9440562" cy="662554"/>
          </a:xfrm>
          <a:prstGeom prst="rect">
            <a:avLst/>
          </a:prstGeom>
          <a:solidFill>
            <a:srgbClr val="0226BE"/>
          </a:solidFill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伽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玛型活性氧化铝原料招标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采购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工作重点</a:t>
            </a:r>
          </a:p>
        </p:txBody>
      </p:sp>
    </p:spTree>
    <p:extLst>
      <p:ext uri="{BB962C8B-B14F-4D97-AF65-F5344CB8AC3E}">
        <p14:creationId xmlns:p14="http://schemas.microsoft.com/office/powerpoint/2010/main" val="112820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470797"/>
              </p:ext>
            </p:extLst>
          </p:nvPr>
        </p:nvGraphicFramePr>
        <p:xfrm>
          <a:off x="396813" y="1551536"/>
          <a:ext cx="8479768" cy="3592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3500"/>
                <a:gridCol w="3806493"/>
                <a:gridCol w="1938948"/>
                <a:gridCol w="2100827"/>
              </a:tblGrid>
              <a:tr h="32902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样品</a:t>
                      </a:r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pH</a:t>
                      </a:r>
                      <a:r>
                        <a:rPr lang="zh-CN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值检测结果（测试设备美国</a:t>
                      </a:r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METTLER TOLEDO-</a:t>
                      </a:r>
                      <a:r>
                        <a:rPr lang="zh-CN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山铝颐丰测试</a:t>
                      </a:r>
                      <a:r>
                        <a:rPr lang="en-US" altLang="zh-CN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)</a:t>
                      </a:r>
                      <a:endParaRPr lang="en-US" altLang="zh-CN" sz="1800" b="1" u="none" strike="noStrike" dirty="0" smtClean="0">
                        <a:solidFill>
                          <a:srgbClr val="FF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CN" sz="2400" b="1" i="0" u="none" strike="noStrike" dirty="0">
                        <a:solidFill>
                          <a:srgbClr val="FF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18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样品序号</a:t>
                      </a:r>
                      <a:endParaRPr lang="zh-CN" alt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样品标记名称</a:t>
                      </a:r>
                      <a:endParaRPr lang="zh-CN" alt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pH</a:t>
                      </a:r>
                      <a:r>
                        <a:rPr lang="zh-CN" altLang="en-US" sz="14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值</a:t>
                      </a:r>
                      <a:endParaRPr lang="zh-CN" alt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1871"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 </a:t>
                      </a:r>
                      <a:r>
                        <a:rPr lang="en-US" altLang="zh-CN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2024.9.18</a:t>
                      </a:r>
                      <a:r>
                        <a:rPr lang="zh-CN" altLang="en-US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测量</a:t>
                      </a:r>
                      <a:endParaRPr lang="zh-CN" alt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2024.9.19</a:t>
                      </a:r>
                      <a:r>
                        <a:rPr lang="zh-CN" altLang="en-US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复测</a:t>
                      </a:r>
                      <a:endParaRPr lang="zh-CN" altLang="en-US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18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1</a:t>
                      </a:r>
                      <a:r>
                        <a:rPr lang="en-US" altLang="zh-CN" sz="1400" b="0" u="none" strike="noStrike" baseline="30000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#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江门现场</a:t>
                      </a:r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5000</a:t>
                      </a:r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立大罐烷基苯原液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 LAB  6.92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7.03 </a:t>
                      </a:r>
                    </a:p>
                  </a:txBody>
                  <a:tcPr marL="5715" marR="5715" marT="571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925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</a:t>
                      </a:r>
                      <a:r>
                        <a:rPr lang="en-US" altLang="zh-CN" sz="1400" b="0" u="none" strike="noStrike" baseline="3000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#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前液（山铝颐丰碱性氧化铝纯化烷基苯 </a:t>
                      </a:r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2024.9.13</a:t>
                      </a:r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）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LAB  7.17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7.03 </a:t>
                      </a:r>
                    </a:p>
                  </a:txBody>
                  <a:tcPr marL="5715" marR="5715" marT="571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925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3</a:t>
                      </a:r>
                      <a:r>
                        <a:rPr lang="en-US" altLang="zh-CN" sz="1400" b="0" u="none" strike="noStrike" baseline="30000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#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47-48BV </a:t>
                      </a:r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（山铝颐丰碱性氧化铝纯化烷基苯 </a:t>
                      </a:r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2024.9.13</a:t>
                      </a:r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）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LAB  6.9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7.07 </a:t>
                      </a:r>
                    </a:p>
                  </a:txBody>
                  <a:tcPr marL="5715" marR="5715" marT="571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925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4</a:t>
                      </a:r>
                      <a:r>
                        <a:rPr lang="en-US" altLang="zh-CN" sz="1400" b="0" u="none" strike="noStrike" baseline="3000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#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1-48BV</a:t>
                      </a:r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混合液 （山铝颐丰碱性氧化铝纯化烷基苯 </a:t>
                      </a:r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2024.9.13</a:t>
                      </a:r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）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 LAB  6.97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7.14 </a:t>
                      </a:r>
                    </a:p>
                  </a:txBody>
                  <a:tcPr marL="5715" marR="5715" marT="571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925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5</a:t>
                      </a:r>
                      <a:r>
                        <a:rPr lang="en-US" altLang="zh-CN" sz="1400" b="0" u="none" strike="noStrike" baseline="3000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#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山铝颐丰纯化后烷基苯混合样</a:t>
                      </a:r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+</a:t>
                      </a:r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水样，搅拌</a:t>
                      </a:r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10</a:t>
                      </a:r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分钟后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（LAB+</a:t>
                      </a:r>
                      <a:r>
                        <a:rPr lang="zh-CN" altLang="en-US" sz="1400" b="0" u="none" strike="noStrike" dirty="0" smtClean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水）  </a:t>
                      </a:r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7.77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7.58 </a:t>
                      </a: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18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6</a:t>
                      </a:r>
                      <a:r>
                        <a:rPr lang="en-US" altLang="zh-CN" sz="1400" b="0" u="none" strike="noStrike" baseline="3000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#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混制成品</a:t>
                      </a:r>
                      <a:r>
                        <a:rPr lang="zh-CN" altLang="en-US" sz="1400" b="0" u="none" strike="noStrike" dirty="0" smtClean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罐现存</a:t>
                      </a:r>
                      <a:r>
                        <a:rPr lang="en-US" sz="1400" b="0" u="none" strike="noStrike" dirty="0" smtClean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LS  </a:t>
                      </a:r>
                      <a:r>
                        <a:rPr 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2024.9.14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LS  6.53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6.58 </a:t>
                      </a:r>
                    </a:p>
                  </a:txBody>
                  <a:tcPr marL="5715" marR="5715" marT="571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718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7</a:t>
                      </a:r>
                      <a:r>
                        <a:rPr lang="en-US" altLang="zh-CN" sz="1400" b="0" u="none" strike="noStrike" baseline="3000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#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地下水萃成品罐</a:t>
                      </a:r>
                      <a:r>
                        <a:rPr 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LS 2024.9.14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LS  6.42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6.52 </a:t>
                      </a:r>
                    </a:p>
                  </a:txBody>
                  <a:tcPr marL="5715" marR="5715" marT="571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718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8</a:t>
                      </a:r>
                      <a:r>
                        <a:rPr lang="en-US" altLang="zh-CN" sz="1400" b="0" u="none" strike="noStrike" baseline="3000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#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地面纯水机水样  </a:t>
                      </a:r>
                      <a:r>
                        <a:rPr lang="en-US" altLang="zh-CN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2024-9.14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HPW </a:t>
                      </a:r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水  </a:t>
                      </a:r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8.14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7.97 </a:t>
                      </a: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18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9</a:t>
                      </a:r>
                      <a:r>
                        <a:rPr lang="en-US" altLang="zh-CN" sz="1400" b="0" u="none" strike="noStrike" baseline="3000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#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地下</a:t>
                      </a:r>
                      <a:r>
                        <a:rPr lang="en-US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UPW</a:t>
                      </a:r>
                      <a:r>
                        <a:rPr lang="zh-CN" altLang="en-US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纯水 </a:t>
                      </a:r>
                      <a:r>
                        <a:rPr lang="en-US" altLang="zh-CN" sz="1400" b="0" u="none" strike="noStrike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2024.9.14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UPW </a:t>
                      </a:r>
                      <a:r>
                        <a:rPr lang="zh-CN" altLang="en-US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水  </a:t>
                      </a:r>
                      <a:r>
                        <a:rPr lang="en-US" altLang="zh-CN" sz="1400" b="0" u="none" strike="noStrike" dirty="0"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7.45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华文细黑" panose="02010600040101010101" pitchFamily="2" charset="-122"/>
                        <a:ea typeface="华文细黑" panose="02010600040101010101" pitchFamily="2" charset="-122"/>
                      </a:endParaRP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7.51 </a:t>
                      </a:r>
                    </a:p>
                  </a:txBody>
                  <a:tcPr marL="5715" marR="5715" marT="571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0" y="-123116"/>
            <a:ext cx="9440562" cy="662554"/>
          </a:xfrm>
          <a:prstGeom prst="rect">
            <a:avLst/>
          </a:prstGeom>
          <a:solidFill>
            <a:srgbClr val="0226BE"/>
          </a:solidFill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伽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玛型活性氧化铝原料招标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采购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工作重点</a:t>
            </a:r>
          </a:p>
        </p:txBody>
      </p:sp>
      <p:sp>
        <p:nvSpPr>
          <p:cNvPr id="5" name="矩形 4"/>
          <p:cNvSpPr/>
          <p:nvPr/>
        </p:nvSpPr>
        <p:spPr>
          <a:xfrm>
            <a:off x="319177" y="750823"/>
            <a:ext cx="86781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完成水及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 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酸碱性测试，分析碱性氧化铝对纯化后烷基苯的影响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79" y="5282344"/>
            <a:ext cx="2071302" cy="15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6864</TotalTime>
  <Words>2652</Words>
  <Application>Microsoft Office PowerPoint</Application>
  <PresentationFormat>全屏显示(4:3)</PresentationFormat>
  <Paragraphs>624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方正粗黑宋简体</vt:lpstr>
      <vt:lpstr>仿宋</vt:lpstr>
      <vt:lpstr>黑体</vt:lpstr>
      <vt:lpstr>华文楷体</vt:lpstr>
      <vt:lpstr>华文细黑</vt:lpstr>
      <vt:lpstr>楷体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Wingdings 2</vt:lpstr>
      <vt:lpstr>HDOfficeLightV0</vt:lpstr>
      <vt:lpstr>Office 主题</vt:lpstr>
      <vt:lpstr>2023-2024年度考核报告  考核内容：2023年11月-2024年11月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ihep</dc:creator>
  <cp:lastModifiedBy>ihep</cp:lastModifiedBy>
  <cp:revision>205</cp:revision>
  <dcterms:created xsi:type="dcterms:W3CDTF">2024-11-13T09:32:54Z</dcterms:created>
  <dcterms:modified xsi:type="dcterms:W3CDTF">2024-11-18T17:56:17Z</dcterms:modified>
</cp:coreProperties>
</file>