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0" r:id="rId2"/>
    <p:sldId id="321" r:id="rId3"/>
    <p:sldId id="322" r:id="rId4"/>
    <p:sldId id="314" r:id="rId5"/>
    <p:sldId id="323" r:id="rId6"/>
    <p:sldId id="301" r:id="rId7"/>
    <p:sldId id="315" r:id="rId8"/>
    <p:sldId id="300" r:id="rId9"/>
    <p:sldId id="312" r:id="rId10"/>
    <p:sldId id="317" r:id="rId11"/>
    <p:sldId id="306" r:id="rId12"/>
    <p:sldId id="318" r:id="rId13"/>
    <p:sldId id="302" r:id="rId14"/>
    <p:sldId id="319" r:id="rId15"/>
    <p:sldId id="304" r:id="rId16"/>
    <p:sldId id="324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2455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2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D9AFA6"/>
    <a:srgbClr val="6F4220"/>
    <a:srgbClr val="FEECDD"/>
    <a:srgbClr val="80312C"/>
    <a:srgbClr val="FEDBD8"/>
    <a:srgbClr val="FEDAD9"/>
    <a:srgbClr val="F6A04B"/>
    <a:srgbClr val="BA69C7"/>
    <a:srgbClr val="158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90" y="67"/>
      </p:cViewPr>
      <p:guideLst>
        <p:guide orient="horz" pos="2183"/>
        <p:guide pos="3840"/>
        <p:guide orient="horz" pos="3974"/>
        <p:guide orient="horz" pos="2455"/>
        <p:guide orient="horz" pos="799"/>
        <p:guide pos="7469"/>
        <p:guide pos="2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pattFill prst="ltUpDiag">
          <a:fgClr>
            <a:srgbClr val="FCFA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>
            <a:off x="552450" y="527972"/>
            <a:ext cx="8916673" cy="3592997"/>
          </a:xfrm>
          <a:custGeom>
            <a:avLst/>
            <a:gdLst>
              <a:gd name="connsiteX0" fmla="*/ 3948112 w 3948112"/>
              <a:gd name="connsiteY0" fmla="*/ 0 h 882586"/>
              <a:gd name="connsiteX1" fmla="*/ 0 w 3948112"/>
              <a:gd name="connsiteY1" fmla="*/ 0 h 882586"/>
              <a:gd name="connsiteX2" fmla="*/ 0 w 3948112"/>
              <a:gd name="connsiteY2" fmla="*/ 882587 h 88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8112" h="882586">
                <a:moveTo>
                  <a:pt x="3948112" y="0"/>
                </a:moveTo>
                <a:lnTo>
                  <a:pt x="0" y="0"/>
                </a:lnTo>
                <a:lnTo>
                  <a:pt x="0" y="882587"/>
                </a:lnTo>
              </a:path>
            </a:pathLst>
          </a:custGeom>
          <a:noFill/>
          <a:ln w="38100" cap="flat">
            <a:solidFill>
              <a:srgbClr val="50638A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2868345" y="2734084"/>
            <a:ext cx="8972437" cy="3592997"/>
          </a:xfrm>
          <a:custGeom>
            <a:avLst/>
            <a:gdLst>
              <a:gd name="connsiteX0" fmla="*/ 0 w 4031741"/>
              <a:gd name="connsiteY0" fmla="*/ 882586 h 882586"/>
              <a:gd name="connsiteX1" fmla="*/ 4031742 w 4031741"/>
              <a:gd name="connsiteY1" fmla="*/ 882586 h 882586"/>
              <a:gd name="connsiteX2" fmla="*/ 4031742 w 4031741"/>
              <a:gd name="connsiteY2" fmla="*/ 0 h 88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741" h="882586">
                <a:moveTo>
                  <a:pt x="0" y="882586"/>
                </a:moveTo>
                <a:lnTo>
                  <a:pt x="4031742" y="882586"/>
                </a:lnTo>
                <a:lnTo>
                  <a:pt x="4031742" y="0"/>
                </a:lnTo>
              </a:path>
            </a:pathLst>
          </a:custGeom>
          <a:noFill/>
          <a:ln w="38100" cap="flat">
            <a:solidFill>
              <a:srgbClr val="50638A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2412" y="3915333"/>
            <a:ext cx="2985058" cy="2939720"/>
          </a:xfrm>
          <a:custGeom>
            <a:avLst/>
            <a:gdLst>
              <a:gd name="connsiteX0" fmla="*/ 563150 w 2985058"/>
              <a:gd name="connsiteY0" fmla="*/ 0 h 2939720"/>
              <a:gd name="connsiteX1" fmla="*/ 1122192 w 2985058"/>
              <a:gd name="connsiteY1" fmla="*/ 559373 h 2939720"/>
              <a:gd name="connsiteX2" fmla="*/ 2985058 w 2985058"/>
              <a:gd name="connsiteY2" fmla="*/ 2422073 h 2939720"/>
              <a:gd name="connsiteX3" fmla="*/ 2467447 w 2985058"/>
              <a:gd name="connsiteY3" fmla="*/ 2939720 h 2939720"/>
              <a:gd name="connsiteX4" fmla="*/ 0 w 2985058"/>
              <a:gd name="connsiteY4" fmla="*/ 2939720 h 2939720"/>
              <a:gd name="connsiteX5" fmla="*/ 0 w 2985058"/>
              <a:gd name="connsiteY5" fmla="*/ 563151 h 293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5058" h="2939720">
                <a:moveTo>
                  <a:pt x="563150" y="0"/>
                </a:moveTo>
                <a:lnTo>
                  <a:pt x="1122192" y="559373"/>
                </a:lnTo>
                <a:lnTo>
                  <a:pt x="2985058" y="2422073"/>
                </a:lnTo>
                <a:lnTo>
                  <a:pt x="2467447" y="2939720"/>
                </a:lnTo>
                <a:lnTo>
                  <a:pt x="0" y="2939720"/>
                </a:lnTo>
                <a:lnTo>
                  <a:pt x="0" y="563151"/>
                </a:lnTo>
                <a:close/>
              </a:path>
            </a:pathLst>
          </a:custGeom>
          <a:solidFill>
            <a:srgbClr val="50638A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2412" y="4763690"/>
            <a:ext cx="2136868" cy="2091363"/>
          </a:xfrm>
          <a:custGeom>
            <a:avLst/>
            <a:gdLst>
              <a:gd name="connsiteX0" fmla="*/ 562984 w 2136868"/>
              <a:gd name="connsiteY0" fmla="*/ 0 h 2091363"/>
              <a:gd name="connsiteX1" fmla="*/ 2136868 w 2136868"/>
              <a:gd name="connsiteY1" fmla="*/ 1573717 h 2091363"/>
              <a:gd name="connsiteX2" fmla="*/ 1619222 w 2136868"/>
              <a:gd name="connsiteY2" fmla="*/ 2091363 h 2091363"/>
              <a:gd name="connsiteX3" fmla="*/ 1508177 w 2136868"/>
              <a:gd name="connsiteY3" fmla="*/ 2091363 h 2091363"/>
              <a:gd name="connsiteX4" fmla="*/ 2025823 w 2136868"/>
              <a:gd name="connsiteY4" fmla="*/ 1573717 h 2091363"/>
              <a:gd name="connsiteX5" fmla="*/ 562984 w 2136868"/>
              <a:gd name="connsiteY5" fmla="*/ 110879 h 2091363"/>
              <a:gd name="connsiteX6" fmla="*/ 0 w 2136868"/>
              <a:gd name="connsiteY6" fmla="*/ 673927 h 2091363"/>
              <a:gd name="connsiteX7" fmla="*/ 0 w 2136868"/>
              <a:gd name="connsiteY7" fmla="*/ 562985 h 20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6868" h="2091363">
                <a:moveTo>
                  <a:pt x="562984" y="0"/>
                </a:moveTo>
                <a:lnTo>
                  <a:pt x="2136868" y="1573717"/>
                </a:lnTo>
                <a:lnTo>
                  <a:pt x="1619222" y="2091363"/>
                </a:lnTo>
                <a:lnTo>
                  <a:pt x="1508177" y="2091363"/>
                </a:lnTo>
                <a:lnTo>
                  <a:pt x="2025823" y="1573717"/>
                </a:lnTo>
                <a:lnTo>
                  <a:pt x="562984" y="110879"/>
                </a:lnTo>
                <a:lnTo>
                  <a:pt x="0" y="673927"/>
                </a:lnTo>
                <a:lnTo>
                  <a:pt x="0" y="56298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2412" y="2652841"/>
            <a:ext cx="1715430" cy="3147435"/>
          </a:xfrm>
          <a:custGeom>
            <a:avLst/>
            <a:gdLst>
              <a:gd name="connsiteX0" fmla="*/ 141711 w 1715430"/>
              <a:gd name="connsiteY0" fmla="*/ 0 h 3147435"/>
              <a:gd name="connsiteX1" fmla="*/ 1715430 w 1715430"/>
              <a:gd name="connsiteY1" fmla="*/ 1573717 h 3147435"/>
              <a:gd name="connsiteX2" fmla="*/ 169431 w 1715430"/>
              <a:gd name="connsiteY2" fmla="*/ 3119715 h 3147435"/>
              <a:gd name="connsiteX3" fmla="*/ 141711 w 1715430"/>
              <a:gd name="connsiteY3" fmla="*/ 3147435 h 3147435"/>
              <a:gd name="connsiteX4" fmla="*/ 0 w 1715430"/>
              <a:gd name="connsiteY4" fmla="*/ 3005724 h 3147435"/>
              <a:gd name="connsiteX5" fmla="*/ 0 w 1715430"/>
              <a:gd name="connsiteY5" fmla="*/ 2894697 h 3147435"/>
              <a:gd name="connsiteX6" fmla="*/ 141712 w 1715430"/>
              <a:gd name="connsiteY6" fmla="*/ 3036393 h 3147435"/>
              <a:gd name="connsiteX7" fmla="*/ 113993 w 1715430"/>
              <a:gd name="connsiteY7" fmla="*/ 3064109 h 3147435"/>
              <a:gd name="connsiteX8" fmla="*/ 141711 w 1715430"/>
              <a:gd name="connsiteY8" fmla="*/ 3091829 h 3147435"/>
              <a:gd name="connsiteX9" fmla="*/ 169431 w 1715430"/>
              <a:gd name="connsiteY9" fmla="*/ 3064109 h 3147435"/>
              <a:gd name="connsiteX10" fmla="*/ 141712 w 1715430"/>
              <a:gd name="connsiteY10" fmla="*/ 3036393 h 3147435"/>
              <a:gd name="connsiteX11" fmla="*/ 1604551 w 1715430"/>
              <a:gd name="connsiteY11" fmla="*/ 1573717 h 3147435"/>
              <a:gd name="connsiteX12" fmla="*/ 141711 w 1715430"/>
              <a:gd name="connsiteY12" fmla="*/ 110879 h 3147435"/>
              <a:gd name="connsiteX13" fmla="*/ 0 w 1715430"/>
              <a:gd name="connsiteY13" fmla="*/ 252590 h 3147435"/>
              <a:gd name="connsiteX14" fmla="*/ 0 w 1715430"/>
              <a:gd name="connsiteY14" fmla="*/ 141711 h 314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5430" h="3147435">
                <a:moveTo>
                  <a:pt x="141711" y="0"/>
                </a:moveTo>
                <a:lnTo>
                  <a:pt x="1715430" y="1573717"/>
                </a:lnTo>
                <a:lnTo>
                  <a:pt x="169431" y="3119715"/>
                </a:lnTo>
                <a:lnTo>
                  <a:pt x="141711" y="3147435"/>
                </a:lnTo>
                <a:lnTo>
                  <a:pt x="0" y="3005724"/>
                </a:lnTo>
                <a:lnTo>
                  <a:pt x="0" y="2894697"/>
                </a:lnTo>
                <a:lnTo>
                  <a:pt x="141712" y="3036393"/>
                </a:lnTo>
                <a:lnTo>
                  <a:pt x="113993" y="3064109"/>
                </a:lnTo>
                <a:lnTo>
                  <a:pt x="141711" y="3091829"/>
                </a:lnTo>
                <a:lnTo>
                  <a:pt x="169431" y="3064109"/>
                </a:lnTo>
                <a:lnTo>
                  <a:pt x="141712" y="3036393"/>
                </a:lnTo>
                <a:lnTo>
                  <a:pt x="1604551" y="1573717"/>
                </a:lnTo>
                <a:lnTo>
                  <a:pt x="141711" y="110879"/>
                </a:lnTo>
                <a:lnTo>
                  <a:pt x="0" y="252590"/>
                </a:lnTo>
                <a:lnTo>
                  <a:pt x="0" y="141711"/>
                </a:lnTo>
                <a:close/>
              </a:path>
            </a:pathLst>
          </a:custGeom>
          <a:solidFill>
            <a:srgbClr val="D9AFA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9277409" y="0"/>
            <a:ext cx="2914591" cy="3102798"/>
          </a:xfrm>
          <a:custGeom>
            <a:avLst/>
            <a:gdLst>
              <a:gd name="connsiteX0" fmla="*/ 542208 w 2914591"/>
              <a:gd name="connsiteY0" fmla="*/ 0 h 3102798"/>
              <a:gd name="connsiteX1" fmla="*/ 2914591 w 2914591"/>
              <a:gd name="connsiteY1" fmla="*/ 0 h 3102798"/>
              <a:gd name="connsiteX2" fmla="*/ 2914591 w 2914591"/>
              <a:gd name="connsiteY2" fmla="*/ 2748585 h 3102798"/>
              <a:gd name="connsiteX3" fmla="*/ 2560378 w 2914591"/>
              <a:gd name="connsiteY3" fmla="*/ 3102798 h 3102798"/>
              <a:gd name="connsiteX4" fmla="*/ 1969373 w 2914591"/>
              <a:gd name="connsiteY4" fmla="*/ 2511618 h 3102798"/>
              <a:gd name="connsiteX5" fmla="*/ 0 w 2914591"/>
              <a:gd name="connsiteY5" fmla="*/ 542245 h 310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591" h="3102798">
                <a:moveTo>
                  <a:pt x="542208" y="0"/>
                </a:moveTo>
                <a:lnTo>
                  <a:pt x="2914591" y="0"/>
                </a:lnTo>
                <a:lnTo>
                  <a:pt x="2914591" y="2748585"/>
                </a:lnTo>
                <a:lnTo>
                  <a:pt x="2560378" y="3102798"/>
                </a:lnTo>
                <a:lnTo>
                  <a:pt x="1969373" y="2511618"/>
                </a:lnTo>
                <a:lnTo>
                  <a:pt x="0" y="542245"/>
                </a:lnTo>
                <a:close/>
              </a:path>
            </a:pathLst>
          </a:custGeom>
          <a:solidFill>
            <a:srgbClr val="50638A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0174095" y="6747"/>
            <a:ext cx="2017905" cy="2206114"/>
          </a:xfrm>
          <a:custGeom>
            <a:avLst/>
            <a:gdLst>
              <a:gd name="connsiteX0" fmla="*/ 542246 w 2017905"/>
              <a:gd name="connsiteY0" fmla="*/ 0 h 2206114"/>
              <a:gd name="connsiteX1" fmla="*/ 659638 w 2017905"/>
              <a:gd name="connsiteY1" fmla="*/ 0 h 2206114"/>
              <a:gd name="connsiteX2" fmla="*/ 117393 w 2017905"/>
              <a:gd name="connsiteY2" fmla="*/ 542245 h 2206114"/>
              <a:gd name="connsiteX3" fmla="*/ 1663692 w 2017905"/>
              <a:gd name="connsiteY3" fmla="*/ 2088721 h 2206114"/>
              <a:gd name="connsiteX4" fmla="*/ 2017905 w 2017905"/>
              <a:gd name="connsiteY4" fmla="*/ 1734508 h 2206114"/>
              <a:gd name="connsiteX5" fmla="*/ 2017905 w 2017905"/>
              <a:gd name="connsiteY5" fmla="*/ 1851901 h 2206114"/>
              <a:gd name="connsiteX6" fmla="*/ 1663692 w 2017905"/>
              <a:gd name="connsiteY6" fmla="*/ 2206114 h 2206114"/>
              <a:gd name="connsiteX7" fmla="*/ 0 w 2017905"/>
              <a:gd name="connsiteY7" fmla="*/ 542245 h 220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7905" h="2206114">
                <a:moveTo>
                  <a:pt x="542246" y="0"/>
                </a:moveTo>
                <a:lnTo>
                  <a:pt x="659638" y="0"/>
                </a:lnTo>
                <a:lnTo>
                  <a:pt x="117393" y="542245"/>
                </a:lnTo>
                <a:lnTo>
                  <a:pt x="1663692" y="2088721"/>
                </a:lnTo>
                <a:lnTo>
                  <a:pt x="2017905" y="1734508"/>
                </a:lnTo>
                <a:lnTo>
                  <a:pt x="2017905" y="1851901"/>
                </a:lnTo>
                <a:lnTo>
                  <a:pt x="1663692" y="2206114"/>
                </a:lnTo>
                <a:lnTo>
                  <a:pt x="0" y="54224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10619628" y="1208331"/>
            <a:ext cx="1572372" cy="3144744"/>
          </a:xfrm>
          <a:custGeom>
            <a:avLst/>
            <a:gdLst>
              <a:gd name="connsiteX0" fmla="*/ 1572372 w 1572372"/>
              <a:gd name="connsiteY0" fmla="*/ 0 h 3144744"/>
              <a:gd name="connsiteX1" fmla="*/ 1572372 w 1572372"/>
              <a:gd name="connsiteY1" fmla="*/ 117216 h 3144744"/>
              <a:gd name="connsiteX2" fmla="*/ 117218 w 1572372"/>
              <a:gd name="connsiteY2" fmla="*/ 1572370 h 3144744"/>
              <a:gd name="connsiteX3" fmla="*/ 1572372 w 1572372"/>
              <a:gd name="connsiteY3" fmla="*/ 3027360 h 3144744"/>
              <a:gd name="connsiteX4" fmla="*/ 1572372 w 1572372"/>
              <a:gd name="connsiteY4" fmla="*/ 3144744 h 3144744"/>
              <a:gd name="connsiteX5" fmla="*/ 0 w 1572372"/>
              <a:gd name="connsiteY5" fmla="*/ 1572370 h 314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2372" h="3144744">
                <a:moveTo>
                  <a:pt x="1572372" y="0"/>
                </a:moveTo>
                <a:lnTo>
                  <a:pt x="1572372" y="117216"/>
                </a:lnTo>
                <a:lnTo>
                  <a:pt x="117218" y="1572370"/>
                </a:lnTo>
                <a:lnTo>
                  <a:pt x="1572372" y="3027360"/>
                </a:lnTo>
                <a:lnTo>
                  <a:pt x="1572372" y="3144744"/>
                </a:lnTo>
                <a:lnTo>
                  <a:pt x="0" y="1572370"/>
                </a:lnTo>
                <a:close/>
              </a:path>
            </a:pathLst>
          </a:custGeom>
          <a:solidFill>
            <a:srgbClr val="D9AFA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pattFill prst="ltUpDiag">
          <a:fgClr>
            <a:srgbClr val="FCFA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>
            <a:off x="493485" y="455402"/>
            <a:ext cx="9855199" cy="3971457"/>
          </a:xfrm>
          <a:custGeom>
            <a:avLst/>
            <a:gdLst>
              <a:gd name="connsiteX0" fmla="*/ 3948112 w 3948112"/>
              <a:gd name="connsiteY0" fmla="*/ 0 h 882586"/>
              <a:gd name="connsiteX1" fmla="*/ 0 w 3948112"/>
              <a:gd name="connsiteY1" fmla="*/ 0 h 882586"/>
              <a:gd name="connsiteX2" fmla="*/ 0 w 3948112"/>
              <a:gd name="connsiteY2" fmla="*/ 882587 h 88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8112" h="882586">
                <a:moveTo>
                  <a:pt x="3948112" y="0"/>
                </a:moveTo>
                <a:lnTo>
                  <a:pt x="0" y="0"/>
                </a:lnTo>
                <a:lnTo>
                  <a:pt x="0" y="882587"/>
                </a:lnTo>
              </a:path>
            </a:pathLst>
          </a:custGeom>
          <a:noFill/>
          <a:ln w="38100" cap="flat">
            <a:solidFill>
              <a:srgbClr val="50638A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2554515" y="2569028"/>
            <a:ext cx="9300782" cy="3830624"/>
          </a:xfrm>
          <a:custGeom>
            <a:avLst/>
            <a:gdLst>
              <a:gd name="connsiteX0" fmla="*/ 0 w 4031741"/>
              <a:gd name="connsiteY0" fmla="*/ 882586 h 882586"/>
              <a:gd name="connsiteX1" fmla="*/ 4031742 w 4031741"/>
              <a:gd name="connsiteY1" fmla="*/ 882586 h 882586"/>
              <a:gd name="connsiteX2" fmla="*/ 4031742 w 4031741"/>
              <a:gd name="connsiteY2" fmla="*/ 0 h 88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741" h="882586">
                <a:moveTo>
                  <a:pt x="0" y="882586"/>
                </a:moveTo>
                <a:lnTo>
                  <a:pt x="4031742" y="882586"/>
                </a:lnTo>
                <a:lnTo>
                  <a:pt x="4031742" y="0"/>
                </a:lnTo>
              </a:path>
            </a:pathLst>
          </a:custGeom>
          <a:noFill/>
          <a:ln w="38100" cap="flat">
            <a:solidFill>
              <a:srgbClr val="50638A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2412" y="3139739"/>
            <a:ext cx="2639188" cy="3715314"/>
            <a:chOff x="2412" y="2652841"/>
            <a:chExt cx="2985058" cy="4202212"/>
          </a:xfrm>
        </p:grpSpPr>
        <p:sp>
          <p:nvSpPr>
            <p:cNvPr id="9" name="任意多边形: 形状 8"/>
            <p:cNvSpPr/>
            <p:nvPr userDrawn="1"/>
          </p:nvSpPr>
          <p:spPr>
            <a:xfrm>
              <a:off x="2412" y="3915333"/>
              <a:ext cx="2985058" cy="2939720"/>
            </a:xfrm>
            <a:custGeom>
              <a:avLst/>
              <a:gdLst>
                <a:gd name="connsiteX0" fmla="*/ 563150 w 2985058"/>
                <a:gd name="connsiteY0" fmla="*/ 0 h 2939720"/>
                <a:gd name="connsiteX1" fmla="*/ 1122192 w 2985058"/>
                <a:gd name="connsiteY1" fmla="*/ 559373 h 2939720"/>
                <a:gd name="connsiteX2" fmla="*/ 2985058 w 2985058"/>
                <a:gd name="connsiteY2" fmla="*/ 2422073 h 2939720"/>
                <a:gd name="connsiteX3" fmla="*/ 2467447 w 2985058"/>
                <a:gd name="connsiteY3" fmla="*/ 2939720 h 2939720"/>
                <a:gd name="connsiteX4" fmla="*/ 0 w 2985058"/>
                <a:gd name="connsiteY4" fmla="*/ 2939720 h 2939720"/>
                <a:gd name="connsiteX5" fmla="*/ 0 w 2985058"/>
                <a:gd name="connsiteY5" fmla="*/ 563151 h 293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5058" h="2939720">
                  <a:moveTo>
                    <a:pt x="563150" y="0"/>
                  </a:moveTo>
                  <a:lnTo>
                    <a:pt x="1122192" y="559373"/>
                  </a:lnTo>
                  <a:lnTo>
                    <a:pt x="2985058" y="2422073"/>
                  </a:lnTo>
                  <a:lnTo>
                    <a:pt x="2467447" y="2939720"/>
                  </a:lnTo>
                  <a:lnTo>
                    <a:pt x="0" y="2939720"/>
                  </a:lnTo>
                  <a:lnTo>
                    <a:pt x="0" y="563151"/>
                  </a:lnTo>
                  <a:close/>
                </a:path>
              </a:pathLst>
            </a:custGeom>
            <a:solidFill>
              <a:srgbClr val="50638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 userDrawn="1"/>
          </p:nvSpPr>
          <p:spPr>
            <a:xfrm>
              <a:off x="2412" y="4763690"/>
              <a:ext cx="2136868" cy="2091363"/>
            </a:xfrm>
            <a:custGeom>
              <a:avLst/>
              <a:gdLst>
                <a:gd name="connsiteX0" fmla="*/ 562984 w 2136868"/>
                <a:gd name="connsiteY0" fmla="*/ 0 h 2091363"/>
                <a:gd name="connsiteX1" fmla="*/ 2136868 w 2136868"/>
                <a:gd name="connsiteY1" fmla="*/ 1573717 h 2091363"/>
                <a:gd name="connsiteX2" fmla="*/ 1619222 w 2136868"/>
                <a:gd name="connsiteY2" fmla="*/ 2091363 h 2091363"/>
                <a:gd name="connsiteX3" fmla="*/ 1508177 w 2136868"/>
                <a:gd name="connsiteY3" fmla="*/ 2091363 h 2091363"/>
                <a:gd name="connsiteX4" fmla="*/ 2025823 w 2136868"/>
                <a:gd name="connsiteY4" fmla="*/ 1573717 h 2091363"/>
                <a:gd name="connsiteX5" fmla="*/ 562984 w 2136868"/>
                <a:gd name="connsiteY5" fmla="*/ 110879 h 2091363"/>
                <a:gd name="connsiteX6" fmla="*/ 0 w 2136868"/>
                <a:gd name="connsiteY6" fmla="*/ 673927 h 2091363"/>
                <a:gd name="connsiteX7" fmla="*/ 0 w 2136868"/>
                <a:gd name="connsiteY7" fmla="*/ 562985 h 209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6868" h="2091363">
                  <a:moveTo>
                    <a:pt x="562984" y="0"/>
                  </a:moveTo>
                  <a:lnTo>
                    <a:pt x="2136868" y="1573717"/>
                  </a:lnTo>
                  <a:lnTo>
                    <a:pt x="1619222" y="2091363"/>
                  </a:lnTo>
                  <a:lnTo>
                    <a:pt x="1508177" y="2091363"/>
                  </a:lnTo>
                  <a:lnTo>
                    <a:pt x="2025823" y="1573717"/>
                  </a:lnTo>
                  <a:lnTo>
                    <a:pt x="562984" y="110879"/>
                  </a:lnTo>
                  <a:lnTo>
                    <a:pt x="0" y="673927"/>
                  </a:lnTo>
                  <a:lnTo>
                    <a:pt x="0" y="56298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 userDrawn="1"/>
          </p:nvSpPr>
          <p:spPr>
            <a:xfrm>
              <a:off x="2412" y="2652841"/>
              <a:ext cx="1715430" cy="3147435"/>
            </a:xfrm>
            <a:custGeom>
              <a:avLst/>
              <a:gdLst>
                <a:gd name="connsiteX0" fmla="*/ 141711 w 1715430"/>
                <a:gd name="connsiteY0" fmla="*/ 0 h 3147435"/>
                <a:gd name="connsiteX1" fmla="*/ 1715430 w 1715430"/>
                <a:gd name="connsiteY1" fmla="*/ 1573717 h 3147435"/>
                <a:gd name="connsiteX2" fmla="*/ 169431 w 1715430"/>
                <a:gd name="connsiteY2" fmla="*/ 3119715 h 3147435"/>
                <a:gd name="connsiteX3" fmla="*/ 141711 w 1715430"/>
                <a:gd name="connsiteY3" fmla="*/ 3147435 h 3147435"/>
                <a:gd name="connsiteX4" fmla="*/ 0 w 1715430"/>
                <a:gd name="connsiteY4" fmla="*/ 3005724 h 3147435"/>
                <a:gd name="connsiteX5" fmla="*/ 0 w 1715430"/>
                <a:gd name="connsiteY5" fmla="*/ 2894697 h 3147435"/>
                <a:gd name="connsiteX6" fmla="*/ 141712 w 1715430"/>
                <a:gd name="connsiteY6" fmla="*/ 3036393 h 3147435"/>
                <a:gd name="connsiteX7" fmla="*/ 113993 w 1715430"/>
                <a:gd name="connsiteY7" fmla="*/ 3064109 h 3147435"/>
                <a:gd name="connsiteX8" fmla="*/ 141711 w 1715430"/>
                <a:gd name="connsiteY8" fmla="*/ 3091829 h 3147435"/>
                <a:gd name="connsiteX9" fmla="*/ 169431 w 1715430"/>
                <a:gd name="connsiteY9" fmla="*/ 3064109 h 3147435"/>
                <a:gd name="connsiteX10" fmla="*/ 141712 w 1715430"/>
                <a:gd name="connsiteY10" fmla="*/ 3036393 h 3147435"/>
                <a:gd name="connsiteX11" fmla="*/ 1604551 w 1715430"/>
                <a:gd name="connsiteY11" fmla="*/ 1573717 h 3147435"/>
                <a:gd name="connsiteX12" fmla="*/ 141711 w 1715430"/>
                <a:gd name="connsiteY12" fmla="*/ 110879 h 3147435"/>
                <a:gd name="connsiteX13" fmla="*/ 0 w 1715430"/>
                <a:gd name="connsiteY13" fmla="*/ 252590 h 3147435"/>
                <a:gd name="connsiteX14" fmla="*/ 0 w 1715430"/>
                <a:gd name="connsiteY14" fmla="*/ 141711 h 314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5430" h="3147435">
                  <a:moveTo>
                    <a:pt x="141711" y="0"/>
                  </a:moveTo>
                  <a:lnTo>
                    <a:pt x="1715430" y="1573717"/>
                  </a:lnTo>
                  <a:lnTo>
                    <a:pt x="169431" y="3119715"/>
                  </a:lnTo>
                  <a:lnTo>
                    <a:pt x="141711" y="3147435"/>
                  </a:lnTo>
                  <a:lnTo>
                    <a:pt x="0" y="3005724"/>
                  </a:lnTo>
                  <a:lnTo>
                    <a:pt x="0" y="2894697"/>
                  </a:lnTo>
                  <a:lnTo>
                    <a:pt x="141712" y="3036393"/>
                  </a:lnTo>
                  <a:lnTo>
                    <a:pt x="113993" y="3064109"/>
                  </a:lnTo>
                  <a:lnTo>
                    <a:pt x="141711" y="3091829"/>
                  </a:lnTo>
                  <a:lnTo>
                    <a:pt x="169431" y="3064109"/>
                  </a:lnTo>
                  <a:lnTo>
                    <a:pt x="141712" y="3036393"/>
                  </a:lnTo>
                  <a:lnTo>
                    <a:pt x="1604551" y="1573717"/>
                  </a:lnTo>
                  <a:lnTo>
                    <a:pt x="141711" y="110879"/>
                  </a:lnTo>
                  <a:lnTo>
                    <a:pt x="0" y="252590"/>
                  </a:lnTo>
                  <a:lnTo>
                    <a:pt x="0" y="141711"/>
                  </a:lnTo>
                  <a:close/>
                </a:path>
              </a:pathLst>
            </a:custGeom>
            <a:solidFill>
              <a:srgbClr val="D9AFA6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9710057" y="0"/>
            <a:ext cx="2481943" cy="3706895"/>
            <a:chOff x="9277409" y="0"/>
            <a:chExt cx="2914591" cy="4353075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9277409" y="0"/>
              <a:ext cx="2914591" cy="3102798"/>
            </a:xfrm>
            <a:custGeom>
              <a:avLst/>
              <a:gdLst>
                <a:gd name="connsiteX0" fmla="*/ 542208 w 2914591"/>
                <a:gd name="connsiteY0" fmla="*/ 0 h 3102798"/>
                <a:gd name="connsiteX1" fmla="*/ 2914591 w 2914591"/>
                <a:gd name="connsiteY1" fmla="*/ 0 h 3102798"/>
                <a:gd name="connsiteX2" fmla="*/ 2914591 w 2914591"/>
                <a:gd name="connsiteY2" fmla="*/ 2748585 h 3102798"/>
                <a:gd name="connsiteX3" fmla="*/ 2560378 w 2914591"/>
                <a:gd name="connsiteY3" fmla="*/ 3102798 h 3102798"/>
                <a:gd name="connsiteX4" fmla="*/ 1969373 w 2914591"/>
                <a:gd name="connsiteY4" fmla="*/ 2511618 h 3102798"/>
                <a:gd name="connsiteX5" fmla="*/ 0 w 2914591"/>
                <a:gd name="connsiteY5" fmla="*/ 542245 h 310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4591" h="3102798">
                  <a:moveTo>
                    <a:pt x="542208" y="0"/>
                  </a:moveTo>
                  <a:lnTo>
                    <a:pt x="2914591" y="0"/>
                  </a:lnTo>
                  <a:lnTo>
                    <a:pt x="2914591" y="2748585"/>
                  </a:lnTo>
                  <a:lnTo>
                    <a:pt x="2560378" y="3102798"/>
                  </a:lnTo>
                  <a:lnTo>
                    <a:pt x="1969373" y="2511618"/>
                  </a:lnTo>
                  <a:lnTo>
                    <a:pt x="0" y="542245"/>
                  </a:lnTo>
                  <a:close/>
                </a:path>
              </a:pathLst>
            </a:custGeom>
            <a:solidFill>
              <a:srgbClr val="50638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0174095" y="6747"/>
              <a:ext cx="2017905" cy="2206114"/>
            </a:xfrm>
            <a:custGeom>
              <a:avLst/>
              <a:gdLst>
                <a:gd name="connsiteX0" fmla="*/ 542246 w 2017905"/>
                <a:gd name="connsiteY0" fmla="*/ 0 h 2206114"/>
                <a:gd name="connsiteX1" fmla="*/ 659638 w 2017905"/>
                <a:gd name="connsiteY1" fmla="*/ 0 h 2206114"/>
                <a:gd name="connsiteX2" fmla="*/ 117393 w 2017905"/>
                <a:gd name="connsiteY2" fmla="*/ 542245 h 2206114"/>
                <a:gd name="connsiteX3" fmla="*/ 1663692 w 2017905"/>
                <a:gd name="connsiteY3" fmla="*/ 2088721 h 2206114"/>
                <a:gd name="connsiteX4" fmla="*/ 2017905 w 2017905"/>
                <a:gd name="connsiteY4" fmla="*/ 1734508 h 2206114"/>
                <a:gd name="connsiteX5" fmla="*/ 2017905 w 2017905"/>
                <a:gd name="connsiteY5" fmla="*/ 1851901 h 2206114"/>
                <a:gd name="connsiteX6" fmla="*/ 1663692 w 2017905"/>
                <a:gd name="connsiteY6" fmla="*/ 2206114 h 2206114"/>
                <a:gd name="connsiteX7" fmla="*/ 0 w 2017905"/>
                <a:gd name="connsiteY7" fmla="*/ 542245 h 220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7905" h="2206114">
                  <a:moveTo>
                    <a:pt x="542246" y="0"/>
                  </a:moveTo>
                  <a:lnTo>
                    <a:pt x="659638" y="0"/>
                  </a:lnTo>
                  <a:lnTo>
                    <a:pt x="117393" y="542245"/>
                  </a:lnTo>
                  <a:lnTo>
                    <a:pt x="1663692" y="2088721"/>
                  </a:lnTo>
                  <a:lnTo>
                    <a:pt x="2017905" y="1734508"/>
                  </a:lnTo>
                  <a:lnTo>
                    <a:pt x="2017905" y="1851901"/>
                  </a:lnTo>
                  <a:lnTo>
                    <a:pt x="1663692" y="2206114"/>
                  </a:lnTo>
                  <a:lnTo>
                    <a:pt x="0" y="5422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 userDrawn="1"/>
          </p:nvSpPr>
          <p:spPr>
            <a:xfrm>
              <a:off x="10619628" y="1208331"/>
              <a:ext cx="1572372" cy="3144744"/>
            </a:xfrm>
            <a:custGeom>
              <a:avLst/>
              <a:gdLst>
                <a:gd name="connsiteX0" fmla="*/ 1572372 w 1572372"/>
                <a:gd name="connsiteY0" fmla="*/ 0 h 3144744"/>
                <a:gd name="connsiteX1" fmla="*/ 1572372 w 1572372"/>
                <a:gd name="connsiteY1" fmla="*/ 117216 h 3144744"/>
                <a:gd name="connsiteX2" fmla="*/ 117218 w 1572372"/>
                <a:gd name="connsiteY2" fmla="*/ 1572370 h 3144744"/>
                <a:gd name="connsiteX3" fmla="*/ 1572372 w 1572372"/>
                <a:gd name="connsiteY3" fmla="*/ 3027360 h 3144744"/>
                <a:gd name="connsiteX4" fmla="*/ 1572372 w 1572372"/>
                <a:gd name="connsiteY4" fmla="*/ 3144744 h 3144744"/>
                <a:gd name="connsiteX5" fmla="*/ 0 w 1572372"/>
                <a:gd name="connsiteY5" fmla="*/ 1572370 h 314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2372" h="3144744">
                  <a:moveTo>
                    <a:pt x="1572372" y="0"/>
                  </a:moveTo>
                  <a:lnTo>
                    <a:pt x="1572372" y="117216"/>
                  </a:lnTo>
                  <a:lnTo>
                    <a:pt x="117218" y="1572370"/>
                  </a:lnTo>
                  <a:lnTo>
                    <a:pt x="1572372" y="3027360"/>
                  </a:lnTo>
                  <a:lnTo>
                    <a:pt x="1572372" y="3144744"/>
                  </a:lnTo>
                  <a:lnTo>
                    <a:pt x="0" y="1572370"/>
                  </a:lnTo>
                  <a:close/>
                </a:path>
              </a:pathLst>
            </a:custGeom>
            <a:solidFill>
              <a:srgbClr val="D9AFA6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pattFill prst="ltUpDiag">
          <a:fgClr>
            <a:srgbClr val="FCFA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等腰三角形 14"/>
          <p:cNvSpPr/>
          <p:nvPr userDrawn="1"/>
        </p:nvSpPr>
        <p:spPr>
          <a:xfrm rot="5400000">
            <a:off x="-34132" y="455670"/>
            <a:ext cx="550864" cy="492125"/>
          </a:xfrm>
          <a:prstGeom prst="triangle">
            <a:avLst/>
          </a:prstGeom>
          <a:solidFill>
            <a:srgbClr val="D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9AFA6"/>
              </a:solidFill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1264324" y="494546"/>
            <a:ext cx="357242" cy="357242"/>
          </a:xfrm>
          <a:prstGeom prst="ellipse">
            <a:avLst/>
          </a:prstGeom>
          <a:solidFill>
            <a:srgbClr val="D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9AFA6"/>
              </a:solidFill>
            </a:endParaRPr>
          </a:p>
        </p:txBody>
      </p:sp>
      <p:sp>
        <p:nvSpPr>
          <p:cNvPr id="17" name="Shape 13"/>
          <p:cNvSpPr txBox="1"/>
          <p:nvPr userDrawn="1"/>
        </p:nvSpPr>
        <p:spPr>
          <a:xfrm>
            <a:off x="11177835" y="533619"/>
            <a:ext cx="503762" cy="276981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spc="0" baseline="0">
                <a:solidFill>
                  <a:schemeClr val="bg1"/>
                </a:solidFill>
                <a:latin typeface="+mj-lt"/>
                <a:ea typeface="Lato"/>
                <a:cs typeface="Lato"/>
                <a:sym typeface="Lato"/>
              </a:rPr>
              <a:t>‹#›</a:t>
            </a:fld>
            <a:endParaRPr lang="en-US" sz="1400" b="0" i="0" u="none" strike="noStrike" cap="none" spc="0" baseline="0" dirty="0">
              <a:solidFill>
                <a:schemeClr val="bg1"/>
              </a:solidFill>
              <a:latin typeface="+mj-lt"/>
              <a:ea typeface="Lato"/>
              <a:cs typeface="Lato"/>
              <a:sym typeface="Lato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76353" y="995804"/>
            <a:ext cx="11045213" cy="0"/>
          </a:xfrm>
          <a:prstGeom prst="line">
            <a:avLst/>
          </a:prstGeom>
          <a:ln w="6350">
            <a:solidFill>
              <a:srgbClr val="5063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A7CA6E-F1B5-CBC1-E553-384B2896D4C9}"/>
              </a:ext>
            </a:extLst>
          </p:cNvPr>
          <p:cNvGrpSpPr/>
          <p:nvPr/>
        </p:nvGrpSpPr>
        <p:grpSpPr>
          <a:xfrm>
            <a:off x="924128" y="1932427"/>
            <a:ext cx="10009761" cy="3041554"/>
            <a:chOff x="1983105" y="2204570"/>
            <a:chExt cx="8225790" cy="304155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943DE45-0263-1C1F-4475-1A934D5BA110}"/>
                </a:ext>
              </a:extLst>
            </p:cNvPr>
            <p:cNvSpPr/>
            <p:nvPr/>
          </p:nvSpPr>
          <p:spPr>
            <a:xfrm>
              <a:off x="1983105" y="2204570"/>
              <a:ext cx="8225790" cy="23083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200" b="1" spc="1200" dirty="0">
                  <a:solidFill>
                    <a:srgbClr val="50638A"/>
                  </a:solidFill>
                  <a:cs typeface="+mn-ea"/>
                  <a:sym typeface="+mn-lt"/>
                </a:rPr>
                <a:t>2024</a:t>
              </a:r>
              <a:r>
                <a:rPr lang="zh-CN" altLang="en-US" sz="7200" b="1" spc="1200" dirty="0">
                  <a:solidFill>
                    <a:srgbClr val="50638A"/>
                  </a:solidFill>
                  <a:cs typeface="+mn-ea"/>
                  <a:sym typeface="+mn-lt"/>
                </a:rPr>
                <a:t>年度绩效考核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BFCB9668-1552-AE02-4C20-641B1D316B98}"/>
                </a:ext>
              </a:extLst>
            </p:cNvPr>
            <p:cNvCxnSpPr/>
            <p:nvPr/>
          </p:nvCxnSpPr>
          <p:spPr>
            <a:xfrm>
              <a:off x="2838162" y="3813934"/>
              <a:ext cx="6515676" cy="0"/>
            </a:xfrm>
            <a:prstGeom prst="line">
              <a:avLst/>
            </a:prstGeom>
            <a:ln w="12700">
              <a:solidFill>
                <a:srgbClr val="5063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CE310AA-435F-04D4-E843-C9528BBF6DB1}"/>
                </a:ext>
              </a:extLst>
            </p:cNvPr>
            <p:cNvSpPr/>
            <p:nvPr/>
          </p:nvSpPr>
          <p:spPr>
            <a:xfrm>
              <a:off x="4180172" y="4599793"/>
              <a:ext cx="38316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报告人</a:t>
              </a:r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: </a:t>
              </a:r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刘峰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BD50C72-F23B-A1AB-50EA-9050F6F7E07D}"/>
              </a:ext>
            </a:extLst>
          </p:cNvPr>
          <p:cNvSpPr txBox="1"/>
          <p:nvPr/>
        </p:nvSpPr>
        <p:spPr>
          <a:xfrm>
            <a:off x="4737370" y="3897313"/>
            <a:ext cx="3365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报告人：刘峰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探二组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2024.11.19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7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5"/>
    </mc:Choice>
    <mc:Fallback>
      <p:transition spd="slow" advTm="16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1199E-FC0B-7242-BDA2-49842132B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7F0C5D12-0381-A414-DCCA-B25FB754FFFD}"/>
              </a:ext>
            </a:extLst>
          </p:cNvPr>
          <p:cNvSpPr txBox="1"/>
          <p:nvPr/>
        </p:nvSpPr>
        <p:spPr>
          <a:xfrm>
            <a:off x="507716" y="477100"/>
            <a:ext cx="421782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0638A"/>
                </a:solidFill>
                <a:effectLst/>
                <a:uLnTx/>
                <a:uFillTx/>
                <a:latin typeface="Segoe UI"/>
                <a:ea typeface="微软雅黑"/>
                <a:cs typeface="+mn-ea"/>
                <a:sym typeface="+mn-lt"/>
              </a:rPr>
              <a:t>任务完成情况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微软雅黑"/>
                <a:cs typeface="+mn-cs"/>
                <a:sym typeface="+mn-ea"/>
              </a:rPr>
              <a:t>实验操作标准流程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微软雅黑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10EC290-0E5F-427E-179C-14397A67916F}"/>
              </a:ext>
            </a:extLst>
          </p:cNvPr>
          <p:cNvGrpSpPr/>
          <p:nvPr/>
        </p:nvGrpSpPr>
        <p:grpSpPr>
          <a:xfrm>
            <a:off x="573562" y="1346197"/>
            <a:ext cx="10788344" cy="716067"/>
            <a:chOff x="761542" y="921895"/>
            <a:chExt cx="12189767" cy="91159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CABB2018-9380-4FE8-0E36-DA3798B677BF}"/>
                </a:ext>
              </a:extLst>
            </p:cNvPr>
            <p:cNvSpPr/>
            <p:nvPr/>
          </p:nvSpPr>
          <p:spPr>
            <a:xfrm>
              <a:off x="761542" y="921895"/>
              <a:ext cx="12189767" cy="91159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"/>
                <a:cs typeface="+mn-cs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EA2E0E1-D8D3-A62D-A630-18209249DD8D}"/>
                </a:ext>
              </a:extLst>
            </p:cNvPr>
            <p:cNvSpPr txBox="1"/>
            <p:nvPr/>
          </p:nvSpPr>
          <p:spPr>
            <a:xfrm>
              <a:off x="761544" y="1029212"/>
              <a:ext cx="4961337" cy="56258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CN" altLang="en-US" sz="2000" b="0" i="0" u="none" strike="noStrike" kern="1200" cap="none" spc="10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协助总结制定实验操作标准流程</a:t>
              </a:r>
              <a:endParaRPr kumimoji="0" lang="en-US" altLang="zh-CN" sz="2000" b="0" i="0" u="none" strike="noStrike" kern="12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5105CBF-DBA0-41C3-CE80-28EC5139DC55}"/>
              </a:ext>
            </a:extLst>
          </p:cNvPr>
          <p:cNvGrpSpPr/>
          <p:nvPr/>
        </p:nvGrpSpPr>
        <p:grpSpPr>
          <a:xfrm>
            <a:off x="573562" y="2232662"/>
            <a:ext cx="10788344" cy="4418145"/>
            <a:chOff x="573562" y="2125657"/>
            <a:chExt cx="10788344" cy="441814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63FBD28-5601-4987-97E6-BEA0AB371A5B}"/>
                </a:ext>
              </a:extLst>
            </p:cNvPr>
            <p:cNvGrpSpPr/>
            <p:nvPr/>
          </p:nvGrpSpPr>
          <p:grpSpPr>
            <a:xfrm>
              <a:off x="573562" y="2125657"/>
              <a:ext cx="10788344" cy="2170255"/>
              <a:chOff x="573561" y="2288339"/>
              <a:chExt cx="10788344" cy="2170255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B9CA6084-8FB3-E559-5EA4-767D9B7272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3561" y="2288339"/>
                <a:ext cx="4628488" cy="2170255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637F2211-6B39-AC89-339B-6F6E4514C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9758" y="2288339"/>
                <a:ext cx="4752147" cy="2168622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41993F2-7AB7-4800-A7F6-93369E055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590" t="38660" r="21099" b="15430"/>
            <a:stretch/>
          </p:blipFill>
          <p:spPr>
            <a:xfrm>
              <a:off x="6609758" y="4439240"/>
              <a:ext cx="4752147" cy="210456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4896F88-0CAD-54FE-6BAB-A76BFC582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0346" t="41702" r="21011" b="8009"/>
            <a:stretch/>
          </p:blipFill>
          <p:spPr>
            <a:xfrm>
              <a:off x="573562" y="4311205"/>
              <a:ext cx="4628488" cy="2232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8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1"/>
    </mc:Choice>
    <mc:Fallback xmlns="">
      <p:transition spd="slow" advTm="92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07716" y="477100"/>
            <a:ext cx="14157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400" b="1" dirty="0">
                <a:solidFill>
                  <a:srgbClr val="50638A"/>
                </a:solidFill>
                <a:cs typeface="+mn-ea"/>
                <a:sym typeface="+mn-lt"/>
              </a:rPr>
              <a:t>公共服务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5A040F2-8643-1F40-5306-6862324C6ACA}"/>
              </a:ext>
            </a:extLst>
          </p:cNvPr>
          <p:cNvGrpSpPr/>
          <p:nvPr/>
        </p:nvGrpSpPr>
        <p:grpSpPr>
          <a:xfrm>
            <a:off x="2422142" y="5013525"/>
            <a:ext cx="7192071" cy="646331"/>
            <a:chOff x="761542" y="921895"/>
            <a:chExt cx="12189767" cy="64633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C599DFA-F02C-9DC2-57DC-0632FF72DE0C}"/>
                </a:ext>
              </a:extLst>
            </p:cNvPr>
            <p:cNvSpPr/>
            <p:nvPr/>
          </p:nvSpPr>
          <p:spPr>
            <a:xfrm>
              <a:off x="761542" y="921895"/>
              <a:ext cx="12189767" cy="64633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8BF563A-A49E-03C7-84B1-841FCA301CAF}"/>
                </a:ext>
              </a:extLst>
            </p:cNvPr>
            <p:cNvSpPr txBox="1"/>
            <p:nvPr/>
          </p:nvSpPr>
          <p:spPr>
            <a:xfrm>
              <a:off x="761544" y="1029212"/>
              <a:ext cx="634453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整理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号厅中液闪废液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(600L)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76231B-FF50-817E-FC95-2B915F1B3852}"/>
              </a:ext>
            </a:extLst>
          </p:cNvPr>
          <p:cNvGrpSpPr/>
          <p:nvPr/>
        </p:nvGrpSpPr>
        <p:grpSpPr>
          <a:xfrm>
            <a:off x="604867" y="1844475"/>
            <a:ext cx="10739209" cy="2263590"/>
            <a:chOff x="604867" y="1844475"/>
            <a:chExt cx="10739209" cy="226359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8C44F1E-720E-70A2-1B5C-1A5BC57455FD}"/>
                </a:ext>
              </a:extLst>
            </p:cNvPr>
            <p:cNvGrpSpPr/>
            <p:nvPr/>
          </p:nvGrpSpPr>
          <p:grpSpPr>
            <a:xfrm>
              <a:off x="604867" y="1844475"/>
              <a:ext cx="7717865" cy="2257461"/>
              <a:chOff x="604867" y="1844475"/>
              <a:chExt cx="7717865" cy="2257461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6DABADF2-9238-47E9-75C8-2E39883E9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9437" y="1844475"/>
                <a:ext cx="2970791" cy="2228093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10739ACF-1167-12CC-C850-5E2F8D3FE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867" y="1844475"/>
                <a:ext cx="1674019" cy="2232025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0067D2B4-3889-AF9A-F34D-FEF47C240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0779" y="1873842"/>
                <a:ext cx="2971953" cy="2228094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520B882-C5E6-C461-705E-FD09503D8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122" y="1879100"/>
              <a:ext cx="2971954" cy="2228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26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4"/>
    </mc:Choice>
    <mc:Fallback xmlns="">
      <p:transition spd="slow" advTm="1506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5721446-1026-9B14-1CE7-6084AE21F36A}"/>
              </a:ext>
            </a:extLst>
          </p:cNvPr>
          <p:cNvGrpSpPr/>
          <p:nvPr/>
        </p:nvGrpSpPr>
        <p:grpSpPr>
          <a:xfrm>
            <a:off x="4618678" y="1786569"/>
            <a:ext cx="2954656" cy="3284862"/>
            <a:chOff x="4468091" y="2027673"/>
            <a:chExt cx="2954656" cy="3284862"/>
          </a:xfrm>
        </p:grpSpPr>
        <p:sp>
          <p:nvSpPr>
            <p:cNvPr id="3" name="文本框 38">
              <a:extLst>
                <a:ext uri="{FF2B5EF4-FFF2-40B4-BE49-F238E27FC236}">
                  <a16:creationId xmlns:a16="http://schemas.microsoft.com/office/drawing/2014/main" id="{926AEC91-E304-97B5-8D44-64F862E27E1D}"/>
                </a:ext>
              </a:extLst>
            </p:cNvPr>
            <p:cNvSpPr txBox="1"/>
            <p:nvPr/>
          </p:nvSpPr>
          <p:spPr>
            <a:xfrm>
              <a:off x="4468091" y="3866515"/>
              <a:ext cx="29546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5400" b="1" dirty="0">
                  <a:solidFill>
                    <a:srgbClr val="50638A"/>
                  </a:solidFill>
                  <a:cs typeface="+mn-ea"/>
                  <a:sym typeface="+mn-lt"/>
                </a:rPr>
                <a:t>存在问题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E0CD917-E098-B1F7-C0AF-92E0BCF27A01}"/>
                </a:ext>
              </a:extLst>
            </p:cNvPr>
            <p:cNvGrpSpPr/>
            <p:nvPr/>
          </p:nvGrpSpPr>
          <p:grpSpPr>
            <a:xfrm>
              <a:off x="5401141" y="2027673"/>
              <a:ext cx="1088544" cy="1088544"/>
              <a:chOff x="3208368" y="3130759"/>
              <a:chExt cx="1088544" cy="1088544"/>
            </a:xfrm>
            <a:solidFill>
              <a:srgbClr val="D9AFA6"/>
            </a:solidFill>
          </p:grpSpPr>
          <p:sp>
            <p:nvSpPr>
              <p:cNvPr id="6" name="图形 12">
                <a:extLst>
                  <a:ext uri="{FF2B5EF4-FFF2-40B4-BE49-F238E27FC236}">
                    <a16:creationId xmlns:a16="http://schemas.microsoft.com/office/drawing/2014/main" id="{464F533E-1C72-096A-7446-AA07A54AF76B}"/>
                  </a:ext>
                </a:extLst>
              </p:cNvPr>
              <p:cNvSpPr/>
              <p:nvPr/>
            </p:nvSpPr>
            <p:spPr>
              <a:xfrm rot="2769127">
                <a:off x="3208368" y="3130759"/>
                <a:ext cx="1088544" cy="1088544"/>
              </a:xfrm>
              <a:prstGeom prst="roundRect">
                <a:avLst/>
              </a:prstGeom>
              <a:grpFill/>
              <a:ln w="23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34D26D6-068C-0596-E113-9CB84929A38A}"/>
                  </a:ext>
                </a:extLst>
              </p:cNvPr>
              <p:cNvSpPr txBox="1"/>
              <p:nvPr/>
            </p:nvSpPr>
            <p:spPr>
              <a:xfrm>
                <a:off x="3306044" y="3259533"/>
                <a:ext cx="89319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4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4C40D75-D037-2BD4-979E-28840462DD4E}"/>
                </a:ext>
              </a:extLst>
            </p:cNvPr>
            <p:cNvCxnSpPr/>
            <p:nvPr/>
          </p:nvCxnSpPr>
          <p:spPr>
            <a:xfrm>
              <a:off x="5588154" y="5312535"/>
              <a:ext cx="714519" cy="0"/>
            </a:xfrm>
            <a:prstGeom prst="line">
              <a:avLst/>
            </a:prstGeom>
            <a:ln w="12700">
              <a:solidFill>
                <a:srgbClr val="5063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90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"/>
    </mc:Choice>
    <mc:Fallback xmlns="">
      <p:transition spd="slow" advTm="178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07716" y="477100"/>
            <a:ext cx="14157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50638A"/>
                </a:solidFill>
                <a:cs typeface="+mn-ea"/>
                <a:sym typeface="+mn-ea"/>
              </a:rPr>
              <a:t>存在问题</a:t>
            </a:r>
          </a:p>
        </p:txBody>
      </p:sp>
      <p:grpSp>
        <p:nvGrpSpPr>
          <p:cNvPr id="17" name="组合 16"/>
          <p:cNvGrpSpPr/>
          <p:nvPr>
            <p:custDataLst>
              <p:tags r:id="rId1"/>
            </p:custDataLst>
          </p:nvPr>
        </p:nvGrpSpPr>
        <p:grpSpPr>
          <a:xfrm>
            <a:off x="618002" y="1540795"/>
            <a:ext cx="10481259" cy="3205868"/>
            <a:chOff x="753075" y="2410553"/>
            <a:chExt cx="7133170" cy="1859888"/>
          </a:xfrm>
        </p:grpSpPr>
        <p:grpSp>
          <p:nvGrpSpPr>
            <p:cNvPr id="18" name="组合 17"/>
            <p:cNvGrpSpPr/>
            <p:nvPr/>
          </p:nvGrpSpPr>
          <p:grpSpPr>
            <a:xfrm>
              <a:off x="753075" y="2410553"/>
              <a:ext cx="7133170" cy="1007851"/>
              <a:chOff x="557132" y="3951270"/>
              <a:chExt cx="7133170" cy="1007851"/>
            </a:xfrm>
          </p:grpSpPr>
          <p:sp>
            <p:nvSpPr>
              <p:cNvPr id="19" name="圆角矩形 5"/>
              <p:cNvSpPr/>
              <p:nvPr>
                <p:custDataLst>
                  <p:tags r:id="rId5"/>
                </p:custDataLst>
              </p:nvPr>
            </p:nvSpPr>
            <p:spPr>
              <a:xfrm>
                <a:off x="557132" y="3951270"/>
                <a:ext cx="1549076" cy="599577"/>
              </a:xfrm>
              <a:prstGeom prst="rect">
                <a:avLst/>
              </a:prstGeom>
              <a:solidFill>
                <a:srgbClr val="50638A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>
                <p:custDataLst>
                  <p:tags r:id="rId6"/>
                </p:custDataLst>
              </p:nvPr>
            </p:nvSpPr>
            <p:spPr>
              <a:xfrm>
                <a:off x="2406669" y="3970027"/>
                <a:ext cx="5283633" cy="98909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ym typeface="+mn-ea"/>
                  </a:rPr>
                  <a:t>●</a:t>
                </a:r>
                <a:r>
                  <a:rPr lang="zh-CN" altLang="en-US" sz="2400" b="1" dirty="0">
                    <a:sym typeface="+mn-ea"/>
                  </a:rPr>
                  <a:t>入室时间短，学习内容多，操作不够熟练；还需多加磨练，统筹安排多项实验</a:t>
                </a:r>
                <a:endParaRPr lang="zh-CN" altLang="en-US" sz="1600" b="1" dirty="0">
                  <a:sym typeface="+mn-ea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753075" y="3525963"/>
              <a:ext cx="6795534" cy="744478"/>
              <a:chOff x="557132" y="2621023"/>
              <a:chExt cx="6795534" cy="744478"/>
            </a:xfrm>
          </p:grpSpPr>
          <p:sp>
            <p:nvSpPr>
              <p:cNvPr id="24" name="圆角矩形 5"/>
              <p:cNvSpPr/>
              <p:nvPr>
                <p:custDataLst>
                  <p:tags r:id="rId3"/>
                </p:custDataLst>
              </p:nvPr>
            </p:nvSpPr>
            <p:spPr>
              <a:xfrm>
                <a:off x="557132" y="2621023"/>
                <a:ext cx="1549076" cy="599577"/>
              </a:xfrm>
              <a:prstGeom prst="rect">
                <a:avLst/>
              </a:prstGeom>
              <a:solidFill>
                <a:srgbClr val="D9AF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4"/>
                </p:custDataLst>
              </p:nvPr>
            </p:nvSpPr>
            <p:spPr>
              <a:xfrm>
                <a:off x="2406669" y="2707407"/>
                <a:ext cx="4945997" cy="65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ym typeface="+mn-ea"/>
                  </a:rPr>
                  <a:t>●</a:t>
                </a:r>
                <a:r>
                  <a:rPr lang="zh-CN" altLang="en-US" sz="2400" b="1" dirty="0">
                    <a:sym typeface="+mn-ea"/>
                  </a:rPr>
                  <a:t>目前重点在实验工作上，文献阅读不足；后期将加强文献阅读及相关调研，更好的为实验工作服务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28" name="直接连接符 27"/>
            <p:cNvCxnSpPr/>
            <p:nvPr>
              <p:custDataLst>
                <p:tags r:id="rId2"/>
              </p:custDataLst>
            </p:nvPr>
          </p:nvCxnSpPr>
          <p:spPr>
            <a:xfrm>
              <a:off x="978907" y="3488812"/>
              <a:ext cx="6154057" cy="0"/>
            </a:xfrm>
            <a:prstGeom prst="line">
              <a:avLst/>
            </a:prstGeom>
            <a:ln>
              <a:solidFill>
                <a:srgbClr val="50638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0"/>
    </mc:Choice>
    <mc:Fallback xmlns="">
      <p:transition spd="slow" advTm="2701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57342A8-6916-F3C3-272D-8D289942AEF6}"/>
              </a:ext>
            </a:extLst>
          </p:cNvPr>
          <p:cNvGrpSpPr/>
          <p:nvPr/>
        </p:nvGrpSpPr>
        <p:grpSpPr>
          <a:xfrm>
            <a:off x="3579932" y="1786569"/>
            <a:ext cx="5032148" cy="3284862"/>
            <a:chOff x="3429345" y="2027673"/>
            <a:chExt cx="5032148" cy="3284862"/>
          </a:xfrm>
        </p:grpSpPr>
        <p:sp>
          <p:nvSpPr>
            <p:cNvPr id="3" name="文本框 38">
              <a:extLst>
                <a:ext uri="{FF2B5EF4-FFF2-40B4-BE49-F238E27FC236}">
                  <a16:creationId xmlns:a16="http://schemas.microsoft.com/office/drawing/2014/main" id="{DE010AFC-0F5C-2215-7650-4F9DFD902F61}"/>
                </a:ext>
              </a:extLst>
            </p:cNvPr>
            <p:cNvSpPr txBox="1"/>
            <p:nvPr/>
          </p:nvSpPr>
          <p:spPr>
            <a:xfrm>
              <a:off x="3429345" y="3866515"/>
              <a:ext cx="50321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50638A"/>
                  </a:solidFill>
                  <a:effectLst/>
                  <a:uLnTx/>
                  <a:uFillTx/>
                  <a:latin typeface="Segoe UI"/>
                  <a:ea typeface="微软雅黑"/>
                  <a:cs typeface="+mn-ea"/>
                  <a:sym typeface="+mn-lt"/>
                </a:rPr>
                <a:t>下年度工作计划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9163A85-BF03-BBA8-1610-830C51CBA3E6}"/>
                </a:ext>
              </a:extLst>
            </p:cNvPr>
            <p:cNvGrpSpPr/>
            <p:nvPr/>
          </p:nvGrpSpPr>
          <p:grpSpPr>
            <a:xfrm>
              <a:off x="5401141" y="2027673"/>
              <a:ext cx="1088544" cy="1088544"/>
              <a:chOff x="3208368" y="3130759"/>
              <a:chExt cx="1088544" cy="1088544"/>
            </a:xfrm>
            <a:solidFill>
              <a:srgbClr val="D9AFA6"/>
            </a:solidFill>
          </p:grpSpPr>
          <p:sp>
            <p:nvSpPr>
              <p:cNvPr id="6" name="图形 12">
                <a:extLst>
                  <a:ext uri="{FF2B5EF4-FFF2-40B4-BE49-F238E27FC236}">
                    <a16:creationId xmlns:a16="http://schemas.microsoft.com/office/drawing/2014/main" id="{5EEBA4F9-796E-CFBD-7A03-7D79E31F7F4D}"/>
                  </a:ext>
                </a:extLst>
              </p:cNvPr>
              <p:cNvSpPr/>
              <p:nvPr/>
            </p:nvSpPr>
            <p:spPr>
              <a:xfrm rot="2769127">
                <a:off x="3208368" y="3130759"/>
                <a:ext cx="1088544" cy="1088544"/>
              </a:xfrm>
              <a:prstGeom prst="roundRect">
                <a:avLst/>
              </a:prstGeom>
              <a:grpFill/>
              <a:ln w="23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B1A428-5D88-B7BB-2345-74D759474A0B}"/>
                  </a:ext>
                </a:extLst>
              </p:cNvPr>
              <p:cNvSpPr txBox="1"/>
              <p:nvPr/>
            </p:nvSpPr>
            <p:spPr>
              <a:xfrm>
                <a:off x="3306044" y="3259533"/>
                <a:ext cx="89319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微软雅黑"/>
                    <a:cs typeface="+mn-ea"/>
                    <a:sym typeface="+mn-lt"/>
                  </a:rPr>
                  <a:t>04</a:t>
                </a: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微软雅黑"/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7CA5C43-A741-EDA1-986F-FC04D0FCF4CC}"/>
                </a:ext>
              </a:extLst>
            </p:cNvPr>
            <p:cNvCxnSpPr/>
            <p:nvPr/>
          </p:nvCxnSpPr>
          <p:spPr>
            <a:xfrm>
              <a:off x="5588154" y="5312535"/>
              <a:ext cx="714519" cy="0"/>
            </a:xfrm>
            <a:prstGeom prst="line">
              <a:avLst/>
            </a:prstGeom>
            <a:ln w="12700">
              <a:solidFill>
                <a:srgbClr val="5063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235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"/>
    </mc:Choice>
    <mc:Fallback xmlns="">
      <p:transition spd="slow" advTm="126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07716" y="477100"/>
            <a:ext cx="23391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50638A"/>
                </a:solidFill>
                <a:cs typeface="+mn-ea"/>
                <a:sym typeface="+mn-ea"/>
              </a:rPr>
              <a:t>下年度工作计划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0648D30-FE93-488C-0ED4-DF6DB0113B71}"/>
              </a:ext>
            </a:extLst>
          </p:cNvPr>
          <p:cNvGrpSpPr/>
          <p:nvPr/>
        </p:nvGrpSpPr>
        <p:grpSpPr>
          <a:xfrm>
            <a:off x="320675" y="1487183"/>
            <a:ext cx="10788312" cy="5108170"/>
            <a:chOff x="320675" y="1730374"/>
            <a:chExt cx="10387890" cy="4285350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8ED13B3F-79AF-A5AC-192A-8549119625F6}"/>
                </a:ext>
              </a:extLst>
            </p:cNvPr>
            <p:cNvGrpSpPr/>
            <p:nvPr/>
          </p:nvGrpSpPr>
          <p:grpSpPr>
            <a:xfrm>
              <a:off x="320675" y="1730374"/>
              <a:ext cx="9927284" cy="3558704"/>
              <a:chOff x="0" y="1220518"/>
              <a:chExt cx="9850593" cy="3558704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81E5C34D-2432-BC58-FD45-FA5725EB3D8F}"/>
                  </a:ext>
                </a:extLst>
              </p:cNvPr>
              <p:cNvSpPr/>
              <p:nvPr/>
            </p:nvSpPr>
            <p:spPr>
              <a:xfrm>
                <a:off x="2573217" y="1220518"/>
                <a:ext cx="1098081" cy="958553"/>
              </a:xfrm>
              <a:prstGeom prst="ellipse">
                <a:avLst/>
              </a:prstGeom>
              <a:solidFill>
                <a:srgbClr val="00AE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r>
                  <a:rPr lang="zh-CN" altLang="zh-CN" sz="2700" b="1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一</a:t>
                </a: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41C6682E-BB25-32AE-FD55-7C616F19E443}"/>
                  </a:ext>
                </a:extLst>
              </p:cNvPr>
              <p:cNvSpPr/>
              <p:nvPr/>
            </p:nvSpPr>
            <p:spPr>
              <a:xfrm>
                <a:off x="3338939" y="2378730"/>
                <a:ext cx="1098079" cy="958553"/>
              </a:xfrm>
              <a:prstGeom prst="ellipse">
                <a:avLst/>
              </a:prstGeom>
              <a:solidFill>
                <a:srgbClr val="00AE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r>
                  <a:rPr lang="zh-CN" altLang="en-US" sz="27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二</a:t>
                </a:r>
                <a:endParaRPr lang="zh-HK" altLang="en-US" sz="27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7C54F4EA-4D96-4236-82E2-40EF4C322CEC}"/>
                  </a:ext>
                </a:extLst>
              </p:cNvPr>
              <p:cNvCxnSpPr/>
              <p:nvPr/>
            </p:nvCxnSpPr>
            <p:spPr>
              <a:xfrm flipV="1">
                <a:off x="1610824" y="2049336"/>
                <a:ext cx="895621" cy="503478"/>
              </a:xfrm>
              <a:prstGeom prst="line">
                <a:avLst/>
              </a:prstGeom>
              <a:ln w="28575">
                <a:solidFill>
                  <a:srgbClr val="00AE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B509EE8D-BE58-5AD5-2EFC-89658952E2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2064" y="2967879"/>
                <a:ext cx="1191767" cy="125701"/>
              </a:xfrm>
              <a:prstGeom prst="line">
                <a:avLst/>
              </a:prstGeom>
              <a:ln w="28575">
                <a:solidFill>
                  <a:srgbClr val="00AE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42">
                <a:extLst>
                  <a:ext uri="{FF2B5EF4-FFF2-40B4-BE49-F238E27FC236}">
                    <a16:creationId xmlns:a16="http://schemas.microsoft.com/office/drawing/2014/main" id="{E40BB6D0-3359-E51B-C310-5DB7474F30EA}"/>
                  </a:ext>
                </a:extLst>
              </p:cNvPr>
              <p:cNvSpPr txBox="1"/>
              <p:nvPr/>
            </p:nvSpPr>
            <p:spPr>
              <a:xfrm>
                <a:off x="4190315" y="1449417"/>
                <a:ext cx="56602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协助完成百公斤量级掺碲液闪的研制工作</a:t>
                </a:r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C4FA3F3B-E427-F2AF-F8D4-DC5B891BC4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 l="48604"/>
              <a:stretch>
                <a:fillRect/>
              </a:stretch>
            </p:blipFill>
            <p:spPr>
              <a:xfrm>
                <a:off x="0" y="1764817"/>
                <a:ext cx="1636299" cy="3014405"/>
              </a:xfrm>
              <a:prstGeom prst="rect">
                <a:avLst/>
              </a:prstGeom>
            </p:spPr>
          </p:pic>
        </p:grpSp>
        <p:sp>
          <p:nvSpPr>
            <p:cNvPr id="3" name="文本框 42">
              <a:extLst>
                <a:ext uri="{FF2B5EF4-FFF2-40B4-BE49-F238E27FC236}">
                  <a16:creationId xmlns:a16="http://schemas.microsoft.com/office/drawing/2014/main" id="{94C5556F-CE53-8BFF-BD70-1A5FE82E733E}"/>
                </a:ext>
              </a:extLst>
            </p:cNvPr>
            <p:cNvSpPr txBox="1"/>
            <p:nvPr/>
          </p:nvSpPr>
          <p:spPr>
            <a:xfrm>
              <a:off x="5140031" y="2978123"/>
              <a:ext cx="55685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完成领导交待的其它工作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江门现场值班和质检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)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013C04E-DC16-E949-2A26-E94BC243BFCE}"/>
                </a:ext>
              </a:extLst>
            </p:cNvPr>
            <p:cNvCxnSpPr>
              <a:cxnSpLocks/>
            </p:cNvCxnSpPr>
            <p:nvPr/>
          </p:nvCxnSpPr>
          <p:spPr>
            <a:xfrm>
              <a:off x="2136769" y="4234522"/>
              <a:ext cx="1201045" cy="206180"/>
            </a:xfrm>
            <a:prstGeom prst="line">
              <a:avLst/>
            </a:prstGeom>
            <a:ln w="28575">
              <a:solidFill>
                <a:srgbClr val="00AE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1FD23C9-9472-7ADF-82C5-20E589B3D7DF}"/>
                </a:ext>
              </a:extLst>
            </p:cNvPr>
            <p:cNvSpPr/>
            <p:nvPr/>
          </p:nvSpPr>
          <p:spPr>
            <a:xfrm>
              <a:off x="3685610" y="4083843"/>
              <a:ext cx="1106629" cy="958553"/>
            </a:xfrm>
            <a:prstGeom prst="ellipse">
              <a:avLst/>
            </a:prstGeom>
            <a:solidFill>
              <a:srgbClr val="00A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zh-CN" altLang="en-US" sz="27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HK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42">
              <a:extLst>
                <a:ext uri="{FF2B5EF4-FFF2-40B4-BE49-F238E27FC236}">
                  <a16:creationId xmlns:a16="http://schemas.microsoft.com/office/drawing/2014/main" id="{C665BDEF-B501-CC59-CBB7-EB2FDE41FEA1}"/>
                </a:ext>
              </a:extLst>
            </p:cNvPr>
            <p:cNvSpPr txBox="1"/>
            <p:nvPr/>
          </p:nvSpPr>
          <p:spPr>
            <a:xfrm>
              <a:off x="5140031" y="4318454"/>
              <a:ext cx="5092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学习测量光产额，并承担该部分工作</a:t>
              </a:r>
            </a:p>
          </p:txBody>
        </p:sp>
        <p:sp>
          <p:nvSpPr>
            <p:cNvPr id="4" name="文本框 42">
              <a:extLst>
                <a:ext uri="{FF2B5EF4-FFF2-40B4-BE49-F238E27FC236}">
                  <a16:creationId xmlns:a16="http://schemas.microsoft.com/office/drawing/2014/main" id="{E06DB3DE-0E63-1C58-AF9A-3BCB93D91871}"/>
                </a:ext>
              </a:extLst>
            </p:cNvPr>
            <p:cNvSpPr txBox="1"/>
            <p:nvPr/>
          </p:nvSpPr>
          <p:spPr>
            <a:xfrm>
              <a:off x="4543613" y="5536447"/>
              <a:ext cx="5092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参与新洁净间的建设工作</a:t>
              </a: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5F8D347-A313-984C-C55C-9EC3E7A433A0}"/>
                </a:ext>
              </a:extLst>
            </p:cNvPr>
            <p:cNvSpPr/>
            <p:nvPr/>
          </p:nvSpPr>
          <p:spPr>
            <a:xfrm>
              <a:off x="2913926" y="5057171"/>
              <a:ext cx="1106629" cy="958553"/>
            </a:xfrm>
            <a:prstGeom prst="ellipse">
              <a:avLst/>
            </a:prstGeom>
            <a:solidFill>
              <a:srgbClr val="00A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zh-CN" altLang="en-US" sz="27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HK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9A820F9-EA96-740B-057D-43DEB7D64E02}"/>
                </a:ext>
              </a:extLst>
            </p:cNvPr>
            <p:cNvCxnSpPr>
              <a:cxnSpLocks/>
            </p:cNvCxnSpPr>
            <p:nvPr/>
          </p:nvCxnSpPr>
          <p:spPr>
            <a:xfrm>
              <a:off x="1944040" y="4916727"/>
              <a:ext cx="902594" cy="369258"/>
            </a:xfrm>
            <a:prstGeom prst="line">
              <a:avLst/>
            </a:prstGeom>
            <a:ln w="28575">
              <a:solidFill>
                <a:srgbClr val="00AE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2"/>
    </mc:Choice>
    <mc:Fallback xmlns="">
      <p:transition spd="slow" advTm="2108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2A380FF-CAEE-C480-AD73-1E5B54D8E63F}"/>
              </a:ext>
            </a:extLst>
          </p:cNvPr>
          <p:cNvGrpSpPr/>
          <p:nvPr/>
        </p:nvGrpSpPr>
        <p:grpSpPr>
          <a:xfrm>
            <a:off x="1983105" y="2745862"/>
            <a:ext cx="8225790" cy="1365524"/>
            <a:chOff x="1983105" y="2448410"/>
            <a:chExt cx="8225790" cy="136552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F4651D-8DC5-3659-C6F2-11549437F123}"/>
                </a:ext>
              </a:extLst>
            </p:cNvPr>
            <p:cNvSpPr/>
            <p:nvPr/>
          </p:nvSpPr>
          <p:spPr>
            <a:xfrm>
              <a:off x="1983105" y="2448410"/>
              <a:ext cx="8225790" cy="101473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rgbClr val="50638A"/>
                  </a:solidFill>
                  <a:cs typeface="+mn-ea"/>
                  <a:sym typeface="+mn-lt"/>
                </a:rPr>
                <a:t>谢谢各位评委老师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62221658-2C6B-8BF6-8DFB-C90B840EEDFD}"/>
                </a:ext>
              </a:extLst>
            </p:cNvPr>
            <p:cNvCxnSpPr/>
            <p:nvPr/>
          </p:nvCxnSpPr>
          <p:spPr>
            <a:xfrm>
              <a:off x="2838162" y="3813934"/>
              <a:ext cx="6515676" cy="0"/>
            </a:xfrm>
            <a:prstGeom prst="line">
              <a:avLst/>
            </a:prstGeom>
            <a:ln>
              <a:solidFill>
                <a:srgbClr val="5063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32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5"/>
    </mc:Choice>
    <mc:Fallback xmlns="">
      <p:transition spd="slow" advTm="190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52E616D-B521-1E2B-A6E2-F1C96DE5B52A}"/>
              </a:ext>
            </a:extLst>
          </p:cNvPr>
          <p:cNvGrpSpPr/>
          <p:nvPr/>
        </p:nvGrpSpPr>
        <p:grpSpPr>
          <a:xfrm>
            <a:off x="869749" y="1100998"/>
            <a:ext cx="10330257" cy="4304211"/>
            <a:chOff x="869749" y="1100998"/>
            <a:chExt cx="10330257" cy="430421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90F3E07-BEF0-290E-A4B3-77D24FCEF851}"/>
                </a:ext>
              </a:extLst>
            </p:cNvPr>
            <p:cNvGrpSpPr/>
            <p:nvPr/>
          </p:nvGrpSpPr>
          <p:grpSpPr>
            <a:xfrm>
              <a:off x="869749" y="1100998"/>
              <a:ext cx="3863014" cy="738554"/>
              <a:chOff x="869749" y="1086484"/>
              <a:chExt cx="3863014" cy="738554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B6CFAC3-544C-11E8-6938-68418E9D8AB7}"/>
                  </a:ext>
                </a:extLst>
              </p:cNvPr>
              <p:cNvSpPr txBox="1"/>
              <p:nvPr/>
            </p:nvSpPr>
            <p:spPr>
              <a:xfrm>
                <a:off x="2304849" y="1224237"/>
                <a:ext cx="242791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2800" b="1" spc="150" dirty="0">
                    <a:solidFill>
                      <a:srgbClr val="50638A"/>
                    </a:solidFill>
                    <a:cs typeface="+mn-ea"/>
                    <a:sym typeface="+mn-lt"/>
                  </a:rPr>
                  <a:t>/CONTENT</a:t>
                </a:r>
                <a:endParaRPr lang="zh-CN" altLang="en-US" sz="2800" b="1" spc="150" dirty="0">
                  <a:solidFill>
                    <a:srgbClr val="50638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A42EA68-6289-88A9-36FE-1767772C7100}"/>
                  </a:ext>
                </a:extLst>
              </p:cNvPr>
              <p:cNvSpPr/>
              <p:nvPr/>
            </p:nvSpPr>
            <p:spPr>
              <a:xfrm>
                <a:off x="869749" y="1086484"/>
                <a:ext cx="1639691" cy="73855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638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目 录</a:t>
                </a:r>
                <a:endPara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0638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CFEAE67-1D36-115B-1571-3BAD96E45E8D}"/>
                </a:ext>
              </a:extLst>
            </p:cNvPr>
            <p:cNvGrpSpPr/>
            <p:nvPr/>
          </p:nvGrpSpPr>
          <p:grpSpPr>
            <a:xfrm>
              <a:off x="2910535" y="3121295"/>
              <a:ext cx="8289471" cy="2283914"/>
              <a:chOff x="3367734" y="3014290"/>
              <a:chExt cx="8289471" cy="2283914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DE7F4C34-0654-E668-2FD8-DBF6B366F839}"/>
                  </a:ext>
                </a:extLst>
              </p:cNvPr>
              <p:cNvGrpSpPr/>
              <p:nvPr>
                <p:custDataLst>
                  <p:tags r:id="rId1"/>
                </p:custDataLst>
              </p:nvPr>
            </p:nvGrpSpPr>
            <p:grpSpPr>
              <a:xfrm>
                <a:off x="3367734" y="3014290"/>
                <a:ext cx="8289471" cy="2283914"/>
                <a:chOff x="3368851" y="2938371"/>
                <a:chExt cx="8289471" cy="2283914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F6C76B32-3655-8151-97E1-876B3B4E32FF}"/>
                    </a:ext>
                  </a:extLst>
                </p:cNvPr>
                <p:cNvGrpSpPr/>
                <p:nvPr/>
              </p:nvGrpSpPr>
              <p:grpSpPr>
                <a:xfrm>
                  <a:off x="3368851" y="2938371"/>
                  <a:ext cx="2733107" cy="720000"/>
                  <a:chOff x="3368851" y="2967399"/>
                  <a:chExt cx="2733107" cy="720000"/>
                </a:xfrm>
              </p:grpSpPr>
              <p:sp>
                <p:nvSpPr>
                  <p:cNvPr id="21" name="文本框 38">
                    <a:extLst>
                      <a:ext uri="{FF2B5EF4-FFF2-40B4-BE49-F238E27FC236}">
                        <a16:creationId xmlns:a16="http://schemas.microsoft.com/office/drawing/2014/main" id="{FF372AE1-E808-1D40-11E5-2227860BF867}"/>
                      </a:ext>
                    </a:extLst>
                  </p:cNvPr>
                  <p:cNvSpPr txBox="1"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4275817" y="3085303"/>
                    <a:ext cx="182614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zh-CN" altLang="en-US" sz="3200" b="1" dirty="0">
                        <a:solidFill>
                          <a:srgbClr val="50638A"/>
                        </a:solidFill>
                        <a:cs typeface="+mn-ea"/>
                        <a:sym typeface="+mn-lt"/>
                      </a:rPr>
                      <a:t>岗位职责</a:t>
                    </a:r>
                  </a:p>
                </p:txBody>
              </p:sp>
              <p:grpSp>
                <p:nvGrpSpPr>
                  <p:cNvPr id="22" name="组合 21">
                    <a:extLst>
                      <a:ext uri="{FF2B5EF4-FFF2-40B4-BE49-F238E27FC236}">
                        <a16:creationId xmlns:a16="http://schemas.microsoft.com/office/drawing/2014/main" id="{7758DA93-98AC-B983-CFC6-E1D5FBAC0C6F}"/>
                      </a:ext>
                    </a:extLst>
                  </p:cNvPr>
                  <p:cNvGrpSpPr/>
                  <p:nvPr/>
                </p:nvGrpSpPr>
                <p:grpSpPr>
                  <a:xfrm>
                    <a:off x="3368851" y="2967399"/>
                    <a:ext cx="720000" cy="720000"/>
                    <a:chOff x="1611325" y="3138396"/>
                    <a:chExt cx="720000" cy="720000"/>
                  </a:xfrm>
                </p:grpSpPr>
                <p:sp>
                  <p:nvSpPr>
                    <p:cNvPr id="23" name="图形 12">
                      <a:extLst>
                        <a:ext uri="{FF2B5EF4-FFF2-40B4-BE49-F238E27FC236}">
                          <a16:creationId xmlns:a16="http://schemas.microsoft.com/office/drawing/2014/main" id="{AF51519B-280C-D3DE-4ACF-8E554093E668}"/>
                        </a:ext>
                      </a:extLst>
                    </p:cNvPr>
                    <p:cNvSpPr/>
                    <p:nvPr>
                      <p:custDataLst>
                        <p:tags r:id="rId13"/>
                      </p:custDataLst>
                    </p:nvPr>
                  </p:nvSpPr>
                  <p:spPr>
                    <a:xfrm rot="2769127">
                      <a:off x="1611325" y="3138396"/>
                      <a:ext cx="720000" cy="720000"/>
                    </a:xfrm>
                    <a:prstGeom prst="roundRect">
                      <a:avLst/>
                    </a:prstGeom>
                    <a:solidFill>
                      <a:srgbClr val="50638A"/>
                    </a:solidFill>
                    <a:ln w="2324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zh-CN" altLang="en-US" b="1" dirty="0">
                        <a:solidFill>
                          <a:schemeClr val="bg1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4" name="文本框 23">
                      <a:extLst>
                        <a:ext uri="{FF2B5EF4-FFF2-40B4-BE49-F238E27FC236}">
                          <a16:creationId xmlns:a16="http://schemas.microsoft.com/office/drawing/2014/main" id="{C81F3DC8-AC80-EDFD-EA95-69D1345B41BB}"/>
                        </a:ext>
                      </a:extLst>
                    </p:cNvPr>
                    <p:cNvSpPr txBox="1"/>
                    <p:nvPr>
                      <p:custDataLst>
                        <p:tags r:id="rId14"/>
                      </p:custDataLst>
                    </p:nvPr>
                  </p:nvSpPr>
                  <p:spPr>
                    <a:xfrm>
                      <a:off x="1672205" y="3236786"/>
                      <a:ext cx="59824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cs typeface="+mn-ea"/>
                          <a:sym typeface="+mn-lt"/>
                        </a:rPr>
                        <a:t>01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89785867-4C0E-935A-1CBE-48C596F5B39F}"/>
                    </a:ext>
                  </a:extLst>
                </p:cNvPr>
                <p:cNvGrpSpPr/>
                <p:nvPr/>
              </p:nvGrpSpPr>
              <p:grpSpPr>
                <a:xfrm>
                  <a:off x="7694109" y="2938371"/>
                  <a:ext cx="3964213" cy="720000"/>
                  <a:chOff x="3368851" y="5913799"/>
                  <a:chExt cx="3964213" cy="720000"/>
                </a:xfrm>
              </p:grpSpPr>
              <p:sp>
                <p:nvSpPr>
                  <p:cNvPr id="17" name="文本框 38">
                    <a:extLst>
                      <a:ext uri="{FF2B5EF4-FFF2-40B4-BE49-F238E27FC236}">
                        <a16:creationId xmlns:a16="http://schemas.microsoft.com/office/drawing/2014/main" id="{35EDC99A-4797-0402-25A1-99EB24D70D62}"/>
                      </a:ext>
                    </a:extLst>
                  </p:cNvPr>
                  <p:cNvSpPr txBox="1"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4275817" y="6031703"/>
                    <a:ext cx="305724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3200" b="1" dirty="0">
                        <a:solidFill>
                          <a:srgbClr val="50638A"/>
                        </a:solidFill>
                        <a:cs typeface="+mn-ea"/>
                        <a:sym typeface="+mn-lt"/>
                      </a:rPr>
                      <a:t>本年度工作情况</a:t>
                    </a:r>
                  </a:p>
                </p:txBody>
              </p:sp>
              <p:grpSp>
                <p:nvGrpSpPr>
                  <p:cNvPr id="18" name="组合 17">
                    <a:extLst>
                      <a:ext uri="{FF2B5EF4-FFF2-40B4-BE49-F238E27FC236}">
                        <a16:creationId xmlns:a16="http://schemas.microsoft.com/office/drawing/2014/main" id="{83CC0B94-8AFB-4839-09C3-3069FE542C74}"/>
                      </a:ext>
                    </a:extLst>
                  </p:cNvPr>
                  <p:cNvGrpSpPr/>
                  <p:nvPr/>
                </p:nvGrpSpPr>
                <p:grpSpPr>
                  <a:xfrm>
                    <a:off x="3368851" y="5913799"/>
                    <a:ext cx="720000" cy="720000"/>
                    <a:chOff x="1611325" y="3138396"/>
                    <a:chExt cx="720000" cy="720000"/>
                  </a:xfrm>
                </p:grpSpPr>
                <p:sp>
                  <p:nvSpPr>
                    <p:cNvPr id="19" name="图形 12">
                      <a:extLst>
                        <a:ext uri="{FF2B5EF4-FFF2-40B4-BE49-F238E27FC236}">
                          <a16:creationId xmlns:a16="http://schemas.microsoft.com/office/drawing/2014/main" id="{358B6CEE-ECAF-5124-7C09-8423E2684D63}"/>
                        </a:ext>
                      </a:extLst>
                    </p:cNvPr>
                    <p:cNvSpPr/>
                    <p:nvPr>
                      <p:custDataLst>
                        <p:tags r:id="rId10"/>
                      </p:custDataLst>
                    </p:nvPr>
                  </p:nvSpPr>
                  <p:spPr>
                    <a:xfrm rot="2769127">
                      <a:off x="1611325" y="3138396"/>
                      <a:ext cx="720000" cy="720000"/>
                    </a:xfrm>
                    <a:prstGeom prst="roundRect">
                      <a:avLst/>
                    </a:prstGeom>
                    <a:solidFill>
                      <a:srgbClr val="D9AFA6"/>
                    </a:solidFill>
                    <a:ln w="2324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zh-CN" altLang="en-US" b="1" dirty="0">
                        <a:solidFill>
                          <a:schemeClr val="bg1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0" name="文本框 19">
                      <a:extLst>
                        <a:ext uri="{FF2B5EF4-FFF2-40B4-BE49-F238E27FC236}">
                          <a16:creationId xmlns:a16="http://schemas.microsoft.com/office/drawing/2014/main" id="{6C5F129B-88AE-341E-B95A-FB9A526EA656}"/>
                        </a:ext>
                      </a:extLst>
                    </p:cNvPr>
                    <p:cNvSpPr txBox="1"/>
                    <p:nvPr>
                      <p:custDataLst>
                        <p:tags r:id="rId11"/>
                      </p:custDataLst>
                    </p:nvPr>
                  </p:nvSpPr>
                  <p:spPr>
                    <a:xfrm>
                      <a:off x="1672205" y="3236786"/>
                      <a:ext cx="59824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cs typeface="+mn-ea"/>
                          <a:sym typeface="+mn-lt"/>
                        </a:rPr>
                        <a:t>02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B019FD29-18BC-7081-53C7-B7278C770FF2}"/>
                    </a:ext>
                  </a:extLst>
                </p:cNvPr>
                <p:cNvGrpSpPr/>
                <p:nvPr/>
              </p:nvGrpSpPr>
              <p:grpSpPr>
                <a:xfrm>
                  <a:off x="3368851" y="4502285"/>
                  <a:ext cx="2715446" cy="720000"/>
                  <a:chOff x="3368851" y="4531313"/>
                  <a:chExt cx="2715446" cy="720000"/>
                </a:xfrm>
              </p:grpSpPr>
              <p:sp>
                <p:nvSpPr>
                  <p:cNvPr id="13" name="文本框 38">
                    <a:extLst>
                      <a:ext uri="{FF2B5EF4-FFF2-40B4-BE49-F238E27FC236}">
                        <a16:creationId xmlns:a16="http://schemas.microsoft.com/office/drawing/2014/main" id="{A2338FFE-DA12-3624-9A69-BA5AD1428A61}"/>
                      </a:ext>
                    </a:extLst>
                  </p:cNvPr>
                  <p:cNvSpPr txBox="1"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4275817" y="4649217"/>
                    <a:ext cx="1808480" cy="5835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3200" b="1" dirty="0">
                        <a:solidFill>
                          <a:srgbClr val="50638A"/>
                        </a:solidFill>
                        <a:cs typeface="+mn-ea"/>
                        <a:sym typeface="+mn-lt"/>
                      </a:rPr>
                      <a:t>存在问题</a:t>
                    </a:r>
                  </a:p>
                </p:txBody>
              </p:sp>
              <p:grpSp>
                <p:nvGrpSpPr>
                  <p:cNvPr id="14" name="组合 13">
                    <a:extLst>
                      <a:ext uri="{FF2B5EF4-FFF2-40B4-BE49-F238E27FC236}">
                        <a16:creationId xmlns:a16="http://schemas.microsoft.com/office/drawing/2014/main" id="{A3B81067-1111-B2F5-340B-349851DD2292}"/>
                      </a:ext>
                    </a:extLst>
                  </p:cNvPr>
                  <p:cNvGrpSpPr/>
                  <p:nvPr/>
                </p:nvGrpSpPr>
                <p:grpSpPr>
                  <a:xfrm>
                    <a:off x="3368851" y="4531313"/>
                    <a:ext cx="720000" cy="720000"/>
                    <a:chOff x="1611325" y="3138396"/>
                    <a:chExt cx="720000" cy="720000"/>
                  </a:xfrm>
                </p:grpSpPr>
                <p:sp>
                  <p:nvSpPr>
                    <p:cNvPr id="15" name="图形 12">
                      <a:extLst>
                        <a:ext uri="{FF2B5EF4-FFF2-40B4-BE49-F238E27FC236}">
                          <a16:creationId xmlns:a16="http://schemas.microsoft.com/office/drawing/2014/main" id="{E13677E6-2E3C-5E0C-F074-C4F818AE9D3B}"/>
                        </a:ext>
                      </a:extLst>
                    </p:cNvPr>
                    <p:cNvSpPr/>
                    <p:nvPr>
                      <p:custDataLst>
                        <p:tags r:id="rId7"/>
                      </p:custDataLst>
                    </p:nvPr>
                  </p:nvSpPr>
                  <p:spPr>
                    <a:xfrm rot="2769127">
                      <a:off x="1611325" y="3138396"/>
                      <a:ext cx="720000" cy="720000"/>
                    </a:xfrm>
                    <a:prstGeom prst="roundRect">
                      <a:avLst/>
                    </a:prstGeom>
                    <a:solidFill>
                      <a:srgbClr val="D9AFA6"/>
                    </a:solidFill>
                    <a:ln w="2324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zh-CN" altLang="en-US" b="1" dirty="0">
                        <a:solidFill>
                          <a:schemeClr val="bg1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6" name="文本框 15">
                      <a:extLst>
                        <a:ext uri="{FF2B5EF4-FFF2-40B4-BE49-F238E27FC236}">
                          <a16:creationId xmlns:a16="http://schemas.microsoft.com/office/drawing/2014/main" id="{BC4CD672-4E79-B781-6383-5DF0D365B7CE}"/>
                        </a:ext>
                      </a:extLst>
                    </p:cNvPr>
                    <p:cNvSpPr txBox="1"/>
                    <p:nvPr>
                      <p:custDataLst>
                        <p:tags r:id="rId8"/>
                      </p:custDataLst>
                    </p:nvPr>
                  </p:nvSpPr>
                  <p:spPr>
                    <a:xfrm>
                      <a:off x="1672205" y="3236786"/>
                      <a:ext cx="59824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cs typeface="+mn-ea"/>
                          <a:sym typeface="+mn-lt"/>
                        </a:rPr>
                        <a:t>03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A1E134D-DBDD-0B1E-102E-8B32E148A101}"/>
                    </a:ext>
                  </a:extLst>
                </p:cNvPr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7754989" y="4600675"/>
                  <a:ext cx="5982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图形 12">
                <a:extLst>
                  <a:ext uri="{FF2B5EF4-FFF2-40B4-BE49-F238E27FC236}">
                    <a16:creationId xmlns:a16="http://schemas.microsoft.com/office/drawing/2014/main" id="{A3525E3F-0ABF-DC14-3891-CF3494065D3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2769127">
                <a:off x="7692992" y="4410659"/>
                <a:ext cx="720000" cy="720000"/>
              </a:xfrm>
              <a:prstGeom prst="roundRect">
                <a:avLst/>
              </a:prstGeom>
              <a:solidFill>
                <a:srgbClr val="50638A"/>
              </a:solidFill>
              <a:ln w="23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913C5E-1DAC-E700-5822-BDD6F7F2EF30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753872" y="4509049"/>
                <a:ext cx="5982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38">
                <a:extLst>
                  <a:ext uri="{FF2B5EF4-FFF2-40B4-BE49-F238E27FC236}">
                    <a16:creationId xmlns:a16="http://schemas.microsoft.com/office/drawing/2014/main" id="{75CCA033-4A52-459C-3BDA-C84E7B9C60FB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599958" y="4615039"/>
                <a:ext cx="30572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3200" b="1" dirty="0">
                    <a:solidFill>
                      <a:srgbClr val="50638A"/>
                    </a:solidFill>
                    <a:cs typeface="+mn-ea"/>
                    <a:sym typeface="+mn-lt"/>
                  </a:rPr>
                  <a:t>下年度工作计划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627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6"/>
    </mc:Choice>
    <mc:Fallback>
      <p:transition spd="slow" advTm="10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DEE9E42-CEF1-9366-E09B-BA8C8B6F390A}"/>
              </a:ext>
            </a:extLst>
          </p:cNvPr>
          <p:cNvGrpSpPr/>
          <p:nvPr/>
        </p:nvGrpSpPr>
        <p:grpSpPr>
          <a:xfrm>
            <a:off x="4554552" y="1786569"/>
            <a:ext cx="3082895" cy="3717349"/>
            <a:chOff x="4554552" y="1786569"/>
            <a:chExt cx="3082895" cy="371734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F3ECCF4-FFEB-CF38-3282-D97E91221F4B}"/>
                </a:ext>
              </a:extLst>
            </p:cNvPr>
            <p:cNvGrpSpPr/>
            <p:nvPr/>
          </p:nvGrpSpPr>
          <p:grpSpPr>
            <a:xfrm>
              <a:off x="4554552" y="1786569"/>
              <a:ext cx="3082895" cy="3284862"/>
              <a:chOff x="4403965" y="2027673"/>
              <a:chExt cx="3082895" cy="3284862"/>
            </a:xfrm>
          </p:grpSpPr>
          <p:sp>
            <p:nvSpPr>
              <p:cNvPr id="5" name="文本框 38">
                <a:extLst>
                  <a:ext uri="{FF2B5EF4-FFF2-40B4-BE49-F238E27FC236}">
                    <a16:creationId xmlns:a16="http://schemas.microsoft.com/office/drawing/2014/main" id="{9DDE2A4C-6789-F7C8-85B6-0BFE588E4163}"/>
                  </a:ext>
                </a:extLst>
              </p:cNvPr>
              <p:cNvSpPr txBox="1"/>
              <p:nvPr/>
            </p:nvSpPr>
            <p:spPr>
              <a:xfrm>
                <a:off x="4403965" y="3706617"/>
                <a:ext cx="308289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5400" b="1" spc="250" dirty="0">
                    <a:solidFill>
                      <a:srgbClr val="50638A"/>
                    </a:solidFill>
                    <a:cs typeface="+mn-ea"/>
                    <a:sym typeface="+mn-lt"/>
                  </a:rPr>
                  <a:t>岗位职责</a:t>
                </a:r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47115BCA-4D37-7533-D37C-09080868D78F}"/>
                  </a:ext>
                </a:extLst>
              </p:cNvPr>
              <p:cNvGrpSpPr/>
              <p:nvPr/>
            </p:nvGrpSpPr>
            <p:grpSpPr>
              <a:xfrm>
                <a:off x="5401141" y="2027673"/>
                <a:ext cx="1088544" cy="1088544"/>
                <a:chOff x="3208368" y="3130759"/>
                <a:chExt cx="1088544" cy="1088544"/>
              </a:xfrm>
              <a:solidFill>
                <a:srgbClr val="D9AFA6"/>
              </a:solidFill>
            </p:grpSpPr>
            <p:sp>
              <p:nvSpPr>
                <p:cNvPr id="8" name="图形 12">
                  <a:extLst>
                    <a:ext uri="{FF2B5EF4-FFF2-40B4-BE49-F238E27FC236}">
                      <a16:creationId xmlns:a16="http://schemas.microsoft.com/office/drawing/2014/main" id="{2BDCE357-317F-A632-B8BB-CA4B0A5B928E}"/>
                    </a:ext>
                  </a:extLst>
                </p:cNvPr>
                <p:cNvSpPr/>
                <p:nvPr/>
              </p:nvSpPr>
              <p:spPr>
                <a:xfrm rot="2769127">
                  <a:off x="3208368" y="3130759"/>
                  <a:ext cx="1088544" cy="1088544"/>
                </a:xfrm>
                <a:prstGeom prst="roundRect">
                  <a:avLst/>
                </a:prstGeom>
                <a:grpFill/>
                <a:ln w="232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3E0969D-7B58-E521-FB68-9540E6DFEDF5}"/>
                    </a:ext>
                  </a:extLst>
                </p:cNvPr>
                <p:cNvSpPr txBox="1"/>
                <p:nvPr/>
              </p:nvSpPr>
              <p:spPr>
                <a:xfrm>
                  <a:off x="3306044" y="3259533"/>
                  <a:ext cx="89319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4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EEFB28D3-6986-0436-1450-B91786CBA10A}"/>
                  </a:ext>
                </a:extLst>
              </p:cNvPr>
              <p:cNvCxnSpPr/>
              <p:nvPr/>
            </p:nvCxnSpPr>
            <p:spPr>
              <a:xfrm>
                <a:off x="5588154" y="5312535"/>
                <a:ext cx="714519" cy="0"/>
              </a:xfrm>
              <a:prstGeom prst="line">
                <a:avLst/>
              </a:prstGeom>
              <a:ln w="12700">
                <a:solidFill>
                  <a:srgbClr val="5063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0473B58-7104-15F6-425B-47ABEC14FD9B}"/>
                </a:ext>
              </a:extLst>
            </p:cNvPr>
            <p:cNvSpPr txBox="1"/>
            <p:nvPr/>
          </p:nvSpPr>
          <p:spPr>
            <a:xfrm>
              <a:off x="4763311" y="4453246"/>
              <a:ext cx="2665378" cy="1050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spc="250" dirty="0"/>
                <a:t>助理实验师</a:t>
              </a:r>
              <a:endParaRPr lang="en-US" altLang="zh-CN" sz="2400" b="1" spc="250" dirty="0"/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/>
                <a:t>已入职</a:t>
              </a:r>
              <a:r>
                <a:rPr lang="en-US" altLang="zh-CN" sz="2000" dirty="0"/>
                <a:t>3</a:t>
              </a:r>
              <a:r>
                <a:rPr lang="zh-CN" altLang="en-US" sz="2000" dirty="0"/>
                <a:t>个半月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24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2"/>
    </mc:Choice>
    <mc:Fallback xmlns="">
      <p:transition spd="slow" advTm="142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F971B-9ED6-84B3-9A66-ADF9F7AA2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9080DC4A-43B5-03C2-B707-B626CEC55BAC}"/>
              </a:ext>
            </a:extLst>
          </p:cNvPr>
          <p:cNvSpPr txBox="1"/>
          <p:nvPr/>
        </p:nvSpPr>
        <p:spPr>
          <a:xfrm>
            <a:off x="507716" y="477100"/>
            <a:ext cx="14157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50638A"/>
                </a:solidFill>
                <a:cs typeface="+mn-ea"/>
                <a:sym typeface="+mn-ea"/>
              </a:rPr>
              <a:t>岗位职责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8D3DDA5-3E19-09DA-5904-F3B8B8876EBF}"/>
              </a:ext>
            </a:extLst>
          </p:cNvPr>
          <p:cNvSpPr/>
          <p:nvPr/>
        </p:nvSpPr>
        <p:spPr>
          <a:xfrm>
            <a:off x="4956816" y="2686339"/>
            <a:ext cx="650013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协助进行纯化工作，低本底测量方法开发及</a:t>
            </a:r>
            <a:r>
              <a:rPr lang="en-US" altLang="zh-CN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ICP-MS</a:t>
            </a: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DCA72AC-36C3-D431-4048-4FFCED7250A0}"/>
              </a:ext>
            </a:extLst>
          </p:cNvPr>
          <p:cNvSpPr/>
          <p:nvPr/>
        </p:nvSpPr>
        <p:spPr>
          <a:xfrm>
            <a:off x="4956816" y="4150824"/>
            <a:ext cx="6385388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参与实验室建设维护和管理，实验仪器管理维护与使用，实验器材的清洁，相关报销等工作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B2B726-176F-E9B0-6612-12A6BC0190DE}"/>
              </a:ext>
            </a:extLst>
          </p:cNvPr>
          <p:cNvGrpSpPr/>
          <p:nvPr/>
        </p:nvGrpSpPr>
        <p:grpSpPr>
          <a:xfrm>
            <a:off x="320675" y="1252534"/>
            <a:ext cx="11455884" cy="5215733"/>
            <a:chOff x="320675" y="1227476"/>
            <a:chExt cx="10807034" cy="448338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6898CA4-2943-0262-EF59-1AE735E75A0A}"/>
                </a:ext>
              </a:extLst>
            </p:cNvPr>
            <p:cNvGrpSpPr/>
            <p:nvPr/>
          </p:nvGrpSpPr>
          <p:grpSpPr>
            <a:xfrm>
              <a:off x="320675" y="1227476"/>
              <a:ext cx="10807034" cy="3738420"/>
              <a:chOff x="0" y="1040802"/>
              <a:chExt cx="10723547" cy="3738420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486498C5-1F34-B023-7E46-676198B26127}"/>
                  </a:ext>
                </a:extLst>
              </p:cNvPr>
              <p:cNvSpPr/>
              <p:nvPr/>
            </p:nvSpPr>
            <p:spPr>
              <a:xfrm>
                <a:off x="2470122" y="1112575"/>
                <a:ext cx="928414" cy="913327"/>
              </a:xfrm>
              <a:prstGeom prst="ellipse">
                <a:avLst/>
              </a:prstGeom>
              <a:solidFill>
                <a:srgbClr val="00AE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r>
                  <a:rPr lang="en-US" altLang="zh-CN" sz="27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HK" altLang="en-US" sz="27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B10097D6-E24C-114B-0545-06C5364A60CF}"/>
                  </a:ext>
                </a:extLst>
              </p:cNvPr>
              <p:cNvSpPr/>
              <p:nvPr/>
            </p:nvSpPr>
            <p:spPr>
              <a:xfrm>
                <a:off x="3021637" y="2252511"/>
                <a:ext cx="928414" cy="861861"/>
              </a:xfrm>
              <a:prstGeom prst="ellipse">
                <a:avLst/>
              </a:prstGeom>
              <a:solidFill>
                <a:srgbClr val="00AE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r>
                  <a:rPr lang="en-US" altLang="zh-CN" sz="27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endParaRPr lang="zh-HK" altLang="en-US" sz="27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0E40204-DC3A-D604-2972-3DBC8533BB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42154" y="1764817"/>
                <a:ext cx="1147052" cy="345745"/>
              </a:xfrm>
              <a:prstGeom prst="line">
                <a:avLst/>
              </a:prstGeom>
              <a:ln w="28575">
                <a:solidFill>
                  <a:srgbClr val="00AE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E14ED5E0-E93C-0A28-CC9F-4AE3DE80F3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7277" y="2771998"/>
                <a:ext cx="1075457" cy="182745"/>
              </a:xfrm>
              <a:prstGeom prst="line">
                <a:avLst/>
              </a:prstGeom>
              <a:ln w="28575">
                <a:solidFill>
                  <a:srgbClr val="00AE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D334136F-3803-1A5E-CF69-7703DF246EF8}"/>
                  </a:ext>
                </a:extLst>
              </p:cNvPr>
              <p:cNvSpPr/>
              <p:nvPr/>
            </p:nvSpPr>
            <p:spPr>
              <a:xfrm>
                <a:off x="3718366" y="1040802"/>
                <a:ext cx="7005181" cy="733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0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掺碲液体闪烁体研制。根据指导完成新型掺碲液闪研制的部分实验工作，协助进行合成溶液的配制以及性能表征</a:t>
                </a:r>
              </a:p>
            </p:txBody>
          </p:sp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593B4CEC-9D2D-6766-DCC3-F62F1D61D7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 l="48604"/>
              <a:stretch>
                <a:fillRect/>
              </a:stretch>
            </p:blipFill>
            <p:spPr>
              <a:xfrm>
                <a:off x="0" y="1764817"/>
                <a:ext cx="1636299" cy="3014405"/>
              </a:xfrm>
              <a:prstGeom prst="rect">
                <a:avLst/>
              </a:prstGeom>
            </p:spPr>
          </p:pic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F37F9E6-F0E3-E525-DAAE-82D2EB6701F2}"/>
                </a:ext>
              </a:extLst>
            </p:cNvPr>
            <p:cNvGrpSpPr/>
            <p:nvPr/>
          </p:nvGrpSpPr>
          <p:grpSpPr>
            <a:xfrm>
              <a:off x="1716797" y="3722630"/>
              <a:ext cx="2584681" cy="1988234"/>
              <a:chOff x="1716797" y="3722630"/>
              <a:chExt cx="2584681" cy="1988234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57C27691-FF1E-DF72-2111-698E03F3324F}"/>
                  </a:ext>
                </a:extLst>
              </p:cNvPr>
              <p:cNvSpPr/>
              <p:nvPr/>
            </p:nvSpPr>
            <p:spPr>
              <a:xfrm>
                <a:off x="3365836" y="3722630"/>
                <a:ext cx="935642" cy="861860"/>
              </a:xfrm>
              <a:prstGeom prst="ellipse">
                <a:avLst/>
              </a:prstGeom>
              <a:solidFill>
                <a:srgbClr val="00AE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r>
                  <a:rPr lang="en-US" altLang="zh-CN" sz="27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endParaRPr lang="zh-HK" altLang="en-US" sz="27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A4B9097F-2EB1-C0F1-11BA-31441842D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6373" y="3722630"/>
                <a:ext cx="1115710" cy="269945"/>
              </a:xfrm>
              <a:prstGeom prst="line">
                <a:avLst/>
              </a:prstGeom>
              <a:ln w="28575">
                <a:solidFill>
                  <a:srgbClr val="00AE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7DC0AFFB-5DF7-36E9-7C42-A11F196B1763}"/>
                  </a:ext>
                </a:extLst>
              </p:cNvPr>
              <p:cNvSpPr/>
              <p:nvPr/>
            </p:nvSpPr>
            <p:spPr>
              <a:xfrm>
                <a:off x="2810971" y="4849004"/>
                <a:ext cx="975805" cy="861860"/>
              </a:xfrm>
              <a:prstGeom prst="ellipse">
                <a:avLst/>
              </a:prstGeom>
              <a:solidFill>
                <a:srgbClr val="00AE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r>
                  <a:rPr lang="en-US" altLang="zh-CN" sz="27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</a:t>
                </a:r>
                <a:endParaRPr lang="zh-HK" altLang="en-US" sz="27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99A18D73-CC7B-6F6A-8EA3-F736DD008C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6797" y="4556221"/>
                <a:ext cx="1021078" cy="536369"/>
              </a:xfrm>
              <a:prstGeom prst="line">
                <a:avLst/>
              </a:prstGeom>
              <a:ln w="28575">
                <a:solidFill>
                  <a:srgbClr val="00AE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00445558-3C97-87FC-AF5F-234CDC8714B0}"/>
              </a:ext>
            </a:extLst>
          </p:cNvPr>
          <p:cNvSpPr/>
          <p:nvPr/>
        </p:nvSpPr>
        <p:spPr>
          <a:xfrm>
            <a:off x="4540484" y="5740217"/>
            <a:ext cx="6385388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参与江门实验现场液闪罐装时期的质检或值班工作</a:t>
            </a:r>
          </a:p>
        </p:txBody>
      </p:sp>
    </p:spTree>
    <p:extLst>
      <p:ext uri="{BB962C8B-B14F-4D97-AF65-F5344CB8AC3E}">
        <p14:creationId xmlns:p14="http://schemas.microsoft.com/office/powerpoint/2010/main" val="35392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63"/>
    </mc:Choice>
    <mc:Fallback xmlns="">
      <p:transition spd="slow" advTm="437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0A09B07-362A-7FBC-5976-4A83D4F5D02B}"/>
              </a:ext>
            </a:extLst>
          </p:cNvPr>
          <p:cNvGrpSpPr/>
          <p:nvPr/>
        </p:nvGrpSpPr>
        <p:grpSpPr>
          <a:xfrm>
            <a:off x="3579930" y="1786569"/>
            <a:ext cx="5032148" cy="3284862"/>
            <a:chOff x="3429343" y="2027673"/>
            <a:chExt cx="5032148" cy="3284862"/>
          </a:xfrm>
        </p:grpSpPr>
        <p:sp>
          <p:nvSpPr>
            <p:cNvPr id="3" name="文本框 38">
              <a:extLst>
                <a:ext uri="{FF2B5EF4-FFF2-40B4-BE49-F238E27FC236}">
                  <a16:creationId xmlns:a16="http://schemas.microsoft.com/office/drawing/2014/main" id="{4736728F-52CA-A78B-5D5D-B9E1C764414A}"/>
                </a:ext>
              </a:extLst>
            </p:cNvPr>
            <p:cNvSpPr txBox="1"/>
            <p:nvPr/>
          </p:nvSpPr>
          <p:spPr>
            <a:xfrm>
              <a:off x="3429343" y="3866515"/>
              <a:ext cx="50321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5400" b="1" dirty="0">
                  <a:solidFill>
                    <a:srgbClr val="50638A"/>
                  </a:solidFill>
                  <a:cs typeface="+mn-ea"/>
                  <a:sym typeface="+mn-lt"/>
                </a:rPr>
                <a:t>本年度工作情况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8A6EA51-9370-CDED-AFA6-019609FC6528}"/>
                </a:ext>
              </a:extLst>
            </p:cNvPr>
            <p:cNvGrpSpPr/>
            <p:nvPr/>
          </p:nvGrpSpPr>
          <p:grpSpPr>
            <a:xfrm>
              <a:off x="5401141" y="2027673"/>
              <a:ext cx="1088544" cy="1088544"/>
              <a:chOff x="3208368" y="3130759"/>
              <a:chExt cx="1088544" cy="1088544"/>
            </a:xfrm>
            <a:solidFill>
              <a:srgbClr val="D9AFA6"/>
            </a:solidFill>
          </p:grpSpPr>
          <p:sp>
            <p:nvSpPr>
              <p:cNvPr id="6" name="图形 12">
                <a:extLst>
                  <a:ext uri="{FF2B5EF4-FFF2-40B4-BE49-F238E27FC236}">
                    <a16:creationId xmlns:a16="http://schemas.microsoft.com/office/drawing/2014/main" id="{659317D7-EAE5-080A-5B1A-E1EA801625CA}"/>
                  </a:ext>
                </a:extLst>
              </p:cNvPr>
              <p:cNvSpPr/>
              <p:nvPr/>
            </p:nvSpPr>
            <p:spPr>
              <a:xfrm rot="2769127">
                <a:off x="3208368" y="3130759"/>
                <a:ext cx="1088544" cy="1088544"/>
              </a:xfrm>
              <a:prstGeom prst="roundRect">
                <a:avLst/>
              </a:prstGeom>
              <a:grpFill/>
              <a:ln w="23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7230299-0AED-269F-A791-9E40061A092F}"/>
                  </a:ext>
                </a:extLst>
              </p:cNvPr>
              <p:cNvSpPr txBox="1"/>
              <p:nvPr/>
            </p:nvSpPr>
            <p:spPr>
              <a:xfrm>
                <a:off x="3294806" y="3259533"/>
                <a:ext cx="915670" cy="82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4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8F2BA91-2C09-E5F7-BAD9-F266AC5E2892}"/>
                </a:ext>
              </a:extLst>
            </p:cNvPr>
            <p:cNvCxnSpPr/>
            <p:nvPr/>
          </p:nvCxnSpPr>
          <p:spPr>
            <a:xfrm>
              <a:off x="5588154" y="5312535"/>
              <a:ext cx="714519" cy="0"/>
            </a:xfrm>
            <a:prstGeom prst="line">
              <a:avLst/>
            </a:prstGeom>
            <a:ln w="12700">
              <a:solidFill>
                <a:srgbClr val="5063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59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6"/>
    </mc:Choice>
    <mc:Fallback xmlns="">
      <p:transition spd="slow" advTm="24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07716" y="477100"/>
            <a:ext cx="397737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400" b="1" dirty="0">
                <a:solidFill>
                  <a:srgbClr val="50638A"/>
                </a:solidFill>
                <a:cs typeface="+mn-ea"/>
                <a:sym typeface="+mn-lt"/>
              </a:rPr>
              <a:t>任务完成情况      </a:t>
            </a:r>
            <a:r>
              <a:rPr lang="zh-CN" altLang="en-US" sz="1600" dirty="0">
                <a:sym typeface="+mn-ea"/>
              </a:rPr>
              <a:t>实验室仪器学习</a:t>
            </a:r>
            <a:endParaRPr lang="zh-CN" altLang="en-US" sz="2400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5ABCBF4-5663-435A-C890-7B097C329A81}"/>
              </a:ext>
            </a:extLst>
          </p:cNvPr>
          <p:cNvGrpSpPr/>
          <p:nvPr/>
        </p:nvGrpSpPr>
        <p:grpSpPr>
          <a:xfrm>
            <a:off x="573561" y="1346198"/>
            <a:ext cx="11089901" cy="1258352"/>
            <a:chOff x="761542" y="921895"/>
            <a:chExt cx="10847841" cy="125835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4066047-A9DA-0C09-E8DE-6B305C3AC43F}"/>
                </a:ext>
              </a:extLst>
            </p:cNvPr>
            <p:cNvSpPr/>
            <p:nvPr/>
          </p:nvSpPr>
          <p:spPr>
            <a:xfrm>
              <a:off x="761542" y="921895"/>
              <a:ext cx="10847841" cy="1258352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76A0BAC-7C1B-046C-B61F-4AA5303F155E}"/>
                </a:ext>
              </a:extLst>
            </p:cNvPr>
            <p:cNvSpPr txBox="1"/>
            <p:nvPr/>
          </p:nvSpPr>
          <p:spPr>
            <a:xfrm>
              <a:off x="837666" y="1029211"/>
              <a:ext cx="6484052" cy="104817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200" spc="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学习</a:t>
              </a:r>
              <a:r>
                <a:rPr lang="en-US" altLang="zh-CN" sz="2200" spc="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ICP-MS</a:t>
              </a:r>
              <a:r>
                <a:rPr lang="zh-CN" altLang="en-US" sz="2200" spc="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、紫外光谱、荧光光谱仪器的使用</a:t>
              </a:r>
              <a:endParaRPr lang="en-US" altLang="zh-CN" sz="2200" spc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200" spc="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完成入所培训和多学科中心入室培训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D6374A4-60D5-47D7-898B-9570C0852F54}"/>
              </a:ext>
            </a:extLst>
          </p:cNvPr>
          <p:cNvGrpSpPr/>
          <p:nvPr/>
        </p:nvGrpSpPr>
        <p:grpSpPr>
          <a:xfrm>
            <a:off x="736213" y="3253902"/>
            <a:ext cx="10505564" cy="3204174"/>
            <a:chOff x="678330" y="2967626"/>
            <a:chExt cx="10505564" cy="320417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00CD1D1-E666-4502-0805-D136F5694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614" y="2969712"/>
              <a:ext cx="3221983" cy="237734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6883E32-B339-A0FE-30C9-3EFDCBAD5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097" y="2967626"/>
              <a:ext cx="3169797" cy="2377348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D74EBAE-B973-01A2-81D5-E5E38836E738}"/>
                </a:ext>
              </a:extLst>
            </p:cNvPr>
            <p:cNvSpPr txBox="1"/>
            <p:nvPr/>
          </p:nvSpPr>
          <p:spPr>
            <a:xfrm>
              <a:off x="4485087" y="5710135"/>
              <a:ext cx="1750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紫外光谱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2327E58-7407-4AB4-53F2-C6C5BF72D6E3}"/>
                </a:ext>
              </a:extLst>
            </p:cNvPr>
            <p:cNvSpPr txBox="1"/>
            <p:nvPr/>
          </p:nvSpPr>
          <p:spPr>
            <a:xfrm>
              <a:off x="8723506" y="5689019"/>
              <a:ext cx="1750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荧光光谱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31F7D11-188E-3620-264D-FF8E7F2F49E6}"/>
                </a:ext>
              </a:extLst>
            </p:cNvPr>
            <p:cNvSpPr txBox="1"/>
            <p:nvPr/>
          </p:nvSpPr>
          <p:spPr>
            <a:xfrm>
              <a:off x="789567" y="5710135"/>
              <a:ext cx="1589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ICP-MS</a:t>
              </a:r>
              <a:endParaRPr lang="zh-CN" altLang="en-US" sz="2400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93B7914-42A8-42C9-073F-1CF888E78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30" y="2969712"/>
              <a:ext cx="1812365" cy="24164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4"/>
    </mc:Choice>
    <mc:Fallback xmlns="">
      <p:transition spd="slow" advTm="96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DC56D-0EFD-372A-F196-C07C32031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9CC4A52E-025C-AC77-0E8B-53C16A51862B}"/>
              </a:ext>
            </a:extLst>
          </p:cNvPr>
          <p:cNvSpPr txBox="1"/>
          <p:nvPr/>
        </p:nvSpPr>
        <p:spPr>
          <a:xfrm>
            <a:off x="507716" y="477100"/>
            <a:ext cx="491031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0638A"/>
                </a:solidFill>
                <a:effectLst/>
                <a:uLnTx/>
                <a:uFillTx/>
                <a:latin typeface="Segoe UI"/>
                <a:ea typeface="微软雅黑"/>
                <a:cs typeface="+mn-ea"/>
                <a:sym typeface="+mn-lt"/>
              </a:rPr>
              <a:t>任务完成情况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微软雅黑"/>
                <a:cs typeface="+mn-cs"/>
                <a:sym typeface="+mn-ea"/>
              </a:rPr>
              <a:t>液闪、己二醇的纯化工作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微软雅黑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E69AD87-8916-4DA6-C59C-1B26A6F9F125}"/>
              </a:ext>
            </a:extLst>
          </p:cNvPr>
          <p:cNvGrpSpPr/>
          <p:nvPr/>
        </p:nvGrpSpPr>
        <p:grpSpPr>
          <a:xfrm>
            <a:off x="573562" y="1346198"/>
            <a:ext cx="11050991" cy="646331"/>
            <a:chOff x="761542" y="921895"/>
            <a:chExt cx="11982089" cy="64633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45A95419-6F99-79B2-46F8-BA5C3E22F1A5}"/>
                </a:ext>
              </a:extLst>
            </p:cNvPr>
            <p:cNvSpPr/>
            <p:nvPr/>
          </p:nvSpPr>
          <p:spPr>
            <a:xfrm>
              <a:off x="761542" y="921895"/>
              <a:ext cx="11982089" cy="64633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"/>
                <a:cs typeface="+mn-cs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A804230-91C0-B8D9-FAB0-799A3AE71E0B}"/>
                </a:ext>
              </a:extLst>
            </p:cNvPr>
            <p:cNvSpPr txBox="1"/>
            <p:nvPr/>
          </p:nvSpPr>
          <p:spPr>
            <a:xfrm>
              <a:off x="761544" y="1029212"/>
              <a:ext cx="6415539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CN" altLang="en-US" sz="2000" b="0" i="0" u="none" strike="noStrike" kern="1200" cap="none" spc="10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学习并熟练操作纯化液闪，纯化己二醇的工作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4D96953-CC16-B5A8-E123-D318FA75DB47}"/>
              </a:ext>
            </a:extLst>
          </p:cNvPr>
          <p:cNvSpPr txBox="1"/>
          <p:nvPr/>
        </p:nvSpPr>
        <p:spPr>
          <a:xfrm>
            <a:off x="1262264" y="5690677"/>
            <a:ext cx="175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填料前处理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02541B3-ADCC-FF9D-010C-9DE010E5A0CA}"/>
              </a:ext>
            </a:extLst>
          </p:cNvPr>
          <p:cNvSpPr txBox="1"/>
          <p:nvPr/>
        </p:nvSpPr>
        <p:spPr>
          <a:xfrm>
            <a:off x="6331895" y="5690679"/>
            <a:ext cx="175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柱纯化</a:t>
            </a:r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CC3F1B6-FC4A-00B5-19FF-F0D57D168584}"/>
              </a:ext>
            </a:extLst>
          </p:cNvPr>
          <p:cNvSpPr txBox="1"/>
          <p:nvPr/>
        </p:nvSpPr>
        <p:spPr>
          <a:xfrm>
            <a:off x="4288459" y="5690676"/>
            <a:ext cx="175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柱纯化</a:t>
            </a:r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B70052F-C398-9301-4ACD-B6BE4E354EF4}"/>
              </a:ext>
            </a:extLst>
          </p:cNvPr>
          <p:cNvSpPr txBox="1"/>
          <p:nvPr/>
        </p:nvSpPr>
        <p:spPr>
          <a:xfrm>
            <a:off x="9175784" y="5695142"/>
            <a:ext cx="175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纯化效果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22B5298-0D93-EE5A-B466-6F1D6CF1527C}"/>
              </a:ext>
            </a:extLst>
          </p:cNvPr>
          <p:cNvGrpSpPr/>
          <p:nvPr/>
        </p:nvGrpSpPr>
        <p:grpSpPr>
          <a:xfrm>
            <a:off x="383791" y="2882867"/>
            <a:ext cx="11378088" cy="2628934"/>
            <a:chOff x="383791" y="2882867"/>
            <a:chExt cx="11378088" cy="262893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0D9F154-66A1-CB0C-226E-33519BAE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19" y="2882867"/>
              <a:ext cx="1969799" cy="262639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B8958628-C1C1-1A26-EEB5-7B750D7A9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383" y="2885402"/>
              <a:ext cx="1969799" cy="26263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8A43F21-6320-A2AC-316E-6F3DA0075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91" y="2882867"/>
              <a:ext cx="3505246" cy="2628934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5DE2F76-1965-B2BA-6080-74F7AEF10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4618" y="2882867"/>
              <a:ext cx="3567261" cy="2626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64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8"/>
    </mc:Choice>
    <mc:Fallback xmlns="">
      <p:transition spd="slow" advTm="126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07716" y="477100"/>
            <a:ext cx="329449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400" b="1" dirty="0">
                <a:solidFill>
                  <a:srgbClr val="50638A"/>
                </a:solidFill>
                <a:cs typeface="+mn-ea"/>
                <a:sym typeface="+mn-lt"/>
              </a:rPr>
              <a:t>任务完成情况    </a:t>
            </a:r>
            <a:r>
              <a:rPr lang="zh-CN" altLang="en-US" dirty="0">
                <a:sym typeface="+mn-ea"/>
              </a:rPr>
              <a:t>精馏装置</a:t>
            </a:r>
            <a:endParaRPr lang="zh-CN" altLang="en-US" sz="2400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A57B24C-065D-AEA9-F652-1E77AD286560}"/>
              </a:ext>
            </a:extLst>
          </p:cNvPr>
          <p:cNvGrpSpPr/>
          <p:nvPr/>
        </p:nvGrpSpPr>
        <p:grpSpPr>
          <a:xfrm>
            <a:off x="2704113" y="1494375"/>
            <a:ext cx="3521589" cy="646331"/>
            <a:chOff x="761542" y="921895"/>
            <a:chExt cx="10847841" cy="64633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511935ED-0A98-D272-1746-2F6BDB5E0637}"/>
                </a:ext>
              </a:extLst>
            </p:cNvPr>
            <p:cNvSpPr/>
            <p:nvPr/>
          </p:nvSpPr>
          <p:spPr>
            <a:xfrm>
              <a:off x="761542" y="921895"/>
              <a:ext cx="10847841" cy="64633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76D237A-5328-C856-BC9E-702015C05EDC}"/>
                </a:ext>
              </a:extLst>
            </p:cNvPr>
            <p:cNvSpPr txBox="1"/>
            <p:nvPr/>
          </p:nvSpPr>
          <p:spPr>
            <a:xfrm>
              <a:off x="761546" y="1029212"/>
              <a:ext cx="982478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000" spc="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清洗搭建精馏装置</a:t>
              </a:r>
              <a:endParaRPr lang="zh-CN" altLang="en-US" sz="2200" spc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A50086D2-ADD5-E2EF-E656-F49D5EF7B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82" y="1254030"/>
            <a:ext cx="3965788" cy="528771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24A396B7-FEFF-FED0-C741-F6F32C3C67AA}"/>
              </a:ext>
            </a:extLst>
          </p:cNvPr>
          <p:cNvGrpSpPr/>
          <p:nvPr/>
        </p:nvGrpSpPr>
        <p:grpSpPr>
          <a:xfrm>
            <a:off x="571507" y="1468880"/>
            <a:ext cx="6154057" cy="4515344"/>
            <a:chOff x="571507" y="1883156"/>
            <a:chExt cx="6154057" cy="410445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6988792-A269-5FC4-EDFA-DBF2DA548953}"/>
                </a:ext>
              </a:extLst>
            </p:cNvPr>
            <p:cNvGrpSpPr/>
            <p:nvPr/>
          </p:nvGrpSpPr>
          <p:grpSpPr>
            <a:xfrm>
              <a:off x="571507" y="1883156"/>
              <a:ext cx="6154057" cy="4104452"/>
              <a:chOff x="714098" y="2312774"/>
              <a:chExt cx="6154057" cy="1587638"/>
            </a:xfrm>
          </p:grpSpPr>
          <p:sp>
            <p:nvSpPr>
              <p:cNvPr id="17" name="圆角矩形 5">
                <a:extLst>
                  <a:ext uri="{FF2B5EF4-FFF2-40B4-BE49-F238E27FC236}">
                    <a16:creationId xmlns:a16="http://schemas.microsoft.com/office/drawing/2014/main" id="{FFF65518-05F9-CDA4-37CE-7871965D8EC4}"/>
                  </a:ext>
                </a:extLst>
              </p:cNvPr>
              <p:cNvSpPr/>
              <p:nvPr/>
            </p:nvSpPr>
            <p:spPr>
              <a:xfrm>
                <a:off x="753075" y="2312774"/>
                <a:ext cx="1704699" cy="362638"/>
              </a:xfrm>
              <a:prstGeom prst="rect">
                <a:avLst/>
              </a:prstGeom>
              <a:solidFill>
                <a:srgbClr val="50638A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圆角矩形 5">
                <a:extLst>
                  <a:ext uri="{FF2B5EF4-FFF2-40B4-BE49-F238E27FC236}">
                    <a16:creationId xmlns:a16="http://schemas.microsoft.com/office/drawing/2014/main" id="{3F017AA2-FEB2-45E2-7C48-892F8D304303}"/>
                  </a:ext>
                </a:extLst>
              </p:cNvPr>
              <p:cNvSpPr/>
              <p:nvPr/>
            </p:nvSpPr>
            <p:spPr>
              <a:xfrm>
                <a:off x="753075" y="3583816"/>
                <a:ext cx="1704699" cy="31659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45759551-FC1A-D3AE-905F-BD173C790265}"/>
                  </a:ext>
                </a:extLst>
              </p:cNvPr>
              <p:cNvCxnSpPr/>
              <p:nvPr/>
            </p:nvCxnSpPr>
            <p:spPr>
              <a:xfrm>
                <a:off x="714098" y="2811303"/>
                <a:ext cx="6154057" cy="0"/>
              </a:xfrm>
              <a:prstGeom prst="line">
                <a:avLst/>
              </a:prstGeom>
              <a:ln>
                <a:solidFill>
                  <a:srgbClr val="50638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圆角矩形 5">
              <a:extLst>
                <a:ext uri="{FF2B5EF4-FFF2-40B4-BE49-F238E27FC236}">
                  <a16:creationId xmlns:a16="http://schemas.microsoft.com/office/drawing/2014/main" id="{65C6F980-C1D8-F075-49E3-43D61A370E37}"/>
                </a:ext>
              </a:extLst>
            </p:cNvPr>
            <p:cNvSpPr/>
            <p:nvPr/>
          </p:nvSpPr>
          <p:spPr>
            <a:xfrm>
              <a:off x="610484" y="3550682"/>
              <a:ext cx="1704699" cy="875404"/>
            </a:xfrm>
            <a:prstGeom prst="rect">
              <a:avLst/>
            </a:prstGeom>
            <a:solidFill>
              <a:srgbClr val="D9AFA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546CFF2-8B4E-F5B6-D0C3-4FE485434498}"/>
              </a:ext>
            </a:extLst>
          </p:cNvPr>
          <p:cNvCxnSpPr/>
          <p:nvPr/>
        </p:nvCxnSpPr>
        <p:spPr>
          <a:xfrm>
            <a:off x="610484" y="4851626"/>
            <a:ext cx="6154057" cy="0"/>
          </a:xfrm>
          <a:prstGeom prst="line">
            <a:avLst/>
          </a:prstGeom>
          <a:ln>
            <a:solidFill>
              <a:srgbClr val="5063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2011B985-6DE7-3590-0C18-D0374496BF14}"/>
              </a:ext>
            </a:extLst>
          </p:cNvPr>
          <p:cNvGrpSpPr/>
          <p:nvPr/>
        </p:nvGrpSpPr>
        <p:grpSpPr>
          <a:xfrm>
            <a:off x="2704113" y="5254992"/>
            <a:ext cx="3521589" cy="646331"/>
            <a:chOff x="761542" y="921895"/>
            <a:chExt cx="10847841" cy="646331"/>
          </a:xfrm>
          <a:gradFill flip="none" rotWithShape="1">
            <a:gsLst>
              <a:gs pos="0">
                <a:srgbClr val="9DC3E6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A69F155-F4D3-6C6B-21BD-FD4632017780}"/>
                </a:ext>
              </a:extLst>
            </p:cNvPr>
            <p:cNvSpPr/>
            <p:nvPr/>
          </p:nvSpPr>
          <p:spPr>
            <a:xfrm>
              <a:off x="761542" y="921895"/>
              <a:ext cx="10847841" cy="64633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101A9BF-0997-75EC-9B06-8E91B52B12D7}"/>
                </a:ext>
              </a:extLst>
            </p:cNvPr>
            <p:cNvSpPr txBox="1"/>
            <p:nvPr/>
          </p:nvSpPr>
          <p:spPr>
            <a:xfrm>
              <a:off x="761545" y="1029212"/>
              <a:ext cx="827190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000" spc="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整理总结精馏操作</a:t>
              </a:r>
              <a:endParaRPr lang="zh-CN" altLang="en-US" sz="2200" spc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1BD9BA7-DB8D-7C0B-4EBC-1CBBF22D373D}"/>
              </a:ext>
            </a:extLst>
          </p:cNvPr>
          <p:cNvGrpSpPr/>
          <p:nvPr/>
        </p:nvGrpSpPr>
        <p:grpSpPr>
          <a:xfrm>
            <a:off x="2704112" y="3222846"/>
            <a:ext cx="3521590" cy="646331"/>
            <a:chOff x="761542" y="921895"/>
            <a:chExt cx="12625977" cy="64633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D9AFA6"/>
              </a:gs>
              <a:gs pos="83000">
                <a:srgbClr val="D9AFA6"/>
              </a:gs>
              <a:gs pos="100000">
                <a:srgbClr val="D9AFA6"/>
              </a:gs>
            </a:gsLst>
            <a:lin ang="10800000" scaled="1"/>
          </a:gradFill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21A63561-E7CB-E3E6-9755-5B62D824B6EA}"/>
                </a:ext>
              </a:extLst>
            </p:cNvPr>
            <p:cNvSpPr/>
            <p:nvPr/>
          </p:nvSpPr>
          <p:spPr>
            <a:xfrm>
              <a:off x="761542" y="921895"/>
              <a:ext cx="12625977" cy="64633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F29D5C1-40BD-E0D3-4F51-8CF61846D736}"/>
                </a:ext>
              </a:extLst>
            </p:cNvPr>
            <p:cNvSpPr txBox="1"/>
            <p:nvPr/>
          </p:nvSpPr>
          <p:spPr>
            <a:xfrm>
              <a:off x="761546" y="1029212"/>
              <a:ext cx="1252442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000" spc="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调试并正式使用精馏装置</a:t>
              </a:r>
              <a:endParaRPr lang="zh-CN" altLang="en-US" sz="2200" spc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B002FC1A-E469-67B5-343F-9D7F3AC8371D}"/>
              </a:ext>
            </a:extLst>
          </p:cNvPr>
          <p:cNvSpPr txBox="1"/>
          <p:nvPr/>
        </p:nvSpPr>
        <p:spPr>
          <a:xfrm>
            <a:off x="2940502" y="2250774"/>
            <a:ext cx="2809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pc="100" dirty="0"/>
              <a:t>优化精馏系统清洗时间、拆卸安装精馏系统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0DFA4F3-DBDD-94ED-B7EC-A71DC2CD27C0}"/>
              </a:ext>
            </a:extLst>
          </p:cNvPr>
          <p:cNvSpPr txBox="1"/>
          <p:nvPr/>
        </p:nvSpPr>
        <p:spPr>
          <a:xfrm>
            <a:off x="2940502" y="4137472"/>
            <a:ext cx="2809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pc="100" dirty="0"/>
              <a:t>解决精馏头冷却液循环问题、优化精馏操作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66"/>
    </mc:Choice>
    <mc:Fallback xmlns="">
      <p:transition spd="slow" advTm="3906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07716" y="477100"/>
            <a:ext cx="398698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400" b="1" dirty="0">
                <a:solidFill>
                  <a:srgbClr val="50638A"/>
                </a:solidFill>
                <a:cs typeface="+mn-ea"/>
                <a:sym typeface="+mn-lt"/>
              </a:rPr>
              <a:t>任务完成情况    </a:t>
            </a:r>
            <a:r>
              <a:rPr lang="zh-CN" altLang="en-US" dirty="0">
                <a:sym typeface="+mn-ea"/>
              </a:rPr>
              <a:t>己二醇精馏实验</a:t>
            </a:r>
            <a:endParaRPr lang="zh-CN" altLang="en-US" sz="2400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A57B24C-065D-AEA9-F652-1E77AD286560}"/>
              </a:ext>
            </a:extLst>
          </p:cNvPr>
          <p:cNvGrpSpPr/>
          <p:nvPr/>
        </p:nvGrpSpPr>
        <p:grpSpPr>
          <a:xfrm>
            <a:off x="573562" y="1346197"/>
            <a:ext cx="10788344" cy="1153812"/>
            <a:chOff x="761542" y="921895"/>
            <a:chExt cx="12189767" cy="11163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511935ED-0A98-D272-1746-2F6BDB5E0637}"/>
                </a:ext>
              </a:extLst>
            </p:cNvPr>
            <p:cNvSpPr/>
            <p:nvPr/>
          </p:nvSpPr>
          <p:spPr>
            <a:xfrm>
              <a:off x="761542" y="921895"/>
              <a:ext cx="12189767" cy="1116396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76D237A-5328-C856-BC9E-702015C05EDC}"/>
                </a:ext>
              </a:extLst>
            </p:cNvPr>
            <p:cNvSpPr txBox="1"/>
            <p:nvPr/>
          </p:nvSpPr>
          <p:spPr>
            <a:xfrm>
              <a:off x="761544" y="1029212"/>
              <a:ext cx="7598496" cy="930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000" spc="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确定温度、回流比、精馏次数等己二醇精馏实验条件</a:t>
              </a:r>
              <a:endParaRPr lang="en-US" altLang="zh-CN" sz="2000" spc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000" spc="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熟练掌握己二醇精馏实验</a:t>
              </a:r>
              <a:endParaRPr lang="en-US" altLang="zh-CN" sz="2000" spc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8735BD8-0521-B452-2ABB-83111B077CEF}"/>
              </a:ext>
            </a:extLst>
          </p:cNvPr>
          <p:cNvGrpSpPr/>
          <p:nvPr/>
        </p:nvGrpSpPr>
        <p:grpSpPr>
          <a:xfrm>
            <a:off x="320675" y="2924328"/>
            <a:ext cx="10898769" cy="3456572"/>
            <a:chOff x="320675" y="2695772"/>
            <a:chExt cx="10898769" cy="345657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351F240-E7FD-97A6-B1D0-CE09082F7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675" y="2695772"/>
              <a:ext cx="3763873" cy="2872429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8296803-F191-E2E3-365D-8312F84F598D}"/>
                </a:ext>
              </a:extLst>
            </p:cNvPr>
            <p:cNvSpPr txBox="1"/>
            <p:nvPr/>
          </p:nvSpPr>
          <p:spPr>
            <a:xfrm>
              <a:off x="5041906" y="5690678"/>
              <a:ext cx="2108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多次精馏实验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7FCD025-6BCA-DCD5-BD47-B70491C89C0D}"/>
                </a:ext>
              </a:extLst>
            </p:cNvPr>
            <p:cNvSpPr txBox="1"/>
            <p:nvPr/>
          </p:nvSpPr>
          <p:spPr>
            <a:xfrm>
              <a:off x="1206020" y="5690677"/>
              <a:ext cx="1755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温度实验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1DF7B18-0DD1-04D2-A033-508CB65965EF}"/>
                </a:ext>
              </a:extLst>
            </p:cNvPr>
            <p:cNvSpPr txBox="1"/>
            <p:nvPr/>
          </p:nvSpPr>
          <p:spPr>
            <a:xfrm>
              <a:off x="8653074" y="5690679"/>
              <a:ext cx="2566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己二醇产品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F5076C1-56E1-0A26-0DF8-37FEAE0A1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1237" y="2695772"/>
              <a:ext cx="3938357" cy="2901948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6691EA04-FB86-8603-338A-C704815AE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449" y="2924328"/>
            <a:ext cx="3901428" cy="28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61"/>
    </mc:Choice>
    <mc:Fallback xmlns="">
      <p:transition spd="slow" advTm="5496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E2YjI5MDlhMjIxZjhlMjQ1ZTRhYzY3YzRlNzAxOT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5.08658181575584,&quot;left&quot;:54.2,&quot;top&quot;:169.9251459170118,&quot;width&quot;:535.1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5.08658181575584,&quot;left&quot;:54.2,&quot;top&quot;:169.9251459170118,&quot;width&quot;:535.1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5.08658181575584,&quot;left&quot;:54.2,&quot;top&quot;:169.9251459170118,&quot;width&quot;:535.1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5.08658181575584,&quot;left&quot;:54.2,&quot;top&quot;:169.9251459170118,&quot;width&quot;:535.1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5.08658181575584,&quot;left&quot;:54.2,&quot;top&quot;:169.9251459170118,&quot;width&quot;:535.1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5.08658181575584,&quot;left&quot;:54.2,&quot;top&quot;:169.9251459170118,&quot;width&quot;:535.1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83574803149605,&quot;left&quot;:267.5495275590551,&quot;top&quot;:240.51055118110236,&quot;width&quot;:554.586141732283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b3uwvnf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419</Words>
  <Application>Microsoft Office PowerPoint</Application>
  <PresentationFormat>宽屏</PresentationFormat>
  <Paragraphs>81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微软雅黑</vt:lpstr>
      <vt:lpstr>Arial</vt:lpstr>
      <vt:lpstr>Segoe UI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Sheng xia</dc:creator>
  <cp:lastModifiedBy>峰 刘</cp:lastModifiedBy>
  <cp:revision>97</cp:revision>
  <dcterms:created xsi:type="dcterms:W3CDTF">2023-02-09T05:49:00Z</dcterms:created>
  <dcterms:modified xsi:type="dcterms:W3CDTF">2024-11-18T16:07:52Z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612CE1F972614F8FAC859EA2CBF81D8D</vt:lpwstr>
  </property>
  <property fmtid="{D5CDD505-2E9C-101B-9397-08002B2CF9AE}" pid="3" name="KSOProductBuildVer">
    <vt:lpwstr>2052-12.1.0.16250</vt:lpwstr>
  </property>
</Properties>
</file>