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953" r:id="rId2"/>
    <p:sldId id="2580" r:id="rId3"/>
    <p:sldId id="2611" r:id="rId4"/>
    <p:sldId id="2612" r:id="rId5"/>
    <p:sldId id="2610" r:id="rId6"/>
    <p:sldId id="2614" r:id="rId7"/>
    <p:sldId id="2608" r:id="rId8"/>
    <p:sldId id="2568" r:id="rId9"/>
    <p:sldId id="2609" r:id="rId10"/>
    <p:sldId id="2593" r:id="rId11"/>
    <p:sldId id="2613" r:id="rId12"/>
    <p:sldId id="978" r:id="rId13"/>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沙 鹏" initials="沙" lastIdx="1" clrIdx="0">
    <p:extLst>
      <p:ext uri="{19B8F6BF-5375-455C-9EA6-DF929625EA0E}">
        <p15:presenceInfo xmlns:p15="http://schemas.microsoft.com/office/powerpoint/2012/main" userId="b8608ec0e979a9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FFFF"/>
    <a:srgbClr val="003399"/>
    <a:srgbClr val="E6E6E6"/>
    <a:srgbClr val="0070C0"/>
    <a:srgbClr val="4D8357"/>
    <a:srgbClr val="005800"/>
    <a:srgbClr val="008400"/>
    <a:srgbClr val="FDCC6D"/>
    <a:srgbClr val="00A2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67" autoAdjust="0"/>
    <p:restoredTop sz="90650" autoAdjust="0"/>
  </p:normalViewPr>
  <p:slideViewPr>
    <p:cSldViewPr>
      <p:cViewPr varScale="1">
        <p:scale>
          <a:sx n="98" d="100"/>
          <a:sy n="98" d="100"/>
        </p:scale>
        <p:origin x="1080" y="192"/>
      </p:cViewPr>
      <p:guideLst>
        <p:guide orient="horz" pos="2160"/>
        <p:guide pos="3840"/>
      </p:guideLst>
    </p:cSldViewPr>
  </p:slideViewPr>
  <p:notesTextViewPr>
    <p:cViewPr>
      <p:scale>
        <a:sx n="3" d="2"/>
        <a:sy n="3" d="2"/>
      </p:scale>
      <p:origin x="0" y="0"/>
    </p:cViewPr>
  </p:notesTextViewPr>
  <p:sorterViewPr>
    <p:cViewPr>
      <p:scale>
        <a:sx n="90" d="100"/>
        <a:sy n="90" d="100"/>
      </p:scale>
      <p:origin x="0" y="9182"/>
    </p:cViewPr>
  </p:sorterViewPr>
  <p:notesViewPr>
    <p:cSldViewPr>
      <p:cViewPr varScale="1">
        <p:scale>
          <a:sx n="62" d="100"/>
          <a:sy n="62" d="100"/>
        </p:scale>
        <p:origin x="3178"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7F9E6D00-2C1C-47F1-8495-043F093F9ED6}" type="datetimeFigureOut">
              <a:rPr lang="zh-CN" altLang="en-US" smtClean="0"/>
              <a:t>2024/11/6</a:t>
            </a:fld>
            <a:endParaRPr lang="zh-CN" altLang="en-US"/>
          </a:p>
        </p:txBody>
      </p:sp>
      <p:sp>
        <p:nvSpPr>
          <p:cNvPr id="4" name="Footer Placeholder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5" name="Slide Number Placeholder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EB5A05AE-EECD-457A-A033-312F4EB81B8B}" type="slidenum">
              <a:rPr lang="zh-CN" altLang="en-US" smtClean="0"/>
              <a:t>‹#›</a:t>
            </a:fld>
            <a:endParaRPr lang="zh-CN" altLang="en-US"/>
          </a:p>
        </p:txBody>
      </p:sp>
    </p:spTree>
    <p:extLst>
      <p:ext uri="{BB962C8B-B14F-4D97-AF65-F5344CB8AC3E}">
        <p14:creationId xmlns:p14="http://schemas.microsoft.com/office/powerpoint/2010/main" val="1638617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A3E0D183-6031-4C32-B44B-14746A336CF0}" type="datetimeFigureOut">
              <a:rPr lang="zh-CN" altLang="en-US" smtClean="0"/>
              <a:pPr/>
              <a:t>2024/11/6</a:t>
            </a:fld>
            <a:endParaRPr lang="zh-CN" altLang="en-US"/>
          </a:p>
        </p:txBody>
      </p:sp>
      <p:sp>
        <p:nvSpPr>
          <p:cNvPr id="4" name="幻灯片图像占位符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03A1DF17-A28C-4D46-829F-D8D110C09314}" type="slidenum">
              <a:rPr lang="zh-CN" altLang="en-US" smtClean="0"/>
              <a:pPr/>
              <a:t>‹#›</a:t>
            </a:fld>
            <a:endParaRPr lang="zh-CN" altLang="en-US"/>
          </a:p>
        </p:txBody>
      </p:sp>
    </p:spTree>
    <p:extLst>
      <p:ext uri="{BB962C8B-B14F-4D97-AF65-F5344CB8AC3E}">
        <p14:creationId xmlns:p14="http://schemas.microsoft.com/office/powerpoint/2010/main" val="2919462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A1DF17-A28C-4D46-829F-D8D110C09314}" type="slidenum">
              <a:rPr lang="zh-CN" altLang="en-US" smtClean="0"/>
              <a:pPr/>
              <a:t>1</a:t>
            </a:fld>
            <a:endParaRPr lang="zh-CN" altLang="en-US"/>
          </a:p>
        </p:txBody>
      </p:sp>
    </p:spTree>
    <p:extLst>
      <p:ext uri="{BB962C8B-B14F-4D97-AF65-F5344CB8AC3E}">
        <p14:creationId xmlns:p14="http://schemas.microsoft.com/office/powerpoint/2010/main" val="3823730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21308" y="1718148"/>
            <a:ext cx="10363200" cy="1470025"/>
          </a:xfrm>
        </p:spPr>
        <p:txBody>
          <a:bodyPr>
            <a:noAutofit/>
          </a:bodyPr>
          <a:lstStyle>
            <a:lvl1pPr>
              <a:defRPr lang="zh-CN" altLang="en-US" sz="6600" b="1" kern="1200" dirty="0">
                <a:solidFill>
                  <a:srgbClr val="3366FF"/>
                </a:solidFill>
                <a:effectLst>
                  <a:outerShdw blurRad="38100" dist="38100" dir="2700000" algn="tl">
                    <a:srgbClr val="000000">
                      <a:alpha val="43137"/>
                    </a:srgbClr>
                  </a:outerShdw>
                  <a:reflection blurRad="25400" stA="30000" endPos="30000" dist="50800" dir="5400000" sy="-100000" algn="bl" rotWithShape="0"/>
                </a:effectLst>
                <a:latin typeface="微软雅黑" pitchFamily="34" charset="-122"/>
                <a:ea typeface="微软雅黑" pitchFamily="34" charset="-122"/>
                <a:cs typeface="+mn-cs"/>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862A364D-C919-45E7-A57D-C4BE4049E83B}" type="datetime1">
              <a:rPr lang="zh-CN" altLang="en-US" smtClean="0"/>
              <a:t>2024/11/6</a:t>
            </a:fld>
            <a:endParaRPr lang="zh-CN" altLang="en-US"/>
          </a:p>
        </p:txBody>
      </p:sp>
      <p:sp>
        <p:nvSpPr>
          <p:cNvPr id="6" name="灯片编号占位符 5"/>
          <p:cNvSpPr>
            <a:spLocks noGrp="1"/>
          </p:cNvSpPr>
          <p:nvPr>
            <p:ph type="sldNum" sz="quarter" idx="12"/>
          </p:nvPr>
        </p:nvSpPr>
        <p:spPr/>
        <p:txBody>
          <a:bodyPr/>
          <a:lstStyle/>
          <a:p>
            <a:fld id="{F15E9139-A00B-4B2A-98A6-095DC08F1345}" type="slidenum">
              <a:rPr lang="zh-CN" altLang="en-US" smtClean="0"/>
              <a:pPr/>
              <a:t>‹#›</a:t>
            </a:fld>
            <a:endParaRPr lang="zh-CN" altLang="en-US"/>
          </a:p>
        </p:txBody>
      </p:sp>
      <p:sp>
        <p:nvSpPr>
          <p:cNvPr id="8" name="矩形 7"/>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矩形 8"/>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矩形 9"/>
          <p:cNvSpPr/>
          <p:nvPr userDrawn="1"/>
        </p:nvSpPr>
        <p:spPr>
          <a:xfrm>
            <a:off x="-1" y="0"/>
            <a:ext cx="12192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矩形 10"/>
          <p:cNvSpPr/>
          <p:nvPr userDrawn="1"/>
        </p:nvSpPr>
        <p:spPr>
          <a:xfrm>
            <a:off x="9239272" y="-2"/>
            <a:ext cx="2952728" cy="216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页脚占位符 4"/>
          <p:cNvSpPr>
            <a:spLocks noGrp="1"/>
          </p:cNvSpPr>
          <p:nvPr>
            <p:ph type="ftr" sz="quarter" idx="11"/>
          </p:nvPr>
        </p:nvSpPr>
        <p:spPr>
          <a:xfrm>
            <a:off x="3733552" y="6356351"/>
            <a:ext cx="4738712" cy="365125"/>
          </a:xfrm>
        </p:spPr>
        <p:txBody>
          <a:bodyPr/>
          <a:lstStyle>
            <a:lvl1pPr>
              <a:defRPr>
                <a:solidFill>
                  <a:schemeClr val="tx1"/>
                </a:solidFill>
              </a:defRPr>
            </a:lvl1pPr>
          </a:lstStyle>
          <a:p>
            <a:r>
              <a:rPr lang="en-US" altLang="zh-CN"/>
              <a:t>CEPC Detector Ref-TDR Review</a:t>
            </a:r>
            <a:endParaRPr lang="zh-CN" altLang="en-US" dirty="0"/>
          </a:p>
        </p:txBody>
      </p:sp>
    </p:spTree>
    <p:extLst>
      <p:ext uri="{BB962C8B-B14F-4D97-AF65-F5344CB8AC3E}">
        <p14:creationId xmlns:p14="http://schemas.microsoft.com/office/powerpoint/2010/main" val="179179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285861"/>
            <a:ext cx="10972800" cy="4840303"/>
          </a:xfrm>
        </p:spPr>
        <p:txBody>
          <a:bodyPr/>
          <a:lstStyle>
            <a:lvl1pPr>
              <a:lnSpc>
                <a:spcPct val="110000"/>
              </a:lnSpc>
              <a:spcBef>
                <a:spcPts val="0"/>
              </a:spcBef>
              <a:spcAft>
                <a:spcPts val="1000"/>
              </a:spcAft>
              <a:buClr>
                <a:srgbClr val="FFC000"/>
              </a:buClr>
              <a:buSzPct val="80000"/>
              <a:buFont typeface="Wingdings" pitchFamily="2" charset="2"/>
              <a:buChar char="n"/>
              <a:defRPr sz="2800" b="0" baseline="0">
                <a:solidFill>
                  <a:srgbClr val="0000FF"/>
                </a:solidFill>
                <a:latin typeface="+mn-lt"/>
                <a:ea typeface="微软雅黑" pitchFamily="34" charset="-122"/>
              </a:defRPr>
            </a:lvl1pPr>
            <a:lvl2pPr>
              <a:defRPr sz="2400" baseline="0">
                <a:latin typeface="Arial" panose="020B0604020202020204" pitchFamily="34" charset="0"/>
                <a:ea typeface="微软雅黑" pitchFamily="34" charset="-122"/>
              </a:defRPr>
            </a:lvl2pPr>
            <a:lvl3pPr>
              <a:defRPr baseline="0"/>
            </a:lvl3pPr>
            <a:lvl4pPr>
              <a:defRPr baseline="0"/>
            </a:lvl4pPr>
            <a:lvl5pPr>
              <a:defRPr baseline="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9E3ED583-47F1-4C9E-913E-9C8F8159BAED}" type="datetime1">
              <a:rPr lang="zh-CN" altLang="en-US" smtClean="0"/>
              <a:t>2024/11/6</a:t>
            </a:fld>
            <a:endParaRPr lang="zh-CN" altLang="en-US"/>
          </a:p>
        </p:txBody>
      </p:sp>
      <p:sp>
        <p:nvSpPr>
          <p:cNvPr id="2" name="标题 1"/>
          <p:cNvSpPr>
            <a:spLocks noGrp="1"/>
          </p:cNvSpPr>
          <p:nvPr>
            <p:ph type="title" hasCustomPrompt="1"/>
          </p:nvPr>
        </p:nvSpPr>
        <p:spPr>
          <a:xfrm>
            <a:off x="666712" y="142852"/>
            <a:ext cx="10763325" cy="725470"/>
          </a:xfrm>
        </p:spPr>
        <p:txBody>
          <a:bodyPr>
            <a:normAutofit/>
          </a:bodyPr>
          <a:lstStyle>
            <a:lvl1pPr algn="ctr">
              <a:defRPr sz="4000" b="1" baseline="0">
                <a:solidFill>
                  <a:srgbClr val="C00000"/>
                </a:solidFill>
                <a:effectLst/>
                <a:latin typeface="Arial Black" panose="020B0A04020102020204" pitchFamily="34" charset="0"/>
                <a:ea typeface="微软雅黑" pitchFamily="34" charset="-122"/>
                <a:cs typeface="Arial" panose="020B0604020202020204" pitchFamily="34" charset="0"/>
              </a:defRPr>
            </a:lvl1pPr>
          </a:lstStyle>
          <a:p>
            <a:r>
              <a:rPr lang="zh-CN" altLang="en-US" dirty="0"/>
              <a:t>单击此处编辑母版标题样式</a:t>
            </a:r>
          </a:p>
        </p:txBody>
      </p:sp>
      <p:sp>
        <p:nvSpPr>
          <p:cNvPr id="15" name="矩形 14"/>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矩形 17"/>
          <p:cNvSpPr/>
          <p:nvPr userDrawn="1"/>
        </p:nvSpPr>
        <p:spPr>
          <a:xfrm>
            <a:off x="-1" y="937526"/>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 name="矩形 22"/>
          <p:cNvSpPr/>
          <p:nvPr userDrawn="1"/>
        </p:nvSpPr>
        <p:spPr>
          <a:xfrm>
            <a:off x="0" y="0"/>
            <a:ext cx="285709" cy="91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页脚占位符 4"/>
          <p:cNvSpPr>
            <a:spLocks noGrp="1"/>
          </p:cNvSpPr>
          <p:nvPr>
            <p:ph type="ftr" sz="quarter" idx="11"/>
          </p:nvPr>
        </p:nvSpPr>
        <p:spPr>
          <a:xfrm>
            <a:off x="3586586" y="6386391"/>
            <a:ext cx="5040560" cy="354977"/>
          </a:xfrm>
        </p:spPr>
        <p:txBody>
          <a:bodyPr/>
          <a:lstStyle/>
          <a:p>
            <a:r>
              <a:rPr lang="en-US" altLang="zh-CN"/>
              <a:t>CEPC Detector Ref-TDR Review</a:t>
            </a:r>
            <a:endParaRPr lang="zh-CN" altLang="en-US" dirty="0"/>
          </a:p>
        </p:txBody>
      </p:sp>
      <p:sp>
        <p:nvSpPr>
          <p:cNvPr id="6" name="灯片编号占位符 5"/>
          <p:cNvSpPr>
            <a:spLocks noGrp="1"/>
          </p:cNvSpPr>
          <p:nvPr>
            <p:ph type="sldNum" sz="quarter" idx="12"/>
          </p:nvPr>
        </p:nvSpPr>
        <p:spPr/>
        <p:txBody>
          <a:bodyPr/>
          <a:lstStyle/>
          <a:p>
            <a:fld id="{F15E9139-A00B-4B2A-98A6-095DC08F1345}"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0F67FF2-22DD-4CF8-BE9E-25F2457D970D}" type="datetime1">
              <a:rPr lang="zh-CN" altLang="en-US" smtClean="0"/>
              <a:t>2024/11/6</a:t>
            </a:fld>
            <a:endParaRPr lang="zh-CN" altLang="en-US"/>
          </a:p>
        </p:txBody>
      </p:sp>
      <p:sp>
        <p:nvSpPr>
          <p:cNvPr id="4" name="灯片编号占位符 3"/>
          <p:cNvSpPr>
            <a:spLocks noGrp="1"/>
          </p:cNvSpPr>
          <p:nvPr>
            <p:ph type="sldNum" sz="quarter" idx="12"/>
          </p:nvPr>
        </p:nvSpPr>
        <p:spPr/>
        <p:txBody>
          <a:bodyPr/>
          <a:lstStyle/>
          <a:p>
            <a:fld id="{F15E9139-A00B-4B2A-98A6-095DC08F1345}" type="slidenum">
              <a:rPr lang="zh-CN" altLang="en-US" smtClean="0"/>
              <a:pPr/>
              <a:t>‹#›</a:t>
            </a:fld>
            <a:endParaRPr lang="zh-CN" altLang="en-US"/>
          </a:p>
        </p:txBody>
      </p:sp>
      <p:sp>
        <p:nvSpPr>
          <p:cNvPr id="6" name="页脚占位符 4"/>
          <p:cNvSpPr>
            <a:spLocks noGrp="1"/>
          </p:cNvSpPr>
          <p:nvPr>
            <p:ph type="ftr" sz="quarter" idx="11"/>
          </p:nvPr>
        </p:nvSpPr>
        <p:spPr>
          <a:xfrm>
            <a:off x="3586586" y="6386391"/>
            <a:ext cx="5040560" cy="354977"/>
          </a:xfrm>
        </p:spPr>
        <p:txBody>
          <a:bodyPr/>
          <a:lstStyle/>
          <a:p>
            <a:r>
              <a:rPr lang="en-US" altLang="zh-CN"/>
              <a:t>CEPC Detector Ref-TDR Review</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p:cNvSpPr>
            <a:spLocks noGrp="1"/>
          </p:cNvSpPr>
          <p:nvPr>
            <p:ph type="dt" sz="half" idx="10"/>
          </p:nvPr>
        </p:nvSpPr>
        <p:spPr/>
        <p:txBody>
          <a:bodyPr/>
          <a:lstStyle/>
          <a:p>
            <a:fld id="{7E5C1474-FB53-481B-9A68-D9081559E308}" type="datetime1">
              <a:rPr lang="zh-CN" altLang="en-US" smtClean="0"/>
              <a:t>2024/11/6</a:t>
            </a:fld>
            <a:endParaRPr lang="zh-CN" altLang="en-US"/>
          </a:p>
        </p:txBody>
      </p:sp>
      <p:sp>
        <p:nvSpPr>
          <p:cNvPr id="5" name="Footer Placeholder 4"/>
          <p:cNvSpPr>
            <a:spLocks noGrp="1"/>
          </p:cNvSpPr>
          <p:nvPr>
            <p:ph type="ftr" sz="quarter" idx="11"/>
          </p:nvPr>
        </p:nvSpPr>
        <p:spPr/>
        <p:txBody>
          <a:bodyPr/>
          <a:lstStyle/>
          <a:p>
            <a:r>
              <a:rPr lang="en-US" altLang="zh-CN"/>
              <a:t>CEPC Detector Ref-TDR Review</a:t>
            </a:r>
            <a:endParaRPr lang="zh-CN" altLang="en-US"/>
          </a:p>
        </p:txBody>
      </p:sp>
      <p:sp>
        <p:nvSpPr>
          <p:cNvPr id="6" name="Slide Number Placeholder 5"/>
          <p:cNvSpPr>
            <a:spLocks noGrp="1"/>
          </p:cNvSpPr>
          <p:nvPr>
            <p:ph type="sldNum" sz="quarter" idx="12"/>
          </p:nvPr>
        </p:nvSpPr>
        <p:spPr/>
        <p:txBody>
          <a:bodyPr/>
          <a:lstStyle/>
          <a:p>
            <a:fld id="{27F552FA-C358-4F70-9CE8-3E41459FCE36}" type="slidenum">
              <a:rPr lang="zh-CN" altLang="en-US" smtClean="0"/>
              <a:t>‹#›</a:t>
            </a:fld>
            <a:endParaRPr lang="zh-CN" altLang="en-US"/>
          </a:p>
        </p:txBody>
      </p:sp>
      <p:sp>
        <p:nvSpPr>
          <p:cNvPr id="7" name="Title 6"/>
          <p:cNvSpPr>
            <a:spLocks noGrp="1"/>
          </p:cNvSpPr>
          <p:nvPr>
            <p:ph type="title"/>
          </p:nvPr>
        </p:nvSpPr>
        <p:spPr/>
        <p:txBody>
          <a:bodyPr/>
          <a:lstStyle/>
          <a:p>
            <a:r>
              <a:rPr lang="en-US" altLang="zh-CN"/>
              <a:t>Click to edit Master title style</a:t>
            </a:r>
            <a:endParaRPr lang="zh-CN" altLang="en-US"/>
          </a:p>
        </p:txBody>
      </p:sp>
    </p:spTree>
    <p:extLst>
      <p:ext uri="{BB962C8B-B14F-4D97-AF65-F5344CB8AC3E}">
        <p14:creationId xmlns:p14="http://schemas.microsoft.com/office/powerpoint/2010/main" val="6896756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F97A9A-512A-4894-931E-4EFF37503AC0}" type="datetime1">
              <a:rPr lang="zh-CN" altLang="en-US" smtClean="0"/>
              <a:t>2024/11/6</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CEPC Detector Ref-TDR Review</a:t>
            </a:r>
            <a:endParaRPr lang="zh-CN" altLang="en-US" dirty="0"/>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E9139-A00B-4B2A-98A6-095DC08F1345}" type="slidenum">
              <a:rPr lang="zh-CN" altLang="en-US" smtClean="0"/>
              <a:pPr/>
              <a:t>‹#›</a:t>
            </a:fld>
            <a:endParaRPr lang="zh-CN" altLang="en-US" dirty="0"/>
          </a:p>
        </p:txBody>
      </p:sp>
    </p:spTree>
  </p:cSld>
  <p:clrMap bg1="lt1" tx1="dk1" bg2="lt2" tx2="dk2" accent1="accent1" accent2="accent2" accent3="accent3" accent4="accent4" accent5="accent5" accent6="accent6" hlink="hlink" folHlink="folHlink"/>
  <p:sldLayoutIdLst>
    <p:sldLayoutId id="2147483673" r:id="rId1"/>
    <p:sldLayoutId id="2147483650" r:id="rId2"/>
    <p:sldLayoutId id="2147483655" r:id="rId3"/>
    <p:sldLayoutId id="2147483674"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descr="8d5d924e275b0c7f58feed1244176003"/>
          <p:cNvPicPr>
            <a:picLocks noChangeAspect="1"/>
          </p:cNvPicPr>
          <p:nvPr/>
        </p:nvPicPr>
        <p:blipFill rotWithShape="1">
          <a:blip r:embed="rId3"/>
          <a:srcRect t="28679" b="6192"/>
          <a:stretch/>
        </p:blipFill>
        <p:spPr>
          <a:xfrm>
            <a:off x="635" y="0"/>
            <a:ext cx="12191365" cy="2118283"/>
          </a:xfrm>
          <a:prstGeom prst="rect">
            <a:avLst/>
          </a:prstGeom>
        </p:spPr>
      </p:pic>
      <p:sp>
        <p:nvSpPr>
          <p:cNvPr id="6" name="标题 3"/>
          <p:cNvSpPr txBox="1">
            <a:spLocks/>
          </p:cNvSpPr>
          <p:nvPr/>
        </p:nvSpPr>
        <p:spPr>
          <a:xfrm>
            <a:off x="266407" y="2765840"/>
            <a:ext cx="11892112" cy="1326319"/>
          </a:xfrm>
          <a:prstGeom prst="rect">
            <a:avLst/>
          </a:prstGeom>
        </p:spPr>
        <p:txBody>
          <a:bodyPr vert="horz" lIns="68580" tIns="34290" rIns="68580" bIns="34290" rtlCol="0" anchor="ctr">
            <a:noAutofit/>
          </a:bodyPr>
          <a:lstStyle>
            <a:lvl1pPr algn="ctr" defTabSz="914354" rtl="0" eaLnBrk="1" latinLnBrk="0" hangingPunct="1">
              <a:lnSpc>
                <a:spcPct val="90000"/>
              </a:lnSpc>
              <a:spcBef>
                <a:spcPct val="0"/>
              </a:spcBef>
              <a:buNone/>
              <a:defRPr sz="4000" b="1" kern="1200">
                <a:solidFill>
                  <a:schemeClr val="accent1"/>
                </a:solidFill>
                <a:latin typeface="+mj-lt"/>
                <a:ea typeface="+mj-ea"/>
                <a:cs typeface="+mj-cs"/>
              </a:defRPr>
            </a:lvl1pPr>
          </a:lstStyle>
          <a:p>
            <a:r>
              <a:rPr lang="en-US" altLang="zh-CN" sz="6000" dirty="0">
                <a:solidFill>
                  <a:srgbClr val="C00000"/>
                </a:solidFill>
              </a:rPr>
              <a:t>Feedback</a:t>
            </a:r>
            <a:r>
              <a:rPr lang="zh-CN" altLang="en-US" sz="6000" dirty="0">
                <a:solidFill>
                  <a:srgbClr val="C00000"/>
                </a:solidFill>
              </a:rPr>
              <a:t> </a:t>
            </a:r>
            <a:r>
              <a:rPr lang="en-US" altLang="zh-CN" sz="6000" dirty="0">
                <a:solidFill>
                  <a:srgbClr val="C00000"/>
                </a:solidFill>
              </a:rPr>
              <a:t>from</a:t>
            </a:r>
            <a:r>
              <a:rPr lang="zh-CN" altLang="en-US" sz="6000" dirty="0">
                <a:solidFill>
                  <a:srgbClr val="C00000"/>
                </a:solidFill>
              </a:rPr>
              <a:t> </a:t>
            </a:r>
            <a:r>
              <a:rPr lang="en-US" altLang="zh-CN" sz="6000" dirty="0">
                <a:solidFill>
                  <a:srgbClr val="C00000"/>
                </a:solidFill>
              </a:rPr>
              <a:t>1</a:t>
            </a:r>
            <a:r>
              <a:rPr lang="en-US" altLang="zh-CN" sz="6000" baseline="30000" dirty="0">
                <a:solidFill>
                  <a:srgbClr val="C00000"/>
                </a:solidFill>
              </a:rPr>
              <a:t>st</a:t>
            </a:r>
            <a:r>
              <a:rPr lang="zh-CN" altLang="en-US" sz="6000" dirty="0">
                <a:solidFill>
                  <a:srgbClr val="C00000"/>
                </a:solidFill>
              </a:rPr>
              <a:t> </a:t>
            </a:r>
            <a:r>
              <a:rPr lang="en-US" altLang="zh-CN" sz="6000" dirty="0">
                <a:solidFill>
                  <a:srgbClr val="C00000"/>
                </a:solidFill>
              </a:rPr>
              <a:t>IDRC</a:t>
            </a:r>
            <a:r>
              <a:rPr lang="zh-CN" altLang="en-US" sz="6000" dirty="0">
                <a:solidFill>
                  <a:srgbClr val="C00000"/>
                </a:solidFill>
              </a:rPr>
              <a:t> </a:t>
            </a:r>
            <a:r>
              <a:rPr lang="en-US" altLang="zh-CN" sz="6000" dirty="0">
                <a:solidFill>
                  <a:srgbClr val="C00000"/>
                </a:solidFill>
              </a:rPr>
              <a:t>review</a:t>
            </a:r>
            <a:endParaRPr lang="zh-CN" altLang="en-US" sz="6000" dirty="0">
              <a:solidFill>
                <a:srgbClr val="C00000"/>
              </a:solidFill>
            </a:endParaRPr>
          </a:p>
        </p:txBody>
      </p:sp>
      <p:sp>
        <p:nvSpPr>
          <p:cNvPr id="7" name="文本框 7">
            <a:extLst>
              <a:ext uri="{FF2B5EF4-FFF2-40B4-BE49-F238E27FC236}">
                <a16:creationId xmlns:a16="http://schemas.microsoft.com/office/drawing/2014/main" id="{785816F2-AEF2-4FFE-A0DA-84B4490709A4}"/>
              </a:ext>
            </a:extLst>
          </p:cNvPr>
          <p:cNvSpPr txBox="1"/>
          <p:nvPr/>
        </p:nvSpPr>
        <p:spPr>
          <a:xfrm>
            <a:off x="1002006" y="3880713"/>
            <a:ext cx="10603055" cy="1384995"/>
          </a:xfrm>
          <a:prstGeom prst="rect">
            <a:avLst/>
          </a:prstGeom>
          <a:noFill/>
        </p:spPr>
        <p:txBody>
          <a:bodyPr wrap="square" rtlCol="0">
            <a:spAutoFit/>
          </a:bodyPr>
          <a:lstStyle/>
          <a:p>
            <a:pPr algn="ctr"/>
            <a:r>
              <a:rPr lang="en-US" altLang="zh-CN" sz="2800" dirty="0">
                <a:latin typeface="Times New Roman" panose="02020603050405020304" pitchFamily="18" charset="0"/>
                <a:ea typeface="微软雅黑" panose="020B0503020204020204" pitchFamily="34" charset="-122"/>
              </a:rPr>
              <a:t>Zhijun</a:t>
            </a:r>
            <a:r>
              <a:rPr lang="zh-CN" altLang="en-US" sz="2800" dirty="0">
                <a:latin typeface="Times New Roman" panose="02020603050405020304" pitchFamily="18" charset="0"/>
                <a:ea typeface="微软雅黑" panose="020B0503020204020204" pitchFamily="34" charset="-122"/>
              </a:rPr>
              <a:t> </a:t>
            </a:r>
            <a:r>
              <a:rPr lang="en-US" altLang="zh-CN" sz="2800" dirty="0">
                <a:latin typeface="Times New Roman" panose="02020603050405020304" pitchFamily="18" charset="0"/>
                <a:ea typeface="微软雅黑" panose="020B0503020204020204" pitchFamily="34" charset="-122"/>
              </a:rPr>
              <a:t>Liang</a:t>
            </a:r>
          </a:p>
          <a:p>
            <a:pPr algn="ctr"/>
            <a:r>
              <a:rPr lang="en-US" altLang="zh-CN" sz="2800" dirty="0">
                <a:latin typeface="Times New Roman" panose="02020603050405020304" pitchFamily="18" charset="0"/>
                <a:ea typeface="微软雅黑" panose="020B0503020204020204" pitchFamily="34" charset="-122"/>
              </a:rPr>
              <a:t>(On behalf of the CEPC physics and detector group)</a:t>
            </a:r>
          </a:p>
          <a:p>
            <a:pPr algn="ctr"/>
            <a:r>
              <a:rPr lang="zh-CN" altLang="en-US" sz="2800" dirty="0">
                <a:latin typeface="Times New Roman" panose="02020603050405020304" pitchFamily="18" charset="0"/>
                <a:ea typeface="微软雅黑" panose="020B0503020204020204" pitchFamily="34" charset="-122"/>
              </a:rPr>
              <a:t> </a:t>
            </a:r>
            <a:endParaRPr lang="en-US" altLang="zh-CN" sz="2800" dirty="0">
              <a:latin typeface="Times New Roman" panose="02020603050405020304" pitchFamily="18" charset="0"/>
              <a:ea typeface="微软雅黑" panose="020B0503020204020204" pitchFamily="34" charset="-122"/>
            </a:endParaRPr>
          </a:p>
        </p:txBody>
      </p:sp>
      <p:sp>
        <p:nvSpPr>
          <p:cNvPr id="9" name="TextBox 8"/>
          <p:cNvSpPr txBox="1"/>
          <p:nvPr/>
        </p:nvSpPr>
        <p:spPr>
          <a:xfrm>
            <a:off x="635" y="6457890"/>
            <a:ext cx="12191365" cy="369332"/>
          </a:xfrm>
          <a:prstGeom prst="rect">
            <a:avLst/>
          </a:prstGeom>
          <a:solidFill>
            <a:schemeClr val="accent1"/>
          </a:solidFill>
        </p:spPr>
        <p:txBody>
          <a:bodyPr wrap="square" rtlCol="0">
            <a:spAutoFit/>
          </a:bodyPr>
          <a:lstStyle/>
          <a:p>
            <a:pPr algn="ctr"/>
            <a:r>
              <a:rPr lang="en-US" altLang="zh-CN" dirty="0">
                <a:solidFill>
                  <a:schemeClr val="bg1"/>
                </a:solidFill>
              </a:rPr>
              <a:t>Oct. 21</a:t>
            </a:r>
            <a:r>
              <a:rPr lang="en-US" altLang="zh-CN" baseline="30000" dirty="0">
                <a:solidFill>
                  <a:schemeClr val="bg1"/>
                </a:solidFill>
              </a:rPr>
              <a:t>st</a:t>
            </a:r>
            <a:r>
              <a:rPr lang="en-US" altLang="zh-CN" dirty="0">
                <a:solidFill>
                  <a:schemeClr val="bg1"/>
                </a:solidFill>
              </a:rPr>
              <a:t>, 2024, CEPC Detector Ref-TDR Review</a:t>
            </a:r>
            <a:endParaRPr lang="zh-CN" altLang="en-US" dirty="0">
              <a:solidFill>
                <a:schemeClr val="bg1"/>
              </a:solidFill>
            </a:endParaRPr>
          </a:p>
        </p:txBody>
      </p:sp>
      <p:pic>
        <p:nvPicPr>
          <p:cNvPr id="10" name="Picture 2" descr="C:\Users\Administrator\Desktop\111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342" y="35979"/>
            <a:ext cx="1548428" cy="912600"/>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6363" y="5398314"/>
            <a:ext cx="3552825" cy="672912"/>
          </a:xfrm>
          <a:prstGeom prst="rect">
            <a:avLst/>
          </a:prstGeom>
        </p:spPr>
      </p:pic>
      <p:sp>
        <p:nvSpPr>
          <p:cNvPr id="12" name="Slide Number Placeholder 11"/>
          <p:cNvSpPr>
            <a:spLocks noGrp="1"/>
          </p:cNvSpPr>
          <p:nvPr>
            <p:ph type="sldNum" sz="quarter" idx="12"/>
          </p:nvPr>
        </p:nvSpPr>
        <p:spPr/>
        <p:txBody>
          <a:bodyPr/>
          <a:lstStyle/>
          <a:p>
            <a:fld id="{27F552FA-C358-4F70-9CE8-3E41459FCE36}" type="slidenum">
              <a:rPr lang="zh-CN" altLang="en-US" smtClean="0"/>
              <a:t>1</a:t>
            </a:fld>
            <a:endParaRPr lang="zh-CN" altLang="en-US" dirty="0"/>
          </a:p>
        </p:txBody>
      </p:sp>
    </p:spTree>
    <p:extLst>
      <p:ext uri="{BB962C8B-B14F-4D97-AF65-F5344CB8AC3E}">
        <p14:creationId xmlns:p14="http://schemas.microsoft.com/office/powerpoint/2010/main" val="1692391731"/>
      </p:ext>
    </p:extLst>
  </p:cSld>
  <p:clrMapOvr>
    <a:masterClrMapping/>
  </p:clrMapOvr>
  <mc:AlternateContent xmlns:mc="http://schemas.openxmlformats.org/markup-compatibility/2006" xmlns:p14="http://schemas.microsoft.com/office/powerpoint/2010/main">
    <mc:Choice Requires="p14">
      <p:transition spd="slow" p14:dur="2000" advTm="8556"/>
    </mc:Choice>
    <mc:Fallback xmlns="">
      <p:transition spd="slow" advTm="855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61A45-859F-50BA-58A7-162DD9B6C988}"/>
              </a:ext>
            </a:extLst>
          </p:cNvPr>
          <p:cNvSpPr>
            <a:spLocks noGrp="1"/>
          </p:cNvSpPr>
          <p:nvPr>
            <p:ph type="title"/>
          </p:nvPr>
        </p:nvSpPr>
        <p:spPr>
          <a:xfrm>
            <a:off x="171303" y="116783"/>
            <a:ext cx="11765992" cy="725470"/>
          </a:xfrm>
        </p:spPr>
        <p:txBody>
          <a:bodyPr>
            <a:normAutofit fontScale="90000"/>
          </a:bodyPr>
          <a:lstStyle/>
          <a:p>
            <a:r>
              <a:rPr lang="en-US" altLang="zh-CN" dirty="0"/>
              <a:t>Chip</a:t>
            </a:r>
            <a:r>
              <a:rPr lang="zh-CN" altLang="en-US" dirty="0"/>
              <a:t> </a:t>
            </a:r>
            <a:r>
              <a:rPr lang="en-US" altLang="zh-CN" dirty="0"/>
              <a:t>design</a:t>
            </a:r>
            <a:r>
              <a:rPr lang="zh-CN" altLang="en-US" dirty="0"/>
              <a:t> </a:t>
            </a:r>
            <a:r>
              <a:rPr lang="en-US" altLang="zh-CN" dirty="0"/>
              <a:t>for</a:t>
            </a:r>
            <a:r>
              <a:rPr lang="zh-CN" altLang="en-US" dirty="0"/>
              <a:t> </a:t>
            </a:r>
            <a:r>
              <a:rPr lang="en-US" altLang="zh-CN" dirty="0"/>
              <a:t>ref-</a:t>
            </a:r>
            <a:r>
              <a:rPr lang="zh-CN" altLang="en-US" dirty="0"/>
              <a:t> </a:t>
            </a:r>
            <a:r>
              <a:rPr lang="en-US" altLang="zh-CN" dirty="0"/>
              <a:t>TDR</a:t>
            </a:r>
            <a:r>
              <a:rPr lang="zh-CN" altLang="en-US" dirty="0"/>
              <a:t> </a:t>
            </a:r>
            <a:br>
              <a:rPr lang="en-US" altLang="zh-CN" dirty="0"/>
            </a:br>
            <a:r>
              <a:rPr lang="en-US" altLang="zh-CN" dirty="0"/>
              <a:t>and</a:t>
            </a:r>
            <a:r>
              <a:rPr lang="zh-CN" altLang="en-US" dirty="0"/>
              <a:t> </a:t>
            </a:r>
            <a:r>
              <a:rPr lang="en-US" altLang="zh-CN" dirty="0"/>
              <a:t>power</a:t>
            </a:r>
            <a:r>
              <a:rPr lang="zh-CN" altLang="en-US" dirty="0"/>
              <a:t> </a:t>
            </a:r>
            <a:r>
              <a:rPr lang="en-US" altLang="zh-CN" dirty="0"/>
              <a:t>consumption</a:t>
            </a:r>
            <a:r>
              <a:rPr lang="zh-CN" altLang="en-US" dirty="0"/>
              <a:t> </a:t>
            </a:r>
            <a:endParaRPr lang="en-CN" dirty="0"/>
          </a:p>
        </p:txBody>
      </p:sp>
      <p:sp>
        <p:nvSpPr>
          <p:cNvPr id="3" name="Slide Number Placeholder 2">
            <a:extLst>
              <a:ext uri="{FF2B5EF4-FFF2-40B4-BE49-F238E27FC236}">
                <a16:creationId xmlns:a16="http://schemas.microsoft.com/office/drawing/2014/main" id="{CADA1C76-77FA-87FC-0A18-62B45F454DC5}"/>
              </a:ext>
            </a:extLst>
          </p:cNvPr>
          <p:cNvSpPr>
            <a:spLocks noGrp="1"/>
          </p:cNvSpPr>
          <p:nvPr>
            <p:ph type="sldNum" sz="quarter" idx="12"/>
          </p:nvPr>
        </p:nvSpPr>
        <p:spPr/>
        <p:txBody>
          <a:bodyPr/>
          <a:lstStyle/>
          <a:p>
            <a:fld id="{80293A8B-7656-41F7-B47F-4F4E036E5275}" type="slidenum">
              <a:rPr lang="en-US" altLang="zh-CN" smtClean="0"/>
              <a:t>10</a:t>
            </a:fld>
            <a:endParaRPr lang="zh-CN" altLang="en-US"/>
          </a:p>
        </p:txBody>
      </p:sp>
      <p:sp>
        <p:nvSpPr>
          <p:cNvPr id="4" name="Content Placeholder 3">
            <a:extLst>
              <a:ext uri="{FF2B5EF4-FFF2-40B4-BE49-F238E27FC236}">
                <a16:creationId xmlns:a16="http://schemas.microsoft.com/office/drawing/2014/main" id="{12D5C3A0-436B-F176-FCED-80500EBB9C1D}"/>
              </a:ext>
            </a:extLst>
          </p:cNvPr>
          <p:cNvSpPr>
            <a:spLocks noGrp="1"/>
          </p:cNvSpPr>
          <p:nvPr>
            <p:ph idx="1"/>
          </p:nvPr>
        </p:nvSpPr>
        <p:spPr>
          <a:xfrm>
            <a:off x="171303" y="974816"/>
            <a:ext cx="11163599" cy="5147342"/>
          </a:xfrm>
        </p:spPr>
        <p:txBody>
          <a:bodyPr>
            <a:normAutofit/>
          </a:bodyPr>
          <a:lstStyle/>
          <a:p>
            <a:r>
              <a:rPr lang="en-US" altLang="zh-CN" dirty="0"/>
              <a:t>Power</a:t>
            </a:r>
            <a:r>
              <a:rPr lang="zh-CN" altLang="en-US" dirty="0"/>
              <a:t> </a:t>
            </a:r>
            <a:r>
              <a:rPr lang="en-US" altLang="zh-CN" dirty="0"/>
              <a:t>consumption</a:t>
            </a:r>
          </a:p>
          <a:p>
            <a:pPr lvl="1"/>
            <a:r>
              <a:rPr lang="en" altLang="zh-CN" b="1" dirty="0">
                <a:effectLst/>
              </a:rPr>
              <a:t>Fast</a:t>
            </a:r>
            <a:r>
              <a:rPr lang="zh-CN" altLang="en-US" b="1" dirty="0">
                <a:effectLst/>
              </a:rPr>
              <a:t> </a:t>
            </a:r>
            <a:r>
              <a:rPr lang="en-US" altLang="zh-CN" b="1" dirty="0">
                <a:effectLst/>
              </a:rPr>
              <a:t>priority</a:t>
            </a:r>
            <a:r>
              <a:rPr lang="en" altLang="zh-CN" b="1" dirty="0">
                <a:effectLst/>
              </a:rPr>
              <a:t> </a:t>
            </a:r>
            <a:r>
              <a:rPr lang="en-US" altLang="zh-CN" b="1" dirty="0">
                <a:effectLst/>
              </a:rPr>
              <a:t>digital</a:t>
            </a:r>
            <a:r>
              <a:rPr lang="zh-CN" altLang="en-US" b="1" dirty="0">
                <a:effectLst/>
              </a:rPr>
              <a:t> </a:t>
            </a:r>
            <a:r>
              <a:rPr lang="en" altLang="zh-CN" b="1" dirty="0">
                <a:effectLst/>
              </a:rPr>
              <a:t>readout</a:t>
            </a:r>
            <a:r>
              <a:rPr lang="zh-CN" altLang="en-US" dirty="0"/>
              <a:t> </a:t>
            </a:r>
            <a:r>
              <a:rPr lang="en-CN" altLang="zh-CN" dirty="0"/>
              <a:t>for</a:t>
            </a:r>
            <a:r>
              <a:rPr lang="zh-CN" altLang="en-US" dirty="0"/>
              <a:t> </a:t>
            </a:r>
            <a:r>
              <a:rPr lang="en-US" altLang="zh-CN"/>
              <a:t>43.3MHz</a:t>
            </a:r>
            <a:r>
              <a:rPr lang="zh-CN" altLang="en-US" dirty="0"/>
              <a:t> </a:t>
            </a:r>
            <a:r>
              <a:rPr lang="en-US" altLang="zh-CN" dirty="0"/>
              <a:t>at</a:t>
            </a:r>
            <a:r>
              <a:rPr lang="zh-CN" altLang="en-US" dirty="0"/>
              <a:t> </a:t>
            </a:r>
            <a:r>
              <a:rPr lang="en-US" altLang="zh-CN" dirty="0"/>
              <a:t>Z</a:t>
            </a:r>
            <a:r>
              <a:rPr lang="zh-CN" altLang="en-US" dirty="0"/>
              <a:t> </a:t>
            </a:r>
            <a:r>
              <a:rPr lang="en-US" altLang="zh-CN" dirty="0"/>
              <a:t>pole</a:t>
            </a:r>
            <a:r>
              <a:rPr lang="zh-CN" altLang="en-US" dirty="0"/>
              <a:t> </a:t>
            </a:r>
            <a:endParaRPr lang="en-US" altLang="zh-CN" dirty="0"/>
          </a:p>
          <a:p>
            <a:pPr lvl="1"/>
            <a:r>
              <a:rPr lang="en-US" altLang="zh-CN" dirty="0"/>
              <a:t>65/55nm</a:t>
            </a:r>
            <a:r>
              <a:rPr lang="zh-CN" altLang="en-US" dirty="0"/>
              <a:t> </a:t>
            </a:r>
            <a:r>
              <a:rPr lang="en-US" altLang="zh-CN" dirty="0"/>
              <a:t>CIS</a:t>
            </a:r>
            <a:r>
              <a:rPr lang="zh-CN" altLang="en-US" dirty="0"/>
              <a:t> </a:t>
            </a:r>
            <a:r>
              <a:rPr lang="en-US" altLang="zh-CN" dirty="0"/>
              <a:t>technology</a:t>
            </a:r>
            <a:r>
              <a:rPr lang="zh-CN" altLang="en-US" dirty="0"/>
              <a:t> </a:t>
            </a:r>
            <a:endParaRPr lang="en-US" altLang="zh-CN" dirty="0"/>
          </a:p>
          <a:p>
            <a:pPr lvl="1"/>
            <a:r>
              <a:rPr lang="en-US" altLang="zh-CN" dirty="0"/>
              <a:t>Power</a:t>
            </a:r>
            <a:r>
              <a:rPr lang="zh-CN" altLang="en-US" dirty="0"/>
              <a:t> </a:t>
            </a:r>
            <a:r>
              <a:rPr lang="en-US" altLang="zh-CN" dirty="0"/>
              <a:t>consumption</a:t>
            </a:r>
            <a:r>
              <a:rPr lang="zh-CN" altLang="en-US" dirty="0"/>
              <a:t> </a:t>
            </a:r>
            <a:r>
              <a:rPr lang="en-US" altLang="zh-CN" dirty="0"/>
              <a:t>can</a:t>
            </a:r>
            <a:r>
              <a:rPr lang="zh-CN" altLang="en-US" dirty="0"/>
              <a:t> </a:t>
            </a:r>
            <a:r>
              <a:rPr lang="en-US" altLang="zh-CN" dirty="0"/>
              <a:t>reduced</a:t>
            </a:r>
            <a:r>
              <a:rPr lang="zh-CN" altLang="en-US" dirty="0"/>
              <a:t> </a:t>
            </a:r>
            <a:r>
              <a:rPr lang="en-US" altLang="zh-CN" dirty="0"/>
              <a:t>to</a:t>
            </a:r>
            <a:r>
              <a:rPr lang="zh-CN" altLang="en-US" dirty="0"/>
              <a:t> </a:t>
            </a:r>
            <a:r>
              <a:rPr lang="en-US" altLang="zh-CN" dirty="0">
                <a:solidFill>
                  <a:srgbClr val="FF0000"/>
                </a:solidFill>
              </a:rPr>
              <a:t>~40mW/cm</a:t>
            </a:r>
            <a:r>
              <a:rPr lang="en-US" altLang="zh-CN" baseline="30000" dirty="0">
                <a:solidFill>
                  <a:srgbClr val="FF0000"/>
                </a:solidFill>
              </a:rPr>
              <a:t>2</a:t>
            </a:r>
            <a:endParaRPr lang="en-US" altLang="zh-CN" dirty="0">
              <a:solidFill>
                <a:srgbClr val="FF0000"/>
              </a:solidFill>
            </a:endParaRPr>
          </a:p>
          <a:p>
            <a:r>
              <a:rPr lang="en-US" altLang="zh-CN" dirty="0"/>
              <a:t>Air</a:t>
            </a:r>
            <a:r>
              <a:rPr lang="zh-CN" altLang="en-US" dirty="0"/>
              <a:t> </a:t>
            </a:r>
            <a:r>
              <a:rPr lang="en-US" altLang="zh-CN" dirty="0"/>
              <a:t>cooling</a:t>
            </a:r>
            <a:r>
              <a:rPr lang="zh-CN" altLang="en-US" dirty="0"/>
              <a:t> </a:t>
            </a:r>
            <a:r>
              <a:rPr lang="en-US" altLang="zh-CN" dirty="0"/>
              <a:t>feasibility</a:t>
            </a:r>
            <a:r>
              <a:rPr lang="zh-CN" altLang="en-US" dirty="0"/>
              <a:t> </a:t>
            </a:r>
            <a:r>
              <a:rPr lang="en-US" altLang="zh-CN" dirty="0"/>
              <a:t>study</a:t>
            </a:r>
            <a:r>
              <a:rPr lang="zh-CN" altLang="en-US" dirty="0"/>
              <a:t> </a:t>
            </a:r>
            <a:endParaRPr lang="en-US" altLang="zh-CN" dirty="0"/>
          </a:p>
          <a:p>
            <a:pPr lvl="1"/>
            <a:r>
              <a:rPr lang="en-US" altLang="zh-CN" dirty="0"/>
              <a:t>Baseline</a:t>
            </a:r>
            <a:r>
              <a:rPr lang="zh-CN" altLang="en-US" dirty="0"/>
              <a:t> </a:t>
            </a:r>
            <a:r>
              <a:rPr lang="en-US" altLang="zh-CN" dirty="0"/>
              <a:t>layout</a:t>
            </a:r>
            <a:r>
              <a:rPr lang="zh-CN" altLang="en-US" dirty="0"/>
              <a:t> </a:t>
            </a:r>
            <a:r>
              <a:rPr lang="en-US" altLang="zh-CN" dirty="0"/>
              <a:t>can</a:t>
            </a:r>
            <a:r>
              <a:rPr lang="zh-CN" altLang="en-US" dirty="0"/>
              <a:t> </a:t>
            </a:r>
            <a:r>
              <a:rPr lang="en-US" altLang="zh-CN" dirty="0"/>
              <a:t>be</a:t>
            </a:r>
            <a:r>
              <a:rPr lang="zh-CN" altLang="en-US" dirty="0"/>
              <a:t> </a:t>
            </a:r>
            <a:r>
              <a:rPr lang="en-US" altLang="zh-CN" dirty="0"/>
              <a:t>cooled</a:t>
            </a:r>
            <a:r>
              <a:rPr lang="zh-CN" altLang="en-US" dirty="0"/>
              <a:t> </a:t>
            </a:r>
            <a:r>
              <a:rPr lang="en-US" altLang="zh-CN" dirty="0"/>
              <a:t>down</a:t>
            </a:r>
            <a:r>
              <a:rPr lang="zh-CN" altLang="en-US" dirty="0"/>
              <a:t> </a:t>
            </a:r>
            <a:r>
              <a:rPr lang="en-US" altLang="zh-CN" dirty="0"/>
              <a:t>to</a:t>
            </a:r>
            <a:r>
              <a:rPr lang="zh-CN" altLang="en-US" dirty="0"/>
              <a:t> </a:t>
            </a:r>
            <a:r>
              <a:rPr lang="en-US" altLang="zh-CN" dirty="0">
                <a:solidFill>
                  <a:srgbClr val="FF0000"/>
                </a:solidFill>
              </a:rPr>
              <a:t>~20</a:t>
            </a:r>
            <a:r>
              <a:rPr lang="zh-CN" altLang="en-US" dirty="0">
                <a:solidFill>
                  <a:srgbClr val="FF0000"/>
                </a:solidFill>
              </a:rPr>
              <a:t> </a:t>
            </a:r>
            <a:r>
              <a:rPr lang="en-CN" b="0" i="0" dirty="0">
                <a:solidFill>
                  <a:srgbClr val="FF0000"/>
                </a:solidFill>
                <a:effectLst/>
                <a:highlight>
                  <a:srgbClr val="FFFFFF"/>
                </a:highlight>
                <a:latin typeface="PingFang SC"/>
              </a:rPr>
              <a:t>℃</a:t>
            </a:r>
            <a:endParaRPr lang="en-US" altLang="zh-CN" dirty="0">
              <a:solidFill>
                <a:srgbClr val="FF0000"/>
              </a:solidFill>
            </a:endParaRPr>
          </a:p>
          <a:p>
            <a:pPr lvl="2"/>
            <a:r>
              <a:rPr lang="en-US" altLang="zh-CN" dirty="0"/>
              <a:t>Based</a:t>
            </a:r>
            <a:r>
              <a:rPr lang="zh-CN" altLang="en-US" dirty="0"/>
              <a:t> </a:t>
            </a:r>
            <a:r>
              <a:rPr lang="en-US" altLang="zh-CN" dirty="0"/>
              <a:t>on</a:t>
            </a:r>
            <a:r>
              <a:rPr lang="zh-CN" altLang="en-US" dirty="0"/>
              <a:t> </a:t>
            </a:r>
            <a:r>
              <a:rPr lang="en-US" altLang="zh-CN" dirty="0">
                <a:solidFill>
                  <a:srgbClr val="FF0000"/>
                </a:solidFill>
              </a:rPr>
              <a:t>3</a:t>
            </a:r>
            <a:r>
              <a:rPr lang="zh-CN" altLang="en-US" dirty="0">
                <a:solidFill>
                  <a:srgbClr val="FF0000"/>
                </a:solidFill>
              </a:rPr>
              <a:t> </a:t>
            </a:r>
            <a:r>
              <a:rPr lang="en-US" altLang="zh-CN" dirty="0">
                <a:solidFill>
                  <a:srgbClr val="FF0000"/>
                </a:solidFill>
              </a:rPr>
              <a:t>m/s</a:t>
            </a:r>
            <a:r>
              <a:rPr lang="zh-CN" altLang="en-US" dirty="0">
                <a:solidFill>
                  <a:srgbClr val="FF0000"/>
                </a:solidFill>
              </a:rPr>
              <a:t> </a:t>
            </a:r>
            <a:r>
              <a:rPr lang="en-US" altLang="zh-CN" dirty="0"/>
              <a:t>air</a:t>
            </a:r>
            <a:r>
              <a:rPr lang="zh-CN" altLang="en-US" dirty="0"/>
              <a:t> </a:t>
            </a:r>
            <a:r>
              <a:rPr lang="en-US" altLang="zh-CN" dirty="0"/>
              <a:t>speed,</a:t>
            </a:r>
            <a:r>
              <a:rPr lang="zh-CN" altLang="en-US" dirty="0"/>
              <a:t> </a:t>
            </a:r>
            <a:r>
              <a:rPr lang="en-US" altLang="zh-CN" dirty="0"/>
              <a:t>estimated</a:t>
            </a:r>
            <a:r>
              <a:rPr lang="zh-CN" altLang="en-US" dirty="0"/>
              <a:t> </a:t>
            </a:r>
            <a:r>
              <a:rPr lang="en-US" altLang="zh-CN" dirty="0"/>
              <a:t>by</a:t>
            </a:r>
            <a:r>
              <a:rPr lang="zh-CN" altLang="en-US" dirty="0"/>
              <a:t> </a:t>
            </a:r>
            <a:r>
              <a:rPr lang="en-US" altLang="zh-CN" dirty="0"/>
              <a:t>thermal</a:t>
            </a:r>
            <a:r>
              <a:rPr lang="zh-CN" altLang="en-US" dirty="0"/>
              <a:t> </a:t>
            </a:r>
            <a:r>
              <a:rPr lang="en-US" altLang="zh-CN" dirty="0"/>
              <a:t>simulation</a:t>
            </a:r>
            <a:r>
              <a:rPr lang="zh-CN" altLang="en-US" dirty="0"/>
              <a:t> </a:t>
            </a:r>
            <a:endParaRPr lang="en-US" altLang="zh-CN" dirty="0"/>
          </a:p>
          <a:p>
            <a:pPr lvl="1"/>
            <a:endParaRPr lang="en-US" altLang="zh-CN" dirty="0"/>
          </a:p>
          <a:p>
            <a:pPr lvl="1"/>
            <a:endParaRPr lang="en-US" altLang="zh-CN" dirty="0"/>
          </a:p>
        </p:txBody>
      </p:sp>
      <p:graphicFrame>
        <p:nvGraphicFramePr>
          <p:cNvPr id="6" name="表格 2">
            <a:extLst>
              <a:ext uri="{FF2B5EF4-FFF2-40B4-BE49-F238E27FC236}">
                <a16:creationId xmlns:a16="http://schemas.microsoft.com/office/drawing/2014/main" id="{95A1CA3B-6CFE-22BF-63C1-FED51B5C7290}"/>
              </a:ext>
            </a:extLst>
          </p:cNvPr>
          <p:cNvGraphicFramePr>
            <a:graphicFrameLocks noGrp="1"/>
          </p:cNvGraphicFramePr>
          <p:nvPr>
            <p:extLst>
              <p:ext uri="{D42A27DB-BD31-4B8C-83A1-F6EECF244321}">
                <p14:modId xmlns:p14="http://schemas.microsoft.com/office/powerpoint/2010/main" val="2793007862"/>
              </p:ext>
            </p:extLst>
          </p:nvPr>
        </p:nvGraphicFramePr>
        <p:xfrm>
          <a:off x="585796" y="4719955"/>
          <a:ext cx="10550765" cy="2143760"/>
        </p:xfrm>
        <a:graphic>
          <a:graphicData uri="http://schemas.openxmlformats.org/drawingml/2006/table">
            <a:tbl>
              <a:tblPr firstRow="1" bandRow="1">
                <a:tableStyleId>{D27102A9-8310-4765-A935-A1911B00CA55}</a:tableStyleId>
              </a:tblPr>
              <a:tblGrid>
                <a:gridCol w="2031624">
                  <a:extLst>
                    <a:ext uri="{9D8B030D-6E8A-4147-A177-3AD203B41FA5}">
                      <a16:colId xmlns:a16="http://schemas.microsoft.com/office/drawing/2014/main" val="228147397"/>
                    </a:ext>
                  </a:extLst>
                </a:gridCol>
                <a:gridCol w="1625299">
                  <a:extLst>
                    <a:ext uri="{9D8B030D-6E8A-4147-A177-3AD203B41FA5}">
                      <a16:colId xmlns:a16="http://schemas.microsoft.com/office/drawing/2014/main" val="1007386139"/>
                    </a:ext>
                  </a:extLst>
                </a:gridCol>
                <a:gridCol w="1391355">
                  <a:extLst>
                    <a:ext uri="{9D8B030D-6E8A-4147-A177-3AD203B41FA5}">
                      <a16:colId xmlns:a16="http://schemas.microsoft.com/office/drawing/2014/main" val="2762844204"/>
                    </a:ext>
                  </a:extLst>
                </a:gridCol>
                <a:gridCol w="1366728">
                  <a:extLst>
                    <a:ext uri="{9D8B030D-6E8A-4147-A177-3AD203B41FA5}">
                      <a16:colId xmlns:a16="http://schemas.microsoft.com/office/drawing/2014/main" val="2123088747"/>
                    </a:ext>
                  </a:extLst>
                </a:gridCol>
                <a:gridCol w="1342103">
                  <a:extLst>
                    <a:ext uri="{9D8B030D-6E8A-4147-A177-3AD203B41FA5}">
                      <a16:colId xmlns:a16="http://schemas.microsoft.com/office/drawing/2014/main" val="1597840684"/>
                    </a:ext>
                  </a:extLst>
                </a:gridCol>
                <a:gridCol w="1396828">
                  <a:extLst>
                    <a:ext uri="{9D8B030D-6E8A-4147-A177-3AD203B41FA5}">
                      <a16:colId xmlns:a16="http://schemas.microsoft.com/office/drawing/2014/main" val="2329680165"/>
                    </a:ext>
                  </a:extLst>
                </a:gridCol>
                <a:gridCol w="1396828">
                  <a:extLst>
                    <a:ext uri="{9D8B030D-6E8A-4147-A177-3AD203B41FA5}">
                      <a16:colId xmlns:a16="http://schemas.microsoft.com/office/drawing/2014/main" val="3899645716"/>
                    </a:ext>
                  </a:extLst>
                </a:gridCol>
              </a:tblGrid>
              <a:tr h="370840">
                <a:tc>
                  <a:txBody>
                    <a:bodyPr/>
                    <a:lstStyle/>
                    <a:p>
                      <a:endParaRPr lang="zh-CN" altLang="en-US" sz="1600" dirty="0"/>
                    </a:p>
                  </a:txBody>
                  <a:tcPr/>
                </a:tc>
                <a:tc>
                  <a:txBody>
                    <a:bodyPr/>
                    <a:lstStyle/>
                    <a:p>
                      <a:r>
                        <a:rPr lang="en-US" altLang="zh-CN" sz="1600" dirty="0"/>
                        <a:t>Matrix</a:t>
                      </a:r>
                      <a:endParaRPr lang="zh-CN" altLang="en-US" sz="1600" dirty="0"/>
                    </a:p>
                  </a:txBody>
                  <a:tcPr/>
                </a:tc>
                <a:tc>
                  <a:txBody>
                    <a:bodyPr/>
                    <a:lstStyle/>
                    <a:p>
                      <a:r>
                        <a:rPr lang="en-US" altLang="zh-CN" sz="1600" dirty="0"/>
                        <a:t>Periphery</a:t>
                      </a:r>
                      <a:endParaRPr lang="zh-CN" altLang="en-US" sz="1600" dirty="0"/>
                    </a:p>
                  </a:txBody>
                  <a:tcPr/>
                </a:tc>
                <a:tc>
                  <a:txBody>
                    <a:bodyPr/>
                    <a:lstStyle/>
                    <a:p>
                      <a:r>
                        <a:rPr lang="en-US" altLang="zh-CN" sz="1600" dirty="0" err="1"/>
                        <a:t>DataTrans</a:t>
                      </a:r>
                      <a:r>
                        <a:rPr lang="en-US" altLang="zh-CN" sz="1600" dirty="0"/>
                        <a:t>.</a:t>
                      </a:r>
                      <a:endParaRPr lang="zh-CN" altLang="en-US" sz="1600" dirty="0"/>
                    </a:p>
                  </a:txBody>
                  <a:tcPr/>
                </a:tc>
                <a:tc>
                  <a:txBody>
                    <a:bodyPr/>
                    <a:lstStyle/>
                    <a:p>
                      <a:r>
                        <a:rPr lang="en-US" altLang="zh-CN" sz="1600" dirty="0"/>
                        <a:t>DACs</a:t>
                      </a:r>
                      <a:endParaRPr lang="zh-CN" altLang="en-US" sz="1600" dirty="0"/>
                    </a:p>
                  </a:txBody>
                  <a:tcPr/>
                </a:tc>
                <a:tc>
                  <a:txBody>
                    <a:bodyPr/>
                    <a:lstStyle/>
                    <a:p>
                      <a:r>
                        <a:rPr lang="en-US" altLang="zh-CN" sz="1600" dirty="0">
                          <a:solidFill>
                            <a:srgbClr val="C00000"/>
                          </a:solidFill>
                        </a:rPr>
                        <a:t>Total Power</a:t>
                      </a:r>
                      <a:endParaRPr lang="zh-CN" altLang="en-US" sz="1600" dirty="0">
                        <a:solidFill>
                          <a:srgbClr val="C00000"/>
                        </a:solidFill>
                      </a:endParaRPr>
                    </a:p>
                  </a:txBody>
                  <a:tcPr/>
                </a:tc>
                <a:tc>
                  <a:txBody>
                    <a:bodyPr/>
                    <a:lstStyle/>
                    <a:p>
                      <a:r>
                        <a:rPr lang="en-US" altLang="zh-CN" sz="1600" dirty="0">
                          <a:solidFill>
                            <a:srgbClr val="C00000"/>
                          </a:solidFill>
                        </a:rPr>
                        <a:t>Power</a:t>
                      </a:r>
                      <a:r>
                        <a:rPr lang="zh-CN" altLang="en-US" sz="1600" dirty="0">
                          <a:solidFill>
                            <a:srgbClr val="C00000"/>
                          </a:solidFill>
                        </a:rPr>
                        <a:t> </a:t>
                      </a:r>
                      <a:r>
                        <a:rPr lang="en-US" altLang="zh-CN" sz="1600" dirty="0">
                          <a:solidFill>
                            <a:srgbClr val="C00000"/>
                          </a:solidFill>
                        </a:rPr>
                        <a:t>density</a:t>
                      </a:r>
                      <a:endParaRPr lang="zh-CN" altLang="en-US" sz="1600" dirty="0">
                        <a:solidFill>
                          <a:srgbClr val="C00000"/>
                        </a:solidFill>
                      </a:endParaRPr>
                    </a:p>
                  </a:txBody>
                  <a:tcPr/>
                </a:tc>
                <a:extLst>
                  <a:ext uri="{0D108BD9-81ED-4DB2-BD59-A6C34878D82A}">
                    <a16:rowId xmlns:a16="http://schemas.microsoft.com/office/drawing/2014/main" val="3442734748"/>
                  </a:ext>
                </a:extLst>
              </a:tr>
              <a:tr h="370840">
                <a:tc>
                  <a:txBody>
                    <a:bodyPr/>
                    <a:lstStyle/>
                    <a:p>
                      <a:r>
                        <a:rPr lang="en-US" altLang="zh-CN" sz="1600" dirty="0"/>
                        <a:t>TaiChu3</a:t>
                      </a:r>
                      <a:r>
                        <a:rPr lang="zh-CN" altLang="en-US" sz="1600" dirty="0"/>
                        <a:t> </a:t>
                      </a:r>
                      <a:r>
                        <a:rPr lang="en-US" altLang="zh-CN" sz="1600" dirty="0"/>
                        <a:t>180nm</a:t>
                      </a:r>
                      <a:r>
                        <a:rPr lang="zh-CN" altLang="en-US" sz="1600" dirty="0"/>
                        <a:t> </a:t>
                      </a:r>
                      <a:r>
                        <a:rPr lang="en-US" altLang="zh-CN" sz="1600" dirty="0"/>
                        <a:t>chip</a:t>
                      </a:r>
                    </a:p>
                    <a:p>
                      <a:r>
                        <a:rPr lang="en-US" altLang="zh-CN" sz="1600" dirty="0"/>
                        <a:t>@ triggerless </a:t>
                      </a:r>
                      <a:endParaRPr lang="zh-CN" altLang="en-US" sz="1600" dirty="0"/>
                    </a:p>
                  </a:txBody>
                  <a:tcPr/>
                </a:tc>
                <a:tc>
                  <a:txBody>
                    <a:bodyPr/>
                    <a:lstStyle/>
                    <a:p>
                      <a:r>
                        <a:rPr lang="en-US" altLang="zh-CN" sz="1600" dirty="0"/>
                        <a:t>304 </a:t>
                      </a:r>
                      <a:r>
                        <a:rPr lang="en-US" altLang="zh-CN" sz="1600" dirty="0" err="1"/>
                        <a:t>mW</a:t>
                      </a:r>
                      <a:endParaRPr lang="zh-CN" altLang="en-US" sz="1600" dirty="0"/>
                    </a:p>
                  </a:txBody>
                  <a:tcPr/>
                </a:tc>
                <a:tc>
                  <a:txBody>
                    <a:bodyPr/>
                    <a:lstStyle/>
                    <a:p>
                      <a:r>
                        <a:rPr lang="en-US" altLang="zh-CN" sz="1600" dirty="0">
                          <a:solidFill>
                            <a:schemeClr val="tx1"/>
                          </a:solidFill>
                        </a:rPr>
                        <a:t>135 </a:t>
                      </a:r>
                      <a:r>
                        <a:rPr lang="en-US" altLang="zh-CN" sz="1600" dirty="0" err="1">
                          <a:solidFill>
                            <a:schemeClr val="tx1"/>
                          </a:solidFill>
                        </a:rPr>
                        <a:t>mW</a:t>
                      </a:r>
                      <a:endParaRPr lang="zh-CN" altLang="en-US" sz="1600" dirty="0">
                        <a:solidFill>
                          <a:schemeClr val="tx1"/>
                        </a:solidFill>
                      </a:endParaRPr>
                    </a:p>
                  </a:txBody>
                  <a:tcPr/>
                </a:tc>
                <a:tc>
                  <a:txBody>
                    <a:bodyPr/>
                    <a:lstStyle/>
                    <a:p>
                      <a:r>
                        <a:rPr lang="en-US" altLang="zh-CN" sz="1600" dirty="0"/>
                        <a:t>206 </a:t>
                      </a:r>
                      <a:r>
                        <a:rPr lang="en-US" altLang="zh-CN" sz="1600" dirty="0" err="1"/>
                        <a:t>mW</a:t>
                      </a:r>
                      <a:endParaRPr lang="zh-CN" altLang="en-US" sz="1600" dirty="0"/>
                    </a:p>
                  </a:txBody>
                  <a:tcPr/>
                </a:tc>
                <a:tc>
                  <a:txBody>
                    <a:bodyPr/>
                    <a:lstStyle/>
                    <a:p>
                      <a:r>
                        <a:rPr lang="en-US" altLang="zh-CN" sz="1600" dirty="0"/>
                        <a:t>10 </a:t>
                      </a:r>
                      <a:r>
                        <a:rPr lang="en-US" altLang="zh-CN" sz="1600" dirty="0" err="1"/>
                        <a:t>mW</a:t>
                      </a:r>
                      <a:endParaRPr lang="zh-CN" altLang="en-US" sz="1600" dirty="0"/>
                    </a:p>
                  </a:txBody>
                  <a:tcPr/>
                </a:tc>
                <a:tc>
                  <a:txBody>
                    <a:bodyPr/>
                    <a:lstStyle/>
                    <a:p>
                      <a:r>
                        <a:rPr lang="en-US" altLang="zh-CN" sz="1600" dirty="0">
                          <a:solidFill>
                            <a:schemeClr val="tx1"/>
                          </a:solidFill>
                        </a:rPr>
                        <a:t>655 </a:t>
                      </a:r>
                      <a:r>
                        <a:rPr lang="en-US" altLang="zh-CN" sz="1600" dirty="0" err="1">
                          <a:solidFill>
                            <a:schemeClr val="tx1"/>
                          </a:solidFill>
                        </a:rPr>
                        <a:t>mW</a:t>
                      </a:r>
                      <a:endParaRPr lang="zh-CN" altLang="en-US" sz="1600" dirty="0">
                        <a:solidFill>
                          <a:schemeClr val="tx1"/>
                        </a:solidFill>
                      </a:endParaRPr>
                    </a:p>
                  </a:txBody>
                  <a:tcPr/>
                </a:tc>
                <a:tc>
                  <a:txBody>
                    <a:bodyPr/>
                    <a:lstStyle/>
                    <a:p>
                      <a:r>
                        <a:rPr lang="en-US" altLang="zh-CN" sz="1600" kern="1200" dirty="0">
                          <a:solidFill>
                            <a:schemeClr val="tx1"/>
                          </a:solidFill>
                          <a:latin typeface="+mn-lt"/>
                          <a:ea typeface="+mn-ea"/>
                          <a:cs typeface="+mn-cs"/>
                        </a:rPr>
                        <a:t>160</a:t>
                      </a:r>
                      <a:r>
                        <a:rPr lang="zh-CN" altLang="en-US" sz="1600" dirty="0">
                          <a:solidFill>
                            <a:srgbClr val="C00000"/>
                          </a:solidFill>
                        </a:rPr>
                        <a:t> </a:t>
                      </a:r>
                      <a:r>
                        <a:rPr lang="en-US" altLang="zh-CN" sz="1600" dirty="0" err="1"/>
                        <a:t>mW</a:t>
                      </a:r>
                      <a:r>
                        <a:rPr lang="en-US" altLang="zh-CN" sz="1600" dirty="0"/>
                        <a:t>/cm</a:t>
                      </a:r>
                      <a:r>
                        <a:rPr lang="en-US" altLang="zh-CN" sz="1600" baseline="30000" dirty="0"/>
                        <a:t>2</a:t>
                      </a:r>
                      <a:endParaRPr lang="zh-CN" altLang="en-US" sz="1600" dirty="0">
                        <a:solidFill>
                          <a:srgbClr val="C00000"/>
                        </a:solidFill>
                      </a:endParaRPr>
                    </a:p>
                  </a:txBody>
                  <a:tcPr/>
                </a:tc>
                <a:extLst>
                  <a:ext uri="{0D108BD9-81ED-4DB2-BD59-A6C34878D82A}">
                    <a16:rowId xmlns:a16="http://schemas.microsoft.com/office/drawing/2014/main" val="1640308051"/>
                  </a:ext>
                </a:extLst>
              </a:tr>
              <a:tr h="370840">
                <a:tc>
                  <a:txBody>
                    <a:bodyPr/>
                    <a:lstStyle/>
                    <a:p>
                      <a:endParaRPr lang="zh-CN" altLang="en-US" sz="1600" dirty="0"/>
                    </a:p>
                  </a:txBody>
                  <a:tcPr/>
                </a:tc>
                <a:tc>
                  <a:txBody>
                    <a:bodyPr/>
                    <a:lstStyle/>
                    <a:p>
                      <a:endParaRPr lang="zh-CN" altLang="en-US" sz="1600" dirty="0"/>
                    </a:p>
                  </a:txBody>
                  <a:tcPr/>
                </a:tc>
                <a:tc>
                  <a:txBody>
                    <a:bodyPr/>
                    <a:lstStyle/>
                    <a:p>
                      <a:endParaRPr lang="zh-CN" altLang="en-US" sz="1600" dirty="0">
                        <a:solidFill>
                          <a:schemeClr val="tx1"/>
                        </a:solidFill>
                      </a:endParaRPr>
                    </a:p>
                  </a:txBody>
                  <a:tcPr/>
                </a:tc>
                <a:tc>
                  <a:txBody>
                    <a:bodyPr/>
                    <a:lstStyle/>
                    <a:p>
                      <a:endParaRPr lang="zh-CN" altLang="en-US" sz="1600" dirty="0"/>
                    </a:p>
                  </a:txBody>
                  <a:tcPr/>
                </a:tc>
                <a:tc>
                  <a:txBody>
                    <a:bodyPr/>
                    <a:lstStyle/>
                    <a:p>
                      <a:endParaRPr lang="zh-CN" altLang="en-US" sz="1600" dirty="0"/>
                    </a:p>
                  </a:txBody>
                  <a:tcPr/>
                </a:tc>
                <a:tc>
                  <a:txBody>
                    <a:bodyPr/>
                    <a:lstStyle/>
                    <a:p>
                      <a:endParaRPr lang="zh-CN" altLang="en-US" sz="1600" dirty="0">
                        <a:solidFill>
                          <a:schemeClr val="tx1"/>
                        </a:solidFill>
                      </a:endParaRPr>
                    </a:p>
                  </a:txBody>
                  <a:tcPr/>
                </a:tc>
                <a:tc>
                  <a:txBody>
                    <a:bodyPr/>
                    <a:lstStyle/>
                    <a:p>
                      <a:endParaRPr lang="zh-CN" altLang="en-US" sz="1600" dirty="0">
                        <a:solidFill>
                          <a:srgbClr val="C00000"/>
                        </a:solidFill>
                      </a:endParaRPr>
                    </a:p>
                  </a:txBody>
                  <a:tcPr/>
                </a:tc>
                <a:extLst>
                  <a:ext uri="{0D108BD9-81ED-4DB2-BD59-A6C34878D82A}">
                    <a16:rowId xmlns:a16="http://schemas.microsoft.com/office/drawing/2014/main" val="93457656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t>65nm</a:t>
                      </a:r>
                      <a:r>
                        <a:rPr lang="zh-CN" altLang="en-US" sz="1600" dirty="0"/>
                        <a:t> </a:t>
                      </a:r>
                      <a:r>
                        <a:rPr lang="en-US" altLang="zh-CN" sz="1600" dirty="0"/>
                        <a:t>for</a:t>
                      </a:r>
                      <a:r>
                        <a:rPr lang="zh-CN" altLang="en-US" sz="1600" dirty="0"/>
                        <a:t> </a:t>
                      </a:r>
                      <a:r>
                        <a:rPr lang="en-US" altLang="zh-CN" sz="1600" dirty="0"/>
                        <a:t>TDR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t>@ 1 Gbps/chip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t>(TDR </a:t>
                      </a:r>
                      <a:r>
                        <a:rPr lang="en-US" altLang="zh-CN" sz="1600" dirty="0" err="1"/>
                        <a:t>LowLumi</a:t>
                      </a:r>
                      <a:r>
                        <a:rPr lang="zh-CN" altLang="en-US" sz="1600" dirty="0"/>
                        <a:t> </a:t>
                      </a:r>
                      <a:r>
                        <a:rPr lang="en-US" altLang="zh-CN" sz="1600" dirty="0"/>
                        <a:t>Z</a:t>
                      </a:r>
                      <a:r>
                        <a:rPr lang="zh-CN" altLang="en-US" sz="1600" dirty="0"/>
                        <a:t> </a:t>
                      </a:r>
                      <a:r>
                        <a:rPr lang="en-US" altLang="zh-CN" sz="1600" dirty="0"/>
                        <a:t>)</a:t>
                      </a:r>
                      <a:endParaRPr lang="zh-CN"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t>60 </a:t>
                      </a:r>
                      <a:r>
                        <a:rPr lang="en-US" altLang="zh-CN" sz="1600" dirty="0" err="1"/>
                        <a:t>mW</a:t>
                      </a:r>
                      <a:endParaRPr lang="zh-CN" altLang="en-US" sz="1600" dirty="0"/>
                    </a:p>
                    <a:p>
                      <a:endParaRPr lang="zh-CN" altLang="en-US" sz="1600" dirty="0"/>
                    </a:p>
                  </a:txBody>
                  <a:tcPr/>
                </a:tc>
                <a:tc>
                  <a:txBody>
                    <a:bodyPr/>
                    <a:lstStyle/>
                    <a:p>
                      <a:r>
                        <a:rPr lang="en-US" altLang="zh-CN" sz="1600" dirty="0"/>
                        <a:t>80 </a:t>
                      </a:r>
                      <a:r>
                        <a:rPr lang="en-US" altLang="zh-CN" sz="1600" dirty="0" err="1"/>
                        <a:t>mW</a:t>
                      </a:r>
                      <a:endParaRPr lang="zh-CN" altLang="en-US" sz="1600" dirty="0"/>
                    </a:p>
                  </a:txBody>
                  <a:tcPr/>
                </a:tc>
                <a:tc>
                  <a:txBody>
                    <a:bodyPr/>
                    <a:lstStyle/>
                    <a:p>
                      <a:r>
                        <a:rPr lang="en-US" altLang="zh-CN" sz="1600" dirty="0"/>
                        <a:t>36 </a:t>
                      </a:r>
                      <a:r>
                        <a:rPr lang="en-US" altLang="zh-CN" sz="1600" dirty="0" err="1"/>
                        <a:t>mW</a:t>
                      </a:r>
                      <a:endParaRPr lang="zh-CN" altLang="en-US" sz="1600" dirty="0"/>
                    </a:p>
                  </a:txBody>
                  <a:tcPr/>
                </a:tc>
                <a:tc>
                  <a:txBody>
                    <a:bodyPr/>
                    <a:lstStyle/>
                    <a:p>
                      <a:r>
                        <a:rPr lang="en-US" altLang="zh-CN" sz="1600" dirty="0"/>
                        <a:t>10 </a:t>
                      </a:r>
                      <a:r>
                        <a:rPr lang="en-US" altLang="zh-CN" sz="1600" dirty="0" err="1"/>
                        <a:t>mW</a:t>
                      </a:r>
                      <a:endParaRPr lang="zh-CN" altLang="en-US" sz="1600" dirty="0"/>
                    </a:p>
                  </a:txBody>
                  <a:tcPr/>
                </a:tc>
                <a:tc>
                  <a:txBody>
                    <a:bodyPr/>
                    <a:lstStyle/>
                    <a:p>
                      <a:r>
                        <a:rPr lang="en-US" altLang="zh-CN" sz="1600" dirty="0">
                          <a:solidFill>
                            <a:schemeClr val="tx1"/>
                          </a:solidFill>
                        </a:rPr>
                        <a:t>186 </a:t>
                      </a:r>
                      <a:r>
                        <a:rPr lang="en-US" altLang="zh-CN" sz="1600" dirty="0" err="1">
                          <a:solidFill>
                            <a:schemeClr val="tx1"/>
                          </a:solidFill>
                        </a:rPr>
                        <a:t>mW</a:t>
                      </a:r>
                      <a:endParaRPr lang="zh-CN" altLang="en-US" sz="1600" dirty="0">
                        <a:solidFill>
                          <a:schemeClr val="tx1"/>
                        </a:solidFill>
                      </a:endParaRPr>
                    </a:p>
                  </a:txBody>
                  <a:tcPr/>
                </a:tc>
                <a:tc>
                  <a:txBody>
                    <a:bodyPr/>
                    <a:lstStyle/>
                    <a:p>
                      <a:r>
                        <a:rPr lang="en-US" altLang="zh-CN" sz="1600" dirty="0"/>
                        <a:t>~45</a:t>
                      </a:r>
                      <a:r>
                        <a:rPr lang="zh-CN" altLang="en-US" sz="1600" dirty="0"/>
                        <a:t> </a:t>
                      </a:r>
                      <a:r>
                        <a:rPr lang="en-US" altLang="zh-CN" sz="1600" dirty="0" err="1"/>
                        <a:t>mW</a:t>
                      </a:r>
                      <a:r>
                        <a:rPr lang="en-US" altLang="zh-CN" sz="1600" dirty="0"/>
                        <a:t>/cm</a:t>
                      </a:r>
                      <a:r>
                        <a:rPr lang="en-US" altLang="zh-CN" sz="1600" baseline="30000" dirty="0"/>
                        <a:t>2</a:t>
                      </a:r>
                      <a:endParaRPr lang="zh-CN" altLang="en-US" sz="1600" dirty="0">
                        <a:solidFill>
                          <a:srgbClr val="C00000"/>
                        </a:solidFill>
                      </a:endParaRPr>
                    </a:p>
                  </a:txBody>
                  <a:tcPr/>
                </a:tc>
                <a:extLst>
                  <a:ext uri="{0D108BD9-81ED-4DB2-BD59-A6C34878D82A}">
                    <a16:rowId xmlns:a16="http://schemas.microsoft.com/office/drawing/2014/main" val="3220970101"/>
                  </a:ext>
                </a:extLst>
              </a:tr>
            </a:tbl>
          </a:graphicData>
        </a:graphic>
      </p:graphicFrame>
      <p:sp>
        <p:nvSpPr>
          <p:cNvPr id="7" name="椭圆 6">
            <a:extLst>
              <a:ext uri="{FF2B5EF4-FFF2-40B4-BE49-F238E27FC236}">
                <a16:creationId xmlns:a16="http://schemas.microsoft.com/office/drawing/2014/main" id="{BFC79DCB-DDB6-BB97-8808-3FD150658EF6}"/>
              </a:ext>
            </a:extLst>
          </p:cNvPr>
          <p:cNvSpPr/>
          <p:nvPr/>
        </p:nvSpPr>
        <p:spPr bwMode="auto">
          <a:xfrm>
            <a:off x="9624392" y="4437113"/>
            <a:ext cx="1710510" cy="2304104"/>
          </a:xfrm>
          <a:prstGeom prst="ellipse">
            <a:avLst/>
          </a:prstGeom>
          <a:noFill/>
          <a:ln w="19050">
            <a:solidFill>
              <a:srgbClr val="C00000"/>
            </a:solidFill>
            <a:miter lim="800000"/>
            <a:headEnd/>
            <a:tailEnd/>
          </a:ln>
        </p:spPr>
        <p:txBody>
          <a:bodyPr wrap="square" rtlCol="0" anchor="ctr">
            <a:spAutoFit/>
          </a:bodyPr>
          <a:lstStyle/>
          <a:p>
            <a:pPr algn="ctr"/>
            <a:endParaRPr lang="zh-CN" altLang="en-US" sz="1600" b="1" dirty="0">
              <a:solidFill>
                <a:schemeClr val="tx1"/>
              </a:solidFill>
              <a:latin typeface="Times New Roman" pitchFamily="18" charset="0"/>
              <a:cs typeface="Times New Roman" pitchFamily="18" charset="0"/>
            </a:endParaRPr>
          </a:p>
        </p:txBody>
      </p:sp>
      <p:pic>
        <p:nvPicPr>
          <p:cNvPr id="9" name="图片 5">
            <a:extLst>
              <a:ext uri="{FF2B5EF4-FFF2-40B4-BE49-F238E27FC236}">
                <a16:creationId xmlns:a16="http://schemas.microsoft.com/office/drawing/2014/main" id="{BCA08DE0-5439-9080-170E-A1EBDBBF92A8}"/>
              </a:ext>
            </a:extLst>
          </p:cNvPr>
          <p:cNvPicPr>
            <a:picLocks noChangeAspect="1"/>
          </p:cNvPicPr>
          <p:nvPr/>
        </p:nvPicPr>
        <p:blipFill>
          <a:blip r:embed="rId2"/>
          <a:stretch>
            <a:fillRect/>
          </a:stretch>
        </p:blipFill>
        <p:spPr>
          <a:xfrm>
            <a:off x="7873340" y="1070854"/>
            <a:ext cx="4147357" cy="2833129"/>
          </a:xfrm>
          <a:prstGeom prst="rect">
            <a:avLst/>
          </a:prstGeom>
        </p:spPr>
      </p:pic>
    </p:spTree>
    <p:extLst>
      <p:ext uri="{BB962C8B-B14F-4D97-AF65-F5344CB8AC3E}">
        <p14:creationId xmlns:p14="http://schemas.microsoft.com/office/powerpoint/2010/main" val="1884452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D54900-96F4-EF1C-F867-CADB34B7C49D}"/>
              </a:ext>
            </a:extLst>
          </p:cNvPr>
          <p:cNvSpPr>
            <a:spLocks noGrp="1"/>
          </p:cNvSpPr>
          <p:nvPr>
            <p:ph idx="1"/>
          </p:nvPr>
        </p:nvSpPr>
        <p:spPr/>
        <p:txBody>
          <a:bodyPr/>
          <a:lstStyle/>
          <a:p>
            <a:endParaRPr lang="en-CN"/>
          </a:p>
        </p:txBody>
      </p:sp>
      <p:sp>
        <p:nvSpPr>
          <p:cNvPr id="3" name="Title 2">
            <a:extLst>
              <a:ext uri="{FF2B5EF4-FFF2-40B4-BE49-F238E27FC236}">
                <a16:creationId xmlns:a16="http://schemas.microsoft.com/office/drawing/2014/main" id="{FD4201CB-7ACA-03DA-AF6D-3C694B437292}"/>
              </a:ext>
            </a:extLst>
          </p:cNvPr>
          <p:cNvSpPr>
            <a:spLocks noGrp="1"/>
          </p:cNvSpPr>
          <p:nvPr>
            <p:ph type="title"/>
          </p:nvPr>
        </p:nvSpPr>
        <p:spPr/>
        <p:txBody>
          <a:bodyPr/>
          <a:lstStyle/>
          <a:p>
            <a:r>
              <a:rPr lang="en-CN"/>
              <a:t>backup</a:t>
            </a:r>
          </a:p>
        </p:txBody>
      </p:sp>
      <p:sp>
        <p:nvSpPr>
          <p:cNvPr id="4" name="Slide Number Placeholder 3">
            <a:extLst>
              <a:ext uri="{FF2B5EF4-FFF2-40B4-BE49-F238E27FC236}">
                <a16:creationId xmlns:a16="http://schemas.microsoft.com/office/drawing/2014/main" id="{375FEDB5-BABA-D734-D602-7B3860A19CE9}"/>
              </a:ext>
            </a:extLst>
          </p:cNvPr>
          <p:cNvSpPr>
            <a:spLocks noGrp="1"/>
          </p:cNvSpPr>
          <p:nvPr>
            <p:ph type="sldNum" sz="quarter" idx="12"/>
          </p:nvPr>
        </p:nvSpPr>
        <p:spPr/>
        <p:txBody>
          <a:bodyPr/>
          <a:lstStyle/>
          <a:p>
            <a:fld id="{F15E9139-A00B-4B2A-98A6-095DC08F1345}" type="slidenum">
              <a:rPr lang="zh-CN" altLang="en-US" smtClean="0"/>
              <a:pPr/>
              <a:t>11</a:t>
            </a:fld>
            <a:endParaRPr lang="zh-CN" altLang="en-US"/>
          </a:p>
        </p:txBody>
      </p:sp>
    </p:spTree>
    <p:extLst>
      <p:ext uri="{BB962C8B-B14F-4D97-AF65-F5344CB8AC3E}">
        <p14:creationId xmlns:p14="http://schemas.microsoft.com/office/powerpoint/2010/main" val="2517874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F3B59E-B104-4F9A-82E2-9E0B21D20897}"/>
              </a:ext>
            </a:extLst>
          </p:cNvPr>
          <p:cNvSpPr>
            <a:spLocks noGrp="1"/>
          </p:cNvSpPr>
          <p:nvPr>
            <p:ph type="title"/>
          </p:nvPr>
        </p:nvSpPr>
        <p:spPr/>
        <p:txBody>
          <a:bodyPr/>
          <a:lstStyle/>
          <a:p>
            <a:r>
              <a:rPr lang="en-US" altLang="zh-CN" dirty="0"/>
              <a:t>Timeline for all the FE ASICs - VTX</a:t>
            </a:r>
            <a:endParaRPr lang="zh-CN" altLang="en-US" dirty="0"/>
          </a:p>
        </p:txBody>
      </p:sp>
      <p:sp>
        <p:nvSpPr>
          <p:cNvPr id="3" name="内容占位符 2">
            <a:extLst>
              <a:ext uri="{FF2B5EF4-FFF2-40B4-BE49-F238E27FC236}">
                <a16:creationId xmlns:a16="http://schemas.microsoft.com/office/drawing/2014/main" id="{545B4F81-9535-434A-9AD6-698B18DF4941}"/>
              </a:ext>
            </a:extLst>
          </p:cNvPr>
          <p:cNvSpPr>
            <a:spLocks noGrp="1"/>
          </p:cNvSpPr>
          <p:nvPr>
            <p:ph idx="1"/>
          </p:nvPr>
        </p:nvSpPr>
        <p:spPr>
          <a:xfrm>
            <a:off x="609600" y="908720"/>
            <a:ext cx="11103024" cy="5949280"/>
          </a:xfrm>
        </p:spPr>
        <p:txBody>
          <a:bodyPr>
            <a:normAutofit lnSpcReduction="10000"/>
          </a:bodyPr>
          <a:lstStyle/>
          <a:p>
            <a:r>
              <a:rPr lang="en-US" altLang="zh-CN" sz="2000" dirty="0"/>
              <a:t>2025</a:t>
            </a:r>
            <a:r>
              <a:rPr lang="zh-CN" altLang="en-US" sz="2000" dirty="0"/>
              <a:t>：</a:t>
            </a:r>
            <a:endParaRPr lang="en-US" altLang="zh-CN" sz="2000" dirty="0"/>
          </a:p>
          <a:p>
            <a:pPr lvl="1"/>
            <a:r>
              <a:rPr lang="en-US" altLang="zh-CN" sz="1800" dirty="0" err="1"/>
              <a:t>Taichu</a:t>
            </a:r>
            <a:r>
              <a:rPr lang="en-US" altLang="zh-CN" sz="1800" dirty="0"/>
              <a:t> debugging and finalization</a:t>
            </a:r>
          </a:p>
          <a:p>
            <a:pPr lvl="1"/>
            <a:r>
              <a:rPr lang="en-US" altLang="zh-CN" sz="1800" dirty="0"/>
              <a:t>Stitching design on TJ180, based on </a:t>
            </a:r>
            <a:r>
              <a:rPr lang="en-US" altLang="zh-CN" sz="1800" dirty="0" err="1"/>
              <a:t>Taichu’s</a:t>
            </a:r>
            <a:r>
              <a:rPr lang="en-US" altLang="zh-CN" sz="1800" dirty="0"/>
              <a:t> previous design, for low cost</a:t>
            </a:r>
          </a:p>
          <a:p>
            <a:pPr lvl="1"/>
            <a:r>
              <a:rPr lang="en-US" altLang="zh-CN" sz="1800" dirty="0"/>
              <a:t>Bending chip electrical test based on Taichu3-most2,</a:t>
            </a:r>
            <a:r>
              <a:rPr lang="zh-CN" altLang="en-US" sz="1800" dirty="0"/>
              <a:t> </a:t>
            </a:r>
            <a:r>
              <a:rPr lang="en-US" altLang="zh-CN" sz="1800" dirty="0"/>
              <a:t>at single chip level.</a:t>
            </a:r>
          </a:p>
          <a:p>
            <a:r>
              <a:rPr lang="en-US" altLang="zh-CN" sz="2000" dirty="0"/>
              <a:t>2026</a:t>
            </a:r>
            <a:r>
              <a:rPr lang="zh-CN" altLang="en-US" sz="2000" dirty="0"/>
              <a:t>：</a:t>
            </a:r>
            <a:endParaRPr lang="en-US" altLang="zh-CN" sz="2000" dirty="0"/>
          </a:p>
          <a:p>
            <a:pPr lvl="1"/>
            <a:r>
              <a:rPr lang="en-US" altLang="zh-CN" sz="1800" dirty="0"/>
              <a:t>Taichu-Stitching-180 chip test</a:t>
            </a:r>
          </a:p>
          <a:p>
            <a:pPr lvl="1"/>
            <a:r>
              <a:rPr lang="en-US" altLang="zh-CN" sz="1800" dirty="0"/>
              <a:t>TJ65 design kit finalization (expected)</a:t>
            </a:r>
          </a:p>
          <a:p>
            <a:pPr lvl="1"/>
            <a:r>
              <a:rPr lang="en-US" altLang="zh-CN" sz="1800" dirty="0"/>
              <a:t>Taichu4 prototype design on TJ65 for process evaluation (MPW or combined-engineering), at single chip level</a:t>
            </a:r>
          </a:p>
          <a:p>
            <a:r>
              <a:rPr lang="en-US" altLang="zh-CN" sz="2000" dirty="0"/>
              <a:t>2027</a:t>
            </a:r>
            <a:r>
              <a:rPr lang="zh-CN" altLang="en-US" sz="2000" dirty="0"/>
              <a:t>：</a:t>
            </a:r>
            <a:endParaRPr lang="en-US" altLang="zh-CN" sz="2000" dirty="0"/>
          </a:p>
          <a:p>
            <a:pPr lvl="1"/>
            <a:r>
              <a:rPr lang="en-US" altLang="zh-CN" sz="1800" dirty="0"/>
              <a:t>Taichu-Stitching-180 mechanical prototype and test</a:t>
            </a:r>
          </a:p>
          <a:p>
            <a:pPr lvl="1"/>
            <a:r>
              <a:rPr lang="en-US" altLang="zh-CN" sz="1800" dirty="0"/>
              <a:t>TJ65 chip prototype test.</a:t>
            </a:r>
          </a:p>
          <a:p>
            <a:r>
              <a:rPr lang="en-US" altLang="zh-CN" sz="2000" dirty="0"/>
              <a:t>2028~2029</a:t>
            </a:r>
            <a:r>
              <a:rPr lang="zh-CN" altLang="en-US" sz="2000" dirty="0"/>
              <a:t>：</a:t>
            </a:r>
            <a:endParaRPr lang="en-US" altLang="zh-CN" sz="2000" dirty="0"/>
          </a:p>
          <a:p>
            <a:pPr lvl="1"/>
            <a:r>
              <a:rPr lang="en-US" altLang="zh-CN" sz="1800" dirty="0"/>
              <a:t>TJ65-stitching based on previous experience of TJ180-stitching &amp; TJ65 prototype </a:t>
            </a:r>
          </a:p>
          <a:p>
            <a:r>
              <a:rPr lang="en-US" altLang="zh-CN" sz="2000" dirty="0"/>
              <a:t>Comment:</a:t>
            </a:r>
          </a:p>
          <a:p>
            <a:pPr lvl="1"/>
            <a:r>
              <a:rPr lang="en-US" altLang="zh-CN" sz="1800" dirty="0"/>
              <a:t>Stitching on TJ65 currently is not cost-effective and high risk, given that the design kit is not finalized. </a:t>
            </a:r>
            <a:r>
              <a:rPr lang="en-US" altLang="zh-CN" sz="1800" dirty="0">
                <a:solidFill>
                  <a:srgbClr val="C00000"/>
                </a:solidFill>
              </a:rPr>
              <a:t>Two parallel design to verify the final scheme</a:t>
            </a:r>
            <a:r>
              <a:rPr lang="en-US" altLang="zh-CN" sz="1800" dirty="0"/>
              <a:t>: Stitching on TJ180; prototype on TJ65</a:t>
            </a:r>
          </a:p>
          <a:p>
            <a:pPr lvl="1"/>
            <a:endParaRPr lang="zh-CN" altLang="en-US" sz="1800" dirty="0"/>
          </a:p>
        </p:txBody>
      </p:sp>
      <p:sp>
        <p:nvSpPr>
          <p:cNvPr id="4" name="灯片编号占位符 3">
            <a:extLst>
              <a:ext uri="{FF2B5EF4-FFF2-40B4-BE49-F238E27FC236}">
                <a16:creationId xmlns:a16="http://schemas.microsoft.com/office/drawing/2014/main" id="{746B7E70-4894-4B75-B30E-4E09C378395C}"/>
              </a:ext>
            </a:extLst>
          </p:cNvPr>
          <p:cNvSpPr>
            <a:spLocks noGrp="1"/>
          </p:cNvSpPr>
          <p:nvPr>
            <p:ph type="sldNum" sz="quarter" idx="10"/>
          </p:nvPr>
        </p:nvSpPr>
        <p:spPr/>
        <p:txBody>
          <a:bodyPr/>
          <a:lstStyle/>
          <a:p>
            <a:pPr>
              <a:defRPr/>
            </a:pPr>
            <a:fld id="{34CB328D-4FA9-4DE4-BAB4-37B5912FCBB0}" type="slidenum">
              <a:rPr lang="en-US" altLang="zh-CN" smtClean="0"/>
              <a:pPr>
                <a:defRPr/>
              </a:pPr>
              <a:t>12</a:t>
            </a:fld>
            <a:endParaRPr lang="en-US" altLang="zh-CN"/>
          </a:p>
        </p:txBody>
      </p:sp>
    </p:spTree>
    <p:extLst>
      <p:ext uri="{BB962C8B-B14F-4D97-AF65-F5344CB8AC3E}">
        <p14:creationId xmlns:p14="http://schemas.microsoft.com/office/powerpoint/2010/main" val="15652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09CA1-C20D-9BE6-E186-6965923F81A3}"/>
              </a:ext>
            </a:extLst>
          </p:cNvPr>
          <p:cNvSpPr>
            <a:spLocks noGrp="1"/>
          </p:cNvSpPr>
          <p:nvPr>
            <p:ph type="title"/>
          </p:nvPr>
        </p:nvSpPr>
        <p:spPr/>
        <p:txBody>
          <a:bodyPr/>
          <a:lstStyle/>
          <a:p>
            <a:r>
              <a:rPr lang="en-US" altLang="zh-CN" dirty="0"/>
              <a:t>Comment</a:t>
            </a:r>
            <a:r>
              <a:rPr lang="zh-CN" altLang="en-US" dirty="0"/>
              <a:t> </a:t>
            </a:r>
            <a:r>
              <a:rPr lang="en-US" altLang="zh-CN" dirty="0"/>
              <a:t>to</a:t>
            </a:r>
            <a:r>
              <a:rPr lang="zh-CN" altLang="en-US" dirty="0"/>
              <a:t> </a:t>
            </a:r>
            <a:r>
              <a:rPr lang="en-US" altLang="zh-CN" dirty="0"/>
              <a:t>overall</a:t>
            </a:r>
            <a:r>
              <a:rPr lang="zh-CN" altLang="en-US" dirty="0"/>
              <a:t> </a:t>
            </a:r>
            <a:r>
              <a:rPr lang="en-US" altLang="zh-CN" dirty="0"/>
              <a:t>tracking</a:t>
            </a:r>
            <a:r>
              <a:rPr lang="zh-CN" altLang="en-US" dirty="0"/>
              <a:t> </a:t>
            </a:r>
            <a:endParaRPr lang="en-CN" dirty="0"/>
          </a:p>
        </p:txBody>
      </p:sp>
      <p:sp>
        <p:nvSpPr>
          <p:cNvPr id="3" name="Slide Number Placeholder 2">
            <a:extLst>
              <a:ext uri="{FF2B5EF4-FFF2-40B4-BE49-F238E27FC236}">
                <a16:creationId xmlns:a16="http://schemas.microsoft.com/office/drawing/2014/main" id="{14401F33-CEA1-1329-99E5-57A63AD689F8}"/>
              </a:ext>
            </a:extLst>
          </p:cNvPr>
          <p:cNvSpPr>
            <a:spLocks noGrp="1"/>
          </p:cNvSpPr>
          <p:nvPr>
            <p:ph type="sldNum" sz="quarter" idx="12"/>
          </p:nvPr>
        </p:nvSpPr>
        <p:spPr/>
        <p:txBody>
          <a:bodyPr/>
          <a:lstStyle/>
          <a:p>
            <a:fld id="{80293A8B-7656-41F7-B47F-4F4E036E5275}" type="slidenum">
              <a:rPr lang="en-US" altLang="zh-CN" smtClean="0"/>
              <a:t>2</a:t>
            </a:fld>
            <a:endParaRPr lang="zh-CN" altLang="en-US"/>
          </a:p>
        </p:txBody>
      </p:sp>
      <p:sp>
        <p:nvSpPr>
          <p:cNvPr id="4" name="Content Placeholder 3">
            <a:extLst>
              <a:ext uri="{FF2B5EF4-FFF2-40B4-BE49-F238E27FC236}">
                <a16:creationId xmlns:a16="http://schemas.microsoft.com/office/drawing/2014/main" id="{52881751-4F8C-3209-1A07-FCB206B42255}"/>
              </a:ext>
            </a:extLst>
          </p:cNvPr>
          <p:cNvSpPr>
            <a:spLocks noGrp="1"/>
          </p:cNvSpPr>
          <p:nvPr>
            <p:ph idx="1"/>
          </p:nvPr>
        </p:nvSpPr>
        <p:spPr>
          <a:xfrm>
            <a:off x="-84348" y="1401576"/>
            <a:ext cx="12360696" cy="4763728"/>
          </a:xfrm>
        </p:spPr>
        <p:txBody>
          <a:bodyPr>
            <a:normAutofit/>
          </a:bodyPr>
          <a:lstStyle/>
          <a:p>
            <a:r>
              <a:rPr lang="en-US" sz="2400" dirty="0">
                <a:effectLst/>
                <a:latin typeface="ArialMT"/>
              </a:rPr>
              <a:t>The design and technology choices for the vertex detector, inner (ITK), and outer tracker (OTK) are particularly ambitious, incorporating the latest advances in silicon detector technology. </a:t>
            </a:r>
          </a:p>
          <a:p>
            <a:r>
              <a:rPr lang="en-US" sz="2400" dirty="0">
                <a:effectLst/>
                <a:latin typeface="ArialMT"/>
              </a:rPr>
              <a:t>This places the detector at the cutting edge of technological development but also necessitates the engagement of a much larger community to complete the prototyping and construction phases. The progress made by the groups working on the silicon trackers, considering the wide number of participating institutes, is truly remarkable. </a:t>
            </a:r>
          </a:p>
          <a:p>
            <a:r>
              <a:rPr lang="en-US" altLang="zh-CN" sz="2400" dirty="0">
                <a:solidFill>
                  <a:schemeClr val="tx1"/>
                </a:solidFill>
                <a:latin typeface="ArialMT"/>
              </a:rPr>
              <a:t>Work</a:t>
            </a:r>
            <a:r>
              <a:rPr lang="zh-CN" altLang="en-US" sz="2400" dirty="0">
                <a:solidFill>
                  <a:schemeClr val="tx1"/>
                </a:solidFill>
                <a:latin typeface="ArialMT"/>
              </a:rPr>
              <a:t> </a:t>
            </a:r>
            <a:r>
              <a:rPr lang="en-US" altLang="zh-CN" sz="2400" dirty="0">
                <a:solidFill>
                  <a:schemeClr val="tx1"/>
                </a:solidFill>
                <a:latin typeface="ArialMT"/>
              </a:rPr>
              <a:t>plan</a:t>
            </a:r>
          </a:p>
          <a:p>
            <a:pPr lvl="1"/>
            <a:r>
              <a:rPr lang="en-US" altLang="zh-CN" dirty="0">
                <a:ea typeface="黑体" panose="02010609060101010101" pitchFamily="49" charset="-122"/>
              </a:rPr>
              <a:t>expanding international collaboration</a:t>
            </a:r>
            <a:r>
              <a:rPr lang="zh-CN" altLang="en-US" dirty="0">
                <a:ea typeface="黑体" panose="02010609060101010101" pitchFamily="49" charset="-122"/>
              </a:rPr>
              <a:t> </a:t>
            </a:r>
            <a:r>
              <a:rPr lang="en-US" altLang="zh-CN" dirty="0">
                <a:ea typeface="黑体" panose="02010609060101010101" pitchFamily="49" charset="-122"/>
              </a:rPr>
              <a:t>(DRD3</a:t>
            </a:r>
            <a:r>
              <a:rPr lang="zh-CN" altLang="en-US" dirty="0">
                <a:ea typeface="黑体" panose="02010609060101010101" pitchFamily="49" charset="-122"/>
              </a:rPr>
              <a:t> </a:t>
            </a:r>
            <a:r>
              <a:rPr lang="en-US" altLang="zh-CN" dirty="0">
                <a:ea typeface="黑体" panose="02010609060101010101" pitchFamily="49" charset="-122"/>
              </a:rPr>
              <a:t>…) and explore synergies with other</a:t>
            </a:r>
            <a:r>
              <a:rPr lang="zh-CN" altLang="en-US" dirty="0">
                <a:ea typeface="黑体" panose="02010609060101010101" pitchFamily="49" charset="-122"/>
              </a:rPr>
              <a:t> </a:t>
            </a:r>
            <a:r>
              <a:rPr lang="en-US" altLang="zh-CN" dirty="0">
                <a:ea typeface="黑体" panose="02010609060101010101" pitchFamily="49" charset="-122"/>
              </a:rPr>
              <a:t>projects</a:t>
            </a:r>
            <a:r>
              <a:rPr lang="en-US" altLang="zh-CN" dirty="0">
                <a:latin typeface="ArialMT"/>
                <a:ea typeface="黑体" panose="02010609060101010101" pitchFamily="49" charset="-122"/>
              </a:rPr>
              <a:t>,</a:t>
            </a:r>
            <a:r>
              <a:rPr lang="zh-CN" altLang="en-US" dirty="0">
                <a:latin typeface="ArialMT"/>
                <a:ea typeface="黑体" panose="02010609060101010101" pitchFamily="49" charset="-122"/>
              </a:rPr>
              <a:t> </a:t>
            </a:r>
            <a:r>
              <a:rPr lang="en-US" altLang="zh-CN" dirty="0">
                <a:latin typeface="ArialMT"/>
                <a:ea typeface="黑体" panose="02010609060101010101" pitchFamily="49" charset="-122"/>
              </a:rPr>
              <a:t>to</a:t>
            </a:r>
            <a:r>
              <a:rPr lang="zh-CN" altLang="en-US" dirty="0">
                <a:latin typeface="ArialMT"/>
                <a:ea typeface="黑体" panose="02010609060101010101" pitchFamily="49" charset="-122"/>
              </a:rPr>
              <a:t> </a:t>
            </a:r>
            <a:r>
              <a:rPr lang="en-US" altLang="zh-CN" dirty="0">
                <a:latin typeface="ArialMT"/>
                <a:ea typeface="黑体" panose="02010609060101010101" pitchFamily="49" charset="-122"/>
              </a:rPr>
              <a:t>enlarge</a:t>
            </a:r>
            <a:r>
              <a:rPr lang="zh-CN" altLang="en-US" dirty="0">
                <a:latin typeface="ArialMT"/>
                <a:ea typeface="黑体" panose="02010609060101010101" pitchFamily="49" charset="-122"/>
              </a:rPr>
              <a:t> </a:t>
            </a:r>
            <a:r>
              <a:rPr lang="en-US" altLang="zh-CN" dirty="0">
                <a:latin typeface="ArialMT"/>
                <a:ea typeface="黑体" panose="02010609060101010101" pitchFamily="49" charset="-122"/>
              </a:rPr>
              <a:t>our</a:t>
            </a:r>
            <a:r>
              <a:rPr lang="zh-CN" altLang="en-US" dirty="0">
                <a:latin typeface="ArialMT"/>
                <a:ea typeface="黑体" panose="02010609060101010101" pitchFamily="49" charset="-122"/>
              </a:rPr>
              <a:t> </a:t>
            </a:r>
            <a:r>
              <a:rPr lang="en-US" sz="2400" dirty="0">
                <a:effectLst/>
                <a:latin typeface="ArialMT"/>
              </a:rPr>
              <a:t>community</a:t>
            </a:r>
            <a:endParaRPr lang="en-US" dirty="0">
              <a:solidFill>
                <a:schemeClr val="tx1"/>
              </a:solidFill>
              <a:effectLst/>
              <a:latin typeface="ArialMT"/>
            </a:endParaRPr>
          </a:p>
          <a:p>
            <a:pPr marL="0" indent="0">
              <a:buNone/>
            </a:pPr>
            <a:endParaRPr lang="en-US" dirty="0">
              <a:effectLst/>
              <a:latin typeface="ArialMT"/>
              <a:sym typeface="Wingdings" pitchFamily="2" charset="2"/>
            </a:endParaRPr>
          </a:p>
          <a:p>
            <a:pPr marL="0" indent="0">
              <a:buNone/>
            </a:pPr>
            <a:endParaRPr lang="en-US" dirty="0">
              <a:effectLst/>
            </a:endParaRPr>
          </a:p>
          <a:p>
            <a:endParaRPr lang="en-US" dirty="0">
              <a:effectLst/>
              <a:latin typeface="Helvetica" pitchFamily="2" charset="0"/>
            </a:endParaRPr>
          </a:p>
          <a:p>
            <a:endParaRPr lang="en-US" i="1" dirty="0">
              <a:latin typeface="Helvetica" pitchFamily="2" charset="0"/>
            </a:endParaRPr>
          </a:p>
          <a:p>
            <a:endParaRPr lang="en-US" dirty="0">
              <a:effectLst/>
              <a:latin typeface="Helvetica" pitchFamily="2" charset="0"/>
            </a:endParaRPr>
          </a:p>
          <a:p>
            <a:endParaRPr lang="en-CN" dirty="0"/>
          </a:p>
        </p:txBody>
      </p:sp>
    </p:spTree>
    <p:extLst>
      <p:ext uri="{BB962C8B-B14F-4D97-AF65-F5344CB8AC3E}">
        <p14:creationId xmlns:p14="http://schemas.microsoft.com/office/powerpoint/2010/main" val="3466956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64DFDC-DC70-D302-223D-F2C0F45AD400}"/>
              </a:ext>
            </a:extLst>
          </p:cNvPr>
          <p:cNvSpPr>
            <a:spLocks noGrp="1"/>
          </p:cNvSpPr>
          <p:nvPr>
            <p:ph idx="1"/>
          </p:nvPr>
        </p:nvSpPr>
        <p:spPr/>
        <p:txBody>
          <a:bodyPr>
            <a:normAutofit lnSpcReduction="10000"/>
          </a:bodyPr>
          <a:lstStyle/>
          <a:p>
            <a:r>
              <a:rPr lang="en-US" sz="2200" dirty="0">
                <a:effectLst/>
                <a:latin typeface="ArialMT"/>
              </a:rPr>
              <a:t>The Vertex detector aims to utilize Depleted Monolithic Active Sensors (DMAPS) to achieve a high position resolution of 3-5 </a:t>
            </a:r>
            <a:r>
              <a:rPr lang="el-GR" sz="2200" dirty="0">
                <a:effectLst/>
                <a:latin typeface="ArialMT"/>
              </a:rPr>
              <a:t>μ</a:t>
            </a:r>
            <a:r>
              <a:rPr lang="en-US" sz="2200" dirty="0">
                <a:effectLst/>
                <a:latin typeface="ArialMT"/>
              </a:rPr>
              <a:t>m, with a readout speed of approximately 43 MHz and an ultra-low material budget of &lt;0.15% per layer, all while maintaining a power consumption of 40 </a:t>
            </a:r>
            <a:r>
              <a:rPr lang="en-US" sz="2200" dirty="0" err="1">
                <a:effectLst/>
                <a:latin typeface="ArialMT"/>
              </a:rPr>
              <a:t>mW</a:t>
            </a:r>
            <a:r>
              <a:rPr lang="en-US" sz="2200" dirty="0">
                <a:effectLst/>
                <a:latin typeface="ArialMT"/>
              </a:rPr>
              <a:t>/cm2. This presents a significant technical challenge, but development can benefit from parallel efforts in ALICE ITS3, although the CEPC design is even more demanding, particularly with its tighter bending radius requirement of 11 mm. </a:t>
            </a:r>
          </a:p>
          <a:p>
            <a:endParaRPr lang="en-US" sz="2200" dirty="0">
              <a:latin typeface="ArialMT"/>
            </a:endParaRPr>
          </a:p>
          <a:p>
            <a:r>
              <a:rPr lang="en-US" sz="2200" dirty="0">
                <a:latin typeface="ArialMT"/>
              </a:rPr>
              <a:t>The baseline solution involves a &lt;65 nm process, which would reduce power consumption to acceptable levels and facilitate large-scale stitching. The availability of thin epi-layers favors a small electrode design with a modified or non-standard doping profile (low-doped n-layer). This technology is accessible through </a:t>
            </a:r>
            <a:r>
              <a:rPr lang="en-US" sz="2200" dirty="0" err="1">
                <a:latin typeface="ArialMT"/>
              </a:rPr>
              <a:t>TowerJazz</a:t>
            </a:r>
            <a:r>
              <a:rPr lang="en-US" sz="2200" dirty="0">
                <a:latin typeface="ArialMT"/>
              </a:rPr>
              <a:t> cooperation, and the 55 nm process with SIMC is also under investigation. </a:t>
            </a:r>
          </a:p>
          <a:p>
            <a:endParaRPr lang="en-US" dirty="0">
              <a:effectLst/>
            </a:endParaRPr>
          </a:p>
          <a:p>
            <a:endParaRPr lang="en-CN" dirty="0"/>
          </a:p>
        </p:txBody>
      </p:sp>
      <p:sp>
        <p:nvSpPr>
          <p:cNvPr id="3" name="Title 2">
            <a:extLst>
              <a:ext uri="{FF2B5EF4-FFF2-40B4-BE49-F238E27FC236}">
                <a16:creationId xmlns:a16="http://schemas.microsoft.com/office/drawing/2014/main" id="{DFCDCF8C-0DE5-69F8-E118-E4E75108D758}"/>
              </a:ext>
            </a:extLst>
          </p:cNvPr>
          <p:cNvSpPr>
            <a:spLocks noGrp="1"/>
          </p:cNvSpPr>
          <p:nvPr>
            <p:ph type="title"/>
          </p:nvPr>
        </p:nvSpPr>
        <p:spPr/>
        <p:txBody>
          <a:bodyPr/>
          <a:lstStyle/>
          <a:p>
            <a:r>
              <a:rPr lang="en-US" altLang="zh-CN" dirty="0"/>
              <a:t>Vertex</a:t>
            </a:r>
            <a:r>
              <a:rPr lang="zh-CN" altLang="en-US" dirty="0"/>
              <a:t> </a:t>
            </a:r>
            <a:r>
              <a:rPr lang="en-US" altLang="zh-CN" dirty="0"/>
              <a:t>finding</a:t>
            </a:r>
            <a:r>
              <a:rPr lang="zh-CN" altLang="en-US" dirty="0"/>
              <a:t> </a:t>
            </a:r>
            <a:r>
              <a:rPr lang="en-US" altLang="zh-CN" dirty="0"/>
              <a:t>1</a:t>
            </a:r>
            <a:endParaRPr lang="en-CN" dirty="0"/>
          </a:p>
        </p:txBody>
      </p:sp>
      <p:sp>
        <p:nvSpPr>
          <p:cNvPr id="4" name="Slide Number Placeholder 3">
            <a:extLst>
              <a:ext uri="{FF2B5EF4-FFF2-40B4-BE49-F238E27FC236}">
                <a16:creationId xmlns:a16="http://schemas.microsoft.com/office/drawing/2014/main" id="{55A593B1-4A35-079C-D262-6A5CD4135B3A}"/>
              </a:ext>
            </a:extLst>
          </p:cNvPr>
          <p:cNvSpPr>
            <a:spLocks noGrp="1"/>
          </p:cNvSpPr>
          <p:nvPr>
            <p:ph type="sldNum" sz="quarter" idx="12"/>
          </p:nvPr>
        </p:nvSpPr>
        <p:spPr/>
        <p:txBody>
          <a:bodyPr/>
          <a:lstStyle/>
          <a:p>
            <a:fld id="{F15E9139-A00B-4B2A-98A6-095DC08F1345}" type="slidenum">
              <a:rPr lang="zh-CN" altLang="en-US" smtClean="0"/>
              <a:pPr/>
              <a:t>3</a:t>
            </a:fld>
            <a:endParaRPr lang="zh-CN" altLang="en-US"/>
          </a:p>
        </p:txBody>
      </p:sp>
    </p:spTree>
    <p:extLst>
      <p:ext uri="{BB962C8B-B14F-4D97-AF65-F5344CB8AC3E}">
        <p14:creationId xmlns:p14="http://schemas.microsoft.com/office/powerpoint/2010/main" val="3353805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057659-9752-A486-CE0D-373CDEB487B0}"/>
              </a:ext>
            </a:extLst>
          </p:cNvPr>
          <p:cNvSpPr>
            <a:spLocks noGrp="1"/>
          </p:cNvSpPr>
          <p:nvPr>
            <p:ph idx="1"/>
          </p:nvPr>
        </p:nvSpPr>
        <p:spPr/>
        <p:txBody>
          <a:bodyPr>
            <a:normAutofit/>
          </a:bodyPr>
          <a:lstStyle/>
          <a:p>
            <a:pPr>
              <a:buFont typeface="+mj-lt"/>
              <a:buAutoNum type="arabicPeriod"/>
            </a:pPr>
            <a:r>
              <a:rPr lang="en-US" sz="2200" dirty="0">
                <a:effectLst/>
                <a:latin typeface="ArialMT"/>
              </a:rPr>
              <a:t>A notable achievement is the development of the TauichiPix3 sensor (engineering run with </a:t>
            </a:r>
            <a:r>
              <a:rPr lang="en-US" sz="2200" dirty="0" err="1">
                <a:effectLst/>
                <a:latin typeface="ArialMT"/>
              </a:rPr>
              <a:t>TowerJazz</a:t>
            </a:r>
            <a:r>
              <a:rPr lang="en-US" sz="2200" dirty="0">
                <a:effectLst/>
                <a:latin typeface="ArialMT"/>
              </a:rPr>
              <a:t> at 180 nm). While it does not fully meet the power requirements, it demonstrated excellent position resolution (&lt;5 </a:t>
            </a:r>
            <a:r>
              <a:rPr lang="el-GR" sz="2200" dirty="0">
                <a:effectLst/>
                <a:latin typeface="ArialMT"/>
              </a:rPr>
              <a:t>μ</a:t>
            </a:r>
            <a:r>
              <a:rPr lang="en-US" sz="2200" dirty="0">
                <a:effectLst/>
                <a:latin typeface="ArialMT"/>
              </a:rPr>
              <a:t>m) and serves as an excellent test platform for further advancements. This sensor was used to construct a vertex detector prototype with ladders, which was successfully tested at DESY. </a:t>
            </a:r>
          </a:p>
          <a:p>
            <a:pPr>
              <a:buFont typeface="+mj-lt"/>
              <a:buAutoNum type="arabicPeriod"/>
            </a:pPr>
            <a:r>
              <a:rPr lang="en-US" sz="2200" dirty="0">
                <a:effectLst/>
                <a:latin typeface="ArialMT"/>
              </a:rPr>
              <a:t>As a fallback, a solution using three double layers of DMAPS on ladders (providing six tracking points) is feasible if a thin, bent vertex detector cannot be achieved. This alternative would come with a slightly higher material budget and result in lower </a:t>
            </a:r>
            <a:r>
              <a:rPr lang="en-US" sz="2200" dirty="0" err="1">
                <a:effectLst/>
                <a:latin typeface="ArialMT"/>
              </a:rPr>
              <a:t>pT</a:t>
            </a:r>
            <a:r>
              <a:rPr lang="en-US" sz="2200" dirty="0">
                <a:effectLst/>
                <a:latin typeface="ArialMT"/>
              </a:rPr>
              <a:t> resolution at lower energies. Mechanical tests of the baseline design, which consists of four bendable silicon layers and a ladder-based double layer, were successfully conducted using dummy thinned silicon (40 </a:t>
            </a:r>
            <a:r>
              <a:rPr lang="el-GR" sz="2200" dirty="0">
                <a:effectLst/>
                <a:latin typeface="ArialMT"/>
              </a:rPr>
              <a:t>μ</a:t>
            </a:r>
            <a:r>
              <a:rPr lang="en-US" sz="2200" dirty="0">
                <a:effectLst/>
                <a:latin typeface="ArialMT"/>
              </a:rPr>
              <a:t>m), bent to 12 mm, very close to the design goal. </a:t>
            </a:r>
            <a:endParaRPr lang="en-US" sz="2200" dirty="0">
              <a:effectLst/>
            </a:endParaRPr>
          </a:p>
          <a:p>
            <a:endParaRPr lang="en-CN" dirty="0"/>
          </a:p>
        </p:txBody>
      </p:sp>
      <p:sp>
        <p:nvSpPr>
          <p:cNvPr id="3" name="Title 2">
            <a:extLst>
              <a:ext uri="{FF2B5EF4-FFF2-40B4-BE49-F238E27FC236}">
                <a16:creationId xmlns:a16="http://schemas.microsoft.com/office/drawing/2014/main" id="{D28B0911-CEB2-1AF2-1447-B9122BCFD1EC}"/>
              </a:ext>
            </a:extLst>
          </p:cNvPr>
          <p:cNvSpPr>
            <a:spLocks noGrp="1"/>
          </p:cNvSpPr>
          <p:nvPr>
            <p:ph type="title"/>
          </p:nvPr>
        </p:nvSpPr>
        <p:spPr/>
        <p:txBody>
          <a:bodyPr/>
          <a:lstStyle/>
          <a:p>
            <a:r>
              <a:rPr lang="en-US" altLang="zh-CN" dirty="0"/>
              <a:t>Vertex</a:t>
            </a:r>
            <a:r>
              <a:rPr lang="zh-CN" altLang="en-US" dirty="0"/>
              <a:t> </a:t>
            </a:r>
            <a:r>
              <a:rPr lang="en-US" altLang="zh-CN" dirty="0"/>
              <a:t>finding</a:t>
            </a:r>
            <a:r>
              <a:rPr lang="zh-CN" altLang="en-US" dirty="0"/>
              <a:t> </a:t>
            </a:r>
            <a:r>
              <a:rPr lang="en-US" altLang="zh-CN" dirty="0"/>
              <a:t>2</a:t>
            </a:r>
            <a:endParaRPr lang="en-CN" dirty="0"/>
          </a:p>
        </p:txBody>
      </p:sp>
      <p:sp>
        <p:nvSpPr>
          <p:cNvPr id="4" name="Slide Number Placeholder 3">
            <a:extLst>
              <a:ext uri="{FF2B5EF4-FFF2-40B4-BE49-F238E27FC236}">
                <a16:creationId xmlns:a16="http://schemas.microsoft.com/office/drawing/2014/main" id="{2C3960E4-6DF9-271E-A12F-7D3C6FE79AC4}"/>
              </a:ext>
            </a:extLst>
          </p:cNvPr>
          <p:cNvSpPr>
            <a:spLocks noGrp="1"/>
          </p:cNvSpPr>
          <p:nvPr>
            <p:ph type="sldNum" sz="quarter" idx="12"/>
          </p:nvPr>
        </p:nvSpPr>
        <p:spPr/>
        <p:txBody>
          <a:bodyPr/>
          <a:lstStyle/>
          <a:p>
            <a:fld id="{F15E9139-A00B-4B2A-98A6-095DC08F1345}" type="slidenum">
              <a:rPr lang="zh-CN" altLang="en-US" smtClean="0"/>
              <a:pPr/>
              <a:t>4</a:t>
            </a:fld>
            <a:endParaRPr lang="zh-CN" altLang="en-US"/>
          </a:p>
        </p:txBody>
      </p:sp>
    </p:spTree>
    <p:extLst>
      <p:ext uri="{BB962C8B-B14F-4D97-AF65-F5344CB8AC3E}">
        <p14:creationId xmlns:p14="http://schemas.microsoft.com/office/powerpoint/2010/main" val="4006433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AD4FB-825A-FC86-5E14-371422F431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387604-0C2E-1413-F142-D38D04745AA2}"/>
              </a:ext>
            </a:extLst>
          </p:cNvPr>
          <p:cNvSpPr>
            <a:spLocks noGrp="1"/>
          </p:cNvSpPr>
          <p:nvPr>
            <p:ph type="title"/>
          </p:nvPr>
        </p:nvSpPr>
        <p:spPr/>
        <p:txBody>
          <a:bodyPr/>
          <a:lstStyle/>
          <a:p>
            <a:r>
              <a:rPr lang="en-US" altLang="zh-CN" dirty="0"/>
              <a:t>Comment</a:t>
            </a:r>
            <a:r>
              <a:rPr lang="zh-CN" altLang="en-US" dirty="0"/>
              <a:t> </a:t>
            </a:r>
            <a:r>
              <a:rPr lang="en-US" altLang="zh-CN" dirty="0"/>
              <a:t>1</a:t>
            </a:r>
            <a:r>
              <a:rPr lang="zh-CN" altLang="en-US" dirty="0"/>
              <a:t> </a:t>
            </a:r>
            <a:r>
              <a:rPr lang="en-US" altLang="zh-CN" dirty="0"/>
              <a:t>on</a:t>
            </a:r>
            <a:r>
              <a:rPr lang="zh-CN" altLang="en-US" dirty="0"/>
              <a:t> </a:t>
            </a:r>
            <a:r>
              <a:rPr lang="en-US" altLang="zh-CN" dirty="0"/>
              <a:t>vertex</a:t>
            </a:r>
            <a:r>
              <a:rPr lang="zh-CN" altLang="en-US" dirty="0"/>
              <a:t>  </a:t>
            </a:r>
            <a:endParaRPr lang="en-CN" dirty="0"/>
          </a:p>
        </p:txBody>
      </p:sp>
      <p:sp>
        <p:nvSpPr>
          <p:cNvPr id="3" name="Slide Number Placeholder 2">
            <a:extLst>
              <a:ext uri="{FF2B5EF4-FFF2-40B4-BE49-F238E27FC236}">
                <a16:creationId xmlns:a16="http://schemas.microsoft.com/office/drawing/2014/main" id="{B7A29423-A103-FC8E-52DA-B5ED987A65C6}"/>
              </a:ext>
            </a:extLst>
          </p:cNvPr>
          <p:cNvSpPr>
            <a:spLocks noGrp="1"/>
          </p:cNvSpPr>
          <p:nvPr>
            <p:ph type="sldNum" sz="quarter" idx="12"/>
          </p:nvPr>
        </p:nvSpPr>
        <p:spPr/>
        <p:txBody>
          <a:bodyPr/>
          <a:lstStyle/>
          <a:p>
            <a:fld id="{80293A8B-7656-41F7-B47F-4F4E036E5275}" type="slidenum">
              <a:rPr lang="en-US" altLang="zh-CN" smtClean="0"/>
              <a:t>5</a:t>
            </a:fld>
            <a:endParaRPr lang="zh-CN" altLang="en-US"/>
          </a:p>
        </p:txBody>
      </p:sp>
      <p:sp>
        <p:nvSpPr>
          <p:cNvPr id="4" name="Content Placeholder 3">
            <a:extLst>
              <a:ext uri="{FF2B5EF4-FFF2-40B4-BE49-F238E27FC236}">
                <a16:creationId xmlns:a16="http://schemas.microsoft.com/office/drawing/2014/main" id="{B0231DCD-A9E2-5856-4843-FD415C6A392A}"/>
              </a:ext>
            </a:extLst>
          </p:cNvPr>
          <p:cNvSpPr>
            <a:spLocks noGrp="1"/>
          </p:cNvSpPr>
          <p:nvPr>
            <p:ph idx="1"/>
          </p:nvPr>
        </p:nvSpPr>
        <p:spPr>
          <a:xfrm>
            <a:off x="191344" y="1192185"/>
            <a:ext cx="11881320" cy="4840303"/>
          </a:xfrm>
        </p:spPr>
        <p:txBody>
          <a:bodyPr>
            <a:normAutofit/>
          </a:bodyPr>
          <a:lstStyle/>
          <a:p>
            <a:pPr>
              <a:buFont typeface="Arial" panose="020B0604020202020204" pitchFamily="34" charset="0"/>
              <a:buChar char="•"/>
            </a:pPr>
            <a:r>
              <a:rPr lang="en-US" sz="2400" dirty="0">
                <a:effectLst/>
                <a:latin typeface="ArialMT"/>
              </a:rPr>
              <a:t>The timeline of the CEPC project raises concerns that the process with the required features, such as modified doping profiles, may not be available when needed. Therefore, early communication with the vendor is essential, along with exploring potential developments with a secondary supplier. This proactive approach could also prove to be cost-effective in the long term. </a:t>
            </a:r>
          </a:p>
          <a:p>
            <a:pPr>
              <a:buFont typeface="Arial" panose="020B0604020202020204" pitchFamily="34" charset="0"/>
              <a:buChar char="•"/>
            </a:pPr>
            <a:r>
              <a:rPr lang="en-US" sz="2400" dirty="0">
                <a:solidFill>
                  <a:schemeClr val="tx1"/>
                </a:solidFill>
                <a:effectLst/>
                <a:latin typeface="Calibri" panose="020F0502020204030204" pitchFamily="34" charset="0"/>
              </a:rPr>
              <a:t>Work plan:</a:t>
            </a:r>
          </a:p>
          <a:p>
            <a:pPr lvl="1">
              <a:buFont typeface="Arial" panose="020B0604020202020204" pitchFamily="34" charset="0"/>
              <a:buChar char="•"/>
            </a:pPr>
            <a:r>
              <a:rPr lang="en-US" altLang="zh-CN" dirty="0">
                <a:latin typeface="Calibri" panose="020F0502020204030204" pitchFamily="34" charset="0"/>
              </a:rPr>
              <a:t>Plan</a:t>
            </a:r>
            <a:r>
              <a:rPr lang="zh-CN" altLang="en-US" dirty="0">
                <a:latin typeface="Calibri" panose="020F0502020204030204" pitchFamily="34" charset="0"/>
              </a:rPr>
              <a:t> </a:t>
            </a:r>
            <a:r>
              <a:rPr lang="en-US" altLang="zh-CN" dirty="0">
                <a:latin typeface="Calibri" panose="020F0502020204030204" pitchFamily="34" charset="0"/>
              </a:rPr>
              <a:t>to</a:t>
            </a:r>
            <a:r>
              <a:rPr lang="zh-CN" altLang="en-US" dirty="0">
                <a:latin typeface="Calibri" panose="020F0502020204030204" pitchFamily="34" charset="0"/>
              </a:rPr>
              <a:t> </a:t>
            </a:r>
            <a:r>
              <a:rPr lang="en-US" altLang="zh-CN" dirty="0">
                <a:latin typeface="Calibri" panose="020F0502020204030204" pitchFamily="34" charset="0"/>
              </a:rPr>
              <a:t>work</a:t>
            </a:r>
            <a:r>
              <a:rPr lang="zh-CN" altLang="en-US" dirty="0">
                <a:latin typeface="Calibri" panose="020F0502020204030204" pitchFamily="34" charset="0"/>
              </a:rPr>
              <a:t> </a:t>
            </a:r>
            <a:r>
              <a:rPr lang="en-US" altLang="zh-CN" dirty="0">
                <a:latin typeface="Calibri" panose="020F0502020204030204" pitchFamily="34" charset="0"/>
              </a:rPr>
              <a:t>with</a:t>
            </a:r>
            <a:r>
              <a:rPr lang="zh-CN" altLang="en-US" dirty="0">
                <a:latin typeface="Calibri" panose="020F0502020204030204" pitchFamily="34" charset="0"/>
              </a:rPr>
              <a:t> </a:t>
            </a:r>
            <a:r>
              <a:rPr lang="en-US" dirty="0" err="1">
                <a:latin typeface="Calibri" panose="020F0502020204030204" pitchFamily="34" charset="0"/>
              </a:rPr>
              <a:t>TPSCo</a:t>
            </a:r>
            <a:r>
              <a:rPr lang="en-US" dirty="0">
                <a:latin typeface="Calibri" panose="020F0502020204030204" pitchFamily="34" charset="0"/>
              </a:rPr>
              <a:t> 65 nm </a:t>
            </a:r>
            <a:r>
              <a:rPr lang="en-US" altLang="zh-CN" dirty="0">
                <a:latin typeface="Calibri" panose="020F0502020204030204" pitchFamily="34" charset="0"/>
              </a:rPr>
              <a:t>in</a:t>
            </a:r>
            <a:r>
              <a:rPr lang="zh-CN" altLang="en-US" dirty="0">
                <a:latin typeface="Calibri" panose="020F0502020204030204" pitchFamily="34" charset="0"/>
              </a:rPr>
              <a:t> </a:t>
            </a:r>
            <a:r>
              <a:rPr lang="en-US" altLang="zh-CN" dirty="0">
                <a:latin typeface="Calibri" panose="020F0502020204030204" pitchFamily="34" charset="0"/>
              </a:rPr>
              <a:t>next</a:t>
            </a:r>
            <a:r>
              <a:rPr lang="zh-CN" altLang="en-US" dirty="0">
                <a:latin typeface="Calibri" panose="020F0502020204030204" pitchFamily="34" charset="0"/>
              </a:rPr>
              <a:t> </a:t>
            </a:r>
            <a:r>
              <a:rPr lang="en-US" altLang="zh-CN" dirty="0">
                <a:latin typeface="Calibri" panose="020F0502020204030204" pitchFamily="34" charset="0"/>
              </a:rPr>
              <a:t>few</a:t>
            </a:r>
            <a:r>
              <a:rPr lang="zh-CN" altLang="en-US" dirty="0">
                <a:latin typeface="Calibri" panose="020F0502020204030204" pitchFamily="34" charset="0"/>
              </a:rPr>
              <a:t> </a:t>
            </a:r>
            <a:r>
              <a:rPr lang="en-US" altLang="zh-CN" dirty="0">
                <a:latin typeface="Calibri" panose="020F0502020204030204" pitchFamily="34" charset="0"/>
              </a:rPr>
              <a:t>years</a:t>
            </a:r>
            <a:r>
              <a:rPr lang="zh-CN" altLang="en-US" dirty="0">
                <a:latin typeface="Calibri" panose="020F0502020204030204" pitchFamily="34" charset="0"/>
              </a:rPr>
              <a:t> </a:t>
            </a:r>
            <a:r>
              <a:rPr lang="en-US" altLang="zh-CN" dirty="0">
                <a:latin typeface="Calibri" panose="020F0502020204030204" pitchFamily="34" charset="0"/>
              </a:rPr>
              <a:t>to</a:t>
            </a:r>
            <a:r>
              <a:rPr lang="zh-CN" altLang="en-US" dirty="0">
                <a:latin typeface="Calibri" panose="020F0502020204030204" pitchFamily="34" charset="0"/>
              </a:rPr>
              <a:t> </a:t>
            </a:r>
            <a:r>
              <a:rPr lang="en-US" altLang="zh-CN" dirty="0">
                <a:latin typeface="Calibri" panose="020F0502020204030204" pitchFamily="34" charset="0"/>
              </a:rPr>
              <a:t>develop</a:t>
            </a:r>
            <a:r>
              <a:rPr lang="zh-CN" altLang="en-US" dirty="0">
                <a:latin typeface="Calibri" panose="020F0502020204030204" pitchFamily="34" charset="0"/>
              </a:rPr>
              <a:t> </a:t>
            </a:r>
            <a:r>
              <a:rPr lang="en-US" altLang="zh-CN" dirty="0">
                <a:latin typeface="Calibri" panose="020F0502020204030204" pitchFamily="34" charset="0"/>
              </a:rPr>
              <a:t>stitched</a:t>
            </a:r>
            <a:r>
              <a:rPr lang="zh-CN" altLang="en-US" dirty="0">
                <a:latin typeface="Calibri" panose="020F0502020204030204" pitchFamily="34" charset="0"/>
              </a:rPr>
              <a:t> </a:t>
            </a:r>
            <a:r>
              <a:rPr lang="en-US" altLang="zh-CN" dirty="0">
                <a:latin typeface="Calibri" panose="020F0502020204030204" pitchFamily="34" charset="0"/>
              </a:rPr>
              <a:t>MAPS</a:t>
            </a:r>
          </a:p>
          <a:p>
            <a:pPr lvl="1">
              <a:buFont typeface="Arial" panose="020B0604020202020204" pitchFamily="34" charset="0"/>
              <a:buChar char="•"/>
            </a:pPr>
            <a:r>
              <a:rPr lang="en-US" altLang="zh-CN" dirty="0">
                <a:latin typeface="Calibri" panose="020F0502020204030204" pitchFamily="34" charset="0"/>
              </a:rPr>
              <a:t>Exploring</a:t>
            </a:r>
            <a:r>
              <a:rPr lang="zh-CN" altLang="en-US" dirty="0">
                <a:latin typeface="Calibri" panose="020F0502020204030204" pitchFamily="34" charset="0"/>
              </a:rPr>
              <a:t> </a:t>
            </a:r>
            <a:r>
              <a:rPr lang="en-US" dirty="0">
                <a:latin typeface="Calibri" panose="020F0502020204030204" pitchFamily="34" charset="0"/>
              </a:rPr>
              <a:t>potential</a:t>
            </a:r>
            <a:r>
              <a:rPr lang="zh-CN" altLang="en-US" dirty="0">
                <a:latin typeface="Calibri" panose="020F0502020204030204" pitchFamily="34" charset="0"/>
              </a:rPr>
              <a:t> </a:t>
            </a:r>
            <a:r>
              <a:rPr lang="en-US" altLang="zh-CN" dirty="0">
                <a:latin typeface="Calibri" panose="020F0502020204030204" pitchFamily="34" charset="0"/>
              </a:rPr>
              <a:t>of</a:t>
            </a:r>
            <a:r>
              <a:rPr lang="zh-CN" altLang="en-US" dirty="0">
                <a:latin typeface="Calibri" panose="020F0502020204030204" pitchFamily="34" charset="0"/>
              </a:rPr>
              <a:t> </a:t>
            </a:r>
            <a:r>
              <a:rPr lang="en-US" altLang="zh-CN" dirty="0">
                <a:latin typeface="Calibri" panose="020F0502020204030204" pitchFamily="34" charset="0"/>
              </a:rPr>
              <a:t>SMIC</a:t>
            </a:r>
            <a:r>
              <a:rPr lang="zh-CN" altLang="en-US" dirty="0">
                <a:latin typeface="Calibri" panose="020F0502020204030204" pitchFamily="34" charset="0"/>
              </a:rPr>
              <a:t> </a:t>
            </a:r>
            <a:r>
              <a:rPr lang="en-US" altLang="zh-CN" dirty="0">
                <a:latin typeface="Calibri" panose="020F0502020204030204" pitchFamily="34" charset="0"/>
              </a:rPr>
              <a:t>55nm</a:t>
            </a:r>
            <a:r>
              <a:rPr lang="zh-CN" altLang="en-US" dirty="0">
                <a:latin typeface="Calibri" panose="020F0502020204030204" pitchFamily="34" charset="0"/>
              </a:rPr>
              <a:t> </a:t>
            </a:r>
            <a:r>
              <a:rPr lang="en-US" altLang="zh-CN" dirty="0">
                <a:latin typeface="Calibri" panose="020F0502020204030204" pitchFamily="34" charset="0"/>
              </a:rPr>
              <a:t>as</a:t>
            </a:r>
            <a:r>
              <a:rPr lang="zh-CN" altLang="en-US" dirty="0">
                <a:latin typeface="Calibri" panose="020F0502020204030204" pitchFamily="34" charset="0"/>
              </a:rPr>
              <a:t> </a:t>
            </a:r>
            <a:r>
              <a:rPr lang="en-US" dirty="0">
                <a:latin typeface="Calibri" panose="020F0502020204030204" pitchFamily="34" charset="0"/>
              </a:rPr>
              <a:t>secondary supplier</a:t>
            </a:r>
          </a:p>
          <a:p>
            <a:pPr>
              <a:buFont typeface="Arial" panose="020B0604020202020204" pitchFamily="34" charset="0"/>
              <a:buChar char="•"/>
            </a:pPr>
            <a:endParaRPr lang="en-US" sz="2400" i="1" dirty="0">
              <a:latin typeface="Helvetica" pitchFamily="2" charset="0"/>
            </a:endParaRPr>
          </a:p>
          <a:p>
            <a:endParaRPr lang="en-US" dirty="0">
              <a:effectLst/>
              <a:latin typeface="Helvetica" pitchFamily="2" charset="0"/>
            </a:endParaRPr>
          </a:p>
          <a:p>
            <a:endParaRPr lang="en-CN" dirty="0"/>
          </a:p>
        </p:txBody>
      </p:sp>
    </p:spTree>
    <p:extLst>
      <p:ext uri="{BB962C8B-B14F-4D97-AF65-F5344CB8AC3E}">
        <p14:creationId xmlns:p14="http://schemas.microsoft.com/office/powerpoint/2010/main" val="3675178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58F62-A490-692E-696A-6DB65429D8D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2F1460F-1357-CB3B-8427-E3E16B4DCB0F}"/>
              </a:ext>
            </a:extLst>
          </p:cNvPr>
          <p:cNvSpPr>
            <a:spLocks noGrp="1"/>
          </p:cNvSpPr>
          <p:nvPr>
            <p:ph type="title"/>
          </p:nvPr>
        </p:nvSpPr>
        <p:spPr/>
        <p:txBody>
          <a:bodyPr/>
          <a:lstStyle/>
          <a:p>
            <a:r>
              <a:rPr lang="en-US" altLang="zh-CN" dirty="0"/>
              <a:t>Timeline for all the FE ASICs - VTX</a:t>
            </a:r>
            <a:endParaRPr lang="zh-CN" altLang="en-US" dirty="0"/>
          </a:p>
        </p:txBody>
      </p:sp>
      <p:sp>
        <p:nvSpPr>
          <p:cNvPr id="3" name="内容占位符 2">
            <a:extLst>
              <a:ext uri="{FF2B5EF4-FFF2-40B4-BE49-F238E27FC236}">
                <a16:creationId xmlns:a16="http://schemas.microsoft.com/office/drawing/2014/main" id="{1165775F-04D1-F285-F637-E6045DAC4716}"/>
              </a:ext>
            </a:extLst>
          </p:cNvPr>
          <p:cNvSpPr>
            <a:spLocks noGrp="1"/>
          </p:cNvSpPr>
          <p:nvPr>
            <p:ph idx="1"/>
          </p:nvPr>
        </p:nvSpPr>
        <p:spPr>
          <a:xfrm>
            <a:off x="609600" y="908720"/>
            <a:ext cx="11103024" cy="5949280"/>
          </a:xfrm>
        </p:spPr>
        <p:txBody>
          <a:bodyPr>
            <a:normAutofit lnSpcReduction="10000"/>
          </a:bodyPr>
          <a:lstStyle/>
          <a:p>
            <a:r>
              <a:rPr lang="en-US" altLang="zh-CN" sz="2000" dirty="0"/>
              <a:t>2025</a:t>
            </a:r>
            <a:r>
              <a:rPr lang="zh-CN" altLang="en-US" sz="2000" dirty="0"/>
              <a:t>：</a:t>
            </a:r>
            <a:endParaRPr lang="en-US" altLang="zh-CN" sz="2000" dirty="0"/>
          </a:p>
          <a:p>
            <a:pPr lvl="1"/>
            <a:r>
              <a:rPr lang="en-US" altLang="zh-CN" sz="1800" dirty="0" err="1"/>
              <a:t>Taichu</a:t>
            </a:r>
            <a:r>
              <a:rPr lang="en-US" altLang="zh-CN" sz="1800" dirty="0"/>
              <a:t> debugging and finalization</a:t>
            </a:r>
          </a:p>
          <a:p>
            <a:pPr lvl="1"/>
            <a:r>
              <a:rPr lang="en-US" altLang="zh-CN" sz="1800" dirty="0"/>
              <a:t>Stitching design on TJ180, based on </a:t>
            </a:r>
            <a:r>
              <a:rPr lang="en-US" altLang="zh-CN" sz="1800" dirty="0" err="1"/>
              <a:t>Taichu’s</a:t>
            </a:r>
            <a:r>
              <a:rPr lang="en-US" altLang="zh-CN" sz="1800" dirty="0"/>
              <a:t> previous design, for low cost</a:t>
            </a:r>
          </a:p>
          <a:p>
            <a:pPr lvl="1"/>
            <a:r>
              <a:rPr lang="en-US" altLang="zh-CN" sz="1800" dirty="0"/>
              <a:t>Bending chip electrical test based on Taichu3-most2,</a:t>
            </a:r>
            <a:r>
              <a:rPr lang="zh-CN" altLang="en-US" sz="1800" dirty="0"/>
              <a:t> </a:t>
            </a:r>
            <a:r>
              <a:rPr lang="en-US" altLang="zh-CN" sz="1800" dirty="0"/>
              <a:t>at single chip level.</a:t>
            </a:r>
          </a:p>
          <a:p>
            <a:r>
              <a:rPr lang="en-US" altLang="zh-CN" sz="2000" dirty="0"/>
              <a:t>2026</a:t>
            </a:r>
            <a:r>
              <a:rPr lang="zh-CN" altLang="en-US" sz="2000" dirty="0"/>
              <a:t>：</a:t>
            </a:r>
            <a:endParaRPr lang="en-US" altLang="zh-CN" sz="2000" dirty="0"/>
          </a:p>
          <a:p>
            <a:pPr lvl="1"/>
            <a:r>
              <a:rPr lang="en-US" altLang="zh-CN" sz="1800" dirty="0"/>
              <a:t>Taichu-Stitching-180 chip test</a:t>
            </a:r>
          </a:p>
          <a:p>
            <a:pPr lvl="1"/>
            <a:r>
              <a:rPr lang="en-US" altLang="zh-CN" sz="1800" dirty="0"/>
              <a:t>TJ65 design kit finalization (expected)</a:t>
            </a:r>
          </a:p>
          <a:p>
            <a:pPr lvl="1"/>
            <a:r>
              <a:rPr lang="en-US" altLang="zh-CN" sz="1800" dirty="0"/>
              <a:t>Taichu4 prototype design on TJ65 for process evaluation (MPW or combined-engineering), at single chip level</a:t>
            </a:r>
          </a:p>
          <a:p>
            <a:r>
              <a:rPr lang="en-US" altLang="zh-CN" sz="2000" dirty="0"/>
              <a:t>2027</a:t>
            </a:r>
            <a:r>
              <a:rPr lang="zh-CN" altLang="en-US" sz="2000" dirty="0"/>
              <a:t>：</a:t>
            </a:r>
            <a:endParaRPr lang="en-US" altLang="zh-CN" sz="2000" dirty="0"/>
          </a:p>
          <a:p>
            <a:pPr lvl="1"/>
            <a:r>
              <a:rPr lang="en-US" altLang="zh-CN" sz="1800" dirty="0"/>
              <a:t>Taichu-Stitching-180 mechanical prototype and test</a:t>
            </a:r>
          </a:p>
          <a:p>
            <a:pPr lvl="1"/>
            <a:r>
              <a:rPr lang="en-US" altLang="zh-CN" sz="1800" dirty="0"/>
              <a:t>TJ65 chip prototype test.</a:t>
            </a:r>
          </a:p>
          <a:p>
            <a:r>
              <a:rPr lang="en-US" altLang="zh-CN" sz="2000" dirty="0"/>
              <a:t>2028~2029</a:t>
            </a:r>
            <a:r>
              <a:rPr lang="zh-CN" altLang="en-US" sz="2000" dirty="0"/>
              <a:t>：</a:t>
            </a:r>
            <a:endParaRPr lang="en-US" altLang="zh-CN" sz="2000" dirty="0"/>
          </a:p>
          <a:p>
            <a:pPr lvl="1"/>
            <a:r>
              <a:rPr lang="en-US" altLang="zh-CN" sz="1800" dirty="0"/>
              <a:t>TJ65-stitching based on previous experience of TJ180-stitching &amp; TJ65 prototype </a:t>
            </a:r>
          </a:p>
          <a:p>
            <a:r>
              <a:rPr lang="en-US" altLang="zh-CN" sz="2000" dirty="0"/>
              <a:t>Comment:</a:t>
            </a:r>
          </a:p>
          <a:p>
            <a:pPr lvl="1"/>
            <a:r>
              <a:rPr lang="en-US" altLang="zh-CN" sz="1800" dirty="0"/>
              <a:t>Stitching on TJ65 currently is not cost-effective and high risk, given that the design kit is not finalized. </a:t>
            </a:r>
            <a:r>
              <a:rPr lang="en-US" altLang="zh-CN" sz="1800" dirty="0">
                <a:solidFill>
                  <a:srgbClr val="C00000"/>
                </a:solidFill>
              </a:rPr>
              <a:t>Two parallel design to verify the final scheme</a:t>
            </a:r>
            <a:r>
              <a:rPr lang="en-US" altLang="zh-CN" sz="1800" dirty="0"/>
              <a:t>: Stitching on TJ180; prototype on TJ65</a:t>
            </a:r>
          </a:p>
          <a:p>
            <a:pPr lvl="1"/>
            <a:endParaRPr lang="zh-CN" altLang="en-US" sz="1800" dirty="0"/>
          </a:p>
        </p:txBody>
      </p:sp>
      <p:sp>
        <p:nvSpPr>
          <p:cNvPr id="4" name="灯片编号占位符 3">
            <a:extLst>
              <a:ext uri="{FF2B5EF4-FFF2-40B4-BE49-F238E27FC236}">
                <a16:creationId xmlns:a16="http://schemas.microsoft.com/office/drawing/2014/main" id="{B97177AC-A69A-7765-867E-20F29749B60E}"/>
              </a:ext>
            </a:extLst>
          </p:cNvPr>
          <p:cNvSpPr>
            <a:spLocks noGrp="1"/>
          </p:cNvSpPr>
          <p:nvPr>
            <p:ph type="sldNum" sz="quarter" idx="10"/>
          </p:nvPr>
        </p:nvSpPr>
        <p:spPr/>
        <p:txBody>
          <a:bodyPr/>
          <a:lstStyle/>
          <a:p>
            <a:pPr>
              <a:defRPr/>
            </a:pPr>
            <a:fld id="{34CB328D-4FA9-4DE4-BAB4-37B5912FCBB0}" type="slidenum">
              <a:rPr lang="en-US" altLang="zh-CN" smtClean="0"/>
              <a:pPr>
                <a:defRPr/>
              </a:pPr>
              <a:t>6</a:t>
            </a:fld>
            <a:endParaRPr lang="en-US" altLang="zh-CN"/>
          </a:p>
        </p:txBody>
      </p:sp>
    </p:spTree>
    <p:extLst>
      <p:ext uri="{BB962C8B-B14F-4D97-AF65-F5344CB8AC3E}">
        <p14:creationId xmlns:p14="http://schemas.microsoft.com/office/powerpoint/2010/main" val="576046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7D53A5-149C-E309-08A9-E42758479749}"/>
              </a:ext>
            </a:extLst>
          </p:cNvPr>
          <p:cNvSpPr>
            <a:spLocks noGrp="1"/>
          </p:cNvSpPr>
          <p:nvPr>
            <p:ph idx="1"/>
          </p:nvPr>
        </p:nvSpPr>
        <p:spPr/>
        <p:txBody>
          <a:bodyPr/>
          <a:lstStyle/>
          <a:p>
            <a:pPr>
              <a:buFont typeface="Arial" panose="020B0604020202020204" pitchFamily="34" charset="0"/>
              <a:buChar char="•"/>
            </a:pPr>
            <a:r>
              <a:rPr lang="en-US" sz="2400" dirty="0">
                <a:effectLst/>
                <a:latin typeface="ArialMT"/>
              </a:rPr>
              <a:t>Regarding the mechanical design, it is still in the early stages of development. A significant challenge remains in cooling the vertex detector, especially with airflows exceeding several meters per second, which poses technical difficulties. </a:t>
            </a:r>
          </a:p>
          <a:p>
            <a:pPr>
              <a:buFont typeface="Arial" panose="020B0604020202020204" pitchFamily="34" charset="0"/>
              <a:buChar char="•"/>
            </a:pPr>
            <a:r>
              <a:rPr lang="en-US" sz="2400" dirty="0">
                <a:solidFill>
                  <a:schemeClr val="tx1"/>
                </a:solidFill>
                <a:effectLst/>
                <a:latin typeface="Calibri" panose="020F0502020204030204" pitchFamily="34" charset="0"/>
              </a:rPr>
              <a:t>Work plan</a:t>
            </a:r>
          </a:p>
          <a:p>
            <a:pPr lvl="1">
              <a:buFont typeface="Arial" panose="020B0604020202020204" pitchFamily="34" charset="0"/>
              <a:buChar char="•"/>
            </a:pPr>
            <a:r>
              <a:rPr lang="en-US" altLang="zh-CN" dirty="0">
                <a:latin typeface="Calibri" panose="020F0502020204030204" pitchFamily="34" charset="0"/>
              </a:rPr>
              <a:t>Air</a:t>
            </a:r>
            <a:r>
              <a:rPr lang="zh-CN" altLang="en-US" dirty="0">
                <a:latin typeface="Calibri" panose="020F0502020204030204" pitchFamily="34" charset="0"/>
              </a:rPr>
              <a:t> </a:t>
            </a:r>
            <a:r>
              <a:rPr lang="en-US" altLang="zh-CN" dirty="0">
                <a:latin typeface="Calibri" panose="020F0502020204030204" pitchFamily="34" charset="0"/>
              </a:rPr>
              <a:t>cooling</a:t>
            </a:r>
            <a:r>
              <a:rPr lang="zh-CN" altLang="en-US" dirty="0">
                <a:latin typeface="Calibri" panose="020F0502020204030204" pitchFamily="34" charset="0"/>
              </a:rPr>
              <a:t> </a:t>
            </a:r>
            <a:r>
              <a:rPr lang="en-US" altLang="zh-CN" dirty="0">
                <a:latin typeface="Calibri" panose="020F0502020204030204" pitchFamily="34" charset="0"/>
              </a:rPr>
              <a:t>experiments</a:t>
            </a:r>
            <a:r>
              <a:rPr lang="zh-CN" altLang="en-US" dirty="0">
                <a:latin typeface="Calibri" panose="020F0502020204030204" pitchFamily="34" charset="0"/>
              </a:rPr>
              <a:t> </a:t>
            </a:r>
            <a:r>
              <a:rPr lang="en-US" altLang="zh-CN" dirty="0">
                <a:latin typeface="Calibri" panose="020F0502020204030204" pitchFamily="34" charset="0"/>
              </a:rPr>
              <a:t>performed</a:t>
            </a:r>
            <a:r>
              <a:rPr lang="zh-CN" altLang="en-US" dirty="0">
                <a:latin typeface="Calibri" panose="020F0502020204030204" pitchFamily="34" charset="0"/>
              </a:rPr>
              <a:t> </a:t>
            </a:r>
            <a:r>
              <a:rPr lang="en-US" altLang="zh-CN" dirty="0">
                <a:latin typeface="Calibri" panose="020F0502020204030204" pitchFamily="34" charset="0"/>
              </a:rPr>
              <a:t>in</a:t>
            </a:r>
            <a:r>
              <a:rPr lang="zh-CN" altLang="en-US" dirty="0">
                <a:latin typeface="Calibri" panose="020F0502020204030204" pitchFamily="34" charset="0"/>
              </a:rPr>
              <a:t> </a:t>
            </a:r>
            <a:r>
              <a:rPr lang="en-US" altLang="zh-CN" dirty="0">
                <a:latin typeface="Calibri" panose="020F0502020204030204" pitchFamily="34" charset="0"/>
              </a:rPr>
              <a:t>vertex</a:t>
            </a:r>
            <a:r>
              <a:rPr lang="zh-CN" altLang="en-US" dirty="0">
                <a:latin typeface="Calibri" panose="020F0502020204030204" pitchFamily="34" charset="0"/>
              </a:rPr>
              <a:t> </a:t>
            </a:r>
            <a:r>
              <a:rPr lang="en-US" altLang="zh-CN" dirty="0">
                <a:latin typeface="Calibri" panose="020F0502020204030204" pitchFamily="34" charset="0"/>
              </a:rPr>
              <a:t>prototype</a:t>
            </a:r>
            <a:r>
              <a:rPr lang="zh-CN" altLang="en-US" dirty="0">
                <a:latin typeface="Calibri" panose="020F0502020204030204" pitchFamily="34" charset="0"/>
              </a:rPr>
              <a:t> </a:t>
            </a:r>
            <a:r>
              <a:rPr lang="en-US" altLang="zh-CN" dirty="0">
                <a:latin typeface="Calibri" panose="020F0502020204030204" pitchFamily="34" charset="0"/>
              </a:rPr>
              <a:t>in</a:t>
            </a:r>
            <a:r>
              <a:rPr lang="zh-CN" altLang="en-US" dirty="0">
                <a:latin typeface="Calibri" panose="020F0502020204030204" pitchFamily="34" charset="0"/>
              </a:rPr>
              <a:t> </a:t>
            </a:r>
            <a:r>
              <a:rPr lang="en-US" altLang="zh-CN" dirty="0">
                <a:latin typeface="Calibri" panose="020F0502020204030204" pitchFamily="34" charset="0"/>
              </a:rPr>
              <a:t>DESY</a:t>
            </a:r>
            <a:r>
              <a:rPr lang="zh-CN" altLang="en-US" dirty="0">
                <a:latin typeface="Calibri" panose="020F0502020204030204" pitchFamily="34" charset="0"/>
              </a:rPr>
              <a:t> </a:t>
            </a:r>
            <a:r>
              <a:rPr lang="en-US" altLang="zh-CN" dirty="0" err="1">
                <a:latin typeface="Calibri" panose="020F0502020204030204" pitchFamily="34" charset="0"/>
              </a:rPr>
              <a:t>testbeam</a:t>
            </a:r>
            <a:endParaRPr lang="en-US" altLang="zh-CN" dirty="0">
              <a:latin typeface="Calibri" panose="020F0502020204030204" pitchFamily="34" charset="0"/>
            </a:endParaRPr>
          </a:p>
          <a:p>
            <a:pPr lvl="1">
              <a:buFont typeface="Arial" panose="020B0604020202020204" pitchFamily="34" charset="0"/>
              <a:buChar char="•"/>
            </a:pPr>
            <a:r>
              <a:rPr lang="en-US" altLang="zh-CN" dirty="0">
                <a:latin typeface="Calibri" panose="020F0502020204030204" pitchFamily="34" charset="0"/>
              </a:rPr>
              <a:t>Do</a:t>
            </a:r>
            <a:r>
              <a:rPr lang="zh-CN" altLang="en-US" dirty="0">
                <a:latin typeface="Calibri" panose="020F0502020204030204" pitchFamily="34" charset="0"/>
              </a:rPr>
              <a:t> </a:t>
            </a:r>
            <a:r>
              <a:rPr lang="en-US" altLang="zh-CN" dirty="0">
                <a:latin typeface="Calibri" panose="020F0502020204030204" pitchFamily="34" charset="0"/>
              </a:rPr>
              <a:t>more</a:t>
            </a:r>
            <a:r>
              <a:rPr lang="zh-CN" altLang="en-US" dirty="0">
                <a:latin typeface="Calibri" panose="020F0502020204030204" pitchFamily="34" charset="0"/>
              </a:rPr>
              <a:t> </a:t>
            </a:r>
            <a:r>
              <a:rPr lang="en-US" altLang="zh-CN" dirty="0">
                <a:latin typeface="Calibri" panose="020F0502020204030204" pitchFamily="34" charset="0"/>
              </a:rPr>
              <a:t>experiments</a:t>
            </a:r>
            <a:r>
              <a:rPr lang="zh-CN" altLang="en-US" dirty="0">
                <a:latin typeface="Calibri" panose="020F0502020204030204" pitchFamily="34" charset="0"/>
              </a:rPr>
              <a:t> </a:t>
            </a:r>
            <a:r>
              <a:rPr lang="en-US" altLang="zh-CN" dirty="0">
                <a:latin typeface="Calibri" panose="020F0502020204030204" pitchFamily="34" charset="0"/>
              </a:rPr>
              <a:t>with</a:t>
            </a:r>
            <a:r>
              <a:rPr lang="zh-CN" altLang="en-US" dirty="0">
                <a:latin typeface="Calibri" panose="020F0502020204030204" pitchFamily="34" charset="0"/>
              </a:rPr>
              <a:t> </a:t>
            </a:r>
            <a:r>
              <a:rPr lang="en-US" altLang="zh-CN" dirty="0">
                <a:latin typeface="Calibri" panose="020F0502020204030204" pitchFamily="34" charset="0"/>
              </a:rPr>
              <a:t>dummy</a:t>
            </a:r>
            <a:r>
              <a:rPr lang="zh-CN" altLang="en-US" dirty="0">
                <a:latin typeface="Calibri" panose="020F0502020204030204" pitchFamily="34" charset="0"/>
              </a:rPr>
              <a:t> </a:t>
            </a:r>
            <a:r>
              <a:rPr lang="en-US" altLang="zh-CN" dirty="0">
                <a:latin typeface="Calibri" panose="020F0502020204030204" pitchFamily="34" charset="0"/>
              </a:rPr>
              <a:t>wafer</a:t>
            </a:r>
            <a:r>
              <a:rPr lang="zh-CN" altLang="en-US" dirty="0">
                <a:latin typeface="Calibri" panose="020F0502020204030204" pitchFamily="34" charset="0"/>
              </a:rPr>
              <a:t> </a:t>
            </a:r>
            <a:r>
              <a:rPr lang="en-US" altLang="zh-CN" dirty="0">
                <a:latin typeface="Calibri" panose="020F0502020204030204" pitchFamily="34" charset="0"/>
              </a:rPr>
              <a:t>and</a:t>
            </a:r>
            <a:r>
              <a:rPr lang="zh-CN" altLang="en-US" dirty="0">
                <a:latin typeface="Calibri" panose="020F0502020204030204" pitchFamily="34" charset="0"/>
              </a:rPr>
              <a:t> </a:t>
            </a:r>
            <a:r>
              <a:rPr lang="en-US" altLang="zh-CN" dirty="0">
                <a:latin typeface="Calibri" panose="020F0502020204030204" pitchFamily="34" charset="0"/>
              </a:rPr>
              <a:t>thermal</a:t>
            </a:r>
            <a:r>
              <a:rPr lang="zh-CN" altLang="en-US" dirty="0">
                <a:latin typeface="Calibri" panose="020F0502020204030204" pitchFamily="34" charset="0"/>
              </a:rPr>
              <a:t> </a:t>
            </a:r>
            <a:r>
              <a:rPr lang="en-US" altLang="zh-CN" dirty="0">
                <a:latin typeface="Calibri" panose="020F0502020204030204" pitchFamily="34" charset="0"/>
              </a:rPr>
              <a:t>mockup</a:t>
            </a:r>
            <a:r>
              <a:rPr lang="zh-CN" altLang="en-US" dirty="0">
                <a:latin typeface="Calibri" panose="020F0502020204030204" pitchFamily="34" charset="0"/>
              </a:rPr>
              <a:t> </a:t>
            </a:r>
            <a:r>
              <a:rPr lang="en-US" altLang="zh-CN" dirty="0">
                <a:latin typeface="Calibri" panose="020F0502020204030204" pitchFamily="34" charset="0"/>
              </a:rPr>
              <a:t>system</a:t>
            </a:r>
          </a:p>
          <a:p>
            <a:pPr marL="457200" lvl="1" indent="0">
              <a:buNone/>
            </a:pPr>
            <a:endParaRPr lang="en-US" altLang="zh-CN" dirty="0">
              <a:latin typeface="Calibri" panose="020F0502020204030204" pitchFamily="34" charset="0"/>
            </a:endParaRPr>
          </a:p>
          <a:p>
            <a:pPr marL="457200" lvl="1" indent="0">
              <a:buNone/>
            </a:pPr>
            <a:endParaRPr lang="en-US" altLang="zh-CN" dirty="0">
              <a:solidFill>
                <a:schemeClr val="tx1"/>
              </a:solidFill>
              <a:latin typeface="ArialMT"/>
            </a:endParaRPr>
          </a:p>
          <a:p>
            <a:pPr lvl="1">
              <a:buFont typeface="Arial" panose="020B0604020202020204" pitchFamily="34" charset="0"/>
              <a:buChar char="•"/>
            </a:pPr>
            <a:endParaRPr lang="en-US" sz="2000" dirty="0">
              <a:effectLst/>
            </a:endParaRPr>
          </a:p>
          <a:p>
            <a:endParaRPr lang="en-CN" dirty="0"/>
          </a:p>
        </p:txBody>
      </p:sp>
      <p:sp>
        <p:nvSpPr>
          <p:cNvPr id="3" name="Title 2">
            <a:extLst>
              <a:ext uri="{FF2B5EF4-FFF2-40B4-BE49-F238E27FC236}">
                <a16:creationId xmlns:a16="http://schemas.microsoft.com/office/drawing/2014/main" id="{69918C8D-CF2C-CE70-8C7F-0177B9315D7F}"/>
              </a:ext>
            </a:extLst>
          </p:cNvPr>
          <p:cNvSpPr>
            <a:spLocks noGrp="1"/>
          </p:cNvSpPr>
          <p:nvPr>
            <p:ph type="title"/>
          </p:nvPr>
        </p:nvSpPr>
        <p:spPr/>
        <p:txBody>
          <a:bodyPr/>
          <a:lstStyle/>
          <a:p>
            <a:r>
              <a:rPr lang="en-US" altLang="zh-CN" dirty="0"/>
              <a:t>Comment</a:t>
            </a:r>
            <a:r>
              <a:rPr lang="zh-CN" altLang="en-US" dirty="0"/>
              <a:t> </a:t>
            </a:r>
            <a:r>
              <a:rPr lang="en-US" altLang="zh-CN" dirty="0"/>
              <a:t>2</a:t>
            </a:r>
            <a:r>
              <a:rPr lang="zh-CN" altLang="en-US" dirty="0"/>
              <a:t> </a:t>
            </a:r>
            <a:r>
              <a:rPr lang="en-US" altLang="zh-CN" dirty="0"/>
              <a:t>on</a:t>
            </a:r>
            <a:r>
              <a:rPr lang="zh-CN" altLang="en-US" dirty="0"/>
              <a:t> </a:t>
            </a:r>
            <a:r>
              <a:rPr lang="en-US" altLang="zh-CN" dirty="0"/>
              <a:t>vertex</a:t>
            </a:r>
            <a:r>
              <a:rPr lang="zh-CN" altLang="en-US" dirty="0"/>
              <a:t> </a:t>
            </a:r>
            <a:endParaRPr lang="en-CN" dirty="0"/>
          </a:p>
        </p:txBody>
      </p:sp>
      <p:sp>
        <p:nvSpPr>
          <p:cNvPr id="4" name="Slide Number Placeholder 3">
            <a:extLst>
              <a:ext uri="{FF2B5EF4-FFF2-40B4-BE49-F238E27FC236}">
                <a16:creationId xmlns:a16="http://schemas.microsoft.com/office/drawing/2014/main" id="{A7677E7B-F466-6C27-13F8-DB455353F487}"/>
              </a:ext>
            </a:extLst>
          </p:cNvPr>
          <p:cNvSpPr>
            <a:spLocks noGrp="1"/>
          </p:cNvSpPr>
          <p:nvPr>
            <p:ph type="sldNum" sz="quarter" idx="12"/>
          </p:nvPr>
        </p:nvSpPr>
        <p:spPr/>
        <p:txBody>
          <a:bodyPr/>
          <a:lstStyle/>
          <a:p>
            <a:fld id="{F15E9139-A00B-4B2A-98A6-095DC08F1345}" type="slidenum">
              <a:rPr lang="zh-CN" altLang="en-US" smtClean="0"/>
              <a:pPr/>
              <a:t>7</a:t>
            </a:fld>
            <a:endParaRPr lang="zh-CN" altLang="en-US"/>
          </a:p>
        </p:txBody>
      </p:sp>
    </p:spTree>
    <p:extLst>
      <p:ext uri="{BB962C8B-B14F-4D97-AF65-F5344CB8AC3E}">
        <p14:creationId xmlns:p14="http://schemas.microsoft.com/office/powerpoint/2010/main" val="949874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5B3C0-456F-40AF-24E3-29C310DACA4D}"/>
              </a:ext>
            </a:extLst>
          </p:cNvPr>
          <p:cNvSpPr>
            <a:spLocks noGrp="1"/>
          </p:cNvSpPr>
          <p:nvPr>
            <p:ph type="title"/>
          </p:nvPr>
        </p:nvSpPr>
        <p:spPr>
          <a:xfrm>
            <a:off x="159316" y="154609"/>
            <a:ext cx="12297104" cy="644004"/>
          </a:xfrm>
        </p:spPr>
        <p:txBody>
          <a:bodyPr>
            <a:normAutofit fontScale="90000"/>
          </a:bodyPr>
          <a:lstStyle/>
          <a:p>
            <a:r>
              <a:rPr kumimoji="1" lang="zh-CN" altLang="en-US" dirty="0"/>
              <a:t> </a:t>
            </a:r>
            <a:r>
              <a:rPr lang="en-US" altLang="zh-CN" dirty="0"/>
              <a:t>R&amp;D efforts: Air</a:t>
            </a:r>
            <a:r>
              <a:rPr lang="zh-CN" altLang="en-US" dirty="0"/>
              <a:t> </a:t>
            </a:r>
            <a:r>
              <a:rPr lang="en-US" altLang="zh-CN" dirty="0"/>
              <a:t>cooling</a:t>
            </a:r>
            <a:r>
              <a:rPr lang="zh-CN" altLang="en-US" dirty="0"/>
              <a:t> </a:t>
            </a:r>
            <a:r>
              <a:rPr lang="en-US" altLang="zh-CN" dirty="0"/>
              <a:t>in</a:t>
            </a:r>
            <a:r>
              <a:rPr lang="zh-CN" altLang="en-US" dirty="0"/>
              <a:t> </a:t>
            </a:r>
            <a:r>
              <a:rPr lang="en-US" altLang="zh-CN" dirty="0"/>
              <a:t>vertex</a:t>
            </a:r>
            <a:r>
              <a:rPr lang="zh-CN" altLang="en-US" dirty="0"/>
              <a:t> </a:t>
            </a:r>
            <a:r>
              <a:rPr lang="en-US" altLang="zh-CN" dirty="0"/>
              <a:t>prototype</a:t>
            </a:r>
            <a:r>
              <a:rPr lang="zh-CN" altLang="en-US" dirty="0"/>
              <a:t> </a:t>
            </a:r>
            <a:endParaRPr lang="en-CN" dirty="0"/>
          </a:p>
        </p:txBody>
      </p:sp>
      <p:sp>
        <p:nvSpPr>
          <p:cNvPr id="3" name="Slide Number Placeholder 2">
            <a:extLst>
              <a:ext uri="{FF2B5EF4-FFF2-40B4-BE49-F238E27FC236}">
                <a16:creationId xmlns:a16="http://schemas.microsoft.com/office/drawing/2014/main" id="{E6F4F321-3D84-4D19-D78C-E98FC462E40D}"/>
              </a:ext>
            </a:extLst>
          </p:cNvPr>
          <p:cNvSpPr>
            <a:spLocks noGrp="1"/>
          </p:cNvSpPr>
          <p:nvPr>
            <p:ph type="sldNum" sz="quarter" idx="12"/>
          </p:nvPr>
        </p:nvSpPr>
        <p:spPr/>
        <p:txBody>
          <a:bodyPr/>
          <a:lstStyle/>
          <a:p>
            <a:fld id="{80293A8B-7656-41F7-B47F-4F4E036E5275}" type="slidenum">
              <a:rPr lang="en-US" altLang="zh-CN" smtClean="0"/>
              <a:t>8</a:t>
            </a:fld>
            <a:endParaRPr lang="zh-CN" altLang="en-US"/>
          </a:p>
        </p:txBody>
      </p:sp>
      <p:sp>
        <p:nvSpPr>
          <p:cNvPr id="4" name="Content Placeholder 3">
            <a:extLst>
              <a:ext uri="{FF2B5EF4-FFF2-40B4-BE49-F238E27FC236}">
                <a16:creationId xmlns:a16="http://schemas.microsoft.com/office/drawing/2014/main" id="{54B15F4D-6778-7FFD-C117-F85F176C5D00}"/>
              </a:ext>
            </a:extLst>
          </p:cNvPr>
          <p:cNvSpPr>
            <a:spLocks noGrp="1"/>
          </p:cNvSpPr>
          <p:nvPr>
            <p:ph idx="1"/>
          </p:nvPr>
        </p:nvSpPr>
        <p:spPr>
          <a:xfrm>
            <a:off x="0" y="873946"/>
            <a:ext cx="13100165" cy="5147342"/>
          </a:xfrm>
        </p:spPr>
        <p:txBody>
          <a:bodyPr>
            <a:normAutofit/>
          </a:bodyPr>
          <a:lstStyle/>
          <a:p>
            <a:r>
              <a:rPr kumimoji="1" lang="en" altLang="zh-CN" dirty="0"/>
              <a:t>Dedicated air cooling channel designed in prototype. </a:t>
            </a:r>
          </a:p>
          <a:p>
            <a:pPr lvl="1"/>
            <a:r>
              <a:rPr kumimoji="1" lang="en" altLang="zh-CN" dirty="0"/>
              <a:t>Measured Power Dissipation of </a:t>
            </a:r>
            <a:r>
              <a:rPr kumimoji="1" lang="en" altLang="zh-CN" dirty="0" err="1"/>
              <a:t>Taichu</a:t>
            </a:r>
            <a:r>
              <a:rPr kumimoji="1" lang="en" altLang="zh-CN" dirty="0"/>
              <a:t> chip: </a:t>
            </a:r>
            <a:r>
              <a:rPr kumimoji="1" lang="en" altLang="zh-CN" dirty="0">
                <a:solidFill>
                  <a:srgbClr val="0070C0"/>
                </a:solidFill>
              </a:rPr>
              <a:t>~60 </a:t>
            </a:r>
            <a:r>
              <a:rPr kumimoji="1" lang="en" altLang="zh-CN" dirty="0" err="1">
                <a:solidFill>
                  <a:srgbClr val="0070C0"/>
                </a:solidFill>
              </a:rPr>
              <a:t>mW</a:t>
            </a:r>
            <a:r>
              <a:rPr kumimoji="1" lang="en" altLang="zh-CN" dirty="0">
                <a:solidFill>
                  <a:srgbClr val="0070C0"/>
                </a:solidFill>
              </a:rPr>
              <a:t>/cm</a:t>
            </a:r>
            <a:r>
              <a:rPr kumimoji="1" lang="en" altLang="zh-CN" baseline="30000" dirty="0">
                <a:solidFill>
                  <a:srgbClr val="0070C0"/>
                </a:solidFill>
              </a:rPr>
              <a:t>2</a:t>
            </a:r>
            <a:r>
              <a:rPr kumimoji="1" lang="en" altLang="zh-CN" dirty="0">
                <a:solidFill>
                  <a:srgbClr val="0070C0"/>
                </a:solidFill>
              </a:rPr>
              <a:t> (17.5 MHz in </a:t>
            </a:r>
            <a:r>
              <a:rPr kumimoji="1" lang="en" altLang="zh-CN" dirty="0" err="1">
                <a:solidFill>
                  <a:srgbClr val="0070C0"/>
                </a:solidFill>
              </a:rPr>
              <a:t>testbeam</a:t>
            </a:r>
            <a:r>
              <a:rPr kumimoji="1" lang="en" altLang="zh-CN" dirty="0">
                <a:solidFill>
                  <a:srgbClr val="0070C0"/>
                </a:solidFill>
              </a:rPr>
              <a:t>)</a:t>
            </a:r>
          </a:p>
          <a:p>
            <a:pPr lvl="1"/>
            <a:r>
              <a:rPr kumimoji="1" lang="en" altLang="zh-CN" dirty="0"/>
              <a:t>Before</a:t>
            </a:r>
            <a:r>
              <a:rPr kumimoji="1" lang="zh-CN" altLang="en-US" dirty="0"/>
              <a:t> </a:t>
            </a:r>
            <a:r>
              <a:rPr kumimoji="1" lang="en-US" altLang="zh-CN" dirty="0"/>
              <a:t>(after</a:t>
            </a:r>
            <a:r>
              <a:rPr kumimoji="1" lang="en" altLang="zh-CN" dirty="0"/>
              <a:t> </a:t>
            </a:r>
            <a:r>
              <a:rPr kumimoji="1" lang="en-US" altLang="zh-CN" dirty="0"/>
              <a:t>)</a:t>
            </a:r>
            <a:r>
              <a:rPr kumimoji="1" lang="zh-CN" altLang="en-US" dirty="0"/>
              <a:t> </a:t>
            </a:r>
            <a:r>
              <a:rPr kumimoji="1" lang="en" altLang="zh-CN" dirty="0"/>
              <a:t>turning on the </a:t>
            </a:r>
            <a:r>
              <a:rPr kumimoji="1" lang="en-US" altLang="zh-CN" dirty="0"/>
              <a:t>cooling</a:t>
            </a:r>
            <a:r>
              <a:rPr kumimoji="1" lang="en" altLang="zh-CN" dirty="0"/>
              <a:t>, chip temperature </a:t>
            </a:r>
            <a:r>
              <a:rPr kumimoji="1" lang="en" altLang="zh-CN" dirty="0">
                <a:solidFill>
                  <a:srgbClr val="0070C0"/>
                </a:solidFill>
              </a:rPr>
              <a:t>41 °C</a:t>
            </a:r>
            <a:r>
              <a:rPr kumimoji="1" lang="zh-CN" altLang="en-US" dirty="0">
                <a:solidFill>
                  <a:srgbClr val="0070C0"/>
                </a:solidFill>
              </a:rPr>
              <a:t> </a:t>
            </a:r>
            <a:r>
              <a:rPr kumimoji="1" lang="en-US" altLang="zh-CN" dirty="0">
                <a:solidFill>
                  <a:srgbClr val="0070C0"/>
                </a:solidFill>
              </a:rPr>
              <a:t>(25</a:t>
            </a:r>
            <a:r>
              <a:rPr kumimoji="1" lang="en" altLang="zh-CN" dirty="0">
                <a:solidFill>
                  <a:srgbClr val="0070C0"/>
                </a:solidFill>
              </a:rPr>
              <a:t> °C</a:t>
            </a:r>
            <a:r>
              <a:rPr kumimoji="1" lang="en-US" altLang="zh-CN" dirty="0">
                <a:solidFill>
                  <a:srgbClr val="0070C0"/>
                </a:solidFill>
              </a:rPr>
              <a:t>)</a:t>
            </a:r>
            <a:endParaRPr kumimoji="1" lang="en" altLang="zh-CN" dirty="0">
              <a:solidFill>
                <a:srgbClr val="0070C0"/>
              </a:solidFill>
            </a:endParaRPr>
          </a:p>
          <a:p>
            <a:pPr lvl="2"/>
            <a:r>
              <a:rPr kumimoji="1" lang="en" altLang="zh-CN" sz="2400" dirty="0">
                <a:solidFill>
                  <a:srgbClr val="0070C0"/>
                </a:solidFill>
                <a:latin typeface="Times New Roman" panose="02020603050405020304" pitchFamily="18" charset="0"/>
                <a:ea typeface="黑体" panose="02010609060101010101" pitchFamily="49" charset="-122"/>
                <a:cs typeface="Times New Roman" panose="02020603050405020304" pitchFamily="18" charset="0"/>
              </a:rPr>
              <a:t>In good agreement to our cooling simulation </a:t>
            </a:r>
          </a:p>
          <a:p>
            <a:pPr lvl="2"/>
            <a:r>
              <a:rPr kumimoji="1" lang="en" altLang="zh-CN" sz="2400" dirty="0">
                <a:solidFill>
                  <a:srgbClr val="0070C0"/>
                </a:solidFill>
                <a:latin typeface="Times New Roman" panose="02020603050405020304" pitchFamily="18" charset="0"/>
                <a:ea typeface="黑体" panose="02010609060101010101" pitchFamily="49" charset="-122"/>
                <a:cs typeface="Times New Roman" panose="02020603050405020304" pitchFamily="18" charset="0"/>
              </a:rPr>
              <a:t>No visible vibration effect in </a:t>
            </a:r>
            <a:r>
              <a:rPr kumimoji="1" lang="en-US" altLang="zh-CN" sz="2400" dirty="0">
                <a:solidFill>
                  <a:srgbClr val="0070C0"/>
                </a:solidFill>
                <a:latin typeface="Times New Roman" panose="02020603050405020304" pitchFamily="18" charset="0"/>
                <a:ea typeface="黑体" panose="02010609060101010101" pitchFamily="49" charset="-122"/>
                <a:cs typeface="Times New Roman" panose="02020603050405020304" pitchFamily="18" charset="0"/>
              </a:rPr>
              <a:t>spatial</a:t>
            </a:r>
            <a:r>
              <a:rPr kumimoji="1" lang="en" altLang="zh-CN" sz="2400" dirty="0">
                <a:solidFill>
                  <a:srgbClr val="0070C0"/>
                </a:solidFill>
                <a:latin typeface="Times New Roman" panose="02020603050405020304" pitchFamily="18" charset="0"/>
                <a:ea typeface="黑体" panose="02010609060101010101" pitchFamily="49" charset="-122"/>
                <a:cs typeface="Times New Roman" panose="02020603050405020304" pitchFamily="18" charset="0"/>
              </a:rPr>
              <a:t> resolution when turning on the fan</a:t>
            </a:r>
          </a:p>
        </p:txBody>
      </p:sp>
      <p:pic>
        <p:nvPicPr>
          <p:cNvPr id="5" name="图片 4">
            <a:extLst>
              <a:ext uri="{FF2B5EF4-FFF2-40B4-BE49-F238E27FC236}">
                <a16:creationId xmlns:a16="http://schemas.microsoft.com/office/drawing/2014/main" id="{9D13A060-8591-2B61-EF93-1DA9B25B0653}"/>
              </a:ext>
            </a:extLst>
          </p:cNvPr>
          <p:cNvPicPr>
            <a:picLocks noChangeAspect="1"/>
          </p:cNvPicPr>
          <p:nvPr/>
        </p:nvPicPr>
        <p:blipFill>
          <a:blip r:embed="rId2"/>
          <a:stretch>
            <a:fillRect/>
          </a:stretch>
        </p:blipFill>
        <p:spPr>
          <a:xfrm>
            <a:off x="5548791" y="3323933"/>
            <a:ext cx="4151948" cy="2493644"/>
          </a:xfrm>
          <a:prstGeom prst="rect">
            <a:avLst/>
          </a:prstGeom>
        </p:spPr>
      </p:pic>
      <p:pic>
        <p:nvPicPr>
          <p:cNvPr id="6" name="图片 7">
            <a:extLst>
              <a:ext uri="{FF2B5EF4-FFF2-40B4-BE49-F238E27FC236}">
                <a16:creationId xmlns:a16="http://schemas.microsoft.com/office/drawing/2014/main" id="{133EFD47-0D69-2DA9-8AD3-A7AEBE64F73B}"/>
              </a:ext>
            </a:extLst>
          </p:cNvPr>
          <p:cNvPicPr>
            <a:picLocks noChangeAspect="1"/>
          </p:cNvPicPr>
          <p:nvPr/>
        </p:nvPicPr>
        <p:blipFill>
          <a:blip r:embed="rId3"/>
          <a:stretch>
            <a:fillRect/>
          </a:stretch>
        </p:blipFill>
        <p:spPr>
          <a:xfrm>
            <a:off x="3589770" y="3264564"/>
            <a:ext cx="1776141" cy="2492327"/>
          </a:xfrm>
          <a:prstGeom prst="rect">
            <a:avLst/>
          </a:prstGeom>
        </p:spPr>
      </p:pic>
      <p:pic>
        <p:nvPicPr>
          <p:cNvPr id="7" name="图片 8">
            <a:extLst>
              <a:ext uri="{FF2B5EF4-FFF2-40B4-BE49-F238E27FC236}">
                <a16:creationId xmlns:a16="http://schemas.microsoft.com/office/drawing/2014/main" id="{8B37AF7E-7C5C-0ADF-EFF5-F1A6247F5EC4}"/>
              </a:ext>
            </a:extLst>
          </p:cNvPr>
          <p:cNvPicPr>
            <a:picLocks noChangeAspect="1"/>
          </p:cNvPicPr>
          <p:nvPr/>
        </p:nvPicPr>
        <p:blipFill rotWithShape="1">
          <a:blip r:embed="rId4"/>
          <a:srcRect r="22754"/>
          <a:stretch/>
        </p:blipFill>
        <p:spPr>
          <a:xfrm>
            <a:off x="182718" y="3268663"/>
            <a:ext cx="3248986" cy="2367491"/>
          </a:xfrm>
          <a:prstGeom prst="rect">
            <a:avLst/>
          </a:prstGeom>
        </p:spPr>
      </p:pic>
      <p:graphicFrame>
        <p:nvGraphicFramePr>
          <p:cNvPr id="8" name="Table 7">
            <a:extLst>
              <a:ext uri="{FF2B5EF4-FFF2-40B4-BE49-F238E27FC236}">
                <a16:creationId xmlns:a16="http://schemas.microsoft.com/office/drawing/2014/main" id="{61C86C70-A7EF-EF12-7FDA-C2D9E07849B7}"/>
              </a:ext>
            </a:extLst>
          </p:cNvPr>
          <p:cNvGraphicFramePr>
            <a:graphicFrameLocks noGrp="1"/>
          </p:cNvGraphicFramePr>
          <p:nvPr/>
        </p:nvGraphicFramePr>
        <p:xfrm>
          <a:off x="0" y="5715993"/>
          <a:ext cx="11487026" cy="1032114"/>
        </p:xfrm>
        <a:graphic>
          <a:graphicData uri="http://schemas.openxmlformats.org/drawingml/2006/table">
            <a:tbl>
              <a:tblPr firstRow="1" bandRow="1">
                <a:tableStyleId>{073A0DAA-6AF3-43AB-8588-CEC1D06C72B9}</a:tableStyleId>
              </a:tblPr>
              <a:tblGrid>
                <a:gridCol w="2753371">
                  <a:extLst>
                    <a:ext uri="{9D8B030D-6E8A-4147-A177-3AD203B41FA5}">
                      <a16:colId xmlns:a16="http://schemas.microsoft.com/office/drawing/2014/main" val="2228640143"/>
                    </a:ext>
                  </a:extLst>
                </a:gridCol>
                <a:gridCol w="4741915">
                  <a:extLst>
                    <a:ext uri="{9D8B030D-6E8A-4147-A177-3AD203B41FA5}">
                      <a16:colId xmlns:a16="http://schemas.microsoft.com/office/drawing/2014/main" val="4195784338"/>
                    </a:ext>
                  </a:extLst>
                </a:gridCol>
                <a:gridCol w="3991740">
                  <a:extLst>
                    <a:ext uri="{9D8B030D-6E8A-4147-A177-3AD203B41FA5}">
                      <a16:colId xmlns:a16="http://schemas.microsoft.com/office/drawing/2014/main" val="302946165"/>
                    </a:ext>
                  </a:extLst>
                </a:gridCol>
              </a:tblGrid>
              <a:tr h="516057">
                <a:tc>
                  <a:txBody>
                    <a:bodyPr/>
                    <a:lstStyle/>
                    <a:p>
                      <a:r>
                        <a:rPr lang="en-US" dirty="0"/>
                        <a:t>K</a:t>
                      </a:r>
                      <a:r>
                        <a:rPr lang="en-CN" dirty="0"/>
                        <a:t>ey</a:t>
                      </a:r>
                      <a:r>
                        <a:rPr lang="zh-CN" altLang="en-US" dirty="0"/>
                        <a:t> </a:t>
                      </a:r>
                      <a:r>
                        <a:rPr lang="en-US" altLang="zh-CN" dirty="0"/>
                        <a:t>technology</a:t>
                      </a:r>
                      <a:endParaRPr lang="en-CN" dirty="0"/>
                    </a:p>
                  </a:txBody>
                  <a:tcPr/>
                </a:tc>
                <a:tc>
                  <a:txBody>
                    <a:bodyPr/>
                    <a:lstStyle/>
                    <a:p>
                      <a:r>
                        <a:rPr lang="en-US" altLang="zh-CN" dirty="0"/>
                        <a:t>Status</a:t>
                      </a:r>
                      <a:r>
                        <a:rPr lang="zh-CN" altLang="en-US" dirty="0"/>
                        <a:t> </a:t>
                      </a:r>
                      <a:endParaRPr lang="en-CN" dirty="0"/>
                    </a:p>
                  </a:txBody>
                  <a:tcPr/>
                </a:tc>
                <a:tc>
                  <a:txBody>
                    <a:bodyPr/>
                    <a:lstStyle/>
                    <a:p>
                      <a:r>
                        <a:rPr lang="en-US" altLang="zh-CN" dirty="0"/>
                        <a:t>CEPC</a:t>
                      </a:r>
                      <a:r>
                        <a:rPr lang="zh-CN" altLang="en-US" dirty="0"/>
                        <a:t> </a:t>
                      </a:r>
                      <a:r>
                        <a:rPr lang="en-US" altLang="zh-CN" dirty="0"/>
                        <a:t>Final</a:t>
                      </a:r>
                      <a:r>
                        <a:rPr lang="zh-CN" altLang="en-US" dirty="0"/>
                        <a:t> </a:t>
                      </a:r>
                      <a:r>
                        <a:rPr lang="en-US" altLang="zh-CN" dirty="0"/>
                        <a:t>goal</a:t>
                      </a:r>
                      <a:r>
                        <a:rPr lang="zh-CN" altLang="en-US" dirty="0"/>
                        <a:t> </a:t>
                      </a:r>
                      <a:endParaRPr lang="en-CN" dirty="0"/>
                    </a:p>
                  </a:txBody>
                  <a:tcPr/>
                </a:tc>
                <a:extLst>
                  <a:ext uri="{0D108BD9-81ED-4DB2-BD59-A6C34878D82A}">
                    <a16:rowId xmlns:a16="http://schemas.microsoft.com/office/drawing/2014/main" val="483935716"/>
                  </a:ext>
                </a:extLst>
              </a:tr>
              <a:tr h="5160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
                      </a:r>
                      <a:r>
                        <a:rPr lang="en-CN" dirty="0"/>
                        <a:t>etector</a:t>
                      </a:r>
                      <a:r>
                        <a:rPr lang="zh-CN" altLang="en-US" dirty="0"/>
                        <a:t> </a:t>
                      </a:r>
                      <a:r>
                        <a:rPr lang="en-US" altLang="zh-CN" dirty="0"/>
                        <a:t>cooling</a:t>
                      </a:r>
                      <a:endParaRPr lang="en-C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a:t>
                      </a:r>
                      <a:r>
                        <a:rPr lang="en-CN" dirty="0"/>
                        <a:t>ir</a:t>
                      </a:r>
                      <a:r>
                        <a:rPr lang="zh-CN" altLang="en-US" dirty="0"/>
                        <a:t> </a:t>
                      </a:r>
                      <a:r>
                        <a:rPr lang="en-US" altLang="zh-CN" dirty="0"/>
                        <a:t>cooling</a:t>
                      </a:r>
                      <a:r>
                        <a:rPr lang="zh-CN" altLang="en-US" dirty="0"/>
                        <a:t> </a:t>
                      </a:r>
                      <a:r>
                        <a:rPr lang="en-US" altLang="zh-CN" dirty="0"/>
                        <a:t>with</a:t>
                      </a:r>
                      <a:r>
                        <a:rPr lang="zh-CN" altLang="en-US" dirty="0"/>
                        <a:t> </a:t>
                      </a:r>
                      <a:r>
                        <a:rPr lang="en-US" altLang="zh-CN" dirty="0">
                          <a:solidFill>
                            <a:srgbClr val="FF0000"/>
                          </a:solidFill>
                        </a:rPr>
                        <a:t>1%</a:t>
                      </a:r>
                      <a:r>
                        <a:rPr lang="zh-CN" altLang="en-US" dirty="0">
                          <a:solidFill>
                            <a:srgbClr val="FF0000"/>
                          </a:solidFill>
                        </a:rPr>
                        <a:t> </a:t>
                      </a:r>
                      <a:r>
                        <a:rPr lang="en-US" altLang="zh-CN" dirty="0">
                          <a:solidFill>
                            <a:srgbClr val="FF0000"/>
                          </a:solidFill>
                        </a:rPr>
                        <a:t>channels</a:t>
                      </a:r>
                      <a:r>
                        <a:rPr lang="zh-CN" altLang="en-US" dirty="0">
                          <a:solidFill>
                            <a:srgbClr val="FF0000"/>
                          </a:solidFill>
                        </a:rPr>
                        <a:t> </a:t>
                      </a:r>
                      <a:r>
                        <a:rPr lang="en-US" altLang="zh-CN" dirty="0"/>
                        <a:t>(24</a:t>
                      </a:r>
                      <a:r>
                        <a:rPr lang="zh-CN" altLang="en-US" dirty="0"/>
                        <a:t> </a:t>
                      </a:r>
                      <a:r>
                        <a:rPr lang="en-US" altLang="zh-CN" dirty="0"/>
                        <a:t>chips)</a:t>
                      </a:r>
                      <a:r>
                        <a:rPr lang="zh-CN" altLang="en-US" dirty="0"/>
                        <a:t> </a:t>
                      </a:r>
                      <a:r>
                        <a:rPr lang="en-US" altLang="zh-CN" dirty="0"/>
                        <a:t>on</a:t>
                      </a:r>
                      <a:endParaRPr lang="en-CN" dirty="0"/>
                    </a:p>
                  </a:txBody>
                  <a:tcPr/>
                </a:tc>
                <a:tc>
                  <a:txBody>
                    <a:bodyPr/>
                    <a:lstStyle/>
                    <a:p>
                      <a:r>
                        <a:rPr lang="en-US" dirty="0"/>
                        <a:t>A</a:t>
                      </a:r>
                      <a:r>
                        <a:rPr lang="en-CN" dirty="0"/>
                        <a:t>ir</a:t>
                      </a:r>
                      <a:r>
                        <a:rPr lang="zh-CN" altLang="en-US" dirty="0"/>
                        <a:t> </a:t>
                      </a:r>
                      <a:r>
                        <a:rPr lang="en-US" altLang="zh-CN" dirty="0"/>
                        <a:t>cooling</a:t>
                      </a:r>
                      <a:r>
                        <a:rPr lang="zh-CN" altLang="en-US" dirty="0"/>
                        <a:t> </a:t>
                      </a:r>
                      <a:r>
                        <a:rPr lang="en-US" altLang="zh-CN" dirty="0"/>
                        <a:t>with</a:t>
                      </a:r>
                      <a:r>
                        <a:rPr lang="zh-CN" altLang="en-US" dirty="0"/>
                        <a:t> </a:t>
                      </a:r>
                      <a:r>
                        <a:rPr lang="en-US" altLang="zh-CN" dirty="0"/>
                        <a:t>full</a:t>
                      </a:r>
                      <a:r>
                        <a:rPr lang="zh-CN" altLang="en-US" dirty="0"/>
                        <a:t> </a:t>
                      </a:r>
                      <a:r>
                        <a:rPr lang="en-US" altLang="zh-CN" dirty="0"/>
                        <a:t>power</a:t>
                      </a:r>
                      <a:endParaRPr lang="en-CN" dirty="0"/>
                    </a:p>
                  </a:txBody>
                  <a:tcPr/>
                </a:tc>
                <a:extLst>
                  <a:ext uri="{0D108BD9-81ED-4DB2-BD59-A6C34878D82A}">
                    <a16:rowId xmlns:a16="http://schemas.microsoft.com/office/drawing/2014/main" val="3208663194"/>
                  </a:ext>
                </a:extLst>
              </a:tr>
            </a:tbl>
          </a:graphicData>
        </a:graphic>
      </p:graphicFrame>
    </p:spTree>
    <p:extLst>
      <p:ext uri="{BB962C8B-B14F-4D97-AF65-F5344CB8AC3E}">
        <p14:creationId xmlns:p14="http://schemas.microsoft.com/office/powerpoint/2010/main" val="3814814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51DF4E-B95A-F4AF-357D-763F13E66EE8}"/>
              </a:ext>
            </a:extLst>
          </p:cNvPr>
          <p:cNvSpPr>
            <a:spLocks noGrp="1"/>
          </p:cNvSpPr>
          <p:nvPr>
            <p:ph idx="1"/>
          </p:nvPr>
        </p:nvSpPr>
        <p:spPr/>
        <p:txBody>
          <a:bodyPr/>
          <a:lstStyle/>
          <a:p>
            <a:pPr>
              <a:buFont typeface="+mj-lt"/>
              <a:buAutoNum type="arabicPeriod"/>
            </a:pPr>
            <a:r>
              <a:rPr lang="en-US" dirty="0">
                <a:effectLst/>
                <a:latin typeface="ArialMT"/>
              </a:rPr>
              <a:t>Thorough analysis and simulation of the background are essential, as they directly influence key aspects of detector design and operation, such as data rates and power consumption. </a:t>
            </a:r>
            <a:endParaRPr lang="en-US" dirty="0">
              <a:latin typeface="ArialMT"/>
            </a:endParaRPr>
          </a:p>
          <a:p>
            <a:pPr>
              <a:buFont typeface="Arial" panose="020B0604020202020204" pitchFamily="34" charset="0"/>
              <a:buChar char="•"/>
            </a:pPr>
            <a:r>
              <a:rPr lang="en-US" sz="2400" dirty="0">
                <a:solidFill>
                  <a:schemeClr val="tx1"/>
                </a:solidFill>
                <a:effectLst/>
                <a:latin typeface="Calibri" panose="020F0502020204030204" pitchFamily="34" charset="0"/>
              </a:rPr>
              <a:t>Work plan</a:t>
            </a:r>
            <a:r>
              <a:rPr lang="en-US" altLang="zh-CN" sz="2400" dirty="0">
                <a:solidFill>
                  <a:schemeClr val="tx1"/>
                </a:solidFill>
                <a:effectLst/>
                <a:latin typeface="Calibri" panose="020F0502020204030204" pitchFamily="34" charset="0"/>
              </a:rPr>
              <a:t>:</a:t>
            </a:r>
            <a:r>
              <a:rPr lang="zh-CN" altLang="en-US" sz="2400" dirty="0">
                <a:solidFill>
                  <a:schemeClr val="tx1"/>
                </a:solidFill>
                <a:effectLst/>
                <a:latin typeface="Calibri" panose="020F0502020204030204" pitchFamily="34" charset="0"/>
              </a:rPr>
              <a:t> </a:t>
            </a:r>
            <a:r>
              <a:rPr lang="en-US" sz="2400" dirty="0">
                <a:solidFill>
                  <a:schemeClr val="tx1"/>
                </a:solidFill>
                <a:latin typeface="Calibri" panose="020F0502020204030204" pitchFamily="34" charset="0"/>
              </a:rPr>
              <a:t>joint efforts with </a:t>
            </a:r>
            <a:r>
              <a:rPr lang="en-US" altLang="zh-CN" sz="2400" dirty="0">
                <a:solidFill>
                  <a:schemeClr val="tx1"/>
                </a:solidFill>
                <a:latin typeface="Calibri" panose="020F0502020204030204" pitchFamily="34" charset="0"/>
              </a:rPr>
              <a:t>MDI</a:t>
            </a:r>
            <a:r>
              <a:rPr lang="en-US" sz="2400" dirty="0">
                <a:solidFill>
                  <a:schemeClr val="tx1"/>
                </a:solidFill>
                <a:latin typeface="Calibri" panose="020F0502020204030204" pitchFamily="34" charset="0"/>
              </a:rPr>
              <a:t> </a:t>
            </a:r>
            <a:r>
              <a:rPr lang="en-US" altLang="zh-CN" sz="2400" dirty="0">
                <a:solidFill>
                  <a:schemeClr val="tx1"/>
                </a:solidFill>
                <a:latin typeface="Calibri" panose="020F0502020204030204" pitchFamily="34" charset="0"/>
              </a:rPr>
              <a:t>and</a:t>
            </a:r>
            <a:r>
              <a:rPr lang="zh-CN" altLang="en-US" sz="2400" dirty="0">
                <a:solidFill>
                  <a:schemeClr val="tx1"/>
                </a:solidFill>
                <a:latin typeface="Calibri" panose="020F0502020204030204" pitchFamily="34" charset="0"/>
              </a:rPr>
              <a:t> </a:t>
            </a:r>
            <a:r>
              <a:rPr lang="en-US" altLang="zh-CN" sz="2400" dirty="0">
                <a:solidFill>
                  <a:schemeClr val="tx1"/>
                </a:solidFill>
                <a:latin typeface="Calibri" panose="020F0502020204030204" pitchFamily="34" charset="0"/>
              </a:rPr>
              <a:t>electronics</a:t>
            </a:r>
            <a:r>
              <a:rPr lang="zh-CN" altLang="en-US" sz="2400" dirty="0">
                <a:solidFill>
                  <a:schemeClr val="tx1"/>
                </a:solidFill>
                <a:latin typeface="Calibri" panose="020F0502020204030204" pitchFamily="34" charset="0"/>
              </a:rPr>
              <a:t> </a:t>
            </a:r>
            <a:r>
              <a:rPr lang="en-US" sz="2400" dirty="0">
                <a:solidFill>
                  <a:schemeClr val="tx1"/>
                </a:solidFill>
                <a:latin typeface="Calibri" panose="020F0502020204030204" pitchFamily="34" charset="0"/>
              </a:rPr>
              <a:t>teams </a:t>
            </a:r>
          </a:p>
          <a:p>
            <a:pPr lvl="1">
              <a:buFont typeface="Arial" panose="020B0604020202020204" pitchFamily="34" charset="0"/>
              <a:buChar char="•"/>
            </a:pPr>
            <a:r>
              <a:rPr lang="en-US" altLang="zh-CN" dirty="0">
                <a:latin typeface="Calibri" panose="020F0502020204030204" pitchFamily="34" charset="0"/>
              </a:rPr>
              <a:t>Explore</a:t>
            </a:r>
            <a:r>
              <a:rPr lang="zh-CN" altLang="en-US" dirty="0">
                <a:latin typeface="Calibri" panose="020F0502020204030204" pitchFamily="34" charset="0"/>
              </a:rPr>
              <a:t> </a:t>
            </a:r>
            <a:r>
              <a:rPr lang="en-US" altLang="zh-CN" dirty="0">
                <a:latin typeface="Calibri" panose="020F0502020204030204" pitchFamily="34" charset="0"/>
              </a:rPr>
              <a:t>carefully</a:t>
            </a:r>
            <a:r>
              <a:rPr lang="zh-CN" altLang="en-US" dirty="0">
                <a:latin typeface="Calibri" panose="020F0502020204030204" pitchFamily="34" charset="0"/>
              </a:rPr>
              <a:t> </a:t>
            </a:r>
            <a:r>
              <a:rPr lang="en-US" altLang="zh-CN" dirty="0">
                <a:latin typeface="Calibri" panose="020F0502020204030204" pitchFamily="34" charset="0"/>
              </a:rPr>
              <a:t>the</a:t>
            </a:r>
            <a:r>
              <a:rPr lang="zh-CN" altLang="en-US" dirty="0">
                <a:latin typeface="Calibri" panose="020F0502020204030204" pitchFamily="34" charset="0"/>
              </a:rPr>
              <a:t> </a:t>
            </a:r>
            <a:r>
              <a:rPr lang="en-US" altLang="zh-CN" dirty="0">
                <a:latin typeface="Calibri" panose="020F0502020204030204" pitchFamily="34" charset="0"/>
              </a:rPr>
              <a:t>background</a:t>
            </a:r>
            <a:r>
              <a:rPr lang="zh-CN" altLang="en-US" dirty="0">
                <a:latin typeface="Calibri" panose="020F0502020204030204" pitchFamily="34" charset="0"/>
              </a:rPr>
              <a:t> </a:t>
            </a:r>
            <a:r>
              <a:rPr lang="en-US" altLang="zh-CN" dirty="0">
                <a:latin typeface="Calibri" panose="020F0502020204030204" pitchFamily="34" charset="0"/>
              </a:rPr>
              <a:t>for</a:t>
            </a:r>
            <a:r>
              <a:rPr lang="zh-CN" altLang="en-US" dirty="0">
                <a:latin typeface="Calibri" panose="020F0502020204030204" pitchFamily="34" charset="0"/>
              </a:rPr>
              <a:t> </a:t>
            </a:r>
            <a:r>
              <a:rPr lang="en-US" altLang="zh-CN" dirty="0">
                <a:latin typeface="Calibri" panose="020F0502020204030204" pitchFamily="34" charset="0"/>
              </a:rPr>
              <a:t>low-</a:t>
            </a:r>
            <a:r>
              <a:rPr lang="en-US" altLang="zh-CN" dirty="0" err="1">
                <a:latin typeface="Calibri" panose="020F0502020204030204" pitchFamily="34" charset="0"/>
              </a:rPr>
              <a:t>lumi</a:t>
            </a:r>
            <a:r>
              <a:rPr lang="zh-CN" altLang="en-US" dirty="0">
                <a:latin typeface="Calibri" panose="020F0502020204030204" pitchFamily="34" charset="0"/>
              </a:rPr>
              <a:t> </a:t>
            </a:r>
            <a:r>
              <a:rPr lang="en-US" altLang="zh-CN" dirty="0">
                <a:latin typeface="Calibri" panose="020F0502020204030204" pitchFamily="34" charset="0"/>
              </a:rPr>
              <a:t>Z</a:t>
            </a:r>
            <a:r>
              <a:rPr lang="zh-CN" altLang="en-US" dirty="0">
                <a:latin typeface="Calibri" panose="020F0502020204030204" pitchFamily="34" charset="0"/>
              </a:rPr>
              <a:t> </a:t>
            </a:r>
            <a:r>
              <a:rPr lang="en-US" altLang="zh-CN" dirty="0">
                <a:latin typeface="Calibri" panose="020F0502020204030204" pitchFamily="34" charset="0"/>
              </a:rPr>
              <a:t>operations</a:t>
            </a:r>
            <a:r>
              <a:rPr lang="zh-CN" altLang="en-US" dirty="0">
                <a:latin typeface="Calibri" panose="020F0502020204030204" pitchFamily="34" charset="0"/>
              </a:rPr>
              <a:t> </a:t>
            </a:r>
            <a:endParaRPr lang="en-US" altLang="zh-CN" dirty="0">
              <a:latin typeface="Calibri" panose="020F0502020204030204" pitchFamily="34" charset="0"/>
            </a:endParaRPr>
          </a:p>
          <a:p>
            <a:pPr lvl="1">
              <a:buFont typeface="Arial" panose="020B0604020202020204" pitchFamily="34" charset="0"/>
              <a:buChar char="•"/>
            </a:pPr>
            <a:r>
              <a:rPr lang="en-US" altLang="zh-CN" dirty="0">
                <a:latin typeface="Calibri" panose="020F0502020204030204" pitchFamily="34" charset="0"/>
              </a:rPr>
              <a:t>Work</a:t>
            </a:r>
            <a:r>
              <a:rPr lang="zh-CN" altLang="en-US" dirty="0">
                <a:latin typeface="Calibri" panose="020F0502020204030204" pitchFamily="34" charset="0"/>
              </a:rPr>
              <a:t> </a:t>
            </a:r>
            <a:r>
              <a:rPr lang="en-US" altLang="zh-CN" dirty="0">
                <a:latin typeface="Calibri" panose="020F0502020204030204" pitchFamily="34" charset="0"/>
              </a:rPr>
              <a:t>with</a:t>
            </a:r>
            <a:r>
              <a:rPr lang="zh-CN" altLang="en-US" dirty="0">
                <a:latin typeface="Calibri" panose="020F0502020204030204" pitchFamily="34" charset="0"/>
              </a:rPr>
              <a:t> </a:t>
            </a:r>
            <a:r>
              <a:rPr lang="en-US" altLang="zh-CN" sz="2400" dirty="0">
                <a:solidFill>
                  <a:schemeClr val="tx1"/>
                </a:solidFill>
                <a:latin typeface="Calibri" panose="020F0502020204030204" pitchFamily="34" charset="0"/>
              </a:rPr>
              <a:t>electronics</a:t>
            </a:r>
            <a:r>
              <a:rPr lang="zh-CN" altLang="en-US" sz="2400" dirty="0">
                <a:solidFill>
                  <a:schemeClr val="tx1"/>
                </a:solidFill>
                <a:latin typeface="Calibri" panose="020F0502020204030204" pitchFamily="34" charset="0"/>
              </a:rPr>
              <a:t> </a:t>
            </a:r>
            <a:r>
              <a:rPr lang="en-US" altLang="zh-CN" sz="2400" dirty="0">
                <a:solidFill>
                  <a:schemeClr val="tx1"/>
                </a:solidFill>
                <a:latin typeface="Calibri" panose="020F0502020204030204" pitchFamily="34" charset="0"/>
              </a:rPr>
              <a:t>team</a:t>
            </a:r>
            <a:r>
              <a:rPr lang="zh-CN" altLang="en-US" sz="2400" dirty="0">
                <a:solidFill>
                  <a:schemeClr val="tx1"/>
                </a:solidFill>
                <a:latin typeface="Calibri" panose="020F0502020204030204" pitchFamily="34" charset="0"/>
              </a:rPr>
              <a:t> </a:t>
            </a:r>
            <a:r>
              <a:rPr lang="en-US" altLang="zh-CN" sz="2400" dirty="0">
                <a:solidFill>
                  <a:schemeClr val="tx1"/>
                </a:solidFill>
                <a:latin typeface="Calibri" panose="020F0502020204030204" pitchFamily="34" charset="0"/>
              </a:rPr>
              <a:t>to</a:t>
            </a:r>
            <a:r>
              <a:rPr lang="zh-CN" altLang="en-US" sz="2400" dirty="0">
                <a:solidFill>
                  <a:schemeClr val="tx1"/>
                </a:solidFill>
                <a:latin typeface="Calibri" panose="020F0502020204030204" pitchFamily="34" charset="0"/>
              </a:rPr>
              <a:t> </a:t>
            </a:r>
            <a:r>
              <a:rPr lang="en-US" altLang="zh-CN" dirty="0">
                <a:latin typeface="Calibri" panose="020F0502020204030204" pitchFamily="34" charset="0"/>
              </a:rPr>
              <a:t>refine</a:t>
            </a:r>
            <a:r>
              <a:rPr lang="zh-CN" altLang="en-US" dirty="0">
                <a:latin typeface="Calibri" panose="020F0502020204030204" pitchFamily="34" charset="0"/>
              </a:rPr>
              <a:t> </a:t>
            </a:r>
            <a:r>
              <a:rPr lang="en-US" altLang="zh-CN" dirty="0">
                <a:latin typeface="Calibri" panose="020F0502020204030204" pitchFamily="34" charset="0"/>
              </a:rPr>
              <a:t>power</a:t>
            </a:r>
            <a:r>
              <a:rPr lang="zh-CN" altLang="en-US" dirty="0">
                <a:latin typeface="Calibri" panose="020F0502020204030204" pitchFamily="34" charset="0"/>
              </a:rPr>
              <a:t> </a:t>
            </a:r>
            <a:r>
              <a:rPr lang="en-US" altLang="zh-CN" dirty="0">
                <a:latin typeface="Calibri" panose="020F0502020204030204" pitchFamily="34" charset="0"/>
              </a:rPr>
              <a:t>consumption</a:t>
            </a:r>
            <a:r>
              <a:rPr lang="zh-CN" altLang="en-US" dirty="0">
                <a:latin typeface="Calibri" panose="020F0502020204030204" pitchFamily="34" charset="0"/>
              </a:rPr>
              <a:t> </a:t>
            </a:r>
            <a:r>
              <a:rPr lang="en-US" altLang="zh-CN" dirty="0">
                <a:latin typeface="Calibri" panose="020F0502020204030204" pitchFamily="34" charset="0"/>
              </a:rPr>
              <a:t>estimation</a:t>
            </a:r>
            <a:r>
              <a:rPr lang="zh-CN" altLang="en-US" dirty="0">
                <a:latin typeface="Calibri" panose="020F0502020204030204" pitchFamily="34" charset="0"/>
              </a:rPr>
              <a:t> </a:t>
            </a:r>
            <a:endParaRPr lang="en-US" altLang="zh-CN" dirty="0">
              <a:solidFill>
                <a:schemeClr val="tx1"/>
              </a:solidFill>
              <a:latin typeface="ArialMT"/>
            </a:endParaRPr>
          </a:p>
          <a:p>
            <a:pPr lvl="1">
              <a:buFont typeface="Arial" panose="020B0604020202020204" pitchFamily="34" charset="0"/>
              <a:buChar char="•"/>
            </a:pPr>
            <a:endParaRPr lang="en-US" sz="2000" dirty="0">
              <a:effectLst/>
            </a:endParaRPr>
          </a:p>
          <a:p>
            <a:pPr>
              <a:buFont typeface="+mj-lt"/>
              <a:buAutoNum type="arabicPeriod"/>
            </a:pPr>
            <a:endParaRPr lang="en-US" dirty="0">
              <a:effectLst/>
            </a:endParaRPr>
          </a:p>
          <a:p>
            <a:endParaRPr lang="en-CN" dirty="0"/>
          </a:p>
        </p:txBody>
      </p:sp>
      <p:sp>
        <p:nvSpPr>
          <p:cNvPr id="3" name="Title 2">
            <a:extLst>
              <a:ext uri="{FF2B5EF4-FFF2-40B4-BE49-F238E27FC236}">
                <a16:creationId xmlns:a16="http://schemas.microsoft.com/office/drawing/2014/main" id="{265FC967-A28C-D431-4D56-9850C2B490E6}"/>
              </a:ext>
            </a:extLst>
          </p:cNvPr>
          <p:cNvSpPr>
            <a:spLocks noGrp="1"/>
          </p:cNvSpPr>
          <p:nvPr>
            <p:ph type="title"/>
          </p:nvPr>
        </p:nvSpPr>
        <p:spPr/>
        <p:txBody>
          <a:bodyPr>
            <a:normAutofit/>
          </a:bodyPr>
          <a:lstStyle/>
          <a:p>
            <a:r>
              <a:rPr lang="en-US" dirty="0"/>
              <a:t>Recommendations</a:t>
            </a:r>
            <a:r>
              <a:rPr lang="zh-CN" altLang="en-US" dirty="0"/>
              <a:t> </a:t>
            </a:r>
            <a:r>
              <a:rPr lang="en-US" altLang="zh-CN" dirty="0"/>
              <a:t>1</a:t>
            </a:r>
            <a:r>
              <a:rPr lang="zh-CN" altLang="en-US" dirty="0"/>
              <a:t> </a:t>
            </a:r>
            <a:r>
              <a:rPr lang="en-US" altLang="zh-CN" dirty="0"/>
              <a:t>for</a:t>
            </a:r>
            <a:r>
              <a:rPr lang="zh-CN" altLang="en-US" dirty="0"/>
              <a:t> </a:t>
            </a:r>
            <a:r>
              <a:rPr lang="en-US" altLang="zh-CN" dirty="0"/>
              <a:t>vertex</a:t>
            </a:r>
            <a:r>
              <a:rPr lang="zh-CN" altLang="en-US" dirty="0"/>
              <a:t> </a:t>
            </a:r>
            <a:endParaRPr lang="en-CN" dirty="0"/>
          </a:p>
        </p:txBody>
      </p:sp>
      <p:sp>
        <p:nvSpPr>
          <p:cNvPr id="4" name="Slide Number Placeholder 3">
            <a:extLst>
              <a:ext uri="{FF2B5EF4-FFF2-40B4-BE49-F238E27FC236}">
                <a16:creationId xmlns:a16="http://schemas.microsoft.com/office/drawing/2014/main" id="{2959E4E5-C26D-A805-44A5-E1B39FD8E903}"/>
              </a:ext>
            </a:extLst>
          </p:cNvPr>
          <p:cNvSpPr>
            <a:spLocks noGrp="1"/>
          </p:cNvSpPr>
          <p:nvPr>
            <p:ph type="sldNum" sz="quarter" idx="12"/>
          </p:nvPr>
        </p:nvSpPr>
        <p:spPr/>
        <p:txBody>
          <a:bodyPr/>
          <a:lstStyle/>
          <a:p>
            <a:fld id="{F15E9139-A00B-4B2A-98A6-095DC08F1345}" type="slidenum">
              <a:rPr lang="zh-CN" altLang="en-US" smtClean="0"/>
              <a:pPr/>
              <a:t>9</a:t>
            </a:fld>
            <a:endParaRPr lang="zh-CN" altLang="en-US"/>
          </a:p>
        </p:txBody>
      </p:sp>
    </p:spTree>
    <p:extLst>
      <p:ext uri="{BB962C8B-B14F-4D97-AF65-F5344CB8AC3E}">
        <p14:creationId xmlns:p14="http://schemas.microsoft.com/office/powerpoint/2010/main" val="162534668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49505</TotalTime>
  <Words>1184</Words>
  <Application>Microsoft Macintosh PowerPoint</Application>
  <PresentationFormat>Widescreen</PresentationFormat>
  <Paragraphs>129</Paragraphs>
  <Slides>12</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ArialMT</vt:lpstr>
      <vt:lpstr>等线</vt:lpstr>
      <vt:lpstr>微软雅黑</vt:lpstr>
      <vt:lpstr>PingFang SC</vt:lpstr>
      <vt:lpstr>黑体</vt:lpstr>
      <vt:lpstr>Arial</vt:lpstr>
      <vt:lpstr>Arial Black</vt:lpstr>
      <vt:lpstr>Calibri</vt:lpstr>
      <vt:lpstr>Helvetica</vt:lpstr>
      <vt:lpstr>Times New Roman</vt:lpstr>
      <vt:lpstr>Wingdings</vt:lpstr>
      <vt:lpstr>Office 主题</vt:lpstr>
      <vt:lpstr>PowerPoint Presentation</vt:lpstr>
      <vt:lpstr>Comment to overall tracking </vt:lpstr>
      <vt:lpstr>Vertex finding 1</vt:lpstr>
      <vt:lpstr>Vertex finding 2</vt:lpstr>
      <vt:lpstr>Comment 1 on vertex  </vt:lpstr>
      <vt:lpstr>Timeline for all the FE ASICs - VTX</vt:lpstr>
      <vt:lpstr>Comment 2 on vertex </vt:lpstr>
      <vt:lpstr> R&amp;D efforts: Air cooling in vertex prototype </vt:lpstr>
      <vt:lpstr>Recommendations 1 for vertex </vt:lpstr>
      <vt:lpstr>Chip design for ref- TDR  and power consumption </vt:lpstr>
      <vt:lpstr>backup</vt:lpstr>
      <vt:lpstr>Timeline for all the FE ASICs - VTX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vivi</dc:creator>
  <cp:lastModifiedBy>Microsoft Office User</cp:lastModifiedBy>
  <cp:revision>2276</cp:revision>
  <cp:lastPrinted>2022-11-06T05:19:21Z</cp:lastPrinted>
  <dcterms:created xsi:type="dcterms:W3CDTF">2012-09-04T11:33:36Z</dcterms:created>
  <dcterms:modified xsi:type="dcterms:W3CDTF">2024-11-06T06:01:13Z</dcterms:modified>
</cp:coreProperties>
</file>