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57" r:id="rId2"/>
    <p:sldId id="356" r:id="rId3"/>
    <p:sldId id="428" r:id="rId4"/>
    <p:sldId id="397" r:id="rId5"/>
    <p:sldId id="427" r:id="rId6"/>
    <p:sldId id="400" r:id="rId7"/>
    <p:sldId id="408" r:id="rId8"/>
    <p:sldId id="423" r:id="rId9"/>
    <p:sldId id="399" r:id="rId10"/>
    <p:sldId id="431" r:id="rId11"/>
    <p:sldId id="429" r:id="rId12"/>
    <p:sldId id="425" r:id="rId13"/>
    <p:sldId id="407" r:id="rId14"/>
    <p:sldId id="401" r:id="rId15"/>
  </p:sldIdLst>
  <p:sldSz cx="9001125" cy="5040313"/>
  <p:notesSz cx="6858000" cy="9144000"/>
  <p:custDataLst>
    <p:tags r:id="rId17"/>
  </p:custDataLst>
  <p:defaultTextStyle>
    <a:defPPr>
      <a:defRPr lang="zh-CN"/>
    </a:defPPr>
    <a:lvl1pPr marL="0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1147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2295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3442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4589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05736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06884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08031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09178" algn="l" defTabSz="8022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0250517" id="{3ADC7723-B9E7-432E-B6E9-5148607CA4F7}">
          <p14:sldIdLst>
            <p14:sldId id="257"/>
            <p14:sldId id="356"/>
            <p14:sldId id="428"/>
            <p14:sldId id="397"/>
            <p14:sldId id="427"/>
            <p14:sldId id="400"/>
            <p14:sldId id="408"/>
            <p14:sldId id="423"/>
            <p14:sldId id="399"/>
            <p14:sldId id="431"/>
            <p14:sldId id="429"/>
            <p14:sldId id="425"/>
            <p14:sldId id="407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303"/>
    <a:srgbClr val="2BFF2B"/>
    <a:srgbClr val="9D0000"/>
    <a:srgbClr val="FFFFFF"/>
    <a:srgbClr val="FF0000"/>
    <a:srgbClr val="0000FF"/>
    <a:srgbClr val="2C2CAA"/>
    <a:srgbClr val="EFEDD1"/>
    <a:srgbClr val="8B0012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85393" autoAdjust="0"/>
  </p:normalViewPr>
  <p:slideViewPr>
    <p:cSldViewPr>
      <p:cViewPr varScale="1">
        <p:scale>
          <a:sx n="99" d="100"/>
          <a:sy n="99" d="100"/>
        </p:scale>
        <p:origin x="1003" y="82"/>
      </p:cViewPr>
      <p:guideLst>
        <p:guide orient="horz" pos="1588"/>
        <p:guide pos="2835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EAB1-25CC-4F72-A2FC-3BABBE5A9D3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8BA23-BD00-4857-B603-DD487FFC39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9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945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02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223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1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054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45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85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193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59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89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36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10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58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8BA23-BD00-4857-B603-DD487FFC396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84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5085" y="1565764"/>
            <a:ext cx="7650956" cy="1080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0169" y="2856177"/>
            <a:ext cx="6300788" cy="1288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2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3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4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5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8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9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6C18-1E72-4D15-8F3F-9D4A5BBA1D87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6CF6-BF0A-47CE-8D22-CFDB7E196E2D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5816" y="201847"/>
            <a:ext cx="2025253" cy="4300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0056" y="201847"/>
            <a:ext cx="5925741" cy="4300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D84F-0811-48FF-9919-D1EF91B384B0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16BC-6328-4DA5-9C32-338ADDB884DA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1027" y="3238868"/>
            <a:ext cx="7650956" cy="1001062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1027" y="2136300"/>
            <a:ext cx="7650956" cy="110256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1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2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34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45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05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06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080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091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A281F-B1E0-47BC-BE41-EC00AF4C53A9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0056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5572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04B0-4A08-416B-A642-F83ECD1B5AAC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28237"/>
            <a:ext cx="3977060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0056" y="1598433"/>
            <a:ext cx="3977060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72447" y="1128237"/>
            <a:ext cx="3978622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72447" y="1598433"/>
            <a:ext cx="3978622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0B29-0625-4E51-8106-C2F074F60C1F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180F-AD04-4BF9-B7D3-65CE30A05C4B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76A2-1A6C-4AF2-8778-6CE8E0A50103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057" y="200679"/>
            <a:ext cx="2961308" cy="854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9190" y="200679"/>
            <a:ext cx="5031879" cy="4301768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0057" y="1054733"/>
            <a:ext cx="2961308" cy="3447714"/>
          </a:xfrm>
        </p:spPr>
        <p:txBody>
          <a:bodyPr/>
          <a:lstStyle>
            <a:lvl1pPr marL="0" indent="0">
              <a:buNone/>
              <a:defRPr sz="1200"/>
            </a:lvl1pPr>
            <a:lvl2pPr marL="401147" indent="0">
              <a:buNone/>
              <a:defRPr sz="1100"/>
            </a:lvl2pPr>
            <a:lvl3pPr marL="802295" indent="0">
              <a:buNone/>
              <a:defRPr sz="900"/>
            </a:lvl3pPr>
            <a:lvl4pPr marL="1203442" indent="0">
              <a:buNone/>
              <a:defRPr sz="800"/>
            </a:lvl4pPr>
            <a:lvl5pPr marL="1604589" indent="0">
              <a:buNone/>
              <a:defRPr sz="800"/>
            </a:lvl5pPr>
            <a:lvl6pPr marL="2005736" indent="0">
              <a:buNone/>
              <a:defRPr sz="800"/>
            </a:lvl6pPr>
            <a:lvl7pPr marL="2406884" indent="0">
              <a:buNone/>
              <a:defRPr sz="800"/>
            </a:lvl7pPr>
            <a:lvl8pPr marL="2808031" indent="0">
              <a:buNone/>
              <a:defRPr sz="800"/>
            </a:lvl8pPr>
            <a:lvl9pPr marL="320917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5C41-316A-4E68-A959-B6D99CF1B373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4284" y="3528219"/>
            <a:ext cx="5400675" cy="416526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64284" y="450361"/>
            <a:ext cx="5400675" cy="3024188"/>
          </a:xfrm>
        </p:spPr>
        <p:txBody>
          <a:bodyPr/>
          <a:lstStyle>
            <a:lvl1pPr marL="0" indent="0">
              <a:buNone/>
              <a:defRPr sz="2800"/>
            </a:lvl1pPr>
            <a:lvl2pPr marL="401147" indent="0">
              <a:buNone/>
              <a:defRPr sz="2500"/>
            </a:lvl2pPr>
            <a:lvl3pPr marL="802295" indent="0">
              <a:buNone/>
              <a:defRPr sz="2100"/>
            </a:lvl3pPr>
            <a:lvl4pPr marL="1203442" indent="0">
              <a:buNone/>
              <a:defRPr sz="1800"/>
            </a:lvl4pPr>
            <a:lvl5pPr marL="1604589" indent="0">
              <a:buNone/>
              <a:defRPr sz="1800"/>
            </a:lvl5pPr>
            <a:lvl6pPr marL="2005736" indent="0">
              <a:buNone/>
              <a:defRPr sz="1800"/>
            </a:lvl6pPr>
            <a:lvl7pPr marL="2406884" indent="0">
              <a:buNone/>
              <a:defRPr sz="1800"/>
            </a:lvl7pPr>
            <a:lvl8pPr marL="2808031" indent="0">
              <a:buNone/>
              <a:defRPr sz="1800"/>
            </a:lvl8pPr>
            <a:lvl9pPr marL="3209178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64284" y="3944746"/>
            <a:ext cx="5400675" cy="591536"/>
          </a:xfrm>
        </p:spPr>
        <p:txBody>
          <a:bodyPr/>
          <a:lstStyle>
            <a:lvl1pPr marL="0" indent="0">
              <a:buNone/>
              <a:defRPr sz="1200"/>
            </a:lvl1pPr>
            <a:lvl2pPr marL="401147" indent="0">
              <a:buNone/>
              <a:defRPr sz="1100"/>
            </a:lvl2pPr>
            <a:lvl3pPr marL="802295" indent="0">
              <a:buNone/>
              <a:defRPr sz="900"/>
            </a:lvl3pPr>
            <a:lvl4pPr marL="1203442" indent="0">
              <a:buNone/>
              <a:defRPr sz="800"/>
            </a:lvl4pPr>
            <a:lvl5pPr marL="1604589" indent="0">
              <a:buNone/>
              <a:defRPr sz="800"/>
            </a:lvl5pPr>
            <a:lvl6pPr marL="2005736" indent="0">
              <a:buNone/>
              <a:defRPr sz="800"/>
            </a:lvl6pPr>
            <a:lvl7pPr marL="2406884" indent="0">
              <a:buNone/>
              <a:defRPr sz="800"/>
            </a:lvl7pPr>
            <a:lvl8pPr marL="2808031" indent="0">
              <a:buNone/>
              <a:defRPr sz="800"/>
            </a:lvl8pPr>
            <a:lvl9pPr marL="320917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6615-3F2E-42D1-B7DA-E0317612DA73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0056" y="201846"/>
            <a:ext cx="8101013" cy="840052"/>
          </a:xfrm>
          <a:prstGeom prst="rect">
            <a:avLst/>
          </a:prstGeom>
        </p:spPr>
        <p:txBody>
          <a:bodyPr vert="horz" lIns="80229" tIns="40115" rIns="80229" bIns="40115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76073"/>
            <a:ext cx="8101013" cy="3326374"/>
          </a:xfrm>
          <a:prstGeom prst="rect">
            <a:avLst/>
          </a:prstGeom>
        </p:spPr>
        <p:txBody>
          <a:bodyPr vert="horz" lIns="80229" tIns="40115" rIns="80229" bIns="40115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005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27CE36F0-6B5B-4C0E-A07B-AD2AF4B2FB8D}" type="datetime1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75385" y="4671624"/>
            <a:ext cx="2850356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080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80229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00860" indent="-300860" algn="l" defTabSz="8022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51864" indent="-250717" algn="l" defTabSz="802295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002868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404015" indent="-200574" algn="l" defTabSz="80229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1805163" indent="-200574" algn="l" defTabSz="802295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206310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7457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605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752" indent="-200574" algn="l" defTabSz="8022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147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2295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442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589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5736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884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8031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9178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7751ADD6-4B23-456F-A635-8C35740E5053}"/>
              </a:ext>
            </a:extLst>
          </p:cNvPr>
          <p:cNvSpPr/>
          <p:nvPr/>
        </p:nvSpPr>
        <p:spPr>
          <a:xfrm>
            <a:off x="954163" y="1512044"/>
            <a:ext cx="7092791" cy="1584399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190500" dir="270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85531" y="1664190"/>
            <a:ext cx="7230053" cy="1133457"/>
          </a:xfrm>
          <a:prstGeom prst="rect">
            <a:avLst/>
          </a:prstGeom>
        </p:spPr>
        <p:txBody>
          <a:bodyPr wrap="square" lIns="89858" tIns="44929" rIns="89858" bIns="4492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9D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RPC-Scintillator Hybrid Detection System for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9D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Muon Scattering Experiments at </a:t>
            </a:r>
            <a:r>
              <a:rPr lang="en-US" altLang="zh-CN" sz="2400" b="1" i="1" dirty="0" err="1">
                <a:solidFill>
                  <a:srgbClr val="9D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HIAF-HIRIBL</a:t>
            </a:r>
            <a:endParaRPr lang="zh-CN" altLang="en-US" sz="2400" b="1" i="1" dirty="0">
              <a:solidFill>
                <a:srgbClr val="9D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0F4EB4C-13F9-DCBF-C3D3-ACC47A0065E6}"/>
              </a:ext>
            </a:extLst>
          </p:cNvPr>
          <p:cNvSpPr txBox="1"/>
          <p:nvPr/>
        </p:nvSpPr>
        <p:spPr>
          <a:xfrm>
            <a:off x="2484333" y="4109666"/>
            <a:ext cx="4032448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Jinning</a:t>
            </a:r>
            <a:r>
              <a:rPr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 on behalf of collaborators</a:t>
            </a:r>
          </a:p>
          <a:p>
            <a:pPr algn="ctr"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2025/5/17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BDD6E3-D795-7E08-05EC-DB27DE9E5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AF124DC-C620-4B78-A095-673A8DDE8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0" y="111561"/>
            <a:ext cx="1720710" cy="4833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EDFDC3-1025-4258-A08A-4D68AAA33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EEBF7"/>
              </a:clrFrom>
              <a:clrTo>
                <a:srgbClr val="DEE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49" y="72243"/>
            <a:ext cx="1652193" cy="70906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35E9A22-6A10-4780-972F-94A9FD69E491}"/>
              </a:ext>
            </a:extLst>
          </p:cNvPr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AB863CB-4E15-49A0-9EC3-11D37C9907DE}"/>
              </a:ext>
            </a:extLst>
          </p:cNvPr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A5138F7-88D4-44D9-834B-B9BEE5722895}"/>
              </a:ext>
            </a:extLst>
          </p:cNvPr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1015505"/>
      </p:ext>
    </p:extLst>
  </p:cSld>
  <p:clrMapOvr>
    <a:masterClrMapping/>
  </p:clrMapOvr>
  <p:extLst mod="1">
    <p:ext uri="{E180D4A7-C9FB-4DFB-919C-405C955672EB}">
      <p14:showEvtLst xmlns:p14="http://schemas.microsoft.com/office/powerpoint/2010/main">
        <p14:playEvt time="77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DC2ABA3-CDEA-4758-8C1E-1785FC5C8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468"/>
          <a:stretch/>
        </p:blipFill>
        <p:spPr>
          <a:xfrm>
            <a:off x="5597204" y="3274310"/>
            <a:ext cx="2170783" cy="162211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Multilayer 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PID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System in Higher-momentum Case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66368A-9FE7-47FF-B18E-D34736BB16DB}"/>
              </a:ext>
            </a:extLst>
          </p:cNvPr>
          <p:cNvSpPr txBox="1"/>
          <p:nvPr/>
        </p:nvSpPr>
        <p:spPr>
          <a:xfrm>
            <a:off x="174578" y="2779341"/>
            <a:ext cx="8521262" cy="30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 GeV/c muons and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pions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(simplified simulation: 4% momentum spread; equal numbers of muons and pions):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530044-20A0-414E-9528-1D9B56CB9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74"/>
          <a:stretch/>
        </p:blipFill>
        <p:spPr>
          <a:xfrm>
            <a:off x="1056573" y="3272749"/>
            <a:ext cx="4410366" cy="16221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9DA363-A01A-4CC6-B607-17D01CBAF4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942" y="855627"/>
            <a:ext cx="3531676" cy="15108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2A70474-FA44-4D8A-A7F6-E8EDD6355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492450" y="855627"/>
            <a:ext cx="1963130" cy="152664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A35C838-C3C1-4DE7-9E43-B4BF91F71D4C}"/>
              </a:ext>
            </a:extLst>
          </p:cNvPr>
          <p:cNvSpPr txBox="1"/>
          <p:nvPr/>
        </p:nvSpPr>
        <p:spPr>
          <a:xfrm>
            <a:off x="174577" y="2491309"/>
            <a:ext cx="51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 / energy deposition / square residual of linear track: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灯片编号占位符 7">
            <a:extLst>
              <a:ext uri="{FF2B5EF4-FFF2-40B4-BE49-F238E27FC236}">
                <a16:creationId xmlns:a16="http://schemas.microsoft.com/office/drawing/2014/main" id="{E1C659EE-E973-4B13-9A3D-FF72F4BF9D0C}"/>
              </a:ext>
            </a:extLst>
          </p:cNvPr>
          <p:cNvSpPr txBox="1">
            <a:spLocks/>
          </p:cNvSpPr>
          <p:nvPr/>
        </p:nvSpPr>
        <p:spPr>
          <a:xfrm>
            <a:off x="645080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defPPr>
              <a:defRPr lang="zh-CN"/>
            </a:defPPr>
            <a:lvl1pPr marL="0" algn="r" defTabSz="802295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1ABE8B-D37A-4E58-93A0-58A5C60D618D}"/>
              </a:ext>
            </a:extLst>
          </p:cNvPr>
          <p:cNvSpPr txBox="1"/>
          <p:nvPr/>
        </p:nvSpPr>
        <p:spPr>
          <a:xfrm>
            <a:off x="5466939" y="855627"/>
            <a:ext cx="36007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Plastic scintillators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10cm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-thick Pb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RPC: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2mm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gas gap as sensitive detector; hit positions averaged (weighted by ionization energy loss)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F483F80-D598-4978-B4B3-3786DD9F275D}"/>
              </a:ext>
            </a:extLst>
          </p:cNvPr>
          <p:cNvSpPr txBox="1"/>
          <p:nvPr/>
        </p:nvSpPr>
        <p:spPr>
          <a:xfrm>
            <a:off x="174578" y="503932"/>
            <a:ext cx="8521262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Simulation study of higher-momentum muon\pion identification: </a:t>
            </a:r>
          </a:p>
        </p:txBody>
      </p:sp>
    </p:spTree>
    <p:extLst>
      <p:ext uri="{BB962C8B-B14F-4D97-AF65-F5344CB8AC3E}">
        <p14:creationId xmlns:p14="http://schemas.microsoft.com/office/powerpoint/2010/main" val="17690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BFEC92D9-D38C-47F9-A049-195D68301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4" y="2309744"/>
            <a:ext cx="1347217" cy="5714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6BD283-32C7-4458-8F22-CF893A22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40" y="1569397"/>
            <a:ext cx="1368151" cy="571434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Multilayer 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PID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System in Higher-momentum Case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37CD45-CBFE-4291-A830-248AE8FF8D33}"/>
              </a:ext>
            </a:extLst>
          </p:cNvPr>
          <p:cNvSpPr txBox="1"/>
          <p:nvPr/>
        </p:nvSpPr>
        <p:spPr>
          <a:xfrm>
            <a:off x="277726" y="871171"/>
            <a:ext cx="51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based on the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product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likelihoods of 3 variables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(ToF / energy deposition / square residual of linear track)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9A5E50-4FB8-49C6-8D70-1FFF3273D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714" y="820994"/>
            <a:ext cx="2414952" cy="1977053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E214B9F-9088-40EE-BB5F-FE5B6A46E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28534"/>
              </p:ext>
            </p:extLst>
          </p:nvPr>
        </p:nvGraphicFramePr>
        <p:xfrm>
          <a:off x="6046050" y="2921975"/>
          <a:ext cx="2198928" cy="16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976">
                  <a:extLst>
                    <a:ext uri="{9D8B030D-6E8A-4147-A177-3AD203B41FA5}">
                      <a16:colId xmlns:a16="http://schemas.microsoft.com/office/drawing/2014/main" val="3411003950"/>
                    </a:ext>
                  </a:extLst>
                </a:gridCol>
                <a:gridCol w="732976">
                  <a:extLst>
                    <a:ext uri="{9D8B030D-6E8A-4147-A177-3AD203B41FA5}">
                      <a16:colId xmlns:a16="http://schemas.microsoft.com/office/drawing/2014/main" val="2545519087"/>
                    </a:ext>
                  </a:extLst>
                </a:gridCol>
                <a:gridCol w="732976">
                  <a:extLst>
                    <a:ext uri="{9D8B030D-6E8A-4147-A177-3AD203B41FA5}">
                      <a16:colId xmlns:a16="http://schemas.microsoft.com/office/drawing/2014/main" val="3592273763"/>
                    </a:ext>
                  </a:extLst>
                </a:gridCol>
              </a:tblGrid>
              <a:tr h="236467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050" b="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L</a:t>
                      </a:r>
                      <a:r>
                        <a:rPr lang="en-US" altLang="zh-CN" sz="1050" b="0" i="1" baseline="-250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μ</a:t>
                      </a:r>
                      <a:r>
                        <a:rPr lang="en-US" altLang="zh-CN" sz="1050" b="0" i="0" baseline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&gt;0.7</a:t>
                      </a:r>
                      <a:endParaRPr lang="zh-CN" altLang="en-US" sz="105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27459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\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True</a:t>
                      </a:r>
                    </a:p>
                    <a:p>
                      <a:pPr algn="ctr"/>
                      <a:r>
                        <a:rPr lang="en-US" altLang="zh-CN" sz="1050" b="0" dirty="0"/>
                        <a:t>Muon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True</a:t>
                      </a:r>
                    </a:p>
                    <a:p>
                      <a:pPr algn="ctr"/>
                      <a:r>
                        <a:rPr lang="en-US" altLang="zh-CN" sz="1050" b="0" dirty="0"/>
                        <a:t>Pion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328260"/>
                  </a:ext>
                </a:extLst>
              </a:tr>
              <a:tr h="4570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Identified</a:t>
                      </a:r>
                    </a:p>
                    <a:p>
                      <a:pPr algn="ctr"/>
                      <a:r>
                        <a:rPr lang="en-US" altLang="zh-CN" sz="1050" b="0" dirty="0"/>
                        <a:t>Muon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30756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4815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314685"/>
                  </a:ext>
                </a:extLst>
              </a:tr>
              <a:tr h="4585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Identified</a:t>
                      </a:r>
                    </a:p>
                    <a:p>
                      <a:pPr algn="ctr"/>
                      <a:r>
                        <a:rPr lang="en-US" altLang="zh-CN" sz="1050" b="0" dirty="0"/>
                        <a:t>Muon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12778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/>
                        <a:t>13321</a:t>
                      </a:r>
                      <a:endParaRPr lang="zh-CN" altLang="en-US" sz="10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04248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FF0556B3-32F9-4D91-BBA8-70D3E94DB1E6}"/>
              </a:ext>
            </a:extLst>
          </p:cNvPr>
          <p:cNvSpPr txBox="1"/>
          <p:nvPr/>
        </p:nvSpPr>
        <p:spPr>
          <a:xfrm>
            <a:off x="277725" y="2996858"/>
            <a:ext cx="5951029" cy="168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Likelihood analysis + Pb scatters and absorbs more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pions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Over 70% muon\pion efficiency at 3 GeV/c in this preliminary version. 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Upgrade: detailed simulation, delicate detectors (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ECal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/RICH…)</a:t>
            </a:r>
          </a:p>
          <a:p>
            <a:pPr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Study on secondary 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particle identification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 ongoing…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E94CBB-E50F-462C-B298-B4BDC3736278}"/>
              </a:ext>
            </a:extLst>
          </p:cNvPr>
          <p:cNvSpPr txBox="1"/>
          <p:nvPr/>
        </p:nvSpPr>
        <p:spPr>
          <a:xfrm>
            <a:off x="2050446" y="1436300"/>
            <a:ext cx="3662721" cy="141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Accumulate spectrums of measurable variable 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 </a:t>
            </a:r>
            <a:r>
              <a:rPr lang="en-US" altLang="zh-CN" sz="1100" i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by simulation as 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|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α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en-US" altLang="zh-CN" sz="1100" i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|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distributions; </a:t>
            </a:r>
          </a:p>
          <a:p>
            <a:pPr algn="just">
              <a:lnSpc>
                <a:spcPct val="500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For a certain event with measured value 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the likelihood values of different initial particles are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α|X</a:t>
            </a:r>
            <a:r>
              <a:rPr lang="en-US" altLang="zh-CN" sz="1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)=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|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α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β|X</a:t>
            </a:r>
            <a:r>
              <a:rPr lang="en-US" altLang="zh-CN" sz="1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)=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|</a:t>
            </a: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). 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C070D0B-C2CF-4E13-B260-A8D472EE171E}"/>
              </a:ext>
            </a:extLst>
          </p:cNvPr>
          <p:cNvSpPr txBox="1"/>
          <p:nvPr/>
        </p:nvSpPr>
        <p:spPr>
          <a:xfrm>
            <a:off x="1146388" y="1268666"/>
            <a:ext cx="281492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α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AE7540E-2091-477D-BF2A-4ED28E3A4A39}"/>
              </a:ext>
            </a:extLst>
          </p:cNvPr>
          <p:cNvSpPr txBox="1"/>
          <p:nvPr/>
        </p:nvSpPr>
        <p:spPr>
          <a:xfrm>
            <a:off x="1153170" y="2042467"/>
            <a:ext cx="281492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1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β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02B05E2-D09C-457F-A237-ED09B5C4CC9F}"/>
              </a:ext>
            </a:extLst>
          </p:cNvPr>
          <p:cNvCxnSpPr>
            <a:cxnSpLocks/>
          </p:cNvCxnSpPr>
          <p:nvPr/>
        </p:nvCxnSpPr>
        <p:spPr>
          <a:xfrm>
            <a:off x="1443937" y="1552581"/>
            <a:ext cx="0" cy="58825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2914116-B269-460D-9757-BDC2D78535D1}"/>
              </a:ext>
            </a:extLst>
          </p:cNvPr>
          <p:cNvCxnSpPr>
            <a:cxnSpLocks/>
          </p:cNvCxnSpPr>
          <p:nvPr/>
        </p:nvCxnSpPr>
        <p:spPr>
          <a:xfrm>
            <a:off x="1443937" y="2292929"/>
            <a:ext cx="0" cy="58825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34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5233649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PKMu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Experimental Progress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95B035-6480-4C27-9C79-F578B76FCB2F}"/>
              </a:ext>
            </a:extLst>
          </p:cNvPr>
          <p:cNvSpPr txBox="1"/>
          <p:nvPr/>
        </p:nvSpPr>
        <p:spPr>
          <a:xfrm>
            <a:off x="419552" y="2952204"/>
            <a:ext cx="8369577" cy="141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4-RPC detection system: 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Timing and X-Y position with delay-line readout method. </a:t>
            </a: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Accumulating cosmic-ray data for composition analysis and muon-DM scattering searching…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Tracker prototype for further experiments. </a:t>
            </a:r>
          </a:p>
        </p:txBody>
      </p:sp>
      <p:pic>
        <p:nvPicPr>
          <p:cNvPr id="11" name="图片 10" descr="IMG_256">
            <a:extLst>
              <a:ext uri="{FF2B5EF4-FFF2-40B4-BE49-F238E27FC236}">
                <a16:creationId xmlns:a16="http://schemas.microsoft.com/office/drawing/2014/main" id="{38630C64-F774-43B8-B541-44263A81934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00562" y="811580"/>
            <a:ext cx="3209686" cy="213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28896F1-ACC4-4979-964D-7ABBCE3DE7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138" y="1007989"/>
            <a:ext cx="3416039" cy="19426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939C30A-8610-4E2E-88A5-C38202513247}"/>
              </a:ext>
            </a:extLst>
          </p:cNvPr>
          <p:cNvSpPr txBox="1"/>
          <p:nvPr/>
        </p:nvSpPr>
        <p:spPr>
          <a:xfrm>
            <a:off x="1038156" y="4447116"/>
            <a:ext cx="1538531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Monday 19/05: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6A90F2-81D3-4FCA-BE6A-A445EBAAB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321" y="4335463"/>
            <a:ext cx="54768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Experimental Progress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37CD45-CBFE-4291-A830-248AE8FF8D33}"/>
              </a:ext>
            </a:extLst>
          </p:cNvPr>
          <p:cNvSpPr txBox="1"/>
          <p:nvPr/>
        </p:nvSpPr>
        <p:spPr>
          <a:xfrm>
            <a:off x="110473" y="3221866"/>
            <a:ext cx="3653504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New RPC: 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Less matter over sensitive area; </a:t>
            </a:r>
          </a:p>
          <a:p>
            <a:pPr marL="285750" indent="-285750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2-D strip read-out on a single PCB. </a:t>
            </a:r>
          </a:p>
        </p:txBody>
      </p:sp>
      <p:pic>
        <p:nvPicPr>
          <p:cNvPr id="11" name="image8.png">
            <a:extLst>
              <a:ext uri="{FF2B5EF4-FFF2-40B4-BE49-F238E27FC236}">
                <a16:creationId xmlns:a16="http://schemas.microsoft.com/office/drawing/2014/main" id="{23618667-8340-42FA-BFD0-737BE958C935}"/>
              </a:ext>
            </a:extLst>
          </p:cNvPr>
          <p:cNvPicPr/>
          <p:nvPr/>
        </p:nvPicPr>
        <p:blipFill>
          <a:blip r:embed="rId4" cstate="print"/>
          <a:srcRect r="10006"/>
          <a:stretch>
            <a:fillRect/>
          </a:stretch>
        </p:blipFill>
        <p:spPr>
          <a:xfrm>
            <a:off x="581064" y="1353724"/>
            <a:ext cx="2109429" cy="1751674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C5006D9-64E6-4AA7-9E66-28821BB23721}"/>
              </a:ext>
            </a:extLst>
          </p:cNvPr>
          <p:cNvSpPr/>
          <p:nvPr/>
        </p:nvSpPr>
        <p:spPr>
          <a:xfrm>
            <a:off x="9645132" y="132820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AE07FD8-CF87-4AA3-9726-AC86468703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757" y="961447"/>
            <a:ext cx="2597820" cy="18195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F29AB3-FD86-4C2E-8044-CA137C1CA6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8337" y="824881"/>
            <a:ext cx="2224673" cy="202847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2F795E1-21EA-4A49-B059-E0BDCF5BEA90}"/>
              </a:ext>
            </a:extLst>
          </p:cNvPr>
          <p:cNvSpPr txBox="1"/>
          <p:nvPr/>
        </p:nvSpPr>
        <p:spPr>
          <a:xfrm>
            <a:off x="102661" y="670973"/>
            <a:ext cx="8646373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Detector commission with Scintillators:  Cosmic-ray test of plastic scintillator bar based on new RPC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76600E-D737-474F-A7BE-D923DB4C2512}"/>
              </a:ext>
            </a:extLst>
          </p:cNvPr>
          <p:cNvSpPr txBox="1"/>
          <p:nvPr/>
        </p:nvSpPr>
        <p:spPr>
          <a:xfrm>
            <a:off x="3780482" y="4392364"/>
            <a:ext cx="4751141" cy="28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Correlation between hit positions measured by RPCs and scintillator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8338076-8796-4796-B554-14047A1A1F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90" y="2808188"/>
            <a:ext cx="2313318" cy="156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DB5B649-150C-4108-A4E8-BC94EF4BF85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08" y="2808188"/>
            <a:ext cx="2313318" cy="157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392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5233649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Summary &amp; Outlook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37CD45-CBFE-4291-A830-248AE8FF8D33}"/>
              </a:ext>
            </a:extLst>
          </p:cNvPr>
          <p:cNvSpPr txBox="1"/>
          <p:nvPr/>
        </p:nvSpPr>
        <p:spPr>
          <a:xfrm>
            <a:off x="140922" y="796403"/>
            <a:ext cx="9040159" cy="356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 scattering experiments on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HIAF-HIRIBL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beamline proposed by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PKMu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DM search, dark boson, quantum entanglement…</a:t>
            </a:r>
          </a:p>
          <a:p>
            <a:pPr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scintillator-RPC hybrid detector for first-stage experiments on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HIRIBL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1cm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plastic+10cm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CsI+30cm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CsI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ToF-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detection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Exclude p\e\pi and the tail of muon momentum in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reletively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low energy beam</a:t>
            </a:r>
          </a:p>
          <a:p>
            <a:pPr>
              <a:lnSpc>
                <a:spcPct val="125000"/>
              </a:lnSpc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Multilayer system for 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higher momentum beam\secondaries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identification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Multiple Pb-RPCs and the end scintillator layer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Identification based on likelihood (energy deposition, square residual, ToF…)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To be upgraded:  efficiency optimization and secondary particle identification</a:t>
            </a:r>
          </a:p>
          <a:p>
            <a:pPr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Development of the new RPC and detector commission with scintillators are ongoing…</a:t>
            </a:r>
          </a:p>
        </p:txBody>
      </p:sp>
    </p:spTree>
    <p:extLst>
      <p:ext uri="{BB962C8B-B14F-4D97-AF65-F5344CB8AC3E}">
        <p14:creationId xmlns:p14="http://schemas.microsoft.com/office/powerpoint/2010/main" val="76150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5233649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Outline</a:t>
            </a:r>
            <a:endParaRPr lang="zh-CN" altLang="en-US" sz="2400" b="1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37CD45-CBFE-4291-A830-248AE8FF8D33}"/>
              </a:ext>
            </a:extLst>
          </p:cNvPr>
          <p:cNvSpPr txBox="1"/>
          <p:nvPr/>
        </p:nvSpPr>
        <p:spPr>
          <a:xfrm>
            <a:off x="1116186" y="935106"/>
            <a:ext cx="7128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800" b="1" dirty="0">
              <a:solidFill>
                <a:srgbClr val="9D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9D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 Scattering Experiment on Beamline</a:t>
            </a:r>
          </a:p>
          <a:p>
            <a:endParaRPr lang="en-US" altLang="zh-CN" sz="1800" b="1" dirty="0">
              <a:solidFill>
                <a:srgbClr val="9D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9D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Detector Design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-First Stage: ToF-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of Beam Particles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-Multilayer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System in Higher-momentum Case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9D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Experimental Progress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9D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Summary &amp; Outlook</a:t>
            </a:r>
          </a:p>
        </p:txBody>
      </p:sp>
    </p:spTree>
    <p:extLst>
      <p:ext uri="{BB962C8B-B14F-4D97-AF65-F5344CB8AC3E}">
        <p14:creationId xmlns:p14="http://schemas.microsoft.com/office/powerpoint/2010/main" val="80750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576310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Muon Scattering Experiment on Beamline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0806" y="4671624"/>
            <a:ext cx="2100263" cy="26835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95B035-6480-4C27-9C79-F578B76FCB2F}"/>
              </a:ext>
            </a:extLst>
          </p:cNvPr>
          <p:cNvSpPr txBox="1"/>
          <p:nvPr/>
        </p:nvSpPr>
        <p:spPr>
          <a:xfrm>
            <a:off x="595662" y="971940"/>
            <a:ext cx="1478034" cy="9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 b="1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Muongraphy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-Archaeology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-Geology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-Nuclear safety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1251550-FEF8-4ABB-942B-BE558E7E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022" y="2307225"/>
            <a:ext cx="1478034" cy="1725099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DB28A5B-1955-4EB9-898D-312B5E6DA3C0}"/>
              </a:ext>
            </a:extLst>
          </p:cNvPr>
          <p:cNvGrpSpPr/>
          <p:nvPr/>
        </p:nvGrpSpPr>
        <p:grpSpPr>
          <a:xfrm>
            <a:off x="3891781" y="1451504"/>
            <a:ext cx="1411158" cy="1122685"/>
            <a:chOff x="2629319" y="1795497"/>
            <a:chExt cx="1411158" cy="112268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871043F-14D4-420D-8AA0-DBCF5F340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99FF66"/>
                </a:clrFrom>
                <a:clrTo>
                  <a:srgbClr val="99FF66">
                    <a:alpha val="0"/>
                  </a:srgbClr>
                </a:clrTo>
              </a:clrChange>
              <a:biLevel thresh="50000"/>
            </a:blip>
            <a:stretch>
              <a:fillRect/>
            </a:stretch>
          </p:blipFill>
          <p:spPr>
            <a:xfrm>
              <a:off x="3060402" y="2016100"/>
              <a:ext cx="562912" cy="6764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C2ED7AF0-3FAA-4EEC-AC4B-EB10C247B60D}"/>
                </a:ext>
              </a:extLst>
            </p:cNvPr>
            <p:cNvSpPr/>
            <p:nvPr/>
          </p:nvSpPr>
          <p:spPr>
            <a:xfrm rot="12682297">
              <a:off x="2630223" y="1795498"/>
              <a:ext cx="360040" cy="13944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7698349D-AF13-41AD-B31E-00B07B7490EC}"/>
                </a:ext>
              </a:extLst>
            </p:cNvPr>
            <p:cNvSpPr/>
            <p:nvPr/>
          </p:nvSpPr>
          <p:spPr>
            <a:xfrm rot="8701038">
              <a:off x="2629319" y="2778737"/>
              <a:ext cx="360040" cy="13944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箭头: 右 17">
              <a:extLst>
                <a:ext uri="{FF2B5EF4-FFF2-40B4-BE49-F238E27FC236}">
                  <a16:creationId xmlns:a16="http://schemas.microsoft.com/office/drawing/2014/main" id="{DD1BEF7B-090B-4876-852B-69B71CED110E}"/>
                </a:ext>
              </a:extLst>
            </p:cNvPr>
            <p:cNvSpPr/>
            <p:nvPr/>
          </p:nvSpPr>
          <p:spPr>
            <a:xfrm rot="1964812">
              <a:off x="3680437" y="2776856"/>
              <a:ext cx="360040" cy="13944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箭头: 右 18">
              <a:extLst>
                <a:ext uri="{FF2B5EF4-FFF2-40B4-BE49-F238E27FC236}">
                  <a16:creationId xmlns:a16="http://schemas.microsoft.com/office/drawing/2014/main" id="{A6FA5920-6389-4C93-8A76-D076C4DB5628}"/>
                </a:ext>
              </a:extLst>
            </p:cNvPr>
            <p:cNvSpPr/>
            <p:nvPr/>
          </p:nvSpPr>
          <p:spPr>
            <a:xfrm rot="19921666">
              <a:off x="3675050" y="1795497"/>
              <a:ext cx="360040" cy="13944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E7DD1AA-F8D8-44A3-8D7E-037014E119EB}"/>
              </a:ext>
            </a:extLst>
          </p:cNvPr>
          <p:cNvSpPr txBox="1"/>
          <p:nvPr/>
        </p:nvSpPr>
        <p:spPr>
          <a:xfrm>
            <a:off x="614454" y="2558901"/>
            <a:ext cx="1796836" cy="9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 b="1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muSR</a:t>
            </a: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-Heavy fermion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-Superconductivity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-Quantum spin liquid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CB466A-E13E-4581-8130-72BE016BC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608" y="951266"/>
            <a:ext cx="1453702" cy="108638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B5834C-8A97-48DA-8B6A-BDC3D05D27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202" y="863599"/>
            <a:ext cx="1760943" cy="128892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1598022-E924-494D-9AF2-3C82B0C07273}"/>
              </a:ext>
            </a:extLst>
          </p:cNvPr>
          <p:cNvSpPr txBox="1"/>
          <p:nvPr/>
        </p:nvSpPr>
        <p:spPr>
          <a:xfrm>
            <a:off x="7096214" y="971940"/>
            <a:ext cx="1796836" cy="76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Muonic X-ray: 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-Elemental analysis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-Tomography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D2B73A3-8B32-453D-B849-1DF4A42E2884}"/>
              </a:ext>
            </a:extLst>
          </p:cNvPr>
          <p:cNvSpPr txBox="1"/>
          <p:nvPr/>
        </p:nvSpPr>
        <p:spPr>
          <a:xfrm>
            <a:off x="7092850" y="2402479"/>
            <a:ext cx="1796836" cy="145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Fundamental particle physics: 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-Muon g-2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-Muon EDM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-Muon CLFV</a:t>
            </a:r>
          </a:p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-…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5C0AF01-0555-4CA7-ACA7-ABA7B57C8708}"/>
              </a:ext>
            </a:extLst>
          </p:cNvPr>
          <p:cNvGrpSpPr/>
          <p:nvPr/>
        </p:nvGrpSpPr>
        <p:grpSpPr>
          <a:xfrm>
            <a:off x="5353487" y="2399763"/>
            <a:ext cx="1815750" cy="1487795"/>
            <a:chOff x="4645517" y="2995327"/>
            <a:chExt cx="2012963" cy="16493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EEB8D2C-DE5D-4DDA-9178-2EC91042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5517" y="2995327"/>
              <a:ext cx="1169196" cy="847487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3BFA922-40AA-4AA8-BA12-E69B70521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6224" y="3864602"/>
              <a:ext cx="1606800" cy="78011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BEEAE93-73FB-4BD7-A3FA-112DFE16B775}"/>
                </a:ext>
              </a:extLst>
            </p:cNvPr>
            <p:cNvSpPr txBox="1"/>
            <p:nvPr/>
          </p:nvSpPr>
          <p:spPr>
            <a:xfrm>
              <a:off x="5743799" y="3233495"/>
              <a:ext cx="914681" cy="23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altLang="zh-CN" sz="7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Muon g-2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79014DC6-4D10-4385-8F47-BB171A2174B7}"/>
              </a:ext>
            </a:extLst>
          </p:cNvPr>
          <p:cNvSpPr txBox="1"/>
          <p:nvPr/>
        </p:nvSpPr>
        <p:spPr>
          <a:xfrm>
            <a:off x="75534" y="561902"/>
            <a:ext cx="7722914" cy="30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Muons play a vital role in both fundamental physics and applied research: 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D33D023-7A17-4EEC-BD3E-60518550EC2D}"/>
              </a:ext>
            </a:extLst>
          </p:cNvPr>
          <p:cNvSpPr txBox="1"/>
          <p:nvPr/>
        </p:nvSpPr>
        <p:spPr>
          <a:xfrm>
            <a:off x="140951" y="4134774"/>
            <a:ext cx="8779412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b="1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Experiments on muon scattering for new physics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are relatively rare internationally. </a:t>
            </a:r>
          </a:p>
          <a:p>
            <a:pPr algn="just">
              <a:lnSpc>
                <a:spcPct val="125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(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NA64mu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PKMu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…)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56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80516" y="3732745"/>
            <a:ext cx="2100263" cy="26835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4C594E-90BA-4B89-936B-467509B00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59"/>
          <a:stretch/>
        </p:blipFill>
        <p:spPr>
          <a:xfrm>
            <a:off x="1557367" y="639779"/>
            <a:ext cx="4698579" cy="21246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C95B035-6480-4C27-9C79-F578B76FCB2F}"/>
              </a:ext>
            </a:extLst>
          </p:cNvPr>
          <p:cNvSpPr txBox="1"/>
          <p:nvPr/>
        </p:nvSpPr>
        <p:spPr>
          <a:xfrm>
            <a:off x="6252968" y="609561"/>
            <a:ext cx="2707316" cy="214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Multi-purpose platform detecting muon scattering on target for </a:t>
            </a:r>
            <a:r>
              <a:rPr lang="en-US" altLang="zh-CN" sz="12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cosmic muon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or </a:t>
            </a:r>
            <a:r>
              <a:rPr lang="en-US" altLang="zh-CN" sz="12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 beam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12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Dark matter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Dark boson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CLFV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Quantum entanglement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Muon-nuclear interaction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Muongraphy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657C0839-6D7E-4BE4-9F26-54805E07AB2F}"/>
              </a:ext>
            </a:extLst>
          </p:cNvPr>
          <p:cNvSpPr txBox="1"/>
          <p:nvPr/>
        </p:nvSpPr>
        <p:spPr>
          <a:xfrm>
            <a:off x="581064" y="145287"/>
            <a:ext cx="576310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Muon Scattering Experiment on Beamline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DCDA09-D3F2-4007-9757-2BF09905F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192"/>
            <a:ext cx="1913425" cy="14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79420C-92BB-41D1-B1D9-1915ADB3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418" y="3229844"/>
            <a:ext cx="1603146" cy="144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EC66E69-4CF7-440E-A3C0-C84E399514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682" y="3171187"/>
            <a:ext cx="2143255" cy="144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CD1D1AD-1B28-40A2-A8EB-D3E056BAFD3D}"/>
              </a:ext>
            </a:extLst>
          </p:cNvPr>
          <p:cNvSpPr/>
          <p:nvPr/>
        </p:nvSpPr>
        <p:spPr>
          <a:xfrm>
            <a:off x="183918" y="2808188"/>
            <a:ext cx="6371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Preliminary simulation researches for muon beam experiments: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6E77E0B-0437-4A26-84B1-DB942F723B29}"/>
              </a:ext>
            </a:extLst>
          </p:cNvPr>
          <p:cNvSpPr/>
          <p:nvPr/>
        </p:nvSpPr>
        <p:spPr>
          <a:xfrm>
            <a:off x="1838214" y="3528268"/>
            <a:ext cx="15102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i="1"/>
              <a:t>μ dark matter: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i="1"/>
              <a:t>μ </a:t>
            </a:r>
            <a:r>
              <a:rPr lang="en-US" altLang="zh-CN" sz="1100">
                <a:solidFill>
                  <a:schemeClr val="bg1">
                    <a:lumMod val="65000"/>
                  </a:schemeClr>
                </a:solidFill>
              </a:rPr>
              <a:t>DM </a:t>
            </a:r>
            <a:r>
              <a:rPr lang="en-US" altLang="zh-CN" sz="1100"/>
              <a:t>-&gt;</a:t>
            </a:r>
            <a:r>
              <a:rPr lang="en-US" altLang="zh-CN" sz="11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100" i="1"/>
              <a:t>μ </a:t>
            </a:r>
            <a:r>
              <a:rPr lang="en-US" altLang="zh-CN" sz="1100">
                <a:solidFill>
                  <a:schemeClr val="bg1">
                    <a:lumMod val="65000"/>
                  </a:schemeClr>
                </a:solidFill>
              </a:rPr>
              <a:t>DM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/>
              <a:t>Angle distribution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8558CF3-5367-4A0B-A85C-B0AE66E19AF9}"/>
              </a:ext>
            </a:extLst>
          </p:cNvPr>
          <p:cNvSpPr/>
          <p:nvPr/>
        </p:nvSpPr>
        <p:spPr>
          <a:xfrm>
            <a:off x="4716586" y="3528267"/>
            <a:ext cx="15102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i="1"/>
              <a:t>Dark boson</a:t>
            </a:r>
            <a:r>
              <a:rPr lang="en-US" altLang="zh-CN" sz="1100"/>
              <a:t>:</a:t>
            </a:r>
            <a:endParaRPr lang="en-US" altLang="zh-CN" sz="1100" i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i="1"/>
              <a:t>μ</a:t>
            </a:r>
            <a:r>
              <a:rPr lang="en-US" altLang="zh-CN" sz="1100"/>
              <a:t> </a:t>
            </a:r>
            <a:r>
              <a:rPr lang="en-US" altLang="zh-CN" sz="1100" i="1"/>
              <a:t>e </a:t>
            </a:r>
            <a:r>
              <a:rPr lang="en-US" altLang="zh-CN" sz="1100"/>
              <a:t>-&gt; </a:t>
            </a:r>
            <a:r>
              <a:rPr lang="en-US" altLang="zh-CN" sz="1100" i="1"/>
              <a:t>μ e </a:t>
            </a:r>
            <a:r>
              <a:rPr lang="en-US" altLang="zh-CN" sz="1100" i="1">
                <a:solidFill>
                  <a:schemeClr val="bg1">
                    <a:lumMod val="65000"/>
                  </a:schemeClr>
                </a:solidFill>
              </a:rPr>
              <a:t>Z’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/>
              <a:t>E loss caused by </a:t>
            </a:r>
            <a:r>
              <a:rPr lang="en-US" altLang="zh-CN" sz="1100" i="1"/>
              <a:t>Z’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FF95EF0-9605-48DB-84DC-F7CEFEDD5E07}"/>
              </a:ext>
            </a:extLst>
          </p:cNvPr>
          <p:cNvSpPr/>
          <p:nvPr/>
        </p:nvSpPr>
        <p:spPr>
          <a:xfrm>
            <a:off x="7452890" y="3406899"/>
            <a:ext cx="18171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i="1"/>
              <a:t>Free lepton quantum</a:t>
            </a:r>
          </a:p>
          <a:p>
            <a:r>
              <a:rPr lang="en-US" altLang="zh-CN" sz="1100" i="1"/>
              <a:t>entanglement</a:t>
            </a:r>
            <a:r>
              <a:rPr lang="en-US" altLang="zh-CN" sz="1100"/>
              <a:t>:</a:t>
            </a:r>
            <a:endParaRPr lang="en-US" altLang="zh-CN" sz="1100" i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i="1"/>
              <a:t>μ e </a:t>
            </a:r>
            <a:r>
              <a:rPr lang="en-US" altLang="zh-CN" sz="1100"/>
              <a:t>-&gt; </a:t>
            </a:r>
            <a:r>
              <a:rPr lang="en-US" altLang="zh-CN" sz="1100" i="1"/>
              <a:t>μ 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/>
              <a:t>Angle and momentum</a:t>
            </a:r>
            <a:endParaRPr lang="en-US" altLang="zh-CN" sz="1100" i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2986D98-F612-422E-B49E-3657D514D814}"/>
              </a:ext>
            </a:extLst>
          </p:cNvPr>
          <p:cNvSpPr/>
          <p:nvPr/>
        </p:nvSpPr>
        <p:spPr>
          <a:xfrm>
            <a:off x="5712341" y="2697588"/>
            <a:ext cx="17079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[1] Phys. Rev. D 110, 016017 </a:t>
            </a:r>
          </a:p>
          <a:p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[2] </a:t>
            </a:r>
            <a:r>
              <a:rPr lang="en-US" altLang="zh-CN" sz="900" dirty="0" err="1">
                <a:solidFill>
                  <a:srgbClr val="333333"/>
                </a:solidFill>
                <a:latin typeface="TimesNewRomanPSMT"/>
              </a:rPr>
              <a:t>arXiv</a:t>
            </a:r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: 2410.20323 </a:t>
            </a:r>
          </a:p>
          <a:p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[3] </a:t>
            </a:r>
            <a:r>
              <a:rPr lang="en-US" altLang="zh-CN" sz="900" dirty="0" err="1">
                <a:solidFill>
                  <a:srgbClr val="333333"/>
                </a:solidFill>
                <a:latin typeface="TimesNewRomanPSMT"/>
              </a:rPr>
              <a:t>arXiv</a:t>
            </a:r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: 2411.12518 </a:t>
            </a:r>
          </a:p>
          <a:p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[4] </a:t>
            </a:r>
            <a:r>
              <a:rPr lang="en-US" altLang="zh-CN" sz="900" dirty="0" err="1">
                <a:solidFill>
                  <a:srgbClr val="333333"/>
                </a:solidFill>
                <a:latin typeface="TimesNewRomanPSMT"/>
              </a:rPr>
              <a:t>arXiv</a:t>
            </a:r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: 2502.20915 </a:t>
            </a:r>
          </a:p>
          <a:p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[5] </a:t>
            </a:r>
            <a:r>
              <a:rPr lang="en-US" altLang="zh-CN" sz="900" dirty="0" err="1">
                <a:solidFill>
                  <a:srgbClr val="333333"/>
                </a:solidFill>
                <a:latin typeface="TimesNewRomanPSMT"/>
              </a:rPr>
              <a:t>arXiv</a:t>
            </a:r>
            <a:r>
              <a:rPr lang="en-US" altLang="zh-CN" sz="900" dirty="0">
                <a:solidFill>
                  <a:srgbClr val="333333"/>
                </a:solidFill>
                <a:latin typeface="TimesNewRomanPSMT"/>
              </a:rPr>
              <a:t>: 2503.22956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32AF015-0F0E-4C60-A2D4-60D990B9E3E7}"/>
              </a:ext>
            </a:extLst>
          </p:cNvPr>
          <p:cNvSpPr/>
          <p:nvPr/>
        </p:nvSpPr>
        <p:spPr>
          <a:xfrm>
            <a:off x="171840" y="4611187"/>
            <a:ext cx="1802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>
                <a:solidFill>
                  <a:srgbClr val="333333"/>
                </a:solidFill>
                <a:latin typeface="TimesNewRomanPSMT"/>
              </a:rPr>
              <a:t>Scattering angle distribution of 1GeV muons on dark matter</a:t>
            </a:r>
            <a:endParaRPr lang="zh-CN" altLang="en-US" sz="9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2442A84-B895-47A5-AFDF-31CD10265510}"/>
              </a:ext>
            </a:extLst>
          </p:cNvPr>
          <p:cNvSpPr/>
          <p:nvPr/>
        </p:nvSpPr>
        <p:spPr>
          <a:xfrm>
            <a:off x="3174508" y="4680389"/>
            <a:ext cx="18025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>
                <a:solidFill>
                  <a:srgbClr val="333333"/>
                </a:solidFill>
                <a:latin typeface="TimesNewRomanPSMT"/>
              </a:rPr>
              <a:t>Sensitivity to dark bosons</a:t>
            </a:r>
            <a:endParaRPr lang="zh-CN" altLang="en-US" sz="90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B87046D-20AC-42F9-A7C3-439E561AF0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EEBF7"/>
              </a:clrFrom>
              <a:clrTo>
                <a:srgbClr val="DEE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" y="1474298"/>
            <a:ext cx="1652193" cy="70906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3CDD637-1289-4382-BF2E-563B5C9260BF}"/>
              </a:ext>
            </a:extLst>
          </p:cNvPr>
          <p:cNvSpPr txBox="1"/>
          <p:nvPr/>
        </p:nvSpPr>
        <p:spPr>
          <a:xfrm>
            <a:off x="2270203" y="458526"/>
            <a:ext cx="3982765" cy="30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2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PKMu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--Probing and Knocking with Muons</a:t>
            </a:r>
          </a:p>
        </p:txBody>
      </p:sp>
    </p:spTree>
    <p:extLst>
      <p:ext uri="{BB962C8B-B14F-4D97-AF65-F5344CB8AC3E}">
        <p14:creationId xmlns:p14="http://schemas.microsoft.com/office/powerpoint/2010/main" val="344179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95B035-6480-4C27-9C79-F578B76FCB2F}"/>
              </a:ext>
            </a:extLst>
          </p:cNvPr>
          <p:cNvSpPr txBox="1"/>
          <p:nvPr/>
        </p:nvSpPr>
        <p:spPr>
          <a:xfrm>
            <a:off x="502333" y="2664172"/>
            <a:ext cx="4578695" cy="195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HIAF-HIRIBL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is one of the world's earliest high-energy muon beams. 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It separates muon\pion generated by projectile-nucleus reaction via magnetic rigidity: 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Momentum: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500MeV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c~7.5GeV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/c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Flux: 10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~10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mu/s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Beam spot size: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10cm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10cm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65419DA-3252-4383-A37D-B648CC425474}"/>
              </a:ext>
            </a:extLst>
          </p:cNvPr>
          <p:cNvGrpSpPr/>
          <p:nvPr/>
        </p:nvGrpSpPr>
        <p:grpSpPr>
          <a:xfrm>
            <a:off x="5423435" y="2316476"/>
            <a:ext cx="3045461" cy="2192846"/>
            <a:chOff x="2412330" y="787079"/>
            <a:chExt cx="4849074" cy="2707685"/>
          </a:xfrm>
        </p:grpSpPr>
        <p:pic>
          <p:nvPicPr>
            <p:cNvPr id="15" name="Picture 4" descr="C:\Users\zhengyj\Desktop\2021-02-07_150731.jpg">
              <a:extLst>
                <a:ext uri="{FF2B5EF4-FFF2-40B4-BE49-F238E27FC236}">
                  <a16:creationId xmlns:a16="http://schemas.microsoft.com/office/drawing/2014/main" id="{7BFBA1E9-BA5E-4027-9568-B207EC031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330" y="787079"/>
              <a:ext cx="4849074" cy="2707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3CB0CCFD-67BB-4E0D-8859-08459D749FDC}"/>
                </a:ext>
              </a:extLst>
            </p:cNvPr>
            <p:cNvSpPr/>
            <p:nvPr/>
          </p:nvSpPr>
          <p:spPr>
            <a:xfrm>
              <a:off x="3197888" y="1313707"/>
              <a:ext cx="1800200" cy="513348"/>
            </a:xfrm>
            <a:prstGeom prst="ellipse">
              <a:avLst/>
            </a:prstGeom>
            <a:noFill/>
            <a:ln>
              <a:solidFill>
                <a:srgbClr val="FF0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74EC8E3-A49D-4461-BB7C-5FD69C3056A1}"/>
              </a:ext>
            </a:extLst>
          </p:cNvPr>
          <p:cNvCxnSpPr>
            <a:cxnSpLocks/>
          </p:cNvCxnSpPr>
          <p:nvPr/>
        </p:nvCxnSpPr>
        <p:spPr>
          <a:xfrm flipH="1" flipV="1">
            <a:off x="5575504" y="2341244"/>
            <a:ext cx="682602" cy="43265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84BBE02-1607-4D66-B7A8-23BB8A25D0F0}"/>
              </a:ext>
            </a:extLst>
          </p:cNvPr>
          <p:cNvGrpSpPr/>
          <p:nvPr/>
        </p:nvGrpSpPr>
        <p:grpSpPr>
          <a:xfrm>
            <a:off x="972170" y="899499"/>
            <a:ext cx="6901617" cy="1631878"/>
            <a:chOff x="268566" y="2950217"/>
            <a:chExt cx="7575917" cy="179131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130B526-970E-4926-9CCA-665C2292E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66" y="2950217"/>
              <a:ext cx="7575917" cy="179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7093317-9954-4389-810F-645F4A39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40" y="2961117"/>
              <a:ext cx="479448" cy="43526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FD7C212-1C37-4876-8A4F-A1D106DE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854" y="2961117"/>
              <a:ext cx="479448" cy="435262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D9C06496-7399-4848-A77B-5E6B1EC65472}"/>
              </a:ext>
            </a:extLst>
          </p:cNvPr>
          <p:cNvSpPr/>
          <p:nvPr/>
        </p:nvSpPr>
        <p:spPr>
          <a:xfrm>
            <a:off x="502333" y="4596403"/>
            <a:ext cx="7614143" cy="37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High-energy muon source with higher momentum purity and brightness. 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450573F-134C-4368-BDAD-05BDBA387262}"/>
              </a:ext>
            </a:extLst>
          </p:cNvPr>
          <p:cNvSpPr txBox="1"/>
          <p:nvPr/>
        </p:nvSpPr>
        <p:spPr>
          <a:xfrm>
            <a:off x="581064" y="145287"/>
            <a:ext cx="576310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Muon Scattering Experiment on Beamline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152C82B-ADD1-4BA2-8FB2-78D9882474D8}"/>
              </a:ext>
            </a:extLst>
          </p:cNvPr>
          <p:cNvSpPr/>
          <p:nvPr/>
        </p:nvSpPr>
        <p:spPr>
          <a:xfrm>
            <a:off x="36066" y="455941"/>
            <a:ext cx="6705425" cy="42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1400" dirty="0"/>
              <a:t>Refers to </a:t>
            </a:r>
            <a:r>
              <a:rPr lang="en-US" altLang="zh-CN" sz="1400" i="1" dirty="0"/>
              <a:t>The Feasibility Study of the GeV-Energy Muon Source Based on </a:t>
            </a:r>
            <a:r>
              <a:rPr lang="en-US" altLang="zh-CN" sz="1400" i="1" dirty="0" err="1"/>
              <a:t>HIAF</a:t>
            </a:r>
            <a:r>
              <a:rPr lang="en-US" altLang="zh-CN" sz="1400" i="1" dirty="0"/>
              <a:t>, </a:t>
            </a:r>
            <a:r>
              <a:rPr lang="en-US" altLang="zh-CN" sz="1400" dirty="0"/>
              <a:t>Yu Xu (IMP)</a:t>
            </a:r>
          </a:p>
        </p:txBody>
      </p:sp>
    </p:spTree>
    <p:extLst>
      <p:ext uri="{BB962C8B-B14F-4D97-AF65-F5344CB8AC3E}">
        <p14:creationId xmlns:p14="http://schemas.microsoft.com/office/powerpoint/2010/main" val="3855749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0E8CEE5-96AA-4657-BC79-94EE0E45F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" y="656855"/>
            <a:ext cx="4022762" cy="2007317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First Stage: ToF-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PID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of Beam Particles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37CD45-CBFE-4291-A830-248AE8FF8D33}"/>
              </a:ext>
            </a:extLst>
          </p:cNvPr>
          <p:cNvSpPr txBox="1"/>
          <p:nvPr/>
        </p:nvSpPr>
        <p:spPr>
          <a:xfrm>
            <a:off x="17162" y="791964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By the end of 2025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31E30E-4181-4049-8B1B-A96F2C980667}"/>
              </a:ext>
            </a:extLst>
          </p:cNvPr>
          <p:cNvSpPr txBox="1"/>
          <p:nvPr/>
        </p:nvSpPr>
        <p:spPr>
          <a:xfrm>
            <a:off x="4212051" y="828179"/>
            <a:ext cx="4506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 prototype detection system will be implemented on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HIRIBL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for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 beam condition monitoring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detector testing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and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preliminary experiments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(scattering on samples, tomography)</a:t>
            </a:r>
          </a:p>
          <a:p>
            <a:pPr algn="just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Measurement objective</a:t>
            </a: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- Beam profile and divergence</a:t>
            </a: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	-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Beam particle identification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728F173-1913-46BF-BFB3-294B5235E512}"/>
              </a:ext>
            </a:extLst>
          </p:cNvPr>
          <p:cNvSpPr txBox="1"/>
          <p:nvPr/>
        </p:nvSpPr>
        <p:spPr>
          <a:xfrm>
            <a:off x="541630" y="2736180"/>
            <a:ext cx="3670900" cy="195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Decay; magnetic rigidity selection: 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Muon\pion\electron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\proton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at the same momentum (GeV/c)…</a:t>
            </a: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basis: </a:t>
            </a: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Mass difference: ToF,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Different physical processes: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CCC90D-2D0C-4F9A-930B-268904758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578" y="2702456"/>
            <a:ext cx="3172723" cy="230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First Stage: ToF-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PID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of Beam Particles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BBAC4E-62E4-401D-970E-E3CEA39D7334}"/>
              </a:ext>
            </a:extLst>
          </p:cNvPr>
          <p:cNvSpPr txBox="1"/>
          <p:nvPr/>
        </p:nvSpPr>
        <p:spPr>
          <a:xfrm>
            <a:off x="180082" y="2536941"/>
            <a:ext cx="4935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For </a:t>
            </a:r>
            <a:r>
              <a:rPr lang="en-US" altLang="zh-CN" sz="11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1.2GeV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/c μ</a:t>
            </a:r>
            <a:r>
              <a:rPr lang="en-US" altLang="zh-CN" sz="11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beam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0.2ns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time resolution, 2%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100" baseline="-250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dep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resolution: 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0A3478C-CAC4-49E4-B3C3-E101CC7F0DC6}"/>
              </a:ext>
            </a:extLst>
          </p:cNvPr>
          <p:cNvSpPr txBox="1"/>
          <p:nvPr/>
        </p:nvSpPr>
        <p:spPr>
          <a:xfrm>
            <a:off x="373239" y="2981888"/>
            <a:ext cx="3171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Electron(positron)--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</a:t>
            </a:r>
          </a:p>
          <a:p>
            <a:pPr algn="just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Proton—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47895A8-BD83-483E-B8EF-32E00D15B9D1}"/>
              </a:ext>
            </a:extLst>
          </p:cNvPr>
          <p:cNvSpPr/>
          <p:nvPr/>
        </p:nvSpPr>
        <p:spPr>
          <a:xfrm>
            <a:off x="365869" y="3788927"/>
            <a:ext cx="42772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Muons and pions have similar masses;  </a:t>
            </a:r>
          </a:p>
          <a:p>
            <a:pPr lvl="0"/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Muons decay from pions. </a:t>
            </a:r>
          </a:p>
          <a:p>
            <a:pPr lvl="0"/>
            <a:endParaRPr lang="en-US" altLang="zh-CN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Muons and a major part of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pions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distribute closely on the spectrum. </a:t>
            </a:r>
          </a:p>
        </p:txBody>
      </p:sp>
      <p:sp>
        <p:nvSpPr>
          <p:cNvPr id="60" name="箭头: 下 59">
            <a:extLst>
              <a:ext uri="{FF2B5EF4-FFF2-40B4-BE49-F238E27FC236}">
                <a16:creationId xmlns:a16="http://schemas.microsoft.com/office/drawing/2014/main" id="{49524AAD-DBE9-492B-8C86-CC36F714CFBB}"/>
              </a:ext>
            </a:extLst>
          </p:cNvPr>
          <p:cNvSpPr/>
          <p:nvPr/>
        </p:nvSpPr>
        <p:spPr>
          <a:xfrm>
            <a:off x="2124298" y="4320356"/>
            <a:ext cx="242100" cy="1082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213B92-68C1-4809-A61A-9ECD03471E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408" y="1950342"/>
            <a:ext cx="4077618" cy="3090094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0D669FB-143F-4018-A922-48C1C4DC3AA7}"/>
              </a:ext>
            </a:extLst>
          </p:cNvPr>
          <p:cNvGrpSpPr/>
          <p:nvPr/>
        </p:nvGrpSpPr>
        <p:grpSpPr>
          <a:xfrm>
            <a:off x="31154" y="647948"/>
            <a:ext cx="8751401" cy="1453072"/>
            <a:chOff x="-61287" y="2875224"/>
            <a:chExt cx="8751401" cy="1453072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A1762A0-6BDD-4BF9-962D-6AD75E8E4263}"/>
                </a:ext>
              </a:extLst>
            </p:cNvPr>
            <p:cNvSpPr txBox="1"/>
            <p:nvPr/>
          </p:nvSpPr>
          <p:spPr>
            <a:xfrm>
              <a:off x="-61287" y="3001817"/>
              <a:ext cx="25202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1cm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Plastic Scintillator</a:t>
              </a:r>
            </a:p>
            <a:p>
              <a:pPr algn="ctr"/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</a:p>
            <a:p>
              <a:pPr algn="ctr"/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10cm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CsI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Scintillator</a:t>
              </a:r>
            </a:p>
            <a:p>
              <a:pPr algn="ctr"/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</a:p>
            <a:p>
              <a:pPr algn="ctr"/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30cm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CsI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Scintillator</a:t>
              </a: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95E1941F-FCFF-453C-9C2E-27FCF33E4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8134" y="2875224"/>
              <a:ext cx="2376264" cy="1453072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A11D8907-7C15-4BE0-A841-7375BB257BB8}"/>
                </a:ext>
              </a:extLst>
            </p:cNvPr>
            <p:cNvSpPr txBox="1"/>
            <p:nvPr/>
          </p:nvSpPr>
          <p:spPr>
            <a:xfrm>
              <a:off x="4805274" y="2875224"/>
              <a:ext cx="38848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Simulation: </a:t>
              </a:r>
            </a:p>
            <a:p>
              <a:pPr marL="285750" indent="-285750" algn="just">
                <a:buFontTx/>
                <a:buChar char="-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ToF start detector is a thin plastic scintillator in 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G4BL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beamline simulator. </a:t>
              </a:r>
            </a:p>
            <a:p>
              <a:pPr marL="285750" indent="-285750" algn="just">
                <a:buFontTx/>
                <a:buChar char="-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ToF stop detector (~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155m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to the start counter) and two 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400" baseline="-250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dep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detectors are simulated in 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Geant4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3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First Stage: ToF-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dE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PID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of Beam Particles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47C1329-3749-3CE1-A476-F071E531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8961688-9D53-4AEE-B564-D1710653D6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974" y="767981"/>
            <a:ext cx="4033864" cy="22449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41C665-7B5E-4A2D-B453-727AC12685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6908" y="877761"/>
            <a:ext cx="3121576" cy="204777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E56E6E1-6584-48B8-B9ED-06FAEE052A0B}"/>
              </a:ext>
            </a:extLst>
          </p:cNvPr>
          <p:cNvSpPr txBox="1"/>
          <p:nvPr/>
        </p:nvSpPr>
        <p:spPr>
          <a:xfrm>
            <a:off x="1396331" y="1154099"/>
            <a:ext cx="984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Positron</a:t>
            </a:r>
            <a:endParaRPr lang="en-US" altLang="zh-CN" sz="1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02B8C7B-607D-466C-AAE3-9879CD4EC6B7}"/>
              </a:ext>
            </a:extLst>
          </p:cNvPr>
          <p:cNvSpPr txBox="1"/>
          <p:nvPr/>
        </p:nvSpPr>
        <p:spPr>
          <a:xfrm>
            <a:off x="2369880" y="2330031"/>
            <a:ext cx="984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Muon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33253B6-29D3-4009-B5E0-7A4B4CEF69C2}"/>
              </a:ext>
            </a:extLst>
          </p:cNvPr>
          <p:cNvSpPr txBox="1"/>
          <p:nvPr/>
        </p:nvSpPr>
        <p:spPr>
          <a:xfrm>
            <a:off x="3113235" y="754305"/>
            <a:ext cx="624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Pion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11DE0D1-E4E0-4036-96FD-61A740F50659}"/>
              </a:ext>
            </a:extLst>
          </p:cNvPr>
          <p:cNvSpPr txBox="1"/>
          <p:nvPr/>
        </p:nvSpPr>
        <p:spPr>
          <a:xfrm rot="16200000">
            <a:off x="4154464" y="1714111"/>
            <a:ext cx="9845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70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700" baseline="-2500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700" baseline="-25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(MeV/c)</a:t>
            </a:r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61C921-0334-4F69-B8EF-62E0749ACFDE}"/>
              </a:ext>
            </a:extLst>
          </p:cNvPr>
          <p:cNvSpPr txBox="1"/>
          <p:nvPr/>
        </p:nvSpPr>
        <p:spPr>
          <a:xfrm>
            <a:off x="5971044" y="2887452"/>
            <a:ext cx="9845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7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 / ns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527EED6-9EBA-4D45-8619-2A0605825B04}"/>
              </a:ext>
            </a:extLst>
          </p:cNvPr>
          <p:cNvCxnSpPr/>
          <p:nvPr/>
        </p:nvCxnSpPr>
        <p:spPr>
          <a:xfrm>
            <a:off x="6547108" y="877761"/>
            <a:ext cx="0" cy="2119242"/>
          </a:xfrm>
          <a:prstGeom prst="line">
            <a:avLst/>
          </a:prstGeom>
          <a:ln w="12700">
            <a:solidFill>
              <a:srgbClr val="FF030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D2842EC9-A9C1-48E3-80E7-5DA931F55677}"/>
              </a:ext>
            </a:extLst>
          </p:cNvPr>
          <p:cNvSpPr txBox="1"/>
          <p:nvPr/>
        </p:nvSpPr>
        <p:spPr>
          <a:xfrm>
            <a:off x="176710" y="3096220"/>
            <a:ext cx="8534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ToF-dE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Muons' tail of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mixes with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pions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Detailed identification of L-shaped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400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-ToF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spectrum of muons: </a:t>
            </a: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Muons decay from pions midway, which might causes ToF of muons distributes in a wide range.  </a:t>
            </a: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 The momentum tail of muons generated late can be excluded together with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pions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via ToF cut. </a:t>
            </a:r>
          </a:p>
          <a:p>
            <a:pPr marL="285750" indent="-285750" algn="just">
              <a:buFontTx/>
              <a:buChar char="-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Effective exclusion of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pi, p, e, and the momentum tail of muons in relatively low-momentum beam via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ToF-dE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9F4169D-58EF-4360-9239-D03A2E81B821}"/>
              </a:ext>
            </a:extLst>
          </p:cNvPr>
          <p:cNvSpPr/>
          <p:nvPr/>
        </p:nvSpPr>
        <p:spPr>
          <a:xfrm>
            <a:off x="3168927" y="1001013"/>
            <a:ext cx="390525" cy="1338797"/>
          </a:xfrm>
          <a:prstGeom prst="ellipse">
            <a:avLst/>
          </a:prstGeom>
          <a:noFill/>
          <a:ln w="12700">
            <a:solidFill>
              <a:srgbClr val="FF030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D990E1A-1EF3-4715-9A28-5177BE19B7DD}"/>
              </a:ext>
            </a:extLst>
          </p:cNvPr>
          <p:cNvSpPr/>
          <p:nvPr/>
        </p:nvSpPr>
        <p:spPr>
          <a:xfrm rot="16200000">
            <a:off x="2732920" y="1364246"/>
            <a:ext cx="390525" cy="1338797"/>
          </a:xfrm>
          <a:prstGeom prst="ellipse">
            <a:avLst/>
          </a:prstGeom>
          <a:noFill/>
          <a:ln w="12700">
            <a:solidFill>
              <a:srgbClr val="FF030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27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-5228" y="143909"/>
            <a:ext cx="292359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819" y="143892"/>
            <a:ext cx="120550" cy="3689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8" y="120904"/>
            <a:ext cx="1313540" cy="368947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854946" y="143892"/>
            <a:ext cx="146180" cy="368947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89" tIns="33694" rIns="67389" bIns="33694" rtlCol="0" anchor="ctr"/>
          <a:lstStyle/>
          <a:p>
            <a:pPr algn="ctr" defTabSz="673312"/>
            <a:endParaRPr lang="zh-CN" altLang="en-US" sz="1700">
              <a:solidFill>
                <a:srgbClr val="4E639C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457137-3436-6297-21A4-162C1D0157B5}"/>
              </a:ext>
            </a:extLst>
          </p:cNvPr>
          <p:cNvSpPr txBox="1"/>
          <p:nvPr/>
        </p:nvSpPr>
        <p:spPr>
          <a:xfrm>
            <a:off x="581064" y="145287"/>
            <a:ext cx="66014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836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Multilayer </a:t>
            </a:r>
            <a:r>
              <a:rPr lang="en-US" altLang="zh-CN" sz="2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PID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System in Higher-momentum Case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AA69D9-F85B-4DAF-BC86-4670F59BB918}"/>
              </a:ext>
            </a:extLst>
          </p:cNvPr>
          <p:cNvSpPr txBox="1"/>
          <p:nvPr/>
        </p:nvSpPr>
        <p:spPr>
          <a:xfrm>
            <a:off x="158618" y="647948"/>
            <a:ext cx="8370986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ToF-based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is less effective (ineffective) for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higher energy muon\pion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or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secondary particles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Differences in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energy deposition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scattering in heavy matters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(scattering angle\track residual...) will be more significant.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9DA363-A01A-4CC6-B607-17D01CBAF4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2490" y="2963051"/>
            <a:ext cx="4519252" cy="193336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F5FFE35-6C12-421A-9ADD-C859A751DC5C}"/>
              </a:ext>
            </a:extLst>
          </p:cNvPr>
          <p:cNvSpPr txBox="1"/>
          <p:nvPr/>
        </p:nvSpPr>
        <p:spPr>
          <a:xfrm>
            <a:off x="154040" y="3220071"/>
            <a:ext cx="4058490" cy="141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system attached to the tracker: 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Multilayer Pb and position detectors: Scattering behavior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End scintillator: Energy deposition</a:t>
            </a:r>
          </a:p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ToF detectors before tracker are remained</a:t>
            </a:r>
          </a:p>
        </p:txBody>
      </p:sp>
      <p:sp>
        <p:nvSpPr>
          <p:cNvPr id="16" name="灯片编号占位符 7">
            <a:extLst>
              <a:ext uri="{FF2B5EF4-FFF2-40B4-BE49-F238E27FC236}">
                <a16:creationId xmlns:a16="http://schemas.microsoft.com/office/drawing/2014/main" id="{F30556B5-E116-45E8-A8CC-A70AB6099E93}"/>
              </a:ext>
            </a:extLst>
          </p:cNvPr>
          <p:cNvSpPr txBox="1">
            <a:spLocks/>
          </p:cNvSpPr>
          <p:nvPr/>
        </p:nvSpPr>
        <p:spPr>
          <a:xfrm>
            <a:off x="645080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defPPr>
              <a:defRPr lang="zh-CN"/>
            </a:defPPr>
            <a:lvl1pPr marL="0" algn="r" defTabSz="802295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401147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2295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3442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589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736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884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8031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9178" algn="l" defTabSz="802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70D1F17-DA99-4D80-9D6D-BC42BF5CBBCA}"/>
              </a:ext>
            </a:extLst>
          </p:cNvPr>
          <p:cNvSpPr txBox="1"/>
          <p:nvPr/>
        </p:nvSpPr>
        <p:spPr>
          <a:xfrm>
            <a:off x="581064" y="941452"/>
            <a:ext cx="3415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Muon\pion:</a:t>
            </a:r>
          </a:p>
          <a:p>
            <a:pPr algn="just"/>
            <a:r>
              <a:rPr lang="en-US" altLang="zh-CN" dirty="0" err="1"/>
              <a:t>ToF</a:t>
            </a:r>
            <a:r>
              <a:rPr lang="en-US" altLang="zh-CN" dirty="0"/>
              <a:t> difference for </a:t>
            </a:r>
            <a:r>
              <a:rPr lang="en-US" altLang="zh-CN" dirty="0" err="1"/>
              <a:t>155m</a:t>
            </a:r>
            <a:r>
              <a:rPr lang="en-US" altLang="zh-CN" dirty="0"/>
              <a:t> length is less than </a:t>
            </a:r>
            <a:r>
              <a:rPr lang="en-US" altLang="zh-CN" dirty="0" err="1"/>
              <a:t>10ps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 err="1"/>
              <a:t>3GeV</a:t>
            </a:r>
            <a:r>
              <a:rPr lang="en-US" altLang="zh-CN" dirty="0"/>
              <a:t>/c; </a:t>
            </a:r>
          </a:p>
          <a:p>
            <a:r>
              <a:rPr lang="en-US" altLang="zh-CN" dirty="0"/>
              <a:t>Ionization energy losses are very close;  </a:t>
            </a:r>
            <a:r>
              <a:rPr lang="en-US" altLang="zh-CN" dirty="0" err="1"/>
              <a:t>Pions</a:t>
            </a:r>
            <a:r>
              <a:rPr lang="en-US" altLang="zh-CN" dirty="0"/>
              <a:t> can interact via strong force.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C096D-08E2-4B8C-AED9-D6F91C4CE63B}"/>
              </a:ext>
            </a:extLst>
          </p:cNvPr>
          <p:cNvSpPr txBox="1"/>
          <p:nvPr/>
        </p:nvSpPr>
        <p:spPr>
          <a:xfrm>
            <a:off x="4500562" y="935980"/>
            <a:ext cx="3415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/>
              <a:t>Secondaries:</a:t>
            </a:r>
          </a:p>
          <a:p>
            <a:r>
              <a:rPr lang="en-US" altLang="zh-CN" dirty="0"/>
              <a:t>Generated inside the detection system; </a:t>
            </a:r>
          </a:p>
          <a:p>
            <a:pPr algn="just"/>
            <a:r>
              <a:rPr lang="en-US" altLang="zh-CN" dirty="0"/>
              <a:t>Complex composition; </a:t>
            </a:r>
          </a:p>
          <a:p>
            <a:pPr algn="just"/>
            <a:r>
              <a:rPr lang="en-US" altLang="zh-CN" dirty="0"/>
              <a:t>Electrons, gamma, and ions readily deposit energy. 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CE831E3-F066-4695-B0EE-AB5F74FA6F66}"/>
              </a:ext>
            </a:extLst>
          </p:cNvPr>
          <p:cNvCxnSpPr/>
          <p:nvPr/>
        </p:nvCxnSpPr>
        <p:spPr>
          <a:xfrm>
            <a:off x="4212530" y="1121051"/>
            <a:ext cx="0" cy="967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8597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OK6.pptx1231212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Microsoft Office PowerPoint</Application>
  <PresentationFormat>自定义</PresentationFormat>
  <Paragraphs>226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TimesNewRomanPSMT</vt:lpstr>
      <vt:lpstr>等线</vt:lpstr>
      <vt:lpstr>宋体</vt:lpstr>
      <vt:lpstr>微软雅黑</vt:lpstr>
      <vt:lpstr>Arial</vt:lpstr>
      <vt:lpstr>Calibri</vt:lpstr>
      <vt:lpstr>Cambria Math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http:/www.ypppt.com</cp:keywords>
  <cp:lastModifiedBy/>
  <cp:revision>1</cp:revision>
  <dcterms:modified xsi:type="dcterms:W3CDTF">2025-05-19T06:25:24Z</dcterms:modified>
</cp:coreProperties>
</file>