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85" r:id="rId4"/>
    <p:sldId id="262" r:id="rId5"/>
    <p:sldId id="261" r:id="rId6"/>
    <p:sldId id="265" r:id="rId7"/>
    <p:sldId id="264" r:id="rId8"/>
    <p:sldId id="274" r:id="rId9"/>
    <p:sldId id="283" r:id="rId10"/>
    <p:sldId id="269" r:id="rId11"/>
    <p:sldId id="275" r:id="rId12"/>
    <p:sldId id="273" r:id="rId13"/>
    <p:sldId id="278" r:id="rId14"/>
    <p:sldId id="282" r:id="rId15"/>
    <p:sldId id="272" r:id="rId16"/>
    <p:sldId id="284" r:id="rId17"/>
    <p:sldId id="281" r:id="rId18"/>
    <p:sldId id="286" r:id="rId19"/>
    <p:sldId id="271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60576F5-EA4A-45B9-8583-29CB02736065}">
          <p14:sldIdLst>
            <p14:sldId id="256"/>
            <p14:sldId id="259"/>
            <p14:sldId id="285"/>
            <p14:sldId id="262"/>
            <p14:sldId id="261"/>
            <p14:sldId id="265"/>
            <p14:sldId id="264"/>
            <p14:sldId id="274"/>
            <p14:sldId id="283"/>
            <p14:sldId id="269"/>
            <p14:sldId id="275"/>
            <p14:sldId id="273"/>
            <p14:sldId id="278"/>
            <p14:sldId id="282"/>
            <p14:sldId id="272"/>
            <p14:sldId id="284"/>
            <p14:sldId id="281"/>
          </p14:sldIdLst>
        </p14:section>
        <p14:section name="backups" id="{0366C61B-291D-46C0-AE40-46D07432E3E7}">
          <p14:sldIdLst>
            <p14:sldId id="286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BDF2"/>
    <a:srgbClr val="00FFCC"/>
    <a:srgbClr val="00FFFF"/>
    <a:srgbClr val="179FBF"/>
    <a:srgbClr val="0EC881"/>
    <a:srgbClr val="33CCCC"/>
    <a:srgbClr val="010101"/>
    <a:srgbClr val="284780"/>
    <a:srgbClr val="C7EEFF"/>
    <a:srgbClr val="005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9" autoAdjust="0"/>
    <p:restoredTop sz="94660"/>
  </p:normalViewPr>
  <p:slideViewPr>
    <p:cSldViewPr snapToGrid="0">
      <p:cViewPr varScale="1">
        <p:scale>
          <a:sx n="83" d="100"/>
          <a:sy n="83" d="100"/>
        </p:scale>
        <p:origin x="37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252000" cy="25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7B5C2-CB91-44A9-9872-85292B34A34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7EE42-C16B-42B2-BB98-B32881C9E21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49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266A51C-5290-8A01-A0B0-71C2BEAF57F2}"/>
              </a:ext>
            </a:extLst>
          </p:cNvPr>
          <p:cNvCxnSpPr>
            <a:cxnSpLocks/>
          </p:cNvCxnSpPr>
          <p:nvPr userDrawn="1"/>
        </p:nvCxnSpPr>
        <p:spPr>
          <a:xfrm>
            <a:off x="0" y="800100"/>
            <a:ext cx="12192000" cy="0"/>
          </a:xfrm>
          <a:prstGeom prst="line">
            <a:avLst/>
          </a:prstGeom>
          <a:ln w="19050">
            <a:solidFill>
              <a:srgbClr val="005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D5BA1F1-99A3-EDFE-EE50-70B9CBD36373}"/>
              </a:ext>
            </a:extLst>
          </p:cNvPr>
          <p:cNvGrpSpPr/>
          <p:nvPr userDrawn="1"/>
        </p:nvGrpSpPr>
        <p:grpSpPr>
          <a:xfrm>
            <a:off x="3755606" y="2751399"/>
            <a:ext cx="6100521" cy="3166096"/>
            <a:chOff x="4445158" y="3348993"/>
            <a:chExt cx="5663089" cy="3015713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CBF9A88-5E04-9409-A9BC-F8EFACACAB86}"/>
                </a:ext>
              </a:extLst>
            </p:cNvPr>
            <p:cNvSpPr/>
            <p:nvPr userDrawn="1"/>
          </p:nvSpPr>
          <p:spPr>
            <a:xfrm>
              <a:off x="4612740" y="3429000"/>
              <a:ext cx="5327924" cy="2935706"/>
            </a:xfrm>
            <a:prstGeom prst="rect">
              <a:avLst/>
            </a:prstGeom>
            <a:blipFill dpi="0" rotWithShape="1"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63E7F374-A3AF-45B5-8470-F0BFD66453E0}"/>
                </a:ext>
              </a:extLst>
            </p:cNvPr>
            <p:cNvSpPr/>
            <p:nvPr userDrawn="1"/>
          </p:nvSpPr>
          <p:spPr>
            <a:xfrm>
              <a:off x="4445158" y="3348993"/>
              <a:ext cx="5663089" cy="2708908"/>
            </a:xfrm>
            <a:prstGeom prst="rect">
              <a:avLst/>
            </a:prstGeom>
            <a:blipFill dpi="0" rotWithShape="1">
              <a:blip r:embed="rId4">
                <a:alphaModFix amt="61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2B40F56-6FC5-EED4-2F16-726D1B6D8631}"/>
              </a:ext>
            </a:extLst>
          </p:cNvPr>
          <p:cNvGrpSpPr/>
          <p:nvPr userDrawn="1"/>
        </p:nvGrpSpPr>
        <p:grpSpPr>
          <a:xfrm>
            <a:off x="8016996" y="61223"/>
            <a:ext cx="3728720" cy="637850"/>
            <a:chOff x="4254304" y="81407"/>
            <a:chExt cx="4532034" cy="787343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B4FE572-2180-E474-C988-9B59D04FF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580DA81-D4AD-C0CF-EEFC-533579CF974E}"/>
                </a:ext>
              </a:extLst>
            </p:cNvPr>
            <p:cNvGrpSpPr/>
            <p:nvPr/>
          </p:nvGrpSpPr>
          <p:grpSpPr>
            <a:xfrm>
              <a:off x="7008286" y="122914"/>
              <a:ext cx="1778052" cy="745836"/>
              <a:chOff x="7031146" y="122914"/>
              <a:chExt cx="1778052" cy="745836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89AB37F-3596-3F25-211B-47E956371466}"/>
                  </a:ext>
                </a:extLst>
              </p:cNvPr>
              <p:cNvSpPr txBox="1"/>
              <p:nvPr/>
            </p:nvSpPr>
            <p:spPr>
              <a:xfrm>
                <a:off x="7031146" y="122914"/>
                <a:ext cx="1778052" cy="569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582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物理学院</a:t>
                </a: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818587E7-7427-BA5F-2723-DD91C9806EFE}"/>
                  </a:ext>
                </a:extLst>
              </p:cNvPr>
              <p:cNvSpPr txBox="1"/>
              <p:nvPr/>
            </p:nvSpPr>
            <p:spPr>
              <a:xfrm>
                <a:off x="7056552" y="583818"/>
                <a:ext cx="1713284" cy="284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 dirty="0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pic>
        <p:nvPicPr>
          <p:cNvPr id="15" name="SMOOTH捞狗Pure.pdf" descr="SMOOTH捞狗Pure.pdf">
            <a:extLst>
              <a:ext uri="{FF2B5EF4-FFF2-40B4-BE49-F238E27FC236}">
                <a16:creationId xmlns:a16="http://schemas.microsoft.com/office/drawing/2014/main" id="{37E164B7-9478-2759-59C9-95F269D2924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794069" y="6226748"/>
            <a:ext cx="2397931" cy="6312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CE5237E-855F-604D-F525-2E4632EA598A}"/>
              </a:ext>
            </a:extLst>
          </p:cNvPr>
          <p:cNvSpPr/>
          <p:nvPr userDrawn="1"/>
        </p:nvSpPr>
        <p:spPr>
          <a:xfrm>
            <a:off x="7886700" y="812616"/>
            <a:ext cx="4305300" cy="88511"/>
          </a:xfrm>
          <a:prstGeom prst="rect">
            <a:avLst/>
          </a:prstGeom>
          <a:solidFill>
            <a:srgbClr val="005825"/>
          </a:solidFill>
          <a:ln>
            <a:solidFill>
              <a:srgbClr val="00582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5825"/>
                </a:solidFill>
              </a:ln>
              <a:solidFill>
                <a:srgbClr val="0058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24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4BA03C-8BB9-2CEA-481F-7DA8EC6EF0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2879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C5C945-66AF-211C-8891-9676E70D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E07F77-6D14-FD60-9C68-0C0720EE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6054"/>
            <a:ext cx="2743200" cy="365125"/>
          </a:xfrm>
          <a:prstGeom prst="rect">
            <a:avLst/>
          </a:prstGeom>
        </p:spPr>
        <p:txBody>
          <a:bodyPr/>
          <a:lstStyle/>
          <a:p>
            <a:fld id="{3DA8C63C-6E52-46A6-BEA8-433932580DA1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E1BBCD1B-80C8-BE00-572E-64A18CEB08CB}"/>
              </a:ext>
            </a:extLst>
          </p:cNvPr>
          <p:cNvCxnSpPr>
            <a:cxnSpLocks/>
          </p:cNvCxnSpPr>
          <p:nvPr userDrawn="1"/>
        </p:nvCxnSpPr>
        <p:spPr>
          <a:xfrm>
            <a:off x="0" y="704850"/>
            <a:ext cx="12192000" cy="0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1ACFC42-BA9F-0B81-2B6D-2429E25371D0}"/>
              </a:ext>
            </a:extLst>
          </p:cNvPr>
          <p:cNvCxnSpPr>
            <a:cxnSpLocks/>
          </p:cNvCxnSpPr>
          <p:nvPr userDrawn="1"/>
        </p:nvCxnSpPr>
        <p:spPr>
          <a:xfrm>
            <a:off x="0" y="6419850"/>
            <a:ext cx="12192000" cy="0"/>
          </a:xfrm>
          <a:prstGeom prst="line">
            <a:avLst/>
          </a:prstGeom>
          <a:ln w="190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>
            <a:extLst>
              <a:ext uri="{FF2B5EF4-FFF2-40B4-BE49-F238E27FC236}">
                <a16:creationId xmlns:a16="http://schemas.microsoft.com/office/drawing/2014/main" id="{3502076C-ACD0-88BC-B40C-4E0CF9696D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9538"/>
            <a:ext cx="7078579" cy="489117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  <a:ea typeface="+mn-ea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8477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F125D1-6935-3ACA-1642-7703D0898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F6DF4AA-5F80-56A5-CE78-98C8681E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1A733C-E379-556C-23C3-7D1CAF017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70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B53F3-74DF-BB7F-5238-02AB24CA9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10101"/>
                </a:solidFill>
              </a:defRPr>
            </a:lvl1pPr>
          </a:lstStyle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E827F9-27AA-ABA0-0A46-3BDC87E21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10101"/>
                </a:solidFill>
              </a:defRPr>
            </a:lvl1pPr>
          </a:lstStyle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B2062D-FEEB-95E2-F60E-D60EB2947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96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10101"/>
                </a:solidFill>
              </a:defRPr>
            </a:lvl1pPr>
          </a:lstStyle>
          <a:p>
            <a:fld id="{3DA8C63C-6E52-46A6-BEA8-433932580DA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134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wangzhzh29@mail2.sysu.edu.c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5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5" Type="http://schemas.openxmlformats.org/officeDocument/2006/relationships/image" Target="../media/image230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c.u-paris.fr/~franco/g4doxy/html/classG4EmStandardPhysics__option4.html" TargetMode="External"/><Relationship Id="rId2" Type="http://schemas.openxmlformats.org/officeDocument/2006/relationships/hyperlink" Target="https://geant4.web.cern.ch/documentation/dev/plg_html/PhysicsListGuide/reference_PL/QBBC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7.png"/><Relationship Id="rId7" Type="http://schemas.openxmlformats.org/officeDocument/2006/relationships/image" Target="../media/image29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A4CE1D0-F3C9-81AA-69C7-9012AD2150BB}"/>
              </a:ext>
            </a:extLst>
          </p:cNvPr>
          <p:cNvGrpSpPr/>
          <p:nvPr/>
        </p:nvGrpSpPr>
        <p:grpSpPr>
          <a:xfrm>
            <a:off x="450905" y="1369502"/>
            <a:ext cx="11290189" cy="3783649"/>
            <a:chOff x="509648" y="1229721"/>
            <a:chExt cx="11290189" cy="3783649"/>
          </a:xfrm>
        </p:grpSpPr>
        <p:sp>
          <p:nvSpPr>
            <p:cNvPr id="192" name="文本框 191">
              <a:extLst>
                <a:ext uri="{FF2B5EF4-FFF2-40B4-BE49-F238E27FC236}">
                  <a16:creationId xmlns:a16="http://schemas.microsoft.com/office/drawing/2014/main" id="{42C28536-15EE-F761-9AA2-E2A42CBB2C38}"/>
                </a:ext>
              </a:extLst>
            </p:cNvPr>
            <p:cNvSpPr txBox="1"/>
            <p:nvPr/>
          </p:nvSpPr>
          <p:spPr>
            <a:xfrm>
              <a:off x="509648" y="1229721"/>
              <a:ext cx="11290189" cy="34470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800" b="1" dirty="0">
                  <a:solidFill>
                    <a:srgbClr val="005825"/>
                  </a:solidFill>
                </a:rPr>
                <a:t>Preliminary Design of a Cosmic Ray Veto (CRV) Detector System for the Muonium-to-Antimuonium Conversion Experiment (MACE)</a:t>
              </a:r>
            </a:p>
            <a:p>
              <a:endParaRPr lang="en-US" altLang="zh-CN" sz="2400" b="1" dirty="0">
                <a:solidFill>
                  <a:srgbClr val="005825"/>
                </a:solidFill>
              </a:endParaRPr>
            </a:p>
            <a:p>
              <a:endParaRPr lang="en-US" altLang="zh-CN" sz="2400" b="1" dirty="0">
                <a:solidFill>
                  <a:srgbClr val="005825"/>
                </a:solidFill>
              </a:endParaRPr>
            </a:p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MIP2025, </a:t>
              </a:r>
            </a:p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Hunan University</a:t>
              </a:r>
            </a:p>
            <a:p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2025-5-19</a:t>
              </a:r>
            </a:p>
            <a:p>
              <a:endParaRPr lang="en-US" altLang="zh-CN" sz="2000" b="1" dirty="0"/>
            </a:p>
            <a:p>
              <a:endParaRPr lang="en-US" altLang="zh-CN" sz="2000" b="1" dirty="0"/>
            </a:p>
            <a:p>
              <a:r>
                <a:rPr lang="en-US" altLang="zh-CN" sz="2000" b="1" dirty="0" err="1"/>
                <a:t>Zhichao</a:t>
              </a:r>
              <a:r>
                <a:rPr lang="en-US" altLang="zh-CN" sz="2000" b="1" dirty="0"/>
                <a:t> Wang</a:t>
              </a:r>
              <a:r>
                <a:rPr lang="zh-CN" altLang="en-US" sz="2000" dirty="0">
                  <a:latin typeface="宋体" panose="02010600030101010101" pitchFamily="2" charset="-122"/>
                  <a:ea typeface="宋体" panose="02010600030101010101" pitchFamily="2" charset="-122"/>
                  <a:cs typeface="Cascadia Code" panose="020B0609020000020004" pitchFamily="49" charset="0"/>
                </a:rPr>
                <a:t>（王志超）</a:t>
              </a:r>
              <a:endParaRPr lang="en-US" altLang="zh-CN" sz="2000" b="1" i="1" dirty="0">
                <a:latin typeface="+mj-lt"/>
                <a:ea typeface="宋体" panose="02010600030101010101" pitchFamily="2" charset="-122"/>
                <a:cs typeface="Cascadia Code" panose="020B0609020000020004" pitchFamily="49" charset="0"/>
              </a:endParaRPr>
            </a:p>
          </p:txBody>
        </p:sp>
        <p:sp>
          <p:nvSpPr>
            <p:cNvPr id="4" name="流程图: 过程 3">
              <a:hlinkClick r:id="rId2"/>
              <a:extLst>
                <a:ext uri="{FF2B5EF4-FFF2-40B4-BE49-F238E27FC236}">
                  <a16:creationId xmlns:a16="http://schemas.microsoft.com/office/drawing/2014/main" id="{79D2A104-BC97-BB35-8A3C-D8A9E9F99037}"/>
                </a:ext>
              </a:extLst>
            </p:cNvPr>
            <p:cNvSpPr/>
            <p:nvPr/>
          </p:nvSpPr>
          <p:spPr>
            <a:xfrm>
              <a:off x="509648" y="4676819"/>
              <a:ext cx="3575051" cy="336551"/>
            </a:xfrm>
            <a:prstGeom prst="flowChartProcess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wangzhch29@mail2.sysu.edu.cn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3337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159E6-AF0B-E3F2-9359-195F076AA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535"/>
            <a:ext cx="8534400" cy="489117"/>
          </a:xfrm>
        </p:spPr>
        <p:txBody>
          <a:bodyPr/>
          <a:lstStyle/>
          <a:p>
            <a:r>
              <a:rPr lang="en-US" altLang="zh-CN" dirty="0"/>
              <a:t>Performance simulation: registration efficiency </a:t>
            </a:r>
            <a:r>
              <a:rPr lang="en-US" altLang="zh-CN" b="0" i="1" dirty="0">
                <a:latin typeface="+mj-lt"/>
              </a:rPr>
              <a:t>ϵ</a:t>
            </a:r>
            <a:endParaRPr lang="zh-CN" altLang="en-US" i="1" dirty="0">
              <a:latin typeface="+mj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9304BA9-001D-3DA3-D62F-B0221671936D}"/>
              </a:ext>
            </a:extLst>
          </p:cNvPr>
          <p:cNvSpPr txBox="1"/>
          <p:nvPr/>
        </p:nvSpPr>
        <p:spPr>
          <a:xfrm>
            <a:off x="339988" y="835170"/>
            <a:ext cx="527071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Basic assumption </a:t>
            </a:r>
            <a:r>
              <a:rPr lang="en-US" altLang="zh-CN" dirty="0"/>
              <a:t>on background cosmic ray: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hits PS strip independently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6439E75-5FB8-F9F5-3ED7-6B6853E53A3C}"/>
                  </a:ext>
                </a:extLst>
              </p:cNvPr>
              <p:cNvSpPr txBox="1"/>
              <p:nvPr/>
            </p:nvSpPr>
            <p:spPr>
              <a:xfrm>
                <a:off x="6005640" y="510271"/>
                <a:ext cx="6381751" cy="3052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𝐬𝐭𝐫𝐢𝐩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=1−</m:t>
                      </m:r>
                      <m:nary>
                        <m:nary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threshold</m:t>
                              </m:r>
                            </m:sub>
                          </m:sSub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where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is the P.D.F. of the photoelectron on </a:t>
                </a:r>
                <a:r>
                  <a:rPr lang="en-US" altLang="zh-CN" dirty="0" err="1"/>
                  <a:t>SiPM</a:t>
                </a:r>
                <a:r>
                  <a:rPr lang="en-US" altLang="zh-CN" dirty="0"/>
                  <a:t>;</a:t>
                </a:r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D6439E75-5FB8-F9F5-3ED7-6B6853E53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640" y="510271"/>
                <a:ext cx="6381751" cy="30529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组合 32">
            <a:extLst>
              <a:ext uri="{FF2B5EF4-FFF2-40B4-BE49-F238E27FC236}">
                <a16:creationId xmlns:a16="http://schemas.microsoft.com/office/drawing/2014/main" id="{9187049E-AA66-4252-6968-6B4AB1DCB660}"/>
              </a:ext>
            </a:extLst>
          </p:cNvPr>
          <p:cNvGrpSpPr/>
          <p:nvPr/>
        </p:nvGrpSpPr>
        <p:grpSpPr>
          <a:xfrm>
            <a:off x="5562811" y="2092112"/>
            <a:ext cx="6036867" cy="1489567"/>
            <a:chOff x="5562811" y="2092108"/>
            <a:chExt cx="6036867" cy="1489567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CBA6CDF-2A94-52CE-9AC9-9D7602052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1781" y="2092108"/>
              <a:ext cx="2957897" cy="1489567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80B4BEA-BB33-2875-54D3-BE248DB7A893}"/>
                </a:ext>
              </a:extLst>
            </p:cNvPr>
            <p:cNvSpPr txBox="1"/>
            <p:nvPr/>
          </p:nvSpPr>
          <p:spPr>
            <a:xfrm>
              <a:off x="5562811" y="2529113"/>
              <a:ext cx="31874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/>
                <a:t>Schematic showing </a:t>
              </a:r>
              <a:r>
                <a:rPr lang="el-GR" altLang="zh-CN" sz="1400" i="1" dirty="0"/>
                <a:t>ε</a:t>
              </a:r>
              <a:r>
                <a:rPr lang="en-US" altLang="zh-CN" sz="1400" i="1" dirty="0"/>
                <a:t>. Not actual data. </a:t>
              </a:r>
              <a:endParaRPr lang="zh-CN" altLang="en-US" sz="1400" dirty="0"/>
            </a:p>
          </p:txBody>
        </p:sp>
      </p:grp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DAB7C0-CB95-7EEA-AE75-4EFFD67F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10F9A73-322C-1514-2ADC-3388E5BB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C0F688-8A7A-5A7B-988C-71066393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10</a:t>
            </a:fld>
            <a:endParaRPr lang="zh-CN" altLang="en-US"/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9302EFC0-C93F-8F55-54FA-5F51D8262316}"/>
              </a:ext>
            </a:extLst>
          </p:cNvPr>
          <p:cNvGrpSpPr/>
          <p:nvPr/>
        </p:nvGrpSpPr>
        <p:grpSpPr>
          <a:xfrm>
            <a:off x="107680" y="2981345"/>
            <a:ext cx="5700489" cy="3098992"/>
            <a:chOff x="52000" y="2759655"/>
            <a:chExt cx="5700489" cy="3098992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8AAB641A-0154-8882-C491-56D5E98B2679}"/>
                </a:ext>
              </a:extLst>
            </p:cNvPr>
            <p:cNvSpPr txBox="1"/>
            <p:nvPr/>
          </p:nvSpPr>
          <p:spPr>
            <a:xfrm>
              <a:off x="414353" y="5489315"/>
              <a:ext cx="4765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SzPct val="50000"/>
                <a:buFont typeface="Wingdings" panose="05000000000000000000" pitchFamily="2" charset="2"/>
                <a:buChar char="n"/>
              </a:pPr>
              <a:r>
                <a:rPr lang="en-US" altLang="zh-CN" dirty="0"/>
                <a:t>Example: Veto-Top module hit diagram</a:t>
              </a:r>
              <a:endParaRPr lang="zh-CN" altLang="en-US" dirty="0"/>
            </a:p>
          </p:txBody>
        </p:sp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id="{396153C9-8622-BB20-E04D-9E0F542F6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" y="2759655"/>
              <a:ext cx="5700489" cy="268378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C1D94EBA-23F9-910E-E06B-A6D1A1CB5D23}"/>
                  </a:ext>
                </a:extLst>
              </p:cNvPr>
              <p:cNvSpPr txBox="1"/>
              <p:nvPr/>
            </p:nvSpPr>
            <p:spPr>
              <a:xfrm>
                <a:off x="339988" y="1657083"/>
                <a:ext cx="6193766" cy="872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44" indent="-28574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penetrates layer 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module’s layer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+mj-lt"/>
                  </a:rPr>
                  <a:t>	→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coinc</m:t>
                        </m:r>
                      </m:sub>
                    </m:sSub>
                    <m:r>
                      <a:rPr lang="en-US" altLang="zh-CN" i="1">
                        <a:solidFill>
                          <a:srgbClr val="005825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endParaRPr lang="en-US" altLang="zh-CN" dirty="0">
                  <a:solidFill>
                    <a:srgbClr val="005825"/>
                  </a:solidFill>
                </a:endParaRPr>
              </a:p>
            </p:txBody>
          </p:sp>
        </mc:Choice>
        <mc:Fallback xmlns=""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C1D94EBA-23F9-910E-E06B-A6D1A1CB5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88" y="1657083"/>
                <a:ext cx="6193766" cy="872034"/>
              </a:xfrm>
              <a:prstGeom prst="rect">
                <a:avLst/>
              </a:prstGeom>
              <a:blipFill>
                <a:blip r:embed="rId5"/>
                <a:stretch>
                  <a:fillRect l="-689" b="-10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C1120735-EF00-5EFA-58B2-534C6F7F25C4}"/>
                  </a:ext>
                </a:extLst>
              </p:cNvPr>
              <p:cNvSpPr txBox="1"/>
              <p:nvPr/>
            </p:nvSpPr>
            <p:spPr>
              <a:xfrm>
                <a:off x="6005640" y="3081257"/>
                <a:ext cx="6294406" cy="16451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𝐦𝐨𝐝𝐮𝐥𝐞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oinc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strip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strip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altLang="zh-CN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coinc</m:t>
                        </m:r>
                      </m:sub>
                    </m:sSub>
                  </m:oMath>
                </a14:m>
                <a:r>
                  <a:rPr lang="en-US" altLang="zh-CN" dirty="0"/>
                  <a:t> indicates the coincidence rule of CRV;</a:t>
                </a:r>
              </a:p>
            </p:txBody>
          </p:sp>
        </mc:Choice>
        <mc:Fallback xmlns=""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C1120735-EF00-5EFA-58B2-534C6F7F2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640" y="3081257"/>
                <a:ext cx="6294406" cy="1645130"/>
              </a:xfrm>
              <a:prstGeom prst="rect">
                <a:avLst/>
              </a:prstGeom>
              <a:blipFill>
                <a:blip r:embed="rId6"/>
                <a:stretch>
                  <a:fillRect b="-51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2995F089-4FB5-DA08-8F41-FA64FE62978C}"/>
                  </a:ext>
                </a:extLst>
              </p:cNvPr>
              <p:cNvSpPr txBox="1"/>
              <p:nvPr/>
            </p:nvSpPr>
            <p:spPr>
              <a:xfrm>
                <a:off x="6006322" y="4668877"/>
                <a:ext cx="6193766" cy="14627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𝐬𝐲𝐬𝐭𝐞𝐦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module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module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module</m:t>
                        </m:r>
                      </m:sub>
                    </m:sSub>
                  </m:oMath>
                </a14:m>
                <a:r>
                  <a:rPr lang="en-US" altLang="zh-CN" dirty="0"/>
                  <a:t> is the hit probability of each module.</a:t>
                </a:r>
              </a:p>
            </p:txBody>
          </p:sp>
        </mc:Choice>
        <mc:Fallback xmlns=""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2995F089-4FB5-DA08-8F41-FA64FE629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322" y="4668877"/>
                <a:ext cx="6193766" cy="1462708"/>
              </a:xfrm>
              <a:prstGeom prst="rect">
                <a:avLst/>
              </a:prstGeom>
              <a:blipFill>
                <a:blip r:embed="rId7"/>
                <a:stretch>
                  <a:fillRect b="-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08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5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25503-8140-5468-2157-BDADDBF6F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92F29E5-08D5-5D11-70EC-95789F9D6C2D}"/>
                  </a:ext>
                </a:extLst>
              </p:cNvPr>
              <p:cNvSpPr txBox="1"/>
              <p:nvPr/>
            </p:nvSpPr>
            <p:spPr>
              <a:xfrm>
                <a:off x="339988" y="835170"/>
                <a:ext cx="5270711" cy="2118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Basic assumption </a:t>
                </a:r>
                <a:r>
                  <a:rPr lang="en-US" altLang="zh-CN" dirty="0"/>
                  <a:t>on background cosmic ray:</a:t>
                </a:r>
              </a:p>
              <a:p>
                <a:pPr marL="285744" indent="-28574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hits PS strip independently</a:t>
                </a:r>
                <a:endParaRPr lang="zh-CN" altLang="en-US" dirty="0"/>
              </a:p>
              <a:p>
                <a:pPr marL="285744" indent="-285744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penetrates layer =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module’s layer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+mj-lt"/>
                  </a:rPr>
                  <a:t>	→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coinc</m:t>
                        </m:r>
                      </m:sub>
                    </m:sSub>
                    <m:r>
                      <a:rPr lang="en-US" altLang="zh-CN" i="1">
                        <a:solidFill>
                          <a:srgbClr val="005825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endParaRPr lang="en-US" altLang="zh-CN" dirty="0">
                  <a:solidFill>
                    <a:srgbClr val="005825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892F29E5-08D5-5D11-70EC-95789F9D6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88" y="835170"/>
                <a:ext cx="5270711" cy="2118529"/>
              </a:xfrm>
              <a:prstGeom prst="rect">
                <a:avLst/>
              </a:prstGeom>
              <a:blipFill>
                <a:blip r:embed="rId2"/>
                <a:stretch>
                  <a:fillRect l="-10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>
            <a:extLst>
              <a:ext uri="{FF2B5EF4-FFF2-40B4-BE49-F238E27FC236}">
                <a16:creationId xmlns:a16="http://schemas.microsoft.com/office/drawing/2014/main" id="{668B542B-35F7-E6F4-5CC9-85AF76260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535"/>
            <a:ext cx="8534400" cy="489117"/>
          </a:xfrm>
        </p:spPr>
        <p:txBody>
          <a:bodyPr/>
          <a:lstStyle/>
          <a:p>
            <a:r>
              <a:rPr lang="en-US" altLang="zh-CN" dirty="0"/>
              <a:t>Performance simulation: registration efficiency </a:t>
            </a:r>
            <a:r>
              <a:rPr lang="en-US" altLang="zh-CN" b="0" i="1" dirty="0">
                <a:latin typeface="+mj-lt"/>
              </a:rPr>
              <a:t>ϵ</a:t>
            </a:r>
            <a:endParaRPr lang="zh-CN" altLang="en-US" i="1" dirty="0"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5E1B24A-8A0D-BAA2-EB05-1CEE9F638465}"/>
              </a:ext>
            </a:extLst>
          </p:cNvPr>
          <p:cNvSpPr txBox="1"/>
          <p:nvPr/>
        </p:nvSpPr>
        <p:spPr>
          <a:xfrm>
            <a:off x="4369294" y="3044919"/>
            <a:ext cx="493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5825"/>
                </a:solidFill>
              </a:rPr>
              <a:t>✓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097DC82-CCB2-9C81-A202-5A2FD2D4A6D0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4912505" y="1846053"/>
            <a:ext cx="2316431" cy="42122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9C315C0-7FB9-C614-8401-0FB2A0C94444}"/>
              </a:ext>
            </a:extLst>
          </p:cNvPr>
          <p:cNvSpPr txBox="1"/>
          <p:nvPr/>
        </p:nvSpPr>
        <p:spPr>
          <a:xfrm>
            <a:off x="4203940" y="2267274"/>
            <a:ext cx="1417130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5000"/>
                    </a:prstClr>
                  </a:outerShdw>
                </a:effectLst>
              </a:rPr>
              <a:t>Simulation</a:t>
            </a:r>
            <a:endParaRPr lang="zh-CN" altLang="en-US" b="1" i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5000"/>
                  </a:prstClr>
                </a:outerShdw>
              </a:effectLst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40DFFF-AB7A-0394-C304-B5FA06612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67595084-52A0-937A-4B58-2E0A152C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F4836C2-AB04-8485-EB35-55C13F9B3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11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396CCC0-4672-6D79-7595-C67E9F4ABEBA}"/>
                  </a:ext>
                </a:extLst>
              </p:cNvPr>
              <p:cNvSpPr txBox="1"/>
              <p:nvPr/>
            </p:nvSpPr>
            <p:spPr>
              <a:xfrm>
                <a:off x="6005640" y="510271"/>
                <a:ext cx="6381751" cy="6078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𝐬𝐭𝐫𝐢𝐩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=1−</m:t>
                      </m:r>
                      <m:nary>
                        <m:nary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threshold</m:t>
                              </m:r>
                            </m:sub>
                          </m:sSub>
                        </m:sup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where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/>
                  <a:t>is the P.D.F. of the photoelectron on </a:t>
                </a:r>
                <a:r>
                  <a:rPr lang="en-US" altLang="zh-CN" dirty="0" err="1"/>
                  <a:t>SiPM</a:t>
                </a:r>
                <a:r>
                  <a:rPr lang="en-US" altLang="zh-CN" dirty="0"/>
                  <a:t>;</a:t>
                </a:r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 marL="285744" indent="-285744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altLang="zh-CN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𝐦𝐨𝐝𝐮𝐥𝐞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  <m:brk m:alnAt="23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oinc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sub>
                              </m:sSub>
                            </m:sub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nary>
                      <m:sSubSup>
                        <m:sSub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latin typeface="Cambria Math" panose="02040503050406030204" pitchFamily="18" charset="0"/>
                            </a:rPr>
                            <m:t>strip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strip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00582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i="1">
                              <a:solidFill>
                                <a:srgbClr val="00582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solidFill>
                                <a:srgbClr val="005825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rgbClr val="005825"/>
                              </a:solidFill>
                              <a:latin typeface="Cambria Math" panose="02040503050406030204" pitchFamily="18" charset="0"/>
                            </a:rPr>
                            <m:t>strip</m:t>
                          </m:r>
                        </m:sub>
                        <m:sup>
                          <m:sSub>
                            <m:sSubPr>
                              <m:ctrlPr>
                                <a:rPr lang="en-US" altLang="zh-CN" b="0" i="1" smtClean="0">
                                  <a:solidFill>
                                    <a:srgbClr val="0058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005825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005825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US" altLang="zh-CN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005825"/>
                            </a:solidFill>
                            <a:latin typeface="Cambria Math" panose="02040503050406030204" pitchFamily="18" charset="0"/>
                          </a:rPr>
                          <m:t>coinc</m:t>
                        </m:r>
                      </m:sub>
                    </m:sSub>
                  </m:oMath>
                </a14:m>
                <a:r>
                  <a:rPr lang="en-US" altLang="zh-CN" dirty="0"/>
                  <a:t> indicates the coincidence rule of CRV;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𝐬𝐲𝐬𝐭𝐞𝐦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module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>
                                  <a:latin typeface="Cambria Math" panose="02040503050406030204" pitchFamily="18" charset="0"/>
                                </a:rPr>
                                <m:t>module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module</m:t>
                        </m:r>
                      </m:sub>
                    </m:sSub>
                  </m:oMath>
                </a14:m>
                <a:r>
                  <a:rPr lang="en-US" altLang="zh-CN" dirty="0"/>
                  <a:t> is the hit probability of each module.</a:t>
                </a:r>
              </a:p>
              <a:p>
                <a:pPr>
                  <a:lnSpc>
                    <a:spcPct val="150000"/>
                  </a:lnSpc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396CCC0-4672-6D79-7595-C67E9F4AB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640" y="510271"/>
                <a:ext cx="6381751" cy="60787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0EA7B921-8800-7C36-3B33-05C15A1B05F8}"/>
              </a:ext>
            </a:extLst>
          </p:cNvPr>
          <p:cNvGrpSpPr/>
          <p:nvPr/>
        </p:nvGrpSpPr>
        <p:grpSpPr>
          <a:xfrm>
            <a:off x="5562811" y="2092112"/>
            <a:ext cx="6036867" cy="1489567"/>
            <a:chOff x="5562811" y="2092108"/>
            <a:chExt cx="6036867" cy="148956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1C9A39C-585D-513B-423F-2CEB60CE8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1781" y="2092108"/>
              <a:ext cx="2957897" cy="1489567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A718E7B-1245-3226-1E6D-7FECA9A18E65}"/>
                </a:ext>
              </a:extLst>
            </p:cNvPr>
            <p:cNvSpPr txBox="1"/>
            <p:nvPr/>
          </p:nvSpPr>
          <p:spPr>
            <a:xfrm>
              <a:off x="5562811" y="2529113"/>
              <a:ext cx="31874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i="1" dirty="0"/>
                <a:t>Schematic showing </a:t>
              </a:r>
              <a:r>
                <a:rPr lang="el-GR" altLang="zh-CN" sz="1400" i="1" dirty="0"/>
                <a:t>ε</a:t>
              </a:r>
              <a:r>
                <a:rPr lang="en-US" altLang="zh-CN" sz="1400" i="1" dirty="0"/>
                <a:t>. Not actual data. </a:t>
              </a:r>
              <a:endParaRPr lang="zh-CN" altLang="en-US" sz="1400" dirty="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070C66D-B15F-B206-27DB-13C1008E74E5}"/>
              </a:ext>
            </a:extLst>
          </p:cNvPr>
          <p:cNvGrpSpPr/>
          <p:nvPr/>
        </p:nvGrpSpPr>
        <p:grpSpPr>
          <a:xfrm>
            <a:off x="107680" y="2981345"/>
            <a:ext cx="5700489" cy="3098992"/>
            <a:chOff x="52000" y="2759655"/>
            <a:chExt cx="5700489" cy="3098992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043BD32D-8A31-F790-B0C7-A6A459372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00" y="2759655"/>
              <a:ext cx="5700489" cy="2683788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EDB9784-A341-6430-E267-78758015019A}"/>
                </a:ext>
              </a:extLst>
            </p:cNvPr>
            <p:cNvSpPr txBox="1"/>
            <p:nvPr/>
          </p:nvSpPr>
          <p:spPr>
            <a:xfrm>
              <a:off x="414353" y="5489315"/>
              <a:ext cx="4765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SzPct val="50000"/>
                <a:buFont typeface="Wingdings" panose="05000000000000000000" pitchFamily="2" charset="2"/>
                <a:buChar char="n"/>
              </a:pPr>
              <a:r>
                <a:rPr lang="en-US" altLang="zh-CN" dirty="0"/>
                <a:t>Example: Veto-Top module hit diagram</a:t>
              </a:r>
              <a:endParaRPr lang="zh-CN" altLang="en-US" dirty="0"/>
            </a:p>
          </p:txBody>
        </p:sp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428C9D0-CD91-3D7E-1483-7E63FC3C3CAB}"/>
              </a:ext>
            </a:extLst>
          </p:cNvPr>
          <p:cNvCxnSpPr>
            <a:cxnSpLocks/>
            <a:endCxn id="15" idx="2"/>
          </p:cNvCxnSpPr>
          <p:nvPr/>
        </p:nvCxnSpPr>
        <p:spPr>
          <a:xfrm flipH="1" flipV="1">
            <a:off x="4912505" y="2636606"/>
            <a:ext cx="2416294" cy="321785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DC0E2FE-E12C-26A8-2CC6-DA1CCDCD5D66}"/>
              </a:ext>
            </a:extLst>
          </p:cNvPr>
          <p:cNvCxnSpPr>
            <a:cxnSpLocks/>
          </p:cNvCxnSpPr>
          <p:nvPr/>
        </p:nvCxnSpPr>
        <p:spPr>
          <a:xfrm flipH="1" flipV="1">
            <a:off x="2470150" y="2616200"/>
            <a:ext cx="4758786" cy="1881038"/>
          </a:xfrm>
          <a:prstGeom prst="straightConnector1">
            <a:avLst/>
          </a:prstGeom>
          <a:ln>
            <a:solidFill>
              <a:srgbClr val="005825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02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67236-2032-260B-466A-698B9CC3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#1: strip efficiency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8CCA27D-3EFA-FABE-32F7-8753376F5041}"/>
                  </a:ext>
                </a:extLst>
              </p:cNvPr>
              <p:cNvSpPr txBox="1"/>
              <p:nvPr/>
            </p:nvSpPr>
            <p:spPr>
              <a:xfrm>
                <a:off x="5123799" y="852567"/>
                <a:ext cx="7068201" cy="46625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/>
                  <a:t>Settings: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	Geometry—1 strip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	Generator—a hemisphere inner surface (R=2m)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b="1" dirty="0"/>
                  <a:t>Workflow:</a:t>
                </a:r>
                <a:endParaRPr lang="en-US" altLang="zh-CN" dirty="0"/>
              </a:p>
              <a:p>
                <a:pPr marL="857250" lvl="1" indent="-400050">
                  <a:lnSpc>
                    <a:spcPct val="150000"/>
                  </a:lnSpc>
                  <a:buFont typeface="+mj-lt"/>
                  <a:buAutoNum type="romanUcPeriod"/>
                </a:pPr>
                <a:r>
                  <a:rPr lang="en-US" altLang="zh-CN" dirty="0"/>
                  <a:t>Count the hit of optical photons on </a:t>
                </a:r>
                <a:r>
                  <a:rPr lang="en-US" altLang="zh-CN" dirty="0" err="1"/>
                  <a:t>SiPMs</a:t>
                </a:r>
                <a:r>
                  <a:rPr lang="en-US" altLang="zh-CN" dirty="0"/>
                  <a:t> (each event)</a:t>
                </a:r>
              </a:p>
              <a:p>
                <a:pPr marL="857250" lvl="1" indent="-400050">
                  <a:lnSpc>
                    <a:spcPct val="150000"/>
                  </a:lnSpc>
                  <a:buFont typeface="+mj-lt"/>
                  <a:buAutoNum type="romanUcPeriod"/>
                </a:pPr>
                <a:r>
                  <a:rPr lang="en-US" altLang="zh-CN" dirty="0">
                    <a:solidFill>
                      <a:srgbClr val="2ABDF2"/>
                    </a:solidFill>
                  </a:rPr>
                  <a:t>Count the event </a:t>
                </a:r>
                <a:r>
                  <a:rPr lang="en-US" altLang="zh-CN" dirty="0"/>
                  <a:t>with optical photons </a:t>
                </a:r>
                <a:r>
                  <a:rPr lang="en-US" altLang="zh-CN" dirty="0">
                    <a:solidFill>
                      <a:srgbClr val="00B0F0"/>
                    </a:solidFill>
                  </a:rPr>
                  <a:t>less than threshold: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zh-CN" b="0" dirty="0">
                  <a:solidFill>
                    <a:srgbClr val="00B0F0"/>
                  </a:solidFill>
                </a:endParaRPr>
              </a:p>
              <a:p>
                <a:pPr marL="857250" lvl="1" indent="-400050">
                  <a:lnSpc>
                    <a:spcPct val="150000"/>
                  </a:lnSpc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efficiency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=1−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altLang="zh-CN" dirty="0"/>
                  <a:t>, where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dirty="0"/>
                  <a:t> is the total event number.</a:t>
                </a:r>
              </a:p>
              <a:p>
                <a:pPr marL="857250" lvl="1" indent="-400050">
                  <a:lnSpc>
                    <a:spcPct val="150000"/>
                  </a:lnSpc>
                  <a:buFont typeface="+mj-lt"/>
                  <a:buAutoNum type="romanUcPeriod"/>
                </a:pPr>
                <a:endParaRPr lang="en-US" altLang="zh-CN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Generated events: </a:t>
                </a:r>
                <a:r>
                  <a:rPr lang="en-US" altLang="zh-CN" b="0" i="0" dirty="0">
                    <a:latin typeface="+mj-lt"/>
                  </a:rPr>
                  <a:t>≥ 1×10</a:t>
                </a:r>
                <a:r>
                  <a:rPr lang="en-US" altLang="zh-CN" b="0" i="0" baseline="30000" dirty="0">
                    <a:latin typeface="+mj-lt"/>
                  </a:rPr>
                  <a:t>6</a:t>
                </a:r>
                <a:endParaRPr lang="en-US" altLang="zh-CN" dirty="0"/>
              </a:p>
              <a:p>
                <a:pPr lvl="1">
                  <a:lnSpc>
                    <a:spcPct val="150000"/>
                  </a:lnSpc>
                </a:pPr>
                <a:r>
                  <a:rPr lang="en-US" altLang="zh-CN" dirty="0"/>
                  <a:t>Hit events: </a:t>
                </a:r>
                <a:r>
                  <a:rPr lang="en-US" altLang="zh-CN" dirty="0">
                    <a:latin typeface="+mj-lt"/>
                  </a:rPr>
                  <a:t>&gt;</a:t>
                </a:r>
                <a:r>
                  <a:rPr lang="en-US" altLang="zh-CN" b="0" i="0" dirty="0">
                    <a:latin typeface="+mj-lt"/>
                  </a:rPr>
                  <a:t> 59,000</a:t>
                </a:r>
                <a:endParaRPr lang="en-US" altLang="zh-CN" dirty="0"/>
              </a:p>
              <a:p>
                <a:pPr marL="400050" indent="-400050">
                  <a:buFont typeface="+mj-lt"/>
                  <a:buAutoNum type="romanUcPeriod"/>
                </a:pPr>
                <a:endParaRPr lang="en-US" altLang="zh-CN" b="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8CCA27D-3EFA-FABE-32F7-8753376F5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799" y="852567"/>
                <a:ext cx="7068201" cy="4662558"/>
              </a:xfrm>
              <a:prstGeom prst="rect">
                <a:avLst/>
              </a:prstGeom>
              <a:blipFill>
                <a:blip r:embed="rId2"/>
                <a:stretch>
                  <a:fillRect l="-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日期占位符 5">
            <a:extLst>
              <a:ext uri="{FF2B5EF4-FFF2-40B4-BE49-F238E27FC236}">
                <a16:creationId xmlns:a16="http://schemas.microsoft.com/office/drawing/2014/main" id="{F53EDB96-0AFB-972F-F7FD-F2BD0EF2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A08279B4-E94D-9279-D23B-DDBB201B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FAF570B7-69D5-627A-66DE-3BBF0A7FA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9CD92D6-23E3-7E76-EF39-32BF648D100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" y="952985"/>
            <a:ext cx="5633058" cy="350028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B4CFA73A-2939-8D3A-13B7-A8C5B238B4B9}"/>
              </a:ext>
            </a:extLst>
          </p:cNvPr>
          <p:cNvSpPr txBox="1"/>
          <p:nvPr/>
        </p:nvSpPr>
        <p:spPr>
          <a:xfrm>
            <a:off x="1021819" y="5307388"/>
            <a:ext cx="67113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Cosmic ray muon generator: </a:t>
            </a:r>
            <a:r>
              <a:rPr lang="en-US" altLang="zh-CN" dirty="0" err="1"/>
              <a:t>EcoMug</a:t>
            </a:r>
            <a:endParaRPr lang="en-US" altLang="zh-CN" dirty="0"/>
          </a:p>
          <a:p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Pagano, D., et al. (2021).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EcoMug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An Efficient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COsmic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MUon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Generator for cosmic-ray muon applications. Nuclear Instruments and Methods in Physics Research A, 1014, 165732.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9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18C03C-59A4-99D1-7474-57DD87FA4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#1: strip efficiency result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A57C30E-A257-555C-8834-8FFB6A139784}"/>
              </a:ext>
            </a:extLst>
          </p:cNvPr>
          <p:cNvSpPr txBox="1"/>
          <p:nvPr/>
        </p:nvSpPr>
        <p:spPr>
          <a:xfrm>
            <a:off x="1059840" y="4254738"/>
            <a:ext cx="5554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Strip efficiency</a:t>
            </a:r>
            <a:r>
              <a:rPr lang="en-US" altLang="zh-CN" dirty="0"/>
              <a:t>: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altLang="zh-CN" dirty="0"/>
              <a:t>Coincidence rule: 2-End(</a:t>
            </a:r>
            <a:r>
              <a:rPr lang="zh-CN" altLang="en-US" dirty="0"/>
              <a:t>≥ </a:t>
            </a:r>
            <a:r>
              <a:rPr lang="en-US" altLang="zh-CN" dirty="0"/>
              <a:t>12 </a:t>
            </a:r>
            <a:r>
              <a:rPr lang="en-US" altLang="zh-CN" dirty="0" err="1"/>
              <a:t>p.e.</a:t>
            </a:r>
            <a:r>
              <a:rPr lang="en-US" altLang="zh-CN" dirty="0"/>
              <a:t> ) AND mode</a:t>
            </a:r>
          </a:p>
          <a:p>
            <a:pPr marL="285744" indent="-285744">
              <a:buFont typeface="Wingdings" panose="05000000000000000000" pitchFamily="2" charset="2"/>
              <a:buChar char="Ø"/>
            </a:pPr>
            <a:r>
              <a:rPr lang="en-US" altLang="zh-CN" dirty="0"/>
              <a:t>Result: </a:t>
            </a:r>
            <a:endParaRPr lang="zh-CN" altLang="en-US" dirty="0"/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A85E745E-7C79-69A6-B193-813D0342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620358"/>
              </p:ext>
            </p:extLst>
          </p:nvPr>
        </p:nvGraphicFramePr>
        <p:xfrm>
          <a:off x="2365727" y="4887815"/>
          <a:ext cx="8128000" cy="11125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029135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366273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0965487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28628662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07674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Top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Side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Cap1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Cap2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4557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ϵ</a:t>
                      </a:r>
                      <a:r>
                        <a:rPr lang="en-US" sz="1600" b="1" u="none" strike="noStrike" baseline="-25000" dirty="0">
                          <a:solidFill>
                            <a:srgbClr val="00B050"/>
                          </a:solidFill>
                          <a:effectLst/>
                        </a:rPr>
                        <a:t>strip</a:t>
                      </a:r>
                      <a:r>
                        <a:rPr lang="en-US" sz="16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(%)Y11</a:t>
                      </a:r>
                      <a:endParaRPr lang="en-US" sz="1600" b="1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99.70 ± 0.02</a:t>
                      </a:r>
                      <a:endParaRPr lang="en-US" altLang="zh-CN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99.55 ± 0.03</a:t>
                      </a:r>
                      <a:endParaRPr lang="en-US" altLang="zh-CN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99.70 ± 0.02</a:t>
                      </a:r>
                      <a:endParaRPr lang="en-US" altLang="zh-CN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u="none" strike="noStrike" dirty="0">
                          <a:solidFill>
                            <a:srgbClr val="00B050"/>
                          </a:solidFill>
                          <a:effectLst/>
                        </a:rPr>
                        <a:t>99.69 ± 0.02</a:t>
                      </a:r>
                      <a:endParaRPr lang="en-US" altLang="zh-CN" sz="1600" b="0" i="0" u="none" strike="noStrike" dirty="0">
                        <a:solidFill>
                          <a:srgbClr val="00B05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3553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ϵ</a:t>
                      </a:r>
                      <a:r>
                        <a:rPr lang="en-US" sz="1600" b="1" u="none" strike="noStrike" baseline="-25000" dirty="0">
                          <a:solidFill>
                            <a:srgbClr val="FF0000"/>
                          </a:solidFill>
                          <a:effectLst/>
                        </a:rPr>
                        <a:t>strip</a:t>
                      </a:r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(%)BCF-92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97.71 ± 0.03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96.64 ± 0.07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97.20 ± 0.06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6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98.96 ± 0.08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9616461"/>
                  </a:ext>
                </a:extLst>
              </a:tr>
            </a:tbl>
          </a:graphicData>
        </a:graphic>
      </p:graphicFrame>
      <p:grpSp>
        <p:nvGrpSpPr>
          <p:cNvPr id="9" name="组合 8">
            <a:extLst>
              <a:ext uri="{FF2B5EF4-FFF2-40B4-BE49-F238E27FC236}">
                <a16:creationId xmlns:a16="http://schemas.microsoft.com/office/drawing/2014/main" id="{DACF0816-507A-C248-1C4D-19B6D3317302}"/>
              </a:ext>
            </a:extLst>
          </p:cNvPr>
          <p:cNvGrpSpPr/>
          <p:nvPr/>
        </p:nvGrpSpPr>
        <p:grpSpPr>
          <a:xfrm>
            <a:off x="1059840" y="693280"/>
            <a:ext cx="9150960" cy="3696125"/>
            <a:chOff x="1059840" y="722035"/>
            <a:chExt cx="8726926" cy="3540609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F84DCD-2AA9-796A-86DF-245D71841F22}"/>
                </a:ext>
              </a:extLst>
            </p:cNvPr>
            <p:cNvGrpSpPr/>
            <p:nvPr/>
          </p:nvGrpSpPr>
          <p:grpSpPr>
            <a:xfrm>
              <a:off x="1059840" y="722035"/>
              <a:ext cx="8466925" cy="3540609"/>
              <a:chOff x="656113" y="695439"/>
              <a:chExt cx="8466925" cy="3540609"/>
            </a:xfrm>
          </p:grpSpPr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AF2047A-5F2E-6FEA-F7DC-36462D1F9B26}"/>
                  </a:ext>
                </a:extLst>
              </p:cNvPr>
              <p:cNvSpPr txBox="1"/>
              <p:nvPr/>
            </p:nvSpPr>
            <p:spPr>
              <a:xfrm>
                <a:off x="3032244" y="3866716"/>
                <a:ext cx="8027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Y11</a:t>
                </a:r>
                <a:endParaRPr lang="zh-CN" altLang="en-US" dirty="0"/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9FA03E4-A6DB-4C69-4EDB-A1D37140490C}"/>
                  </a:ext>
                </a:extLst>
              </p:cNvPr>
              <p:cNvSpPr txBox="1"/>
              <p:nvPr/>
            </p:nvSpPr>
            <p:spPr>
              <a:xfrm>
                <a:off x="6728283" y="3864537"/>
                <a:ext cx="12785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BCF-92</a:t>
                </a:r>
                <a:endParaRPr lang="zh-CN" altLang="en-US" dirty="0"/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AEC103C0-D516-B452-E67E-1B66DF2AEBED}"/>
                  </a:ext>
                </a:extLst>
              </p:cNvPr>
              <p:cNvSpPr txBox="1"/>
              <p:nvPr/>
            </p:nvSpPr>
            <p:spPr>
              <a:xfrm>
                <a:off x="656113" y="695439"/>
                <a:ext cx="8466925" cy="353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n"/>
                </a:pPr>
                <a:r>
                  <a:rPr lang="en-US" altLang="zh-CN" dirty="0">
                    <a:latin typeface="Gadugi" panose="020B0502040204020203" pitchFamily="34" charset="0"/>
                    <a:ea typeface="Gadugi" panose="020B0502040204020203" pitchFamily="34" charset="0"/>
                  </a:rPr>
                  <a:t>I</a:t>
                </a:r>
                <a:r>
                  <a:rPr lang="en-US" altLang="zh-CN" dirty="0"/>
                  <a:t>llustration: result data of different fiber materials (both on Veto-Top module)</a:t>
                </a:r>
                <a:endParaRPr lang="zh-CN" altLang="en-US" dirty="0"/>
              </a:p>
            </p:txBody>
          </p:sp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A925D15-A964-AC80-4E61-39B2C5FB1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54944" y="1091094"/>
              <a:ext cx="4231822" cy="305773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85427D6-0065-FAF1-1617-D2B5047B1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3965" y="1086560"/>
              <a:ext cx="4231822" cy="3047083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B331DFE-2BC8-D683-6A60-CAC899286176}"/>
              </a:ext>
            </a:extLst>
          </p:cNvPr>
          <p:cNvSpPr txBox="1"/>
          <p:nvPr/>
        </p:nvSpPr>
        <p:spPr>
          <a:xfrm>
            <a:off x="10482225" y="5197125"/>
            <a:ext cx="388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altLang="zh-CN" sz="28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r>
              <a:rPr lang="zh-CN" alt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日期占位符 10">
            <a:extLst>
              <a:ext uri="{FF2B5EF4-FFF2-40B4-BE49-F238E27FC236}">
                <a16:creationId xmlns:a16="http://schemas.microsoft.com/office/drawing/2014/main" id="{D77CA394-42D5-C288-CA2B-1B5D9195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12" name="页脚占位符 11">
            <a:extLst>
              <a:ext uri="{FF2B5EF4-FFF2-40B4-BE49-F238E27FC236}">
                <a16:creationId xmlns:a16="http://schemas.microsoft.com/office/drawing/2014/main" id="{B020AD14-A244-D982-A629-7627F43B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13" name="灯片编号占位符 12">
            <a:extLst>
              <a:ext uri="{FF2B5EF4-FFF2-40B4-BE49-F238E27FC236}">
                <a16:creationId xmlns:a16="http://schemas.microsoft.com/office/drawing/2014/main" id="{848E8644-26EC-F712-E8A4-3732E78C3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13</a:t>
            </a:fld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8F64370-D458-049D-B54A-E256AB14F240}"/>
              </a:ext>
            </a:extLst>
          </p:cNvPr>
          <p:cNvGrpSpPr/>
          <p:nvPr/>
        </p:nvGrpSpPr>
        <p:grpSpPr>
          <a:xfrm>
            <a:off x="2046707" y="1250950"/>
            <a:ext cx="609462" cy="3014992"/>
            <a:chOff x="2060996" y="1250950"/>
            <a:chExt cx="609462" cy="3014992"/>
          </a:xfrm>
        </p:grpSpPr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DC93077C-B5EB-5590-3AC8-97F9D33232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1207" y="1250950"/>
              <a:ext cx="0" cy="2943403"/>
            </a:xfrm>
            <a:prstGeom prst="line">
              <a:avLst/>
            </a:prstGeom>
            <a:ln>
              <a:solidFill>
                <a:srgbClr val="2847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166B130-9C40-70E1-2D06-95A3B3AE71FF}"/>
                </a:ext>
              </a:extLst>
            </p:cNvPr>
            <p:cNvSpPr txBox="1"/>
            <p:nvPr/>
          </p:nvSpPr>
          <p:spPr>
            <a:xfrm>
              <a:off x="2060996" y="4050498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/>
                <a:t>threshold</a:t>
              </a:r>
              <a:endParaRPr lang="zh-CN" altLang="en-US" sz="800" dirty="0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5509297-E0C2-6C1F-7661-33A1248F005A}"/>
              </a:ext>
            </a:extLst>
          </p:cNvPr>
          <p:cNvGrpSpPr/>
          <p:nvPr/>
        </p:nvGrpSpPr>
        <p:grpSpPr>
          <a:xfrm>
            <a:off x="6310089" y="1250950"/>
            <a:ext cx="609462" cy="3013734"/>
            <a:chOff x="6310089" y="1250950"/>
            <a:chExt cx="609462" cy="3013734"/>
          </a:xfrm>
        </p:grpSpPr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BA8E928D-BDCF-18AD-DB44-7F5B33434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5081" y="1250950"/>
              <a:ext cx="0" cy="2943403"/>
            </a:xfrm>
            <a:prstGeom prst="line">
              <a:avLst/>
            </a:prstGeom>
            <a:ln>
              <a:solidFill>
                <a:srgbClr val="28478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1DEEFD80-4C84-5AF8-8783-996A63C6DBF9}"/>
                </a:ext>
              </a:extLst>
            </p:cNvPr>
            <p:cNvSpPr txBox="1"/>
            <p:nvPr/>
          </p:nvSpPr>
          <p:spPr>
            <a:xfrm>
              <a:off x="6310089" y="4049240"/>
              <a:ext cx="6094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dirty="0"/>
                <a:t>threshold</a:t>
              </a:r>
              <a:endParaRPr lang="zh-CN" alt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0046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B4A46F9-B78F-4D92-C2AC-565E32626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38481BC-97EC-B067-1995-A8BA9F39B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EFF292-B182-FA17-1032-45ABE48B3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A9428EB-174A-DFA1-6F6D-EAFAFD19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9538"/>
            <a:ext cx="7315199" cy="489117"/>
          </a:xfrm>
        </p:spPr>
        <p:txBody>
          <a:bodyPr/>
          <a:lstStyle/>
          <a:p>
            <a:r>
              <a:rPr lang="en-US" altLang="zh-CN" dirty="0"/>
              <a:t>Simulation #2: modules’ hit probability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ACFBA55-3A26-5A9F-1EA2-6FAEAF6758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847"/>
            <a:ext cx="6196972" cy="399847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0EF59F4-7C42-FFBA-0754-38F8204376C7}"/>
              </a:ext>
            </a:extLst>
          </p:cNvPr>
          <p:cNvSpPr txBox="1"/>
          <p:nvPr/>
        </p:nvSpPr>
        <p:spPr>
          <a:xfrm>
            <a:off x="5852515" y="2035466"/>
            <a:ext cx="6233376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Settings: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	Geometry—total detector system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	Generator—a hemisphere inner surface (R=2m)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Workflow: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</a:pPr>
            <a:r>
              <a:rPr lang="en-US" altLang="zh-CN" dirty="0"/>
              <a:t>Record the module category of each hit.</a:t>
            </a:r>
          </a:p>
          <a:p>
            <a:pPr marL="857250" lvl="1" indent="-400050">
              <a:lnSpc>
                <a:spcPct val="150000"/>
              </a:lnSpc>
              <a:buFont typeface="+mj-lt"/>
              <a:buAutoNum type="romanUcPeriod"/>
            </a:pPr>
            <a:r>
              <a:rPr lang="en-US" altLang="zh-CN" b="0" dirty="0"/>
              <a:t>Count the p</a:t>
            </a:r>
            <a:r>
              <a:rPr lang="en-US" altLang="zh-CN" dirty="0"/>
              <a:t>artial of hits for each category.</a:t>
            </a:r>
          </a:p>
          <a:p>
            <a:pPr lvl="1">
              <a:lnSpc>
                <a:spcPct val="150000"/>
              </a:lnSpc>
            </a:pP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en-US" altLang="zh-CN" b="0" dirty="0"/>
              <a:t>Ran events: 1</a:t>
            </a:r>
            <a:r>
              <a:rPr lang="en-US" altLang="zh-CN" b="0" i="0" dirty="0">
                <a:latin typeface="+mj-lt"/>
              </a:rPr>
              <a:t>×10</a:t>
            </a:r>
            <a:r>
              <a:rPr lang="en-US" altLang="zh-CN" b="0" i="0" baseline="30000" dirty="0">
                <a:latin typeface="+mj-lt"/>
              </a:rPr>
              <a:t>7</a:t>
            </a:r>
            <a:endParaRPr lang="en-US" altLang="zh-CN" b="0" dirty="0"/>
          </a:p>
          <a:p>
            <a:pPr lvl="1">
              <a:lnSpc>
                <a:spcPct val="150000"/>
              </a:lnSpc>
            </a:pPr>
            <a:r>
              <a:rPr lang="en-US" altLang="zh-CN" dirty="0"/>
              <a:t>Hit events: </a:t>
            </a:r>
            <a:r>
              <a:rPr lang="en-US" altLang="zh-CN" dirty="0">
                <a:latin typeface="+mj-lt"/>
              </a:rPr>
              <a:t>&gt;</a:t>
            </a:r>
            <a:r>
              <a:rPr lang="en-US" altLang="zh-CN" b="0" i="0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2.5</a:t>
            </a:r>
            <a:r>
              <a:rPr lang="en-US" altLang="zh-CN" b="0" i="0" dirty="0">
                <a:latin typeface="+mj-lt"/>
              </a:rPr>
              <a:t>×10</a:t>
            </a:r>
            <a:r>
              <a:rPr lang="en-US" altLang="zh-CN" b="0" i="0" baseline="30000" dirty="0">
                <a:latin typeface="+mj-lt"/>
              </a:rPr>
              <a:t>6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78384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F393E6-2B35-BA90-CA1A-9E2AD956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test: simulation result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10102AE-6D44-CAEF-40A9-82466FAE0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289930"/>
              </p:ext>
            </p:extLst>
          </p:nvPr>
        </p:nvGraphicFramePr>
        <p:xfrm>
          <a:off x="2057769" y="873125"/>
          <a:ext cx="7589519" cy="1609725"/>
        </p:xfrm>
        <a:graphic>
          <a:graphicData uri="http://schemas.openxmlformats.org/drawingml/2006/table">
            <a:tbl>
              <a:tblPr>
                <a:solidFill>
                  <a:schemeClr val="accent1">
                    <a:lumMod val="40000"/>
                    <a:lumOff val="60000"/>
                  </a:schemeClr>
                </a:solidFill>
                <a:effectLst/>
              </a:tblPr>
              <a:tblGrid>
                <a:gridCol w="1003085">
                  <a:extLst>
                    <a:ext uri="{9D8B030D-6E8A-4147-A177-3AD203B41FA5}">
                      <a16:colId xmlns:a16="http://schemas.microsoft.com/office/drawing/2014/main" val="742860446"/>
                    </a:ext>
                  </a:extLst>
                </a:gridCol>
                <a:gridCol w="1641054">
                  <a:extLst>
                    <a:ext uri="{9D8B030D-6E8A-4147-A177-3AD203B41FA5}">
                      <a16:colId xmlns:a16="http://schemas.microsoft.com/office/drawing/2014/main" val="229429165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986792767"/>
                    </a:ext>
                  </a:extLst>
                </a:gridCol>
                <a:gridCol w="1821180">
                  <a:extLst>
                    <a:ext uri="{9D8B030D-6E8A-4147-A177-3AD203B41FA5}">
                      <a16:colId xmlns:a16="http://schemas.microsoft.com/office/drawing/2014/main" val="8875719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780162445"/>
                    </a:ext>
                  </a:extLst>
                </a:gridCol>
              </a:tblGrid>
              <a:tr h="54292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category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l-G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ϵ</a:t>
                      </a:r>
                      <a:r>
                        <a:rPr lang="en-US" sz="16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strip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(%)Y11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 # total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 # coincidence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ϵ</a:t>
                      </a:r>
                      <a:r>
                        <a:rPr lang="en-US" sz="16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module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(%)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74842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Top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99.70 ± 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99.10±0.05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422609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Side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99.55 ± 0.03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99.11±0.05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5171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Cap1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99.70 ± 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99.41±0.04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38821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Cap2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99.69 ± 0.02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99.38±0.03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973738"/>
                  </a:ext>
                </a:extLst>
              </a:tr>
            </a:tbl>
          </a:graphicData>
        </a:graphic>
      </p:graphicFrame>
      <p:sp>
        <p:nvSpPr>
          <p:cNvPr id="9" name="日期占位符 8">
            <a:extLst>
              <a:ext uri="{FF2B5EF4-FFF2-40B4-BE49-F238E27FC236}">
                <a16:creationId xmlns:a16="http://schemas.microsoft.com/office/drawing/2014/main" id="{FBE4E5EC-6173-9B0E-EECA-D95647F5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71AEEF1A-3A11-8D32-C9D8-3D4300267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D398FE18-C793-E68B-32B8-3C149BCC5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8BE0E0D-EE5A-A64A-56DB-72794E28E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3270" y="2482850"/>
            <a:ext cx="7285459" cy="38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14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318BE4-13E6-CECE-5C8C-FFA81D3F4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EFEFD0-FD2F-79FE-8703-64F80657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AB2042-B0C3-F32E-73E4-8804F9B0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ACBD9D77-A8B4-65EA-061A-30CB3256D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estimate: dead time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BED3A33-2201-D379-1E76-A81ABFC37C20}"/>
              </a:ext>
            </a:extLst>
          </p:cNvPr>
          <p:cNvSpPr txBox="1"/>
          <p:nvPr/>
        </p:nvSpPr>
        <p:spPr>
          <a:xfrm>
            <a:off x="1587500" y="1428988"/>
            <a:ext cx="8134350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Conservative assume: </a:t>
            </a:r>
            <a:r>
              <a:rPr lang="en-US" altLang="zh-CN" dirty="0">
                <a:solidFill>
                  <a:srgbClr val="0070C0"/>
                </a:solidFill>
              </a:rPr>
              <a:t>veto time window = 1</a:t>
            </a:r>
            <a:r>
              <a:rPr lang="en-US" altLang="zh-CN" b="0" i="0" dirty="0">
                <a:solidFill>
                  <a:srgbClr val="0070C0"/>
                </a:solidFill>
                <a:latin typeface="+mj-lt"/>
              </a:rPr>
              <a:t>μs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j-lt"/>
              </a:rPr>
              <a:t>Simulation:</a:t>
            </a:r>
          </a:p>
          <a:p>
            <a:pPr lvl="2">
              <a:lnSpc>
                <a:spcPct val="150000"/>
              </a:lnSpc>
            </a:pPr>
            <a:r>
              <a:rPr lang="en-US" altLang="zh-CN" dirty="0">
                <a:latin typeface="+mj-lt"/>
              </a:rPr>
              <a:t>total time of 1 </a:t>
            </a:r>
            <a:r>
              <a:rPr lang="en-US" altLang="zh-CN" b="0" i="0" dirty="0">
                <a:latin typeface="+mj-lt"/>
              </a:rPr>
              <a:t>× 10</a:t>
            </a:r>
            <a:r>
              <a:rPr lang="en-US" altLang="zh-CN" b="0" i="0" baseline="30000" dirty="0">
                <a:latin typeface="+mj-lt"/>
              </a:rPr>
              <a:t>7</a:t>
            </a:r>
            <a:r>
              <a:rPr lang="en-US" altLang="zh-CN" b="0" i="0" dirty="0">
                <a:latin typeface="+mj-lt"/>
              </a:rPr>
              <a:t> simulated cosmic ray muon events = 5390 s</a:t>
            </a:r>
            <a:endParaRPr lang="en-US" altLang="zh-CN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+mj-lt"/>
              </a:rPr>
              <a:t>	</a:t>
            </a:r>
            <a:r>
              <a:rPr lang="en-US" altLang="zh-CN" b="0" i="0" dirty="0">
                <a:latin typeface="+mj-lt"/>
              </a:rPr>
              <a:t>→ </a:t>
            </a:r>
            <a:r>
              <a:rPr lang="en-US" altLang="zh-CN" dirty="0">
                <a:latin typeface="+mj-lt"/>
              </a:rPr>
              <a:t>total time of 2559198 registered events = 1380 sec. </a:t>
            </a:r>
            <a:r>
              <a:rPr lang="en-US" altLang="zh-CN" b="0" i="0" dirty="0">
                <a:latin typeface="+mj-lt"/>
              </a:rPr>
              <a:t>	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+mj-lt"/>
              </a:rPr>
              <a:t>	</a:t>
            </a:r>
            <a:r>
              <a:rPr lang="en-US" altLang="zh-CN" b="0" i="0" dirty="0">
                <a:latin typeface="+mj-lt"/>
              </a:rPr>
              <a:t>→ </a:t>
            </a:r>
            <a:r>
              <a:rPr lang="en-US" altLang="zh-CN" b="0" i="0" dirty="0">
                <a:solidFill>
                  <a:srgbClr val="0070C0"/>
                </a:solidFill>
                <a:latin typeface="+mj-lt"/>
              </a:rPr>
              <a:t>event rate ~ 1855 Hz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+mj-lt"/>
              </a:rPr>
              <a:t>D</a:t>
            </a:r>
            <a:r>
              <a:rPr lang="en-US" altLang="zh-CN" b="0" i="0" dirty="0">
                <a:latin typeface="+mj-lt"/>
              </a:rPr>
              <a:t>ead time </a:t>
            </a:r>
          </a:p>
          <a:p>
            <a:pPr lvl="1">
              <a:lnSpc>
                <a:spcPct val="150000"/>
              </a:lnSpc>
            </a:pPr>
            <a:r>
              <a:rPr lang="en-US" altLang="zh-CN" dirty="0">
                <a:latin typeface="+mj-lt"/>
              </a:rPr>
              <a:t>	veto time window </a:t>
            </a:r>
            <a:r>
              <a:rPr lang="en-US" altLang="zh-CN" b="0" i="0" dirty="0">
                <a:latin typeface="+mj-lt"/>
              </a:rPr>
              <a:t>× event rate = 0.001 s per sec.</a:t>
            </a:r>
          </a:p>
          <a:p>
            <a:pPr lvl="1">
              <a:lnSpc>
                <a:spcPct val="150000"/>
              </a:lnSpc>
            </a:pPr>
            <a:r>
              <a:rPr lang="en-US" altLang="zh-CN" b="0" i="0" dirty="0">
                <a:latin typeface="+mj-lt"/>
              </a:rPr>
              <a:t>	→ about </a:t>
            </a:r>
            <a:r>
              <a:rPr lang="en-US" altLang="zh-CN" b="0" i="0" dirty="0">
                <a:solidFill>
                  <a:srgbClr val="0070C0"/>
                </a:solidFill>
                <a:latin typeface="+mj-lt"/>
              </a:rPr>
              <a:t>9 hour dead time</a:t>
            </a:r>
            <a:r>
              <a:rPr lang="en-US" altLang="zh-CN" b="0" i="0" dirty="0">
                <a:latin typeface="+mj-lt"/>
              </a:rPr>
              <a:t> during </a:t>
            </a:r>
            <a:r>
              <a:rPr lang="en-US" altLang="zh-CN" dirty="0"/>
              <a:t>data-taking period</a:t>
            </a:r>
            <a:endParaRPr lang="en-US" altLang="zh-CN" b="0" i="0" dirty="0"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A1210F1-2F72-4E0E-DC93-B90B14BEE632}"/>
              </a:ext>
            </a:extLst>
          </p:cNvPr>
          <p:cNvSpPr txBox="1"/>
          <p:nvPr/>
        </p:nvSpPr>
        <p:spPr>
          <a:xfrm>
            <a:off x="6096000" y="3063875"/>
            <a:ext cx="531627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+mj-lt"/>
              </a:rPr>
              <a:t>(nearly a half of that in the requirement)</a:t>
            </a:r>
          </a:p>
        </p:txBody>
      </p:sp>
    </p:spTree>
    <p:extLst>
      <p:ext uri="{BB962C8B-B14F-4D97-AF65-F5344CB8AC3E}">
        <p14:creationId xmlns:p14="http://schemas.microsoft.com/office/powerpoint/2010/main" val="2679840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D61FC-D25F-E2E5-62A0-F846A7D9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and outlook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9AB236-76ED-6D81-765B-82163E376BA7}"/>
              </a:ext>
            </a:extLst>
          </p:cNvPr>
          <p:cNvSpPr txBox="1"/>
          <p:nvPr/>
        </p:nvSpPr>
        <p:spPr>
          <a:xfrm>
            <a:off x="281940" y="712652"/>
            <a:ext cx="11628119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A cosmic ray counter—CRV, can </a:t>
            </a:r>
            <a:r>
              <a:rPr lang="en-US" altLang="zh-CN" sz="2000" i="1" dirty="0"/>
              <a:t>veto accidental background </a:t>
            </a:r>
            <a:r>
              <a:rPr lang="en-US" altLang="zh-CN" sz="2000" dirty="0"/>
              <a:t>for MACE.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The CRV detector consists of multiple </a:t>
            </a:r>
            <a:r>
              <a:rPr lang="en-US" altLang="zh-CN" sz="2000" i="1" dirty="0"/>
              <a:t>plastic scintillator strips</a:t>
            </a:r>
            <a:r>
              <a:rPr lang="en-US" altLang="zh-CN" sz="2000" dirty="0"/>
              <a:t> embedded with </a:t>
            </a:r>
            <a:r>
              <a:rPr lang="en-US" altLang="zh-CN" sz="2000" i="1" dirty="0"/>
              <a:t>WSL fibers</a:t>
            </a:r>
            <a:r>
              <a:rPr lang="en-US" altLang="zh-CN" sz="20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The </a:t>
            </a:r>
            <a:r>
              <a:rPr lang="en-US" altLang="zh-CN" sz="2000" i="1" dirty="0"/>
              <a:t>simple probabilistic model </a:t>
            </a:r>
            <a:r>
              <a:rPr lang="en-US" altLang="zh-CN" sz="2000" dirty="0"/>
              <a:t>is applied to calculate the registration efficiency of cosmic ray muon.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According to the simulation result, WSL fiber is Y11(M200) a suitable choice, which makes the CRV registration efficiency up to </a:t>
            </a:r>
            <a:r>
              <a:rPr lang="en-US" altLang="zh-CN" sz="2000" b="1" dirty="0"/>
              <a:t>99.21%</a:t>
            </a:r>
            <a:r>
              <a:rPr lang="en-US" altLang="zh-CN" sz="2000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/>
              <a:t>Future efforts would focus on prototype test &amp; background analysis of CRV.</a:t>
            </a:r>
            <a:endParaRPr lang="zh-CN" altLang="en-US" sz="2000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47A6257-CE14-CC1F-903A-5048CBC74D21}"/>
              </a:ext>
            </a:extLst>
          </p:cNvPr>
          <p:cNvGrpSpPr/>
          <p:nvPr/>
        </p:nvGrpSpPr>
        <p:grpSpPr>
          <a:xfrm>
            <a:off x="1327229" y="3516782"/>
            <a:ext cx="6100521" cy="3166096"/>
            <a:chOff x="4445158" y="3348993"/>
            <a:chExt cx="5663089" cy="3015713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096418B6-D7C2-0D4F-D339-7D8AFF271EF2}"/>
                </a:ext>
              </a:extLst>
            </p:cNvPr>
            <p:cNvSpPr/>
            <p:nvPr userDrawn="1"/>
          </p:nvSpPr>
          <p:spPr>
            <a:xfrm>
              <a:off x="4612740" y="3429000"/>
              <a:ext cx="5327924" cy="2935706"/>
            </a:xfrm>
            <a:prstGeom prst="rect">
              <a:avLst/>
            </a:prstGeom>
            <a:blipFill dpi="0" rotWithShape="1"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50983A3-E0AF-F76F-25AF-0A2F4209A967}"/>
                </a:ext>
              </a:extLst>
            </p:cNvPr>
            <p:cNvSpPr/>
            <p:nvPr userDrawn="1"/>
          </p:nvSpPr>
          <p:spPr>
            <a:xfrm>
              <a:off x="4445158" y="3348993"/>
              <a:ext cx="5663089" cy="2708908"/>
            </a:xfrm>
            <a:prstGeom prst="rect">
              <a:avLst/>
            </a:prstGeom>
            <a:blipFill dpi="0" rotWithShape="1">
              <a:blip r:embed="rId4">
                <a:alphaModFix amt="61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/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67A1DC76-DF43-B189-25EF-7A5717162CFD}"/>
              </a:ext>
            </a:extLst>
          </p:cNvPr>
          <p:cNvSpPr txBox="1"/>
          <p:nvPr/>
        </p:nvSpPr>
        <p:spPr>
          <a:xfrm>
            <a:off x="8359140" y="3886200"/>
            <a:ext cx="2994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i="0" dirty="0">
                <a:latin typeface="+mj-lt"/>
              </a:rPr>
              <a:t>Thanks! </a:t>
            </a:r>
          </a:p>
        </p:txBody>
      </p:sp>
      <p:sp>
        <p:nvSpPr>
          <p:cNvPr id="9" name="日期占位符 8">
            <a:extLst>
              <a:ext uri="{FF2B5EF4-FFF2-40B4-BE49-F238E27FC236}">
                <a16:creationId xmlns:a16="http://schemas.microsoft.com/office/drawing/2014/main" id="{DEFC2724-0420-1BD1-D178-78DBC15CB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E4867657-A89C-82FA-D403-ECB57292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6F6DF4F4-AE9C-0515-77D5-C54901C59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E48B5D6-E9DF-9934-3FF1-5754B4F4AF95}"/>
              </a:ext>
            </a:extLst>
          </p:cNvPr>
          <p:cNvSpPr txBox="1"/>
          <p:nvPr/>
        </p:nvSpPr>
        <p:spPr>
          <a:xfrm>
            <a:off x="11353800" y="5322824"/>
            <a:ext cx="568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i="0" dirty="0">
                <a:latin typeface="+mj-lt"/>
              </a:rPr>
              <a:t>:-)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861E2BE-EFD9-2616-405E-F8ED7586A2E7}"/>
              </a:ext>
            </a:extLst>
          </p:cNvPr>
          <p:cNvSpPr txBox="1"/>
          <p:nvPr/>
        </p:nvSpPr>
        <p:spPr>
          <a:xfrm>
            <a:off x="7800753" y="5095619"/>
            <a:ext cx="2883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Acknowledgement:</a:t>
            </a:r>
          </a:p>
          <a:p>
            <a:r>
              <a:rPr lang="en-US" altLang="zh-CN" dirty="0"/>
              <a:t>  Shihan Zhao (SYSU),</a:t>
            </a:r>
          </a:p>
          <a:p>
            <a:r>
              <a:rPr lang="en-US" altLang="zh-CN" dirty="0"/>
              <a:t>  Jian Tang (SYSU),</a:t>
            </a:r>
          </a:p>
          <a:p>
            <a:r>
              <a:rPr lang="en-US" altLang="zh-CN" dirty="0"/>
              <a:t>  </a:t>
            </a:r>
            <a:r>
              <a:rPr lang="en-US" altLang="zh-CN" dirty="0" err="1"/>
              <a:t>Changlin</a:t>
            </a:r>
            <a:r>
              <a:rPr lang="en-US" altLang="zh-CN" dirty="0"/>
              <a:t> Chen (HNU).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580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0B9A77A-F3C4-F1FF-68DD-FFA968DA6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B96493-12DE-B660-B45D-1C7713454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58A0FC4-821E-4F34-1059-95998716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6" name="矩形: 折角 5">
            <a:extLst>
              <a:ext uri="{FF2B5EF4-FFF2-40B4-BE49-F238E27FC236}">
                <a16:creationId xmlns:a16="http://schemas.microsoft.com/office/drawing/2014/main" id="{0ED2B208-F4E5-BFFC-DED2-BACCD69544D4}"/>
              </a:ext>
            </a:extLst>
          </p:cNvPr>
          <p:cNvSpPr/>
          <p:nvPr/>
        </p:nvSpPr>
        <p:spPr>
          <a:xfrm>
            <a:off x="3927475" y="2654300"/>
            <a:ext cx="4337050" cy="1155700"/>
          </a:xfrm>
          <a:prstGeom prst="foldedCorner">
            <a:avLst/>
          </a:prstGeom>
          <a:solidFill>
            <a:srgbClr val="00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i="1" dirty="0">
                <a:solidFill>
                  <a:schemeClr val="tx1"/>
                </a:solidFill>
              </a:rPr>
              <a:t>Backups</a:t>
            </a:r>
            <a:endParaRPr lang="zh-CN" altLang="en-US" sz="3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417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9AA462C7-1B61-3AFE-DDFF-FC7D1D6EADFB}"/>
              </a:ext>
            </a:extLst>
          </p:cNvPr>
          <p:cNvSpPr txBox="1"/>
          <p:nvPr/>
        </p:nvSpPr>
        <p:spPr>
          <a:xfrm>
            <a:off x="1257301" y="952849"/>
            <a:ext cx="8058149" cy="4750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Physics list:</a:t>
            </a:r>
          </a:p>
          <a:p>
            <a:r>
              <a:rPr lang="zh-CN" altLang="en-US" dirty="0"/>
              <a:t>             </a:t>
            </a:r>
            <a:r>
              <a:rPr lang="en-US" altLang="zh-CN" dirty="0"/>
              <a:t>	        ,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Optical properties: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Material properties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Scintillator: reflection index, absorption length, photon energy spectrum, scintillation yield, </a:t>
            </a:r>
            <a:r>
              <a:rPr lang="en-US" altLang="zh-CN" b="0" i="0" dirty="0" err="1">
                <a:latin typeface="+mj-lt"/>
              </a:rPr>
              <a:t>σ</a:t>
            </a:r>
            <a:r>
              <a:rPr lang="en-US" altLang="zh-CN" baseline="-25000" dirty="0" err="1">
                <a:latin typeface="+mj-lt"/>
              </a:rPr>
              <a:t>N</a:t>
            </a:r>
            <a:r>
              <a:rPr lang="en-US" altLang="zh-CN" baseline="-25000" dirty="0">
                <a:latin typeface="+mj-lt"/>
              </a:rPr>
              <a:t>-photon</a:t>
            </a:r>
            <a:r>
              <a:rPr lang="en-US" altLang="zh-CN" dirty="0"/>
              <a:t>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WLS Fiber (3 Layers): absorption length of first WLS process, emission spectrum of first WLS process, reflection index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Coupler: reflection index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Boundary process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Reflective film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Transparent boundary </a:t>
            </a:r>
          </a:p>
        </p:txBody>
      </p:sp>
      <p:sp>
        <p:nvSpPr>
          <p:cNvPr id="6" name="文本框 5">
            <a:hlinkClick r:id="rId2"/>
            <a:extLst>
              <a:ext uri="{FF2B5EF4-FFF2-40B4-BE49-F238E27FC236}">
                <a16:creationId xmlns:a16="http://schemas.microsoft.com/office/drawing/2014/main" id="{E53F824D-2BA7-E8FD-398D-8F9CA7A4D183}"/>
              </a:ext>
            </a:extLst>
          </p:cNvPr>
          <p:cNvSpPr txBox="1"/>
          <p:nvPr/>
        </p:nvSpPr>
        <p:spPr>
          <a:xfrm>
            <a:off x="1915064" y="1251251"/>
            <a:ext cx="84539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QBBC</a:t>
            </a:r>
            <a:endParaRPr lang="zh-CN" altLang="en-US" dirty="0"/>
          </a:p>
        </p:txBody>
      </p:sp>
      <p:sp>
        <p:nvSpPr>
          <p:cNvPr id="8" name="文本框 7">
            <a:hlinkClick r:id="rId3"/>
            <a:extLst>
              <a:ext uri="{FF2B5EF4-FFF2-40B4-BE49-F238E27FC236}">
                <a16:creationId xmlns:a16="http://schemas.microsoft.com/office/drawing/2014/main" id="{B604855C-9A6D-CAC7-3A46-0832D34827B0}"/>
              </a:ext>
            </a:extLst>
          </p:cNvPr>
          <p:cNvSpPr txBox="1"/>
          <p:nvPr/>
        </p:nvSpPr>
        <p:spPr>
          <a:xfrm>
            <a:off x="2927230" y="1251251"/>
            <a:ext cx="34390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G4EmStandardPhysics_option4</a:t>
            </a:r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FCA9A1F-09AD-A01C-B2D9-D81E8B6E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9535"/>
            <a:ext cx="9182100" cy="489117"/>
          </a:xfrm>
        </p:spPr>
        <p:txBody>
          <a:bodyPr/>
          <a:lstStyle/>
          <a:p>
            <a:r>
              <a:rPr lang="en-US" altLang="zh-CN" dirty="0"/>
              <a:t>Geant4 simulation: physics list &amp; optical properties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6C776F1-BEE1-7BB0-FFFF-CE9C77F5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DE7D60-04A9-7EDA-7FBB-A7EF0EC14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51C74F-7127-86B0-1DE8-5D58D88F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421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A53178-EB66-B318-1C7D-8F91B8BC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0" dirty="0">
                <a:latin typeface="+mn-lt"/>
              </a:rPr>
              <a:t>Introduction:</a:t>
            </a:r>
            <a:r>
              <a:rPr lang="zh-CN" altLang="en-US" b="0" dirty="0">
                <a:latin typeface="+mn-lt"/>
              </a:rPr>
              <a:t> </a:t>
            </a:r>
            <a:r>
              <a:rPr lang="en-US" altLang="zh-CN" b="0" dirty="0">
                <a:latin typeface="+mn-lt"/>
              </a:rPr>
              <a:t>MACE</a:t>
            </a:r>
            <a:r>
              <a:rPr lang="zh-CN" altLang="en-US" b="0" dirty="0">
                <a:latin typeface="+mn-lt"/>
              </a:rPr>
              <a:t> </a:t>
            </a:r>
            <a:r>
              <a:rPr lang="en-US" altLang="zh-CN" b="0" dirty="0">
                <a:latin typeface="+mn-lt"/>
              </a:rPr>
              <a:t>background</a:t>
            </a:r>
            <a:endParaRPr lang="zh-CN" altLang="en-US" b="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CE64C5-3D1E-79DD-C148-83110B7453A4}"/>
                  </a:ext>
                </a:extLst>
              </p:cNvPr>
              <p:cNvSpPr txBox="1"/>
              <p:nvPr/>
            </p:nvSpPr>
            <p:spPr>
              <a:xfrm>
                <a:off x="317193" y="910962"/>
                <a:ext cx="6819903" cy="926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The Muonium-to-Antimuonium-Conversion-Experiment (MACE)  aims at searching for CLFV process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acc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00FF"/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𝜈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CE64C5-3D1E-79DD-C148-83110B745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93" y="910962"/>
                <a:ext cx="6819903" cy="926407"/>
              </a:xfrm>
              <a:prstGeom prst="rect">
                <a:avLst/>
              </a:prstGeom>
              <a:blipFill>
                <a:blip r:embed="rId2"/>
                <a:stretch>
                  <a:fillRect l="-715" b="-72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8712315-0A14-DB30-B25B-0066C93BF4AA}"/>
                  </a:ext>
                </a:extLst>
              </p:cNvPr>
              <p:cNvSpPr txBox="1"/>
              <p:nvPr/>
            </p:nvSpPr>
            <p:spPr>
              <a:xfrm>
                <a:off x="317193" y="1993414"/>
                <a:ext cx="9552725" cy="12875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The detector system is designed to identify the final state with a high precision.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FF0000"/>
                    </a:solidFill>
                  </a:rPr>
                  <a:t>: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Tiled timing counter (TTC) &amp; Cylindrical drift chamber (CDC)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2060"/>
                    </a:solidFill>
                  </a:rPr>
                  <a:t> : Microchannel plate (MCP) &amp; Electromagnetic calorimeter (ECAL)</a:t>
                </a:r>
                <a:endParaRPr lang="zh-CN" altLang="en-US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8712315-0A14-DB30-B25B-0066C93BF4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193" y="1993414"/>
                <a:ext cx="9552725" cy="1287532"/>
              </a:xfrm>
              <a:prstGeom prst="rect">
                <a:avLst/>
              </a:prstGeom>
              <a:blipFill>
                <a:blip r:embed="rId3"/>
                <a:stretch>
                  <a:fillRect l="-511" b="-71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本框 73">
            <a:extLst>
              <a:ext uri="{FF2B5EF4-FFF2-40B4-BE49-F238E27FC236}">
                <a16:creationId xmlns:a16="http://schemas.microsoft.com/office/drawing/2014/main" id="{BA07AB5A-F5E1-1E73-12C5-3B1B1581FEC0}"/>
              </a:ext>
            </a:extLst>
          </p:cNvPr>
          <p:cNvSpPr txBox="1"/>
          <p:nvPr/>
        </p:nvSpPr>
        <p:spPr>
          <a:xfrm>
            <a:off x="6935483" y="3461974"/>
            <a:ext cx="5278482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Challenge:</a:t>
            </a:r>
            <a:r>
              <a:rPr lang="zh-CN" altLang="en-US" dirty="0"/>
              <a:t> 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Unavoidable background—accidental coincidence of </a:t>
            </a:r>
            <a:r>
              <a:rPr lang="en-US" altLang="zh-CN" b="1" dirty="0"/>
              <a:t>cosmic ray muon hit through</a:t>
            </a:r>
            <a:r>
              <a:rPr lang="zh-CN" altLang="en-US" b="1" dirty="0"/>
              <a:t> </a:t>
            </a:r>
            <a:r>
              <a:rPr lang="en-US" altLang="zh-CN" b="1" dirty="0"/>
              <a:t>PDS.</a:t>
            </a:r>
          </a:p>
          <a:p>
            <a:pPr marL="285744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Solution: 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A cosmic ray counter “box” surrounding PDS as a veto detector.</a:t>
            </a:r>
          </a:p>
        </p:txBody>
      </p:sp>
      <p:pic>
        <p:nvPicPr>
          <p:cNvPr id="175" name="图片 174">
            <a:extLst>
              <a:ext uri="{FF2B5EF4-FFF2-40B4-BE49-F238E27FC236}">
                <a16:creationId xmlns:a16="http://schemas.microsoft.com/office/drawing/2014/main" id="{37D690DF-BE87-20D6-74BF-EFAA444CA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3304974"/>
            <a:ext cx="7599479" cy="2956383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9A0AF7DB-CC27-FE24-6994-71FF3814F136}"/>
              </a:ext>
            </a:extLst>
          </p:cNvPr>
          <p:cNvGrpSpPr/>
          <p:nvPr/>
        </p:nvGrpSpPr>
        <p:grpSpPr>
          <a:xfrm>
            <a:off x="6980561" y="780533"/>
            <a:ext cx="4951871" cy="1307513"/>
            <a:chOff x="972741" y="1662964"/>
            <a:chExt cx="4951870" cy="1307513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981EA38D-011F-E4E9-F2E7-FDBC94EB659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2741" y="1681140"/>
              <a:ext cx="3170920" cy="1242942"/>
              <a:chOff x="11669" y="721"/>
              <a:chExt cx="5904" cy="2312"/>
            </a:xfrm>
          </p:grpSpPr>
          <p:pic>
            <p:nvPicPr>
              <p:cNvPr id="42" name="图片 41" descr="MMbar">
                <a:extLst>
                  <a:ext uri="{FF2B5EF4-FFF2-40B4-BE49-F238E27FC236}">
                    <a16:creationId xmlns:a16="http://schemas.microsoft.com/office/drawing/2014/main" id="{2C687C42-A3E9-9991-D277-FF4BB16654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669" y="721"/>
                <a:ext cx="5802" cy="1972"/>
              </a:xfrm>
              <a:prstGeom prst="rect">
                <a:avLst/>
              </a:prstGeom>
            </p:spPr>
          </p:pic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38C8D0B1-9162-9814-3546-3F69D363CAA9}"/>
                  </a:ext>
                </a:extLst>
              </p:cNvPr>
              <p:cNvSpPr txBox="1"/>
              <p:nvPr/>
            </p:nvSpPr>
            <p:spPr>
              <a:xfrm>
                <a:off x="11823" y="2461"/>
                <a:ext cx="2236" cy="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" panose="02020603050405020304" pitchFamily="18" charset="0"/>
                    <a:ea typeface="宋体" panose="02010600030101010101" pitchFamily="2" charset="-122"/>
                    <a:cs typeface="Times" panose="02020603050405020304" pitchFamily="18" charset="0"/>
                  </a:rPr>
                  <a:t>Muonium</a:t>
                </a:r>
              </a:p>
            </p:txBody>
          </p: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8DFE905-5C72-98FF-34A4-19A2A9F22B6E}"/>
                  </a:ext>
                </a:extLst>
              </p:cNvPr>
              <p:cNvSpPr txBox="1"/>
              <p:nvPr/>
            </p:nvSpPr>
            <p:spPr>
              <a:xfrm>
                <a:off x="14570" y="2461"/>
                <a:ext cx="3003" cy="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" panose="02020603050405020304" pitchFamily="18" charset="0"/>
                    <a:ea typeface="宋体" panose="02010600030101010101" pitchFamily="2" charset="-122"/>
                    <a:cs typeface="Times" panose="02020603050405020304" pitchFamily="18" charset="0"/>
                  </a:rPr>
                  <a:t>Antimuonium</a:t>
                </a: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294B490B-C1B3-A160-DEE0-5475C8AC98C6}"/>
                </a:ext>
              </a:extLst>
            </p:cNvPr>
            <p:cNvGrpSpPr/>
            <p:nvPr/>
          </p:nvGrpSpPr>
          <p:grpSpPr>
            <a:xfrm>
              <a:off x="4496138" y="1662964"/>
              <a:ext cx="1148562" cy="1044930"/>
              <a:chOff x="5511832" y="1484629"/>
              <a:chExt cx="1148562" cy="1044930"/>
            </a:xfrm>
          </p:grpSpPr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B64791CC-F181-15EB-638B-509E905059E8}"/>
                  </a:ext>
                </a:extLst>
              </p:cNvPr>
              <p:cNvCxnSpPr>
                <a:cxnSpLocks/>
                <a:stCxn id="36" idx="3"/>
              </p:cNvCxnSpPr>
              <p:nvPr/>
            </p:nvCxnSpPr>
            <p:spPr>
              <a:xfrm flipH="1">
                <a:off x="5511832" y="2060639"/>
                <a:ext cx="521377" cy="279796"/>
              </a:xfrm>
              <a:prstGeom prst="straightConnector1">
                <a:avLst/>
              </a:prstGeom>
              <a:ln w="12700">
                <a:solidFill>
                  <a:srgbClr val="BFBFBF"/>
                </a:solidFill>
                <a:miter lim="800000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箭头连接符 34">
                <a:extLst>
                  <a:ext uri="{FF2B5EF4-FFF2-40B4-BE49-F238E27FC236}">
                    <a16:creationId xmlns:a16="http://schemas.microsoft.com/office/drawing/2014/main" id="{AF5B1241-A439-5D43-E401-6F2352885F98}"/>
                  </a:ext>
                </a:extLst>
              </p:cNvPr>
              <p:cNvCxnSpPr>
                <a:cxnSpLocks/>
                <a:stCxn id="36" idx="3"/>
              </p:cNvCxnSpPr>
              <p:nvPr/>
            </p:nvCxnSpPr>
            <p:spPr>
              <a:xfrm flipH="1">
                <a:off x="5754038" y="2060639"/>
                <a:ext cx="279171" cy="468920"/>
              </a:xfrm>
              <a:prstGeom prst="straightConnector1">
                <a:avLst/>
              </a:prstGeom>
              <a:ln w="12700">
                <a:solidFill>
                  <a:srgbClr val="BFBFBF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7F854E84-65C3-2E70-4CCE-5F2B56358B5B}"/>
                  </a:ext>
                </a:extLst>
              </p:cNvPr>
              <p:cNvSpPr/>
              <p:nvPr/>
            </p:nvSpPr>
            <p:spPr>
              <a:xfrm>
                <a:off x="6007200" y="1907436"/>
                <a:ext cx="177600" cy="1794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37AF81E7-2735-F20F-EE1F-B5C635ABB4A9}"/>
                  </a:ext>
                </a:extLst>
              </p:cNvPr>
              <p:cNvSpPr/>
              <p:nvPr/>
            </p:nvSpPr>
            <p:spPr>
              <a:xfrm rot="1826491">
                <a:off x="5574615" y="1793622"/>
                <a:ext cx="1042769" cy="531548"/>
              </a:xfrm>
              <a:prstGeom prst="ellipse">
                <a:avLst/>
              </a:prstGeom>
              <a:noFill/>
              <a:ln w="15240">
                <a:solidFill>
                  <a:srgbClr val="01010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45B3EE1B-8900-ED1A-F31C-BA58366AB2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18811" y="1484629"/>
                <a:ext cx="541583" cy="478024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E80372AF-D8A0-418E-E7A1-8CF1BB704F8B}"/>
                  </a:ext>
                </a:extLst>
              </p:cNvPr>
              <p:cNvGrpSpPr/>
              <p:nvPr/>
            </p:nvGrpSpPr>
            <p:grpSpPr>
              <a:xfrm>
                <a:off x="6119584" y="2316375"/>
                <a:ext cx="351363" cy="179488"/>
                <a:chOff x="6012138" y="2363071"/>
                <a:chExt cx="351363" cy="179488"/>
              </a:xfrm>
            </p:grpSpPr>
            <p:sp>
              <p:nvSpPr>
                <p:cNvPr id="40" name="椭圆 39">
                  <a:extLst>
                    <a:ext uri="{FF2B5EF4-FFF2-40B4-BE49-F238E27FC236}">
                      <a16:creationId xmlns:a16="http://schemas.microsoft.com/office/drawing/2014/main" id="{F87DC670-A7BF-428D-1F67-4B550AE9242F}"/>
                    </a:ext>
                  </a:extLst>
                </p:cNvPr>
                <p:cNvSpPr/>
                <p:nvPr/>
              </p:nvSpPr>
              <p:spPr>
                <a:xfrm>
                  <a:off x="6185901" y="2363071"/>
                  <a:ext cx="177600" cy="17948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>
                  <a:glow>
                    <a:schemeClr val="accent1"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41" name="直接箭头连接符 40">
                  <a:extLst>
                    <a:ext uri="{FF2B5EF4-FFF2-40B4-BE49-F238E27FC236}">
                      <a16:creationId xmlns:a16="http://schemas.microsoft.com/office/drawing/2014/main" id="{4ADCFE85-73B1-95E8-CFE6-FFC26F808F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012138" y="2452815"/>
                  <a:ext cx="269113" cy="57120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headEnd type="none" w="med" len="med"/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0ADC0B08-B388-E6D3-14B0-3D077FA52524}"/>
                </a:ext>
              </a:extLst>
            </p:cNvPr>
            <p:cNvCxnSpPr>
              <a:cxnSpLocks/>
            </p:cNvCxnSpPr>
            <p:nvPr/>
          </p:nvCxnSpPr>
          <p:spPr>
            <a:xfrm>
              <a:off x="3997881" y="2202924"/>
              <a:ext cx="357188" cy="0"/>
            </a:xfrm>
            <a:prstGeom prst="straightConnector1">
              <a:avLst/>
            </a:prstGeom>
            <a:ln w="15875" cap="flat">
              <a:solidFill>
                <a:schemeClr val="tx1"/>
              </a:solidFill>
              <a:headEnd w="med" len="sm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文本框 29">
                  <a:extLst>
                    <a:ext uri="{FF2B5EF4-FFF2-40B4-BE49-F238E27FC236}">
                      <a16:creationId xmlns:a16="http://schemas.microsoft.com/office/drawing/2014/main" id="{566E8FE3-8D20-D10A-DBB0-16CA15ABC6FA}"/>
                    </a:ext>
                  </a:extLst>
                </p:cNvPr>
                <p:cNvSpPr txBox="1"/>
                <p:nvPr/>
              </p:nvSpPr>
              <p:spPr>
                <a:xfrm>
                  <a:off x="5429584" y="2487687"/>
                  <a:ext cx="49502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altLang="zh-CN" sz="1400" dirty="0">
                      <a:solidFill>
                        <a:srgbClr val="0000FF"/>
                      </a:solidFill>
                    </a:rPr>
                    <a:t> </a:t>
                  </a:r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00FF5ACF-F153-37D4-A712-2D9320FF23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9584" y="2487687"/>
                  <a:ext cx="495027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文本框 30">
                  <a:extLst>
                    <a:ext uri="{FF2B5EF4-FFF2-40B4-BE49-F238E27FC236}">
                      <a16:creationId xmlns:a16="http://schemas.microsoft.com/office/drawing/2014/main" id="{AD9C478A-5B96-4569-1626-54B7688D7CCC}"/>
                    </a:ext>
                  </a:extLst>
                </p:cNvPr>
                <p:cNvSpPr txBox="1"/>
                <p:nvPr/>
              </p:nvSpPr>
              <p:spPr>
                <a:xfrm>
                  <a:off x="5366007" y="1848955"/>
                  <a:ext cx="49502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altLang="zh-CN" sz="1400" dirty="0"/>
                    <a:t> </a:t>
                  </a:r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36E369E9-12CA-E91E-2917-0C5D7AD0F2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6007" y="1848955"/>
                  <a:ext cx="495027" cy="3077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0F6A03D2-B7CA-2AE4-C945-0722FB07B04E}"/>
                    </a:ext>
                  </a:extLst>
                </p:cNvPr>
                <p:cNvSpPr txBox="1"/>
                <p:nvPr/>
              </p:nvSpPr>
              <p:spPr>
                <a:xfrm>
                  <a:off x="4484157" y="2645388"/>
                  <a:ext cx="532851" cy="3250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D97BB4EE-3FAA-D30D-2A01-632A9079C6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157" y="2645388"/>
                  <a:ext cx="532851" cy="32508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80B20056-E197-57AD-BEC1-A9E58D783B25}"/>
                    </a:ext>
                  </a:extLst>
                </p:cNvPr>
                <p:cNvSpPr txBox="1"/>
                <p:nvPr/>
              </p:nvSpPr>
              <p:spPr>
                <a:xfrm>
                  <a:off x="4209869" y="2383957"/>
                  <a:ext cx="43417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400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charset="0"/>
                                    <a:ea typeface="MS Mincho" charset="0"/>
                                    <a:cs typeface="Cambria Math" panose="02040503050406030204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 xmlns="">
            <p:sp>
              <p:nvSpPr>
                <p:cNvPr id="63" name="文本框 62">
                  <a:extLst>
                    <a:ext uri="{FF2B5EF4-FFF2-40B4-BE49-F238E27FC236}">
                      <a16:creationId xmlns:a16="http://schemas.microsoft.com/office/drawing/2014/main" id="{CAC7C679-8CA0-038C-6194-C50EBDF3B9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9869" y="2383957"/>
                  <a:ext cx="434175" cy="307777"/>
                </a:xfrm>
                <a:prstGeom prst="rect">
                  <a:avLst/>
                </a:prstGeom>
                <a:blipFill>
                  <a:blip r:embed="rId9"/>
                  <a:stretch>
                    <a:fillRect r="-1126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日期占位符 44">
            <a:extLst>
              <a:ext uri="{FF2B5EF4-FFF2-40B4-BE49-F238E27FC236}">
                <a16:creationId xmlns:a16="http://schemas.microsoft.com/office/drawing/2014/main" id="{90945041-2B62-8FAB-B195-A022E1F77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46" name="页脚占位符 45">
            <a:extLst>
              <a:ext uri="{FF2B5EF4-FFF2-40B4-BE49-F238E27FC236}">
                <a16:creationId xmlns:a16="http://schemas.microsoft.com/office/drawing/2014/main" id="{C902CC12-67FE-3884-7D35-DE1F3C36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 err="1"/>
              <a:t>Zhichao</a:t>
            </a:r>
            <a:r>
              <a:rPr lang="en-US" altLang="zh-CN" dirty="0"/>
              <a:t> Wang (Sun Yat-sen University)</a:t>
            </a:r>
            <a:endParaRPr lang="zh-CN" altLang="en-US" dirty="0"/>
          </a:p>
        </p:txBody>
      </p:sp>
      <p:sp>
        <p:nvSpPr>
          <p:cNvPr id="47" name="灯片编号占位符 46">
            <a:extLst>
              <a:ext uri="{FF2B5EF4-FFF2-40B4-BE49-F238E27FC236}">
                <a16:creationId xmlns:a16="http://schemas.microsoft.com/office/drawing/2014/main" id="{85CF8570-B7C8-4827-068E-5286BE38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696A263-C97E-E9EB-AAED-8ECED5DDDA32}"/>
              </a:ext>
            </a:extLst>
          </p:cNvPr>
          <p:cNvSpPr/>
          <p:nvPr/>
        </p:nvSpPr>
        <p:spPr>
          <a:xfrm>
            <a:off x="7987382" y="2488128"/>
            <a:ext cx="3633959" cy="619564"/>
          </a:xfrm>
          <a:prstGeom prst="rect">
            <a:avLst/>
          </a:prstGeom>
          <a:solidFill>
            <a:srgbClr val="33CC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Ref: Shihan Zhao’s talk</a:t>
            </a:r>
          </a:p>
          <a:p>
            <a:pPr algn="ctr"/>
            <a:r>
              <a:rPr lang="en-US" altLang="zh-CN" sz="1600" dirty="0">
                <a:solidFill>
                  <a:schemeClr val="tx1"/>
                </a:solidFill>
              </a:rPr>
              <a:t>More info: Hao Jiang, Yinyuan Huang</a:t>
            </a:r>
            <a:endParaRPr lang="zh-CN" alt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25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E4D0532-EE91-8B3A-9353-670DE33A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4259614-9E1A-A829-6C42-8B5234420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2310E8-2D52-BB41-A64E-BAEBFCBF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0936A350-0113-756C-213B-39DB6B71E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Requirements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123CCA-EA1C-33FC-6941-606F0B8E8EE4}"/>
              </a:ext>
            </a:extLst>
          </p:cNvPr>
          <p:cNvSpPr txBox="1"/>
          <p:nvPr/>
        </p:nvSpPr>
        <p:spPr>
          <a:xfrm>
            <a:off x="714374" y="3244970"/>
            <a:ext cx="10315576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/>
              <a:t>Reducing signal-like cosmic ray muon backgrounds to </a:t>
            </a:r>
            <a:r>
              <a:rPr lang="en-US" altLang="zh-CN" dirty="0">
                <a:solidFill>
                  <a:srgbClr val="FF0000"/>
                </a:solidFill>
              </a:rPr>
              <a:t>&lt; 0.1 </a:t>
            </a:r>
            <a:r>
              <a:rPr lang="en-US" altLang="zh-CN" dirty="0"/>
              <a:t>(over the course of run).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/>
              <a:t>Not introducing too much dead time.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/>
              <a:t>Not using too much DAQ bandwidth.  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8DA0759-54C2-B2AF-FF7C-4F4714C7ADBF}"/>
              </a:ext>
            </a:extLst>
          </p:cNvPr>
          <p:cNvGrpSpPr/>
          <p:nvPr/>
        </p:nvGrpSpPr>
        <p:grpSpPr>
          <a:xfrm>
            <a:off x="838200" y="864237"/>
            <a:ext cx="6022951" cy="2222041"/>
            <a:chOff x="0" y="769649"/>
            <a:chExt cx="6022951" cy="22220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39CD26D-40D6-472D-C5D9-2957FD624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08203"/>
              <a:ext cx="5900081" cy="1883486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65EBE82-97BE-2F52-0AC8-2A9B21D309C4}"/>
                </a:ext>
              </a:extLst>
            </p:cNvPr>
            <p:cNvSpPr txBox="1"/>
            <p:nvPr/>
          </p:nvSpPr>
          <p:spPr>
            <a:xfrm>
              <a:off x="64789" y="769649"/>
              <a:ext cx="5958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Wingdings" panose="05000000000000000000" pitchFamily="2" charset="2"/>
                <a:buChar char="n"/>
              </a:pPr>
              <a:r>
                <a:rPr lang="en-US" altLang="zh-CN" sz="1600" dirty="0"/>
                <a:t>MACE CDR summary of currently investigated background</a:t>
              </a:r>
              <a:endParaRPr lang="zh-CN" altLang="en-US" sz="1600" dirty="0"/>
            </a:p>
          </p:txBody>
        </p:sp>
      </p:grp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10805238-D8E0-0421-4ED5-9C567F4F15C4}"/>
              </a:ext>
            </a:extLst>
          </p:cNvPr>
          <p:cNvCxnSpPr>
            <a:cxnSpLocks/>
          </p:cNvCxnSpPr>
          <p:nvPr/>
        </p:nvCxnSpPr>
        <p:spPr>
          <a:xfrm flipH="1">
            <a:off x="3276601" y="4521200"/>
            <a:ext cx="177799" cy="527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9A7B72FA-6CA1-C97C-FA6D-CBF7919764C7}"/>
              </a:ext>
            </a:extLst>
          </p:cNvPr>
          <p:cNvSpPr txBox="1"/>
          <p:nvPr/>
        </p:nvSpPr>
        <p:spPr>
          <a:xfrm>
            <a:off x="1389682" y="4970517"/>
            <a:ext cx="511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Strict background selection criteria.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44D5F3F-D365-008E-2969-3436AB7C4EB4}"/>
              </a:ext>
            </a:extLst>
          </p:cNvPr>
          <p:cNvSpPr/>
          <p:nvPr/>
        </p:nvSpPr>
        <p:spPr>
          <a:xfrm>
            <a:off x="5267864" y="2352136"/>
            <a:ext cx="603849" cy="2368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79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D1FB0-C195-01C9-D3B5-5D75547F9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Goals: efficiency and dead time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CCE002C-BF84-55B7-25BA-69E257B026F9}"/>
              </a:ext>
            </a:extLst>
          </p:cNvPr>
          <p:cNvSpPr txBox="1"/>
          <p:nvPr/>
        </p:nvSpPr>
        <p:spPr>
          <a:xfrm>
            <a:off x="6335013" y="1299294"/>
            <a:ext cx="5624326" cy="4611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During data-taking period—about 1yr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FF0000"/>
                </a:solidFill>
              </a:rPr>
              <a:t>Rejection efficiency &gt; 99% </a:t>
            </a:r>
            <a:r>
              <a:rPr lang="zh-CN" altLang="en-US" dirty="0">
                <a:solidFill>
                  <a:srgbClr val="FF0000"/>
                </a:solidFill>
              </a:rPr>
              <a:t>→</a:t>
            </a:r>
            <a:r>
              <a:rPr lang="en-US" altLang="zh-CN" dirty="0">
                <a:solidFill>
                  <a:srgbClr val="FF0000"/>
                </a:solidFill>
              </a:rPr>
              <a:t> background &lt; 0.1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Veto time 1 </a:t>
            </a:r>
            <a:r>
              <a:rPr lang="en-US" altLang="zh-CN" b="0" i="0" dirty="0" err="1">
                <a:latin typeface="+mj-lt"/>
              </a:rPr>
              <a:t>μ</a:t>
            </a:r>
            <a:r>
              <a:rPr lang="en-US" altLang="zh-CN" dirty="0" err="1"/>
              <a:t>s</a:t>
            </a:r>
            <a:r>
              <a:rPr lang="en-US" altLang="zh-CN" dirty="0"/>
              <a:t>: </a:t>
            </a:r>
          </a:p>
          <a:p>
            <a:pPr lvl="1">
              <a:lnSpc>
                <a:spcPct val="150000"/>
              </a:lnSpc>
            </a:pPr>
            <a:r>
              <a:rPr lang="en-US" altLang="zh-CN" dirty="0"/>
              <a:t>muon rate ~ 125 Hz/m</a:t>
            </a:r>
            <a:r>
              <a:rPr lang="en-US" altLang="zh-CN" baseline="30000" dirty="0"/>
              <a:t>2 </a:t>
            </a:r>
            <a:r>
              <a:rPr lang="en-US" altLang="zh-CN" dirty="0"/>
              <a:t>× 20 m</a:t>
            </a:r>
            <a:r>
              <a:rPr lang="en-US" altLang="zh-CN" baseline="30000" dirty="0"/>
              <a:t>2 </a:t>
            </a:r>
            <a:r>
              <a:rPr lang="en-US" altLang="zh-CN" dirty="0"/>
              <a:t>= </a:t>
            </a:r>
            <a:r>
              <a:rPr lang="en-US" altLang="zh-CN" dirty="0">
                <a:solidFill>
                  <a:schemeClr val="accent1"/>
                </a:solidFill>
              </a:rPr>
              <a:t>2500Hz</a:t>
            </a:r>
          </a:p>
          <a:p>
            <a:pPr lvl="1">
              <a:lnSpc>
                <a:spcPct val="150000"/>
              </a:lnSpc>
            </a:pPr>
            <a:r>
              <a:rPr lang="zh-CN" altLang="en-US" dirty="0"/>
              <a:t>→ </a:t>
            </a:r>
            <a:r>
              <a:rPr lang="en-US" altLang="zh-CN" dirty="0"/>
              <a:t>0.025 dead time per sec.</a:t>
            </a:r>
          </a:p>
          <a:p>
            <a:pPr lvl="1">
              <a:lnSpc>
                <a:spcPct val="150000"/>
              </a:lnSpc>
            </a:pPr>
            <a:r>
              <a:rPr lang="zh-CN" altLang="en-US" dirty="0"/>
              <a:t>→ </a:t>
            </a:r>
            <a:r>
              <a:rPr lang="en-US" altLang="zh-CN" dirty="0"/>
              <a:t>DAQ closed for about 1 day</a:t>
            </a:r>
          </a:p>
          <a:p>
            <a:pPr lvl="1">
              <a:lnSpc>
                <a:spcPct val="150000"/>
              </a:lnSpc>
            </a:pPr>
            <a:endParaRPr lang="en-US" altLang="zh-CN" b="1" dirty="0"/>
          </a:p>
          <a:p>
            <a:pPr>
              <a:lnSpc>
                <a:spcPct val="150000"/>
              </a:lnSpc>
            </a:pPr>
            <a:r>
              <a:rPr lang="en-US" altLang="zh-CN" b="1" dirty="0"/>
              <a:t>Goals: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Rejection efficiency better than 99%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dirty="0"/>
              <a:t>System resolution time less than 1</a:t>
            </a:r>
            <a:r>
              <a:rPr lang="en-US" altLang="zh-CN" b="0" i="0" dirty="0">
                <a:latin typeface="+mj-lt"/>
              </a:rPr>
              <a:t>μ</a:t>
            </a:r>
            <a:r>
              <a:rPr lang="en-US" altLang="zh-CN" dirty="0"/>
              <a:t>s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7CD0D5B-A298-A4A6-DF83-5ECE5A944361}"/>
              </a:ext>
            </a:extLst>
          </p:cNvPr>
          <p:cNvGrpSpPr/>
          <p:nvPr/>
        </p:nvGrpSpPr>
        <p:grpSpPr>
          <a:xfrm>
            <a:off x="169162" y="1774500"/>
            <a:ext cx="5564125" cy="3233247"/>
            <a:chOff x="129580" y="3083375"/>
            <a:chExt cx="5408553" cy="302729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6C89FABC-0747-78F8-95A2-70E0C8384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" y="3536393"/>
              <a:ext cx="5281911" cy="25742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B7386E0-841C-2E85-6316-4AB044C3A645}"/>
                </a:ext>
              </a:extLst>
            </p:cNvPr>
            <p:cNvSpPr txBox="1"/>
            <p:nvPr/>
          </p:nvSpPr>
          <p:spPr>
            <a:xfrm>
              <a:off x="129580" y="3083375"/>
              <a:ext cx="54085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44" indent="-285744">
                <a:buFont typeface="Wingdings" panose="05000000000000000000" pitchFamily="2" charset="2"/>
                <a:buChar char="n"/>
              </a:pPr>
              <a:r>
                <a:rPr lang="en-US" altLang="zh-CN" sz="1600" dirty="0"/>
                <a:t>Simulation visualization in Geant4</a:t>
              </a:r>
              <a:endParaRPr lang="zh-CN" altLang="en-US" sz="1600" dirty="0"/>
            </a:p>
          </p:txBody>
        </p:sp>
      </p:grp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53F7B-4CD9-C8D0-742C-01C712441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6D5A50-8B18-FBBE-02D1-C5DEA62A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EC59DBD3-EE7A-4F86-0A7E-6413DB74D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854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E6EA1B-6423-6FE4-ABC6-26E7FD420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9538"/>
            <a:ext cx="8236788" cy="489117"/>
          </a:xfrm>
        </p:spPr>
        <p:txBody>
          <a:bodyPr/>
          <a:lstStyle/>
          <a:p>
            <a:r>
              <a:rPr lang="en-US" altLang="zh-CN" dirty="0"/>
              <a:t>Cosmic ray veto counter in Mu2e and COMET</a:t>
            </a:r>
            <a:endParaRPr lang="zh-CN" altLang="en-US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59BE917A-829F-2CD5-8ECF-FA12501B8D36}"/>
              </a:ext>
            </a:extLst>
          </p:cNvPr>
          <p:cNvSpPr txBox="1"/>
          <p:nvPr/>
        </p:nvSpPr>
        <p:spPr>
          <a:xfrm>
            <a:off x="412751" y="848270"/>
            <a:ext cx="944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Experiments similar in detector and detection requirements: Mu2e, COMET</a:t>
            </a:r>
            <a:endParaRPr lang="zh-CN" altLang="en-US" dirty="0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1C27A488-76AD-6FD4-95B6-44ED9EC32BAA}"/>
              </a:ext>
            </a:extLst>
          </p:cNvPr>
          <p:cNvGrpSpPr/>
          <p:nvPr/>
        </p:nvGrpSpPr>
        <p:grpSpPr>
          <a:xfrm>
            <a:off x="63501" y="1329521"/>
            <a:ext cx="6226297" cy="2884518"/>
            <a:chOff x="63499" y="1329521"/>
            <a:chExt cx="6226297" cy="2884518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6652E188-B8A1-662E-E210-297127017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9" y="1329521"/>
              <a:ext cx="6226297" cy="2422853"/>
            </a:xfrm>
            <a:prstGeom prst="rect">
              <a:avLst/>
            </a:prstGeom>
          </p:spPr>
        </p:pic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AEFA73B6-1832-6E87-67F1-3AB17BD6C85A}"/>
                </a:ext>
              </a:extLst>
            </p:cNvPr>
            <p:cNvSpPr txBox="1"/>
            <p:nvPr/>
          </p:nvSpPr>
          <p:spPr>
            <a:xfrm>
              <a:off x="1012775" y="3906262"/>
              <a:ext cx="432774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(E. Craig Dukes, 2014, Mu2e CD-2/3b DOE Review) </a:t>
              </a:r>
              <a:endParaRPr lang="zh-CN" alt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84132B-458B-AAC4-563D-12C190DA4D6A}"/>
              </a:ext>
            </a:extLst>
          </p:cNvPr>
          <p:cNvGrpSpPr/>
          <p:nvPr/>
        </p:nvGrpSpPr>
        <p:grpSpPr>
          <a:xfrm>
            <a:off x="6683062" y="1424815"/>
            <a:ext cx="4016835" cy="2789229"/>
            <a:chOff x="6581459" y="1552097"/>
            <a:chExt cx="4016835" cy="2789228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3C68C6C8-E8A6-CC93-81A8-E3EFC264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1459" y="1552097"/>
              <a:ext cx="4016835" cy="2422853"/>
            </a:xfrm>
            <a:prstGeom prst="rect">
              <a:avLst/>
            </a:prstGeom>
          </p:spPr>
        </p:pic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FB21B14E-369C-8BDB-2DF4-D019DFC3BC6D}"/>
                </a:ext>
              </a:extLst>
            </p:cNvPr>
            <p:cNvSpPr txBox="1"/>
            <p:nvPr/>
          </p:nvSpPr>
          <p:spPr>
            <a:xfrm>
              <a:off x="7426214" y="4033548"/>
              <a:ext cx="23273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(Oleg Markin, ICPPA-2015)</a:t>
              </a:r>
              <a:endPara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23583B78-9478-F6D3-99CE-6E13014C2342}"/>
              </a:ext>
            </a:extLst>
          </p:cNvPr>
          <p:cNvGrpSpPr/>
          <p:nvPr/>
        </p:nvGrpSpPr>
        <p:grpSpPr>
          <a:xfrm>
            <a:off x="412751" y="4341326"/>
            <a:ext cx="9283700" cy="1715060"/>
            <a:chOff x="260350" y="4331281"/>
            <a:chExt cx="9283700" cy="1715060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59B45BB7-6233-1512-5FEA-7D79A502333B}"/>
                </a:ext>
              </a:extLst>
            </p:cNvPr>
            <p:cNvSpPr txBox="1"/>
            <p:nvPr/>
          </p:nvSpPr>
          <p:spPr>
            <a:xfrm>
              <a:off x="260350" y="4331281"/>
              <a:ext cx="9283700" cy="1668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zh-CN" dirty="0"/>
                <a:t>Detection object: plastic scintillator(PS) [cost, simple &amp; robust, tunable]</a:t>
              </a:r>
            </a:p>
            <a:p>
              <a:pPr>
                <a:lnSpc>
                  <a:spcPct val="200000"/>
                </a:lnSpc>
              </a:pPr>
              <a:r>
                <a:rPr lang="en-US" altLang="zh-CN" dirty="0"/>
                <a:t>Basic unit: PS strip of several meters, embedded with wavelength shifting(WLS) fiber</a:t>
              </a:r>
            </a:p>
            <a:p>
              <a:pPr>
                <a:lnSpc>
                  <a:spcPct val="200000"/>
                </a:lnSpc>
              </a:pPr>
              <a:r>
                <a:rPr lang="en-US" altLang="zh-CN" dirty="0"/>
                <a:t>Unit assembly: PS strips 		         modules 		        Veto detector</a:t>
              </a:r>
              <a:endParaRPr lang="zh-CN" altLang="en-US" dirty="0"/>
            </a:p>
          </p:txBody>
        </p:sp>
        <p:sp>
          <p:nvSpPr>
            <p:cNvPr id="60" name="箭头: 右 59">
              <a:extLst>
                <a:ext uri="{FF2B5EF4-FFF2-40B4-BE49-F238E27FC236}">
                  <a16:creationId xmlns:a16="http://schemas.microsoft.com/office/drawing/2014/main" id="{8E067099-DF94-1427-C933-09CF1B6CF6AD}"/>
                </a:ext>
              </a:extLst>
            </p:cNvPr>
            <p:cNvSpPr/>
            <p:nvPr/>
          </p:nvSpPr>
          <p:spPr>
            <a:xfrm>
              <a:off x="2971800" y="5620891"/>
              <a:ext cx="1504950" cy="425450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multiple layers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1" name="箭头: 右 60">
              <a:extLst>
                <a:ext uri="{FF2B5EF4-FFF2-40B4-BE49-F238E27FC236}">
                  <a16:creationId xmlns:a16="http://schemas.microsoft.com/office/drawing/2014/main" id="{9641082D-9859-DDEA-E4AA-35CC5273FB02}"/>
                </a:ext>
              </a:extLst>
            </p:cNvPr>
            <p:cNvSpPr/>
            <p:nvPr/>
          </p:nvSpPr>
          <p:spPr>
            <a:xfrm>
              <a:off x="5664200" y="5620891"/>
              <a:ext cx="1504950" cy="425450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tx1"/>
                  </a:solidFill>
                </a:rPr>
                <a:t>put together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0EBE29-695F-3DB3-8F4E-81866DAC1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AE308A1-1A39-D345-1DEE-679BE318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F54676F-B684-5C59-BA70-3D56C93D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087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EAEE1-9A46-D543-36CD-68BCF282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Conceptual design: strip assembly 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B3B531-72A7-65CA-46EB-DEDC4049BC17}"/>
              </a:ext>
            </a:extLst>
          </p:cNvPr>
          <p:cNvSpPr txBox="1"/>
          <p:nvPr/>
        </p:nvSpPr>
        <p:spPr>
          <a:xfrm>
            <a:off x="5427694" y="628655"/>
            <a:ext cx="560070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Inter-layer features</a:t>
            </a:r>
            <a:r>
              <a:rPr lang="en-US" altLang="zh-CN" dirty="0"/>
              <a:t>: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Separation—space for Al absorbers</a:t>
            </a:r>
          </a:p>
          <a:p>
            <a:pPr marL="742932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Mechanical support</a:t>
            </a:r>
          </a:p>
          <a:p>
            <a:pPr marL="742932" lvl="1" indent="-2857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Shielding (low-penetration particles)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Offset—Staggered gaps to minimize dead zones</a:t>
            </a:r>
          </a:p>
        </p:txBody>
      </p:sp>
      <p:graphicFrame>
        <p:nvGraphicFramePr>
          <p:cNvPr id="112" name="表格 111">
            <a:extLst>
              <a:ext uri="{FF2B5EF4-FFF2-40B4-BE49-F238E27FC236}">
                <a16:creationId xmlns:a16="http://schemas.microsoft.com/office/drawing/2014/main" id="{71089C0D-6064-1BFE-3B3C-C55737A782E9}"/>
              </a:ext>
            </a:extLst>
          </p:cNvPr>
          <p:cNvGraphicFramePr>
            <a:graphicFrameLocks noGrp="1"/>
          </p:cNvGraphicFramePr>
          <p:nvPr/>
        </p:nvGraphicFramePr>
        <p:xfrm>
          <a:off x="5743892" y="3652956"/>
          <a:ext cx="3570921" cy="1400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593">
                  <a:extLst>
                    <a:ext uri="{9D8B030D-6E8A-4147-A177-3AD203B41FA5}">
                      <a16:colId xmlns:a16="http://schemas.microsoft.com/office/drawing/2014/main" val="3289743889"/>
                    </a:ext>
                  </a:extLst>
                </a:gridCol>
                <a:gridCol w="1148580">
                  <a:extLst>
                    <a:ext uri="{9D8B030D-6E8A-4147-A177-3AD203B41FA5}">
                      <a16:colId xmlns:a16="http://schemas.microsoft.com/office/drawing/2014/main" val="3033756810"/>
                    </a:ext>
                  </a:extLst>
                </a:gridCol>
                <a:gridCol w="772874">
                  <a:extLst>
                    <a:ext uri="{9D8B030D-6E8A-4147-A177-3AD203B41FA5}">
                      <a16:colId xmlns:a16="http://schemas.microsoft.com/office/drawing/2014/main" val="3671880526"/>
                    </a:ext>
                  </a:extLst>
                </a:gridCol>
                <a:gridCol w="772874">
                  <a:extLst>
                    <a:ext uri="{9D8B030D-6E8A-4147-A177-3AD203B41FA5}">
                      <a16:colId xmlns:a16="http://schemas.microsoft.com/office/drawing/2014/main" val="3055280668"/>
                    </a:ext>
                  </a:extLst>
                </a:gridCol>
              </a:tblGrid>
              <a:tr h="4484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Category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length(cm)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layers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quantity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576518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Top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145.0 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3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1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61354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Side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140.0 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2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2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29602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Cap1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180.0 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2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4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5036913"/>
                  </a:ext>
                </a:extLst>
              </a:tr>
              <a:tr h="2380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>
                          <a:effectLst/>
                        </a:rPr>
                        <a:t>Cap2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35.0 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2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500" u="none" strike="noStrike" dirty="0">
                          <a:effectLst/>
                        </a:rPr>
                        <a:t>4</a:t>
                      </a:r>
                      <a:endParaRPr lang="en-US" altLang="zh-CN" sz="15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1262611"/>
                  </a:ext>
                </a:extLst>
              </a:tr>
            </a:tbl>
          </a:graphicData>
        </a:graphic>
      </p:graphicFrame>
      <p:pic>
        <p:nvPicPr>
          <p:cNvPr id="137" name="图片 136">
            <a:extLst>
              <a:ext uri="{FF2B5EF4-FFF2-40B4-BE49-F238E27FC236}">
                <a16:creationId xmlns:a16="http://schemas.microsoft.com/office/drawing/2014/main" id="{9A982AFC-C16E-918F-E7C4-1A35C9E6F9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17180"/>
          <a:stretch/>
        </p:blipFill>
        <p:spPr>
          <a:xfrm>
            <a:off x="9314816" y="3327859"/>
            <a:ext cx="2718437" cy="2637192"/>
          </a:xfrm>
          <a:prstGeom prst="rect">
            <a:avLst/>
          </a:prstGeom>
        </p:spPr>
      </p:pic>
      <p:sp>
        <p:nvSpPr>
          <p:cNvPr id="138" name="文本框 137">
            <a:extLst>
              <a:ext uri="{FF2B5EF4-FFF2-40B4-BE49-F238E27FC236}">
                <a16:creationId xmlns:a16="http://schemas.microsoft.com/office/drawing/2014/main" id="{68BBDC50-3A06-12A1-CB8F-E5EDD40F3487}"/>
              </a:ext>
            </a:extLst>
          </p:cNvPr>
          <p:cNvSpPr txBox="1"/>
          <p:nvPr/>
        </p:nvSpPr>
        <p:spPr>
          <a:xfrm>
            <a:off x="5473703" y="3083941"/>
            <a:ext cx="416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n"/>
            </a:pPr>
            <a:r>
              <a:rPr lang="en-US" altLang="zh-CN" dirty="0"/>
              <a:t>Scintillator parameters are set below:</a:t>
            </a:r>
            <a:endParaRPr lang="zh-CN" altLang="en-US" dirty="0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5633C2-AA20-450F-CE79-B9D28BA3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1FAB3A7-61A0-F4D4-4C4F-135C8823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688E82-AA5D-3667-1564-A25A1B8C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A94DF6-1DB4-CAC2-37F8-8CDB346D5F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563" y="3170869"/>
            <a:ext cx="4797248" cy="31724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283DF4-A074-CACA-DFB1-925E76ACEAA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27" y="735312"/>
            <a:ext cx="5276473" cy="2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14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BDA7CF-8F1C-7DB1-ED05-CCC2BE2C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Conceptual design: plastic scintillator strip</a:t>
            </a:r>
            <a:endParaRPr lang="zh-CN" altLang="en-US" dirty="0"/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92AE2287-EBF6-B6C4-59D0-791A3B797046}"/>
              </a:ext>
            </a:extLst>
          </p:cNvPr>
          <p:cNvGrpSpPr/>
          <p:nvPr/>
        </p:nvGrpSpPr>
        <p:grpSpPr>
          <a:xfrm>
            <a:off x="1234212" y="1155404"/>
            <a:ext cx="4623885" cy="2279249"/>
            <a:chOff x="1411828" y="1149751"/>
            <a:chExt cx="4623885" cy="2279249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A79DDEF-59EC-F40E-A440-ED6289060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3" r="29953" b="10724"/>
            <a:stretch/>
          </p:blipFill>
          <p:spPr>
            <a:xfrm>
              <a:off x="1411828" y="1149751"/>
              <a:ext cx="4623885" cy="2279249"/>
            </a:xfrm>
            <a:prstGeom prst="rect">
              <a:avLst/>
            </a:prstGeom>
          </p:spPr>
        </p:pic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ED23B909-F75B-DD81-6BFA-2BE9A9678E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7656" y="2566099"/>
              <a:ext cx="129992" cy="15328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4B78DBD9-8B9B-BC1F-83F0-0B2BD88E0BD7}"/>
                </a:ext>
              </a:extLst>
            </p:cNvPr>
            <p:cNvCxnSpPr>
              <a:cxnSpLocks/>
            </p:cNvCxnSpPr>
            <p:nvPr/>
          </p:nvCxnSpPr>
          <p:spPr>
            <a:xfrm>
              <a:off x="4237648" y="2566099"/>
              <a:ext cx="0" cy="442913"/>
            </a:xfrm>
            <a:prstGeom prst="line">
              <a:avLst/>
            </a:prstGeom>
            <a:ln w="12700">
              <a:solidFill>
                <a:schemeClr val="accent1">
                  <a:alpha val="6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A9512E58-E879-CC36-B92E-36B1CA027C74}"/>
                </a:ext>
              </a:extLst>
            </p:cNvPr>
            <p:cNvCxnSpPr/>
            <p:nvPr/>
          </p:nvCxnSpPr>
          <p:spPr>
            <a:xfrm>
              <a:off x="4107656" y="2719388"/>
              <a:ext cx="0" cy="45481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1091504A-2C68-45FB-1252-12BDEDA118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7656" y="3009012"/>
              <a:ext cx="129992" cy="165194"/>
            </a:xfrm>
            <a:prstGeom prst="line">
              <a:avLst/>
            </a:prstGeom>
            <a:ln w="12700">
              <a:solidFill>
                <a:schemeClr val="accent1">
                  <a:alpha val="54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CA10E0FA-13B9-CAB4-568F-34F8CB863F42}"/>
              </a:ext>
            </a:extLst>
          </p:cNvPr>
          <p:cNvCxnSpPr>
            <a:cxnSpLocks/>
          </p:cNvCxnSpPr>
          <p:nvPr/>
        </p:nvCxnSpPr>
        <p:spPr>
          <a:xfrm flipV="1">
            <a:off x="4060034" y="982982"/>
            <a:ext cx="2820011" cy="1588771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接连接符 100">
            <a:extLst>
              <a:ext uri="{FF2B5EF4-FFF2-40B4-BE49-F238E27FC236}">
                <a16:creationId xmlns:a16="http://schemas.microsoft.com/office/drawing/2014/main" id="{403E1BD5-CC10-D3A4-0A42-77BDCABE96A8}"/>
              </a:ext>
            </a:extLst>
          </p:cNvPr>
          <p:cNvCxnSpPr>
            <a:cxnSpLocks/>
          </p:cNvCxnSpPr>
          <p:nvPr/>
        </p:nvCxnSpPr>
        <p:spPr>
          <a:xfrm>
            <a:off x="3930039" y="3179857"/>
            <a:ext cx="2781312" cy="592796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文本框 107">
            <a:extLst>
              <a:ext uri="{FF2B5EF4-FFF2-40B4-BE49-F238E27FC236}">
                <a16:creationId xmlns:a16="http://schemas.microsoft.com/office/drawing/2014/main" id="{77A39CC2-22D0-7220-BBF9-AEF61CF8705C}"/>
              </a:ext>
            </a:extLst>
          </p:cNvPr>
          <p:cNvSpPr txBox="1"/>
          <p:nvPr/>
        </p:nvSpPr>
        <p:spPr>
          <a:xfrm>
            <a:off x="1193109" y="3587987"/>
            <a:ext cx="4373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 strip with 4 fibers inserted inside  </a:t>
            </a:r>
            <a:endParaRPr lang="zh-CN" altLang="en-US" dirty="0"/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C1650013-E3AC-4063-B708-1F7C53FB6A60}"/>
              </a:ext>
            </a:extLst>
          </p:cNvPr>
          <p:cNvSpPr txBox="1"/>
          <p:nvPr/>
        </p:nvSpPr>
        <p:spPr>
          <a:xfrm>
            <a:off x="6453009" y="4390221"/>
            <a:ext cx="562610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Why WLS fiber?</a:t>
            </a:r>
          </a:p>
          <a:p>
            <a:pPr marL="285744" indent="-285744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/>
              <a:t>Improves</a:t>
            </a:r>
            <a:r>
              <a:rPr lang="zh-CN" altLang="en-US" dirty="0"/>
              <a:t> </a:t>
            </a:r>
            <a:r>
              <a:rPr lang="en-US" altLang="zh-CN" dirty="0"/>
              <a:t>transmission efficiency and light output uniformity.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CCEC86F-5B0E-4A21-544E-4399E682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096B5-E015-F81E-3D58-FA8564762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4BFA48F-BFD9-B9DA-0C9A-BAC753F1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A7020FC8-9D00-28AC-9030-4F823DE23F1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0858" y="692687"/>
            <a:ext cx="5626099" cy="367303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CE9473C-F3C5-E686-3D5C-571BA9FCBE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9" y="4227469"/>
            <a:ext cx="5938503" cy="21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70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CF6274-62F4-917B-B68F-F12F118CA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parameter: material selection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F71B511-80BF-BF2D-4441-37590F37D8EE}"/>
              </a:ext>
            </a:extLst>
          </p:cNvPr>
          <p:cNvSpPr txBox="1"/>
          <p:nvPr/>
        </p:nvSpPr>
        <p:spPr>
          <a:xfrm>
            <a:off x="723581" y="718987"/>
            <a:ext cx="440468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Plastic scintillator: </a:t>
            </a:r>
            <a:r>
              <a:rPr lang="en-US" altLang="zh-CN" dirty="0">
                <a:solidFill>
                  <a:srgbClr val="0070C0"/>
                </a:solidFill>
              </a:rPr>
              <a:t>EJ-200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Fast timing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Long optical attenuation length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E394F2F-9432-6FFF-8B61-D7120B9985AD}"/>
              </a:ext>
            </a:extLst>
          </p:cNvPr>
          <p:cNvSpPr txBox="1"/>
          <p:nvPr/>
        </p:nvSpPr>
        <p:spPr>
          <a:xfrm>
            <a:off x="5036209" y="714074"/>
            <a:ext cx="6897031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WLS Fiber: </a:t>
            </a:r>
            <a:r>
              <a:rPr lang="en-US" altLang="zh-CN" dirty="0">
                <a:solidFill>
                  <a:srgbClr val="0070C0"/>
                </a:solidFill>
              </a:rPr>
              <a:t>Saint-Gobain BCF-92 </a:t>
            </a:r>
            <a:r>
              <a:rPr lang="en-US" altLang="zh-CN" dirty="0"/>
              <a:t>or </a:t>
            </a:r>
            <a:r>
              <a:rPr lang="en-US" altLang="zh-CN" dirty="0">
                <a:solidFill>
                  <a:srgbClr val="0070C0"/>
                </a:solidFill>
              </a:rPr>
              <a:t>Kuraray Y11(M200) </a:t>
            </a:r>
            <a:r>
              <a:rPr lang="en-US" altLang="zh-CN" dirty="0"/>
              <a:t>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Decay times meet requirement: </a:t>
            </a:r>
            <a:r>
              <a:rPr lang="en-US" altLang="zh-CN" sz="1200" dirty="0"/>
              <a:t>[LHCb-2000-039] </a:t>
            </a:r>
          </a:p>
          <a:p>
            <a:pPr lvl="4">
              <a:lnSpc>
                <a:spcPct val="150000"/>
              </a:lnSpc>
            </a:pPr>
            <a:r>
              <a:rPr lang="en-US" altLang="zh-CN" dirty="0"/>
              <a:t> Y11 (</a:t>
            </a:r>
            <a:r>
              <a:rPr lang="en-US" altLang="zh-CN" dirty="0">
                <a:solidFill>
                  <a:srgbClr val="010101"/>
                </a:solidFill>
              </a:rPr>
              <a:t>8.8±1.5 ns</a:t>
            </a:r>
            <a:r>
              <a:rPr lang="en-US" altLang="zh-CN" dirty="0"/>
              <a:t>) ; BCF (2.4±0.4 ns)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Y11 matches better with EJ-200 than BCF-92. 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ABE0A43-299F-7F7C-F6CC-A9602BAB6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1D3AE0-5D22-B894-DC2B-12A710BB4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DB7CD3-C178-9D70-1874-542A43BEF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379BD1C-47DB-30AB-25EF-40A81B4C5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417104"/>
            <a:ext cx="10390855" cy="356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51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0EBBD64-351A-49DE-4F5D-E1A75827B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2025/5/19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4931F15-E71E-C76B-CA2C-B511B799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66B3B6-8A30-45B1-AA4B-41CF2C314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F10AD220-F662-F65A-5736-936F2491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9538"/>
            <a:ext cx="9685019" cy="489117"/>
          </a:xfrm>
        </p:spPr>
        <p:txBody>
          <a:bodyPr/>
          <a:lstStyle/>
          <a:p>
            <a:r>
              <a:rPr lang="en-US" altLang="zh-CN" dirty="0"/>
              <a:t>Optical </a:t>
            </a:r>
            <a:r>
              <a:rPr lang="en-US" altLang="zh-CN" dirty="0">
                <a:sym typeface="Wingdings" panose="05000000000000000000" pitchFamily="2" charset="2"/>
              </a:rPr>
              <a:t>s</a:t>
            </a:r>
            <a:r>
              <a:rPr lang="en-US" altLang="zh-CN" dirty="0"/>
              <a:t>imulation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F465B19-07DA-4C15-CD44-D59A910CF748}"/>
              </a:ext>
            </a:extLst>
          </p:cNvPr>
          <p:cNvSpPr txBox="1"/>
          <p:nvPr/>
        </p:nvSpPr>
        <p:spPr>
          <a:xfrm>
            <a:off x="6408684" y="911941"/>
            <a:ext cx="1981200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Result: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	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A7190C-4480-6F43-F261-D3CB8FF14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2" r="6313" b="3236"/>
          <a:stretch/>
        </p:blipFill>
        <p:spPr>
          <a:xfrm>
            <a:off x="9463783" y="1817230"/>
            <a:ext cx="1828170" cy="218655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10F3D29-409D-7FFD-CAC2-E1C969FEC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757" y="1817231"/>
            <a:ext cx="1828170" cy="21865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5E6C769-0852-3923-01BB-0C0D6EC4C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8" y="4145555"/>
            <a:ext cx="2516270" cy="880364"/>
          </a:xfrm>
          <a:prstGeom prst="rect">
            <a:avLst/>
          </a:prstGeom>
          <a:noFill/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B404C9E-7BDC-4535-3522-37F1B37149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120" y="4145555"/>
            <a:ext cx="2522094" cy="880364"/>
          </a:xfrm>
          <a:prstGeom prst="rect">
            <a:avLst/>
          </a:prstGeom>
          <a:noFill/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A890333E-3080-8C42-494B-2E19F82C5A58}"/>
              </a:ext>
            </a:extLst>
          </p:cNvPr>
          <p:cNvSpPr txBox="1"/>
          <p:nvPr/>
        </p:nvSpPr>
        <p:spPr>
          <a:xfrm>
            <a:off x="7243759" y="1447898"/>
            <a:ext cx="1048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BCF-92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E4A883D-737D-9BBF-6C4B-65697BB3F869}"/>
              </a:ext>
            </a:extLst>
          </p:cNvPr>
          <p:cNvSpPr txBox="1"/>
          <p:nvPr/>
        </p:nvSpPr>
        <p:spPr>
          <a:xfrm>
            <a:off x="9730396" y="1447898"/>
            <a:ext cx="1281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Y11(M200)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3EE901D-5C43-6E81-9988-7E0E0963EC67}"/>
              </a:ext>
            </a:extLst>
          </p:cNvPr>
          <p:cNvSpPr txBox="1"/>
          <p:nvPr/>
        </p:nvSpPr>
        <p:spPr>
          <a:xfrm>
            <a:off x="6499528" y="5219498"/>
            <a:ext cx="5227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Both coupled with EJ-200 </a:t>
            </a:r>
          </a:p>
          <a:p>
            <a:pPr algn="ctr"/>
            <a:r>
              <a:rPr lang="en-US" altLang="zh-CN" sz="1600" dirty="0"/>
              <a:t>Hit by 10GeV muon, same direction and position</a:t>
            </a:r>
            <a:endParaRPr lang="zh-CN" altLang="en-US" sz="1600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E196B3E-01AC-CE90-F126-F7420F2E24FE}"/>
              </a:ext>
            </a:extLst>
          </p:cNvPr>
          <p:cNvGrpSpPr/>
          <p:nvPr/>
        </p:nvGrpSpPr>
        <p:grpSpPr>
          <a:xfrm>
            <a:off x="461575" y="1542402"/>
            <a:ext cx="5507037" cy="3191523"/>
            <a:chOff x="588963" y="1032814"/>
            <a:chExt cx="5507037" cy="319152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37E9D1C-D657-DC50-BB85-59C00C5FD809}"/>
                </a:ext>
              </a:extLst>
            </p:cNvPr>
            <p:cNvGrpSpPr/>
            <p:nvPr/>
          </p:nvGrpSpPr>
          <p:grpSpPr>
            <a:xfrm>
              <a:off x="588963" y="1032814"/>
              <a:ext cx="5507037" cy="3191523"/>
              <a:chOff x="838201" y="1586852"/>
              <a:chExt cx="4098085" cy="2611379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2EC6AE44-F3D6-7C52-FC56-2F6CB9002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1" y="1586852"/>
                <a:ext cx="4098085" cy="2611379"/>
              </a:xfrm>
              <a:prstGeom prst="rect">
                <a:avLst/>
              </a:prstGeom>
            </p:spPr>
          </p:pic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2F387993-778C-E782-6C89-7F904E86F83B}"/>
                  </a:ext>
                </a:extLst>
              </p:cNvPr>
              <p:cNvSpPr txBox="1"/>
              <p:nvPr/>
            </p:nvSpPr>
            <p:spPr>
              <a:xfrm>
                <a:off x="3270621" y="1938564"/>
                <a:ext cx="2487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>
                    <a:solidFill>
                      <a:srgbClr val="F10000"/>
                    </a:solidFill>
                  </a:rPr>
                  <a:t>x</a:t>
                </a:r>
                <a:endParaRPr lang="zh-CN" altLang="en-US" sz="1000" dirty="0">
                  <a:solidFill>
                    <a:srgbClr val="F10000"/>
                  </a:solidFill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0CCB425-9611-00EB-C4A2-6EBE164A0880}"/>
                  </a:ext>
                </a:extLst>
              </p:cNvPr>
              <p:cNvSpPr txBox="1"/>
              <p:nvPr/>
            </p:nvSpPr>
            <p:spPr>
              <a:xfrm>
                <a:off x="4708896" y="2236220"/>
                <a:ext cx="17742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000" dirty="0">
                    <a:solidFill>
                      <a:srgbClr val="0000F4"/>
                    </a:solidFill>
                  </a:rPr>
                  <a:t>y</a:t>
                </a:r>
                <a:endParaRPr lang="zh-CN" altLang="en-US" sz="1000" dirty="0">
                  <a:solidFill>
                    <a:srgbClr val="0000F4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9B195E9F-8745-D857-E05F-7D71D072D4B4}"/>
                  </a:ext>
                </a:extLst>
              </p:cNvPr>
              <p:cNvSpPr txBox="1"/>
              <p:nvPr/>
            </p:nvSpPr>
            <p:spPr>
              <a:xfrm>
                <a:off x="1975221" y="1586852"/>
                <a:ext cx="24878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000" dirty="0">
                    <a:solidFill>
                      <a:srgbClr val="00EA00"/>
                    </a:solidFill>
                  </a:rPr>
                  <a:t>z</a:t>
                </a:r>
                <a:endParaRPr lang="zh-CN" altLang="en-US" sz="1000" dirty="0">
                  <a:solidFill>
                    <a:srgbClr val="00EA00"/>
                  </a:solidFill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A0AAB683-3C9A-9565-1181-ABB2E7FEE55F}"/>
                </a:ext>
              </a:extLst>
            </p:cNvPr>
            <p:cNvSpPr txBox="1"/>
            <p:nvPr/>
          </p:nvSpPr>
          <p:spPr>
            <a:xfrm rot="3398352">
              <a:off x="2318670" y="2167701"/>
              <a:ext cx="12172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</a:rPr>
                <a:t>a 10GeV </a:t>
              </a:r>
              <a:r>
                <a:rPr lang="en-US" altLang="zh-CN" sz="1600" b="0" i="0" dirty="0">
                  <a:solidFill>
                    <a:schemeClr val="bg1"/>
                  </a:solidFill>
                  <a:latin typeface="+mj-lt"/>
                </a:rPr>
                <a:t>μ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3379F9B-9804-1FC8-5837-90C0BA50D333}"/>
                </a:ext>
              </a:extLst>
            </p:cNvPr>
            <p:cNvSpPr txBox="1"/>
            <p:nvPr/>
          </p:nvSpPr>
          <p:spPr>
            <a:xfrm rot="397302">
              <a:off x="2351953" y="2785647"/>
              <a:ext cx="1714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solidFill>
                    <a:schemeClr val="bg1"/>
                  </a:solidFill>
                </a:rPr>
                <a:t>a Veto-Side strip</a:t>
              </a:r>
              <a:endParaRPr lang="zh-CN" altLang="en-US" sz="16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7220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宋体"/>
        <a:cs typeface=""/>
      </a:majorFont>
      <a:minorFont>
        <a:latin typeface="Arial"/>
        <a:ea typeface="仿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TM03457503[[fn=引用]]</Template>
  <TotalTime>9374</TotalTime>
  <Words>1443</Words>
  <Application>Microsoft Office PowerPoint</Application>
  <PresentationFormat>宽屏</PresentationFormat>
  <Paragraphs>303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Times</vt:lpstr>
      <vt:lpstr>等线</vt:lpstr>
      <vt:lpstr>宋体</vt:lpstr>
      <vt:lpstr>微软雅黑</vt:lpstr>
      <vt:lpstr>Arial</vt:lpstr>
      <vt:lpstr>Cambria Math</vt:lpstr>
      <vt:lpstr>Gadugi</vt:lpstr>
      <vt:lpstr>Wingdings</vt:lpstr>
      <vt:lpstr>Office 主题​​</vt:lpstr>
      <vt:lpstr>PowerPoint 演示文稿</vt:lpstr>
      <vt:lpstr>Introduction: MACE background</vt:lpstr>
      <vt:lpstr>Requirements</vt:lpstr>
      <vt:lpstr>Goals: efficiency and dead time</vt:lpstr>
      <vt:lpstr>Cosmic ray veto counter in Mu2e and COMET</vt:lpstr>
      <vt:lpstr>Conceptual design: strip assembly </vt:lpstr>
      <vt:lpstr>Conceptual design: plastic scintillator strip</vt:lpstr>
      <vt:lpstr>Simulation parameter: material selection</vt:lpstr>
      <vt:lpstr>Optical simulation</vt:lpstr>
      <vt:lpstr>Performance simulation: registration efficiency ϵ</vt:lpstr>
      <vt:lpstr>Performance simulation: registration efficiency ϵ</vt:lpstr>
      <vt:lpstr>Simulation #1: strip efficiency</vt:lpstr>
      <vt:lpstr>Simulation #1: strip efficiency result</vt:lpstr>
      <vt:lpstr>Simulation #2: modules’ hit probability</vt:lpstr>
      <vt:lpstr>Performance test: simulation result</vt:lpstr>
      <vt:lpstr>Performance estimate: dead time</vt:lpstr>
      <vt:lpstr>Summary and outlook</vt:lpstr>
      <vt:lpstr>PowerPoint 演示文稿</vt:lpstr>
      <vt:lpstr>Geant4 simulation: physics list &amp; optical properties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ZhiChao Wang</dc:creator>
  <cp:lastModifiedBy>ZhiChao Wang</cp:lastModifiedBy>
  <cp:revision>414</cp:revision>
  <dcterms:created xsi:type="dcterms:W3CDTF">2025-04-30T11:35:29Z</dcterms:created>
  <dcterms:modified xsi:type="dcterms:W3CDTF">2025-05-19T01:25:51Z</dcterms:modified>
</cp:coreProperties>
</file>