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3" r:id="rId1"/>
  </p:sldMasterIdLst>
  <p:notesMasterIdLst>
    <p:notesMasterId r:id="rId19"/>
  </p:notesMasterIdLst>
  <p:handoutMasterIdLst>
    <p:handoutMasterId r:id="rId20"/>
  </p:handoutMasterIdLst>
  <p:sldIdLst>
    <p:sldId id="256" r:id="rId2"/>
    <p:sldId id="282" r:id="rId3"/>
    <p:sldId id="289" r:id="rId4"/>
    <p:sldId id="311" r:id="rId5"/>
    <p:sldId id="315" r:id="rId6"/>
    <p:sldId id="312" r:id="rId7"/>
    <p:sldId id="313" r:id="rId8"/>
    <p:sldId id="327" r:id="rId9"/>
    <p:sldId id="323" r:id="rId10"/>
    <p:sldId id="325" r:id="rId11"/>
    <p:sldId id="324" r:id="rId12"/>
    <p:sldId id="326" r:id="rId13"/>
    <p:sldId id="318" r:id="rId14"/>
    <p:sldId id="319" r:id="rId15"/>
    <p:sldId id="316" r:id="rId16"/>
    <p:sldId id="317" r:id="rId17"/>
    <p:sldId id="280" r:id="rId18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pos="2434" userDrawn="1">
          <p15:clr>
            <a:srgbClr val="A4A3A4"/>
          </p15:clr>
        </p15:guide>
        <p15:guide id="4" orient="horz" pos="211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546A"/>
    <a:srgbClr val="EFCDB2"/>
    <a:srgbClr val="FF0000"/>
    <a:srgbClr val="F8EC00"/>
    <a:srgbClr val="0051EB"/>
    <a:srgbClr val="EDEDED"/>
    <a:srgbClr val="AA1219"/>
    <a:srgbClr val="CC0000"/>
    <a:srgbClr val="FAEDDE"/>
    <a:srgbClr val="FEC7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中度样式 3 - 强调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26" autoAdjust="0"/>
    <p:restoredTop sz="94595" autoAdjust="0"/>
  </p:normalViewPr>
  <p:slideViewPr>
    <p:cSldViewPr snapToGrid="0">
      <p:cViewPr varScale="1">
        <p:scale>
          <a:sx n="103" d="100"/>
          <a:sy n="103" d="100"/>
        </p:scale>
        <p:origin x="184" y="440"/>
      </p:cViewPr>
      <p:guideLst>
        <p:guide pos="3840"/>
        <p:guide pos="2434"/>
        <p:guide orient="horz" pos="211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536"/>
    </p:cViewPr>
  </p:sorterViewPr>
  <p:notesViewPr>
    <p:cSldViewPr snapToGrid="0" showGuides="1">
      <p:cViewPr varScale="1">
        <p:scale>
          <a:sx n="83" d="100"/>
          <a:sy n="83" d="100"/>
        </p:scale>
        <p:origin x="299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6D9358BC-04DF-4455-B949-70BC9175416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9F56B79-1091-400F-A2A9-6227671170D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6FD112-0CED-45F9-83CF-E12CD0876C93}" type="datetimeFigureOut">
              <a:rPr lang="zh-CN" altLang="en-US" smtClean="0"/>
              <a:t>2025/5/18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7FF21A8-AF92-4370-9E6D-DA18C0EF5FD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E5F13FF-4C82-4209-AB1F-7FD604644BF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6AFF9C-CAE3-49DD-A734-0E281207760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00247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7F1DD2-9A69-4A30-A20B-8ED9F9F614F2}" type="datetimeFigureOut">
              <a:rPr lang="zh-CN" altLang="en-US" smtClean="0"/>
              <a:t>2025/5/18</a:t>
            </a:fld>
            <a:endParaRPr lang="zh-CN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E2EF1F-5AB9-4920-AF5B-E1DBE17087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009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E2EF1F-5AB9-4920-AF5B-E1DBE170874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72795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E2EF1F-5AB9-4920-AF5B-E1DBE170874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43797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E2EF1F-5AB9-4920-AF5B-E1DBE1708744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31610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E2EF1F-5AB9-4920-AF5B-E1DBE1708744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17099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E2EF1F-5AB9-4920-AF5B-E1DBE1708744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54778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E2EF1F-5AB9-4920-AF5B-E1DBE1708744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84514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E2EF1F-5AB9-4920-AF5B-E1DBE1708744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4729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microsoft.com/office/2007/relationships/hdphoto" Target="../media/hdphoto2.wdp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建筑物&#10;&#10;自动生成的说明">
            <a:extLst>
              <a:ext uri="{FF2B5EF4-FFF2-40B4-BE49-F238E27FC236}">
                <a16:creationId xmlns:a16="http://schemas.microsoft.com/office/drawing/2014/main" id="{133A512F-7935-4AA0-B8EE-327DA99E14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00560"/>
            <a:ext cx="12292835" cy="395785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C99AEC58-8F05-45A3-900B-EBD7DE4066A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275589"/>
            <a:ext cx="2169174" cy="713098"/>
          </a:xfrm>
          <a:prstGeom prst="rect">
            <a:avLst/>
          </a:prstGeom>
        </p:spPr>
      </p:pic>
      <p:sp>
        <p:nvSpPr>
          <p:cNvPr id="6" name="标题 1">
            <a:extLst>
              <a:ext uri="{FF2B5EF4-FFF2-40B4-BE49-F238E27FC236}">
                <a16:creationId xmlns:a16="http://schemas.microsoft.com/office/drawing/2014/main" id="{8F4F430E-61A6-4C9B-AB28-E09461FCB9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9561" y="2016174"/>
            <a:ext cx="10052879" cy="106085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5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zh-CN" altLang="en-US" dirty="0"/>
              <a:t>单击此处编辑标题样式</a:t>
            </a:r>
          </a:p>
        </p:txBody>
      </p:sp>
      <p:sp>
        <p:nvSpPr>
          <p:cNvPr id="7" name="内容占位符 25">
            <a:extLst>
              <a:ext uri="{FF2B5EF4-FFF2-40B4-BE49-F238E27FC236}">
                <a16:creationId xmlns:a16="http://schemas.microsoft.com/office/drawing/2014/main" id="{17E19222-08F1-4F61-ACC2-6E16BB74363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644345" y="5196924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8" name="文本占位符 31">
            <a:extLst>
              <a:ext uri="{FF2B5EF4-FFF2-40B4-BE49-F238E27FC236}">
                <a16:creationId xmlns:a16="http://schemas.microsoft.com/office/drawing/2014/main" id="{5B70BAF5-028D-41B3-B9C1-DA2C824DFAF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34910" y="4407403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45630356-568D-4951-BB6A-685960A62A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/>
        </p:blipFill>
        <p:spPr>
          <a:xfrm>
            <a:off x="8870172" y="356842"/>
            <a:ext cx="3002280" cy="411617"/>
          </a:xfrm>
          <a:prstGeom prst="rect">
            <a:avLst/>
          </a:prstGeom>
        </p:spPr>
      </p:pic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D98E603D-9283-4A63-8228-31FC2A45BE6E}"/>
              </a:ext>
            </a:extLst>
          </p:cNvPr>
          <p:cNvCxnSpPr/>
          <p:nvPr userDrawn="1"/>
        </p:nvCxnSpPr>
        <p:spPr>
          <a:xfrm>
            <a:off x="2046000" y="1712549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E1622BD5-1061-4C09-9A14-FD1D2E6AED4C}"/>
              </a:ext>
            </a:extLst>
          </p:cNvPr>
          <p:cNvCxnSpPr/>
          <p:nvPr userDrawn="1"/>
        </p:nvCxnSpPr>
        <p:spPr>
          <a:xfrm>
            <a:off x="2046000" y="3428810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8">
            <a:extLst>
              <a:ext uri="{FF2B5EF4-FFF2-40B4-BE49-F238E27FC236}">
                <a16:creationId xmlns:a16="http://schemas.microsoft.com/office/drawing/2014/main" id="{E2D98550-94D2-1EB0-610B-416C5AA9418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09" r="56644"/>
          <a:stretch/>
        </p:blipFill>
        <p:spPr bwMode="auto">
          <a:xfrm>
            <a:off x="2629956" y="298763"/>
            <a:ext cx="2809907" cy="6667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</p:pic>
      <p:grpSp>
        <p:nvGrpSpPr>
          <p:cNvPr id="20" name="组合 9">
            <a:extLst>
              <a:ext uri="{FF2B5EF4-FFF2-40B4-BE49-F238E27FC236}">
                <a16:creationId xmlns:a16="http://schemas.microsoft.com/office/drawing/2014/main" id="{9037E87C-DE01-7273-4D92-D6A29D03CD26}"/>
              </a:ext>
            </a:extLst>
          </p:cNvPr>
          <p:cNvGrpSpPr/>
          <p:nvPr userDrawn="1"/>
        </p:nvGrpSpPr>
        <p:grpSpPr>
          <a:xfrm>
            <a:off x="2328587" y="6487838"/>
            <a:ext cx="7554800" cy="0"/>
            <a:chOff x="2328587" y="6316922"/>
            <a:chExt cx="7554800" cy="0"/>
          </a:xfrm>
        </p:grpSpPr>
        <p:cxnSp>
          <p:nvCxnSpPr>
            <p:cNvPr id="21" name="直接连接符 12">
              <a:extLst>
                <a:ext uri="{FF2B5EF4-FFF2-40B4-BE49-F238E27FC236}">
                  <a16:creationId xmlns:a16="http://schemas.microsoft.com/office/drawing/2014/main" id="{3422560F-4CC1-550B-B2C3-589D0656AC2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3285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13">
              <a:extLst>
                <a:ext uri="{FF2B5EF4-FFF2-40B4-BE49-F238E27FC236}">
                  <a16:creationId xmlns:a16="http://schemas.microsoft.com/office/drawing/2014/main" id="{11E00AC6-7993-7608-67C5-145BEDCDD3F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9833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50642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版式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28ACCEA9-8D4D-47C1-AFB3-3E215258EFDB}"/>
              </a:ext>
            </a:extLst>
          </p:cNvPr>
          <p:cNvSpPr/>
          <p:nvPr userDrawn="1"/>
        </p:nvSpPr>
        <p:spPr>
          <a:xfrm>
            <a:off x="0" y="0"/>
            <a:ext cx="12191483" cy="6858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27468" y="85609"/>
            <a:ext cx="6895732" cy="538838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lnSpc>
                <a:spcPct val="10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10"/>
          </p:nvPr>
        </p:nvSpPr>
        <p:spPr>
          <a:xfrm>
            <a:off x="381368" y="1034104"/>
            <a:ext cx="11429264" cy="476185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20000"/>
              </a:lnSpc>
              <a:defRPr sz="2500">
                <a:solidFill>
                  <a:schemeClr val="accent2"/>
                </a:solidFill>
              </a:defRPr>
            </a:lvl1pPr>
            <a:lvl2pPr>
              <a:lnSpc>
                <a:spcPct val="120000"/>
              </a:lnSpc>
              <a:defRPr sz="2117">
                <a:solidFill>
                  <a:schemeClr val="accent2"/>
                </a:solidFill>
              </a:defRPr>
            </a:lvl2pPr>
            <a:lvl3pPr>
              <a:lnSpc>
                <a:spcPct val="120000"/>
              </a:lnSpc>
              <a:defRPr sz="1905">
                <a:solidFill>
                  <a:schemeClr val="accent2"/>
                </a:solidFill>
              </a:defRPr>
            </a:lvl3pPr>
            <a:lvl4pPr>
              <a:lnSpc>
                <a:spcPct val="120000"/>
              </a:lnSpc>
              <a:defRPr sz="1693">
                <a:solidFill>
                  <a:schemeClr val="accent2"/>
                </a:solidFill>
              </a:defRPr>
            </a:lvl4pPr>
            <a:lvl5pPr>
              <a:lnSpc>
                <a:spcPct val="120000"/>
              </a:lnSpc>
              <a:defRPr sz="1693">
                <a:solidFill>
                  <a:schemeClr val="accent2"/>
                </a:solidFill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pic>
        <p:nvPicPr>
          <p:cNvPr id="10" name="图片 9" descr="图片包含 户外, 标牌, 黑色&#10;&#10;自动生成的说明">
            <a:extLst>
              <a:ext uri="{FF2B5EF4-FFF2-40B4-BE49-F238E27FC236}">
                <a16:creationId xmlns:a16="http://schemas.microsoft.com/office/drawing/2014/main" id="{62155B61-5059-48B5-87FF-DD4186D229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56" y="73482"/>
            <a:ext cx="538838" cy="538838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4D934C7A-D80F-46AF-9EA9-3274A652C8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73973" r="3197"/>
          <a:stretch/>
        </p:blipFill>
        <p:spPr>
          <a:xfrm>
            <a:off x="9046840" y="274621"/>
            <a:ext cx="2821309" cy="411617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52A61551-45B8-4979-813A-58420CD05B43}"/>
              </a:ext>
            </a:extLst>
          </p:cNvPr>
          <p:cNvSpPr txBox="1"/>
          <p:nvPr userDrawn="1"/>
        </p:nvSpPr>
        <p:spPr>
          <a:xfrm>
            <a:off x="10118489" y="6338955"/>
            <a:ext cx="1692143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1600" i="1" dirty="0">
                <a:solidFill>
                  <a:schemeClr val="bg1">
                    <a:lumMod val="65000"/>
                  </a:schemeClr>
                </a:solidFill>
              </a:rPr>
              <a:t>www.sjtu.edu.cn </a:t>
            </a:r>
            <a:endParaRPr lang="zh-CN" altLang="en-US" sz="1400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7B5C5EC2-BF47-4B56-8C74-5186E7035801}"/>
              </a:ext>
            </a:extLst>
          </p:cNvPr>
          <p:cNvSpPr txBox="1"/>
          <p:nvPr userDrawn="1"/>
        </p:nvSpPr>
        <p:spPr>
          <a:xfrm>
            <a:off x="360364" y="6338955"/>
            <a:ext cx="222318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</a:rPr>
              <a:t>饮水思源   爱国荣校</a:t>
            </a:r>
          </a:p>
        </p:txBody>
      </p: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7F2E2F86-D946-488E-851C-D8455FD8E6B7}"/>
              </a:ext>
            </a:extLst>
          </p:cNvPr>
          <p:cNvCxnSpPr>
            <a:cxnSpLocks/>
          </p:cNvCxnSpPr>
          <p:nvPr userDrawn="1"/>
        </p:nvCxnSpPr>
        <p:spPr>
          <a:xfrm>
            <a:off x="350837" y="6297613"/>
            <a:ext cx="11460162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1851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版式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81368" y="263408"/>
            <a:ext cx="8940432" cy="657713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lnSpc>
                <a:spcPct val="10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10"/>
          </p:nvPr>
        </p:nvSpPr>
        <p:spPr>
          <a:xfrm>
            <a:off x="381368" y="1142440"/>
            <a:ext cx="11429264" cy="499145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20000"/>
              </a:lnSpc>
              <a:defRPr sz="2500">
                <a:solidFill>
                  <a:schemeClr val="accent2"/>
                </a:solidFill>
              </a:defRPr>
            </a:lvl1pPr>
            <a:lvl2pPr>
              <a:lnSpc>
                <a:spcPct val="120000"/>
              </a:lnSpc>
              <a:defRPr sz="2117">
                <a:solidFill>
                  <a:schemeClr val="accent2"/>
                </a:solidFill>
              </a:defRPr>
            </a:lvl2pPr>
            <a:lvl3pPr>
              <a:lnSpc>
                <a:spcPct val="120000"/>
              </a:lnSpc>
              <a:defRPr sz="1905">
                <a:solidFill>
                  <a:schemeClr val="accent2"/>
                </a:solidFill>
              </a:defRPr>
            </a:lvl3pPr>
            <a:lvl4pPr>
              <a:lnSpc>
                <a:spcPct val="120000"/>
              </a:lnSpc>
              <a:defRPr sz="1693">
                <a:solidFill>
                  <a:schemeClr val="accent2"/>
                </a:solidFill>
              </a:defRPr>
            </a:lvl4pPr>
            <a:lvl5pPr>
              <a:lnSpc>
                <a:spcPct val="120000"/>
              </a:lnSpc>
              <a:defRPr sz="1693">
                <a:solidFill>
                  <a:schemeClr val="accent2"/>
                </a:solidFill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95F2A3FF-349C-4A77-B4E4-30B91612AF58}"/>
              </a:ext>
            </a:extLst>
          </p:cNvPr>
          <p:cNvSpPr/>
          <p:nvPr userDrawn="1"/>
        </p:nvSpPr>
        <p:spPr>
          <a:xfrm>
            <a:off x="-1" y="311884"/>
            <a:ext cx="360363" cy="56075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C4D43C20-4F27-4C91-AEAA-CF5C31A807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/>
          <a:srcRect l="74359" r="1346"/>
          <a:stretch/>
        </p:blipFill>
        <p:spPr>
          <a:xfrm>
            <a:off x="8870172" y="360363"/>
            <a:ext cx="3002280" cy="411617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66616902-5391-4A6F-829E-AD2830E6904C}"/>
              </a:ext>
            </a:extLst>
          </p:cNvPr>
          <p:cNvSpPr/>
          <p:nvPr userDrawn="1"/>
        </p:nvSpPr>
        <p:spPr>
          <a:xfrm>
            <a:off x="360362" y="6446383"/>
            <a:ext cx="11460164" cy="411617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236C0E-6F5F-3362-9052-DBCD41A2F80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999712" y="6470611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E07F5CB-F04C-0144-B77C-DE1BD7C0BB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2919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过渡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标题 1">
            <a:extLst>
              <a:ext uri="{FF2B5EF4-FFF2-40B4-BE49-F238E27FC236}">
                <a16:creationId xmlns:a16="http://schemas.microsoft.com/office/drawing/2014/main" id="{2BE1FDF5-4923-43E1-8950-8527649FE6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39862" y="1355320"/>
            <a:ext cx="8796337" cy="1060855"/>
          </a:xfrm>
          <a:prstGeom prst="rect">
            <a:avLst/>
          </a:prstGeom>
          <a:noFill/>
          <a:effectLst/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6000" b="0">
                <a:solidFill>
                  <a:schemeClr val="tx2"/>
                </a:solidFill>
                <a:effectLst/>
              </a:defRPr>
            </a:lvl1pPr>
          </a:lstStyle>
          <a:p>
            <a:r>
              <a:rPr lang="zh-CN" altLang="en-US" dirty="0"/>
              <a:t>单击此处编辑标题样式</a:t>
            </a: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5FD0C4E5-D655-41D1-8AC5-975561F1C6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/>
          <a:srcRect r="1346"/>
          <a:stretch/>
        </p:blipFill>
        <p:spPr>
          <a:xfrm>
            <a:off x="516" y="5781221"/>
            <a:ext cx="12191484" cy="411617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EDD1933B-16C3-4999-98BD-F73EBEC916D2}"/>
              </a:ext>
            </a:extLst>
          </p:cNvPr>
          <p:cNvSpPr/>
          <p:nvPr userDrawn="1"/>
        </p:nvSpPr>
        <p:spPr>
          <a:xfrm>
            <a:off x="0" y="1523797"/>
            <a:ext cx="360363" cy="723900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3365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过渡页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建筑物, 圆屋顶, 地板&#10;&#10;描述已自动生成">
            <a:extLst>
              <a:ext uri="{FF2B5EF4-FFF2-40B4-BE49-F238E27FC236}">
                <a16:creationId xmlns:a16="http://schemas.microsoft.com/office/drawing/2014/main" id="{B94F3640-73A4-452A-B43A-9C6BC3DA01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1E81BD90-8A64-4ED5-A552-F6BD597FB9AE}"/>
              </a:ext>
            </a:extLst>
          </p:cNvPr>
          <p:cNvSpPr/>
          <p:nvPr userDrawn="1"/>
        </p:nvSpPr>
        <p:spPr>
          <a:xfrm rot="16200000">
            <a:off x="6051000" y="-2616750"/>
            <a:ext cx="90000" cy="12192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图片占位符 33">
            <a:extLst>
              <a:ext uri="{FF2B5EF4-FFF2-40B4-BE49-F238E27FC236}">
                <a16:creationId xmlns:a16="http://schemas.microsoft.com/office/drawing/2014/main" id="{6E06DE62-527A-47C4-87BF-FFC53A66E78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19050"/>
            <a:ext cx="12192000" cy="3442348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6" name="标题 13">
            <a:extLst>
              <a:ext uri="{FF2B5EF4-FFF2-40B4-BE49-F238E27FC236}">
                <a16:creationId xmlns:a16="http://schemas.microsoft.com/office/drawing/2014/main" id="{028BE167-9388-4F73-B56C-D2C5AA5DA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075" y="3047028"/>
            <a:ext cx="6489700" cy="775349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algn="ctr"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7B04C2BD-8375-4CA5-A006-B014FC0FB5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/>
          <a:srcRect r="1346"/>
          <a:stretch/>
        </p:blipFill>
        <p:spPr>
          <a:xfrm>
            <a:off x="516" y="6041797"/>
            <a:ext cx="12166903" cy="411617"/>
          </a:xfrm>
          <a:prstGeom prst="rect">
            <a:avLst/>
          </a:prstGeom>
        </p:spPr>
      </p:pic>
      <p:sp>
        <p:nvSpPr>
          <p:cNvPr id="8" name="文本占位符 38">
            <a:extLst>
              <a:ext uri="{FF2B5EF4-FFF2-40B4-BE49-F238E27FC236}">
                <a16:creationId xmlns:a16="http://schemas.microsoft.com/office/drawing/2014/main" id="{E32F64F0-3B16-41D3-A21E-C57551DE700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54075" y="4054685"/>
            <a:ext cx="6489700" cy="1534265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buNone/>
              <a:defRPr sz="2200">
                <a:solidFill>
                  <a:schemeClr val="accent2"/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607991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DFAE37BE-F1B1-4D9C-A3B6-56648BA1CF1D}"/>
              </a:ext>
            </a:extLst>
          </p:cNvPr>
          <p:cNvCxnSpPr/>
          <p:nvPr userDrawn="1"/>
        </p:nvCxnSpPr>
        <p:spPr>
          <a:xfrm>
            <a:off x="304800" y="3429000"/>
            <a:ext cx="2197510" cy="0"/>
          </a:xfrm>
          <a:prstGeom prst="line">
            <a:avLst/>
          </a:prstGeom>
          <a:noFill/>
          <a:ln w="6350" cap="flat" cmpd="sng" algn="ctr">
            <a:solidFill>
              <a:srgbClr val="FFFFFF"/>
            </a:solidFill>
            <a:prstDash val="solid"/>
            <a:miter lim="800000"/>
          </a:ln>
          <a:effectLst/>
        </p:spPr>
      </p:cxn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F501B036-7786-46C7-98A8-6857014E016B}"/>
              </a:ext>
            </a:extLst>
          </p:cNvPr>
          <p:cNvCxnSpPr/>
          <p:nvPr userDrawn="1"/>
        </p:nvCxnSpPr>
        <p:spPr>
          <a:xfrm>
            <a:off x="9689690" y="3429000"/>
            <a:ext cx="2197510" cy="0"/>
          </a:xfrm>
          <a:prstGeom prst="line">
            <a:avLst/>
          </a:prstGeom>
          <a:noFill/>
          <a:ln w="6350" cap="flat" cmpd="sng" algn="ctr">
            <a:solidFill>
              <a:srgbClr val="FFFFFF"/>
            </a:solidFill>
            <a:prstDash val="solid"/>
            <a:miter lim="800000"/>
          </a:ln>
          <a:effectLst/>
        </p:spPr>
      </p:cxnSp>
      <p:sp>
        <p:nvSpPr>
          <p:cNvPr id="13" name="文本占位符 31">
            <a:extLst>
              <a:ext uri="{FF2B5EF4-FFF2-40B4-BE49-F238E27FC236}">
                <a16:creationId xmlns:a16="http://schemas.microsoft.com/office/drawing/2014/main" id="{947A5DF3-60A2-4866-9A4F-599F80ED898E}"/>
              </a:ext>
            </a:extLst>
          </p:cNvPr>
          <p:cNvSpPr txBox="1">
            <a:spLocks/>
          </p:cNvSpPr>
          <p:nvPr userDrawn="1"/>
        </p:nvSpPr>
        <p:spPr>
          <a:xfrm>
            <a:off x="2555162" y="3129756"/>
            <a:ext cx="7081677" cy="598488"/>
          </a:xfrm>
          <a:prstGeom prst="rect">
            <a:avLst/>
          </a:prstGeom>
        </p:spPr>
        <p:txBody>
          <a:bodyPr anchor="ctr"/>
          <a:lstStyle>
            <a:lvl1pPr marL="0" indent="0" algn="ctr" defTabSz="967710" rtl="0" eaLnBrk="1" latinLnBrk="0" hangingPunct="1">
              <a:lnSpc>
                <a:spcPct val="100000"/>
              </a:lnSpc>
              <a:spcBef>
                <a:spcPts val="1058"/>
              </a:spcBef>
              <a:buFontTx/>
              <a:buNone/>
              <a:defRPr sz="6000" b="1" kern="1200" spc="6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25782" indent="-241927" algn="l" defTabSz="967710" rtl="0" eaLnBrk="1" latinLnBrk="0" hangingPunct="1">
              <a:lnSpc>
                <a:spcPct val="90000"/>
              </a:lnSpc>
              <a:spcBef>
                <a:spcPts val="529"/>
              </a:spcBef>
              <a:buFont typeface="Arial" panose="020B0604020202020204" pitchFamily="34" charset="0"/>
              <a:buChar char="•"/>
              <a:defRPr sz="254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09637" indent="-241927" algn="l" defTabSz="967710" rtl="0" eaLnBrk="1" latinLnBrk="0" hangingPunct="1">
              <a:lnSpc>
                <a:spcPct val="90000"/>
              </a:lnSpc>
              <a:spcBef>
                <a:spcPts val="529"/>
              </a:spcBef>
              <a:buFont typeface="Arial" panose="020B0604020202020204" pitchFamily="34" charset="0"/>
              <a:buChar char="•"/>
              <a:defRPr sz="2117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93492" indent="-241927" algn="l" defTabSz="967710" rtl="0" eaLnBrk="1" latinLnBrk="0" hangingPunct="1">
              <a:lnSpc>
                <a:spcPct val="90000"/>
              </a:lnSpc>
              <a:spcBef>
                <a:spcPts val="529"/>
              </a:spcBef>
              <a:buFont typeface="Arial" panose="020B060402020202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7346" indent="-241927" algn="l" defTabSz="967710" rtl="0" eaLnBrk="1" latinLnBrk="0" hangingPunct="1">
              <a:lnSpc>
                <a:spcPct val="90000"/>
              </a:lnSpc>
              <a:spcBef>
                <a:spcPts val="529"/>
              </a:spcBef>
              <a:buFont typeface="Arial" panose="020B060402020202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61201" indent="-241927" algn="l" defTabSz="967710" rtl="0" eaLnBrk="1" latinLnBrk="0" hangingPunct="1">
              <a:lnSpc>
                <a:spcPct val="90000"/>
              </a:lnSpc>
              <a:spcBef>
                <a:spcPts val="529"/>
              </a:spcBef>
              <a:buFont typeface="Arial" panose="020B060402020202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5056" indent="-241927" algn="l" defTabSz="967710" rtl="0" eaLnBrk="1" latinLnBrk="0" hangingPunct="1">
              <a:lnSpc>
                <a:spcPct val="90000"/>
              </a:lnSpc>
              <a:spcBef>
                <a:spcPts val="529"/>
              </a:spcBef>
              <a:buFont typeface="Arial" panose="020B060402020202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8911" indent="-241927" algn="l" defTabSz="967710" rtl="0" eaLnBrk="1" latinLnBrk="0" hangingPunct="1">
              <a:lnSpc>
                <a:spcPct val="90000"/>
              </a:lnSpc>
              <a:spcBef>
                <a:spcPts val="529"/>
              </a:spcBef>
              <a:buFont typeface="Arial" panose="020B060402020202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2765" indent="-241927" algn="l" defTabSz="967710" rtl="0" eaLnBrk="1" latinLnBrk="0" hangingPunct="1">
              <a:lnSpc>
                <a:spcPct val="90000"/>
              </a:lnSpc>
              <a:spcBef>
                <a:spcPts val="529"/>
              </a:spcBef>
              <a:buFont typeface="Arial" panose="020B060402020202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7710" rtl="0" eaLnBrk="1" fontAlgn="auto" latinLnBrk="0" hangingPunct="1">
              <a:lnSpc>
                <a:spcPct val="100000"/>
              </a:lnSpc>
              <a:spcBef>
                <a:spcPts val="105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000" b="1" i="0" u="none" strike="noStrike" kern="1200" cap="none" spc="60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16" name="图片 15" descr="文本&#10;&#10;描述已自动生成">
            <a:extLst>
              <a:ext uri="{FF2B5EF4-FFF2-40B4-BE49-F238E27FC236}">
                <a16:creationId xmlns:a16="http://schemas.microsoft.com/office/drawing/2014/main" id="{F48AE7D4-DFEE-4825-B27E-30333F4A9B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242" y="806450"/>
            <a:ext cx="3841516" cy="2692400"/>
          </a:xfrm>
          <a:prstGeom prst="rect">
            <a:avLst/>
          </a:prstGeom>
        </p:spPr>
      </p:pic>
      <p:sp>
        <p:nvSpPr>
          <p:cNvPr id="17" name="标题 1">
            <a:extLst>
              <a:ext uri="{FF2B5EF4-FFF2-40B4-BE49-F238E27FC236}">
                <a16:creationId xmlns:a16="http://schemas.microsoft.com/office/drawing/2014/main" id="{04CF1101-69DB-4A33-A9E2-33249567E3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51313" y="3700057"/>
            <a:ext cx="7561943" cy="1060855"/>
          </a:xfrm>
          <a:prstGeom prst="rect">
            <a:avLst/>
          </a:prstGeom>
          <a:noFill/>
          <a:effectLst/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4000" b="0">
                <a:solidFill>
                  <a:schemeClr val="tx2"/>
                </a:solidFill>
                <a:effectLst/>
              </a:defRPr>
            </a:lvl1pPr>
          </a:lstStyle>
          <a:p>
            <a:r>
              <a:rPr lang="zh-CN" altLang="en-US" dirty="0"/>
              <a:t>单击此处编辑标题样式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7CE687FC-3BE9-4FBA-A63F-1E81331F6D34}"/>
              </a:ext>
            </a:extLst>
          </p:cNvPr>
          <p:cNvSpPr txBox="1"/>
          <p:nvPr userDrawn="1"/>
        </p:nvSpPr>
        <p:spPr>
          <a:xfrm>
            <a:off x="10118489" y="6338955"/>
            <a:ext cx="1692143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1600" i="1" dirty="0">
                <a:solidFill>
                  <a:schemeClr val="bg1">
                    <a:lumMod val="65000"/>
                  </a:schemeClr>
                </a:solidFill>
              </a:rPr>
              <a:t>www.sjtu.edu.cn </a:t>
            </a:r>
            <a:endParaRPr lang="zh-CN" altLang="en-US" sz="1400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25A3466E-5ED7-4191-A258-206517395BA4}"/>
              </a:ext>
            </a:extLst>
          </p:cNvPr>
          <p:cNvSpPr txBox="1"/>
          <p:nvPr userDrawn="1"/>
        </p:nvSpPr>
        <p:spPr>
          <a:xfrm>
            <a:off x="360364" y="6338955"/>
            <a:ext cx="222318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</a:rPr>
              <a:t>饮水思源   爱国荣校</a:t>
            </a:r>
          </a:p>
        </p:txBody>
      </p: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E1DA9E16-0FEA-4E2C-8CE1-B167730F1777}"/>
              </a:ext>
            </a:extLst>
          </p:cNvPr>
          <p:cNvCxnSpPr>
            <a:cxnSpLocks/>
          </p:cNvCxnSpPr>
          <p:nvPr userDrawn="1"/>
        </p:nvCxnSpPr>
        <p:spPr>
          <a:xfrm>
            <a:off x="350837" y="6297613"/>
            <a:ext cx="11460162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46426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DFAE37BE-F1B1-4D9C-A3B6-56648BA1CF1D}"/>
              </a:ext>
            </a:extLst>
          </p:cNvPr>
          <p:cNvCxnSpPr/>
          <p:nvPr userDrawn="1"/>
        </p:nvCxnSpPr>
        <p:spPr>
          <a:xfrm>
            <a:off x="304800" y="3429000"/>
            <a:ext cx="2197510" cy="0"/>
          </a:xfrm>
          <a:prstGeom prst="line">
            <a:avLst/>
          </a:prstGeom>
          <a:noFill/>
          <a:ln w="6350" cap="flat" cmpd="sng" algn="ctr">
            <a:solidFill>
              <a:srgbClr val="FFFFFF"/>
            </a:solidFill>
            <a:prstDash val="solid"/>
            <a:miter lim="800000"/>
          </a:ln>
          <a:effectLst/>
        </p:spPr>
      </p:cxn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F501B036-7786-46C7-98A8-6857014E016B}"/>
              </a:ext>
            </a:extLst>
          </p:cNvPr>
          <p:cNvCxnSpPr/>
          <p:nvPr userDrawn="1"/>
        </p:nvCxnSpPr>
        <p:spPr>
          <a:xfrm>
            <a:off x="9689690" y="3429000"/>
            <a:ext cx="2197510" cy="0"/>
          </a:xfrm>
          <a:prstGeom prst="line">
            <a:avLst/>
          </a:prstGeom>
          <a:noFill/>
          <a:ln w="6350" cap="flat" cmpd="sng" algn="ctr">
            <a:solidFill>
              <a:srgbClr val="FFFFFF"/>
            </a:solidFill>
            <a:prstDash val="solid"/>
            <a:miter lim="800000"/>
          </a:ln>
          <a:effectLst/>
        </p:spPr>
      </p:cxnSp>
      <p:sp>
        <p:nvSpPr>
          <p:cNvPr id="13" name="文本占位符 31">
            <a:extLst>
              <a:ext uri="{FF2B5EF4-FFF2-40B4-BE49-F238E27FC236}">
                <a16:creationId xmlns:a16="http://schemas.microsoft.com/office/drawing/2014/main" id="{947A5DF3-60A2-4866-9A4F-599F80ED898E}"/>
              </a:ext>
            </a:extLst>
          </p:cNvPr>
          <p:cNvSpPr txBox="1">
            <a:spLocks/>
          </p:cNvSpPr>
          <p:nvPr userDrawn="1"/>
        </p:nvSpPr>
        <p:spPr>
          <a:xfrm>
            <a:off x="2555162" y="3129756"/>
            <a:ext cx="7081677" cy="598488"/>
          </a:xfrm>
          <a:prstGeom prst="rect">
            <a:avLst/>
          </a:prstGeom>
        </p:spPr>
        <p:txBody>
          <a:bodyPr anchor="ctr"/>
          <a:lstStyle>
            <a:lvl1pPr marL="0" indent="0" algn="ctr" defTabSz="967710" rtl="0" eaLnBrk="1" latinLnBrk="0" hangingPunct="1">
              <a:lnSpc>
                <a:spcPct val="100000"/>
              </a:lnSpc>
              <a:spcBef>
                <a:spcPts val="1058"/>
              </a:spcBef>
              <a:buFontTx/>
              <a:buNone/>
              <a:defRPr sz="6000" b="1" kern="1200" spc="6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25782" indent="-241927" algn="l" defTabSz="967710" rtl="0" eaLnBrk="1" latinLnBrk="0" hangingPunct="1">
              <a:lnSpc>
                <a:spcPct val="90000"/>
              </a:lnSpc>
              <a:spcBef>
                <a:spcPts val="529"/>
              </a:spcBef>
              <a:buFont typeface="Arial" panose="020B0604020202020204" pitchFamily="34" charset="0"/>
              <a:buChar char="•"/>
              <a:defRPr sz="254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09637" indent="-241927" algn="l" defTabSz="967710" rtl="0" eaLnBrk="1" latinLnBrk="0" hangingPunct="1">
              <a:lnSpc>
                <a:spcPct val="90000"/>
              </a:lnSpc>
              <a:spcBef>
                <a:spcPts val="529"/>
              </a:spcBef>
              <a:buFont typeface="Arial" panose="020B0604020202020204" pitchFamily="34" charset="0"/>
              <a:buChar char="•"/>
              <a:defRPr sz="2117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93492" indent="-241927" algn="l" defTabSz="967710" rtl="0" eaLnBrk="1" latinLnBrk="0" hangingPunct="1">
              <a:lnSpc>
                <a:spcPct val="90000"/>
              </a:lnSpc>
              <a:spcBef>
                <a:spcPts val="529"/>
              </a:spcBef>
              <a:buFont typeface="Arial" panose="020B060402020202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7346" indent="-241927" algn="l" defTabSz="967710" rtl="0" eaLnBrk="1" latinLnBrk="0" hangingPunct="1">
              <a:lnSpc>
                <a:spcPct val="90000"/>
              </a:lnSpc>
              <a:spcBef>
                <a:spcPts val="529"/>
              </a:spcBef>
              <a:buFont typeface="Arial" panose="020B060402020202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61201" indent="-241927" algn="l" defTabSz="967710" rtl="0" eaLnBrk="1" latinLnBrk="0" hangingPunct="1">
              <a:lnSpc>
                <a:spcPct val="90000"/>
              </a:lnSpc>
              <a:spcBef>
                <a:spcPts val="529"/>
              </a:spcBef>
              <a:buFont typeface="Arial" panose="020B060402020202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5056" indent="-241927" algn="l" defTabSz="967710" rtl="0" eaLnBrk="1" latinLnBrk="0" hangingPunct="1">
              <a:lnSpc>
                <a:spcPct val="90000"/>
              </a:lnSpc>
              <a:spcBef>
                <a:spcPts val="529"/>
              </a:spcBef>
              <a:buFont typeface="Arial" panose="020B060402020202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8911" indent="-241927" algn="l" defTabSz="967710" rtl="0" eaLnBrk="1" latinLnBrk="0" hangingPunct="1">
              <a:lnSpc>
                <a:spcPct val="90000"/>
              </a:lnSpc>
              <a:spcBef>
                <a:spcPts val="529"/>
              </a:spcBef>
              <a:buFont typeface="Arial" panose="020B060402020202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2765" indent="-241927" algn="l" defTabSz="967710" rtl="0" eaLnBrk="1" latinLnBrk="0" hangingPunct="1">
              <a:lnSpc>
                <a:spcPct val="90000"/>
              </a:lnSpc>
              <a:spcBef>
                <a:spcPts val="529"/>
              </a:spcBef>
              <a:buFont typeface="Arial" panose="020B060402020202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7710" rtl="0" eaLnBrk="1" fontAlgn="auto" latinLnBrk="0" hangingPunct="1">
              <a:lnSpc>
                <a:spcPct val="100000"/>
              </a:lnSpc>
              <a:spcBef>
                <a:spcPts val="105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000" b="1" i="0" u="none" strike="noStrike" kern="1200" cap="none" spc="60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7CE687FC-3BE9-4FBA-A63F-1E81331F6D34}"/>
              </a:ext>
            </a:extLst>
          </p:cNvPr>
          <p:cNvSpPr txBox="1"/>
          <p:nvPr userDrawn="1"/>
        </p:nvSpPr>
        <p:spPr>
          <a:xfrm>
            <a:off x="10118489" y="6338955"/>
            <a:ext cx="1692143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1600" i="1" dirty="0">
                <a:solidFill>
                  <a:schemeClr val="bg1">
                    <a:lumMod val="65000"/>
                  </a:schemeClr>
                </a:solidFill>
              </a:rPr>
              <a:t>www.sjtu.edu.cn </a:t>
            </a:r>
            <a:endParaRPr lang="zh-CN" altLang="en-US" sz="1400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25A3466E-5ED7-4191-A258-206517395BA4}"/>
              </a:ext>
            </a:extLst>
          </p:cNvPr>
          <p:cNvSpPr txBox="1"/>
          <p:nvPr userDrawn="1"/>
        </p:nvSpPr>
        <p:spPr>
          <a:xfrm>
            <a:off x="360364" y="6338955"/>
            <a:ext cx="222318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</a:rPr>
              <a:t>饮水思源   爱国荣校</a:t>
            </a:r>
          </a:p>
        </p:txBody>
      </p: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E1DA9E16-0FEA-4E2C-8CE1-B167730F1777}"/>
              </a:ext>
            </a:extLst>
          </p:cNvPr>
          <p:cNvCxnSpPr>
            <a:cxnSpLocks/>
          </p:cNvCxnSpPr>
          <p:nvPr userDrawn="1"/>
        </p:nvCxnSpPr>
        <p:spPr>
          <a:xfrm>
            <a:off x="350837" y="6297613"/>
            <a:ext cx="11460162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文本&#10;&#10;中度可信度描述已自动生成">
            <a:extLst>
              <a:ext uri="{FF2B5EF4-FFF2-40B4-BE49-F238E27FC236}">
                <a16:creationId xmlns:a16="http://schemas.microsoft.com/office/drawing/2014/main" id="{5723A9D1-EED7-4450-8C0A-D4F40F2B09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315" y="1918497"/>
            <a:ext cx="4717143" cy="1550721"/>
          </a:xfrm>
          <a:prstGeom prst="rect">
            <a:avLst/>
          </a:prstGeom>
        </p:spPr>
      </p:pic>
      <p:sp>
        <p:nvSpPr>
          <p:cNvPr id="12" name="标题 1">
            <a:extLst>
              <a:ext uri="{FF2B5EF4-FFF2-40B4-BE49-F238E27FC236}">
                <a16:creationId xmlns:a16="http://schemas.microsoft.com/office/drawing/2014/main" id="{D828F617-93F6-4A6A-9A46-2F3977BC78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1" y="2179233"/>
            <a:ext cx="5613400" cy="1060855"/>
          </a:xfrm>
          <a:prstGeom prst="rect">
            <a:avLst/>
          </a:prstGeom>
          <a:noFill/>
          <a:effectLst/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4000" b="0">
                <a:solidFill>
                  <a:schemeClr val="tx2"/>
                </a:solidFill>
                <a:effectLst/>
              </a:defRPr>
            </a:lvl1pPr>
          </a:lstStyle>
          <a:p>
            <a:r>
              <a:rPr lang="zh-CN" altLang="en-US" dirty="0"/>
              <a:t>单击此处编辑标题样式</a:t>
            </a:r>
          </a:p>
        </p:txBody>
      </p:sp>
    </p:spTree>
    <p:extLst>
      <p:ext uri="{BB962C8B-B14F-4D97-AF65-F5344CB8AC3E}">
        <p14:creationId xmlns:p14="http://schemas.microsoft.com/office/powerpoint/2010/main" val="26375129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流程图: 离页连接符 8">
            <a:extLst>
              <a:ext uri="{FF2B5EF4-FFF2-40B4-BE49-F238E27FC236}">
                <a16:creationId xmlns:a16="http://schemas.microsoft.com/office/drawing/2014/main" id="{033EB741-EFF7-4BA9-9D9F-8D39CB76B557}"/>
              </a:ext>
            </a:extLst>
          </p:cNvPr>
          <p:cNvSpPr/>
          <p:nvPr userDrawn="1"/>
        </p:nvSpPr>
        <p:spPr>
          <a:xfrm>
            <a:off x="3419386" y="0"/>
            <a:ext cx="5353229" cy="5219695"/>
          </a:xfrm>
          <a:prstGeom prst="flowChartOffpageConnector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0" name="文本占位符 31">
            <a:extLst>
              <a:ext uri="{FF2B5EF4-FFF2-40B4-BE49-F238E27FC236}">
                <a16:creationId xmlns:a16="http://schemas.microsoft.com/office/drawing/2014/main" id="{340CE4CD-6751-47F9-A2C4-46D3B98564CC}"/>
              </a:ext>
            </a:extLst>
          </p:cNvPr>
          <p:cNvSpPr txBox="1">
            <a:spLocks/>
          </p:cNvSpPr>
          <p:nvPr userDrawn="1"/>
        </p:nvSpPr>
        <p:spPr>
          <a:xfrm>
            <a:off x="2952571" y="26098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 defTabSz="967710" rtl="0" eaLnBrk="1" latinLnBrk="0" hangingPunct="1">
              <a:lnSpc>
                <a:spcPct val="100000"/>
              </a:lnSpc>
              <a:spcBef>
                <a:spcPts val="1058"/>
              </a:spcBef>
              <a:buFontTx/>
              <a:buNone/>
              <a:defRPr sz="5400" b="1" kern="1200" spc="6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25782" indent="-241927" algn="l" defTabSz="967710" rtl="0" eaLnBrk="1" latinLnBrk="0" hangingPunct="1">
              <a:lnSpc>
                <a:spcPct val="90000"/>
              </a:lnSpc>
              <a:spcBef>
                <a:spcPts val="529"/>
              </a:spcBef>
              <a:buFont typeface="Arial" panose="020B0604020202020204" pitchFamily="34" charset="0"/>
              <a:buChar char="•"/>
              <a:defRPr sz="254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09637" indent="-241927" algn="l" defTabSz="967710" rtl="0" eaLnBrk="1" latinLnBrk="0" hangingPunct="1">
              <a:lnSpc>
                <a:spcPct val="90000"/>
              </a:lnSpc>
              <a:spcBef>
                <a:spcPts val="529"/>
              </a:spcBef>
              <a:buFont typeface="Arial" panose="020B0604020202020204" pitchFamily="34" charset="0"/>
              <a:buChar char="•"/>
              <a:defRPr sz="2117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93492" indent="-241927" algn="l" defTabSz="967710" rtl="0" eaLnBrk="1" latinLnBrk="0" hangingPunct="1">
              <a:lnSpc>
                <a:spcPct val="90000"/>
              </a:lnSpc>
              <a:spcBef>
                <a:spcPts val="529"/>
              </a:spcBef>
              <a:buFont typeface="Arial" panose="020B060402020202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7346" indent="-241927" algn="l" defTabSz="967710" rtl="0" eaLnBrk="1" latinLnBrk="0" hangingPunct="1">
              <a:lnSpc>
                <a:spcPct val="90000"/>
              </a:lnSpc>
              <a:spcBef>
                <a:spcPts val="529"/>
              </a:spcBef>
              <a:buFont typeface="Arial" panose="020B060402020202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61201" indent="-241927" algn="l" defTabSz="967710" rtl="0" eaLnBrk="1" latinLnBrk="0" hangingPunct="1">
              <a:lnSpc>
                <a:spcPct val="90000"/>
              </a:lnSpc>
              <a:spcBef>
                <a:spcPts val="529"/>
              </a:spcBef>
              <a:buFont typeface="Arial" panose="020B060402020202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5056" indent="-241927" algn="l" defTabSz="967710" rtl="0" eaLnBrk="1" latinLnBrk="0" hangingPunct="1">
              <a:lnSpc>
                <a:spcPct val="90000"/>
              </a:lnSpc>
              <a:spcBef>
                <a:spcPts val="529"/>
              </a:spcBef>
              <a:buFont typeface="Arial" panose="020B060402020202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8911" indent="-241927" algn="l" defTabSz="967710" rtl="0" eaLnBrk="1" latinLnBrk="0" hangingPunct="1">
              <a:lnSpc>
                <a:spcPct val="90000"/>
              </a:lnSpc>
              <a:spcBef>
                <a:spcPts val="529"/>
              </a:spcBef>
              <a:buFont typeface="Arial" panose="020B060402020202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2765" indent="-241927" algn="l" defTabSz="967710" rtl="0" eaLnBrk="1" latinLnBrk="0" hangingPunct="1">
              <a:lnSpc>
                <a:spcPct val="90000"/>
              </a:lnSpc>
              <a:spcBef>
                <a:spcPts val="529"/>
              </a:spcBef>
              <a:buFont typeface="Arial" panose="020B060402020202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7710" rtl="0" eaLnBrk="1" fontAlgn="auto" latinLnBrk="0" hangingPunct="1">
              <a:lnSpc>
                <a:spcPct val="100000"/>
              </a:lnSpc>
              <a:spcBef>
                <a:spcPts val="105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5400" b="1" i="0" u="none" strike="noStrike" kern="1200" cap="none" spc="600" normalizeH="0" baseline="0" noProof="0" dirty="0">
              <a:ln>
                <a:noFill/>
              </a:ln>
              <a:solidFill>
                <a:srgbClr val="C8161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EF900DEE-6164-48C3-8797-16E7213B07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  <a:duotone>
              <a:srgbClr val="ED7D31">
                <a:shade val="45000"/>
                <a:satMod val="135000"/>
              </a:srgbClr>
              <a:prstClr val="white"/>
            </a:duotone>
          </a:blip>
          <a:srcRect t="9831" b="36385"/>
          <a:stretch/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CE9C0F90-B4B1-48B6-B1D3-91ACC9BAE7A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10" y="188997"/>
            <a:ext cx="3019180" cy="2116050"/>
          </a:xfrm>
          <a:prstGeom prst="rect">
            <a:avLst/>
          </a:prstGeom>
        </p:spPr>
      </p:pic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FB2C31BE-C0C5-4899-948E-BC783E5331C4}"/>
              </a:ext>
            </a:extLst>
          </p:cNvPr>
          <p:cNvSpPr/>
          <p:nvPr userDrawn="1"/>
        </p:nvSpPr>
        <p:spPr>
          <a:xfrm>
            <a:off x="3419386" y="4393629"/>
            <a:ext cx="5353229" cy="1461642"/>
          </a:xfrm>
          <a:custGeom>
            <a:avLst/>
            <a:gdLst>
              <a:gd name="connsiteX0" fmla="*/ 0 w 5353229"/>
              <a:gd name="connsiteY0" fmla="*/ 0 h 1461642"/>
              <a:gd name="connsiteX1" fmla="*/ 2676615 w 5353229"/>
              <a:gd name="connsiteY1" fmla="*/ 1043939 h 1461642"/>
              <a:gd name="connsiteX2" fmla="*/ 5353229 w 5353229"/>
              <a:gd name="connsiteY2" fmla="*/ 0 h 1461642"/>
              <a:gd name="connsiteX3" fmla="*/ 5353229 w 5353229"/>
              <a:gd name="connsiteY3" fmla="*/ 417703 h 1461642"/>
              <a:gd name="connsiteX4" fmla="*/ 2676615 w 5353229"/>
              <a:gd name="connsiteY4" fmla="*/ 1461642 h 1461642"/>
              <a:gd name="connsiteX5" fmla="*/ 0 w 5353229"/>
              <a:gd name="connsiteY5" fmla="*/ 417703 h 146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3229" h="1461642">
                <a:moveTo>
                  <a:pt x="0" y="0"/>
                </a:moveTo>
                <a:lnTo>
                  <a:pt x="2676615" y="1043939"/>
                </a:lnTo>
                <a:lnTo>
                  <a:pt x="5353229" y="0"/>
                </a:lnTo>
                <a:lnTo>
                  <a:pt x="5353229" y="417703"/>
                </a:lnTo>
                <a:lnTo>
                  <a:pt x="2676615" y="1461642"/>
                </a:lnTo>
                <a:lnTo>
                  <a:pt x="0" y="417703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14" name="图片 13" descr="图片包含 建筑物&#10;&#10;自动生成的说明">
            <a:extLst>
              <a:ext uri="{FF2B5EF4-FFF2-40B4-BE49-F238E27FC236}">
                <a16:creationId xmlns:a16="http://schemas.microsoft.com/office/drawing/2014/main" id="{05619C6E-49A8-4320-BAA1-41C03E721E4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prstClr val="black"/>
              <a:srgbClr val="C8161E">
                <a:tint val="45000"/>
                <a:satMod val="400000"/>
              </a:srgbClr>
            </a:duotone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15" name="文本占位符 31">
            <a:extLst>
              <a:ext uri="{FF2B5EF4-FFF2-40B4-BE49-F238E27FC236}">
                <a16:creationId xmlns:a16="http://schemas.microsoft.com/office/drawing/2014/main" id="{545C6A52-683F-4BB0-A406-3D050A96C0F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104971" y="27622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800" b="1" spc="600">
                <a:solidFill>
                  <a:schemeClr val="tx2"/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300554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8528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>
            <a:extLst>
              <a:ext uri="{FF2B5EF4-FFF2-40B4-BE49-F238E27FC236}">
                <a16:creationId xmlns:a16="http://schemas.microsoft.com/office/drawing/2014/main" id="{B2AC7F3C-7382-4A84-A86E-90EDDD72E86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399097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zh-CN" altLang="en-US" dirty="0"/>
          </a:p>
        </p:txBody>
      </p:sp>
      <p:sp>
        <p:nvSpPr>
          <p:cNvPr id="8" name="内容占位符 25">
            <a:extLst>
              <a:ext uri="{FF2B5EF4-FFF2-40B4-BE49-F238E27FC236}">
                <a16:creationId xmlns:a16="http://schemas.microsoft.com/office/drawing/2014/main" id="{3E65EB6F-1E6F-4BA7-9B1A-87394468F94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88484" y="6091547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9" name="文本占位符 31">
            <a:extLst>
              <a:ext uri="{FF2B5EF4-FFF2-40B4-BE49-F238E27FC236}">
                <a16:creationId xmlns:a16="http://schemas.microsoft.com/office/drawing/2014/main" id="{C851C1A8-2647-4778-B954-91350A39360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88484" y="5337593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0" name="标题 1">
            <a:extLst>
              <a:ext uri="{FF2B5EF4-FFF2-40B4-BE49-F238E27FC236}">
                <a16:creationId xmlns:a16="http://schemas.microsoft.com/office/drawing/2014/main" id="{A67E4451-E515-4CD6-9AC2-80FEED5A33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8484" y="4121272"/>
            <a:ext cx="7798316" cy="1060855"/>
          </a:xfrm>
          <a:prstGeom prst="rect">
            <a:avLst/>
          </a:prstGeom>
          <a:noFill/>
          <a:effectLst/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4800" b="0">
                <a:solidFill>
                  <a:schemeClr val="tx2"/>
                </a:solidFill>
                <a:effectLst/>
              </a:defRPr>
            </a:lvl1pPr>
          </a:lstStyle>
          <a:p>
            <a:r>
              <a:rPr lang="zh-CN" altLang="en-US" dirty="0"/>
              <a:t>单击此处编辑标题样式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EEB66B9-CD9A-4406-B82A-B301F0B2B0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/>
          <a:srcRect l="74359" r="1346"/>
          <a:stretch/>
        </p:blipFill>
        <p:spPr>
          <a:xfrm>
            <a:off x="8870172" y="6192838"/>
            <a:ext cx="3002280" cy="411617"/>
          </a:xfrm>
          <a:prstGeom prst="rect">
            <a:avLst/>
          </a:prstGeom>
        </p:spPr>
      </p:pic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BAED13B5-679B-4E26-81FE-6C898B17DE9C}"/>
              </a:ext>
            </a:extLst>
          </p:cNvPr>
          <p:cNvCxnSpPr>
            <a:cxnSpLocks/>
          </p:cNvCxnSpPr>
          <p:nvPr userDrawn="1"/>
        </p:nvCxnSpPr>
        <p:spPr>
          <a:xfrm>
            <a:off x="-80735" y="4049349"/>
            <a:ext cx="12272735" cy="0"/>
          </a:xfrm>
          <a:prstGeom prst="line">
            <a:avLst/>
          </a:prstGeom>
          <a:ln w="31750"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4520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6">
            <a:extLst>
              <a:ext uri="{FF2B5EF4-FFF2-40B4-BE49-F238E27FC236}">
                <a16:creationId xmlns:a16="http://schemas.microsoft.com/office/drawing/2014/main" id="{636D3F5B-DBA0-4275-91FF-D14D16748B8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88100" y="0"/>
            <a:ext cx="5803900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zh-CN" altLang="en-US" dirty="0"/>
          </a:p>
        </p:txBody>
      </p:sp>
      <p:sp>
        <p:nvSpPr>
          <p:cNvPr id="4" name="内容占位符 25">
            <a:extLst>
              <a:ext uri="{FF2B5EF4-FFF2-40B4-BE49-F238E27FC236}">
                <a16:creationId xmlns:a16="http://schemas.microsoft.com/office/drawing/2014/main" id="{EAF966A0-3FED-4405-A46B-41C9C95D779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60363" y="3867150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5" name="文本占位符 31">
            <a:extLst>
              <a:ext uri="{FF2B5EF4-FFF2-40B4-BE49-F238E27FC236}">
                <a16:creationId xmlns:a16="http://schemas.microsoft.com/office/drawing/2014/main" id="{5CABA719-CA98-4DC1-BD84-0C9150108BD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0363" y="3113196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6" name="标题 1">
            <a:extLst>
              <a:ext uri="{FF2B5EF4-FFF2-40B4-BE49-F238E27FC236}">
                <a16:creationId xmlns:a16="http://schemas.microsoft.com/office/drawing/2014/main" id="{6A416B96-18E1-4343-823D-E9C854070C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363" y="1896875"/>
            <a:ext cx="5740916" cy="1060855"/>
          </a:xfrm>
          <a:prstGeom prst="rect">
            <a:avLst/>
          </a:prstGeom>
          <a:noFill/>
          <a:effectLst/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tx2"/>
                </a:solidFill>
                <a:effectLst/>
              </a:defRPr>
            </a:lvl1pPr>
          </a:lstStyle>
          <a:p>
            <a:r>
              <a:rPr lang="zh-CN" altLang="en-US" dirty="0"/>
              <a:t>单击此处编辑标题样式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15F3585C-5A73-4AF1-B357-30358648957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275589"/>
            <a:ext cx="2169174" cy="71309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069D545-3D6A-42A2-B6DB-9D6B8FC38E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/>
          <a:srcRect l="74359" r="1346"/>
          <a:stretch/>
        </p:blipFill>
        <p:spPr>
          <a:xfrm>
            <a:off x="310878" y="6192838"/>
            <a:ext cx="3002280" cy="411617"/>
          </a:xfrm>
          <a:prstGeom prst="rect">
            <a:avLst/>
          </a:prstGeom>
        </p:spPr>
      </p:pic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B683CA0A-3CEC-4CF5-883E-6E1BED8E599C}"/>
              </a:ext>
            </a:extLst>
          </p:cNvPr>
          <p:cNvCxnSpPr>
            <a:cxnSpLocks/>
          </p:cNvCxnSpPr>
          <p:nvPr userDrawn="1"/>
        </p:nvCxnSpPr>
        <p:spPr>
          <a:xfrm>
            <a:off x="6261100" y="0"/>
            <a:ext cx="0" cy="6858000"/>
          </a:xfrm>
          <a:prstGeom prst="line">
            <a:avLst/>
          </a:prstGeom>
          <a:ln w="31750"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2661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3-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7D36BD71-E314-4A66-99B1-E39EA1F94132}"/>
              </a:ext>
            </a:extLst>
          </p:cNvPr>
          <p:cNvSpPr/>
          <p:nvPr userDrawn="1"/>
        </p:nvSpPr>
        <p:spPr>
          <a:xfrm>
            <a:off x="-19050" y="0"/>
            <a:ext cx="6115050" cy="6858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3" name="图片占位符 6">
            <a:extLst>
              <a:ext uri="{FF2B5EF4-FFF2-40B4-BE49-F238E27FC236}">
                <a16:creationId xmlns:a16="http://schemas.microsoft.com/office/drawing/2014/main" id="{636D3F5B-DBA0-4275-91FF-D14D16748B8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88100" y="0"/>
            <a:ext cx="5803900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zh-CN" altLang="en-US" dirty="0"/>
          </a:p>
        </p:txBody>
      </p:sp>
      <p:sp>
        <p:nvSpPr>
          <p:cNvPr id="4" name="内容占位符 25">
            <a:extLst>
              <a:ext uri="{FF2B5EF4-FFF2-40B4-BE49-F238E27FC236}">
                <a16:creationId xmlns:a16="http://schemas.microsoft.com/office/drawing/2014/main" id="{EAF966A0-3FED-4405-A46B-41C9C95D779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60363" y="3867150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5" name="文本占位符 31">
            <a:extLst>
              <a:ext uri="{FF2B5EF4-FFF2-40B4-BE49-F238E27FC236}">
                <a16:creationId xmlns:a16="http://schemas.microsoft.com/office/drawing/2014/main" id="{5CABA719-CA98-4DC1-BD84-0C9150108BD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0363" y="3113196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6" name="标题 1">
            <a:extLst>
              <a:ext uri="{FF2B5EF4-FFF2-40B4-BE49-F238E27FC236}">
                <a16:creationId xmlns:a16="http://schemas.microsoft.com/office/drawing/2014/main" id="{6A416B96-18E1-4343-823D-E9C854070C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363" y="1896875"/>
            <a:ext cx="5740916" cy="1060855"/>
          </a:xfrm>
          <a:prstGeom prst="rect">
            <a:avLst/>
          </a:prstGeom>
          <a:noFill/>
          <a:effectLst/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  <a:effectLst/>
              </a:defRPr>
            </a:lvl1pPr>
          </a:lstStyle>
          <a:p>
            <a:r>
              <a:rPr lang="zh-CN" altLang="en-US" dirty="0"/>
              <a:t>单击此处编辑标题样式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15F3585C-5A73-4AF1-B357-30358648957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275589"/>
            <a:ext cx="2169174" cy="71309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069D545-3D6A-42A2-B6DB-9D6B8FC38E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74359" r="1346"/>
          <a:stretch/>
        </p:blipFill>
        <p:spPr>
          <a:xfrm>
            <a:off x="310878" y="6192838"/>
            <a:ext cx="3002280" cy="411617"/>
          </a:xfrm>
          <a:prstGeom prst="rect">
            <a:avLst/>
          </a:prstGeom>
        </p:spPr>
      </p:pic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B683CA0A-3CEC-4CF5-883E-6E1BED8E599C}"/>
              </a:ext>
            </a:extLst>
          </p:cNvPr>
          <p:cNvCxnSpPr>
            <a:cxnSpLocks/>
          </p:cNvCxnSpPr>
          <p:nvPr userDrawn="1"/>
        </p:nvCxnSpPr>
        <p:spPr>
          <a:xfrm>
            <a:off x="6261100" y="0"/>
            <a:ext cx="0" cy="6858000"/>
          </a:xfrm>
          <a:prstGeom prst="line">
            <a:avLst/>
          </a:prstGeom>
          <a:ln w="31750"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3750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等腰三角形 3">
            <a:extLst>
              <a:ext uri="{FF2B5EF4-FFF2-40B4-BE49-F238E27FC236}">
                <a16:creationId xmlns:a16="http://schemas.microsoft.com/office/drawing/2014/main" id="{98E190D1-AFAC-4AD9-B92E-58B87CBA2BBB}"/>
              </a:ext>
            </a:extLst>
          </p:cNvPr>
          <p:cNvSpPr/>
          <p:nvPr userDrawn="1"/>
        </p:nvSpPr>
        <p:spPr>
          <a:xfrm>
            <a:off x="10515600" y="-25400"/>
            <a:ext cx="1676400" cy="6883400"/>
          </a:xfrm>
          <a:prstGeom prst="triangle">
            <a:avLst>
              <a:gd name="adj" fmla="val 99435"/>
            </a:avLst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just"/>
            <a:endParaRPr lang="zh-CN" altLang="en-US" dirty="0"/>
          </a:p>
        </p:txBody>
      </p:sp>
      <p:sp>
        <p:nvSpPr>
          <p:cNvPr id="5" name="内容占位符 25">
            <a:extLst>
              <a:ext uri="{FF2B5EF4-FFF2-40B4-BE49-F238E27FC236}">
                <a16:creationId xmlns:a16="http://schemas.microsoft.com/office/drawing/2014/main" id="{96682C4B-F3CB-4913-99B2-00AFB7251FA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60363" y="3867150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6" name="文本占位符 31">
            <a:extLst>
              <a:ext uri="{FF2B5EF4-FFF2-40B4-BE49-F238E27FC236}">
                <a16:creationId xmlns:a16="http://schemas.microsoft.com/office/drawing/2014/main" id="{B5A17264-04D1-4C02-832A-A1DA9484B07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0363" y="3113196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id="{26FA3F28-F930-4C1E-80F2-90C73C8F30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363" y="1896875"/>
            <a:ext cx="5740916" cy="1060855"/>
          </a:xfrm>
          <a:prstGeom prst="rect">
            <a:avLst/>
          </a:prstGeom>
          <a:noFill/>
          <a:effectLst/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tx2"/>
                </a:solidFill>
                <a:effectLst/>
              </a:defRPr>
            </a:lvl1pPr>
          </a:lstStyle>
          <a:p>
            <a:r>
              <a:rPr lang="zh-CN" altLang="en-US" dirty="0"/>
              <a:t>单击此处编辑标题样式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2286D724-0E80-4FBA-8317-A8CE5EF380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275589"/>
            <a:ext cx="2169174" cy="71309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53A0ABC-646A-4367-9E96-FFDDE79E6B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/>
          <a:srcRect l="74359" r="1346"/>
          <a:stretch/>
        </p:blipFill>
        <p:spPr>
          <a:xfrm>
            <a:off x="310878" y="6192838"/>
            <a:ext cx="3002280" cy="411617"/>
          </a:xfrm>
          <a:prstGeom prst="rect">
            <a:avLst/>
          </a:prstGeom>
        </p:spPr>
      </p:pic>
      <p:sp>
        <p:nvSpPr>
          <p:cNvPr id="10" name="图片占位符 6">
            <a:extLst>
              <a:ext uri="{FF2B5EF4-FFF2-40B4-BE49-F238E27FC236}">
                <a16:creationId xmlns:a16="http://schemas.microsoft.com/office/drawing/2014/main" id="{1E4B9AD9-F42C-42B1-BF19-2BD63A06C27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59400" y="0"/>
            <a:ext cx="6146801" cy="6858000"/>
          </a:xfrm>
          <a:prstGeom prst="parallelogram">
            <a:avLst>
              <a:gd name="adj" fmla="val 28125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zh-CN" altLang="en-US" dirty="0"/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8763BFF2-1BD6-4E69-9E37-FE80DFEC27A8}"/>
              </a:ext>
            </a:extLst>
          </p:cNvPr>
          <p:cNvCxnSpPr>
            <a:cxnSpLocks/>
          </p:cNvCxnSpPr>
          <p:nvPr userDrawn="1"/>
        </p:nvCxnSpPr>
        <p:spPr>
          <a:xfrm flipH="1">
            <a:off x="5710548" y="-25400"/>
            <a:ext cx="1737055" cy="6883400"/>
          </a:xfrm>
          <a:prstGeom prst="line">
            <a:avLst/>
          </a:prstGeom>
          <a:ln w="31750"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0222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图片包含 建筑物&#10;&#10;自动生成的说明">
            <a:extLst>
              <a:ext uri="{FF2B5EF4-FFF2-40B4-BE49-F238E27FC236}">
                <a16:creationId xmlns:a16="http://schemas.microsoft.com/office/drawing/2014/main" id="{CA3B2481-2E39-4F26-AD96-B5923670EB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710" y="2394097"/>
            <a:ext cx="8047290" cy="2590938"/>
          </a:xfrm>
          <a:prstGeom prst="rect">
            <a:avLst/>
          </a:prstGeom>
        </p:spPr>
      </p:pic>
      <p:sp>
        <p:nvSpPr>
          <p:cNvPr id="5" name="标题 1">
            <a:extLst>
              <a:ext uri="{FF2B5EF4-FFF2-40B4-BE49-F238E27FC236}">
                <a16:creationId xmlns:a16="http://schemas.microsoft.com/office/drawing/2014/main" id="{C227DB4D-9A52-41BB-8743-E8038C4138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60763" y="2407580"/>
            <a:ext cx="6426437" cy="1060855"/>
          </a:xfrm>
          <a:prstGeom prst="rect">
            <a:avLst/>
          </a:prstGeom>
          <a:noFill/>
          <a:effectLst/>
        </p:spPr>
        <p:txBody>
          <a:bodyPr anchor="ctr">
            <a:noAutofit/>
          </a:bodyPr>
          <a:lstStyle>
            <a:lvl1pPr algn="ctr"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</a:p>
        </p:txBody>
      </p:sp>
      <p:sp>
        <p:nvSpPr>
          <p:cNvPr id="7" name="内容占位符 25">
            <a:extLst>
              <a:ext uri="{FF2B5EF4-FFF2-40B4-BE49-F238E27FC236}">
                <a16:creationId xmlns:a16="http://schemas.microsoft.com/office/drawing/2014/main" id="{B2D05E36-F937-40FD-97BB-9372B5AC93D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946863" y="4107201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8" name="文本占位符 31">
            <a:extLst>
              <a:ext uri="{FF2B5EF4-FFF2-40B4-BE49-F238E27FC236}">
                <a16:creationId xmlns:a16="http://schemas.microsoft.com/office/drawing/2014/main" id="{5BC80367-1D9F-485B-B0F7-7C45899F907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60764" y="3997557"/>
            <a:ext cx="3349862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9" name="图片占位符 14">
            <a:extLst>
              <a:ext uri="{FF2B5EF4-FFF2-40B4-BE49-F238E27FC236}">
                <a16:creationId xmlns:a16="http://schemas.microsoft.com/office/drawing/2014/main" id="{61CC23B2-BE5F-4680-96CD-C33FF9374DF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1415726"/>
            <a:ext cx="6323888" cy="4026547"/>
          </a:xfrm>
          <a:custGeom>
            <a:avLst/>
            <a:gdLst>
              <a:gd name="connsiteX0" fmla="*/ 0 w 4827208"/>
              <a:gd name="connsiteY0" fmla="*/ 0 h 3236615"/>
              <a:gd name="connsiteX1" fmla="*/ 4827208 w 4827208"/>
              <a:gd name="connsiteY1" fmla="*/ 0 h 3236615"/>
              <a:gd name="connsiteX2" fmla="*/ 3218537 w 4827208"/>
              <a:gd name="connsiteY2" fmla="*/ 3236615 h 3236615"/>
              <a:gd name="connsiteX3" fmla="*/ 0 w 4827208"/>
              <a:gd name="connsiteY3" fmla="*/ 3236615 h 3236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27208" h="3236615">
                <a:moveTo>
                  <a:pt x="0" y="0"/>
                </a:moveTo>
                <a:lnTo>
                  <a:pt x="4827208" y="0"/>
                </a:lnTo>
                <a:lnTo>
                  <a:pt x="3218537" y="3236615"/>
                </a:lnTo>
                <a:lnTo>
                  <a:pt x="0" y="3236615"/>
                </a:ln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3788FC1A-7F0D-4A9B-AA04-89AD4994A8D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24558" y="4706725"/>
            <a:ext cx="3935296" cy="20929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C00B84F0-53AC-421B-9FBC-62687BB5AA2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271357"/>
            <a:ext cx="2169174" cy="713098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69E27F61-80B1-40C1-B303-E54548F0A0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/>
          <a:srcRect r="1346"/>
          <a:stretch/>
        </p:blipFill>
        <p:spPr>
          <a:xfrm>
            <a:off x="516" y="6041797"/>
            <a:ext cx="12166903" cy="411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463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id="{6DC54DA7-8689-4800-BC51-1B5E92F91EBD}"/>
              </a:ext>
            </a:extLst>
          </p:cNvPr>
          <p:cNvGrpSpPr/>
          <p:nvPr userDrawn="1"/>
        </p:nvGrpSpPr>
        <p:grpSpPr>
          <a:xfrm>
            <a:off x="391884" y="2278063"/>
            <a:ext cx="4122059" cy="1462680"/>
            <a:chOff x="304800" y="2709636"/>
            <a:chExt cx="4122059" cy="1462680"/>
          </a:xfrm>
        </p:grpSpPr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5E59BA01-ADDE-45EC-AD9A-30B45C126EF8}"/>
                </a:ext>
              </a:extLst>
            </p:cNvPr>
            <p:cNvGrpSpPr/>
            <p:nvPr/>
          </p:nvGrpSpPr>
          <p:grpSpPr>
            <a:xfrm>
              <a:off x="304800" y="2709636"/>
              <a:ext cx="4122059" cy="1462680"/>
              <a:chOff x="667656" y="1497651"/>
              <a:chExt cx="4122059" cy="1462680"/>
            </a:xfrm>
          </p:grpSpPr>
          <p:grpSp>
            <p:nvGrpSpPr>
              <p:cNvPr id="14" name="组合 13">
                <a:extLst>
                  <a:ext uri="{FF2B5EF4-FFF2-40B4-BE49-F238E27FC236}">
                    <a16:creationId xmlns:a16="http://schemas.microsoft.com/office/drawing/2014/main" id="{5C4775BF-17D8-45C0-9CB9-425332699B08}"/>
                  </a:ext>
                </a:extLst>
              </p:cNvPr>
              <p:cNvGrpSpPr/>
              <p:nvPr/>
            </p:nvGrpSpPr>
            <p:grpSpPr>
              <a:xfrm>
                <a:off x="667656" y="1497651"/>
                <a:ext cx="4122059" cy="1438728"/>
                <a:chOff x="537028" y="1493158"/>
                <a:chExt cx="4122059" cy="1438728"/>
              </a:xfrm>
            </p:grpSpPr>
            <p:sp>
              <p:nvSpPr>
                <p:cNvPr id="17" name="矩形 16">
                  <a:extLst>
                    <a:ext uri="{FF2B5EF4-FFF2-40B4-BE49-F238E27FC236}">
                      <a16:creationId xmlns:a16="http://schemas.microsoft.com/office/drawing/2014/main" id="{0D22151C-5CCD-4390-83DF-F41B623A3BBE}"/>
                    </a:ext>
                  </a:extLst>
                </p:cNvPr>
                <p:cNvSpPr/>
                <p:nvPr/>
              </p:nvSpPr>
              <p:spPr>
                <a:xfrm>
                  <a:off x="537029" y="1493158"/>
                  <a:ext cx="4122058" cy="1438728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endParaRPr>
                </a:p>
              </p:txBody>
            </p:sp>
            <p:pic>
              <p:nvPicPr>
                <p:cNvPr id="18" name="图片 17" descr="图片包含 建筑物&#10;&#10;自动生成的说明">
                  <a:extLst>
                    <a:ext uri="{FF2B5EF4-FFF2-40B4-BE49-F238E27FC236}">
                      <a16:creationId xmlns:a16="http://schemas.microsoft.com/office/drawing/2014/main" id="{4FA339D9-8197-4F28-8D72-F96BF5158E1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duotone>
                    <a:srgbClr val="DBDBDB">
                      <a:shade val="45000"/>
                      <a:satMod val="135000"/>
                    </a:srgbClr>
                    <a:prstClr val="white"/>
                  </a:duotone>
                  <a:alphaModFix amt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7028" y="1604731"/>
                  <a:ext cx="4122058" cy="1327155"/>
                </a:xfrm>
                <a:prstGeom prst="rect">
                  <a:avLst/>
                </a:prstGeom>
                <a:effectLst/>
              </p:spPr>
            </p:pic>
          </p:grpSp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C081911D-2E44-4FD6-A0AD-907AAE52FACB}"/>
                  </a:ext>
                </a:extLst>
              </p:cNvPr>
              <p:cNvSpPr txBox="1"/>
              <p:nvPr/>
            </p:nvSpPr>
            <p:spPr>
              <a:xfrm>
                <a:off x="2387598" y="1755350"/>
                <a:ext cx="223519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0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rPr>
                  <a:t>Content</a:t>
                </a:r>
                <a:endParaRPr kumimoji="0" lang="zh-CN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 panose="020B0604020202020204" pitchFamily="34" charset="0"/>
                  <a:ea typeface="+mj-ea"/>
                  <a:cs typeface="Arial" panose="020B0604020202020204" pitchFamily="34" charset="0"/>
                </a:endParaRPr>
              </a:p>
            </p:txBody>
          </p:sp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A92C7D20-4DAB-48D5-B9FE-07311B97C222}"/>
                  </a:ext>
                </a:extLst>
              </p:cNvPr>
              <p:cNvSpPr/>
              <p:nvPr/>
            </p:nvSpPr>
            <p:spPr>
              <a:xfrm rot="16200000">
                <a:off x="2683685" y="854302"/>
                <a:ext cx="90000" cy="4122058"/>
              </a:xfrm>
              <a:prstGeom prst="rect">
                <a:avLst/>
              </a:prstGeom>
              <a:gradFill>
                <a:gsLst>
                  <a:gs pos="100000">
                    <a:schemeClr val="accent4"/>
                  </a:gs>
                  <a:gs pos="62000">
                    <a:schemeClr val="tx2"/>
                  </a:gs>
                </a:gsLst>
                <a:lin ang="2700000" scaled="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22A3E5D-FF59-4C7C-A657-F2CE27FAB8C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887" y="2871509"/>
              <a:ext cx="1590855" cy="1114981"/>
            </a:xfrm>
            <a:prstGeom prst="rect">
              <a:avLst/>
            </a:prstGeom>
          </p:spPr>
        </p:pic>
      </p:grpSp>
      <p:sp>
        <p:nvSpPr>
          <p:cNvPr id="19" name="图片占位符 6">
            <a:extLst>
              <a:ext uri="{FF2B5EF4-FFF2-40B4-BE49-F238E27FC236}">
                <a16:creationId xmlns:a16="http://schemas.microsoft.com/office/drawing/2014/main" id="{AF8E3962-2329-4680-827B-C4237CDC52F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999" y="0"/>
            <a:ext cx="6096001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34360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B78DC3B0-6545-47FD-A372-07AD4DF09697}"/>
              </a:ext>
            </a:extLst>
          </p:cNvPr>
          <p:cNvGrpSpPr/>
          <p:nvPr userDrawn="1"/>
        </p:nvGrpSpPr>
        <p:grpSpPr>
          <a:xfrm>
            <a:off x="4034971" y="689970"/>
            <a:ext cx="4122059" cy="1462680"/>
            <a:chOff x="304800" y="2709636"/>
            <a:chExt cx="4122059" cy="1462680"/>
          </a:xfrm>
        </p:grpSpPr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A499F2E8-30BC-413E-8034-6A7278D4979C}"/>
                </a:ext>
              </a:extLst>
            </p:cNvPr>
            <p:cNvGrpSpPr/>
            <p:nvPr/>
          </p:nvGrpSpPr>
          <p:grpSpPr>
            <a:xfrm>
              <a:off x="304800" y="2709636"/>
              <a:ext cx="4122059" cy="1462680"/>
              <a:chOff x="667656" y="1497651"/>
              <a:chExt cx="4122059" cy="1462680"/>
            </a:xfrm>
          </p:grpSpPr>
          <p:grpSp>
            <p:nvGrpSpPr>
              <p:cNvPr id="6" name="组合 5">
                <a:extLst>
                  <a:ext uri="{FF2B5EF4-FFF2-40B4-BE49-F238E27FC236}">
                    <a16:creationId xmlns:a16="http://schemas.microsoft.com/office/drawing/2014/main" id="{BFD679A7-DAD2-4984-B6F0-7C9ABE4B8F0F}"/>
                  </a:ext>
                </a:extLst>
              </p:cNvPr>
              <p:cNvGrpSpPr/>
              <p:nvPr/>
            </p:nvGrpSpPr>
            <p:grpSpPr>
              <a:xfrm>
                <a:off x="667656" y="1497651"/>
                <a:ext cx="4122059" cy="1438728"/>
                <a:chOff x="537028" y="1493158"/>
                <a:chExt cx="4122059" cy="1438728"/>
              </a:xfrm>
            </p:grpSpPr>
            <p:sp>
              <p:nvSpPr>
                <p:cNvPr id="9" name="矩形 8">
                  <a:extLst>
                    <a:ext uri="{FF2B5EF4-FFF2-40B4-BE49-F238E27FC236}">
                      <a16:creationId xmlns:a16="http://schemas.microsoft.com/office/drawing/2014/main" id="{424CD77E-BBF9-4D46-B301-F75D3222F2E0}"/>
                    </a:ext>
                  </a:extLst>
                </p:cNvPr>
                <p:cNvSpPr/>
                <p:nvPr/>
              </p:nvSpPr>
              <p:spPr>
                <a:xfrm>
                  <a:off x="537029" y="1493158"/>
                  <a:ext cx="4122058" cy="1438728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endParaRPr>
                </a:p>
              </p:txBody>
            </p:sp>
            <p:pic>
              <p:nvPicPr>
                <p:cNvPr id="10" name="图片 9" descr="图片包含 建筑物&#10;&#10;自动生成的说明">
                  <a:extLst>
                    <a:ext uri="{FF2B5EF4-FFF2-40B4-BE49-F238E27FC236}">
                      <a16:creationId xmlns:a16="http://schemas.microsoft.com/office/drawing/2014/main" id="{83E81D97-88FE-44C4-85F5-ABEF155EA04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duotone>
                    <a:srgbClr val="DBDBDB">
                      <a:shade val="45000"/>
                      <a:satMod val="135000"/>
                    </a:srgbClr>
                    <a:prstClr val="white"/>
                  </a:duotone>
                  <a:alphaModFix amt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7028" y="1604731"/>
                  <a:ext cx="4122058" cy="1327155"/>
                </a:xfrm>
                <a:prstGeom prst="rect">
                  <a:avLst/>
                </a:prstGeom>
                <a:effectLst/>
              </p:spPr>
            </p:pic>
          </p:grpSp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53959A77-64DA-4694-95C2-AD9E38910645}"/>
                  </a:ext>
                </a:extLst>
              </p:cNvPr>
              <p:cNvSpPr txBox="1"/>
              <p:nvPr/>
            </p:nvSpPr>
            <p:spPr>
              <a:xfrm>
                <a:off x="2387598" y="1755350"/>
                <a:ext cx="22351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54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j-ea"/>
                    <a:ea typeface="+mj-ea"/>
                  </a:rPr>
                  <a:t>目  录</a:t>
                </a:r>
              </a:p>
            </p:txBody>
          </p:sp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20512A63-1AB8-442E-BAE6-AF2B98235281}"/>
                  </a:ext>
                </a:extLst>
              </p:cNvPr>
              <p:cNvSpPr/>
              <p:nvPr/>
            </p:nvSpPr>
            <p:spPr>
              <a:xfrm rot="16200000">
                <a:off x="2683685" y="854302"/>
                <a:ext cx="90000" cy="4122058"/>
              </a:xfrm>
              <a:prstGeom prst="rect">
                <a:avLst/>
              </a:prstGeom>
              <a:gradFill>
                <a:gsLst>
                  <a:gs pos="100000">
                    <a:schemeClr val="accent4"/>
                  </a:gs>
                  <a:gs pos="62000">
                    <a:schemeClr val="tx2"/>
                  </a:gs>
                </a:gsLst>
                <a:lin ang="2700000" scaled="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AD253681-53B8-4661-A94B-736B46C3AF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887" y="2871509"/>
              <a:ext cx="1590855" cy="1114981"/>
            </a:xfrm>
            <a:prstGeom prst="rect">
              <a:avLst/>
            </a:prstGeom>
          </p:spPr>
        </p:pic>
      </p:grpSp>
      <p:sp>
        <p:nvSpPr>
          <p:cNvPr id="11" name="图片占位符 6">
            <a:extLst>
              <a:ext uri="{FF2B5EF4-FFF2-40B4-BE49-F238E27FC236}">
                <a16:creationId xmlns:a16="http://schemas.microsoft.com/office/drawing/2014/main" id="{D403F116-EFE8-4DEB-B6FE-4D20752B744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3240088"/>
            <a:ext cx="12192000" cy="361791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21012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版式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81368" y="263408"/>
            <a:ext cx="8940432" cy="657713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lnSpc>
                <a:spcPct val="100000"/>
              </a:lnSpc>
              <a:defRPr sz="3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 dirty="0"/>
              <a:t>Test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sz="quarter" idx="10" hasCustomPrompt="1"/>
          </p:nvPr>
        </p:nvSpPr>
        <p:spPr>
          <a:xfrm>
            <a:off x="381368" y="1142440"/>
            <a:ext cx="11429264" cy="499145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20000"/>
              </a:lnSpc>
              <a:defRPr sz="25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20000"/>
              </a:lnSpc>
              <a:defRPr sz="2117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20000"/>
              </a:lnSpc>
              <a:defRPr sz="1905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20000"/>
              </a:lnSpc>
              <a:defRPr sz="1693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20000"/>
              </a:lnSpc>
              <a:defRPr sz="1693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 dirty="0"/>
              <a:t>Test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633E3E6D-D003-4285-9CD3-F9F948F4D4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/>
          <a:srcRect r="1346"/>
          <a:stretch/>
        </p:blipFill>
        <p:spPr>
          <a:xfrm>
            <a:off x="516" y="6149854"/>
            <a:ext cx="12191484" cy="411617"/>
          </a:xfrm>
          <a:prstGeom prst="rect">
            <a:avLst/>
          </a:prstGeom>
        </p:spPr>
      </p:pic>
      <p:pic>
        <p:nvPicPr>
          <p:cNvPr id="13" name="图片 12" descr="文本&#10;&#10;中度可信度描述已自动生成">
            <a:extLst>
              <a:ext uri="{FF2B5EF4-FFF2-40B4-BE49-F238E27FC236}">
                <a16:creationId xmlns:a16="http://schemas.microsoft.com/office/drawing/2014/main" id="{20F80C42-4A81-4868-AA78-9E4FF9811EE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162" y="263409"/>
            <a:ext cx="2305463" cy="757902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EB998610-38B8-4F4F-8E37-98D574A43924}"/>
              </a:ext>
            </a:extLst>
          </p:cNvPr>
          <p:cNvSpPr/>
          <p:nvPr userDrawn="1"/>
        </p:nvSpPr>
        <p:spPr>
          <a:xfrm>
            <a:off x="-1" y="311884"/>
            <a:ext cx="360363" cy="56075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080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8A6F38-7232-3904-1EDC-C0B9856C31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07F5CB-F04C-0144-B77C-DE1BD7C0B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16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8" r:id="rId4"/>
    <p:sldLayoutId id="2147483683" r:id="rId5"/>
    <p:sldLayoutId id="2147483689" r:id="rId6"/>
    <p:sldLayoutId id="2147483682" r:id="rId7"/>
    <p:sldLayoutId id="2147483684" r:id="rId8"/>
    <p:sldLayoutId id="2147483664" r:id="rId9"/>
    <p:sldLayoutId id="2147483677" r:id="rId10"/>
    <p:sldLayoutId id="2147483678" r:id="rId11"/>
    <p:sldLayoutId id="2147483675" r:id="rId12"/>
    <p:sldLayoutId id="2147483690" r:id="rId13"/>
    <p:sldLayoutId id="2147483685" r:id="rId14"/>
    <p:sldLayoutId id="2147483686" r:id="rId15"/>
    <p:sldLayoutId id="2147483691" r:id="rId16"/>
    <p:sldLayoutId id="2147483687" r:id="rId17"/>
  </p:sldLayoutIdLst>
  <p:hf hdr="0" ftr="0" dt="0"/>
  <p:txStyles>
    <p:titleStyle>
      <a:lvl1pPr algn="l" defTabSz="96771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927" indent="-241927" algn="l" defTabSz="967710" rtl="0" eaLnBrk="1" latinLnBrk="0" hangingPunct="1">
        <a:lnSpc>
          <a:spcPct val="90000"/>
        </a:lnSpc>
        <a:spcBef>
          <a:spcPts val="1058"/>
        </a:spcBef>
        <a:buFontTx/>
        <a:buBlip>
          <a:blip r:embed="rId19"/>
        </a:buBlip>
        <a:defRPr sz="2963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25782" indent="-241927" algn="l" defTabSz="967710" rtl="0" eaLnBrk="1" latinLnBrk="0" hangingPunct="1">
        <a:lnSpc>
          <a:spcPct val="90000"/>
        </a:lnSpc>
        <a:spcBef>
          <a:spcPts val="529"/>
        </a:spcBef>
        <a:buFont typeface="Arial" panose="020B0604020202020204" pitchFamily="34" charset="0"/>
        <a:buChar char="•"/>
        <a:defRPr sz="2540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09637" indent="-241927" algn="l" defTabSz="967710" rtl="0" eaLnBrk="1" latinLnBrk="0" hangingPunct="1">
        <a:lnSpc>
          <a:spcPct val="90000"/>
        </a:lnSpc>
        <a:spcBef>
          <a:spcPts val="529"/>
        </a:spcBef>
        <a:buFont typeface="Arial" panose="020B0604020202020204" pitchFamily="34" charset="0"/>
        <a:buChar char="•"/>
        <a:defRPr sz="2117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93492" indent="-241927" algn="l" defTabSz="967710" rtl="0" eaLnBrk="1" latinLnBrk="0" hangingPunct="1">
        <a:lnSpc>
          <a:spcPct val="90000"/>
        </a:lnSpc>
        <a:spcBef>
          <a:spcPts val="529"/>
        </a:spcBef>
        <a:buFont typeface="Arial" panose="020B060402020202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177346" indent="-241927" algn="l" defTabSz="967710" rtl="0" eaLnBrk="1" latinLnBrk="0" hangingPunct="1">
        <a:lnSpc>
          <a:spcPct val="90000"/>
        </a:lnSpc>
        <a:spcBef>
          <a:spcPts val="529"/>
        </a:spcBef>
        <a:buFont typeface="Arial" panose="020B060402020202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661201" indent="-241927" algn="l" defTabSz="967710" rtl="0" eaLnBrk="1" latinLnBrk="0" hangingPunct="1">
        <a:lnSpc>
          <a:spcPct val="90000"/>
        </a:lnSpc>
        <a:spcBef>
          <a:spcPts val="529"/>
        </a:spcBef>
        <a:buFont typeface="Arial" panose="020B060402020202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3145056" indent="-241927" algn="l" defTabSz="967710" rtl="0" eaLnBrk="1" latinLnBrk="0" hangingPunct="1">
        <a:lnSpc>
          <a:spcPct val="90000"/>
        </a:lnSpc>
        <a:spcBef>
          <a:spcPts val="529"/>
        </a:spcBef>
        <a:buFont typeface="Arial" panose="020B060402020202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628911" indent="-241927" algn="l" defTabSz="967710" rtl="0" eaLnBrk="1" latinLnBrk="0" hangingPunct="1">
        <a:lnSpc>
          <a:spcPct val="90000"/>
        </a:lnSpc>
        <a:spcBef>
          <a:spcPts val="529"/>
        </a:spcBef>
        <a:buFont typeface="Arial" panose="020B060402020202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4112765" indent="-241927" algn="l" defTabSz="967710" rtl="0" eaLnBrk="1" latinLnBrk="0" hangingPunct="1">
        <a:lnSpc>
          <a:spcPct val="90000"/>
        </a:lnSpc>
        <a:spcBef>
          <a:spcPts val="529"/>
        </a:spcBef>
        <a:buFont typeface="Arial" panose="020B060402020202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855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710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564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419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9274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3129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6983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838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01">
          <p15:clr>
            <a:srgbClr val="F26B43"/>
          </p15:clr>
        </p15:guide>
        <p15:guide id="2" orient="horz" pos="227">
          <p15:clr>
            <a:srgbClr val="F26B43"/>
          </p15:clr>
        </p15:guide>
        <p15:guide id="3" pos="3840" userDrawn="1">
          <p15:clr>
            <a:srgbClr val="F26B43"/>
          </p15:clr>
        </p15:guide>
        <p15:guide id="4" pos="227">
          <p15:clr>
            <a:srgbClr val="F26B43"/>
          </p15:clr>
        </p15:guide>
        <p15:guide id="5" orient="horz" pos="2041">
          <p15:clr>
            <a:srgbClr val="F26B43"/>
          </p15:clr>
        </p15:guide>
        <p15:guide id="6" pos="7446" userDrawn="1">
          <p15:clr>
            <a:srgbClr val="F26B43"/>
          </p15:clr>
        </p15:guide>
        <p15:guide id="7" orient="horz" pos="3651">
          <p15:clr>
            <a:srgbClr val="F26B43"/>
          </p15:clr>
        </p15:guide>
        <p15:guide id="8" orient="horz" pos="2514">
          <p15:clr>
            <a:srgbClr val="FDE53C"/>
          </p15:clr>
        </p15:guide>
        <p15:guide id="9" orient="horz" pos="1554">
          <p15:clr>
            <a:srgbClr val="FDE53C"/>
          </p15:clr>
        </p15:guide>
        <p15:guide id="12" pos="2418">
          <p15:clr>
            <a:srgbClr val="A4A3A4"/>
          </p15:clr>
        </p15:guide>
        <p15:guide id="13" pos="4830">
          <p15:clr>
            <a:srgbClr val="A4A3A4"/>
          </p15:clr>
        </p15:guide>
        <p15:guide id="14" orient="horz" pos="1356">
          <p15:clr>
            <a:srgbClr val="A4A3A4"/>
          </p15:clr>
        </p15:guide>
        <p15:guide id="15" orient="horz" pos="2718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indico-tdli.sjtu.edu.cn/event/3895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0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470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55.pn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7" Type="http://schemas.openxmlformats.org/officeDocument/2006/relationships/image" Target="../media/image18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2.png"/><Relationship Id="rId5" Type="http://schemas.openxmlformats.org/officeDocument/2006/relationships/image" Target="../media/image30.png"/><Relationship Id="rId10" Type="http://schemas.openxmlformats.org/officeDocument/2006/relationships/image" Target="../media/image33.png"/><Relationship Id="rId4" Type="http://schemas.openxmlformats.org/officeDocument/2006/relationships/image" Target="../media/image31.png"/><Relationship Id="rId9" Type="http://schemas.openxmlformats.org/officeDocument/2006/relationships/image" Target="../media/image3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E605ECC-F19C-469E-BAA3-7810EC50D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3959" y="1881052"/>
            <a:ext cx="8719794" cy="1463040"/>
          </a:xfrm>
        </p:spPr>
        <p:txBody>
          <a:bodyPr/>
          <a:lstStyle/>
          <a:p>
            <a:r>
              <a:rPr lang="en-US" altLang="zh-CN" sz="3200" b="1" dirty="0">
                <a:latin typeface="Arial" panose="020B0604020202020204" pitchFamily="34" charset="0"/>
                <a:cs typeface="Arial" panose="020B0604020202020204" pitchFamily="34" charset="0"/>
              </a:rPr>
              <a:t>Search for Dark Photons via Visible Decays at Fixed-Target Experiments</a:t>
            </a:r>
            <a:endParaRPr lang="zh-CN" altLang="en-US" sz="3200" i="1" dirty="0"/>
          </a:p>
        </p:txBody>
      </p:sp>
      <p:sp>
        <p:nvSpPr>
          <p:cNvPr id="11" name="内容占位符 2">
            <a:extLst>
              <a:ext uri="{FF2B5EF4-FFF2-40B4-BE49-F238E27FC236}">
                <a16:creationId xmlns:a16="http://schemas.microsoft.com/office/drawing/2014/main" id="{14750815-9AE6-5CCB-B1B4-D3D5EEE8BDE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368291" y="4812180"/>
            <a:ext cx="5364480" cy="1255369"/>
          </a:xfrm>
        </p:spPr>
        <p:txBody>
          <a:bodyPr/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May 18</a:t>
            </a:r>
            <a:r>
              <a:rPr lang="en-US" altLang="zh-CN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, 2025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文本占位符 3">
            <a:extLst>
              <a:ext uri="{FF2B5EF4-FFF2-40B4-BE49-F238E27FC236}">
                <a16:creationId xmlns:a16="http://schemas.microsoft.com/office/drawing/2014/main" id="{EC29FCEA-F6EA-FEBD-BB75-E98052AFD9D1}"/>
              </a:ext>
            </a:extLst>
          </p:cNvPr>
          <p:cNvSpPr txBox="1">
            <a:spLocks/>
          </p:cNvSpPr>
          <p:nvPr/>
        </p:nvSpPr>
        <p:spPr>
          <a:xfrm>
            <a:off x="2552234" y="4351274"/>
            <a:ext cx="7087530" cy="710764"/>
          </a:xfrm>
          <a:prstGeom prst="rect">
            <a:avLst/>
          </a:prstGeom>
        </p:spPr>
        <p:txBody>
          <a:bodyPr anchor="ctr"/>
          <a:lstStyle>
            <a:lvl1pPr marL="0" indent="0" algn="ctr" defTabSz="967710" rtl="0" eaLnBrk="1" latinLnBrk="0" hangingPunct="1">
              <a:lnSpc>
                <a:spcPct val="100000"/>
              </a:lnSpc>
              <a:spcBef>
                <a:spcPts val="1058"/>
              </a:spcBef>
              <a:buFontTx/>
              <a:buNone/>
              <a:defRPr sz="24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25782" indent="-241927" algn="l" defTabSz="967710" rtl="0" eaLnBrk="1" latinLnBrk="0" hangingPunct="1">
              <a:lnSpc>
                <a:spcPct val="90000"/>
              </a:lnSpc>
              <a:spcBef>
                <a:spcPts val="529"/>
              </a:spcBef>
              <a:buFont typeface="Arial" panose="020B0604020202020204" pitchFamily="34" charset="0"/>
              <a:buChar char="•"/>
              <a:defRPr sz="254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09637" indent="-241927" algn="l" defTabSz="967710" rtl="0" eaLnBrk="1" latinLnBrk="0" hangingPunct="1">
              <a:lnSpc>
                <a:spcPct val="90000"/>
              </a:lnSpc>
              <a:spcBef>
                <a:spcPts val="529"/>
              </a:spcBef>
              <a:buFont typeface="Arial" panose="020B0604020202020204" pitchFamily="34" charset="0"/>
              <a:buChar char="•"/>
              <a:defRPr sz="2117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93492" indent="-241927" algn="l" defTabSz="967710" rtl="0" eaLnBrk="1" latinLnBrk="0" hangingPunct="1">
              <a:lnSpc>
                <a:spcPct val="90000"/>
              </a:lnSpc>
              <a:spcBef>
                <a:spcPts val="529"/>
              </a:spcBef>
              <a:buFont typeface="Arial" panose="020B060402020202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7346" indent="-241927" algn="l" defTabSz="967710" rtl="0" eaLnBrk="1" latinLnBrk="0" hangingPunct="1">
              <a:lnSpc>
                <a:spcPct val="90000"/>
              </a:lnSpc>
              <a:spcBef>
                <a:spcPts val="529"/>
              </a:spcBef>
              <a:buFont typeface="Arial" panose="020B060402020202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61201" indent="-241927" algn="l" defTabSz="967710" rtl="0" eaLnBrk="1" latinLnBrk="0" hangingPunct="1">
              <a:lnSpc>
                <a:spcPct val="90000"/>
              </a:lnSpc>
              <a:spcBef>
                <a:spcPts val="529"/>
              </a:spcBef>
              <a:buFont typeface="Arial" panose="020B060402020202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5056" indent="-241927" algn="l" defTabSz="967710" rtl="0" eaLnBrk="1" latinLnBrk="0" hangingPunct="1">
              <a:lnSpc>
                <a:spcPct val="90000"/>
              </a:lnSpc>
              <a:spcBef>
                <a:spcPts val="529"/>
              </a:spcBef>
              <a:buFont typeface="Arial" panose="020B060402020202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8911" indent="-241927" algn="l" defTabSz="967710" rtl="0" eaLnBrk="1" latinLnBrk="0" hangingPunct="1">
              <a:lnSpc>
                <a:spcPct val="90000"/>
              </a:lnSpc>
              <a:spcBef>
                <a:spcPts val="529"/>
              </a:spcBef>
              <a:buFont typeface="Arial" panose="020B060402020202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2765" indent="-241927" algn="l" defTabSz="967710" rtl="0" eaLnBrk="1" latinLnBrk="0" hangingPunct="1">
              <a:lnSpc>
                <a:spcPct val="90000"/>
              </a:lnSpc>
              <a:spcBef>
                <a:spcPts val="529"/>
              </a:spcBef>
              <a:buFont typeface="Arial" panose="020B060402020202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b="0" u="sng" dirty="0">
                <a:latin typeface="Arial" panose="020B0604020202020204" pitchFamily="34" charset="0"/>
                <a:cs typeface="Arial" panose="020B0604020202020204" pitchFamily="34" charset="0"/>
              </a:rPr>
              <a:t>Zejia Lu</a:t>
            </a:r>
            <a:r>
              <a:rPr lang="en-US" altLang="zh-CN" b="0" dirty="0">
                <a:latin typeface="Arial" panose="020B0604020202020204" pitchFamily="34" charset="0"/>
                <a:cs typeface="Arial" panose="020B0604020202020204" pitchFamily="34" charset="0"/>
              </a:rPr>
              <a:t>, Liang Li</a:t>
            </a:r>
          </a:p>
          <a:p>
            <a:pPr>
              <a:lnSpc>
                <a:spcPct val="120000"/>
              </a:lnSpc>
            </a:pPr>
            <a:r>
              <a:rPr lang="en-US" altLang="zh-CN" sz="2600" baseline="30000" dirty="0">
                <a:latin typeface="Arial" panose="020B0604020202020204" pitchFamily="34" charset="0"/>
                <a:cs typeface="Arial" panose="020B0604020202020204" pitchFamily="34" charset="0"/>
              </a:rPr>
              <a:t>Shanghai Jiao Tong University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66FC9569-73EB-41F0-9973-451C764EDB02}"/>
              </a:ext>
            </a:extLst>
          </p:cNvPr>
          <p:cNvSpPr txBox="1"/>
          <p:nvPr/>
        </p:nvSpPr>
        <p:spPr>
          <a:xfrm>
            <a:off x="63424" y="6488668"/>
            <a:ext cx="9576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International Workshop on Muon Physics at the Intensity and Precision Frontiers (MIP 2025)</a:t>
            </a:r>
          </a:p>
        </p:txBody>
      </p:sp>
    </p:spTree>
    <p:extLst>
      <p:ext uri="{BB962C8B-B14F-4D97-AF65-F5344CB8AC3E}">
        <p14:creationId xmlns:p14="http://schemas.microsoft.com/office/powerpoint/2010/main" val="3003887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351"/>
    </mc:Choice>
    <mc:Fallback xmlns="">
      <p:transition spd="slow" advTm="2835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1A7AB05-EA08-45BC-8602-421B6D61D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Vertexing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03B48DA-FB72-4722-A66B-D358EFE0150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81368" y="1021194"/>
            <a:ext cx="11429264" cy="499145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We develop several methods to increase the vertexing resolution:</a:t>
            </a:r>
          </a:p>
          <a:p>
            <a:pPr lvl="1"/>
            <a:r>
              <a:rPr lang="en-US" sz="1800" dirty="0"/>
              <a:t>Use primary beam to reconstruct primary vertex on target, remove recoil electron track by its proximity to the primary vertex.</a:t>
            </a:r>
          </a:p>
          <a:p>
            <a:pPr lvl="1"/>
            <a:r>
              <a:rPr lang="en-US" sz="1800" dirty="0"/>
              <a:t>Define variables for vertex quality:</a:t>
            </a:r>
          </a:p>
          <a:p>
            <a:pPr lvl="2"/>
            <a:r>
              <a:rPr lang="en-US" sz="1600" dirty="0"/>
              <a:t>Vertex dispersion: tracks distance at the vertex z plane</a:t>
            </a:r>
          </a:p>
          <a:p>
            <a:pPr lvl="2"/>
            <a:r>
              <a:rPr lang="en-US" sz="1600" dirty="0"/>
              <a:t>Vertex theta: the angle between two tracks</a:t>
            </a:r>
          </a:p>
          <a:p>
            <a:pPr lvl="2"/>
            <a:r>
              <a:rPr lang="en-US" sz="1600" dirty="0"/>
              <a:t>Shared hit num: number of shared hits in the tracks</a:t>
            </a:r>
          </a:p>
          <a:p>
            <a:pPr lvl="1"/>
            <a:r>
              <a:rPr lang="en-US" sz="1800" dirty="0"/>
              <a:t>To reduce the long tail at vertex z:</a:t>
            </a:r>
          </a:p>
          <a:p>
            <a:pPr lvl="2"/>
            <a:r>
              <a:rPr lang="en-US" sz="1600" dirty="0"/>
              <a:t>Turning off the magnetic field, vertex resolution is </a:t>
            </a:r>
          </a:p>
          <a:p>
            <a:pPr marL="967710" lvl="2" indent="0">
              <a:buNone/>
            </a:pPr>
            <a:r>
              <a:rPr lang="en-US" sz="1600" dirty="0"/>
              <a:t>improved by a factor of 2 (</a:t>
            </a:r>
            <a:r>
              <a:rPr lang="en-US" sz="1600" b="1" dirty="0">
                <a:solidFill>
                  <a:srgbClr val="FF0000"/>
                </a:solidFill>
              </a:rPr>
              <a:t>from 8 mm to 4 mm</a:t>
            </a:r>
            <a:r>
              <a:rPr lang="en-US" sz="1600" dirty="0"/>
              <a:t>).</a:t>
            </a:r>
          </a:p>
          <a:p>
            <a:pPr lvl="2"/>
            <a:r>
              <a:rPr lang="en-US" sz="1600" dirty="0"/>
              <a:t>Many large reconstructed vertex z is due to scattering </a:t>
            </a:r>
          </a:p>
          <a:p>
            <a:pPr marL="967710" lvl="2" indent="0">
              <a:buNone/>
            </a:pPr>
            <a:r>
              <a:rPr lang="en-US" sz="1600" dirty="0"/>
              <a:t>at tracker, we add collinearity cut on track to exclude such cases.</a:t>
            </a:r>
          </a:p>
          <a:p>
            <a:pPr marL="967710" lvl="2" indent="0">
              <a:buNone/>
            </a:pPr>
            <a:r>
              <a:rPr lang="en-US" sz="1600" dirty="0"/>
              <a:t>(vertex resolution improved </a:t>
            </a:r>
            <a:r>
              <a:rPr lang="en-US" sz="1600" b="1" dirty="0">
                <a:solidFill>
                  <a:srgbClr val="FF0000"/>
                </a:solidFill>
              </a:rPr>
              <a:t>from 4 mm to 3 mm</a:t>
            </a:r>
            <a:r>
              <a:rPr lang="en-US" sz="1600" dirty="0"/>
              <a:t>).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30F2174-D876-4571-A045-B626CF701FF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07F5CB-F04C-0144-B77C-DE1BD7C0BB0E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ED77A8A-ECAB-C64B-E1BF-8DEE9D7BE0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0000"/>
          <a:stretch/>
        </p:blipFill>
        <p:spPr>
          <a:xfrm>
            <a:off x="7003649" y="2027122"/>
            <a:ext cx="4806983" cy="4300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7251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E21DB46-2E53-C27F-C5F8-D5CCE4AF3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Signal Region Definition</a:t>
            </a:r>
            <a:endParaRPr kumimoji="1"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A7E557FF-C112-55A3-8A2E-0917520DF88F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>
              <a:xfrm>
                <a:off x="381368" y="1142440"/>
                <a:ext cx="7774660" cy="4991454"/>
              </a:xfrm>
            </p:spPr>
            <p:txBody>
              <a:bodyPr>
                <a:normAutofit/>
              </a:bodyPr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kumimoji="1" lang="en-US" altLang="zh-CN" sz="1800" dirty="0"/>
                  <a:t>To define a low background region, we need to increase the distance between target and tracker, even though this will reduce the vertex resolution.</a:t>
                </a:r>
              </a:p>
              <a:p>
                <a:pPr lvl="1"/>
                <a:r>
                  <a:rPr kumimoji="1" lang="en-US" altLang="zh-CN" sz="1617" dirty="0"/>
                  <a:t>The distance between target and first tracker changes from 30 mm to 100 mm.</a:t>
                </a:r>
              </a:p>
              <a:p>
                <a:pPr lvl="1"/>
                <a:r>
                  <a:rPr kumimoji="1" lang="en-US" altLang="zh-CN" sz="1617" dirty="0"/>
                  <a:t>After several cuts, the vertex resolution can reach around 6.5 mm. Assuming gaussian distribution, take </a:t>
                </a:r>
                <a14:m>
                  <m:oMath xmlns:m="http://schemas.openxmlformats.org/officeDocument/2006/math">
                    <m:r>
                      <a:rPr kumimoji="1" lang="en-US" altLang="zh-CN" sz="1617" b="0" i="1" smtClean="0">
                        <a:latin typeface="Cambria Math" panose="02040503050406030204" pitchFamily="18" charset="0"/>
                      </a:rPr>
                      <m:t>10</m:t>
                    </m:r>
                    <m:r>
                      <a:rPr kumimoji="1" lang="en-US" altLang="zh-CN" sz="1617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kumimoji="1" lang="en-US" altLang="zh-CN" sz="1617" dirty="0"/>
                  <a:t> region as low background region, we take (65, 90) mm.</a:t>
                </a:r>
                <a:endParaRPr kumimoji="1" lang="zh-CN" altLang="en-US" sz="1617" dirty="0"/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A7E557FF-C112-55A3-8A2E-0917520DF88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xfrm>
                <a:off x="381368" y="1142440"/>
                <a:ext cx="7774660" cy="4991454"/>
              </a:xfrm>
              <a:blipFill>
                <a:blip r:embed="rId2"/>
                <a:stretch>
                  <a:fillRect l="-65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F220343-0441-A850-1983-B94A48DE7B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07F5CB-F04C-0144-B77C-DE1BD7C0BB0E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1704282E-18C4-30A3-533A-98843173BEBC}"/>
              </a:ext>
            </a:extLst>
          </p:cNvPr>
          <p:cNvSpPr txBox="1"/>
          <p:nvPr/>
        </p:nvSpPr>
        <p:spPr>
          <a:xfrm>
            <a:off x="8156028" y="1329868"/>
            <a:ext cx="3864898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</a:rPr>
              <a:t>By selecting a </a:t>
            </a:r>
            <a:r>
              <a:rPr lang="en-US" sz="1600" b="1" dirty="0">
                <a:solidFill>
                  <a:schemeClr val="accent2"/>
                </a:solidFill>
              </a:rPr>
              <a:t>displaced vertex </a:t>
            </a:r>
            <a:r>
              <a:rPr lang="en-US" sz="1600" dirty="0">
                <a:solidFill>
                  <a:schemeClr val="accent2"/>
                </a:solidFill>
              </a:rPr>
              <a:t>to achieve a low background region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kumimoji="1" lang="en-US" altLang="zh-CN" sz="1400" dirty="0">
                <a:solidFill>
                  <a:schemeClr val="accent2"/>
                </a:solidFill>
              </a:rPr>
              <a:t>Background: 100 out of 3E14 EOT</a:t>
            </a:r>
            <a:endParaRPr lang="en-US" sz="1600" dirty="0">
              <a:solidFill>
                <a:schemeClr val="accent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</a:rPr>
              <a:t>90% C.L. signal limit can be defined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57CFE4DF-C647-0579-114E-849E49352F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80657" y="3090801"/>
            <a:ext cx="4234794" cy="304309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1A774693-4B4D-5D9F-B9F7-1B7569885C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4740" y="2376308"/>
            <a:ext cx="3795892" cy="3795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9871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56613A8-F979-328B-F1F5-19DDD7D63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Possible Improvement</a:t>
            </a:r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B0B2015-7FCE-4838-80B9-7CEEA680285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07F5CB-F04C-0144-B77C-DE1BD7C0BB0E}" type="slidenum">
              <a:rPr lang="en-US" smtClean="0"/>
              <a:pPr/>
              <a:t>12</a:t>
            </a:fld>
            <a:endParaRPr lang="en-US" dirty="0"/>
          </a:p>
        </p:txBody>
      </p: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DDFA7677-B7F8-D9B2-8DC2-0FB9BB6407A4}"/>
              </a:ext>
            </a:extLst>
          </p:cNvPr>
          <p:cNvGrpSpPr/>
          <p:nvPr/>
        </p:nvGrpSpPr>
        <p:grpSpPr>
          <a:xfrm>
            <a:off x="585345" y="2949146"/>
            <a:ext cx="5284316" cy="3106529"/>
            <a:chOff x="1915270" y="2505849"/>
            <a:chExt cx="5284316" cy="3106529"/>
          </a:xfrm>
        </p:grpSpPr>
        <p:cxnSp>
          <p:nvCxnSpPr>
            <p:cNvPr id="24" name="直接连接符 55">
              <a:extLst>
                <a:ext uri="{FF2B5EF4-FFF2-40B4-BE49-F238E27FC236}">
                  <a16:creationId xmlns:a16="http://schemas.microsoft.com/office/drawing/2014/main" id="{EF4EB46A-ADD9-ADB8-E5B5-6AC59D6324F8}"/>
                </a:ext>
              </a:extLst>
            </p:cNvPr>
            <p:cNvCxnSpPr>
              <a:cxnSpLocks/>
            </p:cNvCxnSpPr>
            <p:nvPr/>
          </p:nvCxnSpPr>
          <p:spPr>
            <a:xfrm>
              <a:off x="2659120" y="3719560"/>
              <a:ext cx="0" cy="771109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56">
              <a:extLst>
                <a:ext uri="{FF2B5EF4-FFF2-40B4-BE49-F238E27FC236}">
                  <a16:creationId xmlns:a16="http://schemas.microsoft.com/office/drawing/2014/main" id="{9EF96CD1-7660-3359-7052-E5ACAF668CB4}"/>
                </a:ext>
              </a:extLst>
            </p:cNvPr>
            <p:cNvCxnSpPr>
              <a:cxnSpLocks/>
            </p:cNvCxnSpPr>
            <p:nvPr/>
          </p:nvCxnSpPr>
          <p:spPr>
            <a:xfrm>
              <a:off x="4847810" y="3225844"/>
              <a:ext cx="0" cy="1968033"/>
            </a:xfrm>
            <a:prstGeom prst="line">
              <a:avLst/>
            </a:prstGeom>
            <a:ln w="38100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57">
              <a:extLst>
                <a:ext uri="{FF2B5EF4-FFF2-40B4-BE49-F238E27FC236}">
                  <a16:creationId xmlns:a16="http://schemas.microsoft.com/office/drawing/2014/main" id="{2A7FABF5-75C5-B377-195D-A18D28BA83F0}"/>
                </a:ext>
              </a:extLst>
            </p:cNvPr>
            <p:cNvCxnSpPr>
              <a:cxnSpLocks/>
            </p:cNvCxnSpPr>
            <p:nvPr/>
          </p:nvCxnSpPr>
          <p:spPr>
            <a:xfrm>
              <a:off x="5838321" y="3225844"/>
              <a:ext cx="0" cy="1968033"/>
            </a:xfrm>
            <a:prstGeom prst="line">
              <a:avLst/>
            </a:prstGeom>
            <a:ln w="38100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58">
              <a:extLst>
                <a:ext uri="{FF2B5EF4-FFF2-40B4-BE49-F238E27FC236}">
                  <a16:creationId xmlns:a16="http://schemas.microsoft.com/office/drawing/2014/main" id="{B4FB35D0-5EB8-667C-97FE-8760875FA0A9}"/>
                </a:ext>
              </a:extLst>
            </p:cNvPr>
            <p:cNvCxnSpPr>
              <a:cxnSpLocks/>
            </p:cNvCxnSpPr>
            <p:nvPr/>
          </p:nvCxnSpPr>
          <p:spPr>
            <a:xfrm>
              <a:off x="6828831" y="3225844"/>
              <a:ext cx="0" cy="1968033"/>
            </a:xfrm>
            <a:prstGeom prst="line">
              <a:avLst/>
            </a:prstGeom>
            <a:ln w="38100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46">
              <a:extLst>
                <a:ext uri="{FF2B5EF4-FFF2-40B4-BE49-F238E27FC236}">
                  <a16:creationId xmlns:a16="http://schemas.microsoft.com/office/drawing/2014/main" id="{8CF246B8-02ED-47A2-577F-D36500D8E91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38200" y="3371951"/>
              <a:ext cx="4561386" cy="5857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47">
              <a:extLst>
                <a:ext uri="{FF2B5EF4-FFF2-40B4-BE49-F238E27FC236}">
                  <a16:creationId xmlns:a16="http://schemas.microsoft.com/office/drawing/2014/main" id="{604360E1-923F-EF4B-D9DC-0102B7A5380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07290" y="3960744"/>
              <a:ext cx="3892296" cy="13943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48">
              <a:extLst>
                <a:ext uri="{FF2B5EF4-FFF2-40B4-BE49-F238E27FC236}">
                  <a16:creationId xmlns:a16="http://schemas.microsoft.com/office/drawing/2014/main" id="{BE3AC153-9DA8-4946-E7DE-B8D385E05CE2}"/>
                </a:ext>
              </a:extLst>
            </p:cNvPr>
            <p:cNvCxnSpPr>
              <a:cxnSpLocks/>
            </p:cNvCxnSpPr>
            <p:nvPr/>
          </p:nvCxnSpPr>
          <p:spPr>
            <a:xfrm>
              <a:off x="3334707" y="4116493"/>
              <a:ext cx="3864879" cy="979046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EDAB9C62-F691-0680-0D8E-04F746AD6799}"/>
                </a:ext>
              </a:extLst>
            </p:cNvPr>
            <p:cNvSpPr txBox="1"/>
            <p:nvPr/>
          </p:nvSpPr>
          <p:spPr>
            <a:xfrm>
              <a:off x="2249976" y="4499050"/>
              <a:ext cx="1033956" cy="3269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Target</a:t>
              </a:r>
            </a:p>
          </p:txBody>
        </p:sp>
        <p:sp>
          <p:nvSpPr>
            <p:cNvPr id="11" name="星形: 四角 60">
              <a:extLst>
                <a:ext uri="{FF2B5EF4-FFF2-40B4-BE49-F238E27FC236}">
                  <a16:creationId xmlns:a16="http://schemas.microsoft.com/office/drawing/2014/main" id="{5B2B2A83-F81B-974D-EB52-D1013C726B1B}"/>
                </a:ext>
              </a:extLst>
            </p:cNvPr>
            <p:cNvSpPr/>
            <p:nvPr/>
          </p:nvSpPr>
          <p:spPr>
            <a:xfrm>
              <a:off x="3103002" y="3942375"/>
              <a:ext cx="361861" cy="308348"/>
            </a:xfrm>
            <a:prstGeom prst="star4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9DDAA114-0745-F524-8733-C09066288915}"/>
                </a:ext>
              </a:extLst>
            </p:cNvPr>
            <p:cNvSpPr/>
            <p:nvPr/>
          </p:nvSpPr>
          <p:spPr>
            <a:xfrm>
              <a:off x="4776946" y="4441468"/>
              <a:ext cx="150891" cy="14573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3" name="椭圆 12">
              <a:extLst>
                <a:ext uri="{FF2B5EF4-FFF2-40B4-BE49-F238E27FC236}">
                  <a16:creationId xmlns:a16="http://schemas.microsoft.com/office/drawing/2014/main" id="{236FA112-50D4-5D7D-9441-780B19276B64}"/>
                </a:ext>
              </a:extLst>
            </p:cNvPr>
            <p:cNvSpPr/>
            <p:nvPr/>
          </p:nvSpPr>
          <p:spPr>
            <a:xfrm>
              <a:off x="4789007" y="3981183"/>
              <a:ext cx="150891" cy="14573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C2B1EC18-CCF6-602A-E6D4-A0F3C0EE9464}"/>
                </a:ext>
              </a:extLst>
            </p:cNvPr>
            <p:cNvSpPr/>
            <p:nvPr/>
          </p:nvSpPr>
          <p:spPr>
            <a:xfrm>
              <a:off x="6761578" y="3922076"/>
              <a:ext cx="150891" cy="14573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D49824C8-D664-53C9-4AB9-83AE22D3DD0D}"/>
                </a:ext>
              </a:extLst>
            </p:cNvPr>
            <p:cNvSpPr/>
            <p:nvPr/>
          </p:nvSpPr>
          <p:spPr>
            <a:xfrm>
              <a:off x="5771068" y="4673322"/>
              <a:ext cx="150891" cy="14573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ADB22D33-B7A1-86A5-6C31-3ED15E8F859B}"/>
                </a:ext>
              </a:extLst>
            </p:cNvPr>
            <p:cNvSpPr/>
            <p:nvPr/>
          </p:nvSpPr>
          <p:spPr>
            <a:xfrm>
              <a:off x="5771068" y="3952836"/>
              <a:ext cx="150891" cy="14573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ED010A5F-0A3D-EA46-BC7A-9C12E942FDC2}"/>
                </a:ext>
              </a:extLst>
            </p:cNvPr>
            <p:cNvSpPr/>
            <p:nvPr/>
          </p:nvSpPr>
          <p:spPr>
            <a:xfrm>
              <a:off x="6768951" y="4931073"/>
              <a:ext cx="150891" cy="14573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B3815490-3E3C-8979-03BF-ED61ADB9D9AF}"/>
                </a:ext>
              </a:extLst>
            </p:cNvPr>
            <p:cNvSpPr/>
            <p:nvPr/>
          </p:nvSpPr>
          <p:spPr>
            <a:xfrm>
              <a:off x="5766778" y="3467496"/>
              <a:ext cx="150891" cy="14573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9" name="椭圆 18">
              <a:extLst>
                <a:ext uri="{FF2B5EF4-FFF2-40B4-BE49-F238E27FC236}">
                  <a16:creationId xmlns:a16="http://schemas.microsoft.com/office/drawing/2014/main" id="{F3AB7E7D-2B97-949B-0D63-359462F808E4}"/>
                </a:ext>
              </a:extLst>
            </p:cNvPr>
            <p:cNvSpPr/>
            <p:nvPr/>
          </p:nvSpPr>
          <p:spPr>
            <a:xfrm>
              <a:off x="4779890" y="3600104"/>
              <a:ext cx="150891" cy="14573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45B9690C-AE8B-4F3E-DCF0-A4CDEE5960C1}"/>
                </a:ext>
              </a:extLst>
            </p:cNvPr>
            <p:cNvSpPr/>
            <p:nvPr/>
          </p:nvSpPr>
          <p:spPr>
            <a:xfrm>
              <a:off x="6771882" y="3371951"/>
              <a:ext cx="150891" cy="14573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cxnSp>
          <p:nvCxnSpPr>
            <p:cNvPr id="21" name="直接连接符 48">
              <a:extLst>
                <a:ext uri="{FF2B5EF4-FFF2-40B4-BE49-F238E27FC236}">
                  <a16:creationId xmlns:a16="http://schemas.microsoft.com/office/drawing/2014/main" id="{35E405E9-F8F2-422F-F236-E12A0598F9B6}"/>
                </a:ext>
              </a:extLst>
            </p:cNvPr>
            <p:cNvCxnSpPr>
              <a:cxnSpLocks/>
            </p:cNvCxnSpPr>
            <p:nvPr/>
          </p:nvCxnSpPr>
          <p:spPr>
            <a:xfrm>
              <a:off x="2638200" y="3966057"/>
              <a:ext cx="645732" cy="133786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46">
              <a:extLst>
                <a:ext uri="{FF2B5EF4-FFF2-40B4-BE49-F238E27FC236}">
                  <a16:creationId xmlns:a16="http://schemas.microsoft.com/office/drawing/2014/main" id="{9D60FDB7-5603-474E-DCAE-703BB98EC31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15270" y="3950635"/>
              <a:ext cx="747770" cy="7041"/>
            </a:xfrm>
            <a:prstGeom prst="line">
              <a:avLst/>
            </a:prstGeom>
            <a:ln w="28575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56">
              <a:extLst>
                <a:ext uri="{FF2B5EF4-FFF2-40B4-BE49-F238E27FC236}">
                  <a16:creationId xmlns:a16="http://schemas.microsoft.com/office/drawing/2014/main" id="{978B6C0F-FAC2-F709-194D-77B4AB247F4B}"/>
                </a:ext>
              </a:extLst>
            </p:cNvPr>
            <p:cNvCxnSpPr>
              <a:cxnSpLocks/>
            </p:cNvCxnSpPr>
            <p:nvPr/>
          </p:nvCxnSpPr>
          <p:spPr>
            <a:xfrm>
              <a:off x="2982534" y="3214005"/>
              <a:ext cx="0" cy="1968033"/>
            </a:xfrm>
            <a:prstGeom prst="line">
              <a:avLst/>
            </a:prstGeom>
            <a:ln w="38100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椭圆 36">
              <a:extLst>
                <a:ext uri="{FF2B5EF4-FFF2-40B4-BE49-F238E27FC236}">
                  <a16:creationId xmlns:a16="http://schemas.microsoft.com/office/drawing/2014/main" id="{9978D690-B5A7-CCA6-422C-553F4869F486}"/>
                </a:ext>
              </a:extLst>
            </p:cNvPr>
            <p:cNvSpPr/>
            <p:nvPr/>
          </p:nvSpPr>
          <p:spPr>
            <a:xfrm>
              <a:off x="2905780" y="3839003"/>
              <a:ext cx="150891" cy="14573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id="{3D27576C-29E0-D1B6-6A66-99B809440D5F}"/>
                </a:ext>
              </a:extLst>
            </p:cNvPr>
            <p:cNvSpPr txBox="1"/>
            <p:nvPr/>
          </p:nvSpPr>
          <p:spPr>
            <a:xfrm>
              <a:off x="2292611" y="5243046"/>
              <a:ext cx="13683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/>
                <a:t>close tracker</a:t>
              </a:r>
              <a:endParaRPr kumimoji="1" lang="zh-CN" altLang="en-US" dirty="0"/>
            </a:p>
          </p:txBody>
        </p:sp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id="{99EAEAA3-74B8-3386-C858-ABAF1C1DB2C1}"/>
                </a:ext>
              </a:extLst>
            </p:cNvPr>
            <p:cNvSpPr txBox="1"/>
            <p:nvPr/>
          </p:nvSpPr>
          <p:spPr>
            <a:xfrm>
              <a:off x="5310647" y="5195495"/>
              <a:ext cx="12332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/>
                <a:t>far trackers</a:t>
              </a:r>
              <a:endParaRPr kumimoji="1" lang="zh-CN" altLang="en-US" dirty="0"/>
            </a:p>
          </p:txBody>
        </p:sp>
        <p:sp>
          <p:nvSpPr>
            <p:cNvPr id="40" name="左中括号 39">
              <a:extLst>
                <a:ext uri="{FF2B5EF4-FFF2-40B4-BE49-F238E27FC236}">
                  <a16:creationId xmlns:a16="http://schemas.microsoft.com/office/drawing/2014/main" id="{5CB639DA-6339-B29A-66C9-41B64CAED4F1}"/>
                </a:ext>
              </a:extLst>
            </p:cNvPr>
            <p:cNvSpPr/>
            <p:nvPr/>
          </p:nvSpPr>
          <p:spPr>
            <a:xfrm rot="5400000">
              <a:off x="3819814" y="1984564"/>
              <a:ext cx="184949" cy="1871035"/>
            </a:xfrm>
            <a:prstGeom prst="leftBracket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1" name="文本框 40">
              <a:extLst>
                <a:ext uri="{FF2B5EF4-FFF2-40B4-BE49-F238E27FC236}">
                  <a16:creationId xmlns:a16="http://schemas.microsoft.com/office/drawing/2014/main" id="{F9AFD182-DF6F-1E1C-A7CA-C70E5504157C}"/>
                </a:ext>
              </a:extLst>
            </p:cNvPr>
            <p:cNvSpPr txBox="1"/>
            <p:nvPr/>
          </p:nvSpPr>
          <p:spPr>
            <a:xfrm>
              <a:off x="3225946" y="2505849"/>
              <a:ext cx="13726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>
                  <a:solidFill>
                    <a:srgbClr val="FF0000"/>
                  </a:solidFill>
                </a:rPr>
                <a:t>signal region</a:t>
              </a:r>
              <a:endParaRPr kumimoji="1" lang="zh-CN" alt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44" name="文本框 43">
            <a:extLst>
              <a:ext uri="{FF2B5EF4-FFF2-40B4-BE49-F238E27FC236}">
                <a16:creationId xmlns:a16="http://schemas.microsoft.com/office/drawing/2014/main" id="{04920FFD-DCAF-1834-2193-66E15E50D18E}"/>
              </a:ext>
            </a:extLst>
          </p:cNvPr>
          <p:cNvSpPr txBox="1"/>
          <p:nvPr/>
        </p:nvSpPr>
        <p:spPr>
          <a:xfrm>
            <a:off x="684201" y="1195003"/>
            <a:ext cx="9533315" cy="14366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41927" defTabSz="96771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kumimoji="1" lang="en-US" altLang="zh-CN" sz="2000" dirty="0">
                <a:solidFill>
                  <a:schemeClr val="accent2"/>
                </a:solidFill>
              </a:rPr>
              <a:t>Add an extra layer of close tracker:</a:t>
            </a:r>
          </a:p>
          <a:p>
            <a:pPr marL="742950" lvl="1" indent="-241927" defTabSz="96771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kumimoji="1" lang="en-US" altLang="zh-CN" dirty="0">
                <a:solidFill>
                  <a:schemeClr val="accent2"/>
                </a:solidFill>
              </a:rPr>
              <a:t>It can improve the vertex resolution in background case since it is closer to the vertex.</a:t>
            </a:r>
          </a:p>
          <a:p>
            <a:pPr marL="742950" lvl="1" indent="-241927" defTabSz="96771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kumimoji="1" lang="en-US" altLang="zh-CN" dirty="0">
                <a:solidFill>
                  <a:schemeClr val="accent2"/>
                </a:solidFill>
              </a:rPr>
              <a:t>It can also be used for background veto, we can select events with single hit at close tracker.</a:t>
            </a:r>
          </a:p>
          <a:p>
            <a:pPr marL="742950" lvl="1" indent="-241927" defTabSz="96771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kumimoji="1" lang="en-US" altLang="zh-CN" dirty="0">
                <a:solidFill>
                  <a:schemeClr val="accent2"/>
                </a:solidFill>
              </a:rPr>
              <a:t>Signal region is defined at between the close tracker and far trackers</a:t>
            </a:r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EECAE7AF-BA01-997B-C2AE-D6CD4CC210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0759705"/>
              </p:ext>
            </p:extLst>
          </p:nvPr>
        </p:nvGraphicFramePr>
        <p:xfrm>
          <a:off x="6822730" y="2761870"/>
          <a:ext cx="4632995" cy="13639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8105">
                  <a:extLst>
                    <a:ext uri="{9D8B030D-6E8A-4147-A177-3AD203B41FA5}">
                      <a16:colId xmlns:a16="http://schemas.microsoft.com/office/drawing/2014/main" val="3389409117"/>
                    </a:ext>
                  </a:extLst>
                </a:gridCol>
                <a:gridCol w="2154890">
                  <a:extLst>
                    <a:ext uri="{9D8B030D-6E8A-4147-A177-3AD203B41FA5}">
                      <a16:colId xmlns:a16="http://schemas.microsoft.com/office/drawing/2014/main" val="1555059944"/>
                    </a:ext>
                  </a:extLst>
                </a:gridCol>
              </a:tblGrid>
              <a:tr h="340979"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Background (ePairProd)</a:t>
                      </a:r>
                      <a:endParaRPr lang="zh-CN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8804543"/>
                  </a:ext>
                </a:extLst>
              </a:tr>
              <a:tr h="340979"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total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1000000</a:t>
                      </a:r>
                      <a:endParaRPr lang="zh-CN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5520444"/>
                  </a:ext>
                </a:extLst>
              </a:tr>
              <a:tr h="340979"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Single hit at close tracker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7200</a:t>
                      </a:r>
                      <a:endParaRPr lang="zh-CN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5026352"/>
                  </a:ext>
                </a:extLst>
              </a:tr>
              <a:tr h="340979"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Vertex angle &lt; 0.02 rad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10</a:t>
                      </a:r>
                      <a:endParaRPr lang="zh-CN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0375180"/>
                  </a:ext>
                </a:extLst>
              </a:tr>
            </a:tbl>
          </a:graphicData>
        </a:graphic>
      </p:graphicFrame>
      <p:sp>
        <p:nvSpPr>
          <p:cNvPr id="23" name="文本框 22">
            <a:extLst>
              <a:ext uri="{FF2B5EF4-FFF2-40B4-BE49-F238E27FC236}">
                <a16:creationId xmlns:a16="http://schemas.microsoft.com/office/drawing/2014/main" id="{41E368B6-83A7-C992-84F0-21512574ECAC}"/>
              </a:ext>
            </a:extLst>
          </p:cNvPr>
          <p:cNvSpPr txBox="1"/>
          <p:nvPr/>
        </p:nvSpPr>
        <p:spPr>
          <a:xfrm>
            <a:off x="6774669" y="4130590"/>
            <a:ext cx="49311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dirty="0">
                <a:solidFill>
                  <a:schemeClr val="accent2"/>
                </a:solidFill>
              </a:rPr>
              <a:t>After </a:t>
            </a:r>
            <a:r>
              <a:rPr kumimoji="1" lang="en-US" altLang="zh-CN" b="1" dirty="0">
                <a:solidFill>
                  <a:schemeClr val="accent2"/>
                </a:solidFill>
              </a:rPr>
              <a:t>single hit cut </a:t>
            </a:r>
            <a:r>
              <a:rPr kumimoji="1" lang="en-US" altLang="zh-CN" dirty="0">
                <a:solidFill>
                  <a:schemeClr val="accent2"/>
                </a:solidFill>
              </a:rPr>
              <a:t>and </a:t>
            </a:r>
            <a:r>
              <a:rPr kumimoji="1" lang="en-US" altLang="zh-CN" b="1" dirty="0">
                <a:solidFill>
                  <a:schemeClr val="accent2"/>
                </a:solidFill>
              </a:rPr>
              <a:t>vertex angle cut</a:t>
            </a:r>
            <a:r>
              <a:rPr kumimoji="1" lang="en-US" altLang="zh-CN" dirty="0">
                <a:solidFill>
                  <a:schemeClr val="accent2"/>
                </a:solidFill>
              </a:rPr>
              <a:t>, the ePairProd at target background can be greatly suppressed.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dirty="0">
                <a:solidFill>
                  <a:schemeClr val="accent2"/>
                </a:solidFill>
              </a:rPr>
              <a:t>The main background becomes electron pair production at the close tracker. Consider change the close tracker to drift chamber to reduce multiple scattering.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dirty="0">
                <a:solidFill>
                  <a:schemeClr val="accent2"/>
                </a:solidFill>
              </a:rPr>
              <a:t>Further study is ongoing.</a:t>
            </a:r>
            <a:endParaRPr kumimoji="1" lang="zh-CN" alt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339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D5E4873-2443-4754-93BF-7470312E9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MUonE Experiment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31106E48-1F46-413D-83A7-ADD5A450F793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sz="2000" dirty="0"/>
                  <a:t>MUonE experiment is designed to measure the differential cross section of the elastic scattering process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±</m:t>
                        </m:r>
                      </m:sup>
                    </m:sSup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±</m:t>
                        </m:r>
                      </m:sup>
                    </m:sSup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2000" dirty="0"/>
                  <a:t>. Given the high angular resolution of tracking system, it is also suitable for searching the dark photon at visible decay channel.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31106E48-1F46-413D-83A7-ADD5A450F79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4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7BA5F96-6552-4A11-AC03-D1B60D4856B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07F5CB-F04C-0144-B77C-DE1BD7C0BB0E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FB777C03-B7F9-40D1-82B4-FD10961750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4586" y="2514000"/>
            <a:ext cx="8302827" cy="3619894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C5DA3DF1-9926-89FE-C63A-9C43FCA2E531}"/>
              </a:ext>
            </a:extLst>
          </p:cNvPr>
          <p:cNvSpPr txBox="1"/>
          <p:nvPr/>
        </p:nvSpPr>
        <p:spPr>
          <a:xfrm>
            <a:off x="6187397" y="6098827"/>
            <a:ext cx="58802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600" dirty="0"/>
              <a:t>*Plot taken from </a:t>
            </a:r>
            <a:r>
              <a:rPr kumimoji="1" lang="en-US" altLang="zh-CN" sz="1600" dirty="0">
                <a:hlinkClick r:id="rId4"/>
              </a:rPr>
              <a:t>1</a:t>
            </a:r>
            <a:r>
              <a:rPr kumimoji="1" lang="en-US" altLang="zh-CN" sz="1600" baseline="30000" dirty="0">
                <a:hlinkClick r:id="rId4"/>
              </a:rPr>
              <a:t>st</a:t>
            </a:r>
            <a:r>
              <a:rPr kumimoji="1" lang="en-US" altLang="zh-CN" sz="1600" dirty="0">
                <a:hlinkClick r:id="rId4"/>
              </a:rPr>
              <a:t> Europe-China-Japan Workshop on Muon Physics</a:t>
            </a:r>
            <a:endParaRPr kumimoji="1"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6738178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91B96F5-F210-40D4-BF50-04E8E73B2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of DarkSHINE and MUonE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2589B732-8669-4682-A42D-1B8DD486FD43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>
              <a:xfrm>
                <a:off x="381368" y="933273"/>
                <a:ext cx="11429264" cy="4991454"/>
              </a:xfrm>
            </p:spPr>
            <p:txBody>
              <a:bodyPr>
                <a:norm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sz="2000" dirty="0"/>
                  <a:t>Dark photon production via muon bremsstrahlung in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𝝁</m:t>
                    </m:r>
                    <m:r>
                      <a:rPr lang="en-US" sz="2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𝐍</m:t>
                    </m:r>
                  </m:oMath>
                </a14:m>
                <a:r>
                  <a:rPr lang="en-US" sz="2000" b="1" dirty="0"/>
                  <a:t> </a:t>
                </a:r>
                <a:r>
                  <a:rPr lang="en-US" sz="2000" dirty="0"/>
                  <a:t>scattering process:</a:t>
                </a:r>
              </a:p>
              <a:p>
                <a:pPr lvl="1"/>
                <a:r>
                  <a:rPr lang="en-US" sz="1800" dirty="0"/>
                  <a:t>DarkSHINE uses tungsten target and MUonE uses beryllium target, DarkSHINE has a higher production rate.</a:t>
                </a:r>
              </a:p>
              <a:p>
                <a:pPr lvl="1"/>
                <a:r>
                  <a:rPr lang="en-US" sz="1800" dirty="0"/>
                  <a:t>MUonE has 20 times higher beam energy than DarkSHINE, more sensitive to short lifetime signals.</a:t>
                </a:r>
              </a:p>
              <a:p>
                <a:pPr lvl="1"/>
                <a:r>
                  <a:rPr lang="en-US" sz="1800" b="1" dirty="0">
                    <a:solidFill>
                      <a:srgbClr val="FF0000"/>
                    </a:solidFill>
                  </a:rPr>
                  <a:t>Complementarity</a:t>
                </a:r>
                <a:r>
                  <a:rPr lang="en-US" sz="1800" dirty="0"/>
                  <a:t> between DarkSHINE and MUonE.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sz="2000" dirty="0"/>
                  <a:t>Requiring &gt;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10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2000" dirty="0"/>
                  <a:t> (vertex resolution) to achieve low background region</a:t>
                </a:r>
              </a:p>
              <a:p>
                <a:pPr lvl="1"/>
                <a:r>
                  <a:rPr lang="en-US" sz="1617" dirty="0"/>
                  <a:t>Assuming signal efficiency ~ 60% </a:t>
                </a:r>
              </a:p>
              <a:p>
                <a:pPr lvl="1"/>
                <a:r>
                  <a:rPr lang="en-US" sz="1617" dirty="0"/>
                  <a:t>Sensitivity increases if vertex resolution improves from 8 mm to 4 mm</a:t>
                </a:r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2589B732-8669-4682-A42D-1B8DD486FD4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xfrm>
                <a:off x="381368" y="933273"/>
                <a:ext cx="11429264" cy="4991454"/>
              </a:xfrm>
              <a:blipFill>
                <a:blip r:embed="rId3"/>
                <a:stretch>
                  <a:fillRect l="-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EC74295-B4E7-489C-B6C4-1AA7E44909F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07F5CB-F04C-0144-B77C-DE1BD7C0BB0E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44FE289D-0636-4FC2-8627-BFAA834B58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33099" y="3131204"/>
            <a:ext cx="3135673" cy="3135673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F9710567-8F67-4F40-A349-70EF24F662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248" y="3859486"/>
            <a:ext cx="2104505" cy="249572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47A7F5E7-ED4E-4E7B-B68D-5D0693D86D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30098" y="3859486"/>
            <a:ext cx="2976220" cy="24078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表格 6">
                <a:extLst>
                  <a:ext uri="{FF2B5EF4-FFF2-40B4-BE49-F238E27FC236}">
                    <a16:creationId xmlns:a16="http://schemas.microsoft.com/office/drawing/2014/main" id="{27910E0E-73A1-EDDA-9830-BA695D946E4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5172911"/>
                  </p:ext>
                </p:extLst>
              </p:nvPr>
            </p:nvGraphicFramePr>
            <p:xfrm>
              <a:off x="8080033" y="2288812"/>
              <a:ext cx="3897986" cy="916750"/>
            </p:xfrm>
            <a:graphic>
              <a:graphicData uri="http://schemas.openxmlformats.org/drawingml/2006/table">
                <a:tbl>
                  <a:tblPr firstRow="1" bandRow="1">
                    <a:tableStyleId>{EB9631B5-78F2-41C9-869B-9F39066F8104}</a:tableStyleId>
                  </a:tblPr>
                  <a:tblGrid>
                    <a:gridCol w="1024749">
                      <a:extLst>
                        <a:ext uri="{9D8B030D-6E8A-4147-A177-3AD203B41FA5}">
                          <a16:colId xmlns:a16="http://schemas.microsoft.com/office/drawing/2014/main" val="3055508811"/>
                        </a:ext>
                      </a:extLst>
                    </a:gridCol>
                    <a:gridCol w="1573908">
                      <a:extLst>
                        <a:ext uri="{9D8B030D-6E8A-4147-A177-3AD203B41FA5}">
                          <a16:colId xmlns:a16="http://schemas.microsoft.com/office/drawing/2014/main" val="1193804481"/>
                        </a:ext>
                      </a:extLst>
                    </a:gridCol>
                    <a:gridCol w="1299329">
                      <a:extLst>
                        <a:ext uri="{9D8B030D-6E8A-4147-A177-3AD203B41FA5}">
                          <a16:colId xmlns:a16="http://schemas.microsoft.com/office/drawing/2014/main" val="752967865"/>
                        </a:ext>
                      </a:extLst>
                    </a:gridCol>
                  </a:tblGrid>
                  <a:tr h="247682">
                    <a:tc>
                      <a:txBody>
                        <a:bodyPr/>
                        <a:lstStyle/>
                        <a:p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Target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EOT(MOT)</a:t>
                          </a:r>
                          <a:endParaRPr lang="zh-CN" alt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11724792"/>
                      </a:ext>
                    </a:extLst>
                  </a:tr>
                  <a:tr h="251553"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/>
                            <a:t>DarkSHINE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0" dirty="0"/>
                            <a:t>W,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400" b="0" smtClean="0">
                                  <a:latin typeface="Cambria Math" panose="02040503050406030204" pitchFamily="18" charset="0"/>
                                </a:rPr>
                                <m:t>0.1</m:t>
                              </m:r>
                              <m:sSub>
                                <m:sSubPr>
                                  <m:ctrlP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400" b="0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altLang="zh-CN" sz="1400" b="0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b="0" smtClean="0">
                                    <a:latin typeface="Cambria Math" panose="02040503050406030204" pitchFamily="18" charset="0"/>
                                  </a:rPr>
                                  <m:t>3×</m:t>
                                </m:r>
                                <m:sSup>
                                  <m:sSup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400" b="0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sz="1400" b="0" smtClean="0">
                                        <a:latin typeface="Cambria Math" panose="02040503050406030204" pitchFamily="18" charset="0"/>
                                      </a:rPr>
                                      <m:t>14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13725562"/>
                      </a:ext>
                    </a:extLst>
                  </a:tr>
                  <a:tr h="254133"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/>
                            <a:t>MUonE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Be,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400" b="0" i="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altLang="zh-CN" sz="1400" b="0" smtClean="0">
                                  <a:latin typeface="Cambria Math" panose="02040503050406030204" pitchFamily="18" charset="0"/>
                                </a:rPr>
                                <m:t>0.08</m:t>
                              </m:r>
                              <m:sSub>
                                <m:sSubPr>
                                  <m:ctrlP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400" b="0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altLang="zh-CN" sz="1400" b="0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b="0" smtClean="0">
                                    <a:latin typeface="Cambria Math" panose="02040503050406030204" pitchFamily="18" charset="0"/>
                                  </a:rPr>
                                  <m:t>1.3×</m:t>
                                </m:r>
                                <m:sSup>
                                  <m:sSup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400" b="0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sz="1400" b="0" smtClean="0">
                                        <a:latin typeface="Cambria Math" panose="02040503050406030204" pitchFamily="18" charset="0"/>
                                      </a:rPr>
                                      <m:t>15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0937165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表格 6">
                <a:extLst>
                  <a:ext uri="{FF2B5EF4-FFF2-40B4-BE49-F238E27FC236}">
                    <a16:creationId xmlns:a16="http://schemas.microsoft.com/office/drawing/2014/main" id="{27910E0E-73A1-EDDA-9830-BA695D946E4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5172911"/>
                  </p:ext>
                </p:extLst>
              </p:nvPr>
            </p:nvGraphicFramePr>
            <p:xfrm>
              <a:off x="8080033" y="2288812"/>
              <a:ext cx="3897986" cy="927101"/>
            </p:xfrm>
            <a:graphic>
              <a:graphicData uri="http://schemas.openxmlformats.org/drawingml/2006/table">
                <a:tbl>
                  <a:tblPr firstRow="1" bandRow="1">
                    <a:tableStyleId>{EB9631B5-78F2-41C9-869B-9F39066F8104}</a:tableStyleId>
                  </a:tblPr>
                  <a:tblGrid>
                    <a:gridCol w="1024749">
                      <a:extLst>
                        <a:ext uri="{9D8B030D-6E8A-4147-A177-3AD203B41FA5}">
                          <a16:colId xmlns:a16="http://schemas.microsoft.com/office/drawing/2014/main" val="3055508811"/>
                        </a:ext>
                      </a:extLst>
                    </a:gridCol>
                    <a:gridCol w="1573908">
                      <a:extLst>
                        <a:ext uri="{9D8B030D-6E8A-4147-A177-3AD203B41FA5}">
                          <a16:colId xmlns:a16="http://schemas.microsoft.com/office/drawing/2014/main" val="1193804481"/>
                        </a:ext>
                      </a:extLst>
                    </a:gridCol>
                    <a:gridCol w="1299329">
                      <a:extLst>
                        <a:ext uri="{9D8B030D-6E8A-4147-A177-3AD203B41FA5}">
                          <a16:colId xmlns:a16="http://schemas.microsoft.com/office/drawing/2014/main" val="752967865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Target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/>
                            <a:t>EOT(MOT)</a:t>
                          </a:r>
                          <a:endParaRPr lang="zh-CN" alt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11724792"/>
                      </a:ext>
                    </a:extLst>
                  </a:tr>
                  <a:tr h="309563"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/>
                            <a:t>DarkSHINE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7"/>
                          <a:stretch>
                            <a:fillRect l="-65323" t="-100000" r="-83871" b="-11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7"/>
                          <a:stretch>
                            <a:fillRect l="-199029" t="-100000" r="-971" b="-116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13725562"/>
                      </a:ext>
                    </a:extLst>
                  </a:tr>
                  <a:tr h="312738"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/>
                            <a:t>MUonE</a:t>
                          </a:r>
                          <a:endParaRPr lang="zh-CN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7"/>
                          <a:stretch>
                            <a:fillRect l="-65323" t="-200000" r="-83871" b="-1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7"/>
                          <a:stretch>
                            <a:fillRect l="-199029" t="-200000" r="-971" b="-16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0937165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6665166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A29A74-2C37-4756-8153-730AAF34C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Visible Decay Search at MUonE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6EAE855F-16F7-4BBB-A8FB-969BD1972818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sz="2000" dirty="0"/>
                  <a:t>MUonE can also search for dark photon production in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𝝁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𝒆</m:t>
                    </m:r>
                  </m:oMath>
                </a14:m>
                <a:r>
                  <a:rPr lang="en-US" sz="2000" dirty="0"/>
                  <a:t> scattering process. </a:t>
                </a:r>
              </a:p>
              <a:p>
                <a:pPr lvl="1"/>
                <a:r>
                  <a:rPr lang="en-US" sz="1800" dirty="0"/>
                  <a:t>There has been a phenomenology study of visible decay search at MUonE in 2023. </a:t>
                </a:r>
              </a:p>
              <a:p>
                <a:pPr lvl="1"/>
                <a:r>
                  <a:rPr lang="en-US" sz="1800" dirty="0"/>
                  <a:t>However, the analysis is somewhat simplified using fast simulation with strong assumptions.</a:t>
                </a:r>
              </a:p>
              <a:p>
                <a:pPr lvl="2"/>
                <a:r>
                  <a:rPr lang="en-US" sz="1600" dirty="0"/>
                  <a:t>E.g. vertexing resolution has been assumed to be 1mm.</a:t>
                </a:r>
              </a:p>
              <a:p>
                <a:pPr lvl="1"/>
                <a:r>
                  <a:rPr lang="en-US" sz="1800" dirty="0"/>
                  <a:t>More realistic checks with full reconstruction of displaced vertex is needed.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6EAE855F-16F7-4BBB-A8FB-969BD19728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4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F2FBB3-B8F2-413D-A5BB-BAC2F714E3A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07F5CB-F04C-0144-B77C-DE1BD7C0BB0E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6E807539-2DBB-45CA-8809-6A2DAC063A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9331" y="3155623"/>
            <a:ext cx="3776374" cy="2778984"/>
          </a:xfrm>
          <a:prstGeom prst="rect">
            <a:avLst/>
          </a:prstGeom>
        </p:spPr>
      </p:pic>
      <p:sp>
        <p:nvSpPr>
          <p:cNvPr id="9" name="内容占位符 2">
            <a:extLst>
              <a:ext uri="{FF2B5EF4-FFF2-40B4-BE49-F238E27FC236}">
                <a16:creationId xmlns:a16="http://schemas.microsoft.com/office/drawing/2014/main" id="{2003CEE5-EB51-41BC-85B4-9914AFFFCA19}"/>
              </a:ext>
            </a:extLst>
          </p:cNvPr>
          <p:cNvSpPr txBox="1">
            <a:spLocks/>
          </p:cNvSpPr>
          <p:nvPr/>
        </p:nvSpPr>
        <p:spPr>
          <a:xfrm>
            <a:off x="381368" y="3259635"/>
            <a:ext cx="4641523" cy="2781564"/>
          </a:xfrm>
          <a:prstGeom prst="rect">
            <a:avLst/>
          </a:prstGeom>
        </p:spPr>
        <p:txBody>
          <a:bodyPr>
            <a:normAutofit/>
          </a:bodyPr>
          <a:lstStyle>
            <a:lvl1pPr marL="241927" indent="-241927" algn="l" defTabSz="967710" rtl="0" eaLnBrk="1" latinLnBrk="0" hangingPunct="1">
              <a:lnSpc>
                <a:spcPct val="120000"/>
              </a:lnSpc>
              <a:spcBef>
                <a:spcPts val="1058"/>
              </a:spcBef>
              <a:buFontTx/>
              <a:buBlip>
                <a:blip r:embed="rId4"/>
              </a:buBlip>
              <a:defRPr sz="25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25782" indent="-241927" algn="l" defTabSz="967710" rtl="0" eaLnBrk="1" latinLnBrk="0" hangingPunct="1">
              <a:lnSpc>
                <a:spcPct val="120000"/>
              </a:lnSpc>
              <a:spcBef>
                <a:spcPts val="529"/>
              </a:spcBef>
              <a:buFont typeface="Arial" panose="020B0604020202020204" pitchFamily="34" charset="0"/>
              <a:buChar char="•"/>
              <a:defRPr sz="2117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209637" indent="-241927" algn="l" defTabSz="967710" rtl="0" eaLnBrk="1" latinLnBrk="0" hangingPunct="1">
              <a:lnSpc>
                <a:spcPct val="120000"/>
              </a:lnSpc>
              <a:spcBef>
                <a:spcPts val="529"/>
              </a:spcBef>
              <a:buFont typeface="Arial" panose="020B0604020202020204" pitchFamily="34" charset="0"/>
              <a:buChar char="•"/>
              <a:defRPr sz="1905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693492" indent="-241927" algn="l" defTabSz="967710" rtl="0" eaLnBrk="1" latinLnBrk="0" hangingPunct="1">
              <a:lnSpc>
                <a:spcPct val="120000"/>
              </a:lnSpc>
              <a:spcBef>
                <a:spcPts val="529"/>
              </a:spcBef>
              <a:buFont typeface="Arial" panose="020B0604020202020204" pitchFamily="34" charset="0"/>
              <a:buChar char="•"/>
              <a:defRPr sz="1693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2177346" indent="-241927" algn="l" defTabSz="967710" rtl="0" eaLnBrk="1" latinLnBrk="0" hangingPunct="1">
              <a:lnSpc>
                <a:spcPct val="120000"/>
              </a:lnSpc>
              <a:spcBef>
                <a:spcPts val="529"/>
              </a:spcBef>
              <a:buFont typeface="Arial" panose="020B0604020202020204" pitchFamily="34" charset="0"/>
              <a:buChar char="•"/>
              <a:defRPr sz="1693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661201" indent="-241927" algn="l" defTabSz="967710" rtl="0" eaLnBrk="1" latinLnBrk="0" hangingPunct="1">
              <a:lnSpc>
                <a:spcPct val="90000"/>
              </a:lnSpc>
              <a:spcBef>
                <a:spcPts val="529"/>
              </a:spcBef>
              <a:buFont typeface="Arial" panose="020B060402020202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5056" indent="-241927" algn="l" defTabSz="967710" rtl="0" eaLnBrk="1" latinLnBrk="0" hangingPunct="1">
              <a:lnSpc>
                <a:spcPct val="90000"/>
              </a:lnSpc>
              <a:spcBef>
                <a:spcPts val="529"/>
              </a:spcBef>
              <a:buFont typeface="Arial" panose="020B060402020202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8911" indent="-241927" algn="l" defTabSz="967710" rtl="0" eaLnBrk="1" latinLnBrk="0" hangingPunct="1">
              <a:lnSpc>
                <a:spcPct val="90000"/>
              </a:lnSpc>
              <a:spcBef>
                <a:spcPts val="529"/>
              </a:spcBef>
              <a:buFont typeface="Arial" panose="020B060402020202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2765" indent="-241927" algn="l" defTabSz="967710" rtl="0" eaLnBrk="1" latinLnBrk="0" hangingPunct="1">
              <a:lnSpc>
                <a:spcPct val="90000"/>
              </a:lnSpc>
              <a:spcBef>
                <a:spcPts val="529"/>
              </a:spcBef>
              <a:buFont typeface="Arial" panose="020B060402020202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What can we do at MUonE?</a:t>
            </a:r>
          </a:p>
          <a:p>
            <a:pPr lvl="1"/>
            <a:r>
              <a:rPr lang="en-US" sz="1800" dirty="0"/>
              <a:t>Full analysis of visible decay search based on </a:t>
            </a:r>
            <a:r>
              <a:rPr lang="en-US" sz="1800" b="1" dirty="0"/>
              <a:t>full simulation and data</a:t>
            </a:r>
            <a:r>
              <a:rPr lang="en-US" sz="1800" dirty="0"/>
              <a:t>.</a:t>
            </a:r>
          </a:p>
          <a:p>
            <a:pPr lvl="1"/>
            <a:r>
              <a:rPr lang="en-US" sz="1800" dirty="0"/>
              <a:t>Improve vertexing resolution based on the experience at DarkSHINE.</a:t>
            </a:r>
          </a:p>
          <a:p>
            <a:pPr lvl="1"/>
            <a:r>
              <a:rPr lang="en-US" sz="1800" dirty="0"/>
              <a:t>MUonE has the potential for search for other muon-</a:t>
            </a:r>
            <a:r>
              <a:rPr lang="en-US" sz="1800" dirty="0" err="1"/>
              <a:t>philic</a:t>
            </a:r>
            <a:r>
              <a:rPr lang="en-US" sz="1800" dirty="0"/>
              <a:t> BSM particles.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2643D385-CE26-47AE-9FFC-413402887F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818" y="3429000"/>
            <a:ext cx="1841187" cy="2153953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5E88696C-D1B6-40D8-BFF3-17A9A0A6BD94}"/>
              </a:ext>
            </a:extLst>
          </p:cNvPr>
          <p:cNvSpPr/>
          <p:nvPr/>
        </p:nvSpPr>
        <p:spPr>
          <a:xfrm>
            <a:off x="8311099" y="5894984"/>
            <a:ext cx="294971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PHYS. REV. D 107, 095003 (2023)</a:t>
            </a:r>
          </a:p>
        </p:txBody>
      </p:sp>
    </p:spTree>
    <p:extLst>
      <p:ext uri="{BB962C8B-B14F-4D97-AF65-F5344CB8AC3E}">
        <p14:creationId xmlns:p14="http://schemas.microsoft.com/office/powerpoint/2010/main" val="36293911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381CFFB1-ABF2-C402-B9E5-4410F4E17B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50245" y="3302506"/>
            <a:ext cx="3135673" cy="3135673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EA2C3A17-2324-438E-802B-07901F188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C39CC657-52C7-4C8C-9E54-7CB1BF244338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sz="2000" dirty="0"/>
                  <a:t>Fixed-target experiments such as DarkSHINE and MUonE have the potential for search of the dark photon visible decay.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sz="2000" dirty="0"/>
                  <a:t>In the preliminary study at </a:t>
                </a:r>
                <a:r>
                  <a:rPr lang="en-US" sz="2000" b="1" dirty="0"/>
                  <a:t>DarkSHINE</a:t>
                </a:r>
                <a:r>
                  <a:rPr lang="en-US" sz="2000" dirty="0"/>
                  <a:t>, full simulation based on Geant4 and vertex reconstruction algorithm based on Rave have been established. </a:t>
                </a:r>
              </a:p>
              <a:p>
                <a:pPr lvl="1"/>
                <a:r>
                  <a:rPr lang="en-US" sz="1800" dirty="0"/>
                  <a:t>Several methods to improve vertex resolution have been explored.</a:t>
                </a:r>
              </a:p>
              <a:p>
                <a:pPr lvl="1"/>
                <a:r>
                  <a:rPr lang="en" altLang="zh-CN" sz="1800" dirty="0"/>
                  <a:t>A low-background region is achieved, and the signal sensitivity reaches unexplored parameter space 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b>
                    </m:sSub>
                    <m:r>
                      <a:rPr lang="en-US" sz="1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=40 </m:t>
                    </m:r>
                    <m:r>
                      <m:rPr>
                        <m:sty m:val="p"/>
                      </m:rPr>
                      <a:rPr lang="en-US" sz="1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MeV</m:t>
                    </m:r>
                  </m:oMath>
                </a14:m>
                <a:r>
                  <a:rPr lang="en-US" sz="1800" dirty="0">
                    <a:solidFill>
                      <a:srgbClr val="FF0000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sz="1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−4</m:t>
                        </m:r>
                      </m:sup>
                    </m:sSup>
                  </m:oMath>
                </a14:m>
                <a:r>
                  <a:rPr lang="en-US" sz="1800" dirty="0">
                    <a:solidFill>
                      <a:srgbClr val="FF0000"/>
                    </a:solidFill>
                  </a:rPr>
                  <a:t>.</a:t>
                </a:r>
              </a:p>
              <a:p>
                <a:pPr lvl="1"/>
                <a:r>
                  <a:rPr lang="en-US" sz="1800" dirty="0"/>
                  <a:t>New detector setup to further extend signal region is under evaluation.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sz="2000" dirty="0"/>
                  <a:t>The methodology of visible decay search can be easily applied to </a:t>
                </a:r>
                <a:r>
                  <a:rPr lang="en-US" sz="2000" b="1" dirty="0"/>
                  <a:t>MUonE.</a:t>
                </a:r>
              </a:p>
              <a:p>
                <a:pPr lvl="1"/>
                <a:r>
                  <a:rPr lang="en-US" sz="1800" dirty="0"/>
                  <a:t>Optimizing vertexing algorithm based on the geometry and beam of MUonE.</a:t>
                </a:r>
              </a:p>
              <a:p>
                <a:pPr lvl="1"/>
                <a:r>
                  <a:rPr lang="en-US" sz="1800" dirty="0"/>
                  <a:t>Ability to search for </a:t>
                </a:r>
                <a:r>
                  <a:rPr lang="en-US" altLang="zh-CN" sz="1800" dirty="0"/>
                  <a:t>muon-</a:t>
                </a:r>
                <a:r>
                  <a:rPr lang="en-US" altLang="zh-CN" sz="1800" dirty="0" err="1"/>
                  <a:t>philic</a:t>
                </a:r>
                <a:r>
                  <a:rPr lang="en-US" altLang="zh-CN" sz="1800" dirty="0"/>
                  <a:t> BSM physics.</a:t>
                </a:r>
                <a:endParaRPr lang="en-US" sz="1800" dirty="0"/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C39CC657-52C7-4C8C-9E54-7CB1BF24433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3"/>
                <a:stretch>
                  <a:fillRect l="-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C274DD1-B863-4BAA-95B7-45FF5D66FC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07F5CB-F04C-0144-B77C-DE1BD7C0BB0E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8400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4C87E0C-764E-46DC-8EB7-C02C2FA09B3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226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217941A-49BF-41A2-B568-6D5E242F3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cs typeface="Arial" panose="020B0604020202020204" pitchFamily="34" charset="0"/>
              </a:rPr>
              <a:t>Introduction</a:t>
            </a:r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14F76CA-3C25-46BB-96C3-F5176B3C025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81367" y="1142440"/>
            <a:ext cx="10676273" cy="4991454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b="1" dirty="0">
                <a:cs typeface="Arial" panose="020B0604020202020204" pitchFamily="34" charset="0"/>
              </a:rPr>
              <a:t>Light dark matter search: dark photon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b="1" dirty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 dirty="0">
                <a:cs typeface="Arial" panose="020B0604020202020204" pitchFamily="34" charset="0"/>
              </a:rPr>
              <a:t>According to the decay channel of dark photon, we have invisible and visible decay.</a:t>
            </a:r>
            <a:endParaRPr lang="en-US" sz="2000" dirty="0"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5782C0-3E56-853A-375C-620650E15BC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07F5CB-F04C-0144-B77C-DE1BD7C0BB0E}" type="slidenum">
              <a:rPr lang="en-US" smtClean="0"/>
              <a:pPr/>
              <a:t>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F1680349-BECD-4B9A-918C-179A8BDAD82F}"/>
                  </a:ext>
                </a:extLst>
              </p:cNvPr>
              <p:cNvSpPr txBox="1"/>
              <p:nvPr/>
            </p:nvSpPr>
            <p:spPr>
              <a:xfrm>
                <a:off x="1201557" y="1677881"/>
                <a:ext cx="5237396" cy="5670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𝑆𝑀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𝜖</m:t>
                          </m:r>
                        </m:num>
                        <m:den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𝑊</m:t>
                                  </m:r>
                                </m:sub>
                              </m:sSub>
                            </m:e>
                          </m:func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𝜇𝜈</m:t>
                          </m:r>
                        </m:sup>
                      </m:sSup>
                      <m:sSubSup>
                        <m:sSubSup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𝜇𝜈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sSup>
                        <m:sSupPr>
                          <m:ctrlPr>
                            <a:rPr lang="en-US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𝜇𝜈</m:t>
                          </m:r>
                        </m:sup>
                      </m:sSup>
                      <m:sSubSup>
                        <m:sSubSupPr>
                          <m:ctrlP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𝜇𝜈</m:t>
                          </m:r>
                        </m:sub>
                        <m:sup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  <m:sup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sSup>
                        <m:sSup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  <m:sup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F1680349-BECD-4B9A-918C-179A8BDAD8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1557" y="1677881"/>
                <a:ext cx="5237396" cy="56701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矩形 22">
            <a:extLst>
              <a:ext uri="{FF2B5EF4-FFF2-40B4-BE49-F238E27FC236}">
                <a16:creationId xmlns:a16="http://schemas.microsoft.com/office/drawing/2014/main" id="{E41CB5F4-E009-42BD-8B15-7290F4D6772F}"/>
              </a:ext>
            </a:extLst>
          </p:cNvPr>
          <p:cNvSpPr/>
          <p:nvPr/>
        </p:nvSpPr>
        <p:spPr>
          <a:xfrm>
            <a:off x="2390964" y="1621973"/>
            <a:ext cx="1808175" cy="648913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en-US" dirty="0"/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32BE53A3-625B-4DBF-83A6-E793EDDF224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11"/>
          <a:stretch/>
        </p:blipFill>
        <p:spPr>
          <a:xfrm>
            <a:off x="8263747" y="1064172"/>
            <a:ext cx="3168401" cy="1732061"/>
          </a:xfrm>
          <a:prstGeom prst="rect">
            <a:avLst/>
          </a:prstGeom>
        </p:spPr>
      </p:pic>
      <p:sp>
        <p:nvSpPr>
          <p:cNvPr id="25" name="椭圆 24">
            <a:extLst>
              <a:ext uri="{FF2B5EF4-FFF2-40B4-BE49-F238E27FC236}">
                <a16:creationId xmlns:a16="http://schemas.microsoft.com/office/drawing/2014/main" id="{05093816-0674-4D5C-8F49-99013A7C882C}"/>
              </a:ext>
            </a:extLst>
          </p:cNvPr>
          <p:cNvSpPr/>
          <p:nvPr/>
        </p:nvSpPr>
        <p:spPr>
          <a:xfrm rot="21207154">
            <a:off x="9455477" y="1178234"/>
            <a:ext cx="2196977" cy="1016791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en-US" dirty="0"/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1AD03F74-29A9-4010-8048-3B8CB2D3A478}"/>
              </a:ext>
            </a:extLst>
          </p:cNvPr>
          <p:cNvSpPr txBox="1"/>
          <p:nvPr/>
        </p:nvSpPr>
        <p:spPr>
          <a:xfrm>
            <a:off x="8754517" y="810852"/>
            <a:ext cx="2988395" cy="3315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We will focus on </a:t>
            </a:r>
            <a:r>
              <a:rPr lang="en-US" b="1" dirty="0">
                <a:solidFill>
                  <a:srgbClr val="FF0000"/>
                </a:solidFill>
              </a:rPr>
              <a:t>visible decay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57BD3B08-7981-4907-A5F5-70086736F7EB}"/>
                  </a:ext>
                </a:extLst>
              </p:cNvPr>
              <p:cNvSpPr txBox="1"/>
              <p:nvPr/>
            </p:nvSpPr>
            <p:spPr>
              <a:xfrm>
                <a:off x="5670440" y="789437"/>
                <a:ext cx="2504083" cy="83253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1600" b="1" dirty="0"/>
                  <a:t>Two model parameters: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Coupling constant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endParaRPr lang="en-US" sz="1600" dirty="0">
                  <a:solidFill>
                    <a:srgbClr val="FF0000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Dark photon mass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sSup>
                          <m:sSupPr>
                            <m:ctrlPr>
                              <a:rPr lang="en-US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57BD3B08-7981-4907-A5F5-70086736F7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0440" y="789437"/>
                <a:ext cx="2504083" cy="832536"/>
              </a:xfrm>
              <a:prstGeom prst="rect">
                <a:avLst/>
              </a:prstGeom>
              <a:blipFill>
                <a:blip r:embed="rId5"/>
                <a:stretch>
                  <a:fillRect l="-969" t="-1449" b="-7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文本框 20">
            <a:extLst>
              <a:ext uri="{FF2B5EF4-FFF2-40B4-BE49-F238E27FC236}">
                <a16:creationId xmlns:a16="http://schemas.microsoft.com/office/drawing/2014/main" id="{87EE732E-AAD6-4B01-9CF2-BEB1BF3C4A5F}"/>
              </a:ext>
            </a:extLst>
          </p:cNvPr>
          <p:cNvSpPr txBox="1"/>
          <p:nvPr/>
        </p:nvSpPr>
        <p:spPr>
          <a:xfrm>
            <a:off x="5387438" y="2969658"/>
            <a:ext cx="3649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chemeClr val="accent1"/>
                </a:solidFill>
                <a:cs typeface="Arial" panose="020B0604020202020204" pitchFamily="34" charset="0"/>
              </a:rPr>
              <a:t>Bump hunting </a:t>
            </a:r>
            <a:r>
              <a:rPr lang="en-US" altLang="zh-CN" dirty="0">
                <a:solidFill>
                  <a:schemeClr val="accent1"/>
                </a:solidFill>
                <a:cs typeface="Arial" panose="020B0604020202020204" pitchFamily="34" charset="0"/>
              </a:rPr>
              <a:t>: High production rate</a:t>
            </a:r>
            <a:endParaRPr lang="zh-CN" altLang="en-US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8DAF3101-3D08-4E7D-A9F5-AF94BBD3F709}"/>
              </a:ext>
            </a:extLst>
          </p:cNvPr>
          <p:cNvSpPr txBox="1"/>
          <p:nvPr/>
        </p:nvSpPr>
        <p:spPr>
          <a:xfrm>
            <a:off x="5387438" y="4925460"/>
            <a:ext cx="4373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chemeClr val="accent4"/>
                </a:solidFill>
                <a:cs typeface="Arial" panose="020B0604020202020204" pitchFamily="34" charset="0"/>
              </a:rPr>
              <a:t>Beam-dump experiment </a:t>
            </a:r>
            <a:r>
              <a:rPr lang="en-US" altLang="zh-CN" dirty="0">
                <a:solidFill>
                  <a:schemeClr val="accent4"/>
                </a:solidFill>
                <a:cs typeface="Arial" panose="020B0604020202020204" pitchFamily="34" charset="0"/>
              </a:rPr>
              <a:t>: Long decay length</a:t>
            </a:r>
            <a:endParaRPr lang="zh-CN" altLang="en-US" dirty="0">
              <a:solidFill>
                <a:schemeClr val="accent4"/>
              </a:solidFill>
              <a:cs typeface="Arial" panose="020B0604020202020204" pitchFamily="34" charset="0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3465DEC1-E3E7-4B4E-9B2D-CA7FA6EBCB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46966" y="2853826"/>
            <a:ext cx="3341270" cy="3306207"/>
          </a:xfrm>
          <a:prstGeom prst="rect">
            <a:avLst/>
          </a:prstGeom>
        </p:spPr>
      </p:pic>
      <p:sp>
        <p:nvSpPr>
          <p:cNvPr id="20" name="椭圆 19">
            <a:extLst>
              <a:ext uri="{FF2B5EF4-FFF2-40B4-BE49-F238E27FC236}">
                <a16:creationId xmlns:a16="http://schemas.microsoft.com/office/drawing/2014/main" id="{42FAADDA-2B8A-4E7C-AE1D-29A635859F44}"/>
              </a:ext>
            </a:extLst>
          </p:cNvPr>
          <p:cNvSpPr/>
          <p:nvPr/>
        </p:nvSpPr>
        <p:spPr>
          <a:xfrm>
            <a:off x="3203964" y="2974275"/>
            <a:ext cx="2042026" cy="791523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>
            <a:extLst>
              <a:ext uri="{FF2B5EF4-FFF2-40B4-BE49-F238E27FC236}">
                <a16:creationId xmlns:a16="http://schemas.microsoft.com/office/drawing/2014/main" id="{F68C9F92-3AEE-4F9D-8F25-0CA620B78969}"/>
              </a:ext>
            </a:extLst>
          </p:cNvPr>
          <p:cNvSpPr/>
          <p:nvPr/>
        </p:nvSpPr>
        <p:spPr>
          <a:xfrm>
            <a:off x="2635656" y="4203591"/>
            <a:ext cx="1055215" cy="1474693"/>
          </a:xfrm>
          <a:prstGeom prst="ellipse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8" name="椭圆 27">
            <a:extLst>
              <a:ext uri="{FF2B5EF4-FFF2-40B4-BE49-F238E27FC236}">
                <a16:creationId xmlns:a16="http://schemas.microsoft.com/office/drawing/2014/main" id="{5B249149-65AF-466C-BE80-6A5C370B4732}"/>
              </a:ext>
            </a:extLst>
          </p:cNvPr>
          <p:cNvSpPr/>
          <p:nvPr/>
        </p:nvSpPr>
        <p:spPr>
          <a:xfrm>
            <a:off x="3576345" y="3894058"/>
            <a:ext cx="1055215" cy="71257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D3A0668B-63A8-4C6A-9EEC-EF4AEE2CB9E1}"/>
              </a:ext>
            </a:extLst>
          </p:cNvPr>
          <p:cNvSpPr txBox="1"/>
          <p:nvPr/>
        </p:nvSpPr>
        <p:spPr>
          <a:xfrm>
            <a:off x="5390609" y="3518328"/>
            <a:ext cx="48040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Challenging region 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Signal rate too low for bump hunting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Lifetime too short for beam-dump experiment</a:t>
            </a:r>
          </a:p>
          <a:p>
            <a:r>
              <a:rPr lang="en-US" altLang="zh-CN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-&gt; </a:t>
            </a:r>
            <a:r>
              <a:rPr lang="en-US" altLang="zh-CN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Displaced vertex reconstruction</a:t>
            </a:r>
            <a:r>
              <a:rPr lang="en-US" altLang="zh-CN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needed!</a:t>
            </a:r>
            <a:endParaRPr lang="zh-CN" altLang="en-US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0" name="内容占位符 4">
            <a:extLst>
              <a:ext uri="{FF2B5EF4-FFF2-40B4-BE49-F238E27FC236}">
                <a16:creationId xmlns:a16="http://schemas.microsoft.com/office/drawing/2014/main" id="{344B24B3-8CC3-400F-BB97-4963EF8E5D0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4977" y="5294792"/>
            <a:ext cx="2464089" cy="949732"/>
          </a:xfrm>
          <a:prstGeom prst="rect">
            <a:avLst/>
          </a:prstGeom>
        </p:spPr>
      </p:pic>
      <p:sp>
        <p:nvSpPr>
          <p:cNvPr id="32" name="文本框 31">
            <a:extLst>
              <a:ext uri="{FF2B5EF4-FFF2-40B4-BE49-F238E27FC236}">
                <a16:creationId xmlns:a16="http://schemas.microsoft.com/office/drawing/2014/main" id="{84A8C9FD-6824-418B-9046-0376A733F612}"/>
              </a:ext>
            </a:extLst>
          </p:cNvPr>
          <p:cNvSpPr txBox="1"/>
          <p:nvPr/>
        </p:nvSpPr>
        <p:spPr>
          <a:xfrm>
            <a:off x="3168085" y="6087369"/>
            <a:ext cx="15568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u="sng" dirty="0">
                <a:latin typeface="+mn-ea"/>
              </a:rPr>
              <a:t>arixv:2006.04640</a:t>
            </a:r>
            <a:endParaRPr lang="en-US" sz="1400" u="sng" dirty="0"/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3DD54DD0-224C-469A-BBCE-5642ECA94C19}"/>
              </a:ext>
            </a:extLst>
          </p:cNvPr>
          <p:cNvSpPr/>
          <p:nvPr/>
        </p:nvSpPr>
        <p:spPr>
          <a:xfrm>
            <a:off x="1715678" y="2796233"/>
            <a:ext cx="8606673" cy="3598913"/>
          </a:xfrm>
          <a:prstGeom prst="roundRect">
            <a:avLst/>
          </a:prstGeom>
          <a:noFill/>
          <a:ln w="28575" cap="flat" cmpd="sng" algn="ctr">
            <a:solidFill>
              <a:schemeClr val="accent6"/>
            </a:solidFill>
            <a:prstDash val="sysDot"/>
            <a:miter lim="800000"/>
          </a:ln>
          <a:effectLst/>
        </p:spPr>
        <p:txBody>
          <a:bodyPr rtlCol="0" anchor="ctr"/>
          <a:lstStyle/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582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3" grpId="0" animBg="1"/>
      <p:bldP spid="25" grpId="0" animBg="1"/>
      <p:bldP spid="26" grpId="0"/>
      <p:bldP spid="5" grpId="0" animBg="1"/>
      <p:bldP spid="21" grpId="0"/>
      <p:bldP spid="27" grpId="0"/>
      <p:bldP spid="20" grpId="0" animBg="1"/>
      <p:bldP spid="22" grpId="0" animBg="1"/>
      <p:bldP spid="28" grpId="0" animBg="1"/>
      <p:bldP spid="29" grpId="0"/>
      <p:bldP spid="32" grpId="0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900404-B6A9-42E5-BE98-E3DD0012C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+mn-ea"/>
                <a:cs typeface="Arial" panose="020B0604020202020204" pitchFamily="34" charset="0"/>
              </a:rPr>
              <a:t>DarkSHINE Experiment at SHINE Facility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D3305E-3904-9CC9-00FB-6188B5F47B4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07F5CB-F04C-0144-B77C-DE1BD7C0BB0E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B3C56E2-962F-4C64-B027-F1D34AD2E1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2112" y="1055305"/>
            <a:ext cx="5052958" cy="3337903"/>
          </a:xfrm>
          <a:prstGeom prst="rect">
            <a:avLst/>
          </a:prstGeom>
        </p:spPr>
      </p:pic>
      <p:cxnSp>
        <p:nvCxnSpPr>
          <p:cNvPr id="7" name="直接箭头连接符 6">
            <a:extLst>
              <a:ext uri="{FF2B5EF4-FFF2-40B4-BE49-F238E27FC236}">
                <a16:creationId xmlns:a16="http://schemas.microsoft.com/office/drawing/2014/main" id="{706F7257-C1DD-4948-8BDA-F7EF3B5221E5}"/>
              </a:ext>
            </a:extLst>
          </p:cNvPr>
          <p:cNvCxnSpPr>
            <a:cxnSpLocks/>
          </p:cNvCxnSpPr>
          <p:nvPr/>
        </p:nvCxnSpPr>
        <p:spPr>
          <a:xfrm flipV="1">
            <a:off x="1047694" y="2724256"/>
            <a:ext cx="3073211" cy="8422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02A6DBD5-8A79-45E4-A6C9-E3C8DDCED707}"/>
                  </a:ext>
                </a:extLst>
              </p:cNvPr>
              <p:cNvSpPr txBox="1"/>
              <p:nvPr/>
            </p:nvSpPr>
            <p:spPr>
              <a:xfrm>
                <a:off x="819778" y="2313569"/>
                <a:ext cx="2413190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rgbClr val="FF0000"/>
                    </a:solidFill>
                  </a:rPr>
                  <a:t>8 GeV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b="1" dirty="0">
                    <a:solidFill>
                      <a:srgbClr val="FF0000"/>
                    </a:solidFill>
                  </a:rPr>
                  <a:t> beam</a:t>
                </a:r>
              </a:p>
              <a:p>
                <a:endParaRPr lang="en-US" dirty="0">
                  <a:solidFill>
                    <a:srgbClr val="FF0000"/>
                  </a:solidFill>
                </a:endParaRP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from Shanghai High Repetition-Rate XFEL and Extreme Light Facility (</a:t>
                </a:r>
                <a:r>
                  <a:rPr lang="en-US" b="1" dirty="0">
                    <a:solidFill>
                      <a:srgbClr val="FF0000"/>
                    </a:solidFill>
                  </a:rPr>
                  <a:t>SHINE</a:t>
                </a:r>
                <a:r>
                  <a:rPr lang="en-US" dirty="0">
                    <a:solidFill>
                      <a:srgbClr val="FF0000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02A6DBD5-8A79-45E4-A6C9-E3C8DDCED7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778" y="2313569"/>
                <a:ext cx="2413190" cy="1754326"/>
              </a:xfrm>
              <a:prstGeom prst="rect">
                <a:avLst/>
              </a:prstGeom>
              <a:blipFill>
                <a:blip r:embed="rId3"/>
                <a:stretch>
                  <a:fillRect l="-2020" t="-2091" b="-4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矩形 13">
            <a:extLst>
              <a:ext uri="{FF2B5EF4-FFF2-40B4-BE49-F238E27FC236}">
                <a16:creationId xmlns:a16="http://schemas.microsoft.com/office/drawing/2014/main" id="{4462308F-93FA-425D-BA37-C34792008416}"/>
              </a:ext>
            </a:extLst>
          </p:cNvPr>
          <p:cNvSpPr/>
          <p:nvPr/>
        </p:nvSpPr>
        <p:spPr>
          <a:xfrm>
            <a:off x="4188619" y="2313569"/>
            <a:ext cx="941901" cy="763042"/>
          </a:xfrm>
          <a:prstGeom prst="rect">
            <a:avLst/>
          </a:prstGeom>
          <a:noFill/>
          <a:ln w="38100" cap="flat" cmpd="sng" algn="ctr">
            <a:solidFill>
              <a:srgbClr val="FFFF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en-US" dirty="0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18DAEB7F-ECEC-4B13-B01A-BCCD34BF87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1085" y="2808479"/>
            <a:ext cx="4161430" cy="3260228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  <p:grpSp>
        <p:nvGrpSpPr>
          <p:cNvPr id="37" name="组合 36">
            <a:extLst>
              <a:ext uri="{FF2B5EF4-FFF2-40B4-BE49-F238E27FC236}">
                <a16:creationId xmlns:a16="http://schemas.microsoft.com/office/drawing/2014/main" id="{05452713-3A05-4268-8A93-9D3B96F21C57}"/>
              </a:ext>
            </a:extLst>
          </p:cNvPr>
          <p:cNvGrpSpPr/>
          <p:nvPr/>
        </p:nvGrpSpPr>
        <p:grpSpPr>
          <a:xfrm>
            <a:off x="7389423" y="3720830"/>
            <a:ext cx="3974070" cy="1588003"/>
            <a:chOff x="5912661" y="3836355"/>
            <a:chExt cx="3974070" cy="1588003"/>
          </a:xfrm>
        </p:grpSpPr>
        <p:cxnSp>
          <p:nvCxnSpPr>
            <p:cNvPr id="15" name="直接箭头连接符 14">
              <a:extLst>
                <a:ext uri="{FF2B5EF4-FFF2-40B4-BE49-F238E27FC236}">
                  <a16:creationId xmlns:a16="http://schemas.microsoft.com/office/drawing/2014/main" id="{80021442-4534-4D81-9249-9B00C1E2C21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12661" y="4512007"/>
              <a:ext cx="2862263" cy="238748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箭头连接符 16">
              <a:extLst>
                <a:ext uri="{FF2B5EF4-FFF2-40B4-BE49-F238E27FC236}">
                  <a16:creationId xmlns:a16="http://schemas.microsoft.com/office/drawing/2014/main" id="{7DE751A0-EC64-414E-9004-FF459A39643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12008" y="3836355"/>
              <a:ext cx="1098885" cy="675652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箭头连接符 18">
              <a:extLst>
                <a:ext uri="{FF2B5EF4-FFF2-40B4-BE49-F238E27FC236}">
                  <a16:creationId xmlns:a16="http://schemas.microsoft.com/office/drawing/2014/main" id="{ECB3CB89-21BE-4F18-A2FE-89BD97666AB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943543" y="4227331"/>
              <a:ext cx="919089" cy="542825"/>
            </a:xfrm>
            <a:prstGeom prst="straightConnector1">
              <a:avLst/>
            </a:prstGeom>
            <a:ln w="5715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箭头连接符 20">
              <a:extLst>
                <a:ext uri="{FF2B5EF4-FFF2-40B4-BE49-F238E27FC236}">
                  <a16:creationId xmlns:a16="http://schemas.microsoft.com/office/drawing/2014/main" id="{9316801E-70AD-45F3-945D-1DBEA3F52A63}"/>
                </a:ext>
              </a:extLst>
            </p:cNvPr>
            <p:cNvCxnSpPr>
              <a:cxnSpLocks/>
            </p:cNvCxnSpPr>
            <p:nvPr/>
          </p:nvCxnSpPr>
          <p:spPr>
            <a:xfrm>
              <a:off x="8919445" y="4770156"/>
              <a:ext cx="967286" cy="654202"/>
            </a:xfrm>
            <a:prstGeom prst="straightConnector1">
              <a:avLst/>
            </a:prstGeom>
            <a:ln w="5715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>
              <a:extLst>
                <a:ext uri="{FF2B5EF4-FFF2-40B4-BE49-F238E27FC236}">
                  <a16:creationId xmlns:a16="http://schemas.microsoft.com/office/drawing/2014/main" id="{022BA456-9ABD-4CBB-B2ED-B554BD52106E}"/>
                </a:ext>
              </a:extLst>
            </p:cNvPr>
            <p:cNvCxnSpPr>
              <a:cxnSpLocks/>
            </p:cNvCxnSpPr>
            <p:nvPr/>
          </p:nvCxnSpPr>
          <p:spPr>
            <a:xfrm>
              <a:off x="8712008" y="4512007"/>
              <a:ext cx="231535" cy="258149"/>
            </a:xfrm>
            <a:prstGeom prst="line">
              <a:avLst/>
            </a:prstGeom>
            <a:ln w="571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文本框 30">
            <a:extLst>
              <a:ext uri="{FF2B5EF4-FFF2-40B4-BE49-F238E27FC236}">
                <a16:creationId xmlns:a16="http://schemas.microsoft.com/office/drawing/2014/main" id="{EA0AB750-EE62-4904-8C61-7599439D70C0}"/>
              </a:ext>
            </a:extLst>
          </p:cNvPr>
          <p:cNvSpPr txBox="1"/>
          <p:nvPr/>
        </p:nvSpPr>
        <p:spPr>
          <a:xfrm>
            <a:off x="7648566" y="5308833"/>
            <a:ext cx="2429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 layers tagging trackers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82FE66B8-5383-4A72-ACAC-D9DA147FC07C}"/>
              </a:ext>
            </a:extLst>
          </p:cNvPr>
          <p:cNvSpPr txBox="1"/>
          <p:nvPr/>
        </p:nvSpPr>
        <p:spPr>
          <a:xfrm>
            <a:off x="9751238" y="2678329"/>
            <a:ext cx="2257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 layers recoil trackers</a:t>
            </a:r>
          </a:p>
        </p:txBody>
      </p:sp>
      <p:cxnSp>
        <p:nvCxnSpPr>
          <p:cNvPr id="34" name="直接连接符 33">
            <a:extLst>
              <a:ext uri="{FF2B5EF4-FFF2-40B4-BE49-F238E27FC236}">
                <a16:creationId xmlns:a16="http://schemas.microsoft.com/office/drawing/2014/main" id="{75EE9A3A-577D-466D-89B4-9F9955A4A352}"/>
              </a:ext>
            </a:extLst>
          </p:cNvPr>
          <p:cNvCxnSpPr>
            <a:cxnSpLocks/>
          </p:cNvCxnSpPr>
          <p:nvPr/>
        </p:nvCxnSpPr>
        <p:spPr>
          <a:xfrm>
            <a:off x="4188619" y="3076611"/>
            <a:ext cx="3028367" cy="2992096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>
            <a:extLst>
              <a:ext uri="{FF2B5EF4-FFF2-40B4-BE49-F238E27FC236}">
                <a16:creationId xmlns:a16="http://schemas.microsoft.com/office/drawing/2014/main" id="{0C47035B-B623-4993-B955-E0B812D0C79C}"/>
              </a:ext>
            </a:extLst>
          </p:cNvPr>
          <p:cNvCxnSpPr>
            <a:cxnSpLocks/>
          </p:cNvCxnSpPr>
          <p:nvPr/>
        </p:nvCxnSpPr>
        <p:spPr>
          <a:xfrm>
            <a:off x="5131166" y="2313569"/>
            <a:ext cx="6271349" cy="466579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9C453C63-B48E-499A-BB26-913848E11901}"/>
                  </a:ext>
                </a:extLst>
              </p:cNvPr>
              <p:cNvSpPr txBox="1"/>
              <p:nvPr/>
            </p:nvSpPr>
            <p:spPr>
              <a:xfrm>
                <a:off x="11460432" y="3582330"/>
                <a:ext cx="32008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9C453C63-B48E-499A-BB26-913848E119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60432" y="3582330"/>
                <a:ext cx="320088" cy="276999"/>
              </a:xfrm>
              <a:prstGeom prst="rect">
                <a:avLst/>
              </a:prstGeom>
              <a:blipFill>
                <a:blip r:embed="rId5"/>
                <a:stretch>
                  <a:fillRect l="-9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21E453FD-E686-47B3-BE44-E72D521D1520}"/>
                  </a:ext>
                </a:extLst>
              </p:cNvPr>
              <p:cNvSpPr txBox="1"/>
              <p:nvPr/>
            </p:nvSpPr>
            <p:spPr>
              <a:xfrm>
                <a:off x="11449908" y="3960119"/>
                <a:ext cx="32008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21E453FD-E686-47B3-BE44-E72D521D15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49908" y="3960119"/>
                <a:ext cx="320088" cy="276999"/>
              </a:xfrm>
              <a:prstGeom prst="rect">
                <a:avLst/>
              </a:prstGeom>
              <a:blipFill>
                <a:blip r:embed="rId6"/>
                <a:stretch>
                  <a:fillRect l="-9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F9467EDC-DC0D-471F-AD6A-4569FA755168}"/>
                  </a:ext>
                </a:extLst>
              </p:cNvPr>
              <p:cNvSpPr txBox="1"/>
              <p:nvPr/>
            </p:nvSpPr>
            <p:spPr>
              <a:xfrm>
                <a:off x="11449908" y="5170333"/>
                <a:ext cx="32008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F9467EDC-DC0D-471F-AD6A-4569FA7551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49908" y="5170333"/>
                <a:ext cx="320088" cy="276999"/>
              </a:xfrm>
              <a:prstGeom prst="rect">
                <a:avLst/>
              </a:prstGeom>
              <a:blipFill>
                <a:blip r:embed="rId7"/>
                <a:stretch>
                  <a:fillRect l="-9434" r="-3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本框 5">
            <a:extLst>
              <a:ext uri="{FF2B5EF4-FFF2-40B4-BE49-F238E27FC236}">
                <a16:creationId xmlns:a16="http://schemas.microsoft.com/office/drawing/2014/main" id="{8EAE3959-A426-5910-11F1-4E4DC57932D9}"/>
              </a:ext>
            </a:extLst>
          </p:cNvPr>
          <p:cNvSpPr txBox="1"/>
          <p:nvPr/>
        </p:nvSpPr>
        <p:spPr>
          <a:xfrm>
            <a:off x="9509605" y="2255009"/>
            <a:ext cx="2498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" altLang="zh-CN" b="1" dirty="0"/>
              <a:t>Stagger</a:t>
            </a:r>
            <a:r>
              <a:rPr kumimoji="1" lang="zh-CN" altLang="en-US" b="1" dirty="0"/>
              <a:t> </a:t>
            </a:r>
            <a:r>
              <a:rPr kumimoji="1" lang="en-US" altLang="zh-CN" b="1" dirty="0"/>
              <a:t>strip trackers</a:t>
            </a:r>
            <a:endParaRPr kumimoji="1" lang="zh-CN" altLang="en-US" b="1" dirty="0"/>
          </a:p>
        </p:txBody>
      </p:sp>
      <p:graphicFrame>
        <p:nvGraphicFramePr>
          <p:cNvPr id="8" name="表格 8">
            <a:extLst>
              <a:ext uri="{FF2B5EF4-FFF2-40B4-BE49-F238E27FC236}">
                <a16:creationId xmlns:a16="http://schemas.microsoft.com/office/drawing/2014/main" id="{E7FFDB56-CF72-4BA8-ABAB-CE784916A7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9401095"/>
              </p:ext>
            </p:extLst>
          </p:nvPr>
        </p:nvGraphicFramePr>
        <p:xfrm>
          <a:off x="219429" y="5331049"/>
          <a:ext cx="6775978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8089">
                  <a:extLst>
                    <a:ext uri="{9D8B030D-6E8A-4147-A177-3AD203B41FA5}">
                      <a16:colId xmlns:a16="http://schemas.microsoft.com/office/drawing/2014/main" val="2526109579"/>
                    </a:ext>
                  </a:extLst>
                </a:gridCol>
                <a:gridCol w="3680630">
                  <a:extLst>
                    <a:ext uri="{9D8B030D-6E8A-4147-A177-3AD203B41FA5}">
                      <a16:colId xmlns:a16="http://schemas.microsoft.com/office/drawing/2014/main" val="4180385501"/>
                    </a:ext>
                  </a:extLst>
                </a:gridCol>
                <a:gridCol w="1707259">
                  <a:extLst>
                    <a:ext uri="{9D8B030D-6E8A-4147-A177-3AD203B41FA5}">
                      <a16:colId xmlns:a16="http://schemas.microsoft.com/office/drawing/2014/main" val="1616194915"/>
                    </a:ext>
                  </a:extLst>
                </a:gridCol>
              </a:tblGrid>
              <a:tr h="303277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Z location (mm)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Strip width (µm)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2428648"/>
                  </a:ext>
                </a:extLst>
              </a:tr>
              <a:tr h="303277"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Tag tracker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[-630, -530, -430, -330, -230, -130, -30]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08231373"/>
                  </a:ext>
                </a:extLst>
              </a:tr>
              <a:tr h="303277">
                <a:tc>
                  <a:txBody>
                    <a:bodyPr/>
                    <a:lstStyle/>
                    <a:p>
                      <a:r>
                        <a:rPr lang="en-US" sz="1600" dirty="0"/>
                        <a:t>Recoil tracker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[30, 60, 90, 120, 150, 180]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02373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9492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1" grpId="0"/>
      <p:bldP spid="32" grpId="0"/>
      <p:bldP spid="3" grpId="0"/>
      <p:bldP spid="20" grpId="0"/>
      <p:bldP spid="22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6A924E4-80C0-41BB-9D0C-C8E6C0B9A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 and Background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76BE8EA-DED1-493A-9A40-48E54767B9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07F5CB-F04C-0144-B77C-DE1BD7C0BB0E}" type="slidenum">
              <a:rPr lang="en-US" smtClean="0"/>
              <a:pPr/>
              <a:t>4</a:t>
            </a:fld>
            <a:endParaRPr lang="en-US" dirty="0"/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C54ABCDC-AC14-442C-AB0C-4AB04A8EAE81}"/>
              </a:ext>
            </a:extLst>
          </p:cNvPr>
          <p:cNvGrpSpPr/>
          <p:nvPr/>
        </p:nvGrpSpPr>
        <p:grpSpPr>
          <a:xfrm>
            <a:off x="201364" y="1730659"/>
            <a:ext cx="2794833" cy="3354765"/>
            <a:chOff x="733385" y="1324737"/>
            <a:chExt cx="2861132" cy="3044036"/>
          </a:xfrm>
        </p:grpSpPr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D7652FEE-86CF-4E31-B59E-5AA6C605AA2E}"/>
                </a:ext>
              </a:extLst>
            </p:cNvPr>
            <p:cNvGrpSpPr/>
            <p:nvPr/>
          </p:nvGrpSpPr>
          <p:grpSpPr>
            <a:xfrm>
              <a:off x="968819" y="2111160"/>
              <a:ext cx="2149026" cy="1554615"/>
              <a:chOff x="676224" y="2464754"/>
              <a:chExt cx="2149026" cy="1554615"/>
            </a:xfrm>
          </p:grpSpPr>
          <p:pic>
            <p:nvPicPr>
              <p:cNvPr id="13" name="内容占位符 7">
                <a:extLst>
                  <a:ext uri="{FF2B5EF4-FFF2-40B4-BE49-F238E27FC236}">
                    <a16:creationId xmlns:a16="http://schemas.microsoft.com/office/drawing/2014/main" id="{68648906-DF70-4ACF-B37B-46625C17DF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6224" y="2464754"/>
                <a:ext cx="2149026" cy="1554615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文本框 13">
                    <a:extLst>
                      <a:ext uri="{FF2B5EF4-FFF2-40B4-BE49-F238E27FC236}">
                        <a16:creationId xmlns:a16="http://schemas.microsoft.com/office/drawing/2014/main" id="{79387BCC-EA00-4A7B-9530-1637AAC51E0E}"/>
                      </a:ext>
                    </a:extLst>
                  </p:cNvPr>
                  <p:cNvSpPr txBox="1"/>
                  <p:nvPr/>
                </p:nvSpPr>
                <p:spPr>
                  <a:xfrm>
                    <a:off x="1824972" y="2685684"/>
                    <a:ext cx="243016" cy="276999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14" name="文本框 13">
                    <a:extLst>
                      <a:ext uri="{FF2B5EF4-FFF2-40B4-BE49-F238E27FC236}">
                        <a16:creationId xmlns:a16="http://schemas.microsoft.com/office/drawing/2014/main" id="{79387BCC-EA00-4A7B-9530-1637AAC51E0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824972" y="2685684"/>
                    <a:ext cx="243016" cy="276999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44118" t="-2564" r="-44118" b="-2820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文本框 9">
                  <a:extLst>
                    <a:ext uri="{FF2B5EF4-FFF2-40B4-BE49-F238E27FC236}">
                      <a16:creationId xmlns:a16="http://schemas.microsoft.com/office/drawing/2014/main" id="{648C8F89-9677-4D13-A66E-9761FBED6B9A}"/>
                    </a:ext>
                  </a:extLst>
                </p:cNvPr>
                <p:cNvSpPr txBox="1"/>
                <p:nvPr/>
              </p:nvSpPr>
              <p:spPr>
                <a:xfrm>
                  <a:off x="1051296" y="3883433"/>
                  <a:ext cx="2543221" cy="36483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a14:m>
                  <a:r>
                    <a:rPr lang="zh-CN" altLang="en-US" sz="1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altLang="zh-CN" sz="1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production and decay</a:t>
                  </a:r>
                  <a:endParaRPr lang="zh-CN" altLang="en-US" sz="1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0" name="文本框 9">
                  <a:extLst>
                    <a:ext uri="{FF2B5EF4-FFF2-40B4-BE49-F238E27FC236}">
                      <a16:creationId xmlns:a16="http://schemas.microsoft.com/office/drawing/2014/main" id="{648C8F89-9677-4D13-A66E-9761FBED6B9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1296" y="3883433"/>
                  <a:ext cx="2543221" cy="364835"/>
                </a:xfrm>
                <a:prstGeom prst="rect">
                  <a:avLst/>
                </a:prstGeom>
                <a:blipFill>
                  <a:blip r:embed="rId5"/>
                  <a:stretch>
                    <a:fillRect t="-3125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806F6A37-3ECD-4484-8037-7302AEE59E32}"/>
                </a:ext>
              </a:extLst>
            </p:cNvPr>
            <p:cNvSpPr txBox="1"/>
            <p:nvPr/>
          </p:nvSpPr>
          <p:spPr>
            <a:xfrm>
              <a:off x="1608453" y="1460355"/>
              <a:ext cx="7521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cs typeface="Arial" panose="020B0604020202020204" pitchFamily="34" charset="0"/>
                </a:rPr>
                <a:t>Signal</a:t>
              </a:r>
              <a:endParaRPr lang="zh-CN" altLang="en-US" b="1" dirty="0">
                <a:cs typeface="Arial" panose="020B0604020202020204" pitchFamily="34" charset="0"/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83471701-1CC0-43DA-9F4D-7D9B6AC74275}"/>
                </a:ext>
              </a:extLst>
            </p:cNvPr>
            <p:cNvSpPr/>
            <p:nvPr/>
          </p:nvSpPr>
          <p:spPr>
            <a:xfrm>
              <a:off x="733385" y="1324737"/>
              <a:ext cx="2781531" cy="3044036"/>
            </a:xfrm>
            <a:custGeom>
              <a:avLst/>
              <a:gdLst>
                <a:gd name="connsiteX0" fmla="*/ 0 w 2781531"/>
                <a:gd name="connsiteY0" fmla="*/ 0 h 3044036"/>
                <a:gd name="connsiteX1" fmla="*/ 723198 w 2781531"/>
                <a:gd name="connsiteY1" fmla="*/ 0 h 3044036"/>
                <a:gd name="connsiteX2" fmla="*/ 1362950 w 2781531"/>
                <a:gd name="connsiteY2" fmla="*/ 0 h 3044036"/>
                <a:gd name="connsiteX3" fmla="*/ 2058333 w 2781531"/>
                <a:gd name="connsiteY3" fmla="*/ 0 h 3044036"/>
                <a:gd name="connsiteX4" fmla="*/ 2781531 w 2781531"/>
                <a:gd name="connsiteY4" fmla="*/ 0 h 3044036"/>
                <a:gd name="connsiteX5" fmla="*/ 2781531 w 2781531"/>
                <a:gd name="connsiteY5" fmla="*/ 639248 h 3044036"/>
                <a:gd name="connsiteX6" fmla="*/ 2781531 w 2781531"/>
                <a:gd name="connsiteY6" fmla="*/ 1248055 h 3044036"/>
                <a:gd name="connsiteX7" fmla="*/ 2781531 w 2781531"/>
                <a:gd name="connsiteY7" fmla="*/ 1887302 h 3044036"/>
                <a:gd name="connsiteX8" fmla="*/ 2781531 w 2781531"/>
                <a:gd name="connsiteY8" fmla="*/ 2435229 h 3044036"/>
                <a:gd name="connsiteX9" fmla="*/ 2781531 w 2781531"/>
                <a:gd name="connsiteY9" fmla="*/ 3044036 h 3044036"/>
                <a:gd name="connsiteX10" fmla="*/ 2113964 w 2781531"/>
                <a:gd name="connsiteY10" fmla="*/ 3044036 h 3044036"/>
                <a:gd name="connsiteX11" fmla="*/ 1362950 w 2781531"/>
                <a:gd name="connsiteY11" fmla="*/ 3044036 h 3044036"/>
                <a:gd name="connsiteX12" fmla="*/ 751013 w 2781531"/>
                <a:gd name="connsiteY12" fmla="*/ 3044036 h 3044036"/>
                <a:gd name="connsiteX13" fmla="*/ 0 w 2781531"/>
                <a:gd name="connsiteY13" fmla="*/ 3044036 h 3044036"/>
                <a:gd name="connsiteX14" fmla="*/ 0 w 2781531"/>
                <a:gd name="connsiteY14" fmla="*/ 2526550 h 3044036"/>
                <a:gd name="connsiteX15" fmla="*/ 0 w 2781531"/>
                <a:gd name="connsiteY15" fmla="*/ 2009064 h 3044036"/>
                <a:gd name="connsiteX16" fmla="*/ 0 w 2781531"/>
                <a:gd name="connsiteY16" fmla="*/ 1339376 h 3044036"/>
                <a:gd name="connsiteX17" fmla="*/ 0 w 2781531"/>
                <a:gd name="connsiteY17" fmla="*/ 761009 h 3044036"/>
                <a:gd name="connsiteX18" fmla="*/ 0 w 2781531"/>
                <a:gd name="connsiteY18" fmla="*/ 0 h 3044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781531" h="3044036" extrusionOk="0">
                  <a:moveTo>
                    <a:pt x="0" y="0"/>
                  </a:moveTo>
                  <a:cubicBezTo>
                    <a:pt x="274520" y="-28932"/>
                    <a:pt x="504056" y="-8881"/>
                    <a:pt x="723198" y="0"/>
                  </a:cubicBezTo>
                  <a:cubicBezTo>
                    <a:pt x="942340" y="8881"/>
                    <a:pt x="1112889" y="-12310"/>
                    <a:pt x="1362950" y="0"/>
                  </a:cubicBezTo>
                  <a:cubicBezTo>
                    <a:pt x="1613011" y="12310"/>
                    <a:pt x="1884589" y="29437"/>
                    <a:pt x="2058333" y="0"/>
                  </a:cubicBezTo>
                  <a:cubicBezTo>
                    <a:pt x="2232077" y="-29437"/>
                    <a:pt x="2504566" y="10819"/>
                    <a:pt x="2781531" y="0"/>
                  </a:cubicBezTo>
                  <a:cubicBezTo>
                    <a:pt x="2783157" y="231063"/>
                    <a:pt x="2775022" y="363372"/>
                    <a:pt x="2781531" y="639248"/>
                  </a:cubicBezTo>
                  <a:cubicBezTo>
                    <a:pt x="2788040" y="915124"/>
                    <a:pt x="2771724" y="1100979"/>
                    <a:pt x="2781531" y="1248055"/>
                  </a:cubicBezTo>
                  <a:cubicBezTo>
                    <a:pt x="2791338" y="1395131"/>
                    <a:pt x="2812633" y="1696218"/>
                    <a:pt x="2781531" y="1887302"/>
                  </a:cubicBezTo>
                  <a:cubicBezTo>
                    <a:pt x="2750429" y="2078386"/>
                    <a:pt x="2780598" y="2242614"/>
                    <a:pt x="2781531" y="2435229"/>
                  </a:cubicBezTo>
                  <a:cubicBezTo>
                    <a:pt x="2782464" y="2627844"/>
                    <a:pt x="2799633" y="2766467"/>
                    <a:pt x="2781531" y="3044036"/>
                  </a:cubicBezTo>
                  <a:cubicBezTo>
                    <a:pt x="2574866" y="3014540"/>
                    <a:pt x="2332891" y="3071725"/>
                    <a:pt x="2113964" y="3044036"/>
                  </a:cubicBezTo>
                  <a:cubicBezTo>
                    <a:pt x="1895037" y="3016347"/>
                    <a:pt x="1565202" y="3054014"/>
                    <a:pt x="1362950" y="3044036"/>
                  </a:cubicBezTo>
                  <a:cubicBezTo>
                    <a:pt x="1160698" y="3034058"/>
                    <a:pt x="953043" y="3048787"/>
                    <a:pt x="751013" y="3044036"/>
                  </a:cubicBezTo>
                  <a:cubicBezTo>
                    <a:pt x="548983" y="3039285"/>
                    <a:pt x="237176" y="3062314"/>
                    <a:pt x="0" y="3044036"/>
                  </a:cubicBezTo>
                  <a:cubicBezTo>
                    <a:pt x="-12917" y="2827143"/>
                    <a:pt x="-9618" y="2661262"/>
                    <a:pt x="0" y="2526550"/>
                  </a:cubicBezTo>
                  <a:cubicBezTo>
                    <a:pt x="9618" y="2391838"/>
                    <a:pt x="-13272" y="2238605"/>
                    <a:pt x="0" y="2009064"/>
                  </a:cubicBezTo>
                  <a:cubicBezTo>
                    <a:pt x="13272" y="1779523"/>
                    <a:pt x="10254" y="1585523"/>
                    <a:pt x="0" y="1339376"/>
                  </a:cubicBezTo>
                  <a:cubicBezTo>
                    <a:pt x="-10254" y="1093229"/>
                    <a:pt x="4174" y="894124"/>
                    <a:pt x="0" y="761009"/>
                  </a:cubicBezTo>
                  <a:cubicBezTo>
                    <a:pt x="-4174" y="627894"/>
                    <a:pt x="4043" y="370684"/>
                    <a:pt x="0" y="0"/>
                  </a:cubicBezTo>
                  <a:close/>
                </a:path>
              </a:pathLst>
            </a:custGeom>
            <a:noFill/>
            <a:ln>
              <a:solidFill>
                <a:schemeClr val="tx1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4165946779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D02FFED9-6677-4610-9943-667F2C7811C6}"/>
              </a:ext>
            </a:extLst>
          </p:cNvPr>
          <p:cNvGrpSpPr/>
          <p:nvPr/>
        </p:nvGrpSpPr>
        <p:grpSpPr>
          <a:xfrm>
            <a:off x="3073953" y="1730659"/>
            <a:ext cx="5428916" cy="3354765"/>
            <a:chOff x="4462092" y="1324737"/>
            <a:chExt cx="5527726" cy="3044036"/>
          </a:xfrm>
        </p:grpSpPr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id="{CED55FF0-5926-4ED4-99DF-40FBAA0E2567}"/>
                </a:ext>
              </a:extLst>
            </p:cNvPr>
            <p:cNvGrpSpPr/>
            <p:nvPr/>
          </p:nvGrpSpPr>
          <p:grpSpPr>
            <a:xfrm>
              <a:off x="4735990" y="2004055"/>
              <a:ext cx="4735410" cy="1966345"/>
              <a:chOff x="3549455" y="2545087"/>
              <a:chExt cx="5183188" cy="2148917"/>
            </a:xfrm>
          </p:grpSpPr>
          <p:pic>
            <p:nvPicPr>
              <p:cNvPr id="21" name="内容占位符 9">
                <a:extLst>
                  <a:ext uri="{FF2B5EF4-FFF2-40B4-BE49-F238E27FC236}">
                    <a16:creationId xmlns:a16="http://schemas.microsoft.com/office/drawing/2014/main" id="{23585C71-7994-44FD-82DD-36B68E8743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549455" y="2545087"/>
                <a:ext cx="5183188" cy="2148917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文本框 21">
                    <a:extLst>
                      <a:ext uri="{FF2B5EF4-FFF2-40B4-BE49-F238E27FC236}">
                        <a16:creationId xmlns:a16="http://schemas.microsoft.com/office/drawing/2014/main" id="{07B92DBF-ECC9-4BDF-8D25-AD8EA2254E19}"/>
                      </a:ext>
                    </a:extLst>
                  </p:cNvPr>
                  <p:cNvSpPr txBox="1"/>
                  <p:nvPr/>
                </p:nvSpPr>
                <p:spPr>
                  <a:xfrm>
                    <a:off x="4894282" y="2801050"/>
                    <a:ext cx="289182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9" name="文本框 8">
                    <a:extLst>
                      <a:ext uri="{FF2B5EF4-FFF2-40B4-BE49-F238E27FC236}">
                        <a16:creationId xmlns:a16="http://schemas.microsoft.com/office/drawing/2014/main" id="{657C2C62-88FC-331D-0825-330D278C417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94282" y="2801050"/>
                    <a:ext cx="289182" cy="276999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25581" r="-6977" b="-34146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文本框 16">
                  <a:extLst>
                    <a:ext uri="{FF2B5EF4-FFF2-40B4-BE49-F238E27FC236}">
                      <a16:creationId xmlns:a16="http://schemas.microsoft.com/office/drawing/2014/main" id="{A7D0990D-E458-468F-B175-01D75852186A}"/>
                    </a:ext>
                  </a:extLst>
                </p:cNvPr>
                <p:cNvSpPr txBox="1"/>
                <p:nvPr/>
              </p:nvSpPr>
              <p:spPr>
                <a:xfrm>
                  <a:off x="4692867" y="3897213"/>
                  <a:ext cx="1985016" cy="36483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p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a14:m>
                  <a:r>
                    <a:rPr lang="zh-CN" altLang="en-US" sz="1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altLang="zh-CN" sz="1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trident reaction</a:t>
                  </a:r>
                </a:p>
              </p:txBody>
            </p:sp>
          </mc:Choice>
          <mc:Fallback xmlns="">
            <p:sp>
              <p:nvSpPr>
                <p:cNvPr id="17" name="文本框 16">
                  <a:extLst>
                    <a:ext uri="{FF2B5EF4-FFF2-40B4-BE49-F238E27FC236}">
                      <a16:creationId xmlns:a16="http://schemas.microsoft.com/office/drawing/2014/main" id="{A7D0990D-E458-468F-B175-01D75852186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92867" y="3897213"/>
                  <a:ext cx="1985016" cy="364835"/>
                </a:xfrm>
                <a:prstGeom prst="rect">
                  <a:avLst/>
                </a:prstGeom>
                <a:blipFill>
                  <a:blip r:embed="rId8"/>
                  <a:stretch>
                    <a:fillRect t="-4000" r="-766" b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CD9CE315-0CD1-40AA-A81A-0AD952997128}"/>
                </a:ext>
              </a:extLst>
            </p:cNvPr>
            <p:cNvSpPr txBox="1"/>
            <p:nvPr/>
          </p:nvSpPr>
          <p:spPr>
            <a:xfrm>
              <a:off x="6920178" y="3895840"/>
              <a:ext cx="3069640" cy="3648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400" dirty="0">
                  <a:latin typeface="Arial" panose="020B0604020202020204" pitchFamily="34" charset="0"/>
                  <a:cs typeface="Arial" panose="020B0604020202020204" pitchFamily="34" charset="0"/>
                </a:rPr>
                <a:t>Bethe-</a:t>
              </a:r>
              <a:r>
                <a:rPr lang="en-US" altLang="zh-CN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Heitler</a:t>
              </a:r>
              <a:r>
                <a:rPr lang="en-US" altLang="zh-CN" sz="1400" dirty="0">
                  <a:latin typeface="Arial" panose="020B0604020202020204" pitchFamily="34" charset="0"/>
                  <a:cs typeface="Arial" panose="020B0604020202020204" pitchFamily="34" charset="0"/>
                </a:rPr>
                <a:t> trident reaction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文本框 18">
                  <a:extLst>
                    <a:ext uri="{FF2B5EF4-FFF2-40B4-BE49-F238E27FC236}">
                      <a16:creationId xmlns:a16="http://schemas.microsoft.com/office/drawing/2014/main" id="{AC591FF4-06BD-4C65-ABDB-61E6DA3CEFF5}"/>
                    </a:ext>
                  </a:extLst>
                </p:cNvPr>
                <p:cNvSpPr txBox="1"/>
                <p:nvPr/>
              </p:nvSpPr>
              <p:spPr>
                <a:xfrm>
                  <a:off x="5984333" y="1357724"/>
                  <a:ext cx="2483244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altLang="zh-CN" b="1" dirty="0">
                      <a:cs typeface="Arial" panose="020B0604020202020204" pitchFamily="34" charset="0"/>
                    </a:rPr>
                    <a:t>Main background</a:t>
                  </a:r>
                </a:p>
                <a:p>
                  <a:pPr algn="ctr"/>
                  <a:r>
                    <a:rPr lang="en-US" altLang="zh-CN" b="1" dirty="0">
                      <a:cs typeface="Arial" panose="020B0604020202020204" pitchFamily="34" charset="0"/>
                    </a:rPr>
                    <a:t>(both virtual </a:t>
                  </a:r>
                  <a14:m>
                    <m:oMath xmlns:m="http://schemas.openxmlformats.org/officeDocument/2006/math">
                      <m:r>
                        <a:rPr lang="en-US" altLang="zh-CN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𝜸</m:t>
                      </m:r>
                      <m:r>
                        <a:rPr lang="en-US" altLang="zh-CN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→</m:t>
                      </m:r>
                      <m:sSup>
                        <m:sSupPr>
                          <m:ctrlPr>
                            <a:rPr lang="en-US" altLang="zh-CN" b="1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altLang="zh-CN" b="1" i="1" dirty="0" err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𝒆</m:t>
                          </m:r>
                        </m:e>
                        <m:sup>
                          <m:r>
                            <a:rPr lang="en-US" altLang="zh-CN" b="1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altLang="zh-CN" b="1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altLang="zh-CN" b="1" i="1" dirty="0" err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𝒆</m:t>
                          </m:r>
                        </m:e>
                        <m:sup>
                          <m:r>
                            <a:rPr lang="en-US" altLang="zh-CN" b="1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</m:sup>
                      </m:sSup>
                    </m:oMath>
                  </a14:m>
                  <a:r>
                    <a:rPr lang="en-US" altLang="zh-CN" b="1" dirty="0">
                      <a:cs typeface="Arial" panose="020B0604020202020204" pitchFamily="34" charset="0"/>
                    </a:rPr>
                    <a:t>)</a:t>
                  </a:r>
                  <a:endParaRPr lang="zh-CN" altLang="en-US" b="1" dirty="0"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7" name="文本框 16">
                  <a:extLst>
                    <a:ext uri="{FF2B5EF4-FFF2-40B4-BE49-F238E27FC236}">
                      <a16:creationId xmlns:a16="http://schemas.microsoft.com/office/drawing/2014/main" id="{4188E3B1-B82C-42DC-8389-F504BDB46AD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84333" y="1357724"/>
                  <a:ext cx="2483244" cy="646331"/>
                </a:xfrm>
                <a:prstGeom prst="rect">
                  <a:avLst/>
                </a:prstGeom>
                <a:blipFill>
                  <a:blip r:embed="rId9"/>
                  <a:stretch>
                    <a:fillRect l="-2041" t="-3846" r="-2041" b="-15385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B4F66DC5-1784-4411-9F73-51DFB7AAEB58}"/>
                </a:ext>
              </a:extLst>
            </p:cNvPr>
            <p:cNvSpPr/>
            <p:nvPr/>
          </p:nvSpPr>
          <p:spPr>
            <a:xfrm>
              <a:off x="4462092" y="1324737"/>
              <a:ext cx="5527726" cy="3044036"/>
            </a:xfrm>
            <a:custGeom>
              <a:avLst/>
              <a:gdLst>
                <a:gd name="connsiteX0" fmla="*/ 0 w 5527726"/>
                <a:gd name="connsiteY0" fmla="*/ 0 h 3044036"/>
                <a:gd name="connsiteX1" fmla="*/ 746243 w 5527726"/>
                <a:gd name="connsiteY1" fmla="*/ 0 h 3044036"/>
                <a:gd name="connsiteX2" fmla="*/ 1326654 w 5527726"/>
                <a:gd name="connsiteY2" fmla="*/ 0 h 3044036"/>
                <a:gd name="connsiteX3" fmla="*/ 2017620 w 5527726"/>
                <a:gd name="connsiteY3" fmla="*/ 0 h 3044036"/>
                <a:gd name="connsiteX4" fmla="*/ 2708586 w 5527726"/>
                <a:gd name="connsiteY4" fmla="*/ 0 h 3044036"/>
                <a:gd name="connsiteX5" fmla="*/ 3454829 w 5527726"/>
                <a:gd name="connsiteY5" fmla="*/ 0 h 3044036"/>
                <a:gd name="connsiteX6" fmla="*/ 4145795 w 5527726"/>
                <a:gd name="connsiteY6" fmla="*/ 0 h 3044036"/>
                <a:gd name="connsiteX7" fmla="*/ 4670928 w 5527726"/>
                <a:gd name="connsiteY7" fmla="*/ 0 h 3044036"/>
                <a:gd name="connsiteX8" fmla="*/ 5527726 w 5527726"/>
                <a:gd name="connsiteY8" fmla="*/ 0 h 3044036"/>
                <a:gd name="connsiteX9" fmla="*/ 5527726 w 5527726"/>
                <a:gd name="connsiteY9" fmla="*/ 578367 h 3044036"/>
                <a:gd name="connsiteX10" fmla="*/ 5527726 w 5527726"/>
                <a:gd name="connsiteY10" fmla="*/ 1156734 h 3044036"/>
                <a:gd name="connsiteX11" fmla="*/ 5527726 w 5527726"/>
                <a:gd name="connsiteY11" fmla="*/ 1674220 h 3044036"/>
                <a:gd name="connsiteX12" fmla="*/ 5527726 w 5527726"/>
                <a:gd name="connsiteY12" fmla="*/ 2252587 h 3044036"/>
                <a:gd name="connsiteX13" fmla="*/ 5527726 w 5527726"/>
                <a:gd name="connsiteY13" fmla="*/ 3044036 h 3044036"/>
                <a:gd name="connsiteX14" fmla="*/ 4892038 w 5527726"/>
                <a:gd name="connsiteY14" fmla="*/ 3044036 h 3044036"/>
                <a:gd name="connsiteX15" fmla="*/ 4311626 w 5527726"/>
                <a:gd name="connsiteY15" fmla="*/ 3044036 h 3044036"/>
                <a:gd name="connsiteX16" fmla="*/ 3510106 w 5527726"/>
                <a:gd name="connsiteY16" fmla="*/ 3044036 h 3044036"/>
                <a:gd name="connsiteX17" fmla="*/ 2984972 w 5527726"/>
                <a:gd name="connsiteY17" fmla="*/ 3044036 h 3044036"/>
                <a:gd name="connsiteX18" fmla="*/ 2294006 w 5527726"/>
                <a:gd name="connsiteY18" fmla="*/ 3044036 h 3044036"/>
                <a:gd name="connsiteX19" fmla="*/ 1768872 w 5527726"/>
                <a:gd name="connsiteY19" fmla="*/ 3044036 h 3044036"/>
                <a:gd name="connsiteX20" fmla="*/ 1188461 w 5527726"/>
                <a:gd name="connsiteY20" fmla="*/ 3044036 h 3044036"/>
                <a:gd name="connsiteX21" fmla="*/ 0 w 5527726"/>
                <a:gd name="connsiteY21" fmla="*/ 3044036 h 3044036"/>
                <a:gd name="connsiteX22" fmla="*/ 0 w 5527726"/>
                <a:gd name="connsiteY22" fmla="*/ 2465669 h 3044036"/>
                <a:gd name="connsiteX23" fmla="*/ 0 w 5527726"/>
                <a:gd name="connsiteY23" fmla="*/ 1856862 h 3044036"/>
                <a:gd name="connsiteX24" fmla="*/ 0 w 5527726"/>
                <a:gd name="connsiteY24" fmla="*/ 1339376 h 3044036"/>
                <a:gd name="connsiteX25" fmla="*/ 0 w 5527726"/>
                <a:gd name="connsiteY25" fmla="*/ 669688 h 3044036"/>
                <a:gd name="connsiteX26" fmla="*/ 0 w 5527726"/>
                <a:gd name="connsiteY26" fmla="*/ 0 h 3044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527726" h="3044036" extrusionOk="0">
                  <a:moveTo>
                    <a:pt x="0" y="0"/>
                  </a:moveTo>
                  <a:cubicBezTo>
                    <a:pt x="152306" y="21124"/>
                    <a:pt x="572039" y="7063"/>
                    <a:pt x="746243" y="0"/>
                  </a:cubicBezTo>
                  <a:cubicBezTo>
                    <a:pt x="920447" y="-7063"/>
                    <a:pt x="1163195" y="25025"/>
                    <a:pt x="1326654" y="0"/>
                  </a:cubicBezTo>
                  <a:cubicBezTo>
                    <a:pt x="1490113" y="-25025"/>
                    <a:pt x="1848173" y="-11051"/>
                    <a:pt x="2017620" y="0"/>
                  </a:cubicBezTo>
                  <a:cubicBezTo>
                    <a:pt x="2187067" y="11051"/>
                    <a:pt x="2507621" y="-34065"/>
                    <a:pt x="2708586" y="0"/>
                  </a:cubicBezTo>
                  <a:cubicBezTo>
                    <a:pt x="2909551" y="34065"/>
                    <a:pt x="3155022" y="10855"/>
                    <a:pt x="3454829" y="0"/>
                  </a:cubicBezTo>
                  <a:cubicBezTo>
                    <a:pt x="3754636" y="-10855"/>
                    <a:pt x="3936127" y="-20938"/>
                    <a:pt x="4145795" y="0"/>
                  </a:cubicBezTo>
                  <a:cubicBezTo>
                    <a:pt x="4355463" y="20938"/>
                    <a:pt x="4432511" y="821"/>
                    <a:pt x="4670928" y="0"/>
                  </a:cubicBezTo>
                  <a:cubicBezTo>
                    <a:pt x="4909345" y="-821"/>
                    <a:pt x="5136052" y="-9849"/>
                    <a:pt x="5527726" y="0"/>
                  </a:cubicBezTo>
                  <a:cubicBezTo>
                    <a:pt x="5551735" y="251183"/>
                    <a:pt x="5546484" y="358528"/>
                    <a:pt x="5527726" y="578367"/>
                  </a:cubicBezTo>
                  <a:cubicBezTo>
                    <a:pt x="5508968" y="798206"/>
                    <a:pt x="5527458" y="940282"/>
                    <a:pt x="5527726" y="1156734"/>
                  </a:cubicBezTo>
                  <a:cubicBezTo>
                    <a:pt x="5527994" y="1373186"/>
                    <a:pt x="5540436" y="1555129"/>
                    <a:pt x="5527726" y="1674220"/>
                  </a:cubicBezTo>
                  <a:cubicBezTo>
                    <a:pt x="5515016" y="1793311"/>
                    <a:pt x="5533626" y="2087729"/>
                    <a:pt x="5527726" y="2252587"/>
                  </a:cubicBezTo>
                  <a:cubicBezTo>
                    <a:pt x="5521826" y="2417445"/>
                    <a:pt x="5566890" y="2692188"/>
                    <a:pt x="5527726" y="3044036"/>
                  </a:cubicBezTo>
                  <a:cubicBezTo>
                    <a:pt x="5320849" y="3052113"/>
                    <a:pt x="5124755" y="3038330"/>
                    <a:pt x="4892038" y="3044036"/>
                  </a:cubicBezTo>
                  <a:cubicBezTo>
                    <a:pt x="4659321" y="3049742"/>
                    <a:pt x="4454256" y="3018227"/>
                    <a:pt x="4311626" y="3044036"/>
                  </a:cubicBezTo>
                  <a:cubicBezTo>
                    <a:pt x="4168996" y="3069845"/>
                    <a:pt x="3758408" y="3017755"/>
                    <a:pt x="3510106" y="3044036"/>
                  </a:cubicBezTo>
                  <a:cubicBezTo>
                    <a:pt x="3261804" y="3070317"/>
                    <a:pt x="3190081" y="3050948"/>
                    <a:pt x="2984972" y="3044036"/>
                  </a:cubicBezTo>
                  <a:cubicBezTo>
                    <a:pt x="2779863" y="3037124"/>
                    <a:pt x="2620911" y="3030485"/>
                    <a:pt x="2294006" y="3044036"/>
                  </a:cubicBezTo>
                  <a:cubicBezTo>
                    <a:pt x="1967101" y="3057587"/>
                    <a:pt x="1974582" y="3026747"/>
                    <a:pt x="1768872" y="3044036"/>
                  </a:cubicBezTo>
                  <a:cubicBezTo>
                    <a:pt x="1563162" y="3061325"/>
                    <a:pt x="1459936" y="3050077"/>
                    <a:pt x="1188461" y="3044036"/>
                  </a:cubicBezTo>
                  <a:cubicBezTo>
                    <a:pt x="916986" y="3037995"/>
                    <a:pt x="268985" y="3019761"/>
                    <a:pt x="0" y="3044036"/>
                  </a:cubicBezTo>
                  <a:cubicBezTo>
                    <a:pt x="-22991" y="2796231"/>
                    <a:pt x="13060" y="2662614"/>
                    <a:pt x="0" y="2465669"/>
                  </a:cubicBezTo>
                  <a:cubicBezTo>
                    <a:pt x="-13060" y="2268724"/>
                    <a:pt x="-12851" y="1988662"/>
                    <a:pt x="0" y="1856862"/>
                  </a:cubicBezTo>
                  <a:cubicBezTo>
                    <a:pt x="12851" y="1725062"/>
                    <a:pt x="19037" y="1549501"/>
                    <a:pt x="0" y="1339376"/>
                  </a:cubicBezTo>
                  <a:cubicBezTo>
                    <a:pt x="-19037" y="1129251"/>
                    <a:pt x="-26930" y="831302"/>
                    <a:pt x="0" y="669688"/>
                  </a:cubicBezTo>
                  <a:cubicBezTo>
                    <a:pt x="26930" y="508074"/>
                    <a:pt x="-1000" y="201061"/>
                    <a:pt x="0" y="0"/>
                  </a:cubicBezTo>
                  <a:close/>
                </a:path>
              </a:pathLst>
            </a:custGeom>
            <a:noFill/>
            <a:ln>
              <a:solidFill>
                <a:schemeClr val="tx1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4165946779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23" name="文本框 22">
            <a:extLst>
              <a:ext uri="{FF2B5EF4-FFF2-40B4-BE49-F238E27FC236}">
                <a16:creationId xmlns:a16="http://schemas.microsoft.com/office/drawing/2014/main" id="{305B2705-55C0-4CC6-95E5-14B8542FE37C}"/>
              </a:ext>
            </a:extLst>
          </p:cNvPr>
          <p:cNvSpPr txBox="1"/>
          <p:nvPr/>
        </p:nvSpPr>
        <p:spPr>
          <a:xfrm>
            <a:off x="7007838" y="1385759"/>
            <a:ext cx="16505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/>
              <a:t>arixv:0906.0580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1755A0DB-DA90-473F-88EF-89A7DE0626CD}"/>
              </a:ext>
            </a:extLst>
          </p:cNvPr>
          <p:cNvSpPr txBox="1"/>
          <p:nvPr/>
        </p:nvSpPr>
        <p:spPr>
          <a:xfrm>
            <a:off x="201364" y="5276498"/>
            <a:ext cx="8301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main signature to differentiate signal from background is the displaced vertex.</a:t>
            </a:r>
          </a:p>
        </p:txBody>
      </p: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15E93CE0-71A6-4FD5-AD0D-0A0D17B1685D}"/>
              </a:ext>
            </a:extLst>
          </p:cNvPr>
          <p:cNvGrpSpPr/>
          <p:nvPr/>
        </p:nvGrpSpPr>
        <p:grpSpPr>
          <a:xfrm>
            <a:off x="9094811" y="1721424"/>
            <a:ext cx="2690304" cy="3354765"/>
            <a:chOff x="9425172" y="3425043"/>
            <a:chExt cx="2479236" cy="2840426"/>
          </a:xfrm>
        </p:grpSpPr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C3E4EDE8-0F33-4930-AF2F-F841603870EC}"/>
                </a:ext>
              </a:extLst>
            </p:cNvPr>
            <p:cNvSpPr txBox="1"/>
            <p:nvPr/>
          </p:nvSpPr>
          <p:spPr>
            <a:xfrm>
              <a:off x="9425172" y="3425043"/>
              <a:ext cx="2479236" cy="2840426"/>
            </a:xfrm>
            <a:custGeom>
              <a:avLst/>
              <a:gdLst>
                <a:gd name="connsiteX0" fmla="*/ 0 w 2479236"/>
                <a:gd name="connsiteY0" fmla="*/ 0 h 2840426"/>
                <a:gd name="connsiteX1" fmla="*/ 545432 w 2479236"/>
                <a:gd name="connsiteY1" fmla="*/ 0 h 2840426"/>
                <a:gd name="connsiteX2" fmla="*/ 1214826 w 2479236"/>
                <a:gd name="connsiteY2" fmla="*/ 0 h 2840426"/>
                <a:gd name="connsiteX3" fmla="*/ 1760258 w 2479236"/>
                <a:gd name="connsiteY3" fmla="*/ 0 h 2840426"/>
                <a:gd name="connsiteX4" fmla="*/ 2479236 w 2479236"/>
                <a:gd name="connsiteY4" fmla="*/ 0 h 2840426"/>
                <a:gd name="connsiteX5" fmla="*/ 2479236 w 2479236"/>
                <a:gd name="connsiteY5" fmla="*/ 482872 h 2840426"/>
                <a:gd name="connsiteX6" fmla="*/ 2479236 w 2479236"/>
                <a:gd name="connsiteY6" fmla="*/ 1050958 h 2840426"/>
                <a:gd name="connsiteX7" fmla="*/ 2479236 w 2479236"/>
                <a:gd name="connsiteY7" fmla="*/ 1675851 h 2840426"/>
                <a:gd name="connsiteX8" fmla="*/ 2479236 w 2479236"/>
                <a:gd name="connsiteY8" fmla="*/ 2187128 h 2840426"/>
                <a:gd name="connsiteX9" fmla="*/ 2479236 w 2479236"/>
                <a:gd name="connsiteY9" fmla="*/ 2840426 h 2840426"/>
                <a:gd name="connsiteX10" fmla="*/ 1859427 w 2479236"/>
                <a:gd name="connsiteY10" fmla="*/ 2840426 h 2840426"/>
                <a:gd name="connsiteX11" fmla="*/ 1313995 w 2479236"/>
                <a:gd name="connsiteY11" fmla="*/ 2840426 h 2840426"/>
                <a:gd name="connsiteX12" fmla="*/ 669394 w 2479236"/>
                <a:gd name="connsiteY12" fmla="*/ 2840426 h 2840426"/>
                <a:gd name="connsiteX13" fmla="*/ 0 w 2479236"/>
                <a:gd name="connsiteY13" fmla="*/ 2840426 h 2840426"/>
                <a:gd name="connsiteX14" fmla="*/ 0 w 2479236"/>
                <a:gd name="connsiteY14" fmla="*/ 2357554 h 2840426"/>
                <a:gd name="connsiteX15" fmla="*/ 0 w 2479236"/>
                <a:gd name="connsiteY15" fmla="*/ 1732660 h 2840426"/>
                <a:gd name="connsiteX16" fmla="*/ 0 w 2479236"/>
                <a:gd name="connsiteY16" fmla="*/ 1136170 h 2840426"/>
                <a:gd name="connsiteX17" fmla="*/ 0 w 2479236"/>
                <a:gd name="connsiteY17" fmla="*/ 568085 h 2840426"/>
                <a:gd name="connsiteX18" fmla="*/ 0 w 2479236"/>
                <a:gd name="connsiteY18" fmla="*/ 0 h 2840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479236" h="2840426" fill="none" extrusionOk="0">
                  <a:moveTo>
                    <a:pt x="0" y="0"/>
                  </a:moveTo>
                  <a:cubicBezTo>
                    <a:pt x="151109" y="9806"/>
                    <a:pt x="346445" y="22509"/>
                    <a:pt x="545432" y="0"/>
                  </a:cubicBezTo>
                  <a:cubicBezTo>
                    <a:pt x="744419" y="-22509"/>
                    <a:pt x="885157" y="-15478"/>
                    <a:pt x="1214826" y="0"/>
                  </a:cubicBezTo>
                  <a:cubicBezTo>
                    <a:pt x="1544495" y="15478"/>
                    <a:pt x="1610819" y="-13943"/>
                    <a:pt x="1760258" y="0"/>
                  </a:cubicBezTo>
                  <a:cubicBezTo>
                    <a:pt x="1909697" y="13943"/>
                    <a:pt x="2134692" y="-16881"/>
                    <a:pt x="2479236" y="0"/>
                  </a:cubicBezTo>
                  <a:cubicBezTo>
                    <a:pt x="2483970" y="227731"/>
                    <a:pt x="2472695" y="307200"/>
                    <a:pt x="2479236" y="482872"/>
                  </a:cubicBezTo>
                  <a:cubicBezTo>
                    <a:pt x="2485777" y="658544"/>
                    <a:pt x="2455414" y="837789"/>
                    <a:pt x="2479236" y="1050958"/>
                  </a:cubicBezTo>
                  <a:cubicBezTo>
                    <a:pt x="2503058" y="1264127"/>
                    <a:pt x="2499698" y="1424402"/>
                    <a:pt x="2479236" y="1675851"/>
                  </a:cubicBezTo>
                  <a:cubicBezTo>
                    <a:pt x="2458774" y="1927300"/>
                    <a:pt x="2496044" y="2017297"/>
                    <a:pt x="2479236" y="2187128"/>
                  </a:cubicBezTo>
                  <a:cubicBezTo>
                    <a:pt x="2462428" y="2356959"/>
                    <a:pt x="2452771" y="2543635"/>
                    <a:pt x="2479236" y="2840426"/>
                  </a:cubicBezTo>
                  <a:cubicBezTo>
                    <a:pt x="2171824" y="2835808"/>
                    <a:pt x="2003415" y="2866245"/>
                    <a:pt x="1859427" y="2840426"/>
                  </a:cubicBezTo>
                  <a:cubicBezTo>
                    <a:pt x="1715439" y="2814607"/>
                    <a:pt x="1489371" y="2840661"/>
                    <a:pt x="1313995" y="2840426"/>
                  </a:cubicBezTo>
                  <a:cubicBezTo>
                    <a:pt x="1138619" y="2840191"/>
                    <a:pt x="890081" y="2868955"/>
                    <a:pt x="669394" y="2840426"/>
                  </a:cubicBezTo>
                  <a:cubicBezTo>
                    <a:pt x="448707" y="2811897"/>
                    <a:pt x="192520" y="2858784"/>
                    <a:pt x="0" y="2840426"/>
                  </a:cubicBezTo>
                  <a:cubicBezTo>
                    <a:pt x="15401" y="2680671"/>
                    <a:pt x="12301" y="2493432"/>
                    <a:pt x="0" y="2357554"/>
                  </a:cubicBezTo>
                  <a:cubicBezTo>
                    <a:pt x="-12301" y="2221676"/>
                    <a:pt x="-19642" y="2008737"/>
                    <a:pt x="0" y="1732660"/>
                  </a:cubicBezTo>
                  <a:cubicBezTo>
                    <a:pt x="19642" y="1456583"/>
                    <a:pt x="-15459" y="1430847"/>
                    <a:pt x="0" y="1136170"/>
                  </a:cubicBezTo>
                  <a:cubicBezTo>
                    <a:pt x="15459" y="841493"/>
                    <a:pt x="-15604" y="705972"/>
                    <a:pt x="0" y="568085"/>
                  </a:cubicBezTo>
                  <a:cubicBezTo>
                    <a:pt x="15604" y="430199"/>
                    <a:pt x="-8736" y="188155"/>
                    <a:pt x="0" y="0"/>
                  </a:cubicBezTo>
                  <a:close/>
                </a:path>
                <a:path w="2479236" h="2840426" stroke="0" extrusionOk="0">
                  <a:moveTo>
                    <a:pt x="0" y="0"/>
                  </a:moveTo>
                  <a:cubicBezTo>
                    <a:pt x="301539" y="20845"/>
                    <a:pt x="434052" y="476"/>
                    <a:pt x="669394" y="0"/>
                  </a:cubicBezTo>
                  <a:cubicBezTo>
                    <a:pt x="904736" y="-476"/>
                    <a:pt x="1051882" y="10191"/>
                    <a:pt x="1313995" y="0"/>
                  </a:cubicBezTo>
                  <a:cubicBezTo>
                    <a:pt x="1576108" y="-10191"/>
                    <a:pt x="2138462" y="55334"/>
                    <a:pt x="2479236" y="0"/>
                  </a:cubicBezTo>
                  <a:cubicBezTo>
                    <a:pt x="2465692" y="270738"/>
                    <a:pt x="2460702" y="297627"/>
                    <a:pt x="2479236" y="568085"/>
                  </a:cubicBezTo>
                  <a:cubicBezTo>
                    <a:pt x="2497770" y="838543"/>
                    <a:pt x="2491042" y="888822"/>
                    <a:pt x="2479236" y="1050958"/>
                  </a:cubicBezTo>
                  <a:cubicBezTo>
                    <a:pt x="2467430" y="1213094"/>
                    <a:pt x="2478319" y="1424420"/>
                    <a:pt x="2479236" y="1590639"/>
                  </a:cubicBezTo>
                  <a:cubicBezTo>
                    <a:pt x="2480153" y="1756858"/>
                    <a:pt x="2459748" y="1962369"/>
                    <a:pt x="2479236" y="2130320"/>
                  </a:cubicBezTo>
                  <a:cubicBezTo>
                    <a:pt x="2498724" y="2298271"/>
                    <a:pt x="2508130" y="2647740"/>
                    <a:pt x="2479236" y="2840426"/>
                  </a:cubicBezTo>
                  <a:cubicBezTo>
                    <a:pt x="2241205" y="2827726"/>
                    <a:pt x="1987205" y="2861548"/>
                    <a:pt x="1809842" y="2840426"/>
                  </a:cubicBezTo>
                  <a:cubicBezTo>
                    <a:pt x="1632479" y="2819304"/>
                    <a:pt x="1515539" y="2842681"/>
                    <a:pt x="1239618" y="2840426"/>
                  </a:cubicBezTo>
                  <a:cubicBezTo>
                    <a:pt x="963697" y="2838171"/>
                    <a:pt x="735275" y="2866188"/>
                    <a:pt x="595017" y="2840426"/>
                  </a:cubicBezTo>
                  <a:cubicBezTo>
                    <a:pt x="454759" y="2814664"/>
                    <a:pt x="271926" y="2864909"/>
                    <a:pt x="0" y="2840426"/>
                  </a:cubicBezTo>
                  <a:cubicBezTo>
                    <a:pt x="-17869" y="2656212"/>
                    <a:pt x="-23606" y="2413706"/>
                    <a:pt x="0" y="2272341"/>
                  </a:cubicBezTo>
                  <a:cubicBezTo>
                    <a:pt x="23606" y="2130977"/>
                    <a:pt x="14130" y="1856942"/>
                    <a:pt x="0" y="1704256"/>
                  </a:cubicBezTo>
                  <a:cubicBezTo>
                    <a:pt x="-14130" y="1551571"/>
                    <a:pt x="-3748" y="1399747"/>
                    <a:pt x="0" y="1192979"/>
                  </a:cubicBezTo>
                  <a:cubicBezTo>
                    <a:pt x="3748" y="986211"/>
                    <a:pt x="-11646" y="907264"/>
                    <a:pt x="0" y="710106"/>
                  </a:cubicBezTo>
                  <a:cubicBezTo>
                    <a:pt x="11646" y="512948"/>
                    <a:pt x="-14182" y="270414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1"/>
              </a:solidFill>
              <a:prstDash val="sysDot"/>
              <a:extLst>
                <a:ext uri="{C807C97D-BFC1-408E-A445-0C87EB9F89A2}">
                  <ask:lineSketchStyleProps xmlns:ask="http://schemas.microsoft.com/office/drawing/2018/sketchyshapes" sd="4078003762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rgbClr val="0051EB"/>
                  </a:solidFill>
                  <a:cs typeface="Arial" panose="020B0604020202020204" pitchFamily="34" charset="0"/>
                </a:rPr>
                <a:t>Displaced vertex</a:t>
              </a:r>
            </a:p>
            <a:p>
              <a:pPr algn="ctr"/>
              <a:endParaRPr lang="en-US" altLang="zh-CN" sz="1600" b="1" dirty="0">
                <a:cs typeface="Arial" panose="020B0604020202020204" pitchFamily="34" charset="0"/>
              </a:endParaRPr>
            </a:p>
            <a:p>
              <a:pPr algn="ctr"/>
              <a:endParaRPr lang="en-US" altLang="zh-CN" sz="1600" b="1" dirty="0">
                <a:cs typeface="Arial" panose="020B0604020202020204" pitchFamily="34" charset="0"/>
              </a:endParaRPr>
            </a:p>
            <a:p>
              <a:pPr algn="ctr"/>
              <a:endParaRPr lang="en-US" altLang="zh-CN" sz="1600" b="1" dirty="0">
                <a:cs typeface="Arial" panose="020B0604020202020204" pitchFamily="34" charset="0"/>
              </a:endParaRPr>
            </a:p>
            <a:p>
              <a:pPr algn="ctr"/>
              <a:endParaRPr lang="en-US" altLang="zh-CN" sz="1600" b="1" dirty="0">
                <a:cs typeface="Arial" panose="020B0604020202020204" pitchFamily="34" charset="0"/>
              </a:endParaRPr>
            </a:p>
            <a:p>
              <a:pPr algn="ctr"/>
              <a:endParaRPr lang="en-US" altLang="zh-CN" sz="1600" b="1" dirty="0">
                <a:cs typeface="Arial" panose="020B0604020202020204" pitchFamily="34" charset="0"/>
              </a:endParaRPr>
            </a:p>
            <a:p>
              <a:pPr algn="ctr"/>
              <a:endParaRPr lang="en-US" altLang="zh-CN" sz="1600" b="1" dirty="0">
                <a:cs typeface="Arial" panose="020B0604020202020204" pitchFamily="34" charset="0"/>
              </a:endParaRPr>
            </a:p>
            <a:p>
              <a:pPr algn="ctr"/>
              <a:endParaRPr lang="en-US" altLang="zh-CN" sz="1600" b="1" dirty="0">
                <a:cs typeface="Arial" panose="020B0604020202020204" pitchFamily="34" charset="0"/>
              </a:endParaRPr>
            </a:p>
            <a:p>
              <a:pPr algn="ctr"/>
              <a:endParaRPr lang="en-US" altLang="zh-CN" sz="1600" b="1" dirty="0">
                <a:cs typeface="Arial" panose="020B0604020202020204" pitchFamily="34" charset="0"/>
              </a:endParaRPr>
            </a:p>
            <a:p>
              <a:pPr algn="ctr"/>
              <a:endParaRPr lang="en-US" altLang="zh-CN" sz="1600" b="1" dirty="0">
                <a:cs typeface="Arial" panose="020B0604020202020204" pitchFamily="34" charset="0"/>
              </a:endParaRPr>
            </a:p>
            <a:p>
              <a:pPr algn="ctr"/>
              <a:endParaRPr lang="en-US" altLang="zh-CN" sz="1600" b="1" dirty="0">
                <a:cs typeface="Arial" panose="020B0604020202020204" pitchFamily="34" charset="0"/>
              </a:endParaRPr>
            </a:p>
            <a:p>
              <a:pPr algn="ctr"/>
              <a:endParaRPr lang="en-US" altLang="zh-CN" sz="1600" b="1" dirty="0">
                <a:cs typeface="Arial" panose="020B0604020202020204" pitchFamily="34" charset="0"/>
              </a:endParaRPr>
            </a:p>
            <a:p>
              <a:pPr algn="ctr"/>
              <a:endParaRPr lang="en-US" altLang="zh-CN" sz="1600" b="1" dirty="0">
                <a:cs typeface="Arial" panose="020B0604020202020204" pitchFamily="34" charset="0"/>
              </a:endParaRPr>
            </a:p>
          </p:txBody>
        </p:sp>
        <p:pic>
          <p:nvPicPr>
            <p:cNvPr id="33" name="图片 32">
              <a:extLst>
                <a:ext uri="{FF2B5EF4-FFF2-40B4-BE49-F238E27FC236}">
                  <a16:creationId xmlns:a16="http://schemas.microsoft.com/office/drawing/2014/main" id="{0FE8E19A-84D4-49BE-8366-9E47756FDDC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747051" y="3858084"/>
              <a:ext cx="1884324" cy="22984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07046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FF1E245-EF4C-418B-ABAC-A2E739C87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Signal and Background Separation</a:t>
            </a:r>
            <a:endParaRPr 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FC9BE1B-197D-43EF-9397-15B7B581C9D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Through full simulation, two major background types can be identified: </a:t>
            </a:r>
          </a:p>
          <a:p>
            <a:pPr lvl="1"/>
            <a:r>
              <a:rPr lang="en-US" sz="1800" dirty="0"/>
              <a:t>Bremsstrahlung + gamma conversion and electron pair production.</a:t>
            </a:r>
          </a:p>
          <a:p>
            <a:pPr lvl="1"/>
            <a:r>
              <a:rPr lang="en-US" sz="1800" dirty="0"/>
              <a:t>The kinematics distributions of these two processes are similar.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To effectively exclude backgrounds, high-resolution vertex reconstruction is necessary.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B057DF4-CE23-4385-B324-60142239D15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07F5CB-F04C-0144-B77C-DE1BD7C0BB0E}" type="slidenum">
              <a:rPr lang="en-US" smtClean="0"/>
              <a:pPr/>
              <a:t>5</a:t>
            </a:fld>
            <a:endParaRPr lang="en-US" dirty="0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99EE855F-658C-43DB-8B7F-3AD499EB56F8}"/>
              </a:ext>
            </a:extLst>
          </p:cNvPr>
          <p:cNvGrpSpPr/>
          <p:nvPr/>
        </p:nvGrpSpPr>
        <p:grpSpPr>
          <a:xfrm>
            <a:off x="399404" y="3001081"/>
            <a:ext cx="5203803" cy="3132813"/>
            <a:chOff x="5442015" y="2518819"/>
            <a:chExt cx="5852487" cy="3600000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91A3400C-3551-452E-8106-ABAFEF3791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26697" y="2518819"/>
              <a:ext cx="5367805" cy="3600000"/>
            </a:xfrm>
            <a:prstGeom prst="rect">
              <a:avLst/>
            </a:prstGeom>
          </p:spPr>
        </p:pic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FC7F68B0-7AFF-4C80-92FE-FEE20692590C}"/>
                </a:ext>
              </a:extLst>
            </p:cNvPr>
            <p:cNvSpPr txBox="1"/>
            <p:nvPr/>
          </p:nvSpPr>
          <p:spPr>
            <a:xfrm>
              <a:off x="5442015" y="5282879"/>
              <a:ext cx="1477259" cy="2917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050" b="0" dirty="0">
                  <a:solidFill>
                    <a:srgbClr val="FF0000"/>
                  </a:solidFill>
                  <a:effectLst/>
                  <a:latin typeface="Consolas" panose="020B0609020204030204" pitchFamily="49" charset="0"/>
                </a:rPr>
                <a:t>electronNuclear</a:t>
              </a: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E90C21CC-01C8-4FF1-802B-B85A89710591}"/>
                </a:ext>
              </a:extLst>
            </p:cNvPr>
            <p:cNvSpPr txBox="1"/>
            <p:nvPr/>
          </p:nvSpPr>
          <p:spPr>
            <a:xfrm>
              <a:off x="6384304" y="3536228"/>
              <a:ext cx="588403" cy="30062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050" b="0" dirty="0">
                  <a:solidFill>
                    <a:srgbClr val="FF0000"/>
                  </a:solidFill>
                  <a:effectLst/>
                  <a:latin typeface="Consolas" panose="020B0609020204030204" pitchFamily="49" charset="0"/>
                </a:rPr>
                <a:t>conv</a:t>
              </a: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BC710655-0EA9-4F8F-BD23-F1ABDC37924D}"/>
                </a:ext>
              </a:extLst>
            </p:cNvPr>
            <p:cNvSpPr txBox="1"/>
            <p:nvPr/>
          </p:nvSpPr>
          <p:spPr>
            <a:xfrm>
              <a:off x="6972707" y="3536228"/>
              <a:ext cx="638665" cy="30062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050" b="0" dirty="0">
                  <a:solidFill>
                    <a:srgbClr val="FF0000"/>
                  </a:solidFill>
                  <a:effectLst/>
                  <a:latin typeface="Consolas" panose="020B0609020204030204" pitchFamily="49" charset="0"/>
                </a:rPr>
                <a:t>eBrem</a:t>
              </a:r>
              <a:endParaRPr lang="en-US" sz="1100" b="0" dirty="0">
                <a:solidFill>
                  <a:srgbClr val="FF0000"/>
                </a:solidFill>
                <a:effectLst/>
                <a:latin typeface="Consolas" panose="020B0609020204030204" pitchFamily="49" charset="0"/>
              </a:endParaRP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46E3E394-4938-42BA-AF7F-88B6A5CDA176}"/>
                </a:ext>
              </a:extLst>
            </p:cNvPr>
            <p:cNvSpPr txBox="1"/>
            <p:nvPr/>
          </p:nvSpPr>
          <p:spPr>
            <a:xfrm>
              <a:off x="6972707" y="4827524"/>
              <a:ext cx="1355103" cy="30062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050" b="0" dirty="0">
                  <a:solidFill>
                    <a:srgbClr val="FF0000"/>
                  </a:solidFill>
                  <a:effectLst/>
                  <a:latin typeface="Consolas" panose="020B0609020204030204" pitchFamily="49" charset="0"/>
                </a:rPr>
                <a:t>photonNuclear</a:t>
              </a: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1E3E8715-8B07-4E56-AB0B-B4FE67CA8D87}"/>
                </a:ext>
              </a:extLst>
            </p:cNvPr>
            <p:cNvSpPr txBox="1"/>
            <p:nvPr/>
          </p:nvSpPr>
          <p:spPr>
            <a:xfrm>
              <a:off x="7498249" y="5150778"/>
              <a:ext cx="619812" cy="2917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050" b="0" dirty="0">
                  <a:solidFill>
                    <a:srgbClr val="FF0000"/>
                  </a:solidFill>
                  <a:effectLst/>
                  <a:latin typeface="Consolas" panose="020B0609020204030204" pitchFamily="49" charset="0"/>
                </a:rPr>
                <a:t>compt</a:t>
              </a: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B00398B0-119A-45E5-8F83-D9E482B178B2}"/>
                </a:ext>
              </a:extLst>
            </p:cNvPr>
            <p:cNvSpPr txBox="1"/>
            <p:nvPr/>
          </p:nvSpPr>
          <p:spPr>
            <a:xfrm>
              <a:off x="8410697" y="5320464"/>
              <a:ext cx="572678" cy="30062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050" b="0" dirty="0">
                  <a:solidFill>
                    <a:srgbClr val="FF0000"/>
                  </a:solidFill>
                  <a:effectLst/>
                  <a:latin typeface="Consolas" panose="020B0609020204030204" pitchFamily="49" charset="0"/>
                </a:rPr>
                <a:t>phot</a:t>
              </a: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D30030D4-B7FF-414C-B1F2-2B7EFF5F3860}"/>
                </a:ext>
              </a:extLst>
            </p:cNvPr>
            <p:cNvSpPr txBox="1"/>
            <p:nvPr/>
          </p:nvSpPr>
          <p:spPr>
            <a:xfrm>
              <a:off x="9693113" y="3666479"/>
              <a:ext cx="959177" cy="2917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050" b="0" dirty="0">
                  <a:solidFill>
                    <a:srgbClr val="FF0000"/>
                  </a:solidFill>
                  <a:effectLst/>
                  <a:latin typeface="Consolas" panose="020B0609020204030204" pitchFamily="49" charset="0"/>
                </a:rPr>
                <a:t>ePairProd</a:t>
              </a:r>
            </a:p>
          </p:txBody>
        </p:sp>
      </p:grpSp>
      <p:graphicFrame>
        <p:nvGraphicFramePr>
          <p:cNvPr id="5" name="内容占位符 4">
            <a:extLst>
              <a:ext uri="{FF2B5EF4-FFF2-40B4-BE49-F238E27FC236}">
                <a16:creationId xmlns:a16="http://schemas.microsoft.com/office/drawing/2014/main" id="{79540DC2-7C63-DDD3-F2C2-5AF39D6ED8E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4129572"/>
              </p:ext>
            </p:extLst>
          </p:nvPr>
        </p:nvGraphicFramePr>
        <p:xfrm>
          <a:off x="6166406" y="4386677"/>
          <a:ext cx="5257800" cy="7635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2092377058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478110138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3871583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Event type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eBrem + conv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ePairProd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34406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Production rate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2.5%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0.06%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358299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396C04CC-6A14-4E20-4485-E194ECEA402B}"/>
                  </a:ext>
                </a:extLst>
              </p:cNvPr>
              <p:cNvSpPr txBox="1"/>
              <p:nvPr/>
            </p:nvSpPr>
            <p:spPr>
              <a:xfrm>
                <a:off x="6209380" y="5194530"/>
                <a:ext cx="536027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1600" dirty="0"/>
                  <a:t>* For each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16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kumimoji="1" lang="en-US" altLang="zh-CN" sz="1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kumimoji="1" lang="en-US" altLang="zh-CN" sz="1600" dirty="0"/>
                  <a:t> EOT, there will be ~250 eBrem + conv events and ~6 ePairProd events, the background rate is pretty high!</a:t>
                </a:r>
                <a:endParaRPr kumimoji="1" lang="zh-CN" altLang="en-US" sz="1600" dirty="0"/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396C04CC-6A14-4E20-4485-E194ECEA40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9380" y="5194530"/>
                <a:ext cx="5360275" cy="584775"/>
              </a:xfrm>
              <a:prstGeom prst="rect">
                <a:avLst/>
              </a:prstGeom>
              <a:blipFill>
                <a:blip r:embed="rId3"/>
                <a:stretch>
                  <a:fillRect l="-709" t="-2083" b="-104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C7CF890A-FC57-9CBD-FCC4-4D218E0D0E1E}"/>
                  </a:ext>
                </a:extLst>
              </p:cNvPr>
              <p:cNvSpPr txBox="1"/>
              <p:nvPr/>
            </p:nvSpPr>
            <p:spPr>
              <a:xfrm>
                <a:off x="6209380" y="3395016"/>
                <a:ext cx="2811026" cy="646331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kumimoji="1" lang="en-US" altLang="zh-CN" dirty="0"/>
                  <a:t>0.1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kumimoji="1" lang="en-US" altLang="zh-CN" dirty="0"/>
                  <a:t> W target</a:t>
                </a:r>
              </a:p>
              <a:p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3×</m:t>
                    </m:r>
                    <m:sSup>
                      <m:sSup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14</m:t>
                        </m:r>
                      </m:sup>
                    </m:sSup>
                  </m:oMath>
                </a14:m>
                <a:r>
                  <a:rPr kumimoji="1" lang="en-US" altLang="zh-CN" dirty="0"/>
                  <a:t> Electron-On-Target </a:t>
                </a:r>
                <a:endParaRPr kumimoji="1" lang="zh-CN" altLang="en-US" dirty="0"/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C7CF890A-FC57-9CBD-FCC4-4D218E0D0E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9380" y="3395016"/>
                <a:ext cx="2811026" cy="646331"/>
              </a:xfrm>
              <a:prstGeom prst="rect">
                <a:avLst/>
              </a:prstGeom>
              <a:blipFill>
                <a:blip r:embed="rId4"/>
                <a:stretch>
                  <a:fillRect l="-1333" t="-1818" r="-444" b="-1272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55157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D1D379C-EACA-4961-A95E-AC5E8955D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54D775E-6936-4756-86B3-C664B4820B8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Full simulation study: tracking and vertex reconstruction are needed to accurately estimate the vertexing resolution and background level in visible decay searching.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We conduct </a:t>
            </a:r>
            <a:r>
              <a:rPr lang="en-US" sz="2000" b="1" u="sng" dirty="0"/>
              <a:t>full Geant4 simulation</a:t>
            </a:r>
            <a:r>
              <a:rPr lang="en-US" sz="2000" dirty="0"/>
              <a:t>, CalcHEP generator for signal production.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We apply </a:t>
            </a:r>
            <a:r>
              <a:rPr lang="en-US" sz="2000" b="1" u="sng" dirty="0"/>
              <a:t>full chain reconstruction </a:t>
            </a:r>
            <a:r>
              <a:rPr lang="en-US" sz="2000" dirty="0"/>
              <a:t>from hits to tracks and to vertexes.  We adopt Kalman Filter algorithm for both tracking (GenFit) and vertexing (Rave).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7C4C0AE-04AB-452C-972F-00EE052BC35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07F5CB-F04C-0144-B77C-DE1BD7C0BB0E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595516E5-08A1-4C48-983F-004C4DCF1E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846" y="3776330"/>
            <a:ext cx="3037163" cy="2185127"/>
          </a:xfrm>
          <a:prstGeom prst="rect">
            <a:avLst/>
          </a:prstGeom>
        </p:spPr>
      </p:pic>
      <p:sp>
        <p:nvSpPr>
          <p:cNvPr id="5" name="可选流程 4">
            <a:extLst>
              <a:ext uri="{FF2B5EF4-FFF2-40B4-BE49-F238E27FC236}">
                <a16:creationId xmlns:a16="http://schemas.microsoft.com/office/drawing/2014/main" id="{57736BAA-43A4-7BC5-AD4A-D489DA6C88A6}"/>
              </a:ext>
            </a:extLst>
          </p:cNvPr>
          <p:cNvSpPr/>
          <p:nvPr/>
        </p:nvSpPr>
        <p:spPr>
          <a:xfrm>
            <a:off x="3588037" y="4330330"/>
            <a:ext cx="1513489" cy="714704"/>
          </a:xfrm>
          <a:prstGeom prst="flowChartAlternateProcess">
            <a:avLst/>
          </a:prstGeom>
          <a:solidFill>
            <a:schemeClr val="tx2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kumimoji="1" lang="en-US" altLang="zh-CN" sz="1600" b="1" dirty="0">
                <a:solidFill>
                  <a:schemeClr val="bg1"/>
                </a:solidFill>
              </a:rPr>
              <a:t>Hit reconstruction</a:t>
            </a:r>
            <a:endParaRPr kumimoji="1" lang="zh-CN" altLang="en-US" sz="1600" b="1" dirty="0">
              <a:solidFill>
                <a:schemeClr val="bg1"/>
              </a:solidFill>
            </a:endParaRPr>
          </a:p>
        </p:txBody>
      </p:sp>
      <p:sp>
        <p:nvSpPr>
          <p:cNvPr id="7" name="可选流程 6">
            <a:extLst>
              <a:ext uri="{FF2B5EF4-FFF2-40B4-BE49-F238E27FC236}">
                <a16:creationId xmlns:a16="http://schemas.microsoft.com/office/drawing/2014/main" id="{CB974D2B-A85D-E7E3-7919-04719E8A52E0}"/>
              </a:ext>
            </a:extLst>
          </p:cNvPr>
          <p:cNvSpPr/>
          <p:nvPr/>
        </p:nvSpPr>
        <p:spPr>
          <a:xfrm>
            <a:off x="5593693" y="3818370"/>
            <a:ext cx="1513489" cy="714704"/>
          </a:xfrm>
          <a:prstGeom prst="flowChartAlternateProcess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kumimoji="1" lang="en-US" altLang="zh-CN" sz="1600" b="1" dirty="0">
                <a:solidFill>
                  <a:schemeClr val="bg1"/>
                </a:solidFill>
              </a:rPr>
              <a:t>Track finding</a:t>
            </a:r>
            <a:endParaRPr kumimoji="1" lang="zh-CN" altLang="en-US" sz="1600" b="1" dirty="0">
              <a:solidFill>
                <a:schemeClr val="bg1"/>
              </a:solidFill>
            </a:endParaRPr>
          </a:p>
        </p:txBody>
      </p:sp>
      <p:sp>
        <p:nvSpPr>
          <p:cNvPr id="8" name="可选流程 7">
            <a:extLst>
              <a:ext uri="{FF2B5EF4-FFF2-40B4-BE49-F238E27FC236}">
                <a16:creationId xmlns:a16="http://schemas.microsoft.com/office/drawing/2014/main" id="{58114F5F-74EC-B6F4-30D3-77B2EF91A9D7}"/>
              </a:ext>
            </a:extLst>
          </p:cNvPr>
          <p:cNvSpPr/>
          <p:nvPr/>
        </p:nvSpPr>
        <p:spPr>
          <a:xfrm>
            <a:off x="5593692" y="4754393"/>
            <a:ext cx="1513489" cy="714704"/>
          </a:xfrm>
          <a:prstGeom prst="flowChartAlternateProcess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kumimoji="1" lang="en-US" altLang="zh-CN" sz="1600" b="1" dirty="0">
                <a:solidFill>
                  <a:schemeClr val="bg1"/>
                </a:solidFill>
              </a:rPr>
              <a:t>Track fitting</a:t>
            </a:r>
            <a:endParaRPr kumimoji="1" lang="zh-CN" altLang="en-US" sz="1600" b="1" dirty="0">
              <a:solidFill>
                <a:schemeClr val="bg1"/>
              </a:solidFill>
            </a:endParaRPr>
          </a:p>
        </p:txBody>
      </p:sp>
      <p:sp>
        <p:nvSpPr>
          <p:cNvPr id="9" name="可选流程 8">
            <a:extLst>
              <a:ext uri="{FF2B5EF4-FFF2-40B4-BE49-F238E27FC236}">
                <a16:creationId xmlns:a16="http://schemas.microsoft.com/office/drawing/2014/main" id="{48BC4190-E9BF-8410-2587-CD3AB6C53C3E}"/>
              </a:ext>
            </a:extLst>
          </p:cNvPr>
          <p:cNvSpPr/>
          <p:nvPr/>
        </p:nvSpPr>
        <p:spPr>
          <a:xfrm>
            <a:off x="7609856" y="4330330"/>
            <a:ext cx="1513489" cy="714704"/>
          </a:xfrm>
          <a:prstGeom prst="flowChartAlternateProcess">
            <a:avLst/>
          </a:prstGeom>
          <a:solidFill>
            <a:schemeClr val="tx2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kumimoji="1" lang="en-US" altLang="zh-CN" sz="1600" b="1" dirty="0">
                <a:solidFill>
                  <a:schemeClr val="bg1"/>
                </a:solidFill>
              </a:rPr>
              <a:t>Vertex reconstruction</a:t>
            </a:r>
          </a:p>
        </p:txBody>
      </p:sp>
      <p:cxnSp>
        <p:nvCxnSpPr>
          <p:cNvPr id="12" name="直线箭头连接符 11">
            <a:extLst>
              <a:ext uri="{FF2B5EF4-FFF2-40B4-BE49-F238E27FC236}">
                <a16:creationId xmlns:a16="http://schemas.microsoft.com/office/drawing/2014/main" id="{013EA832-4194-CD6C-68EF-760AAF313219}"/>
              </a:ext>
            </a:extLst>
          </p:cNvPr>
          <p:cNvCxnSpPr>
            <a:stCxn id="5" idx="3"/>
            <a:endCxn id="7" idx="1"/>
          </p:cNvCxnSpPr>
          <p:nvPr/>
        </p:nvCxnSpPr>
        <p:spPr>
          <a:xfrm flipV="1">
            <a:off x="5101526" y="4175722"/>
            <a:ext cx="492167" cy="51196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3" name="直线箭头连接符 12">
            <a:extLst>
              <a:ext uri="{FF2B5EF4-FFF2-40B4-BE49-F238E27FC236}">
                <a16:creationId xmlns:a16="http://schemas.microsoft.com/office/drawing/2014/main" id="{4B6E7CF1-01DF-B0F9-8218-82ED9FB15AF4}"/>
              </a:ext>
            </a:extLst>
          </p:cNvPr>
          <p:cNvCxnSpPr>
            <a:cxnSpLocks/>
            <a:stCxn id="7" idx="2"/>
            <a:endCxn id="8" idx="0"/>
          </p:cNvCxnSpPr>
          <p:nvPr/>
        </p:nvCxnSpPr>
        <p:spPr>
          <a:xfrm flipH="1">
            <a:off x="6350437" y="4533074"/>
            <a:ext cx="1" cy="22131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6" name="直线箭头连接符 15">
            <a:extLst>
              <a:ext uri="{FF2B5EF4-FFF2-40B4-BE49-F238E27FC236}">
                <a16:creationId xmlns:a16="http://schemas.microsoft.com/office/drawing/2014/main" id="{CF25DFCC-46DF-18B1-D591-CC62968A7144}"/>
              </a:ext>
            </a:extLst>
          </p:cNvPr>
          <p:cNvCxnSpPr>
            <a:cxnSpLocks/>
            <a:stCxn id="8" idx="3"/>
            <a:endCxn id="9" idx="1"/>
          </p:cNvCxnSpPr>
          <p:nvPr/>
        </p:nvCxnSpPr>
        <p:spPr>
          <a:xfrm flipV="1">
            <a:off x="7107181" y="4687682"/>
            <a:ext cx="502675" cy="42406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9" name="文本框 18">
            <a:extLst>
              <a:ext uri="{FF2B5EF4-FFF2-40B4-BE49-F238E27FC236}">
                <a16:creationId xmlns:a16="http://schemas.microsoft.com/office/drawing/2014/main" id="{ABC442DD-1BA4-CBB8-6F20-1D3DE5D53B1D}"/>
              </a:ext>
            </a:extLst>
          </p:cNvPr>
          <p:cNvSpPr txBox="1"/>
          <p:nvPr/>
        </p:nvSpPr>
        <p:spPr>
          <a:xfrm>
            <a:off x="4421305" y="5521139"/>
            <a:ext cx="40895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600" dirty="0"/>
              <a:t>*In this study, we use truth track finding result.</a:t>
            </a:r>
            <a:endParaRPr kumimoji="1" lang="zh-CN" altLang="en-US" sz="1600" dirty="0"/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9C6CF6E1-4A89-8D9D-531F-10DD03C7CF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29119" y="3837890"/>
            <a:ext cx="2810419" cy="1989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0878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1A7AB05-EA08-45BC-8602-421B6D61D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Vertexing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03B48DA-FB72-4722-A66B-D358EFE0150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81368" y="1021194"/>
            <a:ext cx="11429264" cy="499145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We develop several methods to increase the vertexing resolution:</a:t>
            </a:r>
          </a:p>
          <a:p>
            <a:pPr lvl="1"/>
            <a:r>
              <a:rPr lang="en-US" sz="1800" dirty="0"/>
              <a:t>Use primary beam to reconstruct primary vertex on target, remove recoil electron track by its proximity to the primary vertex.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30F2174-D876-4571-A045-B626CF701FF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07F5CB-F04C-0144-B77C-DE1BD7C0BB0E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395ADD2-8E0A-D13C-180B-3299E83335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6305" y="2573697"/>
            <a:ext cx="4161430" cy="3260228"/>
          </a:xfrm>
          <a:prstGeom prst="rect">
            <a:avLst/>
          </a:prstGeom>
          <a:ln w="57150">
            <a:noFill/>
          </a:ln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id="{6A268F5F-F457-33C7-0B53-64B264C07289}"/>
              </a:ext>
            </a:extLst>
          </p:cNvPr>
          <p:cNvGrpSpPr/>
          <p:nvPr/>
        </p:nvGrpSpPr>
        <p:grpSpPr>
          <a:xfrm>
            <a:off x="7154643" y="3486048"/>
            <a:ext cx="3974070" cy="1588003"/>
            <a:chOff x="5912661" y="3836355"/>
            <a:chExt cx="3974070" cy="1588003"/>
          </a:xfrm>
        </p:grpSpPr>
        <p:cxnSp>
          <p:nvCxnSpPr>
            <p:cNvPr id="9" name="直接箭头连接符 14">
              <a:extLst>
                <a:ext uri="{FF2B5EF4-FFF2-40B4-BE49-F238E27FC236}">
                  <a16:creationId xmlns:a16="http://schemas.microsoft.com/office/drawing/2014/main" id="{E8F6ECAB-F49D-DEBD-1CF3-FC327CE0167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12661" y="4512007"/>
              <a:ext cx="2862263" cy="238748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箭头连接符 16">
              <a:extLst>
                <a:ext uri="{FF2B5EF4-FFF2-40B4-BE49-F238E27FC236}">
                  <a16:creationId xmlns:a16="http://schemas.microsoft.com/office/drawing/2014/main" id="{D9F7290A-FCA1-3963-2080-BF2654FBF59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12008" y="3836355"/>
              <a:ext cx="1098885" cy="675652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箭头连接符 18">
              <a:extLst>
                <a:ext uri="{FF2B5EF4-FFF2-40B4-BE49-F238E27FC236}">
                  <a16:creationId xmlns:a16="http://schemas.microsoft.com/office/drawing/2014/main" id="{9D8D797B-1EB5-15A7-60BF-CA92CAB9B44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943543" y="4227331"/>
              <a:ext cx="919089" cy="542825"/>
            </a:xfrm>
            <a:prstGeom prst="straightConnector1">
              <a:avLst/>
            </a:prstGeom>
            <a:ln w="5715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箭头连接符 20">
              <a:extLst>
                <a:ext uri="{FF2B5EF4-FFF2-40B4-BE49-F238E27FC236}">
                  <a16:creationId xmlns:a16="http://schemas.microsoft.com/office/drawing/2014/main" id="{B25D2567-62FA-18A3-C467-53CA9F22AF28}"/>
                </a:ext>
              </a:extLst>
            </p:cNvPr>
            <p:cNvCxnSpPr>
              <a:cxnSpLocks/>
            </p:cNvCxnSpPr>
            <p:nvPr/>
          </p:nvCxnSpPr>
          <p:spPr>
            <a:xfrm>
              <a:off x="8919445" y="4770156"/>
              <a:ext cx="967286" cy="654202"/>
            </a:xfrm>
            <a:prstGeom prst="straightConnector1">
              <a:avLst/>
            </a:prstGeom>
            <a:ln w="5715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24">
              <a:extLst>
                <a:ext uri="{FF2B5EF4-FFF2-40B4-BE49-F238E27FC236}">
                  <a16:creationId xmlns:a16="http://schemas.microsoft.com/office/drawing/2014/main" id="{889177C4-EDD0-1683-31A6-742B9E18FA7C}"/>
                </a:ext>
              </a:extLst>
            </p:cNvPr>
            <p:cNvCxnSpPr>
              <a:cxnSpLocks/>
            </p:cNvCxnSpPr>
            <p:nvPr/>
          </p:nvCxnSpPr>
          <p:spPr>
            <a:xfrm>
              <a:off x="8712008" y="4512007"/>
              <a:ext cx="231535" cy="258149"/>
            </a:xfrm>
            <a:prstGeom prst="line">
              <a:avLst/>
            </a:prstGeom>
            <a:ln w="571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61CEF165-3522-C5D1-2F86-236FD62423AF}"/>
                  </a:ext>
                </a:extLst>
              </p:cNvPr>
              <p:cNvSpPr txBox="1"/>
              <p:nvPr/>
            </p:nvSpPr>
            <p:spPr>
              <a:xfrm>
                <a:off x="11225652" y="3347548"/>
                <a:ext cx="32008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61CEF165-3522-C5D1-2F86-236FD62423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25652" y="3347548"/>
                <a:ext cx="320088" cy="276999"/>
              </a:xfrm>
              <a:prstGeom prst="rect">
                <a:avLst/>
              </a:prstGeom>
              <a:blipFill>
                <a:blip r:embed="rId4"/>
                <a:stretch>
                  <a:fillRect l="-740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B50A516A-A1BE-A719-E8E9-1FFCEC6F0406}"/>
                  </a:ext>
                </a:extLst>
              </p:cNvPr>
              <p:cNvSpPr txBox="1"/>
              <p:nvPr/>
            </p:nvSpPr>
            <p:spPr>
              <a:xfrm>
                <a:off x="11215128" y="3725337"/>
                <a:ext cx="32008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B50A516A-A1BE-A719-E8E9-1FFCEC6F04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15128" y="3725337"/>
                <a:ext cx="320088" cy="276999"/>
              </a:xfrm>
              <a:prstGeom prst="rect">
                <a:avLst/>
              </a:prstGeom>
              <a:blipFill>
                <a:blip r:embed="rId5"/>
                <a:stretch>
                  <a:fillRect l="-115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CED7FA05-FA08-27A6-C85E-1EDFA9239601}"/>
                  </a:ext>
                </a:extLst>
              </p:cNvPr>
              <p:cNvSpPr txBox="1"/>
              <p:nvPr/>
            </p:nvSpPr>
            <p:spPr>
              <a:xfrm>
                <a:off x="11215128" y="4935551"/>
                <a:ext cx="32008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CED7FA05-FA08-27A6-C85E-1EDFA92396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15128" y="4935551"/>
                <a:ext cx="320088" cy="276999"/>
              </a:xfrm>
              <a:prstGeom prst="rect">
                <a:avLst/>
              </a:prstGeom>
              <a:blipFill>
                <a:blip r:embed="rId6"/>
                <a:stretch>
                  <a:fillRect l="-11538" r="-38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8634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1A7AB05-EA08-45BC-8602-421B6D61D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Vertexing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03B48DA-FB72-4722-A66B-D358EFE0150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81368" y="1021194"/>
            <a:ext cx="11429264" cy="499145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We develop several methods to increase the vertexing resolution:</a:t>
            </a:r>
          </a:p>
          <a:p>
            <a:pPr lvl="1"/>
            <a:r>
              <a:rPr lang="en-US" sz="1800" dirty="0"/>
              <a:t>Use primary beam to reconstruct primary vertex on target, remove recoil electron track by its proximity to the primary vertex.</a:t>
            </a:r>
          </a:p>
          <a:p>
            <a:pPr lvl="1"/>
            <a:r>
              <a:rPr lang="en-US" sz="1800" dirty="0"/>
              <a:t>Define variables for vertex quality:</a:t>
            </a:r>
          </a:p>
          <a:p>
            <a:pPr lvl="2"/>
            <a:r>
              <a:rPr lang="en-US" sz="1600" dirty="0"/>
              <a:t>Vertex dispersion: tracks distance at the vertex z plane</a:t>
            </a:r>
          </a:p>
          <a:p>
            <a:pPr lvl="2"/>
            <a:r>
              <a:rPr lang="en-US" sz="1600" dirty="0"/>
              <a:t>Vertex theta: the angle between two tracks</a:t>
            </a:r>
          </a:p>
          <a:p>
            <a:pPr lvl="2"/>
            <a:r>
              <a:rPr lang="en-US" sz="1600" dirty="0"/>
              <a:t>Shared hit num: number of shared hits in the tracks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30F2174-D876-4571-A045-B626CF701FF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07F5CB-F04C-0144-B77C-DE1BD7C0BB0E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33AF994-A367-47E6-920A-6BF3E5A72C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08809" y="2105594"/>
            <a:ext cx="4441308" cy="3191493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4A9A5A02-20FC-402E-9387-FA75A876D56D}"/>
              </a:ext>
            </a:extLst>
          </p:cNvPr>
          <p:cNvSpPr txBox="1"/>
          <p:nvPr/>
        </p:nvSpPr>
        <p:spPr>
          <a:xfrm>
            <a:off x="6096000" y="5375141"/>
            <a:ext cx="62282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Electron pair production background. Truth vertex at target.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By adding vertex quality cut, the long tail of reconstructed vertex distribution is reduced.</a:t>
            </a:r>
          </a:p>
        </p:txBody>
      </p:sp>
    </p:spTree>
    <p:extLst>
      <p:ext uri="{BB962C8B-B14F-4D97-AF65-F5344CB8AC3E}">
        <p14:creationId xmlns:p14="http://schemas.microsoft.com/office/powerpoint/2010/main" val="39609493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1A7AB05-EA08-45BC-8602-421B6D61D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Vertexing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03B48DA-FB72-4722-A66B-D358EFE0150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81368" y="1021194"/>
            <a:ext cx="11429264" cy="499145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We develop several methods to increase the vertexing resolution:</a:t>
            </a:r>
          </a:p>
          <a:p>
            <a:pPr lvl="1"/>
            <a:r>
              <a:rPr lang="en-US" sz="1800" dirty="0"/>
              <a:t>Use primary beam to reconstruct primary vertex on target, remove recoil electron track by its proximity to the primary vertex.</a:t>
            </a:r>
          </a:p>
          <a:p>
            <a:pPr lvl="1"/>
            <a:r>
              <a:rPr lang="en-US" sz="1800" dirty="0"/>
              <a:t>Define variables for vertex quality:</a:t>
            </a:r>
          </a:p>
          <a:p>
            <a:pPr lvl="2"/>
            <a:r>
              <a:rPr lang="en-US" sz="1600" dirty="0"/>
              <a:t>Vertex dispersion: tracks distance at the vertex z plane</a:t>
            </a:r>
          </a:p>
          <a:p>
            <a:pPr lvl="2"/>
            <a:r>
              <a:rPr lang="en-US" sz="1600" dirty="0"/>
              <a:t>Vertex theta: the angle between two tracks</a:t>
            </a:r>
          </a:p>
          <a:p>
            <a:pPr lvl="2"/>
            <a:r>
              <a:rPr lang="en-US" sz="1600" dirty="0"/>
              <a:t>Shared hit num: number of shared hits in the tracks</a:t>
            </a:r>
          </a:p>
          <a:p>
            <a:pPr lvl="1"/>
            <a:r>
              <a:rPr lang="en-US" altLang="zh-CN" sz="1800" dirty="0"/>
              <a:t>To reduce the long tail at vertex z:</a:t>
            </a:r>
          </a:p>
          <a:p>
            <a:pPr lvl="2"/>
            <a:r>
              <a:rPr lang="en-US" sz="1600" dirty="0"/>
              <a:t>Turning off the magnetic field, vertex resolution is </a:t>
            </a:r>
          </a:p>
          <a:p>
            <a:pPr marL="967710" lvl="2" indent="0">
              <a:buNone/>
            </a:pPr>
            <a:r>
              <a:rPr lang="en-US" sz="1600" dirty="0"/>
              <a:t>improved by a factor of 2 (</a:t>
            </a:r>
            <a:r>
              <a:rPr lang="en-US" sz="1600" b="1" dirty="0">
                <a:solidFill>
                  <a:srgbClr val="FF0000"/>
                </a:solidFill>
              </a:rPr>
              <a:t>from 8 mm to 4 mm</a:t>
            </a:r>
            <a:r>
              <a:rPr lang="en-US" sz="1600" dirty="0"/>
              <a:t>).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30F2174-D876-4571-A045-B626CF701FF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07F5CB-F04C-0144-B77C-DE1BD7C0BB0E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D88E057B-33D6-C490-FF43-DB62EB0519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81972" y="2063221"/>
            <a:ext cx="4717918" cy="3390263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DFCFC74E-C50D-14E5-BC4C-4B73DE511197}"/>
              </a:ext>
            </a:extLst>
          </p:cNvPr>
          <p:cNvSpPr txBox="1"/>
          <p:nvPr/>
        </p:nvSpPr>
        <p:spPr>
          <a:xfrm>
            <a:off x="6339863" y="5431883"/>
            <a:ext cx="55868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By turning off the magnetic field, the vertex resolution is improved by a factor of 2 (from 8 mm to 4 mm), and the tail is reduced.</a:t>
            </a:r>
          </a:p>
        </p:txBody>
      </p:sp>
    </p:spTree>
    <p:extLst>
      <p:ext uri="{BB962C8B-B14F-4D97-AF65-F5344CB8AC3E}">
        <p14:creationId xmlns:p14="http://schemas.microsoft.com/office/powerpoint/2010/main" val="211448543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 TOOLS.GUIDESSETTING" val="{&quot;Id&quot;:&quot;2d4375ee-8516-45e0-8956-45702a61a9b6&quot;,&quot;Name&quot;:&quot;iSlide&quot;,&quot;HeaderHeight&quot;:15.0,&quot;FooterHeight&quot;:9.0000000000000036,&quot;SideMargin&quot;:5.4999999999999982,&quot;TopMargin&quot;:0.0,&quot;BottomMargin&quot;:0.0,&quot;IntervalMargin&quot;:1.3999999999999997}"/>
  <p:tag name="ISLIDE.GUIDESSETTING" val="{&quot;Id&quot;:&quot;2d4375ee-8516-45e0-8956-45702a61a9b6&quot;,&quot;Name&quot;:&quot;iSlide&quot;,&quot;HeaderHeight&quot;:15.0,&quot;FooterHeight&quot;:9.0000000000000036,&quot;SideMargin&quot;:5.4999999999999982,&quot;TopMargin&quot;:0.0,&quot;BottomMargin&quot;:0.0,&quot;IntervalMargin&quot;:1.3999999999999997}"/>
  <p:tag name="ISLIDE.THEME" val="78c8f87c-62e1-4241-a275-173841f12d59"/>
</p:tagLst>
</file>

<file path=ppt/theme/theme1.xml><?xml version="1.0" encoding="utf-8"?>
<a:theme xmlns:a="http://schemas.openxmlformats.org/drawingml/2006/main" name="自定义设计方案">
  <a:themeElements>
    <a:clrScheme name="SJTU-2021">
      <a:dk1>
        <a:srgbClr val="000000"/>
      </a:dk1>
      <a:lt1>
        <a:srgbClr val="FFFFFF"/>
      </a:lt1>
      <a:dk2>
        <a:srgbClr val="C8161E"/>
      </a:dk2>
      <a:lt2>
        <a:srgbClr val="DBDBDB"/>
      </a:lt2>
      <a:accent1>
        <a:srgbClr val="0051EB"/>
      </a:accent1>
      <a:accent2>
        <a:srgbClr val="44546A"/>
      </a:accent2>
      <a:accent3>
        <a:srgbClr val="1F4D78"/>
      </a:accent3>
      <a:accent4>
        <a:srgbClr val="ED7D31"/>
      </a:accent4>
      <a:accent5>
        <a:srgbClr val="FFC000"/>
      </a:accent5>
      <a:accent6>
        <a:srgbClr val="A5A5A5"/>
      </a:accent6>
      <a:hlink>
        <a:srgbClr val="196E7D"/>
      </a:hlink>
      <a:folHlink>
        <a:srgbClr val="BEBEBE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ysClr val="window" lastClr="FFFFFF"/>
        </a:solidFill>
        <a:ln w="12700" cap="flat" cmpd="sng" algn="ctr">
          <a:noFill/>
          <a:prstDash val="solid"/>
          <a:miter lim="800000"/>
        </a:ln>
        <a:effectLst/>
      </a:spPr>
      <a:bodyPr rtlCol="0" anchor="ctr"/>
      <a:lstStyle>
        <a:defPPr algn="just">
          <a:defRPr dirty="0"/>
        </a:defPPr>
      </a:lstStyle>
    </a:spDef>
  </a:objectDefaults>
  <a:extraClrSchemeLst/>
  <a:extLst>
    <a:ext uri="{05A4C25C-085E-4340-85A3-A5531E510DB2}">
      <thm15:themeFamily xmlns:thm15="http://schemas.microsoft.com/office/thememl/2012/main" name="演示文稿1" id="{58207EA5-DF65-41EA-AC31-C4A3CCF3DB63}" vid="{ECDA9F49-FF6D-42F4-A480-1F82BD0E4C8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12427</TotalTime>
  <Words>1519</Words>
  <Application>Microsoft Macintosh PowerPoint</Application>
  <PresentationFormat>宽屏</PresentationFormat>
  <Paragraphs>217</Paragraphs>
  <Slides>17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4" baseType="lpstr">
      <vt:lpstr>等线</vt:lpstr>
      <vt:lpstr>Arial</vt:lpstr>
      <vt:lpstr>Calibri</vt:lpstr>
      <vt:lpstr>Cambria Math</vt:lpstr>
      <vt:lpstr>Consolas</vt:lpstr>
      <vt:lpstr>Wingdings</vt:lpstr>
      <vt:lpstr>自定义设计方案</vt:lpstr>
      <vt:lpstr>Search for Dark Photons via Visible Decays at Fixed-Target Experiments</vt:lpstr>
      <vt:lpstr>Introduction</vt:lpstr>
      <vt:lpstr>DarkSHINE Experiment at SHINE Facility</vt:lpstr>
      <vt:lpstr>Signal and Background</vt:lpstr>
      <vt:lpstr>Signal and Background Separation</vt:lpstr>
      <vt:lpstr>Simulation</vt:lpstr>
      <vt:lpstr>Vertexing</vt:lpstr>
      <vt:lpstr>Vertexing</vt:lpstr>
      <vt:lpstr>Vertexing</vt:lpstr>
      <vt:lpstr>Vertexing</vt:lpstr>
      <vt:lpstr>Signal Region Definition</vt:lpstr>
      <vt:lpstr>Possible Improvement</vt:lpstr>
      <vt:lpstr>MUonE Experiment</vt:lpstr>
      <vt:lpstr>Comparison of DarkSHINE and MUonE</vt:lpstr>
      <vt:lpstr>Visible Decay Search at MUonE</vt:lpstr>
      <vt:lpstr>Summary</vt:lpstr>
      <vt:lpstr>PowerPoint 演示文稿</vt:lpstr>
    </vt:vector>
  </TitlesOfParts>
  <Manager>iSlide</Manager>
  <Company>iSlide</Company>
  <LinksUpToDate>false</LinksUpToDate>
  <SharedDoc>false</SharedDoc>
  <HyperlinkBase>https://www.islide.cc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Zejia Lu;Liang Li</dc:creator>
  <cp:lastModifiedBy>Microsoft Office User</cp:lastModifiedBy>
  <cp:revision>941</cp:revision>
  <cp:lastPrinted>2017-10-17T16:00:00Z</cp:lastPrinted>
  <dcterms:created xsi:type="dcterms:W3CDTF">2017-10-17T16:00:00Z</dcterms:created>
  <dcterms:modified xsi:type="dcterms:W3CDTF">2025-05-17T18:10:52Z</dcterms:modified>
  <cp:category>work report</cp:category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lide.Theme">
    <vt:lpwstr>a173570b-f82c-4049-95f2-66cf58a73903</vt:lpwstr>
  </property>
</Properties>
</file>