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964" r:id="rId1"/>
  </p:sldMasterIdLst>
  <p:notesMasterIdLst>
    <p:notesMasterId r:id="rId31"/>
  </p:notesMasterIdLst>
  <p:handoutMasterIdLst>
    <p:handoutMasterId r:id="rId32"/>
  </p:handoutMasterIdLst>
  <p:sldIdLst>
    <p:sldId id="328" r:id="rId2"/>
    <p:sldId id="382" r:id="rId3"/>
    <p:sldId id="339" r:id="rId4"/>
    <p:sldId id="340" r:id="rId5"/>
    <p:sldId id="360" r:id="rId6"/>
    <p:sldId id="361" r:id="rId7"/>
    <p:sldId id="364" r:id="rId8"/>
    <p:sldId id="363" r:id="rId9"/>
    <p:sldId id="385" r:id="rId10"/>
    <p:sldId id="388" r:id="rId11"/>
    <p:sldId id="344" r:id="rId12"/>
    <p:sldId id="370" r:id="rId13"/>
    <p:sldId id="611" r:id="rId14"/>
    <p:sldId id="271" r:id="rId15"/>
    <p:sldId id="296" r:id="rId16"/>
    <p:sldId id="372" r:id="rId17"/>
    <p:sldId id="350" r:id="rId18"/>
    <p:sldId id="406" r:id="rId19"/>
    <p:sldId id="272" r:id="rId20"/>
    <p:sldId id="276" r:id="rId21"/>
    <p:sldId id="602" r:id="rId22"/>
    <p:sldId id="419" r:id="rId23"/>
    <p:sldId id="375" r:id="rId24"/>
    <p:sldId id="402" r:id="rId25"/>
    <p:sldId id="396" r:id="rId26"/>
    <p:sldId id="397" r:id="rId27"/>
    <p:sldId id="398" r:id="rId28"/>
    <p:sldId id="377" r:id="rId29"/>
    <p:sldId id="378" r:id="rId30"/>
  </p:sldIdLst>
  <p:sldSz cx="9144000" cy="5143500" type="screen16x9"/>
  <p:notesSz cx="6881813" cy="10002838"/>
  <p:embeddedFontLst>
    <p:embeddedFont>
      <p:font typeface="Arial Narrow" panose="020B0606020202030204" pitchFamily="34" charset="0"/>
      <p:regular r:id="rId33"/>
      <p:bold r:id="rId34"/>
      <p:italic r:id="rId35"/>
      <p:boldItalic r:id="rId36"/>
    </p:embeddedFont>
    <p:embeddedFont>
      <p:font typeface="Cambria" panose="02040503050406030204" pitchFamily="18" charset="0"/>
      <p:regular r:id="rId37"/>
      <p:bold r:id="rId38"/>
      <p:italic r:id="rId39"/>
      <p:boldItalic r:id="rId40"/>
    </p:embeddedFont>
    <p:embeddedFont>
      <p:font typeface="Cambria Math" panose="02040503050406030204" pitchFamily="18" charset="0"/>
      <p:regular r:id="rId41"/>
    </p:embeddedFont>
    <p:embeddedFont>
      <p:font typeface="Georgia" panose="02040502050405020303" pitchFamily="18" charset="0"/>
      <p:regular r:id="rId42"/>
      <p:bold r:id="rId43"/>
      <p:italic r:id="rId44"/>
      <p:boldItalic r:id="rId45"/>
    </p:embeddedFont>
    <p:embeddedFont>
      <p:font typeface="Humanst521 BT" panose="020B0602020204020204" pitchFamily="34" charset="0"/>
      <p:regular r:id="rId46"/>
      <p:bold r:id="rId47"/>
      <p:italic r:id="rId48"/>
      <p:boldItalic r:id="rId49"/>
    </p:embeddedFont>
    <p:embeddedFont>
      <p:font typeface="Humanst521 Lt BT" panose="020B0402020204020304" pitchFamily="34" charset="0"/>
      <p:regular r:id="rId50"/>
      <p:italic r:id="rId51"/>
    </p:embeddedFont>
    <p:embeddedFont>
      <p:font typeface="Rockwell" panose="02060603020205020403" pitchFamily="18" charset="0"/>
      <p:regular r:id="rId52"/>
      <p:bold r:id="rId53"/>
      <p:italic r:id="rId54"/>
      <p:boldItalic r:id="rId55"/>
    </p:embeddedFont>
    <p:embeddedFont>
      <p:font typeface="Times" panose="02020603050405020304" pitchFamily="18" charset="0"/>
      <p:regular r:id="rId56"/>
      <p:bold r:id="rId57"/>
      <p:italic r:id="rId58"/>
      <p:boldItalic r:id="rId59"/>
    </p:embeddedFont>
  </p:embeddedFontLst>
  <p:defaultTextStyle>
    <a:defPPr>
      <a:defRPr lang="de-CH"/>
    </a:defPPr>
    <a:lvl1pPr algn="l" rtl="0" eaLnBrk="0" fontAlgn="base" hangingPunct="0">
      <a:spcBef>
        <a:spcPct val="50000"/>
      </a:spcBef>
      <a:spcAft>
        <a:spcPct val="0"/>
      </a:spcAft>
      <a:defRPr sz="1600" kern="1200">
        <a:solidFill>
          <a:schemeClr val="tx1"/>
        </a:solidFill>
        <a:latin typeface="Arial" charset="0"/>
        <a:ea typeface="Arial" charset="0"/>
        <a:cs typeface="Arial" charset="0"/>
      </a:defRPr>
    </a:lvl1pPr>
    <a:lvl2pPr marL="457189" algn="l" rtl="0" eaLnBrk="0" fontAlgn="base" hangingPunct="0">
      <a:spcBef>
        <a:spcPct val="50000"/>
      </a:spcBef>
      <a:spcAft>
        <a:spcPct val="0"/>
      </a:spcAft>
      <a:defRPr sz="1600" kern="1200">
        <a:solidFill>
          <a:schemeClr val="tx1"/>
        </a:solidFill>
        <a:latin typeface="Arial" charset="0"/>
        <a:ea typeface="Arial" charset="0"/>
        <a:cs typeface="Arial" charset="0"/>
      </a:defRPr>
    </a:lvl2pPr>
    <a:lvl3pPr marL="914377" algn="l" rtl="0" eaLnBrk="0" fontAlgn="base" hangingPunct="0">
      <a:spcBef>
        <a:spcPct val="50000"/>
      </a:spcBef>
      <a:spcAft>
        <a:spcPct val="0"/>
      </a:spcAft>
      <a:defRPr sz="1600" kern="1200">
        <a:solidFill>
          <a:schemeClr val="tx1"/>
        </a:solidFill>
        <a:latin typeface="Arial" charset="0"/>
        <a:ea typeface="Arial" charset="0"/>
        <a:cs typeface="Arial" charset="0"/>
      </a:defRPr>
    </a:lvl3pPr>
    <a:lvl4pPr marL="1371566" algn="l" rtl="0" eaLnBrk="0" fontAlgn="base" hangingPunct="0">
      <a:spcBef>
        <a:spcPct val="50000"/>
      </a:spcBef>
      <a:spcAft>
        <a:spcPct val="0"/>
      </a:spcAft>
      <a:defRPr sz="1600" kern="1200">
        <a:solidFill>
          <a:schemeClr val="tx1"/>
        </a:solidFill>
        <a:latin typeface="Arial" charset="0"/>
        <a:ea typeface="Arial" charset="0"/>
        <a:cs typeface="Arial" charset="0"/>
      </a:defRPr>
    </a:lvl4pPr>
    <a:lvl5pPr marL="1828754" algn="l" rtl="0" eaLnBrk="0" fontAlgn="base" hangingPunct="0">
      <a:spcBef>
        <a:spcPct val="50000"/>
      </a:spcBef>
      <a:spcAft>
        <a:spcPct val="0"/>
      </a:spcAft>
      <a:defRPr sz="1600" kern="1200">
        <a:solidFill>
          <a:schemeClr val="tx1"/>
        </a:solidFill>
        <a:latin typeface="Arial" charset="0"/>
        <a:ea typeface="Arial" charset="0"/>
        <a:cs typeface="Arial" charset="0"/>
      </a:defRPr>
    </a:lvl5pPr>
    <a:lvl6pPr marL="2285943" algn="l" defTabSz="457189" rtl="0" eaLnBrk="1" latinLnBrk="0" hangingPunct="1">
      <a:defRPr sz="1600" kern="1200">
        <a:solidFill>
          <a:schemeClr val="tx1"/>
        </a:solidFill>
        <a:latin typeface="Arial" charset="0"/>
        <a:ea typeface="Arial" charset="0"/>
        <a:cs typeface="Arial" charset="0"/>
      </a:defRPr>
    </a:lvl6pPr>
    <a:lvl7pPr marL="2743131" algn="l" defTabSz="457189" rtl="0" eaLnBrk="1" latinLnBrk="0" hangingPunct="1">
      <a:defRPr sz="1600" kern="1200">
        <a:solidFill>
          <a:schemeClr val="tx1"/>
        </a:solidFill>
        <a:latin typeface="Arial" charset="0"/>
        <a:ea typeface="Arial" charset="0"/>
        <a:cs typeface="Arial" charset="0"/>
      </a:defRPr>
    </a:lvl7pPr>
    <a:lvl8pPr marL="3200320" algn="l" defTabSz="457189" rtl="0" eaLnBrk="1" latinLnBrk="0" hangingPunct="1">
      <a:defRPr sz="1600" kern="1200">
        <a:solidFill>
          <a:schemeClr val="tx1"/>
        </a:solidFill>
        <a:latin typeface="Arial" charset="0"/>
        <a:ea typeface="Arial" charset="0"/>
        <a:cs typeface="Arial" charset="0"/>
      </a:defRPr>
    </a:lvl8pPr>
    <a:lvl9pPr marL="3657509" algn="l" defTabSz="457189" rtl="0" eaLnBrk="1" latinLnBrk="0" hangingPunct="1">
      <a:defRPr sz="1600" kern="1200">
        <a:solidFill>
          <a:schemeClr val="tx1"/>
        </a:solidFill>
        <a:latin typeface="Arial" charset="0"/>
        <a:ea typeface="Arial" charset="0"/>
        <a:cs typeface="Arial" charset="0"/>
      </a:defRPr>
    </a:lvl9pPr>
  </p:defaultTextStyle>
  <p:extLst>
    <p:ext uri="{521415D9-36F7-43E2-AB2F-B90AF26B5E84}">
      <p14:sectionLst xmlns:p14="http://schemas.microsoft.com/office/powerpoint/2010/main">
        <p14:section name="Default Section" id="{6A7B7CA9-0A16-4D45-9734-D18F411A0BE1}">
          <p14:sldIdLst>
            <p14:sldId id="328"/>
          </p14:sldIdLst>
        </p14:section>
        <p14:section name="Introduction and motivation" id="{5263386D-D479-443B-A9A8-4D7E5E02DC92}">
          <p14:sldIdLst>
            <p14:sldId id="382"/>
            <p14:sldId id="339"/>
            <p14:sldId id="340"/>
            <p14:sldId id="360"/>
            <p14:sldId id="361"/>
          </p14:sldIdLst>
        </p14:section>
        <p14:section name="Search for a muon EDM at PSI" id="{68330942-3483-43DF-87D5-C803D5EC3399}">
          <p14:sldIdLst>
            <p14:sldId id="364"/>
            <p14:sldId id="363"/>
            <p14:sldId id="385"/>
            <p14:sldId id="388"/>
            <p14:sldId id="344"/>
            <p14:sldId id="370"/>
            <p14:sldId id="611"/>
            <p14:sldId id="271"/>
            <p14:sldId id="296"/>
            <p14:sldId id="372"/>
            <p14:sldId id="350"/>
            <p14:sldId id="406"/>
            <p14:sldId id="272"/>
            <p14:sldId id="276"/>
          </p14:sldIdLst>
        </p14:section>
        <p14:section name="Conclusion Outlook and Acknowledgments" id="{8E40415B-363D-44B3-A36D-84556314E83E}">
          <p14:sldIdLst>
            <p14:sldId id="602"/>
            <p14:sldId id="419"/>
          </p14:sldIdLst>
        </p14:section>
        <p14:section name="Backup" id="{DF772ED1-5A09-49DC-A1D3-1688BCB753F8}">
          <p14:sldIdLst>
            <p14:sldId id="375"/>
            <p14:sldId id="402"/>
            <p14:sldId id="396"/>
            <p14:sldId id="397"/>
            <p14:sldId id="398"/>
            <p14:sldId id="377"/>
            <p14:sldId id="378"/>
          </p14:sldIdLst>
        </p14:section>
      </p14:sectionLst>
    </p:ext>
    <p:ext uri="{EFAFB233-063F-42B5-8137-9DF3F51BA10A}">
      <p15:sldGuideLst xmlns:p15="http://schemas.microsoft.com/office/powerpoint/2012/main">
        <p15:guide id="1" orient="horz" pos="668" userDrawn="1">
          <p15:clr>
            <a:srgbClr val="A4A3A4"/>
          </p15:clr>
        </p15:guide>
        <p15:guide id="2" orient="horz" pos="634" userDrawn="1">
          <p15:clr>
            <a:srgbClr val="A4A3A4"/>
          </p15:clr>
        </p15:guide>
        <p15:guide id="3" orient="horz" pos="2845" userDrawn="1">
          <p15:clr>
            <a:srgbClr val="A4A3A4"/>
          </p15:clr>
        </p15:guide>
        <p15:guide id="4" orient="horz" pos="838" userDrawn="1">
          <p15:clr>
            <a:srgbClr val="A4A3A4"/>
          </p15:clr>
        </p15:guide>
        <p15:guide id="5" orient="horz" pos="140" userDrawn="1">
          <p15:clr>
            <a:srgbClr val="A4A3A4"/>
          </p15:clr>
        </p15:guide>
        <p15:guide id="6" orient="horz" pos="378" userDrawn="1">
          <p15:clr>
            <a:srgbClr val="A4A3A4"/>
          </p15:clr>
        </p15:guide>
        <p15:guide id="7" orient="horz" pos="3117" userDrawn="1">
          <p15:clr>
            <a:srgbClr val="A4A3A4"/>
          </p15:clr>
        </p15:guide>
        <p15:guide id="9" pos="657" userDrawn="1">
          <p15:clr>
            <a:srgbClr val="A4A3A4"/>
          </p15:clr>
        </p15:guide>
        <p15:guide id="10" pos="5534" userDrawn="1">
          <p15:clr>
            <a:srgbClr val="A4A3A4"/>
          </p15:clr>
        </p15:guide>
        <p15:guide id="11" pos="521" userDrawn="1">
          <p15:clr>
            <a:srgbClr val="A4A3A4"/>
          </p15:clr>
        </p15:guide>
        <p15:guide id="12" pos="385" userDrawn="1">
          <p15:clr>
            <a:srgbClr val="A4A3A4"/>
          </p15:clr>
        </p15:guide>
        <p15:guide id="13" pos="1315" userDrawn="1">
          <p15:clr>
            <a:srgbClr val="A4A3A4"/>
          </p15:clr>
        </p15:guide>
        <p15:guide id="14" pos="3039" userDrawn="1">
          <p15:clr>
            <a:srgbClr val="A4A3A4"/>
          </p15:clr>
        </p15:guide>
        <p15:guide id="15" pos="3152" userDrawn="1">
          <p15:clr>
            <a:srgbClr val="A4A3A4"/>
          </p15:clr>
        </p15:guide>
      </p15:sldGuideLst>
    </p:ext>
    <p:ext uri="{2D200454-40CA-4A62-9FC3-DE9A4176ACB9}">
      <p15:notesGuideLst xmlns:p15="http://schemas.microsoft.com/office/powerpoint/2012/main">
        <p15:guide id="1" orient="horz" pos="3150">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8F4C0"/>
    <a:srgbClr val="FDCA00"/>
    <a:srgbClr val="B000B0"/>
    <a:srgbClr val="FF0000"/>
    <a:srgbClr val="0000FF"/>
    <a:srgbClr val="9A2A2A"/>
    <a:srgbClr val="F7450D"/>
    <a:srgbClr val="01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78061" autoAdjust="0"/>
  </p:normalViewPr>
  <p:slideViewPr>
    <p:cSldViewPr snapToObjects="1">
      <p:cViewPr varScale="1">
        <p:scale>
          <a:sx n="128" d="100"/>
          <a:sy n="128" d="100"/>
        </p:scale>
        <p:origin x="636" y="90"/>
      </p:cViewPr>
      <p:guideLst>
        <p:guide orient="horz" pos="668"/>
        <p:guide orient="horz" pos="634"/>
        <p:guide orient="horz" pos="2845"/>
        <p:guide orient="horz" pos="838"/>
        <p:guide orient="horz" pos="140"/>
        <p:guide orient="horz" pos="378"/>
        <p:guide orient="horz" pos="3117"/>
        <p:guide pos="657"/>
        <p:guide pos="5534"/>
        <p:guide pos="521"/>
        <p:guide pos="385"/>
        <p:guide pos="1315"/>
        <p:guide pos="3039"/>
        <p:guide pos="3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41" d="100"/>
          <a:sy n="141" d="100"/>
        </p:scale>
        <p:origin x="5616" y="200"/>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defTabSz="964838">
              <a:spcBef>
                <a:spcPct val="0"/>
              </a:spcBef>
              <a:defRPr sz="1200" baseline="30000">
                <a:latin typeface="Times" charset="0"/>
                <a:ea typeface="Arial" charset="-128"/>
                <a:cs typeface="Arial" charset="-128"/>
              </a:defRPr>
            </a:lvl1pPr>
          </a:lstStyle>
          <a:p>
            <a:pPr>
              <a:defRPr/>
            </a:pPr>
            <a:endParaRPr lang="en-GB" dirty="0">
              <a:latin typeface="Humanst521 BT" panose="020B0602020204020204" pitchFamily="34" charset="0"/>
            </a:endParaRPr>
          </a:p>
        </p:txBody>
      </p:sp>
      <p:sp>
        <p:nvSpPr>
          <p:cNvPr id="118787" name="Rectangle 3"/>
          <p:cNvSpPr>
            <a:spLocks noGrp="1" noChangeArrowheads="1"/>
          </p:cNvSpPr>
          <p:nvPr>
            <p:ph type="dt" sz="quarter" idx="1"/>
          </p:nvPr>
        </p:nvSpPr>
        <p:spPr bwMode="auto">
          <a:xfrm>
            <a:off x="3899164"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algn="r" defTabSz="964838">
              <a:spcBef>
                <a:spcPct val="0"/>
              </a:spcBef>
              <a:defRPr sz="1200" baseline="30000">
                <a:latin typeface="Times" charset="0"/>
                <a:ea typeface="Arial" charset="-128"/>
                <a:cs typeface="Arial" charset="-128"/>
              </a:defRPr>
            </a:lvl1pPr>
          </a:lstStyle>
          <a:p>
            <a:pPr>
              <a:defRPr/>
            </a:pPr>
            <a:endParaRPr lang="en-GB" dirty="0">
              <a:latin typeface="Humanst521 BT" panose="020B0602020204020204" pitchFamily="34" charset="0"/>
            </a:endParaRPr>
          </a:p>
        </p:txBody>
      </p:sp>
      <p:sp>
        <p:nvSpPr>
          <p:cNvPr id="118788" name="Rectangle 4"/>
          <p:cNvSpPr>
            <a:spLocks noGrp="1" noChangeArrowheads="1"/>
          </p:cNvSpPr>
          <p:nvPr>
            <p:ph type="ftr" sz="quarter" idx="2"/>
          </p:nvPr>
        </p:nvSpPr>
        <p:spPr bwMode="auto">
          <a:xfrm>
            <a:off x="0"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defTabSz="964838">
              <a:spcBef>
                <a:spcPct val="0"/>
              </a:spcBef>
              <a:defRPr sz="1200" baseline="30000">
                <a:latin typeface="Times" charset="0"/>
                <a:ea typeface="Arial" charset="-128"/>
                <a:cs typeface="Arial" charset="-128"/>
              </a:defRPr>
            </a:lvl1pPr>
          </a:lstStyle>
          <a:p>
            <a:pPr>
              <a:defRPr/>
            </a:pPr>
            <a:endParaRPr lang="en-GB" dirty="0">
              <a:latin typeface="Humanst521 BT" panose="020B0602020204020204" pitchFamily="34" charset="0"/>
            </a:endParaRPr>
          </a:p>
        </p:txBody>
      </p:sp>
      <p:sp>
        <p:nvSpPr>
          <p:cNvPr id="118789" name="Rectangle 5"/>
          <p:cNvSpPr>
            <a:spLocks noGrp="1" noChangeArrowheads="1"/>
          </p:cNvSpPr>
          <p:nvPr>
            <p:ph type="sldNum" sz="quarter" idx="3"/>
          </p:nvPr>
        </p:nvSpPr>
        <p:spPr bwMode="auto">
          <a:xfrm>
            <a:off x="3899164"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algn="r" defTabSz="964838">
              <a:spcBef>
                <a:spcPct val="0"/>
              </a:spcBef>
              <a:defRPr sz="1200" baseline="30000">
                <a:latin typeface="Times" charset="0"/>
              </a:defRPr>
            </a:lvl1pPr>
          </a:lstStyle>
          <a:p>
            <a:pPr>
              <a:defRPr/>
            </a:pPr>
            <a:fld id="{630A188E-C926-984B-863C-48B251A81B15}" type="slidenum">
              <a:rPr lang="en-GB">
                <a:latin typeface="Humanst521 BT" panose="020B0602020204020204" pitchFamily="34" charset="0"/>
              </a:rPr>
              <a:pPr>
                <a:defRPr/>
              </a:pPr>
              <a:t>‹#›</a:t>
            </a:fld>
            <a:endParaRPr lang="en-GB" dirty="0">
              <a:latin typeface="Humanst521 BT" panose="020B0602020204020204" pitchFamily="34" charset="0"/>
            </a:endParaRPr>
          </a:p>
        </p:txBody>
      </p:sp>
    </p:spTree>
    <p:extLst>
      <p:ext uri="{BB962C8B-B14F-4D97-AF65-F5344CB8AC3E}">
        <p14:creationId xmlns:p14="http://schemas.microsoft.com/office/powerpoint/2010/main" val="28959942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defTabSz="964838">
              <a:spcBef>
                <a:spcPct val="0"/>
              </a:spcBef>
              <a:defRPr sz="1000" baseline="0">
                <a:latin typeface="Humanst521 BT" panose="020B0602020204020204" pitchFamily="34" charset="0"/>
                <a:ea typeface="Arial" charset="-128"/>
                <a:cs typeface="Arial" charset="-128"/>
              </a:defRPr>
            </a:lvl1pPr>
          </a:lstStyle>
          <a:p>
            <a:pPr>
              <a:defRPr/>
            </a:pPr>
            <a:endParaRPr lang="de-DE" dirty="0"/>
          </a:p>
        </p:txBody>
      </p:sp>
      <p:sp>
        <p:nvSpPr>
          <p:cNvPr id="122883" name="Rectangle 3"/>
          <p:cNvSpPr>
            <a:spLocks noGrp="1" noChangeArrowheads="1"/>
          </p:cNvSpPr>
          <p:nvPr>
            <p:ph type="dt" idx="1"/>
          </p:nvPr>
        </p:nvSpPr>
        <p:spPr bwMode="auto">
          <a:xfrm>
            <a:off x="3899164"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algn="r" defTabSz="964838">
              <a:spcBef>
                <a:spcPct val="0"/>
              </a:spcBef>
              <a:defRPr sz="1000" baseline="0">
                <a:latin typeface="Humanst521 BT" panose="020B0602020204020204" pitchFamily="34" charset="0"/>
                <a:ea typeface="Arial" charset="-128"/>
                <a:cs typeface="Arial" charset="-128"/>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109538" y="750888"/>
            <a:ext cx="6667500"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5" name="Rectangle 5"/>
          <p:cNvSpPr>
            <a:spLocks noGrp="1" noChangeArrowheads="1"/>
          </p:cNvSpPr>
          <p:nvPr>
            <p:ph type="body" sz="quarter" idx="3"/>
          </p:nvPr>
        </p:nvSpPr>
        <p:spPr bwMode="auto">
          <a:xfrm>
            <a:off x="918282" y="4752009"/>
            <a:ext cx="5045250" cy="44999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22886" name="Rectangle 6"/>
          <p:cNvSpPr>
            <a:spLocks noGrp="1" noChangeArrowheads="1"/>
          </p:cNvSpPr>
          <p:nvPr>
            <p:ph type="ftr" sz="quarter" idx="4"/>
          </p:nvPr>
        </p:nvSpPr>
        <p:spPr bwMode="auto">
          <a:xfrm>
            <a:off x="0"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defTabSz="964838">
              <a:spcBef>
                <a:spcPct val="0"/>
              </a:spcBef>
              <a:defRPr sz="1000" baseline="0">
                <a:latin typeface="Humanst521 BT" panose="020B0602020204020204" pitchFamily="34" charset="0"/>
                <a:ea typeface="Arial" charset="-128"/>
                <a:cs typeface="Arial" charset="-128"/>
              </a:defRPr>
            </a:lvl1pPr>
          </a:lstStyle>
          <a:p>
            <a:pPr>
              <a:defRPr/>
            </a:pPr>
            <a:endParaRPr lang="de-DE" dirty="0"/>
          </a:p>
        </p:txBody>
      </p:sp>
      <p:sp>
        <p:nvSpPr>
          <p:cNvPr id="122887" name="Rectangle 7"/>
          <p:cNvSpPr>
            <a:spLocks noGrp="1" noChangeArrowheads="1"/>
          </p:cNvSpPr>
          <p:nvPr>
            <p:ph type="sldNum" sz="quarter" idx="5"/>
          </p:nvPr>
        </p:nvSpPr>
        <p:spPr bwMode="auto">
          <a:xfrm>
            <a:off x="3899164"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algn="r" defTabSz="964838">
              <a:spcBef>
                <a:spcPct val="0"/>
              </a:spcBef>
              <a:defRPr sz="1000" baseline="0">
                <a:latin typeface="Humanst521 BT" panose="020B0602020204020204" pitchFamily="34" charset="0"/>
              </a:defRPr>
            </a:lvl1pPr>
          </a:lstStyle>
          <a:p>
            <a:pPr>
              <a:defRPr/>
            </a:pPr>
            <a:fld id="{EC696245-F065-0B47-B74E-D5003861FD61}" type="slidenum">
              <a:rPr lang="de-DE" smtClean="0"/>
              <a:pPr>
                <a:defRPr/>
              </a:pPr>
              <a:t>‹#›</a:t>
            </a:fld>
            <a:endParaRPr lang="de-DE" dirty="0"/>
          </a:p>
        </p:txBody>
      </p:sp>
    </p:spTree>
    <p:extLst>
      <p:ext uri="{BB962C8B-B14F-4D97-AF65-F5344CB8AC3E}">
        <p14:creationId xmlns:p14="http://schemas.microsoft.com/office/powerpoint/2010/main" val="761473846"/>
      </p:ext>
    </p:extLst>
  </p:cSld>
  <p:clrMap bg1="lt1" tx1="dk1" bg2="lt2" tx2="dk2" accent1="accent1" accent2="accent2" accent3="accent3" accent4="accent4" accent5="accent5" accent6="accent6" hlink="hlink" folHlink="folHlink"/>
  <p:hf sldNum="0" hdr="0" ftr="0" dt="0"/>
  <p:notesStyle>
    <a:lvl1pPr marL="90486" indent="-90486" algn="l" rtl="0" eaLnBrk="0" fontAlgn="base" hangingPunct="0">
      <a:spcBef>
        <a:spcPts val="0"/>
      </a:spcBef>
      <a:spcAft>
        <a:spcPct val="0"/>
      </a:spcAft>
      <a:buFont typeface="Arial" panose="020B0604020202020204" pitchFamily="34" charset="0"/>
      <a:buChar char="•"/>
      <a:defRPr sz="1000" kern="1200" baseline="0">
        <a:solidFill>
          <a:schemeClr val="tx1"/>
        </a:solidFill>
        <a:latin typeface="Humanst521 BT" panose="020B0602020204020204" pitchFamily="34" charset="0"/>
        <a:ea typeface="Arial" pitchFamily="-108" charset="-128"/>
        <a:cs typeface="Arial" pitchFamily="-108" charset="-128"/>
      </a:defRPr>
    </a:lvl1pPr>
    <a:lvl2pPr marL="180970" indent="-92072"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Humanst521 BT" panose="020B0602020204020204" pitchFamily="34" charset="0"/>
        <a:ea typeface="Arial" charset="-128"/>
        <a:cs typeface="Arial" charset="0"/>
      </a:defRPr>
    </a:lvl2pPr>
    <a:lvl3pPr marL="266693" indent="-85723"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Humanst521 BT" panose="020B0602020204020204" pitchFamily="34" charset="0"/>
        <a:ea typeface="ＭＳ Ｐゴシック" charset="-128"/>
        <a:cs typeface="ＭＳ Ｐゴシック" charset="-128"/>
      </a:defRPr>
    </a:lvl3pPr>
    <a:lvl4pPr marL="357179" indent="-90486"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Humanst521 BT" panose="020B0602020204020204" pitchFamily="34" charset="0"/>
        <a:ea typeface="ＭＳ Ｐゴシック" charset="-128"/>
        <a:cs typeface="ＭＳ Ｐゴシック" charset="-128"/>
      </a:defRPr>
    </a:lvl4pPr>
    <a:lvl5pPr marL="447663" indent="-90486"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Humanst521 BT" panose="020B0602020204020204" pitchFamily="34" charset="0"/>
        <a:ea typeface="Arial" pitchFamily="-112" charset="-128"/>
        <a:cs typeface="ＭＳ Ｐゴシック" charset="0"/>
      </a:defRPr>
    </a:lvl5pPr>
    <a:lvl6pPr marL="538149" indent="-90486" algn="l" defTabSz="457189" rtl="0" eaLnBrk="1" latinLnBrk="0" hangingPunct="1">
      <a:buFont typeface="Symbol" panose="05050102010706020507" pitchFamily="18" charset="2"/>
      <a:buChar char="-"/>
      <a:defRPr sz="1000" kern="1200" baseline="0">
        <a:solidFill>
          <a:schemeClr val="tx1"/>
        </a:solidFill>
        <a:latin typeface="Humanst521 BT" panose="020B0602020204020204" pitchFamily="34" charset="0"/>
        <a:ea typeface="+mn-ea"/>
        <a:cs typeface="Arial" panose="020B0604020202020204" pitchFamily="34" charset="0"/>
      </a:defRPr>
    </a:lvl6pPr>
    <a:lvl7pPr marL="628635" indent="-90486" algn="l" defTabSz="457189" rtl="0" eaLnBrk="1" latinLnBrk="0" hangingPunct="1">
      <a:buFont typeface="Symbol" panose="05050102010706020507" pitchFamily="18" charset="2"/>
      <a:buChar char="-"/>
      <a:defRPr sz="1000" kern="1200">
        <a:solidFill>
          <a:schemeClr val="tx1"/>
        </a:solidFill>
        <a:latin typeface="Humanst521 BT" panose="020B0602020204020204" pitchFamily="34" charset="0"/>
        <a:ea typeface="+mn-ea"/>
        <a:cs typeface="Arial" panose="020B0604020202020204" pitchFamily="34" charset="0"/>
      </a:defRPr>
    </a:lvl7pPr>
    <a:lvl8pPr marL="719121" indent="-90486" algn="l" defTabSz="457189" rtl="0" eaLnBrk="1" latinLnBrk="0" hangingPunct="1">
      <a:buFont typeface="Symbol" panose="05050102010706020507" pitchFamily="18" charset="2"/>
      <a:buChar char="-"/>
      <a:defRPr sz="1000" kern="1200">
        <a:solidFill>
          <a:schemeClr val="tx1"/>
        </a:solidFill>
        <a:latin typeface="Humanst521 BT" panose="020B0602020204020204" pitchFamily="34" charset="0"/>
        <a:ea typeface="+mn-ea"/>
        <a:cs typeface="Arial" panose="020B0604020202020204" pitchFamily="34" charset="0"/>
      </a:defRPr>
    </a:lvl8pPr>
    <a:lvl9pPr marL="806431" indent="-88898" algn="l" defTabSz="457189" rtl="0" eaLnBrk="1" latinLnBrk="0" hangingPunct="1">
      <a:buFont typeface="Symbol" panose="05050102010706020507" pitchFamily="18" charset="2"/>
      <a:buChar char="-"/>
      <a:defRPr sz="1000" kern="1200">
        <a:solidFill>
          <a:schemeClr val="tx1"/>
        </a:solidFill>
        <a:latin typeface="Humanst521 BT" panose="020B0602020204020204" pitchFamily="34" charset="0"/>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Symmetries and the breaking of symmetries are an important concept of all modern physics theories.</a:t>
            </a:r>
          </a:p>
          <a:p>
            <a:r>
              <a:rPr lang="de-CH" baseline="0" dirty="0" err="1"/>
              <a:t>To</a:t>
            </a:r>
            <a:r>
              <a:rPr lang="de-CH" baseline="0" dirty="0"/>
              <a:t> </a:t>
            </a:r>
            <a:r>
              <a:rPr lang="de-CH" baseline="0" dirty="0" err="1"/>
              <a:t>better</a:t>
            </a:r>
            <a:r>
              <a:rPr lang="de-CH" baseline="0" dirty="0"/>
              <a:t> </a:t>
            </a:r>
            <a:r>
              <a:rPr lang="de-CH" baseline="0" dirty="0" err="1"/>
              <a:t>understand</a:t>
            </a:r>
            <a:r>
              <a:rPr lang="de-CH" baseline="0" dirty="0"/>
              <a:t> </a:t>
            </a:r>
            <a:r>
              <a:rPr lang="de-CH" baseline="0" dirty="0" err="1"/>
              <a:t>the</a:t>
            </a:r>
            <a:r>
              <a:rPr lang="de-CH" baseline="0" dirty="0"/>
              <a:t> </a:t>
            </a:r>
            <a:r>
              <a:rPr lang="de-CH" baseline="0" dirty="0" err="1"/>
              <a:t>violation</a:t>
            </a:r>
            <a:r>
              <a:rPr lang="de-CH" baseline="0" dirty="0"/>
              <a:t> </a:t>
            </a:r>
            <a:r>
              <a:rPr lang="de-CH" baseline="0" dirty="0" err="1"/>
              <a:t>of</a:t>
            </a:r>
            <a:r>
              <a:rPr lang="de-CH" baseline="0" dirty="0"/>
              <a:t> </a:t>
            </a:r>
            <a:r>
              <a:rPr lang="de-CH" baseline="0" dirty="0" err="1"/>
              <a:t>discrete</a:t>
            </a:r>
            <a:r>
              <a:rPr lang="de-CH" baseline="0" dirty="0"/>
              <a:t> </a:t>
            </a:r>
            <a:r>
              <a:rPr lang="de-CH" baseline="0" dirty="0" err="1"/>
              <a:t>symmetries</a:t>
            </a:r>
            <a:r>
              <a:rPr lang="de-CH" baseline="0" dirty="0"/>
              <a:t> </a:t>
            </a:r>
            <a:r>
              <a:rPr lang="de-CH" baseline="0" dirty="0" err="1"/>
              <a:t>by</a:t>
            </a:r>
            <a:r>
              <a:rPr lang="de-CH" baseline="0" dirty="0"/>
              <a:t> an EDM I </a:t>
            </a:r>
            <a:r>
              <a:rPr lang="de-CH" baseline="0" dirty="0" err="1"/>
              <a:t>have</a:t>
            </a:r>
            <a:r>
              <a:rPr lang="de-CH" baseline="0" dirty="0"/>
              <a:t> </a:t>
            </a:r>
            <a:r>
              <a:rPr lang="de-CH" baseline="0" dirty="0" err="1"/>
              <a:t>made</a:t>
            </a:r>
            <a:r>
              <a:rPr lang="de-CH" baseline="0" dirty="0"/>
              <a:t> </a:t>
            </a:r>
            <a:r>
              <a:rPr lang="de-CH" baseline="0" dirty="0" err="1"/>
              <a:t>this</a:t>
            </a:r>
            <a:r>
              <a:rPr lang="de-CH" baseline="0" dirty="0"/>
              <a:t> </a:t>
            </a:r>
            <a:r>
              <a:rPr lang="de-CH" baseline="0" dirty="0" err="1"/>
              <a:t>sketch</a:t>
            </a:r>
            <a:r>
              <a:rPr lang="de-CH" baseline="0" dirty="0"/>
              <a:t> </a:t>
            </a:r>
            <a:r>
              <a:rPr lang="de-CH" baseline="0" dirty="0" err="1"/>
              <a:t>of</a:t>
            </a:r>
            <a:r>
              <a:rPr lang="de-CH" baseline="0" dirty="0"/>
              <a:t> </a:t>
            </a:r>
            <a:r>
              <a:rPr lang="de-CH" baseline="0" dirty="0" err="1"/>
              <a:t>the</a:t>
            </a:r>
            <a:r>
              <a:rPr lang="de-CH" baseline="0" dirty="0"/>
              <a:t> </a:t>
            </a:r>
            <a:r>
              <a:rPr lang="de-CH" baseline="0" dirty="0" err="1"/>
              <a:t>energie</a:t>
            </a:r>
            <a:r>
              <a:rPr lang="de-CH" baseline="0" dirty="0"/>
              <a:t> </a:t>
            </a:r>
            <a:r>
              <a:rPr lang="de-CH" baseline="0" dirty="0" err="1"/>
              <a:t>levels</a:t>
            </a:r>
            <a:r>
              <a:rPr lang="de-CH" baseline="0" dirty="0"/>
              <a:t> </a:t>
            </a:r>
            <a:r>
              <a:rPr lang="de-CH" baseline="0" dirty="0" err="1"/>
              <a:t>of</a:t>
            </a:r>
            <a:r>
              <a:rPr lang="de-CH" baseline="0" dirty="0"/>
              <a:t> a spin-1/2 </a:t>
            </a:r>
            <a:r>
              <a:rPr lang="en-US" baseline="0" dirty="0"/>
              <a:t>particle in a magnetic and electric field.</a:t>
            </a:r>
          </a:p>
          <a:p>
            <a:r>
              <a:rPr lang="en-US" baseline="0" dirty="0"/>
              <a:t>The left side every body is familiar with. It corresponds to the classical </a:t>
            </a:r>
            <a:r>
              <a:rPr lang="en-US" baseline="0" dirty="0" err="1"/>
              <a:t>zeeman</a:t>
            </a:r>
            <a:r>
              <a:rPr lang="en-US" baseline="0" dirty="0"/>
              <a:t> splitting in atoms. Depending on the spin of the particle the magnetic moment will lead to an increase or decrease in energy. </a:t>
            </a:r>
          </a:p>
          <a:p>
            <a:r>
              <a:rPr lang="en-US" baseline="0" dirty="0"/>
              <a:t>Similar on the right side, the electric dipole moment leads to a similar level splitting in the electric field.</a:t>
            </a:r>
            <a:r>
              <a:rPr lang="de-CH" baseline="0" dirty="0"/>
              <a:t> </a:t>
            </a:r>
          </a:p>
          <a:p>
            <a:r>
              <a:rPr lang="de-CH" baseline="0" dirty="0" err="1"/>
              <a:t>Lets</a:t>
            </a:r>
            <a:r>
              <a:rPr lang="de-CH" baseline="0" dirty="0"/>
              <a:t> </a:t>
            </a:r>
            <a:r>
              <a:rPr lang="de-CH" baseline="0" dirty="0" err="1"/>
              <a:t>concentrate</a:t>
            </a:r>
            <a:r>
              <a:rPr lang="de-CH" baseline="0" dirty="0"/>
              <a:t> on </a:t>
            </a:r>
            <a:r>
              <a:rPr lang="de-CH" baseline="0" dirty="0" err="1"/>
              <a:t>the</a:t>
            </a:r>
            <a:r>
              <a:rPr lang="de-CH" baseline="0" dirty="0"/>
              <a:t> </a:t>
            </a:r>
            <a:r>
              <a:rPr lang="de-CH" baseline="0" dirty="0" err="1"/>
              <a:t>spin</a:t>
            </a:r>
            <a:r>
              <a:rPr lang="de-CH" baseline="0" dirty="0"/>
              <a:t> </a:t>
            </a:r>
            <a:r>
              <a:rPr lang="de-CH" baseline="0" dirty="0" err="1"/>
              <a:t>up</a:t>
            </a:r>
            <a:r>
              <a:rPr lang="de-CH" baseline="0" dirty="0"/>
              <a:t> </a:t>
            </a:r>
            <a:r>
              <a:rPr lang="de-CH" baseline="0" dirty="0" err="1"/>
              <a:t>state</a:t>
            </a:r>
            <a:r>
              <a:rPr lang="de-CH" baseline="0" dirty="0"/>
              <a:t>. [</a:t>
            </a:r>
            <a:r>
              <a:rPr lang="de-CH" baseline="0" dirty="0" err="1"/>
              <a:t>click</a:t>
            </a:r>
            <a:r>
              <a:rPr lang="de-CH" baseline="0" dirty="0"/>
              <a:t>]</a:t>
            </a:r>
          </a:p>
          <a:p>
            <a:r>
              <a:rPr lang="de-CH" baseline="0" dirty="0" err="1"/>
              <a:t>Now</a:t>
            </a:r>
            <a:r>
              <a:rPr lang="de-CH" baseline="0" dirty="0"/>
              <a:t> </a:t>
            </a:r>
            <a:r>
              <a:rPr lang="de-CH" baseline="0" dirty="0" err="1"/>
              <a:t>we</a:t>
            </a:r>
            <a:r>
              <a:rPr lang="de-CH" baseline="0" dirty="0"/>
              <a:t> </a:t>
            </a:r>
            <a:r>
              <a:rPr lang="de-CH" baseline="0" dirty="0" err="1"/>
              <a:t>apply</a:t>
            </a:r>
            <a:r>
              <a:rPr lang="de-CH" baseline="0" dirty="0"/>
              <a:t> a </a:t>
            </a:r>
            <a:r>
              <a:rPr lang="de-CH" baseline="0" dirty="0" err="1"/>
              <a:t>Ti</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FCD6B3-904C-43F8-AD58-4C6051C90022}"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3862058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4011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Many of you probably know about the g-2 measurement of</a:t>
            </a:r>
            <a:r>
              <a:rPr lang="en-US" baseline="0" dirty="0"/>
              <a:t> the muon at </a:t>
            </a:r>
            <a:r>
              <a:rPr lang="en-US" baseline="0" dirty="0" err="1"/>
              <a:t>Fermilab</a:t>
            </a:r>
            <a:r>
              <a:rPr lang="en-US" baseline="0" dirty="0"/>
              <a:t>. </a:t>
            </a:r>
            <a:br>
              <a:rPr lang="en-US" baseline="0" dirty="0"/>
            </a:br>
            <a:r>
              <a:rPr lang="en-US" baseline="0" dirty="0"/>
              <a:t>The principle physics are described in the equation. The difference between the </a:t>
            </a:r>
            <a:r>
              <a:rPr lang="en-US" baseline="0" dirty="0" err="1"/>
              <a:t>Larmor</a:t>
            </a:r>
            <a:r>
              <a:rPr lang="en-US" baseline="0" dirty="0"/>
              <a:t> frequency of the muon, essentially the precision due to the magnetic moment, and the cyclotron frequency of the muon moving in a magnetic and electric field. </a:t>
            </a:r>
          </a:p>
          <a:p>
            <a:pPr marL="0" indent="0">
              <a:buNone/>
            </a:pPr>
            <a:r>
              <a:rPr lang="en-US" baseline="0" dirty="0"/>
              <a:t>The muon moves along its reference orbit perpendicular to the main magnetic field. Due to the small anomalous magnetic moment the difference is not exactly zero and one can observe the famous wiggle plot by measuring in the number of decay positrons per time. </a:t>
            </a:r>
          </a:p>
          <a:p>
            <a:pPr marL="0" indent="0">
              <a:buNone/>
            </a:pPr>
            <a:r>
              <a:rPr lang="en-US" baseline="0" dirty="0"/>
              <a:t>The electric field is required for steering the muon inside the storage ring. By selecting the correct momentum the electric term can be set to zero and the observed  oscillation frequency directly relates to the anomalous magnetic moment.</a:t>
            </a:r>
          </a:p>
          <a:p>
            <a:pPr marL="0" indent="0">
              <a:buNone/>
            </a:pPr>
            <a:r>
              <a:rPr lang="en-US" baseline="0" dirty="0"/>
              <a:t>Now in the presence of a electric dipole moment the plane of oscillation tilts and one could observe a tiny vertical observation of the positron intensity, and the measured frequency would be a little bit larger.</a:t>
            </a:r>
          </a:p>
          <a:p>
            <a:pPr marL="0" indent="0">
              <a:buNone/>
            </a:pPr>
            <a:r>
              <a:rPr lang="en-US" baseline="0" dirty="0"/>
              <a:t>The prospected sensitivity is about 10E-21 </a:t>
            </a:r>
            <a:r>
              <a:rPr lang="en-US" baseline="0" dirty="0" err="1"/>
              <a:t>ecm</a:t>
            </a:r>
            <a:r>
              <a:rPr lang="en-US" baseline="0" dirty="0"/>
              <a:t> for the EDM at </a:t>
            </a:r>
            <a:r>
              <a:rPr lang="en-US" baseline="0" dirty="0" err="1"/>
              <a:t>Fermilab</a:t>
            </a:r>
            <a:r>
              <a:rPr lang="en-US" baseline="0" dirty="0"/>
              <a:t> and JPARC.	</a:t>
            </a:r>
            <a:endParaRPr lang="en-US" dirty="0"/>
          </a:p>
        </p:txBody>
      </p:sp>
    </p:spTree>
    <p:extLst>
      <p:ext uri="{BB962C8B-B14F-4D97-AF65-F5344CB8AC3E}">
        <p14:creationId xmlns:p14="http://schemas.microsoft.com/office/powerpoint/2010/main" val="353591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 further increase the sensitivity to a</a:t>
            </a:r>
            <a:r>
              <a:rPr lang="en-US" baseline="0" dirty="0"/>
              <a:t> muon EDM we propose to</a:t>
            </a:r>
            <a:r>
              <a:rPr lang="en-US" dirty="0"/>
              <a:t> use the</a:t>
            </a:r>
            <a:r>
              <a:rPr lang="en-US" baseline="0" dirty="0"/>
              <a:t> frozen-spin technique to measure the electric dipole moment.</a:t>
            </a:r>
          </a:p>
          <a:p>
            <a:pPr marL="0" indent="0">
              <a:buNone/>
            </a:pPr>
            <a:endParaRPr lang="en-US" baseline="0" dirty="0"/>
          </a:p>
          <a:p>
            <a:pPr marL="0" indent="0">
              <a:buNone/>
            </a:pPr>
            <a:r>
              <a:rPr lang="en-US" baseline="0" dirty="0"/>
              <a:t>By applying a well tuned electric field this entire term can be canceled and the spin exactly follows the momentum, essentially it is frozen to the momentum.</a:t>
            </a:r>
          </a:p>
          <a:p>
            <a:pPr marL="0" indent="0">
              <a:buNone/>
            </a:pPr>
            <a:r>
              <a:rPr lang="en-US" baseline="0" dirty="0"/>
              <a:t>The only term present is the one of the electric dipole moment which leads to a precession of the spin around the radial axis like a bicycle going in a circle. </a:t>
            </a:r>
          </a:p>
          <a:p>
            <a:pPr marL="0" indent="0">
              <a:buNone/>
            </a:pPr>
            <a:r>
              <a:rPr lang="en-US" baseline="0" dirty="0"/>
              <a:t>This in turn leads to a build up of a asymmetry of positron decays along and against the direction of the magnetic field, the signal we are searching for.</a:t>
            </a:r>
          </a:p>
          <a:p>
            <a:pPr marL="0" indent="0">
              <a:buNone/>
            </a:pPr>
            <a:endParaRPr lang="en-US" baseline="0" dirty="0"/>
          </a:p>
        </p:txBody>
      </p:sp>
    </p:spTree>
    <p:extLst>
      <p:ext uri="{BB962C8B-B14F-4D97-AF65-F5344CB8AC3E}">
        <p14:creationId xmlns:p14="http://schemas.microsoft.com/office/powerpoint/2010/main" val="158476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Searches for electric dipole moments started a long time ago</a:t>
            </a:r>
            <a:r>
              <a:rPr lang="en-US" baseline="0" noProof="0" dirty="0"/>
              <a:t> in the 1950 when Ramsey and Purcell were first searching an EDM using a beam of neutrons.</a:t>
            </a:r>
            <a:br>
              <a:rPr lang="en-US" baseline="0" noProof="0" dirty="0"/>
            </a:br>
            <a:r>
              <a:rPr lang="en-US" baseline="0" noProof="0" dirty="0"/>
              <a:t>Since then, the race to the bottom started.</a:t>
            </a:r>
          </a:p>
          <a:p>
            <a:r>
              <a:rPr lang="en-US" baseline="0" noProof="0" dirty="0"/>
              <a:t>Here on this graph I depicted for you the 90% limits versus the year of publication. In green the neutron, the blue diamonds are measurements on atoms and molecules extracting the EDM off the electron.</a:t>
            </a:r>
          </a:p>
          <a:p>
            <a:r>
              <a:rPr lang="en-US" baseline="0" noProof="0" dirty="0"/>
              <a:t>In yellow squares the impressive story of the mercury EDM. Lagging far behind is the muon, the only sizable search for an EDM of a particle in the second generation.</a:t>
            </a:r>
          </a:p>
          <a:p>
            <a:r>
              <a:rPr lang="en-US" baseline="0" noProof="0" dirty="0"/>
              <a:t>On the right side you see the expectation range for standard model EDM from the small imaginary phase of the CKM matrix in relation to the current limit.</a:t>
            </a:r>
            <a:br>
              <a:rPr lang="en-US" baseline="0" noProof="0" dirty="0"/>
            </a:br>
            <a:r>
              <a:rPr lang="en-US" baseline="0" noProof="0" dirty="0"/>
              <a:t>The neutron still has another 6 orders of magnitude until they will hit the SM background. The electron another 9 order of magnitude, while the muon is today where Ramsey started 70 years ago and has another 18 orders of magnitude of legroom.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FCD6B3-904C-43F8-AD58-4C6051C90022}" type="slidenum">
              <a:rPr kumimoji="0" lang="en-US" sz="1200" b="0" i="0" u="none" strike="noStrike" kern="1200" cap="none" spc="0" normalizeH="0" baseline="0" noProof="0" smtClean="0">
                <a:ln>
                  <a:noFill/>
                </a:ln>
                <a:solidFill>
                  <a:srgbClr val="000000"/>
                </a:solidFill>
                <a:effectLst/>
                <a:uLnTx/>
                <a:uFillTx/>
                <a:latin typeface="Humanst521 Lt BT" panose="020B04020202040203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Humanst521 Lt BT" panose="020B0402020204020304" pitchFamily="34" charset="0"/>
              <a:ea typeface="+mn-ea"/>
              <a:cs typeface="+mn-cs"/>
            </a:endParaRPr>
          </a:p>
        </p:txBody>
      </p:sp>
    </p:spTree>
    <p:extLst>
      <p:ext uri="{BB962C8B-B14F-4D97-AF65-F5344CB8AC3E}">
        <p14:creationId xmlns:p14="http://schemas.microsoft.com/office/powerpoint/2010/main" val="321468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conceptional</a:t>
            </a:r>
            <a:r>
              <a:rPr lang="en-US" baseline="0" dirty="0"/>
              <a:t> sketch of the proposed instrument to search for an electric dipole moment of the muon using the frozen spin technique. </a:t>
            </a:r>
          </a:p>
          <a:p>
            <a:r>
              <a:rPr lang="en-US" baseline="0" dirty="0"/>
              <a:t>The plan is to use a dedicated highly uniform solenoid, with a weakly focusing field in the center.</a:t>
            </a:r>
          </a:p>
          <a:p>
            <a:endParaRPr lang="en-US" dirty="0"/>
          </a:p>
          <a:p>
            <a:r>
              <a:rPr lang="en-US" dirty="0"/>
              <a:t>We</a:t>
            </a:r>
            <a:r>
              <a:rPr lang="en-US" baseline="0" dirty="0"/>
              <a:t> will use positive muons from backwards decaying </a:t>
            </a:r>
            <a:r>
              <a:rPr lang="en-US" baseline="0" dirty="0" err="1"/>
              <a:t>pions</a:t>
            </a:r>
            <a:r>
              <a:rPr lang="en-US" baseline="0" dirty="0"/>
              <a:t> with a very high polarization. </a:t>
            </a:r>
          </a:p>
          <a:p>
            <a:r>
              <a:rPr lang="en-US" baseline="0" dirty="0"/>
              <a:t>[click]</a:t>
            </a:r>
          </a:p>
          <a:p>
            <a:r>
              <a:rPr lang="en-US" baseline="0" dirty="0"/>
              <a:t>The are injected through a superconducting channel into the high field region of a very homogeneous solenoid.</a:t>
            </a:r>
          </a:p>
          <a:p>
            <a:r>
              <a:rPr lang="en-US" baseline="0" dirty="0"/>
              <a:t> Scintillators inside the collimation channel trigger a magnetic pulse.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[click]</a:t>
            </a:r>
          </a:p>
          <a:p>
            <a:r>
              <a:rPr lang="en-US" baseline="0" dirty="0"/>
              <a:t>While the muon spirals into the central region, a magnetic pulse is prepared to stop the longitudinal motion, such that the muon finally is stored on a stable orbit in the weakly focusing field in the center of the magnet. </a:t>
            </a:r>
          </a:p>
          <a:p>
            <a:r>
              <a:rPr lang="en-US" baseline="0" dirty="0"/>
              <a:t>[click]</a:t>
            </a:r>
          </a:p>
          <a:p>
            <a:r>
              <a:rPr lang="en-US" baseline="0" dirty="0"/>
              <a:t>Two cylindrical and very thin electrodes  provide the electric field for the frozen spin condition. </a:t>
            </a:r>
          </a:p>
          <a:p>
            <a:r>
              <a:rPr lang="en-US" baseline="0" dirty="0"/>
              <a:t>[click]</a:t>
            </a:r>
          </a:p>
          <a:p>
            <a:r>
              <a:rPr lang="en-US" baseline="0" dirty="0"/>
              <a:t> Once the muon decays into a positron, the positron can be observe by a cylindrical tracker within the ground electrode. </a:t>
            </a:r>
          </a:p>
        </p:txBody>
      </p:sp>
      <p:sp>
        <p:nvSpPr>
          <p:cNvPr id="4" name="Slide Number Placeholder 3"/>
          <p:cNvSpPr>
            <a:spLocks noGrp="1"/>
          </p:cNvSpPr>
          <p:nvPr>
            <p:ph type="sldNum" sz="quarter" idx="10"/>
          </p:nvPr>
        </p:nvSpPr>
        <p:spPr/>
        <p:txBody>
          <a:bodyPr/>
          <a:lstStyle/>
          <a:p>
            <a:fld id="{B4FCD6B3-904C-43F8-AD58-4C6051C90022}" type="slidenum">
              <a:rPr lang="en-US" smtClean="0"/>
              <a:pPr/>
              <a:t>8</a:t>
            </a:fld>
            <a:endParaRPr lang="en-US" dirty="0"/>
          </a:p>
        </p:txBody>
      </p:sp>
    </p:spTree>
    <p:extLst>
      <p:ext uri="{BB962C8B-B14F-4D97-AF65-F5344CB8AC3E}">
        <p14:creationId xmlns:p14="http://schemas.microsoft.com/office/powerpoint/2010/main" val="372938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PSI we will profit from the highest muon fluxes in the world.</a:t>
            </a:r>
          </a:p>
          <a:p>
            <a:r>
              <a:rPr lang="en-US" baseline="0" dirty="0"/>
              <a:t>The two possible beamlines provide very different energies and phase spaces.</a:t>
            </a:r>
          </a:p>
          <a:p>
            <a:r>
              <a:rPr lang="en-US" baseline="0" dirty="0"/>
              <a:t>For the precursor experiment we will use low energy muons and profit from a high transmission through the collimation channel</a:t>
            </a:r>
          </a:p>
          <a:p>
            <a:r>
              <a:rPr lang="en-US" baseline="0" dirty="0"/>
              <a:t>As the solenoid is not optimized only a small fraction will be stored.</a:t>
            </a:r>
          </a:p>
          <a:p>
            <a:r>
              <a:rPr lang="en-US" baseline="0" dirty="0"/>
              <a:t>Already this precursor experiment will have a sensitivity better than 3E-23 </a:t>
            </a:r>
            <a:r>
              <a:rPr lang="en-US" baseline="0" dirty="0" err="1"/>
              <a:t>ecm</a:t>
            </a:r>
            <a:r>
              <a:rPr lang="en-US" baseline="0" dirty="0"/>
              <a:t>.</a:t>
            </a:r>
          </a:p>
          <a:p>
            <a:r>
              <a:rPr lang="en-US" baseline="0" dirty="0"/>
              <a:t>In the long run with a dedicated magnet, using higher energetic muons we expect a sensitivity better than 10E-23ecm.</a:t>
            </a:r>
          </a:p>
          <a:p>
            <a:endParaRPr lang="en-US" baseline="0"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12</a:t>
            </a:fld>
            <a:endParaRPr lang="en-US" dirty="0"/>
          </a:p>
        </p:txBody>
      </p:sp>
    </p:spTree>
    <p:extLst>
      <p:ext uri="{BB962C8B-B14F-4D97-AF65-F5344CB8AC3E}">
        <p14:creationId xmlns:p14="http://schemas.microsoft.com/office/powerpoint/2010/main" val="357403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1428fb8637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1428fb8637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4a3d8aa55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4a3d8aa55e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650eb975b_2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d650eb975b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829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2" descr="U:\20160506_PSI_Luftbild_0292.jpg"/>
          <p:cNvPicPr>
            <a:picLocks noChangeArrowheads="1"/>
          </p:cNvPicPr>
          <p:nvPr userDrawn="1"/>
        </p:nvPicPr>
        <p:blipFill rotWithShape="1">
          <a:blip r:embed="rId2" cstate="print">
            <a:extLst>
              <a:ext uri="{28A0092B-C50C-407E-A947-70E740481C1C}">
                <a14:useLocalDpi xmlns:a14="http://schemas.microsoft.com/office/drawing/2010/main"/>
              </a:ext>
            </a:extLst>
          </a:blip>
          <a:srcRect l="-139"/>
          <a:stretch/>
        </p:blipFill>
        <p:spPr bwMode="auto">
          <a:xfrm>
            <a:off x="3260542" y="195488"/>
            <a:ext cx="5055885" cy="2376262"/>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bwMode="auto">
          <a:xfrm>
            <a:off x="-2" y="195487"/>
            <a:ext cx="3152960" cy="2376263"/>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pic>
        <p:nvPicPr>
          <p:cNvPr id="5" name="Bild 24" descr="PSI-Logo_narrow_30k.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830263" y="411523"/>
            <a:ext cx="1220400" cy="43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15"/>
          <p:cNvSpPr>
            <a:spLocks noChangeArrowheads="1"/>
          </p:cNvSpPr>
          <p:nvPr userDrawn="1"/>
        </p:nvSpPr>
        <p:spPr bwMode="auto">
          <a:xfrm>
            <a:off x="828012" y="4531500"/>
            <a:ext cx="612000" cy="612000"/>
          </a:xfrm>
          <a:prstGeom prst="rect">
            <a:avLst/>
          </a:prstGeom>
          <a:solidFill>
            <a:srgbClr val="B9B9B9"/>
          </a:solidFill>
          <a:ln>
            <a:noFill/>
          </a:ln>
        </p:spPr>
        <p:txBody>
          <a:bodyPr/>
          <a:lstStyle/>
          <a:p>
            <a:pPr>
              <a:spcBef>
                <a:spcPct val="0"/>
              </a:spcBef>
            </a:pPr>
            <a:endParaRPr lang="de-DE" sz="2400">
              <a:latin typeface="Times" charset="0"/>
            </a:endParaRPr>
          </a:p>
        </p:txBody>
      </p:sp>
      <p:sp>
        <p:nvSpPr>
          <p:cNvPr id="1027" name="Rectangle 8"/>
          <p:cNvSpPr>
            <a:spLocks noGrp="1" noChangeArrowheads="1"/>
          </p:cNvSpPr>
          <p:nvPr>
            <p:ph type="title"/>
          </p:nvPr>
        </p:nvSpPr>
        <p:spPr>
          <a:xfrm>
            <a:off x="814399" y="3273828"/>
            <a:ext cx="7969249" cy="810090"/>
          </a:xfrm>
        </p:spPr>
        <p:txBody>
          <a:bodyPr/>
          <a:lstStyle>
            <a:lvl1pPr>
              <a:lnSpc>
                <a:spcPct val="100000"/>
              </a:lnSpc>
              <a:defRPr sz="2500">
                <a:solidFill>
                  <a:srgbClr val="686868"/>
                </a:solidFill>
                <a:latin typeface="Humanst521 BT" panose="020B0602020204020204" pitchFamily="34" charset="0"/>
                <a:ea typeface="Arial" charset="0"/>
              </a:defRPr>
            </a:lvl1pPr>
          </a:lstStyle>
          <a:p>
            <a:pPr lvl="0"/>
            <a:r>
              <a:rPr lang="en-US" noProof="0" dirty="0"/>
              <a:t>Click to edit Master title style</a:t>
            </a:r>
            <a:endParaRPr lang="en-GB" noProof="0" dirty="0"/>
          </a:p>
        </p:txBody>
      </p:sp>
      <p:sp>
        <p:nvSpPr>
          <p:cNvPr id="69649" name="Rectangle 17"/>
          <p:cNvSpPr>
            <a:spLocks noGrp="1" noChangeArrowheads="1"/>
          </p:cNvSpPr>
          <p:nvPr>
            <p:ph type="subTitle" sz="quarter" idx="1" hasCustomPrompt="1"/>
          </p:nvPr>
        </p:nvSpPr>
        <p:spPr bwMode="auto">
          <a:xfrm>
            <a:off x="828012" y="2946432"/>
            <a:ext cx="7955637" cy="2733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None/>
              <a:defRPr sz="1500" b="1" baseline="0">
                <a:solidFill>
                  <a:srgbClr val="969696"/>
                </a:solidFill>
                <a:ea typeface="Arial" charset="0"/>
              </a:defRPr>
            </a:lvl1pPr>
          </a:lstStyle>
          <a:p>
            <a:r>
              <a:rPr lang="en-GB" noProof="0" dirty="0"/>
              <a:t>Philipp Schmidt-Wellenburg ::  Scientist  ::  Paul Scherrer Institute</a:t>
            </a:r>
          </a:p>
        </p:txBody>
      </p:sp>
      <p:sp>
        <p:nvSpPr>
          <p:cNvPr id="10" name="Rechteck 1"/>
          <p:cNvSpPr>
            <a:spLocks noChangeArrowheads="1"/>
          </p:cNvSpPr>
          <p:nvPr userDrawn="1"/>
        </p:nvSpPr>
        <p:spPr bwMode="auto">
          <a:xfrm>
            <a:off x="5436096" y="2397447"/>
            <a:ext cx="2880320" cy="174303"/>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900" b="1" i="0" kern="0" spc="31" dirty="0">
                <a:solidFill>
                  <a:srgbClr val="505150"/>
                </a:solidFill>
                <a:latin typeface="Humanst521 BT" panose="020B0602020204020204" pitchFamily="34" charset="0"/>
                <a:cs typeface="Arial" charset="0"/>
              </a:rPr>
              <a:t>WIR SCHAFFEN WISSEN – HEUTE FÜR MORGEN</a:t>
            </a:r>
          </a:p>
        </p:txBody>
      </p:sp>
      <p:sp>
        <p:nvSpPr>
          <p:cNvPr id="9" name="Rechteck 8"/>
          <p:cNvSpPr/>
          <p:nvPr userDrawn="1"/>
        </p:nvSpPr>
        <p:spPr bwMode="auto">
          <a:xfrm>
            <a:off x="8424000" y="195487"/>
            <a:ext cx="720000" cy="2376263"/>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sp>
        <p:nvSpPr>
          <p:cNvPr id="12" name="Textplatzhalter 11"/>
          <p:cNvSpPr>
            <a:spLocks noGrp="1"/>
          </p:cNvSpPr>
          <p:nvPr>
            <p:ph type="body" sz="quarter" idx="11" hasCustomPrompt="1"/>
          </p:nvPr>
        </p:nvSpPr>
        <p:spPr>
          <a:xfrm>
            <a:off x="828675" y="4150574"/>
            <a:ext cx="7954963" cy="293383"/>
          </a:xfrm>
        </p:spPr>
        <p:txBody>
          <a:bodyPr/>
          <a:lstStyle>
            <a:lvl1pPr marL="0" indent="0">
              <a:buNone/>
              <a:defRPr sz="1500" b="1">
                <a:solidFill>
                  <a:srgbClr val="969696"/>
                </a:solidFill>
              </a:defRPr>
            </a:lvl1pPr>
            <a:lvl2pPr marL="177790" indent="0">
              <a:buNone/>
              <a:defRPr sz="1500" b="1"/>
            </a:lvl2pPr>
            <a:lvl3pPr marL="355582" indent="0">
              <a:buNone/>
              <a:defRPr sz="1500" b="1"/>
            </a:lvl3pPr>
            <a:lvl4pPr marL="539723" indent="0">
              <a:buNone/>
              <a:defRPr sz="1500" b="1"/>
            </a:lvl4pPr>
            <a:lvl5pPr marL="717514" indent="0">
              <a:buNone/>
              <a:defRPr sz="1500" b="1"/>
            </a:lvl5pPr>
          </a:lstStyle>
          <a:p>
            <a:pPr lvl="0"/>
            <a:r>
              <a:rPr lang="en-GB" noProof="0" dirty="0"/>
              <a:t>Insert the occasion and date of your presentation here</a:t>
            </a:r>
          </a:p>
        </p:txBody>
      </p:sp>
      <p:pic>
        <p:nvPicPr>
          <p:cNvPr id="16" name="Picture 15"/>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00192" y="3006466"/>
            <a:ext cx="2691197" cy="2093913"/>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zwei Inhalte">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lvl1pPr>
              <a:defRPr>
                <a:latin typeface="Humanst521 BT" panose="020B0602020204020204" pitchFamily="34" charset="0"/>
              </a:defRPr>
            </a:lvl1pPr>
          </a:lstStyle>
          <a:p>
            <a:r>
              <a:rPr lang="en-US" noProof="0" dirty="0"/>
              <a:t>Click to edit Master title style</a:t>
            </a:r>
            <a:endParaRPr lang="en-GB" noProof="0" dirty="0"/>
          </a:p>
        </p:txBody>
      </p:sp>
      <p:sp>
        <p:nvSpPr>
          <p:cNvPr id="6"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Humanst521 Lt BT" panose="020B0402020204020304" pitchFamily="34" charset="0"/>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
        <p:nvSpPr>
          <p:cNvPr id="10" name="Textplatzhalter 1"/>
          <p:cNvSpPr>
            <a:spLocks noGrp="1"/>
          </p:cNvSpPr>
          <p:nvPr>
            <p:ph idx="1"/>
          </p:nvPr>
        </p:nvSpPr>
        <p:spPr>
          <a:xfrm>
            <a:off x="865414" y="1006079"/>
            <a:ext cx="3706587" cy="3827178"/>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177800" lvl="0" indent="-177800"/>
            <a:r>
              <a:rPr lang="en-GB" noProof="0" dirty="0" err="1"/>
              <a:t>Mastertextformat</a:t>
            </a:r>
            <a:r>
              <a:rPr lang="en-GB" noProof="0" dirty="0"/>
              <a:t> </a:t>
            </a:r>
            <a:r>
              <a:rPr lang="en-GB" noProof="0" dirty="0" err="1"/>
              <a:t>bearbeiten</a:t>
            </a:r>
            <a:endParaRPr lang="en-GB" noProof="0" dirty="0"/>
          </a:p>
          <a:p>
            <a:pPr marL="444500" lvl="1" indent="-266700">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12" name="Textplatzhalter 1"/>
          <p:cNvSpPr>
            <a:spLocks noGrp="1"/>
          </p:cNvSpPr>
          <p:nvPr>
            <p:ph idx="10"/>
          </p:nvPr>
        </p:nvSpPr>
        <p:spPr>
          <a:xfrm>
            <a:off x="4767944" y="1006079"/>
            <a:ext cx="4017282" cy="3827178"/>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177800" lvl="0" indent="-177800"/>
            <a:r>
              <a:rPr lang="en-GB" noProof="0" dirty="0" err="1"/>
              <a:t>Mastertextformat</a:t>
            </a:r>
            <a:r>
              <a:rPr lang="en-GB" noProof="0" dirty="0"/>
              <a:t> </a:t>
            </a:r>
            <a:r>
              <a:rPr lang="en-GB" noProof="0" dirty="0" err="1"/>
              <a:t>bearbeiten</a:t>
            </a:r>
            <a:endParaRPr lang="en-GB" noProof="0" dirty="0"/>
          </a:p>
          <a:p>
            <a:pPr marL="444500" lvl="1" indent="-266700">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31794019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61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89" y="1006078"/>
            <a:ext cx="3781425" cy="3509963"/>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355600" lvl="0" indent="-355600">
              <a:buFontTx/>
              <a:buBlip>
                <a:blip r:embed="rId2"/>
              </a:buBlip>
            </a:pPr>
            <a:r>
              <a:rPr lang="en-GB" noProof="0" dirty="0" err="1"/>
              <a:t>Mastertextformat</a:t>
            </a:r>
            <a:r>
              <a:rPr lang="en-GB" noProof="0" dirty="0"/>
              <a:t> </a:t>
            </a:r>
            <a:r>
              <a:rPr lang="en-GB" noProof="0" dirty="0" err="1"/>
              <a:t>bearbeiten</a:t>
            </a:r>
            <a:endParaRPr lang="en-GB" noProof="0" dirty="0"/>
          </a:p>
          <a:p>
            <a:pPr marL="444500" lvl="1" indent="-266700">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16" name="Titel 15"/>
          <p:cNvSpPr>
            <a:spLocks noGrp="1"/>
          </p:cNvSpPr>
          <p:nvPr>
            <p:ph type="title"/>
          </p:nvPr>
        </p:nvSpPr>
        <p:spPr>
          <a:xfrm>
            <a:off x="1475656" y="209561"/>
            <a:ext cx="5951173" cy="381375"/>
          </a:xfrm>
        </p:spPr>
        <p:txBody>
          <a:bodyPr/>
          <a:lstStyle>
            <a:lvl1pPr>
              <a:defRPr>
                <a:latin typeface="Humanst521 Lt BT" panose="020B0402020204020304" pitchFamily="34" charset="0"/>
              </a:defRPr>
            </a:lvl1pPr>
          </a:lstStyle>
          <a:p>
            <a:r>
              <a:rPr lang="en-US" noProof="0" dirty="0"/>
              <a:t>Click to edit Master title style</a:t>
            </a:r>
            <a:endParaRPr lang="en-GB" noProof="0" dirty="0"/>
          </a:p>
        </p:txBody>
      </p:sp>
      <p:sp>
        <p:nvSpPr>
          <p:cNvPr id="8" name="Inhaltsplatzhalter 10"/>
          <p:cNvSpPr>
            <a:spLocks noGrp="1"/>
          </p:cNvSpPr>
          <p:nvPr>
            <p:ph sz="quarter" idx="18" hasCustomPrompt="1"/>
          </p:nvPr>
        </p:nvSpPr>
        <p:spPr>
          <a:xfrm>
            <a:off x="5003801" y="1003402"/>
            <a:ext cx="3781425" cy="3509963"/>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355600" lvl="0" indent="-355600">
              <a:buFontTx/>
              <a:buBlip>
                <a:blip r:embed="rId2"/>
              </a:buBlip>
            </a:pPr>
            <a:r>
              <a:rPr lang="en-GB" noProof="0" dirty="0" err="1"/>
              <a:t>Mastertextformat</a:t>
            </a:r>
            <a:r>
              <a:rPr lang="en-GB" noProof="0" dirty="0"/>
              <a:t> </a:t>
            </a:r>
            <a:r>
              <a:rPr lang="en-GB" noProof="0" dirty="0" err="1"/>
              <a:t>bearbeiten</a:t>
            </a:r>
            <a:endParaRPr lang="en-GB" noProof="0" dirty="0"/>
          </a:p>
          <a:p>
            <a:pPr marL="444500" lvl="1" indent="-266700">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6"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Humanst521 Lt BT" panose="020B0402020204020304" pitchFamily="34" charset="0"/>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13245282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33350" marR="0" indent="-133350" algn="l" defTabSz="6858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Humanst521 BT" panose="020B0602020204020204" pitchFamily="34" charset="0"/>
              </a:defRPr>
            </a:lvl1pPr>
            <a:lvl2pPr marL="266700" marR="0" indent="-133350" algn="l" defTabSz="6858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Humanst521 BT" panose="020B0602020204020204" pitchFamily="34" charset="0"/>
              </a:defRPr>
            </a:lvl2pPr>
            <a:lvl3pPr marL="404813" marR="0" indent="-138113" algn="l" defTabSz="6858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Humanst521 BT" panose="020B0602020204020204" pitchFamily="34" charset="0"/>
              </a:defRPr>
            </a:lvl3pPr>
            <a:lvl4pPr marL="538163" marR="0" indent="-133350" algn="l" defTabSz="6858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Humanst521 BT" panose="020B0602020204020204" pitchFamily="34" charset="0"/>
              </a:defRPr>
            </a:lvl4pPr>
            <a:lvl5pPr marL="671513" marR="0" indent="-133350" algn="l" defTabSz="6858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Humanst521 BT" panose="020B0602020204020204" pitchFamily="34" charset="0"/>
              </a:defRPr>
            </a:lvl5pPr>
            <a:lvl6pPr marL="806054" indent="-134541">
              <a:lnSpc>
                <a:spcPct val="110000"/>
              </a:lnSpc>
              <a:buClr>
                <a:schemeClr val="tx1"/>
              </a:buClr>
              <a:buFont typeface="Symbol" panose="05050102010706020507" pitchFamily="18" charset="2"/>
              <a:buChar char="-"/>
              <a:defRPr sz="1200"/>
            </a:lvl6pPr>
            <a:lvl7pPr marL="942975" indent="-136922">
              <a:lnSpc>
                <a:spcPct val="110000"/>
              </a:lnSpc>
              <a:buFont typeface="Symbol" panose="05050102010706020507" pitchFamily="18" charset="2"/>
              <a:buChar char="-"/>
              <a:defRPr sz="1200"/>
            </a:lvl7pPr>
            <a:lvl8pPr marL="1077516" indent="-134541">
              <a:lnSpc>
                <a:spcPct val="110000"/>
              </a:lnSpc>
              <a:buFont typeface="Symbol" panose="05050102010706020507" pitchFamily="18" charset="2"/>
              <a:buChar char="-"/>
              <a:defRPr sz="1200"/>
            </a:lvl8pPr>
            <a:lvl9pPr marL="1210866" indent="-133350">
              <a:lnSpc>
                <a:spcPct val="110000"/>
              </a:lnSpc>
              <a:buFont typeface="Symbol" panose="05050102010706020507" pitchFamily="18" charset="2"/>
              <a:buChar char="-"/>
              <a:defRPr sz="1200"/>
            </a:lvl9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135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hasCustomPrompt="1"/>
          </p:nvPr>
        </p:nvSpPr>
        <p:spPr>
          <a:xfrm>
            <a:off x="467544" y="137896"/>
            <a:ext cx="7738768" cy="381375"/>
          </a:xfrm>
        </p:spPr>
        <p:txBody>
          <a:bodyPr/>
          <a:lstStyle>
            <a:lvl1pPr>
              <a:defRPr sz="2550" baseline="0">
                <a:solidFill>
                  <a:srgbClr val="C00000"/>
                </a:solidFill>
                <a:effectLst/>
              </a:defRPr>
            </a:lvl1pPr>
          </a:lstStyle>
          <a:p>
            <a:r>
              <a:rPr lang="de-DE" noProof="0" dirty="0"/>
              <a:t>Titelmasterformat bearbeiten</a:t>
            </a:r>
            <a:endParaRPr lang="en-GB" noProof="0" dirty="0"/>
          </a:p>
        </p:txBody>
      </p:sp>
      <p:sp>
        <p:nvSpPr>
          <p:cNvPr id="14" name="Foliennummernplatzhalter 13"/>
          <p:cNvSpPr>
            <a:spLocks noGrp="1"/>
          </p:cNvSpPr>
          <p:nvPr>
            <p:ph type="sldNum" sz="quarter" idx="16"/>
          </p:nvPr>
        </p:nvSpPr>
        <p:spPr>
          <a:xfrm>
            <a:off x="8206312" y="4968000"/>
            <a:ext cx="575742" cy="147638"/>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a:t>
            </a:fld>
            <a:endParaRPr lang="de-DE" dirty="0">
              <a:latin typeface="Humanst521 BT" panose="020B0602020204020204" pitchFamily="34" charset="0"/>
            </a:endParaRPr>
          </a:p>
        </p:txBody>
      </p:sp>
      <p:sp>
        <p:nvSpPr>
          <p:cNvPr id="3" name="Text Placeholder 2"/>
          <p:cNvSpPr>
            <a:spLocks noGrp="1"/>
          </p:cNvSpPr>
          <p:nvPr>
            <p:ph type="body" sz="quarter" idx="17" hasCustomPrompt="1"/>
          </p:nvPr>
        </p:nvSpPr>
        <p:spPr>
          <a:xfrm>
            <a:off x="339884" y="4995862"/>
            <a:ext cx="991757" cy="147638"/>
          </a:xfrm>
        </p:spPr>
        <p:txBody>
          <a:bodyPr/>
          <a:lstStyle>
            <a:lvl1pPr marL="0" indent="0">
              <a:buNone/>
              <a:defRPr sz="750" baseline="0"/>
            </a:lvl1pPr>
          </a:lstStyle>
          <a:p>
            <a:pPr lvl="0"/>
            <a:r>
              <a:rPr lang="en-US" dirty="0"/>
              <a:t>Andreas </a:t>
            </a:r>
            <a:r>
              <a:rPr lang="en-US" dirty="0" err="1"/>
              <a:t>Crivellin</a:t>
            </a:r>
            <a:endParaRPr lang="en-GB" dirty="0"/>
          </a:p>
        </p:txBody>
      </p:sp>
      <p:cxnSp>
        <p:nvCxnSpPr>
          <p:cNvPr id="4" name="Straight Connector 3"/>
          <p:cNvCxnSpPr/>
          <p:nvPr userDrawn="1"/>
        </p:nvCxnSpPr>
        <p:spPr bwMode="auto">
          <a:xfrm>
            <a:off x="464374" y="627534"/>
            <a:ext cx="8317681" cy="0"/>
          </a:xfrm>
          <a:prstGeom prst="line">
            <a:avLst/>
          </a:prstGeom>
          <a:solidFill>
            <a:schemeClr val="accent1"/>
          </a:solidFill>
          <a:ln w="31750" cap="rnd" cmpd="sng" algn="ctr">
            <a:solidFill>
              <a:srgbClr val="004986"/>
            </a:solidFill>
            <a:prstDash val="solid"/>
            <a:round/>
            <a:headEnd type="none" w="med" len="med"/>
            <a:tailEnd type="none" w="med" len="med"/>
          </a:ln>
          <a:effectLst/>
        </p:spPr>
      </p:cxnSp>
      <p:sp>
        <p:nvSpPr>
          <p:cNvPr id="7" name="Text Placeholder 2"/>
          <p:cNvSpPr>
            <a:spLocks noGrp="1"/>
          </p:cNvSpPr>
          <p:nvPr>
            <p:ph type="body" sz="quarter" idx="18" hasCustomPrompt="1"/>
          </p:nvPr>
        </p:nvSpPr>
        <p:spPr>
          <a:xfrm>
            <a:off x="3097625" y="4989514"/>
            <a:ext cx="2495541" cy="160337"/>
          </a:xfrm>
        </p:spPr>
        <p:txBody>
          <a:bodyPr/>
          <a:lstStyle>
            <a:lvl1pPr marL="0" indent="0">
              <a:buNone/>
              <a:defRPr sz="750" baseline="0"/>
            </a:lvl1pPr>
          </a:lstStyle>
          <a:p>
            <a:pPr lvl="0"/>
            <a:r>
              <a:rPr lang="en-US" dirty="0"/>
              <a:t>New Physics in the </a:t>
            </a:r>
            <a:r>
              <a:rPr lang="en-US" dirty="0" err="1"/>
              <a:t>Flavour</a:t>
            </a:r>
            <a:r>
              <a:rPr lang="en-US" dirty="0"/>
              <a:t> Sector</a:t>
            </a:r>
            <a:endParaRPr lang="en-GB" dirty="0"/>
          </a:p>
        </p:txBody>
      </p:sp>
    </p:spTree>
    <p:extLst>
      <p:ext uri="{BB962C8B-B14F-4D97-AF65-F5344CB8AC3E}">
        <p14:creationId xmlns:p14="http://schemas.microsoft.com/office/powerpoint/2010/main" val="77917048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bg>
      <p:bgPr>
        <a:solidFill>
          <a:schemeClr val="bg1"/>
        </a:solidFill>
        <a:effectLst/>
      </p:bgPr>
    </p:bg>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latin typeface="Humanst521 BT" panose="020B0602020204020204" pitchFamily="34" charset="0"/>
              </a:defRPr>
            </a:lvl1pPr>
          </a:lstStyle>
          <a:p>
            <a:r>
              <a:rPr lang="en-US" noProof="0" dirty="0"/>
              <a:t>Click to edit Master title style</a:t>
            </a:r>
            <a:endParaRPr lang="en-GB" noProof="0" dirty="0"/>
          </a:p>
        </p:txBody>
      </p:sp>
      <p:sp>
        <p:nvSpPr>
          <p:cNvPr id="6"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Humanst521 Lt BT" panose="020B0402020204020304" pitchFamily="34" charset="0"/>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
        <p:nvSpPr>
          <p:cNvPr id="5" name="Textplatzhalter 1"/>
          <p:cNvSpPr>
            <a:spLocks noGrp="1"/>
          </p:cNvSpPr>
          <p:nvPr>
            <p:ph idx="1"/>
          </p:nvPr>
        </p:nvSpPr>
        <p:spPr>
          <a:xfrm>
            <a:off x="1042988" y="1006079"/>
            <a:ext cx="7742237" cy="3509963"/>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177800" lvl="0" indent="-177800"/>
            <a:r>
              <a:rPr lang="en-GB" noProof="0" dirty="0" err="1"/>
              <a:t>Mastertextformat</a:t>
            </a:r>
            <a:r>
              <a:rPr lang="en-GB" noProof="0" dirty="0"/>
              <a:t> </a:t>
            </a:r>
            <a:r>
              <a:rPr lang="en-GB" noProof="0" dirty="0" err="1"/>
              <a:t>bearbeiten</a:t>
            </a:r>
            <a:endParaRPr lang="en-GB" noProof="0" dirty="0"/>
          </a:p>
          <a:p>
            <a:pPr marL="444500" lvl="1" indent="-266700">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259479619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89" y="1006078"/>
            <a:ext cx="3781425" cy="3509963"/>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355600" lvl="0" indent="-355600">
              <a:buFontTx/>
              <a:buBlip>
                <a:blip r:embed="rId2"/>
              </a:buBlip>
            </a:pPr>
            <a:r>
              <a:rPr lang="en-GB" noProof="0" dirty="0" err="1"/>
              <a:t>Mastertextformat</a:t>
            </a:r>
            <a:r>
              <a:rPr lang="en-GB" noProof="0" dirty="0"/>
              <a:t> </a:t>
            </a:r>
            <a:r>
              <a:rPr lang="en-GB" noProof="0" dirty="0" err="1"/>
              <a:t>bearbeiten</a:t>
            </a:r>
            <a:endParaRPr lang="en-GB" noProof="0" dirty="0"/>
          </a:p>
          <a:p>
            <a:pPr marL="444500" lvl="1" indent="-266700">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16" name="Titel 15"/>
          <p:cNvSpPr>
            <a:spLocks noGrp="1"/>
          </p:cNvSpPr>
          <p:nvPr>
            <p:ph type="title"/>
          </p:nvPr>
        </p:nvSpPr>
        <p:spPr/>
        <p:txBody>
          <a:bodyPr/>
          <a:lstStyle>
            <a:lvl1pPr>
              <a:defRPr>
                <a:latin typeface="+mn-lt"/>
              </a:defRPr>
            </a:lvl1pPr>
          </a:lstStyle>
          <a:p>
            <a:r>
              <a:rPr lang="en-US" noProof="0"/>
              <a:t>Click to edit Master title style</a:t>
            </a:r>
            <a:endParaRPr lang="en-GB" noProof="0" dirty="0"/>
          </a:p>
        </p:txBody>
      </p:sp>
      <p:sp>
        <p:nvSpPr>
          <p:cNvPr id="8" name="Inhaltsplatzhalter 10"/>
          <p:cNvSpPr>
            <a:spLocks noGrp="1"/>
          </p:cNvSpPr>
          <p:nvPr>
            <p:ph sz="quarter" idx="18" hasCustomPrompt="1"/>
          </p:nvPr>
        </p:nvSpPr>
        <p:spPr>
          <a:xfrm>
            <a:off x="5003801" y="1003402"/>
            <a:ext cx="3781425" cy="3509963"/>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355600" lvl="0" indent="-355600">
              <a:buFontTx/>
              <a:buBlip>
                <a:blip r:embed="rId2"/>
              </a:buBlip>
            </a:pPr>
            <a:r>
              <a:rPr lang="en-GB" noProof="0" dirty="0" err="1"/>
              <a:t>Mastertextformat</a:t>
            </a:r>
            <a:r>
              <a:rPr lang="en-GB" noProof="0" dirty="0"/>
              <a:t> </a:t>
            </a:r>
            <a:r>
              <a:rPr lang="en-GB" noProof="0" dirty="0" err="1"/>
              <a:t>bearbeiten</a:t>
            </a:r>
            <a:endParaRPr lang="en-GB" noProof="0" dirty="0"/>
          </a:p>
          <a:p>
            <a:pPr marL="444500" lvl="1" indent="-266700">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6"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348288386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22682E1-BDD2-BA0B-22F2-3AE34EBB20B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39" y="1461"/>
            <a:ext cx="9142961" cy="5141747"/>
          </a:xfrm>
          <a:prstGeom prst="rect">
            <a:avLst/>
          </a:prstGeom>
        </p:spPr>
      </p:pic>
      <p:sp>
        <p:nvSpPr>
          <p:cNvPr id="2" name="Titel 1"/>
          <p:cNvSpPr>
            <a:spLocks noGrp="1"/>
          </p:cNvSpPr>
          <p:nvPr>
            <p:ph type="ctrTitle" hasCustomPrompt="1"/>
          </p:nvPr>
        </p:nvSpPr>
        <p:spPr>
          <a:xfrm>
            <a:off x="521494" y="1084098"/>
            <a:ext cx="6034088" cy="1506288"/>
          </a:xfrm>
        </p:spPr>
        <p:txBody>
          <a:bodyPr anchor="b"/>
          <a:lstStyle>
            <a:lvl1pPr algn="l">
              <a:lnSpc>
                <a:spcPct val="92000"/>
              </a:lnSpc>
              <a:defRPr sz="3150">
                <a:solidFill>
                  <a:schemeClr val="bg1"/>
                </a:solidFill>
              </a:defRPr>
            </a:lvl1pPr>
          </a:lstStyle>
          <a:p>
            <a:r>
              <a:rPr lang="en-GB" noProof="0" dirty="0"/>
              <a:t>Add Title</a:t>
            </a:r>
          </a:p>
        </p:txBody>
      </p:sp>
      <p:sp>
        <p:nvSpPr>
          <p:cNvPr id="3" name="Untertitel 2"/>
          <p:cNvSpPr>
            <a:spLocks noGrp="1"/>
          </p:cNvSpPr>
          <p:nvPr>
            <p:ph type="subTitle" idx="1" hasCustomPrompt="1"/>
          </p:nvPr>
        </p:nvSpPr>
        <p:spPr>
          <a:xfrm>
            <a:off x="521494" y="2841780"/>
            <a:ext cx="6034088" cy="810090"/>
          </a:xfrm>
        </p:spPr>
        <p:txBody>
          <a:bodyPr/>
          <a:lstStyle>
            <a:lvl1pPr marL="0" indent="0" algn="l">
              <a:lnSpc>
                <a:spcPct val="92000"/>
              </a:lnSpc>
              <a:buNone/>
              <a:defRPr sz="195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Add Subtitle</a:t>
            </a:r>
          </a:p>
        </p:txBody>
      </p:sp>
      <p:sp>
        <p:nvSpPr>
          <p:cNvPr id="11" name="Textplatzhalter 10">
            <a:extLst>
              <a:ext uri="{FF2B5EF4-FFF2-40B4-BE49-F238E27FC236}">
                <a16:creationId xmlns:a16="http://schemas.microsoft.com/office/drawing/2014/main" id="{68F03BE3-7C85-C716-E994-40806F5A8462}"/>
              </a:ext>
            </a:extLst>
          </p:cNvPr>
          <p:cNvSpPr>
            <a:spLocks noGrp="1"/>
          </p:cNvSpPr>
          <p:nvPr>
            <p:ph type="body" sz="quarter" idx="13" hasCustomPrompt="1"/>
          </p:nvPr>
        </p:nvSpPr>
        <p:spPr>
          <a:xfrm>
            <a:off x="521494" y="4380951"/>
            <a:ext cx="3969544" cy="216024"/>
          </a:xfrm>
        </p:spPr>
        <p:txBody>
          <a:bodyPr anchor="b"/>
          <a:lstStyle>
            <a:lvl1pPr>
              <a:defRPr sz="1200">
                <a:solidFill>
                  <a:schemeClr val="bg1"/>
                </a:solidFill>
              </a:defRPr>
            </a:lvl1pPr>
            <a:lvl2pPr marL="0" indent="0">
              <a:buNone/>
              <a:defRPr/>
            </a:lvl2pPr>
          </a:lstStyle>
          <a:p>
            <a:pPr lvl="0"/>
            <a:r>
              <a:rPr lang="en-GB" noProof="0" dirty="0"/>
              <a:t>Author</a:t>
            </a:r>
          </a:p>
        </p:txBody>
      </p:sp>
      <p:sp>
        <p:nvSpPr>
          <p:cNvPr id="12" name="Textplatzhalter 10">
            <a:extLst>
              <a:ext uri="{FF2B5EF4-FFF2-40B4-BE49-F238E27FC236}">
                <a16:creationId xmlns:a16="http://schemas.microsoft.com/office/drawing/2014/main" id="{BB6EAADF-428F-C6D8-43A9-FBCA196FE958}"/>
              </a:ext>
            </a:extLst>
          </p:cNvPr>
          <p:cNvSpPr>
            <a:spLocks noGrp="1"/>
          </p:cNvSpPr>
          <p:nvPr>
            <p:ph type="body" sz="quarter" idx="14" hasCustomPrompt="1"/>
          </p:nvPr>
        </p:nvSpPr>
        <p:spPr>
          <a:xfrm>
            <a:off x="521494" y="4596975"/>
            <a:ext cx="3969544" cy="189021"/>
          </a:xfrm>
        </p:spPr>
        <p:txBody>
          <a:bodyPr anchor="t"/>
          <a:lstStyle>
            <a:lvl1pPr>
              <a:defRPr sz="1200">
                <a:solidFill>
                  <a:schemeClr val="bg1"/>
                </a:solidFill>
              </a:defRPr>
            </a:lvl1pPr>
            <a:lvl2pPr marL="0" indent="0">
              <a:buNone/>
              <a:defRPr/>
            </a:lvl2pPr>
          </a:lstStyle>
          <a:p>
            <a:pPr lvl="0"/>
            <a:r>
              <a:rPr lang="en-GB" noProof="0" dirty="0"/>
              <a:t>Location, DD Month YYYY</a:t>
            </a:r>
          </a:p>
        </p:txBody>
      </p:sp>
      <p:pic>
        <p:nvPicPr>
          <p:cNvPr id="13" name="Grafik 12">
            <a:extLst>
              <a:ext uri="{FF2B5EF4-FFF2-40B4-BE49-F238E27FC236}">
                <a16:creationId xmlns:a16="http://schemas.microsoft.com/office/drawing/2014/main" id="{601D5720-24EF-D102-D260-2D0ECB313EF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3353" y="269003"/>
            <a:ext cx="1330365" cy="547553"/>
          </a:xfrm>
          <a:prstGeom prst="rect">
            <a:avLst/>
          </a:prstGeom>
        </p:spPr>
      </p:pic>
      <p:pic>
        <p:nvPicPr>
          <p:cNvPr id="5" name="Grafik 4">
            <a:extLst>
              <a:ext uri="{FF2B5EF4-FFF2-40B4-BE49-F238E27FC236}">
                <a16:creationId xmlns:a16="http://schemas.microsoft.com/office/drawing/2014/main" id="{B8E0DFA1-FB3F-638E-5DB8-EB23BE65B54A}"/>
              </a:ext>
            </a:extLst>
          </p:cNvPr>
          <p:cNvPicPr>
            <a:picLocks/>
          </p:cNvPicPr>
          <p:nvPr userDrawn="1"/>
        </p:nvPicPr>
        <p:blipFill rotWithShape="1">
          <a:blip r:embed="rId4" cstate="screen">
            <a:extLst>
              <a:ext uri="{28A0092B-C50C-407E-A947-70E740481C1C}">
                <a14:useLocalDpi xmlns:a14="http://schemas.microsoft.com/office/drawing/2010/main"/>
              </a:ext>
            </a:extLst>
          </a:blip>
          <a:srcRect l="34698"/>
          <a:stretch/>
        </p:blipFill>
        <p:spPr>
          <a:xfrm>
            <a:off x="1899047" y="402529"/>
            <a:ext cx="1216582" cy="283500"/>
          </a:xfrm>
          <a:prstGeom prst="rect">
            <a:avLst/>
          </a:prstGeom>
        </p:spPr>
      </p:pic>
    </p:spTree>
    <p:extLst>
      <p:ext uri="{BB962C8B-B14F-4D97-AF65-F5344CB8AC3E}">
        <p14:creationId xmlns:p14="http://schemas.microsoft.com/office/powerpoint/2010/main" val="2691992436"/>
      </p:ext>
    </p:extLst>
  </p:cSld>
  <p:clrMapOvr>
    <a:masterClrMapping/>
  </p:clrMapOvr>
  <p:extLst>
    <p:ext uri="{DCECCB84-F9BA-43D5-87BE-67443E8EF086}">
      <p15:sldGuideLst xmlns:p15="http://schemas.microsoft.com/office/powerpoint/2012/main">
        <p15:guide id="2" pos="7106">
          <p15:clr>
            <a:srgbClr val="A4A3A4"/>
          </p15:clr>
        </p15:guide>
        <p15:guide id="3" orient="horz" pos="318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and Content">
  <p:cSld name="Image and Conten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521494" y="208722"/>
            <a:ext cx="6723600" cy="60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0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 name="Google Shape;137;p17"/>
          <p:cNvSpPr txBox="1">
            <a:spLocks noGrp="1"/>
          </p:cNvSpPr>
          <p:nvPr>
            <p:ph type="body" idx="1"/>
          </p:nvPr>
        </p:nvSpPr>
        <p:spPr>
          <a:xfrm>
            <a:off x="4652963" y="1032580"/>
            <a:ext cx="3969600" cy="34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500"/>
              <a:buNone/>
              <a:defRPr/>
            </a:lvl1pPr>
            <a:lvl2pPr marL="914400" lvl="1" indent="-317500" algn="l">
              <a:lnSpc>
                <a:spcPct val="100000"/>
              </a:lnSpc>
              <a:spcBef>
                <a:spcPts val="500"/>
              </a:spcBef>
              <a:spcAft>
                <a:spcPts val="0"/>
              </a:spcAft>
              <a:buClr>
                <a:schemeClr val="dk1"/>
              </a:buClr>
              <a:buSzPts val="1400"/>
              <a:buChar char="•"/>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 name="Google Shape;138;p17"/>
          <p:cNvSpPr txBox="1">
            <a:spLocks noGrp="1"/>
          </p:cNvSpPr>
          <p:nvPr>
            <p:ph type="dt" idx="10"/>
          </p:nvPr>
        </p:nvSpPr>
        <p:spPr>
          <a:xfrm>
            <a:off x="7406878" y="4803430"/>
            <a:ext cx="1215600" cy="108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a:off x="1210865" y="4803430"/>
            <a:ext cx="6034200" cy="108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17"/>
          <p:cNvSpPr txBox="1">
            <a:spLocks noGrp="1"/>
          </p:cNvSpPr>
          <p:nvPr>
            <p:ph type="sldNum" idx="12"/>
          </p:nvPr>
        </p:nvSpPr>
        <p:spPr>
          <a:xfrm>
            <a:off x="521494" y="4803430"/>
            <a:ext cx="527400" cy="1080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41" name="Google Shape;141;p17"/>
          <p:cNvSpPr>
            <a:spLocks noGrp="1"/>
          </p:cNvSpPr>
          <p:nvPr>
            <p:ph type="pic" idx="2"/>
          </p:nvPr>
        </p:nvSpPr>
        <p:spPr>
          <a:xfrm>
            <a:off x="521495" y="1087042"/>
            <a:ext cx="3969600" cy="3429000"/>
          </a:xfrm>
          <a:prstGeom prst="rect">
            <a:avLst/>
          </a:prstGeom>
          <a:solidFill>
            <a:schemeClr val="lt1"/>
          </a:solidFill>
          <a:ln>
            <a:noFill/>
          </a:ln>
        </p:spPr>
      </p:sp>
    </p:spTree>
    <p:extLst>
      <p:ext uri="{BB962C8B-B14F-4D97-AF65-F5344CB8AC3E}">
        <p14:creationId xmlns:p14="http://schemas.microsoft.com/office/powerpoint/2010/main" val="305953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282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792" marR="0" indent="-177792" algn="l" defTabSz="91435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Humanst521 BT" panose="020B0602020204020204" pitchFamily="34" charset="0"/>
              </a:defRPr>
            </a:lvl1pPr>
            <a:lvl2pPr marL="355582"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Humanst521 BT" panose="020B0602020204020204" pitchFamily="34" charset="0"/>
              </a:defRPr>
            </a:lvl2pPr>
            <a:lvl3pPr marL="539724" marR="0" indent="-18414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Humanst521 BT" panose="020B0602020204020204" pitchFamily="34" charset="0"/>
              </a:defRPr>
            </a:lvl3pPr>
            <a:lvl4pPr marL="717515"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Humanst521 BT" panose="020B0602020204020204" pitchFamily="34" charset="0"/>
              </a:defRPr>
            </a:lvl4pPr>
            <a:lvl5pPr marL="895306"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Humanst521 BT" panose="020B0602020204020204" pitchFamily="34" charset="0"/>
              </a:defRPr>
            </a:lvl5pPr>
            <a:lvl6pPr marL="1074685" indent="-179380">
              <a:lnSpc>
                <a:spcPct val="110000"/>
              </a:lnSpc>
              <a:buClr>
                <a:schemeClr val="tx1"/>
              </a:buClr>
              <a:buFont typeface="Symbol" panose="05050102010706020507" pitchFamily="18" charset="2"/>
              <a:buChar char="-"/>
              <a:defRPr sz="1500"/>
            </a:lvl6pPr>
            <a:lvl7pPr marL="1257238" indent="-182554">
              <a:lnSpc>
                <a:spcPct val="110000"/>
              </a:lnSpc>
              <a:buFont typeface="Symbol" panose="05050102010706020507" pitchFamily="18" charset="2"/>
              <a:buChar char="-"/>
              <a:defRPr sz="1500"/>
            </a:lvl7pPr>
            <a:lvl8pPr marL="1436616" indent="-179380">
              <a:lnSpc>
                <a:spcPct val="110000"/>
              </a:lnSpc>
              <a:buFont typeface="Symbol" panose="05050102010706020507" pitchFamily="18" charset="2"/>
              <a:buChar char="-"/>
              <a:defRPr sz="1500"/>
            </a:lvl8pPr>
            <a:lvl9pPr marL="1614408" indent="-177792">
              <a:lnSpc>
                <a:spcPct val="110000"/>
              </a:lnSpc>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Titel 9"/>
          <p:cNvSpPr>
            <a:spLocks noGrp="1"/>
          </p:cNvSpPr>
          <p:nvPr>
            <p:ph type="title" hasCustomPrompt="1"/>
          </p:nvPr>
        </p:nvSpPr>
        <p:spPr>
          <a:xfrm>
            <a:off x="2077211" y="216000"/>
            <a:ext cx="6708025" cy="381375"/>
          </a:xfrm>
        </p:spPr>
        <p:txBody>
          <a:bodyPr/>
          <a:lstStyle>
            <a:lvl1pPr>
              <a:defRPr sz="2400"/>
            </a:lvl1pPr>
          </a:lstStyle>
          <a:p>
            <a:r>
              <a:rPr lang="en-GB" noProof="0" dirty="0">
                <a:effectLst/>
              </a:rPr>
              <a:t>Enter slide title</a:t>
            </a:r>
            <a:endParaRPr lang="en-GB" noProof="0" dirty="0"/>
          </a:p>
        </p:txBody>
      </p:sp>
      <p:sp>
        <p:nvSpPr>
          <p:cNvPr id="14" name="Foliennummernplatzhalter 13"/>
          <p:cNvSpPr>
            <a:spLocks noGrp="1"/>
          </p:cNvSpPr>
          <p:nvPr>
            <p:ph type="sldNum" sz="quarter" idx="16"/>
          </p:nvPr>
        </p:nvSpPr>
        <p:spPr>
          <a:xfrm>
            <a:off x="8206312" y="4968000"/>
            <a:ext cx="575742" cy="147638"/>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a:t>
            </a:fld>
            <a:endParaRPr lang="de-DE" dirty="0">
              <a:latin typeface="Humanst521 BT" panose="020B0602020204020204" pitchFamily="34" charset="0"/>
            </a:endParaRPr>
          </a:p>
        </p:txBody>
      </p:sp>
    </p:spTree>
    <p:extLst>
      <p:ext uri="{BB962C8B-B14F-4D97-AF65-F5344CB8AC3E}">
        <p14:creationId xmlns:p14="http://schemas.microsoft.com/office/powerpoint/2010/main" val="21316818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2" name="Rechteck 1"/>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0" name="Titel 9"/>
          <p:cNvSpPr>
            <a:spLocks noGrp="1"/>
          </p:cNvSpPr>
          <p:nvPr>
            <p:ph type="title" hasCustomPrompt="1"/>
          </p:nvPr>
        </p:nvSpPr>
        <p:spPr>
          <a:xfrm>
            <a:off x="2077211" y="216000"/>
            <a:ext cx="6708025" cy="381375"/>
          </a:xfrm>
        </p:spPr>
        <p:txBody>
          <a:bodyPr/>
          <a:lstStyle>
            <a:lvl1pPr>
              <a:defRPr spc="0" baseline="0"/>
            </a:lvl1pPr>
          </a:lstStyle>
          <a:p>
            <a:r>
              <a:rPr lang="en-GB" noProof="0" dirty="0">
                <a:effectLst/>
              </a:rPr>
              <a:t>Enter slide title</a:t>
            </a:r>
            <a:endParaRPr lang="en-GB" dirty="0"/>
          </a:p>
        </p:txBody>
      </p:sp>
      <p:sp>
        <p:nvSpPr>
          <p:cNvPr id="14" name="Foliennummernplatzhalter 13"/>
          <p:cNvSpPr>
            <a:spLocks noGrp="1"/>
          </p:cNvSpPr>
          <p:nvPr>
            <p:ph type="sldNum" sz="quarter" idx="16"/>
          </p:nvPr>
        </p:nvSpPr>
        <p:spPr>
          <a:xfrm>
            <a:off x="8206312" y="4968000"/>
            <a:ext cx="575742" cy="147638"/>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a:t>
            </a:fld>
            <a:endParaRPr lang="de-DE" dirty="0">
              <a:latin typeface="Humanst521 BT" panose="020B0602020204020204" pitchFamily="34" charset="0"/>
            </a:endParaRPr>
          </a:p>
        </p:txBody>
      </p:sp>
      <p:sp>
        <p:nvSpPr>
          <p:cNvPr id="9" name="Inhaltsplatzhalter 7"/>
          <p:cNvSpPr>
            <a:spLocks noGrp="1"/>
          </p:cNvSpPr>
          <p:nvPr>
            <p:ph sz="quarter" idx="13" hasCustomPrompt="1"/>
          </p:nvPr>
        </p:nvSpPr>
        <p:spPr>
          <a:xfrm>
            <a:off x="934841" y="1113586"/>
            <a:ext cx="7885633" cy="3456386"/>
          </a:xfrm>
        </p:spPr>
        <p:txBody>
          <a:bodyPr/>
          <a:lstStyle>
            <a:lvl1pPr marL="177792" marR="0" indent="-177792" algn="l" defTabSz="91435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Humanst521 BT" panose="020B0602020204020204" pitchFamily="34" charset="0"/>
              </a:defRPr>
            </a:lvl1pPr>
            <a:lvl2pPr marL="355582"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Humanst521 BT" panose="020B0602020204020204" pitchFamily="34" charset="0"/>
              </a:defRPr>
            </a:lvl2pPr>
            <a:lvl3pPr marL="539724" marR="0" indent="-18414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Humanst521 BT" panose="020B0602020204020204" pitchFamily="34" charset="0"/>
              </a:defRPr>
            </a:lvl3pPr>
            <a:lvl4pPr marL="717515"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Humanst521 BT" panose="020B0602020204020204" pitchFamily="34" charset="0"/>
              </a:defRPr>
            </a:lvl4pPr>
            <a:lvl5pPr marL="895306"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Humanst521 BT" panose="020B0602020204020204" pitchFamily="34" charset="0"/>
              </a:defRPr>
            </a:lvl5pPr>
            <a:lvl6pPr marL="1074685" indent="-179380">
              <a:lnSpc>
                <a:spcPct val="110000"/>
              </a:lnSpc>
              <a:buClr>
                <a:schemeClr val="tx1"/>
              </a:buClr>
              <a:buFont typeface="Symbol" panose="05050102010706020507" pitchFamily="18" charset="2"/>
              <a:buChar char="-"/>
              <a:defRPr sz="1500"/>
            </a:lvl6pPr>
            <a:lvl7pPr marL="1257238" indent="-182554">
              <a:lnSpc>
                <a:spcPct val="110000"/>
              </a:lnSpc>
              <a:buFont typeface="Symbol" panose="05050102010706020507" pitchFamily="18" charset="2"/>
              <a:buChar char="-"/>
              <a:defRPr sz="1500"/>
            </a:lvl7pPr>
            <a:lvl8pPr marL="1436616" indent="-179380">
              <a:lnSpc>
                <a:spcPct val="110000"/>
              </a:lnSpc>
              <a:buFont typeface="Symbol" panose="05050102010706020507" pitchFamily="18" charset="2"/>
              <a:buChar char="-"/>
              <a:defRPr sz="1500"/>
            </a:lvl8pPr>
            <a:lvl9pPr marL="1614408" indent="-177792">
              <a:lnSpc>
                <a:spcPct val="110000"/>
              </a:lnSpc>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8783910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93" y="1006081"/>
            <a:ext cx="3781425" cy="3509963"/>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5" name="Foliennummernplatzhalter 14"/>
          <p:cNvSpPr>
            <a:spLocks noGrp="1"/>
          </p:cNvSpPr>
          <p:nvPr>
            <p:ph type="sldNum" sz="quarter" idx="17"/>
          </p:nvPr>
        </p:nvSpPr>
        <p:spPr>
          <a:xfrm>
            <a:off x="8206312" y="4968000"/>
            <a:ext cx="575742" cy="147638"/>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a:t>
            </a:fld>
            <a:endParaRPr lang="de-DE" dirty="0">
              <a:latin typeface="Humanst521 BT" panose="020B0602020204020204" pitchFamily="34" charset="0"/>
            </a:endParaRPr>
          </a:p>
        </p:txBody>
      </p:sp>
      <p:sp>
        <p:nvSpPr>
          <p:cNvPr id="16" name="Titel 15"/>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8" name="Inhaltsplatzhalter 10"/>
          <p:cNvSpPr>
            <a:spLocks noGrp="1"/>
          </p:cNvSpPr>
          <p:nvPr>
            <p:ph sz="quarter" idx="18" hasCustomPrompt="1"/>
          </p:nvPr>
        </p:nvSpPr>
        <p:spPr>
          <a:xfrm>
            <a:off x="5003806" y="1003406"/>
            <a:ext cx="3781425" cy="3509963"/>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6531030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s (grey)">
    <p:spTree>
      <p:nvGrpSpPr>
        <p:cNvPr id="1" name=""/>
        <p:cNvGrpSpPr/>
        <p:nvPr/>
      </p:nvGrpSpPr>
      <p:grpSpPr>
        <a:xfrm>
          <a:off x="0" y="0"/>
          <a:ext cx="0" cy="0"/>
          <a:chOff x="0" y="0"/>
          <a:chExt cx="0" cy="0"/>
        </a:xfrm>
      </p:grpSpPr>
      <p:sp>
        <p:nvSpPr>
          <p:cNvPr id="10" name="Rechteck 9"/>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5" name="Foliennummernplatzhalter 14"/>
          <p:cNvSpPr>
            <a:spLocks noGrp="1"/>
          </p:cNvSpPr>
          <p:nvPr>
            <p:ph type="sldNum" sz="quarter" idx="17"/>
          </p:nvPr>
        </p:nvSpPr>
        <p:spPr>
          <a:xfrm>
            <a:off x="8206312" y="4968000"/>
            <a:ext cx="575742" cy="147638"/>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a:t>
            </a:fld>
            <a:endParaRPr lang="de-DE" dirty="0">
              <a:latin typeface="Humanst521 BT" panose="020B0602020204020204" pitchFamily="34" charset="0"/>
            </a:endParaRPr>
          </a:p>
        </p:txBody>
      </p:sp>
      <p:sp>
        <p:nvSpPr>
          <p:cNvPr id="16" name="Titel 15"/>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17" name="Inhaltsplatzhalter 10"/>
          <p:cNvSpPr>
            <a:spLocks noGrp="1"/>
          </p:cNvSpPr>
          <p:nvPr>
            <p:ph sz="quarter" idx="18" hasCustomPrompt="1"/>
          </p:nvPr>
        </p:nvSpPr>
        <p:spPr>
          <a:xfrm>
            <a:off x="938422" y="1087360"/>
            <a:ext cx="3781425" cy="3428689"/>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8" name="Inhaltsplatzhalter 10"/>
          <p:cNvSpPr>
            <a:spLocks noGrp="1"/>
          </p:cNvSpPr>
          <p:nvPr>
            <p:ph sz="quarter" idx="19" hasCustomPrompt="1"/>
          </p:nvPr>
        </p:nvSpPr>
        <p:spPr>
          <a:xfrm>
            <a:off x="4899235" y="1084678"/>
            <a:ext cx="3781425" cy="3431366"/>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96353116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5" name="Foliennummernplatzhalter 4"/>
          <p:cNvSpPr>
            <a:spLocks noGrp="1"/>
          </p:cNvSpPr>
          <p:nvPr>
            <p:ph type="sldNum" sz="quarter" idx="12"/>
          </p:nvPr>
        </p:nvSpPr>
        <p:spPr>
          <a:xfrm>
            <a:off x="8206312" y="4968000"/>
            <a:ext cx="575742" cy="147638"/>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a:t>
            </a:fld>
            <a:endParaRPr lang="de-DE" dirty="0">
              <a:latin typeface="Humanst521 BT" panose="020B0602020204020204" pitchFamily="34" charset="0"/>
            </a:endParaRPr>
          </a:p>
        </p:txBody>
      </p:sp>
    </p:spTree>
    <p:extLst>
      <p:ext uri="{BB962C8B-B14F-4D97-AF65-F5344CB8AC3E}">
        <p14:creationId xmlns:p14="http://schemas.microsoft.com/office/powerpoint/2010/main" val="6815250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5" name="Foliennummernplatzhalter 4"/>
          <p:cNvSpPr>
            <a:spLocks noGrp="1"/>
          </p:cNvSpPr>
          <p:nvPr>
            <p:ph type="sldNum" sz="quarter" idx="12"/>
          </p:nvPr>
        </p:nvSpPr>
        <p:spPr>
          <a:xfrm>
            <a:off x="8206312" y="4968000"/>
            <a:ext cx="575742" cy="147638"/>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a:t>
            </a:fld>
            <a:endParaRPr lang="de-DE" dirty="0">
              <a:latin typeface="Humanst521 BT" panose="020B0602020204020204" pitchFamily="34" charset="0"/>
            </a:endParaRPr>
          </a:p>
        </p:txBody>
      </p:sp>
      <p:sp>
        <p:nvSpPr>
          <p:cNvPr id="7" name="Rechteck 6"/>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76743878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on picture (high)">
    <p:spTree>
      <p:nvGrpSpPr>
        <p:cNvPr id="1" name=""/>
        <p:cNvGrpSpPr/>
        <p:nvPr/>
      </p:nvGrpSpPr>
      <p:grpSpPr>
        <a:xfrm>
          <a:off x="0" y="0"/>
          <a:ext cx="0" cy="0"/>
          <a:chOff x="0" y="0"/>
          <a:chExt cx="0" cy="0"/>
        </a:xfrm>
      </p:grpSpPr>
      <p:pic>
        <p:nvPicPr>
          <p:cNvPr id="8" name="Picture 2" descr="U:\20160506_PSI_Luftbild_0292.jpg"/>
          <p:cNvPicPr>
            <a:picLocks noChangeArrowheads="1"/>
          </p:cNvPicPr>
          <p:nvPr userDrawn="1"/>
        </p:nvPicPr>
        <p:blipFill rotWithShape="1">
          <a:blip r:embed="rId2" cstate="print">
            <a:extLst>
              <a:ext uri="{28A0092B-C50C-407E-A947-70E740481C1C}">
                <a14:useLocalDpi xmlns:a14="http://schemas.microsoft.com/office/drawing/2010/main"/>
              </a:ext>
            </a:extLst>
          </a:blip>
          <a:srcRect l="-1"/>
          <a:stretch/>
        </p:blipFill>
        <p:spPr bwMode="auto">
          <a:xfrm>
            <a:off x="827095" y="764860"/>
            <a:ext cx="8316905" cy="4183385"/>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p:cNvSpPr>
            <a:spLocks noGrp="1"/>
          </p:cNvSpPr>
          <p:nvPr>
            <p:ph type="sldNum" sz="quarter" idx="12"/>
          </p:nvPr>
        </p:nvSpPr>
        <p:spPr>
          <a:xfrm>
            <a:off x="8206312" y="4968000"/>
            <a:ext cx="575742" cy="147638"/>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a:t>
            </a:fld>
            <a:endParaRPr lang="de-DE" dirty="0">
              <a:latin typeface="Humanst521 BT" panose="020B0602020204020204" pitchFamily="34" charset="0"/>
            </a:endParaRPr>
          </a:p>
        </p:txBody>
      </p:sp>
      <p:sp>
        <p:nvSpPr>
          <p:cNvPr id="12" name="Titel 11"/>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noProof="0" dirty="0"/>
          </a:p>
        </p:txBody>
      </p:sp>
      <p:sp>
        <p:nvSpPr>
          <p:cNvPr id="14" name="Textplatzhalter 13"/>
          <p:cNvSpPr>
            <a:spLocks noGrp="1"/>
          </p:cNvSpPr>
          <p:nvPr>
            <p:ph type="body" sz="quarter" idx="13" hasCustomPrompt="1"/>
          </p:nvPr>
        </p:nvSpPr>
        <p:spPr>
          <a:xfrm>
            <a:off x="827088" y="764867"/>
            <a:ext cx="2289712" cy="4183379"/>
          </a:xfrm>
          <a:solidFill>
            <a:schemeClr val="bg1">
              <a:alpha val="75000"/>
            </a:schemeClr>
          </a:solidFill>
        </p:spPr>
        <p:txBody>
          <a:bodyPr lIns="72000" tIns="432000" rIns="36000" bIns="36000" anchor="t" anchorCtr="0"/>
          <a:lstStyle>
            <a:lvl1pPr marL="177792" indent="-177792">
              <a:lnSpc>
                <a:spcPct val="110000"/>
              </a:lnSpc>
              <a:spcAft>
                <a:spcPts val="0"/>
              </a:spcAft>
              <a:buFont typeface="Arial" panose="020B0604020202020204" pitchFamily="34" charset="0"/>
              <a:buChar char="•"/>
              <a:defRPr sz="1700"/>
            </a:lvl1pPr>
            <a:lvl2pPr>
              <a:lnSpc>
                <a:spcPct val="110000"/>
              </a:lnSpc>
              <a:spcBef>
                <a:spcPts val="0"/>
              </a:spcBef>
              <a:spcAft>
                <a:spcPts val="0"/>
              </a:spcAft>
              <a:defRPr sz="1700"/>
            </a:lvl2pPr>
            <a:lvl3pPr>
              <a:lnSpc>
                <a:spcPct val="110000"/>
              </a:lnSpc>
              <a:spcBef>
                <a:spcPts val="0"/>
              </a:spcBef>
              <a:spcAft>
                <a:spcPts val="0"/>
              </a:spcAft>
              <a:defRPr sz="1700"/>
            </a:lvl3pPr>
            <a:lvl4pPr>
              <a:lnSpc>
                <a:spcPct val="110000"/>
              </a:lnSpc>
              <a:spcBef>
                <a:spcPts val="0"/>
              </a:spcBef>
              <a:spcAft>
                <a:spcPts val="0"/>
              </a:spcAft>
              <a:defRPr sz="1700"/>
            </a:lvl4pPr>
            <a:lvl5pPr>
              <a:lnSpc>
                <a:spcPct val="110000"/>
              </a:lnSpc>
              <a:spcBef>
                <a:spcPts val="0"/>
              </a:spcBef>
              <a:spcAft>
                <a:spcPts val="0"/>
              </a:spcAft>
              <a:defRPr sz="1700"/>
            </a:lvl5pPr>
          </a:lstStyle>
          <a:p>
            <a:pPr lvl="0"/>
            <a:r>
              <a:rPr lang="en-GB" noProof="0" dirty="0"/>
              <a:t>Edit master text format</a:t>
            </a:r>
          </a:p>
          <a:p>
            <a:pPr lvl="1"/>
            <a:r>
              <a:rPr lang="en-GB" noProof="0" dirty="0"/>
              <a:t>Second level</a:t>
            </a:r>
            <a:endParaRPr lang="de-DE" dirty="0"/>
          </a:p>
          <a:p>
            <a:pPr lvl="2"/>
            <a:r>
              <a:rPr lang="en-GB" noProof="0" dirty="0"/>
              <a:t>Third level</a:t>
            </a:r>
            <a:endParaRPr lang="de-DE" dirty="0"/>
          </a:p>
          <a:p>
            <a:pPr lvl="3"/>
            <a:r>
              <a:rPr lang="en-GB" noProof="0" dirty="0"/>
              <a:t>Fourth level</a:t>
            </a:r>
            <a:endParaRPr lang="de-DE" dirty="0"/>
          </a:p>
          <a:p>
            <a:pPr lvl="4"/>
            <a:r>
              <a:rPr lang="en-GB" noProof="0" dirty="0"/>
              <a:t>Fifth level</a:t>
            </a:r>
            <a:endParaRPr lang="en-GB" dirty="0"/>
          </a:p>
        </p:txBody>
      </p:sp>
      <p:pic>
        <p:nvPicPr>
          <p:cNvPr id="9"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827014" y="214317"/>
            <a:ext cx="1015200" cy="3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2"/>
          <p:cNvSpPr>
            <a:spLocks noChangeArrowheads="1"/>
          </p:cNvSpPr>
          <p:nvPr userDrawn="1"/>
        </p:nvSpPr>
        <p:spPr bwMode="auto">
          <a:xfrm>
            <a:off x="12" y="764860"/>
            <a:ext cx="648000" cy="648000"/>
          </a:xfrm>
          <a:prstGeom prst="rect">
            <a:avLst/>
          </a:prstGeom>
          <a:solidFill>
            <a:srgbClr val="B9B9B9"/>
          </a:solidFill>
          <a:ln>
            <a:noFill/>
          </a:ln>
        </p:spPr>
        <p:txBody>
          <a:bodyPr/>
          <a:lstStyle/>
          <a:p>
            <a:pPr>
              <a:spcBef>
                <a:spcPct val="0"/>
              </a:spcBef>
            </a:pPr>
            <a:endParaRPr lang="de-DE" sz="2400">
              <a:latin typeface="Times" charset="0"/>
            </a:endParaRPr>
          </a:p>
        </p:txBody>
      </p:sp>
    </p:spTree>
    <p:extLst>
      <p:ext uri="{BB962C8B-B14F-4D97-AF65-F5344CB8AC3E}">
        <p14:creationId xmlns:p14="http://schemas.microsoft.com/office/powerpoint/2010/main" val="36684688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 und Inhalt">
    <p:bg>
      <p:bgPr>
        <a:solidFill>
          <a:schemeClr val="bg1"/>
        </a:solidFill>
        <a:effectLst/>
      </p:bgPr>
    </p:bg>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a:lvl9pPr>
          </a:lstStyle>
          <a:p>
            <a:pPr marL="355600" lvl="0" indent="-355600">
              <a:buFontTx/>
              <a:buBlip>
                <a:blip r:embed="rId3"/>
              </a:buBlip>
            </a:pPr>
            <a:r>
              <a:rPr lang="en-GB" noProof="0" dirty="0" err="1"/>
              <a:t>Mastertextformat</a:t>
            </a:r>
            <a:r>
              <a:rPr lang="en-GB" noProof="0" dirty="0"/>
              <a:t> </a:t>
            </a:r>
            <a:r>
              <a:rPr lang="en-GB" noProof="0" dirty="0" err="1"/>
              <a:t>bearbeiten</a:t>
            </a:r>
            <a:endParaRPr lang="en-GB" noProof="0" dirty="0"/>
          </a:p>
          <a:p>
            <a:pPr marL="444500" lvl="1" indent="-266700">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lvl1pPr>
              <a:defRPr>
                <a:latin typeface="Humanst521 Lt BT" panose="020B0402020204020304" pitchFamily="34" charset="0"/>
              </a:defRPr>
            </a:lvl1pPr>
          </a:lstStyle>
          <a:p>
            <a:r>
              <a:rPr lang="en-US" noProof="0" dirty="0"/>
              <a:t>Click to edit Master title style</a:t>
            </a:r>
            <a:endParaRPr lang="en-GB" noProof="0" dirty="0"/>
          </a:p>
        </p:txBody>
      </p:sp>
      <p:sp>
        <p:nvSpPr>
          <p:cNvPr id="6"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Humanst521 Lt BT" panose="020B0402020204020304" pitchFamily="34" charset="0"/>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4222978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1475656" y="209561"/>
            <a:ext cx="5951173" cy="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CH" dirty="0">
                <a:effectLst/>
              </a:rPr>
              <a:t>Enter </a:t>
            </a:r>
            <a:r>
              <a:rPr lang="de-CH" dirty="0" err="1">
                <a:effectLst/>
              </a:rPr>
              <a:t>slide</a:t>
            </a:r>
            <a:r>
              <a:rPr lang="de-CH" dirty="0">
                <a:effectLst/>
              </a:rPr>
              <a:t> title</a:t>
            </a:r>
            <a:endParaRPr lang="en-GB" noProof="0" dirty="0"/>
          </a:p>
        </p:txBody>
      </p:sp>
      <p:sp>
        <p:nvSpPr>
          <p:cNvPr id="2" name="Textplatzhalter 1"/>
          <p:cNvSpPr>
            <a:spLocks noGrp="1"/>
          </p:cNvSpPr>
          <p:nvPr>
            <p:ph type="body" idx="1"/>
          </p:nvPr>
        </p:nvSpPr>
        <p:spPr>
          <a:xfrm>
            <a:off x="1043000" y="1006082"/>
            <a:ext cx="7742237" cy="3509963"/>
          </a:xfrm>
          <a:prstGeom prst="rect">
            <a:avLst/>
          </a:prstGeom>
        </p:spPr>
        <p:txBody>
          <a:bodyPr vert="horz" lIns="0" tIns="0" rIns="0" bIns="0" rtlCol="0">
            <a:noAutofit/>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pic>
        <p:nvPicPr>
          <p:cNvPr id="7" name="Picture 6"/>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94417" y="29046"/>
            <a:ext cx="988951" cy="769463"/>
          </a:xfrm>
          <a:prstGeom prst="rect">
            <a:avLst/>
          </a:prstGeom>
        </p:spPr>
      </p:pic>
      <p:pic>
        <p:nvPicPr>
          <p:cNvPr id="3" name="Grafik 19">
            <a:extLst>
              <a:ext uri="{FF2B5EF4-FFF2-40B4-BE49-F238E27FC236}">
                <a16:creationId xmlns:a16="http://schemas.microsoft.com/office/drawing/2014/main" id="{01B91A90-3B13-ACE2-E2B7-8C1C1A7D11E0}"/>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7906467" y="209561"/>
            <a:ext cx="881467" cy="362794"/>
          </a:xfrm>
          <a:prstGeom prst="rect">
            <a:avLst/>
          </a:prstGeom>
        </p:spPr>
      </p:pic>
      <p:sp>
        <p:nvSpPr>
          <p:cNvPr id="4" name="Datumsplatzhalter 3">
            <a:extLst>
              <a:ext uri="{FF2B5EF4-FFF2-40B4-BE49-F238E27FC236}">
                <a16:creationId xmlns:a16="http://schemas.microsoft.com/office/drawing/2014/main" id="{FCA69467-90F3-496F-20E1-CFCA65C89F03}"/>
              </a:ext>
            </a:extLst>
          </p:cNvPr>
          <p:cNvSpPr>
            <a:spLocks noGrp="1"/>
          </p:cNvSpPr>
          <p:nvPr>
            <p:ph type="dt" sz="half" idx="2"/>
          </p:nvPr>
        </p:nvSpPr>
        <p:spPr>
          <a:xfrm>
            <a:off x="8144000" y="4859183"/>
            <a:ext cx="862394" cy="144016"/>
          </a:xfrm>
          <a:prstGeom prst="rect">
            <a:avLst/>
          </a:prstGeom>
        </p:spPr>
        <p:txBody>
          <a:bodyPr vert="horz" lIns="0" tIns="0" rIns="0" bIns="0" rtlCol="0" anchor="t" anchorCtr="0"/>
          <a:lstStyle>
            <a:lvl1pPr algn="r">
              <a:defRPr sz="1000">
                <a:solidFill>
                  <a:schemeClr val="tx1"/>
                </a:solidFill>
              </a:defRPr>
            </a:lvl1pPr>
          </a:lstStyle>
          <a:p>
            <a:fld id="{1DCF06D1-8877-4695-9C03-259CB27D65A9}" type="datetime1">
              <a:rPr lang="de-CH" noProof="0" smtClean="0"/>
              <a:t>17.05.2025</a:t>
            </a:fld>
            <a:endParaRPr lang="en-GB" noProof="0" dirty="0"/>
          </a:p>
        </p:txBody>
      </p:sp>
      <p:sp>
        <p:nvSpPr>
          <p:cNvPr id="5" name="Fußzeilenplatzhalter 4">
            <a:extLst>
              <a:ext uri="{FF2B5EF4-FFF2-40B4-BE49-F238E27FC236}">
                <a16:creationId xmlns:a16="http://schemas.microsoft.com/office/drawing/2014/main" id="{C1C01C33-2659-FAF9-A452-0D1515822C5F}"/>
              </a:ext>
            </a:extLst>
          </p:cNvPr>
          <p:cNvSpPr>
            <a:spLocks noGrp="1"/>
          </p:cNvSpPr>
          <p:nvPr>
            <p:ph type="ftr" sz="quarter" idx="3"/>
          </p:nvPr>
        </p:nvSpPr>
        <p:spPr>
          <a:xfrm>
            <a:off x="1083369" y="4859183"/>
            <a:ext cx="4280720" cy="144016"/>
          </a:xfrm>
          <a:prstGeom prst="rect">
            <a:avLst/>
          </a:prstGeom>
        </p:spPr>
        <p:txBody>
          <a:bodyPr vert="horz" lIns="0" tIns="0" rIns="0" bIns="0" rtlCol="0" anchor="t" anchorCtr="0"/>
          <a:lstStyle>
            <a:lvl1pPr algn="l">
              <a:defRPr sz="1000">
                <a:solidFill>
                  <a:schemeClr val="tx1"/>
                </a:solidFill>
              </a:defRPr>
            </a:lvl1pPr>
          </a:lstStyle>
          <a:p>
            <a:r>
              <a:rPr lang="en-US" noProof="0"/>
              <a:t>PSI Center for Neutron and Muon Sciences</a:t>
            </a:r>
            <a:endParaRPr lang="en-GB" noProof="0" dirty="0"/>
          </a:p>
        </p:txBody>
      </p:sp>
      <p:sp>
        <p:nvSpPr>
          <p:cNvPr id="6" name="Foliennummernplatzhalter 5">
            <a:extLst>
              <a:ext uri="{FF2B5EF4-FFF2-40B4-BE49-F238E27FC236}">
                <a16:creationId xmlns:a16="http://schemas.microsoft.com/office/drawing/2014/main" id="{6D265B56-5DB7-5393-9CA2-B1114CF5100D}"/>
              </a:ext>
            </a:extLst>
          </p:cNvPr>
          <p:cNvSpPr>
            <a:spLocks noGrp="1"/>
          </p:cNvSpPr>
          <p:nvPr>
            <p:ph type="sldNum" sz="quarter" idx="4"/>
          </p:nvPr>
        </p:nvSpPr>
        <p:spPr>
          <a:xfrm>
            <a:off x="164206" y="4859183"/>
            <a:ext cx="374183" cy="144016"/>
          </a:xfrm>
          <a:prstGeom prst="rect">
            <a:avLst/>
          </a:prstGeom>
        </p:spPr>
        <p:txBody>
          <a:bodyPr vert="horz" lIns="0" tIns="0" rIns="0" bIns="0" rtlCol="0" anchor="t" anchorCtr="0"/>
          <a:lstStyle>
            <a:lvl1pPr algn="l">
              <a:defRPr sz="1000">
                <a:solidFill>
                  <a:schemeClr val="tx1"/>
                </a:solidFill>
              </a:defRPr>
            </a:lvl1pPr>
          </a:lstStyle>
          <a:p>
            <a:fld id="{442AD375-037F-43D0-B059-5172DA06796A}" type="slidenum">
              <a:rPr lang="en-GB" noProof="0" smtClean="0"/>
              <a:pPr/>
              <a:t>‹#›</a:t>
            </a:fld>
            <a:endParaRPr lang="en-GB" noProof="0" dirty="0"/>
          </a:p>
        </p:txBody>
      </p:sp>
    </p:spTree>
  </p:cSld>
  <p:clrMap bg1="lt1" tx1="dk1" bg2="lt2" tx2="dk2" accent1="accent1" accent2="accent2" accent3="accent3" accent4="accent4" accent5="accent5" accent6="accent6" hlink="hlink" folHlink="folHlink"/>
  <p:sldLayoutIdLst>
    <p:sldLayoutId id="2147483989" r:id="rId1"/>
    <p:sldLayoutId id="2147483974" r:id="rId2"/>
    <p:sldLayoutId id="2147483976" r:id="rId3"/>
    <p:sldLayoutId id="2147483973" r:id="rId4"/>
    <p:sldLayoutId id="2147483977" r:id="rId5"/>
    <p:sldLayoutId id="2147483979" r:id="rId6"/>
    <p:sldLayoutId id="2147483978" r:id="rId7"/>
    <p:sldLayoutId id="2147483980" r:id="rId8"/>
    <p:sldLayoutId id="2147483990" r:id="rId9"/>
    <p:sldLayoutId id="2147483991" r:id="rId10"/>
    <p:sldLayoutId id="2147483992" r:id="rId11"/>
    <p:sldLayoutId id="2147483993" r:id="rId12"/>
    <p:sldLayoutId id="2147483996" r:id="rId13"/>
    <p:sldLayoutId id="2147483999" r:id="rId14"/>
    <p:sldLayoutId id="2147484000" r:id="rId15"/>
    <p:sldLayoutId id="2147484003" r:id="rId16"/>
    <p:sldLayoutId id="2147484005" r:id="rId17"/>
    <p:sldLayoutId id="2147484006" r:id="rId18"/>
  </p:sldLayoutIdLst>
  <p:transition spd="med"/>
  <p:hf hdr="0"/>
  <p:txStyles>
    <p:titleStyle>
      <a:lvl1pPr marL="0" marR="0" indent="0" algn="l" defTabSz="914400" rtl="0" eaLnBrk="1" fontAlgn="base" latinLnBrk="0" hangingPunct="1">
        <a:lnSpc>
          <a:spcPct val="100000"/>
        </a:lnSpc>
        <a:spcBef>
          <a:spcPct val="0"/>
        </a:spcBef>
        <a:spcAft>
          <a:spcPct val="0"/>
        </a:spcAft>
        <a:buClrTx/>
        <a:buSzTx/>
        <a:buFontTx/>
        <a:buNone/>
        <a:tabLst/>
        <a:defRPr sz="2400" kern="1000" spc="0">
          <a:solidFill>
            <a:srgbClr val="686868"/>
          </a:solidFill>
          <a:latin typeface="Humanst521 BT" panose="020B0602020204020204" pitchFamily="34" charset="0"/>
          <a:ea typeface="+mj-ea"/>
          <a:cs typeface="+mj-cs"/>
        </a:defRPr>
      </a:lvl1pPr>
      <a:lvl2pPr algn="l" rtl="0" eaLnBrk="1" fontAlgn="base" hangingPunct="1">
        <a:spcBef>
          <a:spcPct val="0"/>
        </a:spcBef>
        <a:spcAft>
          <a:spcPct val="0"/>
        </a:spcAft>
        <a:defRPr sz="2500">
          <a:solidFill>
            <a:srgbClr val="505150"/>
          </a:solidFill>
          <a:latin typeface="Georgia" charset="0"/>
          <a:ea typeface="Arial" pitchFamily="-108" charset="-128"/>
          <a:cs typeface="Arial" pitchFamily="-108" charset="-128"/>
        </a:defRPr>
      </a:lvl2pPr>
      <a:lvl3pPr algn="l" rtl="0" eaLnBrk="1" fontAlgn="base" hangingPunct="1">
        <a:spcBef>
          <a:spcPct val="0"/>
        </a:spcBef>
        <a:spcAft>
          <a:spcPct val="0"/>
        </a:spcAft>
        <a:defRPr sz="2500">
          <a:solidFill>
            <a:srgbClr val="505150"/>
          </a:solidFill>
          <a:latin typeface="Georgia" charset="0"/>
          <a:ea typeface="Arial" pitchFamily="-108" charset="-128"/>
          <a:cs typeface="Arial" pitchFamily="-108" charset="-128"/>
        </a:defRPr>
      </a:lvl3pPr>
      <a:lvl4pPr algn="l" rtl="0" eaLnBrk="1" fontAlgn="base" hangingPunct="1">
        <a:spcBef>
          <a:spcPct val="0"/>
        </a:spcBef>
        <a:spcAft>
          <a:spcPct val="0"/>
        </a:spcAft>
        <a:defRPr sz="2500">
          <a:solidFill>
            <a:srgbClr val="505150"/>
          </a:solidFill>
          <a:latin typeface="Georgia" charset="0"/>
          <a:ea typeface="Arial" pitchFamily="-108" charset="-128"/>
          <a:cs typeface="Arial" pitchFamily="-108" charset="-128"/>
        </a:defRPr>
      </a:lvl4pPr>
      <a:lvl5pPr algn="l" rtl="0" eaLnBrk="1" fontAlgn="base" hangingPunct="1">
        <a:spcBef>
          <a:spcPct val="0"/>
        </a:spcBef>
        <a:spcAft>
          <a:spcPct val="0"/>
        </a:spcAft>
        <a:defRPr sz="2500">
          <a:solidFill>
            <a:srgbClr val="505150"/>
          </a:solidFill>
          <a:latin typeface="Georgia" charset="0"/>
          <a:ea typeface="Arial" pitchFamily="-108" charset="-128"/>
          <a:cs typeface="Arial" pitchFamily="-108" charset="-128"/>
        </a:defRPr>
      </a:lvl5pPr>
      <a:lvl6pPr marL="457178" algn="l" rtl="0" eaLnBrk="1" fontAlgn="base" hangingPunct="1">
        <a:spcBef>
          <a:spcPct val="0"/>
        </a:spcBef>
        <a:spcAft>
          <a:spcPct val="0"/>
        </a:spcAft>
        <a:defRPr sz="3200" b="1">
          <a:solidFill>
            <a:schemeClr val="tx2"/>
          </a:solidFill>
          <a:latin typeface="Arial Narrow" pitchFamily="34" charset="0"/>
        </a:defRPr>
      </a:lvl6pPr>
      <a:lvl7pPr marL="914354" algn="l" rtl="0" eaLnBrk="1" fontAlgn="base" hangingPunct="1">
        <a:spcBef>
          <a:spcPct val="0"/>
        </a:spcBef>
        <a:spcAft>
          <a:spcPct val="0"/>
        </a:spcAft>
        <a:defRPr sz="3200" b="1">
          <a:solidFill>
            <a:schemeClr val="tx2"/>
          </a:solidFill>
          <a:latin typeface="Arial Narrow" pitchFamily="34" charset="0"/>
        </a:defRPr>
      </a:lvl7pPr>
      <a:lvl8pPr marL="1371532" algn="l" rtl="0" eaLnBrk="1" fontAlgn="base" hangingPunct="1">
        <a:spcBef>
          <a:spcPct val="0"/>
        </a:spcBef>
        <a:spcAft>
          <a:spcPct val="0"/>
        </a:spcAft>
        <a:defRPr sz="3200" b="1">
          <a:solidFill>
            <a:schemeClr val="tx2"/>
          </a:solidFill>
          <a:latin typeface="Arial Narrow" pitchFamily="34" charset="0"/>
        </a:defRPr>
      </a:lvl8pPr>
      <a:lvl9pPr marL="1828709" algn="l" rtl="0" eaLnBrk="1" fontAlgn="base" hangingPunct="1">
        <a:spcBef>
          <a:spcPct val="0"/>
        </a:spcBef>
        <a:spcAft>
          <a:spcPct val="0"/>
        </a:spcAft>
        <a:defRPr sz="3200" b="1">
          <a:solidFill>
            <a:schemeClr val="tx2"/>
          </a:solidFill>
          <a:latin typeface="Arial Narrow" pitchFamily="34" charset="0"/>
        </a:defRPr>
      </a:lvl9pPr>
    </p:titleStyle>
    <p:body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Humanst521 Lt BT" panose="020B0402020204020304" pitchFamily="34" charset="0"/>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Humanst521 Lt BT" panose="020B0402020204020304" pitchFamily="34" charset="0"/>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Humanst521 Lt BT" panose="020B0402020204020304" pitchFamily="34" charset="0"/>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Humanst521 Lt BT" panose="020B0402020204020304" pitchFamily="34" charset="0"/>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Humanst521 Lt BT" panose="020B0402020204020304" pitchFamily="34" charset="0"/>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9pPr>
    </p:bodyStyle>
    <p:otherStyle>
      <a:defPPr>
        <a:defRPr lang="de-DE"/>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410.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85.png"/><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4.jpeg"/><Relationship Id="rId7" Type="http://schemas.openxmlformats.org/officeDocument/2006/relationships/image" Target="../media/image52.png"/><Relationship Id="rId12" Type="http://schemas.openxmlformats.org/officeDocument/2006/relationships/image" Target="../media/image59.png"/><Relationship Id="rId2" Type="http://schemas.openxmlformats.org/officeDocument/2006/relationships/image" Target="../media/image43.jpeg"/><Relationship Id="rId1" Type="http://schemas.openxmlformats.org/officeDocument/2006/relationships/slideLayout" Target="../slideLayouts/slideLayout18.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5.jpe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60.png"/><Relationship Id="rId18" Type="http://schemas.openxmlformats.org/officeDocument/2006/relationships/image" Target="../media/image210.png"/><Relationship Id="rId3" Type="http://schemas.openxmlformats.org/officeDocument/2006/relationships/image" Target="../media/image60.png"/><Relationship Id="rId7" Type="http://schemas.openxmlformats.org/officeDocument/2006/relationships/image" Target="../media/image100.png"/><Relationship Id="rId12" Type="http://schemas.openxmlformats.org/officeDocument/2006/relationships/image" Target="../media/image150.png"/><Relationship Id="rId17" Type="http://schemas.openxmlformats.org/officeDocument/2006/relationships/image" Target="../media/image200.png"/><Relationship Id="rId2" Type="http://schemas.openxmlformats.org/officeDocument/2006/relationships/notesSlide" Target="../notesSlides/notesSlide1.xml"/><Relationship Id="rId16" Type="http://schemas.openxmlformats.org/officeDocument/2006/relationships/image" Target="../media/image190.png"/><Relationship Id="rId20"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90.png"/><Relationship Id="rId11" Type="http://schemas.openxmlformats.org/officeDocument/2006/relationships/image" Target="../media/image140.png"/><Relationship Id="rId5" Type="http://schemas.openxmlformats.org/officeDocument/2006/relationships/image" Target="../media/image80.png"/><Relationship Id="rId15" Type="http://schemas.openxmlformats.org/officeDocument/2006/relationships/image" Target="../media/image180.png"/><Relationship Id="rId10" Type="http://schemas.openxmlformats.org/officeDocument/2006/relationships/image" Target="../media/image130.png"/><Relationship Id="rId19" Type="http://schemas.openxmlformats.org/officeDocument/2006/relationships/image" Target="../media/image220.png"/><Relationship Id="rId4" Type="http://schemas.openxmlformats.org/officeDocument/2006/relationships/image" Target="../media/image24.png"/><Relationship Id="rId9" Type="http://schemas.openxmlformats.org/officeDocument/2006/relationships/image" Target="../media/image120.png"/><Relationship Id="rId14" Type="http://schemas.openxmlformats.org/officeDocument/2006/relationships/image" Target="../media/image170.pn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8.xml"/><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96.png"/><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79.jpeg"/><Relationship Id="rId3" Type="http://schemas.openxmlformats.org/officeDocument/2006/relationships/image" Target="cid:013FF8A5-E2DD-44F6-9457-947CF7950D2A" TargetMode="External"/><Relationship Id="rId21" Type="http://schemas.openxmlformats.org/officeDocument/2006/relationships/image" Target="../media/image82.jpeg"/><Relationship Id="rId7" Type="http://schemas.openxmlformats.org/officeDocument/2006/relationships/image" Target="../media/image69.jpeg"/><Relationship Id="rId12" Type="http://schemas.microsoft.com/office/2007/relationships/hdphoto" Target="../media/hdphoto2.wdp"/><Relationship Id="rId17" Type="http://schemas.openxmlformats.org/officeDocument/2006/relationships/image" Target="../media/image78.jpeg"/><Relationship Id="rId25" Type="http://schemas.openxmlformats.org/officeDocument/2006/relationships/image" Target="../media/image85.jpeg"/><Relationship Id="rId2" Type="http://schemas.openxmlformats.org/officeDocument/2006/relationships/image" Target="../media/image65.jpeg"/><Relationship Id="rId16" Type="http://schemas.openxmlformats.org/officeDocument/2006/relationships/image" Target="../media/image77.jpeg"/><Relationship Id="rId20" Type="http://schemas.openxmlformats.org/officeDocument/2006/relationships/image" Target="../media/image81.jpeg"/><Relationship Id="rId1" Type="http://schemas.openxmlformats.org/officeDocument/2006/relationships/slideLayout" Target="../slideLayouts/slideLayout4.xml"/><Relationship Id="rId6" Type="http://schemas.openxmlformats.org/officeDocument/2006/relationships/image" Target="../media/image68.jpeg"/><Relationship Id="rId11" Type="http://schemas.openxmlformats.org/officeDocument/2006/relationships/image" Target="../media/image73.png"/><Relationship Id="rId24" Type="http://schemas.microsoft.com/office/2007/relationships/hdphoto" Target="../media/hdphoto4.wdp"/><Relationship Id="rId5" Type="http://schemas.openxmlformats.org/officeDocument/2006/relationships/image" Target="../media/image67.jpeg"/><Relationship Id="rId15" Type="http://schemas.openxmlformats.org/officeDocument/2006/relationships/image" Target="../media/image76.jpeg"/><Relationship Id="rId23" Type="http://schemas.openxmlformats.org/officeDocument/2006/relationships/image" Target="../media/image84.png"/><Relationship Id="rId10" Type="http://schemas.openxmlformats.org/officeDocument/2006/relationships/image" Target="../media/image72.jpeg"/><Relationship Id="rId19" Type="http://schemas.openxmlformats.org/officeDocument/2006/relationships/image" Target="../media/image80.jpeg"/><Relationship Id="rId4" Type="http://schemas.openxmlformats.org/officeDocument/2006/relationships/image" Target="../media/image66.png"/><Relationship Id="rId9" Type="http://schemas.openxmlformats.org/officeDocument/2006/relationships/image" Target="../media/image71.jpg"/><Relationship Id="rId14" Type="http://schemas.microsoft.com/office/2007/relationships/hdphoto" Target="../media/hdphoto3.wdp"/><Relationship Id="rId22" Type="http://schemas.openxmlformats.org/officeDocument/2006/relationships/image" Target="../media/image8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670.png"/><Relationship Id="rId3" Type="http://schemas.openxmlformats.org/officeDocument/2006/relationships/image" Target="../media/image87.tmp"/><Relationship Id="rId7" Type="http://schemas.openxmlformats.org/officeDocument/2006/relationships/image" Target="../media/image1660.png"/><Relationship Id="rId2" Type="http://schemas.openxmlformats.org/officeDocument/2006/relationships/image" Target="../media/image86.tmp"/><Relationship Id="rId1" Type="http://schemas.openxmlformats.org/officeDocument/2006/relationships/slideLayout" Target="../slideLayouts/slideLayout4.xml"/><Relationship Id="rId6" Type="http://schemas.openxmlformats.org/officeDocument/2006/relationships/image" Target="../media/image1650.png"/><Relationship Id="rId11" Type="http://schemas.openxmlformats.org/officeDocument/2006/relationships/hyperlink" Target="https://doi.org/10.1140/epjc/s10052-024-12604-0" TargetMode="External"/><Relationship Id="rId5" Type="http://schemas.openxmlformats.org/officeDocument/2006/relationships/image" Target="../media/image89.tmp"/><Relationship Id="rId10" Type="http://schemas.openxmlformats.org/officeDocument/2006/relationships/image" Target="../media/image1690.png"/><Relationship Id="rId4" Type="http://schemas.openxmlformats.org/officeDocument/2006/relationships/image" Target="../media/image88.tmp"/><Relationship Id="rId9" Type="http://schemas.openxmlformats.org/officeDocument/2006/relationships/image" Target="../media/image1680.png"/></Relationships>
</file>

<file path=ppt/slides/_rels/slide25.xml.rels><?xml version="1.0" encoding="UTF-8" standalone="yes"?>
<Relationships xmlns="http://schemas.openxmlformats.org/package/2006/relationships"><Relationship Id="rId3" Type="http://schemas.openxmlformats.org/officeDocument/2006/relationships/image" Target="../media/image1420.png"/><Relationship Id="rId2" Type="http://schemas.openxmlformats.org/officeDocument/2006/relationships/image" Target="../media/image14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1.xml"/><Relationship Id="rId4" Type="http://schemas.openxmlformats.org/officeDocument/2006/relationships/image" Target="../media/image93.png"/></Relationships>
</file>

<file path=ppt/slides/_rels/slide2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6.png"/><Relationship Id="rId1" Type="http://schemas.openxmlformats.org/officeDocument/2006/relationships/slideLayout" Target="../slideLayouts/slideLayout13.xml"/><Relationship Id="rId4" Type="http://schemas.openxmlformats.org/officeDocument/2006/relationships/image" Target="../media/image97.wmf"/></Relationships>
</file>

<file path=ppt/slides/_rels/slide2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810.png"/><Relationship Id="rId3" Type="http://schemas.openxmlformats.org/officeDocument/2006/relationships/image" Target="../media/image400.png"/><Relationship Id="rId7" Type="http://schemas.openxmlformats.org/officeDocument/2006/relationships/image" Target="../media/image47.png"/><Relationship Id="rId12" Type="http://schemas.openxmlformats.org/officeDocument/2006/relationships/image" Target="../media/image710.png"/><Relationship Id="rId17" Type="http://schemas.openxmlformats.org/officeDocument/2006/relationships/image" Target="../media/image111.png"/><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610.png"/><Relationship Id="rId5" Type="http://schemas.openxmlformats.org/officeDocument/2006/relationships/image" Target="../media/image45.png"/><Relationship Id="rId15" Type="http://schemas.openxmlformats.org/officeDocument/2006/relationships/image" Target="../media/image101.png"/><Relationship Id="rId10" Type="http://schemas.openxmlformats.org/officeDocument/2006/relationships/image" Target="../media/image711.png"/><Relationship Id="rId9" Type="http://schemas.openxmlformats.org/officeDocument/2006/relationships/image" Target="../media/image49.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13" Type="http://schemas.openxmlformats.org/officeDocument/2006/relationships/image" Target="../media/image171.png"/><Relationship Id="rId26" Type="http://schemas.openxmlformats.org/officeDocument/2006/relationships/image" Target="../media/image14.png"/><Relationship Id="rId3" Type="http://schemas.openxmlformats.org/officeDocument/2006/relationships/image" Target="../media/image131.png"/><Relationship Id="rId12" Type="http://schemas.openxmlformats.org/officeDocument/2006/relationships/image" Target="../media/image161.png"/><Relationship Id="rId25" Type="http://schemas.openxmlformats.org/officeDocument/2006/relationships/image" Target="../media/image201.png"/><Relationship Id="rId2" Type="http://schemas.openxmlformats.org/officeDocument/2006/relationships/notesSlide" Target="../notesSlides/notesSlide3.xml"/><Relationship Id="rId29" Type="http://schemas.openxmlformats.org/officeDocument/2006/relationships/image" Target="../media/image231.png"/><Relationship Id="rId1" Type="http://schemas.openxmlformats.org/officeDocument/2006/relationships/slideLayout" Target="../slideLayouts/slideLayout2.xml"/><Relationship Id="rId11" Type="http://schemas.openxmlformats.org/officeDocument/2006/relationships/image" Target="../media/image67.png"/><Relationship Id="rId5" Type="http://schemas.openxmlformats.org/officeDocument/2006/relationships/image" Target="../media/image151.png"/><Relationship Id="rId15" Type="http://schemas.openxmlformats.org/officeDocument/2006/relationships/image" Target="../media/image191.png"/><Relationship Id="rId28" Type="http://schemas.openxmlformats.org/officeDocument/2006/relationships/image" Target="../media/image221.png"/><Relationship Id="rId4" Type="http://schemas.openxmlformats.org/officeDocument/2006/relationships/image" Target="../media/image141.png"/><Relationship Id="rId14" Type="http://schemas.openxmlformats.org/officeDocument/2006/relationships/image" Target="../media/image181.png"/><Relationship Id="rId27" Type="http://schemas.openxmlformats.org/officeDocument/2006/relationships/image" Target="../media/image2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4.png"/><Relationship Id="rId4" Type="http://schemas.openxmlformats.org/officeDocument/2006/relationships/image" Target="../media/image240.png"/></Relationships>
</file>

<file path=ppt/slides/_rels/slide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95.png"/></Relationships>
</file>

<file path=ppt/slides/_rels/slide8.xml.rels><?xml version="1.0" encoding="UTF-8" standalone="yes"?>
<Relationships xmlns="http://schemas.openxmlformats.org/package/2006/relationships"><Relationship Id="rId8" Type="http://schemas.openxmlformats.org/officeDocument/2006/relationships/image" Target="../media/image840.png"/><Relationship Id="rId13" Type="http://schemas.openxmlformats.org/officeDocument/2006/relationships/image" Target="../media/image340.png"/><Relationship Id="rId3" Type="http://schemas.openxmlformats.org/officeDocument/2006/relationships/notesSlide" Target="../notesSlides/notesSlide5.xml"/><Relationship Id="rId7" Type="http://schemas.openxmlformats.org/officeDocument/2006/relationships/image" Target="../media/image20.png"/><Relationship Id="rId12" Type="http://schemas.openxmlformats.org/officeDocument/2006/relationships/image" Target="../media/image880.png"/><Relationship Id="rId2" Type="http://schemas.openxmlformats.org/officeDocument/2006/relationships/slideLayout" Target="../slideLayouts/slideLayout10.xml"/><Relationship Id="rId16" Type="http://schemas.openxmlformats.org/officeDocument/2006/relationships/image" Target="../media/image370.png"/><Relationship Id="rId1" Type="http://schemas.openxmlformats.org/officeDocument/2006/relationships/tags" Target="../tags/tag1.xml"/><Relationship Id="rId6" Type="http://schemas.openxmlformats.org/officeDocument/2006/relationships/image" Target="../media/image820.png"/><Relationship Id="rId11" Type="http://schemas.openxmlformats.org/officeDocument/2006/relationships/image" Target="../media/image870.png"/><Relationship Id="rId5" Type="http://schemas.openxmlformats.org/officeDocument/2006/relationships/image" Target="../media/image19.png"/><Relationship Id="rId15" Type="http://schemas.openxmlformats.org/officeDocument/2006/relationships/image" Target="../media/image360.png"/><Relationship Id="rId10" Type="http://schemas.openxmlformats.org/officeDocument/2006/relationships/image" Target="../media/image860.png"/><Relationship Id="rId4" Type="http://schemas.openxmlformats.org/officeDocument/2006/relationships/image" Target="../media/image310.png"/><Relationship Id="rId9" Type="http://schemas.openxmlformats.org/officeDocument/2006/relationships/image" Target="../media/image850.png"/><Relationship Id="rId14" Type="http://schemas.openxmlformats.org/officeDocument/2006/relationships/image" Target="../media/image35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900B9-69A9-16D6-9DB4-FE565862D546}"/>
              </a:ext>
            </a:extLst>
          </p:cNvPr>
          <p:cNvSpPr>
            <a:spLocks noGrp="1"/>
          </p:cNvSpPr>
          <p:nvPr>
            <p:ph type="ctrTitle"/>
          </p:nvPr>
        </p:nvSpPr>
        <p:spPr/>
        <p:txBody>
          <a:bodyPr/>
          <a:lstStyle/>
          <a:p>
            <a:r>
              <a:rPr lang="en-GB" dirty="0"/>
              <a:t>Search for a muon EDM</a:t>
            </a:r>
            <a:endParaRPr lang="en-GB" noProof="0" dirty="0"/>
          </a:p>
        </p:txBody>
      </p:sp>
      <p:sp>
        <p:nvSpPr>
          <p:cNvPr id="4" name="Untertitel 3">
            <a:extLst>
              <a:ext uri="{FF2B5EF4-FFF2-40B4-BE49-F238E27FC236}">
                <a16:creationId xmlns:a16="http://schemas.microsoft.com/office/drawing/2014/main" id="{3D77F561-BFB8-1E59-47CD-A856B202FFFE}"/>
              </a:ext>
            </a:extLst>
          </p:cNvPr>
          <p:cNvSpPr>
            <a:spLocks noGrp="1"/>
          </p:cNvSpPr>
          <p:nvPr>
            <p:ph type="subTitle" idx="1"/>
          </p:nvPr>
        </p:nvSpPr>
        <p:spPr/>
        <p:txBody>
          <a:bodyPr/>
          <a:lstStyle/>
          <a:p>
            <a:r>
              <a:rPr lang="en-GB" noProof="0" dirty="0"/>
              <a:t>Using the frozen-spin technique</a:t>
            </a:r>
          </a:p>
        </p:txBody>
      </p:sp>
      <p:sp>
        <p:nvSpPr>
          <p:cNvPr id="5" name="Textplatzhalter 4">
            <a:extLst>
              <a:ext uri="{FF2B5EF4-FFF2-40B4-BE49-F238E27FC236}">
                <a16:creationId xmlns:a16="http://schemas.microsoft.com/office/drawing/2014/main" id="{B939853F-959A-48E6-ACE2-F62A38A8EDAC}"/>
              </a:ext>
            </a:extLst>
          </p:cNvPr>
          <p:cNvSpPr>
            <a:spLocks noGrp="1"/>
          </p:cNvSpPr>
          <p:nvPr>
            <p:ph type="body" sz="quarter" idx="13"/>
          </p:nvPr>
        </p:nvSpPr>
        <p:spPr>
          <a:xfrm>
            <a:off x="323528" y="4380951"/>
            <a:ext cx="3969544" cy="216024"/>
          </a:xfrm>
        </p:spPr>
        <p:txBody>
          <a:bodyPr/>
          <a:lstStyle/>
          <a:p>
            <a:r>
              <a:rPr lang="en-GB" noProof="0" dirty="0" err="1"/>
              <a:t>Dr.</a:t>
            </a:r>
            <a:r>
              <a:rPr lang="en-GB" noProof="0" dirty="0"/>
              <a:t> Philipp Schmidt-Wellenburg</a:t>
            </a:r>
          </a:p>
        </p:txBody>
      </p:sp>
      <p:sp>
        <p:nvSpPr>
          <p:cNvPr id="6" name="Textplatzhalter 5">
            <a:extLst>
              <a:ext uri="{FF2B5EF4-FFF2-40B4-BE49-F238E27FC236}">
                <a16:creationId xmlns:a16="http://schemas.microsoft.com/office/drawing/2014/main" id="{64E10A4B-A01C-C271-87F1-8054278DB45B}"/>
              </a:ext>
            </a:extLst>
          </p:cNvPr>
          <p:cNvSpPr>
            <a:spLocks noGrp="1"/>
          </p:cNvSpPr>
          <p:nvPr>
            <p:ph type="body" sz="quarter" idx="14"/>
          </p:nvPr>
        </p:nvSpPr>
        <p:spPr>
          <a:xfrm>
            <a:off x="323528" y="4596975"/>
            <a:ext cx="4320480" cy="189021"/>
          </a:xfrm>
        </p:spPr>
        <p:txBody>
          <a:bodyPr/>
          <a:lstStyle/>
          <a:p>
            <a:r>
              <a:rPr lang="en-US" dirty="0"/>
              <a:t>International Workshop on Muon Physics</a:t>
            </a:r>
            <a:br>
              <a:rPr lang="en-US" dirty="0"/>
            </a:br>
            <a:r>
              <a:rPr lang="en-US" dirty="0"/>
              <a:t>at the Intensity and Precision Frontiers | </a:t>
            </a:r>
            <a:r>
              <a:rPr lang="en-US" dirty="0" err="1"/>
              <a:t>Changsa</a:t>
            </a:r>
            <a:r>
              <a:rPr lang="en-US" dirty="0"/>
              <a:t> | 17.05.2025</a:t>
            </a:r>
            <a:endParaRPr lang="en-GB" noProof="0" dirty="0"/>
          </a:p>
        </p:txBody>
      </p:sp>
      <p:pic>
        <p:nvPicPr>
          <p:cNvPr id="3" name="Picture 2">
            <a:extLst>
              <a:ext uri="{FF2B5EF4-FFF2-40B4-BE49-F238E27FC236}">
                <a16:creationId xmlns:a16="http://schemas.microsoft.com/office/drawing/2014/main" id="{C8B646AA-2367-3FD0-34FF-42B58442EE20}"/>
              </a:ext>
            </a:extLst>
          </p:cNvPr>
          <p:cNvPicPr>
            <a:picLocks noChangeAspect="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03848" y="222050"/>
            <a:ext cx="1041166" cy="810089"/>
          </a:xfrm>
          <a:prstGeom prst="rect">
            <a:avLst/>
          </a:prstGeom>
        </p:spPr>
      </p:pic>
    </p:spTree>
    <p:extLst>
      <p:ext uri="{BB962C8B-B14F-4D97-AF65-F5344CB8AC3E}">
        <p14:creationId xmlns:p14="http://schemas.microsoft.com/office/powerpoint/2010/main" val="32479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AutoShape 5"/>
          <p:cNvSpPr>
            <a:spLocks noChangeAspect="1" noChangeArrowheads="1" noTextEdit="1"/>
          </p:cNvSpPr>
          <p:nvPr/>
        </p:nvSpPr>
        <p:spPr bwMode="auto">
          <a:xfrm>
            <a:off x="-1905375" y="-53419"/>
            <a:ext cx="11044684" cy="5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anose="020F0502020204030204" pitchFamily="34" charset="0"/>
            </a:endParaRPr>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10</a:t>
            </a:fld>
            <a:endParaRPr lang="de-DE" dirty="0">
              <a:solidFill>
                <a:srgbClr val="000000"/>
              </a:solidFill>
            </a:endParaRPr>
          </a:p>
        </p:txBody>
      </p:sp>
      <p:pic>
        <p:nvPicPr>
          <p:cNvPr id="29" name="Content Placeholder 6"/>
          <p:cNvPicPr>
            <a:picLocks noChangeAspect="1"/>
          </p:cNvPicPr>
          <p:nvPr/>
        </p:nvPicPr>
        <p:blipFill rotWithShape="1">
          <a:blip r:embed="rId2">
            <a:extLst>
              <a:ext uri="{28A0092B-C50C-407E-A947-70E740481C1C}">
                <a14:useLocalDpi xmlns:a14="http://schemas.microsoft.com/office/drawing/2010/main"/>
              </a:ext>
            </a:extLst>
          </a:blip>
          <a:srcRect t="7974" r="8312" b="10829"/>
          <a:stretch/>
        </p:blipFill>
        <p:spPr>
          <a:xfrm>
            <a:off x="0" y="10491"/>
            <a:ext cx="5796136" cy="5133009"/>
          </a:xfrm>
          <a:prstGeom prst="rect">
            <a:avLst/>
          </a:prstGeom>
        </p:spPr>
      </p:pic>
      <p:sp>
        <p:nvSpPr>
          <p:cNvPr id="2" name="TextBox 1">
            <a:extLst>
              <a:ext uri="{FF2B5EF4-FFF2-40B4-BE49-F238E27FC236}">
                <a16:creationId xmlns:a16="http://schemas.microsoft.com/office/drawing/2014/main" id="{F5C9BA0F-4AA0-B5BC-B09A-017113B2E318}"/>
              </a:ext>
            </a:extLst>
          </p:cNvPr>
          <p:cNvSpPr txBox="1"/>
          <p:nvPr/>
        </p:nvSpPr>
        <p:spPr>
          <a:xfrm>
            <a:off x="7164288" y="1563638"/>
            <a:ext cx="914400" cy="91440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a:solidFill>
                  <a:schemeClr val="bg1"/>
                </a:solidFill>
                <a:latin typeface="Aptos" panose="020B0004020202020204" pitchFamily="34" charset="0"/>
              </a:rPr>
              <a:t>590 MeV</a:t>
            </a:r>
          </a:p>
          <a:p>
            <a:pPr eaLnBrk="1" hangingPunct="1">
              <a:lnSpc>
                <a:spcPct val="110000"/>
              </a:lnSpc>
              <a:spcBef>
                <a:spcPct val="0"/>
              </a:spcBef>
              <a:buClr>
                <a:srgbClr val="000000"/>
              </a:buClr>
            </a:pPr>
            <a:endParaRPr lang="de-CH" sz="1800" dirty="0">
              <a:solidFill>
                <a:schemeClr val="bg1"/>
              </a:solidFill>
              <a:latin typeface="Aptos" panose="020B0004020202020204" pitchFamily="34" charset="0"/>
            </a:endParaRPr>
          </a:p>
          <a:p>
            <a:pPr eaLnBrk="1" hangingPunct="1">
              <a:lnSpc>
                <a:spcPct val="110000"/>
              </a:lnSpc>
              <a:spcBef>
                <a:spcPct val="0"/>
              </a:spcBef>
              <a:buClr>
                <a:srgbClr val="000000"/>
              </a:buClr>
            </a:pPr>
            <a:r>
              <a:rPr lang="de-CH" sz="1800" dirty="0">
                <a:solidFill>
                  <a:schemeClr val="bg1"/>
                </a:solidFill>
                <a:latin typeface="Aptos" panose="020B0004020202020204" pitchFamily="34" charset="0"/>
              </a:rPr>
              <a:t>2.4 mA</a:t>
            </a:r>
          </a:p>
          <a:p>
            <a:pPr eaLnBrk="1" hangingPunct="1">
              <a:lnSpc>
                <a:spcPct val="110000"/>
              </a:lnSpc>
              <a:spcBef>
                <a:spcPct val="0"/>
              </a:spcBef>
              <a:buClr>
                <a:srgbClr val="000000"/>
              </a:buClr>
            </a:pPr>
            <a:endParaRPr lang="de-CH" sz="1800" dirty="0">
              <a:solidFill>
                <a:schemeClr val="bg1"/>
              </a:solidFill>
              <a:latin typeface="Aptos" panose="020B0004020202020204" pitchFamily="34" charset="0"/>
            </a:endParaRPr>
          </a:p>
          <a:p>
            <a:pPr eaLnBrk="1" hangingPunct="1">
              <a:lnSpc>
                <a:spcPct val="110000"/>
              </a:lnSpc>
              <a:spcBef>
                <a:spcPct val="0"/>
              </a:spcBef>
              <a:buClr>
                <a:srgbClr val="000000"/>
              </a:buClr>
            </a:pPr>
            <a:r>
              <a:rPr lang="de-CH" sz="1800" dirty="0">
                <a:solidFill>
                  <a:schemeClr val="bg1"/>
                </a:solidFill>
                <a:latin typeface="Aptos" panose="020B0004020202020204" pitchFamily="34" charset="0"/>
              </a:rPr>
              <a:t>1.4MW</a:t>
            </a:r>
          </a:p>
          <a:p>
            <a:pPr eaLnBrk="1" hangingPunct="1">
              <a:lnSpc>
                <a:spcPct val="110000"/>
              </a:lnSpc>
              <a:spcBef>
                <a:spcPct val="0"/>
              </a:spcBef>
              <a:buClr>
                <a:srgbClr val="000000"/>
              </a:buClr>
            </a:pPr>
            <a:endParaRPr lang="de-CH" sz="1800" dirty="0">
              <a:solidFill>
                <a:schemeClr val="bg1"/>
              </a:solidFill>
              <a:latin typeface="Aptos" panose="020B0004020202020204" pitchFamily="34" charset="0"/>
            </a:endParaRPr>
          </a:p>
          <a:p>
            <a:pPr eaLnBrk="1" hangingPunct="1">
              <a:lnSpc>
                <a:spcPct val="110000"/>
              </a:lnSpc>
              <a:spcBef>
                <a:spcPct val="0"/>
              </a:spcBef>
              <a:buClr>
                <a:srgbClr val="000000"/>
              </a:buClr>
            </a:pPr>
            <a:r>
              <a:rPr lang="de-CH" sz="1800" dirty="0">
                <a:solidFill>
                  <a:schemeClr val="bg1"/>
                </a:solidFill>
                <a:latin typeface="Aptos" panose="020B0004020202020204" pitchFamily="34" charset="0"/>
              </a:rPr>
              <a:t>50.6 MHz</a:t>
            </a:r>
          </a:p>
        </p:txBody>
      </p:sp>
    </p:spTree>
    <p:extLst>
      <p:ext uri="{BB962C8B-B14F-4D97-AF65-F5344CB8AC3E}">
        <p14:creationId xmlns:p14="http://schemas.microsoft.com/office/powerpoint/2010/main" val="33933000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phased approached </a:t>
            </a:r>
          </a:p>
        </p:txBody>
      </p:sp>
      <p:sp>
        <p:nvSpPr>
          <p:cNvPr id="4" name="Slide Number Placeholder 3"/>
          <p:cNvSpPr>
            <a:spLocks noGrp="1"/>
          </p:cNvSpPr>
          <p:nvPr>
            <p:ph type="sldNum" sz="quarter" idx="4294967295"/>
          </p:nvPr>
        </p:nvSpPr>
        <p:spPr>
          <a:xfrm>
            <a:off x="8497105" y="4967288"/>
            <a:ext cx="576262" cy="147637"/>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11</a:t>
            </a:fld>
            <a:endParaRPr lang="de-DE" dirty="0">
              <a:latin typeface="Humanst521 BT" panose="020B0602020204020204" pitchFamily="34" charset="0"/>
            </a:endParaRPr>
          </a:p>
        </p:txBody>
      </p:sp>
      <p:pic>
        <p:nvPicPr>
          <p:cNvPr id="7" name="Picture Placeholder 13" descr="17946367795_e1fcdc9672_o.jpg">
            <a:extLst>
              <a:ext uri="{FF2B5EF4-FFF2-40B4-BE49-F238E27FC236}">
                <a16:creationId xmlns:a16="http://schemas.microsoft.com/office/drawing/2014/main" id="{6CFE4947-316C-0947-9244-FDF74FF4B53F}"/>
              </a:ext>
            </a:extLst>
          </p:cNvPr>
          <p:cNvPicPr>
            <a:picLocks noGrp="1" noChangeAspect="1"/>
          </p:cNvPicPr>
          <p:nvPr>
            <p:ph sz="quarter" idx="18"/>
          </p:nvPr>
        </p:nvPicPr>
        <p:blipFill rotWithShape="1">
          <a:blip r:embed="rId2" cstate="screen">
            <a:extLst>
              <a:ext uri="{28A0092B-C50C-407E-A947-70E740481C1C}">
                <a14:useLocalDpi xmlns:a14="http://schemas.microsoft.com/office/drawing/2010/main"/>
              </a:ext>
            </a:extLst>
          </a:blip>
          <a:srcRect/>
          <a:stretch/>
        </p:blipFill>
        <p:spPr>
          <a:xfrm>
            <a:off x="5724128" y="1296642"/>
            <a:ext cx="2744207" cy="2499244"/>
          </a:xfrm>
          <a:prstGeom prst="rect">
            <a:avLst/>
          </a:prstGeom>
        </p:spPr>
      </p:pic>
      <p:sp>
        <p:nvSpPr>
          <p:cNvPr id="8" name="Content Placeholder 2">
            <a:extLst>
              <a:ext uri="{FF2B5EF4-FFF2-40B4-BE49-F238E27FC236}">
                <a16:creationId xmlns:a16="http://schemas.microsoft.com/office/drawing/2014/main" id="{8FE61901-63C7-AA4D-9C6C-30D4747E56BF}"/>
              </a:ext>
            </a:extLst>
          </p:cNvPr>
          <p:cNvSpPr txBox="1">
            <a:spLocks/>
          </p:cNvSpPr>
          <p:nvPr/>
        </p:nvSpPr>
        <p:spPr>
          <a:xfrm>
            <a:off x="281076" y="3847560"/>
            <a:ext cx="4392488" cy="4785003"/>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US" sz="1800" dirty="0">
                <a:latin typeface="Humanst521 Lt BT" panose="020B0402020204020304" pitchFamily="34" charset="0"/>
              </a:rPr>
              <a:t>Existing solenoids at PSI (max 4T and 5T)</a:t>
            </a:r>
          </a:p>
          <a:p>
            <a:r>
              <a:rPr lang="en-US" sz="1800" dirty="0">
                <a:latin typeface="Humanst521 Lt BT" panose="020B0402020204020304" pitchFamily="34" charset="0"/>
              </a:rPr>
              <a:t>Bore diameters (300mm and 200mm)</a:t>
            </a:r>
          </a:p>
          <a:p>
            <a:r>
              <a:rPr lang="en-US" sz="1800" dirty="0">
                <a:latin typeface="Humanst521 Lt BT" panose="020B0402020204020304" pitchFamily="34" charset="0"/>
              </a:rPr>
              <a:t>Field was measured in 2022 </a:t>
            </a:r>
            <a:br>
              <a:rPr lang="en-US" sz="1800" dirty="0">
                <a:latin typeface="Humanst521 Lt BT" panose="020B0402020204020304" pitchFamily="34" charset="0"/>
              </a:rPr>
            </a:br>
            <a:r>
              <a:rPr lang="en-US" sz="1800" dirty="0">
                <a:latin typeface="Humanst521 Lt BT" panose="020B0402020204020304" pitchFamily="34" charset="0"/>
              </a:rPr>
              <a:t>(found suitable for injection)</a:t>
            </a:r>
          </a:p>
          <a:p>
            <a:endParaRPr lang="en-US" sz="1800" dirty="0">
              <a:latin typeface="Humanst521 Lt BT" panose="020B0402020204020304" pitchFamily="34" charset="0"/>
              <a:sym typeface="Wingdings" pitchFamily="2" charset="2"/>
            </a:endParaRPr>
          </a:p>
        </p:txBody>
      </p:sp>
      <p:sp>
        <p:nvSpPr>
          <p:cNvPr id="9" name="TextBox 8"/>
          <p:cNvSpPr txBox="1"/>
          <p:nvPr/>
        </p:nvSpPr>
        <p:spPr>
          <a:xfrm>
            <a:off x="6084168" y="3384874"/>
            <a:ext cx="2107472" cy="346532"/>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1800" dirty="0">
                <a:solidFill>
                  <a:schemeClr val="bg1"/>
                </a:solidFill>
                <a:latin typeface="Humanst521 BT" panose="020B0602020204020204" pitchFamily="34" charset="0"/>
              </a:rPr>
              <a:t>Argonne 4T solenoid</a:t>
            </a:r>
          </a:p>
        </p:txBody>
      </p:sp>
      <mc:AlternateContent xmlns:mc="http://schemas.openxmlformats.org/markup-compatibility/2006" xmlns:a14="http://schemas.microsoft.com/office/drawing/2010/main">
        <mc:Choice Requires="a14">
          <p:sp>
            <p:nvSpPr>
              <p:cNvPr id="11" name="TextBox 10"/>
              <p:cNvSpPr txBox="1"/>
              <p:nvPr/>
            </p:nvSpPr>
            <p:spPr>
              <a:xfrm>
                <a:off x="5696450" y="730984"/>
                <a:ext cx="3196030" cy="216024"/>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US" sz="1800" dirty="0">
                    <a:solidFill>
                      <a:srgbClr val="000000"/>
                    </a:solidFill>
                    <a:latin typeface="Humanst521 BT" panose="020B0602020204020204" pitchFamily="34" charset="0"/>
                  </a:rPr>
                  <a:t>Phase 2 (dedicated magnet</a:t>
                </a:r>
                <a:br>
                  <a:rPr lang="en-US" sz="1800" dirty="0">
                    <a:solidFill>
                      <a:srgbClr val="000000"/>
                    </a:solidFill>
                    <a:latin typeface="Humanst521 BT" panose="020B0602020204020204" pitchFamily="34" charset="0"/>
                  </a:rPr>
                </a:br>
                <a:r>
                  <a:rPr lang="en-US" sz="1800" dirty="0">
                    <a:solidFill>
                      <a:srgbClr val="000000"/>
                    </a:solidFill>
                    <a:latin typeface="Humanst521 BT" panose="020B0602020204020204" pitchFamily="34" charset="0"/>
                  </a:rPr>
                  <a:t>muon momentum </a:t>
                </a:r>
                <a14:m>
                  <m:oMath xmlns:m="http://schemas.openxmlformats.org/officeDocument/2006/math">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125</m:t>
                    </m:r>
                    <m:r>
                      <m:rPr>
                        <m:sty m:val="p"/>
                      </m:rPr>
                      <a:rPr lang="en-US" sz="1800" b="0" i="0" smtClean="0">
                        <a:solidFill>
                          <a:srgbClr val="000000"/>
                        </a:solidFill>
                        <a:latin typeface="Cambria Math" panose="02040503050406030204" pitchFamily="18" charset="0"/>
                      </a:rPr>
                      <m:t>MeV</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𝑐</m:t>
                    </m:r>
                  </m:oMath>
                </a14:m>
                <a:r>
                  <a:rPr lang="en-US" sz="1800" dirty="0">
                    <a:solidFill>
                      <a:srgbClr val="000000"/>
                    </a:solidFill>
                    <a:latin typeface="Humanst521 BT" panose="020B0602020204020204" pitchFamily="34" charset="0"/>
                  </a:rPr>
                  <a:t>) </a:t>
                </a:r>
              </a:p>
            </p:txBody>
          </p:sp>
        </mc:Choice>
        <mc:Fallback xmlns="">
          <p:sp>
            <p:nvSpPr>
              <p:cNvPr id="11" name="TextBox 10"/>
              <p:cNvSpPr txBox="1">
                <a:spLocks noRot="1" noChangeAspect="1" noMove="1" noResize="1" noEditPoints="1" noAdjustHandles="1" noChangeArrowheads="1" noChangeShapeType="1" noTextEdit="1"/>
              </p:cNvSpPr>
              <p:nvPr/>
            </p:nvSpPr>
            <p:spPr>
              <a:xfrm>
                <a:off x="5696450" y="730984"/>
                <a:ext cx="3196030" cy="216024"/>
              </a:xfrm>
              <a:prstGeom prst="rect">
                <a:avLst/>
              </a:prstGeom>
              <a:blipFill>
                <a:blip r:embed="rId4"/>
                <a:stretch>
                  <a:fillRect l="-4381" t="-34286" r="-2286" b="-240000"/>
                </a:stretch>
              </a:blipFill>
            </p:spPr>
            <p:txBody>
              <a:bodyPr/>
              <a:lstStyle/>
              <a:p>
                <a:r>
                  <a:rPr lang="en-US">
                    <a:noFill/>
                  </a:rPr>
                  <a:t> </a:t>
                </a:r>
              </a:p>
            </p:txBody>
          </p:sp>
        </mc:Fallback>
      </mc:AlternateContent>
      <p:sp>
        <p:nvSpPr>
          <p:cNvPr id="12" name="TextBox 11"/>
          <p:cNvSpPr txBox="1"/>
          <p:nvPr/>
        </p:nvSpPr>
        <p:spPr>
          <a:xfrm>
            <a:off x="755575" y="732611"/>
            <a:ext cx="4052169" cy="216024"/>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US" sz="1800" dirty="0">
                <a:solidFill>
                  <a:srgbClr val="000000"/>
                </a:solidFill>
                <a:latin typeface="Humanst521 BT" panose="020B0602020204020204" pitchFamily="34" charset="0"/>
              </a:rPr>
              <a:t>Phase I (small solenoid, surface muons)  </a:t>
            </a:r>
          </a:p>
        </p:txBody>
      </p:sp>
      <p:pic>
        <p:nvPicPr>
          <p:cNvPr id="13" name="Content Placeholder 5"/>
          <p:cNvPicPr>
            <a:picLocks noChangeAspect="1"/>
          </p:cNvPicPr>
          <p:nvPr/>
        </p:nvPicPr>
        <p:blipFill rotWithShape="1">
          <a:blip r:embed="rId5" cstate="screen">
            <a:extLst>
              <a:ext uri="{28A0092B-C50C-407E-A947-70E740481C1C}">
                <a14:useLocalDpi xmlns:a14="http://schemas.microsoft.com/office/drawing/2010/main"/>
              </a:ext>
            </a:extLst>
          </a:blip>
          <a:stretch/>
        </p:blipFill>
        <p:spPr>
          <a:xfrm>
            <a:off x="1403648" y="1201830"/>
            <a:ext cx="2088232" cy="2501900"/>
          </a:xfrm>
          <a:prstGeom prst="rect">
            <a:avLst/>
          </a:prstGeom>
          <a:ln>
            <a:noFill/>
          </a:ln>
          <a:effectLst>
            <a:outerShdw blurRad="292100" dist="139700" dir="2700000" algn="tl" rotWithShape="0">
              <a:srgbClr val="333333">
                <a:alpha val="65000"/>
              </a:srgbClr>
            </a:outerShdw>
          </a:effectLst>
        </p:spPr>
      </p:pic>
      <p:sp>
        <p:nvSpPr>
          <p:cNvPr id="14" name="Content Placeholder 2">
            <a:extLst>
              <a:ext uri="{FF2B5EF4-FFF2-40B4-BE49-F238E27FC236}">
                <a16:creationId xmlns:a16="http://schemas.microsoft.com/office/drawing/2014/main" id="{8FE61901-63C7-AA4D-9C6C-30D4747E56BF}"/>
              </a:ext>
            </a:extLst>
          </p:cNvPr>
          <p:cNvSpPr txBox="1">
            <a:spLocks/>
          </p:cNvSpPr>
          <p:nvPr/>
        </p:nvSpPr>
        <p:spPr>
          <a:xfrm>
            <a:off x="5220072" y="3847560"/>
            <a:ext cx="4392488" cy="1360266"/>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US" sz="1800" dirty="0">
                <a:latin typeface="Humanst521 Lt BT" panose="020B0402020204020304" pitchFamily="34" charset="0"/>
              </a:rPr>
              <a:t>Large bore (up to 900 mm diameter)</a:t>
            </a:r>
          </a:p>
          <a:p>
            <a:r>
              <a:rPr lang="en-US" sz="1800" dirty="0">
                <a:latin typeface="Humanst521 Lt BT" panose="020B0402020204020304" pitchFamily="34" charset="0"/>
              </a:rPr>
              <a:t>High Temporal field stability (10ppb/h)</a:t>
            </a:r>
          </a:p>
          <a:p>
            <a:r>
              <a:rPr lang="en-US" sz="1800" dirty="0">
                <a:latin typeface="Humanst521 Lt BT" panose="020B0402020204020304" pitchFamily="34" charset="0"/>
              </a:rPr>
              <a:t> Excellent spatial field uniformity</a:t>
            </a:r>
            <a:r>
              <a:rPr lang="en-US" sz="1800" dirty="0">
                <a:latin typeface="Humanst521 Lt BT" panose="020B0402020204020304" pitchFamily="34" charset="0"/>
                <a:sym typeface="Wingdings" pitchFamily="2" charset="2"/>
              </a:rPr>
              <a:t> </a:t>
            </a:r>
          </a:p>
          <a:p>
            <a:pPr marL="177790" lvl="1" indent="0">
              <a:buNone/>
            </a:pPr>
            <a:r>
              <a:rPr lang="en-US" sz="1800" dirty="0">
                <a:latin typeface="Humanst521 Lt BT" panose="020B0402020204020304" pitchFamily="34" charset="0"/>
                <a:sym typeface="Wingdings" pitchFamily="2" charset="2"/>
              </a:rPr>
              <a:t>(&lt;1 ppb/mm)</a:t>
            </a:r>
          </a:p>
        </p:txBody>
      </p:sp>
    </p:spTree>
    <p:extLst>
      <p:ext uri="{BB962C8B-B14F-4D97-AF65-F5344CB8AC3E}">
        <p14:creationId xmlns:p14="http://schemas.microsoft.com/office/powerpoint/2010/main" val="21691186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311763" y="771550"/>
                <a:ext cx="4548269" cy="3096345"/>
              </a:xfrm>
            </p:spPr>
            <p:txBody>
              <a:bodyPr/>
              <a:lstStyle/>
              <a:p>
                <a:r>
                  <a:rPr lang="en-US" sz="1600" dirty="0"/>
                  <a:t>Large phase space at exit of beam,</a:t>
                </a:r>
                <a:br>
                  <a:rPr lang="en-US" sz="1600" dirty="0"/>
                </a:br>
                <a:r>
                  <a:rPr lang="en-US" sz="1600" dirty="0"/>
                  <a:t>collimated by passage through SC -shield </a:t>
                </a:r>
              </a:p>
              <a:p>
                <a:r>
                  <a:rPr lang="en-US" sz="1600" dirty="0"/>
                  <a:t>Due to adiabatic magnetic collimation large part of transmitted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𝜇</m:t>
                        </m:r>
                      </m:e>
                      <m:sup>
                        <m:r>
                          <a:rPr lang="en-US" sz="1600" b="0" i="1" smtClean="0">
                            <a:latin typeface="Cambria Math" panose="02040503050406030204" pitchFamily="18" charset="0"/>
                          </a:rPr>
                          <m:t>+</m:t>
                        </m:r>
                      </m:sup>
                    </m:sSup>
                  </m:oMath>
                </a14:m>
                <a:r>
                  <a:rPr lang="en-US" sz="1600" dirty="0"/>
                  <a:t> are reflected.</a:t>
                </a:r>
              </a:p>
              <a:p>
                <a:r>
                  <a:rPr lang="en-US" sz="1600" dirty="0"/>
                  <a:t>Simulations show, only about </a:t>
                </a:r>
                <a14:m>
                  <m:oMath xmlns:m="http://schemas.openxmlformats.org/officeDocument/2006/math">
                    <m:r>
                      <a:rPr lang="en-US" sz="1600" b="0" i="1" smtClean="0">
                        <a:latin typeface="Cambria Math" panose="02040503050406030204" pitchFamily="18" charset="0"/>
                      </a:rPr>
                      <m:t>0.4×</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−3</m:t>
                        </m:r>
                      </m:sup>
                    </m:sSup>
                  </m:oMath>
                </a14:m>
                <a:r>
                  <a:rPr lang="en-US" sz="1600" dirty="0"/>
                  <a:t> muons can be stored</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311763" y="771550"/>
                <a:ext cx="4548269" cy="3096345"/>
              </a:xfrm>
              <a:blipFill>
                <a:blip r:embed="rId3"/>
                <a:stretch>
                  <a:fillRect l="-2547" t="-1972"/>
                </a:stretch>
              </a:blipFill>
            </p:spPr>
            <p:txBody>
              <a:bodyPr/>
              <a:lstStyle/>
              <a:p>
                <a:r>
                  <a:rPr lang="de-CH">
                    <a:noFill/>
                  </a:rPr>
                  <a:t> </a:t>
                </a:r>
              </a:p>
            </p:txBody>
          </p:sp>
        </mc:Fallback>
      </mc:AlternateContent>
      <p:sp>
        <p:nvSpPr>
          <p:cNvPr id="3" name="Title 2"/>
          <p:cNvSpPr>
            <a:spLocks noGrp="1"/>
          </p:cNvSpPr>
          <p:nvPr>
            <p:ph type="title"/>
          </p:nvPr>
        </p:nvSpPr>
        <p:spPr/>
        <p:txBody>
          <a:bodyPr/>
          <a:lstStyle/>
          <a:p>
            <a:r>
              <a:rPr lang="en-US" dirty="0">
                <a:latin typeface="Humanst521 BT" panose="020B0602020204020204" pitchFamily="34" charset="0"/>
              </a:rPr>
              <a:t>Injection and statistical sensitivity</a:t>
            </a:r>
          </a:p>
        </p:txBody>
      </p:sp>
      <mc:AlternateContent xmlns:mc="http://schemas.openxmlformats.org/markup-compatibility/2006" xmlns:a14="http://schemas.microsoft.com/office/drawing/2010/main">
        <mc:Choice Requires="a14">
          <p:sp>
            <p:nvSpPr>
              <p:cNvPr id="9" name="TextBox 8"/>
              <p:cNvSpPr txBox="1"/>
              <p:nvPr/>
            </p:nvSpPr>
            <p:spPr>
              <a:xfrm>
                <a:off x="5397770" y="1072715"/>
                <a:ext cx="3168352" cy="711157"/>
              </a:xfrm>
              <a:prstGeom prst="rect">
                <a:avLst/>
              </a:prstGeom>
              <a:solidFill>
                <a:schemeClr val="bg1"/>
              </a:solidFill>
            </p:spPr>
            <p:txBody>
              <a:bodyPr wrap="squar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800" b="0" i="1" kern="1000" spc="30" smtClean="0">
                          <a:solidFill>
                            <a:schemeClr val="tx1">
                              <a:lumMod val="65000"/>
                              <a:lumOff val="35000"/>
                            </a:schemeClr>
                          </a:solidFill>
                          <a:latin typeface="Cambria Math" panose="02040503050406030204" pitchFamily="18" charset="0"/>
                        </a:rPr>
                        <m:t>𝜎</m:t>
                      </m:r>
                      <m:d>
                        <m:dPr>
                          <m:ctrlPr>
                            <a:rPr lang="en-US" sz="1800" b="0" i="1" kern="1000" spc="30" smtClean="0">
                              <a:solidFill>
                                <a:schemeClr val="tx1">
                                  <a:lumMod val="65000"/>
                                  <a:lumOff val="35000"/>
                                </a:schemeClr>
                              </a:solidFill>
                              <a:latin typeface="Cambria Math" panose="02040503050406030204" pitchFamily="18" charset="0"/>
                            </a:rPr>
                          </m:ctrlPr>
                        </m:dPr>
                        <m:e>
                          <m:sSub>
                            <m:sSubPr>
                              <m:ctrlPr>
                                <a:rPr lang="en-US" sz="1800" i="1" kern="1000" spc="30">
                                  <a:solidFill>
                                    <a:schemeClr val="tx1">
                                      <a:lumMod val="65000"/>
                                      <a:lumOff val="35000"/>
                                    </a:schemeClr>
                                  </a:solidFill>
                                  <a:latin typeface="Cambria Math" panose="02040503050406030204" pitchFamily="18" charset="0"/>
                                  <a:cs typeface="Franklin Gothic Book"/>
                                </a:rPr>
                              </m:ctrlPr>
                            </m:sSubPr>
                            <m:e>
                              <m:r>
                                <a:rPr lang="en-US" sz="1800" i="1" kern="1000" spc="30">
                                  <a:solidFill>
                                    <a:schemeClr val="tx1">
                                      <a:lumMod val="65000"/>
                                      <a:lumOff val="35000"/>
                                    </a:schemeClr>
                                  </a:solidFill>
                                  <a:latin typeface="Cambria Math" panose="02040503050406030204" pitchFamily="18" charset="0"/>
                                  <a:cs typeface="Franklin Gothic Book"/>
                                </a:rPr>
                                <m:t>𝑑</m:t>
                              </m:r>
                            </m:e>
                            <m:sub>
                              <m:r>
                                <m:rPr>
                                  <m:sty m:val="p"/>
                                </m:rPr>
                                <a:rPr lang="en-US" sz="1800" kern="1000" spc="30">
                                  <a:solidFill>
                                    <a:schemeClr val="tx1">
                                      <a:lumMod val="65000"/>
                                      <a:lumOff val="35000"/>
                                    </a:schemeClr>
                                  </a:solidFill>
                                  <a:latin typeface="Cambria Math" panose="02040503050406030204" pitchFamily="18" charset="0"/>
                                  <a:cs typeface="Franklin Gothic Book"/>
                                </a:rPr>
                                <m:t>μ</m:t>
                              </m:r>
                            </m:sub>
                          </m:sSub>
                        </m:e>
                      </m:d>
                      <m:r>
                        <a:rPr lang="en-US" sz="1800" b="0" i="1" kern="1000" spc="30" smtClean="0">
                          <a:solidFill>
                            <a:schemeClr val="tx1">
                              <a:lumMod val="65000"/>
                              <a:lumOff val="35000"/>
                            </a:schemeClr>
                          </a:solidFill>
                          <a:latin typeface="Cambria Math" panose="02040503050406030204" pitchFamily="18" charset="0"/>
                        </a:rPr>
                        <m:t>=</m:t>
                      </m:r>
                      <m:f>
                        <m:fPr>
                          <m:ctrlPr>
                            <a:rPr lang="en-US" sz="1800" b="0" i="1" kern="1000" spc="30" smtClean="0">
                              <a:solidFill>
                                <a:schemeClr val="tx1">
                                  <a:lumMod val="65000"/>
                                  <a:lumOff val="35000"/>
                                </a:schemeClr>
                              </a:solidFill>
                              <a:latin typeface="Cambria Math" panose="02040503050406030204" pitchFamily="18" charset="0"/>
                            </a:rPr>
                          </m:ctrlPr>
                        </m:fPr>
                        <m:num>
                          <m:r>
                            <a:rPr lang="en-US" sz="1800" b="0" i="1" kern="1000" spc="30" smtClean="0">
                              <a:solidFill>
                                <a:schemeClr val="tx1">
                                  <a:lumMod val="65000"/>
                                  <a:lumOff val="35000"/>
                                </a:schemeClr>
                              </a:solidFill>
                              <a:latin typeface="Cambria Math" panose="02040503050406030204" pitchFamily="18" charset="0"/>
                            </a:rPr>
                            <m:t>ℏ</m:t>
                          </m:r>
                        </m:num>
                        <m:den>
                          <m:r>
                            <a:rPr lang="en-US" sz="1800" b="0" i="1" kern="1000" spc="30" smtClean="0">
                              <a:solidFill>
                                <a:schemeClr val="tx1">
                                  <a:lumMod val="65000"/>
                                  <a:lumOff val="35000"/>
                                </a:schemeClr>
                              </a:solidFill>
                              <a:latin typeface="Cambria Math" panose="02040503050406030204" pitchFamily="18" charset="0"/>
                            </a:rPr>
                            <m:t>2</m:t>
                          </m:r>
                          <m:r>
                            <a:rPr lang="en-US" sz="1800" b="0" i="1" kern="1000" spc="30" smtClean="0">
                              <a:solidFill>
                                <a:schemeClr val="tx1">
                                  <a:lumMod val="65000"/>
                                  <a:lumOff val="35000"/>
                                </a:schemeClr>
                              </a:solidFill>
                              <a:latin typeface="Cambria Math" panose="02040503050406030204" pitchFamily="18" charset="0"/>
                            </a:rPr>
                            <m:t>𝑃𝑐</m:t>
                          </m:r>
                          <m:r>
                            <a:rPr lang="en-US" sz="1800" i="1" kern="1000" spc="30">
                              <a:solidFill>
                                <a:schemeClr val="tx1">
                                  <a:lumMod val="65000"/>
                                  <a:lumOff val="35000"/>
                                </a:schemeClr>
                              </a:solidFill>
                              <a:latin typeface="Cambria Math" panose="02040503050406030204" pitchFamily="18" charset="0"/>
                            </a:rPr>
                            <m:t>𝛽𝛾</m:t>
                          </m:r>
                          <m:r>
                            <a:rPr lang="en-US" sz="1800" i="1" kern="1000" spc="30">
                              <a:solidFill>
                                <a:schemeClr val="tx1">
                                  <a:lumMod val="65000"/>
                                  <a:lumOff val="35000"/>
                                </a:schemeClr>
                              </a:solidFill>
                              <a:latin typeface="Cambria Math" panose="02040503050406030204" pitchFamily="18" charset="0"/>
                            </a:rPr>
                            <m:t>𝐵</m:t>
                          </m:r>
                          <m:sSub>
                            <m:sSubPr>
                              <m:ctrlPr>
                                <a:rPr lang="en-US" sz="1800" b="0" i="1" kern="1000" spc="30" smtClean="0">
                                  <a:solidFill>
                                    <a:schemeClr val="tx1">
                                      <a:lumMod val="65000"/>
                                      <a:lumOff val="35000"/>
                                    </a:schemeClr>
                                  </a:solidFill>
                                  <a:latin typeface="Cambria Math" panose="02040503050406030204" pitchFamily="18" charset="0"/>
                                </a:rPr>
                              </m:ctrlPr>
                            </m:sSubPr>
                            <m:e>
                              <m:rad>
                                <m:radPr>
                                  <m:degHide m:val="on"/>
                                  <m:ctrlPr>
                                    <a:rPr lang="en-US" sz="1800" b="0" i="1" kern="1000" spc="30" smtClean="0">
                                      <a:solidFill>
                                        <a:schemeClr val="tx1">
                                          <a:lumMod val="65000"/>
                                          <a:lumOff val="35000"/>
                                        </a:schemeClr>
                                      </a:solidFill>
                                      <a:latin typeface="Cambria Math" panose="02040503050406030204" pitchFamily="18" charset="0"/>
                                    </a:rPr>
                                  </m:ctrlPr>
                                </m:radPr>
                                <m:deg/>
                                <m:e>
                                  <m:r>
                                    <a:rPr lang="en-US" sz="1800" b="0" i="1" kern="1000" spc="30" smtClean="0">
                                      <a:solidFill>
                                        <a:schemeClr val="tx1">
                                          <a:lumMod val="65000"/>
                                          <a:lumOff val="35000"/>
                                        </a:schemeClr>
                                      </a:solidFill>
                                      <a:latin typeface="Cambria Math" panose="02040503050406030204" pitchFamily="18" charset="0"/>
                                    </a:rPr>
                                    <m:t>𝑁</m:t>
                                  </m:r>
                                </m:e>
                              </m:rad>
                              <m:r>
                                <a:rPr lang="en-US" sz="1800" b="0" i="1" kern="1000" spc="30" smtClean="0">
                                  <a:solidFill>
                                    <a:schemeClr val="tx1">
                                      <a:lumMod val="65000"/>
                                      <a:lumOff val="35000"/>
                                    </a:schemeClr>
                                  </a:solidFill>
                                  <a:latin typeface="Cambria Math" panose="02040503050406030204" pitchFamily="18" charset="0"/>
                                </a:rPr>
                                <m:t> </m:t>
                              </m:r>
                              <m:r>
                                <a:rPr lang="en-US" sz="1800" b="0" i="1" kern="1000" spc="30" smtClean="0">
                                  <a:solidFill>
                                    <a:schemeClr val="tx1">
                                      <a:lumMod val="65000"/>
                                      <a:lumOff val="35000"/>
                                    </a:schemeClr>
                                  </a:solidFill>
                                  <a:latin typeface="Cambria Math" panose="02040503050406030204" pitchFamily="18" charset="0"/>
                                </a:rPr>
                                <m:t>𝜏</m:t>
                              </m:r>
                            </m:e>
                            <m:sub>
                              <m:r>
                                <a:rPr lang="en-US" sz="1800" b="0" i="1" kern="1000" spc="30" smtClean="0">
                                  <a:solidFill>
                                    <a:schemeClr val="tx1">
                                      <a:lumMod val="65000"/>
                                      <a:lumOff val="35000"/>
                                    </a:schemeClr>
                                  </a:solidFill>
                                  <a:latin typeface="Cambria Math" panose="02040503050406030204" pitchFamily="18" charset="0"/>
                                </a:rPr>
                                <m:t>𝜇</m:t>
                              </m:r>
                            </m:sub>
                          </m:sSub>
                          <m:r>
                            <a:rPr lang="en-US" sz="1800" b="0" i="1" kern="1000" spc="30" smtClean="0">
                              <a:solidFill>
                                <a:schemeClr val="tx1">
                                  <a:lumMod val="65000"/>
                                  <a:lumOff val="35000"/>
                                </a:schemeClr>
                              </a:solidFill>
                              <a:latin typeface="Cambria Math" panose="02040503050406030204" pitchFamily="18" charset="0"/>
                            </a:rPr>
                            <m:t> </m:t>
                          </m:r>
                          <m:r>
                            <a:rPr lang="en-US" sz="1800" b="0" i="1" kern="1000" spc="30" smtClean="0">
                              <a:solidFill>
                                <a:schemeClr val="tx1">
                                  <a:lumMod val="65000"/>
                                  <a:lumOff val="35000"/>
                                </a:schemeClr>
                              </a:solidFill>
                              <a:latin typeface="Cambria Math" panose="02040503050406030204" pitchFamily="18" charset="0"/>
                            </a:rPr>
                            <m:t>𝛼</m:t>
                          </m:r>
                        </m:den>
                      </m:f>
                    </m:oMath>
                  </m:oMathPara>
                </a14:m>
                <a:endParaRPr lang="en-US" sz="1800" kern="1000" spc="30" dirty="0" err="1">
                  <a:solidFill>
                    <a:schemeClr val="tx1">
                      <a:lumMod val="65000"/>
                      <a:lumOff val="35000"/>
                    </a:schemeClr>
                  </a:solidFill>
                  <a:latin typeface="Humanst521 Lt BT" panose="020B0402020204020304" pitchFamily="34" charset="0"/>
                  <a:cs typeface="Franklin Gothic Book"/>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397770" y="1072715"/>
                <a:ext cx="3168352" cy="711157"/>
              </a:xfrm>
              <a:prstGeom prst="rect">
                <a:avLst/>
              </a:prstGeom>
              <a:blipFill>
                <a:blip r:embed="rId4"/>
                <a:stretch>
                  <a:fillRect/>
                </a:stretch>
              </a:blipFill>
            </p:spPr>
            <p:txBody>
              <a:bodyPr/>
              <a:lstStyle/>
              <a:p>
                <a:r>
                  <a:rPr lang="de-CH">
                    <a:noFill/>
                  </a:rPr>
                  <a:t> </a:t>
                </a:r>
              </a:p>
            </p:txBody>
          </p:sp>
        </mc:Fallback>
      </mc:AlternateContent>
      <p:sp>
        <p:nvSpPr>
          <p:cNvPr id="8" name="Slide Number Placeholder 3"/>
          <p:cNvSpPr txBox="1">
            <a:spLocks/>
          </p:cNvSpPr>
          <p:nvPr/>
        </p:nvSpPr>
        <p:spPr>
          <a:xfrm>
            <a:off x="8409275" y="4918735"/>
            <a:ext cx="575742" cy="147638"/>
          </a:xfrm>
          <a:prstGeom prst="rect">
            <a:avLst/>
          </a:prstGeom>
        </p:spPr>
        <p:txBody>
          <a:bodyPr/>
          <a:lstStyle>
            <a:defPPr>
              <a:defRPr lang="de-CH"/>
            </a:defPPr>
            <a:lvl1pPr algn="l" rtl="0" eaLnBrk="0" fontAlgn="base" hangingPunct="0">
              <a:spcBef>
                <a:spcPct val="50000"/>
              </a:spcBef>
              <a:spcAft>
                <a:spcPct val="0"/>
              </a:spcAft>
              <a:defRPr sz="1600" kern="1200">
                <a:solidFill>
                  <a:schemeClr val="tx1"/>
                </a:solidFill>
                <a:latin typeface="Arial" charset="0"/>
                <a:ea typeface="Arial" charset="0"/>
                <a:cs typeface="Arial" charset="0"/>
              </a:defRPr>
            </a:lvl1pPr>
            <a:lvl2pPr marL="457189" algn="l" rtl="0" eaLnBrk="0" fontAlgn="base" hangingPunct="0">
              <a:spcBef>
                <a:spcPct val="50000"/>
              </a:spcBef>
              <a:spcAft>
                <a:spcPct val="0"/>
              </a:spcAft>
              <a:defRPr sz="1600" kern="1200">
                <a:solidFill>
                  <a:schemeClr val="tx1"/>
                </a:solidFill>
                <a:latin typeface="Arial" charset="0"/>
                <a:ea typeface="Arial" charset="0"/>
                <a:cs typeface="Arial" charset="0"/>
              </a:defRPr>
            </a:lvl2pPr>
            <a:lvl3pPr marL="914377" algn="l" rtl="0" eaLnBrk="0" fontAlgn="base" hangingPunct="0">
              <a:spcBef>
                <a:spcPct val="50000"/>
              </a:spcBef>
              <a:spcAft>
                <a:spcPct val="0"/>
              </a:spcAft>
              <a:defRPr sz="1600" kern="1200">
                <a:solidFill>
                  <a:schemeClr val="tx1"/>
                </a:solidFill>
                <a:latin typeface="Arial" charset="0"/>
                <a:ea typeface="Arial" charset="0"/>
                <a:cs typeface="Arial" charset="0"/>
              </a:defRPr>
            </a:lvl3pPr>
            <a:lvl4pPr marL="1371566" algn="l" rtl="0" eaLnBrk="0" fontAlgn="base" hangingPunct="0">
              <a:spcBef>
                <a:spcPct val="50000"/>
              </a:spcBef>
              <a:spcAft>
                <a:spcPct val="0"/>
              </a:spcAft>
              <a:defRPr sz="1600" kern="1200">
                <a:solidFill>
                  <a:schemeClr val="tx1"/>
                </a:solidFill>
                <a:latin typeface="Arial" charset="0"/>
                <a:ea typeface="Arial" charset="0"/>
                <a:cs typeface="Arial" charset="0"/>
              </a:defRPr>
            </a:lvl4pPr>
            <a:lvl5pPr marL="1828754" algn="l" rtl="0" eaLnBrk="0" fontAlgn="base" hangingPunct="0">
              <a:spcBef>
                <a:spcPct val="50000"/>
              </a:spcBef>
              <a:spcAft>
                <a:spcPct val="0"/>
              </a:spcAft>
              <a:defRPr sz="1600" kern="1200">
                <a:solidFill>
                  <a:schemeClr val="tx1"/>
                </a:solidFill>
                <a:latin typeface="Arial" charset="0"/>
                <a:ea typeface="Arial" charset="0"/>
                <a:cs typeface="Arial" charset="0"/>
              </a:defRPr>
            </a:lvl5pPr>
            <a:lvl6pPr marL="2285943" algn="l" defTabSz="457189" rtl="0" eaLnBrk="1" latinLnBrk="0" hangingPunct="1">
              <a:defRPr sz="1600" kern="1200">
                <a:solidFill>
                  <a:schemeClr val="tx1"/>
                </a:solidFill>
                <a:latin typeface="Arial" charset="0"/>
                <a:ea typeface="Arial" charset="0"/>
                <a:cs typeface="Arial" charset="0"/>
              </a:defRPr>
            </a:lvl6pPr>
            <a:lvl7pPr marL="2743131" algn="l" defTabSz="457189" rtl="0" eaLnBrk="1" latinLnBrk="0" hangingPunct="1">
              <a:defRPr sz="1600" kern="1200">
                <a:solidFill>
                  <a:schemeClr val="tx1"/>
                </a:solidFill>
                <a:latin typeface="Arial" charset="0"/>
                <a:ea typeface="Arial" charset="0"/>
                <a:cs typeface="Arial" charset="0"/>
              </a:defRPr>
            </a:lvl7pPr>
            <a:lvl8pPr marL="3200320" algn="l" defTabSz="457189" rtl="0" eaLnBrk="1" latinLnBrk="0" hangingPunct="1">
              <a:defRPr sz="1600" kern="1200">
                <a:solidFill>
                  <a:schemeClr val="tx1"/>
                </a:solidFill>
                <a:latin typeface="Arial" charset="0"/>
                <a:ea typeface="Arial" charset="0"/>
                <a:cs typeface="Arial" charset="0"/>
              </a:defRPr>
            </a:lvl8pPr>
            <a:lvl9pPr marL="3657509" algn="l" defTabSz="457189" rtl="0" eaLnBrk="1" latinLnBrk="0" hangingPunct="1">
              <a:defRPr sz="1600" kern="1200">
                <a:solidFill>
                  <a:schemeClr val="tx1"/>
                </a:solidFill>
                <a:latin typeface="Arial" charset="0"/>
                <a:ea typeface="Arial" charset="0"/>
                <a:cs typeface="Arial" charset="0"/>
              </a:defRPr>
            </a:lvl9pPr>
          </a:lstStyle>
          <a:p>
            <a:pPr algn="r">
              <a:defRPr/>
            </a:pPr>
            <a:r>
              <a:rPr lang="de-DE" sz="700"/>
              <a:t>Page </a:t>
            </a:r>
            <a:fld id="{EBC07571-3134-BB4B-B83F-1A9FE18D34F3}" type="slidenum">
              <a:rPr lang="de-DE" sz="700" smtClean="0"/>
              <a:pPr algn="r">
                <a:defRPr/>
              </a:pPr>
              <a:t>12</a:t>
            </a:fld>
            <a:endParaRPr lang="de-DE" sz="700" dirty="0"/>
          </a:p>
        </p:txBody>
      </p:sp>
      <p:pic>
        <p:nvPicPr>
          <p:cNvPr id="7" name="Content Placeholder 6" descr="A table with numbers and symbols&#10;&#10;Description automatically generated">
            <a:extLst>
              <a:ext uri="{FF2B5EF4-FFF2-40B4-BE49-F238E27FC236}">
                <a16:creationId xmlns:a16="http://schemas.microsoft.com/office/drawing/2014/main" id="{9494C878-EBB1-5027-2FB6-162D682ACF59}"/>
              </a:ext>
            </a:extLst>
          </p:cNvPr>
          <p:cNvPicPr>
            <a:picLocks noGrp="1" noChangeAspect="1"/>
          </p:cNvPicPr>
          <p:nvPr>
            <p:ph sz="quarter" idx="18"/>
          </p:nvPr>
        </p:nvPicPr>
        <p:blipFill>
          <a:blip r:embed="rId5" cstate="screen">
            <a:extLst>
              <a:ext uri="{28A0092B-C50C-407E-A947-70E740481C1C}">
                <a14:useLocalDpi xmlns:a14="http://schemas.microsoft.com/office/drawing/2010/main"/>
              </a:ext>
            </a:extLst>
          </a:blip>
          <a:stretch>
            <a:fillRect/>
          </a:stretch>
        </p:blipFill>
        <p:spPr>
          <a:xfrm>
            <a:off x="4941989" y="2262768"/>
            <a:ext cx="4079915" cy="2520280"/>
          </a:xfrm>
        </p:spPr>
      </p:pic>
      <p:pic>
        <p:nvPicPr>
          <p:cNvPr id="5" name="Picture 4" descr="Diagram of a diagram of a magnetic field&#10;&#10;AI-generated content may be incorrect.">
            <a:extLst>
              <a:ext uri="{FF2B5EF4-FFF2-40B4-BE49-F238E27FC236}">
                <a16:creationId xmlns:a16="http://schemas.microsoft.com/office/drawing/2014/main" id="{CFBEB750-BE6F-D0D5-530F-E2D0A45E2E9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7301" y="2373650"/>
            <a:ext cx="3660655" cy="2545085"/>
          </a:xfrm>
          <a:prstGeom prst="rect">
            <a:avLst/>
          </a:prstGeom>
        </p:spPr>
      </p:pic>
    </p:spTree>
    <p:extLst>
      <p:ext uri="{BB962C8B-B14F-4D97-AF65-F5344CB8AC3E}">
        <p14:creationId xmlns:p14="http://schemas.microsoft.com/office/powerpoint/2010/main" val="2745393513"/>
      </p:ext>
    </p:extLst>
  </p:cSld>
  <p:clrMapOvr>
    <a:masterClrMapping/>
  </p:clrMapOvr>
  <p:transition spd="med" advTm="4679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53" title="V0.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545650" y="533175"/>
            <a:ext cx="6052700" cy="4279452"/>
          </a:xfrm>
          <a:prstGeom prst="rect">
            <a:avLst/>
          </a:prstGeom>
          <a:noFill/>
          <a:ln>
            <a:noFill/>
          </a:ln>
        </p:spPr>
      </p:pic>
      <p:sp>
        <p:nvSpPr>
          <p:cNvPr id="547" name="Google Shape;547;p53"/>
          <p:cNvSpPr txBox="1">
            <a:spLocks noGrp="1"/>
          </p:cNvSpPr>
          <p:nvPr>
            <p:ph type="title"/>
          </p:nvPr>
        </p:nvSpPr>
        <p:spPr>
          <a:xfrm>
            <a:off x="521494" y="208722"/>
            <a:ext cx="6723600" cy="60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Experiment - Technical overview</a:t>
            </a:r>
            <a:endParaRPr/>
          </a:p>
          <a:p>
            <a:pPr marL="0" lvl="0" indent="0" algn="l" rtl="0">
              <a:spcBef>
                <a:spcPts val="0"/>
              </a:spcBef>
              <a:spcAft>
                <a:spcPts val="0"/>
              </a:spcAft>
              <a:buNone/>
            </a:pPr>
            <a:endParaRPr/>
          </a:p>
        </p:txBody>
      </p:sp>
      <p:sp>
        <p:nvSpPr>
          <p:cNvPr id="548" name="Google Shape;548;p53"/>
          <p:cNvSpPr txBox="1"/>
          <p:nvPr/>
        </p:nvSpPr>
        <p:spPr>
          <a:xfrm>
            <a:off x="7171200" y="3147426"/>
            <a:ext cx="1586400" cy="4407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dirty="0"/>
              <a:t>Off-axis Injection tubes</a:t>
            </a:r>
            <a:endParaRPr sz="1500" dirty="0">
              <a:solidFill>
                <a:srgbClr val="000000"/>
              </a:solidFill>
            </a:endParaRPr>
          </a:p>
        </p:txBody>
      </p:sp>
      <p:sp>
        <p:nvSpPr>
          <p:cNvPr id="549" name="Google Shape;549;p53"/>
          <p:cNvSpPr txBox="1"/>
          <p:nvPr/>
        </p:nvSpPr>
        <p:spPr>
          <a:xfrm>
            <a:off x="7732300" y="1326175"/>
            <a:ext cx="1179600" cy="546650"/>
          </a:xfrm>
          <a:prstGeom prst="round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dirty="0"/>
              <a:t>Cryostat in vacuum</a:t>
            </a:r>
            <a:endParaRPr sz="1500" dirty="0">
              <a:solidFill>
                <a:srgbClr val="000000"/>
              </a:solidFill>
            </a:endParaRPr>
          </a:p>
        </p:txBody>
      </p:sp>
      <p:sp>
        <p:nvSpPr>
          <p:cNvPr id="550" name="Google Shape;550;p53"/>
          <p:cNvSpPr txBox="1"/>
          <p:nvPr/>
        </p:nvSpPr>
        <p:spPr>
          <a:xfrm>
            <a:off x="0" y="1429588"/>
            <a:ext cx="1179600" cy="440700"/>
          </a:xfrm>
          <a:prstGeom prst="rect">
            <a:avLst/>
          </a:prstGeom>
          <a:noFill/>
          <a:ln>
            <a:noFill/>
          </a:ln>
        </p:spPr>
        <p:txBody>
          <a:bodyPr spcFirstLastPara="1" wrap="square" lIns="0" tIns="0" rIns="0" bIns="0" anchor="ctr" anchorCtr="0">
            <a:noAutofit/>
          </a:bodyPr>
          <a:lstStyle/>
          <a:p>
            <a:pPr marL="0" lvl="0" indent="0" algn="ctr" rtl="0">
              <a:spcBef>
                <a:spcPts val="500"/>
              </a:spcBef>
              <a:spcAft>
                <a:spcPts val="0"/>
              </a:spcAft>
              <a:buNone/>
            </a:pPr>
            <a:r>
              <a:rPr lang="en" sz="1500" dirty="0"/>
              <a:t>Vacuum cross for services</a:t>
            </a:r>
            <a:endParaRPr sz="1500" dirty="0">
              <a:solidFill>
                <a:srgbClr val="000000"/>
              </a:solidFill>
            </a:endParaRPr>
          </a:p>
        </p:txBody>
      </p:sp>
      <p:sp>
        <p:nvSpPr>
          <p:cNvPr id="551" name="Google Shape;551;p53"/>
          <p:cNvSpPr txBox="1"/>
          <p:nvPr/>
        </p:nvSpPr>
        <p:spPr>
          <a:xfrm>
            <a:off x="3576663" y="1493444"/>
            <a:ext cx="948800" cy="758761"/>
          </a:xfrm>
          <a:prstGeom prst="roundRect">
            <a:avLst/>
          </a:prstGeom>
          <a:solidFill>
            <a:srgbClr val="666666"/>
          </a:solidFill>
          <a:ln w="9525" cap="flat" cmpd="sng">
            <a:solidFill>
              <a:schemeClr val="dk1"/>
            </a:solidFill>
            <a:prstDash val="solid"/>
            <a:round/>
            <a:headEnd type="none" w="sm" len="sm"/>
            <a:tailEnd type="none" w="sm" len="sm"/>
          </a:ln>
          <a:scene3d>
            <a:camera prst="orthographicFront">
              <a:rot lat="600000" lon="1500000" rev="21299999"/>
            </a:camera>
            <a:lightRig rig="threePt" dir="t"/>
          </a:scene3d>
        </p:spPr>
        <p:txBody>
          <a:bodyPr spcFirstLastPara="1" wrap="square" lIns="0" tIns="0" rIns="0" bIns="0" anchor="ctr" anchorCtr="0">
            <a:noAutofit/>
          </a:bodyPr>
          <a:lstStyle/>
          <a:p>
            <a:pPr marL="0" lvl="0" indent="0" algn="ctr" rtl="0">
              <a:spcBef>
                <a:spcPts val="500"/>
              </a:spcBef>
              <a:spcAft>
                <a:spcPts val="0"/>
              </a:spcAft>
              <a:buNone/>
            </a:pPr>
            <a:r>
              <a:rPr lang="en" sz="1500" dirty="0"/>
              <a:t>SC storage magnet</a:t>
            </a:r>
            <a:endParaRPr sz="1500" dirty="0">
              <a:solidFill>
                <a:srgbClr val="000000"/>
              </a:solidFill>
            </a:endParaRPr>
          </a:p>
        </p:txBody>
      </p:sp>
      <p:sp>
        <p:nvSpPr>
          <p:cNvPr id="552" name="Google Shape;552;p53"/>
          <p:cNvSpPr txBox="1"/>
          <p:nvPr/>
        </p:nvSpPr>
        <p:spPr>
          <a:xfrm>
            <a:off x="954175" y="3455275"/>
            <a:ext cx="1179600" cy="4407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dirty="0"/>
              <a:t>Magnet lifter</a:t>
            </a:r>
            <a:endParaRPr sz="1500" dirty="0">
              <a:solidFill>
                <a:srgbClr val="000000"/>
              </a:solidFill>
            </a:endParaRPr>
          </a:p>
        </p:txBody>
      </p:sp>
      <p:sp>
        <p:nvSpPr>
          <p:cNvPr id="553" name="Google Shape;553;p53"/>
          <p:cNvSpPr txBox="1"/>
          <p:nvPr/>
        </p:nvSpPr>
        <p:spPr>
          <a:xfrm>
            <a:off x="6390193" y="265647"/>
            <a:ext cx="1179600" cy="4407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dirty="0"/>
              <a:t>4K cryo head</a:t>
            </a:r>
            <a:endParaRPr sz="1500" dirty="0">
              <a:solidFill>
                <a:srgbClr val="000000"/>
              </a:solidFill>
            </a:endParaRPr>
          </a:p>
        </p:txBody>
      </p:sp>
      <p:cxnSp>
        <p:nvCxnSpPr>
          <p:cNvPr id="554" name="Google Shape;554;p53"/>
          <p:cNvCxnSpPr>
            <a:cxnSpLocks/>
            <a:stCxn id="548" idx="1"/>
          </p:cNvCxnSpPr>
          <p:nvPr/>
        </p:nvCxnSpPr>
        <p:spPr>
          <a:xfrm flipH="1" flipV="1">
            <a:off x="6300192" y="2784864"/>
            <a:ext cx="871008" cy="582912"/>
          </a:xfrm>
          <a:prstGeom prst="straightConnector1">
            <a:avLst/>
          </a:prstGeom>
          <a:noFill/>
          <a:ln w="28575" cap="flat" cmpd="sng">
            <a:solidFill>
              <a:schemeClr val="dk1"/>
            </a:solidFill>
            <a:prstDash val="solid"/>
            <a:round/>
            <a:headEnd type="none" w="med" len="med"/>
            <a:tailEnd type="stealth" w="med" len="med"/>
          </a:ln>
        </p:spPr>
      </p:cxnSp>
      <p:cxnSp>
        <p:nvCxnSpPr>
          <p:cNvPr id="555" name="Google Shape;555;p53"/>
          <p:cNvCxnSpPr/>
          <p:nvPr/>
        </p:nvCxnSpPr>
        <p:spPr>
          <a:xfrm flipH="1">
            <a:off x="6393650" y="603350"/>
            <a:ext cx="594900" cy="252300"/>
          </a:xfrm>
          <a:prstGeom prst="straightConnector1">
            <a:avLst/>
          </a:prstGeom>
          <a:noFill/>
          <a:ln w="28575" cap="flat" cmpd="sng">
            <a:solidFill>
              <a:schemeClr val="dk1"/>
            </a:solidFill>
            <a:prstDash val="solid"/>
            <a:round/>
            <a:headEnd type="none" w="med" len="med"/>
            <a:tailEnd type="stealth" w="med" len="med"/>
          </a:ln>
        </p:spPr>
      </p:cxnSp>
      <p:cxnSp>
        <p:nvCxnSpPr>
          <p:cNvPr id="556" name="Google Shape;556;p53"/>
          <p:cNvCxnSpPr>
            <a:cxnSpLocks/>
          </p:cNvCxnSpPr>
          <p:nvPr/>
        </p:nvCxnSpPr>
        <p:spPr>
          <a:xfrm flipH="1">
            <a:off x="6854500" y="1599500"/>
            <a:ext cx="877800" cy="176225"/>
          </a:xfrm>
          <a:prstGeom prst="straightConnector1">
            <a:avLst/>
          </a:prstGeom>
          <a:noFill/>
          <a:ln w="28575" cap="flat" cmpd="sng">
            <a:solidFill>
              <a:schemeClr val="dk1"/>
            </a:solidFill>
            <a:prstDash val="solid"/>
            <a:round/>
            <a:headEnd type="none" w="med" len="med"/>
            <a:tailEnd type="stealth" w="med" len="med"/>
          </a:ln>
        </p:spPr>
      </p:cxnSp>
      <p:cxnSp>
        <p:nvCxnSpPr>
          <p:cNvPr id="557" name="Google Shape;557;p53"/>
          <p:cNvCxnSpPr/>
          <p:nvPr/>
        </p:nvCxnSpPr>
        <p:spPr>
          <a:xfrm rot="10800000" flipH="1">
            <a:off x="1042225" y="1546525"/>
            <a:ext cx="756300" cy="131100"/>
          </a:xfrm>
          <a:prstGeom prst="straightConnector1">
            <a:avLst/>
          </a:prstGeom>
          <a:noFill/>
          <a:ln w="28575" cap="flat" cmpd="sng">
            <a:solidFill>
              <a:schemeClr val="dk1"/>
            </a:solidFill>
            <a:prstDash val="solid"/>
            <a:round/>
            <a:headEnd type="none" w="med" len="med"/>
            <a:tailEnd type="stealth" w="med" len="med"/>
          </a:ln>
        </p:spPr>
      </p:cxnSp>
      <p:cxnSp>
        <p:nvCxnSpPr>
          <p:cNvPr id="558" name="Google Shape;558;p53"/>
          <p:cNvCxnSpPr>
            <a:stCxn id="552" idx="3"/>
          </p:cNvCxnSpPr>
          <p:nvPr/>
        </p:nvCxnSpPr>
        <p:spPr>
          <a:xfrm>
            <a:off x="2133775" y="3675625"/>
            <a:ext cx="672300" cy="44400"/>
          </a:xfrm>
          <a:prstGeom prst="straightConnector1">
            <a:avLst/>
          </a:prstGeom>
          <a:noFill/>
          <a:ln w="28575" cap="flat" cmpd="sng">
            <a:solidFill>
              <a:schemeClr val="dk1"/>
            </a:solidFill>
            <a:prstDash val="solid"/>
            <a:round/>
            <a:headEnd type="none" w="med" len="med"/>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4"/>
          <p:cNvSpPr txBox="1">
            <a:spLocks noGrp="1"/>
          </p:cNvSpPr>
          <p:nvPr>
            <p:ph type="title"/>
          </p:nvPr>
        </p:nvSpPr>
        <p:spPr>
          <a:xfrm>
            <a:off x="521494" y="208722"/>
            <a:ext cx="6723600" cy="60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Experiment - Technical overview</a:t>
            </a:r>
            <a:endParaRPr/>
          </a:p>
          <a:p>
            <a:pPr marL="0" lvl="0" indent="0" algn="l" rtl="0">
              <a:spcBef>
                <a:spcPts val="0"/>
              </a:spcBef>
              <a:spcAft>
                <a:spcPts val="0"/>
              </a:spcAft>
              <a:buNone/>
            </a:pPr>
            <a:endParaRPr/>
          </a:p>
        </p:txBody>
      </p:sp>
      <p:sp>
        <p:nvSpPr>
          <p:cNvPr id="564" name="Google Shape;564;p54"/>
          <p:cNvSpPr txBox="1"/>
          <p:nvPr/>
        </p:nvSpPr>
        <p:spPr>
          <a:xfrm>
            <a:off x="7657825" y="2830550"/>
            <a:ext cx="1248300" cy="4407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a:t>Bendable vacuum tube</a:t>
            </a:r>
            <a:endParaRPr sz="1500">
              <a:solidFill>
                <a:srgbClr val="000000"/>
              </a:solidFill>
            </a:endParaRPr>
          </a:p>
        </p:txBody>
      </p:sp>
      <p:pic>
        <p:nvPicPr>
          <p:cNvPr id="565" name="Google Shape;565;p54" title="Phase1V2025Discussion.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45650" y="533175"/>
            <a:ext cx="6052700" cy="4279452"/>
          </a:xfrm>
          <a:prstGeom prst="rect">
            <a:avLst/>
          </a:prstGeom>
          <a:noFill/>
          <a:ln>
            <a:noFill/>
          </a:ln>
        </p:spPr>
      </p:pic>
      <p:sp>
        <p:nvSpPr>
          <p:cNvPr id="566" name="Google Shape;566;p54"/>
          <p:cNvSpPr txBox="1"/>
          <p:nvPr/>
        </p:nvSpPr>
        <p:spPr>
          <a:xfrm>
            <a:off x="521500" y="3404275"/>
            <a:ext cx="1179600" cy="4407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a:t>Vacuum Chamber</a:t>
            </a:r>
            <a:endParaRPr sz="1500">
              <a:solidFill>
                <a:srgbClr val="000000"/>
              </a:solidFill>
            </a:endParaRPr>
          </a:p>
        </p:txBody>
      </p:sp>
      <p:sp>
        <p:nvSpPr>
          <p:cNvPr id="567" name="Google Shape;567;p54"/>
          <p:cNvSpPr txBox="1"/>
          <p:nvPr/>
        </p:nvSpPr>
        <p:spPr>
          <a:xfrm>
            <a:off x="383325" y="1743200"/>
            <a:ext cx="1655100" cy="4407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a:t>Superconducting Injection tube</a:t>
            </a:r>
            <a:endParaRPr sz="1500">
              <a:solidFill>
                <a:srgbClr val="000000"/>
              </a:solidFill>
            </a:endParaRPr>
          </a:p>
        </p:txBody>
      </p:sp>
      <p:sp>
        <p:nvSpPr>
          <p:cNvPr id="568" name="Google Shape;568;p54"/>
          <p:cNvSpPr txBox="1"/>
          <p:nvPr/>
        </p:nvSpPr>
        <p:spPr>
          <a:xfrm>
            <a:off x="7598350" y="646350"/>
            <a:ext cx="1179600" cy="2292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a:t>Cryo shield</a:t>
            </a:r>
            <a:endParaRPr sz="1500">
              <a:solidFill>
                <a:srgbClr val="000000"/>
              </a:solidFill>
            </a:endParaRPr>
          </a:p>
        </p:txBody>
      </p:sp>
      <p:cxnSp>
        <p:nvCxnSpPr>
          <p:cNvPr id="569" name="Google Shape;569;p54"/>
          <p:cNvCxnSpPr/>
          <p:nvPr/>
        </p:nvCxnSpPr>
        <p:spPr>
          <a:xfrm rot="10800000">
            <a:off x="1844125" y="705425"/>
            <a:ext cx="4911900" cy="3798600"/>
          </a:xfrm>
          <a:prstGeom prst="straightConnector1">
            <a:avLst/>
          </a:prstGeom>
          <a:noFill/>
          <a:ln w="28575" cap="flat" cmpd="sng">
            <a:solidFill>
              <a:srgbClr val="A61C00"/>
            </a:solidFill>
            <a:prstDash val="dash"/>
            <a:round/>
            <a:headEnd type="none" w="med" len="med"/>
            <a:tailEnd type="stealth" w="med" len="med"/>
          </a:ln>
        </p:spPr>
      </p:cxnSp>
      <p:cxnSp>
        <p:nvCxnSpPr>
          <p:cNvPr id="570" name="Google Shape;570;p54"/>
          <p:cNvCxnSpPr>
            <a:stCxn id="568" idx="1"/>
          </p:cNvCxnSpPr>
          <p:nvPr/>
        </p:nvCxnSpPr>
        <p:spPr>
          <a:xfrm rot="10800000">
            <a:off x="6393550" y="749850"/>
            <a:ext cx="1204800" cy="11100"/>
          </a:xfrm>
          <a:prstGeom prst="straightConnector1">
            <a:avLst/>
          </a:prstGeom>
          <a:noFill/>
          <a:ln w="28575" cap="flat" cmpd="sng">
            <a:solidFill>
              <a:schemeClr val="dk1"/>
            </a:solidFill>
            <a:prstDash val="solid"/>
            <a:round/>
            <a:headEnd type="none" w="med" len="med"/>
            <a:tailEnd type="stealth" w="med" len="med"/>
          </a:ln>
        </p:spPr>
      </p:cxnSp>
      <p:cxnSp>
        <p:nvCxnSpPr>
          <p:cNvPr id="571" name="Google Shape;571;p54"/>
          <p:cNvCxnSpPr/>
          <p:nvPr/>
        </p:nvCxnSpPr>
        <p:spPr>
          <a:xfrm rot="10800000" flipH="1">
            <a:off x="1776100" y="1355000"/>
            <a:ext cx="717300" cy="506100"/>
          </a:xfrm>
          <a:prstGeom prst="straightConnector1">
            <a:avLst/>
          </a:prstGeom>
          <a:noFill/>
          <a:ln w="28575" cap="flat" cmpd="sng">
            <a:solidFill>
              <a:schemeClr val="dk1"/>
            </a:solidFill>
            <a:prstDash val="solid"/>
            <a:round/>
            <a:headEnd type="none" w="med" len="med"/>
            <a:tailEnd type="stealth" w="med" len="med"/>
          </a:ln>
        </p:spPr>
      </p:cxnSp>
      <p:cxnSp>
        <p:nvCxnSpPr>
          <p:cNvPr id="572" name="Google Shape;572;p54"/>
          <p:cNvCxnSpPr/>
          <p:nvPr/>
        </p:nvCxnSpPr>
        <p:spPr>
          <a:xfrm rot="10800000" flipH="1">
            <a:off x="1334200" y="2498600"/>
            <a:ext cx="1087800" cy="1104600"/>
          </a:xfrm>
          <a:prstGeom prst="straightConnector1">
            <a:avLst/>
          </a:prstGeom>
          <a:noFill/>
          <a:ln w="28575" cap="flat" cmpd="sng">
            <a:solidFill>
              <a:schemeClr val="dk1"/>
            </a:solidFill>
            <a:prstDash val="solid"/>
            <a:round/>
            <a:headEnd type="none" w="med" len="med"/>
            <a:tailEnd type="stealth" w="med" len="med"/>
          </a:ln>
        </p:spPr>
      </p:cxnSp>
      <p:cxnSp>
        <p:nvCxnSpPr>
          <p:cNvPr id="573" name="Google Shape;573;p54"/>
          <p:cNvCxnSpPr/>
          <p:nvPr/>
        </p:nvCxnSpPr>
        <p:spPr>
          <a:xfrm flipH="1">
            <a:off x="6526525" y="3094700"/>
            <a:ext cx="1131300" cy="567900"/>
          </a:xfrm>
          <a:prstGeom prst="straightConnector1">
            <a:avLst/>
          </a:prstGeom>
          <a:noFill/>
          <a:ln w="28575" cap="flat" cmpd="sng">
            <a:solidFill>
              <a:schemeClr val="dk1"/>
            </a:solidFill>
            <a:prstDash val="solid"/>
            <a:round/>
            <a:headEnd type="none" w="med" len="med"/>
            <a:tailEnd type="stealth" w="med" len="med"/>
          </a:ln>
        </p:spPr>
      </p:cxnSp>
      <p:sp>
        <p:nvSpPr>
          <p:cNvPr id="574" name="Google Shape;574;p54"/>
          <p:cNvSpPr txBox="1"/>
          <p:nvPr/>
        </p:nvSpPr>
        <p:spPr>
          <a:xfrm>
            <a:off x="7807700" y="3696675"/>
            <a:ext cx="814800" cy="4407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a:t>Beam entrance</a:t>
            </a:r>
            <a:endParaRPr sz="1500">
              <a:solidFill>
                <a:srgbClr val="000000"/>
              </a:solidFill>
            </a:endParaRPr>
          </a:p>
        </p:txBody>
      </p:sp>
      <p:cxnSp>
        <p:nvCxnSpPr>
          <p:cNvPr id="575" name="Google Shape;575;p54"/>
          <p:cNvCxnSpPr>
            <a:stCxn id="574" idx="1"/>
          </p:cNvCxnSpPr>
          <p:nvPr/>
        </p:nvCxnSpPr>
        <p:spPr>
          <a:xfrm flipH="1">
            <a:off x="6688100" y="3917025"/>
            <a:ext cx="1119600" cy="340500"/>
          </a:xfrm>
          <a:prstGeom prst="straightConnector1">
            <a:avLst/>
          </a:prstGeom>
          <a:noFill/>
          <a:ln w="28575" cap="flat" cmpd="sng">
            <a:solidFill>
              <a:schemeClr val="dk1"/>
            </a:solidFill>
            <a:prstDash val="solid"/>
            <a:round/>
            <a:headEnd type="none" w="med" len="med"/>
            <a:tailEnd type="stealth" w="med" len="med"/>
          </a:ln>
        </p:spPr>
      </p:cxnSp>
      <p:sp>
        <p:nvSpPr>
          <p:cNvPr id="576" name="Google Shape;576;p54"/>
          <p:cNvSpPr txBox="1"/>
          <p:nvPr/>
        </p:nvSpPr>
        <p:spPr>
          <a:xfrm>
            <a:off x="758875" y="4240700"/>
            <a:ext cx="1994400" cy="607800"/>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a:t>Flange for beam monitors feed-throughs</a:t>
            </a:r>
            <a:endParaRPr sz="1500">
              <a:solidFill>
                <a:srgbClr val="000000"/>
              </a:solidFill>
            </a:endParaRPr>
          </a:p>
        </p:txBody>
      </p:sp>
      <p:cxnSp>
        <p:nvCxnSpPr>
          <p:cNvPr id="577" name="Google Shape;577;p54"/>
          <p:cNvCxnSpPr/>
          <p:nvPr/>
        </p:nvCxnSpPr>
        <p:spPr>
          <a:xfrm rot="10800000" flipH="1">
            <a:off x="2187625" y="3586125"/>
            <a:ext cx="1084200" cy="883200"/>
          </a:xfrm>
          <a:prstGeom prst="straightConnector1">
            <a:avLst/>
          </a:prstGeom>
          <a:noFill/>
          <a:ln w="28575" cap="flat" cmpd="sng">
            <a:solidFill>
              <a:schemeClr val="dk1"/>
            </a:solidFill>
            <a:prstDash val="solid"/>
            <a:round/>
            <a:headEnd type="none" w="med" len="med"/>
            <a:tailEnd type="stealth" w="med" len="med"/>
          </a:ln>
        </p:spPr>
      </p:cxnSp>
      <p:sp>
        <p:nvSpPr>
          <p:cNvPr id="578" name="Google Shape;578;p54"/>
          <p:cNvSpPr txBox="1"/>
          <p:nvPr/>
        </p:nvSpPr>
        <p:spPr>
          <a:xfrm rot="2020148">
            <a:off x="5228452" y="3448257"/>
            <a:ext cx="227815" cy="229147"/>
          </a:xfrm>
          <a:prstGeom prst="rect">
            <a:avLst/>
          </a:prstGeom>
          <a:noFill/>
          <a:ln>
            <a:noFill/>
          </a:ln>
        </p:spPr>
        <p:txBody>
          <a:bodyPr spcFirstLastPara="1" wrap="square" lIns="0" tIns="0" rIns="0" bIns="0" anchor="t" anchorCtr="0">
            <a:noAutofit/>
          </a:bodyPr>
          <a:lstStyle/>
          <a:p>
            <a:pPr marL="0" lvl="0" indent="0" algn="l" rtl="0">
              <a:spcBef>
                <a:spcPts val="500"/>
              </a:spcBef>
              <a:spcAft>
                <a:spcPts val="0"/>
              </a:spcAft>
              <a:buNone/>
            </a:pPr>
            <a:r>
              <a:rPr lang="en" sz="1500" b="1" i="1">
                <a:solidFill>
                  <a:srgbClr val="CC0000"/>
                </a:solidFill>
              </a:rPr>
              <a:t>μ</a:t>
            </a:r>
            <a:r>
              <a:rPr lang="en" sz="1500" b="1" i="1" baseline="30000">
                <a:solidFill>
                  <a:srgbClr val="CC0000"/>
                </a:solidFill>
              </a:rPr>
              <a:t>+</a:t>
            </a:r>
            <a:endParaRPr sz="1500" b="1" i="1">
              <a:solidFill>
                <a:srgbClr val="CC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Google Shape;132;p17"/>
          <p:cNvSpPr txBox="1"/>
          <p:nvPr/>
        </p:nvSpPr>
        <p:spPr>
          <a:xfrm>
            <a:off x="1536271" y="99282"/>
            <a:ext cx="3339023"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t>Bending the NbTi/Nb/Cu sheets</a:t>
            </a:r>
            <a:endParaRPr sz="1600" b="1" dirty="0"/>
          </a:p>
        </p:txBody>
      </p:sp>
      <p:sp>
        <p:nvSpPr>
          <p:cNvPr id="133" name="Google Shape;133;p1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a:p>
        </p:txBody>
      </p:sp>
      <p:pic>
        <p:nvPicPr>
          <p:cNvPr id="5" name="Picture 4">
            <a:extLst>
              <a:ext uri="{FF2B5EF4-FFF2-40B4-BE49-F238E27FC236}">
                <a16:creationId xmlns:a16="http://schemas.microsoft.com/office/drawing/2014/main" id="{BBBD36DC-BF51-575D-84E4-AC35A84D6C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29425" y="-49"/>
            <a:ext cx="2314575" cy="5143500"/>
          </a:xfrm>
          <a:prstGeom prst="rect">
            <a:avLst/>
          </a:prstGeom>
        </p:spPr>
      </p:pic>
      <p:sp>
        <p:nvSpPr>
          <p:cNvPr id="6" name="TextBox 5">
            <a:extLst>
              <a:ext uri="{FF2B5EF4-FFF2-40B4-BE49-F238E27FC236}">
                <a16:creationId xmlns:a16="http://schemas.microsoft.com/office/drawing/2014/main" id="{0BC8DF8C-506A-03CA-1174-E81A2F72275E}"/>
              </a:ext>
            </a:extLst>
          </p:cNvPr>
          <p:cNvSpPr txBox="1"/>
          <p:nvPr/>
        </p:nvSpPr>
        <p:spPr>
          <a:xfrm>
            <a:off x="190003" y="752104"/>
            <a:ext cx="5464706" cy="2431435"/>
          </a:xfrm>
          <a:prstGeom prst="rect">
            <a:avLst/>
          </a:prstGeom>
          <a:noFill/>
        </p:spPr>
        <p:txBody>
          <a:bodyPr wrap="square" rtlCol="0">
            <a:spAutoFit/>
          </a:bodyPr>
          <a:lstStyle/>
          <a:p>
            <a:r>
              <a:rPr lang="de-CH" sz="1800" b="0" i="0" u="none" strike="noStrike" dirty="0">
                <a:solidFill>
                  <a:srgbClr val="474747"/>
                </a:solidFill>
                <a:effectLst/>
                <a:latin typeface="Arial" panose="020B0604020202020204" pitchFamily="34" charset="0"/>
              </a:rPr>
              <a:t>✅ </a:t>
            </a:r>
            <a:r>
              <a:rPr lang="de-CH" b="0" i="0" u="none" strike="noStrike" dirty="0">
                <a:solidFill>
                  <a:srgbClr val="474747"/>
                </a:solidFill>
                <a:effectLst/>
                <a:latin typeface="Arial" panose="020B0604020202020204" pitchFamily="34" charset="0"/>
              </a:rPr>
              <a:t>Sheets @PSI</a:t>
            </a:r>
          </a:p>
          <a:p>
            <a:r>
              <a:rPr lang="de-CH" sz="1800" b="0" i="0" u="none" strike="noStrike" dirty="0">
                <a:solidFill>
                  <a:srgbClr val="474747"/>
                </a:solidFill>
                <a:effectLst/>
                <a:latin typeface="Arial" panose="020B0604020202020204" pitchFamily="34" charset="0"/>
              </a:rPr>
              <a:t>✅ </a:t>
            </a:r>
            <a:r>
              <a:rPr lang="en-US" dirty="0"/>
              <a:t>Initial tests with steel sheets</a:t>
            </a:r>
          </a:p>
          <a:p>
            <a:r>
              <a:rPr lang="de-CH" sz="1800" b="0" i="0" u="none" strike="noStrike" dirty="0">
                <a:solidFill>
                  <a:srgbClr val="474747"/>
                </a:solidFill>
                <a:effectLst/>
                <a:latin typeface="Arial" panose="020B0604020202020204" pitchFamily="34" charset="0"/>
              </a:rPr>
              <a:t>✅ </a:t>
            </a:r>
            <a:r>
              <a:rPr lang="en-US" dirty="0"/>
              <a:t>Tested to shield up to ~3.1T @CERN </a:t>
            </a:r>
          </a:p>
          <a:p>
            <a:pPr lvl="1"/>
            <a:r>
              <a:rPr lang="en-US" sz="1200" i="1" dirty="0"/>
              <a:t>	</a:t>
            </a:r>
            <a:r>
              <a:rPr lang="en-US" sz="1200" i="1" dirty="0" err="1"/>
              <a:t>NbTi</a:t>
            </a:r>
            <a:r>
              <a:rPr lang="en-US" sz="1200" i="1" dirty="0"/>
              <a:t>/Nb/Cu multilayer shield for the superconducting 	shield 	(</a:t>
            </a:r>
            <a:r>
              <a:rPr lang="en-US" sz="1200" i="1" dirty="0" err="1"/>
              <a:t>SuShi</a:t>
            </a:r>
            <a:r>
              <a:rPr lang="en-US" sz="1200" i="1" dirty="0"/>
              <a:t>) septum </a:t>
            </a:r>
          </a:p>
          <a:p>
            <a:pPr lvl="1"/>
            <a:r>
              <a:rPr lang="en-US" sz="1200" i="1" dirty="0"/>
              <a:t>	D. </a:t>
            </a:r>
            <a:r>
              <a:rPr lang="en-US" sz="1200" i="1" dirty="0" err="1"/>
              <a:t>Barna</a:t>
            </a:r>
            <a:r>
              <a:rPr lang="en-US" sz="1200" i="1" dirty="0"/>
              <a:t> et al.</a:t>
            </a:r>
          </a:p>
          <a:p>
            <a:r>
              <a:rPr lang="en-US" sz="1200" i="1" dirty="0"/>
              <a:t>          	https://arxiv.org/abs/1809.04330</a:t>
            </a:r>
            <a:endParaRPr lang="en-US" sz="1200" dirty="0"/>
          </a:p>
          <a:p>
            <a:r>
              <a:rPr lang="de-CH" sz="1800" b="0" i="0" u="none" strike="noStrike" dirty="0">
                <a:solidFill>
                  <a:srgbClr val="474747"/>
                </a:solidFill>
                <a:effectLst/>
                <a:latin typeface="Arial" panose="020B0604020202020204" pitchFamily="34" charset="0"/>
              </a:rPr>
              <a:t>✅ /❌ </a:t>
            </a:r>
            <a:r>
              <a:rPr lang="en-US" dirty="0"/>
              <a:t>Holder design</a:t>
            </a:r>
          </a:p>
          <a:p>
            <a:r>
              <a:rPr lang="de-CH" sz="1800" b="0" i="0" u="none" strike="noStrike" dirty="0">
                <a:solidFill>
                  <a:srgbClr val="474747"/>
                </a:solidFill>
                <a:effectLst/>
                <a:latin typeface="Arial" panose="020B0604020202020204" pitchFamily="34" charset="0"/>
              </a:rPr>
              <a:t>❌ </a:t>
            </a:r>
            <a:r>
              <a:rPr lang="en-US" dirty="0"/>
              <a:t> Formed sheets</a:t>
            </a:r>
          </a:p>
          <a:p>
            <a:endParaRPr lang="en-US" dirty="0"/>
          </a:p>
        </p:txBody>
      </p:sp>
      <p:pic>
        <p:nvPicPr>
          <p:cNvPr id="3" name="Picture 2">
            <a:extLst>
              <a:ext uri="{FF2B5EF4-FFF2-40B4-BE49-F238E27FC236}">
                <a16:creationId xmlns:a16="http://schemas.microsoft.com/office/drawing/2014/main" id="{15865B74-5EFB-554E-E44E-06E0605D6F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199" y="3725609"/>
            <a:ext cx="3456711" cy="1331574"/>
          </a:xfrm>
          <a:prstGeom prst="rect">
            <a:avLst/>
          </a:prstGeom>
        </p:spPr>
      </p:pic>
      <p:pic>
        <p:nvPicPr>
          <p:cNvPr id="4" name="Picture 3" descr="A roll of paper on a white surface&#10;&#10;AI-generated content may be incorrect.">
            <a:extLst>
              <a:ext uri="{FF2B5EF4-FFF2-40B4-BE49-F238E27FC236}">
                <a16:creationId xmlns:a16="http://schemas.microsoft.com/office/drawing/2014/main" id="{48515E0A-5305-7DDA-CA35-72BC29357C5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4558319" y="2658414"/>
            <a:ext cx="1428696" cy="2134391"/>
          </a:xfrm>
          <a:prstGeom prst="rect">
            <a:avLst/>
          </a:prstGeom>
        </p:spPr>
      </p:pic>
    </p:spTree>
    <p:extLst>
      <p:ext uri="{BB962C8B-B14F-4D97-AF65-F5344CB8AC3E}">
        <p14:creationId xmlns:p14="http://schemas.microsoft.com/office/powerpoint/2010/main" val="379541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Radial magnetic field pulse to kick muons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9577" y="1347614"/>
            <a:ext cx="5364088" cy="906327"/>
          </a:xfrm>
          <a:prstGeom prst="rect">
            <a:avLst/>
          </a:prstGeom>
        </p:spPr>
      </p:pic>
      <p:sp>
        <p:nvSpPr>
          <p:cNvPr id="10" name="Slide Number Placeholder 3"/>
          <p:cNvSpPr txBox="1">
            <a:spLocks/>
          </p:cNvSpPr>
          <p:nvPr/>
        </p:nvSpPr>
        <p:spPr>
          <a:xfrm>
            <a:off x="8409275" y="4918735"/>
            <a:ext cx="575742" cy="147638"/>
          </a:xfrm>
          <a:prstGeom prst="rect">
            <a:avLst/>
          </a:prstGeom>
        </p:spPr>
        <p:txBody>
          <a:bodyPr/>
          <a:lstStyle>
            <a:defPPr>
              <a:defRPr lang="de-CH"/>
            </a:defPPr>
            <a:lvl1pPr algn="l" rtl="0" eaLnBrk="0" fontAlgn="base" hangingPunct="0">
              <a:spcBef>
                <a:spcPct val="50000"/>
              </a:spcBef>
              <a:spcAft>
                <a:spcPct val="0"/>
              </a:spcAft>
              <a:defRPr sz="1600" kern="1200">
                <a:solidFill>
                  <a:schemeClr val="tx1"/>
                </a:solidFill>
                <a:latin typeface="Arial" charset="0"/>
                <a:ea typeface="Arial" charset="0"/>
                <a:cs typeface="Arial" charset="0"/>
              </a:defRPr>
            </a:lvl1pPr>
            <a:lvl2pPr marL="457189" algn="l" rtl="0" eaLnBrk="0" fontAlgn="base" hangingPunct="0">
              <a:spcBef>
                <a:spcPct val="50000"/>
              </a:spcBef>
              <a:spcAft>
                <a:spcPct val="0"/>
              </a:spcAft>
              <a:defRPr sz="1600" kern="1200">
                <a:solidFill>
                  <a:schemeClr val="tx1"/>
                </a:solidFill>
                <a:latin typeface="Arial" charset="0"/>
                <a:ea typeface="Arial" charset="0"/>
                <a:cs typeface="Arial" charset="0"/>
              </a:defRPr>
            </a:lvl2pPr>
            <a:lvl3pPr marL="914377" algn="l" rtl="0" eaLnBrk="0" fontAlgn="base" hangingPunct="0">
              <a:spcBef>
                <a:spcPct val="50000"/>
              </a:spcBef>
              <a:spcAft>
                <a:spcPct val="0"/>
              </a:spcAft>
              <a:defRPr sz="1600" kern="1200">
                <a:solidFill>
                  <a:schemeClr val="tx1"/>
                </a:solidFill>
                <a:latin typeface="Arial" charset="0"/>
                <a:ea typeface="Arial" charset="0"/>
                <a:cs typeface="Arial" charset="0"/>
              </a:defRPr>
            </a:lvl3pPr>
            <a:lvl4pPr marL="1371566" algn="l" rtl="0" eaLnBrk="0" fontAlgn="base" hangingPunct="0">
              <a:spcBef>
                <a:spcPct val="50000"/>
              </a:spcBef>
              <a:spcAft>
                <a:spcPct val="0"/>
              </a:spcAft>
              <a:defRPr sz="1600" kern="1200">
                <a:solidFill>
                  <a:schemeClr val="tx1"/>
                </a:solidFill>
                <a:latin typeface="Arial" charset="0"/>
                <a:ea typeface="Arial" charset="0"/>
                <a:cs typeface="Arial" charset="0"/>
              </a:defRPr>
            </a:lvl4pPr>
            <a:lvl5pPr marL="1828754" algn="l" rtl="0" eaLnBrk="0" fontAlgn="base" hangingPunct="0">
              <a:spcBef>
                <a:spcPct val="50000"/>
              </a:spcBef>
              <a:spcAft>
                <a:spcPct val="0"/>
              </a:spcAft>
              <a:defRPr sz="1600" kern="1200">
                <a:solidFill>
                  <a:schemeClr val="tx1"/>
                </a:solidFill>
                <a:latin typeface="Arial" charset="0"/>
                <a:ea typeface="Arial" charset="0"/>
                <a:cs typeface="Arial" charset="0"/>
              </a:defRPr>
            </a:lvl5pPr>
            <a:lvl6pPr marL="2285943" algn="l" defTabSz="457189" rtl="0" eaLnBrk="1" latinLnBrk="0" hangingPunct="1">
              <a:defRPr sz="1600" kern="1200">
                <a:solidFill>
                  <a:schemeClr val="tx1"/>
                </a:solidFill>
                <a:latin typeface="Arial" charset="0"/>
                <a:ea typeface="Arial" charset="0"/>
                <a:cs typeface="Arial" charset="0"/>
              </a:defRPr>
            </a:lvl6pPr>
            <a:lvl7pPr marL="2743131" algn="l" defTabSz="457189" rtl="0" eaLnBrk="1" latinLnBrk="0" hangingPunct="1">
              <a:defRPr sz="1600" kern="1200">
                <a:solidFill>
                  <a:schemeClr val="tx1"/>
                </a:solidFill>
                <a:latin typeface="Arial" charset="0"/>
                <a:ea typeface="Arial" charset="0"/>
                <a:cs typeface="Arial" charset="0"/>
              </a:defRPr>
            </a:lvl7pPr>
            <a:lvl8pPr marL="3200320" algn="l" defTabSz="457189" rtl="0" eaLnBrk="1" latinLnBrk="0" hangingPunct="1">
              <a:defRPr sz="1600" kern="1200">
                <a:solidFill>
                  <a:schemeClr val="tx1"/>
                </a:solidFill>
                <a:latin typeface="Arial" charset="0"/>
                <a:ea typeface="Arial" charset="0"/>
                <a:cs typeface="Arial" charset="0"/>
              </a:defRPr>
            </a:lvl8pPr>
            <a:lvl9pPr marL="3657509" algn="l" defTabSz="457189" rtl="0" eaLnBrk="1" latinLnBrk="0" hangingPunct="1">
              <a:defRPr sz="1600" kern="1200">
                <a:solidFill>
                  <a:schemeClr val="tx1"/>
                </a:solidFill>
                <a:latin typeface="Arial" charset="0"/>
                <a:ea typeface="Arial" charset="0"/>
                <a:cs typeface="Arial" charset="0"/>
              </a:defRPr>
            </a:lvl9pPr>
          </a:lstStyle>
          <a:p>
            <a:pPr algn="r">
              <a:defRPr/>
            </a:pPr>
            <a:r>
              <a:rPr lang="de-DE" sz="700"/>
              <a:t>Page </a:t>
            </a:r>
            <a:fld id="{EBC07571-3134-BB4B-B83F-1A9FE18D34F3}" type="slidenum">
              <a:rPr lang="de-DE" sz="700" smtClean="0"/>
              <a:pPr algn="r">
                <a:defRPr/>
              </a:pPr>
              <a:t>16</a:t>
            </a:fld>
            <a:endParaRPr lang="de-DE" sz="700" dirty="0"/>
          </a:p>
        </p:txBody>
      </p:sp>
      <p:grpSp>
        <p:nvGrpSpPr>
          <p:cNvPr id="11" name="Group 10"/>
          <p:cNvGrpSpPr/>
          <p:nvPr/>
        </p:nvGrpSpPr>
        <p:grpSpPr>
          <a:xfrm>
            <a:off x="188645" y="3164746"/>
            <a:ext cx="4406503" cy="1640332"/>
            <a:chOff x="223024" y="1167331"/>
            <a:chExt cx="8697952" cy="3209859"/>
          </a:xfrm>
        </p:grpSpPr>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024" y="1167331"/>
              <a:ext cx="8697952" cy="3209859"/>
            </a:xfrm>
            <a:prstGeom prst="rect">
              <a:avLst/>
            </a:prstGeom>
          </p:spPr>
        </p:pic>
        <p:sp>
          <p:nvSpPr>
            <p:cNvPr id="14" name="TextBox 13"/>
            <p:cNvSpPr txBox="1"/>
            <p:nvPr/>
          </p:nvSpPr>
          <p:spPr>
            <a:xfrm>
              <a:off x="4785688" y="3121414"/>
              <a:ext cx="314960" cy="274320"/>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4491836" y="3597608"/>
              <a:ext cx="517699" cy="252614"/>
            </a:xfrm>
            <a:prstGeom prst="rect">
              <a:avLst/>
            </a:prstGeom>
            <a:solidFill>
              <a:schemeClr val="bg1"/>
            </a:solidFill>
          </p:spPr>
          <p:txBody>
            <a:bodyPr wrap="square" rtlCol="0">
              <a:spAutoFit/>
            </a:bodyPr>
            <a:lstStyle/>
            <a:p>
              <a:endParaRPr lang="en-US" dirty="0"/>
            </a:p>
          </p:txBody>
        </p:sp>
      </p:gr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200000">
            <a:off x="315191" y="598026"/>
            <a:ext cx="2169513" cy="2354882"/>
          </a:xfrm>
          <a:prstGeom prst="rect">
            <a:avLst/>
          </a:prstGeom>
          <a:ln>
            <a:solidFill>
              <a:schemeClr val="bg1"/>
            </a:solidFill>
          </a:ln>
        </p:spPr>
      </p:pic>
      <p:grpSp>
        <p:nvGrpSpPr>
          <p:cNvPr id="16" name="Group 15"/>
          <p:cNvGrpSpPr/>
          <p:nvPr/>
        </p:nvGrpSpPr>
        <p:grpSpPr>
          <a:xfrm rot="16200000">
            <a:off x="889604" y="620094"/>
            <a:ext cx="2410748" cy="2501028"/>
            <a:chOff x="1271588" y="1388000"/>
            <a:chExt cx="2619375" cy="2835355"/>
          </a:xfrm>
        </p:grpSpPr>
        <p:grpSp>
          <p:nvGrpSpPr>
            <p:cNvPr id="17" name="Group 16"/>
            <p:cNvGrpSpPr/>
            <p:nvPr/>
          </p:nvGrpSpPr>
          <p:grpSpPr>
            <a:xfrm>
              <a:off x="2076245" y="1410618"/>
              <a:ext cx="142875" cy="142875"/>
              <a:chOff x="4029074" y="1719262"/>
              <a:chExt cx="142875" cy="142875"/>
            </a:xfrm>
          </p:grpSpPr>
          <p:sp>
            <p:nvSpPr>
              <p:cNvPr id="49" name="Oval 48"/>
              <p:cNvSpPr/>
              <p:nvPr/>
            </p:nvSpPr>
            <p:spPr bwMode="auto">
              <a:xfrm>
                <a:off x="4029074" y="1719262"/>
                <a:ext cx="142875" cy="142875"/>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Flowchart: Connector 49"/>
              <p:cNvSpPr/>
              <p:nvPr/>
            </p:nvSpPr>
            <p:spPr bwMode="auto">
              <a:xfrm>
                <a:off x="4077652" y="1767840"/>
                <a:ext cx="45719" cy="45719"/>
              </a:xfrm>
              <a:prstGeom prst="flowChartConnector">
                <a:avLst/>
              </a:prstGeom>
              <a:solidFill>
                <a:srgbClr val="C00000"/>
              </a:solidFill>
              <a:ln w="3175" cap="rnd">
                <a:solidFill>
                  <a:srgbClr val="405583"/>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nvGrpSpPr>
            <p:cNvPr id="18" name="Group 17"/>
            <p:cNvGrpSpPr/>
            <p:nvPr/>
          </p:nvGrpSpPr>
          <p:grpSpPr>
            <a:xfrm>
              <a:off x="3124986" y="2540199"/>
              <a:ext cx="142875" cy="142875"/>
              <a:chOff x="4029074" y="1719262"/>
              <a:chExt cx="142875" cy="142875"/>
            </a:xfrm>
          </p:grpSpPr>
          <p:sp>
            <p:nvSpPr>
              <p:cNvPr id="47" name="Oval 46"/>
              <p:cNvSpPr/>
              <p:nvPr/>
            </p:nvSpPr>
            <p:spPr bwMode="auto">
              <a:xfrm>
                <a:off x="4029074" y="1719262"/>
                <a:ext cx="142875" cy="142875"/>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 name="Flowchart: Connector 47"/>
              <p:cNvSpPr/>
              <p:nvPr/>
            </p:nvSpPr>
            <p:spPr bwMode="auto">
              <a:xfrm>
                <a:off x="4077652" y="1767840"/>
                <a:ext cx="45719" cy="45719"/>
              </a:xfrm>
              <a:prstGeom prst="flowChartConnector">
                <a:avLst/>
              </a:prstGeom>
              <a:solidFill>
                <a:srgbClr val="C00000"/>
              </a:solidFill>
              <a:ln w="3175" cap="rnd">
                <a:solidFill>
                  <a:srgbClr val="405583"/>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nvGrpSpPr>
            <p:cNvPr id="19" name="Group 18"/>
            <p:cNvGrpSpPr/>
            <p:nvPr/>
          </p:nvGrpSpPr>
          <p:grpSpPr>
            <a:xfrm>
              <a:off x="2061761" y="2525715"/>
              <a:ext cx="171843" cy="171843"/>
              <a:chOff x="4196156" y="1553492"/>
              <a:chExt cx="171843" cy="171843"/>
            </a:xfrm>
          </p:grpSpPr>
          <p:sp>
            <p:nvSpPr>
              <p:cNvPr id="45" name="Oval 44"/>
              <p:cNvSpPr/>
              <p:nvPr/>
            </p:nvSpPr>
            <p:spPr bwMode="auto">
              <a:xfrm>
                <a:off x="4210640" y="1567976"/>
                <a:ext cx="142875" cy="142875"/>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6" name="Multiply 45"/>
              <p:cNvSpPr/>
              <p:nvPr/>
            </p:nvSpPr>
            <p:spPr bwMode="auto">
              <a:xfrm>
                <a:off x="4196156" y="1553492"/>
                <a:ext cx="171843" cy="171843"/>
              </a:xfrm>
              <a:prstGeom prst="mathMultiply">
                <a:avLst>
                  <a:gd name="adj1" fmla="val 9663"/>
                </a:avLst>
              </a:prstGeom>
              <a:solidFill>
                <a:srgbClr val="C00000"/>
              </a:solidFill>
              <a:ln w="3175" cap="rnd">
                <a:no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nvGrpSpPr>
            <p:cNvPr id="20" name="Group 19"/>
            <p:cNvGrpSpPr/>
            <p:nvPr/>
          </p:nvGrpSpPr>
          <p:grpSpPr>
            <a:xfrm>
              <a:off x="3110502" y="1396134"/>
              <a:ext cx="171843" cy="171843"/>
              <a:chOff x="4196156" y="1553492"/>
              <a:chExt cx="171843" cy="171843"/>
            </a:xfrm>
          </p:grpSpPr>
          <p:sp>
            <p:nvSpPr>
              <p:cNvPr id="43" name="Oval 42"/>
              <p:cNvSpPr/>
              <p:nvPr/>
            </p:nvSpPr>
            <p:spPr bwMode="auto">
              <a:xfrm>
                <a:off x="4210640" y="1567976"/>
                <a:ext cx="142875" cy="142875"/>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4" name="Multiply 43"/>
              <p:cNvSpPr/>
              <p:nvPr/>
            </p:nvSpPr>
            <p:spPr bwMode="auto">
              <a:xfrm>
                <a:off x="4196156" y="1553492"/>
                <a:ext cx="171843" cy="171843"/>
              </a:xfrm>
              <a:prstGeom prst="mathMultiply">
                <a:avLst>
                  <a:gd name="adj1" fmla="val 9663"/>
                </a:avLst>
              </a:prstGeom>
              <a:solidFill>
                <a:srgbClr val="C00000"/>
              </a:solidFill>
              <a:ln w="3175" cap="rnd">
                <a:no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nvGrpSpPr>
            <p:cNvPr id="21" name="Group 20"/>
            <p:cNvGrpSpPr/>
            <p:nvPr/>
          </p:nvGrpSpPr>
          <p:grpSpPr>
            <a:xfrm>
              <a:off x="3120224" y="1553493"/>
              <a:ext cx="152400" cy="1081003"/>
              <a:chOff x="3120224" y="1553493"/>
              <a:chExt cx="152400" cy="1081003"/>
            </a:xfrm>
          </p:grpSpPr>
          <p:sp>
            <p:nvSpPr>
              <p:cNvPr id="39" name="Oval 38"/>
              <p:cNvSpPr/>
              <p:nvPr/>
            </p:nvSpPr>
            <p:spPr bwMode="auto">
              <a:xfrm>
                <a:off x="3120224" y="1676823"/>
                <a:ext cx="147637" cy="48578"/>
              </a:xfrm>
              <a:prstGeom prst="ellipse">
                <a:avLst/>
              </a:prstGeom>
              <a:noFill/>
              <a:ln w="19050" cap="rnd">
                <a:solidFill>
                  <a:srgbClr val="C00000"/>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
            <p:nvSpPr>
              <p:cNvPr id="40" name="Oval 39"/>
              <p:cNvSpPr/>
              <p:nvPr/>
            </p:nvSpPr>
            <p:spPr bwMode="auto">
              <a:xfrm>
                <a:off x="3124987" y="2419808"/>
                <a:ext cx="147637" cy="48543"/>
              </a:xfrm>
              <a:prstGeom prst="ellipse">
                <a:avLst/>
              </a:prstGeom>
              <a:noFill/>
              <a:ln w="19050" cap="rnd">
                <a:solidFill>
                  <a:srgbClr val="C00000"/>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cxnSp>
            <p:nvCxnSpPr>
              <p:cNvPr id="41" name="Straight Connector 40"/>
              <p:cNvCxnSpPr>
                <a:stCxn id="39" idx="6"/>
                <a:endCxn id="40" idx="6"/>
              </p:cNvCxnSpPr>
              <p:nvPr/>
            </p:nvCxnSpPr>
            <p:spPr bwMode="auto">
              <a:xfrm>
                <a:off x="3267861" y="1701112"/>
                <a:ext cx="4763" cy="742968"/>
              </a:xfrm>
              <a:prstGeom prst="line">
                <a:avLst/>
              </a:prstGeom>
              <a:ln w="12700">
                <a:solidFill>
                  <a:srgbClr val="C0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a:stCxn id="43" idx="4"/>
                <a:endCxn id="48" idx="4"/>
              </p:cNvCxnSpPr>
              <p:nvPr/>
            </p:nvCxnSpPr>
            <p:spPr bwMode="auto">
              <a:xfrm>
                <a:off x="3196424" y="1553493"/>
                <a:ext cx="0" cy="1081003"/>
              </a:xfrm>
              <a:prstGeom prst="line">
                <a:avLst/>
              </a:prstGeom>
              <a:ln w="12700" cap="rnd">
                <a:solidFill>
                  <a:srgbClr val="C00000"/>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grpSp>
        <p:sp>
          <p:nvSpPr>
            <p:cNvPr id="22" name="Parallelogram 21"/>
            <p:cNvSpPr/>
            <p:nvPr/>
          </p:nvSpPr>
          <p:spPr bwMode="auto">
            <a:xfrm>
              <a:off x="1271588" y="1846886"/>
              <a:ext cx="2619375" cy="331046"/>
            </a:xfrm>
            <a:prstGeom prst="parallelogram">
              <a:avLst>
                <a:gd name="adj" fmla="val 156150"/>
              </a:avLst>
            </a:prstGeom>
            <a:noFill/>
            <a:ln w="3175" cap="rnd">
              <a:solidFill>
                <a:srgbClr val="405583"/>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nvGrpSpPr>
            <p:cNvPr id="23" name="Group 22"/>
            <p:cNvGrpSpPr/>
            <p:nvPr/>
          </p:nvGrpSpPr>
          <p:grpSpPr>
            <a:xfrm>
              <a:off x="2134558" y="1388000"/>
              <a:ext cx="1039008" cy="162394"/>
              <a:chOff x="2134474" y="1388000"/>
              <a:chExt cx="1064077" cy="162394"/>
            </a:xfrm>
          </p:grpSpPr>
          <p:sp>
            <p:nvSpPr>
              <p:cNvPr id="36" name="Arc 35"/>
              <p:cNvSpPr/>
              <p:nvPr/>
            </p:nvSpPr>
            <p:spPr bwMode="auto">
              <a:xfrm>
                <a:off x="2170542" y="1388827"/>
                <a:ext cx="1028009" cy="157424"/>
              </a:xfrm>
              <a:prstGeom prst="arc">
                <a:avLst>
                  <a:gd name="adj1" fmla="val 15848465"/>
                  <a:gd name="adj2" fmla="val 0"/>
                </a:avLst>
              </a:prstGeom>
              <a:ln w="12700" cap="rnd">
                <a:solidFill>
                  <a:schemeClr val="accent3"/>
                </a:solidFill>
                <a:headEnd type="stealth" w="med" len="med"/>
                <a:tailEnd type="none" w="med" len="lg"/>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37" name="Arc 36"/>
              <p:cNvSpPr/>
              <p:nvPr/>
            </p:nvSpPr>
            <p:spPr bwMode="auto">
              <a:xfrm>
                <a:off x="2137960" y="1392970"/>
                <a:ext cx="1028009" cy="157424"/>
              </a:xfrm>
              <a:prstGeom prst="arc">
                <a:avLst>
                  <a:gd name="adj1" fmla="val 10222449"/>
                  <a:gd name="adj2" fmla="val 14369126"/>
                </a:avLst>
              </a:prstGeom>
              <a:ln w="12700" cap="rnd">
                <a:solidFill>
                  <a:schemeClr val="accent3"/>
                </a:solidFill>
                <a:headEnd type="stealth" w="med" len="med"/>
                <a:tailEnd type="none" w="med" len="lg"/>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
            <p:nvSpPr>
              <p:cNvPr id="38" name="Arc 37"/>
              <p:cNvSpPr/>
              <p:nvPr/>
            </p:nvSpPr>
            <p:spPr bwMode="auto">
              <a:xfrm>
                <a:off x="2134474" y="1388000"/>
                <a:ext cx="1028009" cy="157424"/>
              </a:xfrm>
              <a:prstGeom prst="arc">
                <a:avLst>
                  <a:gd name="adj1" fmla="val 417912"/>
                  <a:gd name="adj2" fmla="val 9987670"/>
                </a:avLst>
              </a:prstGeom>
              <a:ln w="12700" cap="rnd">
                <a:solidFill>
                  <a:schemeClr val="accent3"/>
                </a:solidFill>
                <a:headEnd type="stealth" w="med" len="med"/>
                <a:tailEnd type="none" w="med" len="lg"/>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grpSp>
        <p:grpSp>
          <p:nvGrpSpPr>
            <p:cNvPr id="24" name="Group 23"/>
            <p:cNvGrpSpPr/>
            <p:nvPr/>
          </p:nvGrpSpPr>
          <p:grpSpPr>
            <a:xfrm flipV="1">
              <a:off x="2145189" y="2530852"/>
              <a:ext cx="1035604" cy="161567"/>
              <a:chOff x="2137960" y="1388827"/>
              <a:chExt cx="1060591" cy="161567"/>
            </a:xfrm>
          </p:grpSpPr>
          <p:sp>
            <p:nvSpPr>
              <p:cNvPr id="33" name="Arc 32"/>
              <p:cNvSpPr/>
              <p:nvPr/>
            </p:nvSpPr>
            <p:spPr bwMode="auto">
              <a:xfrm>
                <a:off x="2170542" y="1388827"/>
                <a:ext cx="1028009" cy="157424"/>
              </a:xfrm>
              <a:prstGeom prst="arc">
                <a:avLst>
                  <a:gd name="adj1" fmla="val 15848465"/>
                  <a:gd name="adj2" fmla="val 0"/>
                </a:avLst>
              </a:prstGeom>
              <a:ln w="12700" cap="rnd">
                <a:solidFill>
                  <a:schemeClr val="accent3"/>
                </a:solidFill>
                <a:headEnd type="stealth" w="med" len="med"/>
                <a:tailEnd type="none" w="med" len="lg"/>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34" name="Arc 33"/>
              <p:cNvSpPr/>
              <p:nvPr/>
            </p:nvSpPr>
            <p:spPr bwMode="auto">
              <a:xfrm>
                <a:off x="2137960" y="1392970"/>
                <a:ext cx="1028009" cy="157424"/>
              </a:xfrm>
              <a:prstGeom prst="arc">
                <a:avLst>
                  <a:gd name="adj1" fmla="val 10222449"/>
                  <a:gd name="adj2" fmla="val 14369126"/>
                </a:avLst>
              </a:prstGeom>
              <a:ln w="12700" cap="rnd">
                <a:solidFill>
                  <a:schemeClr val="accent3"/>
                </a:solidFill>
                <a:headEnd type="stealth" w="med" len="med"/>
                <a:tailEnd type="none" w="med" len="lg"/>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35" name="Arc 34"/>
              <p:cNvSpPr/>
              <p:nvPr/>
            </p:nvSpPr>
            <p:spPr bwMode="auto">
              <a:xfrm>
                <a:off x="2142551" y="1392970"/>
                <a:ext cx="1028009" cy="157424"/>
              </a:xfrm>
              <a:prstGeom prst="arc">
                <a:avLst>
                  <a:gd name="adj1" fmla="val 272558"/>
                  <a:gd name="adj2" fmla="val 9951232"/>
                </a:avLst>
              </a:prstGeom>
              <a:ln w="12700" cap="rnd">
                <a:solidFill>
                  <a:schemeClr val="accent3"/>
                </a:solidFill>
                <a:headEnd type="stealth" w="med" len="med"/>
                <a:tailEnd type="none" w="med" len="lg"/>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nvGrpSpPr>
            <p:cNvPr id="25" name="Group 24"/>
            <p:cNvGrpSpPr/>
            <p:nvPr/>
          </p:nvGrpSpPr>
          <p:grpSpPr>
            <a:xfrm>
              <a:off x="3129945" y="2701140"/>
              <a:ext cx="152400" cy="985035"/>
              <a:chOff x="3120224" y="1553493"/>
              <a:chExt cx="152400" cy="985035"/>
            </a:xfrm>
          </p:grpSpPr>
          <p:sp>
            <p:nvSpPr>
              <p:cNvPr id="29" name="Oval 28"/>
              <p:cNvSpPr/>
              <p:nvPr/>
            </p:nvSpPr>
            <p:spPr bwMode="auto">
              <a:xfrm>
                <a:off x="3120224" y="1676823"/>
                <a:ext cx="147637" cy="48578"/>
              </a:xfrm>
              <a:prstGeom prst="ellipse">
                <a:avLst/>
              </a:prstGeom>
              <a:noFill/>
              <a:ln w="19050" cap="rnd">
                <a:solidFill>
                  <a:srgbClr val="C00000"/>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
            <p:nvSpPr>
              <p:cNvPr id="30" name="Oval 29"/>
              <p:cNvSpPr/>
              <p:nvPr/>
            </p:nvSpPr>
            <p:spPr bwMode="auto">
              <a:xfrm>
                <a:off x="3124987" y="2419808"/>
                <a:ext cx="147637" cy="48543"/>
              </a:xfrm>
              <a:prstGeom prst="ellipse">
                <a:avLst/>
              </a:prstGeom>
              <a:noFill/>
              <a:ln w="19050" cap="rnd">
                <a:solidFill>
                  <a:srgbClr val="C00000"/>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cxnSp>
            <p:nvCxnSpPr>
              <p:cNvPr id="31" name="Straight Connector 30"/>
              <p:cNvCxnSpPr>
                <a:stCxn id="29" idx="6"/>
                <a:endCxn id="30" idx="6"/>
              </p:cNvCxnSpPr>
              <p:nvPr/>
            </p:nvCxnSpPr>
            <p:spPr bwMode="auto">
              <a:xfrm>
                <a:off x="3267861" y="1701112"/>
                <a:ext cx="4763" cy="742968"/>
              </a:xfrm>
              <a:prstGeom prst="line">
                <a:avLst/>
              </a:prstGeom>
              <a:ln w="12700">
                <a:solidFill>
                  <a:srgbClr val="C0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bwMode="auto">
              <a:xfrm>
                <a:off x="3196424" y="1553493"/>
                <a:ext cx="0" cy="985035"/>
              </a:xfrm>
              <a:prstGeom prst="line">
                <a:avLst/>
              </a:prstGeom>
              <a:ln w="12700" cap="rnd">
                <a:solidFill>
                  <a:srgbClr val="C00000"/>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grpSp>
        <p:cxnSp>
          <p:nvCxnSpPr>
            <p:cNvPr id="26" name="Straight Connector 25"/>
            <p:cNvCxnSpPr>
              <a:cxnSpLocks/>
            </p:cNvCxnSpPr>
            <p:nvPr/>
          </p:nvCxnSpPr>
          <p:spPr bwMode="auto">
            <a:xfrm rot="5400000" flipH="1">
              <a:off x="3124124" y="3604154"/>
              <a:ext cx="13184" cy="150859"/>
            </a:xfrm>
            <a:prstGeom prst="line">
              <a:avLst/>
            </a:prstGeom>
            <a:ln w="12700" cap="rnd">
              <a:solidFill>
                <a:srgbClr val="C00000"/>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27" name="Straight Arrow Connector 26"/>
            <p:cNvCxnSpPr>
              <a:cxnSpLocks/>
            </p:cNvCxnSpPr>
            <p:nvPr/>
          </p:nvCxnSpPr>
          <p:spPr bwMode="auto">
            <a:xfrm rot="5400000" flipV="1">
              <a:off x="3090136" y="3556877"/>
              <a:ext cx="0" cy="69699"/>
            </a:xfrm>
            <a:prstGeom prst="straightConnector1">
              <a:avLst/>
            </a:prstGeom>
            <a:ln w="12700" cap="rnd">
              <a:solidFill>
                <a:srgbClr val="C00000"/>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8" name="Rectangle 27"/>
            <p:cNvSpPr/>
            <p:nvPr/>
          </p:nvSpPr>
          <p:spPr bwMode="auto">
            <a:xfrm rot="5400000">
              <a:off x="2439125" y="3607194"/>
              <a:ext cx="839777" cy="392546"/>
            </a:xfrm>
            <a:prstGeom prst="rect">
              <a:avLst/>
            </a:prstGeom>
            <a:noFill/>
            <a:ln w="19050" cap="rnd">
              <a:solidFill>
                <a:srgbClr val="C00000"/>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r>
                <a:rPr lang="en-US" sz="1050" dirty="0"/>
                <a:t>Pulse generator</a:t>
              </a:r>
            </a:p>
          </p:txBody>
        </p:sp>
      </p:grpSp>
      <p:sp>
        <p:nvSpPr>
          <p:cNvPr id="6" name="TextBox 5"/>
          <p:cNvSpPr txBox="1"/>
          <p:nvPr/>
        </p:nvSpPr>
        <p:spPr>
          <a:xfrm>
            <a:off x="123720" y="4949924"/>
            <a:ext cx="2736304" cy="206045"/>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1200" dirty="0">
                <a:solidFill>
                  <a:srgbClr val="000000"/>
                </a:solidFill>
                <a:latin typeface="Humanst521 Lt BT" panose="020B0402020204020304" pitchFamily="34" charset="0"/>
              </a:rPr>
              <a:t>courtesy A.M. Rehman</a:t>
            </a:r>
          </a:p>
        </p:txBody>
      </p:sp>
      <p:pic>
        <p:nvPicPr>
          <p:cNvPr id="52" name="Picture 51">
            <a:extLst>
              <a:ext uri="{FF2B5EF4-FFF2-40B4-BE49-F238E27FC236}">
                <a16:creationId xmlns:a16="http://schemas.microsoft.com/office/drawing/2014/main" id="{671D82C5-FB6E-FDD7-327D-7B5D6019AB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7497" y="2335414"/>
            <a:ext cx="4406503" cy="2799300"/>
          </a:xfrm>
          <a:prstGeom prst="rect">
            <a:avLst/>
          </a:prstGeom>
        </p:spPr>
      </p:pic>
      <p:pic>
        <p:nvPicPr>
          <p:cNvPr id="53" name="Picture 52" descr="A copper band with small metal parts&#10;&#10;Description automatically generated with medium confidence">
            <a:extLst>
              <a:ext uri="{FF2B5EF4-FFF2-40B4-BE49-F238E27FC236}">
                <a16:creationId xmlns:a16="http://schemas.microsoft.com/office/drawing/2014/main" id="{E51A4166-3A14-6398-694A-3FB6B1D93EB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804248" y="2995522"/>
            <a:ext cx="1771787" cy="160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22468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Muon entrance trigger </a:t>
            </a:r>
          </a:p>
        </p:txBody>
      </p:sp>
      <p:pic>
        <p:nvPicPr>
          <p:cNvPr id="7" name="Content Placeholder 6"/>
          <p:cNvPicPr>
            <a:picLocks noGrp="1" noChangeAspect="1"/>
          </p:cNvPicPr>
          <p:nvPr>
            <p:ph sz="quarter" idx="18"/>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52120" y="259558"/>
            <a:ext cx="2903129" cy="2438173"/>
          </a:xfrm>
        </p:spPr>
      </p:pic>
      <p:sp>
        <p:nvSpPr>
          <p:cNvPr id="4" name="Slide Number Placeholder 3"/>
          <p:cNvSpPr>
            <a:spLocks noGrp="1"/>
          </p:cNvSpPr>
          <p:nvPr>
            <p:ph type="sldNum" sz="quarter" idx="4294967295"/>
          </p:nvPr>
        </p:nvSpPr>
        <p:spPr>
          <a:xfrm>
            <a:off x="8316416" y="4967288"/>
            <a:ext cx="576262" cy="147637"/>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17</a:t>
            </a:fld>
            <a:endParaRPr lang="de-DE" dirty="0">
              <a:latin typeface="Humanst521 BT" panose="020B0602020204020204" pitchFamily="34" charset="0"/>
            </a:endParaRPr>
          </a:p>
        </p:txBody>
      </p:sp>
      <mc:AlternateContent xmlns:mc="http://schemas.openxmlformats.org/markup-compatibility/2006" xmlns:a14="http://schemas.microsoft.com/office/drawing/2010/main">
        <mc:Choice Requires="a14">
          <p:sp>
            <p:nvSpPr>
              <p:cNvPr id="9" name="Content Placeholder 4"/>
              <p:cNvSpPr txBox="1">
                <a:spLocks/>
              </p:cNvSpPr>
              <p:nvPr/>
            </p:nvSpPr>
            <p:spPr>
              <a:xfrm>
                <a:off x="683568" y="915566"/>
                <a:ext cx="3312369" cy="3703661"/>
              </a:xfrm>
              <a:prstGeom prst="rect">
                <a:avLst/>
              </a:prstGeom>
            </p:spPr>
            <p:txBody>
              <a:bodyPr vert="horz" lIns="0" tIns="0" rIns="0" bIns="0" rtlCol="0">
                <a:noAutofit/>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539724"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5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5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5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500">
                    <a:solidFill>
                      <a:schemeClr val="tx1"/>
                    </a:solidFill>
                    <a:latin typeface="+mn-lt"/>
                    <a:ea typeface="+mn-ea"/>
                  </a:defRPr>
                </a:lvl9pPr>
              </a:lstStyle>
              <a:p>
                <a:r>
                  <a:rPr lang="en-US" sz="1600" dirty="0">
                    <a:latin typeface="Humanst521 BT" panose="020B0602020204020204" pitchFamily="34" charset="0"/>
                  </a:rPr>
                  <a:t>Magnetic pulse needs to be triggered by incident muon</a:t>
                </a:r>
              </a:p>
              <a:p>
                <a:r>
                  <a:rPr lang="en-US" sz="1600" dirty="0">
                    <a:latin typeface="Humanst521 BT" panose="020B0602020204020204" pitchFamily="34" charset="0"/>
                  </a:rPr>
                  <a:t>Only about 0.4% of muons passing through the collimation channel are within the acceptance phase space</a:t>
                </a:r>
              </a:p>
              <a:p>
                <a:r>
                  <a:rPr lang="en-US" sz="1600" dirty="0">
                    <a:latin typeface="Humanst521 BT" panose="020B0602020204020204" pitchFamily="34" charset="0"/>
                  </a:rPr>
                  <a:t>Scattering in scintillators increase beam divergence</a:t>
                </a:r>
              </a:p>
              <a:p>
                <a:endParaRPr lang="en-US" sz="1600" dirty="0">
                  <a:latin typeface="Humanst521 BT" panose="020B0602020204020204" pitchFamily="34" charset="0"/>
                </a:endParaRPr>
              </a:p>
              <a:p>
                <a:pPr marL="0" indent="0">
                  <a:buNone/>
                </a:pPr>
                <a:endParaRPr lang="en-US" sz="1600" dirty="0">
                  <a:latin typeface="Humanst521 BT" panose="020B0602020204020204" pitchFamily="34" charset="0"/>
                </a:endParaRPr>
              </a:p>
              <a:p>
                <a:r>
                  <a:rPr lang="en-US" sz="1600" dirty="0">
                    <a:latin typeface="Humanst521 BT" panose="020B0602020204020204" pitchFamily="34" charset="0"/>
                  </a:rPr>
                  <a:t>Combine thin (</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100</m:t>
                    </m:r>
                    <m:r>
                      <m:rPr>
                        <m:sty m:val="p"/>
                      </m:rPr>
                      <a:rPr lang="en-US" sz="1600" b="0" i="0" smtClean="0">
                        <a:latin typeface="Cambria Math" panose="02040503050406030204" pitchFamily="18" charset="0"/>
                      </a:rPr>
                      <m:t>μm</m:t>
                    </m:r>
                    <m:r>
                      <a:rPr lang="en-US" sz="1600" b="0" i="0" smtClean="0">
                        <a:latin typeface="Cambria Math" panose="02040503050406030204" pitchFamily="18" charset="0"/>
                      </a:rPr>
                      <m:t>) </m:t>
                    </m:r>
                  </m:oMath>
                </a14:m>
                <a:r>
                  <a:rPr lang="en-US" sz="1600" dirty="0">
                    <a:latin typeface="Humanst521 BT" panose="020B0602020204020204" pitchFamily="34" charset="0"/>
                  </a:rPr>
                  <a:t>entrance scintillator with</a:t>
                </a:r>
              </a:p>
              <a:p>
                <a:r>
                  <a:rPr lang="en-US" sz="1600" dirty="0">
                    <a:latin typeface="Humanst521 BT" panose="020B0602020204020204" pitchFamily="34" charset="0"/>
                  </a:rPr>
                  <a:t>Active aperture as veto</a:t>
                </a:r>
              </a:p>
            </p:txBody>
          </p:sp>
        </mc:Choice>
        <mc:Fallback xmlns="">
          <p:sp>
            <p:nvSpPr>
              <p:cNvPr id="9" name="Content Placeholder 4"/>
              <p:cNvSpPr txBox="1">
                <a:spLocks noRot="1" noChangeAspect="1" noMove="1" noResize="1" noEditPoints="1" noAdjustHandles="1" noChangeArrowheads="1" noChangeShapeType="1" noTextEdit="1"/>
              </p:cNvSpPr>
              <p:nvPr/>
            </p:nvSpPr>
            <p:spPr>
              <a:xfrm>
                <a:off x="683568" y="915566"/>
                <a:ext cx="3312369" cy="3703661"/>
              </a:xfrm>
              <a:prstGeom prst="rect">
                <a:avLst/>
              </a:prstGeom>
              <a:blipFill>
                <a:blip r:embed="rId3"/>
                <a:stretch>
                  <a:fillRect l="-3493" t="-1480" r="-1654"/>
                </a:stretch>
              </a:blipFill>
            </p:spPr>
            <p:txBody>
              <a:bodyPr/>
              <a:lstStyle/>
              <a:p>
                <a:r>
                  <a:rPr lang="en-GB">
                    <a:noFill/>
                  </a:rPr>
                  <a:t> </a:t>
                </a:r>
              </a:p>
            </p:txBody>
          </p:sp>
        </mc:Fallback>
      </mc:AlternateContent>
      <p:sp>
        <p:nvSpPr>
          <p:cNvPr id="10" name="Down Arrow 9"/>
          <p:cNvSpPr/>
          <p:nvPr/>
        </p:nvSpPr>
        <p:spPr bwMode="auto">
          <a:xfrm>
            <a:off x="1907704" y="2949963"/>
            <a:ext cx="648072" cy="288032"/>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1" name="Picture 10"/>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6571680" y="2799277"/>
            <a:ext cx="2432163" cy="1728192"/>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sz="quarter" idx="13"/>
          </p:nvPr>
        </p:nvPicPr>
        <p:blipFill rotWithShape="1">
          <a:blip r:embed="rId6" cstate="screen">
            <a:extLst>
              <a:ext uri="{28A0092B-C50C-407E-A947-70E740481C1C}">
                <a14:useLocalDpi xmlns:a14="http://schemas.microsoft.com/office/drawing/2010/main"/>
              </a:ext>
            </a:extLst>
          </a:blip>
          <a:srcRect/>
          <a:stretch/>
        </p:blipFill>
        <p:spPr>
          <a:xfrm>
            <a:off x="4571999" y="2703504"/>
            <a:ext cx="2160241" cy="2269556"/>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352480" y="3246700"/>
            <a:ext cx="449006" cy="339711"/>
          </a:xfrm>
          <a:prstGeom prst="rect">
            <a:avLst/>
          </a:prstGeom>
          <a:noFill/>
          <a:scene3d>
            <a:camera prst="orthographicFront">
              <a:rot lat="0" lon="20399993" rev="0"/>
            </a:camera>
            <a:lightRig rig="threePt" dir="t"/>
          </a:scene3d>
        </p:spPr>
        <p:txBody>
          <a:bodyPr wrap="none" lIns="0" tIns="0" rIns="0" bIns="0" rtlCol="0">
            <a:noAutofit/>
            <a:scene3d>
              <a:camera prst="orthographicFront">
                <a:rot lat="21299997" lon="19799989" rev="0"/>
              </a:camera>
              <a:lightRig rig="threePt" dir="t"/>
            </a:scene3d>
          </a:bodyPr>
          <a:lstStyle/>
          <a:p>
            <a:pPr eaLnBrk="1" hangingPunct="1">
              <a:lnSpc>
                <a:spcPct val="110000"/>
              </a:lnSpc>
              <a:spcBef>
                <a:spcPct val="0"/>
              </a:spcBef>
              <a:buClr>
                <a:srgbClr val="000000"/>
              </a:buClr>
            </a:pPr>
            <a:r>
              <a:rPr lang="en-US" sz="1800" dirty="0">
                <a:ln w="0"/>
                <a:solidFill>
                  <a:schemeClr val="bg1">
                    <a:lumMod val="95000"/>
                  </a:schemeClr>
                </a:solidFill>
                <a:effectLst>
                  <a:reflection blurRad="6350" stA="53000" endA="300" endPos="35500" dir="5400000" sy="-90000" algn="bl" rotWithShape="0"/>
                </a:effectLst>
                <a:latin typeface="Humanst521 BT" panose="020B0602020204020204" pitchFamily="34" charset="0"/>
              </a:rPr>
              <a:t>Veto</a:t>
            </a:r>
          </a:p>
        </p:txBody>
      </p:sp>
      <p:sp>
        <p:nvSpPr>
          <p:cNvPr id="13" name="TextBox 12"/>
          <p:cNvSpPr txBox="1"/>
          <p:nvPr/>
        </p:nvSpPr>
        <p:spPr>
          <a:xfrm>
            <a:off x="7186544" y="2792054"/>
            <a:ext cx="914400" cy="301431"/>
          </a:xfrm>
          <a:prstGeom prst="rect">
            <a:avLst/>
          </a:prstGeom>
          <a:noFill/>
        </p:spPr>
        <p:txBody>
          <a:bodyPr wrap="none" lIns="0" tIns="0" rIns="0" bIns="0" rtlCol="0">
            <a:noAutofit/>
            <a:scene3d>
              <a:camera prst="orthographicFront">
                <a:rot lat="19799980" lon="46" rev="21599904"/>
              </a:camera>
              <a:lightRig rig="threePt" dir="t"/>
            </a:scene3d>
          </a:bodyPr>
          <a:lstStyle>
            <a:defPPr>
              <a:defRPr lang="de-CH"/>
            </a:defPPr>
            <a:lvl1pPr eaLnBrk="1" hangingPunct="1">
              <a:lnSpc>
                <a:spcPct val="110000"/>
              </a:lnSpc>
              <a:spcBef>
                <a:spcPct val="0"/>
              </a:spcBef>
              <a:buClr>
                <a:srgbClr val="000000"/>
              </a:buClr>
              <a:defRPr sz="1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a:defRPr>
            </a:lvl1pPr>
          </a:lstStyle>
          <a:p>
            <a:r>
              <a:rPr lang="en-US" dirty="0">
                <a:latin typeface="Humanst521 BT" panose="020B0602020204020204" pitchFamily="34" charset="0"/>
              </a:rPr>
              <a:t>Entrance</a:t>
            </a:r>
          </a:p>
        </p:txBody>
      </p:sp>
      <p:sp>
        <p:nvSpPr>
          <p:cNvPr id="14" name="TextBox 13"/>
          <p:cNvSpPr txBox="1"/>
          <p:nvPr/>
        </p:nvSpPr>
        <p:spPr>
          <a:xfrm>
            <a:off x="5849416" y="158012"/>
            <a:ext cx="914400" cy="301431"/>
          </a:xfrm>
          <a:prstGeom prst="rect">
            <a:avLst/>
          </a:prstGeom>
          <a:noFill/>
        </p:spPr>
        <p:txBody>
          <a:bodyPr wrap="none" lIns="0" tIns="0" rIns="0" bIns="0" rtlCol="0">
            <a:noAutofit/>
            <a:scene3d>
              <a:camera prst="orthographicFront">
                <a:rot lat="19799980" lon="46" rev="21599904"/>
              </a:camera>
              <a:lightRig rig="threePt" dir="t"/>
            </a:scene3d>
          </a:bodyPr>
          <a:lstStyle>
            <a:defPPr>
              <a:defRPr lang="de-CH"/>
            </a:defPPr>
            <a:lvl1pPr eaLnBrk="1" hangingPunct="1">
              <a:lnSpc>
                <a:spcPct val="110000"/>
              </a:lnSpc>
              <a:spcBef>
                <a:spcPct val="0"/>
              </a:spcBef>
              <a:buClr>
                <a:srgbClr val="000000"/>
              </a:buClr>
              <a:defRPr sz="1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a:defRPr>
            </a:lvl1pPr>
          </a:lstStyle>
          <a:p>
            <a:r>
              <a:rPr lang="en-US" dirty="0">
                <a:latin typeface="Humanst521 BT" panose="020B0602020204020204" pitchFamily="34" charset="0"/>
              </a:rPr>
              <a:t>Entrance</a:t>
            </a:r>
          </a:p>
        </p:txBody>
      </p:sp>
      <p:sp>
        <p:nvSpPr>
          <p:cNvPr id="15" name="TextBox 14"/>
          <p:cNvSpPr txBox="1"/>
          <p:nvPr/>
        </p:nvSpPr>
        <p:spPr>
          <a:xfrm>
            <a:off x="7132159" y="909480"/>
            <a:ext cx="449006" cy="339711"/>
          </a:xfrm>
          <a:prstGeom prst="rect">
            <a:avLst/>
          </a:prstGeom>
          <a:noFill/>
          <a:scene3d>
            <a:camera prst="orthographicFront">
              <a:rot lat="300000" lon="1799989" rev="0"/>
            </a:camera>
            <a:lightRig rig="threePt" dir="t"/>
          </a:scene3d>
        </p:spPr>
        <p:txBody>
          <a:bodyPr wrap="none" lIns="0" tIns="0" rIns="0" bIns="0" rtlCol="0">
            <a:noAutofit/>
          </a:bodyPr>
          <a:lstStyle/>
          <a:p>
            <a:pPr eaLnBrk="1" hangingPunct="1">
              <a:lnSpc>
                <a:spcPct val="110000"/>
              </a:lnSpc>
              <a:spcBef>
                <a:spcPct val="0"/>
              </a:spcBef>
              <a:buClr>
                <a:srgbClr val="000000"/>
              </a:buClr>
            </a:pPr>
            <a:r>
              <a:rPr lang="en-US" sz="1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Humanst521 BT" panose="020B0602020204020204" pitchFamily="34" charset="0"/>
              </a:rPr>
              <a:t>Veto</a:t>
            </a:r>
          </a:p>
        </p:txBody>
      </p:sp>
    </p:spTree>
    <p:extLst>
      <p:ext uri="{BB962C8B-B14F-4D97-AF65-F5344CB8AC3E}">
        <p14:creationId xmlns:p14="http://schemas.microsoft.com/office/powerpoint/2010/main" val="184504539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6607-1383-5AAB-484A-C131C87AD088}"/>
              </a:ext>
            </a:extLst>
          </p:cNvPr>
          <p:cNvSpPr>
            <a:spLocks noGrp="1"/>
          </p:cNvSpPr>
          <p:nvPr>
            <p:ph type="title"/>
          </p:nvPr>
        </p:nvSpPr>
        <p:spPr/>
        <p:txBody>
          <a:bodyPr/>
          <a:lstStyle/>
          <a:p>
            <a:r>
              <a:rPr lang="en-GB" dirty="0"/>
              <a:t>Trigger detector</a:t>
            </a:r>
          </a:p>
        </p:txBody>
      </p:sp>
      <p:sp>
        <p:nvSpPr>
          <p:cNvPr id="3" name="Slide Number Placeholder 2">
            <a:extLst>
              <a:ext uri="{FF2B5EF4-FFF2-40B4-BE49-F238E27FC236}">
                <a16:creationId xmlns:a16="http://schemas.microsoft.com/office/drawing/2014/main" id="{5B54BE05-A925-CEAA-68AB-92BA994B243D}"/>
              </a:ext>
            </a:extLst>
          </p:cNvPr>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18</a:t>
            </a:fld>
            <a:endParaRPr lang="de-DE" dirty="0">
              <a:solidFill>
                <a:srgbClr val="000000"/>
              </a:solidFill>
            </a:endParaRP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07B4C4D-23DF-1247-09B1-E26A345909D5}"/>
                  </a:ext>
                </a:extLst>
              </p:cNvPr>
              <p:cNvSpPr>
                <a:spLocks noGrp="1"/>
              </p:cNvSpPr>
              <p:nvPr>
                <p:ph idx="1"/>
              </p:nvPr>
            </p:nvSpPr>
            <p:spPr>
              <a:xfrm>
                <a:off x="323528" y="843558"/>
                <a:ext cx="4968552" cy="3827178"/>
              </a:xfrm>
            </p:spPr>
            <p:txBody>
              <a:bodyPr/>
              <a:lstStyle/>
              <a:p>
                <a:pPr marL="0" indent="0">
                  <a:buNone/>
                </a:pPr>
                <a:r>
                  <a:rPr lang="en-US" dirty="0">
                    <a:latin typeface="Humanst521 BT" panose="020B0602020204020204" pitchFamily="34" charset="0"/>
                  </a:rPr>
                  <a:t>Detector requirements </a:t>
                </a:r>
                <a14:m>
                  <m:oMath xmlns:m="http://schemas.openxmlformats.org/officeDocument/2006/math">
                    <m:r>
                      <a:rPr lang="en-US" b="0" i="1" smtClean="0">
                        <a:latin typeface="Cambria Math" panose="02040503050406030204" pitchFamily="18" charset="0"/>
                      </a:rPr>
                      <m:t>≤10 </m:t>
                    </m:r>
                    <m:r>
                      <m:rPr>
                        <m:sty m:val="p"/>
                      </m:rPr>
                      <a:rPr lang="en-US" b="0" i="0" smtClean="0">
                        <a:latin typeface="Cambria Math" panose="02040503050406030204" pitchFamily="18" charset="0"/>
                      </a:rPr>
                      <m:t>ns</m:t>
                    </m:r>
                  </m:oMath>
                </a14:m>
                <a:r>
                  <a:rPr lang="en-US" dirty="0">
                    <a:latin typeface="Humanst521 BT" panose="020B0602020204020204" pitchFamily="34" charset="0"/>
                  </a:rPr>
                  <a:t> propagation delay </a:t>
                </a:r>
                <a:r>
                  <a:rPr lang="de-CH" sz="1600" dirty="0">
                    <a:solidFill>
                      <a:schemeClr val="bg2"/>
                    </a:solidFill>
                    <a:latin typeface="Arial" panose="020B0604020202020204" pitchFamily="34" charset="0"/>
                  </a:rPr>
                  <a:t>✅</a:t>
                </a:r>
                <a:endParaRPr lang="en-US" dirty="0">
                  <a:latin typeface="Humanst521 BT" panose="020B0602020204020204" pitchFamily="34" charset="0"/>
                </a:endParaRPr>
              </a:p>
              <a:p>
                <a:pPr marL="0" indent="0">
                  <a:buNone/>
                </a:pPr>
                <a:endParaRPr lang="en-US" dirty="0">
                  <a:latin typeface="Humanst521 BT" panose="020B0602020204020204" pitchFamily="34" charset="0"/>
                </a:endParaRPr>
              </a:p>
              <a:p>
                <a:r>
                  <a:rPr lang="en-GB" dirty="0"/>
                  <a:t>Maximise </a:t>
                </a:r>
                <a:r>
                  <a:rPr lang="en-GB" dirty="0">
                    <a:solidFill>
                      <a:srgbClr val="FF0000"/>
                    </a:solidFill>
                  </a:rPr>
                  <a:t>acceptance rate</a:t>
                </a:r>
                <a:r>
                  <a:rPr lang="en-GB" dirty="0"/>
                  <a:t> and </a:t>
                </a:r>
                <a:r>
                  <a:rPr lang="en-GB" dirty="0">
                    <a:solidFill>
                      <a:srgbClr val="518A42"/>
                    </a:solidFill>
                  </a:rPr>
                  <a:t>rejection rate</a:t>
                </a:r>
              </a:p>
              <a:p>
                <a:r>
                  <a:rPr lang="en-GB" dirty="0">
                    <a:solidFill>
                      <a:srgbClr val="003B6E"/>
                    </a:solidFill>
                  </a:rPr>
                  <a:t>Optimise design for best compromise</a:t>
                </a:r>
              </a:p>
              <a:p>
                <a:endParaRPr lang="en-GB" dirty="0">
                  <a:solidFill>
                    <a:srgbClr val="518A42"/>
                  </a:solidFill>
                </a:endParaRPr>
              </a:p>
            </p:txBody>
          </p:sp>
        </mc:Choice>
        <mc:Fallback xmlns="">
          <p:sp>
            <p:nvSpPr>
              <p:cNvPr id="4" name="Content Placeholder 3">
                <a:extLst>
                  <a:ext uri="{FF2B5EF4-FFF2-40B4-BE49-F238E27FC236}">
                    <a16:creationId xmlns:a16="http://schemas.microsoft.com/office/drawing/2014/main" id="{107B4C4D-23DF-1247-09B1-E26A345909D5}"/>
                  </a:ext>
                </a:extLst>
              </p:cNvPr>
              <p:cNvSpPr>
                <a:spLocks noGrp="1" noRot="1" noChangeAspect="1" noMove="1" noResize="1" noEditPoints="1" noAdjustHandles="1" noChangeArrowheads="1" noChangeShapeType="1" noTextEdit="1"/>
              </p:cNvSpPr>
              <p:nvPr>
                <p:ph idx="1"/>
              </p:nvPr>
            </p:nvSpPr>
            <p:spPr>
              <a:xfrm>
                <a:off x="323528" y="843558"/>
                <a:ext cx="4968552" cy="3827178"/>
              </a:xfrm>
              <a:blipFill>
                <a:blip r:embed="rId2"/>
                <a:stretch>
                  <a:fillRect l="-2577" t="-1592"/>
                </a:stretch>
              </a:blipFill>
            </p:spPr>
            <p:txBody>
              <a:bodyPr/>
              <a:lstStyle/>
              <a:p>
                <a:r>
                  <a:rPr lang="de-CH">
                    <a:noFill/>
                  </a:rPr>
                  <a:t> </a:t>
                </a:r>
              </a:p>
            </p:txBody>
          </p:sp>
        </mc:Fallback>
      </mc:AlternateContent>
      <p:pic>
        <p:nvPicPr>
          <p:cNvPr id="9" name="Picture 8">
            <a:extLst>
              <a:ext uri="{FF2B5EF4-FFF2-40B4-BE49-F238E27FC236}">
                <a16:creationId xmlns:a16="http://schemas.microsoft.com/office/drawing/2014/main" id="{976A43B8-9391-B532-D575-6BC099FF6A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9029" y="2087761"/>
            <a:ext cx="4013504" cy="2880320"/>
          </a:xfrm>
          <a:prstGeom prst="rect">
            <a:avLst/>
          </a:prstGeom>
        </p:spPr>
      </p:pic>
      <p:sp>
        <p:nvSpPr>
          <p:cNvPr id="10" name="TextBox 9">
            <a:extLst>
              <a:ext uri="{FF2B5EF4-FFF2-40B4-BE49-F238E27FC236}">
                <a16:creationId xmlns:a16="http://schemas.microsoft.com/office/drawing/2014/main" id="{7A1F1F6D-048B-451F-044E-2D9E27DEEAC8}"/>
              </a:ext>
            </a:extLst>
          </p:cNvPr>
          <p:cNvSpPr txBox="1"/>
          <p:nvPr/>
        </p:nvSpPr>
        <p:spPr>
          <a:xfrm>
            <a:off x="1259632" y="1282851"/>
            <a:ext cx="1512168" cy="127484"/>
          </a:xfrm>
          <a:prstGeom prst="rect">
            <a:avLst/>
          </a:prstGeom>
          <a:noFill/>
        </p:spPr>
        <p:txBody>
          <a:bodyPr wrap="square" lIns="0" tIns="0" rIns="0" bIns="0" rtlCol="0">
            <a:noAutofit/>
          </a:bodyPr>
          <a:lstStyle/>
          <a:p>
            <a:pPr algn="ctr" eaLnBrk="1" hangingPunct="1">
              <a:lnSpc>
                <a:spcPct val="110000"/>
              </a:lnSpc>
              <a:spcBef>
                <a:spcPct val="0"/>
              </a:spcBef>
              <a:buClr>
                <a:srgbClr val="000000"/>
              </a:buClr>
            </a:pPr>
            <a:r>
              <a:rPr lang="en-US" sz="1200" dirty="0">
                <a:solidFill>
                  <a:srgbClr val="000000"/>
                </a:solidFill>
                <a:latin typeface="Humanst521 Lt BT" panose="020B0402020204020304" pitchFamily="34" charset="0"/>
              </a:rPr>
              <a:t>Storable muons</a:t>
            </a:r>
            <a:endParaRPr lang="en-GB" sz="1200" dirty="0">
              <a:solidFill>
                <a:srgbClr val="000000"/>
              </a:solidFill>
              <a:latin typeface="Humanst521 Lt BT" panose="020B0402020204020304" pitchFamily="34" charset="0"/>
            </a:endParaRPr>
          </a:p>
        </p:txBody>
      </p:sp>
      <p:sp>
        <p:nvSpPr>
          <p:cNvPr id="11" name="TextBox 10">
            <a:extLst>
              <a:ext uri="{FF2B5EF4-FFF2-40B4-BE49-F238E27FC236}">
                <a16:creationId xmlns:a16="http://schemas.microsoft.com/office/drawing/2014/main" id="{13B60B33-3099-1620-8981-24E5E77D55C6}"/>
              </a:ext>
            </a:extLst>
          </p:cNvPr>
          <p:cNvSpPr txBox="1"/>
          <p:nvPr/>
        </p:nvSpPr>
        <p:spPr>
          <a:xfrm>
            <a:off x="2771800" y="1268362"/>
            <a:ext cx="1512168" cy="127484"/>
          </a:xfrm>
          <a:prstGeom prst="rect">
            <a:avLst/>
          </a:prstGeom>
          <a:noFill/>
        </p:spPr>
        <p:txBody>
          <a:bodyPr wrap="square" lIns="0" tIns="0" rIns="0" bIns="0" rtlCol="0">
            <a:noAutofit/>
          </a:bodyPr>
          <a:lstStyle/>
          <a:p>
            <a:pPr algn="ctr" eaLnBrk="1" hangingPunct="1">
              <a:lnSpc>
                <a:spcPct val="110000"/>
              </a:lnSpc>
              <a:spcBef>
                <a:spcPct val="0"/>
              </a:spcBef>
              <a:buClr>
                <a:srgbClr val="000000"/>
              </a:buClr>
            </a:pPr>
            <a:r>
              <a:rPr lang="en-US" sz="1200" dirty="0">
                <a:solidFill>
                  <a:srgbClr val="000000"/>
                </a:solidFill>
                <a:latin typeface="Humanst521 Lt BT" panose="020B0402020204020304" pitchFamily="34" charset="0"/>
              </a:rPr>
              <a:t>Non-storable muons</a:t>
            </a:r>
            <a:endParaRPr lang="en-GB" sz="1200" dirty="0">
              <a:solidFill>
                <a:srgbClr val="000000"/>
              </a:solidFill>
              <a:latin typeface="Humanst521 Lt BT" panose="020B0402020204020304" pitchFamily="34" charset="0"/>
            </a:endParaRPr>
          </a:p>
        </p:txBody>
      </p:sp>
      <p:grpSp>
        <p:nvGrpSpPr>
          <p:cNvPr id="5" name="Group 4">
            <a:extLst>
              <a:ext uri="{FF2B5EF4-FFF2-40B4-BE49-F238E27FC236}">
                <a16:creationId xmlns:a16="http://schemas.microsoft.com/office/drawing/2014/main" id="{0BD514DA-C8FB-3995-D7C0-94B03949F6D3}"/>
              </a:ext>
            </a:extLst>
          </p:cNvPr>
          <p:cNvGrpSpPr>
            <a:grpSpLocks noChangeAspect="1"/>
          </p:cNvGrpSpPr>
          <p:nvPr/>
        </p:nvGrpSpPr>
        <p:grpSpPr bwMode="auto">
          <a:xfrm>
            <a:off x="4483100" y="1658938"/>
            <a:ext cx="4660900" cy="3478212"/>
            <a:chOff x="2824" y="1045"/>
            <a:chExt cx="2936" cy="2191"/>
          </a:xfrm>
        </p:grpSpPr>
        <p:sp>
          <p:nvSpPr>
            <p:cNvPr id="6" name="AutoShape 3">
              <a:extLst>
                <a:ext uri="{FF2B5EF4-FFF2-40B4-BE49-F238E27FC236}">
                  <a16:creationId xmlns:a16="http://schemas.microsoft.com/office/drawing/2014/main" id="{3F3638A3-21D1-C566-EFC7-E06AD0087733}"/>
                </a:ext>
              </a:extLst>
            </p:cNvPr>
            <p:cNvSpPr>
              <a:spLocks noChangeAspect="1" noChangeArrowheads="1" noTextEdit="1"/>
            </p:cNvSpPr>
            <p:nvPr/>
          </p:nvSpPr>
          <p:spPr bwMode="auto">
            <a:xfrm>
              <a:off x="2824" y="1045"/>
              <a:ext cx="2936"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pic>
          <p:nvPicPr>
            <p:cNvPr id="1029" name="Picture 5">
              <a:extLst>
                <a:ext uri="{FF2B5EF4-FFF2-40B4-BE49-F238E27FC236}">
                  <a16:creationId xmlns:a16="http://schemas.microsoft.com/office/drawing/2014/main" id="{14F744CC-7542-533E-CAAD-2054AE98F02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24" y="1045"/>
              <a:ext cx="2938" cy="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6364447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6742" y="157171"/>
            <a:ext cx="4463380" cy="1025761"/>
          </a:xfrm>
          <a:prstGeom prst="rect">
            <a:avLst/>
          </a:prstGeom>
        </p:spPr>
        <p:txBody>
          <a:bodyPr vert="horz" wrap="square" lIns="0" tIns="10001" rIns="0" bIns="0" numCol="1" rtlCol="0" anchor="t" anchorCtr="0" compatLnSpc="1">
            <a:prstTxWarp prst="textNoShape">
              <a:avLst/>
            </a:prstTxWarp>
            <a:spAutoFit/>
          </a:bodyPr>
          <a:lstStyle/>
          <a:p>
            <a:pPr marL="28575">
              <a:spcBef>
                <a:spcPts val="79"/>
              </a:spcBef>
            </a:pPr>
            <a:r>
              <a:rPr dirty="0"/>
              <a:t>C1</a:t>
            </a:r>
            <a:r>
              <a:rPr spc="-90" dirty="0"/>
              <a:t> </a:t>
            </a:r>
            <a:r>
              <a:rPr spc="-8" dirty="0"/>
              <a:t>demonstrator</a:t>
            </a:r>
            <a:r>
              <a:rPr spc="-98" dirty="0"/>
              <a:t> </a:t>
            </a:r>
            <a:r>
              <a:rPr dirty="0"/>
              <a:t>prototype:</a:t>
            </a:r>
            <a:r>
              <a:rPr spc="-101" dirty="0"/>
              <a:t> </a:t>
            </a:r>
            <a:r>
              <a:rPr spc="-8" dirty="0"/>
              <a:t>construction</a:t>
            </a:r>
          </a:p>
        </p:txBody>
      </p:sp>
      <p:grpSp>
        <p:nvGrpSpPr>
          <p:cNvPr id="3" name="object 3"/>
          <p:cNvGrpSpPr/>
          <p:nvPr/>
        </p:nvGrpSpPr>
        <p:grpSpPr>
          <a:xfrm>
            <a:off x="0" y="765047"/>
            <a:ext cx="9144000" cy="4378643"/>
            <a:chOff x="0" y="1020063"/>
            <a:chExt cx="12192000" cy="583819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0" y="1027937"/>
              <a:ext cx="6232778" cy="2610739"/>
            </a:xfrm>
            <a:prstGeom prst="rect">
              <a:avLst/>
            </a:prstGeom>
          </p:spPr>
        </p:pic>
        <p:pic>
          <p:nvPicPr>
            <p:cNvPr id="5" name="object 5"/>
            <p:cNvPicPr/>
            <p:nvPr/>
          </p:nvPicPr>
          <p:blipFill>
            <a:blip r:embed="rId3" cstate="print">
              <a:extLst>
                <a:ext uri="{28A0092B-C50C-407E-A947-70E740481C1C}">
                  <a14:useLocalDpi xmlns:a14="http://schemas.microsoft.com/office/drawing/2010/main"/>
                </a:ext>
              </a:extLst>
            </a:blip>
            <a:stretch>
              <a:fillRect/>
            </a:stretch>
          </p:blipFill>
          <p:spPr>
            <a:xfrm>
              <a:off x="6269100" y="1020063"/>
              <a:ext cx="5922899" cy="2618613"/>
            </a:xfrm>
            <a:prstGeom prst="rect">
              <a:avLst/>
            </a:prstGeom>
          </p:spPr>
        </p:pic>
        <p:pic>
          <p:nvPicPr>
            <p:cNvPr id="6" name="object 6"/>
            <p:cNvPicPr/>
            <p:nvPr/>
          </p:nvPicPr>
          <p:blipFill>
            <a:blip r:embed="rId4" cstate="print">
              <a:extLst>
                <a:ext uri="{28A0092B-C50C-407E-A947-70E740481C1C}">
                  <a14:useLocalDpi xmlns:a14="http://schemas.microsoft.com/office/drawing/2010/main"/>
                </a:ext>
              </a:extLst>
            </a:blip>
            <a:stretch>
              <a:fillRect/>
            </a:stretch>
          </p:blipFill>
          <p:spPr>
            <a:xfrm>
              <a:off x="0" y="3730115"/>
              <a:ext cx="8673585" cy="3127882"/>
            </a:xfrm>
            <a:prstGeom prst="rect">
              <a:avLst/>
            </a:prstGeom>
          </p:spPr>
        </p:pic>
      </p:grpSp>
      <p:sp>
        <p:nvSpPr>
          <p:cNvPr id="7" name="object 7"/>
          <p:cNvSpPr txBox="1"/>
          <p:nvPr/>
        </p:nvSpPr>
        <p:spPr>
          <a:xfrm>
            <a:off x="56312" y="2167700"/>
            <a:ext cx="2527934" cy="818012"/>
          </a:xfrm>
          <a:prstGeom prst="rect">
            <a:avLst/>
          </a:prstGeom>
        </p:spPr>
        <p:txBody>
          <a:bodyPr vert="horz" wrap="square" lIns="0" tIns="10001" rIns="0" bIns="0" rtlCol="0">
            <a:spAutoFit/>
          </a:bodyPr>
          <a:lstStyle/>
          <a:p>
            <a:pPr marL="224314" marR="3810" indent="-215265">
              <a:spcBef>
                <a:spcPts val="79"/>
              </a:spcBef>
              <a:buFont typeface="Wingdings"/>
              <a:buChar char=""/>
              <a:tabLst>
                <a:tab pos="224314" algn="l"/>
              </a:tabLst>
            </a:pPr>
            <a:r>
              <a:rPr sz="1050" spc="-8" dirty="0">
                <a:solidFill>
                  <a:srgbClr val="FFFF00"/>
                </a:solidFill>
                <a:latin typeface="Calibri"/>
                <a:cs typeface="Calibri"/>
              </a:rPr>
              <a:t>Aluminized </a:t>
            </a:r>
            <a:r>
              <a:rPr sz="1050" dirty="0">
                <a:solidFill>
                  <a:srgbClr val="FFFF00"/>
                </a:solidFill>
                <a:latin typeface="Calibri"/>
                <a:cs typeface="Calibri"/>
              </a:rPr>
              <a:t>20</a:t>
            </a:r>
            <a:r>
              <a:rPr sz="1050" spc="-19" dirty="0">
                <a:solidFill>
                  <a:srgbClr val="FFFF00"/>
                </a:solidFill>
                <a:latin typeface="Calibri"/>
                <a:cs typeface="Calibri"/>
              </a:rPr>
              <a:t> </a:t>
            </a:r>
            <a:r>
              <a:rPr sz="1050" spc="-8" dirty="0">
                <a:solidFill>
                  <a:srgbClr val="FFFF00"/>
                </a:solidFill>
                <a:latin typeface="Calibri"/>
                <a:cs typeface="Calibri"/>
              </a:rPr>
              <a:t>um-</a:t>
            </a:r>
            <a:r>
              <a:rPr sz="1050" dirty="0">
                <a:solidFill>
                  <a:srgbClr val="FFFF00"/>
                </a:solidFill>
                <a:latin typeface="Calibri"/>
                <a:cs typeface="Calibri"/>
              </a:rPr>
              <a:t>thick</a:t>
            </a:r>
            <a:r>
              <a:rPr sz="1050" spc="-11" dirty="0">
                <a:solidFill>
                  <a:srgbClr val="FFFF00"/>
                </a:solidFill>
                <a:latin typeface="Calibri"/>
                <a:cs typeface="Calibri"/>
              </a:rPr>
              <a:t> </a:t>
            </a:r>
            <a:r>
              <a:rPr sz="1050" dirty="0">
                <a:solidFill>
                  <a:srgbClr val="FFFF00"/>
                </a:solidFill>
                <a:latin typeface="Calibri"/>
                <a:cs typeface="Calibri"/>
              </a:rPr>
              <a:t>Mylar</a:t>
            </a:r>
            <a:r>
              <a:rPr sz="1050" spc="-8" dirty="0">
                <a:solidFill>
                  <a:srgbClr val="FFFF00"/>
                </a:solidFill>
                <a:latin typeface="Calibri"/>
                <a:cs typeface="Calibri"/>
              </a:rPr>
              <a:t> </a:t>
            </a:r>
            <a:r>
              <a:rPr sz="1050" spc="-15" dirty="0">
                <a:solidFill>
                  <a:srgbClr val="FFFF00"/>
                </a:solidFill>
                <a:latin typeface="Calibri"/>
                <a:cs typeface="Calibri"/>
              </a:rPr>
              <a:t>foil</a:t>
            </a:r>
            <a:r>
              <a:rPr sz="1050" spc="375" dirty="0">
                <a:solidFill>
                  <a:srgbClr val="FFFF00"/>
                </a:solidFill>
                <a:latin typeface="Calibri"/>
                <a:cs typeface="Calibri"/>
              </a:rPr>
              <a:t> </a:t>
            </a:r>
            <a:r>
              <a:rPr sz="1050" spc="-8" dirty="0">
                <a:solidFill>
                  <a:srgbClr val="FFFF00"/>
                </a:solidFill>
                <a:latin typeface="Calibri"/>
                <a:cs typeface="Calibri"/>
              </a:rPr>
              <a:t>wrapped</a:t>
            </a:r>
            <a:r>
              <a:rPr sz="1050" spc="-23" dirty="0">
                <a:solidFill>
                  <a:srgbClr val="FFFF00"/>
                </a:solidFill>
                <a:latin typeface="Calibri"/>
                <a:cs typeface="Calibri"/>
              </a:rPr>
              <a:t> </a:t>
            </a:r>
            <a:r>
              <a:rPr sz="1050" dirty="0">
                <a:solidFill>
                  <a:srgbClr val="FFFF00"/>
                </a:solidFill>
                <a:latin typeface="Calibri"/>
                <a:cs typeface="Calibri"/>
              </a:rPr>
              <a:t>on</a:t>
            </a:r>
            <a:r>
              <a:rPr sz="1050" spc="-23" dirty="0">
                <a:solidFill>
                  <a:srgbClr val="FFFF00"/>
                </a:solidFill>
                <a:latin typeface="Calibri"/>
                <a:cs typeface="Calibri"/>
              </a:rPr>
              <a:t> </a:t>
            </a:r>
            <a:r>
              <a:rPr sz="1050" dirty="0">
                <a:solidFill>
                  <a:srgbClr val="FFFF00"/>
                </a:solidFill>
                <a:latin typeface="Calibri"/>
                <a:cs typeface="Calibri"/>
              </a:rPr>
              <a:t>the</a:t>
            </a:r>
            <a:r>
              <a:rPr sz="1050" spc="-19" dirty="0">
                <a:solidFill>
                  <a:srgbClr val="FFFF00"/>
                </a:solidFill>
                <a:latin typeface="Calibri"/>
                <a:cs typeface="Calibri"/>
              </a:rPr>
              <a:t> </a:t>
            </a:r>
            <a:r>
              <a:rPr sz="1050" spc="-8" dirty="0">
                <a:solidFill>
                  <a:srgbClr val="FFFF00"/>
                </a:solidFill>
                <a:latin typeface="Calibri"/>
                <a:cs typeface="Calibri"/>
              </a:rPr>
              <a:t>cylindrical</a:t>
            </a:r>
            <a:r>
              <a:rPr sz="1050" spc="-15" dirty="0">
                <a:solidFill>
                  <a:srgbClr val="FFFF00"/>
                </a:solidFill>
                <a:latin typeface="Calibri"/>
                <a:cs typeface="Calibri"/>
              </a:rPr>
              <a:t> </a:t>
            </a:r>
            <a:r>
              <a:rPr sz="1050" dirty="0">
                <a:solidFill>
                  <a:srgbClr val="FFFF00"/>
                </a:solidFill>
                <a:latin typeface="Calibri"/>
                <a:cs typeface="Calibri"/>
              </a:rPr>
              <a:t>mounting</a:t>
            </a:r>
            <a:r>
              <a:rPr sz="1050" spc="-8" dirty="0">
                <a:solidFill>
                  <a:srgbClr val="FFFF00"/>
                </a:solidFill>
                <a:latin typeface="Calibri"/>
                <a:cs typeface="Calibri"/>
              </a:rPr>
              <a:t> </a:t>
            </a:r>
            <a:r>
              <a:rPr sz="1050" spc="-15" dirty="0">
                <a:solidFill>
                  <a:srgbClr val="FFFF00"/>
                </a:solidFill>
                <a:latin typeface="Calibri"/>
                <a:cs typeface="Calibri"/>
              </a:rPr>
              <a:t>body</a:t>
            </a:r>
            <a:endParaRPr sz="1050">
              <a:latin typeface="Calibri"/>
              <a:cs typeface="Calibri"/>
            </a:endParaRPr>
          </a:p>
          <a:p>
            <a:pPr marL="224314" indent="-214789">
              <a:buFont typeface="Wingdings"/>
              <a:buChar char=""/>
              <a:tabLst>
                <a:tab pos="224314" algn="l"/>
              </a:tabLst>
            </a:pPr>
            <a:r>
              <a:rPr sz="1050" spc="-8" dirty="0">
                <a:solidFill>
                  <a:srgbClr val="FFFF00"/>
                </a:solidFill>
                <a:latin typeface="Calibri"/>
                <a:cs typeface="Calibri"/>
              </a:rPr>
              <a:t>Arrows</a:t>
            </a:r>
            <a:r>
              <a:rPr sz="1050" spc="-41" dirty="0">
                <a:solidFill>
                  <a:srgbClr val="FFFF00"/>
                </a:solidFill>
                <a:latin typeface="Calibri"/>
                <a:cs typeface="Calibri"/>
              </a:rPr>
              <a:t> </a:t>
            </a:r>
            <a:r>
              <a:rPr sz="1050" spc="-8" dirty="0">
                <a:solidFill>
                  <a:srgbClr val="FFFF00"/>
                </a:solidFill>
                <a:latin typeface="Calibri"/>
                <a:cs typeface="Calibri"/>
              </a:rPr>
              <a:t>highlight</a:t>
            </a:r>
            <a:r>
              <a:rPr sz="1050" spc="11" dirty="0">
                <a:solidFill>
                  <a:srgbClr val="FFFF00"/>
                </a:solidFill>
                <a:latin typeface="Calibri"/>
                <a:cs typeface="Calibri"/>
              </a:rPr>
              <a:t> </a:t>
            </a:r>
            <a:r>
              <a:rPr sz="1050" dirty="0">
                <a:solidFill>
                  <a:srgbClr val="FFFF00"/>
                </a:solidFill>
                <a:latin typeface="Calibri"/>
                <a:cs typeface="Calibri"/>
              </a:rPr>
              <a:t>the</a:t>
            </a:r>
            <a:r>
              <a:rPr sz="1050" spc="-8" dirty="0">
                <a:solidFill>
                  <a:srgbClr val="FFFF00"/>
                </a:solidFill>
                <a:latin typeface="Calibri"/>
                <a:cs typeface="Calibri"/>
              </a:rPr>
              <a:t> </a:t>
            </a:r>
            <a:r>
              <a:rPr sz="1050" dirty="0">
                <a:solidFill>
                  <a:srgbClr val="FFFF00"/>
                </a:solidFill>
                <a:latin typeface="Calibri"/>
                <a:cs typeface="Calibri"/>
              </a:rPr>
              <a:t>50</a:t>
            </a:r>
            <a:r>
              <a:rPr sz="1050" spc="-8" dirty="0">
                <a:solidFill>
                  <a:srgbClr val="FFFF00"/>
                </a:solidFill>
                <a:latin typeface="Calibri"/>
                <a:cs typeface="Calibri"/>
              </a:rPr>
              <a:t> </a:t>
            </a:r>
            <a:r>
              <a:rPr sz="1050" dirty="0">
                <a:solidFill>
                  <a:srgbClr val="FFFF00"/>
                </a:solidFill>
                <a:latin typeface="Calibri"/>
                <a:cs typeface="Calibri"/>
              </a:rPr>
              <a:t>um-thick</a:t>
            </a:r>
            <a:r>
              <a:rPr sz="1050" spc="-11" dirty="0">
                <a:solidFill>
                  <a:srgbClr val="FFFF00"/>
                </a:solidFill>
                <a:latin typeface="Calibri"/>
                <a:cs typeface="Calibri"/>
              </a:rPr>
              <a:t> </a:t>
            </a:r>
            <a:r>
              <a:rPr sz="1050" spc="-8" dirty="0">
                <a:solidFill>
                  <a:srgbClr val="FFFF00"/>
                </a:solidFill>
                <a:latin typeface="Calibri"/>
                <a:cs typeface="Calibri"/>
              </a:rPr>
              <a:t>bi-</a:t>
            </a:r>
            <a:r>
              <a:rPr sz="1050" spc="-15" dirty="0">
                <a:solidFill>
                  <a:srgbClr val="FFFF00"/>
                </a:solidFill>
                <a:latin typeface="Calibri"/>
                <a:cs typeface="Calibri"/>
              </a:rPr>
              <a:t>tape</a:t>
            </a:r>
            <a:endParaRPr sz="1050">
              <a:latin typeface="Calibri"/>
              <a:cs typeface="Calibri"/>
            </a:endParaRPr>
          </a:p>
          <a:p>
            <a:pPr marL="224314"/>
            <a:r>
              <a:rPr sz="1050" spc="-8" dirty="0">
                <a:solidFill>
                  <a:srgbClr val="FFFF00"/>
                </a:solidFill>
                <a:latin typeface="Calibri"/>
                <a:cs typeface="Calibri"/>
              </a:rPr>
              <a:t>stripes</a:t>
            </a:r>
            <a:endParaRPr sz="1050">
              <a:latin typeface="Calibri"/>
              <a:cs typeface="Calibri"/>
            </a:endParaRPr>
          </a:p>
        </p:txBody>
      </p:sp>
      <p:grpSp>
        <p:nvGrpSpPr>
          <p:cNvPr id="8" name="object 8"/>
          <p:cNvGrpSpPr/>
          <p:nvPr/>
        </p:nvGrpSpPr>
        <p:grpSpPr>
          <a:xfrm>
            <a:off x="571500" y="1373905"/>
            <a:ext cx="3304699" cy="1448276"/>
            <a:chOff x="762000" y="1831873"/>
            <a:chExt cx="4406265" cy="1931035"/>
          </a:xfrm>
        </p:grpSpPr>
        <p:pic>
          <p:nvPicPr>
            <p:cNvPr id="9" name="object 9"/>
            <p:cNvPicPr/>
            <p:nvPr/>
          </p:nvPicPr>
          <p:blipFill>
            <a:blip r:embed="rId5" cstate="print"/>
            <a:stretch>
              <a:fillRect/>
            </a:stretch>
          </p:blipFill>
          <p:spPr>
            <a:xfrm>
              <a:off x="762000" y="1831873"/>
              <a:ext cx="318477" cy="446506"/>
            </a:xfrm>
            <a:prstGeom prst="rect">
              <a:avLst/>
            </a:prstGeom>
          </p:spPr>
        </p:pic>
        <p:sp>
          <p:nvSpPr>
            <p:cNvPr id="10" name="object 10"/>
            <p:cNvSpPr/>
            <p:nvPr/>
          </p:nvSpPr>
          <p:spPr>
            <a:xfrm>
              <a:off x="787933" y="1944751"/>
              <a:ext cx="133350" cy="258445"/>
            </a:xfrm>
            <a:custGeom>
              <a:avLst/>
              <a:gdLst/>
              <a:ahLst/>
              <a:cxnLst/>
              <a:rect l="l" t="t" r="r" b="b"/>
              <a:pathLst>
                <a:path w="133350" h="258444">
                  <a:moveTo>
                    <a:pt x="81272" y="71624"/>
                  </a:moveTo>
                  <a:lnTo>
                    <a:pt x="0" y="245872"/>
                  </a:lnTo>
                  <a:lnTo>
                    <a:pt x="25895" y="257937"/>
                  </a:lnTo>
                  <a:lnTo>
                    <a:pt x="107167" y="83689"/>
                  </a:lnTo>
                  <a:lnTo>
                    <a:pt x="81272" y="71624"/>
                  </a:lnTo>
                  <a:close/>
                </a:path>
                <a:path w="133350" h="258444">
                  <a:moveTo>
                    <a:pt x="132057" y="58674"/>
                  </a:moveTo>
                  <a:lnTo>
                    <a:pt x="87312" y="58674"/>
                  </a:lnTo>
                  <a:lnTo>
                    <a:pt x="113207" y="70738"/>
                  </a:lnTo>
                  <a:lnTo>
                    <a:pt x="107167" y="83689"/>
                  </a:lnTo>
                  <a:lnTo>
                    <a:pt x="133070" y="95758"/>
                  </a:lnTo>
                  <a:lnTo>
                    <a:pt x="132081" y="59562"/>
                  </a:lnTo>
                  <a:lnTo>
                    <a:pt x="132057" y="58674"/>
                  </a:lnTo>
                  <a:close/>
                </a:path>
                <a:path w="133350" h="258444">
                  <a:moveTo>
                    <a:pt x="87312" y="58674"/>
                  </a:moveTo>
                  <a:lnTo>
                    <a:pt x="81272" y="71624"/>
                  </a:lnTo>
                  <a:lnTo>
                    <a:pt x="107167" y="83689"/>
                  </a:lnTo>
                  <a:lnTo>
                    <a:pt x="113207" y="70738"/>
                  </a:lnTo>
                  <a:lnTo>
                    <a:pt x="87312" y="58674"/>
                  </a:lnTo>
                  <a:close/>
                </a:path>
                <a:path w="133350" h="258444">
                  <a:moveTo>
                    <a:pt x="130454" y="0"/>
                  </a:moveTo>
                  <a:lnTo>
                    <a:pt x="55384" y="59562"/>
                  </a:lnTo>
                  <a:lnTo>
                    <a:pt x="81272" y="71624"/>
                  </a:lnTo>
                  <a:lnTo>
                    <a:pt x="87312" y="58674"/>
                  </a:lnTo>
                  <a:lnTo>
                    <a:pt x="132057" y="58674"/>
                  </a:lnTo>
                  <a:lnTo>
                    <a:pt x="130454" y="0"/>
                  </a:lnTo>
                  <a:close/>
                </a:path>
              </a:pathLst>
            </a:custGeom>
            <a:solidFill>
              <a:srgbClr val="FF0000"/>
            </a:solidFill>
          </p:spPr>
          <p:txBody>
            <a:bodyPr wrap="square" lIns="0" tIns="0" rIns="0" bIns="0" rtlCol="0"/>
            <a:lstStyle/>
            <a:p>
              <a:endParaRPr sz="1200"/>
            </a:p>
          </p:txBody>
        </p:sp>
        <p:pic>
          <p:nvPicPr>
            <p:cNvPr id="11" name="object 11"/>
            <p:cNvPicPr/>
            <p:nvPr/>
          </p:nvPicPr>
          <p:blipFill>
            <a:blip r:embed="rId6" cstate="print"/>
            <a:stretch>
              <a:fillRect/>
            </a:stretch>
          </p:blipFill>
          <p:spPr>
            <a:xfrm>
              <a:off x="1153668" y="1984273"/>
              <a:ext cx="318477" cy="446506"/>
            </a:xfrm>
            <a:prstGeom prst="rect">
              <a:avLst/>
            </a:prstGeom>
          </p:spPr>
        </p:pic>
        <p:sp>
          <p:nvSpPr>
            <p:cNvPr id="12" name="object 12"/>
            <p:cNvSpPr/>
            <p:nvPr/>
          </p:nvSpPr>
          <p:spPr>
            <a:xfrm>
              <a:off x="1179969" y="2097532"/>
              <a:ext cx="133350" cy="258445"/>
            </a:xfrm>
            <a:custGeom>
              <a:avLst/>
              <a:gdLst/>
              <a:ahLst/>
              <a:cxnLst/>
              <a:rect l="l" t="t" r="r" b="b"/>
              <a:pathLst>
                <a:path w="133350" h="258444">
                  <a:moveTo>
                    <a:pt x="81271" y="71625"/>
                  </a:moveTo>
                  <a:lnTo>
                    <a:pt x="0" y="245871"/>
                  </a:lnTo>
                  <a:lnTo>
                    <a:pt x="25895" y="257937"/>
                  </a:lnTo>
                  <a:lnTo>
                    <a:pt x="107216" y="83710"/>
                  </a:lnTo>
                  <a:lnTo>
                    <a:pt x="81271" y="71625"/>
                  </a:lnTo>
                  <a:close/>
                </a:path>
                <a:path w="133350" h="258444">
                  <a:moveTo>
                    <a:pt x="132050" y="58673"/>
                  </a:moveTo>
                  <a:lnTo>
                    <a:pt x="87312" y="58673"/>
                  </a:lnTo>
                  <a:lnTo>
                    <a:pt x="113271" y="70738"/>
                  </a:lnTo>
                  <a:lnTo>
                    <a:pt x="107216" y="83710"/>
                  </a:lnTo>
                  <a:lnTo>
                    <a:pt x="133083" y="95757"/>
                  </a:lnTo>
                  <a:lnTo>
                    <a:pt x="132075" y="59562"/>
                  </a:lnTo>
                  <a:lnTo>
                    <a:pt x="132050" y="58673"/>
                  </a:lnTo>
                  <a:close/>
                </a:path>
                <a:path w="133350" h="258444">
                  <a:moveTo>
                    <a:pt x="87312" y="58673"/>
                  </a:moveTo>
                  <a:lnTo>
                    <a:pt x="81271" y="71625"/>
                  </a:lnTo>
                  <a:lnTo>
                    <a:pt x="107216" y="83710"/>
                  </a:lnTo>
                  <a:lnTo>
                    <a:pt x="113271" y="70738"/>
                  </a:lnTo>
                  <a:lnTo>
                    <a:pt x="87312" y="58673"/>
                  </a:lnTo>
                  <a:close/>
                </a:path>
                <a:path w="133350" h="258444">
                  <a:moveTo>
                    <a:pt x="130416" y="0"/>
                  </a:moveTo>
                  <a:lnTo>
                    <a:pt x="55371" y="59562"/>
                  </a:lnTo>
                  <a:lnTo>
                    <a:pt x="81271" y="71625"/>
                  </a:lnTo>
                  <a:lnTo>
                    <a:pt x="87312" y="58673"/>
                  </a:lnTo>
                  <a:lnTo>
                    <a:pt x="132050" y="58673"/>
                  </a:lnTo>
                  <a:lnTo>
                    <a:pt x="130416" y="0"/>
                  </a:lnTo>
                  <a:close/>
                </a:path>
              </a:pathLst>
            </a:custGeom>
            <a:solidFill>
              <a:srgbClr val="FF0000"/>
            </a:solidFill>
          </p:spPr>
          <p:txBody>
            <a:bodyPr wrap="square" lIns="0" tIns="0" rIns="0" bIns="0" rtlCol="0"/>
            <a:lstStyle/>
            <a:p>
              <a:endParaRPr sz="1200"/>
            </a:p>
          </p:txBody>
        </p:sp>
        <p:pic>
          <p:nvPicPr>
            <p:cNvPr id="13" name="object 13"/>
            <p:cNvPicPr/>
            <p:nvPr/>
          </p:nvPicPr>
          <p:blipFill>
            <a:blip r:embed="rId7" cstate="print"/>
            <a:stretch>
              <a:fillRect/>
            </a:stretch>
          </p:blipFill>
          <p:spPr>
            <a:xfrm>
              <a:off x="1595627" y="2142769"/>
              <a:ext cx="318477" cy="446506"/>
            </a:xfrm>
            <a:prstGeom prst="rect">
              <a:avLst/>
            </a:prstGeom>
          </p:spPr>
        </p:pic>
        <p:sp>
          <p:nvSpPr>
            <p:cNvPr id="14" name="object 14"/>
            <p:cNvSpPr/>
            <p:nvPr/>
          </p:nvSpPr>
          <p:spPr>
            <a:xfrm>
              <a:off x="1621789" y="2255774"/>
              <a:ext cx="133350" cy="258445"/>
            </a:xfrm>
            <a:custGeom>
              <a:avLst/>
              <a:gdLst/>
              <a:ahLst/>
              <a:cxnLst/>
              <a:rect l="l" t="t" r="r" b="b"/>
              <a:pathLst>
                <a:path w="133350" h="258444">
                  <a:moveTo>
                    <a:pt x="81216" y="71617"/>
                  </a:moveTo>
                  <a:lnTo>
                    <a:pt x="0" y="245872"/>
                  </a:lnTo>
                  <a:lnTo>
                    <a:pt x="25908" y="258063"/>
                  </a:lnTo>
                  <a:lnTo>
                    <a:pt x="107119" y="83700"/>
                  </a:lnTo>
                  <a:lnTo>
                    <a:pt x="81216" y="71617"/>
                  </a:lnTo>
                  <a:close/>
                </a:path>
                <a:path w="133350" h="258444">
                  <a:moveTo>
                    <a:pt x="131985" y="58674"/>
                  </a:moveTo>
                  <a:lnTo>
                    <a:pt x="87248" y="58674"/>
                  </a:lnTo>
                  <a:lnTo>
                    <a:pt x="113157" y="70738"/>
                  </a:lnTo>
                  <a:lnTo>
                    <a:pt x="107119" y="83700"/>
                  </a:lnTo>
                  <a:lnTo>
                    <a:pt x="132968" y="95758"/>
                  </a:lnTo>
                  <a:lnTo>
                    <a:pt x="132008" y="59562"/>
                  </a:lnTo>
                  <a:lnTo>
                    <a:pt x="131985" y="58674"/>
                  </a:lnTo>
                  <a:close/>
                </a:path>
                <a:path w="133350" h="258444">
                  <a:moveTo>
                    <a:pt x="87248" y="58674"/>
                  </a:moveTo>
                  <a:lnTo>
                    <a:pt x="81216" y="71617"/>
                  </a:lnTo>
                  <a:lnTo>
                    <a:pt x="107119" y="83700"/>
                  </a:lnTo>
                  <a:lnTo>
                    <a:pt x="113157" y="70738"/>
                  </a:lnTo>
                  <a:lnTo>
                    <a:pt x="87248" y="58674"/>
                  </a:lnTo>
                  <a:close/>
                </a:path>
                <a:path w="133350" h="258444">
                  <a:moveTo>
                    <a:pt x="130428" y="0"/>
                  </a:moveTo>
                  <a:lnTo>
                    <a:pt x="55371" y="59562"/>
                  </a:lnTo>
                  <a:lnTo>
                    <a:pt x="81216" y="71617"/>
                  </a:lnTo>
                  <a:lnTo>
                    <a:pt x="87248" y="58674"/>
                  </a:lnTo>
                  <a:lnTo>
                    <a:pt x="131985" y="58674"/>
                  </a:lnTo>
                  <a:lnTo>
                    <a:pt x="130428" y="0"/>
                  </a:lnTo>
                  <a:close/>
                </a:path>
              </a:pathLst>
            </a:custGeom>
            <a:solidFill>
              <a:srgbClr val="FF0000"/>
            </a:solidFill>
          </p:spPr>
          <p:txBody>
            <a:bodyPr wrap="square" lIns="0" tIns="0" rIns="0" bIns="0" rtlCol="0"/>
            <a:lstStyle/>
            <a:p>
              <a:endParaRPr sz="1200"/>
            </a:p>
          </p:txBody>
        </p:sp>
        <p:pic>
          <p:nvPicPr>
            <p:cNvPr id="15" name="object 15"/>
            <p:cNvPicPr/>
            <p:nvPr/>
          </p:nvPicPr>
          <p:blipFill>
            <a:blip r:embed="rId8" cstate="print"/>
            <a:stretch>
              <a:fillRect/>
            </a:stretch>
          </p:blipFill>
          <p:spPr>
            <a:xfrm>
              <a:off x="2145791" y="2330221"/>
              <a:ext cx="318477" cy="446506"/>
            </a:xfrm>
            <a:prstGeom prst="rect">
              <a:avLst/>
            </a:prstGeom>
          </p:spPr>
        </p:pic>
        <p:sp>
          <p:nvSpPr>
            <p:cNvPr id="16" name="object 16"/>
            <p:cNvSpPr/>
            <p:nvPr/>
          </p:nvSpPr>
          <p:spPr>
            <a:xfrm>
              <a:off x="2171446" y="2443353"/>
              <a:ext cx="133350" cy="258445"/>
            </a:xfrm>
            <a:custGeom>
              <a:avLst/>
              <a:gdLst/>
              <a:ahLst/>
              <a:cxnLst/>
              <a:rect l="l" t="t" r="r" b="b"/>
              <a:pathLst>
                <a:path w="133350" h="258444">
                  <a:moveTo>
                    <a:pt x="81227" y="71603"/>
                  </a:moveTo>
                  <a:lnTo>
                    <a:pt x="0" y="245999"/>
                  </a:lnTo>
                  <a:lnTo>
                    <a:pt x="25908" y="258063"/>
                  </a:lnTo>
                  <a:lnTo>
                    <a:pt x="107135" y="83668"/>
                  </a:lnTo>
                  <a:lnTo>
                    <a:pt x="81227" y="71603"/>
                  </a:lnTo>
                  <a:close/>
                </a:path>
                <a:path w="133350" h="258444">
                  <a:moveTo>
                    <a:pt x="132063" y="58674"/>
                  </a:moveTo>
                  <a:lnTo>
                    <a:pt x="87249" y="58674"/>
                  </a:lnTo>
                  <a:lnTo>
                    <a:pt x="113156" y="70738"/>
                  </a:lnTo>
                  <a:lnTo>
                    <a:pt x="107135" y="83668"/>
                  </a:lnTo>
                  <a:lnTo>
                    <a:pt x="133096" y="95758"/>
                  </a:lnTo>
                  <a:lnTo>
                    <a:pt x="132087" y="59562"/>
                  </a:lnTo>
                  <a:lnTo>
                    <a:pt x="132063" y="58674"/>
                  </a:lnTo>
                  <a:close/>
                </a:path>
                <a:path w="133350" h="258444">
                  <a:moveTo>
                    <a:pt x="87249" y="58674"/>
                  </a:moveTo>
                  <a:lnTo>
                    <a:pt x="81227" y="71603"/>
                  </a:lnTo>
                  <a:lnTo>
                    <a:pt x="107135" y="83668"/>
                  </a:lnTo>
                  <a:lnTo>
                    <a:pt x="113156" y="70738"/>
                  </a:lnTo>
                  <a:lnTo>
                    <a:pt x="87249" y="58674"/>
                  </a:lnTo>
                  <a:close/>
                </a:path>
                <a:path w="133350" h="258444">
                  <a:moveTo>
                    <a:pt x="130429" y="0"/>
                  </a:moveTo>
                  <a:lnTo>
                    <a:pt x="55372" y="59562"/>
                  </a:lnTo>
                  <a:lnTo>
                    <a:pt x="81227" y="71603"/>
                  </a:lnTo>
                  <a:lnTo>
                    <a:pt x="87249" y="58674"/>
                  </a:lnTo>
                  <a:lnTo>
                    <a:pt x="132063" y="58674"/>
                  </a:lnTo>
                  <a:lnTo>
                    <a:pt x="130429" y="0"/>
                  </a:lnTo>
                  <a:close/>
                </a:path>
              </a:pathLst>
            </a:custGeom>
            <a:solidFill>
              <a:srgbClr val="FF0000"/>
            </a:solidFill>
          </p:spPr>
          <p:txBody>
            <a:bodyPr wrap="square" lIns="0" tIns="0" rIns="0" bIns="0" rtlCol="0"/>
            <a:lstStyle/>
            <a:p>
              <a:endParaRPr sz="1200"/>
            </a:p>
          </p:txBody>
        </p:sp>
        <p:pic>
          <p:nvPicPr>
            <p:cNvPr id="17" name="object 17"/>
            <p:cNvPicPr/>
            <p:nvPr/>
          </p:nvPicPr>
          <p:blipFill>
            <a:blip r:embed="rId9" cstate="print"/>
            <a:stretch>
              <a:fillRect/>
            </a:stretch>
          </p:blipFill>
          <p:spPr>
            <a:xfrm>
              <a:off x="3204972" y="2715793"/>
              <a:ext cx="318477" cy="446506"/>
            </a:xfrm>
            <a:prstGeom prst="rect">
              <a:avLst/>
            </a:prstGeom>
          </p:spPr>
        </p:pic>
        <p:sp>
          <p:nvSpPr>
            <p:cNvPr id="18" name="object 18"/>
            <p:cNvSpPr/>
            <p:nvPr/>
          </p:nvSpPr>
          <p:spPr>
            <a:xfrm>
              <a:off x="3231260" y="2828036"/>
              <a:ext cx="133350" cy="258445"/>
            </a:xfrm>
            <a:custGeom>
              <a:avLst/>
              <a:gdLst/>
              <a:ahLst/>
              <a:cxnLst/>
              <a:rect l="l" t="t" r="r" b="b"/>
              <a:pathLst>
                <a:path w="133350" h="258444">
                  <a:moveTo>
                    <a:pt x="81320" y="71646"/>
                  </a:moveTo>
                  <a:lnTo>
                    <a:pt x="0" y="245872"/>
                  </a:lnTo>
                  <a:lnTo>
                    <a:pt x="25908" y="257937"/>
                  </a:lnTo>
                  <a:lnTo>
                    <a:pt x="107228" y="83711"/>
                  </a:lnTo>
                  <a:lnTo>
                    <a:pt x="81320" y="71646"/>
                  </a:lnTo>
                  <a:close/>
                </a:path>
                <a:path w="133350" h="258444">
                  <a:moveTo>
                    <a:pt x="132112" y="58674"/>
                  </a:moveTo>
                  <a:lnTo>
                    <a:pt x="87375" y="58674"/>
                  </a:lnTo>
                  <a:lnTo>
                    <a:pt x="113284" y="70738"/>
                  </a:lnTo>
                  <a:lnTo>
                    <a:pt x="107228" y="83711"/>
                  </a:lnTo>
                  <a:lnTo>
                    <a:pt x="133096" y="95758"/>
                  </a:lnTo>
                  <a:lnTo>
                    <a:pt x="132135" y="59562"/>
                  </a:lnTo>
                  <a:lnTo>
                    <a:pt x="132112" y="58674"/>
                  </a:lnTo>
                  <a:close/>
                </a:path>
                <a:path w="133350" h="258444">
                  <a:moveTo>
                    <a:pt x="87375" y="58674"/>
                  </a:moveTo>
                  <a:lnTo>
                    <a:pt x="81320" y="71646"/>
                  </a:lnTo>
                  <a:lnTo>
                    <a:pt x="107228" y="83711"/>
                  </a:lnTo>
                  <a:lnTo>
                    <a:pt x="113284" y="70738"/>
                  </a:lnTo>
                  <a:lnTo>
                    <a:pt x="87375" y="58674"/>
                  </a:lnTo>
                  <a:close/>
                </a:path>
                <a:path w="133350" h="258444">
                  <a:moveTo>
                    <a:pt x="130555" y="0"/>
                  </a:moveTo>
                  <a:lnTo>
                    <a:pt x="55372" y="59562"/>
                  </a:lnTo>
                  <a:lnTo>
                    <a:pt x="81320" y="71646"/>
                  </a:lnTo>
                  <a:lnTo>
                    <a:pt x="87375" y="58674"/>
                  </a:lnTo>
                  <a:lnTo>
                    <a:pt x="132112" y="58674"/>
                  </a:lnTo>
                  <a:lnTo>
                    <a:pt x="130555" y="0"/>
                  </a:lnTo>
                  <a:close/>
                </a:path>
              </a:pathLst>
            </a:custGeom>
            <a:solidFill>
              <a:srgbClr val="FF0000"/>
            </a:solidFill>
          </p:spPr>
          <p:txBody>
            <a:bodyPr wrap="square" lIns="0" tIns="0" rIns="0" bIns="0" rtlCol="0"/>
            <a:lstStyle/>
            <a:p>
              <a:endParaRPr sz="1200"/>
            </a:p>
          </p:txBody>
        </p:sp>
        <p:pic>
          <p:nvPicPr>
            <p:cNvPr id="19" name="object 19"/>
            <p:cNvPicPr/>
            <p:nvPr/>
          </p:nvPicPr>
          <p:blipFill>
            <a:blip r:embed="rId10" cstate="print"/>
            <a:stretch>
              <a:fillRect/>
            </a:stretch>
          </p:blipFill>
          <p:spPr>
            <a:xfrm>
              <a:off x="2523744" y="2479573"/>
              <a:ext cx="318477" cy="446506"/>
            </a:xfrm>
            <a:prstGeom prst="rect">
              <a:avLst/>
            </a:prstGeom>
          </p:spPr>
        </p:pic>
        <p:sp>
          <p:nvSpPr>
            <p:cNvPr id="20" name="object 20"/>
            <p:cNvSpPr/>
            <p:nvPr/>
          </p:nvSpPr>
          <p:spPr>
            <a:xfrm>
              <a:off x="2550414" y="2591816"/>
              <a:ext cx="133350" cy="258445"/>
            </a:xfrm>
            <a:custGeom>
              <a:avLst/>
              <a:gdLst/>
              <a:ahLst/>
              <a:cxnLst/>
              <a:rect l="l" t="t" r="r" b="b"/>
              <a:pathLst>
                <a:path w="133350" h="258444">
                  <a:moveTo>
                    <a:pt x="81216" y="71744"/>
                  </a:moveTo>
                  <a:lnTo>
                    <a:pt x="0" y="245999"/>
                  </a:lnTo>
                  <a:lnTo>
                    <a:pt x="25781" y="258063"/>
                  </a:lnTo>
                  <a:lnTo>
                    <a:pt x="107109" y="83822"/>
                  </a:lnTo>
                  <a:lnTo>
                    <a:pt x="81216" y="71744"/>
                  </a:lnTo>
                  <a:close/>
                </a:path>
                <a:path w="133350" h="258444">
                  <a:moveTo>
                    <a:pt x="131986" y="58800"/>
                  </a:moveTo>
                  <a:lnTo>
                    <a:pt x="87249" y="58800"/>
                  </a:lnTo>
                  <a:lnTo>
                    <a:pt x="113156" y="70866"/>
                  </a:lnTo>
                  <a:lnTo>
                    <a:pt x="107109" y="83822"/>
                  </a:lnTo>
                  <a:lnTo>
                    <a:pt x="132969" y="95885"/>
                  </a:lnTo>
                  <a:lnTo>
                    <a:pt x="132010" y="59689"/>
                  </a:lnTo>
                  <a:lnTo>
                    <a:pt x="131986" y="58800"/>
                  </a:lnTo>
                  <a:close/>
                </a:path>
                <a:path w="133350" h="258444">
                  <a:moveTo>
                    <a:pt x="87249" y="58800"/>
                  </a:moveTo>
                  <a:lnTo>
                    <a:pt x="81216" y="71744"/>
                  </a:lnTo>
                  <a:lnTo>
                    <a:pt x="107109" y="83822"/>
                  </a:lnTo>
                  <a:lnTo>
                    <a:pt x="113156" y="70866"/>
                  </a:lnTo>
                  <a:lnTo>
                    <a:pt x="87249" y="58800"/>
                  </a:lnTo>
                  <a:close/>
                </a:path>
                <a:path w="133350" h="258444">
                  <a:moveTo>
                    <a:pt x="130429" y="0"/>
                  </a:moveTo>
                  <a:lnTo>
                    <a:pt x="55372" y="59689"/>
                  </a:lnTo>
                  <a:lnTo>
                    <a:pt x="81216" y="71744"/>
                  </a:lnTo>
                  <a:lnTo>
                    <a:pt x="87249" y="58800"/>
                  </a:lnTo>
                  <a:lnTo>
                    <a:pt x="131986" y="58800"/>
                  </a:lnTo>
                  <a:lnTo>
                    <a:pt x="130429" y="0"/>
                  </a:lnTo>
                  <a:close/>
                </a:path>
              </a:pathLst>
            </a:custGeom>
            <a:solidFill>
              <a:srgbClr val="FF0000"/>
            </a:solidFill>
          </p:spPr>
          <p:txBody>
            <a:bodyPr wrap="square" lIns="0" tIns="0" rIns="0" bIns="0" rtlCol="0"/>
            <a:lstStyle/>
            <a:p>
              <a:endParaRPr sz="1200"/>
            </a:p>
          </p:txBody>
        </p:sp>
        <p:pic>
          <p:nvPicPr>
            <p:cNvPr id="21" name="object 21"/>
            <p:cNvPicPr/>
            <p:nvPr/>
          </p:nvPicPr>
          <p:blipFill>
            <a:blip r:embed="rId11" cstate="print"/>
            <a:stretch>
              <a:fillRect/>
            </a:stretch>
          </p:blipFill>
          <p:spPr>
            <a:xfrm>
              <a:off x="3930395" y="2994685"/>
              <a:ext cx="318477" cy="446506"/>
            </a:xfrm>
            <a:prstGeom prst="rect">
              <a:avLst/>
            </a:prstGeom>
          </p:spPr>
        </p:pic>
        <p:sp>
          <p:nvSpPr>
            <p:cNvPr id="22" name="object 22"/>
            <p:cNvSpPr/>
            <p:nvPr/>
          </p:nvSpPr>
          <p:spPr>
            <a:xfrm>
              <a:off x="3956685" y="3107436"/>
              <a:ext cx="133350" cy="258445"/>
            </a:xfrm>
            <a:custGeom>
              <a:avLst/>
              <a:gdLst/>
              <a:ahLst/>
              <a:cxnLst/>
              <a:rect l="l" t="t" r="r" b="b"/>
              <a:pathLst>
                <a:path w="133350" h="258445">
                  <a:moveTo>
                    <a:pt x="81324" y="71648"/>
                  </a:moveTo>
                  <a:lnTo>
                    <a:pt x="0" y="245999"/>
                  </a:lnTo>
                  <a:lnTo>
                    <a:pt x="25907" y="258063"/>
                  </a:lnTo>
                  <a:lnTo>
                    <a:pt x="107232" y="83713"/>
                  </a:lnTo>
                  <a:lnTo>
                    <a:pt x="81324" y="71648"/>
                  </a:lnTo>
                  <a:close/>
                </a:path>
                <a:path w="133350" h="258445">
                  <a:moveTo>
                    <a:pt x="132112" y="58674"/>
                  </a:moveTo>
                  <a:lnTo>
                    <a:pt x="87375" y="58674"/>
                  </a:lnTo>
                  <a:lnTo>
                    <a:pt x="113284" y="70738"/>
                  </a:lnTo>
                  <a:lnTo>
                    <a:pt x="107232" y="83713"/>
                  </a:lnTo>
                  <a:lnTo>
                    <a:pt x="133095" y="95758"/>
                  </a:lnTo>
                  <a:lnTo>
                    <a:pt x="132135" y="59562"/>
                  </a:lnTo>
                  <a:lnTo>
                    <a:pt x="132112" y="58674"/>
                  </a:lnTo>
                  <a:close/>
                </a:path>
                <a:path w="133350" h="258445">
                  <a:moveTo>
                    <a:pt x="87375" y="58674"/>
                  </a:moveTo>
                  <a:lnTo>
                    <a:pt x="81324" y="71648"/>
                  </a:lnTo>
                  <a:lnTo>
                    <a:pt x="107232" y="83713"/>
                  </a:lnTo>
                  <a:lnTo>
                    <a:pt x="113284" y="70738"/>
                  </a:lnTo>
                  <a:lnTo>
                    <a:pt x="87375" y="58674"/>
                  </a:lnTo>
                  <a:close/>
                </a:path>
                <a:path w="133350" h="258445">
                  <a:moveTo>
                    <a:pt x="130555" y="0"/>
                  </a:moveTo>
                  <a:lnTo>
                    <a:pt x="55372" y="59562"/>
                  </a:lnTo>
                  <a:lnTo>
                    <a:pt x="81324" y="71648"/>
                  </a:lnTo>
                  <a:lnTo>
                    <a:pt x="87375" y="58674"/>
                  </a:lnTo>
                  <a:lnTo>
                    <a:pt x="132112" y="58674"/>
                  </a:lnTo>
                  <a:lnTo>
                    <a:pt x="130555" y="0"/>
                  </a:lnTo>
                  <a:close/>
                </a:path>
              </a:pathLst>
            </a:custGeom>
            <a:solidFill>
              <a:srgbClr val="FF0000"/>
            </a:solidFill>
          </p:spPr>
          <p:txBody>
            <a:bodyPr wrap="square" lIns="0" tIns="0" rIns="0" bIns="0" rtlCol="0"/>
            <a:lstStyle/>
            <a:p>
              <a:endParaRPr sz="1200"/>
            </a:p>
          </p:txBody>
        </p:sp>
        <p:pic>
          <p:nvPicPr>
            <p:cNvPr id="23" name="object 23"/>
            <p:cNvPicPr/>
            <p:nvPr/>
          </p:nvPicPr>
          <p:blipFill>
            <a:blip r:embed="rId12" cstate="print"/>
            <a:stretch>
              <a:fillRect/>
            </a:stretch>
          </p:blipFill>
          <p:spPr>
            <a:xfrm>
              <a:off x="4849367" y="3316249"/>
              <a:ext cx="318477" cy="446506"/>
            </a:xfrm>
            <a:prstGeom prst="rect">
              <a:avLst/>
            </a:prstGeom>
          </p:spPr>
        </p:pic>
        <p:sp>
          <p:nvSpPr>
            <p:cNvPr id="24" name="object 24"/>
            <p:cNvSpPr/>
            <p:nvPr/>
          </p:nvSpPr>
          <p:spPr>
            <a:xfrm>
              <a:off x="4875529" y="3429000"/>
              <a:ext cx="133350" cy="258445"/>
            </a:xfrm>
            <a:custGeom>
              <a:avLst/>
              <a:gdLst/>
              <a:ahLst/>
              <a:cxnLst/>
              <a:rect l="l" t="t" r="r" b="b"/>
              <a:pathLst>
                <a:path w="133350" h="258445">
                  <a:moveTo>
                    <a:pt x="81227" y="71603"/>
                  </a:moveTo>
                  <a:lnTo>
                    <a:pt x="0" y="245999"/>
                  </a:lnTo>
                  <a:lnTo>
                    <a:pt x="25908" y="258063"/>
                  </a:lnTo>
                  <a:lnTo>
                    <a:pt x="107135" y="83668"/>
                  </a:lnTo>
                  <a:lnTo>
                    <a:pt x="81227" y="71603"/>
                  </a:lnTo>
                  <a:close/>
                </a:path>
                <a:path w="133350" h="258445">
                  <a:moveTo>
                    <a:pt x="132063" y="58674"/>
                  </a:moveTo>
                  <a:lnTo>
                    <a:pt x="87249" y="58674"/>
                  </a:lnTo>
                  <a:lnTo>
                    <a:pt x="113157" y="70738"/>
                  </a:lnTo>
                  <a:lnTo>
                    <a:pt x="107135" y="83668"/>
                  </a:lnTo>
                  <a:lnTo>
                    <a:pt x="133096" y="95758"/>
                  </a:lnTo>
                  <a:lnTo>
                    <a:pt x="132087" y="59562"/>
                  </a:lnTo>
                  <a:lnTo>
                    <a:pt x="132063" y="58674"/>
                  </a:lnTo>
                  <a:close/>
                </a:path>
                <a:path w="133350" h="258445">
                  <a:moveTo>
                    <a:pt x="87249" y="58674"/>
                  </a:moveTo>
                  <a:lnTo>
                    <a:pt x="81227" y="71603"/>
                  </a:lnTo>
                  <a:lnTo>
                    <a:pt x="107135" y="83668"/>
                  </a:lnTo>
                  <a:lnTo>
                    <a:pt x="113157" y="70738"/>
                  </a:lnTo>
                  <a:lnTo>
                    <a:pt x="87249" y="58674"/>
                  </a:lnTo>
                  <a:close/>
                </a:path>
                <a:path w="133350" h="258445">
                  <a:moveTo>
                    <a:pt x="130429" y="0"/>
                  </a:moveTo>
                  <a:lnTo>
                    <a:pt x="55372" y="59562"/>
                  </a:lnTo>
                  <a:lnTo>
                    <a:pt x="81227" y="71603"/>
                  </a:lnTo>
                  <a:lnTo>
                    <a:pt x="87249" y="58674"/>
                  </a:lnTo>
                  <a:lnTo>
                    <a:pt x="132063" y="58674"/>
                  </a:lnTo>
                  <a:lnTo>
                    <a:pt x="130429" y="0"/>
                  </a:lnTo>
                  <a:close/>
                </a:path>
              </a:pathLst>
            </a:custGeom>
            <a:solidFill>
              <a:srgbClr val="FF0000"/>
            </a:solidFill>
          </p:spPr>
          <p:txBody>
            <a:bodyPr wrap="square" lIns="0" tIns="0" rIns="0" bIns="0" rtlCol="0"/>
            <a:lstStyle/>
            <a:p>
              <a:endParaRPr sz="1200"/>
            </a:p>
          </p:txBody>
        </p:sp>
      </p:grpSp>
      <p:sp>
        <p:nvSpPr>
          <p:cNvPr id="25" name="object 25"/>
          <p:cNvSpPr txBox="1"/>
          <p:nvPr/>
        </p:nvSpPr>
        <p:spPr>
          <a:xfrm>
            <a:off x="4960430" y="2015204"/>
            <a:ext cx="1434465" cy="818012"/>
          </a:xfrm>
          <a:prstGeom prst="rect">
            <a:avLst/>
          </a:prstGeom>
        </p:spPr>
        <p:txBody>
          <a:bodyPr vert="horz" wrap="square" lIns="0" tIns="10001" rIns="0" bIns="0" rtlCol="0">
            <a:spAutoFit/>
          </a:bodyPr>
          <a:lstStyle/>
          <a:p>
            <a:pPr marL="224314" marR="9049" indent="-215265">
              <a:spcBef>
                <a:spcPts val="79"/>
              </a:spcBef>
              <a:buFont typeface="Wingdings"/>
              <a:buChar char=""/>
              <a:tabLst>
                <a:tab pos="224314" algn="l"/>
              </a:tabLst>
            </a:pPr>
            <a:r>
              <a:rPr sz="1050" spc="-8" dirty="0">
                <a:solidFill>
                  <a:srgbClr val="FFFF00"/>
                </a:solidFill>
                <a:latin typeface="Calibri"/>
                <a:cs typeface="Calibri"/>
              </a:rPr>
              <a:t>Positioning </a:t>
            </a:r>
            <a:r>
              <a:rPr sz="1050" dirty="0">
                <a:solidFill>
                  <a:srgbClr val="FFFF00"/>
                </a:solidFill>
                <a:latin typeface="Calibri"/>
                <a:cs typeface="Calibri"/>
              </a:rPr>
              <a:t>of</a:t>
            </a:r>
            <a:r>
              <a:rPr sz="1050" spc="-19" dirty="0">
                <a:solidFill>
                  <a:srgbClr val="FFFF00"/>
                </a:solidFill>
                <a:latin typeface="Calibri"/>
                <a:cs typeface="Calibri"/>
              </a:rPr>
              <a:t> </a:t>
            </a:r>
            <a:r>
              <a:rPr sz="1050" dirty="0">
                <a:solidFill>
                  <a:srgbClr val="FFFF00"/>
                </a:solidFill>
                <a:latin typeface="Calibri"/>
                <a:cs typeface="Calibri"/>
              </a:rPr>
              <a:t>the</a:t>
            </a:r>
            <a:r>
              <a:rPr sz="1050" spc="-11" dirty="0">
                <a:solidFill>
                  <a:srgbClr val="FFFF00"/>
                </a:solidFill>
                <a:latin typeface="Calibri"/>
                <a:cs typeface="Calibri"/>
              </a:rPr>
              <a:t> </a:t>
            </a:r>
            <a:r>
              <a:rPr sz="1050" spc="-15" dirty="0">
                <a:solidFill>
                  <a:srgbClr val="FFFF00"/>
                </a:solidFill>
                <a:latin typeface="Calibri"/>
                <a:cs typeface="Calibri"/>
              </a:rPr>
              <a:t>first </a:t>
            </a:r>
            <a:r>
              <a:rPr sz="1050" dirty="0">
                <a:solidFill>
                  <a:srgbClr val="FFFF00"/>
                </a:solidFill>
                <a:latin typeface="Calibri"/>
                <a:cs typeface="Calibri"/>
              </a:rPr>
              <a:t>stereo</a:t>
            </a:r>
            <a:r>
              <a:rPr sz="1050" spc="-34" dirty="0">
                <a:solidFill>
                  <a:srgbClr val="FFFF00"/>
                </a:solidFill>
                <a:latin typeface="Calibri"/>
                <a:cs typeface="Calibri"/>
              </a:rPr>
              <a:t> </a:t>
            </a:r>
            <a:r>
              <a:rPr sz="1050" dirty="0">
                <a:solidFill>
                  <a:srgbClr val="FFFF00"/>
                </a:solidFill>
                <a:latin typeface="Calibri"/>
                <a:cs typeface="Calibri"/>
              </a:rPr>
              <a:t>fiber</a:t>
            </a:r>
            <a:r>
              <a:rPr sz="1050" spc="-38" dirty="0">
                <a:solidFill>
                  <a:srgbClr val="FFFF00"/>
                </a:solidFill>
                <a:latin typeface="Calibri"/>
                <a:cs typeface="Calibri"/>
              </a:rPr>
              <a:t> </a:t>
            </a:r>
            <a:r>
              <a:rPr sz="1050" spc="-15" dirty="0">
                <a:solidFill>
                  <a:srgbClr val="FFFF00"/>
                </a:solidFill>
                <a:latin typeface="Calibri"/>
                <a:cs typeface="Calibri"/>
              </a:rPr>
              <a:t>layer</a:t>
            </a:r>
            <a:endParaRPr sz="1050">
              <a:latin typeface="Calibri"/>
              <a:cs typeface="Calibri"/>
            </a:endParaRPr>
          </a:p>
          <a:p>
            <a:pPr marL="224314" indent="-214789">
              <a:buFont typeface="Wingdings"/>
              <a:buChar char=""/>
              <a:tabLst>
                <a:tab pos="224314" algn="l"/>
              </a:tabLst>
            </a:pPr>
            <a:r>
              <a:rPr sz="1050" dirty="0">
                <a:solidFill>
                  <a:srgbClr val="FFFF00"/>
                </a:solidFill>
                <a:latin typeface="Calibri"/>
                <a:cs typeface="Calibri"/>
              </a:rPr>
              <a:t>Pen</a:t>
            </a:r>
            <a:r>
              <a:rPr sz="1050" spc="-38" dirty="0">
                <a:solidFill>
                  <a:srgbClr val="FFFF00"/>
                </a:solidFill>
                <a:latin typeface="Calibri"/>
                <a:cs typeface="Calibri"/>
              </a:rPr>
              <a:t> </a:t>
            </a:r>
            <a:r>
              <a:rPr sz="1050" dirty="0">
                <a:solidFill>
                  <a:srgbClr val="FFFF00"/>
                </a:solidFill>
                <a:latin typeface="Calibri"/>
                <a:cs typeface="Calibri"/>
              </a:rPr>
              <a:t>helical</a:t>
            </a:r>
            <a:r>
              <a:rPr sz="1050" spc="-26" dirty="0">
                <a:solidFill>
                  <a:srgbClr val="FFFF00"/>
                </a:solidFill>
                <a:latin typeface="Calibri"/>
                <a:cs typeface="Calibri"/>
              </a:rPr>
              <a:t> </a:t>
            </a:r>
            <a:r>
              <a:rPr sz="1050" dirty="0">
                <a:solidFill>
                  <a:srgbClr val="FFFF00"/>
                </a:solidFill>
                <a:latin typeface="Calibri"/>
                <a:cs typeface="Calibri"/>
              </a:rPr>
              <a:t>line</a:t>
            </a:r>
            <a:r>
              <a:rPr sz="1050" spc="-34" dirty="0">
                <a:solidFill>
                  <a:srgbClr val="FFFF00"/>
                </a:solidFill>
                <a:latin typeface="Calibri"/>
                <a:cs typeface="Calibri"/>
              </a:rPr>
              <a:t> </a:t>
            </a:r>
            <a:r>
              <a:rPr sz="1050" dirty="0">
                <a:solidFill>
                  <a:srgbClr val="FFFF00"/>
                </a:solidFill>
                <a:latin typeface="Calibri"/>
                <a:cs typeface="Calibri"/>
              </a:rPr>
              <a:t>sign</a:t>
            </a:r>
            <a:r>
              <a:rPr sz="1050" spc="-30" dirty="0">
                <a:solidFill>
                  <a:srgbClr val="FFFF00"/>
                </a:solidFill>
                <a:latin typeface="Calibri"/>
                <a:cs typeface="Calibri"/>
              </a:rPr>
              <a:t> </a:t>
            </a:r>
            <a:r>
              <a:rPr sz="1050" spc="-19" dirty="0">
                <a:solidFill>
                  <a:srgbClr val="FFFF00"/>
                </a:solidFill>
                <a:latin typeface="Calibri"/>
                <a:cs typeface="Calibri"/>
              </a:rPr>
              <a:t>to</a:t>
            </a:r>
            <a:endParaRPr sz="1050">
              <a:latin typeface="Calibri"/>
              <a:cs typeface="Calibri"/>
            </a:endParaRPr>
          </a:p>
          <a:p>
            <a:pPr marL="224314"/>
            <a:r>
              <a:rPr sz="1050" dirty="0">
                <a:solidFill>
                  <a:srgbClr val="FFFF00"/>
                </a:solidFill>
                <a:latin typeface="Calibri"/>
                <a:cs typeface="Calibri"/>
              </a:rPr>
              <a:t>guide</a:t>
            </a:r>
            <a:r>
              <a:rPr sz="1050" spc="-26" dirty="0">
                <a:solidFill>
                  <a:srgbClr val="FFFF00"/>
                </a:solidFill>
                <a:latin typeface="Calibri"/>
                <a:cs typeface="Calibri"/>
              </a:rPr>
              <a:t> </a:t>
            </a:r>
            <a:r>
              <a:rPr sz="1050" dirty="0">
                <a:solidFill>
                  <a:srgbClr val="FFFF00"/>
                </a:solidFill>
                <a:latin typeface="Calibri"/>
                <a:cs typeface="Calibri"/>
              </a:rPr>
              <a:t>the</a:t>
            </a:r>
            <a:r>
              <a:rPr sz="1050" spc="-30" dirty="0">
                <a:solidFill>
                  <a:srgbClr val="FFFF00"/>
                </a:solidFill>
                <a:latin typeface="Calibri"/>
                <a:cs typeface="Calibri"/>
              </a:rPr>
              <a:t> </a:t>
            </a:r>
            <a:r>
              <a:rPr sz="1050" dirty="0">
                <a:solidFill>
                  <a:srgbClr val="FFFF00"/>
                </a:solidFill>
                <a:latin typeface="Calibri"/>
                <a:cs typeface="Calibri"/>
              </a:rPr>
              <a:t>first</a:t>
            </a:r>
            <a:r>
              <a:rPr sz="1050" spc="-45" dirty="0">
                <a:solidFill>
                  <a:srgbClr val="FFFF00"/>
                </a:solidFill>
                <a:latin typeface="Calibri"/>
                <a:cs typeface="Calibri"/>
              </a:rPr>
              <a:t> </a:t>
            </a:r>
            <a:r>
              <a:rPr sz="1050" spc="-8" dirty="0">
                <a:solidFill>
                  <a:srgbClr val="FFFF00"/>
                </a:solidFill>
                <a:latin typeface="Calibri"/>
                <a:cs typeface="Calibri"/>
              </a:rPr>
              <a:t>fibers</a:t>
            </a:r>
            <a:endParaRPr sz="1050">
              <a:latin typeface="Calibri"/>
              <a:cs typeface="Calibri"/>
            </a:endParaRPr>
          </a:p>
        </p:txBody>
      </p:sp>
      <p:sp>
        <p:nvSpPr>
          <p:cNvPr id="26" name="object 26"/>
          <p:cNvSpPr txBox="1"/>
          <p:nvPr/>
        </p:nvSpPr>
        <p:spPr>
          <a:xfrm>
            <a:off x="233706" y="955167"/>
            <a:ext cx="279559" cy="171681"/>
          </a:xfrm>
          <a:prstGeom prst="rect">
            <a:avLst/>
          </a:prstGeom>
        </p:spPr>
        <p:txBody>
          <a:bodyPr vert="horz" wrap="square" lIns="0" tIns="10001" rIns="0" bIns="0" rtlCol="0">
            <a:spAutoFit/>
          </a:bodyPr>
          <a:lstStyle/>
          <a:p>
            <a:pPr marL="9525">
              <a:spcBef>
                <a:spcPts val="79"/>
              </a:spcBef>
            </a:pPr>
            <a:r>
              <a:rPr sz="1050" spc="-15" dirty="0">
                <a:solidFill>
                  <a:srgbClr val="FFFF00"/>
                </a:solidFill>
                <a:latin typeface="Calibri"/>
                <a:cs typeface="Calibri"/>
              </a:rPr>
              <a:t>PTFE</a:t>
            </a:r>
            <a:endParaRPr sz="1050">
              <a:latin typeface="Calibri"/>
              <a:cs typeface="Calibri"/>
            </a:endParaRPr>
          </a:p>
        </p:txBody>
      </p:sp>
      <p:sp>
        <p:nvSpPr>
          <p:cNvPr id="27" name="object 27"/>
          <p:cNvSpPr txBox="1"/>
          <p:nvPr/>
        </p:nvSpPr>
        <p:spPr>
          <a:xfrm>
            <a:off x="106833" y="1115186"/>
            <a:ext cx="533876" cy="171681"/>
          </a:xfrm>
          <a:prstGeom prst="rect">
            <a:avLst/>
          </a:prstGeom>
        </p:spPr>
        <p:txBody>
          <a:bodyPr vert="horz" wrap="square" lIns="0" tIns="10001" rIns="0" bIns="0" rtlCol="0">
            <a:spAutoFit/>
          </a:bodyPr>
          <a:lstStyle/>
          <a:p>
            <a:pPr marL="9525">
              <a:spcBef>
                <a:spcPts val="79"/>
              </a:spcBef>
            </a:pPr>
            <a:r>
              <a:rPr sz="1050" dirty="0">
                <a:solidFill>
                  <a:srgbClr val="FFFF00"/>
                </a:solidFill>
                <a:latin typeface="Calibri"/>
                <a:cs typeface="Calibri"/>
              </a:rPr>
              <a:t>hard</a:t>
            </a:r>
            <a:r>
              <a:rPr sz="1050" spc="-38" dirty="0">
                <a:solidFill>
                  <a:srgbClr val="FFFF00"/>
                </a:solidFill>
                <a:latin typeface="Calibri"/>
                <a:cs typeface="Calibri"/>
              </a:rPr>
              <a:t> </a:t>
            </a:r>
            <a:r>
              <a:rPr sz="1050" spc="-15" dirty="0">
                <a:solidFill>
                  <a:srgbClr val="FFFF00"/>
                </a:solidFill>
                <a:latin typeface="Calibri"/>
                <a:cs typeface="Calibri"/>
              </a:rPr>
              <a:t>stop</a:t>
            </a:r>
            <a:endParaRPr sz="1050">
              <a:latin typeface="Calibri"/>
              <a:cs typeface="Calibri"/>
            </a:endParaRPr>
          </a:p>
        </p:txBody>
      </p:sp>
      <p:sp>
        <p:nvSpPr>
          <p:cNvPr id="28" name="object 28"/>
          <p:cNvSpPr txBox="1"/>
          <p:nvPr/>
        </p:nvSpPr>
        <p:spPr>
          <a:xfrm>
            <a:off x="4076032" y="2212658"/>
            <a:ext cx="305276" cy="333264"/>
          </a:xfrm>
          <a:prstGeom prst="rect">
            <a:avLst/>
          </a:prstGeom>
        </p:spPr>
        <p:txBody>
          <a:bodyPr vert="horz" wrap="square" lIns="0" tIns="10001" rIns="0" bIns="0" rtlCol="0">
            <a:spAutoFit/>
          </a:bodyPr>
          <a:lstStyle/>
          <a:p>
            <a:pPr marL="47149" marR="3810" indent="-38100">
              <a:spcBef>
                <a:spcPts val="79"/>
              </a:spcBef>
            </a:pPr>
            <a:r>
              <a:rPr sz="1050" spc="-8" dirty="0">
                <a:solidFill>
                  <a:srgbClr val="FFFF00"/>
                </a:solidFill>
                <a:latin typeface="Calibri"/>
                <a:cs typeface="Calibri"/>
              </a:rPr>
              <a:t>Inner </a:t>
            </a:r>
            <a:r>
              <a:rPr sz="1050" spc="-15" dirty="0">
                <a:solidFill>
                  <a:srgbClr val="FFFF00"/>
                </a:solidFill>
                <a:latin typeface="Calibri"/>
                <a:cs typeface="Calibri"/>
              </a:rPr>
              <a:t>ring</a:t>
            </a:r>
            <a:endParaRPr sz="1050">
              <a:latin typeface="Calibri"/>
              <a:cs typeface="Calibri"/>
            </a:endParaRPr>
          </a:p>
        </p:txBody>
      </p:sp>
      <p:sp>
        <p:nvSpPr>
          <p:cNvPr id="29" name="object 29"/>
          <p:cNvSpPr txBox="1"/>
          <p:nvPr/>
        </p:nvSpPr>
        <p:spPr>
          <a:xfrm>
            <a:off x="4383976" y="2805932"/>
            <a:ext cx="2025968" cy="171681"/>
          </a:xfrm>
          <a:prstGeom prst="rect">
            <a:avLst/>
          </a:prstGeom>
        </p:spPr>
        <p:txBody>
          <a:bodyPr vert="horz" wrap="square" lIns="0" tIns="10001" rIns="0" bIns="0" rtlCol="0">
            <a:spAutoFit/>
          </a:bodyPr>
          <a:lstStyle/>
          <a:p>
            <a:pPr marL="224314" indent="-214789">
              <a:spcBef>
                <a:spcPts val="79"/>
              </a:spcBef>
              <a:buFont typeface="Wingdings"/>
              <a:buChar char=""/>
              <a:tabLst>
                <a:tab pos="224314" algn="l"/>
              </a:tabLst>
            </a:pPr>
            <a:r>
              <a:rPr sz="1050" dirty="0">
                <a:solidFill>
                  <a:srgbClr val="FFFF00"/>
                </a:solidFill>
                <a:latin typeface="Calibri"/>
                <a:cs typeface="Calibri"/>
              </a:rPr>
              <a:t>First</a:t>
            </a:r>
            <a:r>
              <a:rPr sz="1050" spc="-38" dirty="0">
                <a:solidFill>
                  <a:srgbClr val="FFFF00"/>
                </a:solidFill>
                <a:latin typeface="Calibri"/>
                <a:cs typeface="Calibri"/>
              </a:rPr>
              <a:t> </a:t>
            </a:r>
            <a:r>
              <a:rPr sz="1050" spc="-8" dirty="0">
                <a:solidFill>
                  <a:srgbClr val="FFFF00"/>
                </a:solidFill>
                <a:latin typeface="Calibri"/>
                <a:cs typeface="Calibri"/>
              </a:rPr>
              <a:t>stereo</a:t>
            </a:r>
            <a:r>
              <a:rPr sz="1050" spc="-23" dirty="0">
                <a:solidFill>
                  <a:srgbClr val="FFFF00"/>
                </a:solidFill>
                <a:latin typeface="Calibri"/>
                <a:cs typeface="Calibri"/>
              </a:rPr>
              <a:t> </a:t>
            </a:r>
            <a:r>
              <a:rPr sz="1050" dirty="0">
                <a:solidFill>
                  <a:srgbClr val="FFFF00"/>
                </a:solidFill>
                <a:latin typeface="Calibri"/>
                <a:cs typeface="Calibri"/>
              </a:rPr>
              <a:t>fiber</a:t>
            </a:r>
            <a:r>
              <a:rPr sz="1050" spc="-26" dirty="0">
                <a:solidFill>
                  <a:srgbClr val="FFFF00"/>
                </a:solidFill>
                <a:latin typeface="Calibri"/>
                <a:cs typeface="Calibri"/>
              </a:rPr>
              <a:t> </a:t>
            </a:r>
            <a:r>
              <a:rPr sz="1050" spc="-8" dirty="0">
                <a:solidFill>
                  <a:srgbClr val="FFFF00"/>
                </a:solidFill>
                <a:latin typeface="Calibri"/>
                <a:cs typeface="Calibri"/>
              </a:rPr>
              <a:t>layer</a:t>
            </a:r>
            <a:r>
              <a:rPr sz="1050" spc="-23" dirty="0">
                <a:solidFill>
                  <a:srgbClr val="FFFF00"/>
                </a:solidFill>
                <a:latin typeface="Calibri"/>
                <a:cs typeface="Calibri"/>
              </a:rPr>
              <a:t> </a:t>
            </a:r>
            <a:r>
              <a:rPr sz="1050" spc="-8" dirty="0">
                <a:solidFill>
                  <a:srgbClr val="FFFF00"/>
                </a:solidFill>
                <a:latin typeface="Calibri"/>
                <a:cs typeface="Calibri"/>
              </a:rPr>
              <a:t>completed</a:t>
            </a:r>
            <a:endParaRPr sz="1050">
              <a:latin typeface="Calibri"/>
              <a:cs typeface="Calibri"/>
            </a:endParaRPr>
          </a:p>
        </p:txBody>
      </p:sp>
      <p:sp>
        <p:nvSpPr>
          <p:cNvPr id="30" name="object 30"/>
          <p:cNvSpPr txBox="1"/>
          <p:nvPr/>
        </p:nvSpPr>
        <p:spPr>
          <a:xfrm>
            <a:off x="4726877" y="2966371"/>
            <a:ext cx="772477" cy="171201"/>
          </a:xfrm>
          <a:prstGeom prst="rect">
            <a:avLst/>
          </a:prstGeom>
        </p:spPr>
        <p:txBody>
          <a:bodyPr vert="horz" wrap="square" lIns="0" tIns="9525" rIns="0" bIns="0" rtlCol="0">
            <a:spAutoFit/>
          </a:bodyPr>
          <a:lstStyle/>
          <a:p>
            <a:pPr marL="224314" indent="-214789">
              <a:spcBef>
                <a:spcPts val="75"/>
              </a:spcBef>
              <a:buFont typeface="Arial"/>
              <a:buChar char="•"/>
              <a:tabLst>
                <a:tab pos="224314" algn="l"/>
              </a:tabLst>
            </a:pPr>
            <a:r>
              <a:rPr sz="1050" dirty="0">
                <a:solidFill>
                  <a:srgbClr val="FFFF00"/>
                </a:solidFill>
                <a:latin typeface="Calibri"/>
                <a:cs typeface="Calibri"/>
              </a:rPr>
              <a:t>200</a:t>
            </a:r>
            <a:r>
              <a:rPr sz="1050" spc="-26" dirty="0">
                <a:solidFill>
                  <a:srgbClr val="FFFF00"/>
                </a:solidFill>
                <a:latin typeface="Calibri"/>
                <a:cs typeface="Calibri"/>
              </a:rPr>
              <a:t> </a:t>
            </a:r>
            <a:r>
              <a:rPr sz="1050" spc="-8" dirty="0">
                <a:solidFill>
                  <a:srgbClr val="FFFF00"/>
                </a:solidFill>
                <a:latin typeface="Calibri"/>
                <a:cs typeface="Calibri"/>
              </a:rPr>
              <a:t>fibers</a:t>
            </a:r>
            <a:endParaRPr sz="1050">
              <a:latin typeface="Calibri"/>
              <a:cs typeface="Calibri"/>
            </a:endParaRPr>
          </a:p>
        </p:txBody>
      </p:sp>
      <p:sp>
        <p:nvSpPr>
          <p:cNvPr id="31" name="object 31"/>
          <p:cNvSpPr txBox="1"/>
          <p:nvPr/>
        </p:nvSpPr>
        <p:spPr>
          <a:xfrm>
            <a:off x="4383977" y="3126391"/>
            <a:ext cx="1446371" cy="332783"/>
          </a:xfrm>
          <a:prstGeom prst="rect">
            <a:avLst/>
          </a:prstGeom>
        </p:spPr>
        <p:txBody>
          <a:bodyPr vert="horz" wrap="square" lIns="0" tIns="9525" rIns="0" bIns="0" rtlCol="0">
            <a:spAutoFit/>
          </a:bodyPr>
          <a:lstStyle/>
          <a:p>
            <a:pPr marL="224314" indent="-214789">
              <a:spcBef>
                <a:spcPts val="75"/>
              </a:spcBef>
              <a:buFont typeface="Wingdings"/>
              <a:buChar char=""/>
              <a:tabLst>
                <a:tab pos="224314" algn="l"/>
              </a:tabLst>
            </a:pPr>
            <a:r>
              <a:rPr sz="1050" dirty="0">
                <a:solidFill>
                  <a:srgbClr val="FFFF00"/>
                </a:solidFill>
                <a:latin typeface="Calibri"/>
                <a:cs typeface="Calibri"/>
              </a:rPr>
              <a:t>Good</a:t>
            </a:r>
            <a:r>
              <a:rPr sz="1050" spc="-23" dirty="0">
                <a:solidFill>
                  <a:srgbClr val="FFFF00"/>
                </a:solidFill>
                <a:latin typeface="Calibri"/>
                <a:cs typeface="Calibri"/>
              </a:rPr>
              <a:t> </a:t>
            </a:r>
            <a:r>
              <a:rPr sz="1050" dirty="0">
                <a:solidFill>
                  <a:srgbClr val="FFFF00"/>
                </a:solidFill>
                <a:latin typeface="Calibri"/>
                <a:cs typeface="Calibri"/>
              </a:rPr>
              <a:t>fiber</a:t>
            </a:r>
            <a:r>
              <a:rPr sz="1050" spc="-15" dirty="0">
                <a:solidFill>
                  <a:srgbClr val="FFFF00"/>
                </a:solidFill>
                <a:latin typeface="Calibri"/>
                <a:cs typeface="Calibri"/>
              </a:rPr>
              <a:t> </a:t>
            </a:r>
            <a:r>
              <a:rPr sz="1050" spc="-8" dirty="0">
                <a:solidFill>
                  <a:srgbClr val="FFFF00"/>
                </a:solidFill>
                <a:latin typeface="Calibri"/>
                <a:cs typeface="Calibri"/>
              </a:rPr>
              <a:t>positioning</a:t>
            </a:r>
            <a:endParaRPr sz="1050">
              <a:latin typeface="Calibri"/>
              <a:cs typeface="Calibri"/>
            </a:endParaRPr>
          </a:p>
          <a:p>
            <a:pPr marL="224314" indent="-214789">
              <a:spcBef>
                <a:spcPts val="4"/>
              </a:spcBef>
              <a:buFont typeface="Wingdings"/>
              <a:buChar char=""/>
              <a:tabLst>
                <a:tab pos="224314" algn="l"/>
              </a:tabLst>
            </a:pPr>
            <a:r>
              <a:rPr sz="1050" dirty="0">
                <a:solidFill>
                  <a:srgbClr val="FFFF00"/>
                </a:solidFill>
                <a:latin typeface="Calibri"/>
                <a:cs typeface="Calibri"/>
              </a:rPr>
              <a:t>Good</a:t>
            </a:r>
            <a:r>
              <a:rPr sz="1050" spc="-30" dirty="0">
                <a:solidFill>
                  <a:srgbClr val="FFFF00"/>
                </a:solidFill>
                <a:latin typeface="Calibri"/>
                <a:cs typeface="Calibri"/>
              </a:rPr>
              <a:t> </a:t>
            </a:r>
            <a:r>
              <a:rPr sz="1050" dirty="0">
                <a:solidFill>
                  <a:srgbClr val="FFFF00"/>
                </a:solidFill>
                <a:latin typeface="Calibri"/>
                <a:cs typeface="Calibri"/>
              </a:rPr>
              <a:t>filling</a:t>
            </a:r>
            <a:r>
              <a:rPr sz="1050" spc="-11" dirty="0">
                <a:solidFill>
                  <a:srgbClr val="FFFF00"/>
                </a:solidFill>
                <a:latin typeface="Calibri"/>
                <a:cs typeface="Calibri"/>
              </a:rPr>
              <a:t> </a:t>
            </a:r>
            <a:r>
              <a:rPr sz="1050" spc="-8" dirty="0">
                <a:solidFill>
                  <a:srgbClr val="FFFF00"/>
                </a:solidFill>
                <a:latin typeface="Calibri"/>
                <a:cs typeface="Calibri"/>
              </a:rPr>
              <a:t>factor</a:t>
            </a:r>
            <a:endParaRPr sz="1050">
              <a:latin typeface="Calibri"/>
              <a:cs typeface="Calibri"/>
            </a:endParaRPr>
          </a:p>
        </p:txBody>
      </p:sp>
      <p:sp>
        <p:nvSpPr>
          <p:cNvPr id="32" name="object 32"/>
          <p:cNvSpPr txBox="1"/>
          <p:nvPr/>
        </p:nvSpPr>
        <p:spPr>
          <a:xfrm>
            <a:off x="4726877" y="3446430"/>
            <a:ext cx="1705451" cy="494366"/>
          </a:xfrm>
          <a:prstGeom prst="rect">
            <a:avLst/>
          </a:prstGeom>
        </p:spPr>
        <p:txBody>
          <a:bodyPr vert="horz" wrap="square" lIns="0" tIns="9525" rIns="0" bIns="0" rtlCol="0">
            <a:spAutoFit/>
          </a:bodyPr>
          <a:lstStyle/>
          <a:p>
            <a:pPr marL="224314" indent="-214789">
              <a:spcBef>
                <a:spcPts val="75"/>
              </a:spcBef>
              <a:buFont typeface="Arial"/>
              <a:buChar char="•"/>
              <a:tabLst>
                <a:tab pos="224314" algn="l"/>
              </a:tabLst>
            </a:pPr>
            <a:r>
              <a:rPr sz="1050" dirty="0">
                <a:solidFill>
                  <a:srgbClr val="FFFF00"/>
                </a:solidFill>
                <a:latin typeface="Calibri"/>
                <a:cs typeface="Calibri"/>
              </a:rPr>
              <a:t>Maybe</a:t>
            </a:r>
            <a:r>
              <a:rPr sz="1050" spc="-38" dirty="0">
                <a:solidFill>
                  <a:srgbClr val="FFFF00"/>
                </a:solidFill>
                <a:latin typeface="Calibri"/>
                <a:cs typeface="Calibri"/>
              </a:rPr>
              <a:t> </a:t>
            </a:r>
            <a:r>
              <a:rPr sz="1050" dirty="0">
                <a:solidFill>
                  <a:srgbClr val="FFFF00"/>
                </a:solidFill>
                <a:latin typeface="Calibri"/>
                <a:cs typeface="Calibri"/>
              </a:rPr>
              <a:t>even</a:t>
            </a:r>
            <a:r>
              <a:rPr sz="1050" spc="-34" dirty="0">
                <a:solidFill>
                  <a:srgbClr val="FFFF00"/>
                </a:solidFill>
                <a:latin typeface="Calibri"/>
                <a:cs typeface="Calibri"/>
              </a:rPr>
              <a:t> </a:t>
            </a:r>
            <a:r>
              <a:rPr sz="1050" dirty="0">
                <a:solidFill>
                  <a:srgbClr val="FFFF00"/>
                </a:solidFill>
                <a:latin typeface="Calibri"/>
                <a:cs typeface="Calibri"/>
              </a:rPr>
              <a:t>too</a:t>
            </a:r>
            <a:r>
              <a:rPr sz="1050" spc="-45" dirty="0">
                <a:solidFill>
                  <a:srgbClr val="FFFF00"/>
                </a:solidFill>
                <a:latin typeface="Calibri"/>
                <a:cs typeface="Calibri"/>
              </a:rPr>
              <a:t> </a:t>
            </a:r>
            <a:r>
              <a:rPr sz="1050" spc="-15" dirty="0">
                <a:solidFill>
                  <a:srgbClr val="FFFF00"/>
                </a:solidFill>
                <a:latin typeface="Calibri"/>
                <a:cs typeface="Calibri"/>
              </a:rPr>
              <a:t>much…</a:t>
            </a:r>
            <a:endParaRPr sz="1050">
              <a:latin typeface="Calibri"/>
              <a:cs typeface="Calibri"/>
            </a:endParaRPr>
          </a:p>
          <a:p>
            <a:pPr marL="224314" marR="3810" indent="-215265">
              <a:spcBef>
                <a:spcPts val="4"/>
              </a:spcBef>
              <a:buFont typeface="Arial"/>
              <a:buChar char="•"/>
              <a:tabLst>
                <a:tab pos="224314" algn="l"/>
              </a:tabLst>
            </a:pPr>
            <a:r>
              <a:rPr sz="1050" dirty="0">
                <a:solidFill>
                  <a:srgbClr val="FFFF00"/>
                </a:solidFill>
                <a:latin typeface="Calibri"/>
                <a:cs typeface="Calibri"/>
              </a:rPr>
              <a:t>No</a:t>
            </a:r>
            <a:r>
              <a:rPr sz="1050" spc="-41" dirty="0">
                <a:solidFill>
                  <a:srgbClr val="FFFF00"/>
                </a:solidFill>
                <a:latin typeface="Calibri"/>
                <a:cs typeface="Calibri"/>
              </a:rPr>
              <a:t> </a:t>
            </a:r>
            <a:r>
              <a:rPr sz="1050" dirty="0">
                <a:solidFill>
                  <a:srgbClr val="FFFF00"/>
                </a:solidFill>
                <a:latin typeface="Calibri"/>
                <a:cs typeface="Calibri"/>
              </a:rPr>
              <a:t>real</a:t>
            </a:r>
            <a:r>
              <a:rPr sz="1050" spc="-23" dirty="0">
                <a:solidFill>
                  <a:srgbClr val="FFFF00"/>
                </a:solidFill>
                <a:latin typeface="Calibri"/>
                <a:cs typeface="Calibri"/>
              </a:rPr>
              <a:t> </a:t>
            </a:r>
            <a:r>
              <a:rPr sz="1050" dirty="0">
                <a:solidFill>
                  <a:srgbClr val="FFFF00"/>
                </a:solidFill>
                <a:latin typeface="Calibri"/>
                <a:cs typeface="Calibri"/>
              </a:rPr>
              <a:t>control</a:t>
            </a:r>
            <a:r>
              <a:rPr sz="1050" spc="-23" dirty="0">
                <a:solidFill>
                  <a:srgbClr val="FFFF00"/>
                </a:solidFill>
                <a:latin typeface="Calibri"/>
                <a:cs typeface="Calibri"/>
              </a:rPr>
              <a:t> </a:t>
            </a:r>
            <a:r>
              <a:rPr sz="1050" dirty="0">
                <a:solidFill>
                  <a:srgbClr val="FFFF00"/>
                </a:solidFill>
                <a:latin typeface="Calibri"/>
                <a:cs typeface="Calibri"/>
              </a:rPr>
              <a:t>on</a:t>
            </a:r>
            <a:r>
              <a:rPr sz="1050" spc="-30" dirty="0">
                <a:solidFill>
                  <a:srgbClr val="FFFF00"/>
                </a:solidFill>
                <a:latin typeface="Calibri"/>
                <a:cs typeface="Calibri"/>
              </a:rPr>
              <a:t> </a:t>
            </a:r>
            <a:r>
              <a:rPr sz="1050" dirty="0">
                <a:solidFill>
                  <a:srgbClr val="FFFF00"/>
                </a:solidFill>
                <a:latin typeface="Calibri"/>
                <a:cs typeface="Calibri"/>
              </a:rPr>
              <a:t>the</a:t>
            </a:r>
            <a:r>
              <a:rPr sz="1050" spc="-19" dirty="0">
                <a:solidFill>
                  <a:srgbClr val="FFFF00"/>
                </a:solidFill>
                <a:latin typeface="Calibri"/>
                <a:cs typeface="Calibri"/>
              </a:rPr>
              <a:t> </a:t>
            </a:r>
            <a:r>
              <a:rPr sz="1050" spc="-8" dirty="0">
                <a:solidFill>
                  <a:srgbClr val="FFFF00"/>
                </a:solidFill>
                <a:latin typeface="Calibri"/>
                <a:cs typeface="Calibri"/>
              </a:rPr>
              <a:t>total </a:t>
            </a:r>
            <a:r>
              <a:rPr sz="1050" dirty="0">
                <a:solidFill>
                  <a:srgbClr val="FFFF00"/>
                </a:solidFill>
                <a:latin typeface="Calibri"/>
                <a:cs typeface="Calibri"/>
              </a:rPr>
              <a:t>number</a:t>
            </a:r>
            <a:r>
              <a:rPr sz="1050" spc="-15" dirty="0">
                <a:solidFill>
                  <a:srgbClr val="FFFF00"/>
                </a:solidFill>
                <a:latin typeface="Calibri"/>
                <a:cs typeface="Calibri"/>
              </a:rPr>
              <a:t> </a:t>
            </a:r>
            <a:r>
              <a:rPr sz="1050" dirty="0">
                <a:solidFill>
                  <a:srgbClr val="FFFF00"/>
                </a:solidFill>
                <a:latin typeface="Calibri"/>
                <a:cs typeface="Calibri"/>
              </a:rPr>
              <a:t>of</a:t>
            </a:r>
            <a:r>
              <a:rPr sz="1050" spc="-26" dirty="0">
                <a:solidFill>
                  <a:srgbClr val="FFFF00"/>
                </a:solidFill>
                <a:latin typeface="Calibri"/>
                <a:cs typeface="Calibri"/>
              </a:rPr>
              <a:t> </a:t>
            </a:r>
            <a:r>
              <a:rPr sz="1050" dirty="0">
                <a:solidFill>
                  <a:srgbClr val="FFFF00"/>
                </a:solidFill>
                <a:latin typeface="Calibri"/>
                <a:cs typeface="Calibri"/>
              </a:rPr>
              <a:t>fibers</a:t>
            </a:r>
            <a:r>
              <a:rPr sz="1050" spc="-19" dirty="0">
                <a:solidFill>
                  <a:srgbClr val="FFFF00"/>
                </a:solidFill>
                <a:latin typeface="Calibri"/>
                <a:cs typeface="Calibri"/>
              </a:rPr>
              <a:t> </a:t>
            </a:r>
            <a:r>
              <a:rPr sz="1050" dirty="0">
                <a:solidFill>
                  <a:srgbClr val="FFFF00"/>
                </a:solidFill>
                <a:latin typeface="Calibri"/>
                <a:cs typeface="Calibri"/>
              </a:rPr>
              <a:t>per</a:t>
            </a:r>
            <a:r>
              <a:rPr sz="1050" spc="-19" dirty="0">
                <a:solidFill>
                  <a:srgbClr val="FFFF00"/>
                </a:solidFill>
                <a:latin typeface="Calibri"/>
                <a:cs typeface="Calibri"/>
              </a:rPr>
              <a:t> </a:t>
            </a:r>
            <a:r>
              <a:rPr sz="1050" spc="-15" dirty="0">
                <a:solidFill>
                  <a:srgbClr val="FFFF00"/>
                </a:solidFill>
                <a:latin typeface="Calibri"/>
                <a:cs typeface="Calibri"/>
              </a:rPr>
              <a:t>layer</a:t>
            </a:r>
            <a:endParaRPr sz="1050">
              <a:latin typeface="Calibri"/>
              <a:cs typeface="Calibri"/>
            </a:endParaRPr>
          </a:p>
        </p:txBody>
      </p:sp>
      <p:sp>
        <p:nvSpPr>
          <p:cNvPr id="33" name="object 33"/>
          <p:cNvSpPr txBox="1"/>
          <p:nvPr/>
        </p:nvSpPr>
        <p:spPr>
          <a:xfrm>
            <a:off x="8060722" y="1622680"/>
            <a:ext cx="649605" cy="333264"/>
          </a:xfrm>
          <a:prstGeom prst="rect">
            <a:avLst/>
          </a:prstGeom>
        </p:spPr>
        <p:txBody>
          <a:bodyPr vert="horz" wrap="square" lIns="0" tIns="10001" rIns="0" bIns="0" rtlCol="0">
            <a:spAutoFit/>
          </a:bodyPr>
          <a:lstStyle/>
          <a:p>
            <a:pPr marL="9525" marR="3810" indent="13335">
              <a:spcBef>
                <a:spcPts val="79"/>
              </a:spcBef>
            </a:pPr>
            <a:r>
              <a:rPr sz="1050" dirty="0">
                <a:solidFill>
                  <a:srgbClr val="FFFF00"/>
                </a:solidFill>
                <a:latin typeface="Calibri"/>
                <a:cs typeface="Calibri"/>
              </a:rPr>
              <a:t>10 </a:t>
            </a:r>
            <a:r>
              <a:rPr sz="1050" spc="-8" dirty="0">
                <a:solidFill>
                  <a:srgbClr val="FFFF00"/>
                </a:solidFill>
                <a:latin typeface="Calibri"/>
                <a:cs typeface="Calibri"/>
              </a:rPr>
              <a:t>cm-</a:t>
            </a:r>
            <a:r>
              <a:rPr sz="1050" spc="-15" dirty="0">
                <a:solidFill>
                  <a:srgbClr val="FFFF00"/>
                </a:solidFill>
                <a:latin typeface="Calibri"/>
                <a:cs typeface="Calibri"/>
              </a:rPr>
              <a:t>long </a:t>
            </a:r>
            <a:r>
              <a:rPr sz="1050" dirty="0">
                <a:solidFill>
                  <a:srgbClr val="FFFF00"/>
                </a:solidFill>
                <a:latin typeface="Calibri"/>
                <a:cs typeface="Calibri"/>
              </a:rPr>
              <a:t>fiber</a:t>
            </a:r>
            <a:r>
              <a:rPr sz="1050" spc="-23" dirty="0">
                <a:solidFill>
                  <a:srgbClr val="FFFF00"/>
                </a:solidFill>
                <a:latin typeface="Calibri"/>
                <a:cs typeface="Calibri"/>
              </a:rPr>
              <a:t> </a:t>
            </a:r>
            <a:r>
              <a:rPr sz="1050" spc="-15" dirty="0">
                <a:solidFill>
                  <a:srgbClr val="FFFF00"/>
                </a:solidFill>
                <a:latin typeface="Calibri"/>
                <a:cs typeface="Calibri"/>
              </a:rPr>
              <a:t>excess</a:t>
            </a:r>
            <a:endParaRPr sz="1050">
              <a:latin typeface="Calibri"/>
              <a:cs typeface="Calibri"/>
            </a:endParaRPr>
          </a:p>
        </p:txBody>
      </p:sp>
      <p:sp>
        <p:nvSpPr>
          <p:cNvPr id="34" name="object 34"/>
          <p:cNvSpPr txBox="1"/>
          <p:nvPr/>
        </p:nvSpPr>
        <p:spPr>
          <a:xfrm>
            <a:off x="6565010" y="3063526"/>
            <a:ext cx="968693" cy="171201"/>
          </a:xfrm>
          <a:prstGeom prst="rect">
            <a:avLst/>
          </a:prstGeom>
        </p:spPr>
        <p:txBody>
          <a:bodyPr vert="horz" wrap="square" lIns="0" tIns="9525" rIns="0" bIns="0" rtlCol="0">
            <a:spAutoFit/>
          </a:bodyPr>
          <a:lstStyle/>
          <a:p>
            <a:pPr marL="9525">
              <a:spcBef>
                <a:spcPts val="75"/>
              </a:spcBef>
            </a:pPr>
            <a:r>
              <a:rPr sz="1050" dirty="0">
                <a:latin typeface="Calibri"/>
                <a:cs typeface="Calibri"/>
              </a:rPr>
              <a:t>LESSON</a:t>
            </a:r>
            <a:r>
              <a:rPr sz="1050" spc="-45" dirty="0">
                <a:latin typeface="Calibri"/>
                <a:cs typeface="Calibri"/>
              </a:rPr>
              <a:t> </a:t>
            </a:r>
            <a:r>
              <a:rPr sz="1050" spc="-8" dirty="0">
                <a:latin typeface="Calibri"/>
                <a:cs typeface="Calibri"/>
              </a:rPr>
              <a:t>LEARNED</a:t>
            </a:r>
            <a:endParaRPr sz="1050">
              <a:latin typeface="Calibri"/>
              <a:cs typeface="Calibri"/>
            </a:endParaRPr>
          </a:p>
        </p:txBody>
      </p:sp>
      <p:sp>
        <p:nvSpPr>
          <p:cNvPr id="35" name="object 35"/>
          <p:cNvSpPr txBox="1"/>
          <p:nvPr/>
        </p:nvSpPr>
        <p:spPr>
          <a:xfrm>
            <a:off x="6565011" y="3223545"/>
            <a:ext cx="2400776" cy="1706236"/>
          </a:xfrm>
          <a:prstGeom prst="rect">
            <a:avLst/>
          </a:prstGeom>
        </p:spPr>
        <p:txBody>
          <a:bodyPr vert="horz" wrap="square" lIns="0" tIns="9525" rIns="0" bIns="0" rtlCol="0">
            <a:spAutoFit/>
          </a:bodyPr>
          <a:lstStyle/>
          <a:p>
            <a:pPr marL="224314" marR="3810" indent="-215265">
              <a:spcBef>
                <a:spcPts val="75"/>
              </a:spcBef>
              <a:buFont typeface="Wingdings"/>
              <a:buChar char=""/>
              <a:tabLst>
                <a:tab pos="224314" algn="l"/>
              </a:tabLst>
            </a:pPr>
            <a:r>
              <a:rPr sz="1050" spc="-8" dirty="0">
                <a:latin typeface="Calibri"/>
                <a:cs typeface="Calibri"/>
              </a:rPr>
              <a:t>Reinforcement</a:t>
            </a:r>
            <a:r>
              <a:rPr sz="1050" spc="-34" dirty="0">
                <a:latin typeface="Calibri"/>
                <a:cs typeface="Calibri"/>
              </a:rPr>
              <a:t> </a:t>
            </a:r>
            <a:r>
              <a:rPr sz="1050" dirty="0">
                <a:latin typeface="Calibri"/>
                <a:cs typeface="Calibri"/>
              </a:rPr>
              <a:t>in</a:t>
            </a:r>
            <a:r>
              <a:rPr sz="1050" spc="-23" dirty="0">
                <a:latin typeface="Calibri"/>
                <a:cs typeface="Calibri"/>
              </a:rPr>
              <a:t> </a:t>
            </a:r>
            <a:r>
              <a:rPr sz="1050" dirty="0">
                <a:latin typeface="Calibri"/>
                <a:cs typeface="Calibri"/>
              </a:rPr>
              <a:t>the</a:t>
            </a:r>
            <a:r>
              <a:rPr sz="1050" spc="-23" dirty="0">
                <a:latin typeface="Calibri"/>
                <a:cs typeface="Calibri"/>
              </a:rPr>
              <a:t> </a:t>
            </a:r>
            <a:r>
              <a:rPr sz="1050" dirty="0">
                <a:latin typeface="Calibri"/>
                <a:cs typeface="Calibri"/>
              </a:rPr>
              <a:t>Mylar</a:t>
            </a:r>
            <a:r>
              <a:rPr sz="1050" spc="-19" dirty="0">
                <a:latin typeface="Calibri"/>
                <a:cs typeface="Calibri"/>
              </a:rPr>
              <a:t> </a:t>
            </a:r>
            <a:r>
              <a:rPr sz="1050" dirty="0">
                <a:latin typeface="Calibri"/>
                <a:cs typeface="Calibri"/>
              </a:rPr>
              <a:t>foil</a:t>
            </a:r>
            <a:r>
              <a:rPr sz="1050" spc="-41" dirty="0">
                <a:latin typeface="Calibri"/>
                <a:cs typeface="Calibri"/>
              </a:rPr>
              <a:t> </a:t>
            </a:r>
            <a:r>
              <a:rPr sz="1050" spc="-15" dirty="0">
                <a:latin typeface="Calibri"/>
                <a:cs typeface="Calibri"/>
              </a:rPr>
              <a:t>wrap </a:t>
            </a:r>
            <a:r>
              <a:rPr sz="1050" dirty="0">
                <a:latin typeface="Calibri"/>
                <a:cs typeface="Calibri"/>
              </a:rPr>
              <a:t>closing</a:t>
            </a:r>
            <a:r>
              <a:rPr sz="1050" spc="-49" dirty="0">
                <a:latin typeface="Calibri"/>
                <a:cs typeface="Calibri"/>
              </a:rPr>
              <a:t> </a:t>
            </a:r>
            <a:r>
              <a:rPr sz="1050" dirty="0">
                <a:latin typeface="Calibri"/>
                <a:cs typeface="Calibri"/>
              </a:rPr>
              <a:t>point</a:t>
            </a:r>
            <a:r>
              <a:rPr sz="1050" spc="-41" dirty="0">
                <a:latin typeface="Calibri"/>
                <a:cs typeface="Calibri"/>
              </a:rPr>
              <a:t> </a:t>
            </a:r>
            <a:r>
              <a:rPr sz="1050" dirty="0">
                <a:latin typeface="Calibri"/>
                <a:cs typeface="Calibri"/>
              </a:rPr>
              <a:t>(single</a:t>
            </a:r>
            <a:r>
              <a:rPr sz="1050" spc="-34" dirty="0">
                <a:latin typeface="Calibri"/>
                <a:cs typeface="Calibri"/>
              </a:rPr>
              <a:t> </a:t>
            </a:r>
            <a:r>
              <a:rPr sz="1050" dirty="0">
                <a:latin typeface="Calibri"/>
                <a:cs typeface="Calibri"/>
              </a:rPr>
              <a:t>longitudinal</a:t>
            </a:r>
            <a:r>
              <a:rPr sz="1050" spc="-30" dirty="0">
                <a:latin typeface="Calibri"/>
                <a:cs typeface="Calibri"/>
              </a:rPr>
              <a:t> </a:t>
            </a:r>
            <a:r>
              <a:rPr sz="1050" dirty="0">
                <a:latin typeface="Calibri"/>
                <a:cs typeface="Calibri"/>
              </a:rPr>
              <a:t>bi-</a:t>
            </a:r>
            <a:r>
              <a:rPr sz="1050" spc="-15" dirty="0">
                <a:latin typeface="Calibri"/>
                <a:cs typeface="Calibri"/>
              </a:rPr>
              <a:t>tape </a:t>
            </a:r>
            <a:r>
              <a:rPr sz="1050" dirty="0">
                <a:latin typeface="Calibri"/>
                <a:cs typeface="Calibri"/>
              </a:rPr>
              <a:t>stripe</a:t>
            </a:r>
            <a:r>
              <a:rPr sz="1050" spc="-49" dirty="0">
                <a:latin typeface="Calibri"/>
                <a:cs typeface="Calibri"/>
              </a:rPr>
              <a:t> </a:t>
            </a:r>
            <a:r>
              <a:rPr sz="1050" spc="-15" dirty="0">
                <a:latin typeface="Calibri"/>
                <a:cs typeface="Calibri"/>
              </a:rPr>
              <a:t>now)</a:t>
            </a:r>
            <a:endParaRPr sz="1050">
              <a:latin typeface="Calibri"/>
              <a:cs typeface="Calibri"/>
            </a:endParaRPr>
          </a:p>
          <a:p>
            <a:pPr marL="224314" marR="13335" indent="-215265">
              <a:spcBef>
                <a:spcPts val="4"/>
              </a:spcBef>
              <a:buFont typeface="Wingdings"/>
              <a:buChar char=""/>
              <a:tabLst>
                <a:tab pos="224314" algn="l"/>
              </a:tabLst>
            </a:pPr>
            <a:r>
              <a:rPr sz="1050" dirty="0">
                <a:latin typeface="Calibri"/>
                <a:cs typeface="Calibri"/>
              </a:rPr>
              <a:t>Helix</a:t>
            </a:r>
            <a:r>
              <a:rPr sz="1050" spc="-34" dirty="0">
                <a:latin typeface="Calibri"/>
                <a:cs typeface="Calibri"/>
              </a:rPr>
              <a:t> </a:t>
            </a:r>
            <a:r>
              <a:rPr sz="1050" dirty="0">
                <a:latin typeface="Calibri"/>
                <a:cs typeface="Calibri"/>
              </a:rPr>
              <a:t>pattern</a:t>
            </a:r>
            <a:r>
              <a:rPr sz="1050" spc="-19" dirty="0">
                <a:latin typeface="Calibri"/>
                <a:cs typeface="Calibri"/>
              </a:rPr>
              <a:t> </a:t>
            </a:r>
            <a:r>
              <a:rPr sz="1050" spc="-8" dirty="0">
                <a:latin typeface="Calibri"/>
                <a:cs typeface="Calibri"/>
              </a:rPr>
              <a:t>printed</a:t>
            </a:r>
            <a:r>
              <a:rPr sz="1050" spc="-26" dirty="0">
                <a:latin typeface="Calibri"/>
                <a:cs typeface="Calibri"/>
              </a:rPr>
              <a:t> </a:t>
            </a:r>
            <a:r>
              <a:rPr sz="1050" dirty="0">
                <a:latin typeface="Calibri"/>
                <a:cs typeface="Calibri"/>
              </a:rPr>
              <a:t>on</a:t>
            </a:r>
            <a:r>
              <a:rPr sz="1050" spc="-34" dirty="0">
                <a:latin typeface="Calibri"/>
                <a:cs typeface="Calibri"/>
              </a:rPr>
              <a:t> </a:t>
            </a:r>
            <a:r>
              <a:rPr sz="1050" dirty="0">
                <a:latin typeface="Calibri"/>
                <a:cs typeface="Calibri"/>
              </a:rPr>
              <a:t>the</a:t>
            </a:r>
            <a:r>
              <a:rPr sz="1050" spc="-30" dirty="0">
                <a:latin typeface="Calibri"/>
                <a:cs typeface="Calibri"/>
              </a:rPr>
              <a:t> </a:t>
            </a:r>
            <a:r>
              <a:rPr sz="1050" dirty="0">
                <a:latin typeface="Calibri"/>
                <a:cs typeface="Calibri"/>
              </a:rPr>
              <a:t>Mylar</a:t>
            </a:r>
            <a:r>
              <a:rPr sz="1050" spc="-34" dirty="0">
                <a:latin typeface="Calibri"/>
                <a:cs typeface="Calibri"/>
              </a:rPr>
              <a:t> </a:t>
            </a:r>
            <a:r>
              <a:rPr sz="1050" spc="-15" dirty="0">
                <a:latin typeface="Calibri"/>
                <a:cs typeface="Calibri"/>
              </a:rPr>
              <a:t>foil </a:t>
            </a:r>
            <a:r>
              <a:rPr sz="1050" dirty="0">
                <a:latin typeface="Calibri"/>
                <a:cs typeface="Calibri"/>
              </a:rPr>
              <a:t>would</a:t>
            </a:r>
            <a:r>
              <a:rPr sz="1050" spc="-26" dirty="0">
                <a:latin typeface="Calibri"/>
                <a:cs typeface="Calibri"/>
              </a:rPr>
              <a:t> </a:t>
            </a:r>
            <a:r>
              <a:rPr sz="1050" dirty="0">
                <a:latin typeface="Calibri"/>
                <a:cs typeface="Calibri"/>
              </a:rPr>
              <a:t>help</a:t>
            </a:r>
            <a:r>
              <a:rPr sz="1050" spc="-15" dirty="0">
                <a:latin typeface="Calibri"/>
                <a:cs typeface="Calibri"/>
              </a:rPr>
              <a:t> </a:t>
            </a:r>
            <a:r>
              <a:rPr sz="1050" dirty="0">
                <a:latin typeface="Calibri"/>
                <a:cs typeface="Calibri"/>
              </a:rPr>
              <a:t>in</a:t>
            </a:r>
            <a:r>
              <a:rPr sz="1050" spc="-11" dirty="0">
                <a:latin typeface="Calibri"/>
                <a:cs typeface="Calibri"/>
              </a:rPr>
              <a:t> </a:t>
            </a:r>
            <a:r>
              <a:rPr sz="1050" spc="-8" dirty="0">
                <a:latin typeface="Calibri"/>
                <a:cs typeface="Calibri"/>
              </a:rPr>
              <a:t>minimizing</a:t>
            </a:r>
            <a:r>
              <a:rPr sz="1050" spc="-19" dirty="0">
                <a:latin typeface="Calibri"/>
                <a:cs typeface="Calibri"/>
              </a:rPr>
              <a:t> </a:t>
            </a:r>
            <a:r>
              <a:rPr sz="1050" dirty="0">
                <a:latin typeface="Calibri"/>
                <a:cs typeface="Calibri"/>
              </a:rPr>
              <a:t>the</a:t>
            </a:r>
            <a:r>
              <a:rPr sz="1050" spc="-4" dirty="0">
                <a:latin typeface="Calibri"/>
                <a:cs typeface="Calibri"/>
              </a:rPr>
              <a:t> </a:t>
            </a:r>
            <a:r>
              <a:rPr sz="1050" dirty="0">
                <a:latin typeface="Calibri"/>
                <a:cs typeface="Calibri"/>
              </a:rPr>
              <a:t>fiber</a:t>
            </a:r>
            <a:r>
              <a:rPr sz="1050" spc="-19" dirty="0">
                <a:latin typeface="Calibri"/>
                <a:cs typeface="Calibri"/>
              </a:rPr>
              <a:t> </a:t>
            </a:r>
            <a:r>
              <a:rPr sz="1050" spc="-15" dirty="0">
                <a:latin typeface="Calibri"/>
                <a:cs typeface="Calibri"/>
              </a:rPr>
              <a:t>stack </a:t>
            </a:r>
            <a:r>
              <a:rPr sz="1050" dirty="0">
                <a:latin typeface="Calibri"/>
                <a:cs typeface="Calibri"/>
              </a:rPr>
              <a:t>drift</a:t>
            </a:r>
            <a:r>
              <a:rPr sz="1050" spc="-23" dirty="0">
                <a:latin typeface="Calibri"/>
                <a:cs typeface="Calibri"/>
              </a:rPr>
              <a:t> </a:t>
            </a:r>
            <a:r>
              <a:rPr sz="1050" spc="-8" dirty="0">
                <a:latin typeface="Calibri"/>
                <a:cs typeface="Calibri"/>
              </a:rPr>
              <a:t>error</a:t>
            </a:r>
            <a:endParaRPr sz="1050">
              <a:latin typeface="Calibri"/>
              <a:cs typeface="Calibri"/>
            </a:endParaRPr>
          </a:p>
          <a:p>
            <a:pPr marL="224314" indent="-214789">
              <a:buFont typeface="Wingdings"/>
              <a:buChar char=""/>
              <a:tabLst>
                <a:tab pos="224314" algn="l"/>
              </a:tabLst>
            </a:pPr>
            <a:r>
              <a:rPr sz="1050" spc="-8" dirty="0">
                <a:latin typeface="Calibri"/>
                <a:cs typeface="Calibri"/>
              </a:rPr>
              <a:t>Mandatory</a:t>
            </a:r>
            <a:r>
              <a:rPr sz="1050" spc="-23" dirty="0">
                <a:latin typeface="Calibri"/>
                <a:cs typeface="Calibri"/>
              </a:rPr>
              <a:t> </a:t>
            </a:r>
            <a:r>
              <a:rPr sz="1050" dirty="0">
                <a:latin typeface="Calibri"/>
                <a:cs typeface="Calibri"/>
              </a:rPr>
              <a:t>to</a:t>
            </a:r>
            <a:r>
              <a:rPr sz="1050" spc="-23" dirty="0">
                <a:latin typeface="Calibri"/>
                <a:cs typeface="Calibri"/>
              </a:rPr>
              <a:t> </a:t>
            </a:r>
            <a:r>
              <a:rPr sz="1050" dirty="0">
                <a:latin typeface="Calibri"/>
                <a:cs typeface="Calibri"/>
              </a:rPr>
              <a:t>not</a:t>
            </a:r>
            <a:r>
              <a:rPr sz="1050" spc="-23" dirty="0">
                <a:latin typeface="Calibri"/>
                <a:cs typeface="Calibri"/>
              </a:rPr>
              <a:t> </a:t>
            </a:r>
            <a:r>
              <a:rPr sz="1050" dirty="0">
                <a:latin typeface="Calibri"/>
                <a:cs typeface="Calibri"/>
              </a:rPr>
              <a:t>force</a:t>
            </a:r>
            <a:r>
              <a:rPr sz="1050" spc="-38" dirty="0">
                <a:latin typeface="Calibri"/>
                <a:cs typeface="Calibri"/>
              </a:rPr>
              <a:t> </a:t>
            </a:r>
            <a:r>
              <a:rPr sz="1050" dirty="0">
                <a:latin typeface="Calibri"/>
                <a:cs typeface="Calibri"/>
              </a:rPr>
              <a:t>the</a:t>
            </a:r>
            <a:r>
              <a:rPr sz="1050" spc="-23" dirty="0">
                <a:latin typeface="Calibri"/>
                <a:cs typeface="Calibri"/>
              </a:rPr>
              <a:t> </a:t>
            </a:r>
            <a:r>
              <a:rPr sz="1050" dirty="0">
                <a:latin typeface="Calibri"/>
                <a:cs typeface="Calibri"/>
              </a:rPr>
              <a:t>start</a:t>
            </a:r>
            <a:r>
              <a:rPr sz="1050" spc="-26" dirty="0">
                <a:latin typeface="Calibri"/>
                <a:cs typeface="Calibri"/>
              </a:rPr>
              <a:t> </a:t>
            </a:r>
            <a:r>
              <a:rPr sz="1050" spc="-15" dirty="0">
                <a:latin typeface="Calibri"/>
                <a:cs typeface="Calibri"/>
              </a:rPr>
              <a:t>fiber</a:t>
            </a:r>
            <a:endParaRPr sz="1050">
              <a:latin typeface="Calibri"/>
              <a:cs typeface="Calibri"/>
            </a:endParaRPr>
          </a:p>
          <a:p>
            <a:pPr marL="224314" marR="28099">
              <a:lnSpc>
                <a:spcPct val="100099"/>
              </a:lnSpc>
              <a:spcBef>
                <a:spcPts val="8"/>
              </a:spcBef>
            </a:pPr>
            <a:r>
              <a:rPr sz="1050" dirty="0">
                <a:latin typeface="Calibri"/>
                <a:cs typeface="Calibri"/>
              </a:rPr>
              <a:t>end</a:t>
            </a:r>
            <a:r>
              <a:rPr sz="1050" spc="-26" dirty="0">
                <a:latin typeface="Calibri"/>
                <a:cs typeface="Calibri"/>
              </a:rPr>
              <a:t> </a:t>
            </a:r>
            <a:r>
              <a:rPr sz="1050" spc="-8" dirty="0">
                <a:latin typeface="Calibri"/>
                <a:cs typeface="Calibri"/>
              </a:rPr>
              <a:t>against</a:t>
            </a:r>
            <a:r>
              <a:rPr sz="1050" spc="-11" dirty="0">
                <a:latin typeface="Calibri"/>
                <a:cs typeface="Calibri"/>
              </a:rPr>
              <a:t> </a:t>
            </a:r>
            <a:r>
              <a:rPr sz="1050" dirty="0">
                <a:latin typeface="Calibri"/>
                <a:cs typeface="Calibri"/>
              </a:rPr>
              <a:t>the</a:t>
            </a:r>
            <a:r>
              <a:rPr sz="1050" spc="-19" dirty="0">
                <a:latin typeface="Calibri"/>
                <a:cs typeface="Calibri"/>
              </a:rPr>
              <a:t> </a:t>
            </a:r>
            <a:r>
              <a:rPr sz="1050" dirty="0">
                <a:latin typeface="Calibri"/>
                <a:cs typeface="Calibri"/>
              </a:rPr>
              <a:t>US</a:t>
            </a:r>
            <a:r>
              <a:rPr sz="1050" spc="-38" dirty="0">
                <a:latin typeface="Calibri"/>
                <a:cs typeface="Calibri"/>
              </a:rPr>
              <a:t> </a:t>
            </a:r>
            <a:r>
              <a:rPr sz="1050" dirty="0">
                <a:latin typeface="Calibri"/>
                <a:cs typeface="Calibri"/>
              </a:rPr>
              <a:t>hard</a:t>
            </a:r>
            <a:r>
              <a:rPr sz="1050" spc="-23" dirty="0">
                <a:latin typeface="Calibri"/>
                <a:cs typeface="Calibri"/>
              </a:rPr>
              <a:t> </a:t>
            </a:r>
            <a:r>
              <a:rPr sz="1050" dirty="0">
                <a:latin typeface="Calibri"/>
                <a:cs typeface="Calibri"/>
              </a:rPr>
              <a:t>stop</a:t>
            </a:r>
            <a:r>
              <a:rPr sz="1050" spc="-23" dirty="0">
                <a:latin typeface="Calibri"/>
                <a:cs typeface="Calibri"/>
              </a:rPr>
              <a:t> </a:t>
            </a:r>
            <a:r>
              <a:rPr sz="1050" spc="-38" dirty="0">
                <a:latin typeface="Wingdings"/>
                <a:cs typeface="Wingdings"/>
              </a:rPr>
              <a:t></a:t>
            </a:r>
            <a:r>
              <a:rPr sz="1050" spc="-38" dirty="0">
                <a:latin typeface="Times New Roman"/>
                <a:cs typeface="Times New Roman"/>
              </a:rPr>
              <a:t> </a:t>
            </a:r>
            <a:r>
              <a:rPr sz="1050" spc="-8" dirty="0">
                <a:latin typeface="Calibri"/>
                <a:cs typeface="Calibri"/>
              </a:rPr>
              <a:t>accumulating</a:t>
            </a:r>
            <a:r>
              <a:rPr sz="1050" spc="-11" dirty="0">
                <a:latin typeface="Calibri"/>
                <a:cs typeface="Calibri"/>
              </a:rPr>
              <a:t> </a:t>
            </a:r>
            <a:r>
              <a:rPr sz="1050" dirty="0">
                <a:latin typeface="Calibri"/>
                <a:cs typeface="Calibri"/>
              </a:rPr>
              <a:t>azimuthal</a:t>
            </a:r>
            <a:r>
              <a:rPr sz="1050" spc="-8" dirty="0">
                <a:latin typeface="Calibri"/>
                <a:cs typeface="Calibri"/>
              </a:rPr>
              <a:t> </a:t>
            </a:r>
            <a:r>
              <a:rPr sz="1050" dirty="0">
                <a:latin typeface="Calibri"/>
                <a:cs typeface="Calibri"/>
              </a:rPr>
              <a:t>fiber</a:t>
            </a:r>
            <a:r>
              <a:rPr sz="1050" spc="-26" dirty="0">
                <a:latin typeface="Calibri"/>
                <a:cs typeface="Calibri"/>
              </a:rPr>
              <a:t> </a:t>
            </a:r>
            <a:r>
              <a:rPr sz="1050" dirty="0">
                <a:latin typeface="Calibri"/>
                <a:cs typeface="Calibri"/>
              </a:rPr>
              <a:t>stack</a:t>
            </a:r>
            <a:r>
              <a:rPr sz="1050" spc="-26" dirty="0">
                <a:latin typeface="Calibri"/>
                <a:cs typeface="Calibri"/>
              </a:rPr>
              <a:t> </a:t>
            </a:r>
            <a:r>
              <a:rPr sz="1050" spc="-15" dirty="0">
                <a:latin typeface="Calibri"/>
                <a:cs typeface="Calibri"/>
              </a:rPr>
              <a:t>drift </a:t>
            </a:r>
            <a:r>
              <a:rPr sz="1050" dirty="0">
                <a:latin typeface="Calibri"/>
                <a:cs typeface="Calibri"/>
              </a:rPr>
              <a:t>error</a:t>
            </a:r>
            <a:r>
              <a:rPr sz="1050" spc="-41" dirty="0">
                <a:latin typeface="Calibri"/>
                <a:cs typeface="Calibri"/>
              </a:rPr>
              <a:t> </a:t>
            </a:r>
            <a:r>
              <a:rPr sz="1050" spc="-101" dirty="0">
                <a:latin typeface="Wingdings"/>
                <a:cs typeface="Wingdings"/>
              </a:rPr>
              <a:t></a:t>
            </a:r>
            <a:r>
              <a:rPr sz="1050" spc="-38" dirty="0">
                <a:latin typeface="Times New Roman"/>
                <a:cs typeface="Times New Roman"/>
              </a:rPr>
              <a:t> </a:t>
            </a:r>
            <a:r>
              <a:rPr sz="1050" spc="-8" dirty="0">
                <a:latin typeface="Calibri"/>
                <a:cs typeface="Calibri"/>
              </a:rPr>
              <a:t>recovered</a:t>
            </a:r>
            <a:r>
              <a:rPr sz="1050" spc="-19" dirty="0">
                <a:latin typeface="Calibri"/>
                <a:cs typeface="Calibri"/>
              </a:rPr>
              <a:t> </a:t>
            </a:r>
            <a:r>
              <a:rPr sz="1050" dirty="0">
                <a:latin typeface="Calibri"/>
                <a:cs typeface="Calibri"/>
              </a:rPr>
              <a:t>by</a:t>
            </a:r>
            <a:r>
              <a:rPr sz="1050" spc="-11" dirty="0">
                <a:latin typeface="Calibri"/>
                <a:cs typeface="Calibri"/>
              </a:rPr>
              <a:t> </a:t>
            </a:r>
            <a:r>
              <a:rPr sz="1050" spc="-15" dirty="0">
                <a:latin typeface="Calibri"/>
                <a:cs typeface="Calibri"/>
              </a:rPr>
              <a:t>hand</a:t>
            </a:r>
            <a:endParaRPr sz="1050">
              <a:latin typeface="Calibri"/>
              <a:cs typeface="Calibri"/>
            </a:endParaRPr>
          </a:p>
        </p:txBody>
      </p:sp>
      <p:sp>
        <p:nvSpPr>
          <p:cNvPr id="36" name="object 36"/>
          <p:cNvSpPr txBox="1"/>
          <p:nvPr/>
        </p:nvSpPr>
        <p:spPr>
          <a:xfrm>
            <a:off x="708280" y="1090231"/>
            <a:ext cx="166211" cy="171681"/>
          </a:xfrm>
          <a:prstGeom prst="rect">
            <a:avLst/>
          </a:prstGeom>
        </p:spPr>
        <p:txBody>
          <a:bodyPr vert="horz" wrap="square" lIns="0" tIns="10001" rIns="0" bIns="0" rtlCol="0">
            <a:spAutoFit/>
          </a:bodyPr>
          <a:lstStyle/>
          <a:p>
            <a:pPr marL="9525">
              <a:spcBef>
                <a:spcPts val="79"/>
              </a:spcBef>
            </a:pPr>
            <a:r>
              <a:rPr sz="1050" spc="-19" dirty="0">
                <a:solidFill>
                  <a:srgbClr val="FF0000"/>
                </a:solidFill>
                <a:latin typeface="Calibri"/>
                <a:cs typeface="Calibri"/>
              </a:rPr>
              <a:t>US</a:t>
            </a:r>
            <a:endParaRPr sz="1050">
              <a:latin typeface="Calibri"/>
              <a:cs typeface="Calibri"/>
            </a:endParaRPr>
          </a:p>
        </p:txBody>
      </p:sp>
      <p:sp>
        <p:nvSpPr>
          <p:cNvPr id="37" name="object 37"/>
          <p:cNvSpPr txBox="1"/>
          <p:nvPr/>
        </p:nvSpPr>
        <p:spPr>
          <a:xfrm>
            <a:off x="3977734" y="1785175"/>
            <a:ext cx="162878" cy="171681"/>
          </a:xfrm>
          <a:prstGeom prst="rect">
            <a:avLst/>
          </a:prstGeom>
        </p:spPr>
        <p:txBody>
          <a:bodyPr vert="horz" wrap="square" lIns="0" tIns="10001" rIns="0" bIns="0" rtlCol="0">
            <a:spAutoFit/>
          </a:bodyPr>
          <a:lstStyle/>
          <a:p>
            <a:pPr marL="9525">
              <a:spcBef>
                <a:spcPts val="79"/>
              </a:spcBef>
            </a:pPr>
            <a:r>
              <a:rPr sz="1050" spc="-19" dirty="0">
                <a:solidFill>
                  <a:srgbClr val="FF0000"/>
                </a:solidFill>
                <a:latin typeface="Calibri"/>
                <a:cs typeface="Calibri"/>
              </a:rPr>
              <a:t>DS</a:t>
            </a:r>
            <a:endParaRPr sz="1050">
              <a:latin typeface="Calibri"/>
              <a:cs typeface="Calibri"/>
            </a:endParaRPr>
          </a:p>
        </p:txBody>
      </p:sp>
      <p:sp>
        <p:nvSpPr>
          <p:cNvPr id="38" name="object 38"/>
          <p:cNvSpPr txBox="1"/>
          <p:nvPr/>
        </p:nvSpPr>
        <p:spPr>
          <a:xfrm>
            <a:off x="5693855" y="1318832"/>
            <a:ext cx="166211" cy="171681"/>
          </a:xfrm>
          <a:prstGeom prst="rect">
            <a:avLst/>
          </a:prstGeom>
        </p:spPr>
        <p:txBody>
          <a:bodyPr vert="horz" wrap="square" lIns="0" tIns="10001" rIns="0" bIns="0" rtlCol="0">
            <a:spAutoFit/>
          </a:bodyPr>
          <a:lstStyle/>
          <a:p>
            <a:pPr marL="9525">
              <a:spcBef>
                <a:spcPts val="79"/>
              </a:spcBef>
            </a:pPr>
            <a:r>
              <a:rPr sz="1050" spc="-19" dirty="0">
                <a:solidFill>
                  <a:srgbClr val="FF0000"/>
                </a:solidFill>
                <a:latin typeface="Calibri"/>
                <a:cs typeface="Calibri"/>
              </a:rPr>
              <a:t>US</a:t>
            </a:r>
            <a:endParaRPr sz="1050">
              <a:latin typeface="Calibri"/>
              <a:cs typeface="Calibri"/>
            </a:endParaRPr>
          </a:p>
        </p:txBody>
      </p:sp>
      <p:sp>
        <p:nvSpPr>
          <p:cNvPr id="39" name="object 39"/>
          <p:cNvSpPr txBox="1"/>
          <p:nvPr/>
        </p:nvSpPr>
        <p:spPr>
          <a:xfrm>
            <a:off x="7519891" y="2123789"/>
            <a:ext cx="162878" cy="171681"/>
          </a:xfrm>
          <a:prstGeom prst="rect">
            <a:avLst/>
          </a:prstGeom>
        </p:spPr>
        <p:txBody>
          <a:bodyPr vert="horz" wrap="square" lIns="0" tIns="10001" rIns="0" bIns="0" rtlCol="0">
            <a:spAutoFit/>
          </a:bodyPr>
          <a:lstStyle/>
          <a:p>
            <a:pPr marL="9525">
              <a:spcBef>
                <a:spcPts val="79"/>
              </a:spcBef>
            </a:pPr>
            <a:r>
              <a:rPr sz="1050" spc="-19" dirty="0">
                <a:solidFill>
                  <a:srgbClr val="FF0000"/>
                </a:solidFill>
                <a:latin typeface="Calibri"/>
                <a:cs typeface="Calibri"/>
              </a:rPr>
              <a:t>DS</a:t>
            </a:r>
            <a:endParaRPr sz="1050">
              <a:latin typeface="Calibri"/>
              <a:cs typeface="Calibri"/>
            </a:endParaRPr>
          </a:p>
        </p:txBody>
      </p:sp>
      <p:sp>
        <p:nvSpPr>
          <p:cNvPr id="40" name="object 40"/>
          <p:cNvSpPr txBox="1"/>
          <p:nvPr/>
        </p:nvSpPr>
        <p:spPr>
          <a:xfrm>
            <a:off x="960691" y="3570541"/>
            <a:ext cx="166688" cy="171201"/>
          </a:xfrm>
          <a:prstGeom prst="rect">
            <a:avLst/>
          </a:prstGeom>
        </p:spPr>
        <p:txBody>
          <a:bodyPr vert="horz" wrap="square" lIns="0" tIns="9525" rIns="0" bIns="0" rtlCol="0">
            <a:spAutoFit/>
          </a:bodyPr>
          <a:lstStyle/>
          <a:p>
            <a:pPr marL="9525">
              <a:spcBef>
                <a:spcPts val="75"/>
              </a:spcBef>
            </a:pPr>
            <a:r>
              <a:rPr sz="1050" spc="-19" dirty="0">
                <a:solidFill>
                  <a:srgbClr val="FF0000"/>
                </a:solidFill>
                <a:latin typeface="Calibri"/>
                <a:cs typeface="Calibri"/>
              </a:rPr>
              <a:t>US</a:t>
            </a:r>
            <a:endParaRPr sz="1050">
              <a:latin typeface="Calibri"/>
              <a:cs typeface="Calibri"/>
            </a:endParaRPr>
          </a:p>
        </p:txBody>
      </p:sp>
      <p:sp>
        <p:nvSpPr>
          <p:cNvPr id="41" name="object 41"/>
          <p:cNvSpPr txBox="1"/>
          <p:nvPr/>
        </p:nvSpPr>
        <p:spPr>
          <a:xfrm>
            <a:off x="4569523" y="4466463"/>
            <a:ext cx="163353" cy="171681"/>
          </a:xfrm>
          <a:prstGeom prst="rect">
            <a:avLst/>
          </a:prstGeom>
        </p:spPr>
        <p:txBody>
          <a:bodyPr vert="horz" wrap="square" lIns="0" tIns="10001" rIns="0" bIns="0" rtlCol="0">
            <a:spAutoFit/>
          </a:bodyPr>
          <a:lstStyle/>
          <a:p>
            <a:pPr marL="9525">
              <a:spcBef>
                <a:spcPts val="79"/>
              </a:spcBef>
            </a:pPr>
            <a:r>
              <a:rPr sz="1050" spc="-19" dirty="0">
                <a:solidFill>
                  <a:srgbClr val="FF0000"/>
                </a:solidFill>
                <a:latin typeface="Calibri"/>
                <a:cs typeface="Calibri"/>
              </a:rPr>
              <a:t>DS</a:t>
            </a:r>
            <a:endParaRPr sz="105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7" name="TextBox 46"/>
              <p:cNvSpPr txBox="1"/>
              <p:nvPr/>
            </p:nvSpPr>
            <p:spPr>
              <a:xfrm rot="16200000">
                <a:off x="2154606" y="2898558"/>
                <a:ext cx="963725" cy="41030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𝑈</m:t>
                      </m:r>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m:t>
                      </m:r>
                      <m:acc>
                        <m:accPr>
                          <m:chr m:val="⃗"/>
                          <m:ctrlP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ctrlPr>
                        </m:accPr>
                        <m:e>
                          <m: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t>𝑑</m:t>
                          </m:r>
                        </m:e>
                      </m:acc>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m:t>
                      </m:r>
                      <m:acc>
                        <m:accPr>
                          <m:chr m:val="⃗"/>
                          <m:ctrlP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ctrlPr>
                        </m:accPr>
                        <m:e>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𝐸</m:t>
                          </m:r>
                        </m:e>
                      </m:acc>
                    </m:oMath>
                  </m:oMathPara>
                </a14:m>
                <a:endParaRPr kumimoji="0" lang="en-US" sz="1800" b="0" i="0" u="none" strike="noStrike" kern="1200" cap="none" spc="-30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rot="16200000">
                <a:off x="2154606" y="2898558"/>
                <a:ext cx="963725" cy="410305"/>
              </a:xfrm>
              <a:prstGeom prst="rect">
                <a:avLst/>
              </a:prstGeom>
              <a:blipFill>
                <a:blip r:embed="rId3"/>
                <a:stretch>
                  <a:fillRect l="-20896" t="-30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rot="16200000">
                <a:off x="2190595" y="1360029"/>
                <a:ext cx="1136850" cy="41030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𝑈</m:t>
                      </m:r>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  </m:t>
                      </m:r>
                      <m:acc>
                        <m:accPr>
                          <m:chr m:val="⃗"/>
                          <m:ctrlP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ctrlPr>
                        </m:accPr>
                        <m:e>
                          <m: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t>𝑑</m:t>
                          </m:r>
                        </m:e>
                      </m:acc>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m:t>
                      </m:r>
                      <m:acc>
                        <m:accPr>
                          <m:chr m:val="⃗"/>
                          <m:ctrlP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ctrlPr>
                        </m:accPr>
                        <m:e>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𝐸</m:t>
                          </m:r>
                        </m:e>
                      </m:acc>
                    </m:oMath>
                  </m:oMathPara>
                </a14:m>
                <a:endParaRPr kumimoji="0" lang="en-US" sz="1800" b="0" i="0" u="none" strike="noStrike" kern="1200" cap="none" spc="-30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rot="16200000">
                <a:off x="2190595" y="1360029"/>
                <a:ext cx="1136850" cy="410305"/>
              </a:xfrm>
              <a:prstGeom prst="rect">
                <a:avLst/>
              </a:prstGeom>
              <a:blipFill>
                <a:blip r:embed="rId4"/>
                <a:stretch>
                  <a:fillRect l="-20896" t="-25806"/>
                </a:stretch>
              </a:blipFill>
            </p:spPr>
            <p:txBody>
              <a:bodyPr/>
              <a:lstStyle/>
              <a:p>
                <a:r>
                  <a:rPr lang="en-US">
                    <a:noFill/>
                  </a:rPr>
                  <a:t> </a:t>
                </a:r>
              </a:p>
            </p:txBody>
          </p:sp>
        </mc:Fallback>
      </mc:AlternateContent>
      <p:sp>
        <p:nvSpPr>
          <p:cNvPr id="6" name="Rounded Rectangle 5"/>
          <p:cNvSpPr/>
          <p:nvPr/>
        </p:nvSpPr>
        <p:spPr>
          <a:xfrm>
            <a:off x="5666164" y="985651"/>
            <a:ext cx="3370331" cy="1513552"/>
          </a:xfrm>
          <a:prstGeom prst="roundRect">
            <a:avLst/>
          </a:prstGeom>
          <a:solidFill>
            <a:srgbClr val="989FBD"/>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cs typeface="Arial"/>
              </a:rPr>
              <a:t>A non-zero particle EDM </a:t>
            </a:r>
            <a:br>
              <a:rPr kumimoji="0" lang="en-US" altLang="en-US" sz="2000" b="0" i="0" u="none" strike="noStrike" kern="1200" cap="none" spc="0" normalizeH="0" baseline="0" noProof="0" dirty="0">
                <a:ln>
                  <a:noFill/>
                </a:ln>
                <a:solidFill>
                  <a:srgbClr val="FFFFFF"/>
                </a:solidFill>
                <a:effectLst/>
                <a:uLnTx/>
                <a:uFillTx/>
                <a:latin typeface="Arial"/>
                <a:cs typeface="Arial"/>
              </a:rPr>
            </a:br>
            <a:r>
              <a:rPr kumimoji="0" lang="en-US" altLang="en-US" sz="2000" b="0" i="0" u="none" strike="noStrike" kern="1200" cap="none" spc="0" normalizeH="0" baseline="0" noProof="0" dirty="0">
                <a:ln>
                  <a:noFill/>
                </a:ln>
                <a:solidFill>
                  <a:srgbClr val="FFFFFF"/>
                </a:solidFill>
                <a:effectLst/>
                <a:uLnTx/>
                <a:uFillTx/>
                <a:latin typeface="Arial"/>
                <a:cs typeface="Arial"/>
              </a:rPr>
              <a:t>violates P, T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cs typeface="Arial"/>
              </a:rPr>
              <a:t> assuming CPT conservation, also CP.</a:t>
            </a:r>
          </a:p>
        </p:txBody>
      </p:sp>
      <p:sp>
        <p:nvSpPr>
          <p:cNvPr id="5" name="Rectangle 4"/>
          <p:cNvSpPr>
            <a:spLocks noGrp="1" noChangeArrowheads="1"/>
          </p:cNvSpPr>
          <p:nvPr>
            <p:ph type="title"/>
          </p:nvPr>
        </p:nvSpPr>
        <p:spPr>
          <a:xfrm>
            <a:off x="2166651" y="72287"/>
            <a:ext cx="6761449" cy="5572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a:r>
              <a:rPr lang="en-US" altLang="en-US" dirty="0">
                <a:solidFill>
                  <a:schemeClr val="bg1">
                    <a:lumMod val="95000"/>
                  </a:schemeClr>
                </a:solidFill>
              </a:rPr>
              <a:t>CP violation &amp; edm</a:t>
            </a:r>
          </a:p>
        </p:txBody>
      </p:sp>
      <p:sp>
        <p:nvSpPr>
          <p:cNvPr id="2" name="Oval 1"/>
          <p:cNvSpPr/>
          <p:nvPr/>
        </p:nvSpPr>
        <p:spPr bwMode="auto">
          <a:xfrm>
            <a:off x="3173537" y="4033633"/>
            <a:ext cx="977562" cy="697117"/>
          </a:xfrm>
          <a:prstGeom prst="ellipse">
            <a:avLst/>
          </a:prstGeom>
          <a:solidFill>
            <a:srgbClr val="989FBD"/>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cs typeface="Arial"/>
              </a:rPr>
              <a:t>EDM</a:t>
            </a:r>
          </a:p>
        </p:txBody>
      </p:sp>
      <p:sp>
        <p:nvSpPr>
          <p:cNvPr id="4" name="Left-Right Arrow 3"/>
          <p:cNvSpPr/>
          <p:nvPr/>
        </p:nvSpPr>
        <p:spPr bwMode="auto">
          <a:xfrm>
            <a:off x="4332167" y="4250915"/>
            <a:ext cx="561315" cy="262551"/>
          </a:xfrm>
          <a:prstGeom prst="leftRightArrow">
            <a:avLst/>
          </a:prstGeom>
          <a:noFill/>
          <a:ln>
            <a:solidFill>
              <a:srgbClr val="518A42"/>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cs typeface="Arial"/>
            </a:endParaRPr>
          </a:p>
        </p:txBody>
      </p:sp>
      <p:sp>
        <p:nvSpPr>
          <p:cNvPr id="8" name="Oval 7"/>
          <p:cNvSpPr/>
          <p:nvPr/>
        </p:nvSpPr>
        <p:spPr bwMode="auto">
          <a:xfrm>
            <a:off x="5065711" y="4033633"/>
            <a:ext cx="977562" cy="697117"/>
          </a:xfrm>
          <a:prstGeom prst="ellipse">
            <a:avLst/>
          </a:prstGeom>
          <a:solidFill>
            <a:srgbClr val="989FBD"/>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cs typeface="Arial"/>
              </a:rPr>
              <a:t>CPV</a:t>
            </a:r>
          </a:p>
        </p:txBody>
      </p:sp>
      <p:sp>
        <p:nvSpPr>
          <p:cNvPr id="3" name="TextBox 2"/>
          <p:cNvSpPr txBox="1"/>
          <p:nvPr/>
        </p:nvSpPr>
        <p:spPr>
          <a:xfrm>
            <a:off x="6108456" y="2751138"/>
            <a:ext cx="2168642" cy="585801"/>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800" b="0" i="0" u="none" strike="noStrike" kern="1000" cap="none" spc="30" normalizeH="0" baseline="0" noProof="0" dirty="0">
                <a:ln>
                  <a:noFill/>
                </a:ln>
                <a:solidFill>
                  <a:srgbClr val="FFFFFF"/>
                </a:solidFill>
                <a:effectLst/>
                <a:uLnTx/>
                <a:uFillTx/>
                <a:latin typeface="Arial"/>
                <a:cs typeface="Franklin Gothic Book"/>
              </a:rPr>
              <a:t>Baryon asymmetry </a:t>
            </a:r>
            <a:br>
              <a:rPr kumimoji="0" lang="en-US" sz="1800" b="0" i="0" u="none" strike="noStrike" kern="1000" cap="none" spc="30" normalizeH="0" baseline="0" noProof="0" dirty="0">
                <a:ln>
                  <a:noFill/>
                </a:ln>
                <a:solidFill>
                  <a:srgbClr val="FFFFFF"/>
                </a:solidFill>
                <a:effectLst/>
                <a:uLnTx/>
                <a:uFillTx/>
                <a:latin typeface="Arial"/>
                <a:cs typeface="Franklin Gothic Book"/>
              </a:rPr>
            </a:br>
            <a:r>
              <a:rPr kumimoji="0" lang="en-US" sz="1800" b="0" i="0" u="none" strike="noStrike" kern="1000" cap="none" spc="30" normalizeH="0" baseline="0" noProof="0" dirty="0">
                <a:ln>
                  <a:noFill/>
                </a:ln>
                <a:solidFill>
                  <a:srgbClr val="FFFFFF"/>
                </a:solidFill>
                <a:effectLst/>
                <a:uLnTx/>
                <a:uFillTx/>
                <a:latin typeface="Arial"/>
                <a:cs typeface="Franklin Gothic Book"/>
              </a:rPr>
              <a:t>of the Universe</a:t>
            </a:r>
          </a:p>
        </p:txBody>
      </p:sp>
      <p:sp>
        <p:nvSpPr>
          <p:cNvPr id="12" name="TextBox 11"/>
          <p:cNvSpPr txBox="1"/>
          <p:nvPr/>
        </p:nvSpPr>
        <p:spPr>
          <a:xfrm>
            <a:off x="6648369" y="3515532"/>
            <a:ext cx="2121093" cy="585801"/>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800" b="0" i="0" u="none" strike="noStrike" kern="1000" cap="none" spc="30" normalizeH="0" baseline="0" noProof="0" dirty="0">
                <a:ln>
                  <a:noFill/>
                </a:ln>
                <a:solidFill>
                  <a:srgbClr val="FFFFFF"/>
                </a:solidFill>
                <a:effectLst/>
                <a:uLnTx/>
                <a:uFillTx/>
                <a:latin typeface="Arial"/>
                <a:cs typeface="Franklin Gothic Book"/>
              </a:rPr>
              <a:t>Arises “naturally” in</a:t>
            </a:r>
            <a:br>
              <a:rPr kumimoji="0" lang="en-US" sz="1800" b="0" i="0" u="none" strike="noStrike" kern="1000" cap="none" spc="30" normalizeH="0" baseline="0" noProof="0" dirty="0">
                <a:ln>
                  <a:noFill/>
                </a:ln>
                <a:solidFill>
                  <a:srgbClr val="FFFFFF"/>
                </a:solidFill>
                <a:effectLst/>
                <a:uLnTx/>
                <a:uFillTx/>
                <a:latin typeface="Arial"/>
                <a:cs typeface="Franklin Gothic Book"/>
              </a:rPr>
            </a:br>
            <a:r>
              <a:rPr kumimoji="0" lang="en-US" sz="1800" b="0" i="0" u="none" strike="noStrike" kern="1000" cap="none" spc="30" normalizeH="0" baseline="0" noProof="0" dirty="0">
                <a:ln>
                  <a:noFill/>
                </a:ln>
                <a:solidFill>
                  <a:srgbClr val="FFFFFF"/>
                </a:solidFill>
                <a:effectLst/>
                <a:uLnTx/>
                <a:uFillTx/>
                <a:latin typeface="Arial"/>
                <a:cs typeface="Franklin Gothic Book"/>
              </a:rPr>
              <a:t>beyond SM theories</a:t>
            </a:r>
          </a:p>
        </p:txBody>
      </p:sp>
      <p:sp>
        <p:nvSpPr>
          <p:cNvPr id="15" name="Freeform 14"/>
          <p:cNvSpPr/>
          <p:nvPr/>
        </p:nvSpPr>
        <p:spPr bwMode="auto">
          <a:xfrm>
            <a:off x="5666165" y="3313113"/>
            <a:ext cx="2460071" cy="720520"/>
          </a:xfrm>
          <a:custGeom>
            <a:avLst/>
            <a:gdLst>
              <a:gd name="connsiteX0" fmla="*/ 2428875 w 2428875"/>
              <a:gd name="connsiteY0" fmla="*/ 0 h 219075"/>
              <a:gd name="connsiteX1" fmla="*/ 485775 w 2428875"/>
              <a:gd name="connsiteY1" fmla="*/ 0 h 219075"/>
              <a:gd name="connsiteX2" fmla="*/ 0 w 2428875"/>
              <a:gd name="connsiteY2" fmla="*/ 219075 h 219075"/>
              <a:gd name="connsiteX0" fmla="*/ 2740110 w 2740110"/>
              <a:gd name="connsiteY0" fmla="*/ 0 h 219075"/>
              <a:gd name="connsiteX1" fmla="*/ 485775 w 2740110"/>
              <a:gd name="connsiteY1" fmla="*/ 0 h 219075"/>
              <a:gd name="connsiteX2" fmla="*/ 0 w 2740110"/>
              <a:gd name="connsiteY2" fmla="*/ 219075 h 219075"/>
            </a:gdLst>
            <a:ahLst/>
            <a:cxnLst>
              <a:cxn ang="0">
                <a:pos x="connsiteX0" y="connsiteY0"/>
              </a:cxn>
              <a:cxn ang="0">
                <a:pos x="connsiteX1" y="connsiteY1"/>
              </a:cxn>
              <a:cxn ang="0">
                <a:pos x="connsiteX2" y="connsiteY2"/>
              </a:cxn>
            </a:cxnLst>
            <a:rect l="l" t="t" r="r" b="b"/>
            <a:pathLst>
              <a:path w="2740110" h="219075">
                <a:moveTo>
                  <a:pt x="2740110" y="0"/>
                </a:moveTo>
                <a:lnTo>
                  <a:pt x="485775" y="0"/>
                </a:lnTo>
                <a:lnTo>
                  <a:pt x="0" y="219075"/>
                </a:lnTo>
              </a:path>
            </a:pathLst>
          </a:custGeom>
          <a:noFill/>
          <a:ln w="19050" cap="flat" cmpd="sng" algn="ctr">
            <a:solidFill>
              <a:srgbClr val="405583"/>
            </a:solidFill>
            <a:prstDash val="solid"/>
            <a:round/>
            <a:headEnd type="none" w="med" len="med"/>
            <a:tailEnd type="triangle" w="med" len="me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charset="0"/>
            </a:endParaRPr>
          </a:p>
        </p:txBody>
      </p:sp>
      <p:sp>
        <p:nvSpPr>
          <p:cNvPr id="16" name="Freeform 15"/>
          <p:cNvSpPr/>
          <p:nvPr/>
        </p:nvSpPr>
        <p:spPr bwMode="auto">
          <a:xfrm flipV="1">
            <a:off x="6053070" y="4085112"/>
            <a:ext cx="2770296" cy="201880"/>
          </a:xfrm>
          <a:custGeom>
            <a:avLst/>
            <a:gdLst>
              <a:gd name="connsiteX0" fmla="*/ 2524125 w 2524125"/>
              <a:gd name="connsiteY0" fmla="*/ 304800 h 304800"/>
              <a:gd name="connsiteX1" fmla="*/ 552450 w 2524125"/>
              <a:gd name="connsiteY1" fmla="*/ 304800 h 304800"/>
              <a:gd name="connsiteX2" fmla="*/ 0 w 2524125"/>
              <a:gd name="connsiteY2" fmla="*/ 0 h 304800"/>
            </a:gdLst>
            <a:ahLst/>
            <a:cxnLst>
              <a:cxn ang="0">
                <a:pos x="connsiteX0" y="connsiteY0"/>
              </a:cxn>
              <a:cxn ang="0">
                <a:pos x="connsiteX1" y="connsiteY1"/>
              </a:cxn>
              <a:cxn ang="0">
                <a:pos x="connsiteX2" y="connsiteY2"/>
              </a:cxn>
            </a:cxnLst>
            <a:rect l="l" t="t" r="r" b="b"/>
            <a:pathLst>
              <a:path w="2524125" h="304800">
                <a:moveTo>
                  <a:pt x="2524125" y="304800"/>
                </a:moveTo>
                <a:lnTo>
                  <a:pt x="552450" y="304800"/>
                </a:lnTo>
                <a:lnTo>
                  <a:pt x="0" y="0"/>
                </a:lnTo>
              </a:path>
            </a:pathLst>
          </a:custGeom>
          <a:noFill/>
          <a:ln w="19050" cap="flat" cmpd="sng" algn="ctr">
            <a:solidFill>
              <a:srgbClr val="405583"/>
            </a:solidFill>
            <a:prstDash val="solid"/>
            <a:round/>
            <a:headEnd type="none" w="med" len="med"/>
            <a:tailEnd type="triangle" w="med" len="me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charset="0"/>
            </a:endParaRPr>
          </a:p>
        </p:txBody>
      </p:sp>
      <p:sp>
        <p:nvSpPr>
          <p:cNvPr id="20" name="Freeform 19"/>
          <p:cNvSpPr/>
          <p:nvPr/>
        </p:nvSpPr>
        <p:spPr bwMode="auto">
          <a:xfrm>
            <a:off x="5911403" y="4623515"/>
            <a:ext cx="2639767" cy="399245"/>
          </a:xfrm>
          <a:custGeom>
            <a:avLst/>
            <a:gdLst>
              <a:gd name="connsiteX0" fmla="*/ 2524125 w 2524125"/>
              <a:gd name="connsiteY0" fmla="*/ 304800 h 304800"/>
              <a:gd name="connsiteX1" fmla="*/ 552450 w 2524125"/>
              <a:gd name="connsiteY1" fmla="*/ 304800 h 304800"/>
              <a:gd name="connsiteX2" fmla="*/ 0 w 2524125"/>
              <a:gd name="connsiteY2" fmla="*/ 0 h 304800"/>
            </a:gdLst>
            <a:ahLst/>
            <a:cxnLst>
              <a:cxn ang="0">
                <a:pos x="connsiteX0" y="connsiteY0"/>
              </a:cxn>
              <a:cxn ang="0">
                <a:pos x="connsiteX1" y="connsiteY1"/>
              </a:cxn>
              <a:cxn ang="0">
                <a:pos x="connsiteX2" y="connsiteY2"/>
              </a:cxn>
            </a:cxnLst>
            <a:rect l="l" t="t" r="r" b="b"/>
            <a:pathLst>
              <a:path w="2524125" h="304800">
                <a:moveTo>
                  <a:pt x="2524125" y="304800"/>
                </a:moveTo>
                <a:lnTo>
                  <a:pt x="552450" y="304800"/>
                </a:lnTo>
                <a:lnTo>
                  <a:pt x="0" y="0"/>
                </a:lnTo>
              </a:path>
            </a:pathLst>
          </a:custGeom>
          <a:noFill/>
          <a:ln w="19050" cap="flat" cmpd="sng" algn="ctr">
            <a:solidFill>
              <a:srgbClr val="405583"/>
            </a:solidFill>
            <a:prstDash val="solid"/>
            <a:round/>
            <a:headEnd type="none" w="med" len="med"/>
            <a:tailEnd type="triangle" w="med" len="me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charset="0"/>
            </a:endParaRPr>
          </a:p>
        </p:txBody>
      </p:sp>
      <mc:AlternateContent xmlns:mc="http://schemas.openxmlformats.org/markup-compatibility/2006" xmlns:a14="http://schemas.microsoft.com/office/drawing/2010/main">
        <mc:Choice Requires="a14">
          <p:sp>
            <p:nvSpPr>
              <p:cNvPr id="13" name="TextBox 12"/>
              <p:cNvSpPr txBox="1"/>
              <p:nvPr/>
            </p:nvSpPr>
            <p:spPr>
              <a:xfrm>
                <a:off x="6555347" y="4459906"/>
                <a:ext cx="2111797" cy="585801"/>
              </a:xfrm>
              <a:prstGeom prst="rect">
                <a:avLst/>
              </a:prstGeom>
              <a:noFill/>
            </p:spPr>
            <p:txBody>
              <a:bodyPr wrap="none" lIns="0" tIns="0" rIns="0" bIns="0" rtlCol="0" anchor="ctr" anchorCtr="0">
                <a:spAutoFit/>
              </a:bodyPr>
              <a:lstStyle>
                <a:defPPr>
                  <a:defRPr lang="de-CH"/>
                </a:defPPr>
                <a:lvl1pPr>
                  <a:lnSpc>
                    <a:spcPct val="110000"/>
                  </a:lnSpc>
                  <a:spcBef>
                    <a:spcPts val="0"/>
                  </a:spcBef>
                  <a:defRPr kern="1000" spc="30">
                    <a:solidFill>
                      <a:schemeClr val="tx1">
                        <a:lumMod val="85000"/>
                        <a:lumOff val="15000"/>
                      </a:schemeClr>
                    </a:solidFill>
                    <a:latin typeface="+mn-lt"/>
                    <a:cs typeface="Franklin Gothic Book"/>
                  </a:defRPr>
                </a:lvl1p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800" b="0" i="0" u="none" strike="noStrike" kern="1000" cap="none" spc="30" normalizeH="0" baseline="0" noProof="0" dirty="0">
                    <a:ln>
                      <a:noFill/>
                    </a:ln>
                    <a:solidFill>
                      <a:srgbClr val="FFFFFF"/>
                    </a:solidFill>
                    <a:effectLst/>
                    <a:uLnTx/>
                    <a:uFillTx/>
                    <a:latin typeface="Arial"/>
                  </a:rPr>
                  <a:t>Strong CP violation </a:t>
                </a:r>
                <a:br>
                  <a:rPr kumimoji="0" lang="en-US" sz="1800" b="0" i="0" u="none" strike="noStrike" kern="1000" cap="none" spc="30" normalizeH="0" baseline="0" noProof="0" dirty="0">
                    <a:ln>
                      <a:noFill/>
                    </a:ln>
                    <a:solidFill>
                      <a:srgbClr val="FFFFFF"/>
                    </a:solidFill>
                    <a:effectLst/>
                    <a:uLnTx/>
                    <a:uFillTx/>
                    <a:latin typeface="Arial"/>
                  </a:rPr>
                </a:br>
                <a:r>
                  <a:rPr kumimoji="0" lang="en-US" sz="1800" b="0" i="0" u="none" strike="noStrike" kern="1000" cap="none" spc="30" normalizeH="0" baseline="0" noProof="0" dirty="0">
                    <a:ln>
                      <a:noFill/>
                    </a:ln>
                    <a:solidFill>
                      <a:srgbClr val="FFFFFF"/>
                    </a:solidFill>
                    <a:effectLst/>
                    <a:uLnTx/>
                    <a:uFillTx/>
                    <a:latin typeface="Arial"/>
                  </a:rPr>
                  <a:t>(</a:t>
                </a:r>
                <a14:m>
                  <m:oMath xmlns:m="http://schemas.openxmlformats.org/officeDocument/2006/math">
                    <m:r>
                      <a:rPr kumimoji="0" lang="en-US" sz="1800" b="0" i="0" u="none" strike="noStrike" kern="1000" cap="none" spc="30" normalizeH="0" baseline="0" noProof="0">
                        <a:ln>
                          <a:noFill/>
                        </a:ln>
                        <a:solidFill>
                          <a:srgbClr val="FFFFFF"/>
                        </a:solidFill>
                        <a:effectLst/>
                        <a:uLnTx/>
                        <a:uFillTx/>
                        <a:latin typeface="Cambria Math"/>
                      </a:rPr>
                      <m:t>𝜃</m:t>
                    </m:r>
                  </m:oMath>
                </a14:m>
                <a:r>
                  <a:rPr kumimoji="0" lang="en-US" sz="1800" b="0" i="0" u="none" strike="noStrike" kern="1000" cap="none" spc="30" normalizeH="0" baseline="0" noProof="0" dirty="0">
                    <a:ln>
                      <a:noFill/>
                    </a:ln>
                    <a:solidFill>
                      <a:srgbClr val="FFFFFF"/>
                    </a:solidFill>
                    <a:effectLst/>
                    <a:uLnTx/>
                    <a:uFillTx/>
                    <a:latin typeface="Arial"/>
                  </a:rPr>
                  <a:t>-term)</a:t>
                </a:r>
              </a:p>
            </p:txBody>
          </p:sp>
        </mc:Choice>
        <mc:Fallback xmlns="">
          <p:sp>
            <p:nvSpPr>
              <p:cNvPr id="13" name="TextBox 12"/>
              <p:cNvSpPr txBox="1">
                <a:spLocks noRot="1" noChangeAspect="1" noMove="1" noResize="1" noEditPoints="1" noAdjustHandles="1" noChangeArrowheads="1" noChangeShapeType="1" noTextEdit="1"/>
              </p:cNvSpPr>
              <p:nvPr/>
            </p:nvSpPr>
            <p:spPr>
              <a:xfrm>
                <a:off x="6555347" y="4459906"/>
                <a:ext cx="2111797" cy="585801"/>
              </a:xfrm>
              <a:prstGeom prst="rect">
                <a:avLst/>
              </a:prstGeom>
              <a:blipFill>
                <a:blip r:embed="rId5"/>
                <a:stretch>
                  <a:fillRect l="-6628" t="-14583" r="-5764" b="-22917"/>
                </a:stretch>
              </a:blipFill>
            </p:spPr>
            <p:txBody>
              <a:bodyPr/>
              <a:lstStyle/>
              <a:p>
                <a:r>
                  <a:rPr lang="en-US">
                    <a:noFill/>
                  </a:rPr>
                  <a:t> </a:t>
                </a:r>
              </a:p>
            </p:txBody>
          </p:sp>
        </mc:Fallback>
      </mc:AlternateContent>
      <p:cxnSp>
        <p:nvCxnSpPr>
          <p:cNvPr id="24" name="Straight Connector 23"/>
          <p:cNvCxnSpPr/>
          <p:nvPr/>
        </p:nvCxnSpPr>
        <p:spPr>
          <a:xfrm>
            <a:off x="1071641" y="1618514"/>
            <a:ext cx="127335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71648" y="2102772"/>
            <a:ext cx="1498469" cy="0"/>
          </a:xfrm>
          <a:prstGeom prst="straightConnector1">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071645" y="1130485"/>
            <a:ext cx="4" cy="972288"/>
          </a:xfrm>
          <a:prstGeom prst="straightConnector1">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71647" y="1336485"/>
            <a:ext cx="1172687" cy="286333"/>
          </a:xfrm>
          <a:prstGeom prst="line">
            <a:avLst/>
          </a:prstGeom>
          <a:ln w="190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949094" y="3589855"/>
            <a:ext cx="1498469" cy="0"/>
          </a:xfrm>
          <a:prstGeom prst="straightConnector1">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949090" y="2617568"/>
            <a:ext cx="4" cy="972288"/>
          </a:xfrm>
          <a:prstGeom prst="straightConnector1">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49093" y="2803393"/>
            <a:ext cx="1162869" cy="306509"/>
          </a:xfrm>
          <a:prstGeom prst="line">
            <a:avLst/>
          </a:prstGeom>
          <a:ln w="190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2944157" y="2108799"/>
            <a:ext cx="1498469" cy="0"/>
          </a:xfrm>
          <a:prstGeom prst="straightConnector1">
            <a:avLst/>
          </a:prstGeom>
          <a:ln w="12700">
            <a:solidFill>
              <a:schemeClr val="accent4">
                <a:lumMod val="60000"/>
                <a:lumOff val="40000"/>
              </a:schemeClr>
            </a:solidFill>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p:nvPr/>
        </p:nvCxnSpPr>
        <p:spPr>
          <a:xfrm flipH="1" flipV="1">
            <a:off x="2944154" y="1136512"/>
            <a:ext cx="4" cy="972288"/>
          </a:xfrm>
          <a:prstGeom prst="straightConnector1">
            <a:avLst/>
          </a:prstGeom>
          <a:ln w="12700">
            <a:solidFill>
              <a:schemeClr val="accent4">
                <a:lumMod val="60000"/>
                <a:lumOff val="40000"/>
              </a:schemeClr>
            </a:solidFill>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a:xfrm flipV="1">
            <a:off x="2944156" y="1366438"/>
            <a:ext cx="1206504" cy="262407"/>
          </a:xfrm>
          <a:prstGeom prst="line">
            <a:avLst/>
          </a:prstGeom>
          <a:ln w="19050">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2821603" y="3589855"/>
            <a:ext cx="1498469" cy="0"/>
          </a:xfrm>
          <a:prstGeom prst="straightConnector1">
            <a:avLst/>
          </a:prstGeom>
          <a:ln w="12700">
            <a:solidFill>
              <a:schemeClr val="accent4">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821599" y="2617568"/>
            <a:ext cx="4" cy="972288"/>
          </a:xfrm>
          <a:prstGeom prst="straightConnector1">
            <a:avLst/>
          </a:prstGeom>
          <a:ln w="12700">
            <a:solidFill>
              <a:schemeClr val="accent4">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21600" y="3109901"/>
            <a:ext cx="1206509" cy="268874"/>
          </a:xfrm>
          <a:prstGeom prst="line">
            <a:avLst/>
          </a:prstGeom>
          <a:ln w="19050">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297489" y="3543317"/>
                <a:ext cx="4072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srgbClr val="FFFFFF"/>
                          </a:solidFill>
                          <a:effectLst/>
                          <a:uLnTx/>
                          <a:uFillTx/>
                          <a:latin typeface="Cambria Math" panose="02040503050406030204" pitchFamily="18" charset="0"/>
                        </a:rPr>
                        <m:t>𝐵</m:t>
                      </m:r>
                    </m:oMath>
                  </m:oMathPara>
                </a14:m>
                <a:endParaRPr kumimoji="0" lang="en-US" sz="18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297489" y="3543317"/>
                <a:ext cx="40729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169993" y="3535789"/>
                <a:ext cx="40209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srgbClr val="FFFFFF"/>
                          </a:solidFill>
                          <a:effectLst/>
                          <a:uLnTx/>
                          <a:uFillTx/>
                          <a:latin typeface="Cambria Math" panose="02040503050406030204" pitchFamily="18" charset="0"/>
                        </a:rPr>
                        <m:t>𝐸</m:t>
                      </m:r>
                    </m:oMath>
                  </m:oMathPara>
                </a14:m>
                <a:endParaRPr kumimoji="0" lang="en-US" sz="18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169993" y="3535789"/>
                <a:ext cx="40209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16200000">
                <a:off x="319529" y="1354461"/>
                <a:ext cx="1121717" cy="4029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𝑈</m:t>
                      </m:r>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 </m:t>
                      </m:r>
                      <m:acc>
                        <m:accPr>
                          <m:chr m:val="⃗"/>
                          <m:ctrlP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ctrlPr>
                        </m:accPr>
                        <m:e>
                          <m: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t>𝜇</m:t>
                          </m:r>
                        </m:e>
                      </m:acc>
                      <m: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t>⋅</m:t>
                      </m:r>
                      <m:acc>
                        <m:accPr>
                          <m:chr m:val="⃗"/>
                          <m:ctrlP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ctrlPr>
                        </m:accPr>
                        <m:e>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𝐵</m:t>
                          </m:r>
                        </m:e>
                      </m:acc>
                    </m:oMath>
                  </m:oMathPara>
                </a14:m>
                <a:endParaRPr kumimoji="0" lang="en-US" sz="1800" b="0" i="0" u="none" strike="noStrike" kern="1200" cap="none" spc="-30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rot="16200000">
                <a:off x="319529" y="1354461"/>
                <a:ext cx="1121717" cy="402931"/>
              </a:xfrm>
              <a:prstGeom prst="rect">
                <a:avLst/>
              </a:prstGeom>
              <a:blipFill>
                <a:blip r:embed="rId8"/>
                <a:stretch>
                  <a:fillRect l="-21212" t="-25543" r="-6061"/>
                </a:stretch>
              </a:blipFill>
            </p:spPr>
            <p:txBody>
              <a:bodyPr/>
              <a:lstStyle/>
              <a:p>
                <a:r>
                  <a:rPr lang="en-US">
                    <a:noFill/>
                  </a:rPr>
                  <a:t> </a:t>
                </a:r>
              </a:p>
            </p:txBody>
          </p:sp>
        </mc:Fallback>
      </mc:AlternateContent>
      <p:cxnSp>
        <p:nvCxnSpPr>
          <p:cNvPr id="42" name="Straight Connector 41"/>
          <p:cNvCxnSpPr/>
          <p:nvPr/>
        </p:nvCxnSpPr>
        <p:spPr>
          <a:xfrm>
            <a:off x="2831746" y="3103711"/>
            <a:ext cx="127335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49090" y="3104489"/>
            <a:ext cx="124090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54297" y="1627821"/>
            <a:ext cx="127335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rot="16200000">
                <a:off x="200184" y="2808857"/>
                <a:ext cx="1115305" cy="4029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𝑈</m:t>
                      </m:r>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m:t>
                      </m:r>
                      <m:acc>
                        <m:accPr>
                          <m:chr m:val="⃗"/>
                          <m:ctrlP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ctrlPr>
                        </m:accPr>
                        <m:e>
                          <m:r>
                            <a:rPr kumimoji="0" lang="en-US" sz="1800" b="0" i="1" u="none" strike="noStrike" kern="1200" cap="none" spc="-150" normalizeH="0" baseline="0" noProof="0" dirty="0" smtClean="0">
                              <a:ln>
                                <a:noFill/>
                              </a:ln>
                              <a:solidFill>
                                <a:srgbClr val="FFFFFF"/>
                              </a:solidFill>
                              <a:effectLst/>
                              <a:uLnTx/>
                              <a:uFillTx/>
                              <a:latin typeface="Cambria Math" panose="02040503050406030204" pitchFamily="18" charset="0"/>
                            </a:rPr>
                            <m:t>𝜇</m:t>
                          </m:r>
                        </m:e>
                      </m:acc>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m:t>
                      </m:r>
                      <m:acc>
                        <m:accPr>
                          <m:chr m:val="⃗"/>
                          <m:ctrlP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ctrlPr>
                        </m:accPr>
                        <m:e>
                          <m:r>
                            <a:rPr kumimoji="0" lang="en-US" sz="1800" b="0" i="1" u="none" strike="noStrike" kern="1200" cap="none" spc="-300" normalizeH="0" baseline="0" noProof="0" dirty="0" smtClean="0">
                              <a:ln>
                                <a:noFill/>
                              </a:ln>
                              <a:solidFill>
                                <a:srgbClr val="FFFFFF"/>
                              </a:solidFill>
                              <a:effectLst/>
                              <a:uLnTx/>
                              <a:uFillTx/>
                              <a:latin typeface="Cambria Math" panose="02040503050406030204" pitchFamily="18" charset="0"/>
                            </a:rPr>
                            <m:t>𝐵</m:t>
                          </m:r>
                        </m:e>
                      </m:acc>
                    </m:oMath>
                  </m:oMathPara>
                </a14:m>
                <a:endParaRPr kumimoji="0" lang="en-US" sz="1800" b="0" i="0" u="none" strike="noStrike" kern="1200" cap="none" spc="-30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rot="16200000">
                <a:off x="200184" y="2808857"/>
                <a:ext cx="1115305" cy="402931"/>
              </a:xfrm>
              <a:prstGeom prst="rect">
                <a:avLst/>
              </a:prstGeom>
              <a:blipFill>
                <a:blip r:embed="rId9"/>
                <a:stretch>
                  <a:fillRect l="-21212" t="-24590" r="-6061"/>
                </a:stretch>
              </a:blipFill>
            </p:spPr>
            <p:txBody>
              <a:bodyPr/>
              <a:lstStyle/>
              <a:p>
                <a:r>
                  <a:rPr lang="en-US">
                    <a:noFill/>
                  </a:rPr>
                  <a:t> </a:t>
                </a:r>
              </a:p>
            </p:txBody>
          </p:sp>
        </mc:Fallback>
      </mc:AlternateContent>
      <p:sp>
        <p:nvSpPr>
          <p:cNvPr id="48" name="Down Arrow 47"/>
          <p:cNvSpPr/>
          <p:nvPr/>
        </p:nvSpPr>
        <p:spPr>
          <a:xfrm>
            <a:off x="1488322" y="2234059"/>
            <a:ext cx="661013" cy="349035"/>
          </a:xfrm>
          <a:prstGeom prst="downArrow">
            <a:avLst>
              <a:gd name="adj1" fmla="val 51380"/>
              <a:gd name="adj2" fmla="val 50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Humanst521 Lt BT" panose="020B0402020204020304" pitchFamily="34" charset="0"/>
                <a:cs typeface="Arial"/>
              </a:rPr>
              <a:t>T</a:t>
            </a:r>
          </a:p>
        </p:txBody>
      </p:sp>
      <p:sp>
        <p:nvSpPr>
          <p:cNvPr id="49" name="Down Arrow 48"/>
          <p:cNvSpPr/>
          <p:nvPr/>
        </p:nvSpPr>
        <p:spPr>
          <a:xfrm>
            <a:off x="3362881" y="2240648"/>
            <a:ext cx="661013" cy="349035"/>
          </a:xfrm>
          <a:prstGeom prst="downArrow">
            <a:avLst>
              <a:gd name="adj1" fmla="val 51380"/>
              <a:gd name="adj2" fmla="val 50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Humanst521 Lt BT" panose="020B0402020204020304" pitchFamily="34" charset="0"/>
                <a:cs typeface="Arial"/>
              </a:rPr>
              <a:t>T</a:t>
            </a:r>
          </a:p>
        </p:txBody>
      </p:sp>
      <mc:AlternateContent xmlns:mc="http://schemas.openxmlformats.org/markup-compatibility/2006" xmlns:a14="http://schemas.microsoft.com/office/drawing/2010/main">
        <mc:Choice Requires="a14">
          <p:sp>
            <p:nvSpPr>
              <p:cNvPr id="50" name="Rectangle 49"/>
              <p:cNvSpPr/>
              <p:nvPr/>
            </p:nvSpPr>
            <p:spPr>
              <a:xfrm>
                <a:off x="1251400" y="940925"/>
                <a:ext cx="9152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ctrlPr>
                        </m:accPr>
                        <m:e>
                          <m: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t>𝜇</m:t>
                          </m:r>
                        </m:e>
                      </m:acc>
                      <m: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t>𝜇</m:t>
                      </m:r>
                      <m:acc>
                        <m:accPr>
                          <m:chr m:val="⃗"/>
                          <m:ctrlP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ctrlPr>
                        </m:accPr>
                        <m:e>
                          <m:r>
                            <m:rPr>
                              <m:sty m:val="p"/>
                            </m:rPr>
                            <a:rPr kumimoji="0" lang="en-US" sz="1800" b="0" i="0" u="none" strike="noStrike" kern="1200" cap="none" spc="0" normalizeH="0" baseline="0" noProof="0" smtClean="0">
                              <a:ln>
                                <a:noFill/>
                              </a:ln>
                              <a:solidFill>
                                <a:srgbClr val="FFFFFF"/>
                              </a:solidFill>
                              <a:effectLst/>
                              <a:uLnTx/>
                              <a:uFillTx/>
                              <a:latin typeface="Cambria Math" panose="02040503050406030204" pitchFamily="18" charset="0"/>
                            </a:rPr>
                            <m:t>s</m:t>
                          </m:r>
                        </m:e>
                      </m:acc>
                    </m:oMath>
                  </m:oMathPara>
                </a14:m>
                <a:endParaRPr kumimoji="0" lang="en-US" sz="18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1251400" y="940925"/>
                <a:ext cx="915251" cy="369332"/>
              </a:xfrm>
              <a:prstGeom prst="rect">
                <a:avLst/>
              </a:prstGeom>
              <a:blipFill>
                <a:blip r:embed="rId10"/>
                <a:stretch>
                  <a:fillRect t="-21311" r="-28000"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3142429" y="896123"/>
                <a:ext cx="930255" cy="41030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ctrlPr>
                        </m:accPr>
                        <m:e>
                          <m: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t>𝑑</m:t>
                          </m:r>
                        </m:e>
                      </m:acc>
                      <m: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t>𝑑</m:t>
                      </m:r>
                      <m:acc>
                        <m:accPr>
                          <m:chr m:val="⃗"/>
                          <m:ctrlPr>
                            <a:rPr kumimoji="0" lang="en-US" sz="1800" b="0" i="1" u="none" strike="noStrike" kern="1200" cap="none" spc="0" normalizeH="0" baseline="0" noProof="0" smtClean="0">
                              <a:ln>
                                <a:noFill/>
                              </a:ln>
                              <a:solidFill>
                                <a:srgbClr val="FFFFFF"/>
                              </a:solidFill>
                              <a:effectLst/>
                              <a:uLnTx/>
                              <a:uFillTx/>
                              <a:latin typeface="Cambria Math" panose="02040503050406030204" pitchFamily="18" charset="0"/>
                            </a:rPr>
                          </m:ctrlPr>
                        </m:accPr>
                        <m:e>
                          <m:r>
                            <m:rPr>
                              <m:sty m:val="p"/>
                            </m:rPr>
                            <a:rPr kumimoji="0" lang="en-US" sz="1800" b="0" i="0" u="none" strike="noStrike" kern="1200" cap="none" spc="0" normalizeH="0" baseline="0" noProof="0" smtClean="0">
                              <a:ln>
                                <a:noFill/>
                              </a:ln>
                              <a:solidFill>
                                <a:srgbClr val="FFFFFF"/>
                              </a:solidFill>
                              <a:effectLst/>
                              <a:uLnTx/>
                              <a:uFillTx/>
                              <a:latin typeface="Cambria Math" panose="02040503050406030204" pitchFamily="18" charset="0"/>
                            </a:rPr>
                            <m:t>s</m:t>
                          </m:r>
                        </m:e>
                      </m:acc>
                    </m:oMath>
                  </m:oMathPara>
                </a14:m>
                <a:endParaRPr kumimoji="0" lang="en-US" sz="18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3142429" y="896123"/>
                <a:ext cx="930255" cy="410305"/>
              </a:xfrm>
              <a:prstGeom prst="rect">
                <a:avLst/>
              </a:prstGeom>
              <a:blipFill>
                <a:blip r:embed="rId11"/>
                <a:stretch>
                  <a:fillRect t="-20896" r="-26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29254" y="1133987"/>
                <a:ext cx="478016" cy="338554"/>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rPr>
                        <m:t>|</m:t>
                      </m:r>
                      <m:d>
                        <m:dPr>
                          <m:begChr m:val=""/>
                          <m:endChr m:val="⟩"/>
                          <m:ctrlP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rPr>
                            <m:t>↑</m:t>
                          </m:r>
                        </m:e>
                      </m:d>
                    </m:oMath>
                  </m:oMathPara>
                </a14:m>
                <a:endParaRPr kumimoji="0" lang="en-US" sz="16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129254" y="1133987"/>
                <a:ext cx="478016" cy="338554"/>
              </a:xfrm>
              <a:prstGeom prst="rect">
                <a:avLst/>
              </a:prstGeom>
              <a:blipFill>
                <a:blip r:embed="rId12"/>
                <a:stretch>
                  <a:fillRect l="-17722" t="-107143" r="-75949" b="-16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006703" y="2566878"/>
                <a:ext cx="478016" cy="338554"/>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rPr>
                        <m:t>|</m:t>
                      </m:r>
                      <m:d>
                        <m:dPr>
                          <m:begChr m:val=""/>
                          <m:endChr m:val="⟩"/>
                          <m:ctrlP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rPr>
                            <m:t>↑</m:t>
                          </m:r>
                        </m:e>
                      </m:d>
                    </m:oMath>
                  </m:oMathPara>
                </a14:m>
                <a:endParaRPr kumimoji="0" lang="en-US" sz="16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006703" y="2566878"/>
                <a:ext cx="478016" cy="338554"/>
              </a:xfrm>
              <a:prstGeom prst="rect">
                <a:avLst/>
              </a:prstGeom>
              <a:blipFill>
                <a:blip r:embed="rId13"/>
                <a:stretch>
                  <a:fillRect l="-17722" t="-107143" r="-75949" b="-16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052955" y="1133987"/>
                <a:ext cx="478016" cy="338554"/>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rPr>
                        <m:t>|</m:t>
                      </m:r>
                      <m:d>
                        <m:dPr>
                          <m:begChr m:val=""/>
                          <m:endChr m:val="⟩"/>
                          <m:ctrlP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rPr>
                            <m:t>↑</m:t>
                          </m:r>
                        </m:e>
                      </m:d>
                    </m:oMath>
                  </m:oMathPara>
                </a14:m>
                <a:endParaRPr kumimoji="0" lang="en-US" sz="16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052955" y="1133987"/>
                <a:ext cx="478016" cy="338554"/>
              </a:xfrm>
              <a:prstGeom prst="rect">
                <a:avLst/>
              </a:prstGeom>
              <a:blipFill>
                <a:blip r:embed="rId14"/>
                <a:stretch>
                  <a:fillRect l="-19231" t="-107143" r="-76923" b="-16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930404" y="3222389"/>
                <a:ext cx="478016" cy="338554"/>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rPr>
                        <m:t>|</m:t>
                      </m:r>
                      <m:d>
                        <m:dPr>
                          <m:begChr m:val=""/>
                          <m:endChr m:val="⟩"/>
                          <m:ctrlP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rPr>
                            <m:t>↑</m:t>
                          </m:r>
                        </m:e>
                      </m:d>
                    </m:oMath>
                  </m:oMathPara>
                </a14:m>
                <a:endParaRPr kumimoji="0" lang="en-US" sz="16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30404" y="3222389"/>
                <a:ext cx="478016" cy="338554"/>
              </a:xfrm>
              <a:prstGeom prst="rect">
                <a:avLst/>
              </a:prstGeom>
              <a:blipFill>
                <a:blip r:embed="rId15"/>
                <a:stretch>
                  <a:fillRect l="-19231" t="-109091" r="-76923" b="-17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420040" y="2062795"/>
                <a:ext cx="4072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srgbClr val="FFFFFF"/>
                          </a:solidFill>
                          <a:effectLst/>
                          <a:uLnTx/>
                          <a:uFillTx/>
                          <a:latin typeface="Cambria Math" panose="02040503050406030204" pitchFamily="18" charset="0"/>
                        </a:rPr>
                        <m:t>𝐵</m:t>
                      </m:r>
                    </m:oMath>
                  </m:oMathPara>
                </a14:m>
                <a:endParaRPr kumimoji="0" lang="en-US" sz="18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420040" y="2062795"/>
                <a:ext cx="407291"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296218" y="2060678"/>
                <a:ext cx="40209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srgbClr val="FFFFFF"/>
                          </a:solidFill>
                          <a:effectLst/>
                          <a:uLnTx/>
                          <a:uFillTx/>
                          <a:latin typeface="Cambria Math" panose="02040503050406030204" pitchFamily="18" charset="0"/>
                        </a:rPr>
                        <m:t>𝐸</m:t>
                      </m:r>
                    </m:oMath>
                  </m:oMathPara>
                </a14:m>
                <a:endParaRPr kumimoji="0" lang="en-US" sz="1800" b="0" i="0" u="none" strike="noStrike" kern="1200" cap="none" spc="0" normalizeH="0" baseline="0" noProof="0" dirty="0">
                  <a:ln>
                    <a:noFill/>
                  </a:ln>
                  <a:solidFill>
                    <a:srgbClr val="FFFFFF"/>
                  </a:solidFill>
                  <a:effectLst/>
                  <a:uLnTx/>
                  <a:uFillTx/>
                  <a:latin typeface="Humanst521 Lt BT" panose="020B0402020204020304" pitchFamily="34" charset="0"/>
                  <a:cs typeface="Arial"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296218" y="2060678"/>
                <a:ext cx="402097" cy="369332"/>
              </a:xfrm>
              <a:prstGeom prst="rect">
                <a:avLst/>
              </a:prstGeom>
              <a:blipFill>
                <a:blip r:embed="rId17"/>
                <a:stretch>
                  <a:fillRect/>
                </a:stretch>
              </a:blipFill>
            </p:spPr>
            <p:txBody>
              <a:bodyPr/>
              <a:lstStyle/>
              <a:p>
                <a:r>
                  <a:rPr lang="en-US">
                    <a:noFill/>
                  </a:rPr>
                  <a:t> </a:t>
                </a:r>
              </a:p>
            </p:txBody>
          </p:sp>
        </mc:Fallback>
      </mc:AlternateContent>
      <p:cxnSp>
        <p:nvCxnSpPr>
          <p:cNvPr id="53" name="Straight Connector 52"/>
          <p:cNvCxnSpPr/>
          <p:nvPr/>
        </p:nvCxnSpPr>
        <p:spPr>
          <a:xfrm>
            <a:off x="1071641" y="1626141"/>
            <a:ext cx="1172687" cy="286333"/>
          </a:xfrm>
          <a:prstGeom prst="line">
            <a:avLst/>
          </a:prstGeom>
          <a:ln w="19050">
            <a:solidFill>
              <a:schemeClr val="accent6">
                <a:lumMod val="60000"/>
                <a:lumOff val="40000"/>
              </a:schemeClr>
            </a:solidFill>
            <a:prstDash val="dashDot"/>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2936100" y="1635034"/>
            <a:ext cx="1206504" cy="262407"/>
          </a:xfrm>
          <a:prstGeom prst="line">
            <a:avLst/>
          </a:prstGeom>
          <a:ln w="19050">
            <a:solidFill>
              <a:schemeClr val="accent2">
                <a:lumMod val="60000"/>
                <a:lumOff val="40000"/>
              </a:schemeClr>
            </a:solidFill>
            <a:prstDash val="dashDot"/>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57" name="Rectangle 56"/>
              <p:cNvSpPr>
                <a:spLocks noChangeAspect="1"/>
              </p:cNvSpPr>
              <p:nvPr/>
            </p:nvSpPr>
            <p:spPr>
              <a:xfrm>
                <a:off x="2152042" y="1736734"/>
                <a:ext cx="478015" cy="338554"/>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FFFFFF">
                              <a:lumMod val="95000"/>
                            </a:srgbClr>
                          </a:solidFill>
                          <a:effectLst/>
                          <a:uLnTx/>
                          <a:uFillTx/>
                          <a:latin typeface="Cambria Math" panose="02040503050406030204" pitchFamily="18" charset="0"/>
                        </a:rPr>
                        <m:t>|</m:t>
                      </m:r>
                      <m:d>
                        <m:dPr>
                          <m:begChr m:val=""/>
                          <m:endChr m:val="⟩"/>
                          <m:ctrlPr>
                            <a:rPr kumimoji="0" lang="en-US" sz="1600" b="0" i="1" u="none" strike="noStrike" kern="1200" cap="none" spc="0" normalizeH="0" baseline="0" noProof="0" smtClean="0">
                              <a:ln>
                                <a:noFill/>
                              </a:ln>
                              <a:solidFill>
                                <a:srgbClr val="FFFFFF">
                                  <a:lumMod val="95000"/>
                                </a:srgbClr>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rgbClr val="FFFFFF">
                                  <a:lumMod val="95000"/>
                                </a:srgbClr>
                              </a:solidFill>
                              <a:effectLst/>
                              <a:uLnTx/>
                              <a:uFillTx/>
                              <a:latin typeface="Cambria Math" panose="02040503050406030204" pitchFamily="18" charset="0"/>
                              <a:ea typeface="Cambria Math" panose="02040503050406030204" pitchFamily="18" charset="0"/>
                            </a:rPr>
                            <m:t>↓</m:t>
                          </m:r>
                        </m:e>
                      </m:d>
                    </m:oMath>
                  </m:oMathPara>
                </a14:m>
                <a:endParaRPr kumimoji="0" lang="en-US" sz="1600" b="0" i="0" u="none" strike="noStrike" kern="1200" cap="none" spc="0" normalizeH="0" baseline="0" noProof="0" dirty="0">
                  <a:ln>
                    <a:noFill/>
                  </a:ln>
                  <a:solidFill>
                    <a:srgbClr val="FFFFFF">
                      <a:lumMod val="95000"/>
                    </a:srgbClr>
                  </a:solidFill>
                  <a:effectLst/>
                  <a:uLnTx/>
                  <a:uFillTx/>
                  <a:latin typeface="Humanst521 Lt BT" panose="020B0402020204020304" pitchFamily="34" charset="0"/>
                  <a:cs typeface="Arial"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2152042" y="1736734"/>
                <a:ext cx="478015" cy="338554"/>
              </a:xfrm>
              <a:prstGeom prst="rect">
                <a:avLst/>
              </a:prstGeom>
              <a:blipFill>
                <a:blip r:embed="rId18"/>
                <a:stretch>
                  <a:fillRect l="-17949" t="-109091" r="-78205" b="-17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a:spLocks noChangeAspect="1"/>
              </p:cNvSpPr>
              <p:nvPr/>
            </p:nvSpPr>
            <p:spPr>
              <a:xfrm>
                <a:off x="4053536" y="1736734"/>
                <a:ext cx="478015" cy="338554"/>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FFFFFF">
                              <a:lumMod val="95000"/>
                            </a:srgbClr>
                          </a:solidFill>
                          <a:effectLst/>
                          <a:uLnTx/>
                          <a:uFillTx/>
                          <a:latin typeface="Cambria Math" panose="02040503050406030204" pitchFamily="18" charset="0"/>
                        </a:rPr>
                        <m:t>|</m:t>
                      </m:r>
                      <m:d>
                        <m:dPr>
                          <m:begChr m:val=""/>
                          <m:endChr m:val="⟩"/>
                          <m:ctrlPr>
                            <a:rPr kumimoji="0" lang="en-US" sz="1600" b="0" i="1" u="none" strike="noStrike" kern="1200" cap="none" spc="0" normalizeH="0" baseline="0" noProof="0" smtClean="0">
                              <a:ln>
                                <a:noFill/>
                              </a:ln>
                              <a:solidFill>
                                <a:srgbClr val="FFFFFF">
                                  <a:lumMod val="95000"/>
                                </a:srgbClr>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rgbClr val="FFFFFF">
                                  <a:lumMod val="95000"/>
                                </a:srgbClr>
                              </a:solidFill>
                              <a:effectLst/>
                              <a:uLnTx/>
                              <a:uFillTx/>
                              <a:latin typeface="Cambria Math" panose="02040503050406030204" pitchFamily="18" charset="0"/>
                              <a:ea typeface="Cambria Math" panose="02040503050406030204" pitchFamily="18" charset="0"/>
                            </a:rPr>
                            <m:t>↓</m:t>
                          </m:r>
                        </m:e>
                      </m:d>
                    </m:oMath>
                  </m:oMathPara>
                </a14:m>
                <a:endParaRPr kumimoji="0" lang="en-US" sz="1600" b="0" i="0" u="none" strike="noStrike" kern="1200" cap="none" spc="0" normalizeH="0" baseline="0" noProof="0" dirty="0">
                  <a:ln>
                    <a:noFill/>
                  </a:ln>
                  <a:solidFill>
                    <a:srgbClr val="FFFFFF">
                      <a:lumMod val="95000"/>
                    </a:srgbClr>
                  </a:solidFill>
                  <a:effectLst/>
                  <a:uLnTx/>
                  <a:uFillTx/>
                  <a:latin typeface="Humanst521 Lt BT" panose="020B0402020204020304" pitchFamily="34" charset="0"/>
                  <a:cs typeface="Arial"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4053536" y="1736734"/>
                <a:ext cx="478015" cy="338554"/>
              </a:xfrm>
              <a:prstGeom prst="rect">
                <a:avLst/>
              </a:prstGeom>
              <a:blipFill>
                <a:blip r:embed="rId19"/>
                <a:stretch>
                  <a:fillRect l="-19231" t="-109091" r="-76923" b="-174545"/>
                </a:stretch>
              </a:blipFill>
            </p:spPr>
            <p:txBody>
              <a:bodyPr/>
              <a:lstStyle/>
              <a:p>
                <a:r>
                  <a:rPr lang="en-US">
                    <a:noFill/>
                  </a:rPr>
                  <a:t> </a:t>
                </a:r>
              </a:p>
            </p:txBody>
          </p:sp>
        </mc:Fallback>
      </mc:AlternateContent>
      <p:sp>
        <p:nvSpPr>
          <p:cNvPr id="14" name="L-Shape 13"/>
          <p:cNvSpPr/>
          <p:nvPr/>
        </p:nvSpPr>
        <p:spPr>
          <a:xfrm flipH="1">
            <a:off x="323528" y="868413"/>
            <a:ext cx="8738829" cy="4199919"/>
          </a:xfrm>
          <a:prstGeom prst="corner">
            <a:avLst>
              <a:gd name="adj1" fmla="val 27321"/>
              <a:gd name="adj2" fmla="val 97709"/>
            </a:avLst>
          </a:prstGeom>
          <a:solidFill>
            <a:schemeClr val="tx1">
              <a:lumMod val="95000"/>
              <a:lumOff val="5000"/>
            </a:schemeClr>
          </a:solidFill>
          <a:ln w="19050">
            <a:no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umanst521 Lt BT" panose="020B0402020204020304" pitchFamily="34" charset="0"/>
              <a:cs typeface="Arial"/>
            </a:endParaRPr>
          </a:p>
        </p:txBody>
      </p:sp>
      <p:cxnSp>
        <p:nvCxnSpPr>
          <p:cNvPr id="54" name="Straight Connector 53"/>
          <p:cNvCxnSpPr/>
          <p:nvPr/>
        </p:nvCxnSpPr>
        <p:spPr>
          <a:xfrm>
            <a:off x="952113" y="3109902"/>
            <a:ext cx="1172687" cy="286333"/>
          </a:xfrm>
          <a:prstGeom prst="line">
            <a:avLst/>
          </a:prstGeom>
          <a:ln w="19050">
            <a:solidFill>
              <a:schemeClr val="accent6">
                <a:lumMod val="60000"/>
                <a:lumOff val="40000"/>
              </a:schemeClr>
            </a:solidFill>
            <a:prstDash val="dashDot"/>
          </a:ln>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V="1">
            <a:off x="2825809" y="2837170"/>
            <a:ext cx="1206504" cy="262407"/>
          </a:xfrm>
          <a:prstGeom prst="line">
            <a:avLst/>
          </a:prstGeom>
          <a:ln w="19050">
            <a:solidFill>
              <a:schemeClr val="accent2">
                <a:lumMod val="60000"/>
                <a:lumOff val="40000"/>
              </a:schemeClr>
            </a:solidFill>
            <a:prstDash val="dashDot"/>
          </a:ln>
        </p:spPr>
        <p:style>
          <a:lnRef idx="1">
            <a:schemeClr val="accent2"/>
          </a:lnRef>
          <a:fillRef idx="0">
            <a:schemeClr val="accent2"/>
          </a:fillRef>
          <a:effectRef idx="0">
            <a:schemeClr val="accent2"/>
          </a:effectRef>
          <a:fontRef idx="minor">
            <a:schemeClr val="tx1"/>
          </a:fontRef>
        </p:style>
      </p:cxnSp>
      <p:sp>
        <p:nvSpPr>
          <p:cNvPr id="52" name="Rectangle 51"/>
          <p:cNvSpPr/>
          <p:nvPr/>
        </p:nvSpPr>
        <p:spPr>
          <a:xfrm>
            <a:off x="531273" y="2178656"/>
            <a:ext cx="4046110" cy="2108333"/>
          </a:xfrm>
          <a:custGeom>
            <a:avLst/>
            <a:gdLst>
              <a:gd name="connsiteX0" fmla="*/ 0 w 4046110"/>
              <a:gd name="connsiteY0" fmla="*/ 0 h 1752506"/>
              <a:gd name="connsiteX1" fmla="*/ 4046110 w 4046110"/>
              <a:gd name="connsiteY1" fmla="*/ 0 h 1752506"/>
              <a:gd name="connsiteX2" fmla="*/ 4046110 w 4046110"/>
              <a:gd name="connsiteY2" fmla="*/ 1752506 h 1752506"/>
              <a:gd name="connsiteX3" fmla="*/ 0 w 4046110"/>
              <a:gd name="connsiteY3" fmla="*/ 1752506 h 1752506"/>
              <a:gd name="connsiteX4" fmla="*/ 0 w 4046110"/>
              <a:gd name="connsiteY4" fmla="*/ 0 h 1752506"/>
              <a:gd name="connsiteX0" fmla="*/ 0 w 4046110"/>
              <a:gd name="connsiteY0" fmla="*/ 0 h 1752506"/>
              <a:gd name="connsiteX1" fmla="*/ 1639433 w 4046110"/>
              <a:gd name="connsiteY1" fmla="*/ 1980 h 1752506"/>
              <a:gd name="connsiteX2" fmla="*/ 4046110 w 4046110"/>
              <a:gd name="connsiteY2" fmla="*/ 0 h 1752506"/>
              <a:gd name="connsiteX3" fmla="*/ 4046110 w 4046110"/>
              <a:gd name="connsiteY3" fmla="*/ 1752506 h 1752506"/>
              <a:gd name="connsiteX4" fmla="*/ 0 w 4046110"/>
              <a:gd name="connsiteY4" fmla="*/ 1752506 h 1752506"/>
              <a:gd name="connsiteX5" fmla="*/ 0 w 4046110"/>
              <a:gd name="connsiteY5" fmla="*/ 0 h 1752506"/>
              <a:gd name="connsiteX0" fmla="*/ 0 w 4046110"/>
              <a:gd name="connsiteY0" fmla="*/ 13923 h 1766429"/>
              <a:gd name="connsiteX1" fmla="*/ 1424748 w 4046110"/>
              <a:gd name="connsiteY1" fmla="*/ 0 h 1766429"/>
              <a:gd name="connsiteX2" fmla="*/ 1639433 w 4046110"/>
              <a:gd name="connsiteY2" fmla="*/ 15903 h 1766429"/>
              <a:gd name="connsiteX3" fmla="*/ 4046110 w 4046110"/>
              <a:gd name="connsiteY3" fmla="*/ 13923 h 1766429"/>
              <a:gd name="connsiteX4" fmla="*/ 4046110 w 4046110"/>
              <a:gd name="connsiteY4" fmla="*/ 1766429 h 1766429"/>
              <a:gd name="connsiteX5" fmla="*/ 0 w 4046110"/>
              <a:gd name="connsiteY5" fmla="*/ 1766429 h 1766429"/>
              <a:gd name="connsiteX6" fmla="*/ 0 w 4046110"/>
              <a:gd name="connsiteY6" fmla="*/ 13923 h 1766429"/>
              <a:gd name="connsiteX0" fmla="*/ 0 w 4046110"/>
              <a:gd name="connsiteY0" fmla="*/ 13923 h 1766429"/>
              <a:gd name="connsiteX1" fmla="*/ 1090793 w 4046110"/>
              <a:gd name="connsiteY1" fmla="*/ 1 h 1766429"/>
              <a:gd name="connsiteX2" fmla="*/ 1424748 w 4046110"/>
              <a:gd name="connsiteY2" fmla="*/ 0 h 1766429"/>
              <a:gd name="connsiteX3" fmla="*/ 1639433 w 4046110"/>
              <a:gd name="connsiteY3" fmla="*/ 15903 h 1766429"/>
              <a:gd name="connsiteX4" fmla="*/ 4046110 w 4046110"/>
              <a:gd name="connsiteY4" fmla="*/ 13923 h 1766429"/>
              <a:gd name="connsiteX5" fmla="*/ 4046110 w 4046110"/>
              <a:gd name="connsiteY5" fmla="*/ 1766429 h 1766429"/>
              <a:gd name="connsiteX6" fmla="*/ 0 w 4046110"/>
              <a:gd name="connsiteY6" fmla="*/ 1766429 h 1766429"/>
              <a:gd name="connsiteX7" fmla="*/ 0 w 4046110"/>
              <a:gd name="connsiteY7" fmla="*/ 13923 h 1766429"/>
              <a:gd name="connsiteX0" fmla="*/ 0 w 4046110"/>
              <a:gd name="connsiteY0" fmla="*/ 13923 h 1766429"/>
              <a:gd name="connsiteX1" fmla="*/ 868157 w 4046110"/>
              <a:gd name="connsiteY1" fmla="*/ 1 h 1766429"/>
              <a:gd name="connsiteX2" fmla="*/ 1090793 w 4046110"/>
              <a:gd name="connsiteY2" fmla="*/ 1 h 1766429"/>
              <a:gd name="connsiteX3" fmla="*/ 1424748 w 4046110"/>
              <a:gd name="connsiteY3" fmla="*/ 0 h 1766429"/>
              <a:gd name="connsiteX4" fmla="*/ 1639433 w 4046110"/>
              <a:gd name="connsiteY4" fmla="*/ 15903 h 1766429"/>
              <a:gd name="connsiteX5" fmla="*/ 4046110 w 4046110"/>
              <a:gd name="connsiteY5" fmla="*/ 13923 h 1766429"/>
              <a:gd name="connsiteX6" fmla="*/ 4046110 w 4046110"/>
              <a:gd name="connsiteY6" fmla="*/ 1766429 h 1766429"/>
              <a:gd name="connsiteX7" fmla="*/ 0 w 4046110"/>
              <a:gd name="connsiteY7" fmla="*/ 1766429 h 1766429"/>
              <a:gd name="connsiteX8" fmla="*/ 0 w 4046110"/>
              <a:gd name="connsiteY8" fmla="*/ 13923 h 1766429"/>
              <a:gd name="connsiteX0" fmla="*/ 0 w 4046110"/>
              <a:gd name="connsiteY0" fmla="*/ 331974 h 2084480"/>
              <a:gd name="connsiteX1" fmla="*/ 868157 w 4046110"/>
              <a:gd name="connsiteY1" fmla="*/ 318052 h 2084480"/>
              <a:gd name="connsiteX2" fmla="*/ 995378 w 4046110"/>
              <a:gd name="connsiteY2" fmla="*/ 0 h 2084480"/>
              <a:gd name="connsiteX3" fmla="*/ 1424748 w 4046110"/>
              <a:gd name="connsiteY3" fmla="*/ 318051 h 2084480"/>
              <a:gd name="connsiteX4" fmla="*/ 1639433 w 4046110"/>
              <a:gd name="connsiteY4" fmla="*/ 333954 h 2084480"/>
              <a:gd name="connsiteX5" fmla="*/ 4046110 w 4046110"/>
              <a:gd name="connsiteY5" fmla="*/ 331974 h 2084480"/>
              <a:gd name="connsiteX6" fmla="*/ 4046110 w 4046110"/>
              <a:gd name="connsiteY6" fmla="*/ 2084480 h 2084480"/>
              <a:gd name="connsiteX7" fmla="*/ 0 w 4046110"/>
              <a:gd name="connsiteY7" fmla="*/ 2084480 h 2084480"/>
              <a:gd name="connsiteX8" fmla="*/ 0 w 4046110"/>
              <a:gd name="connsiteY8" fmla="*/ 331974 h 2084480"/>
              <a:gd name="connsiteX0" fmla="*/ 0 w 4046110"/>
              <a:gd name="connsiteY0" fmla="*/ 339927 h 2092433"/>
              <a:gd name="connsiteX1" fmla="*/ 868157 w 4046110"/>
              <a:gd name="connsiteY1" fmla="*/ 326005 h 2092433"/>
              <a:gd name="connsiteX2" fmla="*/ 995378 w 4046110"/>
              <a:gd name="connsiteY2" fmla="*/ 7953 h 2092433"/>
              <a:gd name="connsiteX3" fmla="*/ 1695092 w 4046110"/>
              <a:gd name="connsiteY3" fmla="*/ 0 h 2092433"/>
              <a:gd name="connsiteX4" fmla="*/ 1639433 w 4046110"/>
              <a:gd name="connsiteY4" fmla="*/ 341907 h 2092433"/>
              <a:gd name="connsiteX5" fmla="*/ 4046110 w 4046110"/>
              <a:gd name="connsiteY5" fmla="*/ 339927 h 2092433"/>
              <a:gd name="connsiteX6" fmla="*/ 4046110 w 4046110"/>
              <a:gd name="connsiteY6" fmla="*/ 2092433 h 2092433"/>
              <a:gd name="connsiteX7" fmla="*/ 0 w 4046110"/>
              <a:gd name="connsiteY7" fmla="*/ 2092433 h 2092433"/>
              <a:gd name="connsiteX8" fmla="*/ 0 w 4046110"/>
              <a:gd name="connsiteY8" fmla="*/ 339927 h 2092433"/>
              <a:gd name="connsiteX0" fmla="*/ 0 w 4046110"/>
              <a:gd name="connsiteY0" fmla="*/ 347876 h 2100382"/>
              <a:gd name="connsiteX1" fmla="*/ 868157 w 4046110"/>
              <a:gd name="connsiteY1" fmla="*/ 333954 h 2100382"/>
              <a:gd name="connsiteX2" fmla="*/ 931768 w 4046110"/>
              <a:gd name="connsiteY2" fmla="*/ 0 h 2100382"/>
              <a:gd name="connsiteX3" fmla="*/ 1695092 w 4046110"/>
              <a:gd name="connsiteY3" fmla="*/ 7949 h 2100382"/>
              <a:gd name="connsiteX4" fmla="*/ 1639433 w 4046110"/>
              <a:gd name="connsiteY4" fmla="*/ 349856 h 2100382"/>
              <a:gd name="connsiteX5" fmla="*/ 4046110 w 4046110"/>
              <a:gd name="connsiteY5" fmla="*/ 347876 h 2100382"/>
              <a:gd name="connsiteX6" fmla="*/ 4046110 w 4046110"/>
              <a:gd name="connsiteY6" fmla="*/ 2100382 h 2100382"/>
              <a:gd name="connsiteX7" fmla="*/ 0 w 4046110"/>
              <a:gd name="connsiteY7" fmla="*/ 2100382 h 2100382"/>
              <a:gd name="connsiteX8" fmla="*/ 0 w 4046110"/>
              <a:gd name="connsiteY8" fmla="*/ 347876 h 2100382"/>
              <a:gd name="connsiteX0" fmla="*/ 0 w 4046110"/>
              <a:gd name="connsiteY0" fmla="*/ 347876 h 2100382"/>
              <a:gd name="connsiteX1" fmla="*/ 868157 w 4046110"/>
              <a:gd name="connsiteY1" fmla="*/ 333954 h 2100382"/>
              <a:gd name="connsiteX2" fmla="*/ 931768 w 4046110"/>
              <a:gd name="connsiteY2" fmla="*/ 0 h 2100382"/>
              <a:gd name="connsiteX3" fmla="*/ 1695092 w 4046110"/>
              <a:gd name="connsiteY3" fmla="*/ 7949 h 2100382"/>
              <a:gd name="connsiteX4" fmla="*/ 1639433 w 4046110"/>
              <a:gd name="connsiteY4" fmla="*/ 349856 h 2100382"/>
              <a:gd name="connsiteX5" fmla="*/ 2776470 w 4046110"/>
              <a:gd name="connsiteY5" fmla="*/ 341907 h 2100382"/>
              <a:gd name="connsiteX6" fmla="*/ 4046110 w 4046110"/>
              <a:gd name="connsiteY6" fmla="*/ 347876 h 2100382"/>
              <a:gd name="connsiteX7" fmla="*/ 4046110 w 4046110"/>
              <a:gd name="connsiteY7" fmla="*/ 2100382 h 2100382"/>
              <a:gd name="connsiteX8" fmla="*/ 0 w 4046110"/>
              <a:gd name="connsiteY8" fmla="*/ 2100382 h 2100382"/>
              <a:gd name="connsiteX9" fmla="*/ 0 w 4046110"/>
              <a:gd name="connsiteY9" fmla="*/ 347876 h 2100382"/>
              <a:gd name="connsiteX0" fmla="*/ 0 w 4046110"/>
              <a:gd name="connsiteY0" fmla="*/ 347876 h 2100382"/>
              <a:gd name="connsiteX1" fmla="*/ 868157 w 4046110"/>
              <a:gd name="connsiteY1" fmla="*/ 333954 h 2100382"/>
              <a:gd name="connsiteX2" fmla="*/ 931768 w 4046110"/>
              <a:gd name="connsiteY2" fmla="*/ 0 h 2100382"/>
              <a:gd name="connsiteX3" fmla="*/ 1695092 w 4046110"/>
              <a:gd name="connsiteY3" fmla="*/ 7949 h 2100382"/>
              <a:gd name="connsiteX4" fmla="*/ 1639433 w 4046110"/>
              <a:gd name="connsiteY4" fmla="*/ 349856 h 2100382"/>
              <a:gd name="connsiteX5" fmla="*/ 2776470 w 4046110"/>
              <a:gd name="connsiteY5" fmla="*/ 341907 h 2100382"/>
              <a:gd name="connsiteX6" fmla="*/ 3030911 w 4046110"/>
              <a:gd name="connsiteY6" fmla="*/ 349858 h 2100382"/>
              <a:gd name="connsiteX7" fmla="*/ 4046110 w 4046110"/>
              <a:gd name="connsiteY7" fmla="*/ 347876 h 2100382"/>
              <a:gd name="connsiteX8" fmla="*/ 4046110 w 4046110"/>
              <a:gd name="connsiteY8" fmla="*/ 2100382 h 2100382"/>
              <a:gd name="connsiteX9" fmla="*/ 0 w 4046110"/>
              <a:gd name="connsiteY9" fmla="*/ 2100382 h 2100382"/>
              <a:gd name="connsiteX10" fmla="*/ 0 w 4046110"/>
              <a:gd name="connsiteY10" fmla="*/ 347876 h 2100382"/>
              <a:gd name="connsiteX0" fmla="*/ 0 w 4046110"/>
              <a:gd name="connsiteY0" fmla="*/ 347876 h 2100382"/>
              <a:gd name="connsiteX1" fmla="*/ 868157 w 4046110"/>
              <a:gd name="connsiteY1" fmla="*/ 333954 h 2100382"/>
              <a:gd name="connsiteX2" fmla="*/ 931768 w 4046110"/>
              <a:gd name="connsiteY2" fmla="*/ 0 h 2100382"/>
              <a:gd name="connsiteX3" fmla="*/ 1695092 w 4046110"/>
              <a:gd name="connsiteY3" fmla="*/ 7949 h 2100382"/>
              <a:gd name="connsiteX4" fmla="*/ 1639433 w 4046110"/>
              <a:gd name="connsiteY4" fmla="*/ 349856 h 2100382"/>
              <a:gd name="connsiteX5" fmla="*/ 2776470 w 4046110"/>
              <a:gd name="connsiteY5" fmla="*/ 341907 h 2100382"/>
              <a:gd name="connsiteX6" fmla="*/ 3030911 w 4046110"/>
              <a:gd name="connsiteY6" fmla="*/ 349858 h 2100382"/>
              <a:gd name="connsiteX7" fmla="*/ 3476184 w 4046110"/>
              <a:gd name="connsiteY7" fmla="*/ 333955 h 2100382"/>
              <a:gd name="connsiteX8" fmla="*/ 4046110 w 4046110"/>
              <a:gd name="connsiteY8" fmla="*/ 347876 h 2100382"/>
              <a:gd name="connsiteX9" fmla="*/ 4046110 w 4046110"/>
              <a:gd name="connsiteY9" fmla="*/ 2100382 h 2100382"/>
              <a:gd name="connsiteX10" fmla="*/ 0 w 4046110"/>
              <a:gd name="connsiteY10" fmla="*/ 2100382 h 2100382"/>
              <a:gd name="connsiteX11" fmla="*/ 0 w 4046110"/>
              <a:gd name="connsiteY11" fmla="*/ 347876 h 2100382"/>
              <a:gd name="connsiteX0" fmla="*/ 0 w 4046110"/>
              <a:gd name="connsiteY0" fmla="*/ 347876 h 2100382"/>
              <a:gd name="connsiteX1" fmla="*/ 868157 w 4046110"/>
              <a:gd name="connsiteY1" fmla="*/ 333954 h 2100382"/>
              <a:gd name="connsiteX2" fmla="*/ 931768 w 4046110"/>
              <a:gd name="connsiteY2" fmla="*/ 0 h 2100382"/>
              <a:gd name="connsiteX3" fmla="*/ 1695092 w 4046110"/>
              <a:gd name="connsiteY3" fmla="*/ 7949 h 2100382"/>
              <a:gd name="connsiteX4" fmla="*/ 1639433 w 4046110"/>
              <a:gd name="connsiteY4" fmla="*/ 349856 h 2100382"/>
              <a:gd name="connsiteX5" fmla="*/ 2776470 w 4046110"/>
              <a:gd name="connsiteY5" fmla="*/ 341907 h 2100382"/>
              <a:gd name="connsiteX6" fmla="*/ 3030911 w 4046110"/>
              <a:gd name="connsiteY6" fmla="*/ 349858 h 2100382"/>
              <a:gd name="connsiteX7" fmla="*/ 3476184 w 4046110"/>
              <a:gd name="connsiteY7" fmla="*/ 333955 h 2100382"/>
              <a:gd name="connsiteX8" fmla="*/ 3269450 w 4046110"/>
              <a:gd name="connsiteY8" fmla="*/ 341907 h 2100382"/>
              <a:gd name="connsiteX9" fmla="*/ 4046110 w 4046110"/>
              <a:gd name="connsiteY9" fmla="*/ 347876 h 2100382"/>
              <a:gd name="connsiteX10" fmla="*/ 4046110 w 4046110"/>
              <a:gd name="connsiteY10" fmla="*/ 2100382 h 2100382"/>
              <a:gd name="connsiteX11" fmla="*/ 0 w 4046110"/>
              <a:gd name="connsiteY11" fmla="*/ 2100382 h 2100382"/>
              <a:gd name="connsiteX12" fmla="*/ 0 w 4046110"/>
              <a:gd name="connsiteY12" fmla="*/ 347876 h 2100382"/>
              <a:gd name="connsiteX0" fmla="*/ 0 w 4046110"/>
              <a:gd name="connsiteY0" fmla="*/ 347876 h 2100382"/>
              <a:gd name="connsiteX1" fmla="*/ 868157 w 4046110"/>
              <a:gd name="connsiteY1" fmla="*/ 333954 h 2100382"/>
              <a:gd name="connsiteX2" fmla="*/ 931768 w 4046110"/>
              <a:gd name="connsiteY2" fmla="*/ 0 h 2100382"/>
              <a:gd name="connsiteX3" fmla="*/ 1695092 w 4046110"/>
              <a:gd name="connsiteY3" fmla="*/ 7949 h 2100382"/>
              <a:gd name="connsiteX4" fmla="*/ 1639433 w 4046110"/>
              <a:gd name="connsiteY4" fmla="*/ 349856 h 2100382"/>
              <a:gd name="connsiteX5" fmla="*/ 2776470 w 4046110"/>
              <a:gd name="connsiteY5" fmla="*/ 341907 h 2100382"/>
              <a:gd name="connsiteX6" fmla="*/ 3030911 w 4046110"/>
              <a:gd name="connsiteY6" fmla="*/ 349858 h 2100382"/>
              <a:gd name="connsiteX7" fmla="*/ 3476184 w 4046110"/>
              <a:gd name="connsiteY7" fmla="*/ 333955 h 2100382"/>
              <a:gd name="connsiteX8" fmla="*/ 3269450 w 4046110"/>
              <a:gd name="connsiteY8" fmla="*/ 341907 h 2100382"/>
              <a:gd name="connsiteX9" fmla="*/ 4046110 w 4046110"/>
              <a:gd name="connsiteY9" fmla="*/ 347876 h 2100382"/>
              <a:gd name="connsiteX10" fmla="*/ 4046110 w 4046110"/>
              <a:gd name="connsiteY10" fmla="*/ 2100382 h 2100382"/>
              <a:gd name="connsiteX11" fmla="*/ 0 w 4046110"/>
              <a:gd name="connsiteY11" fmla="*/ 2100382 h 2100382"/>
              <a:gd name="connsiteX12" fmla="*/ 0 w 4046110"/>
              <a:gd name="connsiteY12" fmla="*/ 347876 h 2100382"/>
              <a:gd name="connsiteX0" fmla="*/ 0 w 4046110"/>
              <a:gd name="connsiteY0" fmla="*/ 347876 h 2100382"/>
              <a:gd name="connsiteX1" fmla="*/ 868157 w 4046110"/>
              <a:gd name="connsiteY1" fmla="*/ 333954 h 2100382"/>
              <a:gd name="connsiteX2" fmla="*/ 931768 w 4046110"/>
              <a:gd name="connsiteY2" fmla="*/ 0 h 2100382"/>
              <a:gd name="connsiteX3" fmla="*/ 1695092 w 4046110"/>
              <a:gd name="connsiteY3" fmla="*/ 7949 h 2100382"/>
              <a:gd name="connsiteX4" fmla="*/ 1639433 w 4046110"/>
              <a:gd name="connsiteY4" fmla="*/ 349856 h 2100382"/>
              <a:gd name="connsiteX5" fmla="*/ 2776470 w 4046110"/>
              <a:gd name="connsiteY5" fmla="*/ 341907 h 2100382"/>
              <a:gd name="connsiteX6" fmla="*/ 3030911 w 4046110"/>
              <a:gd name="connsiteY6" fmla="*/ 349858 h 2100382"/>
              <a:gd name="connsiteX7" fmla="*/ 3476184 w 4046110"/>
              <a:gd name="connsiteY7" fmla="*/ 333955 h 2100382"/>
              <a:gd name="connsiteX8" fmla="*/ 3388720 w 4046110"/>
              <a:gd name="connsiteY8" fmla="*/ 71562 h 2100382"/>
              <a:gd name="connsiteX9" fmla="*/ 4046110 w 4046110"/>
              <a:gd name="connsiteY9" fmla="*/ 347876 h 2100382"/>
              <a:gd name="connsiteX10" fmla="*/ 4046110 w 4046110"/>
              <a:gd name="connsiteY10" fmla="*/ 2100382 h 2100382"/>
              <a:gd name="connsiteX11" fmla="*/ 0 w 4046110"/>
              <a:gd name="connsiteY11" fmla="*/ 2100382 h 2100382"/>
              <a:gd name="connsiteX12" fmla="*/ 0 w 4046110"/>
              <a:gd name="connsiteY12" fmla="*/ 347876 h 2100382"/>
              <a:gd name="connsiteX0" fmla="*/ 0 w 4046110"/>
              <a:gd name="connsiteY0" fmla="*/ 349963 h 2102469"/>
              <a:gd name="connsiteX1" fmla="*/ 868157 w 4046110"/>
              <a:gd name="connsiteY1" fmla="*/ 336041 h 2102469"/>
              <a:gd name="connsiteX2" fmla="*/ 931768 w 4046110"/>
              <a:gd name="connsiteY2" fmla="*/ 2087 h 2102469"/>
              <a:gd name="connsiteX3" fmla="*/ 1695092 w 4046110"/>
              <a:gd name="connsiteY3" fmla="*/ 10036 h 2102469"/>
              <a:gd name="connsiteX4" fmla="*/ 1639433 w 4046110"/>
              <a:gd name="connsiteY4" fmla="*/ 351943 h 2102469"/>
              <a:gd name="connsiteX5" fmla="*/ 2776470 w 4046110"/>
              <a:gd name="connsiteY5" fmla="*/ 343994 h 2102469"/>
              <a:gd name="connsiteX6" fmla="*/ 3030911 w 4046110"/>
              <a:gd name="connsiteY6" fmla="*/ 351945 h 2102469"/>
              <a:gd name="connsiteX7" fmla="*/ 3325110 w 4046110"/>
              <a:gd name="connsiteY7" fmla="*/ 2087 h 2102469"/>
              <a:gd name="connsiteX8" fmla="*/ 3388720 w 4046110"/>
              <a:gd name="connsiteY8" fmla="*/ 73649 h 2102469"/>
              <a:gd name="connsiteX9" fmla="*/ 4046110 w 4046110"/>
              <a:gd name="connsiteY9" fmla="*/ 349963 h 2102469"/>
              <a:gd name="connsiteX10" fmla="*/ 4046110 w 4046110"/>
              <a:gd name="connsiteY10" fmla="*/ 2102469 h 2102469"/>
              <a:gd name="connsiteX11" fmla="*/ 0 w 4046110"/>
              <a:gd name="connsiteY11" fmla="*/ 2102469 h 2102469"/>
              <a:gd name="connsiteX12" fmla="*/ 0 w 4046110"/>
              <a:gd name="connsiteY12" fmla="*/ 349963 h 2102469"/>
              <a:gd name="connsiteX0" fmla="*/ 0 w 4046110"/>
              <a:gd name="connsiteY0" fmla="*/ 347876 h 2100382"/>
              <a:gd name="connsiteX1" fmla="*/ 868157 w 4046110"/>
              <a:gd name="connsiteY1" fmla="*/ 333954 h 2100382"/>
              <a:gd name="connsiteX2" fmla="*/ 931768 w 4046110"/>
              <a:gd name="connsiteY2" fmla="*/ 0 h 2100382"/>
              <a:gd name="connsiteX3" fmla="*/ 1695092 w 4046110"/>
              <a:gd name="connsiteY3" fmla="*/ 7949 h 2100382"/>
              <a:gd name="connsiteX4" fmla="*/ 1639433 w 4046110"/>
              <a:gd name="connsiteY4" fmla="*/ 349856 h 2100382"/>
              <a:gd name="connsiteX5" fmla="*/ 2776470 w 4046110"/>
              <a:gd name="connsiteY5" fmla="*/ 341907 h 2100382"/>
              <a:gd name="connsiteX6" fmla="*/ 3030911 w 4046110"/>
              <a:gd name="connsiteY6" fmla="*/ 349858 h 2100382"/>
              <a:gd name="connsiteX7" fmla="*/ 3325110 w 4046110"/>
              <a:gd name="connsiteY7" fmla="*/ 0 h 2100382"/>
              <a:gd name="connsiteX8" fmla="*/ 3444379 w 4046110"/>
              <a:gd name="connsiteY8" fmla="*/ 405517 h 2100382"/>
              <a:gd name="connsiteX9" fmla="*/ 4046110 w 4046110"/>
              <a:gd name="connsiteY9" fmla="*/ 347876 h 2100382"/>
              <a:gd name="connsiteX10" fmla="*/ 4046110 w 4046110"/>
              <a:gd name="connsiteY10" fmla="*/ 2100382 h 2100382"/>
              <a:gd name="connsiteX11" fmla="*/ 0 w 4046110"/>
              <a:gd name="connsiteY11" fmla="*/ 2100382 h 2100382"/>
              <a:gd name="connsiteX12" fmla="*/ 0 w 4046110"/>
              <a:gd name="connsiteY12" fmla="*/ 347876 h 2100382"/>
              <a:gd name="connsiteX0" fmla="*/ 0 w 4046110"/>
              <a:gd name="connsiteY0" fmla="*/ 355827 h 2108333"/>
              <a:gd name="connsiteX1" fmla="*/ 868157 w 4046110"/>
              <a:gd name="connsiteY1" fmla="*/ 341905 h 2108333"/>
              <a:gd name="connsiteX2" fmla="*/ 931768 w 4046110"/>
              <a:gd name="connsiteY2" fmla="*/ 7951 h 2108333"/>
              <a:gd name="connsiteX3" fmla="*/ 1695092 w 4046110"/>
              <a:gd name="connsiteY3" fmla="*/ 15900 h 2108333"/>
              <a:gd name="connsiteX4" fmla="*/ 1639433 w 4046110"/>
              <a:gd name="connsiteY4" fmla="*/ 357807 h 2108333"/>
              <a:gd name="connsiteX5" fmla="*/ 2776470 w 4046110"/>
              <a:gd name="connsiteY5" fmla="*/ 349858 h 2108333"/>
              <a:gd name="connsiteX6" fmla="*/ 3030911 w 4046110"/>
              <a:gd name="connsiteY6" fmla="*/ 357809 h 2108333"/>
              <a:gd name="connsiteX7" fmla="*/ 3523893 w 4046110"/>
              <a:gd name="connsiteY7" fmla="*/ 0 h 2108333"/>
              <a:gd name="connsiteX8" fmla="*/ 3444379 w 4046110"/>
              <a:gd name="connsiteY8" fmla="*/ 413468 h 2108333"/>
              <a:gd name="connsiteX9" fmla="*/ 4046110 w 4046110"/>
              <a:gd name="connsiteY9" fmla="*/ 355827 h 2108333"/>
              <a:gd name="connsiteX10" fmla="*/ 4046110 w 4046110"/>
              <a:gd name="connsiteY10" fmla="*/ 2108333 h 2108333"/>
              <a:gd name="connsiteX11" fmla="*/ 0 w 4046110"/>
              <a:gd name="connsiteY11" fmla="*/ 2108333 h 2108333"/>
              <a:gd name="connsiteX12" fmla="*/ 0 w 4046110"/>
              <a:gd name="connsiteY12" fmla="*/ 355827 h 2108333"/>
              <a:gd name="connsiteX0" fmla="*/ 0 w 4046110"/>
              <a:gd name="connsiteY0" fmla="*/ 355827 h 2108333"/>
              <a:gd name="connsiteX1" fmla="*/ 868157 w 4046110"/>
              <a:gd name="connsiteY1" fmla="*/ 341905 h 2108333"/>
              <a:gd name="connsiteX2" fmla="*/ 931768 w 4046110"/>
              <a:gd name="connsiteY2" fmla="*/ 7951 h 2108333"/>
              <a:gd name="connsiteX3" fmla="*/ 1695092 w 4046110"/>
              <a:gd name="connsiteY3" fmla="*/ 15900 h 2108333"/>
              <a:gd name="connsiteX4" fmla="*/ 1639433 w 4046110"/>
              <a:gd name="connsiteY4" fmla="*/ 357807 h 2108333"/>
              <a:gd name="connsiteX5" fmla="*/ 2776470 w 4046110"/>
              <a:gd name="connsiteY5" fmla="*/ 349858 h 2108333"/>
              <a:gd name="connsiteX6" fmla="*/ 2848031 w 4046110"/>
              <a:gd name="connsiteY6" fmla="*/ 15903 h 2108333"/>
              <a:gd name="connsiteX7" fmla="*/ 3523893 w 4046110"/>
              <a:gd name="connsiteY7" fmla="*/ 0 h 2108333"/>
              <a:gd name="connsiteX8" fmla="*/ 3444379 w 4046110"/>
              <a:gd name="connsiteY8" fmla="*/ 413468 h 2108333"/>
              <a:gd name="connsiteX9" fmla="*/ 4046110 w 4046110"/>
              <a:gd name="connsiteY9" fmla="*/ 355827 h 2108333"/>
              <a:gd name="connsiteX10" fmla="*/ 4046110 w 4046110"/>
              <a:gd name="connsiteY10" fmla="*/ 2108333 h 2108333"/>
              <a:gd name="connsiteX11" fmla="*/ 0 w 4046110"/>
              <a:gd name="connsiteY11" fmla="*/ 2108333 h 2108333"/>
              <a:gd name="connsiteX12" fmla="*/ 0 w 4046110"/>
              <a:gd name="connsiteY12" fmla="*/ 355827 h 210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6110" h="2108333">
                <a:moveTo>
                  <a:pt x="0" y="355827"/>
                </a:moveTo>
                <a:lnTo>
                  <a:pt x="868157" y="341905"/>
                </a:lnTo>
                <a:lnTo>
                  <a:pt x="931768" y="7951"/>
                </a:lnTo>
                <a:lnTo>
                  <a:pt x="1695092" y="15900"/>
                </a:lnTo>
                <a:lnTo>
                  <a:pt x="1639433" y="357807"/>
                </a:lnTo>
                <a:lnTo>
                  <a:pt x="2776470" y="349858"/>
                </a:lnTo>
                <a:lnTo>
                  <a:pt x="2848031" y="15903"/>
                </a:lnTo>
                <a:lnTo>
                  <a:pt x="3523893" y="0"/>
                </a:lnTo>
                <a:cubicBezTo>
                  <a:pt x="3454982" y="2651"/>
                  <a:pt x="3457631" y="315402"/>
                  <a:pt x="3444379" y="413468"/>
                </a:cubicBezTo>
                <a:lnTo>
                  <a:pt x="4046110" y="355827"/>
                </a:lnTo>
                <a:lnTo>
                  <a:pt x="4046110" y="2108333"/>
                </a:lnTo>
                <a:lnTo>
                  <a:pt x="0" y="2108333"/>
                </a:lnTo>
                <a:lnTo>
                  <a:pt x="0" y="355827"/>
                </a:lnTo>
                <a:close/>
              </a:path>
            </a:pathLst>
          </a:custGeom>
          <a:solidFill>
            <a:schemeClr val="tx1">
              <a:lumMod val="95000"/>
              <a:lumOff val="5000"/>
            </a:schemeClr>
          </a:solidFill>
          <a:ln w="19050">
            <a:no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umanst521 Lt BT" panose="020B0402020204020304" pitchFamily="34" charset="0"/>
                <a:cs typeface="Arial"/>
              </a:rPr>
              <a:t>`</a:t>
            </a:r>
          </a:p>
        </p:txBody>
      </p:sp>
      <p:cxnSp>
        <p:nvCxnSpPr>
          <p:cNvPr id="59" name="Straight Arrow Connector 58"/>
          <p:cNvCxnSpPr/>
          <p:nvPr/>
        </p:nvCxnSpPr>
        <p:spPr>
          <a:xfrm>
            <a:off x="4007868" y="1415067"/>
            <a:ext cx="5293" cy="439933"/>
          </a:xfrm>
          <a:prstGeom prst="straightConnector1">
            <a:avLst/>
          </a:prstGeom>
          <a:ln w="1905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4128710" y="1499707"/>
                <a:ext cx="942246" cy="246221"/>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600" b="0" i="0" u="none" strike="noStrike" kern="1200" cap="none" spc="0" normalizeH="0" baseline="0" noProof="0" smtClean="0">
                          <a:ln>
                            <a:noFill/>
                          </a:ln>
                          <a:solidFill>
                            <a:srgbClr val="FDCA00">
                              <a:lumMod val="20000"/>
                              <a:lumOff val="80000"/>
                            </a:srgbClr>
                          </a:solidFill>
                          <a:effectLst/>
                          <a:uLnTx/>
                          <a:uFillTx/>
                          <a:latin typeface="Cambria Math" panose="02040503050406030204" pitchFamily="18" charset="0"/>
                        </a:rPr>
                        <m:t>Δ</m:t>
                      </m:r>
                      <m:r>
                        <a:rPr kumimoji="0" lang="en-US" sz="1600" b="0" i="1" u="none" strike="noStrike" kern="1200" cap="none" spc="0" normalizeH="0" baseline="0" noProof="0" smtClean="0">
                          <a:ln>
                            <a:noFill/>
                          </a:ln>
                          <a:solidFill>
                            <a:srgbClr val="FDCA00">
                              <a:lumMod val="20000"/>
                              <a:lumOff val="80000"/>
                            </a:srgbClr>
                          </a:solidFill>
                          <a:effectLst/>
                          <a:uLnTx/>
                          <a:uFillTx/>
                          <a:latin typeface="Cambria Math" panose="02040503050406030204" pitchFamily="18" charset="0"/>
                        </a:rPr>
                        <m:t>𝑈</m:t>
                      </m:r>
                      <m:r>
                        <a:rPr kumimoji="0" lang="en-US" sz="1600" b="0" i="1" u="none" strike="noStrike" kern="1200" cap="none" spc="0" normalizeH="0" baseline="0" noProof="0" smtClean="0">
                          <a:ln>
                            <a:noFill/>
                          </a:ln>
                          <a:solidFill>
                            <a:srgbClr val="FDCA00">
                              <a:lumMod val="20000"/>
                              <a:lumOff val="80000"/>
                            </a:srgbClr>
                          </a:solidFill>
                          <a:effectLst/>
                          <a:uLnTx/>
                          <a:uFillTx/>
                          <a:latin typeface="Cambria Math" panose="02040503050406030204" pitchFamily="18" charset="0"/>
                        </a:rPr>
                        <m:t>=ℏ</m:t>
                      </m:r>
                      <m:sSub>
                        <m:sSubPr>
                          <m:ctrlPr>
                            <a:rPr kumimoji="0" lang="en-US" sz="1600" b="0" i="1" u="none" strike="noStrike" kern="1200" cap="none" spc="0" normalizeH="0" baseline="0" noProof="0" smtClean="0">
                              <a:ln>
                                <a:noFill/>
                              </a:ln>
                              <a:solidFill>
                                <a:srgbClr val="FDCA00">
                                  <a:lumMod val="20000"/>
                                  <a:lumOff val="80000"/>
                                </a:srgbClr>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rgbClr val="FDCA00">
                                  <a:lumMod val="20000"/>
                                  <a:lumOff val="80000"/>
                                </a:srgbClr>
                              </a:solidFill>
                              <a:effectLst/>
                              <a:uLnTx/>
                              <a:uFillTx/>
                              <a:latin typeface="Cambria Math" panose="02040503050406030204" pitchFamily="18" charset="0"/>
                            </a:rPr>
                            <m:t>𝜔</m:t>
                          </m:r>
                        </m:e>
                        <m:sub>
                          <m:r>
                            <a:rPr kumimoji="0" lang="en-US" sz="1600" b="0" i="1" u="none" strike="noStrike" kern="1200" cap="none" spc="0" normalizeH="0" baseline="0" noProof="0" smtClean="0">
                              <a:ln>
                                <a:noFill/>
                              </a:ln>
                              <a:solidFill>
                                <a:srgbClr val="FDCA00">
                                  <a:lumMod val="20000"/>
                                  <a:lumOff val="80000"/>
                                </a:srgbClr>
                              </a:solidFill>
                              <a:effectLst/>
                              <a:uLnTx/>
                              <a:uFillTx/>
                              <a:latin typeface="Cambria Math" panose="02040503050406030204" pitchFamily="18" charset="0"/>
                            </a:rPr>
                            <m:t>𝑒</m:t>
                          </m:r>
                        </m:sub>
                      </m:sSub>
                    </m:oMath>
                  </m:oMathPara>
                </a14:m>
                <a:endParaRPr kumimoji="0" lang="en-US" sz="1600" b="0" i="0" u="none" strike="noStrike" kern="1200" cap="none" spc="0" normalizeH="0" baseline="0" noProof="0" dirty="0">
                  <a:ln>
                    <a:noFill/>
                  </a:ln>
                  <a:solidFill>
                    <a:srgbClr val="FDCA00">
                      <a:lumMod val="20000"/>
                      <a:lumOff val="80000"/>
                    </a:srgbClr>
                  </a:solidFill>
                  <a:effectLst/>
                  <a:uLnTx/>
                  <a:uFillTx/>
                  <a:latin typeface="Humanst521 Lt BT" panose="020B0402020204020304" pitchFamily="34" charset="0"/>
                  <a:cs typeface="Arial"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128710" y="1499707"/>
                <a:ext cx="942246" cy="246221"/>
              </a:xfrm>
              <a:prstGeom prst="rect">
                <a:avLst/>
              </a:prstGeom>
              <a:blipFill>
                <a:blip r:embed="rId20"/>
                <a:stretch>
                  <a:fillRect l="-3871" b="-15000"/>
                </a:stretch>
              </a:blipFill>
            </p:spPr>
            <p:txBody>
              <a:bodyPr/>
              <a:lstStyle/>
              <a:p>
                <a:r>
                  <a:rPr lang="en-US">
                    <a:noFill/>
                  </a:rPr>
                  <a:t> </a:t>
                </a:r>
              </a:p>
            </p:txBody>
          </p:sp>
        </mc:Fallback>
      </mc:AlternateContent>
    </p:spTree>
    <p:extLst>
      <p:ext uri="{BB962C8B-B14F-4D97-AF65-F5344CB8AC3E}">
        <p14:creationId xmlns:p14="http://schemas.microsoft.com/office/powerpoint/2010/main" val="203342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1000"/>
                                        <p:tgtEl>
                                          <p:spTgt spid="52"/>
                                        </p:tgtEl>
                                      </p:cBhvr>
                                    </p:animEffect>
                                    <p:set>
                                      <p:cBhvr>
                                        <p:cTn id="13" dur="1" fill="hold">
                                          <p:stCondLst>
                                            <p:cond delay="999"/>
                                          </p:stCondLst>
                                        </p:cTn>
                                        <p:tgtEl>
                                          <p:spTgt spid="5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1" fill="hold" grpId="0" nodeType="clickEffect">
                                  <p:stCondLst>
                                    <p:cond delay="0"/>
                                  </p:stCondLst>
                                  <p:childTnLst>
                                    <p:animEffect transition="out" filter="wipe(up)">
                                      <p:cBhvr>
                                        <p:cTn id="23" dur="1000"/>
                                        <p:tgtEl>
                                          <p:spTgt spid="14"/>
                                        </p:tgtEl>
                                      </p:cBhvr>
                                    </p:animEffect>
                                    <p:set>
                                      <p:cBhvr>
                                        <p:cTn id="2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14" grpId="0" animBg="1"/>
      <p:bldP spid="52"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9012" y="95965"/>
            <a:ext cx="6993650" cy="440986"/>
          </a:xfrm>
          <a:prstGeom prst="rect">
            <a:avLst/>
          </a:prstGeom>
        </p:spPr>
        <p:txBody>
          <a:bodyPr vert="horz" wrap="square" lIns="0" tIns="10001" rIns="0" bIns="0" numCol="1" rtlCol="0" anchor="t" anchorCtr="0" compatLnSpc="1">
            <a:prstTxWarp prst="textNoShape">
              <a:avLst/>
            </a:prstTxWarp>
            <a:spAutoFit/>
          </a:bodyPr>
          <a:lstStyle/>
          <a:p>
            <a:pPr marL="28575">
              <a:spcBef>
                <a:spcPts val="79"/>
              </a:spcBef>
            </a:pPr>
            <a:r>
              <a:rPr sz="2800" dirty="0"/>
              <a:t>C1</a:t>
            </a:r>
            <a:r>
              <a:rPr sz="2800" spc="-68" dirty="0"/>
              <a:t> </a:t>
            </a:r>
            <a:r>
              <a:rPr sz="2800" spc="-8" dirty="0"/>
              <a:t>demonstrator</a:t>
            </a:r>
            <a:r>
              <a:rPr sz="2800" spc="-79" dirty="0"/>
              <a:t> </a:t>
            </a:r>
            <a:r>
              <a:rPr sz="2800" dirty="0"/>
              <a:t>prototype:</a:t>
            </a:r>
            <a:r>
              <a:rPr sz="2800" spc="-79" dirty="0"/>
              <a:t> </a:t>
            </a:r>
            <a:r>
              <a:rPr sz="2800" dirty="0"/>
              <a:t>final</a:t>
            </a:r>
            <a:r>
              <a:rPr sz="2800" spc="-64" dirty="0"/>
              <a:t> </a:t>
            </a:r>
            <a:r>
              <a:rPr sz="2800" spc="-8" dirty="0"/>
              <a:t>details</a:t>
            </a:r>
          </a:p>
        </p:txBody>
      </p:sp>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1" y="742569"/>
            <a:ext cx="3087623" cy="3107054"/>
          </a:xfrm>
          <a:prstGeom prst="rect">
            <a:avLst/>
          </a:prstGeom>
        </p:spPr>
      </p:pic>
      <p:pic>
        <p:nvPicPr>
          <p:cNvPr id="4" name="object 4"/>
          <p:cNvPicPr/>
          <p:nvPr/>
        </p:nvPicPr>
        <p:blipFill>
          <a:blip r:embed="rId3" cstate="print">
            <a:extLst>
              <a:ext uri="{28A0092B-C50C-407E-A947-70E740481C1C}">
                <a14:useLocalDpi xmlns:a14="http://schemas.microsoft.com/office/drawing/2010/main"/>
              </a:ext>
            </a:extLst>
          </a:blip>
          <a:stretch>
            <a:fillRect/>
          </a:stretch>
        </p:blipFill>
        <p:spPr>
          <a:xfrm>
            <a:off x="3222402" y="742569"/>
            <a:ext cx="2899315" cy="3107054"/>
          </a:xfrm>
          <a:prstGeom prst="rect">
            <a:avLst/>
          </a:prstGeom>
        </p:spPr>
      </p:pic>
      <p:pic>
        <p:nvPicPr>
          <p:cNvPr id="5" name="object 5"/>
          <p:cNvPicPr/>
          <p:nvPr/>
        </p:nvPicPr>
        <p:blipFill>
          <a:blip r:embed="rId4" cstate="print">
            <a:extLst>
              <a:ext uri="{28A0092B-C50C-407E-A947-70E740481C1C}">
                <a14:useLocalDpi xmlns:a14="http://schemas.microsoft.com/office/drawing/2010/main"/>
              </a:ext>
            </a:extLst>
          </a:blip>
          <a:stretch>
            <a:fillRect/>
          </a:stretch>
        </p:blipFill>
        <p:spPr>
          <a:xfrm>
            <a:off x="6518815" y="742567"/>
            <a:ext cx="2625185" cy="4400930"/>
          </a:xfrm>
          <a:prstGeom prst="rect">
            <a:avLst/>
          </a:prstGeom>
        </p:spPr>
      </p:pic>
      <p:sp>
        <p:nvSpPr>
          <p:cNvPr id="6" name="object 6"/>
          <p:cNvSpPr txBox="1"/>
          <p:nvPr/>
        </p:nvSpPr>
        <p:spPr>
          <a:xfrm>
            <a:off x="495453" y="1797558"/>
            <a:ext cx="166211" cy="171681"/>
          </a:xfrm>
          <a:prstGeom prst="rect">
            <a:avLst/>
          </a:prstGeom>
        </p:spPr>
        <p:txBody>
          <a:bodyPr vert="horz" wrap="square" lIns="0" tIns="10001" rIns="0" bIns="0" rtlCol="0">
            <a:spAutoFit/>
          </a:bodyPr>
          <a:lstStyle/>
          <a:p>
            <a:pPr marL="9525">
              <a:spcBef>
                <a:spcPts val="79"/>
              </a:spcBef>
            </a:pPr>
            <a:r>
              <a:rPr sz="1050" spc="-19" dirty="0">
                <a:solidFill>
                  <a:srgbClr val="FF0000"/>
                </a:solidFill>
                <a:latin typeface="Calibri"/>
                <a:cs typeface="Calibri"/>
              </a:rPr>
              <a:t>US</a:t>
            </a:r>
            <a:endParaRPr sz="1050">
              <a:latin typeface="Calibri"/>
              <a:cs typeface="Calibri"/>
            </a:endParaRPr>
          </a:p>
        </p:txBody>
      </p:sp>
      <p:sp>
        <p:nvSpPr>
          <p:cNvPr id="7" name="object 7"/>
          <p:cNvSpPr txBox="1"/>
          <p:nvPr/>
        </p:nvSpPr>
        <p:spPr>
          <a:xfrm>
            <a:off x="5130355" y="2196941"/>
            <a:ext cx="162878" cy="171681"/>
          </a:xfrm>
          <a:prstGeom prst="rect">
            <a:avLst/>
          </a:prstGeom>
        </p:spPr>
        <p:txBody>
          <a:bodyPr vert="horz" wrap="square" lIns="0" tIns="10001" rIns="0" bIns="0" rtlCol="0">
            <a:spAutoFit/>
          </a:bodyPr>
          <a:lstStyle/>
          <a:p>
            <a:pPr marL="9525">
              <a:spcBef>
                <a:spcPts val="79"/>
              </a:spcBef>
            </a:pPr>
            <a:r>
              <a:rPr sz="1050" spc="-19" dirty="0">
                <a:solidFill>
                  <a:srgbClr val="FF0000"/>
                </a:solidFill>
                <a:latin typeface="Calibri"/>
                <a:cs typeface="Calibri"/>
              </a:rPr>
              <a:t>DS</a:t>
            </a:r>
            <a:endParaRPr sz="1050">
              <a:latin typeface="Calibri"/>
              <a:cs typeface="Calibri"/>
            </a:endParaRPr>
          </a:p>
        </p:txBody>
      </p:sp>
      <p:sp>
        <p:nvSpPr>
          <p:cNvPr id="14" name="object 14"/>
          <p:cNvSpPr txBox="1"/>
          <p:nvPr/>
        </p:nvSpPr>
        <p:spPr>
          <a:xfrm>
            <a:off x="495453" y="4085552"/>
            <a:ext cx="5434488" cy="548227"/>
          </a:xfrm>
          <a:prstGeom prst="rect">
            <a:avLst/>
          </a:prstGeom>
        </p:spPr>
        <p:txBody>
          <a:bodyPr vert="horz" wrap="square" lIns="0" tIns="9525" rIns="0" bIns="0" rtlCol="0">
            <a:spAutoFit/>
          </a:bodyPr>
          <a:lstStyle/>
          <a:p>
            <a:pPr marL="224314" indent="-214789">
              <a:buFont typeface="Wingdings"/>
              <a:buChar char=""/>
              <a:tabLst>
                <a:tab pos="224314" algn="l"/>
              </a:tabLst>
            </a:pPr>
            <a:r>
              <a:rPr sz="1400" spc="-19" dirty="0">
                <a:latin typeface="Calibri"/>
                <a:cs typeface="Calibri"/>
              </a:rPr>
              <a:t>Total </a:t>
            </a:r>
            <a:r>
              <a:rPr sz="1400" spc="-8" dirty="0">
                <a:latin typeface="Calibri"/>
                <a:cs typeface="Calibri"/>
              </a:rPr>
              <a:t>weight</a:t>
            </a:r>
            <a:r>
              <a:rPr sz="1400" spc="-11" dirty="0">
                <a:latin typeface="Calibri"/>
                <a:cs typeface="Calibri"/>
              </a:rPr>
              <a:t> </a:t>
            </a:r>
            <a:r>
              <a:rPr sz="1400" dirty="0">
                <a:latin typeface="Calibri"/>
                <a:cs typeface="Calibri"/>
              </a:rPr>
              <a:t>of</a:t>
            </a:r>
            <a:r>
              <a:rPr sz="1400" spc="-19" dirty="0">
                <a:latin typeface="Calibri"/>
                <a:cs typeface="Calibri"/>
              </a:rPr>
              <a:t> </a:t>
            </a:r>
            <a:r>
              <a:rPr sz="1400" dirty="0">
                <a:latin typeface="Calibri"/>
                <a:cs typeface="Calibri"/>
              </a:rPr>
              <a:t>the</a:t>
            </a:r>
            <a:r>
              <a:rPr sz="1400" spc="-11" dirty="0">
                <a:latin typeface="Calibri"/>
                <a:cs typeface="Calibri"/>
              </a:rPr>
              <a:t> </a:t>
            </a:r>
            <a:r>
              <a:rPr sz="1400" spc="-8" dirty="0">
                <a:latin typeface="Calibri"/>
                <a:cs typeface="Calibri"/>
              </a:rPr>
              <a:t>demonstrator</a:t>
            </a:r>
            <a:r>
              <a:rPr sz="1400" spc="-15" dirty="0">
                <a:latin typeface="Calibri"/>
                <a:cs typeface="Calibri"/>
              </a:rPr>
              <a:t> </a:t>
            </a:r>
            <a:r>
              <a:rPr sz="1400" spc="-8" dirty="0">
                <a:latin typeface="Calibri"/>
                <a:cs typeface="Calibri"/>
              </a:rPr>
              <a:t>prototype</a:t>
            </a:r>
            <a:r>
              <a:rPr sz="1400" spc="-11" dirty="0">
                <a:latin typeface="Calibri"/>
                <a:cs typeface="Calibri"/>
              </a:rPr>
              <a:t> </a:t>
            </a:r>
            <a:r>
              <a:rPr sz="1400" dirty="0">
                <a:latin typeface="Calibri"/>
                <a:cs typeface="Calibri"/>
              </a:rPr>
              <a:t>is</a:t>
            </a:r>
            <a:r>
              <a:rPr sz="1400" spc="-11" dirty="0">
                <a:latin typeface="Calibri"/>
                <a:cs typeface="Calibri"/>
              </a:rPr>
              <a:t> </a:t>
            </a:r>
            <a:r>
              <a:rPr sz="1400" dirty="0">
                <a:latin typeface="Calibri"/>
                <a:cs typeface="Calibri"/>
              </a:rPr>
              <a:t>51.3</a:t>
            </a:r>
            <a:r>
              <a:rPr sz="1400" spc="-19" dirty="0">
                <a:latin typeface="Calibri"/>
                <a:cs typeface="Calibri"/>
              </a:rPr>
              <a:t> </a:t>
            </a:r>
            <a:r>
              <a:rPr sz="1400" spc="-38" dirty="0">
                <a:latin typeface="Calibri"/>
                <a:cs typeface="Calibri"/>
              </a:rPr>
              <a:t>g</a:t>
            </a:r>
            <a:endParaRPr sz="1400" dirty="0">
              <a:latin typeface="Calibri"/>
              <a:cs typeface="Calibri"/>
            </a:endParaRPr>
          </a:p>
          <a:p>
            <a:pPr marL="567214" lvl="1" indent="-214789">
              <a:buFont typeface="Arial"/>
              <a:buChar char="•"/>
              <a:tabLst>
                <a:tab pos="567214" algn="l"/>
              </a:tabLst>
            </a:pPr>
            <a:r>
              <a:rPr sz="1400" dirty="0">
                <a:latin typeface="Calibri"/>
                <a:cs typeface="Calibri"/>
              </a:rPr>
              <a:t>27.5</a:t>
            </a:r>
            <a:r>
              <a:rPr sz="1400" spc="-30" dirty="0">
                <a:latin typeface="Calibri"/>
                <a:cs typeface="Calibri"/>
              </a:rPr>
              <a:t> </a:t>
            </a:r>
            <a:r>
              <a:rPr sz="1400" dirty="0">
                <a:latin typeface="Calibri"/>
                <a:cs typeface="Calibri"/>
              </a:rPr>
              <a:t>g</a:t>
            </a:r>
            <a:r>
              <a:rPr sz="1400" spc="-19" dirty="0">
                <a:latin typeface="Calibri"/>
                <a:cs typeface="Calibri"/>
              </a:rPr>
              <a:t> </a:t>
            </a:r>
            <a:r>
              <a:rPr sz="1400" dirty="0">
                <a:latin typeface="Calibri"/>
                <a:cs typeface="Calibri"/>
              </a:rPr>
              <a:t>given</a:t>
            </a:r>
            <a:r>
              <a:rPr sz="1400" spc="-26" dirty="0">
                <a:latin typeface="Calibri"/>
                <a:cs typeface="Calibri"/>
              </a:rPr>
              <a:t> </a:t>
            </a:r>
            <a:r>
              <a:rPr sz="1400" dirty="0">
                <a:latin typeface="Calibri"/>
                <a:cs typeface="Calibri"/>
              </a:rPr>
              <a:t>by</a:t>
            </a:r>
            <a:r>
              <a:rPr sz="1400" spc="-19" dirty="0">
                <a:latin typeface="Calibri"/>
                <a:cs typeface="Calibri"/>
              </a:rPr>
              <a:t> </a:t>
            </a:r>
            <a:r>
              <a:rPr sz="1400" dirty="0">
                <a:latin typeface="Calibri"/>
                <a:cs typeface="Calibri"/>
              </a:rPr>
              <a:t>the</a:t>
            </a:r>
            <a:r>
              <a:rPr sz="1400" spc="-23" dirty="0">
                <a:latin typeface="Calibri"/>
                <a:cs typeface="Calibri"/>
              </a:rPr>
              <a:t> </a:t>
            </a:r>
            <a:r>
              <a:rPr sz="1400" dirty="0">
                <a:latin typeface="Calibri"/>
                <a:cs typeface="Calibri"/>
              </a:rPr>
              <a:t>420</a:t>
            </a:r>
            <a:r>
              <a:rPr sz="1400" spc="-26" dirty="0">
                <a:latin typeface="Calibri"/>
                <a:cs typeface="Calibri"/>
              </a:rPr>
              <a:t> </a:t>
            </a:r>
            <a:r>
              <a:rPr sz="1400" dirty="0">
                <a:latin typeface="Calibri"/>
                <a:cs typeface="Calibri"/>
              </a:rPr>
              <a:t>fibers</a:t>
            </a:r>
            <a:r>
              <a:rPr sz="1400" spc="-23" dirty="0">
                <a:latin typeface="Calibri"/>
                <a:cs typeface="Calibri"/>
              </a:rPr>
              <a:t> </a:t>
            </a:r>
            <a:r>
              <a:rPr sz="1400" spc="-15" dirty="0">
                <a:latin typeface="Calibri"/>
                <a:cs typeface="Calibri"/>
              </a:rPr>
              <a:t>(PS)</a:t>
            </a:r>
            <a:endParaRPr sz="14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005574-A8D8-D66A-95E9-1E9CF44A5B5C}"/>
              </a:ext>
            </a:extLst>
          </p:cNvPr>
          <p:cNvSpPr>
            <a:spLocks noGrp="1"/>
          </p:cNvSpPr>
          <p:nvPr>
            <p:ph type="sldNum" sz="quarter" idx="12"/>
          </p:nvPr>
        </p:nvSpPr>
        <p:spPr/>
        <p:txBody>
          <a:bodyPr/>
          <a:lstStyle/>
          <a:p>
            <a:pPr algn="r">
              <a:defRPr/>
            </a:pPr>
            <a:r>
              <a:rPr lang="de-DE">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21</a:t>
            </a:fld>
            <a:endParaRPr lang="de-DE" dirty="0">
              <a:latin typeface="Humanst521 BT" panose="020B0602020204020204" pitchFamily="34" charset="0"/>
            </a:endParaRPr>
          </a:p>
        </p:txBody>
      </p:sp>
      <p:sp>
        <p:nvSpPr>
          <p:cNvPr id="4" name="Title 3">
            <a:extLst>
              <a:ext uri="{FF2B5EF4-FFF2-40B4-BE49-F238E27FC236}">
                <a16:creationId xmlns:a16="http://schemas.microsoft.com/office/drawing/2014/main" id="{248268FD-7B67-99D0-CB26-4784FB010A39}"/>
              </a:ext>
            </a:extLst>
          </p:cNvPr>
          <p:cNvSpPr>
            <a:spLocks noGrp="1"/>
          </p:cNvSpPr>
          <p:nvPr>
            <p:ph type="title"/>
          </p:nvPr>
        </p:nvSpPr>
        <p:spPr/>
        <p:txBody>
          <a:bodyPr/>
          <a:lstStyle/>
          <a:p>
            <a:r>
              <a:rPr lang="en-US" dirty="0"/>
              <a:t>Conclusion and outlook</a:t>
            </a:r>
            <a:endParaRPr lang="en-GB"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507D7F96-D771-91DE-9ADE-FC54F9C4E374}"/>
                  </a:ext>
                </a:extLst>
              </p:cNvPr>
              <p:cNvSpPr>
                <a:spLocks noGrp="1"/>
              </p:cNvSpPr>
              <p:nvPr>
                <p:ph type="body" sz="quarter" idx="13"/>
              </p:nvPr>
            </p:nvSpPr>
            <p:spPr>
              <a:xfrm>
                <a:off x="827584" y="784621"/>
                <a:ext cx="5185072" cy="4183379"/>
              </a:xfrm>
              <a:gradFill>
                <a:gsLst>
                  <a:gs pos="87000">
                    <a:srgbClr val="FFFFFE"/>
                  </a:gs>
                  <a:gs pos="0">
                    <a:schemeClr val="accent1">
                      <a:lumMod val="5000"/>
                      <a:lumOff val="95000"/>
                      <a:alpha val="39000"/>
                    </a:schemeClr>
                  </a:gs>
                  <a:gs pos="100000">
                    <a:schemeClr val="bg1"/>
                  </a:gs>
                </a:gsLst>
                <a:lin ang="5400000" scaled="1"/>
              </a:gradFill>
            </p:spPr>
            <p:txBody>
              <a:bodyPr tIns="36000"/>
              <a:lstStyle/>
              <a:p>
                <a:r>
                  <a:rPr lang="en-US" dirty="0"/>
                  <a:t>Searches of EDMs are sensitive to BSM and complementary to HEP</a:t>
                </a:r>
              </a:p>
              <a:p>
                <a:r>
                  <a:rPr lang="en-US" dirty="0"/>
                  <a:t>The muon EDM search is the only search using a bare particle</a:t>
                </a:r>
              </a:p>
              <a:p>
                <a:r>
                  <a:rPr lang="en-US" dirty="0"/>
                  <a:t>The frozen-spin technique in a storage ring has a unique sensitivity for cp EDMs</a:t>
                </a:r>
              </a:p>
              <a:p>
                <a:r>
                  <a:rPr lang="en-US" dirty="0"/>
                  <a:t>The PSI </a:t>
                </a:r>
                <a:r>
                  <a:rPr lang="en-US" dirty="0" err="1"/>
                  <a:t>muEDM</a:t>
                </a:r>
                <a:r>
                  <a:rPr lang="en-US" dirty="0"/>
                  <a:t> search demonstrates all essential techniques in a step-by-step approach</a:t>
                </a:r>
              </a:p>
              <a:p>
                <a:r>
                  <a:rPr lang="en-US" dirty="0"/>
                  <a:t>In the first phase we will demonstrate a sensitivity to a </a:t>
                </a:r>
                <a:r>
                  <a:rPr lang="en-US" dirty="0" err="1"/>
                  <a:t>muEDM</a:t>
                </a:r>
                <a:r>
                  <a:rPr lang="en-US" dirty="0"/>
                  <a:t> of better than </a:t>
                </a:r>
                <a14:m>
                  <m:oMath xmlns:m="http://schemas.openxmlformats.org/officeDocument/2006/math">
                    <m:r>
                      <a:rPr lang="en-US" i="1">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21</m:t>
                        </m:r>
                      </m:sup>
                    </m:sSup>
                    <m:r>
                      <a:rPr lang="en-US" b="0" i="1" smtClean="0">
                        <a:latin typeface="Cambria Math" panose="02040503050406030204" pitchFamily="18" charset="0"/>
                        <a:ea typeface="Cambria Math" panose="02040503050406030204" pitchFamily="18" charset="0"/>
                      </a:rPr>
                      <m:t>𝑒</m:t>
                    </m:r>
                    <m:r>
                      <m:rPr>
                        <m:sty m:val="p"/>
                      </m:rPr>
                      <a:rPr lang="en-US" b="0" i="0" smtClean="0">
                        <a:latin typeface="Cambria Math" panose="02040503050406030204" pitchFamily="18" charset="0"/>
                        <a:ea typeface="Cambria Math" panose="02040503050406030204" pitchFamily="18" charset="0"/>
                      </a:rPr>
                      <m:t>cm</m:t>
                    </m:r>
                  </m:oMath>
                </a14:m>
                <a:endParaRPr lang="en-US" b="0" dirty="0">
                  <a:ea typeface="Cambria Math" panose="02040503050406030204" pitchFamily="18" charset="0"/>
                </a:endParaRPr>
              </a:p>
              <a:p>
                <a:r>
                  <a:rPr lang="en-GB" dirty="0">
                    <a:ea typeface="Cambria Math" panose="02040503050406030204" pitchFamily="18" charset="0"/>
                    <a:cs typeface="Arial" panose="020B0604020202020204" pitchFamily="34" charset="0"/>
                  </a:rPr>
                  <a:t>Phase II welcomes collaborators and aims for</a:t>
                </a:r>
                <a:br>
                  <a:rPr lang="en-GB" dirty="0">
                    <a:ea typeface="Cambria Math" panose="02040503050406030204" pitchFamily="18" charset="0"/>
                    <a:cs typeface="Arial" panose="020B0604020202020204" pitchFamily="34" charset="0"/>
                  </a:rPr>
                </a:br>
                <a:r>
                  <a:rPr lang="en-GB" dirty="0">
                    <a:ea typeface="Cambria Math" panose="02040503050406030204" pitchFamily="18" charset="0"/>
                    <a:cs typeface="Arial" panose="020B0604020202020204" pitchFamily="34" charset="0"/>
                  </a:rPr>
                  <a:t>a sensitivity of </a:t>
                </a:r>
                <a14:m>
                  <m:oMath xmlns:m="http://schemas.openxmlformats.org/officeDocument/2006/math">
                    <m:r>
                      <a:rPr lang="en-US" b="0" i="0"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23</m:t>
                        </m:r>
                      </m:sup>
                    </m:sSup>
                    <m:r>
                      <a:rPr lang="en-US" b="0" i="1" smtClean="0">
                        <a:latin typeface="Cambria Math" panose="02040503050406030204" pitchFamily="18" charset="0"/>
                        <a:ea typeface="Cambria Math" panose="02040503050406030204" pitchFamily="18" charset="0"/>
                      </a:rPr>
                      <m:t>𝑒</m:t>
                    </m:r>
                    <m:r>
                      <m:rPr>
                        <m:sty m:val="p"/>
                      </m:rPr>
                      <a:rPr lang="en-US" b="0" i="0" smtClean="0">
                        <a:latin typeface="Cambria Math" panose="02040503050406030204" pitchFamily="18" charset="0"/>
                        <a:ea typeface="Cambria Math" panose="02040503050406030204" pitchFamily="18" charset="0"/>
                      </a:rPr>
                      <m:t>cm</m:t>
                    </m:r>
                  </m:oMath>
                </a14:m>
                <a:endParaRPr lang="en-GB" dirty="0">
                  <a:ea typeface="Cambria Math" panose="02040503050406030204" pitchFamily="18" charset="0"/>
                  <a:cs typeface="Arial" panose="020B0604020202020204" pitchFamily="34" charset="0"/>
                </a:endParaRPr>
              </a:p>
            </p:txBody>
          </p:sp>
        </mc:Choice>
        <mc:Fallback xmlns="">
          <p:sp>
            <p:nvSpPr>
              <p:cNvPr id="6" name="Text Placeholder 5">
                <a:extLst>
                  <a:ext uri="{FF2B5EF4-FFF2-40B4-BE49-F238E27FC236}">
                    <a16:creationId xmlns:a16="http://schemas.microsoft.com/office/drawing/2014/main" id="{507D7F96-D771-91DE-9ADE-FC54F9C4E374}"/>
                  </a:ext>
                </a:extLst>
              </p:cNvPr>
              <p:cNvSpPr>
                <a:spLocks noGrp="1" noRot="1" noChangeAspect="1" noMove="1" noResize="1" noEditPoints="1" noAdjustHandles="1" noChangeArrowheads="1" noChangeShapeType="1" noTextEdit="1"/>
              </p:cNvSpPr>
              <p:nvPr>
                <p:ph type="body" sz="quarter" idx="13"/>
              </p:nvPr>
            </p:nvSpPr>
            <p:spPr>
              <a:xfrm>
                <a:off x="827584" y="784621"/>
                <a:ext cx="5185072" cy="4183379"/>
              </a:xfrm>
              <a:blipFill>
                <a:blip r:embed="rId2"/>
                <a:stretch>
                  <a:fillRect l="-941" t="-583"/>
                </a:stretch>
              </a:blipFill>
            </p:spPr>
            <p:txBody>
              <a:bodyPr/>
              <a:lstStyle/>
              <a:p>
                <a:r>
                  <a:rPr lang="de-CH">
                    <a:noFill/>
                  </a:rPr>
                  <a:t> </a:t>
                </a:r>
              </a:p>
            </p:txBody>
          </p:sp>
        </mc:Fallback>
      </mc:AlternateContent>
      <p:pic>
        <p:nvPicPr>
          <p:cNvPr id="2" name="Picture 1">
            <a:extLst>
              <a:ext uri="{FF2B5EF4-FFF2-40B4-BE49-F238E27FC236}">
                <a16:creationId xmlns:a16="http://schemas.microsoft.com/office/drawing/2014/main" id="{17817E49-3403-0D40-AB62-12D4CDC52D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95" y="4346316"/>
            <a:ext cx="2088232" cy="529690"/>
          </a:xfrm>
          <a:prstGeom prst="rect">
            <a:avLst/>
          </a:prstGeom>
        </p:spPr>
      </p:pic>
      <p:pic>
        <p:nvPicPr>
          <p:cNvPr id="5" name="Picture 4">
            <a:extLst>
              <a:ext uri="{FF2B5EF4-FFF2-40B4-BE49-F238E27FC236}">
                <a16:creationId xmlns:a16="http://schemas.microsoft.com/office/drawing/2014/main" id="{C583F417-BCD6-48BB-FB19-5F19C0E407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04799" y="4517973"/>
            <a:ext cx="2179873" cy="358033"/>
          </a:xfrm>
          <a:prstGeom prst="rect">
            <a:avLst/>
          </a:prstGeom>
        </p:spPr>
      </p:pic>
    </p:spTree>
    <p:extLst>
      <p:ext uri="{BB962C8B-B14F-4D97-AF65-F5344CB8AC3E}">
        <p14:creationId xmlns:p14="http://schemas.microsoft.com/office/powerpoint/2010/main" val="27780024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7033B524-4FF6-83F4-B0B8-7D2BB6293CC7}"/>
              </a:ext>
            </a:extLst>
          </p:cNvPr>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a:stretch>
            <a:fillRect/>
          </a:stretch>
        </p:blipFill>
        <p:spPr bwMode="auto">
          <a:xfrm>
            <a:off x="3908419" y="3871119"/>
            <a:ext cx="771911" cy="97920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11" descr="Screen Clipping"/>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28972" y="1150842"/>
            <a:ext cx="3722749" cy="3941188"/>
          </a:xfrm>
          <a:ln>
            <a:solidFill>
              <a:srgbClr val="E5E5E5"/>
            </a:solidFill>
          </a:ln>
        </p:spPr>
      </p:pic>
      <p:sp>
        <p:nvSpPr>
          <p:cNvPr id="3" name="Title 2"/>
          <p:cNvSpPr>
            <a:spLocks noGrp="1"/>
          </p:cNvSpPr>
          <p:nvPr>
            <p:ph type="title"/>
          </p:nvPr>
        </p:nvSpPr>
        <p:spPr>
          <a:xfrm>
            <a:off x="2077211" y="208350"/>
            <a:ext cx="6708025" cy="381375"/>
          </a:xfrm>
        </p:spPr>
        <p:txBody>
          <a:bodyPr/>
          <a:lstStyle/>
          <a:p>
            <a:r>
              <a:rPr lang="en-US" dirty="0"/>
              <a:t>The collaboration </a:t>
            </a:r>
            <a:r>
              <a:rPr lang="en-US" i="1" dirty="0">
                <a:latin typeface="Humanst521 Lt BT" panose="020B0402020204020304" pitchFamily="34" charset="0"/>
              </a:rPr>
              <a:t>open for participation</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8247206" y="2920490"/>
            <a:ext cx="719700" cy="961200"/>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25546" y="1031645"/>
            <a:ext cx="720900" cy="961200"/>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67811" y="1031645"/>
            <a:ext cx="719320" cy="9612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79223" y="3885234"/>
            <a:ext cx="734252" cy="9612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808031" y="1031645"/>
            <a:ext cx="717515" cy="961200"/>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531473" y="3881690"/>
            <a:ext cx="714973" cy="961200"/>
          </a:xfrm>
          <a:prstGeom prst="rect">
            <a:avLst/>
          </a:prstGeom>
        </p:spPr>
      </p:pic>
      <p:pic>
        <p:nvPicPr>
          <p:cNvPr id="20" name="Picture 19"/>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a:ext>
            </a:extLst>
          </a:blip>
          <a:srcRect/>
          <a:stretch/>
        </p:blipFill>
        <p:spPr>
          <a:xfrm>
            <a:off x="4646745" y="1035845"/>
            <a:ext cx="720000" cy="956631"/>
          </a:xfrm>
          <a:prstGeom prst="rect">
            <a:avLst/>
          </a:prstGeom>
        </p:spPr>
      </p:pic>
      <p:pic>
        <p:nvPicPr>
          <p:cNvPr id="21" name="Picture 20"/>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a:ext>
            </a:extLst>
          </a:blip>
          <a:srcRect/>
          <a:stretch/>
        </p:blipFill>
        <p:spPr>
          <a:xfrm>
            <a:off x="8246446" y="1980828"/>
            <a:ext cx="720460" cy="961200"/>
          </a:xfrm>
          <a:prstGeom prst="rect">
            <a:avLst/>
          </a:prstGeom>
        </p:spPr>
      </p:pic>
      <p:pic>
        <p:nvPicPr>
          <p:cNvPr id="23" name="Picture 22"/>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8246446" y="3881690"/>
            <a:ext cx="720172" cy="961200"/>
          </a:xfrm>
          <a:prstGeom prst="rect">
            <a:avLst/>
          </a:prstGeom>
          <a:ln w="19050">
            <a:noFill/>
          </a:ln>
        </p:spPr>
      </p:pic>
      <p:pic>
        <p:nvPicPr>
          <p:cNvPr id="19" name="Picture 18"/>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8246446" y="1027732"/>
            <a:ext cx="720000" cy="960208"/>
          </a:xfrm>
          <a:prstGeom prst="rect">
            <a:avLst/>
          </a:prstGeom>
          <a:ln w="19050">
            <a:noFill/>
          </a:ln>
        </p:spPr>
      </p:pic>
      <p:cxnSp>
        <p:nvCxnSpPr>
          <p:cNvPr id="25" name="Straight Connector 24"/>
          <p:cNvCxnSpPr/>
          <p:nvPr/>
        </p:nvCxnSpPr>
        <p:spPr bwMode="auto">
          <a:xfrm>
            <a:off x="6516216" y="3750100"/>
            <a:ext cx="291815" cy="0"/>
          </a:xfrm>
          <a:prstGeom prst="line">
            <a:avLst/>
          </a:prstGeom>
          <a:solidFill>
            <a:schemeClr val="accent1"/>
          </a:solidFill>
          <a:ln w="19050" cap="flat" cmpd="sng" algn="ctr">
            <a:solidFill>
              <a:srgbClr val="92D050"/>
            </a:solidFill>
            <a:prstDash val="solid"/>
            <a:round/>
            <a:headEnd type="none" w="med" len="med"/>
            <a:tailEnd type="none" w="med" len="med"/>
          </a:ln>
          <a:effectLst/>
        </p:spPr>
      </p:cxnSp>
      <p:pic>
        <p:nvPicPr>
          <p:cNvPr id="4" name="Picture 3"/>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3908419" y="1031276"/>
            <a:ext cx="738326" cy="961200"/>
          </a:xfrm>
          <a:prstGeom prst="rect">
            <a:avLst/>
          </a:prstGeom>
        </p:spPr>
      </p:pic>
      <p:pic>
        <p:nvPicPr>
          <p:cNvPr id="8" name="Picture 7"/>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3908419" y="2954046"/>
            <a:ext cx="738326" cy="934916"/>
          </a:xfrm>
          <a:prstGeom prst="rect">
            <a:avLst/>
          </a:prstGeom>
        </p:spPr>
      </p:pic>
      <p:pic>
        <p:nvPicPr>
          <p:cNvPr id="26" name="Picture 25"/>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6084168" y="1027732"/>
            <a:ext cx="722428" cy="961200"/>
          </a:xfrm>
          <a:prstGeom prst="rect">
            <a:avLst/>
          </a:prstGeom>
        </p:spPr>
      </p:pic>
      <p:pic>
        <p:nvPicPr>
          <p:cNvPr id="27" name="Picture 26"/>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6811393" y="3877777"/>
            <a:ext cx="720080" cy="961200"/>
          </a:xfrm>
          <a:prstGeom prst="rect">
            <a:avLst/>
          </a:prstGeom>
        </p:spPr>
      </p:pic>
      <p:pic>
        <p:nvPicPr>
          <p:cNvPr id="28" name="Picture 27"/>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916645" y="1973695"/>
            <a:ext cx="727363" cy="961200"/>
          </a:xfrm>
          <a:prstGeom prst="rect">
            <a:avLst/>
          </a:prstGeom>
        </p:spPr>
      </p:pic>
      <p:pic>
        <p:nvPicPr>
          <p:cNvPr id="29" name="Picture 28"/>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6105938" y="3881690"/>
            <a:ext cx="708934" cy="961200"/>
          </a:xfrm>
          <a:prstGeom prst="rect">
            <a:avLst/>
          </a:prstGeom>
        </p:spPr>
      </p:pic>
      <p:sp>
        <p:nvSpPr>
          <p:cNvPr id="30" name="TextBox 29"/>
          <p:cNvSpPr txBox="1"/>
          <p:nvPr/>
        </p:nvSpPr>
        <p:spPr>
          <a:xfrm>
            <a:off x="179512" y="1275606"/>
            <a:ext cx="914400" cy="91440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US" sz="1800" dirty="0">
              <a:solidFill>
                <a:srgbClr val="000000"/>
              </a:solidFill>
              <a:latin typeface="Humanst521 Lt BT" panose="020B0402020204020304" pitchFamily="34" charset="0"/>
            </a:endParaRPr>
          </a:p>
        </p:txBody>
      </p:sp>
      <p:sp>
        <p:nvSpPr>
          <p:cNvPr id="31" name="TextBox 30"/>
          <p:cNvSpPr txBox="1"/>
          <p:nvPr/>
        </p:nvSpPr>
        <p:spPr>
          <a:xfrm>
            <a:off x="825723" y="789988"/>
            <a:ext cx="2160240" cy="268981"/>
          </a:xfrm>
          <a:prstGeom prst="rect">
            <a:avLst/>
          </a:prstGeom>
          <a:solidFill>
            <a:schemeClr val="bg1"/>
          </a:solidFill>
        </p:spPr>
        <p:txBody>
          <a:bodyPr wrap="none" lIns="0" tIns="0" rIns="0" bIns="0" rtlCol="0">
            <a:noAutofit/>
          </a:bodyPr>
          <a:lstStyle/>
          <a:p>
            <a:pPr eaLnBrk="1" hangingPunct="1">
              <a:lnSpc>
                <a:spcPct val="110000"/>
              </a:lnSpc>
              <a:spcBef>
                <a:spcPct val="0"/>
              </a:spcBef>
              <a:buClr>
                <a:srgbClr val="000000"/>
              </a:buClr>
            </a:pPr>
            <a:r>
              <a:rPr lang="en-US" sz="1800" dirty="0">
                <a:solidFill>
                  <a:schemeClr val="bg2">
                    <a:lumMod val="75000"/>
                  </a:schemeClr>
                </a:solidFill>
                <a:latin typeface="Humanst521 BT" panose="020B0602020204020204" pitchFamily="34" charset="0"/>
              </a:rPr>
              <a:t>PSI proposal R-21-02.1</a:t>
            </a:r>
          </a:p>
        </p:txBody>
      </p:sp>
      <p:sp>
        <p:nvSpPr>
          <p:cNvPr id="32" name="TextBox 31"/>
          <p:cNvSpPr txBox="1"/>
          <p:nvPr/>
        </p:nvSpPr>
        <p:spPr>
          <a:xfrm>
            <a:off x="2267744" y="1035845"/>
            <a:ext cx="914400" cy="91440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US" sz="1800" dirty="0">
              <a:solidFill>
                <a:srgbClr val="000000"/>
              </a:solidFill>
              <a:latin typeface="Humanst521 Lt BT" panose="020B0402020204020304" pitchFamily="34" charset="0"/>
            </a:endParaRPr>
          </a:p>
        </p:txBody>
      </p:sp>
      <p:pic>
        <p:nvPicPr>
          <p:cNvPr id="7" name="Picture 6" descr="A person smiling for the camera&#10;&#10;Description automatically generated">
            <a:extLst>
              <a:ext uri="{FF2B5EF4-FFF2-40B4-BE49-F238E27FC236}">
                <a16:creationId xmlns:a16="http://schemas.microsoft.com/office/drawing/2014/main" id="{5AAFEB23-C21B-9B03-BE4A-B130FCC654CA}"/>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l="-1397" t="-1816"/>
          <a:stretch/>
        </p:blipFill>
        <p:spPr>
          <a:xfrm>
            <a:off x="4650911" y="3870512"/>
            <a:ext cx="734400" cy="980020"/>
          </a:xfrm>
          <a:prstGeom prst="rect">
            <a:avLst/>
          </a:prstGeom>
        </p:spPr>
      </p:pic>
      <p:sp>
        <p:nvSpPr>
          <p:cNvPr id="9" name="Rectangle 2">
            <a:extLst>
              <a:ext uri="{FF2B5EF4-FFF2-40B4-BE49-F238E27FC236}">
                <a16:creationId xmlns:a16="http://schemas.microsoft.com/office/drawing/2014/main" id="{7F882F70-6AF5-783E-1E4E-7C222607D0FC}"/>
              </a:ext>
            </a:extLst>
          </p:cNvPr>
          <p:cNvSpPr>
            <a:spLocks noChangeArrowheads="1"/>
          </p:cNvSpPr>
          <p:nvPr/>
        </p:nvSpPr>
        <p:spPr bwMode="auto">
          <a:xfrm>
            <a:off x="2685432" y="2213503"/>
            <a:ext cx="15111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dirty="0">
              <a:latin typeface="Humanst521 Lt BT" panose="020B0402020204020304" pitchFamily="34" charset="0"/>
            </a:endParaRPr>
          </a:p>
        </p:txBody>
      </p:sp>
      <p:pic>
        <p:nvPicPr>
          <p:cNvPr id="24" name="Picture 4"/>
          <p:cNvPicPr>
            <a:picLocks noChangeAspect="1" noChangeArrowheads="1"/>
          </p:cNvPicPr>
          <p:nvPr/>
        </p:nvPicPr>
        <p:blipFill rotWithShape="1">
          <a:blip r:embed="rId25" cstate="print">
            <a:extLst>
              <a:ext uri="{28A0092B-C50C-407E-A947-70E740481C1C}">
                <a14:useLocalDpi xmlns:a14="http://schemas.microsoft.com/office/drawing/2010/main"/>
              </a:ext>
            </a:extLst>
          </a:blip>
          <a:srcRect t="-2950"/>
          <a:stretch/>
        </p:blipFill>
        <p:spPr bwMode="auto">
          <a:xfrm>
            <a:off x="4608197" y="1923678"/>
            <a:ext cx="3646445" cy="1965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96790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23</a:t>
            </a:fld>
            <a:endParaRPr lang="de-DE" dirty="0">
              <a:latin typeface="Humanst521 BT" panose="020B0602020204020204" pitchFamily="34" charset="0"/>
            </a:endParaRPr>
          </a:p>
        </p:txBody>
      </p:sp>
      <p:sp>
        <p:nvSpPr>
          <p:cNvPr id="6" name="TextBox 5"/>
          <p:cNvSpPr txBox="1"/>
          <p:nvPr/>
        </p:nvSpPr>
        <p:spPr>
          <a:xfrm>
            <a:off x="3923928" y="2931790"/>
            <a:ext cx="4392488" cy="720080"/>
          </a:xfrm>
          <a:prstGeom prst="rect">
            <a:avLst/>
          </a:prstGeom>
          <a:noFill/>
        </p:spPr>
        <p:txBody>
          <a:bodyPr wrap="none" lIns="0" tIns="0" rIns="0" bIns="0" rtlCol="0">
            <a:noAutofit/>
          </a:bodyPr>
          <a:lstStyle/>
          <a:p>
            <a:pPr algn="r" eaLnBrk="1" hangingPunct="1">
              <a:lnSpc>
                <a:spcPct val="110000"/>
              </a:lnSpc>
              <a:spcBef>
                <a:spcPct val="0"/>
              </a:spcBef>
              <a:buClr>
                <a:srgbClr val="000000"/>
              </a:buClr>
            </a:pPr>
            <a:r>
              <a:rPr lang="en-US" sz="2400" dirty="0">
                <a:solidFill>
                  <a:srgbClr val="000000"/>
                </a:solidFill>
                <a:latin typeface="Humanst521 BT" panose="020B0602020204020204" pitchFamily="34" charset="0"/>
              </a:rPr>
              <a:t>Backup</a:t>
            </a:r>
          </a:p>
        </p:txBody>
      </p:sp>
    </p:spTree>
    <p:extLst>
      <p:ext uri="{BB962C8B-B14F-4D97-AF65-F5344CB8AC3E}">
        <p14:creationId xmlns:p14="http://schemas.microsoft.com/office/powerpoint/2010/main" val="244316371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107504" y="1579470"/>
            <a:ext cx="4455696" cy="3296536"/>
          </a:xfrm>
        </p:spPr>
      </p:pic>
      <p:sp>
        <p:nvSpPr>
          <p:cNvPr id="3" name="Title 2"/>
          <p:cNvSpPr>
            <a:spLocks noGrp="1"/>
          </p:cNvSpPr>
          <p:nvPr>
            <p:ph type="title"/>
          </p:nvPr>
        </p:nvSpPr>
        <p:spPr/>
        <p:txBody>
          <a:bodyPr/>
          <a:lstStyle/>
          <a:p>
            <a:r>
              <a:rPr lang="en-US" dirty="0"/>
              <a:t>Geometric phases, and non-uniformities</a:t>
            </a:r>
          </a:p>
        </p:txBody>
      </p:sp>
      <p:sp>
        <p:nvSpPr>
          <p:cNvPr id="4" name="Slide Number Placeholder 3"/>
          <p:cNvSpPr>
            <a:spLocks noGrp="1"/>
          </p:cNvSpPr>
          <p:nvPr>
            <p:ph type="sldNum" sz="quarter" idx="4294967295"/>
          </p:nvPr>
        </p:nvSpPr>
        <p:spPr>
          <a:xfrm>
            <a:off x="8462584" y="4961420"/>
            <a:ext cx="576262" cy="147637"/>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24</a:t>
            </a:fld>
            <a:endParaRPr lang="de-DE" dirty="0">
              <a:latin typeface="Humanst521 BT" panose="020B0602020204020204" pitchFamily="34" charset="0"/>
            </a:endParaRPr>
          </a:p>
        </p:txBody>
      </p:sp>
      <p:pic>
        <p:nvPicPr>
          <p:cNvPr id="9" name="Picture 8"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1648983"/>
            <a:ext cx="4392488" cy="3258041"/>
          </a:xfrm>
          <a:prstGeom prst="rect">
            <a:avLst/>
          </a:prstGeom>
        </p:spPr>
      </p:pic>
      <p:sp>
        <p:nvSpPr>
          <p:cNvPr id="11" name="TextBox 10"/>
          <p:cNvSpPr txBox="1"/>
          <p:nvPr/>
        </p:nvSpPr>
        <p:spPr>
          <a:xfrm>
            <a:off x="683568" y="2139702"/>
            <a:ext cx="914400" cy="91440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1800" dirty="0">
                <a:solidFill>
                  <a:schemeClr val="bg1"/>
                </a:solidFill>
                <a:latin typeface="Humanst521 Lt BT" panose="020B0402020204020304" pitchFamily="34" charset="0"/>
              </a:rPr>
              <a:t>Magnetic field </a:t>
            </a:r>
          </a:p>
        </p:txBody>
      </p:sp>
      <p:sp>
        <p:nvSpPr>
          <p:cNvPr id="12" name="TextBox 11"/>
          <p:cNvSpPr txBox="1"/>
          <p:nvPr/>
        </p:nvSpPr>
        <p:spPr>
          <a:xfrm rot="5400000">
            <a:off x="8259979" y="3689524"/>
            <a:ext cx="1075576" cy="482158"/>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1800" dirty="0">
                <a:solidFill>
                  <a:srgbClr val="000000"/>
                </a:solidFill>
                <a:latin typeface="Humanst521 Lt BT" panose="020B0402020204020304" pitchFamily="34" charset="0"/>
              </a:rPr>
              <a:t>Electric field </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544" y="861875"/>
            <a:ext cx="5496692" cy="543001"/>
          </a:xfrm>
          <a:prstGeom prst="rect">
            <a:avLst/>
          </a:prstGeom>
        </p:spPr>
      </p:pic>
      <p:sp>
        <p:nvSpPr>
          <p:cNvPr id="5" name="Right Arrow 4"/>
          <p:cNvSpPr/>
          <p:nvPr/>
        </p:nvSpPr>
        <p:spPr bwMode="auto">
          <a:xfrm>
            <a:off x="6168218" y="997624"/>
            <a:ext cx="360040" cy="271501"/>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32240" y="930422"/>
            <a:ext cx="1467055" cy="42868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82629D4-B4CC-7177-F3E1-B6B183E13A66}"/>
                  </a:ext>
                </a:extLst>
              </p:cNvPr>
              <p:cNvSpPr txBox="1"/>
              <p:nvPr/>
            </p:nvSpPr>
            <p:spPr>
              <a:xfrm rot="16200000">
                <a:off x="2476891" y="4154846"/>
                <a:ext cx="262706" cy="204130"/>
              </a:xfrm>
              <a:prstGeom prst="rect">
                <a:avLst/>
              </a:prstGeom>
              <a:solidFill>
                <a:schemeClr val="bg1"/>
              </a:solidFill>
            </p:spPr>
            <p:txBody>
              <a:bodyPr wrap="none" lIns="0" tIns="0" rIns="0" bIns="0" rtlCol="0" anchor="ctr" anchorCtr="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rPr>
                          </m:ctrlPr>
                        </m:sSubPr>
                        <m:e>
                          <m:r>
                            <a:rPr lang="en-US" sz="1400" i="1" dirty="0" smtClean="0">
                              <a:solidFill>
                                <a:srgbClr val="000000"/>
                              </a:solidFill>
                              <a:latin typeface="Cambria Math" panose="02040503050406030204" pitchFamily="18" charset="0"/>
                            </a:rPr>
                            <m:t>𝜔</m:t>
                          </m:r>
                        </m:e>
                        <m:sub>
                          <m:r>
                            <a:rPr lang="en-US" sz="1400" b="0" i="1" dirty="0" smtClean="0">
                              <a:solidFill>
                                <a:srgbClr val="000000"/>
                              </a:solidFill>
                              <a:latin typeface="Cambria Math" panose="02040503050406030204" pitchFamily="18" charset="0"/>
                            </a:rPr>
                            <m:t>𝑎</m:t>
                          </m:r>
                        </m:sub>
                      </m:sSub>
                    </m:oMath>
                  </m:oMathPara>
                </a14:m>
                <a:endParaRPr lang="de-CH" sz="1400" dirty="0">
                  <a:solidFill>
                    <a:srgbClr val="000000"/>
                  </a:solidFill>
                  <a:latin typeface="Humanst521 Lt BT" panose="020B0402020204020304" pitchFamily="34" charset="0"/>
                </a:endParaRPr>
              </a:p>
            </p:txBody>
          </p:sp>
        </mc:Choice>
        <mc:Fallback xmlns="">
          <p:sp>
            <p:nvSpPr>
              <p:cNvPr id="13" name="TextBox 12">
                <a:extLst>
                  <a:ext uri="{FF2B5EF4-FFF2-40B4-BE49-F238E27FC236}">
                    <a16:creationId xmlns:a16="http://schemas.microsoft.com/office/drawing/2014/main" id="{782629D4-B4CC-7177-F3E1-B6B183E13A66}"/>
                  </a:ext>
                </a:extLst>
              </p:cNvPr>
              <p:cNvSpPr txBox="1">
                <a:spLocks noRot="1" noChangeAspect="1" noMove="1" noResize="1" noEditPoints="1" noAdjustHandles="1" noChangeArrowheads="1" noChangeShapeType="1" noTextEdit="1"/>
              </p:cNvSpPr>
              <p:nvPr/>
            </p:nvSpPr>
            <p:spPr>
              <a:xfrm rot="16200000">
                <a:off x="2476891" y="4154846"/>
                <a:ext cx="262706" cy="204130"/>
              </a:xfrm>
              <a:prstGeom prst="rect">
                <a:avLst/>
              </a:prstGeom>
              <a:blipFill>
                <a:blip r:embed="rId6"/>
                <a:stretch>
                  <a:fillRect r="-11765" b="-6977"/>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9FB5D92-32BC-FC58-3F16-4134FBAEDECB}"/>
                  </a:ext>
                </a:extLst>
              </p:cNvPr>
              <p:cNvSpPr txBox="1"/>
              <p:nvPr/>
            </p:nvSpPr>
            <p:spPr>
              <a:xfrm rot="16200000">
                <a:off x="3822632" y="4136210"/>
                <a:ext cx="262706" cy="204130"/>
              </a:xfrm>
              <a:prstGeom prst="rect">
                <a:avLst/>
              </a:prstGeom>
              <a:solidFill>
                <a:schemeClr val="bg1"/>
              </a:solidFill>
            </p:spPr>
            <p:txBody>
              <a:bodyPr wrap="none" lIns="0" tIns="0" rIns="0" bIns="0" rtlCol="0" anchor="ctr" anchorCtr="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rPr>
                          </m:ctrlPr>
                        </m:sSubPr>
                        <m:e>
                          <m:r>
                            <a:rPr lang="en-US" sz="1400" i="1" dirty="0" smtClean="0">
                              <a:solidFill>
                                <a:srgbClr val="000000"/>
                              </a:solidFill>
                              <a:latin typeface="Cambria Math" panose="02040503050406030204" pitchFamily="18" charset="0"/>
                            </a:rPr>
                            <m:t>𝜔</m:t>
                          </m:r>
                        </m:e>
                        <m:sub>
                          <m:r>
                            <a:rPr lang="en-US" sz="1400" b="0" i="1" dirty="0" smtClean="0">
                              <a:solidFill>
                                <a:srgbClr val="000000"/>
                              </a:solidFill>
                              <a:latin typeface="Cambria Math" panose="02040503050406030204" pitchFamily="18" charset="0"/>
                            </a:rPr>
                            <m:t>𝑐</m:t>
                          </m:r>
                        </m:sub>
                      </m:sSub>
                    </m:oMath>
                  </m:oMathPara>
                </a14:m>
                <a:endParaRPr lang="de-CH" sz="1400" dirty="0">
                  <a:solidFill>
                    <a:srgbClr val="000000"/>
                  </a:solidFill>
                  <a:latin typeface="Humanst521 Lt BT" panose="020B0402020204020304" pitchFamily="34" charset="0"/>
                </a:endParaRPr>
              </a:p>
            </p:txBody>
          </p:sp>
        </mc:Choice>
        <mc:Fallback xmlns="">
          <p:sp>
            <p:nvSpPr>
              <p:cNvPr id="14" name="TextBox 13">
                <a:extLst>
                  <a:ext uri="{FF2B5EF4-FFF2-40B4-BE49-F238E27FC236}">
                    <a16:creationId xmlns:a16="http://schemas.microsoft.com/office/drawing/2014/main" id="{59FB5D92-32BC-FC58-3F16-4134FBAEDECB}"/>
                  </a:ext>
                </a:extLst>
              </p:cNvPr>
              <p:cNvSpPr txBox="1">
                <a:spLocks noRot="1" noChangeAspect="1" noMove="1" noResize="1" noEditPoints="1" noAdjustHandles="1" noChangeArrowheads="1" noChangeShapeType="1" noTextEdit="1"/>
              </p:cNvSpPr>
              <p:nvPr/>
            </p:nvSpPr>
            <p:spPr>
              <a:xfrm rot="16200000">
                <a:off x="3822632" y="4136210"/>
                <a:ext cx="262706" cy="204130"/>
              </a:xfrm>
              <a:prstGeom prst="rect">
                <a:avLst/>
              </a:prstGeom>
              <a:blipFill>
                <a:blip r:embed="rId7"/>
                <a:stretch>
                  <a:fillRect r="-15152" b="-4651"/>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3EE0084-6581-B3DD-15A3-286AA774ACAD}"/>
                  </a:ext>
                </a:extLst>
              </p:cNvPr>
              <p:cNvSpPr txBox="1"/>
              <p:nvPr/>
            </p:nvSpPr>
            <p:spPr>
              <a:xfrm rot="16200000">
                <a:off x="7965877" y="4234974"/>
                <a:ext cx="262706" cy="204130"/>
              </a:xfrm>
              <a:prstGeom prst="rect">
                <a:avLst/>
              </a:prstGeom>
              <a:solidFill>
                <a:schemeClr val="bg1"/>
              </a:solidFill>
            </p:spPr>
            <p:txBody>
              <a:bodyPr wrap="none" lIns="0" tIns="0" rIns="0" bIns="0" rtlCol="0" anchor="ctr" anchorCtr="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rPr>
                          </m:ctrlPr>
                        </m:sSubPr>
                        <m:e>
                          <m:r>
                            <a:rPr lang="en-US" sz="1400" i="1" dirty="0" smtClean="0">
                              <a:solidFill>
                                <a:srgbClr val="000000"/>
                              </a:solidFill>
                              <a:latin typeface="Cambria Math" panose="02040503050406030204" pitchFamily="18" charset="0"/>
                            </a:rPr>
                            <m:t>𝜔</m:t>
                          </m:r>
                        </m:e>
                        <m:sub>
                          <m:r>
                            <a:rPr lang="en-US" sz="1400" b="0" i="1" dirty="0" smtClean="0">
                              <a:solidFill>
                                <a:srgbClr val="000000"/>
                              </a:solidFill>
                              <a:latin typeface="Cambria Math" panose="02040503050406030204" pitchFamily="18" charset="0"/>
                            </a:rPr>
                            <m:t>𝑐</m:t>
                          </m:r>
                        </m:sub>
                      </m:sSub>
                    </m:oMath>
                  </m:oMathPara>
                </a14:m>
                <a:endParaRPr lang="de-CH" sz="1400" dirty="0">
                  <a:solidFill>
                    <a:srgbClr val="000000"/>
                  </a:solidFill>
                  <a:latin typeface="Humanst521 Lt BT" panose="020B0402020204020304" pitchFamily="34" charset="0"/>
                </a:endParaRPr>
              </a:p>
            </p:txBody>
          </p:sp>
        </mc:Choice>
        <mc:Fallback xmlns="">
          <p:sp>
            <p:nvSpPr>
              <p:cNvPr id="15" name="TextBox 14">
                <a:extLst>
                  <a:ext uri="{FF2B5EF4-FFF2-40B4-BE49-F238E27FC236}">
                    <a16:creationId xmlns:a16="http://schemas.microsoft.com/office/drawing/2014/main" id="{D3EE0084-6581-B3DD-15A3-286AA774ACAD}"/>
                  </a:ext>
                </a:extLst>
              </p:cNvPr>
              <p:cNvSpPr txBox="1">
                <a:spLocks noRot="1" noChangeAspect="1" noMove="1" noResize="1" noEditPoints="1" noAdjustHandles="1" noChangeArrowheads="1" noChangeShapeType="1" noTextEdit="1"/>
              </p:cNvSpPr>
              <p:nvPr/>
            </p:nvSpPr>
            <p:spPr>
              <a:xfrm rot="16200000">
                <a:off x="7965877" y="4234974"/>
                <a:ext cx="262706" cy="204130"/>
              </a:xfrm>
              <a:prstGeom prst="rect">
                <a:avLst/>
              </a:prstGeom>
              <a:blipFill>
                <a:blip r:embed="rId8"/>
                <a:stretch>
                  <a:fillRect r="-15152" b="-6977"/>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4BAFEFF-EF42-0601-45F9-E86B9DF2F6B9}"/>
                  </a:ext>
                </a:extLst>
              </p:cNvPr>
              <p:cNvSpPr txBox="1"/>
              <p:nvPr/>
            </p:nvSpPr>
            <p:spPr>
              <a:xfrm rot="16200000">
                <a:off x="6882972" y="4242366"/>
                <a:ext cx="262706" cy="204130"/>
              </a:xfrm>
              <a:prstGeom prst="rect">
                <a:avLst/>
              </a:prstGeom>
              <a:solidFill>
                <a:schemeClr val="bg1"/>
              </a:solidFill>
            </p:spPr>
            <p:txBody>
              <a:bodyPr wrap="none" lIns="0" tIns="0" rIns="0" bIns="0" rtlCol="0" anchor="ctr" anchorCtr="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rPr>
                          </m:ctrlPr>
                        </m:sSubPr>
                        <m:e>
                          <m:r>
                            <a:rPr lang="en-US" sz="1400" i="1" dirty="0" smtClean="0">
                              <a:solidFill>
                                <a:srgbClr val="000000"/>
                              </a:solidFill>
                              <a:latin typeface="Cambria Math" panose="02040503050406030204" pitchFamily="18" charset="0"/>
                            </a:rPr>
                            <m:t>𝜔</m:t>
                          </m:r>
                        </m:e>
                        <m:sub>
                          <m:r>
                            <a:rPr lang="en-US" sz="1400" b="0" i="1" dirty="0" smtClean="0">
                              <a:solidFill>
                                <a:srgbClr val="000000"/>
                              </a:solidFill>
                              <a:latin typeface="Cambria Math" panose="02040503050406030204" pitchFamily="18" charset="0"/>
                            </a:rPr>
                            <m:t>𝑏</m:t>
                          </m:r>
                        </m:sub>
                      </m:sSub>
                    </m:oMath>
                  </m:oMathPara>
                </a14:m>
                <a:endParaRPr lang="de-CH" sz="1400" dirty="0">
                  <a:solidFill>
                    <a:srgbClr val="000000"/>
                  </a:solidFill>
                  <a:latin typeface="Humanst521 Lt BT" panose="020B0402020204020304" pitchFamily="34" charset="0"/>
                </a:endParaRPr>
              </a:p>
            </p:txBody>
          </p:sp>
        </mc:Choice>
        <mc:Fallback xmlns="">
          <p:sp>
            <p:nvSpPr>
              <p:cNvPr id="16" name="TextBox 15">
                <a:extLst>
                  <a:ext uri="{FF2B5EF4-FFF2-40B4-BE49-F238E27FC236}">
                    <a16:creationId xmlns:a16="http://schemas.microsoft.com/office/drawing/2014/main" id="{64BAFEFF-EF42-0601-45F9-E86B9DF2F6B9}"/>
                  </a:ext>
                </a:extLst>
              </p:cNvPr>
              <p:cNvSpPr txBox="1">
                <a:spLocks noRot="1" noChangeAspect="1" noMove="1" noResize="1" noEditPoints="1" noAdjustHandles="1" noChangeArrowheads="1" noChangeShapeType="1" noTextEdit="1"/>
              </p:cNvSpPr>
              <p:nvPr/>
            </p:nvSpPr>
            <p:spPr>
              <a:xfrm rot="16200000">
                <a:off x="6882972" y="4242366"/>
                <a:ext cx="262706" cy="204130"/>
              </a:xfrm>
              <a:prstGeom prst="rect">
                <a:avLst/>
              </a:prstGeom>
              <a:blipFill>
                <a:blip r:embed="rId9"/>
                <a:stretch>
                  <a:fillRect t="-4651" r="-21212" b="-9302"/>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58C02B-332C-3EEA-D582-1C78F68DA893}"/>
                  </a:ext>
                </a:extLst>
              </p:cNvPr>
              <p:cNvSpPr txBox="1"/>
              <p:nvPr/>
            </p:nvSpPr>
            <p:spPr>
              <a:xfrm rot="16200000">
                <a:off x="6168918" y="4234973"/>
                <a:ext cx="262706" cy="204130"/>
              </a:xfrm>
              <a:prstGeom prst="rect">
                <a:avLst/>
              </a:prstGeom>
              <a:solidFill>
                <a:schemeClr val="bg1"/>
              </a:solidFill>
            </p:spPr>
            <p:txBody>
              <a:bodyPr wrap="none" lIns="0" tIns="0" rIns="0" bIns="0" rtlCol="0" anchor="ctr" anchorCtr="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rPr>
                          </m:ctrlPr>
                        </m:sSubPr>
                        <m:e>
                          <m:r>
                            <a:rPr lang="en-US" sz="1400" i="1" dirty="0" smtClean="0">
                              <a:solidFill>
                                <a:srgbClr val="000000"/>
                              </a:solidFill>
                              <a:latin typeface="Cambria Math" panose="02040503050406030204" pitchFamily="18" charset="0"/>
                            </a:rPr>
                            <m:t>𝜔</m:t>
                          </m:r>
                        </m:e>
                        <m:sub>
                          <m:r>
                            <a:rPr lang="en-US" sz="1400" b="0" i="1" dirty="0" smtClean="0">
                              <a:solidFill>
                                <a:srgbClr val="000000"/>
                              </a:solidFill>
                              <a:latin typeface="Cambria Math" panose="02040503050406030204" pitchFamily="18" charset="0"/>
                            </a:rPr>
                            <m:t>𝑎</m:t>
                          </m:r>
                        </m:sub>
                      </m:sSub>
                    </m:oMath>
                  </m:oMathPara>
                </a14:m>
                <a:endParaRPr lang="de-CH" sz="1400" dirty="0">
                  <a:solidFill>
                    <a:srgbClr val="000000"/>
                  </a:solidFill>
                  <a:latin typeface="Humanst521 Lt BT" panose="020B0402020204020304" pitchFamily="34" charset="0"/>
                </a:endParaRPr>
              </a:p>
            </p:txBody>
          </p:sp>
        </mc:Choice>
        <mc:Fallback xmlns="">
          <p:sp>
            <p:nvSpPr>
              <p:cNvPr id="17" name="TextBox 16">
                <a:extLst>
                  <a:ext uri="{FF2B5EF4-FFF2-40B4-BE49-F238E27FC236}">
                    <a16:creationId xmlns:a16="http://schemas.microsoft.com/office/drawing/2014/main" id="{1658C02B-332C-3EEA-D582-1C78F68DA893}"/>
                  </a:ext>
                </a:extLst>
              </p:cNvPr>
              <p:cNvSpPr txBox="1">
                <a:spLocks noRot="1" noChangeAspect="1" noMove="1" noResize="1" noEditPoints="1" noAdjustHandles="1" noChangeArrowheads="1" noChangeShapeType="1" noTextEdit="1"/>
              </p:cNvSpPr>
              <p:nvPr/>
            </p:nvSpPr>
            <p:spPr>
              <a:xfrm rot="16200000">
                <a:off x="6168918" y="4234973"/>
                <a:ext cx="262706" cy="204130"/>
              </a:xfrm>
              <a:prstGeom prst="rect">
                <a:avLst/>
              </a:prstGeom>
              <a:blipFill>
                <a:blip r:embed="rId10"/>
                <a:stretch>
                  <a:fillRect r="-15152" b="-9302"/>
                </a:stretch>
              </a:blipFill>
            </p:spPr>
            <p:txBody>
              <a:bodyPr/>
              <a:lstStyle/>
              <a:p>
                <a:r>
                  <a:rPr lang="de-CH">
                    <a:noFill/>
                  </a:rPr>
                  <a:t> </a:t>
                </a:r>
              </a:p>
            </p:txBody>
          </p:sp>
        </mc:Fallback>
      </mc:AlternateContent>
      <p:sp>
        <p:nvSpPr>
          <p:cNvPr id="8" name="TextBox 7">
            <a:extLst>
              <a:ext uri="{FF2B5EF4-FFF2-40B4-BE49-F238E27FC236}">
                <a16:creationId xmlns:a16="http://schemas.microsoft.com/office/drawing/2014/main" id="{F694059D-4026-AB35-922C-78F11374A98B}"/>
              </a:ext>
            </a:extLst>
          </p:cNvPr>
          <p:cNvSpPr txBox="1"/>
          <p:nvPr/>
        </p:nvSpPr>
        <p:spPr>
          <a:xfrm>
            <a:off x="28604" y="4948014"/>
            <a:ext cx="3719608" cy="165623"/>
          </a:xfrm>
          <a:prstGeom prst="rect">
            <a:avLst/>
          </a:prstGeom>
          <a:noFill/>
        </p:spPr>
        <p:txBody>
          <a:bodyPr wrap="none" lIns="0" tIns="0" rIns="0" bIns="0" rtlCol="0" anchor="t" anchorCtr="0">
            <a:spAutoFit/>
          </a:bodyPr>
          <a:lstStyle/>
          <a:p>
            <a:pPr>
              <a:lnSpc>
                <a:spcPct val="110000"/>
              </a:lnSpc>
              <a:spcBef>
                <a:spcPts val="0"/>
              </a:spcBef>
            </a:pPr>
            <a:r>
              <a:rPr lang="en-US" sz="1050" kern="1000" spc="30" dirty="0">
                <a:solidFill>
                  <a:srgbClr val="003B6E"/>
                </a:solidFill>
                <a:latin typeface="Humanst521 Lt BT" panose="020B0402020204020304" pitchFamily="34" charset="0"/>
                <a:cs typeface="Franklin Gothic Book"/>
                <a:hlinkClick r:id="rId11">
                  <a:extLst>
                    <a:ext uri="{A12FA001-AC4F-418D-AE19-62706E023703}">
                      <ahyp:hlinkClr xmlns:ahyp="http://schemas.microsoft.com/office/drawing/2018/hyperlinkcolor" val="tx"/>
                    </a:ext>
                  </a:extLst>
                </a:hlinkClick>
              </a:rPr>
              <a:t>Cavoto G., Chakraborty R., Doinaki A., </a:t>
            </a:r>
            <a:r>
              <a:rPr lang="en-US" sz="1050" i="1" kern="1000" spc="30" dirty="0">
                <a:solidFill>
                  <a:srgbClr val="003B6E"/>
                </a:solidFill>
                <a:latin typeface="Humanst521 Lt BT" panose="020B0402020204020304" pitchFamily="34" charset="0"/>
                <a:cs typeface="Franklin Gothic Book"/>
                <a:hlinkClick r:id="rId11">
                  <a:extLst>
                    <a:ext uri="{A12FA001-AC4F-418D-AE19-62706E023703}">
                      <ahyp:hlinkClr xmlns:ahyp="http://schemas.microsoft.com/office/drawing/2018/hyperlinkcolor" val="tx"/>
                    </a:ext>
                  </a:extLst>
                </a:hlinkClick>
              </a:rPr>
              <a:t>et al</a:t>
            </a:r>
            <a:r>
              <a:rPr lang="en-US" sz="1050" kern="1000" spc="30" dirty="0">
                <a:solidFill>
                  <a:srgbClr val="003B6E"/>
                </a:solidFill>
                <a:latin typeface="Humanst521 Lt BT" panose="020B0402020204020304" pitchFamily="34" charset="0"/>
                <a:cs typeface="Franklin Gothic Book"/>
                <a:hlinkClick r:id="rId11">
                  <a:extLst>
                    <a:ext uri="{A12FA001-AC4F-418D-AE19-62706E023703}">
                      <ahyp:hlinkClr xmlns:ahyp="http://schemas.microsoft.com/office/drawing/2018/hyperlinkcolor" val="tx"/>
                    </a:ext>
                  </a:extLst>
                </a:hlinkClick>
              </a:rPr>
              <a:t>., EJPC 84(2024)262 </a:t>
            </a:r>
            <a:endParaRPr lang="en-US" sz="1050" kern="1000" spc="30" dirty="0">
              <a:solidFill>
                <a:srgbClr val="003B6E"/>
              </a:solidFill>
              <a:latin typeface="Humanst521 Lt BT" panose="020B0402020204020304" pitchFamily="34" charset="0"/>
              <a:cs typeface="Franklin Gothic Book"/>
            </a:endParaRPr>
          </a:p>
        </p:txBody>
      </p:sp>
    </p:spTree>
    <p:extLst>
      <p:ext uri="{BB962C8B-B14F-4D97-AF65-F5344CB8AC3E}">
        <p14:creationId xmlns:p14="http://schemas.microsoft.com/office/powerpoint/2010/main" val="19670476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p:cNvSpPr>
            <a:spLocks noGrp="1"/>
          </p:cNvSpPr>
          <p:nvPr>
            <p:ph type="title" idx="4294967295"/>
          </p:nvPr>
        </p:nvSpPr>
        <p:spPr>
          <a:xfrm>
            <a:off x="2077200" y="216000"/>
            <a:ext cx="6706080" cy="379440"/>
          </a:xfrm>
          <a:prstGeom prst="rect">
            <a:avLst/>
          </a:prstGeom>
          <a:noFill/>
          <a:ln w="0">
            <a:noFill/>
          </a:ln>
        </p:spPr>
        <p:txBody>
          <a:bodyPr lIns="0" tIns="0" rIns="0" bIns="0" numCol="1" spcCol="0" anchor="t">
            <a:noAutofit/>
          </a:bodyPr>
          <a:lstStyle/>
          <a:p>
            <a:pPr>
              <a:lnSpc>
                <a:spcPct val="100000"/>
              </a:lnSpc>
              <a:buNone/>
              <a:tabLst>
                <a:tab pos="0" algn="l"/>
              </a:tabLst>
            </a:pPr>
            <a:r>
              <a:rPr lang="en-US" sz="2400" b="0" strike="noStrike" spc="-1" dirty="0">
                <a:solidFill>
                  <a:srgbClr val="686868"/>
                </a:solidFill>
                <a:ea typeface="Calibri"/>
              </a:rPr>
              <a:t>Detection efficiency asymmetry</a:t>
            </a:r>
            <a:endParaRPr lang="en-GB" sz="2400" b="0" strike="noStrike" spc="-1" dirty="0">
              <a:latin typeface="Arial"/>
            </a:endParaRPr>
          </a:p>
        </p:txBody>
      </p:sp>
      <p:sp>
        <p:nvSpPr>
          <p:cNvPr id="748" name="PlaceHolder 2"/>
          <p:cNvSpPr>
            <a:spLocks noGrp="1"/>
          </p:cNvSpPr>
          <p:nvPr>
            <p:ph type="sldNum" idx="4294967295"/>
          </p:nvPr>
        </p:nvSpPr>
        <p:spPr>
          <a:xfrm>
            <a:off x="8206200" y="4968000"/>
            <a:ext cx="573840" cy="145800"/>
          </a:xfrm>
          <a:prstGeom prst="rect">
            <a:avLst/>
          </a:prstGeom>
          <a:noFill/>
          <a:ln w="0">
            <a:noFill/>
          </a:ln>
        </p:spPr>
        <p:txBody>
          <a:bodyPr lIns="0" tIns="0" rIns="0" bIns="0" numCol="1" spcCol="0" anchor="t">
            <a:noAutofit/>
          </a:bodyPr>
          <a:lstStyle>
            <a:lvl1pPr algn="r">
              <a:lnSpc>
                <a:spcPct val="100000"/>
              </a:lnSpc>
              <a:buNone/>
              <a:defRPr lang="en-US" sz="800" b="0" strike="noStrike" spc="-1">
                <a:solidFill>
                  <a:srgbClr val="000000"/>
                </a:solidFill>
                <a:latin typeface="Calibri"/>
                <a:ea typeface="Calibri"/>
              </a:defRPr>
            </a:lvl1pPr>
          </a:lstStyle>
          <a:p>
            <a:pPr algn="r">
              <a:lnSpc>
                <a:spcPct val="100000"/>
              </a:lnSpc>
              <a:buNone/>
            </a:pPr>
            <a:r>
              <a:rPr lang="en-US" sz="800" b="0" strike="noStrike" spc="-1" dirty="0">
                <a:solidFill>
                  <a:srgbClr val="000000"/>
                </a:solidFill>
                <a:latin typeface="Humanst521 Lt BT" panose="020B0402020204020304" pitchFamily="34" charset="0"/>
                <a:ea typeface="Calibri"/>
              </a:rPr>
              <a:t>Page </a:t>
            </a:r>
            <a:fld id="{FD625430-7F8F-4A26-A91F-C864ED6816BB}" type="slidenum">
              <a:rPr lang="en-US" sz="800" b="0" strike="noStrike" spc="-1">
                <a:solidFill>
                  <a:srgbClr val="000000"/>
                </a:solidFill>
                <a:latin typeface="Humanst521 Lt BT" panose="020B0402020204020304" pitchFamily="34" charset="0"/>
                <a:ea typeface="Calibri"/>
              </a:rPr>
              <a:t>25</a:t>
            </a:fld>
            <a:endParaRPr lang="en-GB" sz="800" b="0" strike="noStrike" spc="-1" dirty="0">
              <a:latin typeface="Times New Roman"/>
            </a:endParaRPr>
          </a:p>
        </p:txBody>
      </p:sp>
      <p:sp>
        <p:nvSpPr>
          <p:cNvPr id="749" name="Oval 748"/>
          <p:cNvSpPr/>
          <p:nvPr/>
        </p:nvSpPr>
        <p:spPr>
          <a:xfrm>
            <a:off x="7777080" y="155016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50" name="Oval 749"/>
          <p:cNvSpPr/>
          <p:nvPr/>
        </p:nvSpPr>
        <p:spPr>
          <a:xfrm>
            <a:off x="7796160" y="155052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51" name="Oval 750"/>
          <p:cNvSpPr/>
          <p:nvPr/>
        </p:nvSpPr>
        <p:spPr>
          <a:xfrm>
            <a:off x="7819560" y="155088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52" name="Oval 751"/>
          <p:cNvSpPr/>
          <p:nvPr/>
        </p:nvSpPr>
        <p:spPr>
          <a:xfrm>
            <a:off x="7849440" y="155160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53" name="Oval 752"/>
          <p:cNvSpPr/>
          <p:nvPr/>
        </p:nvSpPr>
        <p:spPr>
          <a:xfrm>
            <a:off x="7873200" y="1551600"/>
            <a:ext cx="10368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54" name="Oval 753"/>
          <p:cNvSpPr/>
          <p:nvPr/>
        </p:nvSpPr>
        <p:spPr>
          <a:xfrm>
            <a:off x="7895520" y="155088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55" name="PlaceHolder 3"/>
          <p:cNvSpPr>
            <a:spLocks noGrp="1"/>
          </p:cNvSpPr>
          <p:nvPr>
            <p:ph idx="4294967295"/>
          </p:nvPr>
        </p:nvSpPr>
        <p:spPr>
          <a:xfrm>
            <a:off x="850680" y="1005851"/>
            <a:ext cx="3833640" cy="3508200"/>
          </a:xfrm>
          <a:prstGeom prst="rect">
            <a:avLst/>
          </a:prstGeom>
          <a:noFill/>
          <a:ln w="0">
            <a:noFill/>
          </a:ln>
        </p:spPr>
        <p:txBody>
          <a:bodyPr lIns="0" tIns="0" rIns="0" bIns="0" anchor="t">
            <a:noAutofit/>
          </a:bodyPr>
          <a:lstStyle/>
          <a:p>
            <a:pPr marL="432000" indent="-324000">
              <a:lnSpc>
                <a:spcPct val="100000"/>
              </a:lnSpc>
              <a:spcBef>
                <a:spcPts val="1417"/>
              </a:spcBef>
              <a:buClr>
                <a:srgbClr val="000000"/>
              </a:buClr>
              <a:buSzPct val="45000"/>
              <a:buFont typeface="Wingdings" charset="2"/>
              <a:buChar char=""/>
            </a:pPr>
            <a:r>
              <a:rPr lang="en-US" sz="1700" b="0" strike="noStrike" spc="-1" dirty="0">
                <a:solidFill>
                  <a:srgbClr val="000000"/>
                </a:solidFill>
              </a:rPr>
              <a:t>The EDM will be deduced from the accumulation of asymmetry between the upstream and downstream detectors that increases with time</a:t>
            </a:r>
            <a:endParaRPr lang="en-US" sz="1700" b="0" strike="noStrike" spc="-1" dirty="0">
              <a:latin typeface="Arial"/>
            </a:endParaRPr>
          </a:p>
          <a:p>
            <a:pPr marL="432000" indent="-324000">
              <a:lnSpc>
                <a:spcPct val="100000"/>
              </a:lnSpc>
              <a:spcBef>
                <a:spcPts val="1417"/>
              </a:spcBef>
              <a:buClr>
                <a:srgbClr val="000000"/>
              </a:buClr>
              <a:buSzPct val="45000"/>
              <a:buFont typeface="Wingdings" charset="2"/>
              <a:buChar char=""/>
            </a:pPr>
            <a:r>
              <a:rPr lang="en-US" sz="1700" b="0" strike="noStrike" spc="-1" dirty="0">
                <a:solidFill>
                  <a:srgbClr val="000000"/>
                </a:solidFill>
              </a:rPr>
              <a:t>Static differences in the detection efficiency of one detector compared to the other is not a problem</a:t>
            </a:r>
            <a:endParaRPr lang="en-US" sz="1700" b="0" strike="noStrike" spc="-1" dirty="0">
              <a:latin typeface="Arial"/>
            </a:endParaRPr>
          </a:p>
          <a:p>
            <a:pPr marL="432000" indent="-324000">
              <a:lnSpc>
                <a:spcPct val="100000"/>
              </a:lnSpc>
              <a:spcBef>
                <a:spcPts val="1417"/>
              </a:spcBef>
              <a:buClr>
                <a:srgbClr val="000000"/>
              </a:buClr>
              <a:buSzPct val="45000"/>
              <a:buFont typeface="Wingdings" charset="2"/>
              <a:buChar char=""/>
            </a:pPr>
            <a:r>
              <a:rPr lang="en-US" sz="1700" b="0" strike="noStrike" spc="-1" dirty="0">
                <a:solidFill>
                  <a:srgbClr val="000000"/>
                </a:solidFill>
              </a:rPr>
              <a:t>Change of the detection efficiency with time is a problem as it will introduce time dependent asymmetry</a:t>
            </a:r>
            <a:endParaRPr lang="en-US" sz="1700" b="0" strike="noStrike" spc="-1" dirty="0">
              <a:latin typeface="Arial"/>
            </a:endParaRPr>
          </a:p>
        </p:txBody>
      </p:sp>
      <p:grpSp>
        <p:nvGrpSpPr>
          <p:cNvPr id="756" name="Group 755"/>
          <p:cNvGrpSpPr/>
          <p:nvPr/>
        </p:nvGrpSpPr>
        <p:grpSpPr>
          <a:xfrm>
            <a:off x="6260760" y="1516680"/>
            <a:ext cx="1503720" cy="2171880"/>
            <a:chOff x="6260760" y="1516680"/>
            <a:chExt cx="1503720" cy="2171880"/>
          </a:xfrm>
        </p:grpSpPr>
        <p:sp>
          <p:nvSpPr>
            <p:cNvPr id="757" name="Oval 756"/>
            <p:cNvSpPr/>
            <p:nvPr/>
          </p:nvSpPr>
          <p:spPr>
            <a:xfrm>
              <a:off x="6260760" y="1517400"/>
              <a:ext cx="560880" cy="1668960"/>
            </a:xfrm>
            <a:prstGeom prst="ellipse">
              <a:avLst/>
            </a:prstGeom>
            <a:noFill/>
            <a:ln w="7200">
              <a:solidFill>
                <a:srgbClr val="C62828"/>
              </a:solidFill>
              <a:round/>
            </a:ln>
          </p:spPr>
          <p:style>
            <a:lnRef idx="0">
              <a:scrgbClr r="0" g="0" b="0"/>
            </a:lnRef>
            <a:fillRef idx="0">
              <a:scrgbClr r="0" g="0" b="0"/>
            </a:fillRef>
            <a:effectRef idx="0">
              <a:scrgbClr r="0" g="0" b="0"/>
            </a:effectRef>
            <a:fontRef idx="minor"/>
          </p:style>
          <p:txBody>
            <a:bodyPr/>
            <a:lstStyle/>
            <a:p>
              <a:endParaRPr lang="de-CH"/>
            </a:p>
          </p:txBody>
        </p:sp>
        <p:sp>
          <p:nvSpPr>
            <p:cNvPr id="758" name="Oval 757"/>
            <p:cNvSpPr/>
            <p:nvPr/>
          </p:nvSpPr>
          <p:spPr>
            <a:xfrm>
              <a:off x="6460200" y="1516680"/>
              <a:ext cx="560880" cy="1668600"/>
            </a:xfrm>
            <a:prstGeom prst="ellipse">
              <a:avLst/>
            </a:prstGeom>
            <a:no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59" name="Oval 758"/>
            <p:cNvSpPr/>
            <p:nvPr/>
          </p:nvSpPr>
          <p:spPr>
            <a:xfrm>
              <a:off x="6397920" y="1517760"/>
              <a:ext cx="560880" cy="1668960"/>
            </a:xfrm>
            <a:prstGeom prst="ellipse">
              <a:avLst/>
            </a:prstGeom>
            <a:no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60" name="Oval 759"/>
            <p:cNvSpPr/>
            <p:nvPr/>
          </p:nvSpPr>
          <p:spPr>
            <a:xfrm>
              <a:off x="6346800" y="1518120"/>
              <a:ext cx="560520" cy="1668960"/>
            </a:xfrm>
            <a:prstGeom prst="ellipse">
              <a:avLst/>
            </a:prstGeom>
            <a:no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61" name="Oval 760"/>
            <p:cNvSpPr/>
            <p:nvPr/>
          </p:nvSpPr>
          <p:spPr>
            <a:xfrm>
              <a:off x="6315840" y="1518480"/>
              <a:ext cx="560520" cy="1668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62" name="Oval 761"/>
            <p:cNvSpPr/>
            <p:nvPr/>
          </p:nvSpPr>
          <p:spPr>
            <a:xfrm>
              <a:off x="6298200" y="1519200"/>
              <a:ext cx="560520" cy="1668600"/>
            </a:xfrm>
            <a:prstGeom prst="ellipse">
              <a:avLst/>
            </a:prstGeom>
            <a:noFill/>
            <a:ln w="3600">
              <a:solidFill>
                <a:srgbClr val="C62828"/>
              </a:solidFill>
              <a:round/>
            </a:ln>
          </p:spPr>
          <p:style>
            <a:lnRef idx="0">
              <a:scrgbClr r="0" g="0" b="0"/>
            </a:lnRef>
            <a:fillRef idx="0">
              <a:scrgbClr r="0" g="0" b="0"/>
            </a:fillRef>
            <a:effectRef idx="0">
              <a:scrgbClr r="0" g="0" b="0"/>
            </a:effectRef>
            <a:fontRef idx="minor"/>
          </p:style>
          <p:txBody>
            <a:bodyPr/>
            <a:lstStyle/>
            <a:p>
              <a:endParaRPr lang="de-CH"/>
            </a:p>
          </p:txBody>
        </p:sp>
        <p:sp>
          <p:nvSpPr>
            <p:cNvPr id="763" name="Oval 762"/>
            <p:cNvSpPr/>
            <p:nvPr/>
          </p:nvSpPr>
          <p:spPr>
            <a:xfrm>
              <a:off x="6273720" y="1517040"/>
              <a:ext cx="560520" cy="1668960"/>
            </a:xfrm>
            <a:prstGeom prst="ellipse">
              <a:avLst/>
            </a:prstGeom>
            <a:noFill/>
            <a:ln w="3600">
              <a:solidFill>
                <a:srgbClr val="C62828"/>
              </a:solidFill>
              <a:round/>
            </a:ln>
          </p:spPr>
          <p:style>
            <a:lnRef idx="0">
              <a:scrgbClr r="0" g="0" b="0"/>
            </a:lnRef>
            <a:fillRef idx="0">
              <a:scrgbClr r="0" g="0" b="0"/>
            </a:fillRef>
            <a:effectRef idx="0">
              <a:scrgbClr r="0" g="0" b="0"/>
            </a:effectRef>
            <a:fontRef idx="minor"/>
          </p:style>
          <p:txBody>
            <a:bodyPr/>
            <a:lstStyle/>
            <a:p>
              <a:endParaRPr lang="de-CH"/>
            </a:p>
          </p:txBody>
        </p:sp>
        <p:sp>
          <p:nvSpPr>
            <p:cNvPr id="764" name="Oval 763"/>
            <p:cNvSpPr/>
            <p:nvPr/>
          </p:nvSpPr>
          <p:spPr>
            <a:xfrm>
              <a:off x="6494400" y="1519200"/>
              <a:ext cx="560520" cy="1668600"/>
            </a:xfrm>
            <a:prstGeom prst="ellipse">
              <a:avLst/>
            </a:prstGeom>
            <a:solidFill>
              <a:srgbClr val="FFF176">
                <a:alpha val="70000"/>
              </a:srgbClr>
            </a:solid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65" name="Oval 764"/>
            <p:cNvSpPr/>
            <p:nvPr/>
          </p:nvSpPr>
          <p:spPr>
            <a:xfrm>
              <a:off x="6536520" y="1517400"/>
              <a:ext cx="560520" cy="1668960"/>
            </a:xfrm>
            <a:prstGeom prst="ellipse">
              <a:avLst/>
            </a:prstGeom>
            <a:no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66" name="Oval 765"/>
            <p:cNvSpPr/>
            <p:nvPr/>
          </p:nvSpPr>
          <p:spPr>
            <a:xfrm>
              <a:off x="6578640" y="1517040"/>
              <a:ext cx="560520" cy="1668960"/>
            </a:xfrm>
            <a:prstGeom prst="ellipse">
              <a:avLst/>
            </a:prstGeom>
            <a:no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67" name="Oval 766"/>
            <p:cNvSpPr/>
            <p:nvPr/>
          </p:nvSpPr>
          <p:spPr>
            <a:xfrm>
              <a:off x="6659280" y="1517760"/>
              <a:ext cx="560880" cy="1668960"/>
            </a:xfrm>
            <a:prstGeom prst="ellipse">
              <a:avLst/>
            </a:prstGeom>
            <a:no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68" name="Oval 767"/>
            <p:cNvSpPr/>
            <p:nvPr/>
          </p:nvSpPr>
          <p:spPr>
            <a:xfrm>
              <a:off x="6674400" y="1517760"/>
              <a:ext cx="560520" cy="1668960"/>
            </a:xfrm>
            <a:prstGeom prst="ellipse">
              <a:avLst/>
            </a:prstGeom>
            <a:no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69" name="Oval 768"/>
            <p:cNvSpPr/>
            <p:nvPr/>
          </p:nvSpPr>
          <p:spPr>
            <a:xfrm>
              <a:off x="6724440" y="1519200"/>
              <a:ext cx="560520" cy="1668600"/>
            </a:xfrm>
            <a:prstGeom prst="ellipse">
              <a:avLst/>
            </a:prstGeom>
            <a:noFill/>
            <a:ln w="10800">
              <a:solidFill>
                <a:srgbClr val="C62828"/>
              </a:solidFill>
              <a:round/>
            </a:ln>
          </p:spPr>
          <p:style>
            <a:lnRef idx="0">
              <a:scrgbClr r="0" g="0" b="0"/>
            </a:lnRef>
            <a:fillRef idx="0">
              <a:scrgbClr r="0" g="0" b="0"/>
            </a:fillRef>
            <a:effectRef idx="0">
              <a:scrgbClr r="0" g="0" b="0"/>
            </a:effectRef>
            <a:fontRef idx="minor"/>
          </p:style>
          <p:txBody>
            <a:bodyPr/>
            <a:lstStyle/>
            <a:p>
              <a:endParaRPr lang="de-CH"/>
            </a:p>
          </p:txBody>
        </p:sp>
        <p:sp>
          <p:nvSpPr>
            <p:cNvPr id="770" name="Oval 769"/>
            <p:cNvSpPr/>
            <p:nvPr/>
          </p:nvSpPr>
          <p:spPr>
            <a:xfrm>
              <a:off x="6703560" y="1517040"/>
              <a:ext cx="560880" cy="1668960"/>
            </a:xfrm>
            <a:prstGeom prst="ellipse">
              <a:avLst/>
            </a:prstGeom>
            <a:noFill/>
            <a:ln w="3600">
              <a:solidFill>
                <a:srgbClr val="C62828"/>
              </a:solidFill>
              <a:round/>
            </a:ln>
          </p:spPr>
          <p:style>
            <a:lnRef idx="0">
              <a:scrgbClr r="0" g="0" b="0"/>
            </a:lnRef>
            <a:fillRef idx="0">
              <a:scrgbClr r="0" g="0" b="0"/>
            </a:fillRef>
            <a:effectRef idx="0">
              <a:scrgbClr r="0" g="0" b="0"/>
            </a:effectRef>
            <a:fontRef idx="minor"/>
          </p:style>
          <p:txBody>
            <a:bodyPr/>
            <a:lstStyle/>
            <a:p>
              <a:endParaRPr lang="de-CH"/>
            </a:p>
          </p:txBody>
        </p:sp>
        <p:sp>
          <p:nvSpPr>
            <p:cNvPr id="771" name="Oval 770"/>
            <p:cNvSpPr/>
            <p:nvPr/>
          </p:nvSpPr>
          <p:spPr>
            <a:xfrm>
              <a:off x="6688080" y="1517400"/>
              <a:ext cx="560520" cy="1668960"/>
            </a:xfrm>
            <a:prstGeom prst="ellipse">
              <a:avLst/>
            </a:prstGeom>
            <a:noFill/>
            <a:ln w="3600">
              <a:solidFill>
                <a:srgbClr val="C62828"/>
              </a:solidFill>
              <a:round/>
            </a:ln>
          </p:spPr>
          <p:style>
            <a:lnRef idx="0">
              <a:scrgbClr r="0" g="0" b="0"/>
            </a:lnRef>
            <a:fillRef idx="0">
              <a:scrgbClr r="0" g="0" b="0"/>
            </a:fillRef>
            <a:effectRef idx="0">
              <a:scrgbClr r="0" g="0" b="0"/>
            </a:effectRef>
            <a:fontRef idx="minor"/>
          </p:style>
          <p:txBody>
            <a:bodyPr/>
            <a:lstStyle/>
            <a:p>
              <a:endParaRPr lang="de-CH"/>
            </a:p>
          </p:txBody>
        </p:sp>
        <p:sp>
          <p:nvSpPr>
            <p:cNvPr id="772" name="Straight Connector 771"/>
            <p:cNvSpPr/>
            <p:nvPr/>
          </p:nvSpPr>
          <p:spPr>
            <a:xfrm>
              <a:off x="6779160" y="2320200"/>
              <a:ext cx="985320" cy="360"/>
            </a:xfrm>
            <a:prstGeom prst="line">
              <a:avLst/>
            </a:prstGeom>
            <a:ln w="14400">
              <a:solidFill>
                <a:srgbClr val="000000"/>
              </a:solidFill>
              <a:round/>
              <a:tailEnd type="triangle" w="med" len="med"/>
            </a:ln>
          </p:spPr>
          <p:style>
            <a:lnRef idx="0">
              <a:scrgbClr r="0" g="0" b="0"/>
            </a:lnRef>
            <a:fillRef idx="0">
              <a:scrgbClr r="0" g="0" b="0"/>
            </a:fillRef>
            <a:effectRef idx="0">
              <a:scrgbClr r="0" g="0" b="0"/>
            </a:effectRef>
            <a:fontRef idx="minor"/>
          </p:style>
          <p:txBody>
            <a:bodyPr/>
            <a:lstStyle/>
            <a:p>
              <a:endParaRPr lang="de-CH"/>
            </a:p>
          </p:txBody>
        </p:sp>
        <p:sp>
          <p:nvSpPr>
            <p:cNvPr id="773" name="Rectangle 772"/>
            <p:cNvSpPr/>
            <p:nvPr/>
          </p:nvSpPr>
          <p:spPr>
            <a:xfrm>
              <a:off x="7457760" y="2285640"/>
              <a:ext cx="30564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300" b="0" i="1" strike="noStrike" spc="-1" dirty="0">
                  <a:solidFill>
                    <a:srgbClr val="000000"/>
                  </a:solidFill>
                  <a:latin typeface="Cambria"/>
                  <a:ea typeface="Calibri"/>
                </a:rPr>
                <a:t>y</a:t>
              </a:r>
              <a:endParaRPr lang="en-GB" sz="1300" b="0" strike="noStrike" spc="-1" dirty="0">
                <a:latin typeface="Arial"/>
              </a:endParaRPr>
            </a:p>
          </p:txBody>
        </p:sp>
        <p:sp>
          <p:nvSpPr>
            <p:cNvPr id="774" name="Oval 773"/>
            <p:cNvSpPr/>
            <p:nvPr/>
          </p:nvSpPr>
          <p:spPr>
            <a:xfrm>
              <a:off x="6617160" y="1519200"/>
              <a:ext cx="560880" cy="1668600"/>
            </a:xfrm>
            <a:prstGeom prst="ellipse">
              <a:avLst/>
            </a:prstGeom>
            <a:noFill/>
            <a:ln w="0">
              <a:solidFill>
                <a:srgbClr val="C62828"/>
              </a:solidFill>
            </a:ln>
          </p:spPr>
          <p:style>
            <a:lnRef idx="0">
              <a:scrgbClr r="0" g="0" b="0"/>
            </a:lnRef>
            <a:fillRef idx="0">
              <a:scrgbClr r="0" g="0" b="0"/>
            </a:fillRef>
            <a:effectRef idx="0">
              <a:scrgbClr r="0" g="0" b="0"/>
            </a:effectRef>
            <a:fontRef idx="minor"/>
          </p:style>
          <p:txBody>
            <a:bodyPr/>
            <a:lstStyle/>
            <a:p>
              <a:endParaRPr lang="de-CH"/>
            </a:p>
          </p:txBody>
        </p:sp>
        <p:sp>
          <p:nvSpPr>
            <p:cNvPr id="775" name="Straight Connector 774"/>
            <p:cNvSpPr/>
            <p:nvPr/>
          </p:nvSpPr>
          <p:spPr>
            <a:xfrm flipH="1">
              <a:off x="6879600" y="3287520"/>
              <a:ext cx="187200" cy="2880"/>
            </a:xfrm>
            <a:prstGeom prst="line">
              <a:avLst/>
            </a:prstGeom>
            <a:ln w="18000">
              <a:solidFill>
                <a:srgbClr val="F57F17"/>
              </a:solidFill>
              <a:round/>
              <a:tailEnd type="triangle" w="med" len="med"/>
            </a:ln>
          </p:spPr>
          <p:style>
            <a:lnRef idx="0">
              <a:scrgbClr r="0" g="0" b="0"/>
            </a:lnRef>
            <a:fillRef idx="0">
              <a:scrgbClr r="0" g="0" b="0"/>
            </a:fillRef>
            <a:effectRef idx="0">
              <a:scrgbClr r="0" g="0" b="0"/>
            </a:effectRef>
            <a:fontRef idx="minor"/>
          </p:style>
          <p:txBody>
            <a:bodyPr/>
            <a:lstStyle/>
            <a:p>
              <a:endParaRPr lang="de-CH"/>
            </a:p>
          </p:txBody>
        </p:sp>
        <p:sp>
          <p:nvSpPr>
            <p:cNvPr id="776" name="Straight Connector 775"/>
            <p:cNvSpPr/>
            <p:nvPr/>
          </p:nvSpPr>
          <p:spPr>
            <a:xfrm>
              <a:off x="6476040" y="3284640"/>
              <a:ext cx="187200" cy="2880"/>
            </a:xfrm>
            <a:prstGeom prst="line">
              <a:avLst/>
            </a:prstGeom>
            <a:ln w="18000">
              <a:solidFill>
                <a:srgbClr val="F57F17"/>
              </a:solidFill>
              <a:round/>
              <a:tailEnd type="triangle" w="med" len="med"/>
            </a:ln>
          </p:spPr>
          <p:style>
            <a:lnRef idx="0">
              <a:scrgbClr r="0" g="0" b="0"/>
            </a:lnRef>
            <a:fillRef idx="0">
              <a:scrgbClr r="0" g="0" b="0"/>
            </a:fillRef>
            <a:effectRef idx="0">
              <a:scrgbClr r="0" g="0" b="0"/>
            </a:effectRef>
            <a:fontRef idx="minor"/>
          </p:style>
          <p:txBody>
            <a:bodyPr/>
            <a:lstStyle/>
            <a:p>
              <a:endParaRPr lang="de-CH"/>
            </a:p>
          </p:txBody>
        </p:sp>
        <p:sp>
          <p:nvSpPr>
            <p:cNvPr id="777" name="Rectangle 776"/>
            <p:cNvSpPr/>
            <p:nvPr/>
          </p:nvSpPr>
          <p:spPr>
            <a:xfrm>
              <a:off x="6384240" y="3260520"/>
              <a:ext cx="358560" cy="26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400" b="0" i="1" strike="noStrike" spc="-1" dirty="0" err="1">
                  <a:solidFill>
                    <a:srgbClr val="F57F17"/>
                  </a:solidFill>
                  <a:latin typeface="Cambria"/>
                  <a:ea typeface="Calibri"/>
                </a:rPr>
                <a:t>p</a:t>
              </a:r>
              <a:r>
                <a:rPr lang="en-US" sz="1400" b="0" i="1" strike="noStrike" spc="-1" baseline="-8000" dirty="0" err="1">
                  <a:solidFill>
                    <a:srgbClr val="F57F17"/>
                  </a:solidFill>
                  <a:latin typeface="Cambria"/>
                  <a:ea typeface="Calibri"/>
                </a:rPr>
                <a:t>y</a:t>
              </a:r>
              <a:endParaRPr lang="en-GB" sz="1400" b="0" strike="noStrike" spc="-1" dirty="0">
                <a:latin typeface="Arial"/>
              </a:endParaRPr>
            </a:p>
          </p:txBody>
        </p:sp>
        <p:sp>
          <p:nvSpPr>
            <p:cNvPr id="778" name="Rectangle 777"/>
            <p:cNvSpPr/>
            <p:nvPr/>
          </p:nvSpPr>
          <p:spPr>
            <a:xfrm>
              <a:off x="6780960" y="3264840"/>
              <a:ext cx="439200" cy="42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400" b="0" i="1" strike="noStrike" spc="-1" dirty="0">
                  <a:solidFill>
                    <a:srgbClr val="F57F17"/>
                  </a:solidFill>
                  <a:latin typeface="Cambria"/>
                  <a:ea typeface="Calibri"/>
                </a:rPr>
                <a:t>-</a:t>
              </a:r>
              <a:r>
                <a:rPr lang="en-US" sz="1400" b="0" i="1" strike="noStrike" spc="-1" dirty="0" err="1">
                  <a:solidFill>
                    <a:srgbClr val="F57F17"/>
                  </a:solidFill>
                  <a:latin typeface="Cambria"/>
                  <a:ea typeface="Calibri"/>
                </a:rPr>
                <a:t>p</a:t>
              </a:r>
              <a:r>
                <a:rPr lang="en-US" sz="1400" b="0" i="1" strike="noStrike" spc="-1" baseline="-8000" dirty="0" err="1">
                  <a:solidFill>
                    <a:srgbClr val="F57F17"/>
                  </a:solidFill>
                  <a:latin typeface="Cambria"/>
                  <a:ea typeface="Calibri"/>
                </a:rPr>
                <a:t>y</a:t>
              </a:r>
              <a:endParaRPr lang="en-GB" sz="1400" b="0" strike="noStrike" spc="-1" dirty="0">
                <a:latin typeface="Arial"/>
              </a:endParaRPr>
            </a:p>
          </p:txBody>
        </p:sp>
      </p:grpSp>
      <p:grpSp>
        <p:nvGrpSpPr>
          <p:cNvPr id="779" name="Group 778"/>
          <p:cNvGrpSpPr/>
          <p:nvPr/>
        </p:nvGrpSpPr>
        <p:grpSpPr>
          <a:xfrm>
            <a:off x="4984200" y="1519200"/>
            <a:ext cx="826200" cy="1653840"/>
            <a:chOff x="4984200" y="1519200"/>
            <a:chExt cx="826200" cy="1653840"/>
          </a:xfrm>
        </p:grpSpPr>
        <p:grpSp>
          <p:nvGrpSpPr>
            <p:cNvPr id="780" name="Group 779"/>
            <p:cNvGrpSpPr/>
            <p:nvPr/>
          </p:nvGrpSpPr>
          <p:grpSpPr>
            <a:xfrm>
              <a:off x="4984200" y="1519200"/>
              <a:ext cx="701640" cy="1653840"/>
              <a:chOff x="4984200" y="1519200"/>
              <a:chExt cx="701640" cy="1653840"/>
            </a:xfrm>
          </p:grpSpPr>
          <p:sp>
            <p:nvSpPr>
              <p:cNvPr id="781" name="Freeform 780"/>
              <p:cNvSpPr/>
              <p:nvPr/>
            </p:nvSpPr>
            <p:spPr>
              <a:xfrm>
                <a:off x="4984200" y="1519200"/>
                <a:ext cx="701640" cy="1653840"/>
              </a:xfrm>
              <a:custGeom>
                <a:avLst/>
                <a:gdLst/>
                <a:ahLst/>
                <a:cxnLst/>
                <a:rect l="l" t="t" r="r" b="b"/>
                <a:pathLst>
                  <a:path w="1954" h="4599">
                    <a:moveTo>
                      <a:pt x="1953" y="2299"/>
                    </a:moveTo>
                    <a:cubicBezTo>
                      <a:pt x="1953" y="2703"/>
                      <a:pt x="1908" y="3099"/>
                      <a:pt x="1822" y="3449"/>
                    </a:cubicBezTo>
                    <a:cubicBezTo>
                      <a:pt x="1736" y="3798"/>
                      <a:pt x="1613" y="4089"/>
                      <a:pt x="1465" y="4290"/>
                    </a:cubicBezTo>
                    <a:cubicBezTo>
                      <a:pt x="1316" y="4492"/>
                      <a:pt x="1148" y="4598"/>
                      <a:pt x="976" y="4598"/>
                    </a:cubicBezTo>
                    <a:cubicBezTo>
                      <a:pt x="805" y="4598"/>
                      <a:pt x="637" y="4492"/>
                      <a:pt x="488" y="4290"/>
                    </a:cubicBezTo>
                    <a:cubicBezTo>
                      <a:pt x="340" y="4089"/>
                      <a:pt x="217" y="3798"/>
                      <a:pt x="131" y="3449"/>
                    </a:cubicBezTo>
                    <a:cubicBezTo>
                      <a:pt x="45" y="3099"/>
                      <a:pt x="0" y="2703"/>
                      <a:pt x="0" y="2299"/>
                    </a:cubicBezTo>
                    <a:cubicBezTo>
                      <a:pt x="0" y="1896"/>
                      <a:pt x="45" y="1499"/>
                      <a:pt x="131" y="1150"/>
                    </a:cubicBezTo>
                    <a:cubicBezTo>
                      <a:pt x="217" y="800"/>
                      <a:pt x="340" y="510"/>
                      <a:pt x="488" y="308"/>
                    </a:cubicBezTo>
                    <a:cubicBezTo>
                      <a:pt x="637" y="106"/>
                      <a:pt x="805" y="0"/>
                      <a:pt x="976" y="0"/>
                    </a:cubicBezTo>
                    <a:cubicBezTo>
                      <a:pt x="1148" y="0"/>
                      <a:pt x="1316" y="106"/>
                      <a:pt x="1465" y="308"/>
                    </a:cubicBezTo>
                    <a:cubicBezTo>
                      <a:pt x="1613" y="510"/>
                      <a:pt x="1736" y="800"/>
                      <a:pt x="1822" y="1150"/>
                    </a:cubicBezTo>
                    <a:cubicBezTo>
                      <a:pt x="1908" y="1499"/>
                      <a:pt x="1953" y="1896"/>
                      <a:pt x="1953" y="2299"/>
                    </a:cubicBezTo>
                    <a:moveTo>
                      <a:pt x="1465" y="2299"/>
                    </a:moveTo>
                    <a:cubicBezTo>
                      <a:pt x="1465" y="2501"/>
                      <a:pt x="1442" y="2699"/>
                      <a:pt x="1399" y="2874"/>
                    </a:cubicBezTo>
                    <a:cubicBezTo>
                      <a:pt x="1356" y="3049"/>
                      <a:pt x="1295" y="3194"/>
                      <a:pt x="1220" y="3295"/>
                    </a:cubicBezTo>
                    <a:cubicBezTo>
                      <a:pt x="1146" y="3396"/>
                      <a:pt x="1062" y="3449"/>
                      <a:pt x="976" y="3449"/>
                    </a:cubicBezTo>
                    <a:cubicBezTo>
                      <a:pt x="891" y="3449"/>
                      <a:pt x="806" y="3396"/>
                      <a:pt x="732" y="3295"/>
                    </a:cubicBezTo>
                    <a:cubicBezTo>
                      <a:pt x="658" y="3194"/>
                      <a:pt x="596" y="3049"/>
                      <a:pt x="554" y="2874"/>
                    </a:cubicBezTo>
                    <a:cubicBezTo>
                      <a:pt x="511" y="2699"/>
                      <a:pt x="488" y="2501"/>
                      <a:pt x="488" y="2299"/>
                    </a:cubicBezTo>
                    <a:cubicBezTo>
                      <a:pt x="488" y="2097"/>
                      <a:pt x="511" y="1899"/>
                      <a:pt x="554" y="1724"/>
                    </a:cubicBezTo>
                    <a:cubicBezTo>
                      <a:pt x="596" y="1550"/>
                      <a:pt x="658" y="1405"/>
                      <a:pt x="732" y="1304"/>
                    </a:cubicBezTo>
                    <a:cubicBezTo>
                      <a:pt x="806" y="1203"/>
                      <a:pt x="891" y="1150"/>
                      <a:pt x="976" y="1150"/>
                    </a:cubicBezTo>
                    <a:cubicBezTo>
                      <a:pt x="1062" y="1150"/>
                      <a:pt x="1146" y="1203"/>
                      <a:pt x="1220" y="1304"/>
                    </a:cubicBezTo>
                    <a:cubicBezTo>
                      <a:pt x="1295" y="1405"/>
                      <a:pt x="1356" y="1550"/>
                      <a:pt x="1399" y="1724"/>
                    </a:cubicBezTo>
                    <a:cubicBezTo>
                      <a:pt x="1442" y="1899"/>
                      <a:pt x="1465" y="2097"/>
                      <a:pt x="1465" y="2299"/>
                    </a:cubicBezTo>
                    <a:close/>
                  </a:path>
                </a:pathLst>
              </a:custGeom>
              <a:solidFill>
                <a:srgbClr val="00ACC1"/>
              </a:solidFill>
              <a:ln w="0">
                <a:noFill/>
              </a:ln>
            </p:spPr>
            <p:style>
              <a:lnRef idx="0">
                <a:scrgbClr r="0" g="0" b="0"/>
              </a:lnRef>
              <a:fillRef idx="0">
                <a:scrgbClr r="0" g="0" b="0"/>
              </a:fillRef>
              <a:effectRef idx="0">
                <a:scrgbClr r="0" g="0" b="0"/>
              </a:effectRef>
              <a:fontRef idx="minor"/>
            </p:style>
            <p:txBody>
              <a:bodyPr/>
              <a:lstStyle/>
              <a:p>
                <a:endParaRPr lang="de-CH"/>
              </a:p>
            </p:txBody>
          </p:sp>
          <p:sp>
            <p:nvSpPr>
              <p:cNvPr id="782" name="Freeform 781"/>
              <p:cNvSpPr/>
              <p:nvPr/>
            </p:nvSpPr>
            <p:spPr>
              <a:xfrm>
                <a:off x="4984200" y="1519200"/>
                <a:ext cx="701640" cy="1653840"/>
              </a:xfrm>
              <a:custGeom>
                <a:avLst/>
                <a:gdLst/>
                <a:ahLst/>
                <a:cxnLst/>
                <a:rect l="l" t="t" r="r" b="b"/>
                <a:pathLst>
                  <a:path w="1954" h="4599">
                    <a:moveTo>
                      <a:pt x="1953" y="2299"/>
                    </a:moveTo>
                    <a:cubicBezTo>
                      <a:pt x="1953" y="2703"/>
                      <a:pt x="1908" y="3099"/>
                      <a:pt x="1822" y="3449"/>
                    </a:cubicBezTo>
                    <a:cubicBezTo>
                      <a:pt x="1736" y="3798"/>
                      <a:pt x="1613" y="4089"/>
                      <a:pt x="1465" y="4290"/>
                    </a:cubicBezTo>
                    <a:cubicBezTo>
                      <a:pt x="1316" y="4492"/>
                      <a:pt x="1148" y="4598"/>
                      <a:pt x="976" y="4598"/>
                    </a:cubicBezTo>
                    <a:cubicBezTo>
                      <a:pt x="805" y="4598"/>
                      <a:pt x="637" y="4492"/>
                      <a:pt x="488" y="4290"/>
                    </a:cubicBezTo>
                    <a:cubicBezTo>
                      <a:pt x="340" y="4089"/>
                      <a:pt x="217" y="3798"/>
                      <a:pt x="131" y="3449"/>
                    </a:cubicBezTo>
                    <a:cubicBezTo>
                      <a:pt x="45" y="3099"/>
                      <a:pt x="0" y="2703"/>
                      <a:pt x="0" y="2299"/>
                    </a:cubicBezTo>
                    <a:cubicBezTo>
                      <a:pt x="0" y="1896"/>
                      <a:pt x="45" y="1499"/>
                      <a:pt x="131" y="1150"/>
                    </a:cubicBezTo>
                    <a:cubicBezTo>
                      <a:pt x="217" y="800"/>
                      <a:pt x="340" y="510"/>
                      <a:pt x="488" y="308"/>
                    </a:cubicBezTo>
                    <a:cubicBezTo>
                      <a:pt x="637" y="106"/>
                      <a:pt x="805" y="0"/>
                      <a:pt x="976" y="0"/>
                    </a:cubicBezTo>
                    <a:cubicBezTo>
                      <a:pt x="1148" y="0"/>
                      <a:pt x="1316" y="106"/>
                      <a:pt x="1465" y="308"/>
                    </a:cubicBezTo>
                    <a:cubicBezTo>
                      <a:pt x="1613" y="510"/>
                      <a:pt x="1736" y="800"/>
                      <a:pt x="1822" y="1150"/>
                    </a:cubicBezTo>
                    <a:cubicBezTo>
                      <a:pt x="1908" y="1499"/>
                      <a:pt x="1953" y="1896"/>
                      <a:pt x="1953" y="2299"/>
                    </a:cubicBezTo>
                    <a:moveTo>
                      <a:pt x="1465" y="2299"/>
                    </a:moveTo>
                    <a:cubicBezTo>
                      <a:pt x="1465" y="2501"/>
                      <a:pt x="1442" y="2699"/>
                      <a:pt x="1399" y="2874"/>
                    </a:cubicBezTo>
                    <a:cubicBezTo>
                      <a:pt x="1356" y="3049"/>
                      <a:pt x="1295" y="3194"/>
                      <a:pt x="1220" y="3295"/>
                    </a:cubicBezTo>
                    <a:cubicBezTo>
                      <a:pt x="1146" y="3396"/>
                      <a:pt x="1062" y="3449"/>
                      <a:pt x="976" y="3449"/>
                    </a:cubicBezTo>
                    <a:cubicBezTo>
                      <a:pt x="891" y="3449"/>
                      <a:pt x="806" y="3396"/>
                      <a:pt x="732" y="3295"/>
                    </a:cubicBezTo>
                    <a:cubicBezTo>
                      <a:pt x="658" y="3194"/>
                      <a:pt x="596" y="3049"/>
                      <a:pt x="554" y="2874"/>
                    </a:cubicBezTo>
                    <a:cubicBezTo>
                      <a:pt x="511" y="2699"/>
                      <a:pt x="488" y="2501"/>
                      <a:pt x="488" y="2299"/>
                    </a:cubicBezTo>
                    <a:cubicBezTo>
                      <a:pt x="488" y="2097"/>
                      <a:pt x="511" y="1899"/>
                      <a:pt x="554" y="1724"/>
                    </a:cubicBezTo>
                    <a:cubicBezTo>
                      <a:pt x="596" y="1550"/>
                      <a:pt x="658" y="1405"/>
                      <a:pt x="732" y="1304"/>
                    </a:cubicBezTo>
                    <a:cubicBezTo>
                      <a:pt x="806" y="1203"/>
                      <a:pt x="891" y="1150"/>
                      <a:pt x="976" y="1150"/>
                    </a:cubicBezTo>
                    <a:cubicBezTo>
                      <a:pt x="1062" y="1150"/>
                      <a:pt x="1146" y="1203"/>
                      <a:pt x="1220" y="1304"/>
                    </a:cubicBezTo>
                    <a:cubicBezTo>
                      <a:pt x="1295" y="1405"/>
                      <a:pt x="1356" y="1550"/>
                      <a:pt x="1399" y="1724"/>
                    </a:cubicBezTo>
                    <a:cubicBezTo>
                      <a:pt x="1442" y="1899"/>
                      <a:pt x="1465" y="2097"/>
                      <a:pt x="1465" y="2299"/>
                    </a:cubicBezTo>
                    <a:close/>
                  </a:path>
                </a:pathLst>
              </a:custGeom>
              <a:solidFill>
                <a:srgbClr val="00ACC1"/>
              </a:solid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grpSp>
        <p:grpSp>
          <p:nvGrpSpPr>
            <p:cNvPr id="783" name="Group 782"/>
            <p:cNvGrpSpPr/>
            <p:nvPr/>
          </p:nvGrpSpPr>
          <p:grpSpPr>
            <a:xfrm>
              <a:off x="5108760" y="1519200"/>
              <a:ext cx="701640" cy="1653840"/>
              <a:chOff x="5108760" y="1519200"/>
              <a:chExt cx="701640" cy="1653840"/>
            </a:xfrm>
          </p:grpSpPr>
          <p:sp>
            <p:nvSpPr>
              <p:cNvPr id="784" name="Freeform 783"/>
              <p:cNvSpPr/>
              <p:nvPr/>
            </p:nvSpPr>
            <p:spPr>
              <a:xfrm>
                <a:off x="5108760" y="1519200"/>
                <a:ext cx="701640" cy="1653840"/>
              </a:xfrm>
              <a:custGeom>
                <a:avLst/>
                <a:gdLst/>
                <a:ahLst/>
                <a:cxnLst/>
                <a:rect l="l" t="t" r="r" b="b"/>
                <a:pathLst>
                  <a:path w="1954" h="4599">
                    <a:moveTo>
                      <a:pt x="1953" y="2299"/>
                    </a:moveTo>
                    <a:cubicBezTo>
                      <a:pt x="1953" y="2703"/>
                      <a:pt x="1908" y="3099"/>
                      <a:pt x="1822" y="3449"/>
                    </a:cubicBezTo>
                    <a:cubicBezTo>
                      <a:pt x="1736" y="3798"/>
                      <a:pt x="1613" y="4089"/>
                      <a:pt x="1465" y="4290"/>
                    </a:cubicBezTo>
                    <a:cubicBezTo>
                      <a:pt x="1316" y="4492"/>
                      <a:pt x="1148" y="4598"/>
                      <a:pt x="976" y="4598"/>
                    </a:cubicBezTo>
                    <a:cubicBezTo>
                      <a:pt x="805" y="4598"/>
                      <a:pt x="637" y="4492"/>
                      <a:pt x="488" y="4290"/>
                    </a:cubicBezTo>
                    <a:cubicBezTo>
                      <a:pt x="340" y="4089"/>
                      <a:pt x="217" y="3798"/>
                      <a:pt x="131" y="3449"/>
                    </a:cubicBezTo>
                    <a:cubicBezTo>
                      <a:pt x="45" y="3099"/>
                      <a:pt x="0" y="2703"/>
                      <a:pt x="0" y="2299"/>
                    </a:cubicBezTo>
                    <a:cubicBezTo>
                      <a:pt x="0" y="1896"/>
                      <a:pt x="45" y="1499"/>
                      <a:pt x="131" y="1150"/>
                    </a:cubicBezTo>
                    <a:cubicBezTo>
                      <a:pt x="217" y="800"/>
                      <a:pt x="340" y="510"/>
                      <a:pt x="488" y="308"/>
                    </a:cubicBezTo>
                    <a:cubicBezTo>
                      <a:pt x="637" y="106"/>
                      <a:pt x="805" y="0"/>
                      <a:pt x="976" y="0"/>
                    </a:cubicBezTo>
                    <a:cubicBezTo>
                      <a:pt x="1148" y="0"/>
                      <a:pt x="1316" y="106"/>
                      <a:pt x="1465" y="308"/>
                    </a:cubicBezTo>
                    <a:cubicBezTo>
                      <a:pt x="1613" y="510"/>
                      <a:pt x="1736" y="800"/>
                      <a:pt x="1822" y="1150"/>
                    </a:cubicBezTo>
                    <a:cubicBezTo>
                      <a:pt x="1908" y="1499"/>
                      <a:pt x="1953" y="1896"/>
                      <a:pt x="1953" y="2299"/>
                    </a:cubicBezTo>
                    <a:moveTo>
                      <a:pt x="1465" y="2299"/>
                    </a:moveTo>
                    <a:cubicBezTo>
                      <a:pt x="1465" y="2501"/>
                      <a:pt x="1442" y="2699"/>
                      <a:pt x="1399" y="2874"/>
                    </a:cubicBezTo>
                    <a:cubicBezTo>
                      <a:pt x="1356" y="3049"/>
                      <a:pt x="1295" y="3194"/>
                      <a:pt x="1220" y="3295"/>
                    </a:cubicBezTo>
                    <a:cubicBezTo>
                      <a:pt x="1146" y="3396"/>
                      <a:pt x="1062" y="3449"/>
                      <a:pt x="976" y="3449"/>
                    </a:cubicBezTo>
                    <a:cubicBezTo>
                      <a:pt x="891" y="3449"/>
                      <a:pt x="806" y="3396"/>
                      <a:pt x="732" y="3295"/>
                    </a:cubicBezTo>
                    <a:cubicBezTo>
                      <a:pt x="658" y="3194"/>
                      <a:pt x="596" y="3049"/>
                      <a:pt x="554" y="2874"/>
                    </a:cubicBezTo>
                    <a:cubicBezTo>
                      <a:pt x="511" y="2699"/>
                      <a:pt x="488" y="2501"/>
                      <a:pt x="488" y="2299"/>
                    </a:cubicBezTo>
                    <a:cubicBezTo>
                      <a:pt x="488" y="2097"/>
                      <a:pt x="511" y="1899"/>
                      <a:pt x="554" y="1724"/>
                    </a:cubicBezTo>
                    <a:cubicBezTo>
                      <a:pt x="596" y="1550"/>
                      <a:pt x="658" y="1405"/>
                      <a:pt x="732" y="1304"/>
                    </a:cubicBezTo>
                    <a:cubicBezTo>
                      <a:pt x="806" y="1203"/>
                      <a:pt x="891" y="1150"/>
                      <a:pt x="976" y="1150"/>
                    </a:cubicBezTo>
                    <a:cubicBezTo>
                      <a:pt x="1062" y="1150"/>
                      <a:pt x="1146" y="1203"/>
                      <a:pt x="1220" y="1304"/>
                    </a:cubicBezTo>
                    <a:cubicBezTo>
                      <a:pt x="1295" y="1405"/>
                      <a:pt x="1356" y="1550"/>
                      <a:pt x="1399" y="1724"/>
                    </a:cubicBezTo>
                    <a:cubicBezTo>
                      <a:pt x="1442" y="1899"/>
                      <a:pt x="1465" y="2097"/>
                      <a:pt x="1465" y="2299"/>
                    </a:cubicBezTo>
                    <a:close/>
                  </a:path>
                </a:pathLst>
              </a:custGeom>
              <a:solidFill>
                <a:srgbClr val="00ACC1"/>
              </a:solidFill>
              <a:ln w="0">
                <a:noFill/>
              </a:ln>
            </p:spPr>
            <p:style>
              <a:lnRef idx="0">
                <a:scrgbClr r="0" g="0" b="0"/>
              </a:lnRef>
              <a:fillRef idx="0">
                <a:scrgbClr r="0" g="0" b="0"/>
              </a:fillRef>
              <a:effectRef idx="0">
                <a:scrgbClr r="0" g="0" b="0"/>
              </a:effectRef>
              <a:fontRef idx="minor"/>
            </p:style>
            <p:txBody>
              <a:bodyPr/>
              <a:lstStyle/>
              <a:p>
                <a:endParaRPr lang="de-CH"/>
              </a:p>
            </p:txBody>
          </p:sp>
          <p:sp>
            <p:nvSpPr>
              <p:cNvPr id="785" name="Freeform 784"/>
              <p:cNvSpPr/>
              <p:nvPr/>
            </p:nvSpPr>
            <p:spPr>
              <a:xfrm>
                <a:off x="5108760" y="1519200"/>
                <a:ext cx="701640" cy="1653840"/>
              </a:xfrm>
              <a:custGeom>
                <a:avLst/>
                <a:gdLst/>
                <a:ahLst/>
                <a:cxnLst/>
                <a:rect l="l" t="t" r="r" b="b"/>
                <a:pathLst>
                  <a:path w="1954" h="4599">
                    <a:moveTo>
                      <a:pt x="1953" y="2299"/>
                    </a:moveTo>
                    <a:cubicBezTo>
                      <a:pt x="1953" y="2703"/>
                      <a:pt x="1908" y="3099"/>
                      <a:pt x="1822" y="3449"/>
                    </a:cubicBezTo>
                    <a:cubicBezTo>
                      <a:pt x="1736" y="3798"/>
                      <a:pt x="1613" y="4089"/>
                      <a:pt x="1465" y="4290"/>
                    </a:cubicBezTo>
                    <a:cubicBezTo>
                      <a:pt x="1316" y="4492"/>
                      <a:pt x="1148" y="4598"/>
                      <a:pt x="976" y="4598"/>
                    </a:cubicBezTo>
                    <a:cubicBezTo>
                      <a:pt x="805" y="4598"/>
                      <a:pt x="637" y="4492"/>
                      <a:pt x="488" y="4290"/>
                    </a:cubicBezTo>
                    <a:cubicBezTo>
                      <a:pt x="340" y="4089"/>
                      <a:pt x="217" y="3798"/>
                      <a:pt x="131" y="3449"/>
                    </a:cubicBezTo>
                    <a:cubicBezTo>
                      <a:pt x="45" y="3099"/>
                      <a:pt x="0" y="2703"/>
                      <a:pt x="0" y="2299"/>
                    </a:cubicBezTo>
                    <a:cubicBezTo>
                      <a:pt x="0" y="1896"/>
                      <a:pt x="45" y="1499"/>
                      <a:pt x="131" y="1150"/>
                    </a:cubicBezTo>
                    <a:cubicBezTo>
                      <a:pt x="217" y="800"/>
                      <a:pt x="340" y="510"/>
                      <a:pt x="488" y="308"/>
                    </a:cubicBezTo>
                    <a:cubicBezTo>
                      <a:pt x="637" y="106"/>
                      <a:pt x="805" y="0"/>
                      <a:pt x="976" y="0"/>
                    </a:cubicBezTo>
                    <a:cubicBezTo>
                      <a:pt x="1148" y="0"/>
                      <a:pt x="1316" y="106"/>
                      <a:pt x="1465" y="308"/>
                    </a:cubicBezTo>
                    <a:cubicBezTo>
                      <a:pt x="1613" y="510"/>
                      <a:pt x="1736" y="800"/>
                      <a:pt x="1822" y="1150"/>
                    </a:cubicBezTo>
                    <a:cubicBezTo>
                      <a:pt x="1908" y="1499"/>
                      <a:pt x="1953" y="1896"/>
                      <a:pt x="1953" y="2299"/>
                    </a:cubicBezTo>
                    <a:moveTo>
                      <a:pt x="1465" y="2299"/>
                    </a:moveTo>
                    <a:cubicBezTo>
                      <a:pt x="1465" y="2501"/>
                      <a:pt x="1442" y="2699"/>
                      <a:pt x="1399" y="2874"/>
                    </a:cubicBezTo>
                    <a:cubicBezTo>
                      <a:pt x="1356" y="3049"/>
                      <a:pt x="1295" y="3194"/>
                      <a:pt x="1220" y="3295"/>
                    </a:cubicBezTo>
                    <a:cubicBezTo>
                      <a:pt x="1146" y="3396"/>
                      <a:pt x="1062" y="3449"/>
                      <a:pt x="976" y="3449"/>
                    </a:cubicBezTo>
                    <a:cubicBezTo>
                      <a:pt x="891" y="3449"/>
                      <a:pt x="806" y="3396"/>
                      <a:pt x="732" y="3295"/>
                    </a:cubicBezTo>
                    <a:cubicBezTo>
                      <a:pt x="658" y="3194"/>
                      <a:pt x="596" y="3049"/>
                      <a:pt x="554" y="2874"/>
                    </a:cubicBezTo>
                    <a:cubicBezTo>
                      <a:pt x="511" y="2699"/>
                      <a:pt x="488" y="2501"/>
                      <a:pt x="488" y="2299"/>
                    </a:cubicBezTo>
                    <a:cubicBezTo>
                      <a:pt x="488" y="2097"/>
                      <a:pt x="511" y="1899"/>
                      <a:pt x="554" y="1724"/>
                    </a:cubicBezTo>
                    <a:cubicBezTo>
                      <a:pt x="596" y="1550"/>
                      <a:pt x="658" y="1405"/>
                      <a:pt x="732" y="1304"/>
                    </a:cubicBezTo>
                    <a:cubicBezTo>
                      <a:pt x="806" y="1203"/>
                      <a:pt x="891" y="1150"/>
                      <a:pt x="976" y="1150"/>
                    </a:cubicBezTo>
                    <a:cubicBezTo>
                      <a:pt x="1062" y="1150"/>
                      <a:pt x="1146" y="1203"/>
                      <a:pt x="1220" y="1304"/>
                    </a:cubicBezTo>
                    <a:cubicBezTo>
                      <a:pt x="1295" y="1405"/>
                      <a:pt x="1356" y="1550"/>
                      <a:pt x="1399" y="1724"/>
                    </a:cubicBezTo>
                    <a:cubicBezTo>
                      <a:pt x="1442" y="1899"/>
                      <a:pt x="1465" y="2097"/>
                      <a:pt x="1465" y="2299"/>
                    </a:cubicBezTo>
                    <a:close/>
                  </a:path>
                </a:pathLst>
              </a:custGeom>
              <a:solidFill>
                <a:srgbClr val="00ACC1"/>
              </a:solid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grpSp>
      </p:grpSp>
      <p:grpSp>
        <p:nvGrpSpPr>
          <p:cNvPr id="786" name="Group 785"/>
          <p:cNvGrpSpPr/>
          <p:nvPr/>
        </p:nvGrpSpPr>
        <p:grpSpPr>
          <a:xfrm>
            <a:off x="7818120" y="1519200"/>
            <a:ext cx="826200" cy="1653840"/>
            <a:chOff x="7818120" y="1519200"/>
            <a:chExt cx="826200" cy="1653840"/>
          </a:xfrm>
        </p:grpSpPr>
        <p:grpSp>
          <p:nvGrpSpPr>
            <p:cNvPr id="787" name="Group 786"/>
            <p:cNvGrpSpPr/>
            <p:nvPr/>
          </p:nvGrpSpPr>
          <p:grpSpPr>
            <a:xfrm>
              <a:off x="7818120" y="1519200"/>
              <a:ext cx="701640" cy="1653840"/>
              <a:chOff x="7818120" y="1519200"/>
              <a:chExt cx="701640" cy="1653840"/>
            </a:xfrm>
          </p:grpSpPr>
          <p:sp>
            <p:nvSpPr>
              <p:cNvPr id="788" name="Freeform 787"/>
              <p:cNvSpPr/>
              <p:nvPr/>
            </p:nvSpPr>
            <p:spPr>
              <a:xfrm>
                <a:off x="7818120" y="1519200"/>
                <a:ext cx="701640" cy="1653840"/>
              </a:xfrm>
              <a:custGeom>
                <a:avLst/>
                <a:gdLst/>
                <a:ahLst/>
                <a:cxnLst/>
                <a:rect l="l" t="t" r="r" b="b"/>
                <a:pathLst>
                  <a:path w="1954" h="4599">
                    <a:moveTo>
                      <a:pt x="1953" y="2299"/>
                    </a:moveTo>
                    <a:cubicBezTo>
                      <a:pt x="1953" y="2703"/>
                      <a:pt x="1908" y="3099"/>
                      <a:pt x="1822" y="3449"/>
                    </a:cubicBezTo>
                    <a:cubicBezTo>
                      <a:pt x="1736" y="3798"/>
                      <a:pt x="1613" y="4089"/>
                      <a:pt x="1465" y="4290"/>
                    </a:cubicBezTo>
                    <a:cubicBezTo>
                      <a:pt x="1316" y="4492"/>
                      <a:pt x="1148" y="4598"/>
                      <a:pt x="976" y="4598"/>
                    </a:cubicBezTo>
                    <a:cubicBezTo>
                      <a:pt x="805" y="4598"/>
                      <a:pt x="637" y="4492"/>
                      <a:pt x="488" y="4290"/>
                    </a:cubicBezTo>
                    <a:cubicBezTo>
                      <a:pt x="340" y="4089"/>
                      <a:pt x="217" y="3798"/>
                      <a:pt x="131" y="3449"/>
                    </a:cubicBezTo>
                    <a:cubicBezTo>
                      <a:pt x="45" y="3099"/>
                      <a:pt x="0" y="2703"/>
                      <a:pt x="0" y="2299"/>
                    </a:cubicBezTo>
                    <a:cubicBezTo>
                      <a:pt x="0" y="1896"/>
                      <a:pt x="45" y="1499"/>
                      <a:pt x="131" y="1150"/>
                    </a:cubicBezTo>
                    <a:cubicBezTo>
                      <a:pt x="217" y="800"/>
                      <a:pt x="340" y="510"/>
                      <a:pt x="488" y="308"/>
                    </a:cubicBezTo>
                    <a:cubicBezTo>
                      <a:pt x="637" y="106"/>
                      <a:pt x="805" y="0"/>
                      <a:pt x="976" y="0"/>
                    </a:cubicBezTo>
                    <a:cubicBezTo>
                      <a:pt x="1148" y="0"/>
                      <a:pt x="1316" y="106"/>
                      <a:pt x="1465" y="308"/>
                    </a:cubicBezTo>
                    <a:cubicBezTo>
                      <a:pt x="1613" y="510"/>
                      <a:pt x="1736" y="800"/>
                      <a:pt x="1822" y="1150"/>
                    </a:cubicBezTo>
                    <a:cubicBezTo>
                      <a:pt x="1908" y="1499"/>
                      <a:pt x="1953" y="1896"/>
                      <a:pt x="1953" y="2299"/>
                    </a:cubicBezTo>
                    <a:moveTo>
                      <a:pt x="1465" y="2299"/>
                    </a:moveTo>
                    <a:cubicBezTo>
                      <a:pt x="1465" y="2501"/>
                      <a:pt x="1442" y="2699"/>
                      <a:pt x="1399" y="2874"/>
                    </a:cubicBezTo>
                    <a:cubicBezTo>
                      <a:pt x="1356" y="3049"/>
                      <a:pt x="1295" y="3194"/>
                      <a:pt x="1220" y="3295"/>
                    </a:cubicBezTo>
                    <a:cubicBezTo>
                      <a:pt x="1146" y="3396"/>
                      <a:pt x="1062" y="3449"/>
                      <a:pt x="976" y="3449"/>
                    </a:cubicBezTo>
                    <a:cubicBezTo>
                      <a:pt x="891" y="3449"/>
                      <a:pt x="806" y="3396"/>
                      <a:pt x="732" y="3295"/>
                    </a:cubicBezTo>
                    <a:cubicBezTo>
                      <a:pt x="658" y="3194"/>
                      <a:pt x="596" y="3049"/>
                      <a:pt x="554" y="2874"/>
                    </a:cubicBezTo>
                    <a:cubicBezTo>
                      <a:pt x="511" y="2699"/>
                      <a:pt x="488" y="2501"/>
                      <a:pt x="488" y="2299"/>
                    </a:cubicBezTo>
                    <a:cubicBezTo>
                      <a:pt x="488" y="2097"/>
                      <a:pt x="511" y="1899"/>
                      <a:pt x="554" y="1724"/>
                    </a:cubicBezTo>
                    <a:cubicBezTo>
                      <a:pt x="596" y="1550"/>
                      <a:pt x="658" y="1405"/>
                      <a:pt x="732" y="1304"/>
                    </a:cubicBezTo>
                    <a:cubicBezTo>
                      <a:pt x="806" y="1203"/>
                      <a:pt x="891" y="1150"/>
                      <a:pt x="976" y="1150"/>
                    </a:cubicBezTo>
                    <a:cubicBezTo>
                      <a:pt x="1062" y="1150"/>
                      <a:pt x="1146" y="1203"/>
                      <a:pt x="1220" y="1304"/>
                    </a:cubicBezTo>
                    <a:cubicBezTo>
                      <a:pt x="1295" y="1405"/>
                      <a:pt x="1356" y="1550"/>
                      <a:pt x="1399" y="1724"/>
                    </a:cubicBezTo>
                    <a:cubicBezTo>
                      <a:pt x="1442" y="1899"/>
                      <a:pt x="1465" y="2097"/>
                      <a:pt x="1465" y="2299"/>
                    </a:cubicBezTo>
                    <a:close/>
                  </a:path>
                </a:pathLst>
              </a:custGeom>
              <a:solidFill>
                <a:srgbClr val="00ACC1"/>
              </a:solidFill>
              <a:ln w="0">
                <a:noFill/>
              </a:ln>
            </p:spPr>
            <p:style>
              <a:lnRef idx="0">
                <a:scrgbClr r="0" g="0" b="0"/>
              </a:lnRef>
              <a:fillRef idx="0">
                <a:scrgbClr r="0" g="0" b="0"/>
              </a:fillRef>
              <a:effectRef idx="0">
                <a:scrgbClr r="0" g="0" b="0"/>
              </a:effectRef>
              <a:fontRef idx="minor"/>
            </p:style>
            <p:txBody>
              <a:bodyPr/>
              <a:lstStyle/>
              <a:p>
                <a:endParaRPr lang="de-CH"/>
              </a:p>
            </p:txBody>
          </p:sp>
          <p:sp>
            <p:nvSpPr>
              <p:cNvPr id="789" name="Freeform 788"/>
              <p:cNvSpPr/>
              <p:nvPr/>
            </p:nvSpPr>
            <p:spPr>
              <a:xfrm>
                <a:off x="7818120" y="1519200"/>
                <a:ext cx="701640" cy="1653840"/>
              </a:xfrm>
              <a:custGeom>
                <a:avLst/>
                <a:gdLst/>
                <a:ahLst/>
                <a:cxnLst/>
                <a:rect l="l" t="t" r="r" b="b"/>
                <a:pathLst>
                  <a:path w="1954" h="4599">
                    <a:moveTo>
                      <a:pt x="1953" y="2299"/>
                    </a:moveTo>
                    <a:cubicBezTo>
                      <a:pt x="1953" y="2703"/>
                      <a:pt x="1908" y="3099"/>
                      <a:pt x="1822" y="3449"/>
                    </a:cubicBezTo>
                    <a:cubicBezTo>
                      <a:pt x="1736" y="3798"/>
                      <a:pt x="1613" y="4089"/>
                      <a:pt x="1465" y="4290"/>
                    </a:cubicBezTo>
                    <a:cubicBezTo>
                      <a:pt x="1316" y="4492"/>
                      <a:pt x="1148" y="4598"/>
                      <a:pt x="976" y="4598"/>
                    </a:cubicBezTo>
                    <a:cubicBezTo>
                      <a:pt x="805" y="4598"/>
                      <a:pt x="637" y="4492"/>
                      <a:pt x="488" y="4290"/>
                    </a:cubicBezTo>
                    <a:cubicBezTo>
                      <a:pt x="340" y="4089"/>
                      <a:pt x="217" y="3798"/>
                      <a:pt x="131" y="3449"/>
                    </a:cubicBezTo>
                    <a:cubicBezTo>
                      <a:pt x="45" y="3099"/>
                      <a:pt x="0" y="2703"/>
                      <a:pt x="0" y="2299"/>
                    </a:cubicBezTo>
                    <a:cubicBezTo>
                      <a:pt x="0" y="1896"/>
                      <a:pt x="45" y="1499"/>
                      <a:pt x="131" y="1150"/>
                    </a:cubicBezTo>
                    <a:cubicBezTo>
                      <a:pt x="217" y="800"/>
                      <a:pt x="340" y="510"/>
                      <a:pt x="488" y="308"/>
                    </a:cubicBezTo>
                    <a:cubicBezTo>
                      <a:pt x="637" y="106"/>
                      <a:pt x="805" y="0"/>
                      <a:pt x="976" y="0"/>
                    </a:cubicBezTo>
                    <a:cubicBezTo>
                      <a:pt x="1148" y="0"/>
                      <a:pt x="1316" y="106"/>
                      <a:pt x="1465" y="308"/>
                    </a:cubicBezTo>
                    <a:cubicBezTo>
                      <a:pt x="1613" y="510"/>
                      <a:pt x="1736" y="800"/>
                      <a:pt x="1822" y="1150"/>
                    </a:cubicBezTo>
                    <a:cubicBezTo>
                      <a:pt x="1908" y="1499"/>
                      <a:pt x="1953" y="1896"/>
                      <a:pt x="1953" y="2299"/>
                    </a:cubicBezTo>
                    <a:moveTo>
                      <a:pt x="1465" y="2299"/>
                    </a:moveTo>
                    <a:cubicBezTo>
                      <a:pt x="1465" y="2501"/>
                      <a:pt x="1442" y="2699"/>
                      <a:pt x="1399" y="2874"/>
                    </a:cubicBezTo>
                    <a:cubicBezTo>
                      <a:pt x="1356" y="3049"/>
                      <a:pt x="1295" y="3194"/>
                      <a:pt x="1220" y="3295"/>
                    </a:cubicBezTo>
                    <a:cubicBezTo>
                      <a:pt x="1146" y="3396"/>
                      <a:pt x="1062" y="3449"/>
                      <a:pt x="976" y="3449"/>
                    </a:cubicBezTo>
                    <a:cubicBezTo>
                      <a:pt x="891" y="3449"/>
                      <a:pt x="806" y="3396"/>
                      <a:pt x="732" y="3295"/>
                    </a:cubicBezTo>
                    <a:cubicBezTo>
                      <a:pt x="658" y="3194"/>
                      <a:pt x="596" y="3049"/>
                      <a:pt x="554" y="2874"/>
                    </a:cubicBezTo>
                    <a:cubicBezTo>
                      <a:pt x="511" y="2699"/>
                      <a:pt x="488" y="2501"/>
                      <a:pt x="488" y="2299"/>
                    </a:cubicBezTo>
                    <a:cubicBezTo>
                      <a:pt x="488" y="2097"/>
                      <a:pt x="511" y="1899"/>
                      <a:pt x="554" y="1724"/>
                    </a:cubicBezTo>
                    <a:cubicBezTo>
                      <a:pt x="596" y="1550"/>
                      <a:pt x="658" y="1405"/>
                      <a:pt x="732" y="1304"/>
                    </a:cubicBezTo>
                    <a:cubicBezTo>
                      <a:pt x="806" y="1203"/>
                      <a:pt x="891" y="1150"/>
                      <a:pt x="976" y="1150"/>
                    </a:cubicBezTo>
                    <a:cubicBezTo>
                      <a:pt x="1062" y="1150"/>
                      <a:pt x="1146" y="1203"/>
                      <a:pt x="1220" y="1304"/>
                    </a:cubicBezTo>
                    <a:cubicBezTo>
                      <a:pt x="1295" y="1405"/>
                      <a:pt x="1356" y="1550"/>
                      <a:pt x="1399" y="1724"/>
                    </a:cubicBezTo>
                    <a:cubicBezTo>
                      <a:pt x="1442" y="1899"/>
                      <a:pt x="1465" y="2097"/>
                      <a:pt x="1465" y="2299"/>
                    </a:cubicBezTo>
                    <a:close/>
                  </a:path>
                </a:pathLst>
              </a:custGeom>
              <a:solidFill>
                <a:srgbClr val="00ACC1"/>
              </a:solid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grpSp>
        <p:grpSp>
          <p:nvGrpSpPr>
            <p:cNvPr id="790" name="Group 789"/>
            <p:cNvGrpSpPr/>
            <p:nvPr/>
          </p:nvGrpSpPr>
          <p:grpSpPr>
            <a:xfrm>
              <a:off x="7942680" y="1519200"/>
              <a:ext cx="701640" cy="1653840"/>
              <a:chOff x="7942680" y="1519200"/>
              <a:chExt cx="701640" cy="1653840"/>
            </a:xfrm>
          </p:grpSpPr>
          <p:sp>
            <p:nvSpPr>
              <p:cNvPr id="791" name="Freeform 790"/>
              <p:cNvSpPr/>
              <p:nvPr/>
            </p:nvSpPr>
            <p:spPr>
              <a:xfrm>
                <a:off x="7942680" y="1519200"/>
                <a:ext cx="701640" cy="1653840"/>
              </a:xfrm>
              <a:custGeom>
                <a:avLst/>
                <a:gdLst/>
                <a:ahLst/>
                <a:cxnLst/>
                <a:rect l="l" t="t" r="r" b="b"/>
                <a:pathLst>
                  <a:path w="1954" h="4599">
                    <a:moveTo>
                      <a:pt x="1953" y="2299"/>
                    </a:moveTo>
                    <a:cubicBezTo>
                      <a:pt x="1953" y="2703"/>
                      <a:pt x="1908" y="3099"/>
                      <a:pt x="1822" y="3449"/>
                    </a:cubicBezTo>
                    <a:cubicBezTo>
                      <a:pt x="1736" y="3798"/>
                      <a:pt x="1613" y="4089"/>
                      <a:pt x="1465" y="4290"/>
                    </a:cubicBezTo>
                    <a:cubicBezTo>
                      <a:pt x="1316" y="4492"/>
                      <a:pt x="1148" y="4598"/>
                      <a:pt x="976" y="4598"/>
                    </a:cubicBezTo>
                    <a:cubicBezTo>
                      <a:pt x="805" y="4598"/>
                      <a:pt x="637" y="4492"/>
                      <a:pt x="488" y="4290"/>
                    </a:cubicBezTo>
                    <a:cubicBezTo>
                      <a:pt x="340" y="4089"/>
                      <a:pt x="217" y="3798"/>
                      <a:pt x="131" y="3449"/>
                    </a:cubicBezTo>
                    <a:cubicBezTo>
                      <a:pt x="45" y="3099"/>
                      <a:pt x="0" y="2703"/>
                      <a:pt x="0" y="2299"/>
                    </a:cubicBezTo>
                    <a:cubicBezTo>
                      <a:pt x="0" y="1896"/>
                      <a:pt x="45" y="1499"/>
                      <a:pt x="131" y="1150"/>
                    </a:cubicBezTo>
                    <a:cubicBezTo>
                      <a:pt x="217" y="800"/>
                      <a:pt x="340" y="510"/>
                      <a:pt x="488" y="308"/>
                    </a:cubicBezTo>
                    <a:cubicBezTo>
                      <a:pt x="637" y="106"/>
                      <a:pt x="805" y="0"/>
                      <a:pt x="976" y="0"/>
                    </a:cubicBezTo>
                    <a:cubicBezTo>
                      <a:pt x="1148" y="0"/>
                      <a:pt x="1316" y="106"/>
                      <a:pt x="1465" y="308"/>
                    </a:cubicBezTo>
                    <a:cubicBezTo>
                      <a:pt x="1613" y="510"/>
                      <a:pt x="1736" y="800"/>
                      <a:pt x="1822" y="1150"/>
                    </a:cubicBezTo>
                    <a:cubicBezTo>
                      <a:pt x="1908" y="1499"/>
                      <a:pt x="1953" y="1896"/>
                      <a:pt x="1953" y="2299"/>
                    </a:cubicBezTo>
                    <a:moveTo>
                      <a:pt x="1465" y="2299"/>
                    </a:moveTo>
                    <a:cubicBezTo>
                      <a:pt x="1465" y="2501"/>
                      <a:pt x="1442" y="2699"/>
                      <a:pt x="1399" y="2874"/>
                    </a:cubicBezTo>
                    <a:cubicBezTo>
                      <a:pt x="1356" y="3049"/>
                      <a:pt x="1295" y="3194"/>
                      <a:pt x="1220" y="3295"/>
                    </a:cubicBezTo>
                    <a:cubicBezTo>
                      <a:pt x="1146" y="3396"/>
                      <a:pt x="1062" y="3449"/>
                      <a:pt x="976" y="3449"/>
                    </a:cubicBezTo>
                    <a:cubicBezTo>
                      <a:pt x="891" y="3449"/>
                      <a:pt x="806" y="3396"/>
                      <a:pt x="732" y="3295"/>
                    </a:cubicBezTo>
                    <a:cubicBezTo>
                      <a:pt x="658" y="3194"/>
                      <a:pt x="596" y="3049"/>
                      <a:pt x="554" y="2874"/>
                    </a:cubicBezTo>
                    <a:cubicBezTo>
                      <a:pt x="511" y="2699"/>
                      <a:pt x="488" y="2501"/>
                      <a:pt x="488" y="2299"/>
                    </a:cubicBezTo>
                    <a:cubicBezTo>
                      <a:pt x="488" y="2097"/>
                      <a:pt x="511" y="1899"/>
                      <a:pt x="554" y="1724"/>
                    </a:cubicBezTo>
                    <a:cubicBezTo>
                      <a:pt x="596" y="1550"/>
                      <a:pt x="658" y="1405"/>
                      <a:pt x="732" y="1304"/>
                    </a:cubicBezTo>
                    <a:cubicBezTo>
                      <a:pt x="806" y="1203"/>
                      <a:pt x="891" y="1150"/>
                      <a:pt x="976" y="1150"/>
                    </a:cubicBezTo>
                    <a:cubicBezTo>
                      <a:pt x="1062" y="1150"/>
                      <a:pt x="1146" y="1203"/>
                      <a:pt x="1220" y="1304"/>
                    </a:cubicBezTo>
                    <a:cubicBezTo>
                      <a:pt x="1295" y="1405"/>
                      <a:pt x="1356" y="1550"/>
                      <a:pt x="1399" y="1724"/>
                    </a:cubicBezTo>
                    <a:cubicBezTo>
                      <a:pt x="1442" y="1899"/>
                      <a:pt x="1465" y="2097"/>
                      <a:pt x="1465" y="2299"/>
                    </a:cubicBezTo>
                    <a:close/>
                  </a:path>
                </a:pathLst>
              </a:custGeom>
              <a:solidFill>
                <a:srgbClr val="00ACC1"/>
              </a:solidFill>
              <a:ln w="0">
                <a:noFill/>
              </a:ln>
            </p:spPr>
            <p:style>
              <a:lnRef idx="0">
                <a:scrgbClr r="0" g="0" b="0"/>
              </a:lnRef>
              <a:fillRef idx="0">
                <a:scrgbClr r="0" g="0" b="0"/>
              </a:fillRef>
              <a:effectRef idx="0">
                <a:scrgbClr r="0" g="0" b="0"/>
              </a:effectRef>
              <a:fontRef idx="minor"/>
            </p:style>
            <p:txBody>
              <a:bodyPr/>
              <a:lstStyle/>
              <a:p>
                <a:endParaRPr lang="de-CH"/>
              </a:p>
            </p:txBody>
          </p:sp>
          <p:sp>
            <p:nvSpPr>
              <p:cNvPr id="792" name="Freeform 791"/>
              <p:cNvSpPr/>
              <p:nvPr/>
            </p:nvSpPr>
            <p:spPr>
              <a:xfrm>
                <a:off x="7942680" y="1519200"/>
                <a:ext cx="701640" cy="1653840"/>
              </a:xfrm>
              <a:custGeom>
                <a:avLst/>
                <a:gdLst/>
                <a:ahLst/>
                <a:cxnLst/>
                <a:rect l="l" t="t" r="r" b="b"/>
                <a:pathLst>
                  <a:path w="1954" h="4599">
                    <a:moveTo>
                      <a:pt x="1953" y="2299"/>
                    </a:moveTo>
                    <a:cubicBezTo>
                      <a:pt x="1953" y="2703"/>
                      <a:pt x="1908" y="3099"/>
                      <a:pt x="1822" y="3449"/>
                    </a:cubicBezTo>
                    <a:cubicBezTo>
                      <a:pt x="1736" y="3798"/>
                      <a:pt x="1613" y="4089"/>
                      <a:pt x="1465" y="4290"/>
                    </a:cubicBezTo>
                    <a:cubicBezTo>
                      <a:pt x="1316" y="4492"/>
                      <a:pt x="1148" y="4598"/>
                      <a:pt x="976" y="4598"/>
                    </a:cubicBezTo>
                    <a:cubicBezTo>
                      <a:pt x="805" y="4598"/>
                      <a:pt x="637" y="4492"/>
                      <a:pt x="488" y="4290"/>
                    </a:cubicBezTo>
                    <a:cubicBezTo>
                      <a:pt x="340" y="4089"/>
                      <a:pt x="217" y="3798"/>
                      <a:pt x="131" y="3449"/>
                    </a:cubicBezTo>
                    <a:cubicBezTo>
                      <a:pt x="45" y="3099"/>
                      <a:pt x="0" y="2703"/>
                      <a:pt x="0" y="2299"/>
                    </a:cubicBezTo>
                    <a:cubicBezTo>
                      <a:pt x="0" y="1896"/>
                      <a:pt x="45" y="1499"/>
                      <a:pt x="131" y="1150"/>
                    </a:cubicBezTo>
                    <a:cubicBezTo>
                      <a:pt x="217" y="800"/>
                      <a:pt x="340" y="510"/>
                      <a:pt x="488" y="308"/>
                    </a:cubicBezTo>
                    <a:cubicBezTo>
                      <a:pt x="637" y="106"/>
                      <a:pt x="805" y="0"/>
                      <a:pt x="976" y="0"/>
                    </a:cubicBezTo>
                    <a:cubicBezTo>
                      <a:pt x="1148" y="0"/>
                      <a:pt x="1316" y="106"/>
                      <a:pt x="1465" y="308"/>
                    </a:cubicBezTo>
                    <a:cubicBezTo>
                      <a:pt x="1613" y="510"/>
                      <a:pt x="1736" y="800"/>
                      <a:pt x="1822" y="1150"/>
                    </a:cubicBezTo>
                    <a:cubicBezTo>
                      <a:pt x="1908" y="1499"/>
                      <a:pt x="1953" y="1896"/>
                      <a:pt x="1953" y="2299"/>
                    </a:cubicBezTo>
                    <a:moveTo>
                      <a:pt x="1465" y="2299"/>
                    </a:moveTo>
                    <a:cubicBezTo>
                      <a:pt x="1465" y="2501"/>
                      <a:pt x="1442" y="2699"/>
                      <a:pt x="1399" y="2874"/>
                    </a:cubicBezTo>
                    <a:cubicBezTo>
                      <a:pt x="1356" y="3049"/>
                      <a:pt x="1295" y="3194"/>
                      <a:pt x="1220" y="3295"/>
                    </a:cubicBezTo>
                    <a:cubicBezTo>
                      <a:pt x="1146" y="3396"/>
                      <a:pt x="1062" y="3449"/>
                      <a:pt x="976" y="3449"/>
                    </a:cubicBezTo>
                    <a:cubicBezTo>
                      <a:pt x="891" y="3449"/>
                      <a:pt x="806" y="3396"/>
                      <a:pt x="732" y="3295"/>
                    </a:cubicBezTo>
                    <a:cubicBezTo>
                      <a:pt x="658" y="3194"/>
                      <a:pt x="596" y="3049"/>
                      <a:pt x="554" y="2874"/>
                    </a:cubicBezTo>
                    <a:cubicBezTo>
                      <a:pt x="511" y="2699"/>
                      <a:pt x="488" y="2501"/>
                      <a:pt x="488" y="2299"/>
                    </a:cubicBezTo>
                    <a:cubicBezTo>
                      <a:pt x="488" y="2097"/>
                      <a:pt x="511" y="1899"/>
                      <a:pt x="554" y="1724"/>
                    </a:cubicBezTo>
                    <a:cubicBezTo>
                      <a:pt x="596" y="1550"/>
                      <a:pt x="658" y="1405"/>
                      <a:pt x="732" y="1304"/>
                    </a:cubicBezTo>
                    <a:cubicBezTo>
                      <a:pt x="806" y="1203"/>
                      <a:pt x="891" y="1150"/>
                      <a:pt x="976" y="1150"/>
                    </a:cubicBezTo>
                    <a:cubicBezTo>
                      <a:pt x="1062" y="1150"/>
                      <a:pt x="1146" y="1203"/>
                      <a:pt x="1220" y="1304"/>
                    </a:cubicBezTo>
                    <a:cubicBezTo>
                      <a:pt x="1295" y="1405"/>
                      <a:pt x="1356" y="1550"/>
                      <a:pt x="1399" y="1724"/>
                    </a:cubicBezTo>
                    <a:cubicBezTo>
                      <a:pt x="1442" y="1899"/>
                      <a:pt x="1465" y="2097"/>
                      <a:pt x="1465" y="2299"/>
                    </a:cubicBezTo>
                    <a:close/>
                  </a:path>
                </a:pathLst>
              </a:custGeom>
              <a:solidFill>
                <a:srgbClr val="00ACC1"/>
              </a:solid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grpSp>
      </p:grpSp>
      <p:sp>
        <p:nvSpPr>
          <p:cNvPr id="793" name="Oval 792"/>
          <p:cNvSpPr/>
          <p:nvPr/>
        </p:nvSpPr>
        <p:spPr>
          <a:xfrm>
            <a:off x="6891480" y="154764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94" name="Oval 793"/>
          <p:cNvSpPr/>
          <p:nvPr/>
        </p:nvSpPr>
        <p:spPr>
          <a:xfrm>
            <a:off x="6908760" y="154764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95" name="Oval 794"/>
          <p:cNvSpPr/>
          <p:nvPr/>
        </p:nvSpPr>
        <p:spPr>
          <a:xfrm>
            <a:off x="6927840" y="154800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96" name="Oval 795"/>
          <p:cNvSpPr/>
          <p:nvPr/>
        </p:nvSpPr>
        <p:spPr>
          <a:xfrm>
            <a:off x="6951600" y="154836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97" name="Oval 796"/>
          <p:cNvSpPr/>
          <p:nvPr/>
        </p:nvSpPr>
        <p:spPr>
          <a:xfrm>
            <a:off x="6981120" y="1549080"/>
            <a:ext cx="10368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98" name="Oval 797"/>
          <p:cNvSpPr/>
          <p:nvPr/>
        </p:nvSpPr>
        <p:spPr>
          <a:xfrm>
            <a:off x="7005240" y="154908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799" name="Oval 798"/>
          <p:cNvSpPr/>
          <p:nvPr/>
        </p:nvSpPr>
        <p:spPr>
          <a:xfrm>
            <a:off x="7027560" y="154836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0" name="Oval 799"/>
          <p:cNvSpPr/>
          <p:nvPr/>
        </p:nvSpPr>
        <p:spPr>
          <a:xfrm>
            <a:off x="7050960" y="154800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1" name="Oval 800"/>
          <p:cNvSpPr/>
          <p:nvPr/>
        </p:nvSpPr>
        <p:spPr>
          <a:xfrm>
            <a:off x="7068240" y="154800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2" name="Oval 801"/>
          <p:cNvSpPr/>
          <p:nvPr/>
        </p:nvSpPr>
        <p:spPr>
          <a:xfrm>
            <a:off x="7087320" y="154836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3" name="Oval 802"/>
          <p:cNvSpPr/>
          <p:nvPr/>
        </p:nvSpPr>
        <p:spPr>
          <a:xfrm>
            <a:off x="7110720" y="1548720"/>
            <a:ext cx="10368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4" name="Oval 803"/>
          <p:cNvSpPr/>
          <p:nvPr/>
        </p:nvSpPr>
        <p:spPr>
          <a:xfrm>
            <a:off x="7140600" y="1549440"/>
            <a:ext cx="10368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5" name="Oval 804"/>
          <p:cNvSpPr/>
          <p:nvPr/>
        </p:nvSpPr>
        <p:spPr>
          <a:xfrm>
            <a:off x="7164720" y="154944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6" name="Oval 805"/>
          <p:cNvSpPr/>
          <p:nvPr/>
        </p:nvSpPr>
        <p:spPr>
          <a:xfrm>
            <a:off x="7187040" y="154872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7" name="Oval 806"/>
          <p:cNvSpPr/>
          <p:nvPr/>
        </p:nvSpPr>
        <p:spPr>
          <a:xfrm>
            <a:off x="7212600" y="154836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8" name="Oval 807"/>
          <p:cNvSpPr/>
          <p:nvPr/>
        </p:nvSpPr>
        <p:spPr>
          <a:xfrm>
            <a:off x="7231680" y="154872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09" name="Oval 808"/>
          <p:cNvSpPr/>
          <p:nvPr/>
        </p:nvSpPr>
        <p:spPr>
          <a:xfrm>
            <a:off x="7255080" y="154908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0" name="Oval 809"/>
          <p:cNvSpPr/>
          <p:nvPr/>
        </p:nvSpPr>
        <p:spPr>
          <a:xfrm>
            <a:off x="7284960" y="155016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1" name="Oval 810"/>
          <p:cNvSpPr/>
          <p:nvPr/>
        </p:nvSpPr>
        <p:spPr>
          <a:xfrm>
            <a:off x="7308720" y="155016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2" name="Oval 811"/>
          <p:cNvSpPr/>
          <p:nvPr/>
        </p:nvSpPr>
        <p:spPr>
          <a:xfrm>
            <a:off x="7331040" y="154908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3" name="Oval 812"/>
          <p:cNvSpPr/>
          <p:nvPr/>
        </p:nvSpPr>
        <p:spPr>
          <a:xfrm>
            <a:off x="7347960" y="154872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4" name="Oval 813"/>
          <p:cNvSpPr/>
          <p:nvPr/>
        </p:nvSpPr>
        <p:spPr>
          <a:xfrm>
            <a:off x="7367040" y="154908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5" name="Oval 814"/>
          <p:cNvSpPr/>
          <p:nvPr/>
        </p:nvSpPr>
        <p:spPr>
          <a:xfrm>
            <a:off x="7390440" y="1549440"/>
            <a:ext cx="10368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6" name="Oval 815"/>
          <p:cNvSpPr/>
          <p:nvPr/>
        </p:nvSpPr>
        <p:spPr>
          <a:xfrm>
            <a:off x="7420320" y="155052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7" name="Oval 816"/>
          <p:cNvSpPr/>
          <p:nvPr/>
        </p:nvSpPr>
        <p:spPr>
          <a:xfrm>
            <a:off x="7444080" y="155052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8" name="Oval 817"/>
          <p:cNvSpPr/>
          <p:nvPr/>
        </p:nvSpPr>
        <p:spPr>
          <a:xfrm>
            <a:off x="7466400" y="1549440"/>
            <a:ext cx="10368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19" name="Oval 818"/>
          <p:cNvSpPr/>
          <p:nvPr/>
        </p:nvSpPr>
        <p:spPr>
          <a:xfrm>
            <a:off x="7489800" y="1549080"/>
            <a:ext cx="10332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0" name="Oval 819"/>
          <p:cNvSpPr/>
          <p:nvPr/>
        </p:nvSpPr>
        <p:spPr>
          <a:xfrm>
            <a:off x="7508520" y="1549440"/>
            <a:ext cx="10368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1" name="Oval 820"/>
          <p:cNvSpPr/>
          <p:nvPr/>
        </p:nvSpPr>
        <p:spPr>
          <a:xfrm>
            <a:off x="7532280" y="155016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2" name="Oval 821"/>
          <p:cNvSpPr/>
          <p:nvPr/>
        </p:nvSpPr>
        <p:spPr>
          <a:xfrm>
            <a:off x="7561800" y="155088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3" name="Oval 822"/>
          <p:cNvSpPr/>
          <p:nvPr/>
        </p:nvSpPr>
        <p:spPr>
          <a:xfrm>
            <a:off x="7585920" y="155088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4" name="Oval 823"/>
          <p:cNvSpPr/>
          <p:nvPr/>
        </p:nvSpPr>
        <p:spPr>
          <a:xfrm>
            <a:off x="7608240" y="155016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5" name="Oval 824"/>
          <p:cNvSpPr/>
          <p:nvPr/>
        </p:nvSpPr>
        <p:spPr>
          <a:xfrm>
            <a:off x="7629120" y="1549440"/>
            <a:ext cx="103680" cy="28296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6" name="Oval 825"/>
          <p:cNvSpPr/>
          <p:nvPr/>
        </p:nvSpPr>
        <p:spPr>
          <a:xfrm>
            <a:off x="7648200" y="155016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7" name="Oval 826"/>
          <p:cNvSpPr/>
          <p:nvPr/>
        </p:nvSpPr>
        <p:spPr>
          <a:xfrm>
            <a:off x="7671960" y="155052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8" name="Oval 827"/>
          <p:cNvSpPr/>
          <p:nvPr/>
        </p:nvSpPr>
        <p:spPr>
          <a:xfrm>
            <a:off x="7701480" y="1551240"/>
            <a:ext cx="10368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29" name="Oval 828"/>
          <p:cNvSpPr/>
          <p:nvPr/>
        </p:nvSpPr>
        <p:spPr>
          <a:xfrm>
            <a:off x="7725600" y="155124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0" name="Oval 829"/>
          <p:cNvSpPr/>
          <p:nvPr/>
        </p:nvSpPr>
        <p:spPr>
          <a:xfrm>
            <a:off x="7747920" y="1550520"/>
            <a:ext cx="103320" cy="2826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1" name="Freeform 830"/>
          <p:cNvSpPr/>
          <p:nvPr/>
        </p:nvSpPr>
        <p:spPr>
          <a:xfrm>
            <a:off x="7988040" y="1620360"/>
            <a:ext cx="16920" cy="16560"/>
          </a:xfrm>
          <a:custGeom>
            <a:avLst/>
            <a:gdLst/>
            <a:ahLst/>
            <a:cxnLst/>
            <a:rect l="l" t="t" r="r" b="b"/>
            <a:pathLst>
              <a:path w="21600" h="21600">
                <a:moveTo>
                  <a:pt x="10800" y="0"/>
                </a:moveTo>
                <a:lnTo>
                  <a:pt x="0" y="8260"/>
                </a:lnTo>
                <a:lnTo>
                  <a:pt x="4230" y="21600"/>
                </a:lnTo>
                <a:lnTo>
                  <a:pt x="17370" y="21600"/>
                </a:lnTo>
                <a:lnTo>
                  <a:pt x="21600" y="8260"/>
                </a:lnTo>
                <a:lnTo>
                  <a:pt x="10800" y="0"/>
                </a:lnTo>
                <a:close/>
              </a:path>
            </a:pathLst>
          </a:custGeom>
          <a:solidFill>
            <a:srgbClr val="FFFF00"/>
          </a:solid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2" name="Oval 831"/>
          <p:cNvSpPr/>
          <p:nvPr/>
        </p:nvSpPr>
        <p:spPr>
          <a:xfrm>
            <a:off x="5619600" y="2568960"/>
            <a:ext cx="24912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3" name="Oval 832"/>
          <p:cNvSpPr/>
          <p:nvPr/>
        </p:nvSpPr>
        <p:spPr>
          <a:xfrm>
            <a:off x="5675040" y="2569680"/>
            <a:ext cx="24984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4" name="Oval 833"/>
          <p:cNvSpPr/>
          <p:nvPr/>
        </p:nvSpPr>
        <p:spPr>
          <a:xfrm>
            <a:off x="5746680" y="2571120"/>
            <a:ext cx="24912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5" name="Oval 834"/>
          <p:cNvSpPr/>
          <p:nvPr/>
        </p:nvSpPr>
        <p:spPr>
          <a:xfrm>
            <a:off x="5804640" y="2571120"/>
            <a:ext cx="24876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6" name="Oval 835"/>
          <p:cNvSpPr/>
          <p:nvPr/>
        </p:nvSpPr>
        <p:spPr>
          <a:xfrm>
            <a:off x="5857920" y="2569680"/>
            <a:ext cx="24876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7" name="Oval 836"/>
          <p:cNvSpPr/>
          <p:nvPr/>
        </p:nvSpPr>
        <p:spPr>
          <a:xfrm>
            <a:off x="5912640" y="2568960"/>
            <a:ext cx="24876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8" name="Oval 837"/>
          <p:cNvSpPr/>
          <p:nvPr/>
        </p:nvSpPr>
        <p:spPr>
          <a:xfrm>
            <a:off x="5957280" y="2569680"/>
            <a:ext cx="24984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39" name="Oval 838"/>
          <p:cNvSpPr/>
          <p:nvPr/>
        </p:nvSpPr>
        <p:spPr>
          <a:xfrm>
            <a:off x="6014160" y="2570040"/>
            <a:ext cx="249840" cy="4644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40" name="Oval 839"/>
          <p:cNvSpPr/>
          <p:nvPr/>
        </p:nvSpPr>
        <p:spPr>
          <a:xfrm>
            <a:off x="6085440" y="2571840"/>
            <a:ext cx="24912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41" name="Oval 840"/>
          <p:cNvSpPr/>
          <p:nvPr/>
        </p:nvSpPr>
        <p:spPr>
          <a:xfrm>
            <a:off x="6142320" y="2571840"/>
            <a:ext cx="24912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42" name="Oval 841"/>
          <p:cNvSpPr/>
          <p:nvPr/>
        </p:nvSpPr>
        <p:spPr>
          <a:xfrm>
            <a:off x="6195600" y="2570040"/>
            <a:ext cx="249120" cy="46440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43" name="Oval 842"/>
          <p:cNvSpPr/>
          <p:nvPr/>
        </p:nvSpPr>
        <p:spPr>
          <a:xfrm>
            <a:off x="6246000" y="2569680"/>
            <a:ext cx="249120" cy="463680"/>
          </a:xfrm>
          <a:prstGeom prst="ellipse">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p:sp>
        <p:nvSpPr>
          <p:cNvPr id="844" name="Freeform 843"/>
          <p:cNvSpPr/>
          <p:nvPr/>
        </p:nvSpPr>
        <p:spPr>
          <a:xfrm>
            <a:off x="5721840" y="2547360"/>
            <a:ext cx="23400" cy="22320"/>
          </a:xfrm>
          <a:custGeom>
            <a:avLst/>
            <a:gdLst/>
            <a:ahLst/>
            <a:cxnLst/>
            <a:rect l="l" t="t" r="r" b="b"/>
            <a:pathLst>
              <a:path w="21600" h="21600">
                <a:moveTo>
                  <a:pt x="10800" y="0"/>
                </a:moveTo>
                <a:lnTo>
                  <a:pt x="0" y="8260"/>
                </a:lnTo>
                <a:lnTo>
                  <a:pt x="4230" y="21600"/>
                </a:lnTo>
                <a:lnTo>
                  <a:pt x="17370" y="21600"/>
                </a:lnTo>
                <a:lnTo>
                  <a:pt x="21600" y="8260"/>
                </a:lnTo>
                <a:lnTo>
                  <a:pt x="10800" y="0"/>
                </a:lnTo>
                <a:close/>
              </a:path>
            </a:pathLst>
          </a:custGeom>
          <a:solidFill>
            <a:srgbClr val="FFFF00"/>
          </a:solidFill>
          <a:ln w="0">
            <a:solidFill>
              <a:srgbClr val="3465A4"/>
            </a:solidFill>
          </a:ln>
        </p:spPr>
        <p:style>
          <a:lnRef idx="0">
            <a:scrgbClr r="0" g="0" b="0"/>
          </a:lnRef>
          <a:fillRef idx="0">
            <a:scrgbClr r="0" g="0" b="0"/>
          </a:fillRef>
          <a:effectRef idx="0">
            <a:scrgbClr r="0" g="0" b="0"/>
          </a:effectRef>
          <a:fontRef idx="minor"/>
        </p:style>
        <p:txBody>
          <a:bodyPr/>
          <a:lstStyle/>
          <a:p>
            <a:endParaRPr lang="de-CH"/>
          </a:p>
        </p:txBody>
      </p:sp>
      <mc:AlternateContent xmlns:mc="http://schemas.openxmlformats.org/markup-compatibility/2006" xmlns:a14="http://schemas.microsoft.com/office/drawing/2010/main">
        <mc:Choice Requires="a14">
          <p:sp>
            <p:nvSpPr>
              <p:cNvPr id="845" name="TextBox 844"/>
              <p:cNvSpPr txBox="1"/>
              <p:nvPr/>
            </p:nvSpPr>
            <p:spPr>
              <a:xfrm>
                <a:off x="5153760" y="3336840"/>
                <a:ext cx="630720" cy="18936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𝐿</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𝜅</m:t>
                          </m:r>
                        </m:e>
                        <m:sub>
                          <m:r>
                            <a:rPr>
                              <a:latin typeface="Cambria Math" panose="02040503050406030204" pitchFamily="18" charset="0"/>
                            </a:rPr>
                            <m:t>𝐿</m:t>
                          </m:r>
                        </m:sub>
                      </m:sSub>
                      <m:r>
                        <a:rPr>
                          <a:latin typeface="Cambria Math" panose="02040503050406030204" pitchFamily="18" charset="0"/>
                        </a:rPr>
                        <m:t>𝑁</m:t>
                      </m:r>
                    </m:oMath>
                  </m:oMathPara>
                </a14:m>
                <a:endParaRPr dirty="0">
                  <a:latin typeface="Humanst521 Lt BT" panose="020B0402020204020304" pitchFamily="34" charset="0"/>
                </a:endParaRPr>
              </a:p>
            </p:txBody>
          </p:sp>
        </mc:Choice>
        <mc:Fallback xmlns="">
          <p:sp>
            <p:nvSpPr>
              <p:cNvPr id="845" name="TextBox 844"/>
              <p:cNvSpPr txBox="1">
                <a:spLocks noRot="1" noChangeAspect="1" noMove="1" noResize="1" noEditPoints="1" noAdjustHandles="1" noChangeArrowheads="1" noChangeShapeType="1" noTextEdit="1"/>
              </p:cNvSpPr>
              <p:nvPr/>
            </p:nvSpPr>
            <p:spPr>
              <a:xfrm>
                <a:off x="5153760" y="3336840"/>
                <a:ext cx="630720" cy="189360"/>
              </a:xfrm>
              <a:prstGeom prst="rect">
                <a:avLst/>
              </a:prstGeom>
              <a:blipFill>
                <a:blip r:embed="rId2"/>
                <a:stretch>
                  <a:fillRect r="-27885" b="-2387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6" name="TextBox 845"/>
              <p:cNvSpPr txBox="1"/>
              <p:nvPr/>
            </p:nvSpPr>
            <p:spPr>
              <a:xfrm>
                <a:off x="7982280" y="3323160"/>
                <a:ext cx="645840" cy="18936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𝑅</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𝜅</m:t>
                          </m:r>
                        </m:e>
                        <m:sub>
                          <m:r>
                            <a:rPr>
                              <a:latin typeface="Cambria Math" panose="02040503050406030204" pitchFamily="18" charset="0"/>
                            </a:rPr>
                            <m:t>𝑅</m:t>
                          </m:r>
                        </m:sub>
                      </m:sSub>
                      <m:r>
                        <a:rPr>
                          <a:latin typeface="Cambria Math" panose="02040503050406030204" pitchFamily="18" charset="0"/>
                        </a:rPr>
                        <m:t>𝑁</m:t>
                      </m:r>
                    </m:oMath>
                  </m:oMathPara>
                </a14:m>
                <a:endParaRPr dirty="0">
                  <a:latin typeface="Humanst521 Lt BT" panose="020B0402020204020304" pitchFamily="34" charset="0"/>
                </a:endParaRPr>
              </a:p>
            </p:txBody>
          </p:sp>
        </mc:Choice>
        <mc:Fallback xmlns="">
          <p:sp>
            <p:nvSpPr>
              <p:cNvPr id="846" name="TextBox 845"/>
              <p:cNvSpPr txBox="1">
                <a:spLocks noRot="1" noChangeAspect="1" noMove="1" noResize="1" noEditPoints="1" noAdjustHandles="1" noChangeArrowheads="1" noChangeShapeType="1" noTextEdit="1"/>
              </p:cNvSpPr>
              <p:nvPr/>
            </p:nvSpPr>
            <p:spPr>
              <a:xfrm>
                <a:off x="7982280" y="3323160"/>
                <a:ext cx="645840" cy="189360"/>
              </a:xfrm>
              <a:prstGeom prst="rect">
                <a:avLst/>
              </a:prstGeom>
              <a:blipFill>
                <a:blip r:embed="rId3"/>
                <a:stretch>
                  <a:fillRect r="-29245" b="-238710"/>
                </a:stretch>
              </a:blipFill>
            </p:spPr>
            <p:txBody>
              <a:bodyPr/>
              <a:lstStyle/>
              <a:p>
                <a:r>
                  <a:rPr lang="en-US">
                    <a:noFill/>
                  </a:rPr>
                  <a:t> </a:t>
                </a:r>
              </a:p>
            </p:txBody>
          </p:sp>
        </mc:Fallback>
      </mc:AlternateContent>
      <p:sp>
        <p:nvSpPr>
          <p:cNvPr id="2" name="TextBox 1"/>
          <p:cNvSpPr txBox="1"/>
          <p:nvPr/>
        </p:nvSpPr>
        <p:spPr>
          <a:xfrm>
            <a:off x="7541460" y="1005851"/>
            <a:ext cx="1241820" cy="390589"/>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US" dirty="0">
                <a:solidFill>
                  <a:srgbClr val="000000"/>
                </a:solidFill>
                <a:latin typeface="Humanst521 Lt BT" panose="020B0402020204020304" pitchFamily="34" charset="0"/>
              </a:rPr>
              <a:t>Positron detectors</a:t>
            </a:r>
          </a:p>
        </p:txBody>
      </p:sp>
    </p:spTree>
    <p:extLst>
      <p:ext uri="{BB962C8B-B14F-4D97-AF65-F5344CB8AC3E}">
        <p14:creationId xmlns:p14="http://schemas.microsoft.com/office/powerpoint/2010/main" val="3913042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8" name="Picture 847"/>
          <p:cNvPicPr/>
          <p:nvPr/>
        </p:nvPicPr>
        <p:blipFill>
          <a:blip r:embed="rId2" cstate="print">
            <a:extLst>
              <a:ext uri="{28A0092B-C50C-407E-A947-70E740481C1C}">
                <a14:useLocalDpi xmlns:a14="http://schemas.microsoft.com/office/drawing/2010/main"/>
              </a:ext>
            </a:extLst>
          </a:blip>
          <a:stretch/>
        </p:blipFill>
        <p:spPr>
          <a:xfrm>
            <a:off x="1653996" y="3649483"/>
            <a:ext cx="1979640" cy="842400"/>
          </a:xfrm>
          <a:prstGeom prst="rect">
            <a:avLst/>
          </a:prstGeom>
          <a:ln w="0">
            <a:noFill/>
          </a:ln>
        </p:spPr>
      </p:pic>
      <p:pic>
        <p:nvPicPr>
          <p:cNvPr id="849" name="Picture 848"/>
          <p:cNvPicPr/>
          <p:nvPr/>
        </p:nvPicPr>
        <p:blipFill>
          <a:blip r:embed="rId3" cstate="print">
            <a:extLst>
              <a:ext uri="{28A0092B-C50C-407E-A947-70E740481C1C}">
                <a14:useLocalDpi xmlns:a14="http://schemas.microsoft.com/office/drawing/2010/main"/>
              </a:ext>
            </a:extLst>
          </a:blip>
          <a:stretch/>
        </p:blipFill>
        <p:spPr>
          <a:xfrm>
            <a:off x="4355976" y="941400"/>
            <a:ext cx="4814640" cy="3278520"/>
          </a:xfrm>
          <a:prstGeom prst="rect">
            <a:avLst/>
          </a:prstGeom>
          <a:ln w="0">
            <a:noFill/>
          </a:ln>
        </p:spPr>
      </p:pic>
      <p:sp>
        <p:nvSpPr>
          <p:cNvPr id="850" name="PlaceHolder 1"/>
          <p:cNvSpPr>
            <a:spLocks noGrp="1"/>
          </p:cNvSpPr>
          <p:nvPr>
            <p:ph idx="4294967295"/>
          </p:nvPr>
        </p:nvSpPr>
        <p:spPr>
          <a:xfrm>
            <a:off x="755576" y="958436"/>
            <a:ext cx="3776480" cy="3508200"/>
          </a:xfrm>
          <a:prstGeom prst="rect">
            <a:avLst/>
          </a:prstGeom>
          <a:noFill/>
          <a:ln w="0">
            <a:noFill/>
          </a:ln>
        </p:spPr>
        <p:txBody>
          <a:bodyPr lIns="0" tIns="0" rIns="0" bIns="0" anchor="t">
            <a:noAutofit/>
          </a:bodyPr>
          <a:lstStyle/>
          <a:p>
            <a:pPr marL="432000" indent="-324000">
              <a:lnSpc>
                <a:spcPct val="100000"/>
              </a:lnSpc>
              <a:spcBef>
                <a:spcPts val="1417"/>
              </a:spcBef>
              <a:buClr>
                <a:srgbClr val="000000"/>
              </a:buClr>
              <a:buSzPct val="45000"/>
              <a:buFont typeface="Wingdings" charset="2"/>
              <a:buChar char=""/>
            </a:pPr>
            <a:r>
              <a:rPr lang="en-US" spc="-1">
                <a:solidFill>
                  <a:srgbClr val="000000"/>
                </a:solidFill>
              </a:rPr>
              <a:t>Assumption: Change of detection efficiency triggered by pulse, </a:t>
            </a:r>
            <a:br>
              <a:rPr lang="en-US" spc="-1">
                <a:solidFill>
                  <a:srgbClr val="000000"/>
                </a:solidFill>
              </a:rPr>
            </a:br>
            <a:r>
              <a:rPr lang="en-US" spc="-1">
                <a:solidFill>
                  <a:srgbClr val="000000"/>
                </a:solidFill>
              </a:rPr>
              <a:t>exponential decay</a:t>
            </a:r>
            <a:endParaRPr lang="en-US" sz="1700" b="0" strike="noStrike" spc="-1">
              <a:latin typeface="Arial"/>
            </a:endParaRPr>
          </a:p>
          <a:p>
            <a:pPr marL="432000" indent="-324000">
              <a:lnSpc>
                <a:spcPct val="100000"/>
              </a:lnSpc>
              <a:spcBef>
                <a:spcPts val="1417"/>
              </a:spcBef>
              <a:buClr>
                <a:srgbClr val="000000"/>
              </a:buClr>
              <a:buSzPct val="45000"/>
              <a:buFont typeface="Wingdings" charset="2"/>
              <a:buChar char=""/>
            </a:pPr>
            <a:r>
              <a:rPr lang="en-US" sz="1700" b="0" strike="noStrike" spc="-1" dirty="0">
                <a:solidFill>
                  <a:srgbClr val="000000"/>
                </a:solidFill>
              </a:rPr>
              <a:t>Detection efficiency of up and downstream detectors:  </a:t>
            </a:r>
            <a:endParaRPr lang="en-US" sz="1700" b="0" strike="noStrike" spc="-1" dirty="0">
              <a:latin typeface="Arial"/>
            </a:endParaRPr>
          </a:p>
          <a:p>
            <a:pPr>
              <a:lnSpc>
                <a:spcPct val="100000"/>
              </a:lnSpc>
              <a:spcBef>
                <a:spcPts val="1417"/>
              </a:spcBef>
              <a:buNone/>
            </a:pPr>
            <a:br>
              <a:rPr lang="en-US" sz="1700" dirty="0"/>
            </a:br>
            <a:endParaRPr lang="en-US" sz="1700" b="0" strike="noStrike" spc="-1" dirty="0">
              <a:latin typeface="Arial"/>
            </a:endParaRPr>
          </a:p>
          <a:p>
            <a:pPr marL="432000" indent="-324000">
              <a:lnSpc>
                <a:spcPct val="100000"/>
              </a:lnSpc>
              <a:spcBef>
                <a:spcPts val="1417"/>
              </a:spcBef>
              <a:buClr>
                <a:srgbClr val="000000"/>
              </a:buClr>
              <a:buSzPct val="45000"/>
              <a:buFont typeface="Wingdings" charset="2"/>
              <a:buChar char=""/>
            </a:pPr>
            <a:r>
              <a:rPr lang="en-US" sz="1700" b="0" strike="noStrike" spc="-1" dirty="0">
                <a:solidFill>
                  <a:srgbClr val="000000"/>
                </a:solidFill>
              </a:rPr>
              <a:t>Change in measured asymmetry with time:</a:t>
            </a:r>
            <a:endParaRPr lang="en-US" sz="1700" b="0" strike="noStrike" spc="-1" dirty="0">
              <a:latin typeface="Arial"/>
            </a:endParaRPr>
          </a:p>
          <a:p>
            <a:pPr>
              <a:lnSpc>
                <a:spcPct val="100000"/>
              </a:lnSpc>
              <a:spcBef>
                <a:spcPts val="1417"/>
              </a:spcBef>
              <a:buNone/>
            </a:pPr>
            <a:endParaRPr lang="en-US" sz="1700" b="0" strike="noStrike" spc="-1" dirty="0">
              <a:latin typeface="Arial"/>
            </a:endParaRPr>
          </a:p>
        </p:txBody>
      </p:sp>
      <p:sp>
        <p:nvSpPr>
          <p:cNvPr id="851" name="PlaceHolder 2"/>
          <p:cNvSpPr>
            <a:spLocks noGrp="1"/>
          </p:cNvSpPr>
          <p:nvPr>
            <p:ph type="title" idx="4294967295"/>
          </p:nvPr>
        </p:nvSpPr>
        <p:spPr>
          <a:xfrm>
            <a:off x="2077200" y="216000"/>
            <a:ext cx="6706080" cy="379440"/>
          </a:xfrm>
          <a:prstGeom prst="rect">
            <a:avLst/>
          </a:prstGeom>
          <a:noFill/>
          <a:ln w="0">
            <a:noFill/>
          </a:ln>
        </p:spPr>
        <p:txBody>
          <a:bodyPr lIns="0" tIns="0" rIns="0" bIns="0" numCol="1" spcCol="0" anchor="t">
            <a:noAutofit/>
          </a:bodyPr>
          <a:lstStyle/>
          <a:p>
            <a:pPr>
              <a:lnSpc>
                <a:spcPct val="100000"/>
              </a:lnSpc>
              <a:buNone/>
              <a:tabLst>
                <a:tab pos="0" algn="l"/>
              </a:tabLst>
            </a:pPr>
            <a:r>
              <a:rPr lang="en-US" sz="2400" b="0" strike="noStrike" spc="-1" dirty="0">
                <a:solidFill>
                  <a:srgbClr val="686868"/>
                </a:solidFill>
                <a:ea typeface="Calibri"/>
              </a:rPr>
              <a:t>Constraints on the total detection efficiency</a:t>
            </a:r>
            <a:endParaRPr lang="en-GB" sz="2400" b="0" strike="noStrike" spc="-1" dirty="0">
              <a:latin typeface="Arial"/>
            </a:endParaRPr>
          </a:p>
        </p:txBody>
      </p:sp>
      <p:sp>
        <p:nvSpPr>
          <p:cNvPr id="852" name="PlaceHolder 3"/>
          <p:cNvSpPr>
            <a:spLocks noGrp="1"/>
          </p:cNvSpPr>
          <p:nvPr>
            <p:ph type="sldNum" idx="4294967295"/>
          </p:nvPr>
        </p:nvSpPr>
        <p:spPr>
          <a:xfrm>
            <a:off x="8206200" y="4968000"/>
            <a:ext cx="573840" cy="145800"/>
          </a:xfrm>
          <a:prstGeom prst="rect">
            <a:avLst/>
          </a:prstGeom>
          <a:noFill/>
          <a:ln w="0">
            <a:noFill/>
          </a:ln>
        </p:spPr>
        <p:txBody>
          <a:bodyPr lIns="0" tIns="0" rIns="0" bIns="0" numCol="1" spcCol="0" anchor="t">
            <a:noAutofit/>
          </a:bodyPr>
          <a:lstStyle>
            <a:lvl1pPr algn="r">
              <a:lnSpc>
                <a:spcPct val="100000"/>
              </a:lnSpc>
              <a:buNone/>
              <a:defRPr lang="en-US" sz="800" b="0" strike="noStrike" spc="-1">
                <a:solidFill>
                  <a:srgbClr val="000000"/>
                </a:solidFill>
                <a:latin typeface="Calibri"/>
                <a:ea typeface="Calibri"/>
              </a:defRPr>
            </a:lvl1pPr>
          </a:lstStyle>
          <a:p>
            <a:pPr algn="r">
              <a:lnSpc>
                <a:spcPct val="100000"/>
              </a:lnSpc>
              <a:buNone/>
            </a:pPr>
            <a:r>
              <a:rPr lang="en-US" sz="800" b="0" strike="noStrike" spc="-1" dirty="0">
                <a:solidFill>
                  <a:srgbClr val="000000"/>
                </a:solidFill>
                <a:latin typeface="Humanst521 Lt BT" panose="020B0402020204020304" pitchFamily="34" charset="0"/>
                <a:ea typeface="Calibri"/>
              </a:rPr>
              <a:t>Page </a:t>
            </a:r>
            <a:fld id="{51544113-8856-4A47-8D88-E2024CD63091}" type="slidenum">
              <a:rPr lang="en-US" sz="800" b="0" strike="noStrike" spc="-1">
                <a:solidFill>
                  <a:srgbClr val="000000"/>
                </a:solidFill>
                <a:latin typeface="Humanst521 Lt BT" panose="020B0402020204020304" pitchFamily="34" charset="0"/>
                <a:ea typeface="Calibri"/>
              </a:rPr>
              <a:t>26</a:t>
            </a:fld>
            <a:endParaRPr lang="en-GB" sz="800" b="0" strike="noStrike" spc="-1" dirty="0">
              <a:latin typeface="Times New Roman"/>
            </a:endParaRPr>
          </a:p>
        </p:txBody>
      </p:sp>
      <p:pic>
        <p:nvPicPr>
          <p:cNvPr id="853" name="Picture 852"/>
          <p:cNvPicPr/>
          <p:nvPr/>
        </p:nvPicPr>
        <p:blipFill>
          <a:blip r:embed="rId4"/>
          <a:stretch/>
        </p:blipFill>
        <p:spPr>
          <a:xfrm>
            <a:off x="1187624" y="2427734"/>
            <a:ext cx="2195280" cy="772920"/>
          </a:xfrm>
          <a:prstGeom prst="rect">
            <a:avLst/>
          </a:prstGeom>
          <a:ln w="0">
            <a:noFill/>
          </a:ln>
        </p:spPr>
      </p:pic>
    </p:spTree>
    <p:extLst>
      <p:ext uri="{BB962C8B-B14F-4D97-AF65-F5344CB8AC3E}">
        <p14:creationId xmlns:p14="http://schemas.microsoft.com/office/powerpoint/2010/main" val="2636647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Systematic study - overview</a:t>
            </a:r>
          </a:p>
        </p:txBody>
      </p:sp>
      <p:sp>
        <p:nvSpPr>
          <p:cNvPr id="4" name="Slide Number Placeholder 3"/>
          <p:cNvSpPr>
            <a:spLocks noGrp="1"/>
          </p:cNvSpPr>
          <p:nvPr>
            <p:ph type="sldNum" sz="quarter" idx="4294967295"/>
          </p:nvPr>
        </p:nvSpPr>
        <p:spPr>
          <a:xfrm>
            <a:off x="8474010" y="4967288"/>
            <a:ext cx="576262" cy="147637"/>
          </a:xfrm>
          <a:prstGeom prst="rect">
            <a:avLst/>
          </a:prstGeo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27</a:t>
            </a:fld>
            <a:endParaRPr lang="de-DE" dirty="0">
              <a:latin typeface="Humanst521 BT" panose="020B0602020204020204" pitchFamily="34" charset="0"/>
            </a:endParaRPr>
          </a:p>
        </p:txBody>
      </p:sp>
      <p:sp>
        <p:nvSpPr>
          <p:cNvPr id="6" name="Content Placeholder 5">
            <a:extLst>
              <a:ext uri="{FF2B5EF4-FFF2-40B4-BE49-F238E27FC236}">
                <a16:creationId xmlns:a16="http://schemas.microsoft.com/office/drawing/2014/main" id="{067F9916-CA04-7F79-E8EA-95561F11552E}"/>
              </a:ext>
            </a:extLst>
          </p:cNvPr>
          <p:cNvSpPr>
            <a:spLocks noGrp="1"/>
          </p:cNvSpPr>
          <p:nvPr>
            <p:ph sz="quarter" idx="13"/>
          </p:nvPr>
        </p:nvSpPr>
        <p:spPr>
          <a:xfrm>
            <a:off x="467544" y="1167027"/>
            <a:ext cx="3781425" cy="3509963"/>
          </a:xfrm>
        </p:spPr>
        <p:txBody>
          <a:bodyPr/>
          <a:lstStyle/>
          <a:p>
            <a:endParaRPr lang="en-GB"/>
          </a:p>
        </p:txBody>
      </p:sp>
      <p:pic>
        <p:nvPicPr>
          <p:cNvPr id="11" name="Content Placeholder 10" descr="A white sheet with black text&#10;&#10;Description automatically generated">
            <a:extLst>
              <a:ext uri="{FF2B5EF4-FFF2-40B4-BE49-F238E27FC236}">
                <a16:creationId xmlns:a16="http://schemas.microsoft.com/office/drawing/2014/main" id="{780BB0FD-168A-C8D3-D8FB-5DA5A51F8132}"/>
              </a:ext>
            </a:extLst>
          </p:cNvPr>
          <p:cNvPicPr>
            <a:picLocks noGrp="1" noChangeAspect="1"/>
          </p:cNvPicPr>
          <p:nvPr>
            <p:ph sz="quarter" idx="18"/>
          </p:nvPr>
        </p:nvPicPr>
        <p:blipFill>
          <a:blip r:embed="rId2" cstate="screen">
            <a:extLst>
              <a:ext uri="{28A0092B-C50C-407E-A947-70E740481C1C}">
                <a14:useLocalDpi xmlns:a14="http://schemas.microsoft.com/office/drawing/2010/main"/>
              </a:ext>
            </a:extLst>
          </a:blip>
          <a:stretch>
            <a:fillRect/>
          </a:stretch>
        </p:blipFill>
        <p:spPr>
          <a:xfrm>
            <a:off x="4430422" y="699542"/>
            <a:ext cx="4046026" cy="4343529"/>
          </a:xfrm>
        </p:spPr>
      </p:pic>
    </p:spTree>
    <p:extLst>
      <p:ext uri="{BB962C8B-B14F-4D97-AF65-F5344CB8AC3E}">
        <p14:creationId xmlns:p14="http://schemas.microsoft.com/office/powerpoint/2010/main" val="26606244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4"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10688" y="1555256"/>
            <a:ext cx="4303261" cy="257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6"/>
          </p:nvPr>
        </p:nvSpPr>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28</a:t>
            </a:fld>
            <a:endParaRPr lang="de-DE" dirty="0">
              <a:latin typeface="Humanst521 BT" panose="020B0602020204020204" pitchFamily="34" charset="0"/>
            </a:endParaRPr>
          </a:p>
        </p:txBody>
      </p:sp>
      <p:sp>
        <p:nvSpPr>
          <p:cNvPr id="7" name="Inhaltsplatzhalter 1"/>
          <p:cNvSpPr>
            <a:spLocks noGrp="1"/>
          </p:cNvSpPr>
          <p:nvPr>
            <p:ph sz="quarter" idx="13"/>
          </p:nvPr>
        </p:nvSpPr>
        <p:spPr>
          <a:xfrm>
            <a:off x="1493658" y="679597"/>
            <a:ext cx="6372708" cy="4086337"/>
          </a:xfrm>
        </p:spPr>
        <p:txBody>
          <a:bodyPr/>
          <a:lstStyle/>
          <a:p>
            <a:r>
              <a:rPr lang="en-US" sz="2100" dirty="0"/>
              <a:t>At colliders one produces many (up to 10</a:t>
            </a:r>
            <a:r>
              <a:rPr lang="en-US" sz="2100" baseline="30000" dirty="0"/>
              <a:t>14</a:t>
            </a:r>
            <a:r>
              <a:rPr lang="en-US" sz="2100" dirty="0"/>
              <a:t>) heavy quarks or leptons and measures their decays into light flavors</a:t>
            </a:r>
          </a:p>
        </p:txBody>
      </p:sp>
      <p:sp>
        <p:nvSpPr>
          <p:cNvPr id="3" name="Titel 2"/>
          <p:cNvSpPr>
            <a:spLocks noGrp="1"/>
          </p:cNvSpPr>
          <p:nvPr>
            <p:ph type="title"/>
          </p:nvPr>
        </p:nvSpPr>
        <p:spPr>
          <a:xfrm>
            <a:off x="2028036" y="126772"/>
            <a:ext cx="5346594" cy="381375"/>
          </a:xfrm>
        </p:spPr>
        <p:txBody>
          <a:bodyPr/>
          <a:lstStyle/>
          <a:p>
            <a:r>
              <a:rPr lang="en-US" sz="2700" dirty="0">
                <a:solidFill>
                  <a:schemeClr val="bg2">
                    <a:lumMod val="75000"/>
                  </a:schemeClr>
                </a:solidFill>
              </a:rPr>
              <a:t>Finding New Physics with Flavor</a:t>
            </a:r>
          </a:p>
        </p:txBody>
      </p:sp>
      <p:sp>
        <p:nvSpPr>
          <p:cNvPr id="15" name="Foliennummernplatzhalter 13"/>
          <p:cNvSpPr txBox="1">
            <a:spLocks/>
          </p:cNvSpPr>
          <p:nvPr/>
        </p:nvSpPr>
        <p:spPr>
          <a:xfrm>
            <a:off x="35497" y="5013460"/>
            <a:ext cx="1416580" cy="162018"/>
          </a:xfrm>
          <a:prstGeom prst="rect">
            <a:avLst/>
          </a:prstGeom>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900" kern="1200" smtClean="0">
                <a:solidFill>
                  <a:schemeClr val="tx1"/>
                </a:solidFill>
                <a:latin typeface="+mn-lt"/>
                <a:ea typeface="Arial" charset="0"/>
                <a:cs typeface="Arial" charset="0"/>
              </a:defRPr>
            </a:lvl1pPr>
            <a:lvl2pPr marL="457200" algn="l" rtl="0" eaLnBrk="0" fontAlgn="base" hangingPunct="0">
              <a:spcBef>
                <a:spcPct val="50000"/>
              </a:spcBef>
              <a:spcAft>
                <a:spcPct val="0"/>
              </a:spcAft>
              <a:defRPr sz="1600" kern="1200">
                <a:solidFill>
                  <a:schemeClr val="tx1"/>
                </a:solidFill>
                <a:latin typeface="Arial" charset="0"/>
                <a:ea typeface="Arial" charset="0"/>
                <a:cs typeface="Arial" charset="0"/>
              </a:defRPr>
            </a:lvl2pPr>
            <a:lvl3pPr marL="914400" algn="l" rtl="0" eaLnBrk="0" fontAlgn="base" hangingPunct="0">
              <a:spcBef>
                <a:spcPct val="50000"/>
              </a:spcBef>
              <a:spcAft>
                <a:spcPct val="0"/>
              </a:spcAft>
              <a:defRPr sz="1600" kern="1200">
                <a:solidFill>
                  <a:schemeClr val="tx1"/>
                </a:solidFill>
                <a:latin typeface="Arial" charset="0"/>
                <a:ea typeface="Arial" charset="0"/>
                <a:cs typeface="Arial" charset="0"/>
              </a:defRPr>
            </a:lvl3pPr>
            <a:lvl4pPr marL="1371600" algn="l" rtl="0" eaLnBrk="0" fontAlgn="base" hangingPunct="0">
              <a:spcBef>
                <a:spcPct val="50000"/>
              </a:spcBef>
              <a:spcAft>
                <a:spcPct val="0"/>
              </a:spcAft>
              <a:defRPr sz="1600" kern="1200">
                <a:solidFill>
                  <a:schemeClr val="tx1"/>
                </a:solidFill>
                <a:latin typeface="Arial" charset="0"/>
                <a:ea typeface="Arial" charset="0"/>
                <a:cs typeface="Arial" charset="0"/>
              </a:defRPr>
            </a:lvl4pPr>
            <a:lvl5pPr marL="1828800" algn="l" rtl="0" eaLnBrk="0" fontAlgn="base" hangingPunct="0">
              <a:spcBef>
                <a:spcPct val="50000"/>
              </a:spcBef>
              <a:spcAft>
                <a:spcPct val="0"/>
              </a:spcAft>
              <a:defRPr sz="1600" kern="1200">
                <a:solidFill>
                  <a:schemeClr val="tx1"/>
                </a:solidFill>
                <a:latin typeface="Arial" charset="0"/>
                <a:ea typeface="Arial" charset="0"/>
                <a:cs typeface="Arial" charset="0"/>
              </a:defRPr>
            </a:lvl5pPr>
            <a:lvl6pPr marL="2286000" algn="l" defTabSz="457200" rtl="0" eaLnBrk="1" latinLnBrk="0" hangingPunct="1">
              <a:defRPr sz="1600" kern="1200">
                <a:solidFill>
                  <a:schemeClr val="tx1"/>
                </a:solidFill>
                <a:latin typeface="Arial" charset="0"/>
                <a:ea typeface="Arial" charset="0"/>
                <a:cs typeface="Arial" charset="0"/>
              </a:defRPr>
            </a:lvl6pPr>
            <a:lvl7pPr marL="2743200" algn="l" defTabSz="457200" rtl="0" eaLnBrk="1" latinLnBrk="0" hangingPunct="1">
              <a:defRPr sz="1600" kern="1200">
                <a:solidFill>
                  <a:schemeClr val="tx1"/>
                </a:solidFill>
                <a:latin typeface="Arial" charset="0"/>
                <a:ea typeface="Arial" charset="0"/>
                <a:cs typeface="Arial" charset="0"/>
              </a:defRPr>
            </a:lvl7pPr>
            <a:lvl8pPr marL="3200400" algn="l" defTabSz="457200" rtl="0" eaLnBrk="1" latinLnBrk="0" hangingPunct="1">
              <a:defRPr sz="1600" kern="1200">
                <a:solidFill>
                  <a:schemeClr val="tx1"/>
                </a:solidFill>
                <a:latin typeface="Arial" charset="0"/>
                <a:ea typeface="Arial" charset="0"/>
                <a:cs typeface="Arial" charset="0"/>
              </a:defRPr>
            </a:lvl8pPr>
            <a:lvl9pPr marL="3657600" algn="l" defTabSz="457200" rtl="0" eaLnBrk="1" latinLnBrk="0" hangingPunct="1">
              <a:defRPr sz="1600" kern="1200">
                <a:solidFill>
                  <a:schemeClr val="tx1"/>
                </a:solidFill>
                <a:latin typeface="Arial" charset="0"/>
                <a:ea typeface="Arial" charset="0"/>
                <a:cs typeface="Arial" charset="0"/>
              </a:defRPr>
            </a:lvl9pPr>
          </a:lstStyle>
          <a:p>
            <a:pPr>
              <a:defRPr/>
            </a:pPr>
            <a:r>
              <a:rPr lang="de-DE" dirty="0" err="1">
                <a:latin typeface="Humanst521 BT" panose="020B0602020204020204" pitchFamily="34" charset="0"/>
              </a:rPr>
              <a:t>Courtesy</a:t>
            </a:r>
            <a:r>
              <a:rPr lang="de-DE" dirty="0">
                <a:latin typeface="Humanst521 BT" panose="020B0602020204020204" pitchFamily="34" charset="0"/>
              </a:rPr>
              <a:t> Andreas Crivellin</a:t>
            </a:r>
          </a:p>
        </p:txBody>
      </p:sp>
      <p:grpSp>
        <p:nvGrpSpPr>
          <p:cNvPr id="18" name="Group 17"/>
          <p:cNvGrpSpPr/>
          <p:nvPr/>
        </p:nvGrpSpPr>
        <p:grpSpPr>
          <a:xfrm>
            <a:off x="1472426" y="4045102"/>
            <a:ext cx="6257114" cy="1144451"/>
            <a:chOff x="2250" y="-1597616"/>
            <a:chExt cx="6091499" cy="3600400"/>
          </a:xfrm>
        </p:grpSpPr>
        <p:sp>
          <p:nvSpPr>
            <p:cNvPr id="19" name="Rounded Rectangle 18"/>
            <p:cNvSpPr/>
            <p:nvPr/>
          </p:nvSpPr>
          <p:spPr>
            <a:xfrm>
              <a:off x="2250" y="-869755"/>
              <a:ext cx="6091499" cy="2153121"/>
            </a:xfrm>
            <a:prstGeom prst="roundRect">
              <a:avLst>
                <a:gd name="adj" fmla="val 10000"/>
              </a:avLst>
            </a:prstGeom>
            <a:solidFill>
              <a:srgbClr val="00498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de-CH"/>
            </a:p>
          </p:txBody>
        </p:sp>
        <p:sp>
          <p:nvSpPr>
            <p:cNvPr id="20" name="Rounded Rectangle 4"/>
            <p:cNvSpPr/>
            <p:nvPr/>
          </p:nvSpPr>
          <p:spPr>
            <a:xfrm>
              <a:off x="21023" y="-1597616"/>
              <a:ext cx="6053952" cy="3600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7163" tIns="157163" rIns="157163" bIns="157163" numCol="1" spcCol="1270" anchor="ctr" anchorCtr="0">
              <a:noAutofit/>
            </a:bodyPr>
            <a:lstStyle/>
            <a:p>
              <a:pPr algn="ctr" defTabSz="1833563">
                <a:lnSpc>
                  <a:spcPct val="90000"/>
                </a:lnSpc>
                <a:spcBef>
                  <a:spcPct val="0"/>
                </a:spcBef>
                <a:spcAft>
                  <a:spcPct val="35000"/>
                </a:spcAft>
              </a:pPr>
              <a:r>
                <a:rPr lang="en-US" sz="2400" dirty="0">
                  <a:latin typeface="Humanst521 BT" panose="020B0602020204020204" pitchFamily="34" charset="0"/>
                </a:rPr>
                <a:t>Flavor</a:t>
              </a:r>
              <a:r>
                <a:rPr lang="en-GB" sz="2400" dirty="0">
                  <a:latin typeface="Humanst521 BT" panose="020B0602020204020204" pitchFamily="34" charset="0"/>
                </a:rPr>
                <a:t> observables are sensitive to higher energy scales than collider searches</a:t>
              </a:r>
            </a:p>
          </p:txBody>
        </p:sp>
      </p:grpSp>
      <p:grpSp>
        <p:nvGrpSpPr>
          <p:cNvPr id="21" name="Group 20"/>
          <p:cNvGrpSpPr/>
          <p:nvPr/>
        </p:nvGrpSpPr>
        <p:grpSpPr>
          <a:xfrm>
            <a:off x="1493658" y="1469725"/>
            <a:ext cx="2214246" cy="459887"/>
            <a:chOff x="3206506" y="-12996"/>
            <a:chExt cx="1587832" cy="1587832"/>
          </a:xfrm>
        </p:grpSpPr>
        <p:sp>
          <p:nvSpPr>
            <p:cNvPr id="22" name="Oval 21"/>
            <p:cNvSpPr/>
            <p:nvPr/>
          </p:nvSpPr>
          <p:spPr>
            <a:xfrm>
              <a:off x="3206506" y="-12996"/>
              <a:ext cx="1587832" cy="1587832"/>
            </a:xfrm>
            <a:prstGeom prst="ellipse">
              <a:avLst/>
            </a:prstGeom>
            <a:solidFill>
              <a:srgbClr val="00498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de-CH"/>
            </a:p>
          </p:txBody>
        </p:sp>
        <p:sp>
          <p:nvSpPr>
            <p:cNvPr id="23" name="Oval 4"/>
            <p:cNvSpPr/>
            <p:nvPr/>
          </p:nvSpPr>
          <p:spPr>
            <a:xfrm>
              <a:off x="3394673" y="232533"/>
              <a:ext cx="1122766" cy="1122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764" tIns="14764" rIns="14764" bIns="14764" numCol="1" spcCol="1270" anchor="ctr" anchorCtr="0">
              <a:noAutofit/>
            </a:bodyPr>
            <a:lstStyle/>
            <a:p>
              <a:pPr algn="ctr" defTabSz="1033463">
                <a:lnSpc>
                  <a:spcPct val="90000"/>
                </a:lnSpc>
                <a:spcBef>
                  <a:spcPct val="0"/>
                </a:spcBef>
                <a:spcAft>
                  <a:spcPct val="35000"/>
                </a:spcAft>
              </a:pPr>
              <a:r>
                <a:rPr lang="en-GB" sz="2100" dirty="0">
                  <a:latin typeface="Humanst521 BT" panose="020B0602020204020204" pitchFamily="34" charset="0"/>
                </a:rPr>
                <a:t>Experiment</a:t>
              </a:r>
            </a:p>
          </p:txBody>
        </p:sp>
      </p:grpSp>
      <p:grpSp>
        <p:nvGrpSpPr>
          <p:cNvPr id="24" name="Group 23"/>
          <p:cNvGrpSpPr/>
          <p:nvPr/>
        </p:nvGrpSpPr>
        <p:grpSpPr>
          <a:xfrm>
            <a:off x="1493658" y="2587232"/>
            <a:ext cx="2214246" cy="440245"/>
            <a:chOff x="3206506" y="-12996"/>
            <a:chExt cx="1587832" cy="1587832"/>
          </a:xfrm>
        </p:grpSpPr>
        <p:sp>
          <p:nvSpPr>
            <p:cNvPr id="25" name="Oval 24"/>
            <p:cNvSpPr/>
            <p:nvPr/>
          </p:nvSpPr>
          <p:spPr>
            <a:xfrm>
              <a:off x="3206506" y="-12996"/>
              <a:ext cx="1587832" cy="1587832"/>
            </a:xfrm>
            <a:prstGeom prst="ellipse">
              <a:avLst/>
            </a:prstGeom>
            <a:solidFill>
              <a:srgbClr val="00498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de-CH"/>
            </a:p>
          </p:txBody>
        </p:sp>
        <p:sp>
          <p:nvSpPr>
            <p:cNvPr id="26" name="Oval 4"/>
            <p:cNvSpPr/>
            <p:nvPr/>
          </p:nvSpPr>
          <p:spPr>
            <a:xfrm>
              <a:off x="3394673" y="232533"/>
              <a:ext cx="1122766" cy="1122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764" tIns="14764" rIns="14764" bIns="14764" numCol="1" spcCol="1270" anchor="ctr" anchorCtr="0">
              <a:noAutofit/>
            </a:bodyPr>
            <a:lstStyle/>
            <a:p>
              <a:pPr algn="ctr" defTabSz="1033463">
                <a:lnSpc>
                  <a:spcPct val="90000"/>
                </a:lnSpc>
                <a:spcBef>
                  <a:spcPct val="0"/>
                </a:spcBef>
                <a:spcAft>
                  <a:spcPct val="35000"/>
                </a:spcAft>
              </a:pPr>
              <a:r>
                <a:rPr lang="en-GB" sz="2100" dirty="0">
                  <a:latin typeface="Humanst521 BT" panose="020B0602020204020204" pitchFamily="34" charset="0"/>
                </a:rPr>
                <a:t>SM</a:t>
              </a:r>
            </a:p>
          </p:txBody>
        </p:sp>
      </p:grpSp>
      <p:sp>
        <p:nvSpPr>
          <p:cNvPr id="27" name="Not Equal 26"/>
          <p:cNvSpPr/>
          <p:nvPr/>
        </p:nvSpPr>
        <p:spPr bwMode="auto">
          <a:xfrm>
            <a:off x="2227938" y="1995919"/>
            <a:ext cx="621949" cy="500210"/>
          </a:xfrm>
          <a:prstGeom prst="mathNotEqual">
            <a:avLst/>
          </a:prstGeom>
          <a:solidFill>
            <a:srgbClr val="DCE6F4"/>
          </a:solidFill>
          <a:ln w="19050" cap="flat" cmpd="sng" algn="ctr">
            <a:solidFill>
              <a:srgbClr val="00498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0"/>
              </a:spcBef>
            </a:pPr>
            <a:endParaRPr lang="en-GB" sz="1800" dirty="0">
              <a:solidFill>
                <a:srgbClr val="EACBCC"/>
              </a:solidFill>
              <a:latin typeface="Times" charset="0"/>
            </a:endParaRPr>
          </a:p>
        </p:txBody>
      </p:sp>
      <p:sp>
        <p:nvSpPr>
          <p:cNvPr id="28" name="Up Arrow 27"/>
          <p:cNvSpPr/>
          <p:nvPr/>
        </p:nvSpPr>
        <p:spPr bwMode="auto">
          <a:xfrm flipV="1">
            <a:off x="2206595" y="3125757"/>
            <a:ext cx="664634" cy="377339"/>
          </a:xfrm>
          <a:prstGeom prst="upArrow">
            <a:avLst>
              <a:gd name="adj1" fmla="val 50000"/>
              <a:gd name="adj2" fmla="val 48285"/>
            </a:avLst>
          </a:prstGeom>
          <a:solidFill>
            <a:srgbClr val="DCE6F4"/>
          </a:solidFill>
          <a:ln w="19050" cap="flat" cmpd="sng" algn="ctr">
            <a:solidFill>
              <a:srgbClr val="00498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pPr>
            <a:endParaRPr lang="en-GB" sz="2400" dirty="0">
              <a:solidFill>
                <a:srgbClr val="C00000"/>
              </a:solidFill>
              <a:latin typeface="Humanst521 BT" panose="020B0602020204020204" pitchFamily="34" charset="0"/>
            </a:endParaRPr>
          </a:p>
        </p:txBody>
      </p:sp>
      <p:grpSp>
        <p:nvGrpSpPr>
          <p:cNvPr id="29" name="Group 28"/>
          <p:cNvGrpSpPr/>
          <p:nvPr/>
        </p:nvGrpSpPr>
        <p:grpSpPr>
          <a:xfrm>
            <a:off x="1493658" y="3546705"/>
            <a:ext cx="2214246" cy="440245"/>
            <a:chOff x="3206506" y="-12996"/>
            <a:chExt cx="1587832" cy="1587832"/>
          </a:xfrm>
        </p:grpSpPr>
        <p:sp>
          <p:nvSpPr>
            <p:cNvPr id="30" name="Oval 29"/>
            <p:cNvSpPr/>
            <p:nvPr/>
          </p:nvSpPr>
          <p:spPr>
            <a:xfrm>
              <a:off x="3206506" y="-12996"/>
              <a:ext cx="1587832" cy="1587832"/>
            </a:xfrm>
            <a:prstGeom prst="ellipse">
              <a:avLst/>
            </a:prstGeom>
            <a:solidFill>
              <a:srgbClr val="00498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de-CH"/>
            </a:p>
          </p:txBody>
        </p:sp>
        <p:sp>
          <p:nvSpPr>
            <p:cNvPr id="31" name="Oval 4"/>
            <p:cNvSpPr/>
            <p:nvPr/>
          </p:nvSpPr>
          <p:spPr>
            <a:xfrm>
              <a:off x="3394673" y="232533"/>
              <a:ext cx="1122766" cy="1122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764" tIns="14764" rIns="14764" bIns="14764" numCol="1" spcCol="1270" anchor="ctr" anchorCtr="0">
              <a:noAutofit/>
            </a:bodyPr>
            <a:lstStyle/>
            <a:p>
              <a:pPr algn="ctr" defTabSz="1033463">
                <a:lnSpc>
                  <a:spcPct val="90000"/>
                </a:lnSpc>
                <a:spcBef>
                  <a:spcPct val="0"/>
                </a:spcBef>
                <a:spcAft>
                  <a:spcPct val="35000"/>
                </a:spcAft>
              </a:pPr>
              <a:r>
                <a:rPr lang="en-GB" sz="2100" dirty="0">
                  <a:latin typeface="Humanst521 BT" panose="020B0602020204020204" pitchFamily="34" charset="0"/>
                </a:rPr>
                <a:t>New Physics</a:t>
              </a:r>
            </a:p>
          </p:txBody>
        </p:sp>
      </p:grpSp>
      <p:sp>
        <p:nvSpPr>
          <p:cNvPr id="2" name="Textfeld 1"/>
          <p:cNvSpPr txBox="1"/>
          <p:nvPr/>
        </p:nvSpPr>
        <p:spPr>
          <a:xfrm>
            <a:off x="4315293" y="3816909"/>
            <a:ext cx="829818" cy="685800"/>
          </a:xfrm>
          <a:prstGeom prst="rect">
            <a:avLst/>
          </a:prstGeom>
          <a:noFill/>
        </p:spPr>
        <p:txBody>
          <a:bodyPr wrap="none" lIns="0" tIns="0" rIns="0" bIns="0" rtlCol="0">
            <a:noAutofit/>
          </a:bodyPr>
          <a:lstStyle/>
          <a:p>
            <a:pPr>
              <a:lnSpc>
                <a:spcPct val="110000"/>
              </a:lnSpc>
              <a:spcBef>
                <a:spcPts val="0"/>
              </a:spcBef>
            </a:pPr>
            <a:r>
              <a:rPr lang="en-GB" sz="1350" kern="1000" spc="23" dirty="0">
                <a:latin typeface="Humanst521 BT" panose="020B0602020204020204" pitchFamily="34" charset="0"/>
                <a:cs typeface="Franklin Gothic Book"/>
              </a:rPr>
              <a:t>LHC</a:t>
            </a:r>
          </a:p>
        </p:txBody>
      </p:sp>
      <p:graphicFrame>
        <p:nvGraphicFramePr>
          <p:cNvPr id="5" name="Objekt 4"/>
          <p:cNvGraphicFramePr>
            <a:graphicFrameLocks noChangeAspect="1"/>
          </p:cNvGraphicFramePr>
          <p:nvPr/>
        </p:nvGraphicFramePr>
        <p:xfrm>
          <a:off x="4950042" y="3705876"/>
          <a:ext cx="221900" cy="281074"/>
        </p:xfrm>
        <a:graphic>
          <a:graphicData uri="http://schemas.openxmlformats.org/presentationml/2006/ole">
            <mc:AlternateContent xmlns:mc="http://schemas.openxmlformats.org/markup-compatibility/2006">
              <mc:Choice xmlns:v="urn:schemas-microsoft-com:vml" Requires="v">
                <p:oleObj name="Equation" r:id="rId3" imgW="190440" imgH="241200" progId="Equation.DSMT4">
                  <p:embed/>
                </p:oleObj>
              </mc:Choice>
              <mc:Fallback>
                <p:oleObj name="Equation" r:id="rId3" imgW="190440" imgH="241200" progId="Equation.DSMT4">
                  <p:embed/>
                  <p:pic>
                    <p:nvPicPr>
                      <p:cNvPr id="5" name="Objekt 4"/>
                      <p:cNvPicPr/>
                      <p:nvPr/>
                    </p:nvPicPr>
                    <p:blipFill>
                      <a:blip r:embed="rId4"/>
                      <a:stretch>
                        <a:fillRect/>
                      </a:stretch>
                    </p:blipFill>
                    <p:spPr>
                      <a:xfrm>
                        <a:off x="4950042" y="3705876"/>
                        <a:ext cx="221900" cy="281074"/>
                      </a:xfrm>
                      <a:prstGeom prst="rect">
                        <a:avLst/>
                      </a:prstGeom>
                    </p:spPr>
                  </p:pic>
                </p:oleObj>
              </mc:Fallback>
            </mc:AlternateContent>
          </a:graphicData>
        </a:graphic>
      </p:graphicFrame>
      <p:sp>
        <p:nvSpPr>
          <p:cNvPr id="42" name="Textfeld 41"/>
          <p:cNvSpPr txBox="1"/>
          <p:nvPr/>
        </p:nvSpPr>
        <p:spPr>
          <a:xfrm rot="16200000">
            <a:off x="5472099" y="3251093"/>
            <a:ext cx="829818" cy="685800"/>
          </a:xfrm>
          <a:prstGeom prst="rect">
            <a:avLst/>
          </a:prstGeom>
          <a:noFill/>
        </p:spPr>
        <p:txBody>
          <a:bodyPr wrap="none" lIns="0" tIns="0" rIns="0" bIns="0" rtlCol="0">
            <a:noAutofit/>
          </a:bodyPr>
          <a:lstStyle/>
          <a:p>
            <a:pPr>
              <a:lnSpc>
                <a:spcPct val="110000"/>
              </a:lnSpc>
              <a:spcBef>
                <a:spcPts val="0"/>
              </a:spcBef>
            </a:pPr>
            <a:r>
              <a:rPr lang="en-GB" sz="1350" kern="1000" spc="23" dirty="0" err="1">
                <a:latin typeface="Humanst521 BT" panose="020B0602020204020204" pitchFamily="34" charset="0"/>
                <a:cs typeface="Calibri"/>
              </a:rPr>
              <a:t>b→s</a:t>
            </a:r>
            <a:r>
              <a:rPr lang="en-GB" sz="1350" kern="1000" spc="23" dirty="0">
                <a:latin typeface="Humanst521 BT" panose="020B0602020204020204" pitchFamily="34" charset="0"/>
                <a:cs typeface="Calibri"/>
              </a:rPr>
              <a:t>µµ</a:t>
            </a:r>
            <a:endParaRPr lang="en-GB" sz="1350" kern="1000" spc="23" dirty="0">
              <a:latin typeface="Humanst521 BT" panose="020B0602020204020204" pitchFamily="34" charset="0"/>
              <a:cs typeface="Franklin Gothic Book"/>
            </a:endParaRPr>
          </a:p>
        </p:txBody>
      </p:sp>
      <p:sp>
        <p:nvSpPr>
          <p:cNvPr id="43" name="Textfeld 42"/>
          <p:cNvSpPr txBox="1"/>
          <p:nvPr/>
        </p:nvSpPr>
        <p:spPr>
          <a:xfrm>
            <a:off x="6060643" y="3702203"/>
            <a:ext cx="829818" cy="685800"/>
          </a:xfrm>
          <a:prstGeom prst="rect">
            <a:avLst/>
          </a:prstGeom>
          <a:noFill/>
        </p:spPr>
        <p:txBody>
          <a:bodyPr wrap="none" lIns="0" tIns="0" rIns="0" bIns="0" rtlCol="0">
            <a:noAutofit/>
          </a:bodyPr>
          <a:lstStyle/>
          <a:p>
            <a:pPr>
              <a:lnSpc>
                <a:spcPct val="110000"/>
              </a:lnSpc>
              <a:spcBef>
                <a:spcPts val="0"/>
              </a:spcBef>
            </a:pPr>
            <a:r>
              <a:rPr lang="en-GB" sz="1350" kern="1000" spc="23" dirty="0">
                <a:solidFill>
                  <a:schemeClr val="bg1"/>
                </a:solidFill>
                <a:latin typeface="Humanst521 BT" panose="020B0602020204020204" pitchFamily="34" charset="0"/>
                <a:cs typeface="Calibri"/>
              </a:rPr>
              <a:t>Mu3e</a:t>
            </a:r>
            <a:endParaRPr lang="en-GB" sz="1350" kern="1000" spc="23" dirty="0">
              <a:solidFill>
                <a:schemeClr val="bg1"/>
              </a:solidFill>
              <a:latin typeface="Humanst521 BT" panose="020B0602020204020204" pitchFamily="34" charset="0"/>
              <a:cs typeface="Franklin Gothic Book"/>
            </a:endParaRPr>
          </a:p>
        </p:txBody>
      </p:sp>
      <p:sp>
        <p:nvSpPr>
          <p:cNvPr id="45" name="Textfeld 44"/>
          <p:cNvSpPr txBox="1"/>
          <p:nvPr/>
        </p:nvSpPr>
        <p:spPr>
          <a:xfrm>
            <a:off x="6706224" y="3702203"/>
            <a:ext cx="829818" cy="685800"/>
          </a:xfrm>
          <a:prstGeom prst="rect">
            <a:avLst/>
          </a:prstGeom>
          <a:noFill/>
        </p:spPr>
        <p:txBody>
          <a:bodyPr wrap="none" lIns="0" tIns="0" rIns="0" bIns="0" rtlCol="0">
            <a:noAutofit/>
          </a:bodyPr>
          <a:lstStyle/>
          <a:p>
            <a:pPr>
              <a:lnSpc>
                <a:spcPct val="110000"/>
              </a:lnSpc>
              <a:spcBef>
                <a:spcPts val="0"/>
              </a:spcBef>
            </a:pPr>
            <a:r>
              <a:rPr lang="en-GB" sz="1350" kern="1000" spc="23" dirty="0">
                <a:solidFill>
                  <a:schemeClr val="bg1"/>
                </a:solidFill>
                <a:latin typeface="Humanst521 BT" panose="020B0602020204020204" pitchFamily="34" charset="0"/>
                <a:cs typeface="Calibri"/>
              </a:rPr>
              <a:t>MEG</a:t>
            </a:r>
            <a:endParaRPr lang="en-GB" sz="1350" kern="1000" spc="23" dirty="0">
              <a:solidFill>
                <a:schemeClr val="bg1"/>
              </a:solidFill>
              <a:latin typeface="Humanst521 BT" panose="020B0602020204020204" pitchFamily="34" charset="0"/>
              <a:cs typeface="Franklin Gothic Book"/>
            </a:endParaRPr>
          </a:p>
        </p:txBody>
      </p:sp>
      <p:sp>
        <p:nvSpPr>
          <p:cNvPr id="46" name="Textfeld 45"/>
          <p:cNvSpPr txBox="1"/>
          <p:nvPr/>
        </p:nvSpPr>
        <p:spPr>
          <a:xfrm rot="16200000">
            <a:off x="7295346" y="3220916"/>
            <a:ext cx="829818" cy="685800"/>
          </a:xfrm>
          <a:prstGeom prst="rect">
            <a:avLst/>
          </a:prstGeom>
          <a:noFill/>
        </p:spPr>
        <p:txBody>
          <a:bodyPr wrap="none" lIns="0" tIns="0" rIns="0" bIns="0" rtlCol="0">
            <a:noAutofit/>
          </a:bodyPr>
          <a:lstStyle/>
          <a:p>
            <a:pPr>
              <a:lnSpc>
                <a:spcPct val="110000"/>
              </a:lnSpc>
              <a:spcBef>
                <a:spcPts val="0"/>
              </a:spcBef>
            </a:pPr>
            <a:r>
              <a:rPr lang="en-GB" sz="1350" kern="1000" spc="23" dirty="0">
                <a:solidFill>
                  <a:schemeClr val="bg1"/>
                </a:solidFill>
                <a:latin typeface="Humanst521 BT" panose="020B0602020204020204" pitchFamily="34" charset="0"/>
                <a:cs typeface="Calibri"/>
              </a:rPr>
              <a:t>PIONEER</a:t>
            </a:r>
            <a:endParaRPr lang="en-GB" sz="1350" kern="1000" spc="23" dirty="0">
              <a:solidFill>
                <a:schemeClr val="bg1"/>
              </a:solidFill>
              <a:latin typeface="Humanst521 BT" panose="020B0602020204020204" pitchFamily="34" charset="0"/>
              <a:cs typeface="Franklin Gothic Book"/>
            </a:endParaRPr>
          </a:p>
        </p:txBody>
      </p:sp>
    </p:spTree>
    <p:extLst>
      <p:ext uri="{BB962C8B-B14F-4D97-AF65-F5344CB8AC3E}">
        <p14:creationId xmlns:p14="http://schemas.microsoft.com/office/powerpoint/2010/main" val="180445378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Slide Number Placeholder 4"/>
          <p:cNvSpPr txBox="1">
            <a:spLocks noGrp="1"/>
          </p:cNvSpPr>
          <p:nvPr/>
        </p:nvSpPr>
        <p:spPr bwMode="auto">
          <a:xfrm>
            <a:off x="6149579" y="4545806"/>
            <a:ext cx="1600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eaLnBrk="1" hangingPunct="1">
              <a:spcBef>
                <a:spcPct val="0"/>
              </a:spcBef>
              <a:buClrTx/>
              <a:buSzTx/>
              <a:buFontTx/>
              <a:buNone/>
            </a:pPr>
            <a:r>
              <a:rPr lang="de-DE" altLang="en-US" sz="900" dirty="0">
                <a:latin typeface="Humanst521 Lt BT" panose="020B0402020204020304" pitchFamily="34" charset="0"/>
              </a:rPr>
              <a:t>8</a:t>
            </a:r>
          </a:p>
        </p:txBody>
      </p:sp>
      <p:sp>
        <p:nvSpPr>
          <p:cNvPr id="4" name="Title 3"/>
          <p:cNvSpPr>
            <a:spLocks noGrp="1"/>
          </p:cNvSpPr>
          <p:nvPr>
            <p:ph type="title"/>
          </p:nvPr>
        </p:nvSpPr>
        <p:spPr>
          <a:xfrm>
            <a:off x="2051720" y="121839"/>
            <a:ext cx="6010576" cy="381375"/>
          </a:xfrm>
        </p:spPr>
        <p:txBody>
          <a:bodyPr/>
          <a:lstStyle/>
          <a:p>
            <a:r>
              <a:rPr lang="de-DE" dirty="0"/>
              <a:t>Fine-Tuning?</a:t>
            </a:r>
            <a:endParaRPr lang="en-GB" dirty="0"/>
          </a:p>
        </p:txBody>
      </p:sp>
      <p:grpSp>
        <p:nvGrpSpPr>
          <p:cNvPr id="14" name="Group 13"/>
          <p:cNvGrpSpPr/>
          <p:nvPr/>
        </p:nvGrpSpPr>
        <p:grpSpPr>
          <a:xfrm>
            <a:off x="1493658" y="4199678"/>
            <a:ext cx="6208536" cy="857939"/>
            <a:chOff x="2249" y="-1597616"/>
            <a:chExt cx="6091500" cy="3600400"/>
          </a:xfrm>
        </p:grpSpPr>
        <p:sp>
          <p:nvSpPr>
            <p:cNvPr id="15" name="Rounded Rectangle 14"/>
            <p:cNvSpPr/>
            <p:nvPr/>
          </p:nvSpPr>
          <p:spPr>
            <a:xfrm>
              <a:off x="2249" y="-869755"/>
              <a:ext cx="6091500" cy="2153121"/>
            </a:xfrm>
            <a:prstGeom prst="roundRect">
              <a:avLst>
                <a:gd name="adj" fmla="val 10000"/>
              </a:avLst>
            </a:prstGeom>
            <a:solidFill>
              <a:srgbClr val="00498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de-CH"/>
            </a:p>
          </p:txBody>
        </p:sp>
        <p:sp>
          <p:nvSpPr>
            <p:cNvPr id="16" name="Rounded Rectangle 4"/>
            <p:cNvSpPr/>
            <p:nvPr/>
          </p:nvSpPr>
          <p:spPr>
            <a:xfrm>
              <a:off x="21023" y="-1597616"/>
              <a:ext cx="6053952" cy="3600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7163" tIns="157163" rIns="157163" bIns="157163" numCol="1" spcCol="1270" anchor="ctr" anchorCtr="0">
              <a:noAutofit/>
            </a:bodyPr>
            <a:lstStyle/>
            <a:p>
              <a:pPr algn="ctr" defTabSz="1833563">
                <a:lnSpc>
                  <a:spcPct val="90000"/>
                </a:lnSpc>
                <a:spcBef>
                  <a:spcPct val="0"/>
                </a:spcBef>
                <a:spcAft>
                  <a:spcPct val="35000"/>
                </a:spcAft>
              </a:pPr>
              <a:r>
                <a:rPr lang="de-DE" sz="2400" dirty="0" err="1">
                  <a:latin typeface="Humanst521 BT" panose="020B0602020204020204" pitchFamily="34" charset="0"/>
                </a:rPr>
                <a:t>No</a:t>
              </a:r>
              <a:r>
                <a:rPr lang="de-DE" sz="2400" dirty="0">
                  <a:latin typeface="Humanst521 BT" panose="020B0602020204020204" pitchFamily="34" charset="0"/>
                </a:rPr>
                <a:t> </a:t>
              </a:r>
              <a:r>
                <a:rPr lang="de-DE" sz="2400" dirty="0" err="1">
                  <a:latin typeface="Humanst521 BT" panose="020B0602020204020204" pitchFamily="34" charset="0"/>
                </a:rPr>
                <a:t>signifcant</a:t>
              </a:r>
              <a:r>
                <a:rPr lang="de-DE" sz="2400" dirty="0">
                  <a:latin typeface="Humanst521 BT" panose="020B0602020204020204" pitchFamily="34" charset="0"/>
                </a:rPr>
                <a:t> </a:t>
              </a:r>
              <a:r>
                <a:rPr lang="de-DE" sz="2400" dirty="0" err="1">
                  <a:latin typeface="Humanst521 BT" panose="020B0602020204020204" pitchFamily="34" charset="0"/>
                </a:rPr>
                <a:t>tuning</a:t>
              </a:r>
              <a:r>
                <a:rPr lang="de-DE" sz="2400" dirty="0">
                  <a:latin typeface="Humanst521 BT" panose="020B0602020204020204" pitchFamily="34" charset="0"/>
                </a:rPr>
                <a:t> </a:t>
              </a:r>
              <a:r>
                <a:rPr lang="de-DE" sz="2400" dirty="0" err="1">
                  <a:latin typeface="Humanst521 BT" panose="020B0602020204020204" pitchFamily="34" charset="0"/>
                </a:rPr>
                <a:t>necessary</a:t>
              </a:r>
              <a:endParaRPr lang="en-GB" sz="2400" dirty="0">
                <a:latin typeface="Humanst521 BT" panose="020B0602020204020204" pitchFamily="34" charset="0"/>
              </a:endParaRPr>
            </a:p>
          </p:txBody>
        </p:sp>
      </p:grpSp>
      <p:sp>
        <p:nvSpPr>
          <p:cNvPr id="5" name="Slide Number Placeholder 4"/>
          <p:cNvSpPr>
            <a:spLocks noGrp="1"/>
          </p:cNvSpPr>
          <p:nvPr>
            <p:ph type="sldNum" sz="quarter" idx="16"/>
          </p:nvPr>
        </p:nvSpPr>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29</a:t>
            </a:fld>
            <a:endParaRPr lang="de-DE" dirty="0">
              <a:latin typeface="Humanst521 BT" panose="020B0602020204020204" pitchFamily="34" charset="0"/>
            </a:endParaRPr>
          </a:p>
        </p:txBody>
      </p:sp>
      <p:sp>
        <p:nvSpPr>
          <p:cNvPr id="17" name="Rechteck 16"/>
          <p:cNvSpPr/>
          <p:nvPr/>
        </p:nvSpPr>
        <p:spPr bwMode="auto">
          <a:xfrm>
            <a:off x="6667663" y="915566"/>
            <a:ext cx="1890210" cy="4860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0"/>
              </a:spcBef>
            </a:pPr>
            <a:endParaRPr lang="en-GB" sz="1800" dirty="0">
              <a:latin typeface="Times" charset="0"/>
            </a:endParaRPr>
          </a:p>
        </p:txBody>
      </p:sp>
      <p:pic>
        <p:nvPicPr>
          <p:cNvPr id="1064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7784" y="681540"/>
            <a:ext cx="3618402" cy="358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7130983" y="3889748"/>
            <a:ext cx="1862626" cy="276999"/>
          </a:xfrm>
          <a:prstGeom prst="rect">
            <a:avLst/>
          </a:prstGeom>
        </p:spPr>
        <p:txBody>
          <a:bodyPr wrap="none">
            <a:spAutoFit/>
          </a:bodyPr>
          <a:lstStyle/>
          <a:p>
            <a:r>
              <a:rPr lang="en-GB" sz="1200" dirty="0" err="1">
                <a:solidFill>
                  <a:srgbClr val="004986"/>
                </a:solidFill>
                <a:latin typeface="Humanst521 Lt BT" panose="020B0402020204020304" pitchFamily="34" charset="0"/>
              </a:rPr>
              <a:t>Bigaran</a:t>
            </a:r>
            <a:r>
              <a:rPr lang="en-GB" sz="1200" dirty="0">
                <a:solidFill>
                  <a:srgbClr val="004986"/>
                </a:solidFill>
                <a:latin typeface="Humanst521 Lt BT" panose="020B0402020204020304" pitchFamily="34" charset="0"/>
              </a:rPr>
              <a:t>, </a:t>
            </a:r>
            <a:r>
              <a:rPr lang="en-GB" sz="1200" dirty="0" err="1">
                <a:solidFill>
                  <a:srgbClr val="004986"/>
                </a:solidFill>
                <a:latin typeface="Humanst521 Lt BT" panose="020B0402020204020304" pitchFamily="34" charset="0"/>
              </a:rPr>
              <a:t>Volkas</a:t>
            </a:r>
            <a:r>
              <a:rPr lang="en-GB" sz="1200" dirty="0">
                <a:solidFill>
                  <a:srgbClr val="004986"/>
                </a:solidFill>
                <a:latin typeface="Humanst521 Lt BT" panose="020B0402020204020304" pitchFamily="34" charset="0"/>
              </a:rPr>
              <a:t>, 2110.03707</a:t>
            </a:r>
          </a:p>
        </p:txBody>
      </p:sp>
      <p:sp>
        <p:nvSpPr>
          <p:cNvPr id="13" name="Foliennummernplatzhalter 13"/>
          <p:cNvSpPr txBox="1">
            <a:spLocks/>
          </p:cNvSpPr>
          <p:nvPr/>
        </p:nvSpPr>
        <p:spPr>
          <a:xfrm>
            <a:off x="35497" y="5013460"/>
            <a:ext cx="1416580" cy="162018"/>
          </a:xfrm>
          <a:prstGeom prst="rect">
            <a:avLst/>
          </a:prstGeom>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900" kern="1200" smtClean="0">
                <a:solidFill>
                  <a:schemeClr val="tx1"/>
                </a:solidFill>
                <a:latin typeface="+mn-lt"/>
                <a:ea typeface="Arial" charset="0"/>
                <a:cs typeface="Arial" charset="0"/>
              </a:defRPr>
            </a:lvl1pPr>
            <a:lvl2pPr marL="457200" algn="l" rtl="0" eaLnBrk="0" fontAlgn="base" hangingPunct="0">
              <a:spcBef>
                <a:spcPct val="50000"/>
              </a:spcBef>
              <a:spcAft>
                <a:spcPct val="0"/>
              </a:spcAft>
              <a:defRPr sz="1600" kern="1200">
                <a:solidFill>
                  <a:schemeClr val="tx1"/>
                </a:solidFill>
                <a:latin typeface="Arial" charset="0"/>
                <a:ea typeface="Arial" charset="0"/>
                <a:cs typeface="Arial" charset="0"/>
              </a:defRPr>
            </a:lvl2pPr>
            <a:lvl3pPr marL="914400" algn="l" rtl="0" eaLnBrk="0" fontAlgn="base" hangingPunct="0">
              <a:spcBef>
                <a:spcPct val="50000"/>
              </a:spcBef>
              <a:spcAft>
                <a:spcPct val="0"/>
              </a:spcAft>
              <a:defRPr sz="1600" kern="1200">
                <a:solidFill>
                  <a:schemeClr val="tx1"/>
                </a:solidFill>
                <a:latin typeface="Arial" charset="0"/>
                <a:ea typeface="Arial" charset="0"/>
                <a:cs typeface="Arial" charset="0"/>
              </a:defRPr>
            </a:lvl3pPr>
            <a:lvl4pPr marL="1371600" algn="l" rtl="0" eaLnBrk="0" fontAlgn="base" hangingPunct="0">
              <a:spcBef>
                <a:spcPct val="50000"/>
              </a:spcBef>
              <a:spcAft>
                <a:spcPct val="0"/>
              </a:spcAft>
              <a:defRPr sz="1600" kern="1200">
                <a:solidFill>
                  <a:schemeClr val="tx1"/>
                </a:solidFill>
                <a:latin typeface="Arial" charset="0"/>
                <a:ea typeface="Arial" charset="0"/>
                <a:cs typeface="Arial" charset="0"/>
              </a:defRPr>
            </a:lvl4pPr>
            <a:lvl5pPr marL="1828800" algn="l" rtl="0" eaLnBrk="0" fontAlgn="base" hangingPunct="0">
              <a:spcBef>
                <a:spcPct val="50000"/>
              </a:spcBef>
              <a:spcAft>
                <a:spcPct val="0"/>
              </a:spcAft>
              <a:defRPr sz="1600" kern="1200">
                <a:solidFill>
                  <a:schemeClr val="tx1"/>
                </a:solidFill>
                <a:latin typeface="Arial" charset="0"/>
                <a:ea typeface="Arial" charset="0"/>
                <a:cs typeface="Arial" charset="0"/>
              </a:defRPr>
            </a:lvl5pPr>
            <a:lvl6pPr marL="2286000" algn="l" defTabSz="457200" rtl="0" eaLnBrk="1" latinLnBrk="0" hangingPunct="1">
              <a:defRPr sz="1600" kern="1200">
                <a:solidFill>
                  <a:schemeClr val="tx1"/>
                </a:solidFill>
                <a:latin typeface="Arial" charset="0"/>
                <a:ea typeface="Arial" charset="0"/>
                <a:cs typeface="Arial" charset="0"/>
              </a:defRPr>
            </a:lvl6pPr>
            <a:lvl7pPr marL="2743200" algn="l" defTabSz="457200" rtl="0" eaLnBrk="1" latinLnBrk="0" hangingPunct="1">
              <a:defRPr sz="1600" kern="1200">
                <a:solidFill>
                  <a:schemeClr val="tx1"/>
                </a:solidFill>
                <a:latin typeface="Arial" charset="0"/>
                <a:ea typeface="Arial" charset="0"/>
                <a:cs typeface="Arial" charset="0"/>
              </a:defRPr>
            </a:lvl7pPr>
            <a:lvl8pPr marL="3200400" algn="l" defTabSz="457200" rtl="0" eaLnBrk="1" latinLnBrk="0" hangingPunct="1">
              <a:defRPr sz="1600" kern="1200">
                <a:solidFill>
                  <a:schemeClr val="tx1"/>
                </a:solidFill>
                <a:latin typeface="Arial" charset="0"/>
                <a:ea typeface="Arial" charset="0"/>
                <a:cs typeface="Arial" charset="0"/>
              </a:defRPr>
            </a:lvl8pPr>
            <a:lvl9pPr marL="3657600" algn="l" defTabSz="457200" rtl="0" eaLnBrk="1" latinLnBrk="0" hangingPunct="1">
              <a:defRPr sz="1600" kern="1200">
                <a:solidFill>
                  <a:schemeClr val="tx1"/>
                </a:solidFill>
                <a:latin typeface="Arial" charset="0"/>
                <a:ea typeface="Arial" charset="0"/>
                <a:cs typeface="Arial" charset="0"/>
              </a:defRPr>
            </a:lvl9pPr>
          </a:lstStyle>
          <a:p>
            <a:pPr>
              <a:defRPr/>
            </a:pPr>
            <a:r>
              <a:rPr lang="de-DE" dirty="0" err="1">
                <a:latin typeface="Humanst521 BT" panose="020B0602020204020204" pitchFamily="34" charset="0"/>
              </a:rPr>
              <a:t>Courtesy</a:t>
            </a:r>
            <a:r>
              <a:rPr lang="de-DE" dirty="0">
                <a:latin typeface="Humanst521 BT" panose="020B0602020204020204" pitchFamily="34" charset="0"/>
              </a:rPr>
              <a:t> Andreas Crivellin</a:t>
            </a:r>
          </a:p>
        </p:txBody>
      </p:sp>
    </p:spTree>
    <p:extLst>
      <p:ext uri="{BB962C8B-B14F-4D97-AF65-F5344CB8AC3E}">
        <p14:creationId xmlns:p14="http://schemas.microsoft.com/office/powerpoint/2010/main" val="20993177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Muon dipole moments and frequencies</a:t>
            </a:r>
          </a:p>
        </p:txBody>
      </p:sp>
      <p:sp>
        <p:nvSpPr>
          <p:cNvPr id="4" name="Slide Number Placeholder 3"/>
          <p:cNvSpPr>
            <a:spLocks noGrp="1"/>
          </p:cNvSpPr>
          <p:nvPr>
            <p:ph type="sldNum" sz="quarter" idx="16"/>
          </p:nvPr>
        </p:nvSpPr>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3</a:t>
            </a:fld>
            <a:endParaRPr lang="de-DE" dirty="0">
              <a:latin typeface="Humanst521 BT" panose="020B0602020204020204" pitchFamily="34" charset="0"/>
            </a:endParaRPr>
          </a:p>
        </p:txBody>
      </p:sp>
      <p:cxnSp>
        <p:nvCxnSpPr>
          <p:cNvPr id="5" name="Straight Connector 4"/>
          <p:cNvCxnSpPr/>
          <p:nvPr/>
        </p:nvCxnSpPr>
        <p:spPr bwMode="auto">
          <a:xfrm>
            <a:off x="4696682" y="3287295"/>
            <a:ext cx="3482934" cy="943848"/>
          </a:xfrm>
          <a:prstGeom prst="line">
            <a:avLst/>
          </a:prstGeom>
          <a:ln w="12700" cap="rnd">
            <a:solidFill>
              <a:schemeClr val="bg2">
                <a:lumMod val="60000"/>
                <a:lumOff val="40000"/>
              </a:schemeClr>
            </a:solidFill>
            <a:prstDash val="sysDash"/>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1501488" y="599625"/>
                <a:ext cx="6231529" cy="82202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a:rPr>
                            <m:t>𝜔</m:t>
                          </m:r>
                        </m:e>
                      </m:acc>
                      <m:r>
                        <a:rPr lang="en-US" i="1">
                          <a:latin typeface="Cambria Math"/>
                        </a:rPr>
                        <m:t>=</m:t>
                      </m:r>
                      <m:r>
                        <a:rPr lang="en-US" b="0" i="1" smtClean="0">
                          <a:latin typeface="Cambria Math"/>
                        </a:rPr>
                        <m:t>−</m:t>
                      </m:r>
                      <m:f>
                        <m:fPr>
                          <m:ctrlPr>
                            <a:rPr lang="en-US" i="1">
                              <a:latin typeface="Cambria Math" panose="02040503050406030204" pitchFamily="18" charset="0"/>
                            </a:rPr>
                          </m:ctrlPr>
                        </m:fPr>
                        <m:num>
                          <m:r>
                            <a:rPr lang="en-US" i="1">
                              <a:latin typeface="Cambria Math"/>
                            </a:rPr>
                            <m:t>𝑞</m:t>
                          </m:r>
                        </m:num>
                        <m:den>
                          <m:r>
                            <a:rPr lang="en-US" i="1">
                              <a:latin typeface="Cambria Math"/>
                            </a:rPr>
                            <m:t>𝑚</m:t>
                          </m:r>
                        </m:den>
                      </m:f>
                      <m:d>
                        <m:dPr>
                          <m:begChr m:val="["/>
                          <m:endChr m:val="]"/>
                          <m:ctrlPr>
                            <a:rPr lang="en-US" i="1">
                              <a:latin typeface="Cambria Math" panose="02040503050406030204" pitchFamily="18" charset="0"/>
                            </a:rPr>
                          </m:ctrlPr>
                        </m:dPr>
                        <m:e>
                          <m:r>
                            <a:rPr lang="en-US" i="1">
                              <a:latin typeface="Cambria Math"/>
                            </a:rPr>
                            <m:t>𝑎</m:t>
                          </m:r>
                          <m:acc>
                            <m:accPr>
                              <m:chr m:val="⃗"/>
                              <m:ctrlPr>
                                <a:rPr lang="en-US" i="1">
                                  <a:latin typeface="Cambria Math" panose="02040503050406030204" pitchFamily="18" charset="0"/>
                                </a:rPr>
                              </m:ctrlPr>
                            </m:accPr>
                            <m:e>
                              <m:r>
                                <a:rPr lang="en-US" i="1">
                                  <a:latin typeface="Cambria Math"/>
                                </a:rPr>
                                <m:t>𝐵</m:t>
                              </m:r>
                            </m:e>
                          </m:acc>
                          <m:r>
                            <a:rPr lang="en-US" i="1">
                              <a:latin typeface="Cambria Math"/>
                            </a:rPr>
                            <m:t>+</m:t>
                          </m:r>
                          <m:d>
                            <m:dPr>
                              <m:ctrlPr>
                                <a:rPr lang="en-US" i="1" smtClean="0">
                                  <a:solidFill>
                                    <a:schemeClr val="bg1">
                                      <a:lumMod val="65000"/>
                                    </a:schemeClr>
                                  </a:solidFill>
                                  <a:latin typeface="Cambria Math" panose="02040503050406030204" pitchFamily="18" charset="0"/>
                                </a:rPr>
                              </m:ctrlPr>
                            </m:dPr>
                            <m:e>
                              <m:f>
                                <m:fPr>
                                  <m:ctrlPr>
                                    <a:rPr lang="en-US" i="1">
                                      <a:solidFill>
                                        <a:schemeClr val="bg1">
                                          <a:lumMod val="65000"/>
                                        </a:schemeClr>
                                      </a:solidFill>
                                      <a:latin typeface="Cambria Math" panose="02040503050406030204" pitchFamily="18" charset="0"/>
                                    </a:rPr>
                                  </m:ctrlPr>
                                </m:fPr>
                                <m:num>
                                  <m:r>
                                    <a:rPr lang="en-US" i="1">
                                      <a:solidFill>
                                        <a:schemeClr val="bg1">
                                          <a:lumMod val="65000"/>
                                        </a:schemeClr>
                                      </a:solidFill>
                                      <a:latin typeface="Cambria Math"/>
                                    </a:rPr>
                                    <m:t>1</m:t>
                                  </m:r>
                                </m:num>
                                <m:den>
                                  <m:sSup>
                                    <m:sSupPr>
                                      <m:ctrlPr>
                                        <a:rPr lang="en-US" b="0" i="1" smtClean="0">
                                          <a:solidFill>
                                            <a:schemeClr val="bg1">
                                              <a:lumMod val="65000"/>
                                            </a:schemeClr>
                                          </a:solidFill>
                                          <a:latin typeface="Cambria Math" panose="02040503050406030204" pitchFamily="18" charset="0"/>
                                        </a:rPr>
                                      </m:ctrlPr>
                                    </m:sSupPr>
                                    <m:e>
                                      <m:r>
                                        <a:rPr lang="en-US" b="0" i="1" smtClean="0">
                                          <a:solidFill>
                                            <a:schemeClr val="bg1">
                                              <a:lumMod val="65000"/>
                                            </a:schemeClr>
                                          </a:solidFill>
                                          <a:latin typeface="Cambria Math" panose="02040503050406030204" pitchFamily="18" charset="0"/>
                                        </a:rPr>
                                        <m:t>𝛾</m:t>
                                      </m:r>
                                    </m:e>
                                    <m:sup>
                                      <m:r>
                                        <a:rPr lang="en-US" b="0" i="1" smtClean="0">
                                          <a:solidFill>
                                            <a:schemeClr val="bg1">
                                              <a:lumMod val="65000"/>
                                            </a:schemeClr>
                                          </a:solidFill>
                                          <a:latin typeface="Cambria Math" panose="02040503050406030204" pitchFamily="18" charset="0"/>
                                        </a:rPr>
                                        <m:t>2</m:t>
                                      </m:r>
                                    </m:sup>
                                  </m:sSup>
                                  <m:r>
                                    <a:rPr lang="en-US" b="0" i="1" smtClean="0">
                                      <a:solidFill>
                                        <a:schemeClr val="bg1">
                                          <a:lumMod val="65000"/>
                                        </a:schemeClr>
                                      </a:solidFill>
                                      <a:latin typeface="Cambria Math" panose="02040503050406030204" pitchFamily="18" charset="0"/>
                                    </a:rPr>
                                    <m:t> −1</m:t>
                                  </m:r>
                                </m:den>
                              </m:f>
                              <m:r>
                                <a:rPr lang="en-US" i="1">
                                  <a:solidFill>
                                    <a:schemeClr val="bg1">
                                      <a:lumMod val="65000"/>
                                    </a:schemeClr>
                                  </a:solidFill>
                                  <a:latin typeface="Cambria Math"/>
                                </a:rPr>
                                <m:t>−</m:t>
                              </m:r>
                              <m:r>
                                <a:rPr lang="en-US" i="1">
                                  <a:solidFill>
                                    <a:schemeClr val="bg1">
                                      <a:lumMod val="65000"/>
                                    </a:schemeClr>
                                  </a:solidFill>
                                  <a:latin typeface="Cambria Math"/>
                                </a:rPr>
                                <m:t>𝑎</m:t>
                              </m:r>
                              <m:r>
                                <a:rPr lang="en-US" i="1">
                                  <a:solidFill>
                                    <a:schemeClr val="bg1">
                                      <a:lumMod val="65000"/>
                                    </a:schemeClr>
                                  </a:solidFill>
                                  <a:latin typeface="Cambria Math"/>
                                </a:rPr>
                                <m:t> </m:t>
                              </m:r>
                            </m:e>
                          </m:d>
                          <m:f>
                            <m:fPr>
                              <m:ctrlPr>
                                <a:rPr lang="en-US" i="1">
                                  <a:solidFill>
                                    <a:schemeClr val="bg1">
                                      <a:lumMod val="65000"/>
                                    </a:schemeClr>
                                  </a:solidFill>
                                  <a:latin typeface="Cambria Math" panose="02040503050406030204" pitchFamily="18" charset="0"/>
                                </a:rPr>
                              </m:ctrlPr>
                            </m:fPr>
                            <m:num>
                              <m:acc>
                                <m:accPr>
                                  <m:chr m:val="⃗"/>
                                  <m:ctrlPr>
                                    <a:rPr lang="en-US" i="1">
                                      <a:solidFill>
                                        <a:schemeClr val="bg1">
                                          <a:lumMod val="65000"/>
                                        </a:schemeClr>
                                      </a:solidFill>
                                      <a:latin typeface="Cambria Math" panose="02040503050406030204" pitchFamily="18" charset="0"/>
                                    </a:rPr>
                                  </m:ctrlPr>
                                </m:accPr>
                                <m:e>
                                  <m:r>
                                    <a:rPr lang="en-US" i="1">
                                      <a:solidFill>
                                        <a:schemeClr val="bg1">
                                          <a:lumMod val="65000"/>
                                        </a:schemeClr>
                                      </a:solidFill>
                                      <a:latin typeface="Cambria Math"/>
                                    </a:rPr>
                                    <m:t>𝛽</m:t>
                                  </m:r>
                                </m:e>
                              </m:acc>
                              <m:r>
                                <a:rPr lang="en-US" i="1">
                                  <a:solidFill>
                                    <a:schemeClr val="bg1">
                                      <a:lumMod val="65000"/>
                                    </a:schemeClr>
                                  </a:solidFill>
                                  <a:latin typeface="Cambria Math"/>
                                </a:rPr>
                                <m:t>×</m:t>
                              </m:r>
                              <m:acc>
                                <m:accPr>
                                  <m:chr m:val="⃗"/>
                                  <m:ctrlPr>
                                    <a:rPr lang="en-US" i="1">
                                      <a:solidFill>
                                        <a:schemeClr val="bg1">
                                          <a:lumMod val="65000"/>
                                        </a:schemeClr>
                                      </a:solidFill>
                                      <a:latin typeface="Cambria Math" panose="02040503050406030204" pitchFamily="18" charset="0"/>
                                    </a:rPr>
                                  </m:ctrlPr>
                                </m:accPr>
                                <m:e>
                                  <m:r>
                                    <a:rPr lang="en-US" b="0" i="1" smtClean="0">
                                      <a:solidFill>
                                        <a:schemeClr val="bg1">
                                          <a:lumMod val="65000"/>
                                        </a:schemeClr>
                                      </a:solidFill>
                                      <a:latin typeface="Cambria Math"/>
                                    </a:rPr>
                                    <m:t>𝐸</m:t>
                                  </m:r>
                                </m:e>
                              </m:acc>
                            </m:num>
                            <m:den>
                              <m:r>
                                <a:rPr lang="en-US" i="1">
                                  <a:solidFill>
                                    <a:schemeClr val="bg1">
                                      <a:lumMod val="65000"/>
                                    </a:schemeClr>
                                  </a:solidFill>
                                  <a:latin typeface="Cambria Math"/>
                                </a:rPr>
                                <m:t>𝑐</m:t>
                              </m:r>
                            </m:den>
                          </m:f>
                          <m:r>
                            <a:rPr lang="en-US" i="1">
                              <a:latin typeface="Cambria Math"/>
                            </a:rPr>
                            <m:t>+</m:t>
                          </m:r>
                          <m:f>
                            <m:fPr>
                              <m:ctrlPr>
                                <a:rPr lang="en-US" i="1">
                                  <a:latin typeface="Cambria Math" panose="02040503050406030204" pitchFamily="18" charset="0"/>
                                </a:rPr>
                              </m:ctrlPr>
                            </m:fPr>
                            <m:num>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𝜇</m:t>
                                  </m:r>
                                </m:sub>
                              </m:sSub>
                              <m:r>
                                <a:rPr lang="en-US" i="1">
                                  <a:latin typeface="Cambria Math" panose="02040503050406030204" pitchFamily="18" charset="0"/>
                                </a:rPr>
                                <m:t>𝑚𝑐</m:t>
                              </m:r>
                            </m:num>
                            <m:den>
                              <m:r>
                                <a:rPr lang="en-US" i="1">
                                  <a:latin typeface="Cambria Math" panose="02040503050406030204" pitchFamily="18" charset="0"/>
                                </a:rPr>
                                <m:t>𝑞</m:t>
                              </m:r>
                              <m:r>
                                <a:rPr lang="en-US" i="1">
                                  <a:latin typeface="Cambria Math" panose="02040503050406030204" pitchFamily="18" charset="0"/>
                                </a:rPr>
                                <m:t>ℏ</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a:rPr>
                                        <m:t>𝐸</m:t>
                                      </m:r>
                                    </m:e>
                                  </m:acc>
                                </m:num>
                                <m:den>
                                  <m:r>
                                    <a:rPr lang="en-US" i="1">
                                      <a:latin typeface="Cambria Math"/>
                                    </a:rPr>
                                    <m:t>𝑐</m:t>
                                  </m:r>
                                </m:den>
                              </m:f>
                              <m:r>
                                <a:rPr lang="en-US" i="1">
                                  <a:latin typeface="Cambria Math"/>
                                </a:rPr>
                                <m:t>+</m:t>
                              </m:r>
                              <m:acc>
                                <m:accPr>
                                  <m:chr m:val="⃗"/>
                                  <m:ctrlPr>
                                    <a:rPr lang="en-US" i="1">
                                      <a:latin typeface="Cambria Math" panose="02040503050406030204" pitchFamily="18" charset="0"/>
                                    </a:rPr>
                                  </m:ctrlPr>
                                </m:accPr>
                                <m:e>
                                  <m:r>
                                    <a:rPr lang="en-US" i="1">
                                      <a:latin typeface="Cambria Math"/>
                                    </a:rPr>
                                    <m:t>𝛽</m:t>
                                  </m:r>
                                </m:e>
                              </m:acc>
                              <m:r>
                                <a:rPr lang="en-US" i="1">
                                  <a:latin typeface="Cambria Math"/>
                                </a:rPr>
                                <m:t>×</m:t>
                              </m:r>
                              <m:acc>
                                <m:accPr>
                                  <m:chr m:val="⃗"/>
                                  <m:ctrlPr>
                                    <a:rPr lang="en-US" i="1">
                                      <a:latin typeface="Cambria Math" panose="02040503050406030204" pitchFamily="18" charset="0"/>
                                    </a:rPr>
                                  </m:ctrlPr>
                                </m:accPr>
                                <m:e>
                                  <m:r>
                                    <a:rPr lang="en-US" i="1">
                                      <a:latin typeface="Cambria Math"/>
                                    </a:rPr>
                                    <m:t>𝐵</m:t>
                                  </m:r>
                                </m:e>
                              </m:acc>
                            </m:e>
                          </m:d>
                        </m:e>
                      </m:d>
                    </m:oMath>
                  </m:oMathPara>
                </a14:m>
                <a:endParaRPr lang="en-US" dirty="0">
                  <a:latin typeface="Humanst521 Lt BT" panose="020B04020202040203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01488" y="599625"/>
                <a:ext cx="6231529" cy="822020"/>
              </a:xfrm>
              <a:prstGeom prst="rect">
                <a:avLst/>
              </a:prstGeom>
              <a:blipFill>
                <a:blip r:embed="rId3"/>
                <a:stretch>
                  <a:fillRect/>
                </a:stretch>
              </a:blipFill>
            </p:spPr>
            <p:txBody>
              <a:bodyPr/>
              <a:lstStyle/>
              <a:p>
                <a:r>
                  <a:rPr lang="en-US">
                    <a:noFill/>
                  </a:rPr>
                  <a:t> </a:t>
                </a:r>
              </a:p>
            </p:txBody>
          </p:sp>
        </mc:Fallback>
      </mc:AlternateContent>
      <p:grpSp>
        <p:nvGrpSpPr>
          <p:cNvPr id="7" name="Group 6"/>
          <p:cNvGrpSpPr/>
          <p:nvPr/>
        </p:nvGrpSpPr>
        <p:grpSpPr>
          <a:xfrm>
            <a:off x="6432638" y="2894525"/>
            <a:ext cx="2050394" cy="1478739"/>
            <a:chOff x="2870275" y="2915281"/>
            <a:chExt cx="2050394" cy="1478739"/>
          </a:xfrm>
        </p:grpSpPr>
        <p:sp>
          <p:nvSpPr>
            <p:cNvPr id="8" name="Oval 7"/>
            <p:cNvSpPr/>
            <p:nvPr/>
          </p:nvSpPr>
          <p:spPr bwMode="auto">
            <a:xfrm rot="670316">
              <a:off x="2870275" y="3734429"/>
              <a:ext cx="2047875" cy="657225"/>
            </a:xfrm>
            <a:prstGeom prst="ellipse">
              <a:avLst/>
            </a:prstGeom>
            <a:solidFill>
              <a:schemeClr val="bg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Humanst521 Lt BT" panose="020B0402020204020304" pitchFamily="34" charset="0"/>
              </a:endParaRPr>
            </a:p>
          </p:txBody>
        </p:sp>
        <p:cxnSp>
          <p:nvCxnSpPr>
            <p:cNvPr id="9" name="Straight Arrow Connector 8"/>
            <p:cNvCxnSpPr/>
            <p:nvPr/>
          </p:nvCxnSpPr>
          <p:spPr bwMode="auto">
            <a:xfrm flipV="1">
              <a:off x="3894213" y="2915281"/>
              <a:ext cx="0" cy="1147761"/>
            </a:xfrm>
            <a:prstGeom prst="straightConnector1">
              <a:avLst/>
            </a:prstGeom>
            <a:ln w="19050" cap="rnd">
              <a:solidFill>
                <a:schemeClr val="bg2">
                  <a:lumMod val="75000"/>
                </a:schemeClr>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575126" y="2937103"/>
                  <a:ext cx="270652" cy="236988"/>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400" b="0" i="1" kern="1000" spc="30" smtClean="0">
                                <a:solidFill>
                                  <a:schemeClr val="tx1">
                                    <a:lumMod val="85000"/>
                                    <a:lumOff val="15000"/>
                                  </a:schemeClr>
                                </a:solidFill>
                                <a:latin typeface="Cambria Math" panose="02040503050406030204" pitchFamily="18" charset="0"/>
                                <a:cs typeface="Franklin Gothic Book"/>
                              </a:rPr>
                            </m:ctrlPr>
                          </m:sSubPr>
                          <m:e>
                            <m:acc>
                              <m:accPr>
                                <m:chr m:val="⃗"/>
                                <m:ctrlPr>
                                  <a:rPr lang="en-US" sz="1400" b="0" i="1" kern="1000" spc="30" smtClean="0">
                                    <a:solidFill>
                                      <a:schemeClr val="tx1">
                                        <a:lumMod val="85000"/>
                                        <a:lumOff val="15000"/>
                                      </a:schemeClr>
                                    </a:solidFill>
                                    <a:latin typeface="Cambria Math" panose="02040503050406030204" pitchFamily="18" charset="0"/>
                                    <a:cs typeface="Franklin Gothic Book"/>
                                  </a:rPr>
                                </m:ctrlPr>
                              </m:accPr>
                              <m:e>
                                <m:r>
                                  <a:rPr lang="en-US" sz="1400" b="0" i="1" kern="1000" spc="30" smtClean="0">
                                    <a:solidFill>
                                      <a:schemeClr val="tx1">
                                        <a:lumMod val="85000"/>
                                        <a:lumOff val="15000"/>
                                      </a:schemeClr>
                                    </a:solidFill>
                                    <a:latin typeface="Cambria Math" panose="02040503050406030204" pitchFamily="18" charset="0"/>
                                    <a:cs typeface="Franklin Gothic Book"/>
                                  </a:rPr>
                                  <m:t>𝜔</m:t>
                                </m:r>
                              </m:e>
                            </m:acc>
                          </m:e>
                          <m:sub>
                            <m:r>
                              <a:rPr lang="en-US" sz="1400" b="0" i="1" kern="1000" spc="30" smtClean="0">
                                <a:solidFill>
                                  <a:schemeClr val="tx1">
                                    <a:lumMod val="85000"/>
                                    <a:lumOff val="15000"/>
                                  </a:schemeClr>
                                </a:solidFill>
                                <a:latin typeface="Cambria Math" panose="02040503050406030204" pitchFamily="18" charset="0"/>
                                <a:cs typeface="Franklin Gothic Book"/>
                              </a:rPr>
                              <m:t>𝑎</m:t>
                            </m:r>
                          </m:sub>
                        </m:sSub>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575126" y="2937103"/>
                  <a:ext cx="270652" cy="236988"/>
                </a:xfrm>
                <a:prstGeom prst="rect">
                  <a:avLst/>
                </a:prstGeom>
                <a:blipFill>
                  <a:blip r:embed="rId5"/>
                  <a:stretch>
                    <a:fillRect l="-9091" b="-5128"/>
                  </a:stretch>
                </a:blipFill>
              </p:spPr>
              <p:txBody>
                <a:bodyPr/>
                <a:lstStyle/>
                <a:p>
                  <a:r>
                    <a:rPr lang="en-US">
                      <a:noFill/>
                    </a:rPr>
                    <a:t> </a:t>
                  </a:r>
                </a:p>
              </p:txBody>
            </p:sp>
          </mc:Fallback>
        </mc:AlternateContent>
        <p:grpSp>
          <p:nvGrpSpPr>
            <p:cNvPr id="11" name="Group 10"/>
            <p:cNvGrpSpPr/>
            <p:nvPr/>
          </p:nvGrpSpPr>
          <p:grpSpPr>
            <a:xfrm>
              <a:off x="2872794" y="3736795"/>
              <a:ext cx="2047875" cy="657225"/>
              <a:chOff x="2872794" y="3736795"/>
              <a:chExt cx="2047875" cy="657225"/>
            </a:xfrm>
          </p:grpSpPr>
          <p:sp>
            <p:nvSpPr>
              <p:cNvPr id="13" name="Arc 12"/>
              <p:cNvSpPr/>
              <p:nvPr/>
            </p:nvSpPr>
            <p:spPr bwMode="auto">
              <a:xfrm rot="658433">
                <a:off x="2872794" y="3736795"/>
                <a:ext cx="2047875" cy="657225"/>
              </a:xfrm>
              <a:prstGeom prst="arc">
                <a:avLst>
                  <a:gd name="adj1" fmla="val 9639987"/>
                  <a:gd name="adj2" fmla="val 11296803"/>
                </a:avLst>
              </a:prstGeom>
              <a:noFill/>
              <a:ln w="19050">
                <a:solidFill>
                  <a:srgbClr val="686868"/>
                </a:solidFill>
                <a:headEnd type="none" w="med" len="med"/>
                <a:tailEnd type="triangle" w="med" len="med"/>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Humanst521 Lt BT" panose="020B0402020204020304" pitchFamily="34" charset="0"/>
                </a:endParaRPr>
              </a:p>
            </p:txBody>
          </p:sp>
          <p:cxnSp>
            <p:nvCxnSpPr>
              <p:cNvPr id="14" name="Straight Arrow Connector 13"/>
              <p:cNvCxnSpPr>
                <a:stCxn id="17" idx="2"/>
              </p:cNvCxnSpPr>
              <p:nvPr/>
            </p:nvCxnSpPr>
            <p:spPr bwMode="auto">
              <a:xfrm flipH="1">
                <a:off x="3161479" y="4065407"/>
                <a:ext cx="699565" cy="97812"/>
              </a:xfrm>
              <a:prstGeom prst="straightConnector1">
                <a:avLst/>
              </a:prstGeom>
              <a:ln w="38100" cap="rnd">
                <a:solidFill>
                  <a:srgbClr val="686868"/>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3435536" y="3783877"/>
                  <a:ext cx="139590"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1400" b="0" i="1" kern="1000" spc="30" smtClean="0">
                                <a:solidFill>
                                  <a:schemeClr val="tx1">
                                    <a:lumMod val="85000"/>
                                    <a:lumOff val="15000"/>
                                  </a:schemeClr>
                                </a:solidFill>
                                <a:latin typeface="Cambria Math" panose="02040503050406030204" pitchFamily="18" charset="0"/>
                                <a:cs typeface="Franklin Gothic Book"/>
                              </a:rPr>
                            </m:ctrlPr>
                          </m:accPr>
                          <m:e>
                            <m:r>
                              <a:rPr lang="en-US" sz="1400" b="0" i="1" kern="1000" spc="30" smtClean="0">
                                <a:solidFill>
                                  <a:schemeClr val="tx1">
                                    <a:lumMod val="85000"/>
                                    <a:lumOff val="15000"/>
                                  </a:schemeClr>
                                </a:solidFill>
                                <a:latin typeface="Cambria Math" panose="02040503050406030204" pitchFamily="18" charset="0"/>
                                <a:cs typeface="Franklin Gothic Book"/>
                              </a:rPr>
                              <m:t>𝑠</m:t>
                            </m:r>
                          </m:e>
                        </m:acc>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435536" y="3783877"/>
                  <a:ext cx="139590" cy="236988"/>
                </a:xfrm>
                <a:prstGeom prst="rect">
                  <a:avLst/>
                </a:prstGeom>
                <a:blipFill>
                  <a:blip r:embed="rId6"/>
                  <a:stretch>
                    <a:fillRect l="-34783" t="-28205" r="-91304"/>
                  </a:stretch>
                </a:blipFill>
              </p:spPr>
              <p:txBody>
                <a:bodyPr/>
                <a:lstStyle/>
                <a:p>
                  <a:r>
                    <a:rPr lang="en-US">
                      <a:noFill/>
                    </a:rPr>
                    <a:t> </a:t>
                  </a:r>
                </a:p>
              </p:txBody>
            </p:sp>
          </mc:Fallback>
        </mc:AlternateContent>
      </p:grpSp>
      <p:grpSp>
        <p:nvGrpSpPr>
          <p:cNvPr id="15" name="Group 14"/>
          <p:cNvGrpSpPr/>
          <p:nvPr/>
        </p:nvGrpSpPr>
        <p:grpSpPr>
          <a:xfrm>
            <a:off x="4662943" y="2830069"/>
            <a:ext cx="4026246" cy="1545430"/>
            <a:chOff x="2227125" y="2939825"/>
            <a:chExt cx="4026246" cy="1545430"/>
          </a:xfrm>
        </p:grpSpPr>
        <p:grpSp>
          <p:nvGrpSpPr>
            <p:cNvPr id="16" name="Group 15"/>
            <p:cNvGrpSpPr/>
            <p:nvPr/>
          </p:nvGrpSpPr>
          <p:grpSpPr>
            <a:xfrm>
              <a:off x="2227125" y="2939825"/>
              <a:ext cx="4026246" cy="1545430"/>
              <a:chOff x="1098062" y="2846225"/>
              <a:chExt cx="4026246" cy="1545430"/>
            </a:xfrm>
          </p:grpSpPr>
          <p:sp>
            <p:nvSpPr>
              <p:cNvPr id="18" name="Oval 17"/>
              <p:cNvSpPr/>
              <p:nvPr/>
            </p:nvSpPr>
            <p:spPr bwMode="auto">
              <a:xfrm rot="1608878">
                <a:off x="2870276" y="3734430"/>
                <a:ext cx="2047875" cy="657225"/>
              </a:xfrm>
              <a:prstGeom prst="ellipse">
                <a:avLst/>
              </a:prstGeom>
              <a:solidFill>
                <a:srgbClr val="7DA56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Humanst521 Lt BT" panose="020B0402020204020304" pitchFamily="34" charset="0"/>
                </a:endParaRPr>
              </a:p>
            </p:txBody>
          </p:sp>
          <p:cxnSp>
            <p:nvCxnSpPr>
              <p:cNvPr id="19" name="Straight Arrow Connector 18"/>
              <p:cNvCxnSpPr>
                <a:endCxn id="18" idx="3"/>
              </p:cNvCxnSpPr>
              <p:nvPr/>
            </p:nvCxnSpPr>
            <p:spPr bwMode="auto">
              <a:xfrm flipH="1" flipV="1">
                <a:off x="3143214" y="3943806"/>
                <a:ext cx="751002" cy="119237"/>
              </a:xfrm>
              <a:prstGeom prst="straightConnector1">
                <a:avLst/>
              </a:prstGeom>
              <a:ln w="38100" cap="rnd">
                <a:solidFill>
                  <a:srgbClr val="0066AA"/>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p:grpSp>
            <p:nvGrpSpPr>
              <p:cNvPr id="20" name="Group 19"/>
              <p:cNvGrpSpPr/>
              <p:nvPr/>
            </p:nvGrpSpPr>
            <p:grpSpPr>
              <a:xfrm>
                <a:off x="1098062" y="2846225"/>
                <a:ext cx="4026246" cy="1543195"/>
                <a:chOff x="1098062" y="2846225"/>
                <a:chExt cx="4026246" cy="1543195"/>
              </a:xfrm>
            </p:grpSpPr>
            <p:cxnSp>
              <p:nvCxnSpPr>
                <p:cNvPr id="21" name="Straight Arrow Connector 20"/>
                <p:cNvCxnSpPr/>
                <p:nvPr/>
              </p:nvCxnSpPr>
              <p:spPr bwMode="auto">
                <a:xfrm>
                  <a:off x="3894214" y="4063042"/>
                  <a:ext cx="319087" cy="84904"/>
                </a:xfrm>
                <a:prstGeom prst="straightConnector1">
                  <a:avLst/>
                </a:prstGeom>
                <a:ln w="19050" cap="rnd">
                  <a:solidFill>
                    <a:srgbClr val="75A82B"/>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p:cxnSp>
              <p:nvCxnSpPr>
                <p:cNvPr id="22" name="Straight Arrow Connector 21"/>
                <p:cNvCxnSpPr/>
                <p:nvPr/>
              </p:nvCxnSpPr>
              <p:spPr bwMode="auto">
                <a:xfrm flipV="1">
                  <a:off x="3894213" y="3045849"/>
                  <a:ext cx="315612" cy="1017194"/>
                </a:xfrm>
                <a:prstGeom prst="straightConnector1">
                  <a:avLst/>
                </a:prstGeom>
                <a:ln w="19050">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23" name="Arc 22"/>
                <p:cNvSpPr/>
                <p:nvPr/>
              </p:nvSpPr>
              <p:spPr bwMode="auto">
                <a:xfrm rot="1618659">
                  <a:off x="2870276" y="3732195"/>
                  <a:ext cx="2047875" cy="657225"/>
                </a:xfrm>
                <a:prstGeom prst="arc">
                  <a:avLst>
                    <a:gd name="adj1" fmla="val 9639987"/>
                    <a:gd name="adj2" fmla="val 11296803"/>
                  </a:avLst>
                </a:prstGeom>
                <a:noFill/>
                <a:ln w="19050">
                  <a:solidFill>
                    <a:srgbClr val="014DB2"/>
                  </a:solidFill>
                  <a:headEnd type="none" w="med" len="med"/>
                  <a:tailEnd type="triangle" w="med" len="med"/>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Humanst521 Lt BT" panose="020B04020202040203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4241161" y="3906622"/>
                      <a:ext cx="260199"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400" b="0" i="1" kern="1000" spc="30" smtClean="0">
                                    <a:solidFill>
                                      <a:schemeClr val="tx1">
                                        <a:lumMod val="85000"/>
                                        <a:lumOff val="15000"/>
                                      </a:schemeClr>
                                    </a:solidFill>
                                    <a:latin typeface="Cambria Math" panose="02040503050406030204" pitchFamily="18" charset="0"/>
                                    <a:cs typeface="Franklin Gothic Book"/>
                                  </a:rPr>
                                </m:ctrlPr>
                              </m:sSubPr>
                              <m:e>
                                <m:acc>
                                  <m:accPr>
                                    <m:chr m:val="⃗"/>
                                    <m:ctrlPr>
                                      <a:rPr lang="en-US" sz="1400" b="0" i="1" kern="1000" spc="30" smtClean="0">
                                        <a:solidFill>
                                          <a:schemeClr val="tx1">
                                            <a:lumMod val="85000"/>
                                            <a:lumOff val="15000"/>
                                          </a:schemeClr>
                                        </a:solidFill>
                                        <a:latin typeface="Cambria Math" panose="02040503050406030204" pitchFamily="18" charset="0"/>
                                        <a:cs typeface="Franklin Gothic Book"/>
                                      </a:rPr>
                                    </m:ctrlPr>
                                  </m:accPr>
                                  <m:e>
                                    <m:r>
                                      <a:rPr lang="en-US" sz="1400" b="0" i="1" kern="1000" spc="30" smtClean="0">
                                        <a:solidFill>
                                          <a:schemeClr val="tx1">
                                            <a:lumMod val="85000"/>
                                            <a:lumOff val="15000"/>
                                          </a:schemeClr>
                                        </a:solidFill>
                                        <a:latin typeface="Cambria Math" panose="02040503050406030204" pitchFamily="18" charset="0"/>
                                        <a:cs typeface="Franklin Gothic Book"/>
                                      </a:rPr>
                                      <m:t>𝜔</m:t>
                                    </m:r>
                                  </m:e>
                                </m:acc>
                              </m:e>
                              <m:sub>
                                <m:r>
                                  <a:rPr lang="en-US" sz="1400" b="0" i="1" kern="1000" spc="30" smtClean="0">
                                    <a:solidFill>
                                      <a:schemeClr val="tx1">
                                        <a:lumMod val="85000"/>
                                        <a:lumOff val="15000"/>
                                      </a:schemeClr>
                                    </a:solidFill>
                                    <a:latin typeface="Cambria Math" panose="02040503050406030204" pitchFamily="18" charset="0"/>
                                    <a:cs typeface="Franklin Gothic Book"/>
                                  </a:rPr>
                                  <m:t>𝑒</m:t>
                                </m:r>
                              </m:sub>
                            </m:sSub>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241161" y="3906622"/>
                      <a:ext cx="260199" cy="236988"/>
                    </a:xfrm>
                    <a:prstGeom prst="rect">
                      <a:avLst/>
                    </a:prstGeom>
                    <a:blipFill>
                      <a:blip r:embed="rId7"/>
                      <a:stretch>
                        <a:fillRect l="-9524"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276063" y="2846225"/>
                      <a:ext cx="848245" cy="48224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ad>
                              <m:radPr>
                                <m:degHide m:val="on"/>
                                <m:ctrlPr>
                                  <a:rPr lang="en-US" sz="1400" b="0" i="1" kern="1000" spc="30" smtClean="0">
                                    <a:solidFill>
                                      <a:srgbClr val="167415"/>
                                    </a:solidFill>
                                    <a:latin typeface="Cambria Math" panose="02040503050406030204" pitchFamily="18" charset="0"/>
                                  </a:rPr>
                                </m:ctrlPr>
                              </m:radPr>
                              <m:deg/>
                              <m:e>
                                <m:sSubSup>
                                  <m:sSubSupPr>
                                    <m:ctrlPr>
                                      <a:rPr lang="en-US" sz="1400" b="0" i="1" kern="1000" spc="30" smtClean="0">
                                        <a:solidFill>
                                          <a:srgbClr val="167415"/>
                                        </a:solidFill>
                                        <a:latin typeface="Cambria Math" panose="02040503050406030204" pitchFamily="18" charset="0"/>
                                        <a:cs typeface="Franklin Gothic Book"/>
                                      </a:rPr>
                                    </m:ctrlPr>
                                  </m:sSubSupPr>
                                  <m:e>
                                    <m:acc>
                                      <m:accPr>
                                        <m:chr m:val="⃗"/>
                                        <m:ctrlPr>
                                          <a:rPr lang="en-US" sz="1400" i="1" kern="1000" spc="30" smtClean="0">
                                            <a:solidFill>
                                              <a:srgbClr val="167415"/>
                                            </a:solidFill>
                                            <a:latin typeface="Cambria Math" panose="02040503050406030204" pitchFamily="18" charset="0"/>
                                            <a:cs typeface="Franklin Gothic Book"/>
                                          </a:rPr>
                                        </m:ctrlPr>
                                      </m:accPr>
                                      <m:e>
                                        <m:r>
                                          <a:rPr lang="en-US" sz="1400" i="1" kern="1000" spc="30" smtClean="0">
                                            <a:solidFill>
                                              <a:srgbClr val="167415"/>
                                            </a:solidFill>
                                            <a:latin typeface="Cambria Math" panose="02040503050406030204" pitchFamily="18" charset="0"/>
                                            <a:cs typeface="Franklin Gothic Book"/>
                                          </a:rPr>
                                          <m:t>𝜔</m:t>
                                        </m:r>
                                      </m:e>
                                    </m:acc>
                                  </m:e>
                                  <m:sub>
                                    <m:r>
                                      <a:rPr lang="en-US" sz="1400" b="0" i="1" kern="1000" spc="30" smtClean="0">
                                        <a:solidFill>
                                          <a:srgbClr val="167415"/>
                                        </a:solidFill>
                                        <a:latin typeface="Cambria Math" panose="02040503050406030204" pitchFamily="18" charset="0"/>
                                        <a:cs typeface="Franklin Gothic Book"/>
                                      </a:rPr>
                                      <m:t>𝑎</m:t>
                                    </m:r>
                                  </m:sub>
                                  <m:sup>
                                    <m:r>
                                      <a:rPr lang="en-US" sz="1400" b="0" i="1" kern="1000" spc="30" smtClean="0">
                                        <a:solidFill>
                                          <a:srgbClr val="167415"/>
                                        </a:solidFill>
                                        <a:latin typeface="Cambria Math" panose="02040503050406030204" pitchFamily="18" charset="0"/>
                                        <a:cs typeface="Franklin Gothic Book"/>
                                      </a:rPr>
                                      <m:t>2</m:t>
                                    </m:r>
                                  </m:sup>
                                </m:sSubSup>
                                <m:r>
                                  <a:rPr lang="en-US" sz="1400" i="1" kern="1000" spc="30">
                                    <a:solidFill>
                                      <a:srgbClr val="167415"/>
                                    </a:solidFill>
                                    <a:latin typeface="Cambria Math" panose="02040503050406030204" pitchFamily="18" charset="0"/>
                                    <a:cs typeface="Franklin Gothic Book"/>
                                  </a:rPr>
                                  <m:t>+</m:t>
                                </m:r>
                                <m:sSubSup>
                                  <m:sSubSupPr>
                                    <m:ctrlPr>
                                      <a:rPr lang="en-US" sz="1400" b="0" i="1" kern="1000" spc="30" smtClean="0">
                                        <a:solidFill>
                                          <a:srgbClr val="167415"/>
                                        </a:solidFill>
                                        <a:latin typeface="Cambria Math" panose="02040503050406030204" pitchFamily="18" charset="0"/>
                                        <a:cs typeface="Franklin Gothic Book"/>
                                      </a:rPr>
                                    </m:ctrlPr>
                                  </m:sSubSupPr>
                                  <m:e>
                                    <m:acc>
                                      <m:accPr>
                                        <m:chr m:val="⃗"/>
                                        <m:ctrlPr>
                                          <a:rPr lang="en-US" sz="1400" i="1" kern="1000" spc="30" smtClean="0">
                                            <a:solidFill>
                                              <a:srgbClr val="167415"/>
                                            </a:solidFill>
                                            <a:latin typeface="Cambria Math" panose="02040503050406030204" pitchFamily="18" charset="0"/>
                                            <a:cs typeface="Franklin Gothic Book"/>
                                          </a:rPr>
                                        </m:ctrlPr>
                                      </m:accPr>
                                      <m:e>
                                        <m:r>
                                          <a:rPr lang="en-US" sz="1400" i="1" kern="1000" spc="30" smtClean="0">
                                            <a:solidFill>
                                              <a:srgbClr val="167415"/>
                                            </a:solidFill>
                                            <a:latin typeface="Cambria Math" panose="02040503050406030204" pitchFamily="18" charset="0"/>
                                            <a:cs typeface="Franklin Gothic Book"/>
                                          </a:rPr>
                                          <m:t>𝜔</m:t>
                                        </m:r>
                                      </m:e>
                                    </m:acc>
                                  </m:e>
                                  <m:sub>
                                    <m:r>
                                      <a:rPr lang="en-US" sz="1400" b="0" i="1" kern="1000" spc="30" smtClean="0">
                                        <a:solidFill>
                                          <a:srgbClr val="167415"/>
                                        </a:solidFill>
                                        <a:latin typeface="Cambria Math" panose="02040503050406030204" pitchFamily="18" charset="0"/>
                                        <a:cs typeface="Franklin Gothic Book"/>
                                      </a:rPr>
                                      <m:t>𝑒</m:t>
                                    </m:r>
                                  </m:sub>
                                  <m:sup>
                                    <m:r>
                                      <a:rPr lang="en-US" sz="1400" b="0" i="1" kern="1000" spc="30" smtClean="0">
                                        <a:solidFill>
                                          <a:srgbClr val="167415"/>
                                        </a:solidFill>
                                        <a:latin typeface="Cambria Math" panose="02040503050406030204" pitchFamily="18" charset="0"/>
                                        <a:cs typeface="Franklin Gothic Book"/>
                                      </a:rPr>
                                      <m:t>2</m:t>
                                    </m:r>
                                  </m:sup>
                                </m:sSubSup>
                              </m:e>
                            </m:rad>
                          </m:oMath>
                        </m:oMathPara>
                      </a14:m>
                      <a:endParaRPr lang="en-US" sz="1400" kern="1000" spc="30" dirty="0" err="1">
                        <a:solidFill>
                          <a:srgbClr val="167415"/>
                        </a:solidFill>
                        <a:latin typeface="Humanst521 Lt BT" panose="020B0402020204020304" pitchFamily="34" charset="0"/>
                        <a:cs typeface="Franklin Gothic Book"/>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276063" y="2846225"/>
                      <a:ext cx="848245" cy="482248"/>
                    </a:xfrm>
                    <a:prstGeom prst="rect">
                      <a:avLst/>
                    </a:prstGeom>
                    <a:blipFill>
                      <a:blip r:embed="rId8"/>
                      <a:stretch>
                        <a:fillRect b="-1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939657" y="3138677"/>
                      <a:ext cx="144527" cy="236988"/>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0" i="1" kern="1000" spc="30" smtClean="0">
                                <a:solidFill>
                                  <a:schemeClr val="tx1">
                                    <a:lumMod val="85000"/>
                                    <a:lumOff val="15000"/>
                                  </a:schemeClr>
                                </a:solidFill>
                                <a:latin typeface="Cambria Math" panose="02040503050406030204" pitchFamily="18" charset="0"/>
                                <a:cs typeface="Franklin Gothic Book"/>
                              </a:rPr>
                              <m:t>𝜁</m:t>
                            </m:r>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939657" y="3138677"/>
                      <a:ext cx="144527" cy="236988"/>
                    </a:xfrm>
                    <a:prstGeom prst="rect">
                      <a:avLst/>
                    </a:prstGeom>
                    <a:blipFill>
                      <a:blip r:embed="rId9"/>
                      <a:stretch>
                        <a:fillRect l="-37500" r="-37500" b="-25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98062" y="3747216"/>
                      <a:ext cx="1632948" cy="532453"/>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0" i="1" kern="1000" spc="30" smtClean="0">
                                <a:solidFill>
                                  <a:srgbClr val="C00000"/>
                                </a:solidFill>
                                <a:latin typeface="Cambria Math" panose="02040503050406030204" pitchFamily="18" charset="0"/>
                                <a:cs typeface="Franklin Gothic Book"/>
                              </a:rPr>
                              <m:t>𝜁</m:t>
                            </m:r>
                            <m:r>
                              <a:rPr lang="en-US" sz="1400" b="0" i="1" kern="1000" spc="30" smtClean="0">
                                <a:solidFill>
                                  <a:srgbClr val="C00000"/>
                                </a:solidFill>
                                <a:latin typeface="Cambria Math" panose="02040503050406030204" pitchFamily="18" charset="0"/>
                                <a:cs typeface="Franklin Gothic Book"/>
                              </a:rPr>
                              <m:t>=</m:t>
                            </m:r>
                            <m:func>
                              <m:funcPr>
                                <m:ctrlPr>
                                  <a:rPr lang="en-US" sz="1400" b="0" i="1" kern="1000" spc="30" smtClean="0">
                                    <a:solidFill>
                                      <a:srgbClr val="C00000"/>
                                    </a:solidFill>
                                    <a:latin typeface="Cambria Math" panose="02040503050406030204" pitchFamily="18" charset="0"/>
                                    <a:cs typeface="Franklin Gothic Book"/>
                                  </a:rPr>
                                </m:ctrlPr>
                              </m:funcPr>
                              <m:fName>
                                <m:r>
                                  <m:rPr>
                                    <m:sty m:val="p"/>
                                  </m:rPr>
                                  <a:rPr lang="en-US" sz="1400" b="0" i="0" kern="1000" spc="30" smtClean="0">
                                    <a:solidFill>
                                      <a:srgbClr val="C00000"/>
                                    </a:solidFill>
                                    <a:latin typeface="Cambria Math" panose="02040503050406030204" pitchFamily="18" charset="0"/>
                                    <a:cs typeface="Franklin Gothic Book"/>
                                  </a:rPr>
                                  <m:t>atan</m:t>
                                </m:r>
                              </m:fName>
                              <m:e>
                                <m:d>
                                  <m:dPr>
                                    <m:ctrlPr>
                                      <a:rPr lang="en-US" sz="1400" b="0" i="1" kern="1000" spc="30" smtClean="0">
                                        <a:solidFill>
                                          <a:srgbClr val="C00000"/>
                                        </a:solidFill>
                                        <a:latin typeface="Cambria Math" panose="02040503050406030204" pitchFamily="18" charset="0"/>
                                      </a:rPr>
                                    </m:ctrlPr>
                                  </m:dPr>
                                  <m:e>
                                    <m:f>
                                      <m:fPr>
                                        <m:ctrlPr>
                                          <a:rPr lang="en-US" sz="1400" b="0" i="1" kern="1000" spc="30" smtClean="0">
                                            <a:solidFill>
                                              <a:srgbClr val="C00000"/>
                                            </a:solidFill>
                                            <a:latin typeface="Cambria Math" panose="02040503050406030204" pitchFamily="18" charset="0"/>
                                          </a:rPr>
                                        </m:ctrlPr>
                                      </m:fPr>
                                      <m:num>
                                        <m:r>
                                          <a:rPr lang="en-US" sz="1400" b="0" i="1" kern="1000" spc="30" smtClean="0">
                                            <a:solidFill>
                                              <a:srgbClr val="C00000"/>
                                            </a:solidFill>
                                            <a:latin typeface="Cambria Math" panose="02040503050406030204" pitchFamily="18" charset="0"/>
                                          </a:rPr>
                                          <m:t>2</m:t>
                                        </m:r>
                                        <m:sSub>
                                          <m:sSubPr>
                                            <m:ctrlPr>
                                              <a:rPr lang="en-US" sz="1400" b="0" i="1" kern="1000" spc="30" smtClean="0">
                                                <a:solidFill>
                                                  <a:srgbClr val="C00000"/>
                                                </a:solidFill>
                                                <a:latin typeface="Cambria Math" panose="02040503050406030204" pitchFamily="18" charset="0"/>
                                              </a:rPr>
                                            </m:ctrlPr>
                                          </m:sSubPr>
                                          <m:e>
                                            <m:r>
                                              <a:rPr lang="en-US" sz="1400" b="0" i="1" kern="1000" spc="30" smtClean="0">
                                                <a:solidFill>
                                                  <a:srgbClr val="C00000"/>
                                                </a:solidFill>
                                                <a:latin typeface="Cambria Math" panose="02040503050406030204" pitchFamily="18" charset="0"/>
                                              </a:rPr>
                                              <m:t>𝑑</m:t>
                                            </m:r>
                                          </m:e>
                                          <m:sub>
                                            <m:r>
                                              <a:rPr lang="en-US" sz="1400" b="0" i="1" kern="1000" spc="30" smtClean="0">
                                                <a:solidFill>
                                                  <a:srgbClr val="C00000"/>
                                                </a:solidFill>
                                                <a:latin typeface="Cambria Math" panose="02040503050406030204" pitchFamily="18" charset="0"/>
                                              </a:rPr>
                                              <m:t>𝜇</m:t>
                                            </m:r>
                                          </m:sub>
                                        </m:sSub>
                                        <m:r>
                                          <a:rPr lang="en-US" sz="1400" b="0" i="1" kern="1000" spc="30" smtClean="0">
                                            <a:solidFill>
                                              <a:srgbClr val="C00000"/>
                                            </a:solidFill>
                                            <a:latin typeface="Cambria Math" panose="02040503050406030204" pitchFamily="18" charset="0"/>
                                          </a:rPr>
                                          <m:t>𝛽</m:t>
                                        </m:r>
                                        <m:r>
                                          <a:rPr lang="en-US" sz="1400" b="0" i="1" kern="1000" spc="30" smtClean="0">
                                            <a:solidFill>
                                              <a:srgbClr val="C00000"/>
                                            </a:solidFill>
                                            <a:latin typeface="Cambria Math" panose="02040503050406030204" pitchFamily="18" charset="0"/>
                                          </a:rPr>
                                          <m:t>𝑐𝑚</m:t>
                                        </m:r>
                                      </m:num>
                                      <m:den>
                                        <m:r>
                                          <a:rPr lang="en-US" sz="1400" b="0" i="1" kern="1000" spc="30" smtClean="0">
                                            <a:solidFill>
                                              <a:srgbClr val="C00000"/>
                                            </a:solidFill>
                                            <a:latin typeface="Cambria Math" panose="02040503050406030204" pitchFamily="18" charset="0"/>
                                          </a:rPr>
                                          <m:t>𝑎</m:t>
                                        </m:r>
                                      </m:den>
                                    </m:f>
                                  </m:e>
                                </m:d>
                              </m:e>
                            </m:func>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98062" y="3747216"/>
                      <a:ext cx="1632948" cy="532453"/>
                    </a:xfrm>
                    <a:prstGeom prst="rect">
                      <a:avLst/>
                    </a:prstGeom>
                    <a:blipFill>
                      <a:blip r:embed="rId10"/>
                      <a:stretch>
                        <a:fillRect/>
                      </a:stretch>
                    </a:blipFill>
                  </p:spPr>
                  <p:txBody>
                    <a:bodyPr/>
                    <a:lstStyle/>
                    <a:p>
                      <a:r>
                        <a:rPr lang="en-US">
                          <a:noFill/>
                        </a:rPr>
                        <a:t> </a:t>
                      </a:r>
                    </a:p>
                  </p:txBody>
                </p:sp>
              </mc:Fallback>
            </mc:AlternateContent>
          </p:grpSp>
        </p:grpSp>
        <p:sp>
          <p:nvSpPr>
            <p:cNvPr id="17" name="Oval 16"/>
            <p:cNvSpPr/>
            <p:nvPr/>
          </p:nvSpPr>
          <p:spPr bwMode="auto">
            <a:xfrm>
              <a:off x="4987589" y="4111425"/>
              <a:ext cx="85964" cy="8596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Humanst521 Lt BT" panose="020B0402020204020304" pitchFamily="34" charset="0"/>
              </a:endParaRPr>
            </a:p>
          </p:txBody>
        </p:sp>
      </p:grpSp>
      <p:sp>
        <p:nvSpPr>
          <p:cNvPr id="28" name="Up Arrow 27"/>
          <p:cNvSpPr/>
          <p:nvPr/>
        </p:nvSpPr>
        <p:spPr bwMode="auto">
          <a:xfrm>
            <a:off x="6065221" y="2650361"/>
            <a:ext cx="540944" cy="634123"/>
          </a:xfrm>
          <a:prstGeom prst="up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CH" dirty="0">
                <a:latin typeface="Humanst521 Lt BT" panose="020B0402020204020304" pitchFamily="34" charset="0"/>
              </a:rPr>
              <a:t>B</a:t>
            </a:r>
            <a:endParaRPr lang="en-US" dirty="0">
              <a:latin typeface="Humanst521 Lt BT" panose="020B0402020204020304" pitchFamily="34" charset="0"/>
            </a:endParaRPr>
          </a:p>
        </p:txBody>
      </p:sp>
      <p:sp>
        <p:nvSpPr>
          <p:cNvPr id="29" name="Arc 28"/>
          <p:cNvSpPr/>
          <p:nvPr/>
        </p:nvSpPr>
        <p:spPr bwMode="auto">
          <a:xfrm>
            <a:off x="2560999" y="2061388"/>
            <a:ext cx="5306187" cy="2553764"/>
          </a:xfrm>
          <a:prstGeom prst="arc">
            <a:avLst>
              <a:gd name="adj1" fmla="val 19979841"/>
              <a:gd name="adj2" fmla="val 5539216"/>
            </a:avLst>
          </a:prstGeom>
          <a:ln w="12700" cap="rnd">
            <a:solidFill>
              <a:schemeClr val="bg2">
                <a:lumMod val="75000"/>
              </a:schemeClr>
            </a:solidFill>
            <a:prstDash val="dash"/>
            <a:headEnd type="none" w="med" len="med"/>
            <a:tailEnd type="arrow"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3084875" y="1633185"/>
                <a:ext cx="986134" cy="220381"/>
              </a:xfrm>
              <a:prstGeom prst="rect">
                <a:avLst/>
              </a:prstGeom>
              <a:solidFill>
                <a:schemeClr val="bg1"/>
              </a:solidFill>
            </p:spPr>
            <p:txBody>
              <a:bodyPr wrap="squar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Humanst521 Lt BT" panose="020B0402020204020304" pitchFamily="34" charset="0"/>
                    <a:cs typeface="Franklin Gothic Book"/>
                  </a:rPr>
                  <a:t>g</a:t>
                </a:r>
                <a:r>
                  <a:rPr lang="en-US" sz="1400" b="0" kern="1000" spc="30" dirty="0">
                    <a:solidFill>
                      <a:schemeClr val="tx1">
                        <a:lumMod val="85000"/>
                        <a:lumOff val="15000"/>
                      </a:schemeClr>
                    </a:solidFill>
                    <a:latin typeface="Humanst521 Lt BT" panose="020B0402020204020304" pitchFamily="34" charset="0"/>
                    <a:cs typeface="Franklin Gothic Book"/>
                  </a:rPr>
                  <a:t>-2 term </a:t>
                </a:r>
                <a14:m>
                  <m:oMath xmlns:m="http://schemas.openxmlformats.org/officeDocument/2006/math">
                    <m:sSub>
                      <m:sSubPr>
                        <m:ctrlPr>
                          <a:rPr lang="en-US" sz="1400" b="0" i="1" kern="1000" spc="30" dirty="0" smtClean="0">
                            <a:solidFill>
                              <a:schemeClr val="tx1">
                                <a:lumMod val="85000"/>
                                <a:lumOff val="15000"/>
                              </a:schemeClr>
                            </a:solidFill>
                            <a:latin typeface="Cambria Math" panose="02040503050406030204" pitchFamily="18" charset="0"/>
                            <a:cs typeface="Franklin Gothic Book"/>
                          </a:rPr>
                        </m:ctrlPr>
                      </m:sSubPr>
                      <m:e>
                        <m:r>
                          <a:rPr lang="en-US" sz="1400" b="0" i="1" kern="1000" spc="30" dirty="0" smtClean="0">
                            <a:solidFill>
                              <a:schemeClr val="tx1">
                                <a:lumMod val="85000"/>
                                <a:lumOff val="15000"/>
                              </a:schemeClr>
                            </a:solidFill>
                            <a:latin typeface="Cambria Math" panose="02040503050406030204" pitchFamily="18" charset="0"/>
                            <a:cs typeface="Franklin Gothic Book"/>
                          </a:rPr>
                          <m:t>𝜔</m:t>
                        </m:r>
                      </m:e>
                      <m:sub>
                        <m:r>
                          <a:rPr lang="en-US" sz="1400" b="0" i="1" kern="1000" spc="30" dirty="0" smtClean="0">
                            <a:solidFill>
                              <a:schemeClr val="tx1">
                                <a:lumMod val="85000"/>
                                <a:lumOff val="15000"/>
                              </a:schemeClr>
                            </a:solidFill>
                            <a:latin typeface="Cambria Math" panose="02040503050406030204" pitchFamily="18" charset="0"/>
                            <a:cs typeface="Franklin Gothic Book"/>
                          </a:rPr>
                          <m:t>𝑎</m:t>
                        </m:r>
                      </m:sub>
                    </m:sSub>
                  </m:oMath>
                </a14:m>
                <a:endParaRPr lang="en-US" sz="1400" kern="1000" spc="30" dirty="0">
                  <a:solidFill>
                    <a:schemeClr val="tx1">
                      <a:lumMod val="85000"/>
                      <a:lumOff val="15000"/>
                    </a:schemeClr>
                  </a:solidFill>
                  <a:latin typeface="Humanst521 Lt BT" panose="020B0402020204020304" pitchFamily="34" charset="0"/>
                  <a:cs typeface="Franklin Gothic Book"/>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084875" y="1633185"/>
                <a:ext cx="986134" cy="220381"/>
              </a:xfrm>
              <a:prstGeom prst="rect">
                <a:avLst/>
              </a:prstGeom>
              <a:blipFill>
                <a:blip r:embed="rId11"/>
                <a:stretch>
                  <a:fillRect l="-11111" t="-22222" b="-50000"/>
                </a:stretch>
              </a:blipFill>
            </p:spPr>
            <p:txBody>
              <a:bodyPr/>
              <a:lstStyle/>
              <a:p>
                <a:r>
                  <a:rPr lang="en-US">
                    <a:noFill/>
                  </a:rPr>
                  <a:t> </a:t>
                </a:r>
              </a:p>
            </p:txBody>
          </p:sp>
        </mc:Fallback>
      </mc:AlternateContent>
      <p:sp>
        <p:nvSpPr>
          <p:cNvPr id="32" name="Right Brace 31"/>
          <p:cNvSpPr/>
          <p:nvPr/>
        </p:nvSpPr>
        <p:spPr bwMode="auto">
          <a:xfrm rot="5400000">
            <a:off x="5682202" y="696849"/>
            <a:ext cx="417582" cy="1550473"/>
          </a:xfrm>
          <a:prstGeom prst="rightBrace">
            <a:avLst/>
          </a:prstGeom>
          <a:ln w="12700" cap="rnd">
            <a:solidFill>
              <a:schemeClr val="bg2">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5406918" y="1735926"/>
                <a:ext cx="1199247" cy="220381"/>
              </a:xfrm>
              <a:prstGeom prst="rect">
                <a:avLst/>
              </a:prstGeom>
              <a:solidFill>
                <a:schemeClr val="bg1"/>
              </a:solidFill>
            </p:spPr>
            <p:txBody>
              <a:bodyPr wrap="squar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Humanst521 Lt BT" panose="020B0402020204020304" pitchFamily="34" charset="0"/>
                    <a:cs typeface="Franklin Gothic Book"/>
                  </a:rPr>
                  <a:t>EDM term </a:t>
                </a:r>
                <a14:m>
                  <m:oMath xmlns:m="http://schemas.openxmlformats.org/officeDocument/2006/math">
                    <m:sSub>
                      <m:sSubPr>
                        <m:ctrlPr>
                          <a:rPr lang="en-US" sz="1400" b="0" i="1" kern="1000" spc="30" smtClean="0">
                            <a:solidFill>
                              <a:schemeClr val="tx1">
                                <a:lumMod val="85000"/>
                                <a:lumOff val="15000"/>
                              </a:schemeClr>
                            </a:solidFill>
                            <a:latin typeface="Cambria Math" panose="02040503050406030204" pitchFamily="18" charset="0"/>
                            <a:cs typeface="Franklin Gothic Book"/>
                          </a:rPr>
                        </m:ctrlPr>
                      </m:sSubPr>
                      <m:e>
                        <m:r>
                          <a:rPr lang="en-US" sz="1400" b="0" i="1" kern="1000" spc="30" smtClean="0">
                            <a:solidFill>
                              <a:schemeClr val="tx1">
                                <a:lumMod val="85000"/>
                                <a:lumOff val="15000"/>
                              </a:schemeClr>
                            </a:solidFill>
                            <a:latin typeface="Cambria Math" panose="02040503050406030204" pitchFamily="18" charset="0"/>
                            <a:cs typeface="Franklin Gothic Book"/>
                          </a:rPr>
                          <m:t>𝜔</m:t>
                        </m:r>
                      </m:e>
                      <m:sub>
                        <m:r>
                          <a:rPr lang="en-US" sz="1400" b="0" i="1" kern="1000" spc="30" smtClean="0">
                            <a:solidFill>
                              <a:schemeClr val="tx1">
                                <a:lumMod val="85000"/>
                                <a:lumOff val="15000"/>
                              </a:schemeClr>
                            </a:solidFill>
                            <a:latin typeface="Cambria Math" panose="02040503050406030204" pitchFamily="18" charset="0"/>
                            <a:cs typeface="Franklin Gothic Book"/>
                          </a:rPr>
                          <m:t>𝑒</m:t>
                        </m:r>
                      </m:sub>
                    </m:sSub>
                  </m:oMath>
                </a14:m>
                <a:endParaRPr lang="en-US" sz="1400" kern="1000" spc="30" dirty="0">
                  <a:solidFill>
                    <a:schemeClr val="tx1">
                      <a:lumMod val="85000"/>
                      <a:lumOff val="15000"/>
                    </a:schemeClr>
                  </a:solidFill>
                  <a:latin typeface="Humanst521 Lt BT" panose="020B0402020204020304" pitchFamily="34" charset="0"/>
                  <a:cs typeface="Franklin Gothic Book"/>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406918" y="1735926"/>
                <a:ext cx="1199247" cy="220381"/>
              </a:xfrm>
              <a:prstGeom prst="rect">
                <a:avLst/>
              </a:prstGeom>
              <a:blipFill>
                <a:blip r:embed="rId12"/>
                <a:stretch>
                  <a:fillRect l="-9137" t="-22222" b="-50000"/>
                </a:stretch>
              </a:blipFill>
            </p:spPr>
            <p:txBody>
              <a:bodyPr/>
              <a:lstStyle/>
              <a:p>
                <a:r>
                  <a:rPr lang="en-US">
                    <a:noFill/>
                  </a:rPr>
                  <a:t> </a:t>
                </a:r>
              </a:p>
            </p:txBody>
          </p:sp>
        </mc:Fallback>
      </mc:AlternateContent>
      <p:sp>
        <p:nvSpPr>
          <p:cNvPr id="37" name="Rectangle 36"/>
          <p:cNvSpPr/>
          <p:nvPr/>
        </p:nvSpPr>
        <p:spPr bwMode="auto">
          <a:xfrm>
            <a:off x="4785516" y="584909"/>
            <a:ext cx="2299649" cy="1452070"/>
          </a:xfrm>
          <a:prstGeom prst="rect">
            <a:avLst/>
          </a:prstGeom>
          <a:solidFill>
            <a:schemeClr val="bg1"/>
          </a:solidFill>
          <a:ln w="38100" cap="rnd">
            <a:no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p:sp>
        <p:nvSpPr>
          <p:cNvPr id="39" name="TextBox 38"/>
          <p:cNvSpPr txBox="1"/>
          <p:nvPr/>
        </p:nvSpPr>
        <p:spPr>
          <a:xfrm>
            <a:off x="28604" y="4929433"/>
            <a:ext cx="6471452" cy="186205"/>
          </a:xfrm>
          <a:prstGeom prst="rect">
            <a:avLst/>
          </a:prstGeom>
          <a:noFill/>
        </p:spPr>
        <p:txBody>
          <a:bodyPr wrap="none" lIns="0" tIns="0" rIns="0" bIns="0" rtlCol="0" anchor="t" anchorCtr="0">
            <a:spAutoFit/>
          </a:bodyPr>
          <a:lstStyle/>
          <a:p>
            <a:pPr>
              <a:lnSpc>
                <a:spcPct val="110000"/>
              </a:lnSpc>
              <a:spcBef>
                <a:spcPts val="0"/>
              </a:spcBef>
            </a:pPr>
            <a:r>
              <a:rPr lang="en-US" sz="1100" kern="1000" spc="30" dirty="0">
                <a:solidFill>
                  <a:schemeClr val="tx1">
                    <a:lumMod val="85000"/>
                    <a:lumOff val="15000"/>
                  </a:schemeClr>
                </a:solidFill>
                <a:latin typeface="Humanst521 Lt BT" panose="020B0402020204020304" pitchFamily="34" charset="0"/>
                <a:cs typeface="Franklin Gothic Book"/>
              </a:rPr>
              <a:t>[</a:t>
            </a:r>
            <a:r>
              <a:rPr lang="en-US" sz="1100" kern="1000" spc="30" baseline="30000" dirty="0">
                <a:solidFill>
                  <a:schemeClr val="tx1">
                    <a:lumMod val="85000"/>
                    <a:lumOff val="15000"/>
                  </a:schemeClr>
                </a:solidFill>
                <a:latin typeface="Humanst521 Lt BT" panose="020B0402020204020304" pitchFamily="34" charset="0"/>
                <a:cs typeface="Franklin Gothic Book"/>
              </a:rPr>
              <a:t>*</a:t>
            </a:r>
            <a:r>
              <a:rPr lang="en-US" sz="1100" kern="1000" spc="30" dirty="0">
                <a:solidFill>
                  <a:schemeClr val="tx1">
                    <a:lumMod val="85000"/>
                    <a:lumOff val="15000"/>
                  </a:schemeClr>
                </a:solidFill>
                <a:latin typeface="Humanst521 Lt BT" panose="020B0402020204020304" pitchFamily="34" charset="0"/>
                <a:cs typeface="Franklin Gothic Book"/>
              </a:rPr>
              <a:t>Chislett et al., EPJConf.</a:t>
            </a:r>
            <a:r>
              <a:rPr lang="en-US" sz="1100" b="1" kern="1000" spc="30" dirty="0">
                <a:solidFill>
                  <a:schemeClr val="tx1">
                    <a:lumMod val="85000"/>
                    <a:lumOff val="15000"/>
                  </a:schemeClr>
                </a:solidFill>
                <a:latin typeface="Humanst521 Lt BT" panose="020B0402020204020304" pitchFamily="34" charset="0"/>
                <a:cs typeface="Franklin Gothic Book"/>
              </a:rPr>
              <a:t>118</a:t>
            </a:r>
            <a:r>
              <a:rPr lang="en-US" sz="1100" kern="1000" spc="30" dirty="0">
                <a:solidFill>
                  <a:schemeClr val="tx1">
                    <a:lumMod val="85000"/>
                    <a:lumOff val="15000"/>
                  </a:schemeClr>
                </a:solidFill>
                <a:latin typeface="Humanst521 Lt BT" panose="020B0402020204020304" pitchFamily="34" charset="0"/>
                <a:cs typeface="Franklin Gothic Book"/>
              </a:rPr>
              <a:t> 01005(2016), Abi et al., PRL</a:t>
            </a:r>
            <a:r>
              <a:rPr lang="en-US" sz="1100" b="1" kern="1000" spc="30" dirty="0">
                <a:solidFill>
                  <a:schemeClr val="tx1">
                    <a:lumMod val="85000"/>
                    <a:lumOff val="15000"/>
                  </a:schemeClr>
                </a:solidFill>
                <a:latin typeface="Humanst521 Lt BT" panose="020B0402020204020304" pitchFamily="34" charset="0"/>
                <a:cs typeface="Franklin Gothic Book"/>
              </a:rPr>
              <a:t>126 </a:t>
            </a:r>
            <a:r>
              <a:rPr lang="en-US" sz="1100" kern="1000" spc="30" dirty="0">
                <a:solidFill>
                  <a:schemeClr val="tx1">
                    <a:lumMod val="85000"/>
                    <a:lumOff val="15000"/>
                  </a:schemeClr>
                </a:solidFill>
                <a:latin typeface="Humanst521 Lt BT" panose="020B0402020204020304" pitchFamily="34" charset="0"/>
                <a:cs typeface="Franklin Gothic Book"/>
              </a:rPr>
              <a:t>141801(2021), </a:t>
            </a:r>
            <a:r>
              <a:rPr lang="en-US" sz="1100" kern="1000" spc="30" baseline="30000" dirty="0">
                <a:solidFill>
                  <a:schemeClr val="tx1">
                    <a:lumMod val="85000"/>
                    <a:lumOff val="15000"/>
                  </a:schemeClr>
                </a:solidFill>
                <a:latin typeface="Humanst521 Lt BT" panose="020B0402020204020304" pitchFamily="34" charset="0"/>
                <a:cs typeface="Franklin Gothic Book"/>
              </a:rPr>
              <a:t>**</a:t>
            </a:r>
            <a:r>
              <a:rPr lang="en-US" sz="1100" kern="1000" spc="30" dirty="0">
                <a:solidFill>
                  <a:schemeClr val="tx1">
                    <a:lumMod val="85000"/>
                    <a:lumOff val="15000"/>
                  </a:schemeClr>
                </a:solidFill>
                <a:latin typeface="Humanst521 Lt BT" panose="020B0402020204020304" pitchFamily="34" charset="0"/>
                <a:cs typeface="Franklin Gothic Book"/>
              </a:rPr>
              <a:t>Abe et al., PTEP053C02 (2019)]</a:t>
            </a:r>
          </a:p>
        </p:txBody>
      </p:sp>
      <p:cxnSp>
        <p:nvCxnSpPr>
          <p:cNvPr id="40" name="Straight Connector 39"/>
          <p:cNvCxnSpPr/>
          <p:nvPr/>
        </p:nvCxnSpPr>
        <p:spPr bwMode="auto">
          <a:xfrm>
            <a:off x="2837062" y="717477"/>
            <a:ext cx="2000251" cy="517174"/>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bwMode="auto">
          <a:xfrm flipV="1">
            <a:off x="2843842" y="723975"/>
            <a:ext cx="2000251" cy="517174"/>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rot="913294">
                <a:off x="4923795" y="3251626"/>
                <a:ext cx="1060418"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0" i="1" kern="1000" spc="30" smtClean="0">
                          <a:solidFill>
                            <a:schemeClr val="tx1">
                              <a:lumMod val="85000"/>
                              <a:lumOff val="15000"/>
                            </a:schemeClr>
                          </a:solidFill>
                          <a:latin typeface="Cambria Math" panose="02040503050406030204" pitchFamily="18" charset="0"/>
                          <a:cs typeface="Franklin Gothic Book"/>
                        </a:rPr>
                        <m:t>𝑅</m:t>
                      </m:r>
                      <m:r>
                        <a:rPr lang="en-US" sz="1400" b="0" i="1" kern="1000" spc="30" smtClean="0">
                          <a:solidFill>
                            <a:schemeClr val="tx1">
                              <a:lumMod val="85000"/>
                              <a:lumOff val="15000"/>
                            </a:schemeClr>
                          </a:solidFill>
                          <a:latin typeface="Cambria Math" panose="02040503050406030204" pitchFamily="18" charset="0"/>
                          <a:cs typeface="Franklin Gothic Book"/>
                        </a:rPr>
                        <m:t>=7.114 </m:t>
                      </m:r>
                      <m:r>
                        <m:rPr>
                          <m:sty m:val="p"/>
                        </m:rPr>
                        <a:rPr lang="en-US" sz="1400" b="0" i="0" kern="1000" spc="30" smtClean="0">
                          <a:solidFill>
                            <a:schemeClr val="tx1">
                              <a:lumMod val="85000"/>
                              <a:lumOff val="15000"/>
                            </a:schemeClr>
                          </a:solidFill>
                          <a:latin typeface="Cambria Math" panose="02040503050406030204" pitchFamily="18" charset="0"/>
                          <a:cs typeface="Franklin Gothic Book"/>
                        </a:rPr>
                        <m:t>m</m:t>
                      </m:r>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42" name="TextBox 41"/>
              <p:cNvSpPr txBox="1">
                <a:spLocks noRot="1" noChangeAspect="1" noMove="1" noResize="1" noEditPoints="1" noAdjustHandles="1" noChangeArrowheads="1" noChangeShapeType="1" noTextEdit="1"/>
              </p:cNvSpPr>
              <p:nvPr/>
            </p:nvSpPr>
            <p:spPr>
              <a:xfrm rot="913294">
                <a:off x="4923795" y="3251626"/>
                <a:ext cx="1060418" cy="236988"/>
              </a:xfrm>
              <a:prstGeom prst="rect">
                <a:avLst/>
              </a:prstGeom>
              <a:blipFill>
                <a:blip r:embed="rId13"/>
                <a:stretch>
                  <a:fillRect l="-2235"/>
                </a:stretch>
              </a:blipFill>
            </p:spPr>
            <p:txBody>
              <a:bodyPr/>
              <a:lstStyle/>
              <a:p>
                <a:r>
                  <a:rPr lang="en-US">
                    <a:noFill/>
                  </a:rPr>
                  <a:t> </a:t>
                </a:r>
              </a:p>
            </p:txBody>
          </p:sp>
        </mc:Fallback>
      </mc:AlternateContent>
      <p:pic>
        <p:nvPicPr>
          <p:cNvPr id="44" name="Picture 43"/>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21957" y="2151429"/>
            <a:ext cx="3322011" cy="1190837"/>
          </a:xfrm>
          <a:prstGeom prst="rect">
            <a:avLst/>
          </a:prstGeom>
        </p:spPr>
      </p:pic>
      <p:grpSp>
        <p:nvGrpSpPr>
          <p:cNvPr id="45" name="Group 44"/>
          <p:cNvGrpSpPr/>
          <p:nvPr/>
        </p:nvGrpSpPr>
        <p:grpSpPr>
          <a:xfrm>
            <a:off x="732738" y="3933334"/>
            <a:ext cx="3412503" cy="312008"/>
            <a:chOff x="5084251" y="1783895"/>
            <a:chExt cx="3412503" cy="312008"/>
          </a:xfrm>
        </p:grpSpPr>
        <mc:AlternateContent xmlns:mc="http://schemas.openxmlformats.org/markup-compatibility/2006" xmlns:a14="http://schemas.microsoft.com/office/drawing/2010/main">
          <mc:Choice Requires="a14">
            <p:sp>
              <p:nvSpPr>
                <p:cNvPr id="36" name="TextBox 35"/>
                <p:cNvSpPr txBox="1"/>
                <p:nvPr/>
              </p:nvSpPr>
              <p:spPr>
                <a:xfrm>
                  <a:off x="6617078" y="1783895"/>
                  <a:ext cx="1879676" cy="312008"/>
                </a:xfrm>
                <a:prstGeom prst="rect">
                  <a:avLst/>
                </a:prstGeom>
                <a:noFill/>
              </p:spPr>
              <p:txBody>
                <a:bodyPr wrap="square" lIns="0" tIns="0" rIns="0" bIns="0" rtlCol="0" anchor="t" anchorCtr="0">
                  <a:spAutoFit/>
                </a:bodyPr>
                <a:lstStyle/>
                <a:p>
                  <a:pPr>
                    <a:lnSpc>
                      <a:spcPct val="110000"/>
                    </a:lnSpc>
                    <a:spcBef>
                      <a:spcPts val="0"/>
                    </a:spcBef>
                  </a:pPr>
                  <a14:m>
                    <m:oMathPara xmlns:m="http://schemas.openxmlformats.org/officeDocument/2006/math">
                      <m:oMathParaPr>
                        <m:jc m:val="right"/>
                      </m:oMathParaPr>
                      <m:oMath xmlns:m="http://schemas.openxmlformats.org/officeDocument/2006/math">
                        <m:r>
                          <a:rPr lang="en-US" sz="1600" b="0" i="1" kern="1000" spc="30" smtClean="0">
                            <a:solidFill>
                              <a:schemeClr val="tx1">
                                <a:lumMod val="85000"/>
                                <a:lumOff val="15000"/>
                              </a:schemeClr>
                            </a:solidFill>
                            <a:latin typeface="Cambria Math" panose="02040503050406030204" pitchFamily="18" charset="0"/>
                            <a:cs typeface="Franklin Gothic Book"/>
                          </a:rPr>
                          <m:t>𝜎</m:t>
                        </m:r>
                        <m:d>
                          <m:dPr>
                            <m:ctrlPr>
                              <a:rPr lang="en-US" sz="1600" b="0" i="1" kern="1000" spc="30" smtClean="0">
                                <a:solidFill>
                                  <a:schemeClr val="tx1">
                                    <a:lumMod val="85000"/>
                                    <a:lumOff val="15000"/>
                                  </a:schemeClr>
                                </a:solidFill>
                                <a:latin typeface="Cambria Math" panose="02040503050406030204" pitchFamily="18" charset="0"/>
                                <a:cs typeface="Franklin Gothic Book"/>
                              </a:rPr>
                            </m:ctrlPr>
                          </m:dPr>
                          <m:e>
                            <m:sSub>
                              <m:sSubPr>
                                <m:ctrlPr>
                                  <a:rPr lang="en-US" sz="1600" b="0" i="1" kern="1000" spc="30" smtClean="0">
                                    <a:solidFill>
                                      <a:schemeClr val="tx1">
                                        <a:lumMod val="85000"/>
                                        <a:lumOff val="15000"/>
                                      </a:schemeClr>
                                    </a:solidFill>
                                    <a:latin typeface="Cambria Math" panose="02040503050406030204" pitchFamily="18" charset="0"/>
                                    <a:cs typeface="Franklin Gothic Book"/>
                                  </a:rPr>
                                </m:ctrlPr>
                              </m:sSubPr>
                              <m:e>
                                <m:r>
                                  <a:rPr lang="en-US" sz="1600" b="0" i="1" kern="1000" spc="30" smtClean="0">
                                    <a:solidFill>
                                      <a:schemeClr val="tx1">
                                        <a:lumMod val="85000"/>
                                        <a:lumOff val="15000"/>
                                      </a:schemeClr>
                                    </a:solidFill>
                                    <a:latin typeface="Cambria Math" panose="02040503050406030204" pitchFamily="18" charset="0"/>
                                    <a:cs typeface="Franklin Gothic Book"/>
                                  </a:rPr>
                                  <m:t>𝑑</m:t>
                                </m:r>
                              </m:e>
                              <m:sub>
                                <m:r>
                                  <a:rPr lang="en-US" sz="1600" b="0" i="1" kern="1000" spc="30" smtClean="0">
                                    <a:solidFill>
                                      <a:schemeClr val="tx1">
                                        <a:lumMod val="85000"/>
                                        <a:lumOff val="15000"/>
                                      </a:schemeClr>
                                    </a:solidFill>
                                    <a:latin typeface="Cambria Math" panose="02040503050406030204" pitchFamily="18" charset="0"/>
                                    <a:cs typeface="Franklin Gothic Book"/>
                                  </a:rPr>
                                  <m:t>𝜇</m:t>
                                </m:r>
                              </m:sub>
                            </m:sSub>
                          </m:e>
                        </m:d>
                        <m:r>
                          <a:rPr lang="en-US" sz="1600" b="0" i="1" kern="1000" spc="30" smtClean="0">
                            <a:solidFill>
                              <a:schemeClr val="tx1">
                                <a:lumMod val="85000"/>
                                <a:lumOff val="15000"/>
                              </a:schemeClr>
                            </a:solidFill>
                            <a:latin typeface="Cambria Math" panose="02040503050406030204" pitchFamily="18" charset="0"/>
                            <a:cs typeface="Franklin Gothic Book"/>
                          </a:rPr>
                          <m:t>≈</m:t>
                        </m:r>
                        <m:sSup>
                          <m:sSupPr>
                            <m:ctrlPr>
                              <a:rPr lang="en-US" sz="1600" b="0" i="1" kern="1000" spc="30" smtClean="0">
                                <a:solidFill>
                                  <a:schemeClr val="tx1">
                                    <a:lumMod val="85000"/>
                                    <a:lumOff val="15000"/>
                                  </a:schemeClr>
                                </a:solidFill>
                                <a:latin typeface="Cambria Math" panose="02040503050406030204" pitchFamily="18" charset="0"/>
                                <a:cs typeface="Franklin Gothic Book"/>
                              </a:rPr>
                            </m:ctrlPr>
                          </m:sSupPr>
                          <m:e>
                            <m:r>
                              <a:rPr lang="en-US" sz="1600" b="0" i="1" kern="1000" spc="30" smtClean="0">
                                <a:solidFill>
                                  <a:schemeClr val="tx1">
                                    <a:lumMod val="85000"/>
                                    <a:lumOff val="15000"/>
                                  </a:schemeClr>
                                </a:solidFill>
                                <a:latin typeface="Cambria Math" panose="02040503050406030204" pitchFamily="18" charset="0"/>
                                <a:cs typeface="Franklin Gothic Book"/>
                              </a:rPr>
                              <m:t>10</m:t>
                            </m:r>
                          </m:e>
                          <m:sup>
                            <m:r>
                              <a:rPr lang="en-US" sz="1600" b="0" i="1" kern="1000" spc="30" smtClean="0">
                                <a:solidFill>
                                  <a:schemeClr val="tx1">
                                    <a:lumMod val="85000"/>
                                    <a:lumOff val="15000"/>
                                  </a:schemeClr>
                                </a:solidFill>
                                <a:latin typeface="Cambria Math" panose="02040503050406030204" pitchFamily="18" charset="0"/>
                                <a:cs typeface="Franklin Gothic Book"/>
                              </a:rPr>
                              <m:t>−21</m:t>
                            </m:r>
                          </m:sup>
                        </m:sSup>
                        <m:r>
                          <a:rPr lang="en-US" sz="1600" b="0" i="1" kern="1000" spc="30" smtClean="0">
                            <a:solidFill>
                              <a:schemeClr val="tx1">
                                <a:lumMod val="85000"/>
                                <a:lumOff val="15000"/>
                              </a:schemeClr>
                            </a:solidFill>
                            <a:latin typeface="Cambria Math" panose="02040503050406030204" pitchFamily="18" charset="0"/>
                            <a:cs typeface="Franklin Gothic Book"/>
                          </a:rPr>
                          <m:t>𝑒</m:t>
                        </m:r>
                        <m:r>
                          <m:rPr>
                            <m:sty m:val="p"/>
                          </m:rPr>
                          <a:rPr lang="en-US" sz="1600" b="0" i="0" kern="1000" spc="30" smtClean="0">
                            <a:solidFill>
                              <a:schemeClr val="tx1">
                                <a:lumMod val="85000"/>
                                <a:lumOff val="15000"/>
                              </a:schemeClr>
                            </a:solidFill>
                            <a:latin typeface="Cambria Math" panose="02040503050406030204" pitchFamily="18" charset="0"/>
                            <a:cs typeface="Franklin Gothic Book"/>
                          </a:rPr>
                          <m:t>cm</m:t>
                        </m:r>
                      </m:oMath>
                    </m:oMathPara>
                  </a14:m>
                  <a:endParaRPr lang="en-US" sz="16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617078" y="1783895"/>
                  <a:ext cx="1879676" cy="312008"/>
                </a:xfrm>
                <a:prstGeom prst="rect">
                  <a:avLst/>
                </a:prstGeom>
                <a:blipFill>
                  <a:blip r:embed="rId15"/>
                  <a:stretch>
                    <a:fillRect r="-2597" b="-15686"/>
                  </a:stretch>
                </a:blipFill>
              </p:spPr>
              <p:txBody>
                <a:bodyPr/>
                <a:lstStyle/>
                <a:p>
                  <a:r>
                    <a:rPr lang="en-US">
                      <a:noFill/>
                    </a:rPr>
                    <a:t> </a:t>
                  </a:r>
                </a:p>
              </p:txBody>
            </p:sp>
          </mc:Fallback>
        </mc:AlternateContent>
        <p:sp>
          <p:nvSpPr>
            <p:cNvPr id="35" name="TextBox 34"/>
            <p:cNvSpPr txBox="1"/>
            <p:nvPr/>
          </p:nvSpPr>
          <p:spPr>
            <a:xfrm>
              <a:off x="5084251" y="1823835"/>
              <a:ext cx="1591061" cy="251800"/>
            </a:xfrm>
            <a:prstGeom prst="rect">
              <a:avLst/>
            </a:prstGeom>
            <a:solidFill>
              <a:schemeClr val="bg1"/>
            </a:solidFill>
          </p:spPr>
          <p:txBody>
            <a:bodyPr wrap="square" lIns="0" tIns="0" rIns="0" bIns="0" rtlCol="0" anchor="t" anchorCtr="0">
              <a:spAutoFit/>
            </a:bodyPr>
            <a:lstStyle/>
            <a:p>
              <a:pPr>
                <a:lnSpc>
                  <a:spcPct val="110000"/>
                </a:lnSpc>
                <a:spcBef>
                  <a:spcPts val="0"/>
                </a:spcBef>
              </a:pPr>
              <a:r>
                <a:rPr lang="en-US" sz="1600" kern="1000" spc="30" dirty="0">
                  <a:solidFill>
                    <a:schemeClr val="tx1">
                      <a:lumMod val="85000"/>
                      <a:lumOff val="15000"/>
                    </a:schemeClr>
                  </a:solidFill>
                  <a:latin typeface="Humanst521 BT" panose="020B0602020204020204" pitchFamily="34" charset="0"/>
                  <a:cs typeface="Franklin Gothic Book"/>
                </a:rPr>
                <a:t>FNAL* &amp; JPARC</a:t>
              </a:r>
              <a:r>
                <a:rPr lang="en-US" sz="1600" kern="1000" spc="30" baseline="30000" dirty="0">
                  <a:solidFill>
                    <a:schemeClr val="tx1">
                      <a:lumMod val="85000"/>
                      <a:lumOff val="15000"/>
                    </a:schemeClr>
                  </a:solidFill>
                  <a:latin typeface="Humanst521 BT" panose="020B0602020204020204" pitchFamily="34" charset="0"/>
                  <a:cs typeface="Franklin Gothic Book"/>
                </a:rPr>
                <a:t>**</a:t>
              </a:r>
              <a:r>
                <a:rPr lang="en-US" sz="1600" kern="1000" spc="30" dirty="0">
                  <a:solidFill>
                    <a:schemeClr val="tx1">
                      <a:lumMod val="85000"/>
                      <a:lumOff val="15000"/>
                    </a:schemeClr>
                  </a:solidFill>
                  <a:latin typeface="Humanst521 BT" panose="020B0602020204020204" pitchFamily="34" charset="0"/>
                  <a:cs typeface="Franklin Gothic Book"/>
                </a:rPr>
                <a:t>:</a:t>
              </a:r>
            </a:p>
          </p:txBody>
        </p:sp>
      </p:grpSp>
      <p:pic>
        <p:nvPicPr>
          <p:cNvPr id="46" name="Picture 45" descr="Screen Clippi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40316" y="1943788"/>
            <a:ext cx="3526439" cy="1790514"/>
          </a:xfrm>
          <a:prstGeom prst="rect">
            <a:avLst/>
          </a:prstGeom>
        </p:spPr>
      </p:pic>
      <p:sp>
        <p:nvSpPr>
          <p:cNvPr id="30" name="Right Brace 29"/>
          <p:cNvSpPr/>
          <p:nvPr/>
        </p:nvSpPr>
        <p:spPr bwMode="auto">
          <a:xfrm rot="5400000">
            <a:off x="3523070" y="459575"/>
            <a:ext cx="211540" cy="2135683"/>
          </a:xfrm>
          <a:prstGeom prst="rightBrace">
            <a:avLst>
              <a:gd name="adj1" fmla="val 8333"/>
              <a:gd name="adj2" fmla="val 49205"/>
            </a:avLst>
          </a:prstGeom>
          <a:ln w="12700" cap="rnd">
            <a:solidFill>
              <a:schemeClr val="bg2">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521956" y="617835"/>
                <a:ext cx="4626107" cy="730969"/>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a:rPr>
                            <m:t>𝜔</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𝜔</m:t>
                              </m:r>
                            </m:e>
                          </m:acc>
                        </m:e>
                        <m:sub>
                          <m:r>
                            <a:rPr lang="en-US" b="0" i="1" smtClean="0">
                              <a:latin typeface="Cambria Math" panose="02040503050406030204" pitchFamily="18" charset="0"/>
                            </a:rPr>
                            <m:t>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𝜔</m:t>
                              </m:r>
                            </m:e>
                          </m:acc>
                        </m:e>
                        <m:sub>
                          <m:r>
                            <a:rPr lang="en-US" b="0" i="1" smtClean="0">
                              <a:latin typeface="Cambria Math" panose="02040503050406030204" pitchFamily="18" charset="0"/>
                            </a:rPr>
                            <m:t>𝑐</m:t>
                          </m:r>
                        </m:sub>
                      </m:sSub>
                      <m:r>
                        <a:rPr lang="en-US" i="1">
                          <a:latin typeface="Cambria Math"/>
                        </a:rPr>
                        <m:t>=</m:t>
                      </m:r>
                      <m:r>
                        <a:rPr lang="en-US" b="0" i="1" smtClean="0">
                          <a:latin typeface="Cambria Math"/>
                        </a:rPr>
                        <m:t>−</m:t>
                      </m:r>
                      <m:f>
                        <m:fPr>
                          <m:ctrlPr>
                            <a:rPr lang="en-US" i="1">
                              <a:latin typeface="Cambria Math" panose="02040503050406030204" pitchFamily="18" charset="0"/>
                            </a:rPr>
                          </m:ctrlPr>
                        </m:fPr>
                        <m:num>
                          <m:r>
                            <a:rPr lang="en-US" i="1">
                              <a:latin typeface="Cambria Math"/>
                            </a:rPr>
                            <m:t>𝑞</m:t>
                          </m:r>
                        </m:num>
                        <m:den>
                          <m:r>
                            <a:rPr lang="en-US" i="1">
                              <a:latin typeface="Cambria Math"/>
                            </a:rPr>
                            <m:t>𝑚</m:t>
                          </m:r>
                        </m:den>
                      </m:f>
                      <m:d>
                        <m:dPr>
                          <m:begChr m:val="["/>
                          <m:endChr m:val="]"/>
                          <m:ctrlPr>
                            <a:rPr lang="en-US" i="1">
                              <a:latin typeface="Cambria Math" panose="02040503050406030204" pitchFamily="18" charset="0"/>
                            </a:rPr>
                          </m:ctrlPr>
                        </m:dPr>
                        <m:e>
                          <m:r>
                            <a:rPr lang="en-US" i="1">
                              <a:latin typeface="Cambria Math"/>
                            </a:rPr>
                            <m:t>𝑎</m:t>
                          </m:r>
                          <m:acc>
                            <m:accPr>
                              <m:chr m:val="⃗"/>
                              <m:ctrlPr>
                                <a:rPr lang="en-US" i="1">
                                  <a:latin typeface="Cambria Math" panose="02040503050406030204" pitchFamily="18" charset="0"/>
                                </a:rPr>
                              </m:ctrlPr>
                            </m:accPr>
                            <m:e>
                              <m:r>
                                <a:rPr lang="en-US" i="1">
                                  <a:latin typeface="Cambria Math"/>
                                </a:rPr>
                                <m:t>𝐵</m:t>
                              </m:r>
                            </m:e>
                          </m:acc>
                          <m:r>
                            <a:rPr lang="en-US" i="1" smtClean="0">
                              <a:latin typeface="Cambria Math"/>
                            </a:rPr>
                            <m:t>+</m:t>
                          </m:r>
                          <m:d>
                            <m:dPr>
                              <m:ctrlPr>
                                <a:rPr lang="en-US" i="1" smtClean="0">
                                  <a:solidFill>
                                    <a:schemeClr val="bg2">
                                      <a:lumMod val="60000"/>
                                      <a:lumOff val="40000"/>
                                    </a:schemeClr>
                                  </a:solidFill>
                                  <a:latin typeface="Cambria Math" panose="02040503050406030204" pitchFamily="18" charset="0"/>
                                </a:rPr>
                              </m:ctrlPr>
                            </m:dPr>
                            <m:e>
                              <m:f>
                                <m:fPr>
                                  <m:ctrlPr>
                                    <a:rPr lang="en-US" i="1">
                                      <a:solidFill>
                                        <a:schemeClr val="bg2">
                                          <a:lumMod val="60000"/>
                                          <a:lumOff val="40000"/>
                                        </a:schemeClr>
                                      </a:solidFill>
                                      <a:latin typeface="Cambria Math" panose="02040503050406030204" pitchFamily="18" charset="0"/>
                                    </a:rPr>
                                  </m:ctrlPr>
                                </m:fPr>
                                <m:num>
                                  <m:r>
                                    <a:rPr lang="en-US" i="1">
                                      <a:solidFill>
                                        <a:schemeClr val="bg2">
                                          <a:lumMod val="60000"/>
                                          <a:lumOff val="40000"/>
                                        </a:schemeClr>
                                      </a:solidFill>
                                      <a:latin typeface="Cambria Math"/>
                                    </a:rPr>
                                    <m:t>1</m:t>
                                  </m:r>
                                </m:num>
                                <m:den>
                                  <m:sSup>
                                    <m:sSupPr>
                                      <m:ctrlPr>
                                        <a:rPr lang="en-US" b="0" i="1" smtClean="0">
                                          <a:solidFill>
                                            <a:schemeClr val="bg2">
                                              <a:lumMod val="60000"/>
                                              <a:lumOff val="40000"/>
                                            </a:schemeClr>
                                          </a:solidFill>
                                          <a:latin typeface="Cambria Math" panose="02040503050406030204" pitchFamily="18" charset="0"/>
                                        </a:rPr>
                                      </m:ctrlPr>
                                    </m:sSupPr>
                                    <m:e>
                                      <m:r>
                                        <a:rPr lang="en-US" i="1">
                                          <a:solidFill>
                                            <a:schemeClr val="bg2">
                                              <a:lumMod val="60000"/>
                                              <a:lumOff val="40000"/>
                                            </a:schemeClr>
                                          </a:solidFill>
                                          <a:latin typeface="Cambria Math"/>
                                        </a:rPr>
                                        <m:t>𝛾</m:t>
                                      </m:r>
                                    </m:e>
                                    <m:sup>
                                      <m:r>
                                        <a:rPr lang="en-US" b="0" i="1" smtClean="0">
                                          <a:solidFill>
                                            <a:schemeClr val="bg2">
                                              <a:lumMod val="60000"/>
                                              <a:lumOff val="40000"/>
                                            </a:schemeClr>
                                          </a:solidFill>
                                          <a:latin typeface="Cambria Math" panose="02040503050406030204" pitchFamily="18" charset="0"/>
                                        </a:rPr>
                                        <m:t>2</m:t>
                                      </m:r>
                                    </m:sup>
                                  </m:sSup>
                                  <m:r>
                                    <a:rPr lang="en-US" b="0" i="1" smtClean="0">
                                      <a:solidFill>
                                        <a:schemeClr val="bg2">
                                          <a:lumMod val="60000"/>
                                          <a:lumOff val="40000"/>
                                        </a:schemeClr>
                                      </a:solidFill>
                                      <a:latin typeface="Cambria Math" panose="02040503050406030204" pitchFamily="18" charset="0"/>
                                    </a:rPr>
                                    <m:t>−1</m:t>
                                  </m:r>
                                </m:den>
                              </m:f>
                              <m:r>
                                <a:rPr lang="en-US" i="1">
                                  <a:solidFill>
                                    <a:schemeClr val="bg2">
                                      <a:lumMod val="60000"/>
                                      <a:lumOff val="40000"/>
                                    </a:schemeClr>
                                  </a:solidFill>
                                  <a:latin typeface="Cambria Math"/>
                                </a:rPr>
                                <m:t>−</m:t>
                              </m:r>
                              <m:r>
                                <a:rPr lang="en-US" i="1">
                                  <a:solidFill>
                                    <a:schemeClr val="bg2">
                                      <a:lumMod val="60000"/>
                                      <a:lumOff val="40000"/>
                                    </a:schemeClr>
                                  </a:solidFill>
                                  <a:latin typeface="Cambria Math"/>
                                </a:rPr>
                                <m:t>𝑎</m:t>
                              </m:r>
                              <m:r>
                                <a:rPr lang="en-US" i="1">
                                  <a:solidFill>
                                    <a:schemeClr val="bg2">
                                      <a:lumMod val="60000"/>
                                      <a:lumOff val="40000"/>
                                    </a:schemeClr>
                                  </a:solidFill>
                                  <a:latin typeface="Cambria Math"/>
                                </a:rPr>
                                <m:t> </m:t>
                              </m:r>
                            </m:e>
                          </m:d>
                          <m:f>
                            <m:fPr>
                              <m:ctrlPr>
                                <a:rPr lang="en-US" i="1">
                                  <a:solidFill>
                                    <a:schemeClr val="bg2">
                                      <a:lumMod val="60000"/>
                                      <a:lumOff val="40000"/>
                                    </a:schemeClr>
                                  </a:solidFill>
                                  <a:latin typeface="Cambria Math" panose="02040503050406030204" pitchFamily="18" charset="0"/>
                                </a:rPr>
                              </m:ctrlPr>
                            </m:fPr>
                            <m:num>
                              <m:acc>
                                <m:accPr>
                                  <m:chr m:val="⃗"/>
                                  <m:ctrlPr>
                                    <a:rPr lang="en-US" i="1">
                                      <a:solidFill>
                                        <a:schemeClr val="bg2">
                                          <a:lumMod val="60000"/>
                                          <a:lumOff val="40000"/>
                                        </a:schemeClr>
                                      </a:solidFill>
                                      <a:latin typeface="Cambria Math" panose="02040503050406030204" pitchFamily="18" charset="0"/>
                                    </a:rPr>
                                  </m:ctrlPr>
                                </m:accPr>
                                <m:e>
                                  <m:r>
                                    <a:rPr lang="en-US" i="1">
                                      <a:solidFill>
                                        <a:schemeClr val="bg2">
                                          <a:lumMod val="60000"/>
                                          <a:lumOff val="40000"/>
                                        </a:schemeClr>
                                      </a:solidFill>
                                      <a:latin typeface="Cambria Math"/>
                                    </a:rPr>
                                    <m:t>𝛽</m:t>
                                  </m:r>
                                </m:e>
                              </m:acc>
                              <m:r>
                                <a:rPr lang="en-US" i="1">
                                  <a:solidFill>
                                    <a:schemeClr val="bg2">
                                      <a:lumMod val="60000"/>
                                      <a:lumOff val="40000"/>
                                    </a:schemeClr>
                                  </a:solidFill>
                                  <a:latin typeface="Cambria Math"/>
                                </a:rPr>
                                <m:t>×</m:t>
                              </m:r>
                              <m:acc>
                                <m:accPr>
                                  <m:chr m:val="⃗"/>
                                  <m:ctrlPr>
                                    <a:rPr lang="en-US" i="1">
                                      <a:solidFill>
                                        <a:schemeClr val="bg2">
                                          <a:lumMod val="60000"/>
                                          <a:lumOff val="40000"/>
                                        </a:schemeClr>
                                      </a:solidFill>
                                      <a:latin typeface="Cambria Math" panose="02040503050406030204" pitchFamily="18" charset="0"/>
                                    </a:rPr>
                                  </m:ctrlPr>
                                </m:accPr>
                                <m:e>
                                  <m:r>
                                    <a:rPr lang="en-US" b="0" i="1" smtClean="0">
                                      <a:solidFill>
                                        <a:schemeClr val="bg2">
                                          <a:lumMod val="60000"/>
                                          <a:lumOff val="40000"/>
                                        </a:schemeClr>
                                      </a:solidFill>
                                      <a:latin typeface="Cambria Math"/>
                                    </a:rPr>
                                    <m:t>𝐸</m:t>
                                  </m:r>
                                </m:e>
                              </m:acc>
                            </m:num>
                            <m:den>
                              <m:r>
                                <a:rPr lang="en-US" i="1">
                                  <a:solidFill>
                                    <a:schemeClr val="bg2">
                                      <a:lumMod val="60000"/>
                                      <a:lumOff val="40000"/>
                                    </a:schemeClr>
                                  </a:solidFill>
                                  <a:latin typeface="Cambria Math"/>
                                </a:rPr>
                                <m:t>𝑐</m:t>
                              </m:r>
                            </m:den>
                          </m:f>
                        </m:e>
                      </m:d>
                    </m:oMath>
                  </m:oMathPara>
                </a14:m>
                <a:endParaRPr lang="en-US" dirty="0">
                  <a:latin typeface="Humanst521 Lt BT" panose="020B04020202040203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521956" y="617835"/>
                <a:ext cx="4626107" cy="730969"/>
              </a:xfrm>
              <a:prstGeom prst="rect">
                <a:avLst/>
              </a:prstGeom>
              <a:blipFill>
                <a:blip r:embed="rId17"/>
                <a:stretch>
                  <a:fillRect/>
                </a:stretch>
              </a:blipFill>
            </p:spPr>
            <p:txBody>
              <a:bodyPr/>
              <a:lstStyle/>
              <a:p>
                <a:r>
                  <a:rPr lang="en-US">
                    <a:noFill/>
                  </a:rPr>
                  <a:t> </a:t>
                </a:r>
              </a:p>
            </p:txBody>
          </p:sp>
        </mc:Fallback>
      </mc:AlternateContent>
      <p:sp>
        <p:nvSpPr>
          <p:cNvPr id="47" name="TextBox 46"/>
          <p:cNvSpPr txBox="1"/>
          <p:nvPr/>
        </p:nvSpPr>
        <p:spPr>
          <a:xfrm>
            <a:off x="23970" y="4744851"/>
            <a:ext cx="2033570" cy="186205"/>
          </a:xfrm>
          <a:prstGeom prst="rect">
            <a:avLst/>
          </a:prstGeom>
          <a:noFill/>
        </p:spPr>
        <p:txBody>
          <a:bodyPr wrap="none" lIns="0" tIns="0" rIns="0" bIns="0" rtlCol="0" anchor="t" anchorCtr="0">
            <a:spAutoFit/>
          </a:bodyPr>
          <a:lstStyle/>
          <a:p>
            <a:pPr>
              <a:lnSpc>
                <a:spcPct val="110000"/>
              </a:lnSpc>
              <a:spcBef>
                <a:spcPts val="0"/>
              </a:spcBef>
            </a:pPr>
            <a:r>
              <a:rPr lang="en-US" sz="1100" kern="1000" spc="30" dirty="0">
                <a:solidFill>
                  <a:schemeClr val="tx1">
                    <a:lumMod val="85000"/>
                    <a:lumOff val="15000"/>
                  </a:schemeClr>
                </a:solidFill>
                <a:latin typeface="Humanst521 Lt BT" panose="020B0402020204020304" pitchFamily="34" charset="0"/>
                <a:cs typeface="Franklin Gothic Book"/>
              </a:rPr>
              <a:t>[Abi et al., PRL</a:t>
            </a:r>
            <a:r>
              <a:rPr lang="en-US" sz="1100" b="1" kern="1000" spc="30" dirty="0">
                <a:solidFill>
                  <a:schemeClr val="tx1">
                    <a:lumMod val="85000"/>
                    <a:lumOff val="15000"/>
                  </a:schemeClr>
                </a:solidFill>
                <a:latin typeface="Humanst521 Lt BT" panose="020B0402020204020304" pitchFamily="34" charset="0"/>
                <a:cs typeface="Franklin Gothic Book"/>
              </a:rPr>
              <a:t>126 </a:t>
            </a:r>
            <a:r>
              <a:rPr lang="en-US" sz="1100" kern="1000" spc="30" dirty="0">
                <a:solidFill>
                  <a:schemeClr val="tx1">
                    <a:lumMod val="85000"/>
                    <a:lumOff val="15000"/>
                  </a:schemeClr>
                </a:solidFill>
                <a:latin typeface="Humanst521 Lt BT" panose="020B0402020204020304" pitchFamily="34" charset="0"/>
                <a:cs typeface="Franklin Gothic Book"/>
              </a:rPr>
              <a:t>141801(2021)]</a:t>
            </a:r>
          </a:p>
        </p:txBody>
      </p:sp>
      <p:sp>
        <p:nvSpPr>
          <p:cNvPr id="34" name="Oval 33"/>
          <p:cNvSpPr/>
          <p:nvPr/>
        </p:nvSpPr>
        <p:spPr bwMode="auto">
          <a:xfrm>
            <a:off x="7417711" y="4000109"/>
            <a:ext cx="85964" cy="8596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Humanst521 Lt BT" panose="020B0402020204020304" pitchFamily="34" charset="0"/>
            </a:endParaRPr>
          </a:p>
        </p:txBody>
      </p:sp>
    </p:spTree>
    <p:extLst>
      <p:ext uri="{BB962C8B-B14F-4D97-AF65-F5344CB8AC3E}">
        <p14:creationId xmlns:p14="http://schemas.microsoft.com/office/powerpoint/2010/main" val="24661618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
                                        <p:tgtEl>
                                          <p:spTgt spid="37"/>
                                        </p:tgtEl>
                                      </p:cBhvr>
                                    </p:animEffect>
                                    <p:set>
                                      <p:cBhvr>
                                        <p:cTn id="7" dur="1" fill="hold">
                                          <p:stCondLst>
                                            <p:cond delay="9"/>
                                          </p:stCondLst>
                                        </p:cTn>
                                        <p:tgtEl>
                                          <p:spTgt spid="37"/>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0"/>
                                          </p:stCondLst>
                                        </p:cTn>
                                        <p:tgtEl>
                                          <p:spTgt spid="46"/>
                                        </p:tgtEl>
                                        <p:attrNameLst>
                                          <p:attrName>style.visibility</p:attrName>
                                        </p:attrNameLst>
                                      </p:cBhvr>
                                      <p:to>
                                        <p:strVal val="hidden"/>
                                      </p:to>
                                    </p:set>
                                  </p:childTnLst>
                                </p:cTn>
                              </p:par>
                              <p:par>
                                <p:cTn id="10" presetID="22" presetClass="exit" presetSubtype="2" fill="hold" grpId="0" nodeType="withEffect">
                                  <p:stCondLst>
                                    <p:cond delay="0"/>
                                  </p:stCondLst>
                                  <p:childTnLst>
                                    <p:animEffect transition="out" filter="wipe(right)">
                                      <p:cBhvr>
                                        <p:cTn id="11" dur="10"/>
                                        <p:tgtEl>
                                          <p:spTgt spid="43"/>
                                        </p:tgtEl>
                                      </p:cBhvr>
                                    </p:animEffect>
                                    <p:set>
                                      <p:cBhvr>
                                        <p:cTn id="12" dur="1" fill="hold">
                                          <p:stCondLst>
                                            <p:cond delay="9"/>
                                          </p:stCondLst>
                                        </p:cTn>
                                        <p:tgtEl>
                                          <p:spTgt spid="43"/>
                                        </p:tgtEl>
                                        <p:attrNameLst>
                                          <p:attrName>style.visibility</p:attrName>
                                        </p:attrNameLst>
                                      </p:cBhvr>
                                      <p:to>
                                        <p:strVal val="hidden"/>
                                      </p:to>
                                    </p:set>
                                  </p:childTnLst>
                                </p:cTn>
                              </p:par>
                            </p:childTnLst>
                          </p:cTn>
                        </p:par>
                        <p:par>
                          <p:cTn id="13" fill="hold">
                            <p:stCondLst>
                              <p:cond delay="10"/>
                            </p:stCondLst>
                            <p:childTnLst>
                              <p:par>
                                <p:cTn id="14" presetID="1"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xit"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43"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TextBox 30"/>
              <p:cNvSpPr txBox="1"/>
              <p:nvPr/>
            </p:nvSpPr>
            <p:spPr>
              <a:xfrm>
                <a:off x="7761174" y="4492966"/>
                <a:ext cx="1288430" cy="219997"/>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Humanst521 Lt BT" panose="020B0402020204020304" pitchFamily="34" charset="0"/>
                    <a:cs typeface="Franklin Gothic Book"/>
                  </a:rPr>
                  <a:t>set </a:t>
                </a:r>
                <a14:m>
                  <m:oMath xmlns:m="http://schemas.openxmlformats.org/officeDocument/2006/math">
                    <m:r>
                      <a:rPr lang="en-US" sz="1400" b="0" i="1" kern="1000" spc="30" smtClean="0">
                        <a:solidFill>
                          <a:schemeClr val="tx1">
                            <a:lumMod val="85000"/>
                            <a:lumOff val="15000"/>
                          </a:schemeClr>
                        </a:solidFill>
                        <a:latin typeface="Cambria Math" panose="02040503050406030204" pitchFamily="18" charset="0"/>
                        <a:cs typeface="Franklin Gothic Book"/>
                      </a:rPr>
                      <m:t>𝐸</m:t>
                    </m:r>
                    <m:r>
                      <a:rPr lang="en-US" sz="1400" b="0" i="1" kern="1000" spc="30" smtClean="0">
                        <a:solidFill>
                          <a:schemeClr val="tx1">
                            <a:lumMod val="85000"/>
                            <a:lumOff val="15000"/>
                          </a:schemeClr>
                        </a:solidFill>
                        <a:latin typeface="Cambria Math" panose="02040503050406030204" pitchFamily="18" charset="0"/>
                        <a:cs typeface="Franklin Gothic Book"/>
                      </a:rPr>
                      <m:t> ≅</m:t>
                    </m:r>
                    <m:r>
                      <a:rPr lang="en-US" sz="1400" b="0" i="1" kern="1000" spc="30" smtClean="0">
                        <a:solidFill>
                          <a:schemeClr val="tx1">
                            <a:lumMod val="85000"/>
                            <a:lumOff val="15000"/>
                          </a:schemeClr>
                        </a:solidFill>
                        <a:latin typeface="Cambria Math" panose="02040503050406030204" pitchFamily="18" charset="0"/>
                        <a:ea typeface="Cambria Math" panose="02040503050406030204" pitchFamily="18" charset="0"/>
                        <a:cs typeface="Franklin Gothic Book"/>
                      </a:rPr>
                      <m:t>𝑎𝐵𝑐</m:t>
                    </m:r>
                    <m:r>
                      <a:rPr lang="en-US" sz="1400" b="0" i="1" kern="1000" spc="30" smtClean="0">
                        <a:solidFill>
                          <a:schemeClr val="tx1">
                            <a:lumMod val="85000"/>
                            <a:lumOff val="15000"/>
                          </a:schemeClr>
                        </a:solidFill>
                        <a:latin typeface="Cambria Math" panose="02040503050406030204" pitchFamily="18" charset="0"/>
                        <a:ea typeface="Cambria Math" panose="02040503050406030204" pitchFamily="18" charset="0"/>
                        <a:cs typeface="Franklin Gothic Book"/>
                      </a:rPr>
                      <m:t>𝛽</m:t>
                    </m:r>
                    <m:sSup>
                      <m:sSupPr>
                        <m:ctrlPr>
                          <a:rPr lang="en-US" sz="1400" b="0" i="1" kern="1000" spc="30" smtClean="0">
                            <a:solidFill>
                              <a:schemeClr val="tx1">
                                <a:lumMod val="85000"/>
                                <a:lumOff val="15000"/>
                              </a:schemeClr>
                            </a:solidFill>
                            <a:latin typeface="Cambria Math" panose="02040503050406030204" pitchFamily="18" charset="0"/>
                            <a:ea typeface="Cambria Math" panose="02040503050406030204" pitchFamily="18" charset="0"/>
                            <a:cs typeface="Franklin Gothic Book"/>
                          </a:rPr>
                        </m:ctrlPr>
                      </m:sSupPr>
                      <m:e>
                        <m:r>
                          <a:rPr lang="en-US" sz="1400" b="0" i="1" kern="1000" spc="30" smtClean="0">
                            <a:solidFill>
                              <a:schemeClr val="tx1">
                                <a:lumMod val="85000"/>
                                <a:lumOff val="15000"/>
                              </a:schemeClr>
                            </a:solidFill>
                            <a:latin typeface="Cambria Math" panose="02040503050406030204" pitchFamily="18" charset="0"/>
                            <a:ea typeface="Cambria Math" panose="02040503050406030204" pitchFamily="18" charset="0"/>
                            <a:cs typeface="Franklin Gothic Book"/>
                          </a:rPr>
                          <m:t>𝛾</m:t>
                        </m:r>
                      </m:e>
                      <m:sup>
                        <m:r>
                          <a:rPr lang="en-US" sz="1400" b="0" i="1" kern="1000" spc="30" smtClean="0">
                            <a:solidFill>
                              <a:schemeClr val="tx1">
                                <a:lumMod val="85000"/>
                                <a:lumOff val="15000"/>
                              </a:schemeClr>
                            </a:solidFill>
                            <a:latin typeface="Cambria Math" panose="02040503050406030204" pitchFamily="18" charset="0"/>
                            <a:ea typeface="Cambria Math" panose="02040503050406030204" pitchFamily="18" charset="0"/>
                            <a:cs typeface="Franklin Gothic Book"/>
                          </a:rPr>
                          <m:t>2</m:t>
                        </m:r>
                      </m:sup>
                    </m:sSup>
                  </m:oMath>
                </a14:m>
                <a:endParaRPr lang="en-US" sz="1400" kern="1000" spc="30" dirty="0">
                  <a:solidFill>
                    <a:schemeClr val="tx1">
                      <a:lumMod val="85000"/>
                      <a:lumOff val="15000"/>
                    </a:schemeClr>
                  </a:solidFill>
                  <a:latin typeface="Humanst521 Lt BT" panose="020B0402020204020304" pitchFamily="34" charset="0"/>
                  <a:cs typeface="Franklin Gothic Book"/>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761174" y="4492966"/>
                <a:ext cx="1288430" cy="219997"/>
              </a:xfrm>
              <a:prstGeom prst="rect">
                <a:avLst/>
              </a:prstGeom>
              <a:blipFill>
                <a:blip r:embed="rId3"/>
                <a:stretch>
                  <a:fillRect l="-8491" t="-22222" r="-1415" b="-50000"/>
                </a:stretch>
              </a:blipFill>
            </p:spPr>
            <p:txBody>
              <a:bodyPr/>
              <a:lstStyle/>
              <a:p>
                <a:r>
                  <a:rPr lang="en-US">
                    <a:noFill/>
                  </a:rPr>
                  <a:t> </a:t>
                </a:r>
              </a:p>
            </p:txBody>
          </p:sp>
        </mc:Fallback>
      </mc:AlternateContent>
      <p:sp>
        <p:nvSpPr>
          <p:cNvPr id="3" name="Title 2"/>
          <p:cNvSpPr>
            <a:spLocks noGrp="1"/>
          </p:cNvSpPr>
          <p:nvPr>
            <p:ph type="title"/>
          </p:nvPr>
        </p:nvSpPr>
        <p:spPr>
          <a:xfrm>
            <a:off x="1896423" y="216000"/>
            <a:ext cx="6708025" cy="381375"/>
          </a:xfrm>
        </p:spPr>
        <p:txBody>
          <a:bodyPr/>
          <a:lstStyle/>
          <a:p>
            <a:r>
              <a:rPr lang="en-US" dirty="0"/>
              <a:t>Muon dipole moments –freezing the spin at PSI</a:t>
            </a:r>
          </a:p>
        </p:txBody>
      </p:sp>
      <p:sp>
        <p:nvSpPr>
          <p:cNvPr id="4" name="Slide Number Placeholder 3"/>
          <p:cNvSpPr>
            <a:spLocks noGrp="1"/>
          </p:cNvSpPr>
          <p:nvPr>
            <p:ph type="sldNum" sz="quarter" idx="16"/>
          </p:nvPr>
        </p:nvSpPr>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4</a:t>
            </a:fld>
            <a:endParaRPr lang="de-DE" dirty="0">
              <a:latin typeface="Humanst521 BT" panose="020B0602020204020204" pitchFamily="34" charset="0"/>
            </a:endParaRPr>
          </a:p>
        </p:txBody>
      </p:sp>
      <p:grpSp>
        <p:nvGrpSpPr>
          <p:cNvPr id="5" name="Group 4"/>
          <p:cNvGrpSpPr/>
          <p:nvPr/>
        </p:nvGrpSpPr>
        <p:grpSpPr>
          <a:xfrm>
            <a:off x="6683252" y="3568634"/>
            <a:ext cx="2058141" cy="664562"/>
            <a:chOff x="6683252" y="3568634"/>
            <a:chExt cx="2058141" cy="664562"/>
          </a:xfrm>
        </p:grpSpPr>
        <p:sp>
          <p:nvSpPr>
            <p:cNvPr id="6" name="Oval 5"/>
            <p:cNvSpPr/>
            <p:nvPr/>
          </p:nvSpPr>
          <p:spPr bwMode="auto">
            <a:xfrm rot="670316">
              <a:off x="6683252" y="3575971"/>
              <a:ext cx="2047875" cy="657225"/>
            </a:xfrm>
            <a:prstGeom prst="ellipse">
              <a:avLst/>
            </a:prstGeom>
            <a:solidFill>
              <a:schemeClr val="bg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Humanst521 Lt BT" panose="020B0402020204020304" pitchFamily="34" charset="0"/>
              </a:endParaRPr>
            </a:p>
          </p:txBody>
        </p:sp>
        <p:sp>
          <p:nvSpPr>
            <p:cNvPr id="7" name="Arc 6"/>
            <p:cNvSpPr/>
            <p:nvPr/>
          </p:nvSpPr>
          <p:spPr bwMode="auto">
            <a:xfrm rot="658433">
              <a:off x="6693518" y="3568634"/>
              <a:ext cx="2047875" cy="657225"/>
            </a:xfrm>
            <a:prstGeom prst="arc">
              <a:avLst>
                <a:gd name="adj1" fmla="val 7811994"/>
                <a:gd name="adj2" fmla="val 10278245"/>
              </a:avLst>
            </a:prstGeom>
            <a:noFill/>
            <a:ln w="19050">
              <a:solidFill>
                <a:srgbClr val="686868"/>
              </a:solidFill>
              <a:headEnd type="none" w="med" len="med"/>
              <a:tailEnd type="triangle" w="med" len="med"/>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Humanst521 Lt BT" panose="020B0402020204020304" pitchFamily="34" charset="0"/>
              </a:endParaRPr>
            </a:p>
          </p:txBody>
        </p:sp>
      </p:grpSp>
      <p:grpSp>
        <p:nvGrpSpPr>
          <p:cNvPr id="8" name="Group 7"/>
          <p:cNvGrpSpPr/>
          <p:nvPr/>
        </p:nvGrpSpPr>
        <p:grpSpPr>
          <a:xfrm>
            <a:off x="7375302" y="2909866"/>
            <a:ext cx="661195" cy="2068284"/>
            <a:chOff x="7375302" y="2909866"/>
            <a:chExt cx="661195" cy="2068284"/>
          </a:xfrm>
        </p:grpSpPr>
        <p:sp>
          <p:nvSpPr>
            <p:cNvPr id="9" name="Oval 8"/>
            <p:cNvSpPr/>
            <p:nvPr/>
          </p:nvSpPr>
          <p:spPr bwMode="auto">
            <a:xfrm rot="5400000">
              <a:off x="6679977" y="3605191"/>
              <a:ext cx="2047875" cy="657225"/>
            </a:xfrm>
            <a:prstGeom prst="ellipse">
              <a:avLst/>
            </a:prstGeom>
            <a:solidFill>
              <a:srgbClr val="7DA56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Humanst521 Lt BT" panose="020B0402020204020304" pitchFamily="34" charset="0"/>
              </a:endParaRPr>
            </a:p>
          </p:txBody>
        </p:sp>
        <p:sp>
          <p:nvSpPr>
            <p:cNvPr id="10" name="Arc 9"/>
            <p:cNvSpPr/>
            <p:nvPr/>
          </p:nvSpPr>
          <p:spPr bwMode="auto">
            <a:xfrm rot="5400000">
              <a:off x="6683947" y="3625600"/>
              <a:ext cx="2047875" cy="657225"/>
            </a:xfrm>
            <a:prstGeom prst="arc">
              <a:avLst>
                <a:gd name="adj1" fmla="val 3339133"/>
                <a:gd name="adj2" fmla="val 8426388"/>
              </a:avLst>
            </a:prstGeom>
            <a:noFill/>
            <a:ln w="19050">
              <a:solidFill>
                <a:srgbClr val="F7450D"/>
              </a:solidFill>
              <a:headEnd type="none" w="med" len="med"/>
              <a:tailEnd type="triangle" w="med" len="med"/>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Humanst521 Lt BT" panose="020B0402020204020304" pitchFamily="34" charset="0"/>
              </a:endParaRPr>
            </a:p>
          </p:txBody>
        </p:sp>
      </p:grpSp>
      <mc:AlternateContent xmlns:mc="http://schemas.openxmlformats.org/markup-compatibility/2006" xmlns:a14="http://schemas.microsoft.com/office/drawing/2010/main">
        <mc:Choice Requires="a14">
          <p:sp>
            <p:nvSpPr>
              <p:cNvPr id="11" name="Rectangle 10"/>
              <p:cNvSpPr/>
              <p:nvPr/>
            </p:nvSpPr>
            <p:spPr>
              <a:xfrm>
                <a:off x="1614496" y="675255"/>
                <a:ext cx="6042750" cy="82202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a:rPr>
                            <m:t>𝜔</m:t>
                          </m:r>
                        </m:e>
                      </m:acc>
                      <m:r>
                        <a:rPr lang="en-US" i="1">
                          <a:latin typeface="Cambria Math"/>
                        </a:rPr>
                        <m:t>=</m:t>
                      </m:r>
                      <m:r>
                        <a:rPr lang="en-US" b="0" i="1" smtClean="0">
                          <a:latin typeface="Cambria Math"/>
                        </a:rPr>
                        <m:t>−</m:t>
                      </m:r>
                      <m:f>
                        <m:fPr>
                          <m:ctrlPr>
                            <a:rPr lang="en-US" i="1">
                              <a:latin typeface="Cambria Math" panose="02040503050406030204" pitchFamily="18" charset="0"/>
                            </a:rPr>
                          </m:ctrlPr>
                        </m:fPr>
                        <m:num>
                          <m:r>
                            <a:rPr lang="en-US" i="1">
                              <a:latin typeface="Cambria Math"/>
                            </a:rPr>
                            <m:t>𝑞</m:t>
                          </m:r>
                        </m:num>
                        <m:den>
                          <m:r>
                            <a:rPr lang="en-US" i="1">
                              <a:latin typeface="Cambria Math"/>
                            </a:rPr>
                            <m:t>𝑚</m:t>
                          </m:r>
                        </m:den>
                      </m:f>
                      <m:d>
                        <m:dPr>
                          <m:begChr m:val="["/>
                          <m:endChr m:val="]"/>
                          <m:ctrlPr>
                            <a:rPr lang="en-US" i="1">
                              <a:latin typeface="Cambria Math" panose="02040503050406030204" pitchFamily="18" charset="0"/>
                            </a:rPr>
                          </m:ctrlPr>
                        </m:dPr>
                        <m:e>
                          <m:r>
                            <a:rPr lang="en-US" i="1">
                              <a:latin typeface="Cambria Math"/>
                            </a:rPr>
                            <m:t>𝑎</m:t>
                          </m:r>
                          <m:acc>
                            <m:accPr>
                              <m:chr m:val="⃗"/>
                              <m:ctrlPr>
                                <a:rPr lang="en-US" i="1">
                                  <a:latin typeface="Cambria Math" panose="02040503050406030204" pitchFamily="18" charset="0"/>
                                </a:rPr>
                              </m:ctrlPr>
                            </m:accPr>
                            <m:e>
                              <m:r>
                                <a:rPr lang="en-US" i="1">
                                  <a:latin typeface="Cambria Math"/>
                                </a:rPr>
                                <m:t>𝐵</m:t>
                              </m:r>
                            </m:e>
                          </m:acc>
                          <m:r>
                            <a:rPr lang="en-US" i="1">
                              <a:latin typeface="Cambria Math"/>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m:t>
                                  </m:r>
                                </m:num>
                                <m:den>
                                  <m:r>
                                    <a:rPr lang="en-US" i="1">
                                      <a:latin typeface="Cambria Math"/>
                                    </a:rPr>
                                    <m:t>1−</m:t>
                                  </m:r>
                                  <m:sSup>
                                    <m:sSupPr>
                                      <m:ctrlPr>
                                        <a:rPr lang="en-US" b="0" i="1" smtClean="0">
                                          <a:latin typeface="Cambria Math" panose="02040503050406030204" pitchFamily="18" charset="0"/>
                                        </a:rPr>
                                      </m:ctrlPr>
                                    </m:sSupPr>
                                    <m:e>
                                      <m:r>
                                        <a:rPr lang="en-US" i="1">
                                          <a:latin typeface="Cambria Math"/>
                                        </a:rPr>
                                        <m:t>𝛾</m:t>
                                      </m:r>
                                    </m:e>
                                    <m:sup>
                                      <m:r>
                                        <a:rPr lang="en-US" b="0" i="1" smtClean="0">
                                          <a:latin typeface="Cambria Math" panose="02040503050406030204" pitchFamily="18" charset="0"/>
                                        </a:rPr>
                                        <m:t>2</m:t>
                                      </m:r>
                                    </m:sup>
                                  </m:sSup>
                                </m:den>
                              </m:f>
                              <m:r>
                                <a:rPr lang="en-US" i="1">
                                  <a:latin typeface="Cambria Math"/>
                                </a:rPr>
                                <m:t>−</m:t>
                              </m:r>
                              <m:r>
                                <a:rPr lang="en-US" i="1">
                                  <a:latin typeface="Cambria Math"/>
                                </a:rPr>
                                <m:t>𝑎</m:t>
                              </m:r>
                              <m:r>
                                <a:rPr lang="en-US" i="1">
                                  <a:latin typeface="Cambria Math"/>
                                </a:rPr>
                                <m:t> </m:t>
                              </m:r>
                            </m:e>
                          </m:d>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a:rPr>
                                    <m:t>𝛽</m:t>
                                  </m:r>
                                </m:e>
                              </m:acc>
                              <m:r>
                                <a:rPr lang="en-US" i="1">
                                  <a:latin typeface="Cambria Math"/>
                                </a:rPr>
                                <m:t>×</m:t>
                              </m:r>
                              <m:acc>
                                <m:accPr>
                                  <m:chr m:val="⃗"/>
                                  <m:ctrlPr>
                                    <a:rPr lang="en-US" i="1">
                                      <a:latin typeface="Cambria Math" panose="02040503050406030204" pitchFamily="18" charset="0"/>
                                    </a:rPr>
                                  </m:ctrlPr>
                                </m:accPr>
                                <m:e>
                                  <m:r>
                                    <a:rPr lang="en-US" b="0" i="1" smtClean="0">
                                      <a:latin typeface="Cambria Math"/>
                                    </a:rPr>
                                    <m:t>𝐸</m:t>
                                  </m:r>
                                </m:e>
                              </m:acc>
                            </m:num>
                            <m:den>
                              <m:r>
                                <a:rPr lang="en-US" i="1">
                                  <a:latin typeface="Cambria Math"/>
                                </a:rPr>
                                <m:t>𝑐</m:t>
                              </m:r>
                            </m:den>
                          </m:f>
                          <m:r>
                            <a:rPr lang="en-US" i="1">
                              <a:latin typeface="Cambria Math"/>
                            </a:rPr>
                            <m:t>+</m:t>
                          </m:r>
                          <m:f>
                            <m:fPr>
                              <m:ctrlPr>
                                <a:rPr lang="en-US" i="1">
                                  <a:latin typeface="Cambria Math" panose="02040503050406030204" pitchFamily="18" charset="0"/>
                                </a:rPr>
                              </m:ctrlPr>
                            </m:fPr>
                            <m:num>
                              <m:r>
                                <a:rPr lang="en-US"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𝜇</m:t>
                                  </m:r>
                                </m:sub>
                              </m:sSub>
                              <m:r>
                                <a:rPr lang="en-US" b="0" i="1" smtClean="0">
                                  <a:latin typeface="Cambria Math" panose="02040503050406030204" pitchFamily="18" charset="0"/>
                                </a:rPr>
                                <m:t>𝑚𝑐</m:t>
                              </m:r>
                            </m:num>
                            <m:den>
                              <m:r>
                                <a:rPr lang="en-US" b="0" i="1" smtClean="0">
                                  <a:latin typeface="Cambria Math" panose="02040503050406030204" pitchFamily="18" charset="0"/>
                                </a:rPr>
                                <m:t>𝑞</m:t>
                              </m:r>
                              <m:r>
                                <a:rPr lang="en-US" b="0" i="1" smtClean="0">
                                  <a:latin typeface="Cambria Math" panose="02040503050406030204" pitchFamily="18" charset="0"/>
                                </a:rPr>
                                <m:t>ℏ</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a:rPr>
                                        <m:t>𝐸</m:t>
                                      </m:r>
                                    </m:e>
                                  </m:acc>
                                </m:num>
                                <m:den>
                                  <m:r>
                                    <a:rPr lang="en-US" i="1">
                                      <a:latin typeface="Cambria Math"/>
                                    </a:rPr>
                                    <m:t>𝑐</m:t>
                                  </m:r>
                                </m:den>
                              </m:f>
                              <m:r>
                                <a:rPr lang="en-US" i="1">
                                  <a:latin typeface="Cambria Math"/>
                                </a:rPr>
                                <m:t>+</m:t>
                              </m:r>
                              <m:acc>
                                <m:accPr>
                                  <m:chr m:val="⃗"/>
                                  <m:ctrlPr>
                                    <a:rPr lang="en-US" i="1">
                                      <a:latin typeface="Cambria Math" panose="02040503050406030204" pitchFamily="18" charset="0"/>
                                    </a:rPr>
                                  </m:ctrlPr>
                                </m:accPr>
                                <m:e>
                                  <m:r>
                                    <a:rPr lang="en-US" i="1">
                                      <a:latin typeface="Cambria Math"/>
                                    </a:rPr>
                                    <m:t>𝛽</m:t>
                                  </m:r>
                                </m:e>
                              </m:acc>
                              <m:r>
                                <a:rPr lang="en-US" i="1">
                                  <a:latin typeface="Cambria Math"/>
                                </a:rPr>
                                <m:t>×</m:t>
                              </m:r>
                              <m:acc>
                                <m:accPr>
                                  <m:chr m:val="⃗"/>
                                  <m:ctrlPr>
                                    <a:rPr lang="en-US" i="1">
                                      <a:latin typeface="Cambria Math" panose="02040503050406030204" pitchFamily="18" charset="0"/>
                                    </a:rPr>
                                  </m:ctrlPr>
                                </m:accPr>
                                <m:e>
                                  <m:r>
                                    <a:rPr lang="en-US" i="1">
                                      <a:latin typeface="Cambria Math"/>
                                    </a:rPr>
                                    <m:t>𝐵</m:t>
                                  </m:r>
                                </m:e>
                              </m:acc>
                            </m:e>
                          </m:d>
                        </m:e>
                      </m:d>
                    </m:oMath>
                  </m:oMathPara>
                </a14:m>
                <a:endParaRPr lang="en-US" dirty="0">
                  <a:latin typeface="Humanst521 Lt BT" panose="020B04020202040203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614496" y="675255"/>
                <a:ext cx="6042750" cy="8220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614496" y="686870"/>
                <a:ext cx="3855911" cy="82202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a:rPr>
                            <m:t>𝜔</m:t>
                          </m:r>
                        </m:e>
                      </m:acc>
                      <m:r>
                        <a:rPr lang="en-US" i="1">
                          <a:latin typeface="Cambria Math"/>
                        </a:rPr>
                        <m:t>=</m:t>
                      </m:r>
                      <m:r>
                        <a:rPr lang="en-US" b="0" i="1" smtClean="0">
                          <a:latin typeface="Cambria Math"/>
                        </a:rPr>
                        <m:t>−</m:t>
                      </m:r>
                      <m:f>
                        <m:fPr>
                          <m:ctrlPr>
                            <a:rPr lang="en-US" i="1">
                              <a:latin typeface="Cambria Math" panose="02040503050406030204" pitchFamily="18" charset="0"/>
                            </a:rPr>
                          </m:ctrlPr>
                        </m:fPr>
                        <m:num>
                          <m:r>
                            <a:rPr lang="en-US" i="1">
                              <a:latin typeface="Cambria Math"/>
                            </a:rPr>
                            <m:t>𝑞</m:t>
                          </m:r>
                        </m:num>
                        <m:den>
                          <m:r>
                            <a:rPr lang="en-US" i="1">
                              <a:latin typeface="Cambria Math"/>
                            </a:rPr>
                            <m:t>𝑚</m:t>
                          </m:r>
                        </m:den>
                      </m:f>
                      <m:d>
                        <m:dPr>
                          <m:begChr m:val="["/>
                          <m:endChr m:val="]"/>
                          <m:ctrlPr>
                            <a:rPr lang="en-US" i="1">
                              <a:latin typeface="Cambria Math" panose="02040503050406030204" pitchFamily="18" charset="0"/>
                            </a:rPr>
                          </m:ctrlPr>
                        </m:dPr>
                        <m:e>
                          <m:r>
                            <a:rPr lang="en-US" i="1">
                              <a:latin typeface="Cambria Math"/>
                            </a:rPr>
                            <m:t>𝑎</m:t>
                          </m:r>
                          <m:acc>
                            <m:accPr>
                              <m:chr m:val="⃗"/>
                              <m:ctrlPr>
                                <a:rPr lang="en-US" i="1">
                                  <a:latin typeface="Cambria Math" panose="02040503050406030204" pitchFamily="18" charset="0"/>
                                </a:rPr>
                              </m:ctrlPr>
                            </m:accPr>
                            <m:e>
                              <m:r>
                                <a:rPr lang="en-US" i="1">
                                  <a:latin typeface="Cambria Math"/>
                                </a:rPr>
                                <m:t>𝐵</m:t>
                              </m:r>
                            </m:e>
                          </m:acc>
                          <m:r>
                            <a:rPr lang="en-US" i="1">
                              <a:latin typeface="Cambria Math"/>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m:t>
                                  </m:r>
                                </m:num>
                                <m:den>
                                  <m:r>
                                    <a:rPr lang="en-US" i="1">
                                      <a:latin typeface="Cambria Math"/>
                                    </a:rPr>
                                    <m:t>1−</m:t>
                                  </m:r>
                                  <m:sSup>
                                    <m:sSupPr>
                                      <m:ctrlPr>
                                        <a:rPr lang="en-US" b="0" i="1" smtClean="0">
                                          <a:latin typeface="Cambria Math" panose="02040503050406030204" pitchFamily="18" charset="0"/>
                                        </a:rPr>
                                      </m:ctrlPr>
                                    </m:sSupPr>
                                    <m:e>
                                      <m:r>
                                        <a:rPr lang="en-US" i="1">
                                          <a:latin typeface="Cambria Math"/>
                                        </a:rPr>
                                        <m:t>𝛾</m:t>
                                      </m:r>
                                    </m:e>
                                    <m:sup>
                                      <m:r>
                                        <a:rPr lang="en-US" b="0" i="1" smtClean="0">
                                          <a:latin typeface="Cambria Math" panose="02040503050406030204" pitchFamily="18" charset="0"/>
                                        </a:rPr>
                                        <m:t>2</m:t>
                                      </m:r>
                                    </m:sup>
                                  </m:sSup>
                                </m:den>
                              </m:f>
                              <m:r>
                                <a:rPr lang="en-US" i="1">
                                  <a:latin typeface="Cambria Math"/>
                                </a:rPr>
                                <m:t>−</m:t>
                              </m:r>
                              <m:r>
                                <a:rPr lang="en-US" i="1">
                                  <a:latin typeface="Cambria Math"/>
                                </a:rPr>
                                <m:t>𝑎</m:t>
                              </m:r>
                              <m:r>
                                <a:rPr lang="en-US" i="1">
                                  <a:latin typeface="Cambria Math"/>
                                </a:rPr>
                                <m:t> </m:t>
                              </m:r>
                            </m:e>
                          </m:d>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a:rPr>
                                    <m:t>𝛽</m:t>
                                  </m:r>
                                </m:e>
                              </m:acc>
                              <m:r>
                                <a:rPr lang="en-US" i="1">
                                  <a:latin typeface="Cambria Math"/>
                                </a:rPr>
                                <m:t>×</m:t>
                              </m:r>
                              <m:acc>
                                <m:accPr>
                                  <m:chr m:val="⃗"/>
                                  <m:ctrlPr>
                                    <a:rPr lang="en-US" i="1">
                                      <a:latin typeface="Cambria Math" panose="02040503050406030204" pitchFamily="18" charset="0"/>
                                    </a:rPr>
                                  </m:ctrlPr>
                                </m:accPr>
                                <m:e>
                                  <m:r>
                                    <a:rPr lang="en-US" b="0" i="1" smtClean="0">
                                      <a:latin typeface="Cambria Math"/>
                                    </a:rPr>
                                    <m:t>𝐸</m:t>
                                  </m:r>
                                </m:e>
                              </m:acc>
                            </m:num>
                            <m:den>
                              <m:r>
                                <a:rPr lang="en-US" i="1">
                                  <a:latin typeface="Cambria Math"/>
                                </a:rPr>
                                <m:t>𝑐</m:t>
                              </m:r>
                            </m:den>
                          </m:f>
                        </m:e>
                      </m:d>
                    </m:oMath>
                  </m:oMathPara>
                </a14:m>
                <a:endParaRPr lang="en-US" dirty="0">
                  <a:latin typeface="Humanst521 Lt BT" panose="020B04020202040203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614496" y="686870"/>
                <a:ext cx="3855911" cy="822020"/>
              </a:xfrm>
              <a:prstGeom prst="rect">
                <a:avLst/>
              </a:prstGeom>
              <a:blipFill>
                <a:blip r:embed="rId5"/>
                <a:stretch>
                  <a:fillRect/>
                </a:stretch>
              </a:blipFill>
            </p:spPr>
            <p:txBody>
              <a:bodyPr/>
              <a:lstStyle/>
              <a:p>
                <a:r>
                  <a:rPr lang="en-US">
                    <a:noFill/>
                  </a:rPr>
                  <a:t> </a:t>
                </a:r>
              </a:p>
            </p:txBody>
          </p:sp>
        </mc:Fallback>
      </mc:AlternateContent>
      <p:cxnSp>
        <p:nvCxnSpPr>
          <p:cNvPr id="13" name="Straight Connector 12"/>
          <p:cNvCxnSpPr/>
          <p:nvPr/>
        </p:nvCxnSpPr>
        <p:spPr bwMode="auto">
          <a:xfrm>
            <a:off x="5375643" y="3291830"/>
            <a:ext cx="3230555" cy="878961"/>
          </a:xfrm>
          <a:prstGeom prst="line">
            <a:avLst/>
          </a:prstGeom>
          <a:ln w="12700" cap="rnd">
            <a:solidFill>
              <a:schemeClr val="bg2">
                <a:lumMod val="60000"/>
                <a:lumOff val="40000"/>
              </a:schemeClr>
            </a:solidFill>
            <a:prstDash val="sysDash"/>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bwMode="auto">
          <a:xfrm flipH="1">
            <a:off x="7392187" y="3937278"/>
            <a:ext cx="311730" cy="233513"/>
          </a:xfrm>
          <a:prstGeom prst="straightConnector1">
            <a:avLst/>
          </a:prstGeom>
          <a:ln w="38100" cap="rnd">
            <a:solidFill>
              <a:srgbClr val="0066AA"/>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p:sp>
        <p:nvSpPr>
          <p:cNvPr id="15" name="Arc 14"/>
          <p:cNvSpPr/>
          <p:nvPr/>
        </p:nvSpPr>
        <p:spPr bwMode="auto">
          <a:xfrm>
            <a:off x="2716814" y="2059900"/>
            <a:ext cx="5306187" cy="2553764"/>
          </a:xfrm>
          <a:prstGeom prst="arc">
            <a:avLst>
              <a:gd name="adj1" fmla="val 19979841"/>
              <a:gd name="adj2" fmla="val 18500758"/>
            </a:avLst>
          </a:prstGeom>
          <a:ln w="12700" cap="rnd">
            <a:solidFill>
              <a:schemeClr val="bg2">
                <a:lumMod val="75000"/>
              </a:schemeClr>
            </a:solidFill>
            <a:prstDash val="dash"/>
            <a:headEnd type="none" w="med" len="med"/>
            <a:tailEnd type="arrow"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p:grpSp>
        <p:nvGrpSpPr>
          <p:cNvPr id="16" name="Group 15"/>
          <p:cNvGrpSpPr/>
          <p:nvPr/>
        </p:nvGrpSpPr>
        <p:grpSpPr>
          <a:xfrm>
            <a:off x="7703914" y="3792702"/>
            <a:ext cx="601387" cy="249888"/>
            <a:chOff x="7703914" y="3792702"/>
            <a:chExt cx="601387" cy="249888"/>
          </a:xfrm>
        </p:grpSpPr>
        <p:cxnSp>
          <p:nvCxnSpPr>
            <p:cNvPr id="17" name="Straight Arrow Connector 16"/>
            <p:cNvCxnSpPr/>
            <p:nvPr/>
          </p:nvCxnSpPr>
          <p:spPr bwMode="auto">
            <a:xfrm>
              <a:off x="7703914" y="3937276"/>
              <a:ext cx="376237" cy="105314"/>
            </a:xfrm>
            <a:prstGeom prst="straightConnector1">
              <a:avLst/>
            </a:prstGeom>
            <a:ln w="19050" cap="rnd">
              <a:solidFill>
                <a:srgbClr val="75A82B"/>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8045102" y="3792702"/>
                  <a:ext cx="260199"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400" b="0" i="1" kern="1000" spc="30" smtClean="0">
                                <a:solidFill>
                                  <a:schemeClr val="tx1">
                                    <a:lumMod val="85000"/>
                                    <a:lumOff val="15000"/>
                                  </a:schemeClr>
                                </a:solidFill>
                                <a:latin typeface="Cambria Math" panose="02040503050406030204" pitchFamily="18" charset="0"/>
                                <a:cs typeface="Franklin Gothic Book"/>
                              </a:rPr>
                            </m:ctrlPr>
                          </m:sSubPr>
                          <m:e>
                            <m:acc>
                              <m:accPr>
                                <m:chr m:val="⃗"/>
                                <m:ctrlPr>
                                  <a:rPr lang="en-US" sz="1400" b="0" i="1" kern="1000" spc="30" smtClean="0">
                                    <a:solidFill>
                                      <a:schemeClr val="tx1">
                                        <a:lumMod val="85000"/>
                                        <a:lumOff val="15000"/>
                                      </a:schemeClr>
                                    </a:solidFill>
                                    <a:latin typeface="Cambria Math" panose="02040503050406030204" pitchFamily="18" charset="0"/>
                                    <a:cs typeface="Franklin Gothic Book"/>
                                  </a:rPr>
                                </m:ctrlPr>
                              </m:accPr>
                              <m:e>
                                <m:r>
                                  <a:rPr lang="en-US" sz="1400" b="0" i="1" kern="1000" spc="30" smtClean="0">
                                    <a:solidFill>
                                      <a:schemeClr val="tx1">
                                        <a:lumMod val="85000"/>
                                        <a:lumOff val="15000"/>
                                      </a:schemeClr>
                                    </a:solidFill>
                                    <a:latin typeface="Cambria Math" panose="02040503050406030204" pitchFamily="18" charset="0"/>
                                    <a:cs typeface="Franklin Gothic Book"/>
                                  </a:rPr>
                                  <m:t>𝜔</m:t>
                                </m:r>
                              </m:e>
                            </m:acc>
                          </m:e>
                          <m:sub>
                            <m:r>
                              <a:rPr lang="en-US" sz="1400" b="0" i="1" kern="1000" spc="30" smtClean="0">
                                <a:solidFill>
                                  <a:schemeClr val="tx1">
                                    <a:lumMod val="85000"/>
                                    <a:lumOff val="15000"/>
                                  </a:schemeClr>
                                </a:solidFill>
                                <a:latin typeface="Cambria Math" panose="02040503050406030204" pitchFamily="18" charset="0"/>
                                <a:cs typeface="Franklin Gothic Book"/>
                              </a:rPr>
                              <m:t>𝑒</m:t>
                            </m:r>
                          </m:sub>
                        </m:sSub>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045102" y="3792702"/>
                  <a:ext cx="260199" cy="236988"/>
                </a:xfrm>
                <a:prstGeom prst="rect">
                  <a:avLst/>
                </a:prstGeom>
                <a:blipFill>
                  <a:blip r:embed="rId11"/>
                  <a:stretch>
                    <a:fillRect l="-9524" b="-5128"/>
                  </a:stretch>
                </a:blipFill>
              </p:spPr>
              <p:txBody>
                <a:bodyPr/>
                <a:lstStyle/>
                <a:p>
                  <a:r>
                    <a:rPr lang="en-US">
                      <a:noFill/>
                    </a:rPr>
                    <a:t> </a:t>
                  </a:r>
                </a:p>
              </p:txBody>
            </p:sp>
          </mc:Fallback>
        </mc:AlternateContent>
      </p:grpSp>
      <p:sp>
        <p:nvSpPr>
          <p:cNvPr id="19" name="Oval 18"/>
          <p:cNvSpPr/>
          <p:nvPr/>
        </p:nvSpPr>
        <p:spPr bwMode="auto">
          <a:xfrm>
            <a:off x="7660933" y="3890822"/>
            <a:ext cx="85964" cy="8596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Humanst521 Lt BT" panose="020B0402020204020304" pitchFamily="34" charset="0"/>
            </a:endParaRPr>
          </a:p>
        </p:txBody>
      </p:sp>
      <p:sp>
        <p:nvSpPr>
          <p:cNvPr id="20" name="Up Arrow 19"/>
          <p:cNvSpPr/>
          <p:nvPr/>
        </p:nvSpPr>
        <p:spPr bwMode="auto">
          <a:xfrm>
            <a:off x="5873014" y="2688497"/>
            <a:ext cx="540944" cy="634123"/>
          </a:xfrm>
          <a:prstGeom prst="up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CH" dirty="0">
                <a:latin typeface="Humanst521 Lt BT" panose="020B0402020204020304" pitchFamily="34" charset="0"/>
              </a:rPr>
              <a:t>B</a:t>
            </a:r>
            <a:endParaRPr lang="en-US" dirty="0">
              <a:latin typeface="Humanst521 Lt BT" panose="020B04020202040203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4499992" y="2101745"/>
                <a:ext cx="4571494" cy="582852"/>
              </a:xfrm>
              <a:prstGeom prst="rect">
                <a:avLst/>
              </a:prstGeom>
              <a:solidFill>
                <a:schemeClr val="bg1"/>
              </a:solidFill>
            </p:spPr>
            <p:txBody>
              <a:bodyPr wrap="squar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Humanst521 Lt BT" panose="020B0402020204020304" pitchFamily="34" charset="0"/>
                    <a:cs typeface="Franklin Gothic Book"/>
                  </a:rPr>
                  <a:t>Frozen-spin potential at PSI</a:t>
                </a:r>
                <a:r>
                  <a:rPr lang="en-US" sz="1600" kern="1000" spc="30" dirty="0">
                    <a:solidFill>
                      <a:schemeClr val="tx1">
                        <a:lumMod val="85000"/>
                        <a:lumOff val="15000"/>
                      </a:schemeClr>
                    </a:solidFill>
                    <a:latin typeface="Humanst521 Lt BT" panose="020B0402020204020304" pitchFamily="34" charset="0"/>
                    <a:cs typeface="Franklin Gothic Book"/>
                  </a:rPr>
                  <a:t>:</a:t>
                </a:r>
                <a14:m>
                  <m:oMath xmlns:m="http://schemas.openxmlformats.org/officeDocument/2006/math">
                    <m:r>
                      <a:rPr lang="en-US" sz="1600" b="0" i="0" kern="1000" spc="30" smtClean="0">
                        <a:solidFill>
                          <a:schemeClr val="tx1">
                            <a:lumMod val="85000"/>
                            <a:lumOff val="15000"/>
                          </a:schemeClr>
                        </a:solidFill>
                        <a:latin typeface="Cambria Math" panose="02040503050406030204" pitchFamily="18" charset="0"/>
                        <a:cs typeface="Franklin Gothic Book"/>
                      </a:rPr>
                      <m:t>   </m:t>
                    </m:r>
                    <m:r>
                      <a:rPr lang="en-US" sz="1600" i="1" kern="1000" spc="30" smtClean="0">
                        <a:solidFill>
                          <a:schemeClr val="bg2">
                            <a:lumMod val="75000"/>
                          </a:schemeClr>
                        </a:solidFill>
                        <a:latin typeface="Cambria Math" panose="02040503050406030204" pitchFamily="18" charset="0"/>
                        <a:cs typeface="Franklin Gothic Book"/>
                      </a:rPr>
                      <m:t>𝜎</m:t>
                    </m:r>
                    <m:d>
                      <m:dPr>
                        <m:ctrlPr>
                          <a:rPr lang="en-US" sz="1600" i="1" kern="1000" spc="30">
                            <a:solidFill>
                              <a:schemeClr val="bg2">
                                <a:lumMod val="75000"/>
                              </a:schemeClr>
                            </a:solidFill>
                            <a:latin typeface="Cambria Math" panose="02040503050406030204" pitchFamily="18" charset="0"/>
                            <a:cs typeface="Franklin Gothic Book"/>
                          </a:rPr>
                        </m:ctrlPr>
                      </m:dPr>
                      <m:e>
                        <m:sSub>
                          <m:sSubPr>
                            <m:ctrlPr>
                              <a:rPr lang="en-US" sz="1600" i="1" kern="1000" spc="30">
                                <a:solidFill>
                                  <a:schemeClr val="bg2">
                                    <a:lumMod val="75000"/>
                                  </a:schemeClr>
                                </a:solidFill>
                                <a:latin typeface="Cambria Math" panose="02040503050406030204" pitchFamily="18" charset="0"/>
                                <a:cs typeface="Franklin Gothic Book"/>
                              </a:rPr>
                            </m:ctrlPr>
                          </m:sSubPr>
                          <m:e>
                            <m:r>
                              <a:rPr lang="en-US" sz="1600" i="1" kern="1000" spc="30">
                                <a:solidFill>
                                  <a:schemeClr val="bg2">
                                    <a:lumMod val="75000"/>
                                  </a:schemeClr>
                                </a:solidFill>
                                <a:latin typeface="Cambria Math" panose="02040503050406030204" pitchFamily="18" charset="0"/>
                                <a:cs typeface="Franklin Gothic Book"/>
                              </a:rPr>
                              <m:t>𝑑</m:t>
                            </m:r>
                          </m:e>
                          <m:sub>
                            <m:r>
                              <a:rPr lang="en-US" sz="1600" i="1" kern="1000" spc="30">
                                <a:solidFill>
                                  <a:schemeClr val="bg2">
                                    <a:lumMod val="75000"/>
                                  </a:schemeClr>
                                </a:solidFill>
                                <a:latin typeface="Cambria Math" panose="02040503050406030204" pitchFamily="18" charset="0"/>
                                <a:cs typeface="Franklin Gothic Book"/>
                              </a:rPr>
                              <m:t>𝜇</m:t>
                            </m:r>
                          </m:sub>
                        </m:sSub>
                      </m:e>
                    </m:d>
                    <m:r>
                      <a:rPr lang="en-US" sz="1600" i="1" kern="1000" spc="30">
                        <a:solidFill>
                          <a:schemeClr val="bg2">
                            <a:lumMod val="75000"/>
                          </a:schemeClr>
                        </a:solidFill>
                        <a:latin typeface="Cambria Math" panose="02040503050406030204" pitchFamily="18" charset="0"/>
                        <a:cs typeface="Franklin Gothic Book"/>
                      </a:rPr>
                      <m:t>&lt;</m:t>
                    </m:r>
                    <m:sSup>
                      <m:sSupPr>
                        <m:ctrlPr>
                          <a:rPr lang="en-US" sz="1600" i="1" kern="1000" spc="30">
                            <a:solidFill>
                              <a:schemeClr val="bg2">
                                <a:lumMod val="75000"/>
                              </a:schemeClr>
                            </a:solidFill>
                            <a:latin typeface="Cambria Math" panose="02040503050406030204" pitchFamily="18" charset="0"/>
                            <a:cs typeface="Franklin Gothic Book"/>
                          </a:rPr>
                        </m:ctrlPr>
                      </m:sSupPr>
                      <m:e>
                        <m:r>
                          <a:rPr lang="en-US" sz="1600" i="1" kern="1000" spc="30">
                            <a:solidFill>
                              <a:schemeClr val="bg2">
                                <a:lumMod val="75000"/>
                              </a:schemeClr>
                            </a:solidFill>
                            <a:latin typeface="Cambria Math" panose="02040503050406030204" pitchFamily="18" charset="0"/>
                            <a:cs typeface="Franklin Gothic Book"/>
                          </a:rPr>
                          <m:t>6⋅10</m:t>
                        </m:r>
                      </m:e>
                      <m:sup>
                        <m:r>
                          <a:rPr lang="en-US" sz="1600" i="1" kern="1000" spc="30">
                            <a:solidFill>
                              <a:schemeClr val="bg2">
                                <a:lumMod val="75000"/>
                              </a:schemeClr>
                            </a:solidFill>
                            <a:latin typeface="Cambria Math" panose="02040503050406030204" pitchFamily="18" charset="0"/>
                            <a:cs typeface="Franklin Gothic Book"/>
                          </a:rPr>
                          <m:t>−23</m:t>
                        </m:r>
                      </m:sup>
                    </m:sSup>
                    <m:r>
                      <a:rPr lang="en-US" sz="1600" i="1" kern="1000" spc="30">
                        <a:solidFill>
                          <a:schemeClr val="bg2">
                            <a:lumMod val="75000"/>
                          </a:schemeClr>
                        </a:solidFill>
                        <a:latin typeface="Cambria Math" panose="02040503050406030204" pitchFamily="18" charset="0"/>
                        <a:cs typeface="Franklin Gothic Book"/>
                      </a:rPr>
                      <m:t>𝑒</m:t>
                    </m:r>
                    <m:r>
                      <m:rPr>
                        <m:sty m:val="p"/>
                      </m:rPr>
                      <a:rPr lang="en-US" sz="1600" kern="1000" spc="30">
                        <a:solidFill>
                          <a:schemeClr val="bg2">
                            <a:lumMod val="75000"/>
                          </a:schemeClr>
                        </a:solidFill>
                        <a:latin typeface="Cambria Math" panose="02040503050406030204" pitchFamily="18" charset="0"/>
                        <a:cs typeface="Franklin Gothic Book"/>
                      </a:rPr>
                      <m:t>cm</m:t>
                    </m:r>
                  </m:oMath>
                </a14:m>
                <a:endParaRPr lang="en-US" sz="1600" kern="1000" spc="30" dirty="0" err="1">
                  <a:solidFill>
                    <a:schemeClr val="bg2">
                      <a:lumMod val="75000"/>
                    </a:schemeClr>
                  </a:solidFill>
                  <a:latin typeface="Humanst521 Lt BT" panose="020B0402020204020304" pitchFamily="34" charset="0"/>
                  <a:cs typeface="Franklin Gothic Book"/>
                </a:endParaRPr>
              </a:p>
              <a:p>
                <a:pPr>
                  <a:lnSpc>
                    <a:spcPct val="110000"/>
                  </a:lnSpc>
                  <a:spcBef>
                    <a:spcPts val="0"/>
                  </a:spcBef>
                </a:pPr>
                <a:r>
                  <a:rPr lang="en-US" sz="1600" kern="1000" spc="30" dirty="0">
                    <a:solidFill>
                      <a:schemeClr val="tx1">
                        <a:lumMod val="85000"/>
                        <a:lumOff val="15000"/>
                      </a:schemeClr>
                    </a:solidFill>
                    <a:latin typeface="Humanst521 BT" panose="020B0602020204020204" pitchFamily="34" charset="0"/>
                    <a:cs typeface="Franklin Gothic Book"/>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4499992" y="2101745"/>
                <a:ext cx="4571494" cy="582852"/>
              </a:xfrm>
              <a:prstGeom prst="rect">
                <a:avLst/>
              </a:prstGeom>
              <a:blipFill>
                <a:blip r:embed="rId12"/>
                <a:stretch>
                  <a:fillRect l="-2400" t="-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317658" y="4728736"/>
                <a:ext cx="2709207" cy="319549"/>
              </a:xfrm>
              <a:prstGeom prst="roundRect">
                <a:avLst>
                  <a:gd name="adj" fmla="val 19319"/>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CH"/>
                </a:defPPr>
                <a:lvl1pPr algn="ctr">
                  <a:defRPr>
                    <a:latin typeface="Humanst521 Lt BT" panose="020B0402020204020304" pitchFamily="34" charset="0"/>
                  </a:defRPr>
                </a:lvl1pPr>
              </a:lstStyle>
              <a:p>
                <a:r>
                  <a:rPr lang="en-US" sz="1400" dirty="0"/>
                  <a:t>Phase I: </a:t>
                </a:r>
                <a14:m>
                  <m:oMath xmlns:m="http://schemas.openxmlformats.org/officeDocument/2006/math">
                    <m:r>
                      <a:rPr lang="en-US" sz="1400">
                        <a:latin typeface="Cambria Math" panose="02040503050406030204" pitchFamily="18" charset="0"/>
                      </a:rPr>
                      <m:t>𝜎</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a:latin typeface="Cambria Math" panose="02040503050406030204" pitchFamily="18" charset="0"/>
                              </a:rPr>
                              <m:t>𝑑</m:t>
                            </m:r>
                          </m:e>
                          <m:sub>
                            <m:r>
                              <a:rPr lang="en-US" sz="1400">
                                <a:latin typeface="Cambria Math" panose="02040503050406030204" pitchFamily="18" charset="0"/>
                              </a:rPr>
                              <m:t>𝜇</m:t>
                            </m:r>
                          </m:sub>
                        </m:sSub>
                      </m:e>
                    </m:d>
                    <m:r>
                      <a:rPr lang="en-US" sz="1400">
                        <a:latin typeface="Cambria Math" panose="02040503050406030204" pitchFamily="18" charset="0"/>
                      </a:rPr>
                      <m:t>&lt;</m:t>
                    </m:r>
                    <m:sSup>
                      <m:sSupPr>
                        <m:ctrlPr>
                          <a:rPr lang="en-US" sz="1400" i="1">
                            <a:latin typeface="Cambria Math" panose="02040503050406030204" pitchFamily="18" charset="0"/>
                          </a:rPr>
                        </m:ctrlPr>
                      </m:sSupPr>
                      <m:e>
                        <m:r>
                          <a:rPr lang="en-US" sz="1400">
                            <a:latin typeface="Cambria Math" panose="02040503050406030204" pitchFamily="18" charset="0"/>
                          </a:rPr>
                          <m:t>3⋅10</m:t>
                        </m:r>
                      </m:e>
                      <m:sup>
                        <m:r>
                          <a:rPr lang="en-US" sz="1400">
                            <a:latin typeface="Cambria Math" panose="02040503050406030204" pitchFamily="18" charset="0"/>
                          </a:rPr>
                          <m:t>−21</m:t>
                        </m:r>
                      </m:sup>
                    </m:sSup>
                    <m:r>
                      <a:rPr lang="en-US" sz="1400">
                        <a:latin typeface="Cambria Math" panose="02040503050406030204" pitchFamily="18" charset="0"/>
                      </a:rPr>
                      <m:t>𝑒</m:t>
                    </m:r>
                    <m:r>
                      <m:rPr>
                        <m:sty m:val="p"/>
                      </m:rPr>
                      <a:rPr lang="en-US" sz="1400">
                        <a:latin typeface="Cambria Math" panose="02040503050406030204" pitchFamily="18" charset="0"/>
                      </a:rPr>
                      <m:t>cm</m:t>
                    </m:r>
                  </m:oMath>
                </a14:m>
                <a:endParaRPr lang="en-US"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17658" y="4728736"/>
                <a:ext cx="2709207" cy="319549"/>
              </a:xfrm>
              <a:prstGeom prst="roundRect">
                <a:avLst>
                  <a:gd name="adj" fmla="val 19319"/>
                </a:avLst>
              </a:prstGeom>
              <a:blipFill>
                <a:blip r:embed="rId13"/>
                <a:stretch>
                  <a:fillRect t="-1923" b="-17308"/>
                </a:stretch>
              </a:blipFill>
              <a:ln>
                <a:noFill/>
              </a:ln>
            </p:spPr>
            <p:txBody>
              <a:bodyPr/>
              <a:lstStyle/>
              <a:p>
                <a:r>
                  <a:rPr lang="en-US">
                    <a:noFill/>
                  </a:rPr>
                  <a:t> </a:t>
                </a:r>
              </a:p>
            </p:txBody>
          </p:sp>
        </mc:Fallback>
      </mc:AlternateContent>
      <p:sp>
        <p:nvSpPr>
          <p:cNvPr id="23" name="Right Brace 22"/>
          <p:cNvSpPr/>
          <p:nvPr/>
        </p:nvSpPr>
        <p:spPr bwMode="auto">
          <a:xfrm rot="5400000">
            <a:off x="3566677" y="338518"/>
            <a:ext cx="345578" cy="2540988"/>
          </a:xfrm>
          <a:prstGeom prst="rightBrace">
            <a:avLst/>
          </a:prstGeom>
          <a:ln w="12700" cap="rnd">
            <a:solidFill>
              <a:schemeClr val="bg2">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3208299" y="1753165"/>
                <a:ext cx="986134" cy="220381"/>
              </a:xfrm>
              <a:prstGeom prst="rect">
                <a:avLst/>
              </a:prstGeom>
              <a:solidFill>
                <a:schemeClr val="bg1"/>
              </a:solidFill>
            </p:spPr>
            <p:txBody>
              <a:bodyPr wrap="squar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Humanst521 Lt BT" panose="020B0402020204020304" pitchFamily="34" charset="0"/>
                    <a:cs typeface="Franklin Gothic Book"/>
                  </a:rPr>
                  <a:t>g</a:t>
                </a:r>
                <a:r>
                  <a:rPr lang="en-US" sz="1400" b="0" kern="1000" spc="30" dirty="0">
                    <a:solidFill>
                      <a:schemeClr val="tx1">
                        <a:lumMod val="85000"/>
                        <a:lumOff val="15000"/>
                      </a:schemeClr>
                    </a:solidFill>
                    <a:latin typeface="Humanst521 Lt BT" panose="020B0402020204020304" pitchFamily="34" charset="0"/>
                    <a:cs typeface="Franklin Gothic Book"/>
                  </a:rPr>
                  <a:t>-2 term </a:t>
                </a:r>
                <a14:m>
                  <m:oMath xmlns:m="http://schemas.openxmlformats.org/officeDocument/2006/math">
                    <m:sSub>
                      <m:sSubPr>
                        <m:ctrlPr>
                          <a:rPr lang="en-US" sz="1400" b="0" i="1" kern="1000" spc="30" dirty="0" smtClean="0">
                            <a:solidFill>
                              <a:schemeClr val="tx1">
                                <a:lumMod val="85000"/>
                                <a:lumOff val="15000"/>
                              </a:schemeClr>
                            </a:solidFill>
                            <a:latin typeface="Cambria Math" panose="02040503050406030204" pitchFamily="18" charset="0"/>
                            <a:cs typeface="Franklin Gothic Book"/>
                          </a:rPr>
                        </m:ctrlPr>
                      </m:sSubPr>
                      <m:e>
                        <m:r>
                          <a:rPr lang="en-US" sz="1400" b="0" i="1" kern="1000" spc="30" dirty="0" smtClean="0">
                            <a:solidFill>
                              <a:schemeClr val="tx1">
                                <a:lumMod val="85000"/>
                                <a:lumOff val="15000"/>
                              </a:schemeClr>
                            </a:solidFill>
                            <a:latin typeface="Cambria Math" panose="02040503050406030204" pitchFamily="18" charset="0"/>
                            <a:cs typeface="Franklin Gothic Book"/>
                          </a:rPr>
                          <m:t>𝜔</m:t>
                        </m:r>
                      </m:e>
                      <m:sub>
                        <m:r>
                          <a:rPr lang="en-US" sz="1400" b="0" i="1" kern="1000" spc="30" dirty="0" smtClean="0">
                            <a:solidFill>
                              <a:schemeClr val="tx1">
                                <a:lumMod val="85000"/>
                                <a:lumOff val="15000"/>
                              </a:schemeClr>
                            </a:solidFill>
                            <a:latin typeface="Cambria Math" panose="02040503050406030204" pitchFamily="18" charset="0"/>
                            <a:cs typeface="Franklin Gothic Book"/>
                          </a:rPr>
                          <m:t>𝑎</m:t>
                        </m:r>
                      </m:sub>
                    </m:sSub>
                  </m:oMath>
                </a14:m>
                <a:endParaRPr lang="en-US" sz="1400" kern="1000" spc="30" dirty="0">
                  <a:solidFill>
                    <a:schemeClr val="tx1">
                      <a:lumMod val="85000"/>
                      <a:lumOff val="15000"/>
                    </a:schemeClr>
                  </a:solidFill>
                  <a:latin typeface="Humanst521 Lt BT" panose="020B0402020204020304" pitchFamily="34" charset="0"/>
                  <a:cs typeface="Franklin Gothic Book"/>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208299" y="1753165"/>
                <a:ext cx="986134" cy="220381"/>
              </a:xfrm>
              <a:prstGeom prst="rect">
                <a:avLst/>
              </a:prstGeom>
              <a:blipFill>
                <a:blip r:embed="rId14"/>
                <a:stretch>
                  <a:fillRect l="-11111" t="-25000" b="-50000"/>
                </a:stretch>
              </a:blipFill>
            </p:spPr>
            <p:txBody>
              <a:bodyPr/>
              <a:lstStyle/>
              <a:p>
                <a:r>
                  <a:rPr lang="en-US">
                    <a:noFill/>
                  </a:rPr>
                  <a:t> </a:t>
                </a:r>
              </a:p>
            </p:txBody>
          </p:sp>
        </mc:Fallback>
      </mc:AlternateContent>
      <p:grpSp>
        <p:nvGrpSpPr>
          <p:cNvPr id="25" name="Group 24"/>
          <p:cNvGrpSpPr/>
          <p:nvPr/>
        </p:nvGrpSpPr>
        <p:grpSpPr>
          <a:xfrm>
            <a:off x="5018420" y="1436222"/>
            <a:ext cx="1783304" cy="536585"/>
            <a:chOff x="4948936" y="1355299"/>
            <a:chExt cx="1783304" cy="593690"/>
          </a:xfrm>
        </p:grpSpPr>
        <p:sp>
          <p:nvSpPr>
            <p:cNvPr id="26" name="Right Brace 25"/>
            <p:cNvSpPr/>
            <p:nvPr/>
          </p:nvSpPr>
          <p:spPr bwMode="auto">
            <a:xfrm rot="5400000">
              <a:off x="5650963" y="653272"/>
              <a:ext cx="379249" cy="1783304"/>
            </a:xfrm>
            <a:prstGeom prst="rightBrace">
              <a:avLst/>
            </a:prstGeom>
            <a:ln w="12700" cap="rnd">
              <a:solidFill>
                <a:schemeClr val="bg2">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5367881" y="1728608"/>
                  <a:ext cx="1199247" cy="220381"/>
                </a:xfrm>
                <a:prstGeom prst="rect">
                  <a:avLst/>
                </a:prstGeom>
                <a:solidFill>
                  <a:schemeClr val="bg1"/>
                </a:solidFill>
              </p:spPr>
              <p:txBody>
                <a:bodyPr wrap="squar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Humanst521 Lt BT" panose="020B0402020204020304" pitchFamily="34" charset="0"/>
                      <a:cs typeface="Franklin Gothic Book"/>
                    </a:rPr>
                    <a:t>EDM term </a:t>
                  </a:r>
                  <a14:m>
                    <m:oMath xmlns:m="http://schemas.openxmlformats.org/officeDocument/2006/math">
                      <m:sSub>
                        <m:sSubPr>
                          <m:ctrlPr>
                            <a:rPr lang="en-US" sz="1400" b="0" i="1" kern="1000" spc="30" smtClean="0">
                              <a:solidFill>
                                <a:schemeClr val="tx1">
                                  <a:lumMod val="85000"/>
                                  <a:lumOff val="15000"/>
                                </a:schemeClr>
                              </a:solidFill>
                              <a:latin typeface="Cambria Math" panose="02040503050406030204" pitchFamily="18" charset="0"/>
                              <a:cs typeface="Franklin Gothic Book"/>
                            </a:rPr>
                          </m:ctrlPr>
                        </m:sSubPr>
                        <m:e>
                          <m:r>
                            <a:rPr lang="en-US" sz="1400" b="0" i="1" kern="1000" spc="30" smtClean="0">
                              <a:solidFill>
                                <a:schemeClr val="tx1">
                                  <a:lumMod val="85000"/>
                                  <a:lumOff val="15000"/>
                                </a:schemeClr>
                              </a:solidFill>
                              <a:latin typeface="Cambria Math" panose="02040503050406030204" pitchFamily="18" charset="0"/>
                              <a:cs typeface="Franklin Gothic Book"/>
                            </a:rPr>
                            <m:t>𝜔</m:t>
                          </m:r>
                        </m:e>
                        <m:sub>
                          <m:r>
                            <a:rPr lang="en-US" sz="1400" b="0" i="1" kern="1000" spc="30" smtClean="0">
                              <a:solidFill>
                                <a:schemeClr val="tx1">
                                  <a:lumMod val="85000"/>
                                  <a:lumOff val="15000"/>
                                </a:schemeClr>
                              </a:solidFill>
                              <a:latin typeface="Cambria Math" panose="02040503050406030204" pitchFamily="18" charset="0"/>
                              <a:cs typeface="Franklin Gothic Book"/>
                            </a:rPr>
                            <m:t>𝑒</m:t>
                          </m:r>
                        </m:sub>
                      </m:sSub>
                    </m:oMath>
                  </a14:m>
                  <a:endParaRPr lang="en-US" sz="1400" kern="1000" spc="30" dirty="0">
                    <a:solidFill>
                      <a:schemeClr val="tx1">
                        <a:lumMod val="85000"/>
                        <a:lumOff val="15000"/>
                      </a:schemeClr>
                    </a:solidFill>
                    <a:latin typeface="Humanst521 Lt BT" panose="020B0402020204020304" pitchFamily="34" charset="0"/>
                    <a:cs typeface="Franklin Gothic Book"/>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367881" y="1728608"/>
                  <a:ext cx="1199247" cy="220381"/>
                </a:xfrm>
                <a:prstGeom prst="rect">
                  <a:avLst/>
                </a:prstGeom>
                <a:blipFill>
                  <a:blip r:embed="rId15"/>
                  <a:stretch>
                    <a:fillRect l="-9137" t="-24242" b="-63636"/>
                  </a:stretch>
                </a:blipFill>
              </p:spPr>
              <p:txBody>
                <a:bodyPr/>
                <a:lstStyle/>
                <a:p>
                  <a:r>
                    <a:rPr lang="en-US">
                      <a:noFill/>
                    </a:rPr>
                    <a:t> </a:t>
                  </a:r>
                </a:p>
              </p:txBody>
            </p:sp>
          </mc:Fallback>
        </mc:AlternateContent>
      </p:grpSp>
      <p:grpSp>
        <p:nvGrpSpPr>
          <p:cNvPr id="28" name="Group 27"/>
          <p:cNvGrpSpPr/>
          <p:nvPr/>
        </p:nvGrpSpPr>
        <p:grpSpPr>
          <a:xfrm>
            <a:off x="2529687" y="787160"/>
            <a:ext cx="2480274" cy="649063"/>
            <a:chOff x="3202309" y="706237"/>
            <a:chExt cx="2055492" cy="649063"/>
          </a:xfrm>
        </p:grpSpPr>
        <p:cxnSp>
          <p:nvCxnSpPr>
            <p:cNvPr id="29" name="Straight Connector 28"/>
            <p:cNvCxnSpPr/>
            <p:nvPr/>
          </p:nvCxnSpPr>
          <p:spPr bwMode="auto">
            <a:xfrm>
              <a:off x="3202309" y="706237"/>
              <a:ext cx="2055492" cy="649063"/>
            </a:xfrm>
            <a:prstGeom prst="line">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bwMode="auto">
            <a:xfrm flipV="1">
              <a:off x="3202309" y="706237"/>
              <a:ext cx="2055492" cy="649063"/>
            </a:xfrm>
            <a:prstGeom prst="line">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sp>
        <p:nvSpPr>
          <p:cNvPr id="32" name="Up Arrow 31"/>
          <p:cNvSpPr/>
          <p:nvPr/>
        </p:nvSpPr>
        <p:spPr bwMode="auto">
          <a:xfrm rot="16956010">
            <a:off x="8275274" y="3836211"/>
            <a:ext cx="547102" cy="634123"/>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CH" dirty="0">
                <a:latin typeface="Humanst521 Lt BT" panose="020B0402020204020304" pitchFamily="34" charset="0"/>
              </a:rPr>
              <a:t>E</a:t>
            </a:r>
            <a:endParaRPr lang="en-US" dirty="0">
              <a:latin typeface="Humanst521 Lt BT" panose="020B0402020204020304" pitchFamily="34" charset="0"/>
            </a:endParaRPr>
          </a:p>
        </p:txBody>
      </p:sp>
      <p:sp>
        <p:nvSpPr>
          <p:cNvPr id="33" name="TextBox 32"/>
          <p:cNvSpPr txBox="1"/>
          <p:nvPr/>
        </p:nvSpPr>
        <p:spPr>
          <a:xfrm>
            <a:off x="87519" y="4925651"/>
            <a:ext cx="2271584" cy="173189"/>
          </a:xfrm>
          <a:prstGeom prst="rect">
            <a:avLst/>
          </a:prstGeom>
          <a:noFill/>
        </p:spPr>
        <p:txBody>
          <a:bodyPr wrap="none" lIns="0" tIns="0" rIns="0" bIns="0" rtlCol="0" anchor="t" anchorCtr="0">
            <a:spAutoFit/>
          </a:bodyPr>
          <a:lstStyle/>
          <a:p>
            <a:pPr>
              <a:lnSpc>
                <a:spcPct val="110000"/>
              </a:lnSpc>
              <a:spcBef>
                <a:spcPts val="0"/>
              </a:spcBef>
            </a:pPr>
            <a:r>
              <a:rPr lang="en-US" sz="1100" kern="1000" spc="30" dirty="0">
                <a:solidFill>
                  <a:schemeClr val="tx1">
                    <a:lumMod val="85000"/>
                    <a:lumOff val="15000"/>
                  </a:schemeClr>
                </a:solidFill>
                <a:latin typeface="Humanst521 Lt BT" panose="020B0402020204020304" pitchFamily="34" charset="0"/>
                <a:cs typeface="Franklin Gothic Book"/>
              </a:rPr>
              <a:t>[</a:t>
            </a:r>
            <a:r>
              <a:rPr lang="en-US" sz="1100" kern="1000" spc="30" baseline="30000" dirty="0">
                <a:solidFill>
                  <a:schemeClr val="tx1">
                    <a:lumMod val="85000"/>
                    <a:lumOff val="15000"/>
                  </a:schemeClr>
                </a:solidFill>
                <a:latin typeface="Humanst521 Lt BT" panose="020B0402020204020304" pitchFamily="34" charset="0"/>
                <a:cs typeface="Franklin Gothic Book"/>
              </a:rPr>
              <a:t>*</a:t>
            </a:r>
            <a:r>
              <a:rPr lang="en-US" sz="1100" kern="1000" spc="30" dirty="0">
                <a:solidFill>
                  <a:schemeClr val="tx1">
                    <a:lumMod val="85000"/>
                    <a:lumOff val="15000"/>
                  </a:schemeClr>
                </a:solidFill>
                <a:latin typeface="Humanst521 Lt BT" panose="020B0402020204020304" pitchFamily="34" charset="0"/>
                <a:cs typeface="Franklin Gothic Book"/>
              </a:rPr>
              <a:t>Farley et al,, PRL93 042001 (2004) ] ,</a:t>
            </a:r>
          </a:p>
        </p:txBody>
      </p:sp>
      <mc:AlternateContent xmlns:mc="http://schemas.openxmlformats.org/markup-compatibility/2006" xmlns:a14="http://schemas.microsoft.com/office/drawing/2010/main">
        <mc:Choice Requires="a14">
          <p:sp>
            <p:nvSpPr>
              <p:cNvPr id="55" name="TextBox 54"/>
              <p:cNvSpPr txBox="1"/>
              <p:nvPr/>
            </p:nvSpPr>
            <p:spPr>
              <a:xfrm rot="788458">
                <a:off x="5389933" y="3476724"/>
                <a:ext cx="966162"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0" i="1" kern="1000" spc="30" smtClean="0">
                          <a:solidFill>
                            <a:schemeClr val="tx1">
                              <a:lumMod val="85000"/>
                              <a:lumOff val="15000"/>
                            </a:schemeClr>
                          </a:solidFill>
                          <a:latin typeface="Cambria Math" panose="02040503050406030204" pitchFamily="18" charset="0"/>
                          <a:cs typeface="Franklin Gothic Book"/>
                        </a:rPr>
                        <m:t>𝑅</m:t>
                      </m:r>
                      <m:r>
                        <a:rPr lang="en-US" sz="1400" b="0" i="1" kern="1000" spc="30" smtClean="0">
                          <a:solidFill>
                            <a:schemeClr val="tx1">
                              <a:lumMod val="85000"/>
                              <a:lumOff val="15000"/>
                            </a:schemeClr>
                          </a:solidFill>
                          <a:latin typeface="Cambria Math" panose="02040503050406030204" pitchFamily="18" charset="0"/>
                          <a:cs typeface="Franklin Gothic Book"/>
                        </a:rPr>
                        <m:t>=31 </m:t>
                      </m:r>
                      <m:r>
                        <m:rPr>
                          <m:sty m:val="p"/>
                        </m:rPr>
                        <a:rPr lang="en-US" sz="1400" b="0" i="0" kern="1000" spc="30" smtClean="0">
                          <a:solidFill>
                            <a:schemeClr val="tx1">
                              <a:lumMod val="85000"/>
                              <a:lumOff val="15000"/>
                            </a:schemeClr>
                          </a:solidFill>
                          <a:latin typeface="Cambria Math" panose="02040503050406030204" pitchFamily="18" charset="0"/>
                          <a:cs typeface="Franklin Gothic Book"/>
                        </a:rPr>
                        <m:t>mm</m:t>
                      </m:r>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55" name="TextBox 54"/>
              <p:cNvSpPr txBox="1">
                <a:spLocks noRot="1" noChangeAspect="1" noMove="1" noResize="1" noEditPoints="1" noAdjustHandles="1" noChangeArrowheads="1" noChangeShapeType="1" noTextEdit="1"/>
              </p:cNvSpPr>
              <p:nvPr/>
            </p:nvSpPr>
            <p:spPr>
              <a:xfrm rot="788458">
                <a:off x="5389933" y="3476724"/>
                <a:ext cx="966162" cy="236988"/>
              </a:xfrm>
              <a:prstGeom prst="rect">
                <a:avLst/>
              </a:prstGeom>
              <a:blipFill>
                <a:blip r:embed="rId25"/>
                <a:stretch>
                  <a:fillRect l="-2424"/>
                </a:stretch>
              </a:blipFill>
            </p:spPr>
            <p:txBody>
              <a:bodyPr/>
              <a:lstStyle/>
              <a:p>
                <a:r>
                  <a:rPr lang="en-US">
                    <a:noFill/>
                  </a:rPr>
                  <a:t> </a:t>
                </a:r>
              </a:p>
            </p:txBody>
          </p:sp>
        </mc:Fallback>
      </mc:AlternateContent>
      <p:grpSp>
        <p:nvGrpSpPr>
          <p:cNvPr id="56" name="Group 55"/>
          <p:cNvGrpSpPr/>
          <p:nvPr/>
        </p:nvGrpSpPr>
        <p:grpSpPr>
          <a:xfrm>
            <a:off x="88909" y="2136198"/>
            <a:ext cx="4123024" cy="2230123"/>
            <a:chOff x="4737189" y="2781665"/>
            <a:chExt cx="4123024" cy="2230123"/>
          </a:xfrm>
        </p:grpSpPr>
        <p:pic>
          <p:nvPicPr>
            <p:cNvPr id="57" name="Picture 56"/>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4737189" y="3359875"/>
              <a:ext cx="4123024" cy="1651913"/>
            </a:xfrm>
            <a:prstGeom prst="rect">
              <a:avLst/>
            </a:prstGeom>
          </p:spPr>
        </p:pic>
        <mc:AlternateContent xmlns:mc="http://schemas.openxmlformats.org/markup-compatibility/2006" xmlns:a14="http://schemas.microsoft.com/office/drawing/2010/main">
          <mc:Choice Requires="a14">
            <p:sp>
              <p:nvSpPr>
                <p:cNvPr id="58" name="Rectangular Callout 57"/>
                <p:cNvSpPr/>
                <p:nvPr/>
              </p:nvSpPr>
              <p:spPr bwMode="auto">
                <a:xfrm>
                  <a:off x="7621792" y="4606105"/>
                  <a:ext cx="355003" cy="405683"/>
                </a:xfrm>
                <a:prstGeom prst="wedgeRectCallout">
                  <a:avLst>
                    <a:gd name="adj1" fmla="val -105333"/>
                    <a:gd name="adj2" fmla="val -78068"/>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FDCA00"/>
                                </a:solidFill>
                                <a:effectLst/>
                                <a:latin typeface="Cambria Math" panose="02040503050406030204" pitchFamily="18" charset="0"/>
                              </a:rPr>
                            </m:ctrlPr>
                          </m:sSubPr>
                          <m:e>
                            <m:r>
                              <a:rPr kumimoji="0" lang="en-US" sz="2400" b="0" i="1" u="none" strike="noStrike" cap="none" normalizeH="0" baseline="0" smtClean="0">
                                <a:ln>
                                  <a:noFill/>
                                </a:ln>
                                <a:solidFill>
                                  <a:srgbClr val="FDCA00"/>
                                </a:solidFill>
                                <a:effectLst/>
                                <a:latin typeface="Cambria Math"/>
                              </a:rPr>
                              <m:t>𝑠</m:t>
                            </m:r>
                          </m:e>
                          <m:sub>
                            <m:r>
                              <a:rPr kumimoji="0" lang="en-US" sz="2400" b="0" i="1" u="none" strike="noStrike" cap="none" normalizeH="0" baseline="0" smtClean="0">
                                <a:ln>
                                  <a:noFill/>
                                </a:ln>
                                <a:solidFill>
                                  <a:srgbClr val="FDCA00"/>
                                </a:solidFill>
                                <a:effectLst/>
                                <a:latin typeface="Cambria Math" panose="02040503050406030204" pitchFamily="18" charset="0"/>
                              </a:rPr>
                              <m:t>𝑥</m:t>
                            </m:r>
                          </m:sub>
                        </m:sSub>
                      </m:oMath>
                    </m:oMathPara>
                  </a14:m>
                  <a:endParaRPr kumimoji="0" lang="en-US" sz="2400" b="0" i="0" u="none" strike="noStrike" cap="none" normalizeH="0" baseline="0" dirty="0">
                    <a:ln>
                      <a:noFill/>
                    </a:ln>
                    <a:solidFill>
                      <a:schemeClr val="tx1"/>
                    </a:solidFill>
                    <a:effectLst/>
                    <a:latin typeface="Humanst521 BT" panose="020B0602020204020204" pitchFamily="34" charset="0"/>
                  </a:endParaRPr>
                </a:p>
              </p:txBody>
            </p:sp>
          </mc:Choice>
          <mc:Fallback xmlns="">
            <p:sp>
              <p:nvSpPr>
                <p:cNvPr id="58" name="Rectangular Callout 57"/>
                <p:cNvSpPr>
                  <a:spLocks noRot="1" noChangeAspect="1" noMove="1" noResize="1" noEditPoints="1" noAdjustHandles="1" noChangeArrowheads="1" noChangeShapeType="1" noTextEdit="1"/>
                </p:cNvSpPr>
                <p:nvPr/>
              </p:nvSpPr>
              <p:spPr bwMode="auto">
                <a:xfrm>
                  <a:off x="7621792" y="4606105"/>
                  <a:ext cx="355003" cy="405683"/>
                </a:xfrm>
                <a:prstGeom prst="wedgeRectCallout">
                  <a:avLst>
                    <a:gd name="adj1" fmla="val -105333"/>
                    <a:gd name="adj2" fmla="val -78068"/>
                  </a:avLst>
                </a:prstGeom>
                <a:blipFill>
                  <a:blip r:embed="rId27"/>
                  <a:stretch>
                    <a:fillRect/>
                  </a:stretch>
                </a:blipFill>
                <a:ln w="19050" cap="flat" cmpd="sng" algn="ctr">
                  <a:solidFill>
                    <a:schemeClr val="accent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ular Callout 58"/>
                <p:cNvSpPr/>
                <p:nvPr/>
              </p:nvSpPr>
              <p:spPr bwMode="auto">
                <a:xfrm>
                  <a:off x="7795707" y="2781665"/>
                  <a:ext cx="355003" cy="405683"/>
                </a:xfrm>
                <a:prstGeom prst="wedgeRectCallout">
                  <a:avLst>
                    <a:gd name="adj1" fmla="val 42803"/>
                    <a:gd name="adj2" fmla="val 145980"/>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0070C0"/>
                                </a:solidFill>
                                <a:effectLst/>
                                <a:latin typeface="Cambria Math" panose="02040503050406030204" pitchFamily="18" charset="0"/>
                              </a:rPr>
                            </m:ctrlPr>
                          </m:sSubPr>
                          <m:e>
                            <m:r>
                              <a:rPr kumimoji="0" lang="en-US" sz="2400" b="0" i="1" u="none" strike="noStrike" cap="none" normalizeH="0" baseline="0" smtClean="0">
                                <a:ln>
                                  <a:noFill/>
                                </a:ln>
                                <a:solidFill>
                                  <a:srgbClr val="0070C0"/>
                                </a:solidFill>
                                <a:effectLst/>
                                <a:latin typeface="Cambria Math"/>
                              </a:rPr>
                              <m:t>𝑠</m:t>
                            </m:r>
                          </m:e>
                          <m:sub>
                            <m:r>
                              <a:rPr kumimoji="0" lang="en-US" sz="2400" b="0" i="1" u="none" strike="noStrike" cap="none" normalizeH="0" baseline="0" smtClean="0">
                                <a:ln>
                                  <a:noFill/>
                                </a:ln>
                                <a:solidFill>
                                  <a:srgbClr val="0070C0"/>
                                </a:solidFill>
                                <a:effectLst/>
                                <a:latin typeface="Cambria Math" panose="02040503050406030204" pitchFamily="18" charset="0"/>
                              </a:rPr>
                              <m:t>𝑧</m:t>
                            </m:r>
                          </m:sub>
                        </m:sSub>
                      </m:oMath>
                    </m:oMathPara>
                  </a14:m>
                  <a:endParaRPr kumimoji="0" lang="en-US" sz="2400" b="0" i="0" u="none" strike="noStrike" cap="none" normalizeH="0" baseline="0" dirty="0">
                    <a:ln>
                      <a:noFill/>
                    </a:ln>
                    <a:solidFill>
                      <a:schemeClr val="tx1"/>
                    </a:solidFill>
                    <a:effectLst/>
                    <a:latin typeface="Humanst521 BT" panose="020B0602020204020204" pitchFamily="34" charset="0"/>
                  </a:endParaRPr>
                </a:p>
              </p:txBody>
            </p:sp>
          </mc:Choice>
          <mc:Fallback xmlns="">
            <p:sp>
              <p:nvSpPr>
                <p:cNvPr id="59" name="Rectangular Callout 58"/>
                <p:cNvSpPr>
                  <a:spLocks noRot="1" noChangeAspect="1" noMove="1" noResize="1" noEditPoints="1" noAdjustHandles="1" noChangeArrowheads="1" noChangeShapeType="1" noTextEdit="1"/>
                </p:cNvSpPr>
                <p:nvPr/>
              </p:nvSpPr>
              <p:spPr bwMode="auto">
                <a:xfrm>
                  <a:off x="7795707" y="2781665"/>
                  <a:ext cx="355003" cy="405683"/>
                </a:xfrm>
                <a:prstGeom prst="wedgeRectCallout">
                  <a:avLst>
                    <a:gd name="adj1" fmla="val 42803"/>
                    <a:gd name="adj2" fmla="val 145980"/>
                  </a:avLst>
                </a:prstGeom>
                <a:blipFill>
                  <a:blip r:embed="rId28"/>
                  <a:stretch>
                    <a:fillRect l="-4839"/>
                  </a:stretch>
                </a:blipFill>
                <a:ln w="19050" cap="flat" cmpd="sng" algn="ctr">
                  <a:solidFill>
                    <a:srgbClr val="0070C0"/>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ular Callout 59"/>
                <p:cNvSpPr/>
                <p:nvPr/>
              </p:nvSpPr>
              <p:spPr bwMode="auto">
                <a:xfrm>
                  <a:off x="8044925" y="3773052"/>
                  <a:ext cx="355003" cy="434859"/>
                </a:xfrm>
                <a:prstGeom prst="wedgeRectCallout">
                  <a:avLst>
                    <a:gd name="adj1" fmla="val -114355"/>
                    <a:gd name="adj2" fmla="val 82525"/>
                  </a:avLst>
                </a:prstGeom>
                <a:solidFill>
                  <a:schemeClr val="bg1"/>
                </a:solidFill>
                <a:ln w="19050" cap="flat" cmpd="sng" algn="ctr">
                  <a:solidFill>
                    <a:srgbClr val="F7450D"/>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F7450D"/>
                                </a:solidFill>
                                <a:effectLst/>
                                <a:latin typeface="Cambria Math" panose="02040503050406030204" pitchFamily="18" charset="0"/>
                              </a:rPr>
                            </m:ctrlPr>
                          </m:sSubPr>
                          <m:e>
                            <m:r>
                              <a:rPr kumimoji="0" lang="en-US" sz="2400" b="0" i="1" u="none" strike="noStrike" cap="none" normalizeH="0" baseline="0" smtClean="0">
                                <a:ln>
                                  <a:noFill/>
                                </a:ln>
                                <a:solidFill>
                                  <a:srgbClr val="F7450D"/>
                                </a:solidFill>
                                <a:effectLst/>
                                <a:latin typeface="Cambria Math"/>
                              </a:rPr>
                              <m:t>𝑠</m:t>
                            </m:r>
                          </m:e>
                          <m:sub>
                            <m:r>
                              <a:rPr kumimoji="0" lang="en-US" sz="2400" b="0" i="1" u="none" strike="noStrike" cap="none" normalizeH="0" baseline="0" smtClean="0">
                                <a:ln>
                                  <a:noFill/>
                                </a:ln>
                                <a:solidFill>
                                  <a:srgbClr val="F7450D"/>
                                </a:solidFill>
                                <a:effectLst/>
                                <a:latin typeface="Cambria Math" panose="02040503050406030204" pitchFamily="18" charset="0"/>
                              </a:rPr>
                              <m:t>𝑦</m:t>
                            </m:r>
                          </m:sub>
                        </m:sSub>
                      </m:oMath>
                    </m:oMathPara>
                  </a14:m>
                  <a:endParaRPr kumimoji="0" lang="en-US" sz="2400" b="0" i="0" u="none" strike="noStrike" cap="none" normalizeH="0" baseline="0" dirty="0">
                    <a:ln>
                      <a:noFill/>
                    </a:ln>
                    <a:solidFill>
                      <a:srgbClr val="F7450D"/>
                    </a:solidFill>
                    <a:effectLst/>
                    <a:latin typeface="Humanst521 BT" panose="020B0602020204020204" pitchFamily="34" charset="0"/>
                  </a:endParaRPr>
                </a:p>
              </p:txBody>
            </p:sp>
          </mc:Choice>
          <mc:Fallback xmlns="">
            <p:sp>
              <p:nvSpPr>
                <p:cNvPr id="60" name="Rectangular Callout 59"/>
                <p:cNvSpPr>
                  <a:spLocks noRot="1" noChangeAspect="1" noMove="1" noResize="1" noEditPoints="1" noAdjustHandles="1" noChangeArrowheads="1" noChangeShapeType="1" noTextEdit="1"/>
                </p:cNvSpPr>
                <p:nvPr/>
              </p:nvSpPr>
              <p:spPr bwMode="auto">
                <a:xfrm>
                  <a:off x="8044925" y="3773052"/>
                  <a:ext cx="355003" cy="434859"/>
                </a:xfrm>
                <a:prstGeom prst="wedgeRectCallout">
                  <a:avLst>
                    <a:gd name="adj1" fmla="val -114355"/>
                    <a:gd name="adj2" fmla="val 82525"/>
                  </a:avLst>
                </a:prstGeom>
                <a:blipFill>
                  <a:blip r:embed="rId29"/>
                  <a:stretch>
                    <a:fillRect r="-3030"/>
                  </a:stretch>
                </a:blipFill>
                <a:ln w="19050" cap="flat" cmpd="sng" algn="ctr">
                  <a:solidFill>
                    <a:srgbClr val="F7450D"/>
                  </a:solidFill>
                  <a:prstDash val="solid"/>
                  <a:round/>
                  <a:headEnd type="none" w="med" len="med"/>
                  <a:tailEnd type="none" w="med" len="med"/>
                </a:ln>
                <a:effectLst/>
              </p:spPr>
              <p:txBody>
                <a:bodyPr/>
                <a:lstStyle/>
                <a:p>
                  <a:r>
                    <a:rPr lang="en-US">
                      <a:noFill/>
                    </a:rPr>
                    <a:t> </a:t>
                  </a:r>
                </a:p>
              </p:txBody>
            </p:sp>
          </mc:Fallback>
        </mc:AlternateContent>
      </p:grpSp>
      <p:sp>
        <p:nvSpPr>
          <p:cNvPr id="61" name="Arc 60"/>
          <p:cNvSpPr/>
          <p:nvPr/>
        </p:nvSpPr>
        <p:spPr bwMode="auto">
          <a:xfrm>
            <a:off x="2733564" y="2055342"/>
            <a:ext cx="5306187" cy="2553764"/>
          </a:xfrm>
          <a:prstGeom prst="arc">
            <a:avLst>
              <a:gd name="adj1" fmla="val 19979841"/>
              <a:gd name="adj2" fmla="val 8116265"/>
            </a:avLst>
          </a:prstGeom>
          <a:ln w="12700" cap="rnd">
            <a:solidFill>
              <a:schemeClr val="bg2">
                <a:lumMod val="75000"/>
              </a:schemeClr>
            </a:solidFill>
            <a:prstDash val="dash"/>
            <a:headEnd type="none" w="med" len="med"/>
            <a:tailEnd type="arrow"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p:spTree>
    <p:extLst>
      <p:ext uri="{BB962C8B-B14F-4D97-AF65-F5344CB8AC3E}">
        <p14:creationId xmlns:p14="http://schemas.microsoft.com/office/powerpoint/2010/main" val="35036198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21"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700"/>
                                        <p:tgtEl>
                                          <p:spTgt spid="8"/>
                                        </p:tgtEl>
                                      </p:cBhvr>
                                    </p:animEffect>
                                  </p:childTnLst>
                                </p:cTn>
                              </p:par>
                              <p:par>
                                <p:cTn id="28" presetID="1"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par>
                                <p:cTn id="36" presetID="1" presetClass="exit"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1" grpId="0"/>
      <p:bldP spid="12" grpId="0"/>
      <p:bldP spid="15" grpId="0" animBg="1"/>
      <p:bldP spid="21" grpId="0" animBg="1"/>
      <p:bldP spid="22" grpId="0" animBg="1"/>
      <p:bldP spid="32" grpId="0" animBg="1"/>
      <p:bldP spid="33" grpId="0"/>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161" y="953027"/>
            <a:ext cx="4846022" cy="3708352"/>
          </a:xfrm>
          <a:prstGeom prst="rect">
            <a:avLst/>
          </a:prstGeom>
        </p:spPr>
      </p:pic>
      <p:sp>
        <p:nvSpPr>
          <p:cNvPr id="5" name="Rectangle 12"/>
          <p:cNvSpPr txBox="1">
            <a:spLocks noChangeArrowheads="1"/>
          </p:cNvSpPr>
          <p:nvPr/>
        </p:nvSpPr>
        <p:spPr bwMode="auto">
          <a:xfrm>
            <a:off x="1115616" y="62037"/>
            <a:ext cx="6797965"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2800" kern="1000" spc="0">
                <a:solidFill>
                  <a:srgbClr val="686868"/>
                </a:solidFill>
                <a:latin typeface="Humanst521 BT" panose="020B0602020204020204" pitchFamily="34" charset="0"/>
                <a:ea typeface="+mj-ea"/>
                <a:cs typeface="+mj-cs"/>
              </a:defRPr>
            </a:lvl1pPr>
            <a:lvl2pPr eaLnBrk="1" hangingPunct="1">
              <a:defRPr sz="2500">
                <a:solidFill>
                  <a:srgbClr val="505150"/>
                </a:solidFill>
                <a:latin typeface="Georgia" charset="0"/>
                <a:ea typeface="Arial" pitchFamily="-108" charset="-128"/>
                <a:cs typeface="Arial" pitchFamily="-108" charset="-128"/>
              </a:defRPr>
            </a:lvl2pPr>
            <a:lvl3pPr eaLnBrk="1" hangingPunct="1">
              <a:defRPr sz="2500">
                <a:solidFill>
                  <a:srgbClr val="505150"/>
                </a:solidFill>
                <a:latin typeface="Georgia" charset="0"/>
                <a:ea typeface="Arial" pitchFamily="-108" charset="-128"/>
                <a:cs typeface="Arial" pitchFamily="-108" charset="-128"/>
              </a:defRPr>
            </a:lvl3pPr>
            <a:lvl4pPr eaLnBrk="1" hangingPunct="1">
              <a:defRPr sz="2500">
                <a:solidFill>
                  <a:srgbClr val="505150"/>
                </a:solidFill>
                <a:latin typeface="Georgia" charset="0"/>
                <a:ea typeface="Arial" pitchFamily="-108" charset="-128"/>
                <a:cs typeface="Arial" pitchFamily="-108" charset="-128"/>
              </a:defRPr>
            </a:lvl4pPr>
            <a:lvl5pPr eaLnBrk="1" hangingPunct="1">
              <a:defRPr sz="2500">
                <a:solidFill>
                  <a:srgbClr val="505150"/>
                </a:solidFill>
                <a:latin typeface="Georgia" charset="0"/>
                <a:ea typeface="Arial" pitchFamily="-108" charset="-128"/>
                <a:cs typeface="Arial" pitchFamily="-108" charset="-128"/>
              </a:defRPr>
            </a:lvl5pPr>
            <a:lvl6pPr marL="457200" fontAlgn="base">
              <a:spcBef>
                <a:spcPct val="0"/>
              </a:spcBef>
              <a:spcAft>
                <a:spcPct val="0"/>
              </a:spcAft>
              <a:defRPr sz="3200" b="1">
                <a:solidFill>
                  <a:schemeClr val="tx2"/>
                </a:solidFill>
                <a:latin typeface="Arial Narrow" pitchFamily="34" charset="0"/>
              </a:defRPr>
            </a:lvl6pPr>
            <a:lvl7pPr marL="914400" fontAlgn="base">
              <a:spcBef>
                <a:spcPct val="0"/>
              </a:spcBef>
              <a:spcAft>
                <a:spcPct val="0"/>
              </a:spcAft>
              <a:defRPr sz="3200" b="1">
                <a:solidFill>
                  <a:schemeClr val="tx2"/>
                </a:solidFill>
                <a:latin typeface="Arial Narrow" pitchFamily="34" charset="0"/>
              </a:defRPr>
            </a:lvl7pPr>
            <a:lvl8pPr marL="1371600" fontAlgn="base">
              <a:spcBef>
                <a:spcPct val="0"/>
              </a:spcBef>
              <a:spcAft>
                <a:spcPct val="0"/>
              </a:spcAft>
              <a:defRPr sz="3200" b="1">
                <a:solidFill>
                  <a:schemeClr val="tx2"/>
                </a:solidFill>
                <a:latin typeface="Arial Narrow" pitchFamily="34" charset="0"/>
              </a:defRPr>
            </a:lvl8pPr>
            <a:lvl9pPr marL="1828800" fontAlgn="base">
              <a:spcBef>
                <a:spcPct val="0"/>
              </a:spcBef>
              <a:spcAft>
                <a:spcPct val="0"/>
              </a:spcAft>
              <a:defRPr sz="3200" b="1">
                <a:solidFill>
                  <a:schemeClr val="tx2"/>
                </a:solidFill>
                <a:latin typeface="Arial Narrow"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000" cap="none" spc="0" normalizeH="0" baseline="0" noProof="0" dirty="0">
                <a:ln>
                  <a:noFill/>
                </a:ln>
                <a:solidFill>
                  <a:srgbClr val="686868"/>
                </a:solidFill>
                <a:effectLst/>
                <a:uLnTx/>
                <a:uFillTx/>
                <a:latin typeface="Humanst521 BT" panose="020B0602020204020204" pitchFamily="34" charset="0"/>
                <a:cs typeface="Arial"/>
              </a:rPr>
              <a:t>A</a:t>
            </a:r>
            <a:r>
              <a:rPr kumimoji="0" lang="en-US" altLang="en-US" sz="2800" b="0" i="0" u="none" strike="noStrike" kern="1000" cap="none" spc="0" normalizeH="0" noProof="0" dirty="0">
                <a:ln>
                  <a:noFill/>
                </a:ln>
                <a:solidFill>
                  <a:srgbClr val="686868"/>
                </a:solidFill>
                <a:effectLst/>
                <a:uLnTx/>
                <a:uFillTx/>
                <a:latin typeface="Humanst521 BT" panose="020B0602020204020204" pitchFamily="34" charset="0"/>
                <a:cs typeface="Arial"/>
              </a:rPr>
              <a:t> not so</a:t>
            </a:r>
            <a:r>
              <a:rPr kumimoji="0" lang="en-US" altLang="en-US" sz="2800" b="0" i="0" u="none" strike="noStrike" kern="1000" cap="none" spc="0" normalizeH="0" baseline="0" noProof="0" dirty="0">
                <a:ln>
                  <a:noFill/>
                </a:ln>
                <a:solidFill>
                  <a:srgbClr val="686868"/>
                </a:solidFill>
                <a:effectLst/>
                <a:uLnTx/>
                <a:uFillTx/>
                <a:latin typeface="Humanst521 BT" panose="020B0602020204020204" pitchFamily="34" charset="0"/>
                <a:cs typeface="Arial"/>
              </a:rPr>
              <a:t> brief history of EDM searches</a:t>
            </a:r>
          </a:p>
        </p:txBody>
      </p:sp>
      <p:grpSp>
        <p:nvGrpSpPr>
          <p:cNvPr id="48" name="Group 47"/>
          <p:cNvGrpSpPr/>
          <p:nvPr/>
        </p:nvGrpSpPr>
        <p:grpSpPr>
          <a:xfrm>
            <a:off x="7174767" y="3152286"/>
            <a:ext cx="458037" cy="1047051"/>
            <a:chOff x="6851245" y="3014696"/>
            <a:chExt cx="458037" cy="1184641"/>
          </a:xfrm>
        </p:grpSpPr>
        <p:sp>
          <p:nvSpPr>
            <p:cNvPr id="26" name="Arc 25"/>
            <p:cNvSpPr/>
            <p:nvPr/>
          </p:nvSpPr>
          <p:spPr bwMode="auto">
            <a:xfrm>
              <a:off x="6851245" y="3014696"/>
              <a:ext cx="458037" cy="1184641"/>
            </a:xfrm>
            <a:prstGeom prst="arc">
              <a:avLst>
                <a:gd name="adj1" fmla="val 16510687"/>
                <a:gd name="adj2" fmla="val 5149374"/>
              </a:avLst>
            </a:prstGeom>
            <a:ln w="19050" cap="rnd">
              <a:solidFill>
                <a:srgbClr val="5B9BD5"/>
              </a:solidFill>
              <a:headEnd type="triangl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umanst521 Lt BT"/>
                <a:cs typeface="Arial"/>
              </a:endParaRPr>
            </a:p>
          </p:txBody>
        </p:sp>
        <p:sp>
          <p:nvSpPr>
            <p:cNvPr id="27" name="TextBox 26"/>
            <p:cNvSpPr txBox="1"/>
            <p:nvPr/>
          </p:nvSpPr>
          <p:spPr>
            <a:xfrm>
              <a:off x="6987876" y="3517829"/>
              <a:ext cx="253916" cy="249341"/>
            </a:xfrm>
            <a:prstGeom prst="rect">
              <a:avLst/>
            </a:prstGeom>
            <a:solidFill>
              <a:schemeClr val="bg1"/>
            </a:solidFill>
          </p:spPr>
          <p:txBody>
            <a:bodyPr wrap="non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400" b="0" i="0" u="none" strike="noStrike" kern="1000" cap="none" spc="30" normalizeH="0" baseline="0" noProof="0" dirty="0">
                  <a:ln>
                    <a:noFill/>
                  </a:ln>
                  <a:solidFill>
                    <a:srgbClr val="5B9BD5"/>
                  </a:solidFill>
                  <a:effectLst/>
                  <a:uLnTx/>
                  <a:uFillTx/>
                  <a:latin typeface="Humanst521 Lt BT"/>
                  <a:cs typeface="Franklin Gothic Book"/>
                </a:rPr>
                <a:t>10</a:t>
              </a:r>
              <a:r>
                <a:rPr kumimoji="0" lang="en-US" sz="1400" b="0" i="0" u="none" strike="noStrike" kern="1000" cap="none" spc="30" normalizeH="0" baseline="30000" noProof="0" dirty="0">
                  <a:ln>
                    <a:noFill/>
                  </a:ln>
                  <a:solidFill>
                    <a:srgbClr val="5B9BD5"/>
                  </a:solidFill>
                  <a:effectLst/>
                  <a:uLnTx/>
                  <a:uFillTx/>
                  <a:latin typeface="Humanst521 Lt BT"/>
                  <a:cs typeface="Franklin Gothic Book"/>
                </a:rPr>
                <a:t>8</a:t>
              </a:r>
            </a:p>
          </p:txBody>
        </p:sp>
      </p:grpSp>
      <p:grpSp>
        <p:nvGrpSpPr>
          <p:cNvPr id="44" name="Group 43"/>
          <p:cNvGrpSpPr/>
          <p:nvPr/>
        </p:nvGrpSpPr>
        <p:grpSpPr>
          <a:xfrm>
            <a:off x="5775982" y="920313"/>
            <a:ext cx="805029" cy="453058"/>
            <a:chOff x="5355234" y="920313"/>
            <a:chExt cx="805029" cy="453058"/>
          </a:xfrm>
        </p:grpSpPr>
        <p:sp>
          <p:nvSpPr>
            <p:cNvPr id="17" name="TextBox 16"/>
            <p:cNvSpPr txBox="1"/>
            <p:nvPr/>
          </p:nvSpPr>
          <p:spPr>
            <a:xfrm>
              <a:off x="5355234" y="920313"/>
              <a:ext cx="80502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umanst521 Lt BT" panose="020B0402020204020304" pitchFamily="34" charset="0"/>
                  <a:cs typeface="Arial"/>
                </a:rPr>
                <a:t>Neutron</a:t>
              </a:r>
            </a:p>
          </p:txBody>
        </p:sp>
        <p:sp>
          <p:nvSpPr>
            <p:cNvPr id="3" name="TextBox 2"/>
            <p:cNvSpPr txBox="1"/>
            <p:nvPr/>
          </p:nvSpPr>
          <p:spPr>
            <a:xfrm>
              <a:off x="5408642" y="1187166"/>
              <a:ext cx="651460" cy="186205"/>
            </a:xfrm>
            <a:prstGeom prst="rect">
              <a:avLst/>
            </a:prstGeom>
            <a:solidFill>
              <a:schemeClr val="bg1"/>
            </a:solidFill>
          </p:spPr>
          <p:txBody>
            <a:bodyPr wrap="non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de-CH" sz="11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log(d) /</a:t>
              </a:r>
              <a:r>
                <a:rPr kumimoji="0" lang="de-CH" sz="11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e</a:t>
              </a:r>
              <a:r>
                <a:rPr kumimoji="0" lang="de-CH" sz="1100" b="0" i="0"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cm</a:t>
              </a:r>
              <a:endParaRPr kumimoji="0" lang="en-US" sz="11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p:txBody>
        </p:sp>
      </p:grpSp>
      <p:grpSp>
        <p:nvGrpSpPr>
          <p:cNvPr id="43" name="Group 42"/>
          <p:cNvGrpSpPr/>
          <p:nvPr/>
        </p:nvGrpSpPr>
        <p:grpSpPr>
          <a:xfrm>
            <a:off x="6841318" y="920313"/>
            <a:ext cx="752129" cy="453058"/>
            <a:chOff x="6426562" y="920313"/>
            <a:chExt cx="752129" cy="453058"/>
          </a:xfrm>
        </p:grpSpPr>
        <p:sp>
          <p:nvSpPr>
            <p:cNvPr id="18" name="TextBox 17"/>
            <p:cNvSpPr txBox="1"/>
            <p:nvPr/>
          </p:nvSpPr>
          <p:spPr>
            <a:xfrm>
              <a:off x="6426562" y="920313"/>
              <a:ext cx="75212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umanst521 Lt BT" panose="020B0402020204020304" pitchFamily="34" charset="0"/>
                  <a:cs typeface="Arial"/>
                </a:rPr>
                <a:t>Electron</a:t>
              </a:r>
            </a:p>
          </p:txBody>
        </p:sp>
        <p:sp>
          <p:nvSpPr>
            <p:cNvPr id="28" name="TextBox 27"/>
            <p:cNvSpPr txBox="1"/>
            <p:nvPr/>
          </p:nvSpPr>
          <p:spPr>
            <a:xfrm>
              <a:off x="6440271" y="1187166"/>
              <a:ext cx="651460" cy="186205"/>
            </a:xfrm>
            <a:prstGeom prst="rect">
              <a:avLst/>
            </a:prstGeom>
            <a:solidFill>
              <a:schemeClr val="bg1"/>
            </a:solidFill>
          </p:spPr>
          <p:txBody>
            <a:bodyPr wrap="non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de-CH" sz="11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log(d) /</a:t>
              </a:r>
              <a:r>
                <a:rPr kumimoji="0" lang="de-CH" sz="11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e</a:t>
              </a:r>
              <a:r>
                <a:rPr kumimoji="0" lang="de-CH" sz="1100" b="0" i="0"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cm</a:t>
              </a:r>
              <a:endParaRPr kumimoji="0" lang="en-US" sz="11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p:txBody>
        </p:sp>
      </p:grpSp>
      <p:grpSp>
        <p:nvGrpSpPr>
          <p:cNvPr id="42" name="Group 41"/>
          <p:cNvGrpSpPr/>
          <p:nvPr/>
        </p:nvGrpSpPr>
        <p:grpSpPr>
          <a:xfrm>
            <a:off x="7974867" y="920313"/>
            <a:ext cx="651460" cy="440427"/>
            <a:chOff x="7612713" y="920313"/>
            <a:chExt cx="651460" cy="440427"/>
          </a:xfrm>
        </p:grpSpPr>
        <p:sp>
          <p:nvSpPr>
            <p:cNvPr id="19" name="TextBox 18"/>
            <p:cNvSpPr txBox="1"/>
            <p:nvPr/>
          </p:nvSpPr>
          <p:spPr>
            <a:xfrm>
              <a:off x="7665772" y="920313"/>
              <a:ext cx="59343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umanst521 Lt BT" panose="020B0402020204020304" pitchFamily="34" charset="0"/>
                  <a:cs typeface="Arial"/>
                </a:rPr>
                <a:t>Muon</a:t>
              </a:r>
            </a:p>
          </p:txBody>
        </p:sp>
        <p:sp>
          <p:nvSpPr>
            <p:cNvPr id="29" name="TextBox 28"/>
            <p:cNvSpPr txBox="1"/>
            <p:nvPr/>
          </p:nvSpPr>
          <p:spPr>
            <a:xfrm>
              <a:off x="7612713" y="1187166"/>
              <a:ext cx="651460" cy="173574"/>
            </a:xfrm>
            <a:prstGeom prst="rect">
              <a:avLst/>
            </a:prstGeom>
            <a:solidFill>
              <a:schemeClr val="bg1"/>
            </a:solidFill>
          </p:spPr>
          <p:txBody>
            <a:bodyPr wrap="non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de-CH" sz="11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log(d) /</a:t>
              </a:r>
              <a:r>
                <a:rPr kumimoji="0" lang="de-CH" sz="11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e</a:t>
              </a:r>
              <a:r>
                <a:rPr kumimoji="0" lang="de-CH" sz="1100" b="0" i="0"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cm</a:t>
              </a:r>
              <a:endParaRPr kumimoji="0" lang="en-US" sz="11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p:txBody>
        </p:sp>
      </p:grpSp>
      <p:grpSp>
        <p:nvGrpSpPr>
          <p:cNvPr id="30" name="Group 29"/>
          <p:cNvGrpSpPr/>
          <p:nvPr/>
        </p:nvGrpSpPr>
        <p:grpSpPr>
          <a:xfrm>
            <a:off x="5819840" y="1488143"/>
            <a:ext cx="433416" cy="3028101"/>
            <a:chOff x="6142663" y="1820007"/>
            <a:chExt cx="433416" cy="3028101"/>
          </a:xfrm>
        </p:grpSpPr>
        <p:sp>
          <p:nvSpPr>
            <p:cNvPr id="6" name="TextBox 5"/>
            <p:cNvSpPr txBox="1"/>
            <p:nvPr/>
          </p:nvSpPr>
          <p:spPr>
            <a:xfrm>
              <a:off x="6142663" y="1953819"/>
              <a:ext cx="340659" cy="2606867"/>
            </a:xfrm>
            <a:prstGeom prst="rect">
              <a:avLst/>
            </a:prstGeom>
            <a:solidFill>
              <a:schemeClr val="bg1"/>
            </a:solidFill>
          </p:spPr>
          <p:txBody>
            <a:bodyPr wrap="squar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-18</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-20</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-22</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-24</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-26</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-28</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-30</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-32</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-34</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-36</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-38</a:t>
              </a:r>
            </a:p>
          </p:txBody>
        </p:sp>
        <p:sp>
          <p:nvSpPr>
            <p:cNvPr id="14" name="Rectangle 13"/>
            <p:cNvSpPr/>
            <p:nvPr/>
          </p:nvSpPr>
          <p:spPr bwMode="auto">
            <a:xfrm>
              <a:off x="6426562" y="1820007"/>
              <a:ext cx="149517" cy="1185104"/>
            </a:xfrm>
            <a:prstGeom prst="rect">
              <a:avLst/>
            </a:prstGeom>
            <a:gradFill>
              <a:gsLst>
                <a:gs pos="65000">
                  <a:schemeClr val="accent4">
                    <a:lumMod val="60000"/>
                    <a:lumOff val="40000"/>
                  </a:schemeClr>
                </a:gs>
                <a:gs pos="0">
                  <a:srgbClr val="D60093"/>
                </a:gs>
                <a:gs pos="88000">
                  <a:srgbClr val="D60093">
                    <a:lumMod val="29000"/>
                    <a:lumOff val="71000"/>
                  </a:srgbClr>
                </a:gs>
                <a:gs pos="100000">
                  <a:srgbClr val="D60093">
                    <a:lumMod val="8000"/>
                    <a:lumOff val="92000"/>
                  </a:srgbClr>
                </a:gs>
              </a:gsLst>
              <a:lin ang="5400000" scaled="0"/>
            </a:gradFill>
            <a:ln w="38100" cap="rnd">
              <a:no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umanst521 Lt BT"/>
                <a:cs typeface="Arial"/>
              </a:endParaRPr>
            </a:p>
          </p:txBody>
        </p:sp>
        <p:cxnSp>
          <p:nvCxnSpPr>
            <p:cNvPr id="13" name="Straight Arrow Connector 12"/>
            <p:cNvCxnSpPr/>
            <p:nvPr/>
          </p:nvCxnSpPr>
          <p:spPr bwMode="auto">
            <a:xfrm flipV="1">
              <a:off x="6501320" y="1820007"/>
              <a:ext cx="0" cy="3028101"/>
            </a:xfrm>
            <a:prstGeom prst="straightConnector1">
              <a:avLst/>
            </a:prstGeom>
            <a:ln w="28575" cap="rnd">
              <a:solidFill>
                <a:schemeClr val="bg2">
                  <a:lumMod val="75000"/>
                </a:schemeClr>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p:sp>
          <p:nvSpPr>
            <p:cNvPr id="15" name="Rounded Rectangle 14"/>
            <p:cNvSpPr/>
            <p:nvPr/>
          </p:nvSpPr>
          <p:spPr bwMode="auto">
            <a:xfrm>
              <a:off x="6426562" y="3616645"/>
              <a:ext cx="149517" cy="322236"/>
            </a:xfrm>
            <a:prstGeom prst="roundRect">
              <a:avLst/>
            </a:prstGeom>
            <a:solidFill>
              <a:schemeClr val="accent5">
                <a:alpha val="50000"/>
              </a:schemeClr>
            </a:solidFill>
            <a:ln>
              <a:solidFill>
                <a:srgbClr val="197418"/>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umanst521 Lt BT"/>
                <a:cs typeface="Arial"/>
              </a:endParaRPr>
            </a:p>
          </p:txBody>
        </p:sp>
      </p:grpSp>
      <p:sp>
        <p:nvSpPr>
          <p:cNvPr id="32" name="TextBox 31"/>
          <p:cNvSpPr txBox="1"/>
          <p:nvPr/>
        </p:nvSpPr>
        <p:spPr>
          <a:xfrm>
            <a:off x="6859675" y="1621955"/>
            <a:ext cx="340659" cy="2606867"/>
          </a:xfrm>
          <a:prstGeom prst="rect">
            <a:avLst/>
          </a:prstGeom>
          <a:solidFill>
            <a:schemeClr val="bg1"/>
          </a:solidFill>
        </p:spPr>
        <p:txBody>
          <a:bodyPr wrap="squar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-18</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-20</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-22</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-24</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-26</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-28</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-30</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-32</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-34</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-36</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-38</a:t>
            </a:r>
          </a:p>
        </p:txBody>
      </p:sp>
      <p:sp>
        <p:nvSpPr>
          <p:cNvPr id="33" name="Rectangle 32"/>
          <p:cNvSpPr/>
          <p:nvPr/>
        </p:nvSpPr>
        <p:spPr bwMode="auto">
          <a:xfrm>
            <a:off x="7143574" y="1488143"/>
            <a:ext cx="149517" cy="1634704"/>
          </a:xfrm>
          <a:prstGeom prst="rect">
            <a:avLst/>
          </a:prstGeom>
          <a:gradFill>
            <a:gsLst>
              <a:gs pos="65000">
                <a:schemeClr val="accent4">
                  <a:lumMod val="60000"/>
                  <a:lumOff val="40000"/>
                </a:schemeClr>
              </a:gs>
              <a:gs pos="0">
                <a:srgbClr val="D60093"/>
              </a:gs>
              <a:gs pos="88000">
                <a:srgbClr val="D60093">
                  <a:lumMod val="29000"/>
                  <a:lumOff val="71000"/>
                </a:srgbClr>
              </a:gs>
              <a:gs pos="100000">
                <a:srgbClr val="D60093">
                  <a:lumMod val="8000"/>
                  <a:lumOff val="92000"/>
                </a:srgbClr>
              </a:gs>
            </a:gsLst>
            <a:lin ang="5400000" scaled="0"/>
          </a:gradFill>
          <a:ln w="38100" cap="rnd">
            <a:no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umanst521 Lt BT"/>
              <a:cs typeface="Arial"/>
            </a:endParaRPr>
          </a:p>
        </p:txBody>
      </p:sp>
      <p:cxnSp>
        <p:nvCxnSpPr>
          <p:cNvPr id="34" name="Straight Arrow Connector 33"/>
          <p:cNvCxnSpPr/>
          <p:nvPr/>
        </p:nvCxnSpPr>
        <p:spPr bwMode="auto">
          <a:xfrm flipV="1">
            <a:off x="7218332" y="1488143"/>
            <a:ext cx="0" cy="3028101"/>
          </a:xfrm>
          <a:prstGeom prst="straightConnector1">
            <a:avLst/>
          </a:prstGeom>
          <a:ln w="28575" cap="rnd">
            <a:solidFill>
              <a:schemeClr val="bg2">
                <a:lumMod val="75000"/>
              </a:schemeClr>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p:sp>
        <p:nvSpPr>
          <p:cNvPr id="35" name="Rounded Rectangle 34"/>
          <p:cNvSpPr/>
          <p:nvPr/>
        </p:nvSpPr>
        <p:spPr bwMode="auto">
          <a:xfrm>
            <a:off x="7143574" y="4073852"/>
            <a:ext cx="149517" cy="322236"/>
          </a:xfrm>
          <a:prstGeom prst="roundRect">
            <a:avLst/>
          </a:prstGeom>
          <a:solidFill>
            <a:schemeClr val="accent5">
              <a:alpha val="50000"/>
            </a:schemeClr>
          </a:solidFill>
          <a:ln>
            <a:solidFill>
              <a:srgbClr val="197418"/>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umanst521 Lt BT"/>
              <a:cs typeface="Arial"/>
            </a:endParaRPr>
          </a:p>
        </p:txBody>
      </p:sp>
      <p:sp>
        <p:nvSpPr>
          <p:cNvPr id="37" name="TextBox 36"/>
          <p:cNvSpPr txBox="1"/>
          <p:nvPr/>
        </p:nvSpPr>
        <p:spPr>
          <a:xfrm>
            <a:off x="7948702" y="1621955"/>
            <a:ext cx="340659" cy="2606867"/>
          </a:xfrm>
          <a:prstGeom prst="rect">
            <a:avLst/>
          </a:prstGeom>
          <a:solidFill>
            <a:schemeClr val="bg1"/>
          </a:solidFill>
        </p:spPr>
        <p:txBody>
          <a:bodyPr wrap="squar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-18</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-20</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-22</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-24</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-26</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-28</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-30</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-32</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-34</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-36</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-38</a:t>
            </a:r>
          </a:p>
        </p:txBody>
      </p:sp>
      <p:sp>
        <p:nvSpPr>
          <p:cNvPr id="38" name="Rectangle 37"/>
          <p:cNvSpPr/>
          <p:nvPr/>
        </p:nvSpPr>
        <p:spPr bwMode="auto">
          <a:xfrm>
            <a:off x="8232601" y="1488143"/>
            <a:ext cx="149517" cy="379131"/>
          </a:xfrm>
          <a:prstGeom prst="rect">
            <a:avLst/>
          </a:prstGeom>
          <a:gradFill>
            <a:gsLst>
              <a:gs pos="65000">
                <a:schemeClr val="accent4">
                  <a:lumMod val="60000"/>
                  <a:lumOff val="40000"/>
                </a:schemeClr>
              </a:gs>
              <a:gs pos="0">
                <a:srgbClr val="D60093"/>
              </a:gs>
              <a:gs pos="88000">
                <a:srgbClr val="D60093">
                  <a:lumMod val="29000"/>
                  <a:lumOff val="71000"/>
                </a:srgbClr>
              </a:gs>
              <a:gs pos="100000">
                <a:srgbClr val="D60093">
                  <a:lumMod val="8000"/>
                  <a:lumOff val="92000"/>
                </a:srgbClr>
              </a:gs>
            </a:gsLst>
            <a:lin ang="5400000" scaled="0"/>
          </a:gradFill>
          <a:ln w="38100" cap="rnd">
            <a:no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umanst521 Lt BT"/>
              <a:cs typeface="Arial"/>
            </a:endParaRPr>
          </a:p>
        </p:txBody>
      </p:sp>
      <p:cxnSp>
        <p:nvCxnSpPr>
          <p:cNvPr id="39" name="Straight Arrow Connector 38"/>
          <p:cNvCxnSpPr/>
          <p:nvPr/>
        </p:nvCxnSpPr>
        <p:spPr bwMode="auto">
          <a:xfrm flipV="1">
            <a:off x="8307359" y="1488143"/>
            <a:ext cx="0" cy="3028101"/>
          </a:xfrm>
          <a:prstGeom prst="straightConnector1">
            <a:avLst/>
          </a:prstGeom>
          <a:ln w="28575" cap="rnd">
            <a:solidFill>
              <a:schemeClr val="bg2">
                <a:lumMod val="75000"/>
              </a:schemeClr>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p:sp>
        <p:nvSpPr>
          <p:cNvPr id="40" name="Rounded Rectangle 39"/>
          <p:cNvSpPr/>
          <p:nvPr/>
        </p:nvSpPr>
        <p:spPr bwMode="auto">
          <a:xfrm>
            <a:off x="8232601" y="3772774"/>
            <a:ext cx="149517" cy="322236"/>
          </a:xfrm>
          <a:prstGeom prst="roundRect">
            <a:avLst/>
          </a:prstGeom>
          <a:solidFill>
            <a:schemeClr val="accent5">
              <a:alpha val="50000"/>
            </a:schemeClr>
          </a:solidFill>
          <a:ln>
            <a:solidFill>
              <a:srgbClr val="197418"/>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umanst521 Lt BT"/>
              <a:cs typeface="Arial"/>
            </a:endParaRPr>
          </a:p>
        </p:txBody>
      </p:sp>
      <p:grpSp>
        <p:nvGrpSpPr>
          <p:cNvPr id="49" name="Group 48"/>
          <p:cNvGrpSpPr/>
          <p:nvPr/>
        </p:nvGrpSpPr>
        <p:grpSpPr>
          <a:xfrm>
            <a:off x="8162112" y="1889576"/>
            <a:ext cx="550922" cy="1905501"/>
            <a:chOff x="6833247" y="2293838"/>
            <a:chExt cx="476036" cy="1905500"/>
          </a:xfrm>
        </p:grpSpPr>
        <p:sp>
          <p:nvSpPr>
            <p:cNvPr id="50" name="Arc 49"/>
            <p:cNvSpPr/>
            <p:nvPr/>
          </p:nvSpPr>
          <p:spPr bwMode="auto">
            <a:xfrm>
              <a:off x="6833247" y="2293838"/>
              <a:ext cx="476036" cy="1905500"/>
            </a:xfrm>
            <a:prstGeom prst="arc">
              <a:avLst>
                <a:gd name="adj1" fmla="val 16243733"/>
                <a:gd name="adj2" fmla="val 5149374"/>
              </a:avLst>
            </a:prstGeom>
            <a:ln w="19050" cap="rnd">
              <a:solidFill>
                <a:srgbClr val="5B9BD5"/>
              </a:solidFill>
              <a:headEnd type="triangl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umanst521 Lt BT"/>
                <a:cs typeface="Arial"/>
              </a:endParaRPr>
            </a:p>
          </p:txBody>
        </p:sp>
        <p:sp>
          <p:nvSpPr>
            <p:cNvPr id="51" name="TextBox 50"/>
            <p:cNvSpPr txBox="1"/>
            <p:nvPr/>
          </p:nvSpPr>
          <p:spPr>
            <a:xfrm>
              <a:off x="7005138" y="3165746"/>
              <a:ext cx="274252" cy="236988"/>
            </a:xfrm>
            <a:prstGeom prst="rect">
              <a:avLst/>
            </a:prstGeom>
            <a:solidFill>
              <a:schemeClr val="bg1"/>
            </a:solidFill>
          </p:spPr>
          <p:txBody>
            <a:bodyPr wrap="non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400" b="0" i="0" u="none" strike="noStrike" kern="1000" cap="none" spc="30" normalizeH="0" baseline="0" noProof="0" dirty="0">
                  <a:ln>
                    <a:noFill/>
                  </a:ln>
                  <a:solidFill>
                    <a:srgbClr val="5B9BD5"/>
                  </a:solidFill>
                  <a:effectLst/>
                  <a:uLnTx/>
                  <a:uFillTx/>
                  <a:latin typeface="Humanst521 Lt BT"/>
                  <a:cs typeface="Franklin Gothic Book"/>
                </a:rPr>
                <a:t>10</a:t>
              </a:r>
              <a:r>
                <a:rPr kumimoji="0" lang="en-US" sz="1400" b="0" i="0" u="none" strike="noStrike" kern="1000" cap="none" spc="30" normalizeH="0" baseline="30000" noProof="0" dirty="0">
                  <a:ln>
                    <a:noFill/>
                  </a:ln>
                  <a:solidFill>
                    <a:srgbClr val="5B9BD5"/>
                  </a:solidFill>
                  <a:effectLst/>
                  <a:uLnTx/>
                  <a:uFillTx/>
                  <a:latin typeface="Humanst521 Lt BT"/>
                  <a:cs typeface="Franklin Gothic Book"/>
                </a:rPr>
                <a:t>18</a:t>
              </a:r>
            </a:p>
          </p:txBody>
        </p:sp>
      </p:grpSp>
      <p:grpSp>
        <p:nvGrpSpPr>
          <p:cNvPr id="52" name="Group 51"/>
          <p:cNvGrpSpPr/>
          <p:nvPr/>
        </p:nvGrpSpPr>
        <p:grpSpPr>
          <a:xfrm>
            <a:off x="5998170" y="2677390"/>
            <a:ext cx="550922" cy="642164"/>
            <a:chOff x="6747103" y="2397020"/>
            <a:chExt cx="476036" cy="1905500"/>
          </a:xfrm>
        </p:grpSpPr>
        <p:sp>
          <p:nvSpPr>
            <p:cNvPr id="53" name="Arc 52"/>
            <p:cNvSpPr/>
            <p:nvPr/>
          </p:nvSpPr>
          <p:spPr bwMode="auto">
            <a:xfrm>
              <a:off x="6747103" y="2397020"/>
              <a:ext cx="476036" cy="1905500"/>
            </a:xfrm>
            <a:prstGeom prst="arc">
              <a:avLst>
                <a:gd name="adj1" fmla="val 16833493"/>
                <a:gd name="adj2" fmla="val 4534252"/>
              </a:avLst>
            </a:prstGeom>
            <a:ln w="19050" cap="rnd">
              <a:solidFill>
                <a:srgbClr val="5B9BD5"/>
              </a:solidFill>
              <a:headEnd type="triangl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umanst521 Lt BT"/>
                <a:cs typeface="Arial"/>
              </a:endParaRPr>
            </a:p>
          </p:txBody>
        </p:sp>
        <p:sp>
          <p:nvSpPr>
            <p:cNvPr id="54" name="TextBox 53"/>
            <p:cNvSpPr txBox="1"/>
            <p:nvPr/>
          </p:nvSpPr>
          <p:spPr>
            <a:xfrm>
              <a:off x="6928827" y="3050811"/>
              <a:ext cx="219402" cy="668019"/>
            </a:xfrm>
            <a:prstGeom prst="rect">
              <a:avLst/>
            </a:prstGeom>
            <a:solidFill>
              <a:schemeClr val="bg1"/>
            </a:solidFill>
          </p:spPr>
          <p:txBody>
            <a:bodyPr wrap="non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400" b="0" i="0" u="none" strike="noStrike" kern="1000" cap="none" spc="30" normalizeH="0" baseline="0" noProof="0" dirty="0">
                  <a:ln>
                    <a:noFill/>
                  </a:ln>
                  <a:solidFill>
                    <a:srgbClr val="5B9BD5"/>
                  </a:solidFill>
                  <a:effectLst/>
                  <a:uLnTx/>
                  <a:uFillTx/>
                  <a:latin typeface="Humanst521 Lt BT"/>
                  <a:cs typeface="Franklin Gothic Book"/>
                </a:rPr>
                <a:t>10</a:t>
              </a:r>
              <a:r>
                <a:rPr kumimoji="0" lang="en-US" sz="1400" b="0" i="0" u="none" strike="noStrike" kern="1000" cap="none" spc="30" normalizeH="0" baseline="30000" noProof="0" dirty="0">
                  <a:ln>
                    <a:noFill/>
                  </a:ln>
                  <a:solidFill>
                    <a:srgbClr val="5B9BD5"/>
                  </a:solidFill>
                  <a:effectLst/>
                  <a:uLnTx/>
                  <a:uFillTx/>
                  <a:latin typeface="Humanst521 Lt BT"/>
                  <a:cs typeface="Franklin Gothic Book"/>
                </a:rPr>
                <a:t>6</a:t>
              </a:r>
            </a:p>
          </p:txBody>
        </p:sp>
      </p:grpSp>
      <p:sp>
        <p:nvSpPr>
          <p:cNvPr id="8" name="TextBox 7"/>
          <p:cNvSpPr txBox="1"/>
          <p:nvPr/>
        </p:nvSpPr>
        <p:spPr>
          <a:xfrm rot="16200000">
            <a:off x="-1053068" y="3370028"/>
            <a:ext cx="2656818" cy="473976"/>
          </a:xfrm>
          <a:prstGeom prst="rect">
            <a:avLst/>
          </a:prstGeom>
          <a:solidFill>
            <a:schemeClr val="bg1"/>
          </a:solidFill>
        </p:spPr>
        <p:txBody>
          <a:bodyPr wrap="non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n-US" sz="1400" b="0" i="0" u="none" strike="noStrike" kern="1000" cap="none" spc="30" normalizeH="0" baseline="30000" noProof="0" dirty="0">
                <a:ln>
                  <a:noFill/>
                </a:ln>
                <a:solidFill>
                  <a:srgbClr val="000000">
                    <a:lumMod val="85000"/>
                    <a:lumOff val="15000"/>
                  </a:srgbClr>
                </a:solidFill>
                <a:effectLst/>
                <a:uLnTx/>
                <a:uFillTx/>
                <a:latin typeface="Humanst521 Lt BT"/>
                <a:cs typeface="Franklin Gothic Book"/>
              </a:rPr>
              <a:t>*</a:t>
            </a:r>
            <a: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Bennett et al.,PRD80(2009)052008</a:t>
            </a:r>
            <a:br>
              <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en-US" sz="1400" b="0" i="0" u="none" strike="noStrike" kern="1000" cap="none" spc="30" normalizeH="0" baseline="30000" noProof="0" dirty="0">
                <a:ln>
                  <a:noFill/>
                </a:ln>
                <a:solidFill>
                  <a:srgbClr val="000000">
                    <a:lumMod val="85000"/>
                    <a:lumOff val="15000"/>
                  </a:srgbClr>
                </a:solidFill>
                <a:effectLst/>
                <a:uLnTx/>
                <a:uFillTx/>
                <a:latin typeface="Humanst521 Lt BT"/>
                <a:cs typeface="Franklin Gothic Book"/>
              </a:rPr>
              <a:t>** </a:t>
            </a:r>
            <a:r>
              <a:rPr kumimoji="0" lang="en-US" sz="1400" b="0" i="0" u="none" strike="noStrike" kern="1000" cap="none" spc="30" normalizeH="0" noProof="0" dirty="0">
                <a:ln>
                  <a:noFill/>
                </a:ln>
                <a:solidFill>
                  <a:srgbClr val="000000">
                    <a:lumMod val="85000"/>
                    <a:lumOff val="15000"/>
                  </a:srgbClr>
                </a:solidFill>
                <a:effectLst/>
                <a:uLnTx/>
                <a:uFillTx/>
                <a:latin typeface="Humanst521 Lt BT"/>
                <a:cs typeface="Franklin Gothic Book"/>
              </a:rPr>
              <a:t>Abel et al., PRL124(2020)081803</a:t>
            </a:r>
            <a:endPar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p:txBody>
      </p:sp>
      <p:sp>
        <p:nvSpPr>
          <p:cNvPr id="9" name="Rectangle 8"/>
          <p:cNvSpPr/>
          <p:nvPr/>
        </p:nvSpPr>
        <p:spPr bwMode="auto">
          <a:xfrm>
            <a:off x="8232601" y="2816348"/>
            <a:ext cx="149517" cy="4571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umanst521 Lt BT"/>
              <a:cs typeface="Arial"/>
            </a:endParaRPr>
          </a:p>
        </p:txBody>
      </p:sp>
      <p:cxnSp>
        <p:nvCxnSpPr>
          <p:cNvPr id="11" name="Straight Arrow Connector 10"/>
          <p:cNvCxnSpPr/>
          <p:nvPr/>
        </p:nvCxnSpPr>
        <p:spPr bwMode="auto">
          <a:xfrm flipV="1">
            <a:off x="7444923" y="2914180"/>
            <a:ext cx="690348" cy="191269"/>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7570839" y="2451078"/>
                <a:ext cx="294953" cy="452624"/>
              </a:xfrm>
              <a:prstGeom prst="rect">
                <a:avLst/>
              </a:prstGeom>
              <a:noFill/>
            </p:spPr>
            <p:txBody>
              <a:bodyPr wrap="none" lIns="0" tIns="0" rIns="0" bIns="0" rtlCol="0" anchor="t" anchorCtr="0">
                <a:sp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fPr>
                        <m:num>
                          <m:sSub>
                            <m:sSub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sSubPr>
                            <m:e>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𝑚</m:t>
                              </m:r>
                            </m:e>
                            <m:sub>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𝜇</m:t>
                              </m:r>
                            </m:sub>
                          </m:sSub>
                        </m:num>
                        <m:den>
                          <m:sSub>
                            <m:sSub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sSubPr>
                            <m:e>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𝑚</m:t>
                              </m:r>
                            </m:e>
                            <m:sub>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𝑒</m:t>
                              </m:r>
                            </m:sub>
                          </m:sSub>
                        </m:den>
                      </m:f>
                    </m:oMath>
                  </m:oMathPara>
                </a14:m>
                <a:endParaRPr kumimoji="0" lang="en-US" sz="1400" b="0" i="0"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570839" y="2451078"/>
                <a:ext cx="294953" cy="452624"/>
              </a:xfrm>
              <a:prstGeom prst="rect">
                <a:avLst/>
              </a:prstGeom>
              <a:blipFill>
                <a:blip r:embed="rId4"/>
                <a:stretch>
                  <a:fillRect l="-8333" r="-2083"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218340" y="1572995"/>
                <a:ext cx="2036840" cy="215444"/>
              </a:xfrm>
              <a:prstGeom prst="wedgeRectCallout">
                <a:avLst>
                  <a:gd name="adj1" fmla="val 58542"/>
                  <a:gd name="adj2" fmla="val 622589"/>
                </a:avLst>
              </a:prstGeom>
              <a:solidFill>
                <a:schemeClr val="bg1"/>
              </a:solidFill>
              <a:ln>
                <a:solidFill>
                  <a:srgbClr val="405583"/>
                </a:solidFill>
              </a:ln>
            </p:spPr>
            <p:txBody>
              <a:bodyPr wrap="none" lIns="0" tIns="0" rIns="0" bIns="0"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dPr>
                        <m:e>
                          <m:sSub>
                            <m:sSub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sSubPr>
                            <m:e>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𝑑</m:t>
                              </m:r>
                            </m:e>
                            <m:sub>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𝑛</m:t>
                              </m:r>
                            </m:sub>
                          </m:sSub>
                        </m:e>
                      </m:d>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&lt;</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1</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8</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m:t>
                      </m:r>
                      <m:sSup>
                        <m:sSup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sSupPr>
                        <m:e>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10</m:t>
                          </m:r>
                        </m:e>
                        <m:sup>
                          <m:r>
                            <a:rPr kumimoji="0" lang="en-US" sz="1400" b="0" i="1" u="none" strike="noStrike" kern="1000" cap="none" spc="30" normalizeH="0" baseline="0" noProof="0">
                              <a:ln>
                                <a:noFill/>
                              </a:ln>
                              <a:solidFill>
                                <a:srgbClr val="000000">
                                  <a:lumMod val="85000"/>
                                  <a:lumOff val="15000"/>
                                </a:srgbClr>
                              </a:solidFill>
                              <a:effectLst/>
                              <a:uLnTx/>
                              <a:uFillTx/>
                              <a:latin typeface="Cambria Math" panose="02040503050406030204" pitchFamily="18" charset="0"/>
                              <a:cs typeface="Franklin Gothic Book"/>
                            </a:rPr>
                            <m:t>−</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26</m:t>
                          </m:r>
                        </m:sup>
                      </m:sSup>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𝑒</m:t>
                      </m:r>
                      <m:sSup>
                        <m:sSup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sSupPr>
                        <m:e>
                          <m:r>
                            <m:rPr>
                              <m:sty m:val="p"/>
                            </m:rPr>
                            <a:rPr kumimoji="0" lang="en-US" sz="1400" b="0" i="0"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cm</m:t>
                          </m:r>
                        </m:e>
                        <m:sup>
                          <m:r>
                            <a:rPr kumimoji="0" lang="en-US" sz="1400" b="0" i="0"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m:t>
                          </m:r>
                        </m:sup>
                      </m:sSup>
                    </m:oMath>
                  </m:oMathPara>
                </a14:m>
                <a:endPar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218340" y="1572995"/>
                <a:ext cx="2036840" cy="215444"/>
              </a:xfrm>
              <a:prstGeom prst="wedgeRectCallout">
                <a:avLst>
                  <a:gd name="adj1" fmla="val 58542"/>
                  <a:gd name="adj2" fmla="val 622589"/>
                </a:avLst>
              </a:prstGeom>
              <a:blipFill>
                <a:blip r:embed="rId6"/>
                <a:stretch>
                  <a:fillRect/>
                </a:stretch>
              </a:blipFill>
              <a:ln>
                <a:solidFill>
                  <a:srgbClr val="405583"/>
                </a:solidFill>
              </a:ln>
            </p:spPr>
            <p:txBody>
              <a:bodyPr/>
              <a:lstStyle/>
              <a:p>
                <a:r>
                  <a:rPr lang="en-US">
                    <a:noFill/>
                  </a:rPr>
                  <a:t> </a:t>
                </a:r>
              </a:p>
            </p:txBody>
          </p:sp>
        </mc:Fallback>
      </mc:AlternateContent>
      <p:sp>
        <p:nvSpPr>
          <p:cNvPr id="10" name="Oval 9"/>
          <p:cNvSpPr/>
          <p:nvPr/>
        </p:nvSpPr>
        <p:spPr bwMode="auto">
          <a:xfrm>
            <a:off x="4826501" y="3389888"/>
            <a:ext cx="93006" cy="93006"/>
          </a:xfrm>
          <a:prstGeom prst="ellipse">
            <a:avLst/>
          </a:prstGeom>
          <a:solidFill>
            <a:schemeClr val="bg1"/>
          </a:solidFill>
          <a:ln w="12700" cap="rnd">
            <a:solidFill>
              <a:srgbClr val="698A39"/>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BT" panose="020B0602020204020204" pitchFamily="34" charset="0"/>
            </a:endParaRPr>
          </a:p>
        </p:txBody>
      </p:sp>
      <p:sp>
        <p:nvSpPr>
          <p:cNvPr id="4" name="Rectangle 3"/>
          <p:cNvSpPr/>
          <p:nvPr/>
        </p:nvSpPr>
        <p:spPr bwMode="auto">
          <a:xfrm>
            <a:off x="4474341" y="1067509"/>
            <a:ext cx="89787" cy="3161313"/>
          </a:xfrm>
          <a:prstGeom prst="rect">
            <a:avLst/>
          </a:prstGeom>
          <a:solidFill>
            <a:schemeClr val="bg1"/>
          </a:solidFill>
          <a:ln w="3175" cap="rnd">
            <a:no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BT" panose="020B0602020204020204" pitchFamily="34" charset="0"/>
            </a:endParaRPr>
          </a:p>
        </p:txBody>
      </p:sp>
      <p:sp>
        <p:nvSpPr>
          <p:cNvPr id="2" name="Diamond 1"/>
          <p:cNvSpPr/>
          <p:nvPr/>
        </p:nvSpPr>
        <p:spPr bwMode="auto">
          <a:xfrm>
            <a:off x="4492339" y="4056106"/>
            <a:ext cx="100800" cy="100800"/>
          </a:xfrm>
          <a:prstGeom prst="diamond">
            <a:avLst/>
          </a:prstGeom>
          <a:ln w="19050">
            <a:solidFill>
              <a:srgbClr val="3F90C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latin typeface="Humanst521 BT" panose="020B0602020204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3994422" y="683673"/>
                <a:ext cx="1929503" cy="248145"/>
              </a:xfrm>
              <a:prstGeom prst="wedgeRectCallout">
                <a:avLst>
                  <a:gd name="adj1" fmla="val -48744"/>
                  <a:gd name="adj2" fmla="val 194382"/>
                </a:avLst>
              </a:prstGeom>
              <a:solidFill>
                <a:schemeClr val="bg1"/>
              </a:solidFill>
              <a:ln>
                <a:solidFill>
                  <a:srgbClr val="405583"/>
                </a:solidFill>
              </a:ln>
            </p:spPr>
            <p:txBody>
              <a:bodyPr wrap="none" lIns="0" tIns="0" rIns="0" bIns="0"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dPr>
                        <m:e>
                          <m:sSub>
                            <m:sSub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sSubPr>
                            <m:e>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𝑑</m:t>
                              </m:r>
                            </m:e>
                            <m:sub>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𝜇</m:t>
                              </m:r>
                            </m:sub>
                          </m:sSub>
                        </m:e>
                      </m:d>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&lt;</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1</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8</m:t>
                      </m:r>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m:t>
                      </m:r>
                      <m:sSup>
                        <m:sSup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sSupPr>
                        <m:e>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10</m:t>
                          </m:r>
                        </m:e>
                        <m:sup>
                          <m:r>
                            <a:rPr kumimoji="0" lang="en-US" sz="1400" b="0" i="1" u="none" strike="noStrike" kern="1000" cap="none" spc="30" normalizeH="0" baseline="0" noProof="0">
                              <a:ln>
                                <a:noFill/>
                              </a:ln>
                              <a:solidFill>
                                <a:srgbClr val="000000">
                                  <a:lumMod val="85000"/>
                                  <a:lumOff val="15000"/>
                                </a:srgbClr>
                              </a:solidFill>
                              <a:effectLst/>
                              <a:uLnTx/>
                              <a:uFillTx/>
                              <a:latin typeface="Cambria Math" panose="02040503050406030204" pitchFamily="18" charset="0"/>
                              <a:cs typeface="Franklin Gothic Book"/>
                            </a:rPr>
                            <m:t>−</m:t>
                          </m:r>
                          <m:r>
                            <a:rPr kumimoji="0" lang="en-US" sz="1400" b="0" i="1" u="none" strike="noStrike" kern="1000" cap="none" spc="30" normalizeH="0" baseline="0" noProof="0">
                              <a:ln>
                                <a:noFill/>
                              </a:ln>
                              <a:solidFill>
                                <a:srgbClr val="000000">
                                  <a:lumMod val="85000"/>
                                  <a:lumOff val="15000"/>
                                </a:srgbClr>
                              </a:solidFill>
                              <a:effectLst/>
                              <a:uLnTx/>
                              <a:uFillTx/>
                              <a:latin typeface="Cambria Math" panose="02040503050406030204" pitchFamily="18" charset="0"/>
                              <a:cs typeface="Franklin Gothic Book"/>
                            </a:rPr>
                            <m:t>19</m:t>
                          </m:r>
                        </m:sup>
                      </m:sSup>
                      <m: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𝑒</m:t>
                      </m:r>
                      <m:sSup>
                        <m:sSupPr>
                          <m:ctrlPr>
                            <a:rPr kumimoji="0" lang="en-US" sz="1400" b="0" i="1"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ctrlPr>
                        </m:sSupPr>
                        <m:e>
                          <m:r>
                            <m:rPr>
                              <m:sty m:val="p"/>
                            </m:rPr>
                            <a:rPr kumimoji="0" lang="en-US" sz="1400" b="0" i="0"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cm</m:t>
                          </m:r>
                        </m:e>
                        <m:sup>
                          <m:r>
                            <a:rPr kumimoji="0" lang="en-US" sz="1400" b="0" i="0" u="none" strike="noStrike" kern="1000" cap="none" spc="30" normalizeH="0" baseline="0" noProof="0" smtClean="0">
                              <a:ln>
                                <a:noFill/>
                              </a:ln>
                              <a:solidFill>
                                <a:srgbClr val="000000">
                                  <a:lumMod val="85000"/>
                                  <a:lumOff val="15000"/>
                                </a:srgbClr>
                              </a:solidFill>
                              <a:effectLst/>
                              <a:uLnTx/>
                              <a:uFillTx/>
                              <a:latin typeface="Cambria Math" panose="02040503050406030204" pitchFamily="18" charset="0"/>
                              <a:cs typeface="Franklin Gothic Book"/>
                            </a:rPr>
                            <m:t>∗</m:t>
                          </m:r>
                        </m:sup>
                      </m:sSup>
                    </m:oMath>
                  </m:oMathPara>
                </a14:m>
                <a:endParaRPr kumimoji="0" lang="en-US" sz="1400" b="0" i="0"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94422" y="683673"/>
                <a:ext cx="1929503" cy="248145"/>
              </a:xfrm>
              <a:prstGeom prst="wedgeRectCallout">
                <a:avLst>
                  <a:gd name="adj1" fmla="val -48744"/>
                  <a:gd name="adj2" fmla="val 194382"/>
                </a:avLst>
              </a:prstGeom>
              <a:blipFill>
                <a:blip r:embed="rId7"/>
                <a:stretch>
                  <a:fillRect/>
                </a:stretch>
              </a:blipFill>
              <a:ln>
                <a:solidFill>
                  <a:srgbClr val="405583"/>
                </a:solidFill>
              </a:ln>
            </p:spPr>
            <p:txBody>
              <a:bodyPr/>
              <a:lstStyle/>
              <a:p>
                <a:r>
                  <a:rPr lang="en-US">
                    <a:noFill/>
                  </a:rPr>
                  <a:t> </a:t>
                </a:r>
              </a:p>
            </p:txBody>
          </p:sp>
        </mc:Fallback>
      </mc:AlternateContent>
      <p:sp>
        <p:nvSpPr>
          <p:cNvPr id="46" name="Hexagon 45"/>
          <p:cNvSpPr/>
          <p:nvPr/>
        </p:nvSpPr>
        <p:spPr bwMode="auto">
          <a:xfrm rot="5400000">
            <a:off x="1716526" y="177494"/>
            <a:ext cx="90000" cy="90000"/>
          </a:xfrm>
          <a:prstGeom prst="hexagon">
            <a:avLst/>
          </a:prstGeom>
          <a:noFill/>
          <a:ln w="19050" cap="flat" cmpd="sng" algn="ctr">
            <a:solidFill>
              <a:srgbClr val="9A2A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Rectangle 11"/>
          <p:cNvSpPr/>
          <p:nvPr/>
        </p:nvSpPr>
        <p:spPr bwMode="auto">
          <a:xfrm>
            <a:off x="4644008" y="1867274"/>
            <a:ext cx="182493" cy="344436"/>
          </a:xfrm>
          <a:prstGeom prst="rect">
            <a:avLst/>
          </a:prstGeom>
          <a:solidFill>
            <a:srgbClr val="F8F4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Hexagon 46"/>
          <p:cNvSpPr/>
          <p:nvPr/>
        </p:nvSpPr>
        <p:spPr bwMode="auto">
          <a:xfrm rot="5400000">
            <a:off x="4716016" y="1756065"/>
            <a:ext cx="90000" cy="90000"/>
          </a:xfrm>
          <a:prstGeom prst="hexagon">
            <a:avLst/>
          </a:prstGeom>
          <a:solidFill>
            <a:srgbClr val="FFFFFF"/>
          </a:solidFill>
          <a:ln w="19050" cap="flat" cmpd="sng" algn="ctr">
            <a:solidFill>
              <a:srgbClr val="9A2A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0151974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function&#10;&#10;AI-generated content may be incorrect.">
            <a:extLst>
              <a:ext uri="{FF2B5EF4-FFF2-40B4-BE49-F238E27FC236}">
                <a16:creationId xmlns:a16="http://schemas.microsoft.com/office/drawing/2014/main" id="{4EC3BEBA-0152-9ECF-6786-3B8B6231E35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36" y="741560"/>
            <a:ext cx="4298377" cy="3802619"/>
          </a:xfrm>
          <a:prstGeom prst="rect">
            <a:avLst/>
          </a:prstGeom>
        </p:spPr>
      </p:pic>
      <mc:AlternateContent xmlns:mc="http://schemas.openxmlformats.org/markup-compatibility/2006" xmlns:a14="http://schemas.microsoft.com/office/drawing/2010/main">
        <mc:Choice Requires="a14">
          <p:sp>
            <p:nvSpPr>
              <p:cNvPr id="3" name="Title 2"/>
              <p:cNvSpPr>
                <a:spLocks noGrp="1"/>
              </p:cNvSpPr>
              <p:nvPr>
                <p:ph type="title"/>
              </p:nvPr>
            </p:nvSpPr>
            <p:spPr>
              <a:xfrm>
                <a:off x="1937939" y="224946"/>
                <a:ext cx="6877521" cy="381375"/>
              </a:xfrm>
            </p:spPr>
            <p:txBody>
              <a:bodyPr/>
              <a:lstStyle/>
              <a:p>
                <a:r>
                  <a:rPr lang="en-US" dirty="0">
                    <a:latin typeface="Humanst521 BT" panose="020B0602020204020204" pitchFamily="34" charset="0"/>
                  </a:rPr>
                  <a:t>General limits on </a:t>
                </a:r>
                <a14:m>
                  <m:oMath xmlns:m="http://schemas.openxmlformats.org/officeDocument/2006/math">
                    <m:r>
                      <a:rPr lang="en-US" b="0" i="1" smtClean="0">
                        <a:latin typeface="Cambria Math"/>
                      </a:rPr>
                      <m:t>𝜇</m:t>
                    </m:r>
                  </m:oMath>
                </a14:m>
                <a:r>
                  <a:rPr lang="en-US" dirty="0">
                    <a:latin typeface="Humanst521 BT" panose="020B0602020204020204" pitchFamily="34" charset="0"/>
                  </a:rPr>
                  <a:t>EDM</a:t>
                </a:r>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937939" y="224946"/>
                <a:ext cx="6877521" cy="381375"/>
              </a:xfrm>
              <a:blipFill>
                <a:blip r:embed="rId3"/>
                <a:stretch>
                  <a:fillRect l="-2748" t="-25806" b="-45161"/>
                </a:stretch>
              </a:blipFill>
            </p:spPr>
            <p:txBody>
              <a:bodyPr/>
              <a:lstStyle/>
              <a:p>
                <a:r>
                  <a:rPr lang="en-US">
                    <a:noFill/>
                  </a:rPr>
                  <a:t> </a:t>
                </a:r>
              </a:p>
            </p:txBody>
          </p:sp>
        </mc:Fallback>
      </mc:AlternateContent>
      <p:sp>
        <p:nvSpPr>
          <p:cNvPr id="2" name="TextBox 1"/>
          <p:cNvSpPr txBox="1"/>
          <p:nvPr/>
        </p:nvSpPr>
        <p:spPr>
          <a:xfrm>
            <a:off x="99768" y="4904651"/>
            <a:ext cx="4040184" cy="203133"/>
          </a:xfrm>
          <a:prstGeom prst="rect">
            <a:avLst/>
          </a:prstGeom>
          <a:solidFill>
            <a:schemeClr val="bg1"/>
          </a:solidFill>
        </p:spPr>
        <p:txBody>
          <a:bodyPr wrap="square" lIns="0" tIns="0" rIns="0" bIns="0" rtlCol="0" anchor="t" anchorCtr="0">
            <a:spAutoFit/>
          </a:bodyPr>
          <a:lstStyle/>
          <a:p>
            <a:pPr>
              <a:lnSpc>
                <a:spcPct val="110000"/>
              </a:lnSpc>
              <a:spcBef>
                <a:spcPts val="0"/>
              </a:spcBef>
            </a:pPr>
            <a:r>
              <a:rPr lang="en-US" sz="1200" kern="1000" spc="30" baseline="30000" dirty="0">
                <a:solidFill>
                  <a:schemeClr val="tx1">
                    <a:lumMod val="85000"/>
                    <a:lumOff val="15000"/>
                  </a:schemeClr>
                </a:solidFill>
                <a:latin typeface="Humanst521 Lt BT" panose="020B0402020204020304" pitchFamily="34" charset="0"/>
                <a:cs typeface="Franklin Gothic Book"/>
              </a:rPr>
              <a:t>*</a:t>
            </a:r>
            <a:r>
              <a:rPr lang="en-US" sz="1200" kern="1000" spc="30" dirty="0" err="1">
                <a:solidFill>
                  <a:schemeClr val="tx1">
                    <a:lumMod val="85000"/>
                    <a:lumOff val="15000"/>
                  </a:schemeClr>
                </a:solidFill>
                <a:latin typeface="Humanst521 Lt BT" panose="020B0402020204020304" pitchFamily="34" charset="0"/>
                <a:cs typeface="Franklin Gothic Book"/>
              </a:rPr>
              <a:t>A.Crivellin</a:t>
            </a:r>
            <a:r>
              <a:rPr lang="en-US" sz="1200" kern="1000" spc="30" dirty="0">
                <a:solidFill>
                  <a:schemeClr val="tx1">
                    <a:lumMod val="85000"/>
                    <a:lumOff val="15000"/>
                  </a:schemeClr>
                </a:solidFill>
                <a:latin typeface="Humanst521 Lt BT" panose="020B0402020204020304" pitchFamily="34" charset="0"/>
                <a:cs typeface="Franklin Gothic Book"/>
              </a:rPr>
              <a:t>, M. Hoferichter, PSW PRD 98, 113002 (2018)</a:t>
            </a:r>
          </a:p>
        </p:txBody>
      </p:sp>
      <p:sp>
        <p:nvSpPr>
          <p:cNvPr id="7" name="TextBox 6"/>
          <p:cNvSpPr txBox="1"/>
          <p:nvPr/>
        </p:nvSpPr>
        <p:spPr>
          <a:xfrm rot="653672">
            <a:off x="1707344" y="950540"/>
            <a:ext cx="1872208" cy="914400"/>
          </a:xfrm>
          <a:prstGeom prst="rect">
            <a:avLst/>
          </a:prstGeom>
          <a:noFill/>
        </p:spPr>
        <p:txBody>
          <a:bodyPr wrap="none" lIns="0" tIns="0" rIns="0" bIns="0" rtlCol="0">
            <a:noAutofit/>
          </a:bodyPr>
          <a:lstStyle/>
          <a:p>
            <a:pPr>
              <a:lnSpc>
                <a:spcPct val="110000"/>
              </a:lnSpc>
              <a:spcBef>
                <a:spcPts val="0"/>
              </a:spcBef>
            </a:pPr>
            <a:r>
              <a:rPr lang="en-GB" sz="1800" kern="1000" spc="30" dirty="0" err="1">
                <a:solidFill>
                  <a:schemeClr val="bg1"/>
                </a:solidFill>
                <a:latin typeface="Humanst521 BT" panose="020B0602020204020204" pitchFamily="34" charset="0"/>
                <a:cs typeface="Franklin Gothic Book"/>
              </a:rPr>
              <a:t>Fermilab</a:t>
            </a:r>
            <a:r>
              <a:rPr lang="en-GB" sz="1800" kern="1000" spc="30" dirty="0">
                <a:solidFill>
                  <a:schemeClr val="bg1"/>
                </a:solidFill>
                <a:latin typeface="Humanst521 BT" panose="020B0602020204020204" pitchFamily="34" charset="0"/>
                <a:cs typeface="Franklin Gothic Book"/>
              </a:rPr>
              <a:t>/J-PARC</a:t>
            </a:r>
          </a:p>
        </p:txBody>
      </p:sp>
      <p:sp>
        <p:nvSpPr>
          <p:cNvPr id="9" name="TextBox 8"/>
          <p:cNvSpPr txBox="1"/>
          <p:nvPr/>
        </p:nvSpPr>
        <p:spPr>
          <a:xfrm rot="1234225">
            <a:off x="1415708" y="2999606"/>
            <a:ext cx="1872208" cy="408383"/>
          </a:xfrm>
          <a:prstGeom prst="rect">
            <a:avLst/>
          </a:prstGeom>
          <a:noFill/>
        </p:spPr>
        <p:txBody>
          <a:bodyPr wrap="none" lIns="0" tIns="0" rIns="0" bIns="0" rtlCol="0">
            <a:noAutofit/>
          </a:bodyPr>
          <a:lstStyle/>
          <a:p>
            <a:pPr>
              <a:lnSpc>
                <a:spcPct val="110000"/>
              </a:lnSpc>
              <a:spcBef>
                <a:spcPts val="0"/>
              </a:spcBef>
            </a:pPr>
            <a:r>
              <a:rPr lang="en-GB" sz="1800" kern="1000" spc="30" dirty="0">
                <a:solidFill>
                  <a:schemeClr val="bg1"/>
                </a:solidFill>
                <a:latin typeface="Humanst521 BT" panose="020B0602020204020204" pitchFamily="34" charset="0"/>
                <a:cs typeface="Franklin Gothic Book"/>
              </a:rPr>
              <a:t>PSI (frozen spin)</a:t>
            </a:r>
          </a:p>
        </p:txBody>
      </p:sp>
      <p:pic>
        <p:nvPicPr>
          <p:cNvPr id="1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09078" y="3344105"/>
            <a:ext cx="1955410" cy="167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3" name="Content Placeholder 3"/>
              <p:cNvSpPr txBox="1">
                <a:spLocks/>
              </p:cNvSpPr>
              <p:nvPr/>
            </p:nvSpPr>
            <p:spPr>
              <a:xfrm>
                <a:off x="4427984" y="771550"/>
                <a:ext cx="4666111" cy="3608676"/>
              </a:xfrm>
              <a:prstGeom prst="rect">
                <a:avLst/>
              </a:prstGeom>
            </p:spPr>
            <p:txBody>
              <a:bodyPr vert="horz" lIns="0" tIns="0" rIns="0" bIns="0" rtlCol="0">
                <a:noAutofit/>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lang="en-GB" sz="1700" kern="1200" spc="0" baseline="0" noProof="0" dirty="0" smtClean="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lang="en-GB" sz="1700" kern="1200" spc="0" baseline="0" noProof="0" dirty="0" smtClean="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lang="en-GB" sz="1700" spc="0" baseline="0" noProof="0" dirty="0" smtClean="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lang="en-GB" sz="1700" kern="1200" spc="0" baseline="0" noProof="0" dirty="0" smtClean="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lang="en-GB" sz="1700" kern="1200" spc="0" baseline="0" noProof="0" dirty="0" smtClean="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lang="en-GB" sz="1700" noProof="0" dirty="0" smtClean="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lang="en-GB" sz="1700" noProof="0" dirty="0" smtClean="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lang="en-GB" sz="1700" noProof="0" dirty="0" smtClean="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lang="en-GB" sz="1700" noProof="0" dirty="0">
                    <a:solidFill>
                      <a:schemeClr val="tx1"/>
                    </a:solidFill>
                    <a:latin typeface="+mn-lt"/>
                    <a:ea typeface="+mn-ea"/>
                  </a:defRPr>
                </a:lvl9pPr>
              </a:lstStyle>
              <a:p>
                <a:r>
                  <a:rPr lang="en-US" altLang="en-US" sz="2000" dirty="0">
                    <a:latin typeface="Humanst521 BT" panose="020B0602020204020204" pitchFamily="34" charset="0"/>
                  </a:rPr>
                  <a:t>MFV:  </a:t>
                </a:r>
                <a14:m>
                  <m:oMath xmlns:m="http://schemas.openxmlformats.org/officeDocument/2006/math">
                    <m:d>
                      <m:dPr>
                        <m:begChr m:val="|"/>
                        <m:endChr m:val="|"/>
                        <m:ctrlPr>
                          <a:rPr lang="ar-AE" altLang="en-US" sz="1800" i="1">
                            <a:solidFill>
                              <a:schemeClr val="bg2">
                                <a:lumMod val="75000"/>
                              </a:schemeClr>
                            </a:solidFill>
                            <a:latin typeface="Cambria Math" panose="02040503050406030204" pitchFamily="18" charset="0"/>
                          </a:rPr>
                        </m:ctrlPr>
                      </m:dPr>
                      <m:e>
                        <m:sSubSup>
                          <m:sSubSupPr>
                            <m:ctrlPr>
                              <a:rPr lang="ar-AE" altLang="en-US" sz="1800" i="1">
                                <a:solidFill>
                                  <a:schemeClr val="bg2">
                                    <a:lumMod val="75000"/>
                                  </a:schemeClr>
                                </a:solidFill>
                                <a:latin typeface="Cambria Math" panose="02040503050406030204" pitchFamily="18" charset="0"/>
                              </a:rPr>
                            </m:ctrlPr>
                          </m:sSubSupPr>
                          <m:e>
                            <m:r>
                              <a:rPr lang="ar-AE" altLang="en-US" sz="1800" i="1">
                                <a:solidFill>
                                  <a:schemeClr val="bg2">
                                    <a:lumMod val="75000"/>
                                  </a:schemeClr>
                                </a:solidFill>
                                <a:latin typeface="Cambria Math" panose="02040503050406030204" pitchFamily="18" charset="0"/>
                              </a:rPr>
                              <m:t>𝑑</m:t>
                            </m:r>
                          </m:e>
                          <m:sub>
                            <m:r>
                              <a:rPr lang="ar-AE" altLang="en-US" sz="1800" i="1">
                                <a:solidFill>
                                  <a:schemeClr val="bg2">
                                    <a:lumMod val="75000"/>
                                  </a:schemeClr>
                                </a:solidFill>
                                <a:latin typeface="Cambria Math" panose="02040503050406030204" pitchFamily="18" charset="0"/>
                              </a:rPr>
                              <m:t>𝜇</m:t>
                            </m:r>
                            <m:r>
                              <a:rPr lang="ar-AE" altLang="en-US" sz="1800" i="1">
                                <a:solidFill>
                                  <a:schemeClr val="bg2">
                                    <a:lumMod val="75000"/>
                                  </a:schemeClr>
                                </a:solidFill>
                                <a:latin typeface="Cambria Math" panose="02040503050406030204" pitchFamily="18" charset="0"/>
                              </a:rPr>
                              <m:t>←</m:t>
                            </m:r>
                            <m:r>
                              <a:rPr lang="ar-AE" altLang="en-US" sz="1800" i="1">
                                <a:solidFill>
                                  <a:schemeClr val="bg2">
                                    <a:lumMod val="75000"/>
                                  </a:schemeClr>
                                </a:solidFill>
                                <a:latin typeface="Cambria Math" panose="02040503050406030204" pitchFamily="18" charset="0"/>
                              </a:rPr>
                              <m:t>𝑒</m:t>
                            </m:r>
                          </m:sub>
                          <m:sup>
                            <m:r>
                              <m:rPr>
                                <m:sty m:val="p"/>
                              </m:rPr>
                              <a:rPr lang="en-US" altLang="en-US" sz="1800">
                                <a:solidFill>
                                  <a:schemeClr val="bg2">
                                    <a:lumMod val="75000"/>
                                  </a:schemeClr>
                                </a:solidFill>
                                <a:latin typeface="Cambria Math" panose="02040503050406030204" pitchFamily="18" charset="0"/>
                              </a:rPr>
                              <m:t>MFV</m:t>
                            </m:r>
                          </m:sup>
                        </m:sSubSup>
                      </m:e>
                    </m:d>
                    <m:r>
                      <a:rPr lang="ar-AE" altLang="en-US" sz="1800" i="1">
                        <a:solidFill>
                          <a:schemeClr val="bg2">
                            <a:lumMod val="75000"/>
                          </a:schemeClr>
                        </a:solidFill>
                        <a:latin typeface="Cambria Math" panose="02040503050406030204" pitchFamily="18" charset="0"/>
                      </a:rPr>
                      <m:t>&lt;</m:t>
                    </m:r>
                    <m:r>
                      <a:rPr lang="ar-AE" altLang="en-US" sz="1800" i="1">
                        <a:solidFill>
                          <a:schemeClr val="bg2">
                            <a:lumMod val="75000"/>
                          </a:schemeClr>
                        </a:solidFill>
                        <a:latin typeface="Cambria Math" panose="02040503050406030204" pitchFamily="18" charset="0"/>
                      </a:rPr>
                      <m:t>8</m:t>
                    </m:r>
                    <m:r>
                      <a:rPr lang="ar-AE" altLang="en-US" sz="1800" i="1">
                        <a:solidFill>
                          <a:schemeClr val="bg2">
                            <a:lumMod val="75000"/>
                          </a:schemeClr>
                        </a:solidFill>
                        <a:latin typeface="Cambria Math" panose="02040503050406030204" pitchFamily="18" charset="0"/>
                      </a:rPr>
                      <m:t>.</m:t>
                    </m:r>
                    <m:r>
                      <a:rPr lang="ar-AE" altLang="en-US" sz="1800" i="1">
                        <a:solidFill>
                          <a:schemeClr val="bg2">
                            <a:lumMod val="75000"/>
                          </a:schemeClr>
                        </a:solidFill>
                        <a:latin typeface="Cambria Math" panose="02040503050406030204" pitchFamily="18" charset="0"/>
                      </a:rPr>
                      <m:t>5</m:t>
                    </m:r>
                    <m:r>
                      <a:rPr lang="ar-AE" altLang="en-US" sz="1800" i="1">
                        <a:solidFill>
                          <a:schemeClr val="bg2">
                            <a:lumMod val="75000"/>
                          </a:schemeClr>
                        </a:solidFill>
                        <a:latin typeface="Cambria Math" panose="02040503050406030204" pitchFamily="18" charset="0"/>
                      </a:rPr>
                      <m:t>×</m:t>
                    </m:r>
                    <m:sSup>
                      <m:sSupPr>
                        <m:ctrlPr>
                          <a:rPr lang="ar-AE" altLang="en-US" sz="1800" i="1">
                            <a:solidFill>
                              <a:schemeClr val="bg2">
                                <a:lumMod val="75000"/>
                              </a:schemeClr>
                            </a:solidFill>
                            <a:latin typeface="Cambria Math" panose="02040503050406030204" pitchFamily="18" charset="0"/>
                          </a:rPr>
                        </m:ctrlPr>
                      </m:sSupPr>
                      <m:e>
                        <m:r>
                          <a:rPr lang="ar-AE" altLang="en-US" sz="1800" i="1">
                            <a:solidFill>
                              <a:schemeClr val="bg2">
                                <a:lumMod val="75000"/>
                              </a:schemeClr>
                            </a:solidFill>
                            <a:latin typeface="Cambria Math" panose="02040503050406030204" pitchFamily="18" charset="0"/>
                          </a:rPr>
                          <m:t>10</m:t>
                        </m:r>
                      </m:e>
                      <m:sup>
                        <m:r>
                          <a:rPr lang="ar-AE" altLang="en-US" sz="1800" i="1">
                            <a:solidFill>
                              <a:schemeClr val="bg2">
                                <a:lumMod val="75000"/>
                              </a:schemeClr>
                            </a:solidFill>
                            <a:latin typeface="Cambria Math" panose="02040503050406030204" pitchFamily="18" charset="0"/>
                          </a:rPr>
                          <m:t>−</m:t>
                        </m:r>
                        <m:r>
                          <a:rPr lang="ar-AE" altLang="en-US" sz="1800" i="1">
                            <a:solidFill>
                              <a:schemeClr val="bg2">
                                <a:lumMod val="75000"/>
                              </a:schemeClr>
                            </a:solidFill>
                            <a:latin typeface="Cambria Math" panose="02040503050406030204" pitchFamily="18" charset="0"/>
                          </a:rPr>
                          <m:t>28</m:t>
                        </m:r>
                      </m:sup>
                    </m:sSup>
                    <m:r>
                      <a:rPr lang="ar-AE" altLang="en-US" sz="1800" i="1">
                        <a:solidFill>
                          <a:schemeClr val="bg2">
                            <a:lumMod val="75000"/>
                          </a:schemeClr>
                        </a:solidFill>
                        <a:latin typeface="Cambria Math" panose="02040503050406030204" pitchFamily="18" charset="0"/>
                      </a:rPr>
                      <m:t>𝑒</m:t>
                    </m:r>
                    <m:r>
                      <m:rPr>
                        <m:sty m:val="p"/>
                      </m:rPr>
                      <a:rPr lang="en-US" altLang="en-US" sz="1800" spc="-150">
                        <a:solidFill>
                          <a:schemeClr val="bg2">
                            <a:lumMod val="75000"/>
                          </a:schemeClr>
                        </a:solidFill>
                        <a:latin typeface="Cambria Math" panose="02040503050406030204" pitchFamily="18" charset="0"/>
                      </a:rPr>
                      <m:t>cm</m:t>
                    </m:r>
                  </m:oMath>
                </a14:m>
                <a:r>
                  <a:rPr lang="en-US" altLang="en-US" sz="1800" dirty="0">
                    <a:solidFill>
                      <a:schemeClr val="bg2">
                        <a:lumMod val="75000"/>
                      </a:schemeClr>
                    </a:solidFill>
                    <a:latin typeface="Humanst521 BT" panose="020B0602020204020204" pitchFamily="34" charset="0"/>
                  </a:rPr>
                  <a:t>  </a:t>
                </a:r>
                <a:endParaRPr lang="en-US" altLang="en-US" sz="2000" dirty="0">
                  <a:solidFill>
                    <a:schemeClr val="bg2">
                      <a:lumMod val="75000"/>
                    </a:schemeClr>
                  </a:solidFill>
                  <a:latin typeface="Humanst521 BT" panose="020B0602020204020204" pitchFamily="34" charset="0"/>
                </a:endParaRPr>
              </a:p>
              <a:p>
                <a:r>
                  <a:rPr lang="en-US" altLang="en-US" sz="2000" dirty="0">
                    <a:latin typeface="Humanst521 BT" panose="020B0602020204020204" pitchFamily="34" charset="0"/>
                  </a:rPr>
                  <a:t>Contribution only starts at the 3-loop level</a:t>
                </a:r>
                <a:r>
                  <a:rPr lang="en-US" altLang="en-US" sz="2000" baseline="30000" dirty="0">
                    <a:latin typeface="Humanst521 BT" panose="020B0602020204020204" pitchFamily="34" charset="0"/>
                  </a:rPr>
                  <a:t>*</a:t>
                </a:r>
                <a:r>
                  <a:rPr lang="en-US" altLang="en-US" sz="2000" dirty="0">
                    <a:latin typeface="Humanst521 BT" panose="020B0602020204020204" pitchFamily="34" charset="0"/>
                  </a:rPr>
                  <a:t> 	</a:t>
                </a:r>
                <a14:m>
                  <m:oMath xmlns:m="http://schemas.openxmlformats.org/officeDocument/2006/math">
                    <m:d>
                      <m:dPr>
                        <m:begChr m:val="|"/>
                        <m:endChr m:val="|"/>
                        <m:ctrlPr>
                          <a:rPr lang="ar-AE" altLang="en-US" sz="1800" i="1">
                            <a:solidFill>
                              <a:schemeClr val="bg2">
                                <a:lumMod val="75000"/>
                              </a:schemeClr>
                            </a:solidFill>
                            <a:latin typeface="Cambria Math" panose="02040503050406030204" pitchFamily="18" charset="0"/>
                          </a:rPr>
                        </m:ctrlPr>
                      </m:dPr>
                      <m:e>
                        <m:sSub>
                          <m:sSubPr>
                            <m:ctrlPr>
                              <a:rPr lang="ar-AE" altLang="en-US" sz="1800" i="1">
                                <a:solidFill>
                                  <a:schemeClr val="bg2">
                                    <a:lumMod val="75000"/>
                                  </a:schemeClr>
                                </a:solidFill>
                                <a:latin typeface="Cambria Math" panose="02040503050406030204" pitchFamily="18" charset="0"/>
                              </a:rPr>
                            </m:ctrlPr>
                          </m:sSubPr>
                          <m:e>
                            <m:r>
                              <a:rPr lang="ar-AE" altLang="en-US" sz="1800" i="1">
                                <a:solidFill>
                                  <a:schemeClr val="bg2">
                                    <a:lumMod val="75000"/>
                                  </a:schemeClr>
                                </a:solidFill>
                                <a:latin typeface="Cambria Math" panose="02040503050406030204" pitchFamily="18" charset="0"/>
                              </a:rPr>
                              <m:t>𝑑</m:t>
                            </m:r>
                          </m:e>
                          <m:sub>
                            <m:r>
                              <a:rPr lang="ar-AE" altLang="en-US" sz="1800" i="1">
                                <a:solidFill>
                                  <a:schemeClr val="bg2">
                                    <a:lumMod val="75000"/>
                                  </a:schemeClr>
                                </a:solidFill>
                                <a:latin typeface="Cambria Math" panose="02040503050406030204" pitchFamily="18" charset="0"/>
                              </a:rPr>
                              <m:t>𝜇</m:t>
                            </m:r>
                            <m:r>
                              <a:rPr lang="ar-AE" altLang="en-US" sz="1800" i="1">
                                <a:solidFill>
                                  <a:schemeClr val="bg2">
                                    <a:lumMod val="75000"/>
                                  </a:schemeClr>
                                </a:solidFill>
                                <a:latin typeface="Cambria Math" panose="02040503050406030204" pitchFamily="18" charset="0"/>
                              </a:rPr>
                              <m:t>←</m:t>
                            </m:r>
                            <m:r>
                              <a:rPr lang="ar-AE" altLang="en-US" sz="1800" i="1">
                                <a:solidFill>
                                  <a:schemeClr val="bg2">
                                    <a:lumMod val="75000"/>
                                  </a:schemeClr>
                                </a:solidFill>
                                <a:latin typeface="Cambria Math" panose="02040503050406030204" pitchFamily="18" charset="0"/>
                              </a:rPr>
                              <m:t>𝑒</m:t>
                            </m:r>
                          </m:sub>
                        </m:sSub>
                      </m:e>
                    </m:d>
                    <m:r>
                      <a:rPr lang="ar-AE" altLang="en-US" sz="1800" i="1">
                        <a:solidFill>
                          <a:schemeClr val="bg2">
                            <a:lumMod val="75000"/>
                          </a:schemeClr>
                        </a:solidFill>
                        <a:latin typeface="Cambria Math" panose="02040503050406030204" pitchFamily="18" charset="0"/>
                      </a:rPr>
                      <m:t>&lt;</m:t>
                    </m:r>
                    <m:r>
                      <a:rPr lang="ar-AE" altLang="en-US" sz="1800" i="1">
                        <a:solidFill>
                          <a:schemeClr val="bg2">
                            <a:lumMod val="75000"/>
                          </a:schemeClr>
                        </a:solidFill>
                        <a:latin typeface="Cambria Math" panose="02040503050406030204" pitchFamily="18" charset="0"/>
                      </a:rPr>
                      <m:t>4</m:t>
                    </m:r>
                    <m:r>
                      <a:rPr lang="ar-AE" altLang="en-US" sz="1800" i="1">
                        <a:solidFill>
                          <a:schemeClr val="bg2">
                            <a:lumMod val="75000"/>
                          </a:schemeClr>
                        </a:solidFill>
                        <a:latin typeface="Cambria Math" panose="02040503050406030204" pitchFamily="18" charset="0"/>
                      </a:rPr>
                      <m:t>×</m:t>
                    </m:r>
                    <m:sSup>
                      <m:sSupPr>
                        <m:ctrlPr>
                          <a:rPr lang="ar-AE" altLang="en-US" sz="1800" i="1">
                            <a:solidFill>
                              <a:schemeClr val="bg2">
                                <a:lumMod val="75000"/>
                              </a:schemeClr>
                            </a:solidFill>
                            <a:latin typeface="Cambria Math" panose="02040503050406030204" pitchFamily="18" charset="0"/>
                          </a:rPr>
                        </m:ctrlPr>
                      </m:sSupPr>
                      <m:e>
                        <m:r>
                          <a:rPr lang="ar-AE" altLang="en-US" sz="1800" i="1">
                            <a:solidFill>
                              <a:schemeClr val="bg2">
                                <a:lumMod val="75000"/>
                              </a:schemeClr>
                            </a:solidFill>
                            <a:latin typeface="Cambria Math" panose="02040503050406030204" pitchFamily="18" charset="0"/>
                          </a:rPr>
                          <m:t>10</m:t>
                        </m:r>
                      </m:e>
                      <m:sup>
                        <m:r>
                          <a:rPr lang="ar-AE" altLang="en-US" sz="1800" i="1">
                            <a:solidFill>
                              <a:schemeClr val="bg2">
                                <a:lumMod val="75000"/>
                              </a:schemeClr>
                            </a:solidFill>
                            <a:latin typeface="Cambria Math" panose="02040503050406030204" pitchFamily="18" charset="0"/>
                          </a:rPr>
                          <m:t>−</m:t>
                        </m:r>
                        <m:r>
                          <a:rPr lang="ar-AE" altLang="en-US" sz="1800" i="1">
                            <a:solidFill>
                              <a:schemeClr val="bg2">
                                <a:lumMod val="75000"/>
                              </a:schemeClr>
                            </a:solidFill>
                            <a:latin typeface="Cambria Math" panose="02040503050406030204" pitchFamily="18" charset="0"/>
                          </a:rPr>
                          <m:t>20</m:t>
                        </m:r>
                      </m:sup>
                    </m:sSup>
                    <m:r>
                      <a:rPr lang="ar-AE" altLang="en-US" sz="1800" i="1">
                        <a:solidFill>
                          <a:schemeClr val="bg2">
                            <a:lumMod val="75000"/>
                          </a:schemeClr>
                        </a:solidFill>
                        <a:latin typeface="Cambria Math" panose="02040503050406030204" pitchFamily="18" charset="0"/>
                      </a:rPr>
                      <m:t> </m:t>
                    </m:r>
                    <m:r>
                      <a:rPr lang="ar-AE" altLang="en-US" sz="1800" i="1">
                        <a:solidFill>
                          <a:schemeClr val="bg2">
                            <a:lumMod val="75000"/>
                          </a:schemeClr>
                        </a:solidFill>
                        <a:latin typeface="Cambria Math" panose="02040503050406030204" pitchFamily="18" charset="0"/>
                      </a:rPr>
                      <m:t>𝑒</m:t>
                    </m:r>
                    <m:r>
                      <m:rPr>
                        <m:sty m:val="p"/>
                      </m:rPr>
                      <a:rPr lang="en-US" altLang="en-US" sz="1800" i="1">
                        <a:solidFill>
                          <a:schemeClr val="bg2">
                            <a:lumMod val="75000"/>
                          </a:schemeClr>
                        </a:solidFill>
                        <a:latin typeface="Cambria Math" panose="02040503050406030204" pitchFamily="18" charset="0"/>
                      </a:rPr>
                      <m:t>cm</m:t>
                    </m:r>
                  </m:oMath>
                </a14:m>
                <a:endParaRPr lang="en-US" altLang="en-US" sz="1800" i="1" dirty="0">
                  <a:solidFill>
                    <a:schemeClr val="bg2">
                      <a:lumMod val="75000"/>
                    </a:schemeClr>
                  </a:solidFill>
                  <a:latin typeface="Cambria Math" panose="02040503050406030204" pitchFamily="18" charset="0"/>
                </a:endParaRPr>
              </a:p>
              <a:p>
                <a:pPr marL="0" indent="0">
                  <a:buFont typeface="Arial" panose="020B0604020202020204" pitchFamily="34" charset="0"/>
                  <a:buNone/>
                </a:pPr>
                <a:endParaRPr lang="en-US" altLang="en-US" sz="1800" i="1" dirty="0">
                  <a:solidFill>
                    <a:schemeClr val="bg2">
                      <a:lumMod val="75000"/>
                    </a:schemeClr>
                  </a:solidFill>
                  <a:latin typeface="Cambria Math" panose="02040503050406030204" pitchFamily="18" charset="0"/>
                </a:endParaRPr>
              </a:p>
              <a:p>
                <a:r>
                  <a:rPr lang="en-US" altLang="en-US" sz="2000" dirty="0">
                    <a:latin typeface="Humanst521 BT" panose="020B0602020204020204" pitchFamily="34" charset="0"/>
                  </a:rPr>
                  <a:t> Y. </a:t>
                </a:r>
                <a:r>
                  <a:rPr lang="en-US" altLang="en-US" sz="2000" dirty="0" err="1">
                    <a:latin typeface="Humanst521 BT" panose="020B0602020204020204" pitchFamily="34" charset="0"/>
                  </a:rPr>
                  <a:t>Ema</a:t>
                </a:r>
                <a:r>
                  <a:rPr lang="en-US" altLang="en-US" sz="2000" dirty="0">
                    <a:latin typeface="Humanst521 BT" panose="020B0602020204020204" pitchFamily="34" charset="0"/>
                  </a:rPr>
                  <a:t> et al., PRL</a:t>
                </a:r>
                <a:r>
                  <a:rPr lang="en-US" altLang="en-US" sz="2000" b="1" dirty="0">
                    <a:latin typeface="Humanst521 BT" panose="020B0602020204020204" pitchFamily="34" charset="0"/>
                  </a:rPr>
                  <a:t>128</a:t>
                </a:r>
                <a:r>
                  <a:rPr lang="en-US" altLang="en-US" sz="2000" dirty="0">
                    <a:latin typeface="Humanst521 BT" panose="020B0602020204020204" pitchFamily="34" charset="0"/>
                  </a:rPr>
                  <a:t>, 131801 (2022)</a:t>
                </a:r>
                <a:r>
                  <a:rPr lang="en-US" altLang="en-US" sz="2000" b="1" dirty="0">
                    <a:latin typeface="Humanst521 BT" panose="020B0602020204020204" pitchFamily="34" charset="0"/>
                  </a:rPr>
                  <a:t> </a:t>
                </a:r>
              </a:p>
              <a:p>
                <a:pPr marL="0" indent="0">
                  <a:buFont typeface="Arial" panose="020B0604020202020204" pitchFamily="34" charset="0"/>
                  <a:buNone/>
                </a:pPr>
                <a:r>
                  <a:rPr lang="en-US" altLang="en-US" sz="1800" dirty="0">
                    <a:solidFill>
                      <a:schemeClr val="bg2">
                        <a:lumMod val="75000"/>
                      </a:schemeClr>
                    </a:solidFill>
                    <a:latin typeface="Humanst521 BT" panose="020B0602020204020204" pitchFamily="34" charset="0"/>
                  </a:rPr>
                  <a:t>	</a:t>
                </a:r>
                <a14:m>
                  <m:oMath xmlns:m="http://schemas.openxmlformats.org/officeDocument/2006/math">
                    <m:d>
                      <m:dPr>
                        <m:begChr m:val="|"/>
                        <m:endChr m:val="|"/>
                        <m:ctrlPr>
                          <a:rPr lang="ar-AE" altLang="en-US" sz="1800" i="1">
                            <a:solidFill>
                              <a:schemeClr val="bg2">
                                <a:lumMod val="75000"/>
                              </a:schemeClr>
                            </a:solidFill>
                            <a:latin typeface="Cambria Math" panose="02040503050406030204" pitchFamily="18" charset="0"/>
                          </a:rPr>
                        </m:ctrlPr>
                      </m:dPr>
                      <m:e>
                        <m:sSub>
                          <m:sSubPr>
                            <m:ctrlPr>
                              <a:rPr lang="ar-AE" altLang="en-US" sz="1800" i="1">
                                <a:solidFill>
                                  <a:schemeClr val="bg2">
                                    <a:lumMod val="75000"/>
                                  </a:schemeClr>
                                </a:solidFill>
                                <a:latin typeface="Cambria Math" panose="02040503050406030204" pitchFamily="18" charset="0"/>
                              </a:rPr>
                            </m:ctrlPr>
                          </m:sSubPr>
                          <m:e>
                            <m:r>
                              <a:rPr lang="ar-AE" altLang="en-US" sz="1800" i="1">
                                <a:solidFill>
                                  <a:schemeClr val="bg2">
                                    <a:lumMod val="75000"/>
                                  </a:schemeClr>
                                </a:solidFill>
                                <a:latin typeface="Cambria Math" panose="02040503050406030204" pitchFamily="18" charset="0"/>
                              </a:rPr>
                              <m:t>𝑑</m:t>
                            </m:r>
                          </m:e>
                          <m:sub>
                            <m:r>
                              <a:rPr lang="ar-AE" altLang="en-US" sz="1800" i="1">
                                <a:solidFill>
                                  <a:schemeClr val="bg2">
                                    <a:lumMod val="75000"/>
                                  </a:schemeClr>
                                </a:solidFill>
                                <a:latin typeface="Cambria Math" panose="02040503050406030204" pitchFamily="18" charset="0"/>
                              </a:rPr>
                              <m:t>𝜇</m:t>
                            </m:r>
                          </m:sub>
                        </m:sSub>
                        <m:d>
                          <m:dPr>
                            <m:ctrlPr>
                              <a:rPr lang="ar-AE" altLang="en-US" sz="1800" i="1">
                                <a:solidFill>
                                  <a:schemeClr val="bg2">
                                    <a:lumMod val="75000"/>
                                  </a:schemeClr>
                                </a:solidFill>
                                <a:latin typeface="Cambria Math" panose="02040503050406030204" pitchFamily="18" charset="0"/>
                              </a:rPr>
                            </m:ctrlPr>
                          </m:dPr>
                          <m:e>
                            <m:sPre>
                              <m:sPrePr>
                                <m:ctrlPr>
                                  <a:rPr lang="ar-AE" altLang="en-US" sz="1800" i="1">
                                    <a:solidFill>
                                      <a:schemeClr val="bg2">
                                        <a:lumMod val="75000"/>
                                      </a:schemeClr>
                                    </a:solidFill>
                                    <a:latin typeface="Cambria Math" panose="02040503050406030204" pitchFamily="18" charset="0"/>
                                  </a:rPr>
                                </m:ctrlPr>
                              </m:sPrePr>
                              <m:sub/>
                              <m:sup>
                                <m:r>
                                  <a:rPr lang="ar-AE" altLang="en-US" sz="1800" i="1">
                                    <a:solidFill>
                                      <a:schemeClr val="bg2">
                                        <a:lumMod val="75000"/>
                                      </a:schemeClr>
                                    </a:solidFill>
                                    <a:latin typeface="Cambria Math" panose="02040503050406030204" pitchFamily="18" charset="0"/>
                                  </a:rPr>
                                  <m:t>199</m:t>
                                </m:r>
                              </m:sup>
                              <m:e>
                                <m:r>
                                  <m:rPr>
                                    <m:sty m:val="p"/>
                                  </m:rPr>
                                  <a:rPr lang="en-US" altLang="en-US" sz="1800" i="1">
                                    <a:solidFill>
                                      <a:schemeClr val="bg2">
                                        <a:lumMod val="75000"/>
                                      </a:schemeClr>
                                    </a:solidFill>
                                    <a:latin typeface="Cambria Math" panose="02040503050406030204" pitchFamily="18" charset="0"/>
                                  </a:rPr>
                                  <m:t>Hg</m:t>
                                </m:r>
                              </m:e>
                            </m:sPre>
                          </m:e>
                        </m:d>
                      </m:e>
                    </m:d>
                    <m:r>
                      <a:rPr lang="ar-AE" altLang="en-US" sz="1800" i="1">
                        <a:solidFill>
                          <a:schemeClr val="bg2">
                            <a:lumMod val="75000"/>
                          </a:schemeClr>
                        </a:solidFill>
                        <a:latin typeface="Cambria Math" panose="02040503050406030204" pitchFamily="18" charset="0"/>
                      </a:rPr>
                      <m:t>&lt;</m:t>
                    </m:r>
                    <m:r>
                      <a:rPr lang="ar-AE" altLang="en-US" sz="1800" i="1">
                        <a:solidFill>
                          <a:schemeClr val="bg2">
                            <a:lumMod val="75000"/>
                          </a:schemeClr>
                        </a:solidFill>
                        <a:latin typeface="Cambria Math" panose="02040503050406030204" pitchFamily="18" charset="0"/>
                      </a:rPr>
                      <m:t>6</m:t>
                    </m:r>
                    <m:r>
                      <a:rPr lang="ar-AE" altLang="en-US" sz="1800" i="1">
                        <a:solidFill>
                          <a:schemeClr val="bg2">
                            <a:lumMod val="75000"/>
                          </a:schemeClr>
                        </a:solidFill>
                        <a:latin typeface="Cambria Math" panose="02040503050406030204" pitchFamily="18" charset="0"/>
                      </a:rPr>
                      <m:t>×</m:t>
                    </m:r>
                    <m:sSup>
                      <m:sSupPr>
                        <m:ctrlPr>
                          <a:rPr lang="ar-AE" altLang="en-US" sz="1800" i="1">
                            <a:solidFill>
                              <a:schemeClr val="bg2">
                                <a:lumMod val="75000"/>
                              </a:schemeClr>
                            </a:solidFill>
                            <a:latin typeface="Cambria Math" panose="02040503050406030204" pitchFamily="18" charset="0"/>
                          </a:rPr>
                        </m:ctrlPr>
                      </m:sSupPr>
                      <m:e>
                        <m:r>
                          <a:rPr lang="ar-AE" altLang="en-US" sz="1800" i="1">
                            <a:solidFill>
                              <a:schemeClr val="bg2">
                                <a:lumMod val="75000"/>
                              </a:schemeClr>
                            </a:solidFill>
                            <a:latin typeface="Cambria Math" panose="02040503050406030204" pitchFamily="18" charset="0"/>
                          </a:rPr>
                          <m:t>10</m:t>
                        </m:r>
                      </m:e>
                      <m:sup>
                        <m:r>
                          <a:rPr lang="ar-AE" altLang="en-US" sz="1800" i="1">
                            <a:solidFill>
                              <a:schemeClr val="bg2">
                                <a:lumMod val="75000"/>
                              </a:schemeClr>
                            </a:solidFill>
                            <a:latin typeface="Cambria Math" panose="02040503050406030204" pitchFamily="18" charset="0"/>
                          </a:rPr>
                          <m:t>−</m:t>
                        </m:r>
                        <m:r>
                          <a:rPr lang="ar-AE" altLang="en-US" sz="1800" i="1">
                            <a:solidFill>
                              <a:schemeClr val="bg2">
                                <a:lumMod val="75000"/>
                              </a:schemeClr>
                            </a:solidFill>
                            <a:latin typeface="Cambria Math" panose="02040503050406030204" pitchFamily="18" charset="0"/>
                          </a:rPr>
                          <m:t>20</m:t>
                        </m:r>
                      </m:sup>
                    </m:sSup>
                    <m:r>
                      <a:rPr lang="ar-AE" altLang="en-US" sz="1800" i="1">
                        <a:solidFill>
                          <a:schemeClr val="bg2">
                            <a:lumMod val="75000"/>
                          </a:schemeClr>
                        </a:solidFill>
                        <a:latin typeface="Cambria Math" panose="02040503050406030204" pitchFamily="18" charset="0"/>
                      </a:rPr>
                      <m:t> </m:t>
                    </m:r>
                    <m:r>
                      <a:rPr lang="ar-AE" altLang="en-US" sz="1800" i="1">
                        <a:solidFill>
                          <a:schemeClr val="bg2">
                            <a:lumMod val="75000"/>
                          </a:schemeClr>
                        </a:solidFill>
                        <a:latin typeface="Cambria Math" panose="02040503050406030204" pitchFamily="18" charset="0"/>
                      </a:rPr>
                      <m:t>𝑒</m:t>
                    </m:r>
                    <m:r>
                      <m:rPr>
                        <m:sty m:val="p"/>
                      </m:rPr>
                      <a:rPr lang="en-US" altLang="en-US" sz="1800" i="1">
                        <a:solidFill>
                          <a:schemeClr val="bg2">
                            <a:lumMod val="75000"/>
                          </a:schemeClr>
                        </a:solidFill>
                        <a:latin typeface="Cambria Math" panose="02040503050406030204" pitchFamily="18" charset="0"/>
                      </a:rPr>
                      <m:t>cm</m:t>
                    </m:r>
                  </m:oMath>
                </a14:m>
                <a:br>
                  <a:rPr lang="en-US" altLang="en-US" sz="1800" i="1" dirty="0">
                    <a:solidFill>
                      <a:schemeClr val="bg2">
                        <a:lumMod val="75000"/>
                      </a:schemeClr>
                    </a:solidFill>
                    <a:latin typeface="Cambria Math" panose="02040503050406030204" pitchFamily="18" charset="0"/>
                  </a:rPr>
                </a:br>
                <a:r>
                  <a:rPr lang="en-US" altLang="en-US" sz="1800" i="1" dirty="0">
                    <a:solidFill>
                      <a:schemeClr val="bg2">
                        <a:lumMod val="75000"/>
                      </a:schemeClr>
                    </a:solidFill>
                    <a:latin typeface="Cambria Math" panose="02040503050406030204" pitchFamily="18" charset="0"/>
                  </a:rPr>
                  <a:t>	</a:t>
                </a:r>
                <a14:m>
                  <m:oMath xmlns:m="http://schemas.openxmlformats.org/officeDocument/2006/math">
                    <m:d>
                      <m:dPr>
                        <m:begChr m:val="|"/>
                        <m:endChr m:val="|"/>
                        <m:ctrlPr>
                          <a:rPr lang="ar-AE" altLang="en-US" sz="1800" i="1">
                            <a:solidFill>
                              <a:schemeClr val="bg2">
                                <a:lumMod val="75000"/>
                              </a:schemeClr>
                            </a:solidFill>
                            <a:latin typeface="Cambria Math" panose="02040503050406030204" pitchFamily="18" charset="0"/>
                          </a:rPr>
                        </m:ctrlPr>
                      </m:dPr>
                      <m:e>
                        <m:sSub>
                          <m:sSubPr>
                            <m:ctrlPr>
                              <a:rPr lang="ar-AE" altLang="en-US" sz="1800" i="1">
                                <a:solidFill>
                                  <a:schemeClr val="bg2">
                                    <a:lumMod val="75000"/>
                                  </a:schemeClr>
                                </a:solidFill>
                                <a:latin typeface="Cambria Math" panose="02040503050406030204" pitchFamily="18" charset="0"/>
                              </a:rPr>
                            </m:ctrlPr>
                          </m:sSubPr>
                          <m:e>
                            <m:r>
                              <a:rPr lang="ar-AE" altLang="en-US" sz="1800" i="1">
                                <a:solidFill>
                                  <a:schemeClr val="bg2">
                                    <a:lumMod val="75000"/>
                                  </a:schemeClr>
                                </a:solidFill>
                                <a:latin typeface="Cambria Math" panose="02040503050406030204" pitchFamily="18" charset="0"/>
                              </a:rPr>
                              <m:t>𝑑</m:t>
                            </m:r>
                          </m:e>
                          <m:sub>
                            <m:r>
                              <a:rPr lang="ar-AE" altLang="en-US" sz="1800" i="1">
                                <a:solidFill>
                                  <a:schemeClr val="bg2">
                                    <a:lumMod val="75000"/>
                                  </a:schemeClr>
                                </a:solidFill>
                                <a:latin typeface="Cambria Math" panose="02040503050406030204" pitchFamily="18" charset="0"/>
                              </a:rPr>
                              <m:t>𝜇</m:t>
                            </m:r>
                          </m:sub>
                        </m:sSub>
                        <m:d>
                          <m:dPr>
                            <m:ctrlPr>
                              <a:rPr lang="ar-AE" altLang="en-US" sz="1800" i="1">
                                <a:solidFill>
                                  <a:schemeClr val="bg2">
                                    <a:lumMod val="75000"/>
                                  </a:schemeClr>
                                </a:solidFill>
                                <a:latin typeface="Cambria Math" panose="02040503050406030204" pitchFamily="18" charset="0"/>
                              </a:rPr>
                            </m:ctrlPr>
                          </m:dPr>
                          <m:e>
                            <m:r>
                              <m:rPr>
                                <m:sty m:val="p"/>
                              </m:rPr>
                              <a:rPr lang="en-US" altLang="en-US" sz="1800" i="1">
                                <a:solidFill>
                                  <a:schemeClr val="bg2">
                                    <a:lumMod val="75000"/>
                                  </a:schemeClr>
                                </a:solidFill>
                                <a:latin typeface="Cambria Math" panose="02040503050406030204" pitchFamily="18" charset="0"/>
                              </a:rPr>
                              <m:t>ThO</m:t>
                            </m:r>
                          </m:e>
                        </m:d>
                      </m:e>
                    </m:d>
                    <m:r>
                      <a:rPr lang="ar-AE" altLang="en-US" sz="1800" i="1">
                        <a:solidFill>
                          <a:schemeClr val="bg2">
                            <a:lumMod val="75000"/>
                          </a:schemeClr>
                        </a:solidFill>
                        <a:latin typeface="Cambria Math" panose="02040503050406030204" pitchFamily="18" charset="0"/>
                      </a:rPr>
                      <m:t>&lt;</m:t>
                    </m:r>
                    <m:r>
                      <a:rPr lang="en-US" altLang="en-US" sz="1800" b="0" i="1" smtClean="0">
                        <a:solidFill>
                          <a:schemeClr val="bg2">
                            <a:lumMod val="75000"/>
                          </a:schemeClr>
                        </a:solidFill>
                        <a:latin typeface="Cambria Math" panose="02040503050406030204" pitchFamily="18" charset="0"/>
                      </a:rPr>
                      <m:t>2</m:t>
                    </m:r>
                    <m:r>
                      <a:rPr lang="ar-AE" altLang="en-US" sz="1800" i="1">
                        <a:solidFill>
                          <a:schemeClr val="bg2">
                            <a:lumMod val="75000"/>
                          </a:schemeClr>
                        </a:solidFill>
                        <a:latin typeface="Cambria Math" panose="02040503050406030204" pitchFamily="18" charset="0"/>
                      </a:rPr>
                      <m:t>×</m:t>
                    </m:r>
                    <m:sSup>
                      <m:sSupPr>
                        <m:ctrlPr>
                          <a:rPr lang="ar-AE" altLang="en-US" sz="1800" i="1">
                            <a:solidFill>
                              <a:schemeClr val="bg2">
                                <a:lumMod val="75000"/>
                              </a:schemeClr>
                            </a:solidFill>
                            <a:latin typeface="Cambria Math" panose="02040503050406030204" pitchFamily="18" charset="0"/>
                          </a:rPr>
                        </m:ctrlPr>
                      </m:sSupPr>
                      <m:e>
                        <m:r>
                          <a:rPr lang="ar-AE" altLang="en-US" sz="1800" i="1">
                            <a:solidFill>
                              <a:schemeClr val="bg2">
                                <a:lumMod val="75000"/>
                              </a:schemeClr>
                            </a:solidFill>
                            <a:latin typeface="Cambria Math" panose="02040503050406030204" pitchFamily="18" charset="0"/>
                          </a:rPr>
                          <m:t>10</m:t>
                        </m:r>
                      </m:e>
                      <m:sup>
                        <m:r>
                          <a:rPr lang="ar-AE" altLang="en-US" sz="1800" i="1">
                            <a:solidFill>
                              <a:schemeClr val="bg2">
                                <a:lumMod val="75000"/>
                              </a:schemeClr>
                            </a:solidFill>
                            <a:latin typeface="Cambria Math" panose="02040503050406030204" pitchFamily="18" charset="0"/>
                          </a:rPr>
                          <m:t>−</m:t>
                        </m:r>
                        <m:r>
                          <a:rPr lang="ar-AE" altLang="en-US" sz="1800" i="1">
                            <a:solidFill>
                              <a:schemeClr val="bg2">
                                <a:lumMod val="75000"/>
                              </a:schemeClr>
                            </a:solidFill>
                            <a:latin typeface="Cambria Math" panose="02040503050406030204" pitchFamily="18" charset="0"/>
                          </a:rPr>
                          <m:t>20</m:t>
                        </m:r>
                      </m:sup>
                    </m:sSup>
                    <m:r>
                      <a:rPr lang="ar-AE" altLang="en-US" sz="1800" i="1">
                        <a:solidFill>
                          <a:schemeClr val="bg2">
                            <a:lumMod val="75000"/>
                          </a:schemeClr>
                        </a:solidFill>
                        <a:latin typeface="Cambria Math" panose="02040503050406030204" pitchFamily="18" charset="0"/>
                      </a:rPr>
                      <m:t> </m:t>
                    </m:r>
                    <m:r>
                      <a:rPr lang="ar-AE" altLang="en-US" sz="1800" i="1">
                        <a:solidFill>
                          <a:schemeClr val="bg2">
                            <a:lumMod val="75000"/>
                          </a:schemeClr>
                        </a:solidFill>
                        <a:latin typeface="Cambria Math" panose="02040503050406030204" pitchFamily="18" charset="0"/>
                      </a:rPr>
                      <m:t>𝑒</m:t>
                    </m:r>
                    <m:r>
                      <m:rPr>
                        <m:sty m:val="p"/>
                      </m:rPr>
                      <a:rPr lang="en-US" altLang="en-US" sz="1800" i="1">
                        <a:solidFill>
                          <a:schemeClr val="bg2">
                            <a:lumMod val="75000"/>
                          </a:schemeClr>
                        </a:solidFill>
                        <a:latin typeface="Cambria Math" panose="02040503050406030204" pitchFamily="18" charset="0"/>
                      </a:rPr>
                      <m:t>cm</m:t>
                    </m:r>
                  </m:oMath>
                </a14:m>
                <a:endParaRPr lang="en-US" altLang="en-US" sz="1800" i="1" dirty="0">
                  <a:solidFill>
                    <a:schemeClr val="bg2">
                      <a:lumMod val="75000"/>
                    </a:schemeClr>
                  </a:solidFill>
                  <a:latin typeface="Cambria Math" panose="02040503050406030204" pitchFamily="18" charset="0"/>
                </a:endParaRPr>
              </a:p>
              <a:p>
                <a:pPr marL="0" indent="0">
                  <a:buFont typeface="Arial" panose="020B0604020202020204" pitchFamily="34" charset="0"/>
                  <a:buNone/>
                </a:pPr>
                <a:endParaRPr lang="en-US" altLang="en-US" sz="1050" dirty="0">
                  <a:latin typeface="Humanst521 BT" panose="020B0602020204020204" pitchFamily="34" charset="0"/>
                </a:endParaRPr>
              </a:p>
              <a:p>
                <a:pPr defTabSz="179388"/>
                <a:r>
                  <a:rPr lang="en-US" altLang="en-US" sz="2000" dirty="0">
                    <a:latin typeface="Humanst521 BT" panose="020B0602020204020204" pitchFamily="34" charset="0"/>
                  </a:rPr>
                  <a:t>Bennett et al., </a:t>
                </a:r>
                <a:br>
                  <a:rPr lang="en-US" altLang="en-US" sz="2000" dirty="0">
                    <a:latin typeface="Humanst521 BT" panose="020B0602020204020204" pitchFamily="34" charset="0"/>
                  </a:rPr>
                </a:br>
                <a:r>
                  <a:rPr lang="en-US" altLang="en-US" sz="2000" dirty="0">
                    <a:latin typeface="Humanst521 BT" panose="020B0602020204020204" pitchFamily="34" charset="0"/>
                  </a:rPr>
                  <a:t>PRD80, 052008 (2009) </a:t>
                </a:r>
                <a:br>
                  <a:rPr lang="en-US" altLang="en-US" sz="2000" dirty="0">
                    <a:latin typeface="Humanst521 BT" panose="020B0602020204020204" pitchFamily="34" charset="0"/>
                  </a:rPr>
                </a:br>
                <a:r>
                  <a:rPr lang="en-US" altLang="en-US" sz="2000" dirty="0">
                    <a:latin typeface="Humanst521 BT" panose="020B0602020204020204" pitchFamily="34" charset="0"/>
                  </a:rPr>
                  <a:t>	</a:t>
                </a:r>
                <a14:m>
                  <m:oMath xmlns:m="http://schemas.openxmlformats.org/officeDocument/2006/math">
                    <m:d>
                      <m:dPr>
                        <m:begChr m:val="|"/>
                        <m:endChr m:val="|"/>
                        <m:ctrlPr>
                          <a:rPr lang="ar-AE" altLang="en-US" sz="1800" i="1" smtClean="0">
                            <a:solidFill>
                              <a:schemeClr val="bg2">
                                <a:lumMod val="75000"/>
                              </a:schemeClr>
                            </a:solidFill>
                            <a:latin typeface="Cambria Math" panose="02040503050406030204" pitchFamily="18" charset="0"/>
                          </a:rPr>
                        </m:ctrlPr>
                      </m:dPr>
                      <m:e>
                        <m:sSub>
                          <m:sSubPr>
                            <m:ctrlPr>
                              <a:rPr lang="ar-AE" altLang="en-US" sz="1800" i="1">
                                <a:solidFill>
                                  <a:schemeClr val="bg2">
                                    <a:lumMod val="75000"/>
                                  </a:schemeClr>
                                </a:solidFill>
                                <a:latin typeface="Cambria Math" panose="02040503050406030204" pitchFamily="18" charset="0"/>
                              </a:rPr>
                            </m:ctrlPr>
                          </m:sSubPr>
                          <m:e>
                            <m:r>
                              <a:rPr lang="ar-AE" altLang="en-US" sz="1800" i="1">
                                <a:solidFill>
                                  <a:schemeClr val="bg2">
                                    <a:lumMod val="75000"/>
                                  </a:schemeClr>
                                </a:solidFill>
                                <a:latin typeface="Cambria Math" panose="02040503050406030204" pitchFamily="18" charset="0"/>
                              </a:rPr>
                              <m:t>𝑑</m:t>
                            </m:r>
                          </m:e>
                          <m:sub>
                            <m:r>
                              <a:rPr lang="ar-AE" altLang="en-US" sz="1800" i="1">
                                <a:solidFill>
                                  <a:schemeClr val="bg2">
                                    <a:lumMod val="75000"/>
                                  </a:schemeClr>
                                </a:solidFill>
                                <a:latin typeface="Cambria Math" panose="02040503050406030204" pitchFamily="18" charset="0"/>
                              </a:rPr>
                              <m:t>𝜇</m:t>
                            </m:r>
                          </m:sub>
                        </m:sSub>
                      </m:e>
                    </m:d>
                    <m:r>
                      <a:rPr lang="ar-AE" altLang="en-US" sz="1800" i="1">
                        <a:solidFill>
                          <a:schemeClr val="bg2">
                            <a:lumMod val="75000"/>
                          </a:schemeClr>
                        </a:solidFill>
                        <a:latin typeface="Cambria Math" panose="02040503050406030204" pitchFamily="18" charset="0"/>
                      </a:rPr>
                      <m:t>&lt;</m:t>
                    </m:r>
                    <m:r>
                      <a:rPr lang="en-US" altLang="en-US" sz="1800" b="0" i="1" smtClean="0">
                        <a:solidFill>
                          <a:schemeClr val="bg2">
                            <a:lumMod val="75000"/>
                          </a:schemeClr>
                        </a:solidFill>
                        <a:latin typeface="Cambria Math" panose="02040503050406030204" pitchFamily="18" charset="0"/>
                      </a:rPr>
                      <m:t>1</m:t>
                    </m:r>
                    <m:r>
                      <a:rPr lang="en-US" altLang="en-US" sz="1800" b="0" i="1" smtClean="0">
                        <a:solidFill>
                          <a:schemeClr val="bg2">
                            <a:lumMod val="75000"/>
                          </a:schemeClr>
                        </a:solidFill>
                        <a:latin typeface="Cambria Math" panose="02040503050406030204" pitchFamily="18" charset="0"/>
                      </a:rPr>
                      <m:t>.</m:t>
                    </m:r>
                    <m:r>
                      <a:rPr lang="en-US" altLang="en-US" sz="1800" b="0" i="1" smtClean="0">
                        <a:solidFill>
                          <a:schemeClr val="bg2">
                            <a:lumMod val="75000"/>
                          </a:schemeClr>
                        </a:solidFill>
                        <a:latin typeface="Cambria Math" panose="02040503050406030204" pitchFamily="18" charset="0"/>
                      </a:rPr>
                      <m:t>5</m:t>
                    </m:r>
                    <m:r>
                      <a:rPr lang="ar-AE" altLang="en-US" sz="1800" i="1">
                        <a:solidFill>
                          <a:schemeClr val="bg2">
                            <a:lumMod val="75000"/>
                          </a:schemeClr>
                        </a:solidFill>
                        <a:latin typeface="Cambria Math" panose="02040503050406030204" pitchFamily="18" charset="0"/>
                      </a:rPr>
                      <m:t>×</m:t>
                    </m:r>
                    <m:sSup>
                      <m:sSupPr>
                        <m:ctrlPr>
                          <a:rPr lang="ar-AE" altLang="en-US" sz="1800" i="1">
                            <a:solidFill>
                              <a:schemeClr val="bg2">
                                <a:lumMod val="75000"/>
                              </a:schemeClr>
                            </a:solidFill>
                            <a:latin typeface="Cambria Math" panose="02040503050406030204" pitchFamily="18" charset="0"/>
                          </a:rPr>
                        </m:ctrlPr>
                      </m:sSupPr>
                      <m:e>
                        <m:r>
                          <a:rPr lang="ar-AE" altLang="en-US" sz="1800" i="1">
                            <a:solidFill>
                              <a:schemeClr val="bg2">
                                <a:lumMod val="75000"/>
                              </a:schemeClr>
                            </a:solidFill>
                            <a:latin typeface="Cambria Math" panose="02040503050406030204" pitchFamily="18" charset="0"/>
                          </a:rPr>
                          <m:t>10</m:t>
                        </m:r>
                      </m:e>
                      <m:sup>
                        <m:r>
                          <a:rPr lang="ar-AE" altLang="en-US" sz="1800" i="1">
                            <a:solidFill>
                              <a:schemeClr val="bg2">
                                <a:lumMod val="75000"/>
                              </a:schemeClr>
                            </a:solidFill>
                            <a:latin typeface="Cambria Math" panose="02040503050406030204" pitchFamily="18" charset="0"/>
                          </a:rPr>
                          <m:t>−</m:t>
                        </m:r>
                        <m:r>
                          <a:rPr lang="en-US" altLang="en-US" sz="1800" b="0" i="1" smtClean="0">
                            <a:solidFill>
                              <a:schemeClr val="bg2">
                                <a:lumMod val="75000"/>
                              </a:schemeClr>
                            </a:solidFill>
                            <a:latin typeface="Cambria Math" panose="02040503050406030204" pitchFamily="18" charset="0"/>
                          </a:rPr>
                          <m:t>19</m:t>
                        </m:r>
                      </m:sup>
                    </m:sSup>
                    <m:r>
                      <a:rPr lang="ar-AE" altLang="en-US" sz="1800" i="1">
                        <a:solidFill>
                          <a:schemeClr val="bg2">
                            <a:lumMod val="75000"/>
                          </a:schemeClr>
                        </a:solidFill>
                        <a:latin typeface="Cambria Math" panose="02040503050406030204" pitchFamily="18" charset="0"/>
                      </a:rPr>
                      <m:t> </m:t>
                    </m:r>
                    <m:r>
                      <a:rPr lang="ar-AE" altLang="en-US" sz="1800" i="1">
                        <a:solidFill>
                          <a:schemeClr val="bg2">
                            <a:lumMod val="75000"/>
                          </a:schemeClr>
                        </a:solidFill>
                        <a:latin typeface="Cambria Math" panose="02040503050406030204" pitchFamily="18" charset="0"/>
                      </a:rPr>
                      <m:t>𝑒</m:t>
                    </m:r>
                    <m:r>
                      <m:rPr>
                        <m:sty m:val="p"/>
                      </m:rPr>
                      <a:rPr lang="en-US" altLang="en-US" sz="1800" i="1">
                        <a:solidFill>
                          <a:schemeClr val="bg2">
                            <a:lumMod val="75000"/>
                          </a:schemeClr>
                        </a:solidFill>
                        <a:latin typeface="Cambria Math" panose="02040503050406030204" pitchFamily="18" charset="0"/>
                      </a:rPr>
                      <m:t>cm</m:t>
                    </m:r>
                  </m:oMath>
                </a14:m>
                <a:br>
                  <a:rPr lang="en-US" altLang="en-US" sz="1800" i="1" dirty="0">
                    <a:solidFill>
                      <a:schemeClr val="bg2">
                        <a:lumMod val="75000"/>
                      </a:schemeClr>
                    </a:solidFill>
                    <a:latin typeface="Cambria Math" panose="02040503050406030204" pitchFamily="18" charset="0"/>
                  </a:rPr>
                </a:br>
                <a:endParaRPr lang="en-US" altLang="en-US" sz="2000" dirty="0">
                  <a:latin typeface="Humanst521 BT" panose="020B0602020204020204" pitchFamily="34" charset="0"/>
                </a:endParaRPr>
              </a:p>
            </p:txBody>
          </p:sp>
        </mc:Choice>
        <mc:Fallback xmlns="">
          <p:sp>
            <p:nvSpPr>
              <p:cNvPr id="13" name="Content Placeholder 3"/>
              <p:cNvSpPr txBox="1">
                <a:spLocks noRot="1" noChangeAspect="1" noMove="1" noResize="1" noEditPoints="1" noAdjustHandles="1" noChangeArrowheads="1" noChangeShapeType="1" noTextEdit="1"/>
              </p:cNvSpPr>
              <p:nvPr/>
            </p:nvSpPr>
            <p:spPr>
              <a:xfrm>
                <a:off x="4427984" y="771550"/>
                <a:ext cx="4666111" cy="3608676"/>
              </a:xfrm>
              <a:prstGeom prst="rect">
                <a:avLst/>
              </a:prstGeom>
              <a:blipFill>
                <a:blip r:embed="rId5"/>
                <a:stretch>
                  <a:fillRect l="-3133" t="-1689" r="-1044" b="-169"/>
                </a:stretch>
              </a:blipFill>
            </p:spPr>
            <p:txBody>
              <a:bodyPr/>
              <a:lstStyle/>
              <a:p>
                <a:r>
                  <a:rPr lang="de-CH">
                    <a:noFill/>
                  </a:rPr>
                  <a:t> </a:t>
                </a:r>
              </a:p>
            </p:txBody>
          </p:sp>
        </mc:Fallback>
      </mc:AlternateContent>
      <p:cxnSp>
        <p:nvCxnSpPr>
          <p:cNvPr id="16" name="Straight Connector 15">
            <a:extLst>
              <a:ext uri="{FF2B5EF4-FFF2-40B4-BE49-F238E27FC236}">
                <a16:creationId xmlns:a16="http://schemas.microsoft.com/office/drawing/2014/main" id="{A6E21817-BBE3-A218-D1FE-CF2D0CF426EC}"/>
              </a:ext>
            </a:extLst>
          </p:cNvPr>
          <p:cNvCxnSpPr>
            <a:cxnSpLocks/>
          </p:cNvCxnSpPr>
          <p:nvPr/>
        </p:nvCxnSpPr>
        <p:spPr bwMode="auto">
          <a:xfrm flipV="1">
            <a:off x="2843808" y="854176"/>
            <a:ext cx="0" cy="3085726"/>
          </a:xfrm>
          <a:prstGeom prst="line">
            <a:avLst/>
          </a:prstGeom>
          <a:ln>
            <a:headEnd type="none" w="med" len="med"/>
            <a:tailEnd type="none" w="med" len="med"/>
          </a:ln>
          <a:effectLst>
            <a:glow rad="63500">
              <a:schemeClr val="accent2">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cxnSp>
      <p:cxnSp>
        <p:nvCxnSpPr>
          <p:cNvPr id="20" name="Straight Connector 19">
            <a:extLst>
              <a:ext uri="{FF2B5EF4-FFF2-40B4-BE49-F238E27FC236}">
                <a16:creationId xmlns:a16="http://schemas.microsoft.com/office/drawing/2014/main" id="{6E3F26B3-DA63-853E-CCC7-39C5A368EDD5}"/>
              </a:ext>
            </a:extLst>
          </p:cNvPr>
          <p:cNvCxnSpPr>
            <a:cxnSpLocks/>
          </p:cNvCxnSpPr>
          <p:nvPr/>
        </p:nvCxnSpPr>
        <p:spPr bwMode="auto">
          <a:xfrm flipV="1">
            <a:off x="971600" y="854176"/>
            <a:ext cx="0" cy="3085726"/>
          </a:xfrm>
          <a:prstGeom prst="line">
            <a:avLst/>
          </a:prstGeom>
          <a:ln>
            <a:headEnd type="none" w="med" len="med"/>
            <a:tailEnd type="none" w="med" len="med"/>
          </a:ln>
          <a:effectLst>
            <a:glow rad="63500">
              <a:schemeClr val="accent2">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4" name="Arrow: Left-Right 3">
                <a:extLst>
                  <a:ext uri="{FF2B5EF4-FFF2-40B4-BE49-F238E27FC236}">
                    <a16:creationId xmlns:a16="http://schemas.microsoft.com/office/drawing/2014/main" id="{8CD536F1-C09E-2468-95B8-946CCDE09D35}"/>
                  </a:ext>
                </a:extLst>
              </p:cNvPr>
              <p:cNvSpPr/>
              <p:nvPr/>
            </p:nvSpPr>
            <p:spPr bwMode="auto">
              <a:xfrm>
                <a:off x="1001534" y="1707654"/>
                <a:ext cx="1842274" cy="686444"/>
              </a:xfrm>
              <a:prstGeom prst="leftRightArrow">
                <a:avLst>
                  <a:gd name="adj1" fmla="val 50000"/>
                  <a:gd name="adj2" fmla="val 4126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1800" dirty="0">
                    <a:solidFill>
                      <a:srgbClr val="000000"/>
                    </a:solidFill>
                    <a:latin typeface="Humanst521 Lt BT" panose="020B0402020204020304" pitchFamily="34" charset="0"/>
                  </a:rPr>
                  <a:t>BMW </a:t>
                </a:r>
                <a14:m>
                  <m:oMath xmlns:m="http://schemas.openxmlformats.org/officeDocument/2006/math">
                    <m:r>
                      <a:rPr lang="en-US" sz="1800" b="0" i="1" dirty="0" smtClean="0">
                        <a:solidFill>
                          <a:srgbClr val="000000"/>
                        </a:solidFill>
                        <a:latin typeface="Cambria Math" panose="02040503050406030204" pitchFamily="18" charset="0"/>
                      </a:rPr>
                      <m:t>±</m:t>
                    </m:r>
                    <m:r>
                      <a:rPr lang="de-CH" sz="1800" i="1" dirty="0" smtClean="0">
                        <a:solidFill>
                          <a:srgbClr val="000000"/>
                        </a:solidFill>
                        <a:latin typeface="Cambria Math" panose="02040503050406030204" pitchFamily="18" charset="0"/>
                      </a:rPr>
                      <m:t>2</m:t>
                    </m:r>
                    <m:r>
                      <a:rPr lang="en-US" sz="1800" i="1" dirty="0" smtClean="0">
                        <a:solidFill>
                          <a:srgbClr val="000000"/>
                        </a:solidFill>
                        <a:latin typeface="Cambria Math" panose="02040503050406030204" pitchFamily="18" charset="0"/>
                      </a:rPr>
                      <m:t>𝜎</m:t>
                    </m:r>
                  </m:oMath>
                </a14:m>
                <a:endParaRPr kumimoji="0" lang="de-CH" sz="1800" b="0" i="0" u="none" strike="noStrike" cap="none" normalizeH="0" baseline="0" dirty="0">
                  <a:ln>
                    <a:noFill/>
                  </a:ln>
                  <a:solidFill>
                    <a:schemeClr val="tx1"/>
                  </a:solidFill>
                  <a:effectLst/>
                  <a:latin typeface="Times" charset="0"/>
                </a:endParaRPr>
              </a:p>
            </p:txBody>
          </p:sp>
        </mc:Choice>
        <mc:Fallback xmlns="">
          <p:sp>
            <p:nvSpPr>
              <p:cNvPr id="4" name="Arrow: Left-Right 3">
                <a:extLst>
                  <a:ext uri="{FF2B5EF4-FFF2-40B4-BE49-F238E27FC236}">
                    <a16:creationId xmlns:a16="http://schemas.microsoft.com/office/drawing/2014/main" id="{8CD536F1-C09E-2468-95B8-946CCDE09D35}"/>
                  </a:ext>
                </a:extLst>
              </p:cNvPr>
              <p:cNvSpPr>
                <a:spLocks noRot="1" noChangeAspect="1" noMove="1" noResize="1" noEditPoints="1" noAdjustHandles="1" noChangeArrowheads="1" noChangeShapeType="1" noTextEdit="1"/>
              </p:cNvSpPr>
              <p:nvPr/>
            </p:nvSpPr>
            <p:spPr bwMode="auto">
              <a:xfrm>
                <a:off x="1001534" y="1707654"/>
                <a:ext cx="1842274" cy="686444"/>
              </a:xfrm>
              <a:prstGeom prst="leftRightArrow">
                <a:avLst>
                  <a:gd name="adj1" fmla="val 50000"/>
                  <a:gd name="adj2" fmla="val 41265"/>
                </a:avLst>
              </a:prstGeom>
              <a:blipFill>
                <a:blip r:embed="rId6"/>
                <a:stretch>
                  <a:fillRect/>
                </a:stretch>
              </a:blipFill>
              <a:ln>
                <a:noFill/>
              </a:ln>
            </p:spPr>
            <p:txBody>
              <a:bodyPr/>
              <a:lstStyle/>
              <a:p>
                <a:r>
                  <a:rPr lang="de-CH">
                    <a:noFill/>
                  </a:rPr>
                  <a:t> </a:t>
                </a:r>
              </a:p>
            </p:txBody>
          </p:sp>
        </mc:Fallback>
      </mc:AlternateContent>
    </p:spTree>
    <p:extLst>
      <p:ext uri="{BB962C8B-B14F-4D97-AF65-F5344CB8AC3E}">
        <p14:creationId xmlns:p14="http://schemas.microsoft.com/office/powerpoint/2010/main" val="404378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 name="Picture 465"/>
          <p:cNvPicPr/>
          <p:nvPr/>
        </p:nvPicPr>
        <p:blipFill>
          <a:blip r:embed="rId2" cstate="screen">
            <a:extLst>
              <a:ext uri="{28A0092B-C50C-407E-A947-70E740481C1C}">
                <a14:useLocalDpi xmlns:a14="http://schemas.microsoft.com/office/drawing/2010/main"/>
              </a:ext>
            </a:extLst>
          </a:blip>
          <a:stretch/>
        </p:blipFill>
        <p:spPr>
          <a:xfrm>
            <a:off x="4415760" y="2822040"/>
            <a:ext cx="4686480" cy="2254320"/>
          </a:xfrm>
          <a:prstGeom prst="rect">
            <a:avLst/>
          </a:prstGeom>
          <a:ln w="0">
            <a:noFill/>
          </a:ln>
        </p:spPr>
      </p:pic>
      <p:sp>
        <p:nvSpPr>
          <p:cNvPr id="467" name="PlaceHolder 1"/>
          <p:cNvSpPr>
            <a:spLocks noGrp="1"/>
          </p:cNvSpPr>
          <p:nvPr>
            <p:ph idx="4294967295"/>
          </p:nvPr>
        </p:nvSpPr>
        <p:spPr>
          <a:xfrm>
            <a:off x="755576" y="948600"/>
            <a:ext cx="4469824" cy="3508560"/>
          </a:xfrm>
          <a:prstGeom prst="rect">
            <a:avLst/>
          </a:prstGeom>
          <a:noFill/>
          <a:ln w="0">
            <a:noFill/>
          </a:ln>
        </p:spPr>
        <p:txBody>
          <a:bodyPr lIns="0" tIns="0" rIns="0" bIns="0" anchor="t">
            <a:noAutofit/>
          </a:bodyPr>
          <a:lstStyle/>
          <a:p>
            <a:pPr marL="216000" indent="-216000">
              <a:lnSpc>
                <a:spcPct val="110000"/>
              </a:lnSpc>
              <a:buClr>
                <a:srgbClr val="000000"/>
              </a:buClr>
              <a:buSzPct val="45000"/>
              <a:buFont typeface="Wingdings" charset="2"/>
              <a:buChar char=""/>
              <a:tabLst>
                <a:tab pos="0" algn="l"/>
              </a:tabLst>
            </a:pPr>
            <a:r>
              <a:rPr lang="en-GB" sz="1700" b="0" strike="noStrike" spc="-1" dirty="0">
                <a:solidFill>
                  <a:srgbClr val="000000"/>
                </a:solidFill>
                <a:ea typeface="Calibri"/>
              </a:rPr>
              <a:t>If the EDM ≠ 0, then there will be a vertical precession out of the plane of the orbit</a:t>
            </a:r>
            <a:endParaRPr lang="en-GB" sz="1700" b="0" strike="noStrike" spc="-1" dirty="0">
              <a:latin typeface="Arial"/>
            </a:endParaRPr>
          </a:p>
          <a:p>
            <a:pPr marL="432000" lvl="1" indent="-216000">
              <a:lnSpc>
                <a:spcPct val="100000"/>
              </a:lnSpc>
              <a:spcBef>
                <a:spcPts val="1134"/>
              </a:spcBef>
              <a:buClr>
                <a:srgbClr val="000000"/>
              </a:buClr>
              <a:buSzPct val="45000"/>
              <a:buFont typeface="Wingdings" charset="2"/>
              <a:buChar char=""/>
              <a:tabLst>
                <a:tab pos="0" algn="l"/>
              </a:tabLst>
            </a:pPr>
            <a:r>
              <a:rPr lang="en-GB" sz="1700" b="0" strike="noStrike" spc="-1" dirty="0">
                <a:solidFill>
                  <a:srgbClr val="000000"/>
                </a:solidFill>
                <a:ea typeface="Calibri"/>
              </a:rPr>
              <a:t>An asymmetry increasing with time will be observed recording decay positrons</a:t>
            </a:r>
          </a:p>
          <a:p>
            <a:pPr marL="432000" lvl="1" indent="-216000">
              <a:lnSpc>
                <a:spcPct val="100000"/>
              </a:lnSpc>
              <a:spcBef>
                <a:spcPts val="1134"/>
              </a:spcBef>
              <a:buClr>
                <a:srgbClr val="000000"/>
              </a:buClr>
              <a:buSzPct val="45000"/>
              <a:buFont typeface="Wingdings" charset="2"/>
              <a:buChar char=""/>
              <a:tabLst>
                <a:tab pos="0" algn="l"/>
              </a:tabLst>
            </a:pPr>
            <a:endParaRPr lang="en-GB" sz="1700" b="0" strike="noStrike" spc="-1" dirty="0">
              <a:latin typeface="Arial"/>
            </a:endParaRPr>
          </a:p>
          <a:p>
            <a:pPr marL="216000" indent="-216000">
              <a:lnSpc>
                <a:spcPct val="110000"/>
              </a:lnSpc>
              <a:buClr>
                <a:srgbClr val="000000"/>
              </a:buClr>
              <a:buSzPct val="45000"/>
              <a:buFont typeface="Wingdings" charset="2"/>
              <a:buChar char=""/>
              <a:tabLst>
                <a:tab pos="0" algn="l"/>
              </a:tabLst>
            </a:pPr>
            <a:r>
              <a:rPr lang="en-GB" sz="1700" b="0" strike="noStrike" spc="-1" dirty="0">
                <a:solidFill>
                  <a:srgbClr val="000000"/>
                </a:solidFill>
                <a:ea typeface="Calibri"/>
              </a:rPr>
              <a:t>If the EDM = 0, then the spin should always be parallel to the momentum </a:t>
            </a:r>
            <a:br>
              <a:rPr lang="en-GB" sz="1700" b="0" strike="noStrike" spc="-1" dirty="0">
                <a:solidFill>
                  <a:srgbClr val="000000"/>
                </a:solidFill>
                <a:ea typeface="Calibri"/>
              </a:rPr>
            </a:br>
            <a:r>
              <a:rPr lang="en-GB" sz="1700" b="0" strike="noStrike" spc="-1" dirty="0">
                <a:solidFill>
                  <a:srgbClr val="000000"/>
                </a:solidFill>
                <a:ea typeface="Calibri"/>
              </a:rPr>
              <a:t>asymmetry should be zero</a:t>
            </a:r>
            <a:endParaRPr lang="en-GB" sz="1700" b="1" strike="noStrike" spc="-1" dirty="0">
              <a:solidFill>
                <a:srgbClr val="000000"/>
              </a:solidFill>
              <a:ea typeface="Calibri"/>
            </a:endParaRPr>
          </a:p>
          <a:p>
            <a:pPr marL="216000" indent="-216000">
              <a:lnSpc>
                <a:spcPct val="100000"/>
              </a:lnSpc>
              <a:spcBef>
                <a:spcPts val="1417"/>
              </a:spcBef>
              <a:buClr>
                <a:srgbClr val="000000"/>
              </a:buClr>
              <a:buSzPct val="45000"/>
              <a:buFont typeface="Wingdings" charset="2"/>
              <a:buChar char=""/>
              <a:tabLst>
                <a:tab pos="0" algn="l"/>
              </a:tabLst>
            </a:pPr>
            <a:r>
              <a:rPr lang="en-GB" sz="1700" b="1" strike="noStrike" spc="-1" dirty="0">
                <a:solidFill>
                  <a:srgbClr val="000000"/>
                </a:solidFill>
                <a:ea typeface="Calibri"/>
              </a:rPr>
              <a:t>Some asymmetry could still be</a:t>
            </a:r>
            <a:br>
              <a:rPr sz="1700" dirty="0"/>
            </a:br>
            <a:r>
              <a:rPr lang="en-GB" sz="1700" b="1" strike="noStrike" spc="-1" dirty="0">
                <a:solidFill>
                  <a:srgbClr val="000000"/>
                </a:solidFill>
                <a:ea typeface="Calibri"/>
              </a:rPr>
              <a:t>observed due to systematic effects</a:t>
            </a:r>
            <a:endParaRPr lang="en-GB" sz="1700" b="0" strike="noStrike" spc="-1" dirty="0">
              <a:latin typeface="Arial"/>
            </a:endParaRPr>
          </a:p>
        </p:txBody>
      </p:sp>
      <p:sp>
        <p:nvSpPr>
          <p:cNvPr id="468" name="PlaceHolder 2"/>
          <p:cNvSpPr>
            <a:spLocks noGrp="1"/>
          </p:cNvSpPr>
          <p:nvPr>
            <p:ph type="title" idx="4294967295"/>
          </p:nvPr>
        </p:nvSpPr>
        <p:spPr>
          <a:xfrm>
            <a:off x="2077200" y="216000"/>
            <a:ext cx="6706440" cy="379800"/>
          </a:xfrm>
          <a:prstGeom prst="rect">
            <a:avLst/>
          </a:prstGeom>
          <a:noFill/>
          <a:ln w="0">
            <a:noFill/>
          </a:ln>
        </p:spPr>
        <p:txBody>
          <a:bodyPr lIns="0" tIns="0" rIns="0" bIns="0" numCol="1" spcCol="0" anchor="t">
            <a:noAutofit/>
          </a:bodyPr>
          <a:lstStyle/>
          <a:p>
            <a:pPr>
              <a:lnSpc>
                <a:spcPct val="100000"/>
              </a:lnSpc>
              <a:buNone/>
              <a:tabLst>
                <a:tab pos="0" algn="l"/>
              </a:tabLst>
            </a:pPr>
            <a:r>
              <a:rPr lang="en-US" sz="2400" b="0" strike="noStrike" spc="-1" dirty="0">
                <a:solidFill>
                  <a:srgbClr val="686868"/>
                </a:solidFill>
                <a:ea typeface="Calibri"/>
              </a:rPr>
              <a:t>The general experimental idea</a:t>
            </a:r>
            <a:endParaRPr lang="en-GB" sz="2400" b="0" strike="noStrike" spc="-1" dirty="0">
              <a:latin typeface="Arial"/>
            </a:endParaRPr>
          </a:p>
        </p:txBody>
      </p:sp>
      <p:sp>
        <p:nvSpPr>
          <p:cNvPr id="469" name="PlaceHolder 3"/>
          <p:cNvSpPr>
            <a:spLocks noGrp="1"/>
          </p:cNvSpPr>
          <p:nvPr>
            <p:ph type="sldNum" idx="4294967295"/>
          </p:nvPr>
        </p:nvSpPr>
        <p:spPr>
          <a:xfrm>
            <a:off x="8206200" y="4968000"/>
            <a:ext cx="574200" cy="146160"/>
          </a:xfrm>
          <a:prstGeom prst="rect">
            <a:avLst/>
          </a:prstGeom>
          <a:noFill/>
          <a:ln w="0">
            <a:noFill/>
          </a:ln>
        </p:spPr>
        <p:txBody>
          <a:bodyPr lIns="0" tIns="0" rIns="0" bIns="0" numCol="1" spcCol="0" anchor="t">
            <a:noAutofit/>
          </a:bodyPr>
          <a:lstStyle>
            <a:lvl1pPr algn="r">
              <a:lnSpc>
                <a:spcPct val="100000"/>
              </a:lnSpc>
              <a:buNone/>
              <a:defRPr lang="en-US" sz="800" b="0" strike="noStrike" spc="-1">
                <a:solidFill>
                  <a:srgbClr val="000000"/>
                </a:solidFill>
                <a:latin typeface="Calibri"/>
                <a:ea typeface="Calibri"/>
              </a:defRPr>
            </a:lvl1pPr>
          </a:lstStyle>
          <a:p>
            <a:pPr algn="r">
              <a:lnSpc>
                <a:spcPct val="100000"/>
              </a:lnSpc>
              <a:buNone/>
            </a:pPr>
            <a:r>
              <a:rPr lang="en-US" sz="800" b="0" strike="noStrike" spc="-1" dirty="0">
                <a:solidFill>
                  <a:srgbClr val="000000"/>
                </a:solidFill>
                <a:latin typeface="Humanst521 Lt BT" panose="020B0402020204020304" pitchFamily="34" charset="0"/>
              </a:rPr>
              <a:t>Page </a:t>
            </a:r>
            <a:fld id="{6DFFB360-D563-449A-8B9A-D46177E55C47}" type="slidenum">
              <a:rPr lang="en-US" sz="800" b="0" strike="noStrike" spc="-1">
                <a:solidFill>
                  <a:srgbClr val="000000"/>
                </a:solidFill>
                <a:latin typeface="Humanst521 Lt BT" panose="020B0402020204020304" pitchFamily="34" charset="0"/>
              </a:rPr>
              <a:t>7</a:t>
            </a:fld>
            <a:endParaRPr lang="en-GB" sz="800" b="0" strike="noStrike" spc="-1" dirty="0">
              <a:latin typeface="Times New Roman"/>
            </a:endParaRPr>
          </a:p>
        </p:txBody>
      </p:sp>
      <p:grpSp>
        <p:nvGrpSpPr>
          <p:cNvPr id="470" name="Group 469"/>
          <p:cNvGrpSpPr/>
          <p:nvPr/>
        </p:nvGrpSpPr>
        <p:grpSpPr>
          <a:xfrm>
            <a:off x="2819880" y="144360"/>
            <a:ext cx="6147180" cy="2917800"/>
            <a:chOff x="2819880" y="144360"/>
            <a:chExt cx="6147180" cy="2917800"/>
          </a:xfrm>
        </p:grpSpPr>
        <p:sp>
          <p:nvSpPr>
            <p:cNvPr id="471" name="Straight Arrow Connector 22"/>
            <p:cNvSpPr/>
            <p:nvPr/>
          </p:nvSpPr>
          <p:spPr>
            <a:xfrm flipH="1">
              <a:off x="7491600" y="2021760"/>
              <a:ext cx="311040" cy="232920"/>
            </a:xfrm>
            <a:custGeom>
              <a:avLst/>
              <a:gdLst/>
              <a:ahLst/>
              <a:cxnLst/>
              <a:rect l="l" t="t" r="r" b="b"/>
              <a:pathLst>
                <a:path w="21600" h="21600">
                  <a:moveTo>
                    <a:pt x="0" y="0"/>
                  </a:moveTo>
                  <a:lnTo>
                    <a:pt x="21600" y="21600"/>
                  </a:lnTo>
                </a:path>
              </a:pathLst>
            </a:custGeom>
            <a:noFill/>
            <a:ln w="38160" cap="rnd">
              <a:solidFill>
                <a:srgbClr val="0066AA"/>
              </a:solidFill>
              <a:round/>
              <a:tailEnd type="triangle" w="med" len="me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a:lstStyle/>
            <a:p>
              <a:endParaRPr lang="de-CH"/>
            </a:p>
          </p:txBody>
        </p:sp>
        <p:sp>
          <p:nvSpPr>
            <p:cNvPr id="472" name="Straight Arrow Connector 23"/>
            <p:cNvSpPr/>
            <p:nvPr/>
          </p:nvSpPr>
          <p:spPr>
            <a:xfrm>
              <a:off x="7806960" y="2021760"/>
              <a:ext cx="375480" cy="104760"/>
            </a:xfrm>
            <a:custGeom>
              <a:avLst/>
              <a:gdLst/>
              <a:ahLst/>
              <a:cxnLst/>
              <a:rect l="l" t="t" r="r" b="b"/>
              <a:pathLst>
                <a:path w="21600" h="21600">
                  <a:moveTo>
                    <a:pt x="0" y="0"/>
                  </a:moveTo>
                  <a:lnTo>
                    <a:pt x="21600" y="21600"/>
                  </a:lnTo>
                </a:path>
              </a:pathLst>
            </a:custGeom>
            <a:noFill/>
            <a:ln w="19080" cap="rnd">
              <a:solidFill>
                <a:srgbClr val="75A82B"/>
              </a:solidFill>
              <a:round/>
              <a:tailEnd type="triangle" w="med" len="me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a:lstStyle/>
            <a:p>
              <a:endParaRPr lang="de-CH"/>
            </a:p>
          </p:txBody>
        </p:sp>
        <p:grpSp>
          <p:nvGrpSpPr>
            <p:cNvPr id="473" name="Group 472"/>
            <p:cNvGrpSpPr/>
            <p:nvPr/>
          </p:nvGrpSpPr>
          <p:grpSpPr>
            <a:xfrm>
              <a:off x="2819880" y="144360"/>
              <a:ext cx="6147180" cy="2917800"/>
              <a:chOff x="2819880" y="144360"/>
              <a:chExt cx="6147180" cy="2917800"/>
            </a:xfrm>
          </p:grpSpPr>
          <p:sp>
            <p:nvSpPr>
              <p:cNvPr id="474" name="Straight Connector 19"/>
              <p:cNvSpPr/>
              <p:nvPr/>
            </p:nvSpPr>
            <p:spPr>
              <a:xfrm>
                <a:off x="5180040" y="1301040"/>
                <a:ext cx="3529080" cy="954000"/>
              </a:xfrm>
              <a:prstGeom prst="line">
                <a:avLst/>
              </a:prstGeom>
              <a:ln w="12600" cap="rnd">
                <a:solidFill>
                  <a:srgbClr val="A4A4A4"/>
                </a:solidFill>
                <a:prstDash val="sysDash"/>
                <a:round/>
              </a:ln>
            </p:spPr>
            <p:style>
              <a:lnRef idx="0">
                <a:scrgbClr r="0" g="0" b="0"/>
              </a:lnRef>
              <a:fillRef idx="0">
                <a:scrgbClr r="0" g="0" b="0"/>
              </a:fillRef>
              <a:effectRef idx="0">
                <a:scrgbClr r="0" g="0" b="0"/>
              </a:effectRef>
              <a:fontRef idx="minor"/>
            </p:style>
            <p:txBody>
              <a:bodyPr/>
              <a:lstStyle/>
              <a:p>
                <a:endParaRPr lang="de-CH"/>
              </a:p>
            </p:txBody>
          </p:sp>
          <p:grpSp>
            <p:nvGrpSpPr>
              <p:cNvPr id="475" name="Group 17"/>
              <p:cNvGrpSpPr/>
              <p:nvPr/>
            </p:nvGrpSpPr>
            <p:grpSpPr>
              <a:xfrm>
                <a:off x="7479000" y="994320"/>
                <a:ext cx="660600" cy="2067840"/>
                <a:chOff x="7479000" y="994320"/>
                <a:chExt cx="660600" cy="2067840"/>
              </a:xfrm>
            </p:grpSpPr>
            <p:sp>
              <p:nvSpPr>
                <p:cNvPr id="476" name="Oval 31"/>
                <p:cNvSpPr/>
                <p:nvPr/>
              </p:nvSpPr>
              <p:spPr>
                <a:xfrm rot="5400000">
                  <a:off x="6783480" y="1689480"/>
                  <a:ext cx="2047320" cy="656640"/>
                </a:xfrm>
                <a:prstGeom prst="ellipse">
                  <a:avLst/>
                </a:prstGeom>
                <a:solidFill>
                  <a:srgbClr val="7DA569">
                    <a:alpha val="50000"/>
                  </a:srgbClr>
                </a:solidFill>
                <a:ln w="0">
                  <a:noFill/>
                </a:ln>
              </p:spPr>
              <p:style>
                <a:lnRef idx="0">
                  <a:scrgbClr r="0" g="0" b="0"/>
                </a:lnRef>
                <a:fillRef idx="0">
                  <a:scrgbClr r="0" g="0" b="0"/>
                </a:fillRef>
                <a:effectRef idx="0">
                  <a:scrgbClr r="0" g="0" b="0"/>
                </a:effectRef>
                <a:fontRef idx="minor"/>
              </p:style>
              <p:txBody>
                <a:bodyPr/>
                <a:lstStyle/>
                <a:p>
                  <a:endParaRPr lang="de-CH"/>
                </a:p>
              </p:txBody>
            </p:sp>
            <p:sp>
              <p:nvSpPr>
                <p:cNvPr id="477" name="Arc 45"/>
                <p:cNvSpPr/>
                <p:nvPr/>
              </p:nvSpPr>
              <p:spPr>
                <a:xfrm rot="5400000">
                  <a:off x="6787440" y="1710000"/>
                  <a:ext cx="2047320" cy="656640"/>
                </a:xfrm>
                <a:prstGeom prst="arc">
                  <a:avLst>
                    <a:gd name="adj1" fmla="val 3339133"/>
                    <a:gd name="adj2" fmla="val 8426388"/>
                  </a:avLst>
                </a:prstGeom>
                <a:noFill/>
                <a:ln w="19080">
                  <a:solidFill>
                    <a:srgbClr val="014DB2"/>
                  </a:solidFill>
                  <a:round/>
                  <a:tailEnd type="triangle" w="med" len="med"/>
                </a:ln>
              </p:spPr>
              <p:style>
                <a:lnRef idx="0">
                  <a:scrgbClr r="0" g="0" b="0"/>
                </a:lnRef>
                <a:fillRef idx="0">
                  <a:scrgbClr r="0" g="0" b="0"/>
                </a:fillRef>
                <a:effectRef idx="0">
                  <a:scrgbClr r="0" g="0" b="0"/>
                </a:effectRef>
                <a:fontRef idx="minor"/>
              </p:style>
              <p:txBody>
                <a:bodyPr/>
                <a:lstStyle/>
                <a:p>
                  <a:endParaRPr lang="de-CH"/>
                </a:p>
              </p:txBody>
            </p:sp>
          </p:grpSp>
          <p:sp>
            <p:nvSpPr>
              <p:cNvPr id="478" name="Arc 29"/>
              <p:cNvSpPr/>
              <p:nvPr/>
            </p:nvSpPr>
            <p:spPr>
              <a:xfrm>
                <a:off x="2819880" y="144360"/>
                <a:ext cx="5305320" cy="2553120"/>
              </a:xfrm>
              <a:prstGeom prst="arc">
                <a:avLst>
                  <a:gd name="adj1" fmla="val 19979841"/>
                  <a:gd name="adj2" fmla="val 2387684"/>
                </a:avLst>
              </a:prstGeom>
              <a:noFill/>
              <a:ln w="12600" cap="rnd">
                <a:solidFill>
                  <a:srgbClr val="4E4E4E"/>
                </a:solidFill>
                <a:prstDash val="dash"/>
                <a:round/>
                <a:tailEnd type="arrow" w="med" len="me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a:lstStyle/>
              <a:p>
                <a:endParaRPr lang="de-CH"/>
              </a:p>
            </p:txBody>
          </p:sp>
          <p:sp>
            <p:nvSpPr>
              <p:cNvPr id="479" name="Oval 30"/>
              <p:cNvSpPr/>
              <p:nvPr/>
            </p:nvSpPr>
            <p:spPr>
              <a:xfrm>
                <a:off x="7763760" y="1975320"/>
                <a:ext cx="85320" cy="85320"/>
              </a:xfrm>
              <a:prstGeom prst="ellipse">
                <a:avLst/>
              </a:prstGeom>
              <a:gradFill rotWithShape="0">
                <a:gsLst>
                  <a:gs pos="0">
                    <a:srgbClr val="FCC900"/>
                  </a:gs>
                  <a:gs pos="100000">
                    <a:srgbClr val="FFE6BB"/>
                  </a:gs>
                </a:gsLst>
                <a:lin ang="16200000"/>
              </a:gradFill>
              <a:ln w="0">
                <a:noFill/>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lstStyle/>
              <a:p>
                <a:endParaRPr lang="de-CH"/>
              </a:p>
            </p:txBody>
          </p:sp>
          <p:sp>
            <p:nvSpPr>
              <p:cNvPr id="480" name="Up Arrow 42"/>
              <p:cNvSpPr/>
              <p:nvPr/>
            </p:nvSpPr>
            <p:spPr>
              <a:xfrm>
                <a:off x="6643080" y="809640"/>
                <a:ext cx="540360" cy="633240"/>
              </a:xfrm>
              <a:prstGeom prst="upArrow">
                <a:avLst>
                  <a:gd name="adj1" fmla="val 50000"/>
                  <a:gd name="adj2" fmla="val 50000"/>
                </a:avLst>
              </a:prstGeom>
              <a:solidFill>
                <a:srgbClr val="C50006">
                  <a:alpha val="50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de-CH" sz="1800" b="0" strike="noStrike" spc="-1" dirty="0">
                    <a:solidFill>
                      <a:srgbClr val="FFFFFF"/>
                    </a:solidFill>
                    <a:latin typeface="Humanst521 Lt BT" panose="020B0402020204020304" pitchFamily="34" charset="0"/>
                    <a:ea typeface="Calibri"/>
                  </a:rPr>
                  <a:t>B</a:t>
                </a:r>
                <a:endParaRPr lang="en-GB" sz="1800" b="0" strike="noStrike" spc="-1" dirty="0">
                  <a:latin typeface="Arial"/>
                </a:endParaRPr>
              </a:p>
            </p:txBody>
          </p:sp>
          <p:sp>
            <p:nvSpPr>
              <p:cNvPr id="481" name="Up Arrow 41"/>
              <p:cNvSpPr/>
              <p:nvPr/>
            </p:nvSpPr>
            <p:spPr>
              <a:xfrm rot="16956000">
                <a:off x="8377200" y="1920600"/>
                <a:ext cx="546480" cy="633240"/>
              </a:xfrm>
              <a:prstGeom prst="upArrow">
                <a:avLst>
                  <a:gd name="adj1" fmla="val 50000"/>
                  <a:gd name="adj2" fmla="val 50000"/>
                </a:avLst>
              </a:prstGeom>
              <a:solidFill>
                <a:srgbClr val="003B6E">
                  <a:alpha val="50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de-CH" sz="1800" b="0" strike="noStrike" spc="-1" dirty="0">
                    <a:solidFill>
                      <a:srgbClr val="FFFFFF"/>
                    </a:solidFill>
                    <a:latin typeface="Humanst521 Lt BT" panose="020B0402020204020304" pitchFamily="34" charset="0"/>
                    <a:ea typeface="Calibri"/>
                  </a:rPr>
                  <a:t>E</a:t>
                </a:r>
                <a:endParaRPr lang="en-GB" sz="1800" b="0" strike="noStrike" spc="-1" dirty="0">
                  <a:latin typeface="Arial"/>
                </a:endParaRPr>
              </a:p>
            </p:txBody>
          </p:sp>
          <mc:AlternateContent xmlns:mc="http://schemas.openxmlformats.org/markup-compatibility/2006" xmlns:a14="http://schemas.microsoft.com/office/drawing/2010/main">
            <mc:Choice Requires="a14">
              <p:sp>
                <p:nvSpPr>
                  <p:cNvPr id="482" name="TextBox 64"/>
                  <p:cNvSpPr txBox="1"/>
                  <p:nvPr/>
                </p:nvSpPr>
                <p:spPr>
                  <a:xfrm rot="913200">
                    <a:off x="5479353" y="1570521"/>
                    <a:ext cx="1280875" cy="236160"/>
                  </a:xfrm>
                  <a:prstGeom prst="rect">
                    <a:avLst/>
                  </a:prstGeom>
                </p:spPr>
                <p: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𝑅</m:t>
                          </m:r>
                          <m:r>
                            <a:rPr lang="en-US" smtClean="0">
                              <a:latin typeface="Cambria Math" panose="02040503050406030204" pitchFamily="18" charset="0"/>
                            </a:rPr>
                            <m:t>=31 </m:t>
                          </m:r>
                          <m:r>
                            <m:rPr>
                              <m:sty m:val="p"/>
                            </m:rPr>
                            <a:rPr lang="en-US" b="0" i="0" smtClean="0">
                              <a:latin typeface="Cambria Math" panose="02040503050406030204" pitchFamily="18" charset="0"/>
                            </a:rPr>
                            <m:t>mm</m:t>
                          </m:r>
                        </m:oMath>
                      </m:oMathPara>
                    </a14:m>
                    <a:endParaRPr i="1" dirty="0">
                      <a:latin typeface="Humanst521 Lt BT" panose="020B0402020204020304" pitchFamily="34" charset="0"/>
                    </a:endParaRPr>
                  </a:p>
                </p:txBody>
              </p:sp>
            </mc:Choice>
            <mc:Fallback xmlns="">
              <p:sp>
                <p:nvSpPr>
                  <p:cNvPr id="482" name="TextBox 64"/>
                  <p:cNvSpPr txBox="1">
                    <a:spLocks noRot="1" noChangeAspect="1" noMove="1" noResize="1" noEditPoints="1" noAdjustHandles="1" noChangeArrowheads="1" noChangeShapeType="1" noTextEdit="1"/>
                  </p:cNvSpPr>
                  <p:nvPr/>
                </p:nvSpPr>
                <p:spPr>
                  <a:xfrm rot="913200">
                    <a:off x="5479353" y="1570521"/>
                    <a:ext cx="1280875" cy="236160"/>
                  </a:xfrm>
                  <a:prstGeom prst="rect">
                    <a:avLst/>
                  </a:prstGeom>
                  <a:blipFill>
                    <a:blip r:embed="rId3"/>
                    <a:stretch>
                      <a:fillRect b="-425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3" name="TextBox 32"/>
                <p:cNvSpPr txBox="1"/>
                <p:nvPr/>
              </p:nvSpPr>
              <p:spPr>
                <a:xfrm>
                  <a:off x="8148240" y="1877040"/>
                  <a:ext cx="259560" cy="23616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𝜔</m:t>
                                </m:r>
                              </m:e>
                            </m:acc>
                          </m:e>
                          <m:sub>
                            <m:r>
                              <a:rPr>
                                <a:latin typeface="Cambria Math" panose="02040503050406030204" pitchFamily="18" charset="0"/>
                              </a:rPr>
                              <m:t>𝑒</m:t>
                            </m:r>
                          </m:sub>
                        </m:sSub>
                      </m:oMath>
                    </m:oMathPara>
                  </a14:m>
                  <a:endParaRPr dirty="0">
                    <a:latin typeface="Humanst521 Lt BT" panose="020B0402020204020304" pitchFamily="34" charset="0"/>
                  </a:endParaRPr>
                </a:p>
              </p:txBody>
            </p:sp>
          </mc:Choice>
          <mc:Fallback xmlns="">
            <p:sp>
              <p:nvSpPr>
                <p:cNvPr id="483" name="TextBox 32"/>
                <p:cNvSpPr txBox="1">
                  <a:spLocks noRot="1" noChangeAspect="1" noMove="1" noResize="1" noEditPoints="1" noAdjustHandles="1" noChangeArrowheads="1" noChangeShapeType="1" noTextEdit="1"/>
                </p:cNvSpPr>
                <p:nvPr/>
              </p:nvSpPr>
              <p:spPr>
                <a:xfrm>
                  <a:off x="8148240" y="1877040"/>
                  <a:ext cx="259560" cy="236160"/>
                </a:xfrm>
                <a:prstGeom prst="rect">
                  <a:avLst/>
                </a:prstGeom>
                <a:blipFill>
                  <a:blip r:embed="rId4"/>
                  <a:stretch>
                    <a:fillRect r="-50000" b="-51282"/>
                  </a:stretch>
                </a:blipFill>
              </p:spPr>
              <p:txBody>
                <a:bodyPr/>
                <a:lstStyle/>
                <a:p>
                  <a:r>
                    <a:rPr lang="en-US">
                      <a:noFill/>
                    </a:rPr>
                    <a:t> </a:t>
                  </a:r>
                </a:p>
              </p:txBody>
            </p:sp>
          </mc:Fallback>
        </mc:AlternateContent>
      </p:grpSp>
    </p:spTree>
    <p:extLst>
      <p:ext uri="{BB962C8B-B14F-4D97-AF65-F5344CB8AC3E}">
        <p14:creationId xmlns:p14="http://schemas.microsoft.com/office/powerpoint/2010/main" val="345410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37"/>
              <p:cNvSpPr txBox="1"/>
              <p:nvPr/>
            </p:nvSpPr>
            <p:spPr>
              <a:xfrm>
                <a:off x="4424361" y="3512645"/>
                <a:ext cx="961866"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0" i="1" kern="1000" spc="30" smtClean="0">
                          <a:solidFill>
                            <a:schemeClr val="tx1">
                              <a:lumMod val="85000"/>
                              <a:lumOff val="15000"/>
                            </a:schemeClr>
                          </a:solidFill>
                          <a:latin typeface="Cambria Math" panose="02040503050406030204" pitchFamily="18" charset="0"/>
                          <a:cs typeface="Franklin Gothic Book"/>
                        </a:rPr>
                        <m:t>𝑅</m:t>
                      </m:r>
                      <m:r>
                        <a:rPr lang="en-US" sz="1400" b="0" i="1" kern="1000" spc="30" smtClean="0">
                          <a:solidFill>
                            <a:schemeClr val="tx1">
                              <a:lumMod val="85000"/>
                              <a:lumOff val="15000"/>
                            </a:schemeClr>
                          </a:solidFill>
                          <a:latin typeface="Cambria Math" panose="02040503050406030204" pitchFamily="18" charset="0"/>
                          <a:cs typeface="Franklin Gothic Book"/>
                        </a:rPr>
                        <m:t>=0.14 </m:t>
                      </m:r>
                      <m:r>
                        <m:rPr>
                          <m:sty m:val="p"/>
                        </m:rPr>
                        <a:rPr lang="en-US" sz="1400" b="0" i="0" kern="1000" spc="30" smtClean="0">
                          <a:solidFill>
                            <a:schemeClr val="tx1">
                              <a:lumMod val="85000"/>
                              <a:lumOff val="15000"/>
                            </a:schemeClr>
                          </a:solidFill>
                          <a:latin typeface="Cambria Math" panose="02040503050406030204" pitchFamily="18" charset="0"/>
                          <a:cs typeface="Franklin Gothic Book"/>
                        </a:rPr>
                        <m:t>m</m:t>
                      </m:r>
                    </m:oMath>
                  </m:oMathPara>
                </a14:m>
                <a:endParaRPr lang="en-US" sz="1400" kern="1000" spc="30" dirty="0" err="1">
                  <a:solidFill>
                    <a:schemeClr val="tx1">
                      <a:lumMod val="85000"/>
                      <a:lumOff val="15000"/>
                    </a:schemeClr>
                  </a:solidFill>
                  <a:latin typeface="Humanst521 Lt BT" panose="020B0402020204020304" pitchFamily="34" charset="0"/>
                  <a:cs typeface="Franklin Gothic Book"/>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424361" y="3512645"/>
                <a:ext cx="961866" cy="236988"/>
              </a:xfrm>
              <a:prstGeom prst="rect">
                <a:avLst/>
              </a:prstGeom>
              <a:blipFill>
                <a:blip r:embed="rId4"/>
                <a:stretch>
                  <a:fillRect l="-3165" r="-1899"/>
                </a:stretch>
              </a:blipFill>
            </p:spPr>
            <p:txBody>
              <a:bodyPr/>
              <a:lstStyle/>
              <a:p>
                <a:r>
                  <a:rPr lang="en-US">
                    <a:noFill/>
                  </a:rPr>
                  <a:t> </a:t>
                </a:r>
              </a:p>
            </p:txBody>
          </p:sp>
        </mc:Fallback>
      </mc:AlternateContent>
      <p:pic>
        <p:nvPicPr>
          <p:cNvPr id="6" name="Content Placeholder 5"/>
          <p:cNvPicPr>
            <a:picLocks noGrp="1" noChangeAspect="1"/>
          </p:cNvPicPr>
          <p:nvPr>
            <p:ph idx="1"/>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8046" y="883872"/>
            <a:ext cx="5349495" cy="3852498"/>
          </a:xfrm>
        </p:spPr>
      </p:pic>
      <p:sp>
        <p:nvSpPr>
          <p:cNvPr id="2" name="Title 1"/>
          <p:cNvSpPr>
            <a:spLocks noGrp="1"/>
          </p:cNvSpPr>
          <p:nvPr>
            <p:ph type="title"/>
          </p:nvPr>
        </p:nvSpPr>
        <p:spPr>
          <a:xfrm>
            <a:off x="1948714" y="74581"/>
            <a:ext cx="6875026" cy="381375"/>
          </a:xfrm>
        </p:spPr>
        <p:txBody>
          <a:bodyPr/>
          <a:lstStyle/>
          <a:p>
            <a:r>
              <a:rPr lang="en-US" dirty="0"/>
              <a:t>Search for a muon EDM using the frozen-spin technique with longitudinal injection</a:t>
            </a:r>
          </a:p>
        </p:txBody>
      </p:sp>
      <p:sp>
        <p:nvSpPr>
          <p:cNvPr id="3" name="Slide Number Placeholder 2"/>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8</a:t>
            </a:fld>
            <a:endParaRPr lang="de-DE" dirty="0">
              <a:solidFill>
                <a:srgbClr val="00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5695660" y="1284701"/>
                <a:ext cx="3087070" cy="3281553"/>
              </a:xfrm>
              <a:prstGeom prst="roundRect">
                <a:avLst>
                  <a:gd name="adj" fmla="val 2685"/>
                </a:avLst>
              </a:prstGeom>
              <a:solidFill>
                <a:schemeClr val="bg1"/>
              </a:solidFill>
              <a:ln>
                <a:solidFill>
                  <a:srgbClr val="0070C0"/>
                </a:solidFill>
              </a:ln>
            </p:spPr>
            <p:txBody>
              <a:bodyPr wrap="square" lIns="36000" tIns="0" rIns="0" bIns="0" rtlCol="0" anchor="t" anchorCtr="0">
                <a:spAutoFit/>
              </a:bodyPr>
              <a:lstStyle/>
              <a:p>
                <a:pPr marL="179388" indent="-179388">
                  <a:lnSpc>
                    <a:spcPct val="110000"/>
                  </a:lnSpc>
                  <a:spcBef>
                    <a:spcPts val="0"/>
                  </a:spcBef>
                  <a:buFont typeface="Arial" panose="020B0604020202020204" pitchFamily="34" charset="0"/>
                  <a:buChar char="•"/>
                </a:pPr>
                <a14:m>
                  <m:oMath xmlns:m="http://schemas.openxmlformats.org/officeDocument/2006/math">
                    <m:sSup>
                      <m:sSupPr>
                        <m:ctrlPr>
                          <a:rPr lang="en-US" sz="1600" b="0" i="1" kern="1000" spc="30" smtClean="0">
                            <a:solidFill>
                              <a:schemeClr val="tx1">
                                <a:lumMod val="85000"/>
                                <a:lumOff val="15000"/>
                              </a:schemeClr>
                            </a:solidFill>
                            <a:latin typeface="Cambria Math" panose="02040503050406030204" pitchFamily="18" charset="0"/>
                            <a:cs typeface="Franklin Gothic Book"/>
                          </a:rPr>
                        </m:ctrlPr>
                      </m:sSupPr>
                      <m:e>
                        <m:r>
                          <a:rPr lang="en-US" sz="1600" b="0" i="1" kern="1000" spc="30" smtClean="0">
                            <a:solidFill>
                              <a:schemeClr val="tx1">
                                <a:lumMod val="85000"/>
                                <a:lumOff val="15000"/>
                              </a:schemeClr>
                            </a:solidFill>
                            <a:latin typeface="Cambria Math" panose="02040503050406030204" pitchFamily="18" charset="0"/>
                            <a:cs typeface="Franklin Gothic Book"/>
                          </a:rPr>
                          <m:t>𝜇</m:t>
                        </m:r>
                      </m:e>
                      <m:sup>
                        <m:r>
                          <a:rPr lang="en-US" sz="1600" b="0" i="1" kern="1000" spc="30" smtClean="0">
                            <a:solidFill>
                              <a:schemeClr val="tx1">
                                <a:lumMod val="85000"/>
                                <a:lumOff val="15000"/>
                              </a:schemeClr>
                            </a:solidFill>
                            <a:latin typeface="Cambria Math" panose="02040503050406030204" pitchFamily="18" charset="0"/>
                            <a:cs typeface="Franklin Gothic Book"/>
                          </a:rPr>
                          <m:t>+</m:t>
                        </m:r>
                      </m:sup>
                    </m:sSup>
                  </m:oMath>
                </a14:m>
                <a:r>
                  <a:rPr lang="en-US" sz="1600" kern="1000" spc="30" dirty="0">
                    <a:solidFill>
                      <a:schemeClr val="tx1">
                        <a:lumMod val="85000"/>
                        <a:lumOff val="15000"/>
                      </a:schemeClr>
                    </a:solidFill>
                    <a:latin typeface="Humanst521 Lt BT" panose="020B0402020204020304" pitchFamily="34" charset="0"/>
                    <a:cs typeface="Franklin Gothic Book"/>
                  </a:rPr>
                  <a:t> from </a:t>
                </a:r>
                <a:r>
                  <a:rPr lang="en-US" sz="1600" kern="1000" spc="30" dirty="0">
                    <a:solidFill>
                      <a:schemeClr val="tx1">
                        <a:lumMod val="85000"/>
                        <a:lumOff val="15000"/>
                      </a:schemeClr>
                    </a:solidFill>
                    <a:latin typeface="Humanst521 BT" panose="020B0602020204020204" pitchFamily="34" charset="0"/>
                    <a:cs typeface="Franklin Gothic Book"/>
                  </a:rPr>
                  <a:t>Pion-decay </a:t>
                </a:r>
                <a:r>
                  <a:rPr lang="en-US" sz="1600" kern="1000" spc="30" dirty="0">
                    <a:solidFill>
                      <a:schemeClr val="tx1">
                        <a:lumMod val="85000"/>
                        <a:lumOff val="15000"/>
                      </a:schemeClr>
                    </a:solidFill>
                    <a:latin typeface="Humanst521 Lt BT" panose="020B0402020204020304" pitchFamily="34" charset="0"/>
                    <a:cs typeface="Franklin Gothic Book"/>
                  </a:rPr>
                  <a:t>→ </a:t>
                </a:r>
                <a:br>
                  <a:rPr lang="en-US" sz="1600" kern="1000" spc="30" dirty="0">
                    <a:solidFill>
                      <a:schemeClr val="tx1">
                        <a:lumMod val="85000"/>
                        <a:lumOff val="15000"/>
                      </a:schemeClr>
                    </a:solidFill>
                    <a:latin typeface="Humanst521 Lt BT" panose="020B0402020204020304" pitchFamily="34" charset="0"/>
                    <a:cs typeface="Franklin Gothic Book"/>
                  </a:rPr>
                </a:br>
                <a:r>
                  <a:rPr lang="en-US" sz="1600" kern="1000" spc="30" dirty="0">
                    <a:solidFill>
                      <a:schemeClr val="tx1">
                        <a:lumMod val="85000"/>
                        <a:lumOff val="15000"/>
                      </a:schemeClr>
                    </a:solidFill>
                    <a:latin typeface="Humanst521 Lt BT" panose="020B0402020204020304" pitchFamily="34" charset="0"/>
                    <a:cs typeface="Franklin Gothic Book"/>
                  </a:rPr>
                  <a:t>high polarization </a:t>
                </a:r>
                <a14:m>
                  <m:oMath xmlns:m="http://schemas.openxmlformats.org/officeDocument/2006/math">
                    <m:r>
                      <a:rPr lang="en-US" sz="1600" b="0" i="1" kern="1000" spc="30" smtClean="0">
                        <a:solidFill>
                          <a:schemeClr val="tx1">
                            <a:lumMod val="85000"/>
                            <a:lumOff val="15000"/>
                          </a:schemeClr>
                        </a:solidFill>
                        <a:latin typeface="Cambria Math" panose="02040503050406030204" pitchFamily="18" charset="0"/>
                        <a:cs typeface="Franklin Gothic Book"/>
                      </a:rPr>
                      <m:t>𝑝</m:t>
                    </m:r>
                    <m:r>
                      <a:rPr lang="en-US" sz="1600" b="0" i="1" kern="1000" spc="30" smtClean="0">
                        <a:solidFill>
                          <a:schemeClr val="tx1">
                            <a:lumMod val="85000"/>
                            <a:lumOff val="15000"/>
                          </a:schemeClr>
                        </a:solidFill>
                        <a:latin typeface="Cambria Math" panose="02040503050406030204" pitchFamily="18" charset="0"/>
                        <a:cs typeface="Franklin Gothic Book"/>
                      </a:rPr>
                      <m:t>≈95%</m:t>
                    </m:r>
                  </m:oMath>
                </a14:m>
                <a:endParaRPr lang="en-US" sz="1600" kern="1000" spc="30" dirty="0">
                  <a:solidFill>
                    <a:schemeClr val="tx1">
                      <a:lumMod val="85000"/>
                      <a:lumOff val="15000"/>
                    </a:schemeClr>
                  </a:solidFill>
                  <a:latin typeface="Humanst521 BT" panose="020B0602020204020204" pitchFamily="34" charset="0"/>
                  <a:cs typeface="Franklin Gothic Book"/>
                </a:endParaRPr>
              </a:p>
              <a:p>
                <a:pPr marL="179388" indent="-179388">
                  <a:lnSpc>
                    <a:spcPct val="110000"/>
                  </a:lnSpc>
                  <a:spcBef>
                    <a:spcPts val="0"/>
                  </a:spcBef>
                  <a:buFont typeface="Arial" panose="020B0604020202020204" pitchFamily="34" charset="0"/>
                  <a:buChar char="•"/>
                </a:pPr>
                <a:r>
                  <a:rPr lang="en-US" sz="1600" kern="1000" spc="30" dirty="0">
                    <a:solidFill>
                      <a:schemeClr val="tx1">
                        <a:lumMod val="85000"/>
                        <a:lumOff val="15000"/>
                      </a:schemeClr>
                    </a:solidFill>
                    <a:latin typeface="Humanst521 Lt BT" panose="020B0402020204020304" pitchFamily="34" charset="0"/>
                    <a:cs typeface="Franklin Gothic Book"/>
                  </a:rPr>
                  <a:t>Injection through </a:t>
                </a:r>
                <a:r>
                  <a:rPr lang="en-US" sz="1600" kern="1000" spc="30" dirty="0">
                    <a:solidFill>
                      <a:schemeClr val="tx1">
                        <a:lumMod val="85000"/>
                        <a:lumOff val="15000"/>
                      </a:schemeClr>
                    </a:solidFill>
                    <a:latin typeface="Humanst521 BT" panose="020B0602020204020204" pitchFamily="34" charset="0"/>
                    <a:cs typeface="Franklin Gothic Book"/>
                  </a:rPr>
                  <a:t>superconducting channel</a:t>
                </a:r>
              </a:p>
              <a:p>
                <a:pPr marL="179388" indent="-179388">
                  <a:lnSpc>
                    <a:spcPct val="110000"/>
                  </a:lnSpc>
                  <a:spcBef>
                    <a:spcPts val="0"/>
                  </a:spcBef>
                  <a:buFont typeface="Arial" panose="020B0604020202020204" pitchFamily="34" charset="0"/>
                  <a:buChar char="•"/>
                </a:pPr>
                <a:r>
                  <a:rPr lang="en-US" sz="1600" kern="1000" spc="30" dirty="0">
                    <a:solidFill>
                      <a:schemeClr val="tx1">
                        <a:lumMod val="85000"/>
                        <a:lumOff val="15000"/>
                      </a:schemeClr>
                    </a:solidFill>
                    <a:latin typeface="Humanst521 BT" panose="020B0602020204020204" pitchFamily="34" charset="0"/>
                    <a:cs typeface="Franklin Gothic Book"/>
                  </a:rPr>
                  <a:t>Fast</a:t>
                </a:r>
                <a:r>
                  <a:rPr lang="en-US" sz="1600" kern="1000" spc="30" dirty="0">
                    <a:solidFill>
                      <a:schemeClr val="tx1">
                        <a:lumMod val="85000"/>
                        <a:lumOff val="15000"/>
                      </a:schemeClr>
                    </a:solidFill>
                    <a:latin typeface="Humanst521 Lt BT" panose="020B0402020204020304" pitchFamily="34" charset="0"/>
                    <a:cs typeface="Franklin Gothic Book"/>
                  </a:rPr>
                  <a:t> scintillator </a:t>
                </a:r>
                <a:r>
                  <a:rPr lang="en-US" sz="1600" kern="1000" spc="30" dirty="0">
                    <a:solidFill>
                      <a:schemeClr val="tx1">
                        <a:lumMod val="85000"/>
                        <a:lumOff val="15000"/>
                      </a:schemeClr>
                    </a:solidFill>
                    <a:latin typeface="Humanst521 BT" panose="020B0602020204020204" pitchFamily="34" charset="0"/>
                    <a:cs typeface="Franklin Gothic Book"/>
                  </a:rPr>
                  <a:t>triggers</a:t>
                </a:r>
                <a:r>
                  <a:rPr lang="en-US" sz="1600" kern="1000" spc="30" dirty="0">
                    <a:solidFill>
                      <a:schemeClr val="tx1">
                        <a:lumMod val="85000"/>
                        <a:lumOff val="15000"/>
                      </a:schemeClr>
                    </a:solidFill>
                    <a:latin typeface="Humanst521 Lt BT" panose="020B0402020204020304" pitchFamily="34" charset="0"/>
                    <a:cs typeface="Franklin Gothic Book"/>
                  </a:rPr>
                  <a:t> pulse</a:t>
                </a:r>
                <a:endParaRPr lang="en-US" sz="1600" kern="1000" spc="30" dirty="0">
                  <a:solidFill>
                    <a:schemeClr val="tx1">
                      <a:lumMod val="85000"/>
                      <a:lumOff val="15000"/>
                    </a:schemeClr>
                  </a:solidFill>
                  <a:latin typeface="Humanst521 BT" panose="020B0602020204020204" pitchFamily="34" charset="0"/>
                  <a:cs typeface="Franklin Gothic Book"/>
                </a:endParaRPr>
              </a:p>
              <a:p>
                <a:pPr marL="179388" indent="-179388">
                  <a:lnSpc>
                    <a:spcPct val="110000"/>
                  </a:lnSpc>
                  <a:spcBef>
                    <a:spcPts val="0"/>
                  </a:spcBef>
                  <a:buFont typeface="Arial" panose="020B0604020202020204" pitchFamily="34" charset="0"/>
                  <a:buChar char="•"/>
                </a:pPr>
                <a:r>
                  <a:rPr lang="en-US" sz="1600" kern="1000" spc="30" dirty="0">
                    <a:solidFill>
                      <a:schemeClr val="tx1">
                        <a:lumMod val="85000"/>
                        <a:lumOff val="15000"/>
                      </a:schemeClr>
                    </a:solidFill>
                    <a:latin typeface="Humanst521 Lt BT" panose="020B0402020204020304" pitchFamily="34" charset="0"/>
                    <a:cs typeface="Franklin Gothic Book"/>
                  </a:rPr>
                  <a:t>Magnetic </a:t>
                </a:r>
                <a:r>
                  <a:rPr lang="en-US" sz="1600" kern="1000" spc="30" dirty="0">
                    <a:solidFill>
                      <a:schemeClr val="tx1">
                        <a:lumMod val="85000"/>
                        <a:lumOff val="15000"/>
                      </a:schemeClr>
                    </a:solidFill>
                    <a:latin typeface="Humanst521 BT" panose="020B0602020204020204" pitchFamily="34" charset="0"/>
                    <a:cs typeface="Franklin Gothic Book"/>
                  </a:rPr>
                  <a:t>pulse</a:t>
                </a:r>
                <a:r>
                  <a:rPr lang="en-US" sz="1600" kern="1000" spc="30" dirty="0">
                    <a:solidFill>
                      <a:schemeClr val="tx1">
                        <a:lumMod val="85000"/>
                        <a:lumOff val="15000"/>
                      </a:schemeClr>
                    </a:solidFill>
                    <a:latin typeface="Humanst521 Lt BT" panose="020B0402020204020304" pitchFamily="34" charset="0"/>
                    <a:cs typeface="Franklin Gothic Book"/>
                  </a:rPr>
                  <a:t> </a:t>
                </a:r>
                <a:r>
                  <a:rPr lang="en-US" sz="1600" kern="1000" spc="30" dirty="0">
                    <a:solidFill>
                      <a:schemeClr val="tx1">
                        <a:lumMod val="85000"/>
                        <a:lumOff val="15000"/>
                      </a:schemeClr>
                    </a:solidFill>
                    <a:latin typeface="Humanst521 BT" panose="020B0602020204020204" pitchFamily="34" charset="0"/>
                    <a:cs typeface="Franklin Gothic Book"/>
                  </a:rPr>
                  <a:t>stops</a:t>
                </a:r>
                <a:r>
                  <a:rPr lang="en-US" sz="1600" kern="1000" spc="30" dirty="0">
                    <a:solidFill>
                      <a:schemeClr val="tx1">
                        <a:lumMod val="85000"/>
                        <a:lumOff val="15000"/>
                      </a:schemeClr>
                    </a:solidFill>
                    <a:latin typeface="Humanst521 Lt BT" panose="020B0402020204020304" pitchFamily="34" charset="0"/>
                    <a:cs typeface="Franklin Gothic Book"/>
                  </a:rPr>
                  <a:t> longitudinal motion of </a:t>
                </a:r>
                <a14:m>
                  <m:oMath xmlns:m="http://schemas.openxmlformats.org/officeDocument/2006/math">
                    <m:sSup>
                      <m:sSupPr>
                        <m:ctrlPr>
                          <a:rPr lang="en-US" sz="1600" b="0" i="1" kern="1000" spc="30" smtClean="0">
                            <a:solidFill>
                              <a:schemeClr val="tx1">
                                <a:lumMod val="85000"/>
                                <a:lumOff val="15000"/>
                              </a:schemeClr>
                            </a:solidFill>
                            <a:latin typeface="Cambria Math" panose="02040503050406030204" pitchFamily="18" charset="0"/>
                            <a:cs typeface="Franklin Gothic Book"/>
                          </a:rPr>
                        </m:ctrlPr>
                      </m:sSupPr>
                      <m:e>
                        <m:r>
                          <a:rPr lang="en-US" sz="1600" b="0" i="1" kern="1000" spc="30" smtClean="0">
                            <a:solidFill>
                              <a:schemeClr val="tx1">
                                <a:lumMod val="85000"/>
                                <a:lumOff val="15000"/>
                              </a:schemeClr>
                            </a:solidFill>
                            <a:latin typeface="Cambria Math" panose="02040503050406030204" pitchFamily="18" charset="0"/>
                            <a:cs typeface="Franklin Gothic Book"/>
                          </a:rPr>
                          <m:t>𝜇</m:t>
                        </m:r>
                      </m:e>
                      <m:sup>
                        <m:r>
                          <a:rPr lang="en-US" sz="1600" b="0" i="1" kern="1000" spc="30" smtClean="0">
                            <a:solidFill>
                              <a:schemeClr val="tx1">
                                <a:lumMod val="85000"/>
                                <a:lumOff val="15000"/>
                              </a:schemeClr>
                            </a:solidFill>
                            <a:latin typeface="Cambria Math" panose="02040503050406030204" pitchFamily="18" charset="0"/>
                            <a:cs typeface="Franklin Gothic Book"/>
                          </a:rPr>
                          <m:t>+</m:t>
                        </m:r>
                      </m:sup>
                    </m:sSup>
                  </m:oMath>
                </a14:m>
                <a:endParaRPr lang="en-US" sz="1600" kern="1000" spc="30" dirty="0">
                  <a:solidFill>
                    <a:schemeClr val="tx1">
                      <a:lumMod val="85000"/>
                      <a:lumOff val="15000"/>
                    </a:schemeClr>
                  </a:solidFill>
                  <a:latin typeface="Humanst521 Lt BT" panose="020B0402020204020304" pitchFamily="34" charset="0"/>
                  <a:cs typeface="Franklin Gothic Book"/>
                </a:endParaRPr>
              </a:p>
              <a:p>
                <a:pPr marL="182563" indent="-182563">
                  <a:lnSpc>
                    <a:spcPct val="110000"/>
                  </a:lnSpc>
                  <a:spcBef>
                    <a:spcPts val="0"/>
                  </a:spcBef>
                  <a:buFont typeface="Arial" panose="020B0604020202020204" pitchFamily="34" charset="0"/>
                  <a:buChar char="•"/>
                </a:pPr>
                <a:r>
                  <a:rPr lang="en-US" sz="1600" kern="1000" spc="30" dirty="0">
                    <a:solidFill>
                      <a:schemeClr val="tx1">
                        <a:lumMod val="85000"/>
                        <a:lumOff val="15000"/>
                      </a:schemeClr>
                    </a:solidFill>
                    <a:latin typeface="Humanst521 Lt BT" panose="020B0402020204020304" pitchFamily="34" charset="0"/>
                    <a:cs typeface="Franklin Gothic Book"/>
                  </a:rPr>
                  <a:t>Weakly focusing field for </a:t>
                </a:r>
                <a:r>
                  <a:rPr lang="en-US" sz="1600" kern="1000" spc="30" dirty="0">
                    <a:solidFill>
                      <a:schemeClr val="tx1">
                        <a:lumMod val="85000"/>
                        <a:lumOff val="15000"/>
                      </a:schemeClr>
                    </a:solidFill>
                    <a:latin typeface="Humanst521 BT" panose="020B0602020204020204" pitchFamily="34" charset="0"/>
                    <a:cs typeface="Franklin Gothic Book"/>
                  </a:rPr>
                  <a:t>storage</a:t>
                </a:r>
              </a:p>
              <a:p>
                <a:pPr marL="179388" indent="-179388">
                  <a:lnSpc>
                    <a:spcPct val="110000"/>
                  </a:lnSpc>
                  <a:spcBef>
                    <a:spcPts val="0"/>
                  </a:spcBef>
                  <a:buFont typeface="Arial" panose="020B0604020202020204" pitchFamily="34" charset="0"/>
                  <a:buChar char="•"/>
                </a:pPr>
                <a:r>
                  <a:rPr lang="en-US" sz="1600" kern="1000" spc="30" dirty="0">
                    <a:solidFill>
                      <a:schemeClr val="tx1">
                        <a:lumMod val="85000"/>
                        <a:lumOff val="15000"/>
                      </a:schemeClr>
                    </a:solidFill>
                    <a:latin typeface="Humanst521 BT" panose="020B0602020204020204" pitchFamily="34" charset="0"/>
                    <a:cs typeface="Franklin Gothic Book"/>
                  </a:rPr>
                  <a:t>Thin</a:t>
                </a:r>
                <a:r>
                  <a:rPr lang="en-US" sz="1600" kern="1000" spc="30" dirty="0">
                    <a:solidFill>
                      <a:schemeClr val="tx1">
                        <a:lumMod val="85000"/>
                        <a:lumOff val="15000"/>
                      </a:schemeClr>
                    </a:solidFill>
                    <a:latin typeface="Humanst521 Lt BT" panose="020B0402020204020304" pitchFamily="34" charset="0"/>
                    <a:cs typeface="Franklin Gothic Book"/>
                  </a:rPr>
                  <a:t> </a:t>
                </a:r>
                <a:r>
                  <a:rPr lang="en-US" sz="1600" kern="1000" spc="30" dirty="0">
                    <a:solidFill>
                      <a:schemeClr val="tx1">
                        <a:lumMod val="85000"/>
                        <a:lumOff val="15000"/>
                      </a:schemeClr>
                    </a:solidFill>
                    <a:latin typeface="Humanst521 BT" panose="020B0602020204020204" pitchFamily="34" charset="0"/>
                    <a:cs typeface="Franklin Gothic Book"/>
                  </a:rPr>
                  <a:t>electrodes</a:t>
                </a:r>
                <a:r>
                  <a:rPr lang="en-US" sz="1600" kern="1000" spc="30" dirty="0">
                    <a:solidFill>
                      <a:schemeClr val="tx1">
                        <a:lumMod val="85000"/>
                        <a:lumOff val="15000"/>
                      </a:schemeClr>
                    </a:solidFill>
                    <a:latin typeface="Humanst521 Lt BT" panose="020B0402020204020304" pitchFamily="34" charset="0"/>
                    <a:cs typeface="Franklin Gothic Book"/>
                  </a:rPr>
                  <a:t> provide</a:t>
                </a:r>
                <a:br>
                  <a:rPr lang="en-US" sz="1600" kern="1000" spc="30" dirty="0">
                    <a:solidFill>
                      <a:schemeClr val="tx1">
                        <a:lumMod val="85000"/>
                        <a:lumOff val="15000"/>
                      </a:schemeClr>
                    </a:solidFill>
                    <a:latin typeface="Humanst521 Lt BT" panose="020B0402020204020304" pitchFamily="34" charset="0"/>
                    <a:cs typeface="Franklin Gothic Book"/>
                  </a:rPr>
                </a:br>
                <a:r>
                  <a:rPr lang="en-US" sz="1600" kern="1000" spc="30" dirty="0">
                    <a:solidFill>
                      <a:schemeClr val="tx1">
                        <a:lumMod val="85000"/>
                        <a:lumOff val="15000"/>
                      </a:schemeClr>
                    </a:solidFill>
                    <a:latin typeface="Humanst521 Lt BT" panose="020B0402020204020304" pitchFamily="34" charset="0"/>
                    <a:cs typeface="Franklin Gothic Book"/>
                  </a:rPr>
                  <a:t>electric field for </a:t>
                </a:r>
                <a:r>
                  <a:rPr lang="en-US" sz="1600" kern="1000" spc="30" dirty="0">
                    <a:solidFill>
                      <a:schemeClr val="tx1">
                        <a:lumMod val="85000"/>
                        <a:lumOff val="15000"/>
                      </a:schemeClr>
                    </a:solidFill>
                    <a:latin typeface="Humanst521 BT" panose="020B0602020204020204" pitchFamily="34" charset="0"/>
                    <a:cs typeface="Franklin Gothic Book"/>
                  </a:rPr>
                  <a:t>frozen</a:t>
                </a:r>
                <a:r>
                  <a:rPr lang="en-US" sz="1600" kern="1000" spc="30" dirty="0">
                    <a:solidFill>
                      <a:schemeClr val="tx1">
                        <a:lumMod val="85000"/>
                        <a:lumOff val="15000"/>
                      </a:schemeClr>
                    </a:solidFill>
                    <a:latin typeface="Humanst521 Lt BT" panose="020B0402020204020304" pitchFamily="34" charset="0"/>
                    <a:cs typeface="Franklin Gothic Book"/>
                  </a:rPr>
                  <a:t> </a:t>
                </a:r>
                <a:r>
                  <a:rPr lang="en-US" sz="1600" kern="1000" spc="30" dirty="0">
                    <a:solidFill>
                      <a:schemeClr val="tx1">
                        <a:lumMod val="85000"/>
                        <a:lumOff val="15000"/>
                      </a:schemeClr>
                    </a:solidFill>
                    <a:latin typeface="Humanst521 BT" panose="020B0602020204020204" pitchFamily="34" charset="0"/>
                    <a:cs typeface="Franklin Gothic Book"/>
                  </a:rPr>
                  <a:t>spin</a:t>
                </a:r>
              </a:p>
              <a:p>
                <a:pPr marL="182563" indent="-182563">
                  <a:lnSpc>
                    <a:spcPct val="110000"/>
                  </a:lnSpc>
                  <a:spcBef>
                    <a:spcPts val="0"/>
                  </a:spcBef>
                  <a:buFont typeface="Arial" panose="020B0604020202020204" pitchFamily="34" charset="0"/>
                  <a:buChar char="•"/>
                </a:pPr>
                <a:r>
                  <a:rPr lang="en-US" sz="1600" kern="1000" spc="30" dirty="0">
                    <a:solidFill>
                      <a:schemeClr val="tx1">
                        <a:lumMod val="85000"/>
                        <a:lumOff val="15000"/>
                      </a:schemeClr>
                    </a:solidFill>
                    <a:latin typeface="Humanst521 Lt BT" panose="020B0402020204020304" pitchFamily="34" charset="0"/>
                    <a:cs typeface="Franklin Gothic Book"/>
                  </a:rPr>
                  <a:t>Pixelated detectors for</a:t>
                </a:r>
                <a:br>
                  <a:rPr lang="en-US" sz="1600" kern="1000" spc="30" dirty="0">
                    <a:solidFill>
                      <a:schemeClr val="tx1">
                        <a:lumMod val="85000"/>
                        <a:lumOff val="15000"/>
                      </a:schemeClr>
                    </a:solidFill>
                    <a:latin typeface="Humanst521 Lt BT" panose="020B0402020204020304" pitchFamily="34" charset="0"/>
                    <a:cs typeface="Franklin Gothic Book"/>
                  </a:rPr>
                </a:br>
                <a14:m>
                  <m:oMath xmlns:m="http://schemas.openxmlformats.org/officeDocument/2006/math">
                    <m:sSup>
                      <m:sSupPr>
                        <m:ctrlPr>
                          <a:rPr lang="en-US" sz="1600" b="0" i="1" kern="1000" spc="30" dirty="0" smtClean="0">
                            <a:solidFill>
                              <a:schemeClr val="tx1">
                                <a:lumMod val="85000"/>
                                <a:lumOff val="15000"/>
                              </a:schemeClr>
                            </a:solidFill>
                            <a:latin typeface="Cambria Math" panose="02040503050406030204" pitchFamily="18" charset="0"/>
                            <a:cs typeface="Franklin Gothic Book"/>
                          </a:rPr>
                        </m:ctrlPr>
                      </m:sSupPr>
                      <m:e>
                        <m:r>
                          <a:rPr lang="en-US" sz="1600" b="0" i="1" kern="1000" spc="30" dirty="0" smtClean="0">
                            <a:solidFill>
                              <a:schemeClr val="tx1">
                                <a:lumMod val="85000"/>
                                <a:lumOff val="15000"/>
                              </a:schemeClr>
                            </a:solidFill>
                            <a:latin typeface="Cambria Math" panose="02040503050406030204" pitchFamily="18" charset="0"/>
                            <a:cs typeface="Franklin Gothic Book"/>
                          </a:rPr>
                          <m:t>𝑒</m:t>
                        </m:r>
                      </m:e>
                      <m:sup>
                        <m:r>
                          <a:rPr lang="en-US" sz="1600" b="0" i="1" kern="1000" spc="30" dirty="0" smtClean="0">
                            <a:solidFill>
                              <a:schemeClr val="tx1">
                                <a:lumMod val="85000"/>
                                <a:lumOff val="15000"/>
                              </a:schemeClr>
                            </a:solidFill>
                            <a:latin typeface="Cambria Math" panose="02040503050406030204" pitchFamily="18" charset="0"/>
                            <a:cs typeface="Franklin Gothic Book"/>
                          </a:rPr>
                          <m:t>+</m:t>
                        </m:r>
                      </m:sup>
                    </m:sSup>
                  </m:oMath>
                </a14:m>
                <a:r>
                  <a:rPr lang="en-US" sz="1600" kern="1000" spc="30" dirty="0">
                    <a:solidFill>
                      <a:schemeClr val="tx1">
                        <a:lumMod val="85000"/>
                        <a:lumOff val="15000"/>
                      </a:schemeClr>
                    </a:solidFill>
                    <a:latin typeface="Humanst521 Lt BT" panose="020B0402020204020304" pitchFamily="34" charset="0"/>
                    <a:cs typeface="Franklin Gothic Book"/>
                  </a:rPr>
                  <a:t>- </a:t>
                </a:r>
                <a:r>
                  <a:rPr lang="en-US" sz="1600" kern="1000" spc="30" dirty="0">
                    <a:solidFill>
                      <a:schemeClr val="tx1">
                        <a:lumMod val="85000"/>
                        <a:lumOff val="15000"/>
                      </a:schemeClr>
                    </a:solidFill>
                    <a:latin typeface="Humanst521 BT" panose="020B0602020204020204" pitchFamily="34" charset="0"/>
                    <a:cs typeface="Franklin Gothic Book"/>
                  </a:rPr>
                  <a:t>tracking</a:t>
                </a:r>
                <a:r>
                  <a:rPr lang="en-US" sz="1600" kern="1000" spc="30" dirty="0">
                    <a:solidFill>
                      <a:schemeClr val="tx1">
                        <a:lumMod val="85000"/>
                        <a:lumOff val="15000"/>
                      </a:schemeClr>
                    </a:solidFill>
                    <a:latin typeface="Humanst521 Lt BT" panose="020B0402020204020304" pitchFamily="34" charset="0"/>
                    <a:cs typeface="Franklin Gothic Book"/>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5695660" y="1284701"/>
                <a:ext cx="3087070" cy="3281553"/>
              </a:xfrm>
              <a:prstGeom prst="roundRect">
                <a:avLst>
                  <a:gd name="adj" fmla="val 2685"/>
                </a:avLst>
              </a:prstGeom>
              <a:blipFill>
                <a:blip r:embed="rId6"/>
                <a:stretch>
                  <a:fillRect l="-1572" t="-926" r="-786" b="-1852"/>
                </a:stretch>
              </a:blipFill>
              <a:ln>
                <a:solidFill>
                  <a:srgbClr val="0070C0"/>
                </a:solidFill>
              </a:ln>
            </p:spPr>
            <p:txBody>
              <a:bodyPr/>
              <a:lstStyle/>
              <a:p>
                <a:r>
                  <a:rPr lang="en-US">
                    <a:noFill/>
                  </a:rPr>
                  <a:t> </a:t>
                </a:r>
              </a:p>
            </p:txBody>
          </p:sp>
        </mc:Fallback>
      </mc:AlternateContent>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9679" y="2302962"/>
            <a:ext cx="1104901" cy="1036519"/>
          </a:xfrm>
          <a:prstGeom prst="rect">
            <a:avLst/>
          </a:prstGeom>
        </p:spPr>
      </p:pic>
      <p:grpSp>
        <p:nvGrpSpPr>
          <p:cNvPr id="14" name="Group 13"/>
          <p:cNvGrpSpPr/>
          <p:nvPr/>
        </p:nvGrpSpPr>
        <p:grpSpPr>
          <a:xfrm rot="363552">
            <a:off x="2903220" y="4152900"/>
            <a:ext cx="129381" cy="129381"/>
            <a:chOff x="2903220" y="4152900"/>
            <a:chExt cx="129381" cy="129381"/>
          </a:xfrm>
        </p:grpSpPr>
        <p:sp>
          <p:nvSpPr>
            <p:cNvPr id="5" name="Oval 4"/>
            <p:cNvSpPr/>
            <p:nvPr/>
          </p:nvSpPr>
          <p:spPr bwMode="auto">
            <a:xfrm>
              <a:off x="2903220" y="4152900"/>
              <a:ext cx="129381" cy="129381"/>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Humanst521 Lt BT" panose="020B0402020204020304" pitchFamily="34" charset="0"/>
              </a:endParaRPr>
            </a:p>
          </p:txBody>
        </p:sp>
        <p:cxnSp>
          <p:nvCxnSpPr>
            <p:cNvPr id="11" name="Straight Arrow Connector 10"/>
            <p:cNvCxnSpPr>
              <a:stCxn id="5" idx="6"/>
              <a:endCxn id="5" idx="2"/>
            </p:cNvCxnSpPr>
            <p:nvPr/>
          </p:nvCxnSpPr>
          <p:spPr bwMode="auto">
            <a:xfrm flipH="1">
              <a:off x="2903220" y="4217591"/>
              <a:ext cx="129381" cy="0"/>
            </a:xfrm>
            <a:prstGeom prst="straightConnector1">
              <a:avLst/>
            </a:prstGeom>
            <a:ln w="12700" cap="rnd">
              <a:solidFill>
                <a:schemeClr val="bg2">
                  <a:lumMod val="75000"/>
                </a:schemeClr>
              </a:solidFill>
              <a:headEnd type="none" w="med" len="med"/>
              <a:tailEnd type="triangle" w="sm" len="sm"/>
            </a:ln>
            <a:effectLst/>
          </p:spPr>
          <p:style>
            <a:lnRef idx="2">
              <a:schemeClr val="accent6"/>
            </a:lnRef>
            <a:fillRef idx="0">
              <a:schemeClr val="accent6"/>
            </a:fillRef>
            <a:effectRef idx="1">
              <a:schemeClr val="accent6"/>
            </a:effectRef>
            <a:fontRef idx="minor">
              <a:schemeClr val="tx1"/>
            </a:fontRef>
          </p:style>
        </p:cxnSp>
      </p:grpSp>
      <p:sp>
        <p:nvSpPr>
          <p:cNvPr id="16" name="Explosion 1 15"/>
          <p:cNvSpPr/>
          <p:nvPr/>
        </p:nvSpPr>
        <p:spPr bwMode="auto">
          <a:xfrm>
            <a:off x="2478038" y="4034590"/>
            <a:ext cx="157139" cy="254159"/>
          </a:xfrm>
          <a:prstGeom prst="irregularSeal1">
            <a:avLst/>
          </a:prstGeom>
          <a:ln w="6350" cap="rnd">
            <a:solidFill>
              <a:schemeClr val="accent6">
                <a:lumMod val="40000"/>
                <a:lumOff val="60000"/>
              </a:schemeClr>
            </a:solidFill>
            <a:headEnd type="none" w="med" len="med"/>
            <a:tailEnd type="none" w="med" len="med"/>
          </a:ln>
          <a:effectLst>
            <a:glow rad="101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p:cxnSp>
        <p:nvCxnSpPr>
          <p:cNvPr id="18" name="Elbow Connector 17"/>
          <p:cNvCxnSpPr/>
          <p:nvPr/>
        </p:nvCxnSpPr>
        <p:spPr bwMode="auto">
          <a:xfrm rot="16200000" flipV="1">
            <a:off x="1761039" y="3211943"/>
            <a:ext cx="1218069" cy="427225"/>
          </a:xfrm>
          <a:prstGeom prst="bentConnector3">
            <a:avLst>
              <a:gd name="adj1" fmla="val 99421"/>
            </a:avLst>
          </a:prstGeom>
          <a:ln w="12700" cap="rnd">
            <a:solidFill>
              <a:srgbClr val="92D050"/>
            </a:solidFill>
            <a:headEnd type="none" w="med" len="med"/>
            <a:tailEnd type="triangle"/>
          </a:ln>
          <a:effectLst/>
        </p:spPr>
        <p:style>
          <a:lnRef idx="2">
            <a:schemeClr val="accent6"/>
          </a:lnRef>
          <a:fillRef idx="0">
            <a:schemeClr val="accent6"/>
          </a:fillRef>
          <a:effectRef idx="1">
            <a:schemeClr val="accent6"/>
          </a:effectRef>
          <a:fontRef idx="minor">
            <a:schemeClr val="tx1"/>
          </a:fontRef>
        </p:style>
      </p:cxnSp>
      <p:grpSp>
        <p:nvGrpSpPr>
          <p:cNvPr id="32" name="Group 31"/>
          <p:cNvGrpSpPr/>
          <p:nvPr/>
        </p:nvGrpSpPr>
        <p:grpSpPr>
          <a:xfrm>
            <a:off x="3032240" y="1836420"/>
            <a:ext cx="1166379" cy="2540401"/>
            <a:chOff x="3032240" y="1836420"/>
            <a:chExt cx="1166379" cy="2540401"/>
          </a:xfrm>
        </p:grpSpPr>
        <p:cxnSp>
          <p:nvCxnSpPr>
            <p:cNvPr id="25" name="Straight Connector 24"/>
            <p:cNvCxnSpPr/>
            <p:nvPr/>
          </p:nvCxnSpPr>
          <p:spPr bwMode="auto">
            <a:xfrm>
              <a:off x="4191000" y="1844040"/>
              <a:ext cx="0" cy="1071341"/>
            </a:xfrm>
            <a:prstGeom prst="line">
              <a:avLst/>
            </a:prstGeom>
            <a:ln w="38100" cap="rnd">
              <a:solidFill>
                <a:srgbClr val="EA3F9A">
                  <a:alpha val="56000"/>
                </a:srgbClr>
              </a:solidFill>
              <a:headEnd type="none" w="med" len="med"/>
              <a:tailEnd type="none" w="med" len="med"/>
            </a:ln>
            <a:effectLst>
              <a:glow rad="63500">
                <a:schemeClr val="accent3">
                  <a:satMod val="175000"/>
                  <a:alpha val="40000"/>
                </a:schemeClr>
              </a:glow>
              <a:softEdge rad="12700"/>
            </a:effectLst>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bwMode="auto">
            <a:xfrm>
              <a:off x="4046220" y="1836420"/>
              <a:ext cx="0" cy="1071341"/>
            </a:xfrm>
            <a:prstGeom prst="line">
              <a:avLst/>
            </a:prstGeom>
            <a:ln w="38100" cap="rnd">
              <a:solidFill>
                <a:srgbClr val="EA3F9A">
                  <a:alpha val="56000"/>
                </a:srgbClr>
              </a:solidFill>
              <a:headEnd type="none" w="med" len="med"/>
              <a:tailEnd type="none" w="med" len="med"/>
            </a:ln>
            <a:effectLst>
              <a:glow rad="63500">
                <a:schemeClr val="accent3">
                  <a:satMod val="175000"/>
                  <a:alpha val="40000"/>
                </a:schemeClr>
              </a:glow>
              <a:softEdge rad="12700"/>
            </a:effectLst>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bwMode="auto">
            <a:xfrm>
              <a:off x="3177540" y="1836420"/>
              <a:ext cx="0" cy="1071341"/>
            </a:xfrm>
            <a:prstGeom prst="line">
              <a:avLst/>
            </a:prstGeom>
            <a:ln w="38100" cap="rnd">
              <a:solidFill>
                <a:srgbClr val="EA3F9A">
                  <a:alpha val="56000"/>
                </a:srgbClr>
              </a:solidFill>
              <a:headEnd type="none" w="med" len="med"/>
              <a:tailEnd type="none" w="med" len="med"/>
            </a:ln>
            <a:effectLst>
              <a:glow rad="63500">
                <a:schemeClr val="accent3">
                  <a:satMod val="175000"/>
                  <a:alpha val="40000"/>
                </a:schemeClr>
              </a:glow>
              <a:softEdge rad="12700"/>
            </a:effectLst>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bwMode="auto">
            <a:xfrm>
              <a:off x="3046689" y="1844040"/>
              <a:ext cx="0" cy="1071341"/>
            </a:xfrm>
            <a:prstGeom prst="line">
              <a:avLst/>
            </a:prstGeom>
            <a:ln w="38100" cap="rnd">
              <a:solidFill>
                <a:srgbClr val="EA3F9A">
                  <a:alpha val="56000"/>
                </a:srgbClr>
              </a:solidFill>
              <a:headEnd type="none" w="med" len="med"/>
              <a:tailEnd type="none" w="med" len="med"/>
            </a:ln>
            <a:effectLst>
              <a:glow rad="63500">
                <a:schemeClr val="accent3">
                  <a:satMod val="175000"/>
                  <a:alpha val="40000"/>
                </a:schemeClr>
              </a:glow>
              <a:softEdge rad="12700"/>
            </a:effectLst>
          </p:spPr>
          <p:style>
            <a:lnRef idx="2">
              <a:schemeClr val="accent6"/>
            </a:lnRef>
            <a:fillRef idx="0">
              <a:schemeClr val="accent6"/>
            </a:fillRef>
            <a:effectRef idx="1">
              <a:schemeClr val="accent6"/>
            </a:effectRef>
            <a:fontRef idx="minor">
              <a:schemeClr val="tx1"/>
            </a:fontRef>
          </p:style>
        </p:cxnSp>
        <p:sp>
          <p:nvSpPr>
            <p:cNvPr id="30" name="Oval 29"/>
            <p:cNvSpPr/>
            <p:nvPr/>
          </p:nvSpPr>
          <p:spPr bwMode="auto">
            <a:xfrm>
              <a:off x="3177540" y="3354718"/>
              <a:ext cx="868679" cy="869702"/>
            </a:xfrm>
            <a:prstGeom prst="ellipse">
              <a:avLst/>
            </a:prstGeom>
            <a:ln w="38100" cap="rnd">
              <a:solidFill>
                <a:srgbClr val="EA3F9A">
                  <a:alpha val="56000"/>
                </a:srgbClr>
              </a:solidFill>
              <a:headEnd type="none" w="med" len="med"/>
              <a:tailEnd type="none" w="med" len="med"/>
            </a:ln>
            <a:effectLst>
              <a:glow rad="63500">
                <a:schemeClr val="accent3">
                  <a:satMod val="175000"/>
                  <a:alpha val="40000"/>
                </a:schemeClr>
              </a:glow>
              <a:softEdge rad="12700"/>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p:sp>
          <p:nvSpPr>
            <p:cNvPr id="31" name="Oval 30"/>
            <p:cNvSpPr/>
            <p:nvPr/>
          </p:nvSpPr>
          <p:spPr bwMode="auto">
            <a:xfrm>
              <a:off x="3032240" y="3200401"/>
              <a:ext cx="1166379" cy="1176420"/>
            </a:xfrm>
            <a:prstGeom prst="ellipse">
              <a:avLst/>
            </a:prstGeom>
            <a:ln w="38100" cap="rnd">
              <a:solidFill>
                <a:srgbClr val="EA3F9A">
                  <a:alpha val="56000"/>
                </a:srgbClr>
              </a:solidFill>
              <a:headEnd type="none" w="med" len="med"/>
              <a:tailEnd type="none" w="med" len="med"/>
            </a:ln>
            <a:effectLst>
              <a:glow rad="63500">
                <a:schemeClr val="accent3">
                  <a:satMod val="175000"/>
                  <a:alpha val="40000"/>
                </a:schemeClr>
              </a:glow>
              <a:softEdge rad="12700"/>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p:grpSp>
      <p:grpSp>
        <p:nvGrpSpPr>
          <p:cNvPr id="41" name="Group 40"/>
          <p:cNvGrpSpPr/>
          <p:nvPr/>
        </p:nvGrpSpPr>
        <p:grpSpPr>
          <a:xfrm>
            <a:off x="2948387" y="1696076"/>
            <a:ext cx="1326984" cy="2465596"/>
            <a:chOff x="2948387" y="1696076"/>
            <a:chExt cx="1326984" cy="2465596"/>
          </a:xfrm>
        </p:grpSpPr>
        <p:sp>
          <p:nvSpPr>
            <p:cNvPr id="33" name="Oval 32"/>
            <p:cNvSpPr/>
            <p:nvPr/>
          </p:nvSpPr>
          <p:spPr bwMode="auto">
            <a:xfrm>
              <a:off x="3261596" y="3413137"/>
              <a:ext cx="700566" cy="748535"/>
            </a:xfrm>
            <a:prstGeom prst="ellipse">
              <a:avLst/>
            </a:prstGeom>
            <a:ln w="57150" cap="rnd">
              <a:solidFill>
                <a:srgbClr val="B0CB1F">
                  <a:alpha val="48000"/>
                </a:srgbClr>
              </a:solidFill>
              <a:headEnd type="none" w="med" len="med"/>
              <a:tailEnd type="none" w="med" len="med"/>
            </a:ln>
            <a:effectLst>
              <a:glow rad="101600">
                <a:schemeClr val="accent6">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p:cxnSp>
          <p:nvCxnSpPr>
            <p:cNvPr id="35" name="Straight Connector 34"/>
            <p:cNvCxnSpPr/>
            <p:nvPr/>
          </p:nvCxnSpPr>
          <p:spPr bwMode="auto">
            <a:xfrm flipH="1">
              <a:off x="3261596" y="1844040"/>
              <a:ext cx="6965" cy="1059252"/>
            </a:xfrm>
            <a:prstGeom prst="line">
              <a:avLst/>
            </a:prstGeom>
            <a:ln w="57150" cap="rnd">
              <a:solidFill>
                <a:srgbClr val="B0CB1F">
                  <a:alpha val="48000"/>
                </a:srgbClr>
              </a:solidFill>
              <a:headEnd type="none" w="med" len="med"/>
              <a:tailEnd type="none" w="med" len="med"/>
            </a:ln>
            <a:effectLst>
              <a:glow rad="101600">
                <a:schemeClr val="accent6">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cxnSp>
          <p:nvCxnSpPr>
            <p:cNvPr id="36" name="Straight Connector 35"/>
            <p:cNvCxnSpPr/>
            <p:nvPr/>
          </p:nvCxnSpPr>
          <p:spPr bwMode="auto">
            <a:xfrm flipH="1">
              <a:off x="3979899" y="1836420"/>
              <a:ext cx="6965" cy="1059252"/>
            </a:xfrm>
            <a:prstGeom prst="line">
              <a:avLst/>
            </a:prstGeom>
            <a:ln w="57150" cap="rnd">
              <a:solidFill>
                <a:srgbClr val="B0CB1F">
                  <a:alpha val="48000"/>
                </a:srgbClr>
              </a:solidFill>
              <a:headEnd type="none" w="med" len="med"/>
              <a:tailEnd type="none" w="med" len="med"/>
            </a:ln>
            <a:effectLst>
              <a:glow rad="101600">
                <a:schemeClr val="accent6">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cxnSp>
          <p:nvCxnSpPr>
            <p:cNvPr id="37" name="Straight Connector 36"/>
            <p:cNvCxnSpPr/>
            <p:nvPr/>
          </p:nvCxnSpPr>
          <p:spPr bwMode="auto">
            <a:xfrm>
              <a:off x="2948387" y="1696076"/>
              <a:ext cx="1326984" cy="0"/>
            </a:xfrm>
            <a:prstGeom prst="line">
              <a:avLst/>
            </a:prstGeom>
            <a:ln w="57150" cap="rnd">
              <a:solidFill>
                <a:srgbClr val="B0CB1F">
                  <a:alpha val="48000"/>
                </a:srgbClr>
              </a:solidFill>
              <a:headEnd type="none" w="med" len="med"/>
              <a:tailEnd type="none" w="med" len="med"/>
            </a:ln>
            <a:effectLst>
              <a:glow rad="101600">
                <a:schemeClr val="accent6">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cxnSp>
          <p:nvCxnSpPr>
            <p:cNvPr id="39" name="Straight Connector 38"/>
            <p:cNvCxnSpPr/>
            <p:nvPr/>
          </p:nvCxnSpPr>
          <p:spPr bwMode="auto">
            <a:xfrm>
              <a:off x="3214298" y="2957209"/>
              <a:ext cx="809062" cy="0"/>
            </a:xfrm>
            <a:prstGeom prst="line">
              <a:avLst/>
            </a:prstGeom>
            <a:ln w="57150" cap="rnd">
              <a:solidFill>
                <a:srgbClr val="B0CB1F">
                  <a:alpha val="48000"/>
                </a:srgbClr>
              </a:solidFill>
              <a:headEnd type="none" w="med" len="med"/>
              <a:tailEnd type="none" w="med" len="med"/>
            </a:ln>
            <a:effectLst>
              <a:glow rad="101600">
                <a:schemeClr val="accent6">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grpSp>
      <p:sp>
        <p:nvSpPr>
          <p:cNvPr id="23" name="Freeform 22"/>
          <p:cNvSpPr/>
          <p:nvPr/>
        </p:nvSpPr>
        <p:spPr bwMode="auto">
          <a:xfrm>
            <a:off x="2318955" y="1293019"/>
            <a:ext cx="3352800" cy="3261360"/>
          </a:xfrm>
          <a:custGeom>
            <a:avLst/>
            <a:gdLst>
              <a:gd name="connsiteX0" fmla="*/ 0 w 3352800"/>
              <a:gd name="connsiteY0" fmla="*/ 91440 h 3261360"/>
              <a:gd name="connsiteX1" fmla="*/ 30480 w 3352800"/>
              <a:gd name="connsiteY1" fmla="*/ 1363980 h 3261360"/>
              <a:gd name="connsiteX2" fmla="*/ 312420 w 3352800"/>
              <a:gd name="connsiteY2" fmla="*/ 1363980 h 3261360"/>
              <a:gd name="connsiteX3" fmla="*/ 297180 w 3352800"/>
              <a:gd name="connsiteY3" fmla="*/ 1851660 h 3261360"/>
              <a:gd name="connsiteX4" fmla="*/ 998220 w 3352800"/>
              <a:gd name="connsiteY4" fmla="*/ 3261360 h 3261360"/>
              <a:gd name="connsiteX5" fmla="*/ 3329940 w 3352800"/>
              <a:gd name="connsiteY5" fmla="*/ 3238500 h 3261360"/>
              <a:gd name="connsiteX6" fmla="*/ 3352800 w 3352800"/>
              <a:gd name="connsiteY6" fmla="*/ 0 h 3261360"/>
              <a:gd name="connsiteX7" fmla="*/ 0 w 3352800"/>
              <a:gd name="connsiteY7" fmla="*/ 91440 h 3261360"/>
              <a:gd name="connsiteX0" fmla="*/ 0 w 3352800"/>
              <a:gd name="connsiteY0" fmla="*/ 91440 h 3261360"/>
              <a:gd name="connsiteX1" fmla="*/ 30480 w 3352800"/>
              <a:gd name="connsiteY1" fmla="*/ 1363980 h 3261360"/>
              <a:gd name="connsiteX2" fmla="*/ 312420 w 3352800"/>
              <a:gd name="connsiteY2" fmla="*/ 1363980 h 3261360"/>
              <a:gd name="connsiteX3" fmla="*/ 335280 w 3352800"/>
              <a:gd name="connsiteY3" fmla="*/ 2377440 h 3261360"/>
              <a:gd name="connsiteX4" fmla="*/ 998220 w 3352800"/>
              <a:gd name="connsiteY4" fmla="*/ 3261360 h 3261360"/>
              <a:gd name="connsiteX5" fmla="*/ 3329940 w 3352800"/>
              <a:gd name="connsiteY5" fmla="*/ 3238500 h 3261360"/>
              <a:gd name="connsiteX6" fmla="*/ 3352800 w 3352800"/>
              <a:gd name="connsiteY6" fmla="*/ 0 h 3261360"/>
              <a:gd name="connsiteX7" fmla="*/ 0 w 3352800"/>
              <a:gd name="connsiteY7" fmla="*/ 91440 h 326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3261360">
                <a:moveTo>
                  <a:pt x="0" y="91440"/>
                </a:moveTo>
                <a:lnTo>
                  <a:pt x="30480" y="1363980"/>
                </a:lnTo>
                <a:lnTo>
                  <a:pt x="312420" y="1363980"/>
                </a:lnTo>
                <a:lnTo>
                  <a:pt x="335280" y="2377440"/>
                </a:lnTo>
                <a:lnTo>
                  <a:pt x="998220" y="3261360"/>
                </a:lnTo>
                <a:lnTo>
                  <a:pt x="3329940" y="3238500"/>
                </a:lnTo>
                <a:lnTo>
                  <a:pt x="3352800" y="0"/>
                </a:lnTo>
                <a:lnTo>
                  <a:pt x="0" y="91440"/>
                </a:lnTo>
                <a:close/>
              </a:path>
            </a:pathLst>
          </a:custGeom>
          <a:solidFill>
            <a:schemeClr val="bg1"/>
          </a:solidFill>
          <a:ln w="38100" cap="rnd">
            <a:no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atin typeface="Humanst521 Lt BT" panose="020B0402020204020304" pitchFamily="34" charset="0"/>
            </a:endParaRPr>
          </a:p>
        </p:txBody>
      </p:sp>
      <p:grpSp>
        <p:nvGrpSpPr>
          <p:cNvPr id="4" name="Group 3"/>
          <p:cNvGrpSpPr/>
          <p:nvPr/>
        </p:nvGrpSpPr>
        <p:grpSpPr>
          <a:xfrm rot="151485" flipH="1">
            <a:off x="3322287" y="3928028"/>
            <a:ext cx="1993624" cy="636114"/>
            <a:chOff x="5819887" y="1085633"/>
            <a:chExt cx="2280622" cy="817071"/>
          </a:xfrm>
        </p:grpSpPr>
        <mc:AlternateContent xmlns:mc="http://schemas.openxmlformats.org/markup-compatibility/2006" xmlns:a14="http://schemas.microsoft.com/office/drawing/2010/main">
          <mc:Choice Requires="a14">
            <p:sp>
              <p:nvSpPr>
                <p:cNvPr id="60" name="Oval 59"/>
                <p:cNvSpPr/>
                <p:nvPr/>
              </p:nvSpPr>
              <p:spPr bwMode="auto">
                <a:xfrm>
                  <a:off x="6809590" y="1410242"/>
                  <a:ext cx="322730" cy="322730"/>
                </a:xfrm>
                <a:prstGeom prst="ellipse">
                  <a:avLst/>
                </a:prstGeom>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b="0" i="1" smtClean="0">
                            <a:latin typeface="Cambria Math"/>
                          </a:rPr>
                          <m:t> </m:t>
                        </m:r>
                        <m:r>
                          <a:rPr lang="en-US" b="0" i="1" smtClean="0">
                            <a:latin typeface="Cambria Math"/>
                          </a:rPr>
                          <m:t>𝜋</m:t>
                        </m:r>
                      </m:oMath>
                    </m:oMathPara>
                  </a14:m>
                  <a:endParaRPr lang="en-US" dirty="0">
                    <a:latin typeface="Humanst521 Lt BT" panose="020B0402020204020304" pitchFamily="34" charset="0"/>
                  </a:endParaRPr>
                </a:p>
              </p:txBody>
            </p:sp>
          </mc:Choice>
          <mc:Fallback xmlns="">
            <p:sp>
              <p:nvSpPr>
                <p:cNvPr id="60" name="Oval 59"/>
                <p:cNvSpPr>
                  <a:spLocks noRot="1" noChangeAspect="1" noMove="1" noResize="1" noEditPoints="1" noAdjustHandles="1" noChangeArrowheads="1" noChangeShapeType="1" noTextEdit="1"/>
                </p:cNvSpPr>
                <p:nvPr/>
              </p:nvSpPr>
              <p:spPr bwMode="auto">
                <a:xfrm>
                  <a:off x="6809590" y="1410242"/>
                  <a:ext cx="322730" cy="322730"/>
                </a:xfrm>
                <a:prstGeom prst="ellipse">
                  <a:avLst/>
                </a:prstGeom>
                <a:blipFill>
                  <a:blip r:embed="rId8"/>
                  <a:stretch>
                    <a:fillRect b="-2083"/>
                  </a:stretch>
                </a:blipFill>
                <a:ln>
                  <a:noFill/>
                  <a:headEnd type="none" w="med" len="med"/>
                  <a:tailEnd type="none" w="med" len="med"/>
                </a:ln>
              </p:spPr>
              <p:txBody>
                <a:bodyPr/>
                <a:lstStyle/>
                <a:p>
                  <a:r>
                    <a:rPr lang="en-US">
                      <a:noFill/>
                    </a:rPr>
                    <a:t> </a:t>
                  </a:r>
                </a:p>
              </p:txBody>
            </p:sp>
          </mc:Fallback>
        </mc:AlternateContent>
        <p:cxnSp>
          <p:nvCxnSpPr>
            <p:cNvPr id="61" name="Straight Arrow Connector 60"/>
            <p:cNvCxnSpPr/>
            <p:nvPr/>
          </p:nvCxnSpPr>
          <p:spPr bwMode="auto">
            <a:xfrm>
              <a:off x="7132320" y="1571603"/>
              <a:ext cx="968189"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62" name="Oval 61"/>
                <p:cNvSpPr/>
                <p:nvPr/>
              </p:nvSpPr>
              <p:spPr bwMode="auto">
                <a:xfrm>
                  <a:off x="7446083" y="1490923"/>
                  <a:ext cx="161365" cy="161365"/>
                </a:xfrm>
                <a:prstGeom prst="ellipse">
                  <a:avLst/>
                </a:prstGeom>
                <a:solidFill>
                  <a:srgbClr val="EB5B00"/>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b="0" i="1" smtClean="0">
                            <a:latin typeface="Cambria Math"/>
                          </a:rPr>
                          <m:t> </m:t>
                        </m:r>
                      </m:oMath>
                    </m:oMathPara>
                  </a14:m>
                  <a:endParaRPr lang="en-US" dirty="0">
                    <a:latin typeface="Humanst521 Lt BT" panose="020B0402020204020304" pitchFamily="34" charset="0"/>
                  </a:endParaRPr>
                </a:p>
              </p:txBody>
            </p:sp>
          </mc:Choice>
          <mc:Fallback xmlns="">
            <p:sp>
              <p:nvSpPr>
                <p:cNvPr id="62" name="Oval 61"/>
                <p:cNvSpPr>
                  <a:spLocks noRot="1" noChangeAspect="1" noMove="1" noResize="1" noEditPoints="1" noAdjustHandles="1" noChangeArrowheads="1" noChangeShapeType="1" noTextEdit="1"/>
                </p:cNvSpPr>
                <p:nvPr/>
              </p:nvSpPr>
              <p:spPr bwMode="auto">
                <a:xfrm>
                  <a:off x="7446083" y="1490923"/>
                  <a:ext cx="161365" cy="161365"/>
                </a:xfrm>
                <a:prstGeom prst="ellipse">
                  <a:avLst/>
                </a:prstGeom>
                <a:blipFill>
                  <a:blip r:embed="rId9"/>
                  <a:stretch>
                    <a:fillRect b="-7692"/>
                  </a:stretch>
                </a:blipFill>
                <a:ln>
                  <a:noFill/>
                  <a:headEnd type="none" w="med" len="med"/>
                  <a:tailEnd type="none" w="med" len="med"/>
                </a:ln>
              </p:spPr>
              <p:txBody>
                <a:bodyPr/>
                <a:lstStyle/>
                <a:p>
                  <a:r>
                    <a:rPr lang="en-US">
                      <a:noFill/>
                    </a:rPr>
                    <a:t> </a:t>
                  </a:r>
                </a:p>
              </p:txBody>
            </p:sp>
          </mc:Fallback>
        </mc:AlternateContent>
        <p:cxnSp>
          <p:nvCxnSpPr>
            <p:cNvPr id="63" name="Straight Arrow Connector 62"/>
            <p:cNvCxnSpPr/>
            <p:nvPr/>
          </p:nvCxnSpPr>
          <p:spPr bwMode="auto">
            <a:xfrm flipH="1">
              <a:off x="5819887" y="1571603"/>
              <a:ext cx="989703" cy="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64" name="Oval 63"/>
                <p:cNvSpPr/>
                <p:nvPr/>
              </p:nvSpPr>
              <p:spPr bwMode="auto">
                <a:xfrm>
                  <a:off x="6303980" y="1526036"/>
                  <a:ext cx="90000" cy="90000"/>
                </a:xfrm>
                <a:prstGeom prst="ellipse">
                  <a:avLst/>
                </a:prstGeom>
                <a:solidFill>
                  <a:srgbClr val="914967"/>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b="0" i="1" smtClean="0">
                            <a:latin typeface="Cambria Math"/>
                          </a:rPr>
                          <m:t> </m:t>
                        </m:r>
                      </m:oMath>
                    </m:oMathPara>
                  </a14:m>
                  <a:endParaRPr lang="en-US" dirty="0">
                    <a:latin typeface="Humanst521 Lt BT" panose="020B0402020204020304" pitchFamily="34" charset="0"/>
                  </a:endParaRPr>
                </a:p>
              </p:txBody>
            </p:sp>
          </mc:Choice>
          <mc:Fallback xmlns="">
            <p:sp>
              <p:nvSpPr>
                <p:cNvPr id="64" name="Oval 63"/>
                <p:cNvSpPr>
                  <a:spLocks noRot="1" noChangeAspect="1" noMove="1" noResize="1" noEditPoints="1" noAdjustHandles="1" noChangeArrowheads="1" noChangeShapeType="1" noTextEdit="1"/>
                </p:cNvSpPr>
                <p:nvPr/>
              </p:nvSpPr>
              <p:spPr bwMode="auto">
                <a:xfrm>
                  <a:off x="6303980" y="1526036"/>
                  <a:ext cx="90000" cy="90000"/>
                </a:xfrm>
                <a:prstGeom prst="ellipse">
                  <a:avLst/>
                </a:prstGeom>
                <a:blipFill>
                  <a:blip r:embed="rId10"/>
                  <a:stretch>
                    <a:fillRect l="-5263" b="-41176"/>
                  </a:stretch>
                </a:blipFill>
                <a:ln>
                  <a:noFill/>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417801" y="1573838"/>
                  <a:ext cx="261129" cy="328866"/>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400" b="0" i="1" kern="1000" spc="30" smtClean="0">
                                <a:solidFill>
                                  <a:schemeClr val="tx1">
                                    <a:lumMod val="85000"/>
                                    <a:lumOff val="15000"/>
                                  </a:schemeClr>
                                </a:solidFill>
                                <a:latin typeface="Cambria Math" panose="02040503050406030204" pitchFamily="18" charset="0"/>
                                <a:cs typeface="Franklin Gothic Book"/>
                              </a:rPr>
                            </m:ctrlPr>
                          </m:sSubPr>
                          <m:e>
                            <m:acc>
                              <m:accPr>
                                <m:chr m:val="̅"/>
                                <m:ctrlPr>
                                  <a:rPr lang="en-US" sz="1400" b="0" i="1" kern="1000" spc="30" smtClean="0">
                                    <a:solidFill>
                                      <a:schemeClr val="tx1">
                                        <a:lumMod val="85000"/>
                                        <a:lumOff val="15000"/>
                                      </a:schemeClr>
                                    </a:solidFill>
                                    <a:latin typeface="Cambria Math" panose="02040503050406030204" pitchFamily="18" charset="0"/>
                                    <a:cs typeface="Franklin Gothic Book"/>
                                  </a:rPr>
                                </m:ctrlPr>
                              </m:accPr>
                              <m:e>
                                <m:r>
                                  <a:rPr lang="en-US" sz="1400" b="0" i="1" kern="1000" spc="30" smtClean="0">
                                    <a:solidFill>
                                      <a:schemeClr val="tx1">
                                        <a:lumMod val="85000"/>
                                        <a:lumOff val="15000"/>
                                      </a:schemeClr>
                                    </a:solidFill>
                                    <a:latin typeface="Cambria Math"/>
                                    <a:cs typeface="Franklin Gothic Book"/>
                                  </a:rPr>
                                  <m:t>𝜈</m:t>
                                </m:r>
                              </m:e>
                            </m:acc>
                          </m:e>
                          <m:sub>
                            <m:r>
                              <a:rPr lang="en-US" sz="1400" b="0" i="1" kern="1000" spc="30" smtClean="0">
                                <a:solidFill>
                                  <a:schemeClr val="tx1">
                                    <a:lumMod val="85000"/>
                                    <a:lumOff val="15000"/>
                                  </a:schemeClr>
                                </a:solidFill>
                                <a:latin typeface="Cambria Math"/>
                                <a:cs typeface="Franklin Gothic Book"/>
                              </a:rPr>
                              <m:t>𝜇</m:t>
                            </m:r>
                          </m:sub>
                        </m:sSub>
                      </m:oMath>
                    </m:oMathPara>
                  </a14:m>
                  <a:endParaRPr lang="en-US" sz="1400" kern="1000" spc="30" dirty="0">
                    <a:solidFill>
                      <a:schemeClr val="tx1">
                        <a:lumMod val="85000"/>
                        <a:lumOff val="15000"/>
                      </a:schemeClr>
                    </a:solidFill>
                    <a:latin typeface="Humanst521 Lt BT" panose="020B0402020204020304" pitchFamily="34" charset="0"/>
                    <a:cs typeface="Franklin Gothic Book"/>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417801" y="1573838"/>
                  <a:ext cx="261129" cy="328866"/>
                </a:xfrm>
                <a:prstGeom prst="rect">
                  <a:avLst/>
                </a:prstGeom>
                <a:blipFill>
                  <a:blip r:embed="rId11"/>
                  <a:stretch>
                    <a:fillRect l="-7500" r="-20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7632015" y="1573789"/>
                  <a:ext cx="297438" cy="304404"/>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p>
                          <m:sSupPr>
                            <m:ctrlPr>
                              <a:rPr lang="en-US" sz="1400" b="0" i="1" kern="1000" spc="30" smtClean="0">
                                <a:solidFill>
                                  <a:schemeClr val="tx1">
                                    <a:lumMod val="85000"/>
                                    <a:lumOff val="15000"/>
                                  </a:schemeClr>
                                </a:solidFill>
                                <a:latin typeface="Cambria Math" panose="02040503050406030204" pitchFamily="18" charset="0"/>
                                <a:cs typeface="Franklin Gothic Book"/>
                              </a:rPr>
                            </m:ctrlPr>
                          </m:sSupPr>
                          <m:e>
                            <m:r>
                              <a:rPr lang="en-US" sz="1400" b="0" i="1" kern="1000" spc="30" smtClean="0">
                                <a:solidFill>
                                  <a:schemeClr val="tx1">
                                    <a:lumMod val="85000"/>
                                    <a:lumOff val="15000"/>
                                  </a:schemeClr>
                                </a:solidFill>
                                <a:latin typeface="Cambria Math"/>
                                <a:cs typeface="Franklin Gothic Book"/>
                              </a:rPr>
                              <m:t>𝜇</m:t>
                            </m:r>
                          </m:e>
                          <m:sup>
                            <m:r>
                              <a:rPr lang="en-US" sz="1400" b="0" i="1" kern="1000" spc="30" smtClean="0">
                                <a:solidFill>
                                  <a:schemeClr val="tx1">
                                    <a:lumMod val="85000"/>
                                    <a:lumOff val="15000"/>
                                  </a:schemeClr>
                                </a:solidFill>
                                <a:latin typeface="Cambria Math"/>
                                <a:cs typeface="Franklin Gothic Book"/>
                              </a:rPr>
                              <m:t>+</m:t>
                            </m:r>
                          </m:sup>
                        </m:sSup>
                      </m:oMath>
                    </m:oMathPara>
                  </a14:m>
                  <a:endParaRPr lang="en-US" sz="1400" kern="1000" spc="30" dirty="0">
                    <a:solidFill>
                      <a:schemeClr val="tx1">
                        <a:lumMod val="85000"/>
                        <a:lumOff val="15000"/>
                      </a:schemeClr>
                    </a:solidFill>
                    <a:latin typeface="Humanst521 Lt BT" panose="020B0402020204020304" pitchFamily="34" charset="0"/>
                    <a:cs typeface="Franklin Gothic Book"/>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7632015" y="1573789"/>
                  <a:ext cx="297438" cy="304404"/>
                </a:xfrm>
                <a:prstGeom prst="rect">
                  <a:avLst/>
                </a:prstGeom>
                <a:blipFill>
                  <a:blip r:embed="rId12"/>
                  <a:stretch>
                    <a:fillRect l="-13333" r="-2222" b="-14286"/>
                  </a:stretch>
                </a:blipFill>
              </p:spPr>
              <p:txBody>
                <a:bodyPr/>
                <a:lstStyle/>
                <a:p>
                  <a:r>
                    <a:rPr lang="en-US">
                      <a:noFill/>
                    </a:rPr>
                    <a:t> </a:t>
                  </a:r>
                </a:p>
              </p:txBody>
            </p:sp>
          </mc:Fallback>
        </mc:AlternateContent>
        <p:cxnSp>
          <p:nvCxnSpPr>
            <p:cNvPr id="67" name="Straight Arrow Connector 66"/>
            <p:cNvCxnSpPr/>
            <p:nvPr/>
          </p:nvCxnSpPr>
          <p:spPr bwMode="auto">
            <a:xfrm flipH="1" flipV="1">
              <a:off x="7259438" y="1405846"/>
              <a:ext cx="439916" cy="1"/>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68" name="TextBox 67"/>
                <p:cNvSpPr txBox="1"/>
                <p:nvPr/>
              </p:nvSpPr>
              <p:spPr>
                <a:xfrm>
                  <a:off x="7448038" y="1124955"/>
                  <a:ext cx="159684" cy="304404"/>
                </a:xfrm>
                <a:prstGeom prst="rect">
                  <a:avLst/>
                </a:prstGeom>
                <a:noFill/>
                <a:ln>
                  <a:noFill/>
                </a:ln>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1400" b="0" i="1" kern="1000" spc="30" smtClean="0">
                                <a:solidFill>
                                  <a:schemeClr val="tx1">
                                    <a:lumMod val="75000"/>
                                    <a:lumOff val="25000"/>
                                  </a:schemeClr>
                                </a:solidFill>
                                <a:latin typeface="Cambria Math" panose="02040503050406030204" pitchFamily="18" charset="0"/>
                                <a:cs typeface="Franklin Gothic Book"/>
                              </a:rPr>
                            </m:ctrlPr>
                          </m:accPr>
                          <m:e>
                            <m:r>
                              <a:rPr lang="en-US" sz="1400" b="0" i="1" kern="1000" spc="30" smtClean="0">
                                <a:solidFill>
                                  <a:schemeClr val="tx1">
                                    <a:lumMod val="75000"/>
                                    <a:lumOff val="25000"/>
                                  </a:schemeClr>
                                </a:solidFill>
                                <a:latin typeface="Cambria Math"/>
                                <a:cs typeface="Franklin Gothic Book"/>
                              </a:rPr>
                              <m:t>𝑠</m:t>
                            </m:r>
                          </m:e>
                        </m:acc>
                      </m:oMath>
                    </m:oMathPara>
                  </a14:m>
                  <a:endParaRPr lang="en-US" sz="1400" kern="1000" spc="30" dirty="0">
                    <a:solidFill>
                      <a:schemeClr val="tx1">
                        <a:lumMod val="75000"/>
                        <a:lumOff val="25000"/>
                      </a:schemeClr>
                    </a:solidFill>
                    <a:latin typeface="Humanst521 Lt BT" panose="020B0402020204020304" pitchFamily="34" charset="0"/>
                    <a:cs typeface="Franklin Gothic Book"/>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448038" y="1124955"/>
                  <a:ext cx="159684" cy="304404"/>
                </a:xfrm>
                <a:prstGeom prst="rect">
                  <a:avLst/>
                </a:prstGeom>
                <a:blipFill>
                  <a:blip r:embed="rId13"/>
                  <a:stretch>
                    <a:fillRect l="-28000" t="-26829" r="-88000"/>
                  </a:stretch>
                </a:blipFill>
                <a:ln>
                  <a:noFill/>
                </a:ln>
              </p:spPr>
              <p:txBody>
                <a:bodyPr/>
                <a:lstStyle/>
                <a:p>
                  <a:r>
                    <a:rPr lang="en-US">
                      <a:noFill/>
                    </a:rPr>
                    <a:t> </a:t>
                  </a:r>
                </a:p>
              </p:txBody>
            </p:sp>
          </mc:Fallback>
        </mc:AlternateContent>
        <p:cxnSp>
          <p:nvCxnSpPr>
            <p:cNvPr id="69" name="Straight Arrow Connector 68"/>
            <p:cNvCxnSpPr/>
            <p:nvPr/>
          </p:nvCxnSpPr>
          <p:spPr bwMode="auto">
            <a:xfrm flipV="1">
              <a:off x="6138197" y="1409105"/>
              <a:ext cx="439916" cy="1"/>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0" name="TextBox 69"/>
                <p:cNvSpPr txBox="1"/>
                <p:nvPr/>
              </p:nvSpPr>
              <p:spPr>
                <a:xfrm>
                  <a:off x="6243109" y="1085633"/>
                  <a:ext cx="159684" cy="304404"/>
                </a:xfrm>
                <a:prstGeom prst="rect">
                  <a:avLst/>
                </a:prstGeom>
                <a:noFill/>
                <a:ln>
                  <a:noFill/>
                </a:ln>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1400" b="0" i="1" kern="1000" spc="30" smtClean="0">
                                <a:solidFill>
                                  <a:schemeClr val="tx1">
                                    <a:lumMod val="75000"/>
                                    <a:lumOff val="25000"/>
                                  </a:schemeClr>
                                </a:solidFill>
                                <a:latin typeface="Cambria Math" panose="02040503050406030204" pitchFamily="18" charset="0"/>
                                <a:cs typeface="Franklin Gothic Book"/>
                              </a:rPr>
                            </m:ctrlPr>
                          </m:accPr>
                          <m:e>
                            <m:r>
                              <a:rPr lang="en-US" sz="1400" b="0" i="1" kern="1000" spc="30" smtClean="0">
                                <a:solidFill>
                                  <a:schemeClr val="tx1">
                                    <a:lumMod val="75000"/>
                                    <a:lumOff val="25000"/>
                                  </a:schemeClr>
                                </a:solidFill>
                                <a:latin typeface="Cambria Math"/>
                                <a:cs typeface="Franklin Gothic Book"/>
                              </a:rPr>
                              <m:t>𝑠</m:t>
                            </m:r>
                          </m:e>
                        </m:acc>
                      </m:oMath>
                    </m:oMathPara>
                  </a14:m>
                  <a:endParaRPr lang="en-US" sz="1400" kern="1000" spc="30" dirty="0">
                    <a:solidFill>
                      <a:schemeClr val="tx1">
                        <a:lumMod val="75000"/>
                        <a:lumOff val="25000"/>
                      </a:schemeClr>
                    </a:solidFill>
                    <a:latin typeface="Humanst521 Lt BT" panose="020B0402020204020304" pitchFamily="34" charset="0"/>
                    <a:cs typeface="Franklin Gothic Book"/>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243109" y="1085633"/>
                  <a:ext cx="159684" cy="304404"/>
                </a:xfrm>
                <a:prstGeom prst="rect">
                  <a:avLst/>
                </a:prstGeom>
                <a:blipFill>
                  <a:blip r:embed="rId14"/>
                  <a:stretch>
                    <a:fillRect l="-26923" t="-26829" r="-84615" b="-2439"/>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1417358" y="1620004"/>
                <a:ext cx="822213" cy="329321"/>
              </a:xfrm>
              <a:prstGeom prst="rect">
                <a:avLst/>
              </a:prstGeom>
            </p:spPr>
            <p:txBody>
              <a:bodyPr wrap="none">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i="1" kern="1000" spc="30" smtClean="0">
                          <a:solidFill>
                            <a:srgbClr val="0292D8"/>
                          </a:solidFill>
                          <a:latin typeface="Cambria Math" panose="02040503050406030204" pitchFamily="18" charset="0"/>
                          <a:cs typeface="Franklin Gothic Book"/>
                        </a:rPr>
                        <m:t>𝐵</m:t>
                      </m:r>
                      <m:r>
                        <a:rPr lang="en-US" sz="1400" i="1" kern="1000" spc="30" smtClean="0">
                          <a:solidFill>
                            <a:srgbClr val="0292D8"/>
                          </a:solidFill>
                          <a:latin typeface="Cambria Math" panose="02040503050406030204" pitchFamily="18" charset="0"/>
                          <a:cs typeface="Franklin Gothic Book"/>
                        </a:rPr>
                        <m:t>=3</m:t>
                      </m:r>
                      <m:r>
                        <a:rPr lang="en-US" sz="1400" i="1" kern="1000" spc="30" smtClean="0">
                          <a:solidFill>
                            <a:srgbClr val="0292D8"/>
                          </a:solidFill>
                          <a:latin typeface="Cambria Math" panose="02040503050406030204" pitchFamily="18" charset="0"/>
                          <a:cs typeface="Franklin Gothic Book"/>
                        </a:rPr>
                        <m:t>𝑇</m:t>
                      </m:r>
                    </m:oMath>
                  </m:oMathPara>
                </a14:m>
                <a:endParaRPr lang="en-US" sz="1400" kern="1000" spc="30" dirty="0">
                  <a:solidFill>
                    <a:srgbClr val="0292D8"/>
                  </a:solidFill>
                  <a:latin typeface="Humanst521 Lt BT" panose="020B0402020204020304" pitchFamily="34" charset="0"/>
                  <a:cs typeface="Franklin Gothic Book"/>
                </a:endParaRPr>
              </a:p>
            </p:txBody>
          </p:sp>
        </mc:Choice>
        <mc:Fallback xmlns="">
          <p:sp>
            <p:nvSpPr>
              <p:cNvPr id="8" name="Rectangle 7"/>
              <p:cNvSpPr>
                <a:spLocks noRot="1" noChangeAspect="1" noMove="1" noResize="1" noEditPoints="1" noAdjustHandles="1" noChangeArrowheads="1" noChangeShapeType="1" noTextEdit="1"/>
              </p:cNvSpPr>
              <p:nvPr/>
            </p:nvSpPr>
            <p:spPr>
              <a:xfrm>
                <a:off x="1417358" y="1620004"/>
                <a:ext cx="822213" cy="32932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56607" y="4736370"/>
                <a:ext cx="2315890" cy="220381"/>
              </a:xfrm>
              <a:prstGeom prst="rect">
                <a:avLst/>
              </a:prstGeom>
              <a:solidFill>
                <a:schemeClr val="bg1"/>
              </a:solidFill>
            </p:spPr>
            <p:txBody>
              <a:bodyPr wrap="none" lIns="0" tIns="0" rIns="0" bIns="0" rtlCol="0" anchor="t" anchorCtr="0">
                <a:spAutoFit/>
              </a:bodyPr>
              <a:lstStyle/>
              <a:p>
                <a:pPr>
                  <a:lnSpc>
                    <a:spcPct val="110000"/>
                  </a:lnSpc>
                  <a:spcBef>
                    <a:spcPts val="0"/>
                  </a:spcBef>
                </a:pPr>
                <a14:m>
                  <m:oMath xmlns:m="http://schemas.openxmlformats.org/officeDocument/2006/math">
                    <m:sSup>
                      <m:sSupPr>
                        <m:ctrlPr>
                          <a:rPr lang="en-US" sz="1400" b="0" i="1" kern="1000" spc="30" smtClean="0">
                            <a:solidFill>
                              <a:schemeClr val="accent2"/>
                            </a:solidFill>
                            <a:latin typeface="Cambria Math" panose="02040503050406030204" pitchFamily="18" charset="0"/>
                            <a:cs typeface="Franklin Gothic Book"/>
                          </a:rPr>
                        </m:ctrlPr>
                      </m:sSupPr>
                      <m:e>
                        <m:r>
                          <a:rPr lang="en-US" sz="1400" b="0" i="1" kern="1000" spc="30" smtClean="0">
                            <a:solidFill>
                              <a:schemeClr val="accent2"/>
                            </a:solidFill>
                            <a:latin typeface="Cambria Math" panose="02040503050406030204" pitchFamily="18" charset="0"/>
                            <a:cs typeface="Franklin Gothic Book"/>
                          </a:rPr>
                          <m:t>𝜇</m:t>
                        </m:r>
                      </m:e>
                      <m:sup>
                        <m:r>
                          <a:rPr lang="en-US" sz="1400" b="0" i="1" kern="1000" spc="30" smtClean="0">
                            <a:solidFill>
                              <a:schemeClr val="accent2"/>
                            </a:solidFill>
                            <a:latin typeface="Cambria Math" panose="02040503050406030204" pitchFamily="18" charset="0"/>
                            <a:cs typeface="Franklin Gothic Book"/>
                          </a:rPr>
                          <m:t>+</m:t>
                        </m:r>
                      </m:sup>
                    </m:sSup>
                    <m:r>
                      <a:rPr lang="en-US" sz="1400" b="0" i="1" kern="1000" spc="30" smtClean="0">
                        <a:solidFill>
                          <a:schemeClr val="accent2"/>
                        </a:solidFill>
                        <a:latin typeface="Cambria Math" panose="02040503050406030204" pitchFamily="18" charset="0"/>
                        <a:cs typeface="Franklin Gothic Book"/>
                      </a:rPr>
                      <m:t> @ 125</m:t>
                    </m:r>
                    <m:r>
                      <m:rPr>
                        <m:sty m:val="p"/>
                      </m:rPr>
                      <a:rPr lang="en-US" sz="1400" b="0" i="0" kern="1000" spc="30" smtClean="0">
                        <a:solidFill>
                          <a:schemeClr val="accent2"/>
                        </a:solidFill>
                        <a:latin typeface="Cambria Math" panose="02040503050406030204" pitchFamily="18" charset="0"/>
                        <a:cs typeface="Franklin Gothic Book"/>
                      </a:rPr>
                      <m:t>MeV</m:t>
                    </m:r>
                    <m:r>
                      <a:rPr lang="en-US" sz="1400" b="0" i="1" kern="1000" spc="30" smtClean="0">
                        <a:solidFill>
                          <a:schemeClr val="accent2"/>
                        </a:solidFill>
                        <a:latin typeface="Cambria Math" panose="02040503050406030204" pitchFamily="18" charset="0"/>
                        <a:cs typeface="Franklin Gothic Book"/>
                      </a:rPr>
                      <m:t>/</m:t>
                    </m:r>
                    <m:r>
                      <a:rPr lang="en-US" sz="1400" b="0" i="1" kern="1000" spc="30" smtClean="0">
                        <a:solidFill>
                          <a:schemeClr val="accent2"/>
                        </a:solidFill>
                        <a:latin typeface="Cambria Math" panose="02040503050406030204" pitchFamily="18" charset="0"/>
                        <a:cs typeface="Franklin Gothic Book"/>
                      </a:rPr>
                      <m:t>𝑐</m:t>
                    </m:r>
                  </m:oMath>
                </a14:m>
                <a:r>
                  <a:rPr lang="en-US" sz="1400" kern="1000" spc="30" dirty="0">
                    <a:solidFill>
                      <a:schemeClr val="accent2"/>
                    </a:solidFill>
                    <a:latin typeface="Humanst521 Lt BT" panose="020B0402020204020304" pitchFamily="34" charset="0"/>
                    <a:cs typeface="Franklin Gothic Book"/>
                  </a:rPr>
                  <a:t> or </a:t>
                </a:r>
                <a14:m>
                  <m:oMath xmlns:m="http://schemas.openxmlformats.org/officeDocument/2006/math">
                    <m:r>
                      <a:rPr lang="en-US" sz="1400" i="1" kern="1000" spc="30" dirty="0" smtClean="0">
                        <a:solidFill>
                          <a:schemeClr val="accent2"/>
                        </a:solidFill>
                        <a:latin typeface="Cambria Math" panose="02040503050406030204" pitchFamily="18" charset="0"/>
                        <a:cs typeface="Franklin Gothic Book"/>
                      </a:rPr>
                      <m:t>2</m:t>
                    </m:r>
                    <m:r>
                      <a:rPr lang="en-US" sz="1400" b="0" i="1" kern="1000" spc="30" dirty="0" smtClean="0">
                        <a:solidFill>
                          <a:schemeClr val="accent2"/>
                        </a:solidFill>
                        <a:latin typeface="Cambria Math" panose="02040503050406030204" pitchFamily="18" charset="0"/>
                        <a:cs typeface="Franklin Gothic Book"/>
                      </a:rPr>
                      <m:t>8</m:t>
                    </m:r>
                    <m:r>
                      <m:rPr>
                        <m:sty m:val="p"/>
                      </m:rPr>
                      <a:rPr lang="en-US" sz="1400" kern="1000" spc="30">
                        <a:solidFill>
                          <a:schemeClr val="accent2"/>
                        </a:solidFill>
                        <a:latin typeface="Cambria Math" panose="02040503050406030204" pitchFamily="18" charset="0"/>
                        <a:cs typeface="Franklin Gothic Book"/>
                      </a:rPr>
                      <m:t>MeV</m:t>
                    </m:r>
                    <m:r>
                      <a:rPr lang="en-US" sz="1400" i="1" kern="1000" spc="30">
                        <a:solidFill>
                          <a:schemeClr val="accent2"/>
                        </a:solidFill>
                        <a:latin typeface="Cambria Math" panose="02040503050406030204" pitchFamily="18" charset="0"/>
                        <a:cs typeface="Franklin Gothic Book"/>
                      </a:rPr>
                      <m:t>/</m:t>
                    </m:r>
                    <m:r>
                      <a:rPr lang="en-US" sz="1400" i="1" kern="1000" spc="30">
                        <a:solidFill>
                          <a:schemeClr val="accent2"/>
                        </a:solidFill>
                        <a:latin typeface="Cambria Math" panose="02040503050406030204" pitchFamily="18" charset="0"/>
                        <a:cs typeface="Franklin Gothic Book"/>
                      </a:rPr>
                      <m:t>𝑐</m:t>
                    </m:r>
                  </m:oMath>
                </a14:m>
                <a:endParaRPr lang="en-US" sz="1400" kern="1000" spc="30" dirty="0" err="1">
                  <a:solidFill>
                    <a:schemeClr val="accent2"/>
                  </a:solidFill>
                  <a:latin typeface="Humanst521 Lt BT" panose="020B0402020204020304" pitchFamily="34" charset="0"/>
                  <a:cs typeface="Franklin Gothic Book"/>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556607" y="4736370"/>
                <a:ext cx="2315890" cy="220381"/>
              </a:xfrm>
              <a:prstGeom prst="rect">
                <a:avLst/>
              </a:prstGeom>
              <a:blipFill>
                <a:blip r:embed="rId16"/>
                <a:stretch>
                  <a:fillRect l="-2632" t="-22222" r="-1053" b="-500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02034191"/>
      </p:ext>
    </p:extLst>
  </p:cSld>
  <p:clrMapOvr>
    <a:masterClrMapping/>
  </p:clrMapOvr>
  <p:transition spd="med" advTm="29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26000" fill="hold" nodeType="afterEffect">
                                  <p:stCondLst>
                                    <p:cond delay="0"/>
                                  </p:stCondLst>
                                  <p:childTnLst>
                                    <p:animMotion origin="layout" path="M 0.00052 -0.00061 L -0.12448 -0.02284 L -0.12448 -0.02284 L -0.12778 -0.02284 " pathEditMode="relative" ptsTypes="AAAA">
                                      <p:cBhvr>
                                        <p:cTn id="11" dur="1500" fill="hold"/>
                                        <p:tgtEl>
                                          <p:spTgt spid="14"/>
                                        </p:tgtEl>
                                        <p:attrNameLst>
                                          <p:attrName>ppt_x</p:attrName>
                                          <p:attrName>ppt_y</p:attrName>
                                        </p:attrNameLst>
                                      </p:cBhvr>
                                    </p:animMotion>
                                  </p:childTnLst>
                                </p:cTn>
                              </p:par>
                              <p:par>
                                <p:cTn id="12" presetID="1"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12778 -0.02284 L -0.15538 -0.04537 L -0.09774 -0.09846 L -0.15365 -0.13858 L -0.10278 -0.16975 L -0.15122 -0.20216 L -0.09948 -0.21852 L -0.15538 -0.24228 L -0.10278 -0.24383 L -0.15625 -0.25864 L -0.10278 -0.26883 L -0.15781 -0.27037 L -0.10365 -0.27191 L -0.15625 -0.27624 " pathEditMode="relative" ptsTypes="AAAAAAAAAAAAAA">
                                      <p:cBhvr>
                                        <p:cTn id="17" dur="2000" fill="hold"/>
                                        <p:tgtEl>
                                          <p:spTgt spid="14"/>
                                        </p:tgtEl>
                                        <p:attrNameLst>
                                          <p:attrName>ppt_x</p:attrName>
                                          <p:attrName>ppt_y</p:attrName>
                                        </p:attrNameLst>
                                      </p:cBhvr>
                                    </p:animMotion>
                                  </p:childTnLst>
                                </p:cTn>
                              </p:par>
                              <p:par>
                                <p:cTn id="18" presetID="1" presetClass="entr" presetSubtype="0"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7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par>
                          <p:cTn id="31" fill="hold">
                            <p:stCondLst>
                              <p:cond delay="0"/>
                            </p:stCondLst>
                            <p:childTnLst>
                              <p:par>
                                <p:cTn id="32" presetID="26" presetClass="emph" presetSubtype="0" fill="hold" nodeType="afterEffect">
                                  <p:stCondLst>
                                    <p:cond delay="25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par>
                          <p:cTn id="35" fill="hold">
                            <p:stCondLst>
                              <p:cond delay="750"/>
                            </p:stCondLst>
                            <p:childTnLst>
                              <p:par>
                                <p:cTn id="36" presetID="38" presetClass="path" presetSubtype="0" accel="3000" decel="9000" fill="hold" nodeType="afterEffect">
                                  <p:stCondLst>
                                    <p:cond delay="50"/>
                                  </p:stCondLst>
                                  <p:childTnLst>
                                    <p:animMotion origin="layout" path="M -0.15625 -0.27623 L -0.10052 -0.27561 L -0.15625 -0.275 L -0.10052 -0.27438 L -0.15625 -0.27376 L -0.10052 -0.27314 L -0.15625 -0.27284 L -0.10052 -0.27222 L -0.15625 -0.2716 L -0.10052 -0.27098 L -0.15625 -0.27037 L -0.10052 -0.27006 L -0.15625 -0.26944 L -0.10052 -0.26882 L -0.15625 -0.26821 L -0.10052 -0.26759 L -0.15625 -0.26759 " pathEditMode="relative" rAng="16200000" ptsTypes="AAAAAAAAAAAAAAAAA">
                                      <p:cBhvr>
                                        <p:cTn id="37" dur="1500" fill="hold"/>
                                        <p:tgtEl>
                                          <p:spTgt spid="14"/>
                                        </p:tgtEl>
                                        <p:attrNameLst>
                                          <p:attrName>ppt_x</p:attrName>
                                          <p:attrName>ppt_y</p:attrName>
                                        </p:attrNameLst>
                                      </p:cBhvr>
                                      <p:rCtr x="2778" y="432"/>
                                    </p:animMotion>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par>
                          <p:cTn id="47" fill="hold">
                            <p:stCondLst>
                              <p:cond delay="500"/>
                            </p:stCondLst>
                            <p:childTnLst>
                              <p:par>
                                <p:cTn id="48" presetID="26" presetClass="emph" presetSubtype="0" fill="hold" nodeType="afterEffect">
                                  <p:stCondLst>
                                    <p:cond delay="0"/>
                                  </p:stCondLst>
                                  <p:childTnLst>
                                    <p:animEffect transition="out" filter="fade">
                                      <p:cBhvr>
                                        <p:cTn id="49" dur="1000" tmFilter="0, 0; .2, .5; .8, .5; 1, 0"/>
                                        <p:tgtEl>
                                          <p:spTgt spid="32"/>
                                        </p:tgtEl>
                                      </p:cBhvr>
                                    </p:animEffect>
                                    <p:animScale>
                                      <p:cBhvr>
                                        <p:cTn id="50" dur="500" autoRev="1" fill="hold"/>
                                        <p:tgtEl>
                                          <p:spTgt spid="32"/>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2"/>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childTnLst>
                          </p:cTn>
                        </p:par>
                        <p:par>
                          <p:cTn id="60" fill="hold">
                            <p:stCondLst>
                              <p:cond delay="0"/>
                            </p:stCondLst>
                            <p:childTnLst>
                              <p:par>
                                <p:cTn id="61" presetID="26" presetClass="emph" presetSubtype="0" fill="hold" nodeType="afterEffect">
                                  <p:stCondLst>
                                    <p:cond delay="0"/>
                                  </p:stCondLst>
                                  <p:childTnLst>
                                    <p:animEffect transition="out" filter="fade">
                                      <p:cBhvr>
                                        <p:cTn id="62" dur="750" tmFilter="0, 0; .2, .5; .8, .5; 1, 0"/>
                                        <p:tgtEl>
                                          <p:spTgt spid="41"/>
                                        </p:tgtEl>
                                      </p:cBhvr>
                                    </p:animEffect>
                                    <p:animScale>
                                      <p:cBhvr>
                                        <p:cTn id="63" dur="375" autoRev="1" fill="hold"/>
                                        <p:tgtEl>
                                          <p:spTgt spid="41"/>
                                        </p:tgtEl>
                                      </p:cBhvr>
                                      <p:by x="105000" y="105000"/>
                                    </p:animScale>
                                  </p:childTnLst>
                                </p:cTn>
                              </p:par>
                            </p:childTnLst>
                          </p:cTn>
                        </p:par>
                        <p:par>
                          <p:cTn id="64" fill="hold">
                            <p:stCondLst>
                              <p:cond delay="750"/>
                            </p:stCondLst>
                            <p:childTnLst>
                              <p:par>
                                <p:cTn id="65" presetID="1" presetClass="exit" presetSubtype="0" fill="hold" nodeType="afterEffect">
                                  <p:stCondLst>
                                    <p:cond delay="25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36808" y="95476"/>
            <a:ext cx="7362825" cy="381375"/>
          </a:xfrm>
        </p:spPr>
        <p:txBody>
          <a:bodyPr/>
          <a:lstStyle/>
          <a:p>
            <a:pPr algn="l"/>
            <a:r>
              <a:rPr lang="en-US" dirty="0">
                <a:solidFill>
                  <a:schemeClr val="bg1">
                    <a:lumMod val="95000"/>
                  </a:schemeClr>
                </a:solidFill>
              </a:rPr>
              <a:t>HIPA – high intensity proton accelerator</a:t>
            </a:r>
          </a:p>
        </p:txBody>
      </p:sp>
      <p:sp>
        <p:nvSpPr>
          <p:cNvPr id="3" name="Slide Number Placeholder 2"/>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BC07571-3134-BB4B-B83F-1A9FE18D34F3}" type="slidenum">
              <a:rPr kumimoji="0" lang="de-DE" sz="900" b="0" i="0" u="none" strike="noStrike" kern="1200" cap="none" spc="0" normalizeH="0" baseline="0" noProof="0" smtClean="0">
                <a:ln>
                  <a:noFill/>
                </a:ln>
                <a:solidFill>
                  <a:srgbClr val="000000"/>
                </a:solidFill>
                <a:effectLst/>
                <a:uLnTx/>
                <a:uFillTx/>
                <a:latin typeface="Humanst521 Lt BT"/>
                <a:cs typeface="Arial"/>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de-DE" sz="900" b="0" i="0" u="none" strike="noStrike" kern="1200" cap="none" spc="0" normalizeH="0" baseline="0" noProof="0" dirty="0">
              <a:ln>
                <a:noFill/>
              </a:ln>
              <a:solidFill>
                <a:srgbClr val="000000"/>
              </a:solidFill>
              <a:effectLst/>
              <a:uLnTx/>
              <a:uFillTx/>
              <a:latin typeface="Humanst521 Lt BT"/>
              <a:cs typeface="Arial"/>
            </a:endParaRPr>
          </a:p>
        </p:txBody>
      </p:sp>
      <p:pic>
        <p:nvPicPr>
          <p:cNvPr id="8" name="Content Placeholder 7"/>
          <p:cNvPicPr>
            <a:picLocks noGrp="1" noChangeAspect="1"/>
          </p:cNvPicPr>
          <p:nvPr>
            <p:ph idx="1"/>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0"/>
            <a:ext cx="9144000" cy="5156200"/>
          </a:xfrm>
        </p:spPr>
      </p:pic>
      <p:sp>
        <p:nvSpPr>
          <p:cNvPr id="11" name="TextBox 10"/>
          <p:cNvSpPr txBox="1"/>
          <p:nvPr/>
        </p:nvSpPr>
        <p:spPr>
          <a:xfrm rot="21376224">
            <a:off x="392489" y="2523756"/>
            <a:ext cx="1205715" cy="473976"/>
          </a:xfrm>
          <a:prstGeom prst="rect">
            <a:avLst/>
          </a:prstGeom>
          <a:noFill/>
          <a:scene3d>
            <a:camera prst="isometricOffAxis1Top">
              <a:rot lat="20447524" lon="21175031" rev="993068"/>
            </a:camera>
            <a:lightRig rig="threePt" dir="t"/>
          </a:scene3d>
        </p:spPr>
        <p:txBody>
          <a:bodyPr wrap="none" lIns="0" tIns="0" rIns="0" bIns="0" rtlCol="0" anchor="t" anchorCtr="0">
            <a:spAutoFit/>
            <a:scene3d>
              <a:camera prst="perspectiveHeroicExtremeRightFacing">
                <a:rot lat="582076" lon="1015401" rev="1325984"/>
              </a:camera>
              <a:lightRig rig="threePt" dir="t"/>
            </a:scene3d>
          </a:bodyPr>
          <a:lstStyle>
            <a:defPPr>
              <a:defRPr lang="de-CH"/>
            </a:defPPr>
            <a:lvl1pPr algn="r">
              <a:lnSpc>
                <a:spcPct val="110000"/>
              </a:lnSpc>
              <a:spcBef>
                <a:spcPts val="0"/>
              </a:spcBef>
              <a:defRPr sz="1400" i="1" kern="1000" spc="30">
                <a:solidFill>
                  <a:schemeClr val="tx1">
                    <a:lumMod val="85000"/>
                    <a:lumOff val="15000"/>
                  </a:schemeClr>
                </a:solidFill>
                <a:latin typeface="+mn-lt"/>
                <a:cs typeface="Franklin Gothic Book"/>
              </a:defRPr>
            </a:lvl1pPr>
          </a:lstStyle>
          <a:p>
            <a:pPr marL="0" marR="0" lvl="0" indent="0" algn="r" defTabSz="914400" rtl="0" eaLnBrk="1" fontAlgn="base" latinLnBrk="0" hangingPunct="1">
              <a:lnSpc>
                <a:spcPct val="110000"/>
              </a:lnSpc>
              <a:spcBef>
                <a:spcPts val="0"/>
              </a:spcBef>
              <a:spcAft>
                <a:spcPct val="0"/>
              </a:spcAft>
              <a:buClrTx/>
              <a:buSzTx/>
              <a:buFontTx/>
              <a:buNone/>
              <a:tabLst/>
              <a:defRPr/>
            </a:pP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rPr>
              <a:t>Cockcroft-Walton</a:t>
            </a:r>
            <a:b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rPr>
            </a:b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rPr>
              <a:t> 860 keV</a:t>
            </a:r>
            <a:endParaRPr kumimoji="0" lang="en-US" sz="1400" b="0" i="1" u="none" strike="noStrike" kern="1000" cap="none" spc="30" normalizeH="0" baseline="0" noProof="0" dirty="0" err="1">
              <a:ln>
                <a:noFill/>
              </a:ln>
              <a:solidFill>
                <a:srgbClr val="000000">
                  <a:lumMod val="85000"/>
                  <a:lumOff val="15000"/>
                </a:srgbClr>
              </a:solidFill>
              <a:effectLst/>
              <a:uLnTx/>
              <a:uFillTx/>
              <a:latin typeface="Humanst521 Lt BT"/>
            </a:endParaRPr>
          </a:p>
        </p:txBody>
      </p:sp>
      <p:sp>
        <p:nvSpPr>
          <p:cNvPr id="12" name="TextBox 11"/>
          <p:cNvSpPr txBox="1"/>
          <p:nvPr/>
        </p:nvSpPr>
        <p:spPr>
          <a:xfrm>
            <a:off x="1261652" y="4495448"/>
            <a:ext cx="1191352" cy="457946"/>
          </a:xfrm>
          <a:prstGeom prst="rect">
            <a:avLst/>
          </a:prstGeom>
          <a:noFill/>
          <a:scene3d>
            <a:camera prst="orthographicFront">
              <a:rot lat="600000" lon="1620000" rev="1380000"/>
            </a:camera>
            <a:lightRig rig="threePt" dir="t"/>
          </a:scene3d>
        </p:spPr>
        <p:txBody>
          <a:bodyPr wrap="none" lIns="0" tIns="0" rIns="0" bIns="0" rtlCol="0" anchor="t" anchorCtr="0">
            <a:spAutoFit/>
          </a:bodyPr>
          <a:lstStyle/>
          <a:p>
            <a:pPr marL="0" marR="0" lvl="0" indent="0" algn="r" defTabSz="914400" rtl="0" eaLnBrk="1" fontAlgn="base" latinLnBrk="0" hangingPunct="1">
              <a:lnSpc>
                <a:spcPct val="110000"/>
              </a:lnSpc>
              <a:spcBef>
                <a:spcPts val="0"/>
              </a:spcBef>
              <a:spcAft>
                <a:spcPct val="0"/>
              </a:spcAft>
              <a:buClrTx/>
              <a:buSzTx/>
              <a:buFontTx/>
              <a:buNone/>
              <a:tabLst/>
              <a:defRPr/>
            </a:pPr>
            <a:r>
              <a:rPr kumimoji="0" lang="de-CH"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Injector</a:t>
            </a: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 </a:t>
            </a:r>
            <a:r>
              <a:rPr kumimoji="0" lang="de-CH"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cyclotron</a:t>
            </a:r>
            <a:b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72MeV</a:t>
            </a:r>
            <a:endParaRPr kumimoji="0" lang="en-US"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endParaRPr>
          </a:p>
        </p:txBody>
      </p:sp>
      <p:sp>
        <p:nvSpPr>
          <p:cNvPr id="35" name="TextBox 34"/>
          <p:cNvSpPr txBox="1"/>
          <p:nvPr/>
        </p:nvSpPr>
        <p:spPr>
          <a:xfrm>
            <a:off x="2402699" y="2175639"/>
            <a:ext cx="1030154" cy="931922"/>
          </a:xfrm>
          <a:prstGeom prst="rect">
            <a:avLst/>
          </a:prstGeom>
          <a:noFill/>
          <a:scene3d>
            <a:camera prst="orthographicFront">
              <a:rot lat="600000" lon="1620000" rev="1380000"/>
            </a:camera>
            <a:lightRig rig="threePt" dir="t"/>
          </a:scene3d>
        </p:spPr>
        <p:txBody>
          <a:bodyPr wrap="none" lIns="0" tIns="0" rIns="0" bIns="0" rtlCol="0" anchor="t" anchorCtr="0">
            <a:spAutoFit/>
            <a:scene3d>
              <a:camera prst="perspectiveHeroicExtremeRightFacing">
                <a:rot lat="582076" lon="1015401" rev="1325984"/>
              </a:camera>
              <a:lightRig rig="threePt" dir="t"/>
            </a:scene3d>
          </a:bodyPr>
          <a:lstStyle/>
          <a:p>
            <a:pPr marL="0" marR="0" lvl="0" indent="0" algn="r" defTabSz="914400" rtl="0" eaLnBrk="1" fontAlgn="base" latinLnBrk="0" hangingPunct="1">
              <a:lnSpc>
                <a:spcPct val="110000"/>
              </a:lnSpc>
              <a:spcBef>
                <a:spcPts val="0"/>
              </a:spcBef>
              <a:spcAft>
                <a:spcPct val="0"/>
              </a:spcAft>
              <a:buClrTx/>
              <a:buSzTx/>
              <a:buFontTx/>
              <a:buNone/>
              <a:tabLst/>
              <a:defRPr/>
            </a:pP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Main </a:t>
            </a:r>
            <a:r>
              <a:rPr kumimoji="0" lang="de-CH"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cyclotron</a:t>
            </a:r>
            <a:b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590 </a:t>
            </a:r>
            <a:r>
              <a:rPr kumimoji="0" lang="de-CH"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MeV</a:t>
            </a:r>
            <a:b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br>
            <a:r>
              <a:rPr kumimoji="0" lang="de-CH"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I</a:t>
            </a:r>
            <a:r>
              <a:rPr kumimoji="0" lang="de-CH" sz="1400" b="0" i="1" u="none" strike="noStrike" kern="1000" cap="none" spc="30" normalizeH="0" baseline="-25000" noProof="0" dirty="0" err="1">
                <a:ln>
                  <a:noFill/>
                </a:ln>
                <a:solidFill>
                  <a:srgbClr val="000000">
                    <a:lumMod val="85000"/>
                    <a:lumOff val="15000"/>
                  </a:srgbClr>
                </a:solidFill>
                <a:effectLst/>
                <a:uLnTx/>
                <a:uFillTx/>
                <a:latin typeface="Humanst521 Lt BT"/>
                <a:cs typeface="Franklin Gothic Book"/>
              </a:rPr>
              <a:t>p</a:t>
            </a:r>
            <a:r>
              <a:rPr kumimoji="0" lang="de-CH" sz="1400" b="0" i="1" u="none" strike="noStrike" kern="1000" cap="none" spc="30" normalizeH="0" baseline="-25000" noProof="0" dirty="0">
                <a:ln>
                  <a:noFill/>
                </a:ln>
                <a:solidFill>
                  <a:srgbClr val="000000">
                    <a:lumMod val="85000"/>
                    <a:lumOff val="15000"/>
                  </a:srgbClr>
                </a:solidFill>
                <a:effectLst/>
                <a:uLnTx/>
                <a:uFillTx/>
                <a:latin typeface="Humanst521 Lt BT"/>
                <a:cs typeface="Franklin Gothic Book"/>
              </a:rPr>
              <a:t> </a:t>
            </a: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 2.4 mA</a:t>
            </a:r>
            <a:endParaRPr kumimoji="0" lang="en-US" sz="1400" b="0" i="1" u="none" strike="noStrike" kern="1000" cap="none" spc="30" normalizeH="0" baseline="-25000" noProof="0" dirty="0" err="1">
              <a:ln>
                <a:noFill/>
              </a:ln>
              <a:solidFill>
                <a:srgbClr val="000000">
                  <a:lumMod val="85000"/>
                  <a:lumOff val="15000"/>
                </a:srgbClr>
              </a:solidFill>
              <a:effectLst/>
              <a:uLnTx/>
              <a:uFillTx/>
              <a:latin typeface="Humanst521 Lt BT"/>
              <a:cs typeface="Franklin Gothic Book"/>
            </a:endParaRPr>
          </a:p>
          <a:p>
            <a:pPr marL="0" marR="0" lvl="0" indent="0" algn="r" defTabSz="914400" rtl="0" eaLnBrk="1" fontAlgn="base" latinLnBrk="0" hangingPunct="1">
              <a:lnSpc>
                <a:spcPct val="110000"/>
              </a:lnSpc>
              <a:spcBef>
                <a:spcPts val="0"/>
              </a:spcBef>
              <a:spcAft>
                <a:spcPct val="0"/>
              </a:spcAft>
              <a:buClrTx/>
              <a:buSzTx/>
              <a:buFontTx/>
              <a:buNone/>
              <a:tabLst/>
              <a:defRPr/>
            </a:pPr>
            <a:r>
              <a:rPr kumimoji="0" lang="en-US"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P=1.4 MW</a:t>
            </a:r>
            <a:endPar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p:txBody>
      </p:sp>
      <p:sp>
        <p:nvSpPr>
          <p:cNvPr id="36" name="TextBox 35"/>
          <p:cNvSpPr txBox="1"/>
          <p:nvPr/>
        </p:nvSpPr>
        <p:spPr>
          <a:xfrm>
            <a:off x="6924450" y="3151579"/>
            <a:ext cx="448201" cy="220958"/>
          </a:xfrm>
          <a:prstGeom prst="rect">
            <a:avLst/>
          </a:prstGeom>
          <a:noFill/>
          <a:scene3d>
            <a:camera prst="orthographicFront">
              <a:rot lat="600000" lon="1620000" rev="1380000"/>
            </a:camera>
            <a:lightRig rig="threePt" dir="t"/>
          </a:scene3d>
        </p:spPr>
        <p:txBody>
          <a:bodyPr wrap="none" lIns="0" tIns="0" rIns="0" bIns="0" rtlCol="0" anchor="t" anchorCtr="0">
            <a:spAutoFit/>
            <a:scene3d>
              <a:camera prst="perspectiveHeroicExtremeRightFacing">
                <a:rot lat="582076" lon="1015401" rev="1325984"/>
              </a:camera>
              <a:lightRig rig="threePt" dir="t"/>
            </a:scene3d>
          </a:bodyPr>
          <a:lstStyle/>
          <a:p>
            <a:pPr marL="0" marR="0" lvl="0" indent="0" algn="r" defTabSz="914400" rtl="0" eaLnBrk="1" fontAlgn="base" latinLnBrk="0" hangingPunct="1">
              <a:lnSpc>
                <a:spcPct val="110000"/>
              </a:lnSpc>
              <a:spcBef>
                <a:spcPts val="0"/>
              </a:spcBef>
              <a:spcAft>
                <a:spcPct val="0"/>
              </a:spcAft>
              <a:buClrTx/>
              <a:buSzTx/>
              <a:buFontTx/>
              <a:buNone/>
              <a:tabLst/>
              <a:defRPr/>
            </a:pPr>
            <a:r>
              <a:rPr kumimoji="0" lang="en-US"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nEDM</a:t>
            </a:r>
            <a:endPar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p:txBody>
      </p:sp>
      <p:sp>
        <p:nvSpPr>
          <p:cNvPr id="37" name="TextBox 36"/>
          <p:cNvSpPr txBox="1"/>
          <p:nvPr/>
        </p:nvSpPr>
        <p:spPr>
          <a:xfrm>
            <a:off x="6188163" y="895308"/>
            <a:ext cx="1047146" cy="457946"/>
          </a:xfrm>
          <a:prstGeom prst="rect">
            <a:avLst/>
          </a:prstGeom>
          <a:noFill/>
          <a:scene3d>
            <a:camera prst="orthographicFront">
              <a:rot lat="600000" lon="1620000" rev="1380000"/>
            </a:camera>
            <a:lightRig rig="threePt" dir="t"/>
          </a:scene3d>
        </p:spPr>
        <p:txBody>
          <a:bodyPr wrap="none" lIns="0" tIns="0" rIns="0" bIns="0" rtlCol="0" anchor="t" anchorCtr="0">
            <a:spAutoFit/>
            <a:scene3d>
              <a:camera prst="perspectiveHeroicExtremeRightFacing">
                <a:rot lat="582076" lon="1015401" rev="1325984"/>
              </a:camera>
              <a:lightRig rig="threePt" dir="t"/>
            </a:scene3d>
          </a:bodyPr>
          <a:lstStyle/>
          <a:p>
            <a:pPr marL="0" marR="0" lvl="0" indent="0" algn="r" defTabSz="914400" rtl="0" eaLnBrk="1" fontAlgn="base" latinLnBrk="0" hangingPunct="1">
              <a:lnSpc>
                <a:spcPct val="110000"/>
              </a:lnSpc>
              <a:spcBef>
                <a:spcPts val="0"/>
              </a:spcBef>
              <a:spcAft>
                <a:spcPct val="0"/>
              </a:spcAft>
              <a:buClrTx/>
              <a:buSzTx/>
              <a:buFontTx/>
              <a:buNone/>
              <a:tabLst/>
              <a:defRPr/>
            </a:pP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Pion </a:t>
            </a:r>
            <a:r>
              <a:rPr kumimoji="0" lang="de-CH"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and</a:t>
            </a:r>
            <a:r>
              <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 </a:t>
            </a:r>
            <a:r>
              <a:rPr kumimoji="0" lang="de-CH"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rPr>
              <a:t>Muon</a:t>
            </a:r>
            <a:endParaRPr kumimoji="0" lang="de-CH"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endParaRPr>
          </a:p>
          <a:p>
            <a:pPr marL="0" marR="0" lvl="0" indent="0" algn="r" defTabSz="914400" rtl="0" eaLnBrk="1" fontAlgn="base" latinLnBrk="0" hangingPunct="1">
              <a:lnSpc>
                <a:spcPct val="110000"/>
              </a:lnSpc>
              <a:spcBef>
                <a:spcPts val="0"/>
              </a:spcBef>
              <a:spcAft>
                <a:spcPct val="0"/>
              </a:spcAft>
              <a:buClrTx/>
              <a:buSzTx/>
              <a:buFontTx/>
              <a:buNone/>
              <a:tabLst/>
              <a:defRPr/>
            </a:pPr>
            <a:r>
              <a:rPr kumimoji="0" lang="en-US" sz="1400" b="0" i="1" u="none" strike="noStrike" kern="1000" cap="none" spc="30" normalizeH="0" baseline="0" noProof="0" dirty="0">
                <a:ln>
                  <a:noFill/>
                </a:ln>
                <a:solidFill>
                  <a:srgbClr val="000000">
                    <a:lumMod val="85000"/>
                    <a:lumOff val="15000"/>
                  </a:srgbClr>
                </a:solidFill>
                <a:effectLst/>
                <a:uLnTx/>
                <a:uFillTx/>
                <a:latin typeface="Humanst521 Lt BT"/>
                <a:cs typeface="Franklin Gothic Book"/>
              </a:rPr>
              <a:t>research</a:t>
            </a:r>
            <a:endParaRPr kumimoji="0" lang="de-CH" sz="1400" b="0" i="1" u="none" strike="noStrike" kern="1000" cap="none" spc="30" normalizeH="0" baseline="0" noProof="0" dirty="0" err="1">
              <a:ln>
                <a:noFill/>
              </a:ln>
              <a:solidFill>
                <a:srgbClr val="000000">
                  <a:lumMod val="85000"/>
                  <a:lumOff val="15000"/>
                </a:srgbClr>
              </a:solidFill>
              <a:effectLst/>
              <a:uLnTx/>
              <a:uFillTx/>
              <a:latin typeface="Humanst521 Lt BT"/>
              <a:cs typeface="Franklin Gothic Book"/>
            </a:endParaRPr>
          </a:p>
        </p:txBody>
      </p:sp>
      <p:sp>
        <p:nvSpPr>
          <p:cNvPr id="40" name="TextBox 39"/>
          <p:cNvSpPr txBox="1"/>
          <p:nvPr/>
        </p:nvSpPr>
        <p:spPr>
          <a:xfrm>
            <a:off x="7372651" y="4732436"/>
            <a:ext cx="716863" cy="220958"/>
          </a:xfrm>
          <a:prstGeom prst="rect">
            <a:avLst/>
          </a:prstGeom>
          <a:noFill/>
          <a:scene3d>
            <a:camera prst="orthographicFront">
              <a:rot lat="600000" lon="1620000" rev="1380000"/>
            </a:camera>
            <a:lightRig rig="threePt" dir="t"/>
          </a:scene3d>
        </p:spPr>
        <p:txBody>
          <a:bodyPr wrap="none" lIns="0" tIns="0" rIns="0" bIns="0" rtlCol="0" anchor="t" anchorCtr="0">
            <a:spAutoFit/>
            <a:scene3d>
              <a:camera prst="perspectiveHeroicExtremeRightFacing">
                <a:rot lat="582076" lon="1015401" rev="1325984"/>
              </a:camera>
              <a:lightRig rig="threePt" dir="t"/>
            </a:scene3d>
          </a:bodyPr>
          <a:lstStyle/>
          <a:p>
            <a:pPr marL="0" marR="0" lvl="0" indent="0" algn="r" defTabSz="914400" rtl="0" eaLnBrk="1" fontAlgn="base" latinLnBrk="0" hangingPunct="1">
              <a:lnSpc>
                <a:spcPct val="110000"/>
              </a:lnSpc>
              <a:spcBef>
                <a:spcPts val="0"/>
              </a:spcBef>
              <a:spcAft>
                <a:spcPct val="0"/>
              </a:spcAft>
              <a:buClrTx/>
              <a:buSzTx/>
              <a:buFontTx/>
              <a:buNone/>
              <a:tabLst/>
              <a:defRPr/>
            </a:pPr>
            <a:r>
              <a:rPr kumimoji="0" lang="en-US" sz="1400" b="0" i="1" u="none" strike="noStrike" kern="1000" cap="none" spc="30" normalizeH="0" baseline="0" noProof="0" dirty="0">
                <a:ln>
                  <a:noFill/>
                </a:ln>
                <a:solidFill>
                  <a:srgbClr val="FFFFFF">
                    <a:lumMod val="95000"/>
                  </a:srgbClr>
                </a:solidFill>
                <a:effectLst/>
                <a:uLnTx/>
                <a:uFillTx/>
                <a:latin typeface="Humanst521 Lt BT"/>
                <a:cs typeface="Franklin Gothic Book"/>
              </a:rPr>
              <a:t>UCN area</a:t>
            </a:r>
            <a:endParaRPr kumimoji="0" lang="de-CH" sz="1400" b="0" i="1" u="none" strike="noStrike" kern="1000" cap="none" spc="30" normalizeH="0" baseline="0" noProof="0" dirty="0">
              <a:ln>
                <a:noFill/>
              </a:ln>
              <a:solidFill>
                <a:srgbClr val="FFFFFF">
                  <a:lumMod val="95000"/>
                </a:srgbClr>
              </a:solidFill>
              <a:effectLst/>
              <a:uLnTx/>
              <a:uFillTx/>
              <a:latin typeface="Humanst521 Lt BT"/>
              <a:cs typeface="Franklin Gothic Book"/>
            </a:endParaRPr>
          </a:p>
        </p:txBody>
      </p:sp>
    </p:spTree>
    <p:extLst>
      <p:ext uri="{BB962C8B-B14F-4D97-AF65-F5344CB8AC3E}">
        <p14:creationId xmlns:p14="http://schemas.microsoft.com/office/powerpoint/2010/main" val="281725184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IMING" val="|28.7|9.2|2.3|8.3|5.5|5.2"/>
</p:tagLst>
</file>

<file path=ppt/theme/theme1.xml><?xml version="1.0" encoding="utf-8"?>
<a:theme xmlns:a="http://schemas.openxmlformats.org/drawingml/2006/main" name="PSI-Powerpoint-Master Calibri V2">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none" lIns="0" tIns="0" rIns="0" bIns="0" rtlCol="0">
        <a:noAutofit/>
      </a:bodyPr>
      <a:lstStyle>
        <a:defPPr eaLnBrk="1" hangingPunct="1">
          <a:lnSpc>
            <a:spcPct val="110000"/>
          </a:lnSpc>
          <a:spcBef>
            <a:spcPct val="0"/>
          </a:spcBef>
          <a:buClr>
            <a:srgbClr val="000000"/>
          </a:buClr>
          <a:defRPr sz="1800" dirty="0" smtClean="0">
            <a:solidFill>
              <a:srgbClr val="000000"/>
            </a:solidFill>
            <a:latin typeface="Humanst521 Lt BT" panose="020B0402020204020304" pitchFamily="34" charset="0"/>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extLst>
    <a:ext uri="{05A4C25C-085E-4340-85A3-A5531E510DB2}">
      <thm15:themeFamily xmlns:thm15="http://schemas.microsoft.com/office/thememl/2012/main" name="Presentation2" id="{4F0D116D-BA67-4379-923D-094A3B13A4E4}" vid="{CE61E6D3-71A7-4AD4-80AC-F619466C1625}"/>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themeOverride>
</file>

<file path=ppt/theme/themeOverride2.xml><?xml version="1.0" encoding="utf-8"?>
<a:themeOverride xmlns:a="http://schemas.openxmlformats.org/drawingml/2006/main">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themeOverride>
</file>

<file path=docProps/app.xml><?xml version="1.0" encoding="utf-8"?>
<Properties xmlns="http://schemas.openxmlformats.org/officeDocument/2006/extended-properties" xmlns:vt="http://schemas.openxmlformats.org/officeDocument/2006/docPropsVTypes">
  <Template>CNM_template</Template>
  <TotalTime>0</TotalTime>
  <Words>2509</Words>
  <Application>Microsoft Office PowerPoint</Application>
  <PresentationFormat>On-screen Show (16:9)</PresentationFormat>
  <Paragraphs>350</Paragraphs>
  <Slides>29</Slides>
  <Notes>10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7" baseType="lpstr">
      <vt:lpstr>Cambria Math</vt:lpstr>
      <vt:lpstr>Aptos</vt:lpstr>
      <vt:lpstr>Rockwell</vt:lpstr>
      <vt:lpstr>Courier New</vt:lpstr>
      <vt:lpstr>Humanst521 BT</vt:lpstr>
      <vt:lpstr>Arial Narrow</vt:lpstr>
      <vt:lpstr>Cambria</vt:lpstr>
      <vt:lpstr>Georgia</vt:lpstr>
      <vt:lpstr>Wingdings</vt:lpstr>
      <vt:lpstr>Symbol</vt:lpstr>
      <vt:lpstr>Arial</vt:lpstr>
      <vt:lpstr>Times</vt:lpstr>
      <vt:lpstr>Times New Roman</vt:lpstr>
      <vt:lpstr>Calibri</vt:lpstr>
      <vt:lpstr>Calibri Light</vt:lpstr>
      <vt:lpstr>Humanst521 Lt BT</vt:lpstr>
      <vt:lpstr>PSI-Powerpoint-Master Calibri V2</vt:lpstr>
      <vt:lpstr>Equation</vt:lpstr>
      <vt:lpstr>Search for a muon EDM</vt:lpstr>
      <vt:lpstr>CP violation &amp; edm</vt:lpstr>
      <vt:lpstr>Muon dipole moments and frequencies</vt:lpstr>
      <vt:lpstr>Muon dipole moments –freezing the spin at PSI</vt:lpstr>
      <vt:lpstr>PowerPoint Presentation</vt:lpstr>
      <vt:lpstr>General limits on μEDM</vt:lpstr>
      <vt:lpstr>The general experimental idea</vt:lpstr>
      <vt:lpstr>Search for a muon EDM using the frozen-spin technique with longitudinal injection</vt:lpstr>
      <vt:lpstr>HIPA – high intensity proton accelerator</vt:lpstr>
      <vt:lpstr>PowerPoint Presentation</vt:lpstr>
      <vt:lpstr>A phased approached </vt:lpstr>
      <vt:lpstr>Injection and statistical sensitivity</vt:lpstr>
      <vt:lpstr>The Experiment - Technical overview </vt:lpstr>
      <vt:lpstr>The Experiment - Technical overview </vt:lpstr>
      <vt:lpstr>PowerPoint Presentation</vt:lpstr>
      <vt:lpstr>Radial magnetic field pulse to kick muons</vt:lpstr>
      <vt:lpstr>Muon entrance trigger </vt:lpstr>
      <vt:lpstr>Trigger detector</vt:lpstr>
      <vt:lpstr>C1 demonstrator prototype: construction</vt:lpstr>
      <vt:lpstr>C1 demonstrator prototype: final details</vt:lpstr>
      <vt:lpstr>Conclusion and outlook</vt:lpstr>
      <vt:lpstr>The collaboration open for participation</vt:lpstr>
      <vt:lpstr>PowerPoint Presentation</vt:lpstr>
      <vt:lpstr>Geometric phases, and non-uniformities</vt:lpstr>
      <vt:lpstr>Detection efficiency asymmetry</vt:lpstr>
      <vt:lpstr>Constraints on the total detection efficiency</vt:lpstr>
      <vt:lpstr>Systematic study - overview</vt:lpstr>
      <vt:lpstr>Finding New Physics with Flavor</vt:lpstr>
      <vt:lpstr>Fine-Tuning?</vt:lpstr>
    </vt:vector>
  </TitlesOfParts>
  <Company>PSI - Paul Scherrer Institut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a muon EDM</dc:title>
  <dc:creator>Schmidt-Wellenburg Philipp</dc:creator>
  <cp:lastModifiedBy>Schmidt-Wellenburg Philipp</cp:lastModifiedBy>
  <cp:revision>128</cp:revision>
  <cp:lastPrinted>2015-09-30T13:23:15Z</cp:lastPrinted>
  <dcterms:created xsi:type="dcterms:W3CDTF">2023-01-18T08:01:43Z</dcterms:created>
  <dcterms:modified xsi:type="dcterms:W3CDTF">2025-05-17T02:59:15Z</dcterms:modified>
</cp:coreProperties>
</file>